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4"/>
  </p:notesMasterIdLst>
  <p:sldIdLst>
    <p:sldId id="257" r:id="rId2"/>
    <p:sldId id="799" r:id="rId3"/>
    <p:sldId id="853" r:id="rId4"/>
    <p:sldId id="892" r:id="rId5"/>
    <p:sldId id="854" r:id="rId6"/>
    <p:sldId id="893" r:id="rId7"/>
    <p:sldId id="894" r:id="rId8"/>
    <p:sldId id="840" r:id="rId9"/>
    <p:sldId id="857" r:id="rId10"/>
    <p:sldId id="843" r:id="rId11"/>
    <p:sldId id="895" r:id="rId12"/>
    <p:sldId id="844" r:id="rId13"/>
    <p:sldId id="872" r:id="rId14"/>
    <p:sldId id="858" r:id="rId15"/>
    <p:sldId id="896" r:id="rId16"/>
    <p:sldId id="611" r:id="rId17"/>
    <p:sldId id="859" r:id="rId18"/>
    <p:sldId id="902" r:id="rId19"/>
    <p:sldId id="614" r:id="rId20"/>
    <p:sldId id="861" r:id="rId21"/>
    <p:sldId id="862" r:id="rId22"/>
    <p:sldId id="863" r:id="rId23"/>
    <p:sldId id="865" r:id="rId24"/>
    <p:sldId id="898" r:id="rId25"/>
    <p:sldId id="899" r:id="rId26"/>
    <p:sldId id="900" r:id="rId27"/>
    <p:sldId id="866" r:id="rId28"/>
    <p:sldId id="867" r:id="rId29"/>
    <p:sldId id="868" r:id="rId30"/>
    <p:sldId id="869" r:id="rId31"/>
    <p:sldId id="870" r:id="rId32"/>
    <p:sldId id="871" r:id="rId33"/>
  </p:sldIdLst>
  <p:sldSz cx="12192000" cy="6858000"/>
  <p:notesSz cx="6858000" cy="9144000"/>
  <p:embeddedFontLst>
    <p:embeddedFont>
      <p:font typeface="Cambria Math" panose="02040503050406030204" pitchFamily="18" charset="0"/>
      <p:regular r:id="rId35"/>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CCFF"/>
    <a:srgbClr val="FF7C80"/>
    <a:srgbClr val="CC99FF"/>
    <a:srgbClr val="FF00FF"/>
    <a:srgbClr val="FF9900"/>
    <a:srgbClr val="FF9797"/>
    <a:srgbClr val="FF6464"/>
    <a:srgbClr val="FF99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01" autoAdjust="0"/>
  </p:normalViewPr>
  <p:slideViewPr>
    <p:cSldViewPr snapToGrid="0">
      <p:cViewPr>
        <p:scale>
          <a:sx n="58" d="100"/>
          <a:sy n="58" d="100"/>
        </p:scale>
        <p:origin x="988" y="3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font" Target="fonts/font1.fntdata"/><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49A25B-064F-4940-8CEE-34D7920B25F9}" type="datetimeFigureOut">
              <a:rPr lang="en-US" smtClean="0"/>
              <a:t>5/8/2026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5DA96D1-356A-4D34-AE7A-0DFABF1C9C5A}" type="slidenum">
              <a:rPr lang="en-US" smtClean="0"/>
              <a:t>‹#›</a:t>
            </a:fld>
            <a:endParaRPr lang="en-US"/>
          </a:p>
        </p:txBody>
      </p:sp>
    </p:spTree>
    <p:extLst>
      <p:ext uri="{BB962C8B-B14F-4D97-AF65-F5344CB8AC3E}">
        <p14:creationId xmlns:p14="http://schemas.microsoft.com/office/powerpoint/2010/main" val="18982267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7A8D94-701F-50B7-FF63-23914498359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F1BD39A-A942-599F-149A-747401D5460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F35134E-8798-2A87-98AE-0B134785D2DF}"/>
              </a:ext>
            </a:extLst>
          </p:cNvPr>
          <p:cNvSpPr>
            <a:spLocks noGrp="1"/>
          </p:cNvSpPr>
          <p:nvPr>
            <p:ph type="dt" sz="half" idx="10"/>
          </p:nvPr>
        </p:nvSpPr>
        <p:spPr/>
        <p:txBody>
          <a:bodyPr/>
          <a:lstStyle/>
          <a:p>
            <a:fld id="{28421D02-69CC-42C9-85CE-4F8B68ED22B8}" type="datetimeFigureOut">
              <a:rPr lang="en-US" smtClean="0"/>
              <a:t>5/8/2026</a:t>
            </a:fld>
            <a:endParaRPr lang="en-US"/>
          </a:p>
        </p:txBody>
      </p:sp>
      <p:sp>
        <p:nvSpPr>
          <p:cNvPr id="5" name="Footer Placeholder 4">
            <a:extLst>
              <a:ext uri="{FF2B5EF4-FFF2-40B4-BE49-F238E27FC236}">
                <a16:creationId xmlns:a16="http://schemas.microsoft.com/office/drawing/2014/main" id="{E46803DE-E5A1-A42D-17E0-52D8A15FEE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E08009D-BD52-D020-26A4-CCFF2596A0F5}"/>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1675308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FC0788-F665-F0AA-D34E-18CDC381E38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2D25BE1-D418-6610-B976-595A42D78D3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F6C710E-4740-E186-8004-9F098E4B8AA8}"/>
              </a:ext>
            </a:extLst>
          </p:cNvPr>
          <p:cNvSpPr>
            <a:spLocks noGrp="1"/>
          </p:cNvSpPr>
          <p:nvPr>
            <p:ph type="dt" sz="half" idx="10"/>
          </p:nvPr>
        </p:nvSpPr>
        <p:spPr/>
        <p:txBody>
          <a:bodyPr/>
          <a:lstStyle/>
          <a:p>
            <a:fld id="{28421D02-69CC-42C9-85CE-4F8B68ED22B8}" type="datetimeFigureOut">
              <a:rPr lang="en-US" smtClean="0"/>
              <a:t>5/8/2026</a:t>
            </a:fld>
            <a:endParaRPr lang="en-US"/>
          </a:p>
        </p:txBody>
      </p:sp>
      <p:sp>
        <p:nvSpPr>
          <p:cNvPr id="5" name="Footer Placeholder 4">
            <a:extLst>
              <a:ext uri="{FF2B5EF4-FFF2-40B4-BE49-F238E27FC236}">
                <a16:creationId xmlns:a16="http://schemas.microsoft.com/office/drawing/2014/main" id="{63D57D91-6BF0-5F67-0BAA-BA3B5985E82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44EB95B-64CF-ED1B-895D-0C15FB84A947}"/>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18960711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C6B0D1A-0325-047A-3C56-DB7DC37D1F0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42D4EC8-DF7A-722B-0985-B7E8ED8800C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9F5D96-5B5D-A0E1-6B7E-F894B33DE4BE}"/>
              </a:ext>
            </a:extLst>
          </p:cNvPr>
          <p:cNvSpPr>
            <a:spLocks noGrp="1"/>
          </p:cNvSpPr>
          <p:nvPr>
            <p:ph type="dt" sz="half" idx="10"/>
          </p:nvPr>
        </p:nvSpPr>
        <p:spPr/>
        <p:txBody>
          <a:bodyPr/>
          <a:lstStyle/>
          <a:p>
            <a:fld id="{28421D02-69CC-42C9-85CE-4F8B68ED22B8}" type="datetimeFigureOut">
              <a:rPr lang="en-US" smtClean="0"/>
              <a:t>5/8/2026</a:t>
            </a:fld>
            <a:endParaRPr lang="en-US"/>
          </a:p>
        </p:txBody>
      </p:sp>
      <p:sp>
        <p:nvSpPr>
          <p:cNvPr id="5" name="Footer Placeholder 4">
            <a:extLst>
              <a:ext uri="{FF2B5EF4-FFF2-40B4-BE49-F238E27FC236}">
                <a16:creationId xmlns:a16="http://schemas.microsoft.com/office/drawing/2014/main" id="{0841E58B-FD1B-5158-9002-DB7909020EF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526E6E6-5DB2-B08C-E98E-4CE4CABABD3F}"/>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33809401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ED3513-3DBF-F295-0635-A76FAD8F751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83A398C-CAEC-53AA-8A8B-28B4B6EFE84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042AEDF-9628-E07A-C6FB-A23F1B37D36C}"/>
              </a:ext>
            </a:extLst>
          </p:cNvPr>
          <p:cNvSpPr>
            <a:spLocks noGrp="1"/>
          </p:cNvSpPr>
          <p:nvPr>
            <p:ph type="dt" sz="half" idx="10"/>
          </p:nvPr>
        </p:nvSpPr>
        <p:spPr/>
        <p:txBody>
          <a:bodyPr/>
          <a:lstStyle/>
          <a:p>
            <a:fld id="{28421D02-69CC-42C9-85CE-4F8B68ED22B8}" type="datetimeFigureOut">
              <a:rPr lang="en-US" smtClean="0"/>
              <a:t>5/8/2026</a:t>
            </a:fld>
            <a:endParaRPr lang="en-US"/>
          </a:p>
        </p:txBody>
      </p:sp>
      <p:sp>
        <p:nvSpPr>
          <p:cNvPr id="5" name="Footer Placeholder 4">
            <a:extLst>
              <a:ext uri="{FF2B5EF4-FFF2-40B4-BE49-F238E27FC236}">
                <a16:creationId xmlns:a16="http://schemas.microsoft.com/office/drawing/2014/main" id="{59AD4231-DF5D-E75E-40A2-4490E386478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3461DB8-8E9A-0329-3CC7-DD8BE3960F1C}"/>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3057280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9B190C-5088-0FD4-FA3D-07D222B9FA3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EE2422D-2D16-CCA8-2A1C-E13A1E0646C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56C9900-661D-64EA-83FB-0318C266A8D4}"/>
              </a:ext>
            </a:extLst>
          </p:cNvPr>
          <p:cNvSpPr>
            <a:spLocks noGrp="1"/>
          </p:cNvSpPr>
          <p:nvPr>
            <p:ph type="dt" sz="half" idx="10"/>
          </p:nvPr>
        </p:nvSpPr>
        <p:spPr/>
        <p:txBody>
          <a:bodyPr/>
          <a:lstStyle/>
          <a:p>
            <a:fld id="{28421D02-69CC-42C9-85CE-4F8B68ED22B8}" type="datetimeFigureOut">
              <a:rPr lang="en-US" smtClean="0"/>
              <a:t>5/8/2026</a:t>
            </a:fld>
            <a:endParaRPr lang="en-US"/>
          </a:p>
        </p:txBody>
      </p:sp>
      <p:sp>
        <p:nvSpPr>
          <p:cNvPr id="5" name="Footer Placeholder 4">
            <a:extLst>
              <a:ext uri="{FF2B5EF4-FFF2-40B4-BE49-F238E27FC236}">
                <a16:creationId xmlns:a16="http://schemas.microsoft.com/office/drawing/2014/main" id="{6CAF216F-818C-AE83-8D4F-42EC3C9423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B1494A3-F80F-EC41-DDC0-726FC63A831E}"/>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11959102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BF6897-8ADC-82FB-24C1-148BB152CAE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2607461-A71F-ECE6-AE85-5EA3DB5E18D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BD9E8EA-550B-F0DB-2472-AE2D0456E7C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FBA28DD-EC75-9F30-A7D3-C90A8D02DC59}"/>
              </a:ext>
            </a:extLst>
          </p:cNvPr>
          <p:cNvSpPr>
            <a:spLocks noGrp="1"/>
          </p:cNvSpPr>
          <p:nvPr>
            <p:ph type="dt" sz="half" idx="10"/>
          </p:nvPr>
        </p:nvSpPr>
        <p:spPr/>
        <p:txBody>
          <a:bodyPr/>
          <a:lstStyle/>
          <a:p>
            <a:fld id="{28421D02-69CC-42C9-85CE-4F8B68ED22B8}" type="datetimeFigureOut">
              <a:rPr lang="en-US" smtClean="0"/>
              <a:t>5/8/2026</a:t>
            </a:fld>
            <a:endParaRPr lang="en-US"/>
          </a:p>
        </p:txBody>
      </p:sp>
      <p:sp>
        <p:nvSpPr>
          <p:cNvPr id="6" name="Footer Placeholder 5">
            <a:extLst>
              <a:ext uri="{FF2B5EF4-FFF2-40B4-BE49-F238E27FC236}">
                <a16:creationId xmlns:a16="http://schemas.microsoft.com/office/drawing/2014/main" id="{4B3D4F3C-0167-D8D5-E58E-83645CE37A4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496DDF0-EBE9-4CB3-A532-8F8C26FCF3A1}"/>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36216489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BEBC21-07E8-90D6-8FD3-4B7809D3558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58688B1-01DC-A6B4-1C44-C73416EC04F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E4004C5-4EEE-C9A3-0FFF-B154F5B9A8C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5C95CA1-99E7-80CC-FF66-5C2F2590466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621CBD4-5851-D78F-5249-59CDD8C9BC7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092F86E-5D21-865D-53AE-77B5C57EAC92}"/>
              </a:ext>
            </a:extLst>
          </p:cNvPr>
          <p:cNvSpPr>
            <a:spLocks noGrp="1"/>
          </p:cNvSpPr>
          <p:nvPr>
            <p:ph type="dt" sz="half" idx="10"/>
          </p:nvPr>
        </p:nvSpPr>
        <p:spPr/>
        <p:txBody>
          <a:bodyPr/>
          <a:lstStyle/>
          <a:p>
            <a:fld id="{28421D02-69CC-42C9-85CE-4F8B68ED22B8}" type="datetimeFigureOut">
              <a:rPr lang="en-US" smtClean="0"/>
              <a:t>5/8/2026</a:t>
            </a:fld>
            <a:endParaRPr lang="en-US"/>
          </a:p>
        </p:txBody>
      </p:sp>
      <p:sp>
        <p:nvSpPr>
          <p:cNvPr id="8" name="Footer Placeholder 7">
            <a:extLst>
              <a:ext uri="{FF2B5EF4-FFF2-40B4-BE49-F238E27FC236}">
                <a16:creationId xmlns:a16="http://schemas.microsoft.com/office/drawing/2014/main" id="{D7F5E5A8-7D51-605B-E276-A7A5B93FE66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F9E01F4-D4D9-E56F-9035-05E605811E6D}"/>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2741871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23237B-2CFD-F0AF-D3E6-2FDD100A8F4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D614118-0522-CF53-601D-265A3261E4BE}"/>
              </a:ext>
            </a:extLst>
          </p:cNvPr>
          <p:cNvSpPr>
            <a:spLocks noGrp="1"/>
          </p:cNvSpPr>
          <p:nvPr>
            <p:ph type="dt" sz="half" idx="10"/>
          </p:nvPr>
        </p:nvSpPr>
        <p:spPr/>
        <p:txBody>
          <a:bodyPr/>
          <a:lstStyle/>
          <a:p>
            <a:fld id="{28421D02-69CC-42C9-85CE-4F8B68ED22B8}" type="datetimeFigureOut">
              <a:rPr lang="en-US" smtClean="0"/>
              <a:t>5/8/2026</a:t>
            </a:fld>
            <a:endParaRPr lang="en-US"/>
          </a:p>
        </p:txBody>
      </p:sp>
      <p:sp>
        <p:nvSpPr>
          <p:cNvPr id="4" name="Footer Placeholder 3">
            <a:extLst>
              <a:ext uri="{FF2B5EF4-FFF2-40B4-BE49-F238E27FC236}">
                <a16:creationId xmlns:a16="http://schemas.microsoft.com/office/drawing/2014/main" id="{3ACC46D9-B22E-C768-B35E-20DA33956A5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65D07EE-0E9C-EC8E-BAC0-7B8C9EFB5AEE}"/>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37696162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7BA0918-E285-61F1-EDAF-6B7FD149CC5D}"/>
              </a:ext>
            </a:extLst>
          </p:cNvPr>
          <p:cNvSpPr>
            <a:spLocks noGrp="1"/>
          </p:cNvSpPr>
          <p:nvPr>
            <p:ph type="dt" sz="half" idx="10"/>
          </p:nvPr>
        </p:nvSpPr>
        <p:spPr/>
        <p:txBody>
          <a:bodyPr/>
          <a:lstStyle/>
          <a:p>
            <a:fld id="{28421D02-69CC-42C9-85CE-4F8B68ED22B8}" type="datetimeFigureOut">
              <a:rPr lang="en-US" smtClean="0"/>
              <a:t>5/8/2026</a:t>
            </a:fld>
            <a:endParaRPr lang="en-US"/>
          </a:p>
        </p:txBody>
      </p:sp>
      <p:sp>
        <p:nvSpPr>
          <p:cNvPr id="3" name="Footer Placeholder 2">
            <a:extLst>
              <a:ext uri="{FF2B5EF4-FFF2-40B4-BE49-F238E27FC236}">
                <a16:creationId xmlns:a16="http://schemas.microsoft.com/office/drawing/2014/main" id="{AEAFD855-6290-493F-81E4-A89E8DDEDE5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ECBAA96-146F-BEF1-15D5-935C1B8E9FE2}"/>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759843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691D78-E109-DF5D-A589-413429D2AEA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0E91868-FB59-5D14-1BCA-C7C43F068CB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2A2F535-BC7E-F5E2-864B-461F8404D09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5CFCF40-365C-13EE-4DB1-CC7C58586C55}"/>
              </a:ext>
            </a:extLst>
          </p:cNvPr>
          <p:cNvSpPr>
            <a:spLocks noGrp="1"/>
          </p:cNvSpPr>
          <p:nvPr>
            <p:ph type="dt" sz="half" idx="10"/>
          </p:nvPr>
        </p:nvSpPr>
        <p:spPr/>
        <p:txBody>
          <a:bodyPr/>
          <a:lstStyle/>
          <a:p>
            <a:fld id="{28421D02-69CC-42C9-85CE-4F8B68ED22B8}" type="datetimeFigureOut">
              <a:rPr lang="en-US" smtClean="0"/>
              <a:t>5/8/2026</a:t>
            </a:fld>
            <a:endParaRPr lang="en-US"/>
          </a:p>
        </p:txBody>
      </p:sp>
      <p:sp>
        <p:nvSpPr>
          <p:cNvPr id="6" name="Footer Placeholder 5">
            <a:extLst>
              <a:ext uri="{FF2B5EF4-FFF2-40B4-BE49-F238E27FC236}">
                <a16:creationId xmlns:a16="http://schemas.microsoft.com/office/drawing/2014/main" id="{C1858AA7-3077-1807-CEB8-2C0F27B4C6F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0F74C30-07C1-3F35-E57B-30BFA71ABAC4}"/>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5353163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A81C30-49BA-398C-2DF8-B0736590C2F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5C7B813-1595-60AF-F5B3-A0DAE665365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06402F2-AF70-21FD-1449-18CBF4C170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E1982EC-DE32-4452-40AB-762F386AF589}"/>
              </a:ext>
            </a:extLst>
          </p:cNvPr>
          <p:cNvSpPr>
            <a:spLocks noGrp="1"/>
          </p:cNvSpPr>
          <p:nvPr>
            <p:ph type="dt" sz="half" idx="10"/>
          </p:nvPr>
        </p:nvSpPr>
        <p:spPr/>
        <p:txBody>
          <a:bodyPr/>
          <a:lstStyle/>
          <a:p>
            <a:fld id="{28421D02-69CC-42C9-85CE-4F8B68ED22B8}" type="datetimeFigureOut">
              <a:rPr lang="en-US" smtClean="0"/>
              <a:t>5/8/2026</a:t>
            </a:fld>
            <a:endParaRPr lang="en-US"/>
          </a:p>
        </p:txBody>
      </p:sp>
      <p:sp>
        <p:nvSpPr>
          <p:cNvPr id="6" name="Footer Placeholder 5">
            <a:extLst>
              <a:ext uri="{FF2B5EF4-FFF2-40B4-BE49-F238E27FC236}">
                <a16:creationId xmlns:a16="http://schemas.microsoft.com/office/drawing/2014/main" id="{0EE76A50-D174-12CE-9CCD-74569685B79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CD79484-4128-5F97-59B5-3CF00D561C01}"/>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40112338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EFDEBFE-9C54-D45A-111D-948735AB4A2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5AF582E-F84E-411A-7F7A-D8EF87E1F51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DCE3F9-A152-FD27-1D1D-64A1C313F37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421D02-69CC-42C9-85CE-4F8B68ED22B8}" type="datetimeFigureOut">
              <a:rPr lang="en-US" smtClean="0"/>
              <a:t>5/8/2026</a:t>
            </a:fld>
            <a:endParaRPr lang="en-US"/>
          </a:p>
        </p:txBody>
      </p:sp>
      <p:sp>
        <p:nvSpPr>
          <p:cNvPr id="5" name="Footer Placeholder 4">
            <a:extLst>
              <a:ext uri="{FF2B5EF4-FFF2-40B4-BE49-F238E27FC236}">
                <a16:creationId xmlns:a16="http://schemas.microsoft.com/office/drawing/2014/main" id="{955F318D-9BE5-6E4A-1795-F02EED65F83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404FB82-C81E-722D-F23A-4047C60DBFC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A6B0C1-9E0A-4C4A-808A-34C0E77FF2FF}" type="slidenum">
              <a:rPr lang="en-US" smtClean="0"/>
              <a:t>‹#›</a:t>
            </a:fld>
            <a:endParaRPr lang="en-US"/>
          </a:p>
        </p:txBody>
      </p:sp>
    </p:spTree>
    <p:extLst>
      <p:ext uri="{BB962C8B-B14F-4D97-AF65-F5344CB8AC3E}">
        <p14:creationId xmlns:p14="http://schemas.microsoft.com/office/powerpoint/2010/main" val="16716214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cs.uw.edu/332"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40.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0.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_rels/slide1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19.xml.rels><?xml version="1.0" encoding="UTF-8" standalone="yes"?>
<Relationships xmlns="http://schemas.openxmlformats.org/package/2006/relationships"><Relationship Id="rId8" Type="http://schemas.openxmlformats.org/officeDocument/2006/relationships/image" Target="../media/image21.png"/><Relationship Id="rId3" Type="http://schemas.openxmlformats.org/officeDocument/2006/relationships/image" Target="../media/image15.png"/><Relationship Id="rId7" Type="http://schemas.openxmlformats.org/officeDocument/2006/relationships/image" Target="../media/image20.png"/><Relationship Id="rId2" Type="http://schemas.openxmlformats.org/officeDocument/2006/relationships/image" Target="../media/image14.png"/><Relationship Id="rId1" Type="http://schemas.openxmlformats.org/officeDocument/2006/relationships/slideLayout" Target="../slideLayouts/slideLayout2.xml"/><Relationship Id="rId6" Type="http://schemas.openxmlformats.org/officeDocument/2006/relationships/image" Target="../media/image19.png"/><Relationship Id="rId5" Type="http://schemas.openxmlformats.org/officeDocument/2006/relationships/image" Target="../media/image18.png"/><Relationship Id="rId10" Type="http://schemas.openxmlformats.org/officeDocument/2006/relationships/image" Target="../media/image141.png"/><Relationship Id="rId4" Type="http://schemas.openxmlformats.org/officeDocument/2006/relationships/image" Target="../media/image17.png"/><Relationship Id="rId9" Type="http://schemas.openxmlformats.org/officeDocument/2006/relationships/image" Target="../media/image23.png"/></Relationships>
</file>

<file path=ppt/slides/_rels/slide2.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21.png"/><Relationship Id="rId3" Type="http://schemas.openxmlformats.org/officeDocument/2006/relationships/image" Target="../media/image25.png"/><Relationship Id="rId7" Type="http://schemas.openxmlformats.org/officeDocument/2006/relationships/image" Target="../media/image20.png"/><Relationship Id="rId2" Type="http://schemas.openxmlformats.org/officeDocument/2006/relationships/image" Target="../media/image24.png"/><Relationship Id="rId1" Type="http://schemas.openxmlformats.org/officeDocument/2006/relationships/slideLayout" Target="../slideLayouts/slideLayout2.xml"/><Relationship Id="rId6" Type="http://schemas.openxmlformats.org/officeDocument/2006/relationships/image" Target="../media/image19.png"/><Relationship Id="rId5" Type="http://schemas.openxmlformats.org/officeDocument/2006/relationships/image" Target="../media/image18.png"/><Relationship Id="rId10" Type="http://schemas.openxmlformats.org/officeDocument/2006/relationships/image" Target="../media/image151.png"/><Relationship Id="rId4" Type="http://schemas.openxmlformats.org/officeDocument/2006/relationships/image" Target="../media/image17.png"/><Relationship Id="rId9" Type="http://schemas.openxmlformats.org/officeDocument/2006/relationships/image" Target="../media/image23.png"/></Relationships>
</file>

<file path=ppt/slides/_rels/slide21.xml.rels><?xml version="1.0" encoding="UTF-8" standalone="yes"?>
<Relationships xmlns="http://schemas.openxmlformats.org/package/2006/relationships"><Relationship Id="rId8" Type="http://schemas.openxmlformats.org/officeDocument/2006/relationships/image" Target="../media/image21.png"/><Relationship Id="rId3" Type="http://schemas.openxmlformats.org/officeDocument/2006/relationships/image" Target="../media/image25.png"/><Relationship Id="rId7" Type="http://schemas.openxmlformats.org/officeDocument/2006/relationships/image" Target="../media/image20.png"/><Relationship Id="rId2" Type="http://schemas.openxmlformats.org/officeDocument/2006/relationships/image" Target="../media/image24.png"/><Relationship Id="rId1" Type="http://schemas.openxmlformats.org/officeDocument/2006/relationships/slideLayout" Target="../slideLayouts/slideLayout2.xml"/><Relationship Id="rId6" Type="http://schemas.openxmlformats.org/officeDocument/2006/relationships/image" Target="../media/image19.png"/><Relationship Id="rId5" Type="http://schemas.openxmlformats.org/officeDocument/2006/relationships/image" Target="../media/image26.png"/><Relationship Id="rId10" Type="http://schemas.openxmlformats.org/officeDocument/2006/relationships/image" Target="../media/image180.png"/><Relationship Id="rId4" Type="http://schemas.openxmlformats.org/officeDocument/2006/relationships/image" Target="../media/image17.png"/><Relationship Id="rId9" Type="http://schemas.openxmlformats.org/officeDocument/2006/relationships/image" Target="../media/image23.png"/></Relationships>
</file>

<file path=ppt/slides/_rels/slide22.xml.rels><?xml version="1.0" encoding="UTF-8" standalone="yes"?>
<Relationships xmlns="http://schemas.openxmlformats.org/package/2006/relationships"><Relationship Id="rId8" Type="http://schemas.openxmlformats.org/officeDocument/2006/relationships/image" Target="../media/image21.png"/><Relationship Id="rId3" Type="http://schemas.openxmlformats.org/officeDocument/2006/relationships/image" Target="../media/image25.png"/><Relationship Id="rId7" Type="http://schemas.openxmlformats.org/officeDocument/2006/relationships/image" Target="../media/image20.png"/><Relationship Id="rId2" Type="http://schemas.openxmlformats.org/officeDocument/2006/relationships/image" Target="../media/image24.png"/><Relationship Id="rId1" Type="http://schemas.openxmlformats.org/officeDocument/2006/relationships/slideLayout" Target="../slideLayouts/slideLayout2.xml"/><Relationship Id="rId6" Type="http://schemas.openxmlformats.org/officeDocument/2006/relationships/image" Target="../media/image28.png"/><Relationship Id="rId5" Type="http://schemas.openxmlformats.org/officeDocument/2006/relationships/image" Target="../media/image26.png"/><Relationship Id="rId10" Type="http://schemas.openxmlformats.org/officeDocument/2006/relationships/image" Target="../media/image190.png"/><Relationship Id="rId4" Type="http://schemas.openxmlformats.org/officeDocument/2006/relationships/image" Target="../media/image27.png"/><Relationship Id="rId9" Type="http://schemas.openxmlformats.org/officeDocument/2006/relationships/image" Target="../media/image23.png"/></Relationships>
</file>

<file path=ppt/slides/_rels/slide23.xml.rels><?xml version="1.0" encoding="UTF-8" standalone="yes"?>
<Relationships xmlns="http://schemas.openxmlformats.org/package/2006/relationships"><Relationship Id="rId8" Type="http://schemas.openxmlformats.org/officeDocument/2006/relationships/image" Target="../media/image21.png"/><Relationship Id="rId3" Type="http://schemas.openxmlformats.org/officeDocument/2006/relationships/image" Target="../media/image25.png"/><Relationship Id="rId7" Type="http://schemas.openxmlformats.org/officeDocument/2006/relationships/image" Target="../media/image30.png"/><Relationship Id="rId2" Type="http://schemas.openxmlformats.org/officeDocument/2006/relationships/image" Target="../media/image24.png"/><Relationship Id="rId1" Type="http://schemas.openxmlformats.org/officeDocument/2006/relationships/slideLayout" Target="../slideLayouts/slideLayout2.xml"/><Relationship Id="rId6" Type="http://schemas.openxmlformats.org/officeDocument/2006/relationships/image" Target="../media/image28.png"/><Relationship Id="rId5" Type="http://schemas.openxmlformats.org/officeDocument/2006/relationships/image" Target="../media/image26.png"/><Relationship Id="rId10" Type="http://schemas.openxmlformats.org/officeDocument/2006/relationships/image" Target="../media/image200.png"/><Relationship Id="rId4" Type="http://schemas.openxmlformats.org/officeDocument/2006/relationships/image" Target="../media/image29.png"/><Relationship Id="rId9" Type="http://schemas.openxmlformats.org/officeDocument/2006/relationships/image" Target="../media/image23.png"/></Relationships>
</file>

<file path=ppt/slides/_rels/slide24.xml.rels><?xml version="1.0" encoding="UTF-8" standalone="yes"?>
<Relationships xmlns="http://schemas.openxmlformats.org/package/2006/relationships"><Relationship Id="rId8" Type="http://schemas.openxmlformats.org/officeDocument/2006/relationships/image" Target="../media/image30.png"/><Relationship Id="rId3" Type="http://schemas.openxmlformats.org/officeDocument/2006/relationships/image" Target="../media/image24.png"/><Relationship Id="rId7" Type="http://schemas.openxmlformats.org/officeDocument/2006/relationships/image" Target="../media/image28.png"/><Relationship Id="rId2" Type="http://schemas.openxmlformats.org/officeDocument/2006/relationships/image" Target="../media/image150.png"/><Relationship Id="rId1" Type="http://schemas.openxmlformats.org/officeDocument/2006/relationships/slideLayout" Target="../slideLayouts/slideLayout2.xml"/><Relationship Id="rId6" Type="http://schemas.openxmlformats.org/officeDocument/2006/relationships/image" Target="../media/image26.png"/><Relationship Id="rId11" Type="http://schemas.openxmlformats.org/officeDocument/2006/relationships/image" Target="../media/image210.png"/><Relationship Id="rId5" Type="http://schemas.openxmlformats.org/officeDocument/2006/relationships/image" Target="../media/image29.png"/><Relationship Id="rId10" Type="http://schemas.openxmlformats.org/officeDocument/2006/relationships/image" Target="../media/image23.png"/><Relationship Id="rId4" Type="http://schemas.openxmlformats.org/officeDocument/2006/relationships/image" Target="../media/image25.png"/><Relationship Id="rId9" Type="http://schemas.openxmlformats.org/officeDocument/2006/relationships/image" Target="../media/image21.png"/></Relationships>
</file>

<file path=ppt/slides/_rels/slide25.xml.rels><?xml version="1.0" encoding="UTF-8" standalone="yes"?>
<Relationships xmlns="http://schemas.openxmlformats.org/package/2006/relationships"><Relationship Id="rId8" Type="http://schemas.openxmlformats.org/officeDocument/2006/relationships/image" Target="../media/image30.png"/><Relationship Id="rId3" Type="http://schemas.openxmlformats.org/officeDocument/2006/relationships/image" Target="../media/image24.png"/><Relationship Id="rId7" Type="http://schemas.openxmlformats.org/officeDocument/2006/relationships/image" Target="../media/image28.png"/><Relationship Id="rId2" Type="http://schemas.openxmlformats.org/officeDocument/2006/relationships/image" Target="../media/image181.png"/><Relationship Id="rId1" Type="http://schemas.openxmlformats.org/officeDocument/2006/relationships/slideLayout" Target="../slideLayouts/slideLayout2.xml"/><Relationship Id="rId6" Type="http://schemas.openxmlformats.org/officeDocument/2006/relationships/image" Target="../media/image31.png"/><Relationship Id="rId11" Type="http://schemas.openxmlformats.org/officeDocument/2006/relationships/image" Target="../media/image260.png"/><Relationship Id="rId5" Type="http://schemas.openxmlformats.org/officeDocument/2006/relationships/image" Target="../media/image29.png"/><Relationship Id="rId10" Type="http://schemas.openxmlformats.org/officeDocument/2006/relationships/image" Target="../media/image23.png"/><Relationship Id="rId4" Type="http://schemas.openxmlformats.org/officeDocument/2006/relationships/image" Target="../media/image25.png"/><Relationship Id="rId9" Type="http://schemas.openxmlformats.org/officeDocument/2006/relationships/image" Target="../media/image21.png"/></Relationships>
</file>

<file path=ppt/slides/_rels/slide26.xml.rels><?xml version="1.0" encoding="UTF-8" standalone="yes"?>
<Relationships xmlns="http://schemas.openxmlformats.org/package/2006/relationships"><Relationship Id="rId8" Type="http://schemas.openxmlformats.org/officeDocument/2006/relationships/image" Target="../media/image30.png"/><Relationship Id="rId3" Type="http://schemas.openxmlformats.org/officeDocument/2006/relationships/image" Target="../media/image24.png"/><Relationship Id="rId7" Type="http://schemas.openxmlformats.org/officeDocument/2006/relationships/image" Target="../media/image28.png"/><Relationship Id="rId2" Type="http://schemas.openxmlformats.org/officeDocument/2006/relationships/image" Target="../media/image181.png"/><Relationship Id="rId1" Type="http://schemas.openxmlformats.org/officeDocument/2006/relationships/slideLayout" Target="../slideLayouts/slideLayout2.xml"/><Relationship Id="rId6" Type="http://schemas.openxmlformats.org/officeDocument/2006/relationships/image" Target="../media/image31.png"/><Relationship Id="rId11" Type="http://schemas.openxmlformats.org/officeDocument/2006/relationships/image" Target="../media/image280.png"/><Relationship Id="rId5" Type="http://schemas.openxmlformats.org/officeDocument/2006/relationships/image" Target="../media/image29.png"/><Relationship Id="rId10" Type="http://schemas.openxmlformats.org/officeDocument/2006/relationships/image" Target="../media/image23.png"/><Relationship Id="rId4" Type="http://schemas.openxmlformats.org/officeDocument/2006/relationships/image" Target="../media/image25.png"/><Relationship Id="rId9" Type="http://schemas.openxmlformats.org/officeDocument/2006/relationships/image" Target="../media/image21.png"/></Relationships>
</file>

<file path=ppt/slides/_rels/slide27.xml.rels><?xml version="1.0" encoding="UTF-8" standalone="yes"?>
<Relationships xmlns="http://schemas.openxmlformats.org/package/2006/relationships"><Relationship Id="rId2" Type="http://schemas.openxmlformats.org/officeDocument/2006/relationships/image" Target="../media/image290.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32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8" Type="http://schemas.openxmlformats.org/officeDocument/2006/relationships/image" Target="../media/image53.png"/><Relationship Id="rId3" Type="http://schemas.openxmlformats.org/officeDocument/2006/relationships/image" Target="../media/image48.png"/><Relationship Id="rId7" Type="http://schemas.openxmlformats.org/officeDocument/2006/relationships/image" Target="../media/image52.png"/><Relationship Id="rId2" Type="http://schemas.openxmlformats.org/officeDocument/2006/relationships/image" Target="../media/image46.png"/><Relationship Id="rId1" Type="http://schemas.openxmlformats.org/officeDocument/2006/relationships/slideLayout" Target="../slideLayouts/slideLayout2.xml"/><Relationship Id="rId6" Type="http://schemas.openxmlformats.org/officeDocument/2006/relationships/image" Target="../media/image51.png"/><Relationship Id="rId5" Type="http://schemas.openxmlformats.org/officeDocument/2006/relationships/image" Target="../media/image50.png"/><Relationship Id="rId4" Type="http://schemas.openxmlformats.org/officeDocument/2006/relationships/image" Target="../media/image49.png"/></Relationships>
</file>

<file path=ppt/slides/_rels/slide3.xml.rels><?xml version="1.0" encoding="UTF-8" standalone="yes"?>
<Relationships xmlns="http://schemas.openxmlformats.org/package/2006/relationships"><Relationship Id="rId2" Type="http://schemas.openxmlformats.org/officeDocument/2006/relationships/image" Target="../media/image120.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8" Type="http://schemas.openxmlformats.org/officeDocument/2006/relationships/image" Target="../media/image52.png"/><Relationship Id="rId3" Type="http://schemas.openxmlformats.org/officeDocument/2006/relationships/image" Target="../media/image54.png"/><Relationship Id="rId7" Type="http://schemas.openxmlformats.org/officeDocument/2006/relationships/image" Target="../media/image51.png"/><Relationship Id="rId2" Type="http://schemas.openxmlformats.org/officeDocument/2006/relationships/image" Target="../media/image32.png"/><Relationship Id="rId1" Type="http://schemas.openxmlformats.org/officeDocument/2006/relationships/slideLayout" Target="../slideLayouts/slideLayout2.xml"/><Relationship Id="rId6" Type="http://schemas.openxmlformats.org/officeDocument/2006/relationships/image" Target="../media/image50.png"/><Relationship Id="rId5" Type="http://schemas.openxmlformats.org/officeDocument/2006/relationships/image" Target="../media/image49.png"/><Relationship Id="rId4" Type="http://schemas.openxmlformats.org/officeDocument/2006/relationships/image" Target="../media/image48.png"/><Relationship Id="rId9" Type="http://schemas.openxmlformats.org/officeDocument/2006/relationships/image" Target="../media/image53.png"/></Relationships>
</file>

<file path=ppt/slides/_rels/slide31.xml.rels><?xml version="1.0" encoding="UTF-8" standalone="yes"?>
<Relationships xmlns="http://schemas.openxmlformats.org/package/2006/relationships"><Relationship Id="rId8" Type="http://schemas.openxmlformats.org/officeDocument/2006/relationships/image" Target="../media/image52.png"/><Relationship Id="rId3" Type="http://schemas.openxmlformats.org/officeDocument/2006/relationships/image" Target="../media/image47.png"/><Relationship Id="rId7" Type="http://schemas.openxmlformats.org/officeDocument/2006/relationships/image" Target="../media/image51.png"/><Relationship Id="rId2" Type="http://schemas.openxmlformats.org/officeDocument/2006/relationships/image" Target="../media/image33.png"/><Relationship Id="rId1" Type="http://schemas.openxmlformats.org/officeDocument/2006/relationships/slideLayout" Target="../slideLayouts/slideLayout2.xml"/><Relationship Id="rId6" Type="http://schemas.openxmlformats.org/officeDocument/2006/relationships/image" Target="../media/image50.png"/><Relationship Id="rId5" Type="http://schemas.openxmlformats.org/officeDocument/2006/relationships/image" Target="../media/image49.png"/><Relationship Id="rId4" Type="http://schemas.openxmlformats.org/officeDocument/2006/relationships/image" Target="../media/image48.png"/><Relationship Id="rId9" Type="http://schemas.openxmlformats.org/officeDocument/2006/relationships/image" Target="../media/image53.png"/></Relationships>
</file>

<file path=ppt/slides/_rels/slide32.xml.rels><?xml version="1.0" encoding="UTF-8" standalone="yes"?>
<Relationships xmlns="http://schemas.openxmlformats.org/package/2006/relationships"><Relationship Id="rId8" Type="http://schemas.openxmlformats.org/officeDocument/2006/relationships/image" Target="../media/image53.png"/><Relationship Id="rId3" Type="http://schemas.openxmlformats.org/officeDocument/2006/relationships/image" Target="../media/image48.png"/><Relationship Id="rId7" Type="http://schemas.openxmlformats.org/officeDocument/2006/relationships/image" Target="../media/image52.png"/><Relationship Id="rId2" Type="http://schemas.openxmlformats.org/officeDocument/2006/relationships/image" Target="../media/image55.png"/><Relationship Id="rId1" Type="http://schemas.openxmlformats.org/officeDocument/2006/relationships/slideLayout" Target="../slideLayouts/slideLayout2.xml"/><Relationship Id="rId6" Type="http://schemas.openxmlformats.org/officeDocument/2006/relationships/image" Target="../media/image51.png"/><Relationship Id="rId5" Type="http://schemas.openxmlformats.org/officeDocument/2006/relationships/image" Target="../media/image50.png"/><Relationship Id="rId4" Type="http://schemas.openxmlformats.org/officeDocument/2006/relationships/image" Target="../media/image49.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20.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02029F-F4C6-FDAD-6A00-4E30C8EE848F}"/>
              </a:ext>
            </a:extLst>
          </p:cNvPr>
          <p:cNvSpPr>
            <a:spLocks noGrp="1"/>
          </p:cNvSpPr>
          <p:nvPr>
            <p:ph type="ctrTitle"/>
          </p:nvPr>
        </p:nvSpPr>
        <p:spPr/>
        <p:txBody>
          <a:bodyPr>
            <a:normAutofit/>
          </a:bodyPr>
          <a:lstStyle/>
          <a:p>
            <a:r>
              <a:rPr lang="en-US" dirty="0"/>
              <a:t>CSE </a:t>
            </a:r>
            <a:r>
              <a:rPr lang="en-US"/>
              <a:t>332 Spring </a:t>
            </a:r>
            <a:r>
              <a:rPr lang="en-US" dirty="0"/>
              <a:t>2026</a:t>
            </a:r>
            <a:br>
              <a:rPr lang="en-US" dirty="0"/>
            </a:br>
            <a:r>
              <a:rPr lang="en-US" dirty="0"/>
              <a:t>Lecture 17: Graphs 3</a:t>
            </a:r>
          </a:p>
        </p:txBody>
      </p:sp>
      <p:sp>
        <p:nvSpPr>
          <p:cNvPr id="3" name="Subtitle 2">
            <a:extLst>
              <a:ext uri="{FF2B5EF4-FFF2-40B4-BE49-F238E27FC236}">
                <a16:creationId xmlns:a16="http://schemas.microsoft.com/office/drawing/2014/main" id="{AB96019E-F067-13A3-DC5B-9F49CCFEF437}"/>
              </a:ext>
            </a:extLst>
          </p:cNvPr>
          <p:cNvSpPr>
            <a:spLocks noGrp="1"/>
          </p:cNvSpPr>
          <p:nvPr>
            <p:ph type="subTitle" idx="1"/>
          </p:nvPr>
        </p:nvSpPr>
        <p:spPr/>
        <p:txBody>
          <a:bodyPr/>
          <a:lstStyle/>
          <a:p>
            <a:r>
              <a:rPr lang="en-US" dirty="0"/>
              <a:t>Nathan Brunelle</a:t>
            </a:r>
          </a:p>
          <a:p>
            <a:r>
              <a:rPr lang="en-US" dirty="0">
                <a:hlinkClick r:id="rId2"/>
              </a:rPr>
              <a:t>http://www.cs.uw.edu/332</a:t>
            </a:r>
            <a:endParaRPr lang="en-US" dirty="0"/>
          </a:p>
          <a:p>
            <a:endParaRPr lang="en-US" dirty="0"/>
          </a:p>
          <a:p>
            <a:endParaRPr lang="en-US" dirty="0"/>
          </a:p>
        </p:txBody>
      </p:sp>
    </p:spTree>
    <p:extLst>
      <p:ext uri="{BB962C8B-B14F-4D97-AF65-F5344CB8AC3E}">
        <p14:creationId xmlns:p14="http://schemas.microsoft.com/office/powerpoint/2010/main" val="3973303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DFS Recursively (more common)</a:t>
            </a:r>
          </a:p>
        </p:txBody>
      </p:sp>
      <p:sp>
        <p:nvSpPr>
          <p:cNvPr id="43" name="TextBox 42"/>
          <p:cNvSpPr txBox="1"/>
          <p:nvPr/>
        </p:nvSpPr>
        <p:spPr>
          <a:xfrm>
            <a:off x="105865" y="1866236"/>
            <a:ext cx="8686800" cy="3970318"/>
          </a:xfrm>
          <a:prstGeom prst="rect">
            <a:avLst/>
          </a:prstGeom>
          <a:noFill/>
        </p:spPr>
        <p:txBody>
          <a:bodyPr wrap="square" rtlCol="0">
            <a:spAutoFit/>
          </a:bodyPr>
          <a:lstStyle/>
          <a:p>
            <a:r>
              <a:rPr lang="en-US" sz="2800" dirty="0"/>
              <a:t>void </a:t>
            </a:r>
            <a:r>
              <a:rPr lang="en-US" sz="2800" dirty="0" err="1"/>
              <a:t>dfs</a:t>
            </a:r>
            <a:r>
              <a:rPr lang="en-US" sz="2800" dirty="0"/>
              <a:t>(graph, </a:t>
            </a:r>
            <a:r>
              <a:rPr lang="en-US" sz="2800" dirty="0" err="1"/>
              <a:t>curr</a:t>
            </a:r>
            <a:r>
              <a:rPr lang="en-US" sz="2800" dirty="0"/>
              <a:t>){</a:t>
            </a:r>
          </a:p>
          <a:p>
            <a:r>
              <a:rPr lang="en-US" sz="2800" dirty="0"/>
              <a:t>	mark </a:t>
            </a:r>
            <a:r>
              <a:rPr lang="en-US" sz="2800" dirty="0" err="1"/>
              <a:t>curr</a:t>
            </a:r>
            <a:r>
              <a:rPr lang="en-US" sz="2800" dirty="0"/>
              <a:t> as “visited”;</a:t>
            </a:r>
          </a:p>
          <a:p>
            <a:r>
              <a:rPr lang="en-US" sz="2800" dirty="0"/>
              <a:t>	for (v : neighbors(current)){</a:t>
            </a:r>
          </a:p>
          <a:p>
            <a:r>
              <a:rPr lang="en-US" sz="2800" dirty="0"/>
              <a:t>		if (! v marked “visited”){</a:t>
            </a:r>
          </a:p>
          <a:p>
            <a:r>
              <a:rPr lang="en-US" sz="2800" dirty="0"/>
              <a:t>			</a:t>
            </a:r>
            <a:r>
              <a:rPr lang="en-US" sz="2800" dirty="0" err="1"/>
              <a:t>dfs</a:t>
            </a:r>
            <a:r>
              <a:rPr lang="en-US" sz="2800" dirty="0"/>
              <a:t>(graph, v);</a:t>
            </a:r>
          </a:p>
          <a:p>
            <a:r>
              <a:rPr lang="en-US" sz="2800" dirty="0"/>
              <a:t>		}</a:t>
            </a:r>
          </a:p>
          <a:p>
            <a:r>
              <a:rPr lang="en-US" sz="2800" dirty="0"/>
              <a:t>	}</a:t>
            </a:r>
          </a:p>
          <a:p>
            <a:r>
              <a:rPr lang="en-US" sz="2800" dirty="0"/>
              <a:t>	mark </a:t>
            </a:r>
            <a:r>
              <a:rPr lang="en-US" sz="2800" dirty="0" err="1"/>
              <a:t>curr</a:t>
            </a:r>
            <a:r>
              <a:rPr lang="en-US" sz="2800" dirty="0"/>
              <a:t> as “done”;</a:t>
            </a:r>
          </a:p>
          <a:p>
            <a:r>
              <a:rPr lang="en-US" sz="2800" dirty="0"/>
              <a:t>}			</a:t>
            </a:r>
          </a:p>
        </p:txBody>
      </p:sp>
      <p:grpSp>
        <p:nvGrpSpPr>
          <p:cNvPr id="29" name="Group 28" descr="An illustration of the following undirected graph:&#10;&#10;The vertices are: 1,2,3,4,5,6,7,8&#10;The edges are as follows:&#10;(1,2), (1,3), &#10;(2,5), &#10;(3,2), (3,4), (3,6), &#10;(4,6), &#10;(5,8), &#10;(6,3),  &#10;(7,2), &#10;(8,7),&#10;(9,7), (9,8)&#10;&#10;For a depth-first search starting from node 1, we would visit the nodes in the following order (assuming we always visit the lowest-numbered node when there are ties):&#10;&#10;1&#10;2&#10;5&#10;8&#10;7&#10;3&#10;4&#10;6&#10;&#10;Because 9 is not reachable from 1, it will not be visited.">
            <a:extLst>
              <a:ext uri="{FF2B5EF4-FFF2-40B4-BE49-F238E27FC236}">
                <a16:creationId xmlns:a16="http://schemas.microsoft.com/office/drawing/2014/main" id="{88200AC9-7D9A-1925-52EB-C7B86A898E60}"/>
              </a:ext>
            </a:extLst>
          </p:cNvPr>
          <p:cNvGrpSpPr/>
          <p:nvPr/>
        </p:nvGrpSpPr>
        <p:grpSpPr>
          <a:xfrm>
            <a:off x="7543800" y="3714388"/>
            <a:ext cx="4385159" cy="2420607"/>
            <a:chOff x="6934200" y="4047495"/>
            <a:chExt cx="4385159" cy="2420607"/>
          </a:xfrm>
        </p:grpSpPr>
        <p:grpSp>
          <p:nvGrpSpPr>
            <p:cNvPr id="30" name="Group 29">
              <a:extLst>
                <a:ext uri="{FF2B5EF4-FFF2-40B4-BE49-F238E27FC236}">
                  <a16:creationId xmlns:a16="http://schemas.microsoft.com/office/drawing/2014/main" id="{4F4A86F4-FB7F-26CB-6FB5-7F1BFF9453F7}"/>
                </a:ext>
              </a:extLst>
            </p:cNvPr>
            <p:cNvGrpSpPr/>
            <p:nvPr/>
          </p:nvGrpSpPr>
          <p:grpSpPr>
            <a:xfrm>
              <a:off x="6934200" y="4047495"/>
              <a:ext cx="4385159" cy="2420607"/>
              <a:chOff x="1524000" y="2625729"/>
              <a:chExt cx="7044346" cy="3888478"/>
            </a:xfrm>
          </p:grpSpPr>
          <p:grpSp>
            <p:nvGrpSpPr>
              <p:cNvPr id="32" name="Group 31">
                <a:extLst>
                  <a:ext uri="{FF2B5EF4-FFF2-40B4-BE49-F238E27FC236}">
                    <a16:creationId xmlns:a16="http://schemas.microsoft.com/office/drawing/2014/main" id="{57445EE1-44C3-64A2-986E-D46EA88A8BED}"/>
                  </a:ext>
                </a:extLst>
              </p:cNvPr>
              <p:cNvGrpSpPr/>
              <p:nvPr/>
            </p:nvGrpSpPr>
            <p:grpSpPr>
              <a:xfrm>
                <a:off x="1524000" y="2625729"/>
                <a:ext cx="7044346" cy="3888478"/>
                <a:chOff x="0" y="3020093"/>
                <a:chExt cx="7044346" cy="3888478"/>
              </a:xfrm>
            </p:grpSpPr>
            <p:cxnSp>
              <p:nvCxnSpPr>
                <p:cNvPr id="34" name="Straight Connector 33">
                  <a:extLst>
                    <a:ext uri="{FF2B5EF4-FFF2-40B4-BE49-F238E27FC236}">
                      <a16:creationId xmlns:a16="http://schemas.microsoft.com/office/drawing/2014/main" id="{98667B16-A5D7-BBD9-C34D-964D4C9AFF12}"/>
                    </a:ext>
                  </a:extLst>
                </p:cNvPr>
                <p:cNvCxnSpPr>
                  <a:stCxn id="47" idx="7"/>
                  <a:endCxn id="48" idx="2"/>
                </p:cNvCxnSpPr>
                <p:nvPr/>
              </p:nvCxnSpPr>
              <p:spPr>
                <a:xfrm flipV="1">
                  <a:off x="438102" y="3276727"/>
                  <a:ext cx="1492916" cy="962604"/>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FA0256C7-0C0F-A799-5AE9-2E217FD5D756}"/>
                    </a:ext>
                  </a:extLst>
                </p:cNvPr>
                <p:cNvCxnSpPr>
                  <a:stCxn id="48" idx="6"/>
                  <a:endCxn id="51" idx="2"/>
                </p:cNvCxnSpPr>
                <p:nvPr/>
              </p:nvCxnSpPr>
              <p:spPr>
                <a:xfrm>
                  <a:off x="2444286" y="3276727"/>
                  <a:ext cx="1510213" cy="52390"/>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254B94F8-CF37-B94A-47FD-BD2899922A25}"/>
                    </a:ext>
                  </a:extLst>
                </p:cNvPr>
                <p:cNvCxnSpPr>
                  <a:stCxn id="47" idx="4"/>
                  <a:endCxn id="49" idx="1"/>
                </p:cNvCxnSpPr>
                <p:nvPr/>
              </p:nvCxnSpPr>
              <p:spPr>
                <a:xfrm>
                  <a:off x="256634" y="4677433"/>
                  <a:ext cx="857899" cy="1046257"/>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2D98E141-8BD7-326E-BA69-6B184455899A}"/>
                    </a:ext>
                  </a:extLst>
                </p:cNvPr>
                <p:cNvCxnSpPr>
                  <a:stCxn id="50" idx="3"/>
                  <a:endCxn id="49" idx="7"/>
                </p:cNvCxnSpPr>
                <p:nvPr/>
              </p:nvCxnSpPr>
              <p:spPr>
                <a:xfrm flipH="1">
                  <a:off x="1477469" y="4930617"/>
                  <a:ext cx="1172042" cy="793073"/>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ADAFBF81-44CC-A51D-66C0-2C5B87B35C40}"/>
                    </a:ext>
                  </a:extLst>
                </p:cNvPr>
                <p:cNvCxnSpPr>
                  <a:stCxn id="52" idx="2"/>
                  <a:endCxn id="49" idx="5"/>
                </p:cNvCxnSpPr>
                <p:nvPr/>
              </p:nvCxnSpPr>
              <p:spPr>
                <a:xfrm flipH="1" flipV="1">
                  <a:off x="1477469" y="6086626"/>
                  <a:ext cx="1369411" cy="565311"/>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52C89A0F-5857-790A-2E5A-C334C74AD9DF}"/>
                    </a:ext>
                  </a:extLst>
                </p:cNvPr>
                <p:cNvCxnSpPr>
                  <a:stCxn id="50" idx="5"/>
                  <a:endCxn id="52" idx="0"/>
                </p:cNvCxnSpPr>
                <p:nvPr/>
              </p:nvCxnSpPr>
              <p:spPr>
                <a:xfrm>
                  <a:off x="3012447" y="4930617"/>
                  <a:ext cx="91067" cy="1464686"/>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352BECD2-A307-35FE-E7B9-BEF318C03A1D}"/>
                    </a:ext>
                  </a:extLst>
                </p:cNvPr>
                <p:cNvCxnSpPr>
                  <a:cxnSpLocks/>
                  <a:stCxn id="48" idx="5"/>
                  <a:endCxn id="53" idx="1"/>
                </p:cNvCxnSpPr>
                <p:nvPr/>
              </p:nvCxnSpPr>
              <p:spPr>
                <a:xfrm>
                  <a:off x="2369118" y="3458194"/>
                  <a:ext cx="2707217" cy="2755642"/>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839A6867-664B-0A60-EC3B-4B9FB9DABFF2}"/>
                    </a:ext>
                  </a:extLst>
                </p:cNvPr>
                <p:cNvCxnSpPr>
                  <a:cxnSpLocks/>
                  <a:stCxn id="55" idx="4"/>
                  <a:endCxn id="53" idx="0"/>
                </p:cNvCxnSpPr>
                <p:nvPr/>
              </p:nvCxnSpPr>
              <p:spPr>
                <a:xfrm flipH="1">
                  <a:off x="5257802" y="4262423"/>
                  <a:ext cx="305431" cy="1876245"/>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8890D792-DD4D-C941-053C-56792BC91B07}"/>
                    </a:ext>
                  </a:extLst>
                </p:cNvPr>
                <p:cNvCxnSpPr>
                  <a:stCxn id="55" idx="2"/>
                  <a:endCxn id="51" idx="5"/>
                </p:cNvCxnSpPr>
                <p:nvPr/>
              </p:nvCxnSpPr>
              <p:spPr>
                <a:xfrm flipH="1" flipV="1">
                  <a:off x="4392601" y="3510585"/>
                  <a:ext cx="913997" cy="495205"/>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B1E4AEE4-0B75-9ED8-B545-8ECB83BC5819}"/>
                    </a:ext>
                  </a:extLst>
                </p:cNvPr>
                <p:cNvCxnSpPr>
                  <a:stCxn id="54" idx="1"/>
                  <a:endCxn id="55" idx="5"/>
                </p:cNvCxnSpPr>
                <p:nvPr/>
              </p:nvCxnSpPr>
              <p:spPr>
                <a:xfrm flipH="1" flipV="1">
                  <a:off x="5744700" y="4187258"/>
                  <a:ext cx="861544" cy="674868"/>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E5F552B6-93EB-210F-6CA5-732260C4CB99}"/>
                    </a:ext>
                  </a:extLst>
                </p:cNvPr>
                <p:cNvCxnSpPr>
                  <a:stCxn id="54" idx="3"/>
                  <a:endCxn id="53" idx="6"/>
                </p:cNvCxnSpPr>
                <p:nvPr/>
              </p:nvCxnSpPr>
              <p:spPr>
                <a:xfrm flipH="1">
                  <a:off x="5514435" y="5225062"/>
                  <a:ext cx="1091809" cy="1170241"/>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C9CF98F7-72EE-A41B-94B4-C0C7D5B40A13}"/>
                    </a:ext>
                  </a:extLst>
                </p:cNvPr>
                <p:cNvCxnSpPr>
                  <a:stCxn id="48" idx="4"/>
                  <a:endCxn id="49" idx="0"/>
                </p:cNvCxnSpPr>
                <p:nvPr/>
              </p:nvCxnSpPr>
              <p:spPr>
                <a:xfrm flipH="1">
                  <a:off x="1296001" y="3533361"/>
                  <a:ext cx="891651" cy="2115163"/>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47" name="Oval 46">
                  <a:extLst>
                    <a:ext uri="{FF2B5EF4-FFF2-40B4-BE49-F238E27FC236}">
                      <a16:creationId xmlns:a16="http://schemas.microsoft.com/office/drawing/2014/main" id="{CCD3DB87-8FDD-BBEE-9D89-F763E1040ED7}"/>
                    </a:ext>
                  </a:extLst>
                </p:cNvPr>
                <p:cNvSpPr/>
                <p:nvPr/>
              </p:nvSpPr>
              <p:spPr>
                <a:xfrm>
                  <a:off x="0" y="4164165"/>
                  <a:ext cx="513268" cy="513268"/>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1</a:t>
                  </a:r>
                </a:p>
              </p:txBody>
            </p:sp>
            <p:sp>
              <p:nvSpPr>
                <p:cNvPr id="48" name="Oval 47">
                  <a:extLst>
                    <a:ext uri="{FF2B5EF4-FFF2-40B4-BE49-F238E27FC236}">
                      <a16:creationId xmlns:a16="http://schemas.microsoft.com/office/drawing/2014/main" id="{684B893D-29DB-BB7C-BBA0-B919C23C6B1E}"/>
                    </a:ext>
                  </a:extLst>
                </p:cNvPr>
                <p:cNvSpPr/>
                <p:nvPr/>
              </p:nvSpPr>
              <p:spPr>
                <a:xfrm>
                  <a:off x="1931018" y="3020093"/>
                  <a:ext cx="513268" cy="513268"/>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49" name="Oval 48">
                  <a:extLst>
                    <a:ext uri="{FF2B5EF4-FFF2-40B4-BE49-F238E27FC236}">
                      <a16:creationId xmlns:a16="http://schemas.microsoft.com/office/drawing/2014/main" id="{E98533ED-C91E-BCB7-C7FA-6A6BB23DB5EE}"/>
                    </a:ext>
                  </a:extLst>
                </p:cNvPr>
                <p:cNvSpPr/>
                <p:nvPr/>
              </p:nvSpPr>
              <p:spPr>
                <a:xfrm>
                  <a:off x="1039367" y="5648524"/>
                  <a:ext cx="513268" cy="513268"/>
                </a:xfrm>
                <a:prstGeom prst="ellipse">
                  <a:avLst/>
                </a:prstGeom>
                <a:solidFill>
                  <a:schemeClr val="tx2">
                    <a:lumMod val="60000"/>
                    <a:lumOff val="4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50" name="Oval 49">
                  <a:extLst>
                    <a:ext uri="{FF2B5EF4-FFF2-40B4-BE49-F238E27FC236}">
                      <a16:creationId xmlns:a16="http://schemas.microsoft.com/office/drawing/2014/main" id="{E5E38723-49F4-D444-B6E9-10D1CEE06FAA}"/>
                    </a:ext>
                  </a:extLst>
                </p:cNvPr>
                <p:cNvSpPr/>
                <p:nvPr/>
              </p:nvSpPr>
              <p:spPr>
                <a:xfrm>
                  <a:off x="2574345" y="4492515"/>
                  <a:ext cx="513268" cy="513268"/>
                </a:xfrm>
                <a:prstGeom prst="ellipse">
                  <a:avLst/>
                </a:prstGeom>
                <a:solidFill>
                  <a:schemeClr val="tx2">
                    <a:lumMod val="60000"/>
                    <a:lumOff val="4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a:t>
                  </a:r>
                </a:p>
              </p:txBody>
            </p:sp>
            <p:sp>
              <p:nvSpPr>
                <p:cNvPr id="51" name="Oval 50">
                  <a:extLst>
                    <a:ext uri="{FF2B5EF4-FFF2-40B4-BE49-F238E27FC236}">
                      <a16:creationId xmlns:a16="http://schemas.microsoft.com/office/drawing/2014/main" id="{494084C6-F266-1A65-C3CD-B28BAECD1CD3}"/>
                    </a:ext>
                  </a:extLst>
                </p:cNvPr>
                <p:cNvSpPr/>
                <p:nvPr/>
              </p:nvSpPr>
              <p:spPr>
                <a:xfrm>
                  <a:off x="3954499" y="3072483"/>
                  <a:ext cx="513268" cy="513268"/>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52" name="Oval 51">
                  <a:extLst>
                    <a:ext uri="{FF2B5EF4-FFF2-40B4-BE49-F238E27FC236}">
                      <a16:creationId xmlns:a16="http://schemas.microsoft.com/office/drawing/2014/main" id="{D79CA729-96DA-7BDA-8FA9-CD452C4A54D4}"/>
                    </a:ext>
                  </a:extLst>
                </p:cNvPr>
                <p:cNvSpPr/>
                <p:nvPr/>
              </p:nvSpPr>
              <p:spPr>
                <a:xfrm>
                  <a:off x="2846880" y="6395303"/>
                  <a:ext cx="513268" cy="513268"/>
                </a:xfrm>
                <a:prstGeom prst="ellipse">
                  <a:avLst/>
                </a:prstGeom>
                <a:solidFill>
                  <a:schemeClr val="tx2">
                    <a:lumMod val="60000"/>
                    <a:lumOff val="4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sp>
              <p:nvSpPr>
                <p:cNvPr id="53" name="Oval 52">
                  <a:extLst>
                    <a:ext uri="{FF2B5EF4-FFF2-40B4-BE49-F238E27FC236}">
                      <a16:creationId xmlns:a16="http://schemas.microsoft.com/office/drawing/2014/main" id="{1F607055-3BC9-7EEA-81D8-BD20DB6D7E80}"/>
                    </a:ext>
                  </a:extLst>
                </p:cNvPr>
                <p:cNvSpPr/>
                <p:nvPr/>
              </p:nvSpPr>
              <p:spPr>
                <a:xfrm>
                  <a:off x="5001167" y="6138669"/>
                  <a:ext cx="513268" cy="513268"/>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sp>
              <p:nvSpPr>
                <p:cNvPr id="54" name="Oval 53">
                  <a:extLst>
                    <a:ext uri="{FF2B5EF4-FFF2-40B4-BE49-F238E27FC236}">
                      <a16:creationId xmlns:a16="http://schemas.microsoft.com/office/drawing/2014/main" id="{58830F5E-7D53-760E-EA93-ACF453B746AC}"/>
                    </a:ext>
                  </a:extLst>
                </p:cNvPr>
                <p:cNvSpPr/>
                <p:nvPr/>
              </p:nvSpPr>
              <p:spPr>
                <a:xfrm>
                  <a:off x="6531078" y="4786960"/>
                  <a:ext cx="513268" cy="51326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9</a:t>
                  </a:r>
                </a:p>
              </p:txBody>
            </p:sp>
            <p:sp>
              <p:nvSpPr>
                <p:cNvPr id="55" name="Oval 54">
                  <a:extLst>
                    <a:ext uri="{FF2B5EF4-FFF2-40B4-BE49-F238E27FC236}">
                      <a16:creationId xmlns:a16="http://schemas.microsoft.com/office/drawing/2014/main" id="{DA593680-DCFA-7AF1-C06C-855B87D1B597}"/>
                    </a:ext>
                  </a:extLst>
                </p:cNvPr>
                <p:cNvSpPr/>
                <p:nvPr/>
              </p:nvSpPr>
              <p:spPr>
                <a:xfrm>
                  <a:off x="5306598" y="3749156"/>
                  <a:ext cx="513268" cy="513268"/>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a:t>
                  </a:r>
                </a:p>
              </p:txBody>
            </p:sp>
          </p:grpSp>
          <p:cxnSp>
            <p:nvCxnSpPr>
              <p:cNvPr id="33" name="Straight Connector 32">
                <a:extLst>
                  <a:ext uri="{FF2B5EF4-FFF2-40B4-BE49-F238E27FC236}">
                    <a16:creationId xmlns:a16="http://schemas.microsoft.com/office/drawing/2014/main" id="{E035AA82-3EEE-70A9-9876-C158C70B2BD0}"/>
                  </a:ext>
                </a:extLst>
              </p:cNvPr>
              <p:cNvCxnSpPr>
                <a:cxnSpLocks/>
                <a:stCxn id="52" idx="3"/>
                <a:endCxn id="49" idx="4"/>
              </p:cNvCxnSpPr>
              <p:nvPr/>
            </p:nvCxnSpPr>
            <p:spPr>
              <a:xfrm flipH="1" flipV="1">
                <a:off x="2820001" y="5767428"/>
                <a:ext cx="1626045" cy="671613"/>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grpSp>
        <p:cxnSp>
          <p:nvCxnSpPr>
            <p:cNvPr id="31" name="Straight Connector 30">
              <a:extLst>
                <a:ext uri="{FF2B5EF4-FFF2-40B4-BE49-F238E27FC236}">
                  <a16:creationId xmlns:a16="http://schemas.microsoft.com/office/drawing/2014/main" id="{80E6D0F4-C146-E647-3385-43715450879E}"/>
                </a:ext>
              </a:extLst>
            </p:cNvPr>
            <p:cNvCxnSpPr>
              <a:cxnSpLocks/>
              <a:stCxn id="52" idx="6"/>
              <a:endCxn id="53" idx="3"/>
            </p:cNvCxnSpPr>
            <p:nvPr/>
          </p:nvCxnSpPr>
          <p:spPr>
            <a:xfrm flipV="1">
              <a:off x="9025917" y="6261553"/>
              <a:ext cx="1068340" cy="46793"/>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4679081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7E589D-DD2B-0072-9A9F-44244F47B3F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4D6EEE7-7808-13FE-18FA-87C4E85BCDC9}"/>
              </a:ext>
            </a:extLst>
          </p:cNvPr>
          <p:cNvSpPr>
            <a:spLocks noGrp="1"/>
          </p:cNvSpPr>
          <p:nvPr>
            <p:ph type="title"/>
          </p:nvPr>
        </p:nvSpPr>
        <p:spPr/>
        <p:txBody>
          <a:bodyPr>
            <a:normAutofit/>
          </a:bodyPr>
          <a:lstStyle/>
          <a:p>
            <a:r>
              <a:rPr lang="en-US" dirty="0"/>
              <a:t>DFS – Worked Example</a:t>
            </a:r>
          </a:p>
        </p:txBody>
      </p:sp>
      <p:sp>
        <p:nvSpPr>
          <p:cNvPr id="3" name="TextBox 2">
            <a:extLst>
              <a:ext uri="{FF2B5EF4-FFF2-40B4-BE49-F238E27FC236}">
                <a16:creationId xmlns:a16="http://schemas.microsoft.com/office/drawing/2014/main" id="{8CD7599C-F16A-B059-0C92-B0C55CDC160A}"/>
              </a:ext>
            </a:extLst>
          </p:cNvPr>
          <p:cNvSpPr txBox="1"/>
          <p:nvPr/>
        </p:nvSpPr>
        <p:spPr>
          <a:xfrm>
            <a:off x="311300" y="4450870"/>
            <a:ext cx="5110630" cy="2246769"/>
          </a:xfrm>
          <a:prstGeom prst="rect">
            <a:avLst/>
          </a:prstGeom>
          <a:noFill/>
        </p:spPr>
        <p:txBody>
          <a:bodyPr wrap="none" rtlCol="0">
            <a:spAutoFit/>
          </a:bodyPr>
          <a:lstStyle/>
          <a:p>
            <a:r>
              <a:rPr lang="en-US" sz="2800" dirty="0">
                <a:solidFill>
                  <a:srgbClr val="FF0000"/>
                </a:solidFill>
              </a:rPr>
              <a:t>Starting from the current node:</a:t>
            </a:r>
          </a:p>
          <a:p>
            <a:r>
              <a:rPr lang="en-US" sz="2800" dirty="0">
                <a:solidFill>
                  <a:srgbClr val="FF0000"/>
                </a:solidFill>
              </a:rPr>
              <a:t>    for each unvisited neighbor:</a:t>
            </a:r>
          </a:p>
          <a:p>
            <a:r>
              <a:rPr lang="en-US" sz="2800" dirty="0">
                <a:solidFill>
                  <a:srgbClr val="FF0000"/>
                </a:solidFill>
              </a:rPr>
              <a:t>        mark the neighbor as visited</a:t>
            </a:r>
          </a:p>
          <a:p>
            <a:r>
              <a:rPr lang="en-US" sz="2800" dirty="0">
                <a:solidFill>
                  <a:srgbClr val="FF0000"/>
                </a:solidFill>
              </a:rPr>
              <a:t>        do a DFS from the neighbor</a:t>
            </a:r>
          </a:p>
          <a:p>
            <a:r>
              <a:rPr lang="en-US" sz="2800" dirty="0">
                <a:solidFill>
                  <a:srgbClr val="FF0000"/>
                </a:solidFill>
              </a:rPr>
              <a:t>    mark the current node as done</a:t>
            </a:r>
          </a:p>
        </p:txBody>
      </p:sp>
      <p:graphicFrame>
        <p:nvGraphicFramePr>
          <p:cNvPr id="7" name="Table 6">
            <a:extLst>
              <a:ext uri="{FF2B5EF4-FFF2-40B4-BE49-F238E27FC236}">
                <a16:creationId xmlns:a16="http://schemas.microsoft.com/office/drawing/2014/main" id="{1D3A3091-C629-A857-AF5C-735442B2150D}"/>
              </a:ext>
            </a:extLst>
          </p:cNvPr>
          <p:cNvGraphicFramePr>
            <a:graphicFrameLocks noGrp="1"/>
          </p:cNvGraphicFramePr>
          <p:nvPr/>
        </p:nvGraphicFramePr>
        <p:xfrm>
          <a:off x="6492240" y="1399839"/>
          <a:ext cx="5225339" cy="3708400"/>
        </p:xfrm>
        <a:graphic>
          <a:graphicData uri="http://schemas.openxmlformats.org/drawingml/2006/table">
            <a:tbl>
              <a:tblPr firstRow="1" bandRow="1">
                <a:tableStyleId>{5C22544A-7EE6-4342-B048-85BDC9FD1C3A}</a:tableStyleId>
              </a:tblPr>
              <a:tblGrid>
                <a:gridCol w="845229">
                  <a:extLst>
                    <a:ext uri="{9D8B030D-6E8A-4147-A177-3AD203B41FA5}">
                      <a16:colId xmlns:a16="http://schemas.microsoft.com/office/drawing/2014/main" val="2885487592"/>
                    </a:ext>
                  </a:extLst>
                </a:gridCol>
                <a:gridCol w="991884">
                  <a:extLst>
                    <a:ext uri="{9D8B030D-6E8A-4147-A177-3AD203B41FA5}">
                      <a16:colId xmlns:a16="http://schemas.microsoft.com/office/drawing/2014/main" val="3918555435"/>
                    </a:ext>
                  </a:extLst>
                </a:gridCol>
                <a:gridCol w="997527">
                  <a:extLst>
                    <a:ext uri="{9D8B030D-6E8A-4147-A177-3AD203B41FA5}">
                      <a16:colId xmlns:a16="http://schemas.microsoft.com/office/drawing/2014/main" val="1745931878"/>
                    </a:ext>
                  </a:extLst>
                </a:gridCol>
                <a:gridCol w="2390699">
                  <a:extLst>
                    <a:ext uri="{9D8B030D-6E8A-4147-A177-3AD203B41FA5}">
                      <a16:colId xmlns:a16="http://schemas.microsoft.com/office/drawing/2014/main" val="2503185837"/>
                    </a:ext>
                  </a:extLst>
                </a:gridCol>
              </a:tblGrid>
              <a:tr h="370840">
                <a:tc>
                  <a:txBody>
                    <a:bodyPr/>
                    <a:lstStyle/>
                    <a:p>
                      <a:r>
                        <a:rPr lang="en-US" dirty="0"/>
                        <a:t>Node</a:t>
                      </a:r>
                    </a:p>
                  </a:txBody>
                  <a:tcPr/>
                </a:tc>
                <a:tc>
                  <a:txBody>
                    <a:bodyPr/>
                    <a:lstStyle/>
                    <a:p>
                      <a:r>
                        <a:rPr lang="en-US" dirty="0"/>
                        <a:t>Visited?</a:t>
                      </a:r>
                    </a:p>
                  </a:txBody>
                  <a:tcPr/>
                </a:tc>
                <a:tc>
                  <a:txBody>
                    <a:bodyPr/>
                    <a:lstStyle/>
                    <a:p>
                      <a:r>
                        <a:rPr lang="en-US" dirty="0"/>
                        <a:t>Done?</a:t>
                      </a:r>
                    </a:p>
                  </a:txBody>
                  <a:tcPr/>
                </a:tc>
                <a:tc>
                  <a:txBody>
                    <a:bodyPr/>
                    <a:lstStyle/>
                    <a:p>
                      <a:r>
                        <a:rPr lang="en-US" dirty="0"/>
                        <a:t>Other Info</a:t>
                      </a:r>
                    </a:p>
                  </a:txBody>
                  <a:tcPr/>
                </a:tc>
                <a:extLst>
                  <a:ext uri="{0D108BD9-81ED-4DB2-BD59-A6C34878D82A}">
                    <a16:rowId xmlns:a16="http://schemas.microsoft.com/office/drawing/2014/main" val="2308798723"/>
                  </a:ext>
                </a:extLst>
              </a:tr>
              <a:tr h="370840">
                <a:tc>
                  <a:txBody>
                    <a:bodyPr/>
                    <a:lstStyle/>
                    <a:p>
                      <a:r>
                        <a:rPr lang="en-US" dirty="0"/>
                        <a:t>1</a:t>
                      </a:r>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004763930"/>
                  </a:ext>
                </a:extLst>
              </a:tr>
              <a:tr h="370840">
                <a:tc>
                  <a:txBody>
                    <a:bodyPr/>
                    <a:lstStyle/>
                    <a:p>
                      <a:r>
                        <a:rPr lang="en-US" dirty="0"/>
                        <a:t>2</a:t>
                      </a:r>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2355311175"/>
                  </a:ext>
                </a:extLst>
              </a:tr>
              <a:tr h="370840">
                <a:tc>
                  <a:txBody>
                    <a:bodyPr/>
                    <a:lstStyle/>
                    <a:p>
                      <a:r>
                        <a:rPr lang="en-US" dirty="0"/>
                        <a:t>3</a:t>
                      </a:r>
                    </a:p>
                  </a:txBody>
                  <a:tcPr/>
                </a:tc>
                <a:tc>
                  <a:txBody>
                    <a:bodyPr/>
                    <a:lstStyle/>
                    <a:p>
                      <a:endParaRPr lang="en-US"/>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397657591"/>
                  </a:ext>
                </a:extLst>
              </a:tr>
              <a:tr h="370840">
                <a:tc>
                  <a:txBody>
                    <a:bodyPr/>
                    <a:lstStyle/>
                    <a:p>
                      <a:r>
                        <a:rPr lang="en-US" dirty="0"/>
                        <a:t>4</a:t>
                      </a:r>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3457034338"/>
                  </a:ext>
                </a:extLst>
              </a:tr>
              <a:tr h="370840">
                <a:tc>
                  <a:txBody>
                    <a:bodyPr/>
                    <a:lstStyle/>
                    <a:p>
                      <a:r>
                        <a:rPr lang="en-US" dirty="0"/>
                        <a:t>5</a:t>
                      </a:r>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386718475"/>
                  </a:ext>
                </a:extLst>
              </a:tr>
              <a:tr h="370840">
                <a:tc>
                  <a:txBody>
                    <a:bodyPr/>
                    <a:lstStyle/>
                    <a:p>
                      <a:r>
                        <a:rPr lang="en-US" dirty="0"/>
                        <a:t>6</a:t>
                      </a:r>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4231982426"/>
                  </a:ext>
                </a:extLst>
              </a:tr>
              <a:tr h="370840">
                <a:tc>
                  <a:txBody>
                    <a:bodyPr/>
                    <a:lstStyle/>
                    <a:p>
                      <a:r>
                        <a:rPr lang="en-US" dirty="0"/>
                        <a:t>7</a:t>
                      </a:r>
                    </a:p>
                  </a:txBody>
                  <a:tcPr/>
                </a:tc>
                <a:tc>
                  <a:txBody>
                    <a:bodyPr/>
                    <a:lstStyle/>
                    <a:p>
                      <a:endParaRPr lang="en-US"/>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266448052"/>
                  </a:ext>
                </a:extLst>
              </a:tr>
              <a:tr h="370840">
                <a:tc>
                  <a:txBody>
                    <a:bodyPr/>
                    <a:lstStyle/>
                    <a:p>
                      <a:r>
                        <a:rPr lang="en-US" dirty="0"/>
                        <a:t>8</a:t>
                      </a:r>
                    </a:p>
                  </a:txBody>
                  <a:tcPr/>
                </a:tc>
                <a:tc>
                  <a:txBody>
                    <a:bodyPr/>
                    <a:lstStyle/>
                    <a:p>
                      <a:endParaRPr lang="en-US"/>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1843436055"/>
                  </a:ext>
                </a:extLst>
              </a:tr>
              <a:tr h="370840">
                <a:tc>
                  <a:txBody>
                    <a:bodyPr/>
                    <a:lstStyle/>
                    <a:p>
                      <a:r>
                        <a:rPr lang="en-US" dirty="0"/>
                        <a:t>9</a:t>
                      </a:r>
                    </a:p>
                  </a:txBody>
                  <a:tcPr/>
                </a:tc>
                <a:tc>
                  <a:txBody>
                    <a:bodyPr/>
                    <a:lstStyle/>
                    <a:p>
                      <a:endParaRPr lang="en-US"/>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3525953369"/>
                  </a:ext>
                </a:extLst>
              </a:tr>
            </a:tbl>
          </a:graphicData>
        </a:graphic>
      </p:graphicFrame>
      <p:grpSp>
        <p:nvGrpSpPr>
          <p:cNvPr id="5" name="Group 4" descr="Visited but not-yet done nodes will be found on the call stack.">
            <a:extLst>
              <a:ext uri="{FF2B5EF4-FFF2-40B4-BE49-F238E27FC236}">
                <a16:creationId xmlns:a16="http://schemas.microsoft.com/office/drawing/2014/main" id="{6AF7FF17-3F04-7C8B-3A0F-4BC05B6F83A8}"/>
              </a:ext>
            </a:extLst>
          </p:cNvPr>
          <p:cNvGrpSpPr/>
          <p:nvPr/>
        </p:nvGrpSpPr>
        <p:grpSpPr>
          <a:xfrm>
            <a:off x="5742926" y="5474915"/>
            <a:ext cx="6036209" cy="658829"/>
            <a:chOff x="5742926" y="5607923"/>
            <a:chExt cx="6036209" cy="658829"/>
          </a:xfrm>
        </p:grpSpPr>
        <p:sp>
          <p:nvSpPr>
            <p:cNvPr id="6" name="Rectangle 5">
              <a:extLst>
                <a:ext uri="{FF2B5EF4-FFF2-40B4-BE49-F238E27FC236}">
                  <a16:creationId xmlns:a16="http://schemas.microsoft.com/office/drawing/2014/main" id="{8F488023-8334-C431-2978-04F99C0218F4}"/>
                </a:ext>
              </a:extLst>
            </p:cNvPr>
            <p:cNvSpPr/>
            <p:nvPr/>
          </p:nvSpPr>
          <p:spPr>
            <a:xfrm>
              <a:off x="6558742" y="5619404"/>
              <a:ext cx="5220393" cy="647348"/>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D0517DDD-0345-09D5-F81A-D9C19CD73E09}"/>
                </a:ext>
              </a:extLst>
            </p:cNvPr>
            <p:cNvSpPr txBox="1"/>
            <p:nvPr/>
          </p:nvSpPr>
          <p:spPr>
            <a:xfrm>
              <a:off x="5742926" y="5607923"/>
              <a:ext cx="739690" cy="646331"/>
            </a:xfrm>
            <a:prstGeom prst="rect">
              <a:avLst/>
            </a:prstGeom>
            <a:noFill/>
          </p:spPr>
          <p:txBody>
            <a:bodyPr wrap="none" rtlCol="0">
              <a:spAutoFit/>
            </a:bodyPr>
            <a:lstStyle/>
            <a:p>
              <a:r>
                <a:rPr lang="en-US" dirty="0"/>
                <a:t>(Call)</a:t>
              </a:r>
            </a:p>
            <a:p>
              <a:r>
                <a:rPr lang="en-US" dirty="0"/>
                <a:t>Stack:</a:t>
              </a:r>
            </a:p>
          </p:txBody>
        </p:sp>
      </p:grpSp>
      <p:grpSp>
        <p:nvGrpSpPr>
          <p:cNvPr id="9" name="Group 8" descr="An illustration of the following undirected graph:&#10;&#10;The vertices are: 1,2,3,4,5,6,7,8&#10;The edges are as follows:&#10;(1,2), (1,3), &#10;(2,5), &#10;(3,2), (3,4), (3,6), &#10;(4,6), &#10;(5,8), &#10;(6,3),  &#10;(7,2), &#10;(8,7),&#10;(9,7), (9,8)&#10;&#10;For a depth-first search starting from node 1, we would visit the nodes in the following order (assuming we always visit the lowest-numbered node when there are ties):&#10;&#10;1&#10;2&#10;5&#10;8&#10;7&#10;3&#10;4&#10;6&#10;&#10;Because 9 is not reachable from 1, it will not be visited.">
            <a:extLst>
              <a:ext uri="{FF2B5EF4-FFF2-40B4-BE49-F238E27FC236}">
                <a16:creationId xmlns:a16="http://schemas.microsoft.com/office/drawing/2014/main" id="{7E02A3D7-F72D-3988-D0EB-E35D15316BD3}"/>
              </a:ext>
            </a:extLst>
          </p:cNvPr>
          <p:cNvGrpSpPr/>
          <p:nvPr/>
        </p:nvGrpSpPr>
        <p:grpSpPr>
          <a:xfrm>
            <a:off x="752302" y="1569705"/>
            <a:ext cx="4385159" cy="2420607"/>
            <a:chOff x="6934200" y="4047495"/>
            <a:chExt cx="4385159" cy="2420607"/>
          </a:xfrm>
        </p:grpSpPr>
        <p:grpSp>
          <p:nvGrpSpPr>
            <p:cNvPr id="10" name="Group 9">
              <a:extLst>
                <a:ext uri="{FF2B5EF4-FFF2-40B4-BE49-F238E27FC236}">
                  <a16:creationId xmlns:a16="http://schemas.microsoft.com/office/drawing/2014/main" id="{377FC970-CC36-C096-69E7-DB70031B416D}"/>
                </a:ext>
              </a:extLst>
            </p:cNvPr>
            <p:cNvGrpSpPr/>
            <p:nvPr/>
          </p:nvGrpSpPr>
          <p:grpSpPr>
            <a:xfrm>
              <a:off x="6934200" y="4047495"/>
              <a:ext cx="4385159" cy="2420607"/>
              <a:chOff x="1524000" y="2625729"/>
              <a:chExt cx="7044346" cy="3888478"/>
            </a:xfrm>
          </p:grpSpPr>
          <p:grpSp>
            <p:nvGrpSpPr>
              <p:cNvPr id="12" name="Group 11">
                <a:extLst>
                  <a:ext uri="{FF2B5EF4-FFF2-40B4-BE49-F238E27FC236}">
                    <a16:creationId xmlns:a16="http://schemas.microsoft.com/office/drawing/2014/main" id="{23C29F8A-5331-C503-0DA4-C0F6FC6752ED}"/>
                  </a:ext>
                </a:extLst>
              </p:cNvPr>
              <p:cNvGrpSpPr/>
              <p:nvPr/>
            </p:nvGrpSpPr>
            <p:grpSpPr>
              <a:xfrm>
                <a:off x="1524000" y="2625729"/>
                <a:ext cx="7044346" cy="3888478"/>
                <a:chOff x="0" y="3020093"/>
                <a:chExt cx="7044346" cy="3888478"/>
              </a:xfrm>
            </p:grpSpPr>
            <p:cxnSp>
              <p:nvCxnSpPr>
                <p:cNvPr id="14" name="Straight Connector 13">
                  <a:extLst>
                    <a:ext uri="{FF2B5EF4-FFF2-40B4-BE49-F238E27FC236}">
                      <a16:creationId xmlns:a16="http://schemas.microsoft.com/office/drawing/2014/main" id="{97829BA5-429D-723C-B30E-5CFE4AA093D9}"/>
                    </a:ext>
                  </a:extLst>
                </p:cNvPr>
                <p:cNvCxnSpPr>
                  <a:stCxn id="26" idx="7"/>
                  <a:endCxn id="27" idx="2"/>
                </p:cNvCxnSpPr>
                <p:nvPr/>
              </p:nvCxnSpPr>
              <p:spPr>
                <a:xfrm flipV="1">
                  <a:off x="438102" y="3276727"/>
                  <a:ext cx="1492916" cy="962604"/>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471F9DE4-4A65-BE7D-F60D-7DDEF5F6B4F3}"/>
                    </a:ext>
                  </a:extLst>
                </p:cNvPr>
                <p:cNvCxnSpPr>
                  <a:stCxn id="27" idx="6"/>
                  <a:endCxn id="30" idx="2"/>
                </p:cNvCxnSpPr>
                <p:nvPr/>
              </p:nvCxnSpPr>
              <p:spPr>
                <a:xfrm>
                  <a:off x="2444286" y="3276727"/>
                  <a:ext cx="1510213" cy="52390"/>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6944CBFB-F9F7-BA1C-DE6E-591025869C22}"/>
                    </a:ext>
                  </a:extLst>
                </p:cNvPr>
                <p:cNvCxnSpPr>
                  <a:stCxn id="26" idx="4"/>
                  <a:endCxn id="28" idx="1"/>
                </p:cNvCxnSpPr>
                <p:nvPr/>
              </p:nvCxnSpPr>
              <p:spPr>
                <a:xfrm>
                  <a:off x="256634" y="4677433"/>
                  <a:ext cx="857899" cy="1046257"/>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EDF7E111-08C9-FC1F-C832-7E2FD47C9A2E}"/>
                    </a:ext>
                  </a:extLst>
                </p:cNvPr>
                <p:cNvCxnSpPr>
                  <a:stCxn id="29" idx="3"/>
                  <a:endCxn id="28" idx="7"/>
                </p:cNvCxnSpPr>
                <p:nvPr/>
              </p:nvCxnSpPr>
              <p:spPr>
                <a:xfrm flipH="1">
                  <a:off x="1477469" y="4930617"/>
                  <a:ext cx="1172042" cy="793073"/>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F1CEE6A5-BCE9-A9E2-902E-A545D900A66D}"/>
                    </a:ext>
                  </a:extLst>
                </p:cNvPr>
                <p:cNvCxnSpPr>
                  <a:stCxn id="43" idx="2"/>
                  <a:endCxn id="28" idx="5"/>
                </p:cNvCxnSpPr>
                <p:nvPr/>
              </p:nvCxnSpPr>
              <p:spPr>
                <a:xfrm flipH="1" flipV="1">
                  <a:off x="1477469" y="6086626"/>
                  <a:ext cx="1369411" cy="565311"/>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C5A6CD9-D32E-2503-637C-E5CBF14909A6}"/>
                    </a:ext>
                  </a:extLst>
                </p:cNvPr>
                <p:cNvCxnSpPr>
                  <a:stCxn id="29" idx="5"/>
                  <a:endCxn id="43" idx="0"/>
                </p:cNvCxnSpPr>
                <p:nvPr/>
              </p:nvCxnSpPr>
              <p:spPr>
                <a:xfrm>
                  <a:off x="3012447" y="4930617"/>
                  <a:ext cx="91067" cy="1464686"/>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EE361374-D27D-C505-AE05-95C565CB264C}"/>
                    </a:ext>
                  </a:extLst>
                </p:cNvPr>
                <p:cNvCxnSpPr>
                  <a:cxnSpLocks/>
                  <a:stCxn id="27" idx="5"/>
                  <a:endCxn id="47" idx="1"/>
                </p:cNvCxnSpPr>
                <p:nvPr/>
              </p:nvCxnSpPr>
              <p:spPr>
                <a:xfrm>
                  <a:off x="2369118" y="3458194"/>
                  <a:ext cx="2707217" cy="2755642"/>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7CAA2C8E-4FDF-A36D-3C19-402FE4F23D3F}"/>
                    </a:ext>
                  </a:extLst>
                </p:cNvPr>
                <p:cNvCxnSpPr>
                  <a:cxnSpLocks/>
                  <a:stCxn id="49" idx="4"/>
                  <a:endCxn id="47" idx="0"/>
                </p:cNvCxnSpPr>
                <p:nvPr/>
              </p:nvCxnSpPr>
              <p:spPr>
                <a:xfrm flipH="1">
                  <a:off x="5257802" y="4262423"/>
                  <a:ext cx="305431" cy="1876245"/>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8E9A6F90-FF38-0BCD-420C-A0B3781E2BBA}"/>
                    </a:ext>
                  </a:extLst>
                </p:cNvPr>
                <p:cNvCxnSpPr>
                  <a:stCxn id="49" idx="2"/>
                  <a:endCxn id="30" idx="5"/>
                </p:cNvCxnSpPr>
                <p:nvPr/>
              </p:nvCxnSpPr>
              <p:spPr>
                <a:xfrm flipH="1" flipV="1">
                  <a:off x="4392601" y="3510585"/>
                  <a:ext cx="913997" cy="495205"/>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A5C2EA1B-19CC-30E3-C77A-00432CD0F5CD}"/>
                    </a:ext>
                  </a:extLst>
                </p:cNvPr>
                <p:cNvCxnSpPr>
                  <a:stCxn id="48" idx="1"/>
                  <a:endCxn id="49" idx="5"/>
                </p:cNvCxnSpPr>
                <p:nvPr/>
              </p:nvCxnSpPr>
              <p:spPr>
                <a:xfrm flipH="1" flipV="1">
                  <a:off x="5744700" y="4187258"/>
                  <a:ext cx="861544" cy="674868"/>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4041241B-2F78-56F6-0445-70F83A03EF73}"/>
                    </a:ext>
                  </a:extLst>
                </p:cNvPr>
                <p:cNvCxnSpPr>
                  <a:stCxn id="48" idx="3"/>
                  <a:endCxn id="47" idx="6"/>
                </p:cNvCxnSpPr>
                <p:nvPr/>
              </p:nvCxnSpPr>
              <p:spPr>
                <a:xfrm flipH="1">
                  <a:off x="5514435" y="5225062"/>
                  <a:ext cx="1091809" cy="1170241"/>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06B86E6C-73EA-DF42-8C40-9673F7168192}"/>
                    </a:ext>
                  </a:extLst>
                </p:cNvPr>
                <p:cNvCxnSpPr>
                  <a:stCxn id="27" idx="4"/>
                  <a:endCxn id="28" idx="0"/>
                </p:cNvCxnSpPr>
                <p:nvPr/>
              </p:nvCxnSpPr>
              <p:spPr>
                <a:xfrm flipH="1">
                  <a:off x="1296001" y="3533361"/>
                  <a:ext cx="891651" cy="2115163"/>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26" name="Oval 25">
                  <a:extLst>
                    <a:ext uri="{FF2B5EF4-FFF2-40B4-BE49-F238E27FC236}">
                      <a16:creationId xmlns:a16="http://schemas.microsoft.com/office/drawing/2014/main" id="{0A5646B1-918D-B9F3-89A2-E464F61493E1}"/>
                    </a:ext>
                  </a:extLst>
                </p:cNvPr>
                <p:cNvSpPr/>
                <p:nvPr/>
              </p:nvSpPr>
              <p:spPr>
                <a:xfrm>
                  <a:off x="0" y="4164165"/>
                  <a:ext cx="513268" cy="513268"/>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1</a:t>
                  </a:r>
                </a:p>
              </p:txBody>
            </p:sp>
            <p:sp>
              <p:nvSpPr>
                <p:cNvPr id="27" name="Oval 26">
                  <a:extLst>
                    <a:ext uri="{FF2B5EF4-FFF2-40B4-BE49-F238E27FC236}">
                      <a16:creationId xmlns:a16="http://schemas.microsoft.com/office/drawing/2014/main" id="{D4100F48-0C60-9629-4724-4C43B871B8D6}"/>
                    </a:ext>
                  </a:extLst>
                </p:cNvPr>
                <p:cNvSpPr/>
                <p:nvPr/>
              </p:nvSpPr>
              <p:spPr>
                <a:xfrm>
                  <a:off x="1931018" y="3020093"/>
                  <a:ext cx="513268" cy="513268"/>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28" name="Oval 27">
                  <a:extLst>
                    <a:ext uri="{FF2B5EF4-FFF2-40B4-BE49-F238E27FC236}">
                      <a16:creationId xmlns:a16="http://schemas.microsoft.com/office/drawing/2014/main" id="{00D0E257-5601-F5B8-96A9-4183038B65CE}"/>
                    </a:ext>
                  </a:extLst>
                </p:cNvPr>
                <p:cNvSpPr/>
                <p:nvPr/>
              </p:nvSpPr>
              <p:spPr>
                <a:xfrm>
                  <a:off x="1039367" y="5648524"/>
                  <a:ext cx="513268" cy="513268"/>
                </a:xfrm>
                <a:prstGeom prst="ellipse">
                  <a:avLst/>
                </a:prstGeom>
                <a:solidFill>
                  <a:schemeClr val="tx2">
                    <a:lumMod val="60000"/>
                    <a:lumOff val="4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29" name="Oval 28">
                  <a:extLst>
                    <a:ext uri="{FF2B5EF4-FFF2-40B4-BE49-F238E27FC236}">
                      <a16:creationId xmlns:a16="http://schemas.microsoft.com/office/drawing/2014/main" id="{4F6B1D85-6312-FDAE-89AA-70B2A6AC5CD5}"/>
                    </a:ext>
                  </a:extLst>
                </p:cNvPr>
                <p:cNvSpPr/>
                <p:nvPr/>
              </p:nvSpPr>
              <p:spPr>
                <a:xfrm>
                  <a:off x="2574345" y="4492515"/>
                  <a:ext cx="513268" cy="513268"/>
                </a:xfrm>
                <a:prstGeom prst="ellipse">
                  <a:avLst/>
                </a:prstGeom>
                <a:solidFill>
                  <a:schemeClr val="tx2">
                    <a:lumMod val="60000"/>
                    <a:lumOff val="4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a:t>
                  </a:r>
                </a:p>
              </p:txBody>
            </p:sp>
            <p:sp>
              <p:nvSpPr>
                <p:cNvPr id="30" name="Oval 29">
                  <a:extLst>
                    <a:ext uri="{FF2B5EF4-FFF2-40B4-BE49-F238E27FC236}">
                      <a16:creationId xmlns:a16="http://schemas.microsoft.com/office/drawing/2014/main" id="{D28E099B-C606-1AC4-5D81-33E8764C96CE}"/>
                    </a:ext>
                  </a:extLst>
                </p:cNvPr>
                <p:cNvSpPr/>
                <p:nvPr/>
              </p:nvSpPr>
              <p:spPr>
                <a:xfrm>
                  <a:off x="3954499" y="3072483"/>
                  <a:ext cx="513268" cy="513268"/>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43" name="Oval 42">
                  <a:extLst>
                    <a:ext uri="{FF2B5EF4-FFF2-40B4-BE49-F238E27FC236}">
                      <a16:creationId xmlns:a16="http://schemas.microsoft.com/office/drawing/2014/main" id="{61E2857D-1260-6ECD-4B23-717BFA4CE993}"/>
                    </a:ext>
                  </a:extLst>
                </p:cNvPr>
                <p:cNvSpPr/>
                <p:nvPr/>
              </p:nvSpPr>
              <p:spPr>
                <a:xfrm>
                  <a:off x="2846880" y="6395303"/>
                  <a:ext cx="513268" cy="513268"/>
                </a:xfrm>
                <a:prstGeom prst="ellipse">
                  <a:avLst/>
                </a:prstGeom>
                <a:solidFill>
                  <a:schemeClr val="tx2">
                    <a:lumMod val="60000"/>
                    <a:lumOff val="4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sp>
              <p:nvSpPr>
                <p:cNvPr id="47" name="Oval 46">
                  <a:extLst>
                    <a:ext uri="{FF2B5EF4-FFF2-40B4-BE49-F238E27FC236}">
                      <a16:creationId xmlns:a16="http://schemas.microsoft.com/office/drawing/2014/main" id="{0ED91393-043A-4946-6BAF-1A593432A826}"/>
                    </a:ext>
                  </a:extLst>
                </p:cNvPr>
                <p:cNvSpPr/>
                <p:nvPr/>
              </p:nvSpPr>
              <p:spPr>
                <a:xfrm>
                  <a:off x="5001167" y="6138669"/>
                  <a:ext cx="513268" cy="513268"/>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sp>
              <p:nvSpPr>
                <p:cNvPr id="48" name="Oval 47">
                  <a:extLst>
                    <a:ext uri="{FF2B5EF4-FFF2-40B4-BE49-F238E27FC236}">
                      <a16:creationId xmlns:a16="http://schemas.microsoft.com/office/drawing/2014/main" id="{62C08A1E-0216-48F9-9F5A-1800C93AC320}"/>
                    </a:ext>
                  </a:extLst>
                </p:cNvPr>
                <p:cNvSpPr/>
                <p:nvPr/>
              </p:nvSpPr>
              <p:spPr>
                <a:xfrm>
                  <a:off x="6531078" y="4786960"/>
                  <a:ext cx="513268" cy="51326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9</a:t>
                  </a:r>
                </a:p>
              </p:txBody>
            </p:sp>
            <p:sp>
              <p:nvSpPr>
                <p:cNvPr id="49" name="Oval 48">
                  <a:extLst>
                    <a:ext uri="{FF2B5EF4-FFF2-40B4-BE49-F238E27FC236}">
                      <a16:creationId xmlns:a16="http://schemas.microsoft.com/office/drawing/2014/main" id="{BA91EE9A-DC76-098F-5E4E-4172D2B5E959}"/>
                    </a:ext>
                  </a:extLst>
                </p:cNvPr>
                <p:cNvSpPr/>
                <p:nvPr/>
              </p:nvSpPr>
              <p:spPr>
                <a:xfrm>
                  <a:off x="5306598" y="3749156"/>
                  <a:ext cx="513268" cy="513268"/>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a:t>
                  </a:r>
                </a:p>
              </p:txBody>
            </p:sp>
          </p:grpSp>
          <p:cxnSp>
            <p:nvCxnSpPr>
              <p:cNvPr id="13" name="Straight Connector 12">
                <a:extLst>
                  <a:ext uri="{FF2B5EF4-FFF2-40B4-BE49-F238E27FC236}">
                    <a16:creationId xmlns:a16="http://schemas.microsoft.com/office/drawing/2014/main" id="{C957024D-72C0-0C23-BE41-E087C73A80B5}"/>
                  </a:ext>
                </a:extLst>
              </p:cNvPr>
              <p:cNvCxnSpPr>
                <a:cxnSpLocks/>
                <a:stCxn id="43" idx="3"/>
                <a:endCxn id="28" idx="4"/>
              </p:cNvCxnSpPr>
              <p:nvPr/>
            </p:nvCxnSpPr>
            <p:spPr>
              <a:xfrm flipH="1" flipV="1">
                <a:off x="2820001" y="5767428"/>
                <a:ext cx="1626045" cy="671613"/>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grpSp>
        <p:cxnSp>
          <p:nvCxnSpPr>
            <p:cNvPr id="11" name="Straight Connector 10">
              <a:extLst>
                <a:ext uri="{FF2B5EF4-FFF2-40B4-BE49-F238E27FC236}">
                  <a16:creationId xmlns:a16="http://schemas.microsoft.com/office/drawing/2014/main" id="{3CFBA753-90FC-AA22-E3B7-F37EBA7C56B4}"/>
                </a:ext>
              </a:extLst>
            </p:cNvPr>
            <p:cNvCxnSpPr>
              <a:cxnSpLocks/>
              <a:stCxn id="43" idx="6"/>
              <a:endCxn id="47" idx="3"/>
            </p:cNvCxnSpPr>
            <p:nvPr/>
          </p:nvCxnSpPr>
          <p:spPr>
            <a:xfrm flipV="1">
              <a:off x="9025917" y="6261553"/>
              <a:ext cx="1068340" cy="46793"/>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41563806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1595"/>
            <a:ext cx="10515600" cy="1325563"/>
          </a:xfrm>
        </p:spPr>
        <p:txBody>
          <a:bodyPr/>
          <a:lstStyle/>
          <a:p>
            <a:r>
              <a:rPr lang="en-US" dirty="0"/>
              <a:t>Using DFS</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0" y="1295401"/>
                <a:ext cx="7525415" cy="5531984"/>
              </a:xfrm>
            </p:spPr>
            <p:txBody>
              <a:bodyPr>
                <a:normAutofit fontScale="92500" lnSpcReduction="10000"/>
              </a:bodyPr>
              <a:lstStyle/>
              <a:p>
                <a:r>
                  <a:rPr lang="en-US" dirty="0"/>
                  <a:t>Consider the “visited times” and “done times” </a:t>
                </a:r>
              </a:p>
              <a:p>
                <a:r>
                  <a:rPr lang="en-US" dirty="0"/>
                  <a:t>Edges can be categorized:</a:t>
                </a:r>
              </a:p>
              <a:p>
                <a:pPr lvl="1"/>
                <a:r>
                  <a:rPr lang="en-US" dirty="0">
                    <a:solidFill>
                      <a:schemeClr val="accent3">
                        <a:lumMod val="75000"/>
                      </a:schemeClr>
                    </a:solidFill>
                  </a:rPr>
                  <a:t>Tree Edge</a:t>
                </a:r>
              </a:p>
              <a:p>
                <a:pPr lvl="2"/>
                <a14:m>
                  <m:oMath xmlns:m="http://schemas.openxmlformats.org/officeDocument/2006/math">
                    <m:r>
                      <a:rPr lang="en-US" b="0" i="1" smtClean="0">
                        <a:latin typeface="Cambria Math" panose="02040503050406030204" pitchFamily="18" charset="0"/>
                      </a:rPr>
                      <m:t>(</m:t>
                    </m:r>
                    <m:r>
                      <a:rPr lang="en-US" b="0" i="1" smtClean="0">
                        <a:latin typeface="Cambria Math" panose="02040503050406030204" pitchFamily="18" charset="0"/>
                      </a:rPr>
                      <m:t>𝑎</m:t>
                    </m:r>
                    <m:r>
                      <a:rPr lang="en-US" b="0" i="1" smtClean="0">
                        <a:latin typeface="Cambria Math" panose="02040503050406030204" pitchFamily="18" charset="0"/>
                      </a:rPr>
                      <m:t>,</m:t>
                    </m:r>
                    <m:r>
                      <a:rPr lang="en-US" b="0" i="1" smtClean="0">
                        <a:latin typeface="Cambria Math" panose="02040503050406030204" pitchFamily="18" charset="0"/>
                      </a:rPr>
                      <m:t>𝑏</m:t>
                    </m:r>
                    <m:r>
                      <a:rPr lang="en-US" b="0" i="1" smtClean="0">
                        <a:latin typeface="Cambria Math" panose="02040503050406030204" pitchFamily="18" charset="0"/>
                      </a:rPr>
                      <m:t>)</m:t>
                    </m:r>
                  </m:oMath>
                </a14:m>
                <a:r>
                  <a:rPr lang="en-US" dirty="0"/>
                  <a:t> was followed when pushing</a:t>
                </a:r>
              </a:p>
              <a:p>
                <a:pPr lvl="2"/>
                <a14:m>
                  <m:oMath xmlns:m="http://schemas.openxmlformats.org/officeDocument/2006/math">
                    <m:r>
                      <a:rPr lang="en-US" b="0" i="1" smtClean="0">
                        <a:latin typeface="Cambria Math" panose="02040503050406030204" pitchFamily="18" charset="0"/>
                      </a:rPr>
                      <m:t>(</m:t>
                    </m:r>
                    <m:r>
                      <a:rPr lang="en-US" b="0" i="1" smtClean="0">
                        <a:latin typeface="Cambria Math" panose="02040503050406030204" pitchFamily="18" charset="0"/>
                      </a:rPr>
                      <m:t>𝑎</m:t>
                    </m:r>
                    <m:r>
                      <a:rPr lang="en-US" b="0" i="1" smtClean="0">
                        <a:latin typeface="Cambria Math" panose="02040503050406030204" pitchFamily="18" charset="0"/>
                      </a:rPr>
                      <m:t>,</m:t>
                    </m:r>
                    <m:r>
                      <a:rPr lang="en-US" b="0" i="1" smtClean="0">
                        <a:latin typeface="Cambria Math" panose="02040503050406030204" pitchFamily="18" charset="0"/>
                      </a:rPr>
                      <m:t>𝑏</m:t>
                    </m:r>
                    <m:r>
                      <a:rPr lang="en-US" b="0" i="1" smtClean="0">
                        <a:latin typeface="Cambria Math" panose="02040503050406030204" pitchFamily="18" charset="0"/>
                      </a:rPr>
                      <m:t>)</m:t>
                    </m:r>
                  </m:oMath>
                </a14:m>
                <a:r>
                  <a:rPr lang="en-US" b="0" dirty="0"/>
                  <a:t> when </a:t>
                </a:r>
                <a14:m>
                  <m:oMath xmlns:m="http://schemas.openxmlformats.org/officeDocument/2006/math">
                    <m:r>
                      <a:rPr lang="en-US" b="0" i="1" smtClean="0">
                        <a:latin typeface="Cambria Math" panose="02040503050406030204" pitchFamily="18" charset="0"/>
                      </a:rPr>
                      <m:t>𝑏</m:t>
                    </m:r>
                  </m:oMath>
                </a14:m>
                <a:r>
                  <a:rPr lang="en-US" dirty="0"/>
                  <a:t> was unvisited when we were at </a:t>
                </a:r>
                <a14:m>
                  <m:oMath xmlns:m="http://schemas.openxmlformats.org/officeDocument/2006/math">
                    <m:r>
                      <a:rPr lang="en-US" b="0" i="1" smtClean="0">
                        <a:latin typeface="Cambria Math" panose="02040503050406030204" pitchFamily="18" charset="0"/>
                      </a:rPr>
                      <m:t>𝑎</m:t>
                    </m:r>
                  </m:oMath>
                </a14:m>
                <a:endParaRPr lang="en-US" dirty="0"/>
              </a:p>
              <a:p>
                <a:pPr lvl="1"/>
                <a:r>
                  <a:rPr lang="en-US" dirty="0">
                    <a:solidFill>
                      <a:srgbClr val="7030A0"/>
                    </a:solidFill>
                  </a:rPr>
                  <a:t>Back Edge</a:t>
                </a:r>
              </a:p>
              <a:p>
                <a:pPr lvl="2"/>
                <a14:m>
                  <m:oMath xmlns:m="http://schemas.openxmlformats.org/officeDocument/2006/math">
                    <m:r>
                      <a:rPr lang="en-US" b="0" i="1" smtClean="0">
                        <a:latin typeface="Cambria Math" panose="02040503050406030204" pitchFamily="18" charset="0"/>
                      </a:rPr>
                      <m:t>(</m:t>
                    </m:r>
                    <m:r>
                      <a:rPr lang="en-US" b="0" i="1" smtClean="0">
                        <a:latin typeface="Cambria Math" panose="02040503050406030204" pitchFamily="18" charset="0"/>
                      </a:rPr>
                      <m:t>𝑎</m:t>
                    </m:r>
                    <m:r>
                      <a:rPr lang="en-US" b="0" i="1" smtClean="0">
                        <a:latin typeface="Cambria Math" panose="02040503050406030204" pitchFamily="18" charset="0"/>
                      </a:rPr>
                      <m:t>,</m:t>
                    </m:r>
                    <m:r>
                      <a:rPr lang="en-US" b="0" i="1" smtClean="0">
                        <a:latin typeface="Cambria Math" panose="02040503050406030204" pitchFamily="18" charset="0"/>
                      </a:rPr>
                      <m:t>𝑏</m:t>
                    </m:r>
                    <m:r>
                      <a:rPr lang="en-US" b="0" i="1" smtClean="0">
                        <a:latin typeface="Cambria Math" panose="02040503050406030204" pitchFamily="18" charset="0"/>
                      </a:rPr>
                      <m:t>)</m:t>
                    </m:r>
                  </m:oMath>
                </a14:m>
                <a:r>
                  <a:rPr lang="en-US" dirty="0"/>
                  <a:t> goes to an “ancestor”</a:t>
                </a:r>
              </a:p>
              <a:p>
                <a:pPr lvl="2"/>
                <a14:m>
                  <m:oMath xmlns:m="http://schemas.openxmlformats.org/officeDocument/2006/math">
                    <m:r>
                      <a:rPr lang="en-US" b="0" i="1" smtClean="0">
                        <a:latin typeface="Cambria Math" panose="02040503050406030204" pitchFamily="18" charset="0"/>
                      </a:rPr>
                      <m:t>𝑎</m:t>
                    </m:r>
                  </m:oMath>
                </a14:m>
                <a:r>
                  <a:rPr lang="en-US" b="0" dirty="0"/>
                  <a:t> and </a:t>
                </a:r>
                <a14:m>
                  <m:oMath xmlns:m="http://schemas.openxmlformats.org/officeDocument/2006/math">
                    <m:r>
                      <a:rPr lang="en-US" b="0" i="1" smtClean="0">
                        <a:latin typeface="Cambria Math" panose="02040503050406030204" pitchFamily="18" charset="0"/>
                      </a:rPr>
                      <m:t>𝑏</m:t>
                    </m:r>
                  </m:oMath>
                </a14:m>
                <a:r>
                  <a:rPr lang="en-US" dirty="0"/>
                  <a:t> visited but not done when we saw </a:t>
                </a:r>
                <a14:m>
                  <m:oMath xmlns:m="http://schemas.openxmlformats.org/officeDocument/2006/math">
                    <m:r>
                      <a:rPr lang="en-US" b="0" i="1" smtClean="0">
                        <a:latin typeface="Cambria Math" panose="02040503050406030204" pitchFamily="18" charset="0"/>
                      </a:rPr>
                      <m:t>(</m:t>
                    </m:r>
                    <m:r>
                      <a:rPr lang="en-US" b="0" i="1" smtClean="0">
                        <a:latin typeface="Cambria Math" panose="02040503050406030204" pitchFamily="18" charset="0"/>
                      </a:rPr>
                      <m:t>𝑎</m:t>
                    </m:r>
                    <m:r>
                      <a:rPr lang="en-US" b="0" i="1" smtClean="0">
                        <a:latin typeface="Cambria Math" panose="02040503050406030204" pitchFamily="18" charset="0"/>
                      </a:rPr>
                      <m:t>,</m:t>
                    </m:r>
                    <m:r>
                      <a:rPr lang="en-US" b="0" i="1" smtClean="0">
                        <a:latin typeface="Cambria Math" panose="02040503050406030204" pitchFamily="18" charset="0"/>
                      </a:rPr>
                      <m:t>𝑏</m:t>
                    </m:r>
                    <m:r>
                      <a:rPr lang="en-US" b="0" i="1" smtClean="0">
                        <a:latin typeface="Cambria Math" panose="02040503050406030204" pitchFamily="18" charset="0"/>
                      </a:rPr>
                      <m:t>)</m:t>
                    </m:r>
                  </m:oMath>
                </a14:m>
                <a:endParaRPr lang="en-US" dirty="0"/>
              </a:p>
              <a:p>
                <a:pPr lvl="2"/>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𝑡</m:t>
                        </m:r>
                      </m:e>
                      <m:sub>
                        <m:r>
                          <a:rPr lang="en-US" b="0" i="1" smtClean="0">
                            <a:latin typeface="Cambria Math" panose="02040503050406030204" pitchFamily="18" charset="0"/>
                          </a:rPr>
                          <m:t>𝑣𝑖𝑠𝑖𝑡𝑒𝑑</m:t>
                        </m:r>
                      </m:sub>
                    </m:sSub>
                    <m:d>
                      <m:dPr>
                        <m:ctrlPr>
                          <a:rPr lang="en-US" b="0" i="1" smtClean="0">
                            <a:latin typeface="Cambria Math" panose="02040503050406030204" pitchFamily="18" charset="0"/>
                          </a:rPr>
                        </m:ctrlPr>
                      </m:dPr>
                      <m:e>
                        <m:r>
                          <a:rPr lang="en-US" b="0" i="1" smtClean="0">
                            <a:latin typeface="Cambria Math" panose="02040503050406030204" pitchFamily="18" charset="0"/>
                          </a:rPr>
                          <m:t>𝑏</m:t>
                        </m:r>
                      </m:e>
                    </m:d>
                    <m:r>
                      <a:rPr lang="en-US" b="0" i="1" smtClean="0">
                        <a:latin typeface="Cambria Math" panose="02040503050406030204" pitchFamily="18" charset="0"/>
                      </a:rPr>
                      <m:t>&lt;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𝑡</m:t>
                        </m:r>
                      </m:e>
                      <m:sub>
                        <m:r>
                          <a:rPr lang="en-US" b="0" i="1" smtClean="0">
                            <a:latin typeface="Cambria Math" panose="02040503050406030204" pitchFamily="18" charset="0"/>
                          </a:rPr>
                          <m:t>𝑣𝑖𝑠𝑖𝑡𝑒𝑑</m:t>
                        </m:r>
                      </m:sub>
                    </m:sSub>
                    <m:d>
                      <m:dPr>
                        <m:ctrlPr>
                          <a:rPr lang="en-US" b="0" i="1" smtClean="0">
                            <a:latin typeface="Cambria Math" panose="02040503050406030204" pitchFamily="18" charset="0"/>
                          </a:rPr>
                        </m:ctrlPr>
                      </m:dPr>
                      <m:e>
                        <m:r>
                          <a:rPr lang="en-US" b="0" i="1" smtClean="0">
                            <a:latin typeface="Cambria Math" panose="02040503050406030204" pitchFamily="18" charset="0"/>
                          </a:rPr>
                          <m:t>𝑎</m:t>
                        </m:r>
                      </m:e>
                    </m:d>
                    <m:r>
                      <a:rPr lang="en-US" b="0" i="1" smtClean="0">
                        <a:latin typeface="Cambria Math" panose="02040503050406030204" pitchFamily="18" charset="0"/>
                      </a:rPr>
                      <m:t>&lt;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𝑡</m:t>
                        </m:r>
                      </m:e>
                      <m:sub>
                        <m:r>
                          <a:rPr lang="en-US" b="0" i="1" smtClean="0">
                            <a:latin typeface="Cambria Math" panose="02040503050406030204" pitchFamily="18" charset="0"/>
                          </a:rPr>
                          <m:t>𝑑𝑜𝑛𝑒</m:t>
                        </m:r>
                      </m:sub>
                    </m:sSub>
                    <m:d>
                      <m:dPr>
                        <m:ctrlPr>
                          <a:rPr lang="en-US" b="0" i="1" smtClean="0">
                            <a:latin typeface="Cambria Math" panose="02040503050406030204" pitchFamily="18" charset="0"/>
                          </a:rPr>
                        </m:ctrlPr>
                      </m:dPr>
                      <m:e>
                        <m:r>
                          <a:rPr lang="en-US" b="0" i="1" smtClean="0">
                            <a:latin typeface="Cambria Math" panose="02040503050406030204" pitchFamily="18" charset="0"/>
                          </a:rPr>
                          <m:t>𝑎</m:t>
                        </m:r>
                      </m:e>
                    </m:d>
                    <m:r>
                      <a:rPr lang="en-US" b="0" i="1" smtClean="0">
                        <a:latin typeface="Cambria Math" panose="02040503050406030204" pitchFamily="18" charset="0"/>
                      </a:rPr>
                      <m:t>&lt;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𝑡</m:t>
                        </m:r>
                      </m:e>
                      <m:sub>
                        <m:r>
                          <a:rPr lang="en-US" b="0" i="1" smtClean="0">
                            <a:latin typeface="Cambria Math" panose="02040503050406030204" pitchFamily="18" charset="0"/>
                          </a:rPr>
                          <m:t>𝑑𝑜𝑛𝑒</m:t>
                        </m:r>
                      </m:sub>
                    </m:sSub>
                    <m:r>
                      <a:rPr lang="en-US" b="0" i="1" smtClean="0">
                        <a:latin typeface="Cambria Math" panose="02040503050406030204" pitchFamily="18" charset="0"/>
                      </a:rPr>
                      <m:t>(</m:t>
                    </m:r>
                    <m:r>
                      <a:rPr lang="en-US" b="0" i="1" smtClean="0">
                        <a:latin typeface="Cambria Math" panose="02040503050406030204" pitchFamily="18" charset="0"/>
                      </a:rPr>
                      <m:t>𝑏</m:t>
                    </m:r>
                    <m:r>
                      <a:rPr lang="en-US" b="0" i="1" smtClean="0">
                        <a:latin typeface="Cambria Math" panose="02040503050406030204" pitchFamily="18" charset="0"/>
                      </a:rPr>
                      <m:t>)</m:t>
                    </m:r>
                  </m:oMath>
                </a14:m>
                <a:endParaRPr lang="en-US" dirty="0"/>
              </a:p>
              <a:p>
                <a:pPr lvl="1"/>
                <a:r>
                  <a:rPr lang="en-US" dirty="0">
                    <a:solidFill>
                      <a:srgbClr val="FF33CC"/>
                    </a:solidFill>
                  </a:rPr>
                  <a:t>Forward Edge</a:t>
                </a:r>
              </a:p>
              <a:p>
                <a:pPr lvl="2"/>
                <a14:m>
                  <m:oMath xmlns:m="http://schemas.openxmlformats.org/officeDocument/2006/math">
                    <m:r>
                      <a:rPr lang="en-US" b="0" i="1" smtClean="0">
                        <a:latin typeface="Cambria Math" panose="02040503050406030204" pitchFamily="18" charset="0"/>
                      </a:rPr>
                      <m:t>(</m:t>
                    </m:r>
                    <m:r>
                      <a:rPr lang="en-US" b="0" i="1" smtClean="0">
                        <a:latin typeface="Cambria Math" panose="02040503050406030204" pitchFamily="18" charset="0"/>
                      </a:rPr>
                      <m:t>𝑎</m:t>
                    </m:r>
                    <m:r>
                      <a:rPr lang="en-US" b="0" i="1" smtClean="0">
                        <a:latin typeface="Cambria Math" panose="02040503050406030204" pitchFamily="18" charset="0"/>
                      </a:rPr>
                      <m:t>,</m:t>
                    </m:r>
                    <m:r>
                      <a:rPr lang="en-US" b="0" i="1" smtClean="0">
                        <a:latin typeface="Cambria Math" panose="02040503050406030204" pitchFamily="18" charset="0"/>
                      </a:rPr>
                      <m:t>𝑏</m:t>
                    </m:r>
                    <m:r>
                      <a:rPr lang="en-US" b="0" i="1" smtClean="0">
                        <a:latin typeface="Cambria Math" panose="02040503050406030204" pitchFamily="18" charset="0"/>
                      </a:rPr>
                      <m:t>)</m:t>
                    </m:r>
                  </m:oMath>
                </a14:m>
                <a:r>
                  <a:rPr lang="en-US" dirty="0"/>
                  <a:t> goes to a “descendent”</a:t>
                </a:r>
              </a:p>
              <a:p>
                <a:pPr lvl="2"/>
                <a14:m>
                  <m:oMath xmlns:m="http://schemas.openxmlformats.org/officeDocument/2006/math">
                    <m:r>
                      <a:rPr lang="en-US" b="0" i="1" smtClean="0">
                        <a:latin typeface="Cambria Math" panose="02040503050406030204" pitchFamily="18" charset="0"/>
                      </a:rPr>
                      <m:t>𝑏</m:t>
                    </m:r>
                  </m:oMath>
                </a14:m>
                <a:r>
                  <a:rPr lang="en-US" dirty="0"/>
                  <a:t> was visited and done between when </a:t>
                </a:r>
                <a14:m>
                  <m:oMath xmlns:m="http://schemas.openxmlformats.org/officeDocument/2006/math">
                    <m:r>
                      <a:rPr lang="en-US" b="0" i="1" smtClean="0">
                        <a:latin typeface="Cambria Math" panose="02040503050406030204" pitchFamily="18" charset="0"/>
                      </a:rPr>
                      <m:t>𝑎</m:t>
                    </m:r>
                  </m:oMath>
                </a14:m>
                <a:r>
                  <a:rPr lang="en-US" dirty="0"/>
                  <a:t> was visited and done</a:t>
                </a:r>
              </a:p>
              <a:p>
                <a:pPr lvl="2"/>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𝑡</m:t>
                        </m:r>
                      </m:e>
                      <m:sub>
                        <m:r>
                          <a:rPr lang="en-US" b="0" i="1" smtClean="0">
                            <a:latin typeface="Cambria Math" panose="02040503050406030204" pitchFamily="18" charset="0"/>
                          </a:rPr>
                          <m:t>𝑣𝑖𝑠𝑖𝑡𝑒𝑑</m:t>
                        </m:r>
                      </m:sub>
                    </m:sSub>
                    <m:d>
                      <m:dPr>
                        <m:ctrlPr>
                          <a:rPr lang="en-US" b="0" i="1" smtClean="0">
                            <a:latin typeface="Cambria Math" panose="02040503050406030204" pitchFamily="18" charset="0"/>
                          </a:rPr>
                        </m:ctrlPr>
                      </m:dPr>
                      <m:e>
                        <m:r>
                          <a:rPr lang="en-US" b="0" i="1" smtClean="0">
                            <a:latin typeface="Cambria Math" panose="02040503050406030204" pitchFamily="18" charset="0"/>
                          </a:rPr>
                          <m:t>𝑎</m:t>
                        </m:r>
                      </m:e>
                    </m:d>
                    <m:r>
                      <a:rPr lang="en-US" b="0" i="1" smtClean="0">
                        <a:latin typeface="Cambria Math" panose="02040503050406030204" pitchFamily="18" charset="0"/>
                      </a:rPr>
                      <m:t>&lt;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𝑡</m:t>
                        </m:r>
                      </m:e>
                      <m:sub>
                        <m:r>
                          <a:rPr lang="en-US" b="0" i="1" smtClean="0">
                            <a:latin typeface="Cambria Math" panose="02040503050406030204" pitchFamily="18" charset="0"/>
                          </a:rPr>
                          <m:t>𝑣𝑖𝑠𝑖𝑡𝑒𝑑</m:t>
                        </m:r>
                      </m:sub>
                    </m:sSub>
                    <m:d>
                      <m:dPr>
                        <m:ctrlPr>
                          <a:rPr lang="en-US" b="0" i="1" smtClean="0">
                            <a:latin typeface="Cambria Math" panose="02040503050406030204" pitchFamily="18" charset="0"/>
                          </a:rPr>
                        </m:ctrlPr>
                      </m:dPr>
                      <m:e>
                        <m:r>
                          <a:rPr lang="en-US" b="0" i="1" smtClean="0">
                            <a:latin typeface="Cambria Math" panose="02040503050406030204" pitchFamily="18" charset="0"/>
                          </a:rPr>
                          <m:t>𝑏</m:t>
                        </m:r>
                      </m:e>
                    </m:d>
                    <m:r>
                      <a:rPr lang="en-US" b="0" i="0" smtClean="0">
                        <a:latin typeface="Cambria Math" panose="02040503050406030204" pitchFamily="18" charset="0"/>
                      </a:rPr>
                      <m:t>&lt;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𝑡</m:t>
                        </m:r>
                      </m:e>
                      <m:sub>
                        <m:r>
                          <a:rPr lang="en-US" b="0" i="1" smtClean="0">
                            <a:latin typeface="Cambria Math" panose="02040503050406030204" pitchFamily="18" charset="0"/>
                          </a:rPr>
                          <m:t>𝑑𝑜𝑛𝑒</m:t>
                        </m:r>
                      </m:sub>
                    </m:sSub>
                    <m:d>
                      <m:dPr>
                        <m:ctrlPr>
                          <a:rPr lang="en-US" b="0" i="1" smtClean="0">
                            <a:latin typeface="Cambria Math" panose="02040503050406030204" pitchFamily="18" charset="0"/>
                          </a:rPr>
                        </m:ctrlPr>
                      </m:dPr>
                      <m:e>
                        <m:r>
                          <a:rPr lang="en-US" b="0" i="1" smtClean="0">
                            <a:latin typeface="Cambria Math" panose="02040503050406030204" pitchFamily="18" charset="0"/>
                          </a:rPr>
                          <m:t>𝑏</m:t>
                        </m:r>
                      </m:e>
                    </m:d>
                    <m:r>
                      <a:rPr lang="en-US" b="0" i="1" smtClean="0">
                        <a:latin typeface="Cambria Math" panose="02040503050406030204" pitchFamily="18" charset="0"/>
                      </a:rPr>
                      <m:t>&lt;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𝑡</m:t>
                        </m:r>
                      </m:e>
                      <m:sub>
                        <m:r>
                          <a:rPr lang="en-US" b="0" i="1" smtClean="0">
                            <a:latin typeface="Cambria Math" panose="02040503050406030204" pitchFamily="18" charset="0"/>
                          </a:rPr>
                          <m:t>𝑑𝑜𝑛𝑒</m:t>
                        </m:r>
                      </m:sub>
                    </m:sSub>
                    <m:d>
                      <m:dPr>
                        <m:ctrlPr>
                          <a:rPr lang="en-US" b="0" i="1" smtClean="0">
                            <a:latin typeface="Cambria Math" panose="02040503050406030204" pitchFamily="18" charset="0"/>
                          </a:rPr>
                        </m:ctrlPr>
                      </m:dPr>
                      <m:e>
                        <m:r>
                          <a:rPr lang="en-US" b="0" i="1" smtClean="0">
                            <a:latin typeface="Cambria Math" panose="02040503050406030204" pitchFamily="18" charset="0"/>
                          </a:rPr>
                          <m:t>𝑎</m:t>
                        </m:r>
                      </m:e>
                    </m:d>
                  </m:oMath>
                </a14:m>
                <a:endParaRPr lang="en-US" dirty="0"/>
              </a:p>
              <a:p>
                <a:pPr lvl="1"/>
                <a:r>
                  <a:rPr lang="en-US" dirty="0">
                    <a:solidFill>
                      <a:srgbClr val="FF9933"/>
                    </a:solidFill>
                  </a:rPr>
                  <a:t>Cross Edge</a:t>
                </a:r>
              </a:p>
              <a:p>
                <a:pPr lvl="2"/>
                <a14:m>
                  <m:oMath xmlns:m="http://schemas.openxmlformats.org/officeDocument/2006/math">
                    <m:r>
                      <a:rPr lang="en-US" b="0" i="1" smtClean="0">
                        <a:latin typeface="Cambria Math" panose="02040503050406030204" pitchFamily="18" charset="0"/>
                      </a:rPr>
                      <m:t>(</m:t>
                    </m:r>
                    <m:r>
                      <a:rPr lang="en-US" b="0" i="1" smtClean="0">
                        <a:latin typeface="Cambria Math" panose="02040503050406030204" pitchFamily="18" charset="0"/>
                      </a:rPr>
                      <m:t>𝑎</m:t>
                    </m:r>
                    <m:r>
                      <a:rPr lang="en-US" b="0" i="1" smtClean="0">
                        <a:latin typeface="Cambria Math" panose="02040503050406030204" pitchFamily="18" charset="0"/>
                      </a:rPr>
                      <m:t>,</m:t>
                    </m:r>
                    <m:r>
                      <a:rPr lang="en-US" b="0" i="1" smtClean="0">
                        <a:latin typeface="Cambria Math" panose="02040503050406030204" pitchFamily="18" charset="0"/>
                      </a:rPr>
                      <m:t>𝑏</m:t>
                    </m:r>
                    <m:r>
                      <a:rPr lang="en-US" b="0" i="1" smtClean="0">
                        <a:latin typeface="Cambria Math" panose="02040503050406030204" pitchFamily="18" charset="0"/>
                      </a:rPr>
                      <m:t>)</m:t>
                    </m:r>
                  </m:oMath>
                </a14:m>
                <a:r>
                  <a:rPr lang="en-US" dirty="0"/>
                  <a:t> goes to a node that doesn’t connect to </a:t>
                </a:r>
                <a14:m>
                  <m:oMath xmlns:m="http://schemas.openxmlformats.org/officeDocument/2006/math">
                    <m:r>
                      <a:rPr lang="en-US" b="0" i="1" smtClean="0">
                        <a:latin typeface="Cambria Math" panose="02040503050406030204" pitchFamily="18" charset="0"/>
                      </a:rPr>
                      <m:t>𝑎</m:t>
                    </m:r>
                  </m:oMath>
                </a14:m>
                <a:endParaRPr lang="en-US" dirty="0"/>
              </a:p>
              <a:p>
                <a:pPr lvl="2"/>
                <a14:m>
                  <m:oMath xmlns:m="http://schemas.openxmlformats.org/officeDocument/2006/math">
                    <m:r>
                      <a:rPr lang="en-US" b="0" i="1" smtClean="0">
                        <a:latin typeface="Cambria Math" panose="02040503050406030204" pitchFamily="18" charset="0"/>
                      </a:rPr>
                      <m:t>𝑏</m:t>
                    </m:r>
                  </m:oMath>
                </a14:m>
                <a:r>
                  <a:rPr lang="en-US" dirty="0"/>
                  <a:t> was seen and done before </a:t>
                </a:r>
                <a14:m>
                  <m:oMath xmlns:m="http://schemas.openxmlformats.org/officeDocument/2006/math">
                    <m:r>
                      <a:rPr lang="en-US" b="0" i="1" smtClean="0">
                        <a:latin typeface="Cambria Math" panose="02040503050406030204" pitchFamily="18" charset="0"/>
                      </a:rPr>
                      <m:t>𝑎</m:t>
                    </m:r>
                  </m:oMath>
                </a14:m>
                <a:r>
                  <a:rPr lang="en-US" dirty="0"/>
                  <a:t> was ever visited</a:t>
                </a:r>
              </a:p>
              <a:p>
                <a:pPr lvl="2"/>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𝑡</m:t>
                        </m:r>
                      </m:e>
                      <m:sub>
                        <m:r>
                          <a:rPr lang="en-US" b="0" i="1" smtClean="0">
                            <a:latin typeface="Cambria Math" panose="02040503050406030204" pitchFamily="18" charset="0"/>
                          </a:rPr>
                          <m:t>𝑑𝑜𝑛𝑒</m:t>
                        </m:r>
                      </m:sub>
                    </m:sSub>
                    <m:d>
                      <m:dPr>
                        <m:ctrlPr>
                          <a:rPr lang="en-US" b="0" i="1" smtClean="0">
                            <a:latin typeface="Cambria Math" panose="02040503050406030204" pitchFamily="18" charset="0"/>
                          </a:rPr>
                        </m:ctrlPr>
                      </m:dPr>
                      <m:e>
                        <m:r>
                          <a:rPr lang="en-US" b="0" i="1" smtClean="0">
                            <a:latin typeface="Cambria Math" panose="02040503050406030204" pitchFamily="18" charset="0"/>
                          </a:rPr>
                          <m:t>𝑏</m:t>
                        </m:r>
                      </m:e>
                    </m:d>
                    <m:r>
                      <a:rPr lang="en-US" b="0" i="1" smtClean="0">
                        <a:latin typeface="Cambria Math" panose="02040503050406030204" pitchFamily="18" charset="0"/>
                      </a:rPr>
                      <m:t>&lt;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𝑡</m:t>
                        </m:r>
                      </m:e>
                      <m:sub>
                        <m:r>
                          <a:rPr lang="en-US" b="0" i="1" smtClean="0">
                            <a:latin typeface="Cambria Math" panose="02040503050406030204" pitchFamily="18" charset="0"/>
                          </a:rPr>
                          <m:t>𝑣𝑖𝑠𝑖𝑡𝑒𝑑</m:t>
                        </m:r>
                      </m:sub>
                    </m:sSub>
                    <m:d>
                      <m:dPr>
                        <m:ctrlPr>
                          <a:rPr lang="en-US" b="0" i="1" smtClean="0">
                            <a:latin typeface="Cambria Math" panose="02040503050406030204" pitchFamily="18" charset="0"/>
                          </a:rPr>
                        </m:ctrlPr>
                      </m:dPr>
                      <m:e>
                        <m:r>
                          <a:rPr lang="en-US" b="0" i="1" smtClean="0">
                            <a:latin typeface="Cambria Math" panose="02040503050406030204" pitchFamily="18" charset="0"/>
                          </a:rPr>
                          <m:t>𝑎</m:t>
                        </m:r>
                      </m:e>
                    </m:d>
                  </m:oMath>
                </a14:m>
                <a:r>
                  <a:rPr lang="en-US" dirty="0"/>
                  <a:t> </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0" y="1295401"/>
                <a:ext cx="7525415" cy="5531984"/>
              </a:xfrm>
              <a:blipFill>
                <a:blip r:embed="rId2"/>
                <a:stretch>
                  <a:fillRect l="-1216" t="-2315" b="-551"/>
                </a:stretch>
              </a:blipFill>
            </p:spPr>
            <p:txBody>
              <a:bodyPr/>
              <a:lstStyle/>
              <a:p>
                <a:r>
                  <a:rPr lang="en-US">
                    <a:noFill/>
                  </a:rPr>
                  <a:t> </a:t>
                </a:r>
              </a:p>
            </p:txBody>
          </p:sp>
        </mc:Fallback>
      </mc:AlternateContent>
      <p:sp>
        <p:nvSpPr>
          <p:cNvPr id="6" name="Rectangle 5" descr="For this class we only care about back edges.">
            <a:extLst>
              <a:ext uri="{FF2B5EF4-FFF2-40B4-BE49-F238E27FC236}">
                <a16:creationId xmlns:a16="http://schemas.microsoft.com/office/drawing/2014/main" id="{1B8A8A14-3CBF-B60B-19E3-50826B767932}"/>
              </a:ext>
            </a:extLst>
          </p:cNvPr>
          <p:cNvSpPr/>
          <p:nvPr/>
        </p:nvSpPr>
        <p:spPr>
          <a:xfrm>
            <a:off x="396240" y="3083319"/>
            <a:ext cx="5939716" cy="1245456"/>
          </a:xfrm>
          <a:prstGeom prst="rect">
            <a:avLst/>
          </a:prstGeom>
          <a:solidFill>
            <a:srgbClr val="FFF2CC">
              <a:alpha val="30196"/>
            </a:srgb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6" descr="An illustration of the following undirected graph:&#10;&#10;The vertices are: 1,2,3,4,5,6,7,8&#10;The edges are as follows:&#10;(1,2), (1,3), &#10;(2,5), &#10;(3,2), (3,4), (3,6), &#10;(4,6), &#10;(5,8), &#10;(6,3),  &#10;(7,2), &#10;(8,7),&#10;(9,7), (9,8)&#10;&#10;For a depth-first search starting from node 1, we would visit the nodes in the following order (assuming we always visit the lowest-numbered node when there are ties):&#10;&#10;1&#10;2&#10;5&#10;8&#10;7&#10;3&#10;4&#10;6&#10;&#10;The back edges are: (7,2) and (6,3) because the destination nodes were on the call stack when we popped the source nodes.">
            <a:extLst>
              <a:ext uri="{FF2B5EF4-FFF2-40B4-BE49-F238E27FC236}">
                <a16:creationId xmlns:a16="http://schemas.microsoft.com/office/drawing/2014/main" id="{EFEBF43D-377C-816B-B534-D9CB45ABF82D}"/>
              </a:ext>
            </a:extLst>
          </p:cNvPr>
          <p:cNvGrpSpPr/>
          <p:nvPr/>
        </p:nvGrpSpPr>
        <p:grpSpPr>
          <a:xfrm>
            <a:off x="7051376" y="1738815"/>
            <a:ext cx="5015358" cy="3502771"/>
            <a:chOff x="7051376" y="1738815"/>
            <a:chExt cx="5015358" cy="3502771"/>
          </a:xfrm>
        </p:grpSpPr>
        <p:sp>
          <p:nvSpPr>
            <p:cNvPr id="5" name="TextBox 4">
              <a:extLst>
                <a:ext uri="{FF2B5EF4-FFF2-40B4-BE49-F238E27FC236}">
                  <a16:creationId xmlns:a16="http://schemas.microsoft.com/office/drawing/2014/main" id="{637040C6-C78B-8017-6D73-97D93EB826C3}"/>
                </a:ext>
              </a:extLst>
            </p:cNvPr>
            <p:cNvSpPr txBox="1"/>
            <p:nvPr/>
          </p:nvSpPr>
          <p:spPr>
            <a:xfrm>
              <a:off x="7051376" y="2498155"/>
              <a:ext cx="1055802" cy="646331"/>
            </a:xfrm>
            <a:prstGeom prst="rect">
              <a:avLst/>
            </a:prstGeom>
            <a:noFill/>
          </p:spPr>
          <p:txBody>
            <a:bodyPr wrap="none" rtlCol="0">
              <a:spAutoFit/>
            </a:bodyPr>
            <a:lstStyle/>
            <a:p>
              <a:r>
                <a:rPr lang="en-US" dirty="0"/>
                <a:t>Visited: 0</a:t>
              </a:r>
            </a:p>
            <a:p>
              <a:r>
                <a:rPr lang="en-US" dirty="0"/>
                <a:t>Done: 15</a:t>
              </a:r>
            </a:p>
          </p:txBody>
        </p:sp>
        <p:sp>
          <p:nvSpPr>
            <p:cNvPr id="9" name="TextBox 8">
              <a:extLst>
                <a:ext uri="{FF2B5EF4-FFF2-40B4-BE49-F238E27FC236}">
                  <a16:creationId xmlns:a16="http://schemas.microsoft.com/office/drawing/2014/main" id="{8C2373CC-A627-D9ED-0BCD-FD194BEA0AC1}"/>
                </a:ext>
              </a:extLst>
            </p:cNvPr>
            <p:cNvSpPr txBox="1"/>
            <p:nvPr/>
          </p:nvSpPr>
          <p:spPr>
            <a:xfrm>
              <a:off x="8400192" y="1738815"/>
              <a:ext cx="1108701" cy="646331"/>
            </a:xfrm>
            <a:prstGeom prst="rect">
              <a:avLst/>
            </a:prstGeom>
            <a:noFill/>
          </p:spPr>
          <p:txBody>
            <a:bodyPr wrap="none" rtlCol="0">
              <a:spAutoFit/>
            </a:bodyPr>
            <a:lstStyle/>
            <a:p>
              <a:r>
                <a:rPr lang="en-US" dirty="0"/>
                <a:t>Visited : 1</a:t>
              </a:r>
            </a:p>
            <a:p>
              <a:r>
                <a:rPr lang="en-US" dirty="0"/>
                <a:t>Done: 8</a:t>
              </a:r>
            </a:p>
          </p:txBody>
        </p:sp>
        <p:sp>
          <p:nvSpPr>
            <p:cNvPr id="13" name="TextBox 12">
              <a:extLst>
                <a:ext uri="{FF2B5EF4-FFF2-40B4-BE49-F238E27FC236}">
                  <a16:creationId xmlns:a16="http://schemas.microsoft.com/office/drawing/2014/main" id="{25EF6F6B-53A1-1B5A-5296-E139589D5427}"/>
                </a:ext>
              </a:extLst>
            </p:cNvPr>
            <p:cNvSpPr txBox="1"/>
            <p:nvPr/>
          </p:nvSpPr>
          <p:spPr>
            <a:xfrm>
              <a:off x="9835743" y="1769458"/>
              <a:ext cx="1108701" cy="646331"/>
            </a:xfrm>
            <a:prstGeom prst="rect">
              <a:avLst/>
            </a:prstGeom>
            <a:noFill/>
          </p:spPr>
          <p:txBody>
            <a:bodyPr wrap="none" rtlCol="0">
              <a:spAutoFit/>
            </a:bodyPr>
            <a:lstStyle/>
            <a:p>
              <a:r>
                <a:rPr lang="en-US" dirty="0"/>
                <a:t>Visited : 2</a:t>
              </a:r>
            </a:p>
            <a:p>
              <a:r>
                <a:rPr lang="en-US" dirty="0"/>
                <a:t>Done: 7</a:t>
              </a:r>
            </a:p>
          </p:txBody>
        </p:sp>
        <p:sp>
          <p:nvSpPr>
            <p:cNvPr id="14" name="TextBox 13">
              <a:extLst>
                <a:ext uri="{FF2B5EF4-FFF2-40B4-BE49-F238E27FC236}">
                  <a16:creationId xmlns:a16="http://schemas.microsoft.com/office/drawing/2014/main" id="{2602DFE7-756D-9FCD-789C-1C34AF7E9F41}"/>
                </a:ext>
              </a:extLst>
            </p:cNvPr>
            <p:cNvSpPr txBox="1"/>
            <p:nvPr/>
          </p:nvSpPr>
          <p:spPr>
            <a:xfrm>
              <a:off x="10817858" y="2189528"/>
              <a:ext cx="1108701" cy="646331"/>
            </a:xfrm>
            <a:prstGeom prst="rect">
              <a:avLst/>
            </a:prstGeom>
            <a:noFill/>
          </p:spPr>
          <p:txBody>
            <a:bodyPr wrap="none" rtlCol="0">
              <a:spAutoFit/>
            </a:bodyPr>
            <a:lstStyle/>
            <a:p>
              <a:r>
                <a:rPr lang="en-US" dirty="0"/>
                <a:t>Visited : 3</a:t>
              </a:r>
            </a:p>
            <a:p>
              <a:r>
                <a:rPr lang="en-US" dirty="0"/>
                <a:t>Done: 6</a:t>
              </a:r>
            </a:p>
          </p:txBody>
        </p:sp>
        <p:sp>
          <p:nvSpPr>
            <p:cNvPr id="15" name="TextBox 14">
              <a:extLst>
                <a:ext uri="{FF2B5EF4-FFF2-40B4-BE49-F238E27FC236}">
                  <a16:creationId xmlns:a16="http://schemas.microsoft.com/office/drawing/2014/main" id="{DEC26F77-4D49-3950-8D22-8923AC36C2A4}"/>
                </a:ext>
              </a:extLst>
            </p:cNvPr>
            <p:cNvSpPr txBox="1"/>
            <p:nvPr/>
          </p:nvSpPr>
          <p:spPr>
            <a:xfrm>
              <a:off x="10958033" y="4504684"/>
              <a:ext cx="1108701" cy="646331"/>
            </a:xfrm>
            <a:prstGeom prst="rect">
              <a:avLst/>
            </a:prstGeom>
            <a:noFill/>
          </p:spPr>
          <p:txBody>
            <a:bodyPr wrap="none" rtlCol="0">
              <a:spAutoFit/>
            </a:bodyPr>
            <a:lstStyle/>
            <a:p>
              <a:r>
                <a:rPr lang="en-US" dirty="0"/>
                <a:t>Visited : 4</a:t>
              </a:r>
            </a:p>
            <a:p>
              <a:r>
                <a:rPr lang="en-US" dirty="0"/>
                <a:t>Done: 5</a:t>
              </a:r>
            </a:p>
          </p:txBody>
        </p:sp>
        <p:grpSp>
          <p:nvGrpSpPr>
            <p:cNvPr id="27" name="Group 26">
              <a:extLst>
                <a:ext uri="{FF2B5EF4-FFF2-40B4-BE49-F238E27FC236}">
                  <a16:creationId xmlns:a16="http://schemas.microsoft.com/office/drawing/2014/main" id="{53B7506F-586D-4F12-6E6A-2136E400F4CD}"/>
                </a:ext>
              </a:extLst>
            </p:cNvPr>
            <p:cNvGrpSpPr/>
            <p:nvPr/>
          </p:nvGrpSpPr>
          <p:grpSpPr>
            <a:xfrm>
              <a:off x="7620000" y="2371126"/>
              <a:ext cx="4385159" cy="2420607"/>
              <a:chOff x="6934200" y="4047495"/>
              <a:chExt cx="4385159" cy="2420607"/>
            </a:xfrm>
          </p:grpSpPr>
          <p:grpSp>
            <p:nvGrpSpPr>
              <p:cNvPr id="31" name="Group 30">
                <a:extLst>
                  <a:ext uri="{FF2B5EF4-FFF2-40B4-BE49-F238E27FC236}">
                    <a16:creationId xmlns:a16="http://schemas.microsoft.com/office/drawing/2014/main" id="{75E60E83-EF60-B160-6395-F34703A2E2C9}"/>
                  </a:ext>
                </a:extLst>
              </p:cNvPr>
              <p:cNvGrpSpPr/>
              <p:nvPr/>
            </p:nvGrpSpPr>
            <p:grpSpPr>
              <a:xfrm>
                <a:off x="6934200" y="4047495"/>
                <a:ext cx="4385159" cy="2420607"/>
                <a:chOff x="1524000" y="2625729"/>
                <a:chExt cx="7044346" cy="3888478"/>
              </a:xfrm>
            </p:grpSpPr>
            <p:grpSp>
              <p:nvGrpSpPr>
                <p:cNvPr id="32" name="Group 31">
                  <a:extLst>
                    <a:ext uri="{FF2B5EF4-FFF2-40B4-BE49-F238E27FC236}">
                      <a16:creationId xmlns:a16="http://schemas.microsoft.com/office/drawing/2014/main" id="{A2187964-E870-5C20-5011-7EF331D8B442}"/>
                    </a:ext>
                  </a:extLst>
                </p:cNvPr>
                <p:cNvGrpSpPr/>
                <p:nvPr/>
              </p:nvGrpSpPr>
              <p:grpSpPr>
                <a:xfrm>
                  <a:off x="1524000" y="2625729"/>
                  <a:ext cx="7044346" cy="3888478"/>
                  <a:chOff x="0" y="3020093"/>
                  <a:chExt cx="7044346" cy="3888478"/>
                </a:xfrm>
              </p:grpSpPr>
              <p:cxnSp>
                <p:nvCxnSpPr>
                  <p:cNvPr id="35" name="Straight Connector 34">
                    <a:extLst>
                      <a:ext uri="{FF2B5EF4-FFF2-40B4-BE49-F238E27FC236}">
                        <a16:creationId xmlns:a16="http://schemas.microsoft.com/office/drawing/2014/main" id="{4CFC0412-9146-E934-F4DC-D43CAC4D8DE1}"/>
                      </a:ext>
                    </a:extLst>
                  </p:cNvPr>
                  <p:cNvCxnSpPr>
                    <a:stCxn id="49" idx="7"/>
                    <a:endCxn id="50" idx="2"/>
                  </p:cNvCxnSpPr>
                  <p:nvPr/>
                </p:nvCxnSpPr>
                <p:spPr>
                  <a:xfrm flipV="1">
                    <a:off x="438102" y="3276727"/>
                    <a:ext cx="1492916" cy="962604"/>
                  </a:xfrm>
                  <a:prstGeom prst="line">
                    <a:avLst/>
                  </a:prstGeom>
                  <a:ln w="57150">
                    <a:solidFill>
                      <a:schemeClr val="accent3">
                        <a:lumMod val="7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208726BF-EB96-6CE6-3CBC-9B19B9874C5E}"/>
                      </a:ext>
                    </a:extLst>
                  </p:cNvPr>
                  <p:cNvCxnSpPr>
                    <a:stCxn id="50" idx="6"/>
                    <a:endCxn id="53" idx="2"/>
                  </p:cNvCxnSpPr>
                  <p:nvPr/>
                </p:nvCxnSpPr>
                <p:spPr>
                  <a:xfrm>
                    <a:off x="2444286" y="3276727"/>
                    <a:ext cx="1510213" cy="52390"/>
                  </a:xfrm>
                  <a:prstGeom prst="line">
                    <a:avLst/>
                  </a:prstGeom>
                  <a:ln w="57150">
                    <a:solidFill>
                      <a:schemeClr val="accent3">
                        <a:lumMod val="7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0D3345FA-E452-9557-2472-ED7C1E1FF6F5}"/>
                      </a:ext>
                    </a:extLst>
                  </p:cNvPr>
                  <p:cNvCxnSpPr>
                    <a:stCxn id="49" idx="4"/>
                    <a:endCxn id="51" idx="1"/>
                  </p:cNvCxnSpPr>
                  <p:nvPr/>
                </p:nvCxnSpPr>
                <p:spPr>
                  <a:xfrm>
                    <a:off x="256634" y="4677433"/>
                    <a:ext cx="857899" cy="1046257"/>
                  </a:xfrm>
                  <a:prstGeom prst="line">
                    <a:avLst/>
                  </a:prstGeom>
                  <a:ln w="57150">
                    <a:solidFill>
                      <a:schemeClr val="accent3">
                        <a:lumMod val="7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66F20CE6-12E8-B8CD-4C6D-6E08BB48B8DD}"/>
                      </a:ext>
                    </a:extLst>
                  </p:cNvPr>
                  <p:cNvCxnSpPr>
                    <a:stCxn id="52" idx="3"/>
                    <a:endCxn id="51" idx="7"/>
                  </p:cNvCxnSpPr>
                  <p:nvPr/>
                </p:nvCxnSpPr>
                <p:spPr>
                  <a:xfrm flipH="1">
                    <a:off x="1477469" y="4930617"/>
                    <a:ext cx="1172042" cy="793073"/>
                  </a:xfrm>
                  <a:prstGeom prst="line">
                    <a:avLst/>
                  </a:prstGeom>
                  <a:ln w="57150">
                    <a:solidFill>
                      <a:schemeClr val="accent3">
                        <a:lumMod val="7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48E65BF8-0C38-878D-43F0-DCA1382ECE78}"/>
                      </a:ext>
                    </a:extLst>
                  </p:cNvPr>
                  <p:cNvCxnSpPr>
                    <a:stCxn id="54" idx="2"/>
                    <a:endCxn id="51" idx="5"/>
                  </p:cNvCxnSpPr>
                  <p:nvPr/>
                </p:nvCxnSpPr>
                <p:spPr>
                  <a:xfrm flipH="1" flipV="1">
                    <a:off x="1477469" y="6086626"/>
                    <a:ext cx="1369411" cy="565311"/>
                  </a:xfrm>
                  <a:prstGeom prst="line">
                    <a:avLst/>
                  </a:prstGeom>
                  <a:ln w="57150">
                    <a:solidFill>
                      <a:srgbClr val="7030A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FFE8A7D6-FA04-569D-7C8B-00D1000D5562}"/>
                      </a:ext>
                    </a:extLst>
                  </p:cNvPr>
                  <p:cNvCxnSpPr>
                    <a:stCxn id="52" idx="5"/>
                    <a:endCxn id="54" idx="0"/>
                  </p:cNvCxnSpPr>
                  <p:nvPr/>
                </p:nvCxnSpPr>
                <p:spPr>
                  <a:xfrm>
                    <a:off x="3012447" y="4930617"/>
                    <a:ext cx="91067" cy="1464686"/>
                  </a:xfrm>
                  <a:prstGeom prst="line">
                    <a:avLst/>
                  </a:prstGeom>
                  <a:ln w="57150">
                    <a:solidFill>
                      <a:schemeClr val="accent3">
                        <a:lumMod val="7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7244733C-FCCA-2B14-53BE-1D266F25D9A6}"/>
                      </a:ext>
                    </a:extLst>
                  </p:cNvPr>
                  <p:cNvCxnSpPr>
                    <a:cxnSpLocks/>
                    <a:stCxn id="50" idx="5"/>
                    <a:endCxn id="55" idx="1"/>
                  </p:cNvCxnSpPr>
                  <p:nvPr/>
                </p:nvCxnSpPr>
                <p:spPr>
                  <a:xfrm>
                    <a:off x="2369118" y="3458194"/>
                    <a:ext cx="2707217" cy="2755642"/>
                  </a:xfrm>
                  <a:prstGeom prst="line">
                    <a:avLst/>
                  </a:prstGeom>
                  <a:ln w="57150">
                    <a:solidFill>
                      <a:srgbClr val="7030A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FCAA9FF4-A914-088F-BC91-64DF4D401A0C}"/>
                      </a:ext>
                    </a:extLst>
                  </p:cNvPr>
                  <p:cNvCxnSpPr>
                    <a:cxnSpLocks/>
                    <a:stCxn id="57" idx="4"/>
                    <a:endCxn id="55" idx="0"/>
                  </p:cNvCxnSpPr>
                  <p:nvPr/>
                </p:nvCxnSpPr>
                <p:spPr>
                  <a:xfrm flipH="1">
                    <a:off x="5257802" y="4262423"/>
                    <a:ext cx="305431" cy="1876245"/>
                  </a:xfrm>
                  <a:prstGeom prst="line">
                    <a:avLst/>
                  </a:prstGeom>
                  <a:ln w="57150">
                    <a:solidFill>
                      <a:schemeClr val="accent3">
                        <a:lumMod val="7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EC444822-6EFB-DDAD-2CFA-EF917A222B88}"/>
                      </a:ext>
                    </a:extLst>
                  </p:cNvPr>
                  <p:cNvCxnSpPr>
                    <a:stCxn id="57" idx="2"/>
                    <a:endCxn id="53" idx="5"/>
                  </p:cNvCxnSpPr>
                  <p:nvPr/>
                </p:nvCxnSpPr>
                <p:spPr>
                  <a:xfrm flipH="1" flipV="1">
                    <a:off x="4392601" y="3510585"/>
                    <a:ext cx="913997" cy="495205"/>
                  </a:xfrm>
                  <a:prstGeom prst="line">
                    <a:avLst/>
                  </a:prstGeom>
                  <a:ln w="57150">
                    <a:solidFill>
                      <a:schemeClr val="accent3">
                        <a:lumMod val="7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C8F4AA5D-0263-91BE-E34B-3CCF5E6D33A9}"/>
                      </a:ext>
                    </a:extLst>
                  </p:cNvPr>
                  <p:cNvCxnSpPr>
                    <a:stCxn id="56" idx="1"/>
                    <a:endCxn id="57" idx="5"/>
                  </p:cNvCxnSpPr>
                  <p:nvPr/>
                </p:nvCxnSpPr>
                <p:spPr>
                  <a:xfrm flipH="1" flipV="1">
                    <a:off x="5744700" y="4187258"/>
                    <a:ext cx="861544" cy="674868"/>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7ACB732B-4621-C7D4-11BA-682F7277548D}"/>
                      </a:ext>
                    </a:extLst>
                  </p:cNvPr>
                  <p:cNvCxnSpPr>
                    <a:stCxn id="56" idx="3"/>
                    <a:endCxn id="55" idx="6"/>
                  </p:cNvCxnSpPr>
                  <p:nvPr/>
                </p:nvCxnSpPr>
                <p:spPr>
                  <a:xfrm flipH="1">
                    <a:off x="5514435" y="5225062"/>
                    <a:ext cx="1091809" cy="1170241"/>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E3753FED-EBEF-C50C-C21C-755E93539BEA}"/>
                      </a:ext>
                    </a:extLst>
                  </p:cNvPr>
                  <p:cNvCxnSpPr>
                    <a:stCxn id="50" idx="4"/>
                    <a:endCxn id="51" idx="0"/>
                  </p:cNvCxnSpPr>
                  <p:nvPr/>
                </p:nvCxnSpPr>
                <p:spPr>
                  <a:xfrm flipH="1">
                    <a:off x="1296001" y="3533361"/>
                    <a:ext cx="891651" cy="2115163"/>
                  </a:xfrm>
                  <a:prstGeom prst="line">
                    <a:avLst/>
                  </a:prstGeom>
                  <a:ln w="57150">
                    <a:solidFill>
                      <a:srgbClr val="FF9933"/>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49" name="Oval 48">
                    <a:extLst>
                      <a:ext uri="{FF2B5EF4-FFF2-40B4-BE49-F238E27FC236}">
                        <a16:creationId xmlns:a16="http://schemas.microsoft.com/office/drawing/2014/main" id="{1B5F7B4A-9EC8-F78B-2346-A30082F4B6EE}"/>
                      </a:ext>
                    </a:extLst>
                  </p:cNvPr>
                  <p:cNvSpPr/>
                  <p:nvPr/>
                </p:nvSpPr>
                <p:spPr>
                  <a:xfrm>
                    <a:off x="0" y="4164165"/>
                    <a:ext cx="513268" cy="513268"/>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1</a:t>
                    </a:r>
                  </a:p>
                </p:txBody>
              </p:sp>
              <p:sp>
                <p:nvSpPr>
                  <p:cNvPr id="50" name="Oval 49">
                    <a:extLst>
                      <a:ext uri="{FF2B5EF4-FFF2-40B4-BE49-F238E27FC236}">
                        <a16:creationId xmlns:a16="http://schemas.microsoft.com/office/drawing/2014/main" id="{BF6D25DC-D0D4-04D2-6803-B09D9B9393B3}"/>
                      </a:ext>
                    </a:extLst>
                  </p:cNvPr>
                  <p:cNvSpPr/>
                  <p:nvPr/>
                </p:nvSpPr>
                <p:spPr>
                  <a:xfrm>
                    <a:off x="1931018" y="3020093"/>
                    <a:ext cx="513268" cy="513268"/>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51" name="Oval 50">
                    <a:extLst>
                      <a:ext uri="{FF2B5EF4-FFF2-40B4-BE49-F238E27FC236}">
                        <a16:creationId xmlns:a16="http://schemas.microsoft.com/office/drawing/2014/main" id="{AD85C94E-8822-4B5A-41C5-2476C6E729DD}"/>
                      </a:ext>
                    </a:extLst>
                  </p:cNvPr>
                  <p:cNvSpPr/>
                  <p:nvPr/>
                </p:nvSpPr>
                <p:spPr>
                  <a:xfrm>
                    <a:off x="1039367" y="5648524"/>
                    <a:ext cx="513268" cy="513268"/>
                  </a:xfrm>
                  <a:prstGeom prst="ellipse">
                    <a:avLst/>
                  </a:prstGeom>
                  <a:solidFill>
                    <a:schemeClr val="tx2">
                      <a:lumMod val="60000"/>
                      <a:lumOff val="4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52" name="Oval 51">
                    <a:extLst>
                      <a:ext uri="{FF2B5EF4-FFF2-40B4-BE49-F238E27FC236}">
                        <a16:creationId xmlns:a16="http://schemas.microsoft.com/office/drawing/2014/main" id="{379FB71B-E579-7B2A-783E-A82ED8BEA553}"/>
                      </a:ext>
                    </a:extLst>
                  </p:cNvPr>
                  <p:cNvSpPr/>
                  <p:nvPr/>
                </p:nvSpPr>
                <p:spPr>
                  <a:xfrm>
                    <a:off x="2574345" y="4492515"/>
                    <a:ext cx="513268" cy="513268"/>
                  </a:xfrm>
                  <a:prstGeom prst="ellipse">
                    <a:avLst/>
                  </a:prstGeom>
                  <a:solidFill>
                    <a:schemeClr val="tx2">
                      <a:lumMod val="60000"/>
                      <a:lumOff val="4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a:t>
                    </a:r>
                  </a:p>
                </p:txBody>
              </p:sp>
              <p:sp>
                <p:nvSpPr>
                  <p:cNvPr id="53" name="Oval 52">
                    <a:extLst>
                      <a:ext uri="{FF2B5EF4-FFF2-40B4-BE49-F238E27FC236}">
                        <a16:creationId xmlns:a16="http://schemas.microsoft.com/office/drawing/2014/main" id="{520B4334-C074-8A41-9DB1-8ED01D36B502}"/>
                      </a:ext>
                    </a:extLst>
                  </p:cNvPr>
                  <p:cNvSpPr/>
                  <p:nvPr/>
                </p:nvSpPr>
                <p:spPr>
                  <a:xfrm>
                    <a:off x="3954499" y="3072483"/>
                    <a:ext cx="513268" cy="513268"/>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54" name="Oval 53">
                    <a:extLst>
                      <a:ext uri="{FF2B5EF4-FFF2-40B4-BE49-F238E27FC236}">
                        <a16:creationId xmlns:a16="http://schemas.microsoft.com/office/drawing/2014/main" id="{7ED46E86-17A7-C404-82BA-A842355628A9}"/>
                      </a:ext>
                    </a:extLst>
                  </p:cNvPr>
                  <p:cNvSpPr/>
                  <p:nvPr/>
                </p:nvSpPr>
                <p:spPr>
                  <a:xfrm>
                    <a:off x="2846880" y="6395303"/>
                    <a:ext cx="513268" cy="513268"/>
                  </a:xfrm>
                  <a:prstGeom prst="ellipse">
                    <a:avLst/>
                  </a:prstGeom>
                  <a:solidFill>
                    <a:schemeClr val="tx2">
                      <a:lumMod val="60000"/>
                      <a:lumOff val="4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sp>
                <p:nvSpPr>
                  <p:cNvPr id="55" name="Oval 54">
                    <a:extLst>
                      <a:ext uri="{FF2B5EF4-FFF2-40B4-BE49-F238E27FC236}">
                        <a16:creationId xmlns:a16="http://schemas.microsoft.com/office/drawing/2014/main" id="{8229461C-16BC-CC4C-AFAC-1E5547FEB92D}"/>
                      </a:ext>
                    </a:extLst>
                  </p:cNvPr>
                  <p:cNvSpPr/>
                  <p:nvPr/>
                </p:nvSpPr>
                <p:spPr>
                  <a:xfrm>
                    <a:off x="5001167" y="6138669"/>
                    <a:ext cx="513268" cy="513268"/>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sp>
                <p:nvSpPr>
                  <p:cNvPr id="56" name="Oval 55">
                    <a:extLst>
                      <a:ext uri="{FF2B5EF4-FFF2-40B4-BE49-F238E27FC236}">
                        <a16:creationId xmlns:a16="http://schemas.microsoft.com/office/drawing/2014/main" id="{B2094438-55C6-D79E-8879-4351A8143ED1}"/>
                      </a:ext>
                    </a:extLst>
                  </p:cNvPr>
                  <p:cNvSpPr/>
                  <p:nvPr/>
                </p:nvSpPr>
                <p:spPr>
                  <a:xfrm>
                    <a:off x="6531078" y="4786960"/>
                    <a:ext cx="513268" cy="51326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9</a:t>
                    </a:r>
                  </a:p>
                </p:txBody>
              </p:sp>
              <p:sp>
                <p:nvSpPr>
                  <p:cNvPr id="57" name="Oval 56">
                    <a:extLst>
                      <a:ext uri="{FF2B5EF4-FFF2-40B4-BE49-F238E27FC236}">
                        <a16:creationId xmlns:a16="http://schemas.microsoft.com/office/drawing/2014/main" id="{8C98B4E5-D147-0466-56D0-8ED4B6840997}"/>
                      </a:ext>
                    </a:extLst>
                  </p:cNvPr>
                  <p:cNvSpPr/>
                  <p:nvPr/>
                </p:nvSpPr>
                <p:spPr>
                  <a:xfrm>
                    <a:off x="5306598" y="3749156"/>
                    <a:ext cx="513268" cy="513268"/>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a:t>
                    </a:r>
                  </a:p>
                </p:txBody>
              </p:sp>
            </p:grpSp>
            <p:cxnSp>
              <p:nvCxnSpPr>
                <p:cNvPr id="34" name="Straight Connector 33">
                  <a:extLst>
                    <a:ext uri="{FF2B5EF4-FFF2-40B4-BE49-F238E27FC236}">
                      <a16:creationId xmlns:a16="http://schemas.microsoft.com/office/drawing/2014/main" id="{2739BBA3-18B2-BF36-7317-ED47E1F53C5D}"/>
                    </a:ext>
                  </a:extLst>
                </p:cNvPr>
                <p:cNvCxnSpPr>
                  <a:cxnSpLocks/>
                  <a:stCxn id="54" idx="3"/>
                  <a:endCxn id="51" idx="4"/>
                </p:cNvCxnSpPr>
                <p:nvPr/>
              </p:nvCxnSpPr>
              <p:spPr>
                <a:xfrm flipH="1" flipV="1">
                  <a:off x="2820001" y="5767428"/>
                  <a:ext cx="1626045" cy="671613"/>
                </a:xfrm>
                <a:prstGeom prst="line">
                  <a:avLst/>
                </a:prstGeom>
                <a:ln w="57150">
                  <a:solidFill>
                    <a:srgbClr val="FF33CC"/>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grpSp>
          <p:cxnSp>
            <p:nvCxnSpPr>
              <p:cNvPr id="19" name="Straight Connector 18">
                <a:extLst>
                  <a:ext uri="{FF2B5EF4-FFF2-40B4-BE49-F238E27FC236}">
                    <a16:creationId xmlns:a16="http://schemas.microsoft.com/office/drawing/2014/main" id="{E9958E16-56EF-E87C-97A5-B5B68FBFEDCF}"/>
                  </a:ext>
                </a:extLst>
              </p:cNvPr>
              <p:cNvCxnSpPr>
                <a:cxnSpLocks/>
                <a:stCxn id="54" idx="6"/>
                <a:endCxn id="55" idx="3"/>
              </p:cNvCxnSpPr>
              <p:nvPr/>
            </p:nvCxnSpPr>
            <p:spPr>
              <a:xfrm flipV="1">
                <a:off x="9025917" y="6261553"/>
                <a:ext cx="1068340" cy="46793"/>
              </a:xfrm>
              <a:prstGeom prst="line">
                <a:avLst/>
              </a:prstGeom>
              <a:ln w="57150">
                <a:solidFill>
                  <a:srgbClr val="FF9933"/>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sp>
          <p:nvSpPr>
            <p:cNvPr id="24" name="TextBox 23">
              <a:extLst>
                <a:ext uri="{FF2B5EF4-FFF2-40B4-BE49-F238E27FC236}">
                  <a16:creationId xmlns:a16="http://schemas.microsoft.com/office/drawing/2014/main" id="{A32814FC-926C-D602-D14E-28CFA754FC90}"/>
                </a:ext>
              </a:extLst>
            </p:cNvPr>
            <p:cNvSpPr txBox="1"/>
            <p:nvPr/>
          </p:nvSpPr>
          <p:spPr>
            <a:xfrm>
              <a:off x="7248312" y="3989297"/>
              <a:ext cx="1108701" cy="646331"/>
            </a:xfrm>
            <a:prstGeom prst="rect">
              <a:avLst/>
            </a:prstGeom>
            <a:noFill/>
          </p:spPr>
          <p:txBody>
            <a:bodyPr wrap="none" rtlCol="0">
              <a:spAutoFit/>
            </a:bodyPr>
            <a:lstStyle/>
            <a:p>
              <a:r>
                <a:rPr lang="en-US" dirty="0"/>
                <a:t>Visited : 9</a:t>
              </a:r>
            </a:p>
            <a:p>
              <a:r>
                <a:rPr lang="en-US" dirty="0"/>
                <a:t>Done: 14 </a:t>
              </a:r>
            </a:p>
          </p:txBody>
        </p:sp>
        <p:sp>
          <p:nvSpPr>
            <p:cNvPr id="25" name="TextBox 24">
              <a:extLst>
                <a:ext uri="{FF2B5EF4-FFF2-40B4-BE49-F238E27FC236}">
                  <a16:creationId xmlns:a16="http://schemas.microsoft.com/office/drawing/2014/main" id="{9847A006-6587-9141-4A2A-B0B5DC4D6D60}"/>
                </a:ext>
              </a:extLst>
            </p:cNvPr>
            <p:cNvSpPr txBox="1"/>
            <p:nvPr/>
          </p:nvSpPr>
          <p:spPr>
            <a:xfrm>
              <a:off x="9488075" y="3034367"/>
              <a:ext cx="1225720" cy="646331"/>
            </a:xfrm>
            <a:prstGeom prst="rect">
              <a:avLst/>
            </a:prstGeom>
            <a:noFill/>
          </p:spPr>
          <p:txBody>
            <a:bodyPr wrap="none" rtlCol="0">
              <a:spAutoFit/>
            </a:bodyPr>
            <a:lstStyle/>
            <a:p>
              <a:r>
                <a:rPr lang="en-US" dirty="0"/>
                <a:t>Visited : 10</a:t>
              </a:r>
            </a:p>
            <a:p>
              <a:r>
                <a:rPr lang="en-US" dirty="0"/>
                <a:t>Done: 13 </a:t>
              </a:r>
            </a:p>
          </p:txBody>
        </p:sp>
        <p:sp>
          <p:nvSpPr>
            <p:cNvPr id="26" name="TextBox 25">
              <a:extLst>
                <a:ext uri="{FF2B5EF4-FFF2-40B4-BE49-F238E27FC236}">
                  <a16:creationId xmlns:a16="http://schemas.microsoft.com/office/drawing/2014/main" id="{CB4C1517-411B-677D-7B95-09FAEBAE632E}"/>
                </a:ext>
              </a:extLst>
            </p:cNvPr>
            <p:cNvSpPr txBox="1"/>
            <p:nvPr/>
          </p:nvSpPr>
          <p:spPr>
            <a:xfrm>
              <a:off x="9611646" y="4595255"/>
              <a:ext cx="1225720" cy="646331"/>
            </a:xfrm>
            <a:prstGeom prst="rect">
              <a:avLst/>
            </a:prstGeom>
            <a:noFill/>
          </p:spPr>
          <p:txBody>
            <a:bodyPr wrap="none" rtlCol="0">
              <a:spAutoFit/>
            </a:bodyPr>
            <a:lstStyle/>
            <a:p>
              <a:r>
                <a:rPr lang="en-US" dirty="0"/>
                <a:t>Visited : 11</a:t>
              </a:r>
            </a:p>
            <a:p>
              <a:r>
                <a:rPr lang="en-US" dirty="0"/>
                <a:t>Done: 12</a:t>
              </a:r>
            </a:p>
          </p:txBody>
        </p:sp>
      </p:grpSp>
    </p:spTree>
    <p:extLst>
      <p:ext uri="{BB962C8B-B14F-4D97-AF65-F5344CB8AC3E}">
        <p14:creationId xmlns:p14="http://schemas.microsoft.com/office/powerpoint/2010/main" val="37498097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B65E17-3E9F-B9AE-7A20-33EABD73B4AB}"/>
              </a:ext>
            </a:extLst>
          </p:cNvPr>
          <p:cNvSpPr>
            <a:spLocks noGrp="1"/>
          </p:cNvSpPr>
          <p:nvPr>
            <p:ph type="title"/>
          </p:nvPr>
        </p:nvSpPr>
        <p:spPr/>
        <p:txBody>
          <a:bodyPr/>
          <a:lstStyle/>
          <a:p>
            <a:r>
              <a:rPr lang="en-US" dirty="0"/>
              <a:t>Back Edges</a:t>
            </a:r>
          </a:p>
        </p:txBody>
      </p:sp>
      <p:sp>
        <p:nvSpPr>
          <p:cNvPr id="3" name="Content Placeholder 2">
            <a:extLst>
              <a:ext uri="{FF2B5EF4-FFF2-40B4-BE49-F238E27FC236}">
                <a16:creationId xmlns:a16="http://schemas.microsoft.com/office/drawing/2014/main" id="{8078C3A9-45D7-FF17-BBD2-A14D04F500C9}"/>
              </a:ext>
            </a:extLst>
          </p:cNvPr>
          <p:cNvSpPr>
            <a:spLocks noGrp="1"/>
          </p:cNvSpPr>
          <p:nvPr>
            <p:ph idx="1"/>
          </p:nvPr>
        </p:nvSpPr>
        <p:spPr/>
        <p:txBody>
          <a:bodyPr/>
          <a:lstStyle/>
          <a:p>
            <a:r>
              <a:rPr lang="en-US" dirty="0"/>
              <a:t>Behavior of DFS:</a:t>
            </a:r>
          </a:p>
          <a:p>
            <a:pPr lvl="1"/>
            <a:r>
              <a:rPr lang="en-US" dirty="0"/>
              <a:t>“Visit everything reachable from the current node before going back”</a:t>
            </a:r>
          </a:p>
          <a:p>
            <a:r>
              <a:rPr lang="en-US" dirty="0"/>
              <a:t>Back Edge:</a:t>
            </a:r>
          </a:p>
          <a:p>
            <a:pPr lvl="1"/>
            <a:r>
              <a:rPr lang="en-US" dirty="0"/>
              <a:t>The current node’s neighbor is an “in progress” node</a:t>
            </a:r>
          </a:p>
          <a:p>
            <a:pPr lvl="1"/>
            <a:r>
              <a:rPr lang="en-US" dirty="0"/>
              <a:t>Since that other node is “in progress”, the current node is reachable from it</a:t>
            </a:r>
          </a:p>
          <a:p>
            <a:pPr lvl="1"/>
            <a:r>
              <a:rPr lang="en-US" dirty="0"/>
              <a:t>The back edge is a path to that other node</a:t>
            </a:r>
          </a:p>
          <a:p>
            <a:pPr lvl="1"/>
            <a:r>
              <a:rPr lang="en-US" b="1" dirty="0"/>
              <a:t>Cycle!</a:t>
            </a:r>
          </a:p>
          <a:p>
            <a:pPr lvl="1"/>
            <a:endParaRPr lang="en-US" dirty="0"/>
          </a:p>
        </p:txBody>
      </p:sp>
      <p:grpSp>
        <p:nvGrpSpPr>
          <p:cNvPr id="4" name="Group 3" descr="An illustration of the following undirected graph:&#10;&#10;The vertices are: 1,2,3,4,5,6,7,8&#10;The edges are as follows:&#10;(1,2), (1,3), &#10;(2,5), &#10;(3,2), (3,4), (3,6), &#10;(4,6), &#10;(5,8), &#10;(6,3),  &#10;(7,2), &#10;(8,7),&#10;(9,7), (9,8)&#10;&#10;For a depth-first search starting from node 1, we would visit the nodes in the following order (assuming we always visit the lowest-numbered node when there are ties):&#10;&#10;1&#10;2&#10;5&#10;8&#10;7&#10;3&#10;4&#10;6&#10;&#10;The back edges are: (7,2) and (6,3) because the destination nodes were on the call stack when we popped the source nodes.">
            <a:extLst>
              <a:ext uri="{FF2B5EF4-FFF2-40B4-BE49-F238E27FC236}">
                <a16:creationId xmlns:a16="http://schemas.microsoft.com/office/drawing/2014/main" id="{11DCC4DB-F032-4A81-897E-295E7BE1228A}"/>
              </a:ext>
            </a:extLst>
          </p:cNvPr>
          <p:cNvGrpSpPr/>
          <p:nvPr/>
        </p:nvGrpSpPr>
        <p:grpSpPr>
          <a:xfrm>
            <a:off x="7371080" y="4232548"/>
            <a:ext cx="4385159" cy="2420607"/>
            <a:chOff x="6934200" y="4047495"/>
            <a:chExt cx="4385159" cy="2420607"/>
          </a:xfrm>
        </p:grpSpPr>
        <p:grpSp>
          <p:nvGrpSpPr>
            <p:cNvPr id="5" name="Group 4">
              <a:extLst>
                <a:ext uri="{FF2B5EF4-FFF2-40B4-BE49-F238E27FC236}">
                  <a16:creationId xmlns:a16="http://schemas.microsoft.com/office/drawing/2014/main" id="{C005497C-CF95-1114-2C14-12B127FE61D0}"/>
                </a:ext>
              </a:extLst>
            </p:cNvPr>
            <p:cNvGrpSpPr/>
            <p:nvPr/>
          </p:nvGrpSpPr>
          <p:grpSpPr>
            <a:xfrm>
              <a:off x="6934200" y="4047495"/>
              <a:ext cx="4385159" cy="2420607"/>
              <a:chOff x="1524000" y="2625729"/>
              <a:chExt cx="7044346" cy="3888478"/>
            </a:xfrm>
          </p:grpSpPr>
          <p:grpSp>
            <p:nvGrpSpPr>
              <p:cNvPr id="7" name="Group 6">
                <a:extLst>
                  <a:ext uri="{FF2B5EF4-FFF2-40B4-BE49-F238E27FC236}">
                    <a16:creationId xmlns:a16="http://schemas.microsoft.com/office/drawing/2014/main" id="{9C3D7E5C-709B-24DE-E459-C9E48E51A49E}"/>
                  </a:ext>
                </a:extLst>
              </p:cNvPr>
              <p:cNvGrpSpPr/>
              <p:nvPr/>
            </p:nvGrpSpPr>
            <p:grpSpPr>
              <a:xfrm>
                <a:off x="1524000" y="2625729"/>
                <a:ext cx="7044346" cy="3888478"/>
                <a:chOff x="0" y="3020093"/>
                <a:chExt cx="7044346" cy="3888478"/>
              </a:xfrm>
            </p:grpSpPr>
            <p:cxnSp>
              <p:nvCxnSpPr>
                <p:cNvPr id="9" name="Straight Connector 8">
                  <a:extLst>
                    <a:ext uri="{FF2B5EF4-FFF2-40B4-BE49-F238E27FC236}">
                      <a16:creationId xmlns:a16="http://schemas.microsoft.com/office/drawing/2014/main" id="{BBFAE05B-7497-744C-A5DF-44FF38A1B758}"/>
                    </a:ext>
                  </a:extLst>
                </p:cNvPr>
                <p:cNvCxnSpPr>
                  <a:stCxn id="21" idx="7"/>
                  <a:endCxn id="22" idx="2"/>
                </p:cNvCxnSpPr>
                <p:nvPr/>
              </p:nvCxnSpPr>
              <p:spPr>
                <a:xfrm flipV="1">
                  <a:off x="438102" y="3276727"/>
                  <a:ext cx="1492916" cy="962604"/>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F9592929-9D37-C268-4973-01502CCD95DE}"/>
                    </a:ext>
                  </a:extLst>
                </p:cNvPr>
                <p:cNvCxnSpPr>
                  <a:stCxn id="22" idx="6"/>
                  <a:endCxn id="25" idx="2"/>
                </p:cNvCxnSpPr>
                <p:nvPr/>
              </p:nvCxnSpPr>
              <p:spPr>
                <a:xfrm>
                  <a:off x="2444286" y="3276727"/>
                  <a:ext cx="1510213" cy="52390"/>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438FA5CC-5DA7-01F1-2FEA-47026A9CE0CD}"/>
                    </a:ext>
                  </a:extLst>
                </p:cNvPr>
                <p:cNvCxnSpPr>
                  <a:stCxn id="21" idx="4"/>
                  <a:endCxn id="23" idx="1"/>
                </p:cNvCxnSpPr>
                <p:nvPr/>
              </p:nvCxnSpPr>
              <p:spPr>
                <a:xfrm>
                  <a:off x="256634" y="4677433"/>
                  <a:ext cx="857899" cy="1046257"/>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B2D95AEC-5385-F86B-5C0C-1A605EBFA106}"/>
                    </a:ext>
                  </a:extLst>
                </p:cNvPr>
                <p:cNvCxnSpPr>
                  <a:stCxn id="24" idx="3"/>
                  <a:endCxn id="23" idx="7"/>
                </p:cNvCxnSpPr>
                <p:nvPr/>
              </p:nvCxnSpPr>
              <p:spPr>
                <a:xfrm flipH="1">
                  <a:off x="1477469" y="4930617"/>
                  <a:ext cx="1172042" cy="793073"/>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5A9A9856-2110-929C-2296-629DD2719CB1}"/>
                    </a:ext>
                  </a:extLst>
                </p:cNvPr>
                <p:cNvCxnSpPr>
                  <a:stCxn id="26" idx="2"/>
                  <a:endCxn id="23" idx="5"/>
                </p:cNvCxnSpPr>
                <p:nvPr/>
              </p:nvCxnSpPr>
              <p:spPr>
                <a:xfrm flipH="1" flipV="1">
                  <a:off x="1477469" y="6086626"/>
                  <a:ext cx="1369411" cy="565311"/>
                </a:xfrm>
                <a:prstGeom prst="line">
                  <a:avLst/>
                </a:prstGeom>
                <a:ln w="57150">
                  <a:solidFill>
                    <a:srgbClr val="7030A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E64D2DCE-0948-D368-8B07-0373D6B6DB9E}"/>
                    </a:ext>
                  </a:extLst>
                </p:cNvPr>
                <p:cNvCxnSpPr>
                  <a:stCxn id="24" idx="5"/>
                  <a:endCxn id="26" idx="0"/>
                </p:cNvCxnSpPr>
                <p:nvPr/>
              </p:nvCxnSpPr>
              <p:spPr>
                <a:xfrm>
                  <a:off x="3012447" y="4930617"/>
                  <a:ext cx="91067" cy="1464686"/>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13975036-CC03-E7BB-AF20-2A9B20DCB113}"/>
                    </a:ext>
                  </a:extLst>
                </p:cNvPr>
                <p:cNvCxnSpPr>
                  <a:cxnSpLocks/>
                  <a:stCxn id="22" idx="5"/>
                  <a:endCxn id="27" idx="1"/>
                </p:cNvCxnSpPr>
                <p:nvPr/>
              </p:nvCxnSpPr>
              <p:spPr>
                <a:xfrm>
                  <a:off x="2369118" y="3458194"/>
                  <a:ext cx="2707217" cy="2755642"/>
                </a:xfrm>
                <a:prstGeom prst="line">
                  <a:avLst/>
                </a:prstGeom>
                <a:ln w="57150">
                  <a:solidFill>
                    <a:srgbClr val="7030A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B4A3F958-BEA5-B6DC-2BEA-0F03C1464AB6}"/>
                    </a:ext>
                  </a:extLst>
                </p:cNvPr>
                <p:cNvCxnSpPr>
                  <a:cxnSpLocks/>
                  <a:stCxn id="29" idx="4"/>
                  <a:endCxn id="27" idx="0"/>
                </p:cNvCxnSpPr>
                <p:nvPr/>
              </p:nvCxnSpPr>
              <p:spPr>
                <a:xfrm flipH="1">
                  <a:off x="5257802" y="4262423"/>
                  <a:ext cx="305431" cy="1876245"/>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B534E752-806D-9EC0-9920-26490F7D20AC}"/>
                    </a:ext>
                  </a:extLst>
                </p:cNvPr>
                <p:cNvCxnSpPr>
                  <a:stCxn id="29" idx="2"/>
                  <a:endCxn id="25" idx="5"/>
                </p:cNvCxnSpPr>
                <p:nvPr/>
              </p:nvCxnSpPr>
              <p:spPr>
                <a:xfrm flipH="1" flipV="1">
                  <a:off x="4392601" y="3510585"/>
                  <a:ext cx="913997" cy="495205"/>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F93B54E8-F1AA-8138-92DD-A90F692F291A}"/>
                    </a:ext>
                  </a:extLst>
                </p:cNvPr>
                <p:cNvCxnSpPr>
                  <a:stCxn id="28" idx="1"/>
                  <a:endCxn id="29" idx="5"/>
                </p:cNvCxnSpPr>
                <p:nvPr/>
              </p:nvCxnSpPr>
              <p:spPr>
                <a:xfrm flipH="1" flipV="1">
                  <a:off x="5744700" y="4187258"/>
                  <a:ext cx="861544" cy="674868"/>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03FE647C-B33C-6D0A-EF08-464FB5072C0E}"/>
                    </a:ext>
                  </a:extLst>
                </p:cNvPr>
                <p:cNvCxnSpPr>
                  <a:stCxn id="28" idx="3"/>
                  <a:endCxn id="27" idx="6"/>
                </p:cNvCxnSpPr>
                <p:nvPr/>
              </p:nvCxnSpPr>
              <p:spPr>
                <a:xfrm flipH="1">
                  <a:off x="5514435" y="5225062"/>
                  <a:ext cx="1091809" cy="1170241"/>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54E8BCCA-3BA1-3DA5-95F5-49AE6F389185}"/>
                    </a:ext>
                  </a:extLst>
                </p:cNvPr>
                <p:cNvCxnSpPr>
                  <a:stCxn id="22" idx="4"/>
                  <a:endCxn id="23" idx="0"/>
                </p:cNvCxnSpPr>
                <p:nvPr/>
              </p:nvCxnSpPr>
              <p:spPr>
                <a:xfrm flipH="1">
                  <a:off x="1296001" y="3533361"/>
                  <a:ext cx="891651" cy="2115163"/>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21" name="Oval 20">
                  <a:extLst>
                    <a:ext uri="{FF2B5EF4-FFF2-40B4-BE49-F238E27FC236}">
                      <a16:creationId xmlns:a16="http://schemas.microsoft.com/office/drawing/2014/main" id="{01DFB8EE-BA6D-03DB-6325-067BA39330C6}"/>
                    </a:ext>
                  </a:extLst>
                </p:cNvPr>
                <p:cNvSpPr/>
                <p:nvPr/>
              </p:nvSpPr>
              <p:spPr>
                <a:xfrm>
                  <a:off x="0" y="4164165"/>
                  <a:ext cx="513268" cy="513268"/>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1</a:t>
                  </a:r>
                </a:p>
              </p:txBody>
            </p:sp>
            <p:sp>
              <p:nvSpPr>
                <p:cNvPr id="22" name="Oval 21">
                  <a:extLst>
                    <a:ext uri="{FF2B5EF4-FFF2-40B4-BE49-F238E27FC236}">
                      <a16:creationId xmlns:a16="http://schemas.microsoft.com/office/drawing/2014/main" id="{5358D523-10D3-DC0A-A3AC-680CD3B6CBA1}"/>
                    </a:ext>
                  </a:extLst>
                </p:cNvPr>
                <p:cNvSpPr/>
                <p:nvPr/>
              </p:nvSpPr>
              <p:spPr>
                <a:xfrm>
                  <a:off x="1931018" y="3020093"/>
                  <a:ext cx="513268" cy="513268"/>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23" name="Oval 22">
                  <a:extLst>
                    <a:ext uri="{FF2B5EF4-FFF2-40B4-BE49-F238E27FC236}">
                      <a16:creationId xmlns:a16="http://schemas.microsoft.com/office/drawing/2014/main" id="{E2709509-5AFA-9027-8CE6-DDF1E65BECC7}"/>
                    </a:ext>
                  </a:extLst>
                </p:cNvPr>
                <p:cNvSpPr/>
                <p:nvPr/>
              </p:nvSpPr>
              <p:spPr>
                <a:xfrm>
                  <a:off x="1039367" y="5648524"/>
                  <a:ext cx="513268" cy="513268"/>
                </a:xfrm>
                <a:prstGeom prst="ellipse">
                  <a:avLst/>
                </a:prstGeom>
                <a:solidFill>
                  <a:schemeClr val="tx2">
                    <a:lumMod val="60000"/>
                    <a:lumOff val="4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24" name="Oval 23">
                  <a:extLst>
                    <a:ext uri="{FF2B5EF4-FFF2-40B4-BE49-F238E27FC236}">
                      <a16:creationId xmlns:a16="http://schemas.microsoft.com/office/drawing/2014/main" id="{B891A546-AD77-7B39-D8ED-3CEF182E85ED}"/>
                    </a:ext>
                  </a:extLst>
                </p:cNvPr>
                <p:cNvSpPr/>
                <p:nvPr/>
              </p:nvSpPr>
              <p:spPr>
                <a:xfrm>
                  <a:off x="2574345" y="4492515"/>
                  <a:ext cx="513268" cy="513268"/>
                </a:xfrm>
                <a:prstGeom prst="ellipse">
                  <a:avLst/>
                </a:prstGeom>
                <a:solidFill>
                  <a:schemeClr val="tx2">
                    <a:lumMod val="60000"/>
                    <a:lumOff val="4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a:t>
                  </a:r>
                </a:p>
              </p:txBody>
            </p:sp>
            <p:sp>
              <p:nvSpPr>
                <p:cNvPr id="25" name="Oval 24">
                  <a:extLst>
                    <a:ext uri="{FF2B5EF4-FFF2-40B4-BE49-F238E27FC236}">
                      <a16:creationId xmlns:a16="http://schemas.microsoft.com/office/drawing/2014/main" id="{E17795D5-B07D-6BBC-0FD6-93D219AC2221}"/>
                    </a:ext>
                  </a:extLst>
                </p:cNvPr>
                <p:cNvSpPr/>
                <p:nvPr/>
              </p:nvSpPr>
              <p:spPr>
                <a:xfrm>
                  <a:off x="3954499" y="3072483"/>
                  <a:ext cx="513268" cy="513268"/>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26" name="Oval 25">
                  <a:extLst>
                    <a:ext uri="{FF2B5EF4-FFF2-40B4-BE49-F238E27FC236}">
                      <a16:creationId xmlns:a16="http://schemas.microsoft.com/office/drawing/2014/main" id="{51E2E627-E987-0637-939F-9D67131CED36}"/>
                    </a:ext>
                  </a:extLst>
                </p:cNvPr>
                <p:cNvSpPr/>
                <p:nvPr/>
              </p:nvSpPr>
              <p:spPr>
                <a:xfrm>
                  <a:off x="2846880" y="6395303"/>
                  <a:ext cx="513268" cy="513268"/>
                </a:xfrm>
                <a:prstGeom prst="ellipse">
                  <a:avLst/>
                </a:prstGeom>
                <a:solidFill>
                  <a:schemeClr val="tx2">
                    <a:lumMod val="60000"/>
                    <a:lumOff val="4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sp>
              <p:nvSpPr>
                <p:cNvPr id="27" name="Oval 26">
                  <a:extLst>
                    <a:ext uri="{FF2B5EF4-FFF2-40B4-BE49-F238E27FC236}">
                      <a16:creationId xmlns:a16="http://schemas.microsoft.com/office/drawing/2014/main" id="{BAAC9EDC-C798-1CF1-AB22-2F75208F18C1}"/>
                    </a:ext>
                  </a:extLst>
                </p:cNvPr>
                <p:cNvSpPr/>
                <p:nvPr/>
              </p:nvSpPr>
              <p:spPr>
                <a:xfrm>
                  <a:off x="5001167" y="6138669"/>
                  <a:ext cx="513268" cy="513268"/>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sp>
              <p:nvSpPr>
                <p:cNvPr id="28" name="Oval 27">
                  <a:extLst>
                    <a:ext uri="{FF2B5EF4-FFF2-40B4-BE49-F238E27FC236}">
                      <a16:creationId xmlns:a16="http://schemas.microsoft.com/office/drawing/2014/main" id="{09A32FFF-2117-14FC-368E-3578D1750C0B}"/>
                    </a:ext>
                  </a:extLst>
                </p:cNvPr>
                <p:cNvSpPr/>
                <p:nvPr/>
              </p:nvSpPr>
              <p:spPr>
                <a:xfrm>
                  <a:off x="6531078" y="4786960"/>
                  <a:ext cx="513268" cy="51326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9</a:t>
                  </a:r>
                </a:p>
              </p:txBody>
            </p:sp>
            <p:sp>
              <p:nvSpPr>
                <p:cNvPr id="29" name="Oval 28">
                  <a:extLst>
                    <a:ext uri="{FF2B5EF4-FFF2-40B4-BE49-F238E27FC236}">
                      <a16:creationId xmlns:a16="http://schemas.microsoft.com/office/drawing/2014/main" id="{7CC32412-8B24-36D1-2463-8B1FD1F235E9}"/>
                    </a:ext>
                  </a:extLst>
                </p:cNvPr>
                <p:cNvSpPr/>
                <p:nvPr/>
              </p:nvSpPr>
              <p:spPr>
                <a:xfrm>
                  <a:off x="5306598" y="3749156"/>
                  <a:ext cx="513268" cy="513268"/>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a:t>
                  </a:r>
                </a:p>
              </p:txBody>
            </p:sp>
          </p:grpSp>
          <p:cxnSp>
            <p:nvCxnSpPr>
              <p:cNvPr id="8" name="Straight Connector 7">
                <a:extLst>
                  <a:ext uri="{FF2B5EF4-FFF2-40B4-BE49-F238E27FC236}">
                    <a16:creationId xmlns:a16="http://schemas.microsoft.com/office/drawing/2014/main" id="{64169FFD-3958-E793-7DF4-EC555FBD836B}"/>
                  </a:ext>
                </a:extLst>
              </p:cNvPr>
              <p:cNvCxnSpPr>
                <a:cxnSpLocks/>
                <a:stCxn id="26" idx="3"/>
                <a:endCxn id="23" idx="4"/>
              </p:cNvCxnSpPr>
              <p:nvPr/>
            </p:nvCxnSpPr>
            <p:spPr>
              <a:xfrm flipH="1" flipV="1">
                <a:off x="2820001" y="5767428"/>
                <a:ext cx="1626045" cy="671613"/>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grpSp>
        <p:cxnSp>
          <p:nvCxnSpPr>
            <p:cNvPr id="6" name="Straight Connector 5">
              <a:extLst>
                <a:ext uri="{FF2B5EF4-FFF2-40B4-BE49-F238E27FC236}">
                  <a16:creationId xmlns:a16="http://schemas.microsoft.com/office/drawing/2014/main" id="{05ED39C8-9FE1-0516-963A-24BEA5C6DC50}"/>
                </a:ext>
              </a:extLst>
            </p:cNvPr>
            <p:cNvCxnSpPr>
              <a:cxnSpLocks/>
              <a:stCxn id="26" idx="6"/>
              <a:endCxn id="27" idx="3"/>
            </p:cNvCxnSpPr>
            <p:nvPr/>
          </p:nvCxnSpPr>
          <p:spPr>
            <a:xfrm flipV="1">
              <a:off x="9025917" y="6261553"/>
              <a:ext cx="1068340" cy="46793"/>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5923115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Cycle Detection</a:t>
            </a:r>
          </a:p>
        </p:txBody>
      </p:sp>
      <p:sp>
        <p:nvSpPr>
          <p:cNvPr id="3" name="TextBox 2">
            <a:extLst>
              <a:ext uri="{FF2B5EF4-FFF2-40B4-BE49-F238E27FC236}">
                <a16:creationId xmlns:a16="http://schemas.microsoft.com/office/drawing/2014/main" id="{6305A923-957B-ED78-9721-01D3F5097FFD}"/>
              </a:ext>
            </a:extLst>
          </p:cNvPr>
          <p:cNvSpPr txBox="1"/>
          <p:nvPr/>
        </p:nvSpPr>
        <p:spPr>
          <a:xfrm>
            <a:off x="7931446" y="424092"/>
            <a:ext cx="4101507" cy="523220"/>
          </a:xfrm>
          <a:prstGeom prst="rect">
            <a:avLst/>
          </a:prstGeom>
          <a:noFill/>
          <a:ln>
            <a:solidFill>
              <a:srgbClr val="FF0000"/>
            </a:solidFill>
          </a:ln>
        </p:spPr>
        <p:txBody>
          <a:bodyPr wrap="none" rtlCol="0">
            <a:spAutoFit/>
          </a:bodyPr>
          <a:lstStyle/>
          <a:p>
            <a:r>
              <a:rPr lang="en-US" sz="2800" dirty="0">
                <a:solidFill>
                  <a:srgbClr val="FF0000"/>
                </a:solidFill>
              </a:rPr>
              <a:t>Idea: Look for a back edge!</a:t>
            </a:r>
          </a:p>
        </p:txBody>
      </p:sp>
      <p:sp>
        <p:nvSpPr>
          <p:cNvPr id="43" name="TextBox 42"/>
          <p:cNvSpPr txBox="1"/>
          <p:nvPr/>
        </p:nvSpPr>
        <p:spPr>
          <a:xfrm>
            <a:off x="5409814" y="1237309"/>
            <a:ext cx="6637261" cy="5509200"/>
          </a:xfrm>
          <a:prstGeom prst="rect">
            <a:avLst/>
          </a:prstGeom>
          <a:noFill/>
        </p:spPr>
        <p:txBody>
          <a:bodyPr wrap="square" rtlCol="0">
            <a:spAutoFit/>
          </a:bodyPr>
          <a:lstStyle/>
          <a:p>
            <a:r>
              <a:rPr lang="en-US" sz="1600" dirty="0"/>
              <a:t>Boolean </a:t>
            </a:r>
            <a:r>
              <a:rPr lang="en-US" sz="1600" dirty="0" err="1"/>
              <a:t>hasCycle</a:t>
            </a:r>
            <a:r>
              <a:rPr lang="en-US" sz="1600" dirty="0"/>
              <a:t>(graph){</a:t>
            </a:r>
          </a:p>
          <a:p>
            <a:r>
              <a:rPr lang="en-US" sz="1600" dirty="0"/>
              <a:t>	for(v : </a:t>
            </a:r>
            <a:r>
              <a:rPr lang="en-US" sz="1600" dirty="0" err="1"/>
              <a:t>graph.vertices</a:t>
            </a:r>
            <a:r>
              <a:rPr lang="en-US" sz="1600" dirty="0"/>
              <a:t>){</a:t>
            </a:r>
          </a:p>
          <a:p>
            <a:r>
              <a:rPr lang="en-US" sz="1600" dirty="0"/>
              <a:t>		if( ! v marked “done”){</a:t>
            </a:r>
          </a:p>
          <a:p>
            <a:r>
              <a:rPr lang="en-US" sz="1600" dirty="0"/>
              <a:t>			if(</a:t>
            </a:r>
            <a:r>
              <a:rPr lang="en-US" sz="1600" dirty="0" err="1"/>
              <a:t>hasCycle</a:t>
            </a:r>
            <a:r>
              <a:rPr lang="en-US" sz="1600" dirty="0"/>
              <a:t>(graph, v)){ return true; }</a:t>
            </a:r>
          </a:p>
          <a:p>
            <a:r>
              <a:rPr lang="en-US" sz="1600" dirty="0"/>
              <a:t>		}</a:t>
            </a:r>
          </a:p>
          <a:p>
            <a:r>
              <a:rPr lang="en-US" sz="1600" dirty="0"/>
              <a:t>	}</a:t>
            </a:r>
          </a:p>
          <a:p>
            <a:r>
              <a:rPr lang="en-US" sz="1600" dirty="0"/>
              <a:t>	return false;</a:t>
            </a:r>
          </a:p>
          <a:p>
            <a:r>
              <a:rPr lang="en-US" sz="1600" dirty="0"/>
              <a:t>}</a:t>
            </a:r>
          </a:p>
          <a:p>
            <a:r>
              <a:rPr lang="en-US" sz="1600" dirty="0" err="1"/>
              <a:t>boolean</a:t>
            </a:r>
            <a:r>
              <a:rPr lang="en-US" sz="1600" dirty="0"/>
              <a:t> </a:t>
            </a:r>
            <a:r>
              <a:rPr lang="en-US" sz="1600" dirty="0" err="1"/>
              <a:t>hasCycle</a:t>
            </a:r>
            <a:r>
              <a:rPr lang="en-US" sz="1600" dirty="0"/>
              <a:t>(graph, </a:t>
            </a:r>
            <a:r>
              <a:rPr lang="en-US" sz="1600" dirty="0" err="1"/>
              <a:t>curr</a:t>
            </a:r>
            <a:r>
              <a:rPr lang="en-US" sz="1600" dirty="0"/>
              <a:t>){</a:t>
            </a:r>
          </a:p>
          <a:p>
            <a:r>
              <a:rPr lang="en-US" sz="1600" dirty="0"/>
              <a:t>	mark </a:t>
            </a:r>
            <a:r>
              <a:rPr lang="en-US" sz="1600" dirty="0" err="1"/>
              <a:t>curr</a:t>
            </a:r>
            <a:r>
              <a:rPr lang="en-US" sz="1600" dirty="0"/>
              <a:t> as “visited”;</a:t>
            </a:r>
          </a:p>
          <a:p>
            <a:r>
              <a:rPr lang="en-US" sz="1600" dirty="0"/>
              <a:t>	</a:t>
            </a:r>
            <a:r>
              <a:rPr lang="en-US" sz="1600" dirty="0" err="1">
                <a:solidFill>
                  <a:srgbClr val="FF0000"/>
                </a:solidFill>
              </a:rPr>
              <a:t>cycleFound</a:t>
            </a:r>
            <a:r>
              <a:rPr lang="en-US" sz="1600" dirty="0">
                <a:solidFill>
                  <a:srgbClr val="FF0000"/>
                </a:solidFill>
              </a:rPr>
              <a:t> = false;</a:t>
            </a:r>
          </a:p>
          <a:p>
            <a:r>
              <a:rPr lang="en-US" sz="1600" dirty="0"/>
              <a:t>	for (v : neighbors(current)){</a:t>
            </a:r>
          </a:p>
          <a:p>
            <a:r>
              <a:rPr lang="en-US" sz="1600" dirty="0"/>
              <a:t>		</a:t>
            </a:r>
            <a:r>
              <a:rPr lang="en-US" sz="1600" dirty="0">
                <a:solidFill>
                  <a:srgbClr val="FF0000"/>
                </a:solidFill>
              </a:rPr>
              <a:t>if (v marked “visited” &amp;&amp; ! v marked “done”){</a:t>
            </a:r>
          </a:p>
          <a:p>
            <a:r>
              <a:rPr lang="en-US" sz="1600" dirty="0">
                <a:solidFill>
                  <a:srgbClr val="FF0000"/>
                </a:solidFill>
              </a:rPr>
              <a:t>			</a:t>
            </a:r>
            <a:r>
              <a:rPr lang="en-US" sz="1600" dirty="0" err="1">
                <a:solidFill>
                  <a:srgbClr val="FF0000"/>
                </a:solidFill>
              </a:rPr>
              <a:t>cycleFound</a:t>
            </a:r>
            <a:r>
              <a:rPr lang="en-US" sz="1600" dirty="0">
                <a:solidFill>
                  <a:srgbClr val="FF0000"/>
                </a:solidFill>
              </a:rPr>
              <a:t>=true;</a:t>
            </a:r>
          </a:p>
          <a:p>
            <a:r>
              <a:rPr lang="en-US" sz="1600" dirty="0">
                <a:solidFill>
                  <a:srgbClr val="FF0000"/>
                </a:solidFill>
              </a:rPr>
              <a:t>		}</a:t>
            </a:r>
          </a:p>
          <a:p>
            <a:r>
              <a:rPr lang="en-US" sz="1600" dirty="0"/>
              <a:t>		if (! v marked “visited”</a:t>
            </a:r>
            <a:r>
              <a:rPr lang="en-US" sz="1600" dirty="0">
                <a:solidFill>
                  <a:srgbClr val="FF0000"/>
                </a:solidFill>
              </a:rPr>
              <a:t> &amp;&amp; !</a:t>
            </a:r>
            <a:r>
              <a:rPr lang="en-US" sz="1600" dirty="0" err="1">
                <a:solidFill>
                  <a:srgbClr val="FF0000"/>
                </a:solidFill>
              </a:rPr>
              <a:t>cycleFound</a:t>
            </a:r>
            <a:r>
              <a:rPr lang="en-US" sz="1600" dirty="0"/>
              <a:t>){</a:t>
            </a:r>
          </a:p>
          <a:p>
            <a:r>
              <a:rPr lang="en-US" sz="1600" dirty="0"/>
              <a:t>			</a:t>
            </a:r>
            <a:r>
              <a:rPr lang="en-US" sz="1600" dirty="0" err="1">
                <a:solidFill>
                  <a:srgbClr val="FF0000"/>
                </a:solidFill>
              </a:rPr>
              <a:t>cycleFound</a:t>
            </a:r>
            <a:r>
              <a:rPr lang="en-US" sz="1600" dirty="0">
                <a:solidFill>
                  <a:srgbClr val="FF0000"/>
                </a:solidFill>
              </a:rPr>
              <a:t> = </a:t>
            </a:r>
            <a:r>
              <a:rPr lang="en-US" sz="1600" dirty="0" err="1"/>
              <a:t>hasCycle</a:t>
            </a:r>
            <a:r>
              <a:rPr lang="en-US" sz="1600" dirty="0"/>
              <a:t>(graph, v);</a:t>
            </a:r>
          </a:p>
          <a:p>
            <a:r>
              <a:rPr lang="en-US" sz="1600" dirty="0"/>
              <a:t>		}</a:t>
            </a:r>
          </a:p>
          <a:p>
            <a:r>
              <a:rPr lang="en-US" sz="1600" dirty="0"/>
              <a:t>	}</a:t>
            </a:r>
          </a:p>
          <a:p>
            <a:r>
              <a:rPr lang="en-US" sz="1600" dirty="0"/>
              <a:t>	mark </a:t>
            </a:r>
            <a:r>
              <a:rPr lang="en-US" sz="1600" dirty="0" err="1"/>
              <a:t>curr</a:t>
            </a:r>
            <a:r>
              <a:rPr lang="en-US" sz="1600" dirty="0"/>
              <a:t> as “done”;</a:t>
            </a:r>
          </a:p>
          <a:p>
            <a:r>
              <a:rPr lang="en-US" sz="1600" dirty="0"/>
              <a:t>	</a:t>
            </a:r>
            <a:r>
              <a:rPr lang="en-US" sz="1600" dirty="0">
                <a:solidFill>
                  <a:srgbClr val="FF0000"/>
                </a:solidFill>
              </a:rPr>
              <a:t>return </a:t>
            </a:r>
            <a:r>
              <a:rPr lang="en-US" sz="1600" dirty="0" err="1">
                <a:solidFill>
                  <a:srgbClr val="FF0000"/>
                </a:solidFill>
              </a:rPr>
              <a:t>cycleFound</a:t>
            </a:r>
            <a:r>
              <a:rPr lang="en-US" sz="1600" dirty="0">
                <a:solidFill>
                  <a:srgbClr val="FF0000"/>
                </a:solidFill>
              </a:rPr>
              <a:t>;</a:t>
            </a:r>
          </a:p>
          <a:p>
            <a:r>
              <a:rPr lang="en-US" sz="1600" dirty="0"/>
              <a:t>}			</a:t>
            </a:r>
          </a:p>
        </p:txBody>
      </p:sp>
      <p:grpSp>
        <p:nvGrpSpPr>
          <p:cNvPr id="29" name="Group 28" descr="An illustration of the following undirected graph:&#10;&#10;The vertices are: 1,2,3,4,5,6,7,8&#10;The edges are as follows:&#10;(1,2), (1,3), &#10;(2,5), &#10;(3,2), (3,4), (3,6), &#10;(4,6), &#10;(5,8), &#10;(6,3),  &#10;(7,2), &#10;(8,7),&#10;(9,7), (9,8)&#10;&#10;For a depth-first search starting from node 1, we would visit the nodes in the following order (assuming we always visit the lowest-numbered node when there are ties):&#10;&#10;1&#10;2&#10;5&#10;8&#10;7&#10;3&#10;4&#10;6&#10;&#10;The back edges are: (7,2) and (6,3) because the destination nodes were on the call stack when we popped the source nodes.">
            <a:extLst>
              <a:ext uri="{FF2B5EF4-FFF2-40B4-BE49-F238E27FC236}">
                <a16:creationId xmlns:a16="http://schemas.microsoft.com/office/drawing/2014/main" id="{88200AC9-7D9A-1925-52EB-C7B86A898E60}"/>
              </a:ext>
            </a:extLst>
          </p:cNvPr>
          <p:cNvGrpSpPr/>
          <p:nvPr/>
        </p:nvGrpSpPr>
        <p:grpSpPr>
          <a:xfrm>
            <a:off x="303500" y="2950683"/>
            <a:ext cx="4385159" cy="2420607"/>
            <a:chOff x="6934200" y="4047495"/>
            <a:chExt cx="4385159" cy="2420607"/>
          </a:xfrm>
        </p:grpSpPr>
        <p:grpSp>
          <p:nvGrpSpPr>
            <p:cNvPr id="30" name="Group 29">
              <a:extLst>
                <a:ext uri="{FF2B5EF4-FFF2-40B4-BE49-F238E27FC236}">
                  <a16:creationId xmlns:a16="http://schemas.microsoft.com/office/drawing/2014/main" id="{4F4A86F4-FB7F-26CB-6FB5-7F1BFF9453F7}"/>
                </a:ext>
              </a:extLst>
            </p:cNvPr>
            <p:cNvGrpSpPr/>
            <p:nvPr/>
          </p:nvGrpSpPr>
          <p:grpSpPr>
            <a:xfrm>
              <a:off x="6934200" y="4047495"/>
              <a:ext cx="4385159" cy="2420607"/>
              <a:chOff x="1524000" y="2625729"/>
              <a:chExt cx="7044346" cy="3888478"/>
            </a:xfrm>
          </p:grpSpPr>
          <p:grpSp>
            <p:nvGrpSpPr>
              <p:cNvPr id="32" name="Group 31">
                <a:extLst>
                  <a:ext uri="{FF2B5EF4-FFF2-40B4-BE49-F238E27FC236}">
                    <a16:creationId xmlns:a16="http://schemas.microsoft.com/office/drawing/2014/main" id="{57445EE1-44C3-64A2-986E-D46EA88A8BED}"/>
                  </a:ext>
                </a:extLst>
              </p:cNvPr>
              <p:cNvGrpSpPr/>
              <p:nvPr/>
            </p:nvGrpSpPr>
            <p:grpSpPr>
              <a:xfrm>
                <a:off x="1524000" y="2625729"/>
                <a:ext cx="7044346" cy="3888478"/>
                <a:chOff x="0" y="3020093"/>
                <a:chExt cx="7044346" cy="3888478"/>
              </a:xfrm>
            </p:grpSpPr>
            <p:cxnSp>
              <p:nvCxnSpPr>
                <p:cNvPr id="34" name="Straight Connector 33">
                  <a:extLst>
                    <a:ext uri="{FF2B5EF4-FFF2-40B4-BE49-F238E27FC236}">
                      <a16:creationId xmlns:a16="http://schemas.microsoft.com/office/drawing/2014/main" id="{98667B16-A5D7-BBD9-C34D-964D4C9AFF12}"/>
                    </a:ext>
                  </a:extLst>
                </p:cNvPr>
                <p:cNvCxnSpPr>
                  <a:stCxn id="47" idx="7"/>
                  <a:endCxn id="48" idx="2"/>
                </p:cNvCxnSpPr>
                <p:nvPr/>
              </p:nvCxnSpPr>
              <p:spPr>
                <a:xfrm flipV="1">
                  <a:off x="438102" y="3276727"/>
                  <a:ext cx="1492916" cy="962604"/>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FA0256C7-0C0F-A799-5AE9-2E217FD5D756}"/>
                    </a:ext>
                  </a:extLst>
                </p:cNvPr>
                <p:cNvCxnSpPr>
                  <a:stCxn id="48" idx="6"/>
                  <a:endCxn id="51" idx="2"/>
                </p:cNvCxnSpPr>
                <p:nvPr/>
              </p:nvCxnSpPr>
              <p:spPr>
                <a:xfrm>
                  <a:off x="2444286" y="3276727"/>
                  <a:ext cx="1510213" cy="52390"/>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254B94F8-CF37-B94A-47FD-BD2899922A25}"/>
                    </a:ext>
                  </a:extLst>
                </p:cNvPr>
                <p:cNvCxnSpPr>
                  <a:stCxn id="47" idx="4"/>
                  <a:endCxn id="49" idx="1"/>
                </p:cNvCxnSpPr>
                <p:nvPr/>
              </p:nvCxnSpPr>
              <p:spPr>
                <a:xfrm>
                  <a:off x="256634" y="4677433"/>
                  <a:ext cx="857899" cy="1046257"/>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2D98E141-8BD7-326E-BA69-6B184455899A}"/>
                    </a:ext>
                  </a:extLst>
                </p:cNvPr>
                <p:cNvCxnSpPr>
                  <a:stCxn id="50" idx="3"/>
                  <a:endCxn id="49" idx="7"/>
                </p:cNvCxnSpPr>
                <p:nvPr/>
              </p:nvCxnSpPr>
              <p:spPr>
                <a:xfrm flipH="1">
                  <a:off x="1477469" y="4930617"/>
                  <a:ext cx="1172042" cy="793073"/>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ADAFBF81-44CC-A51D-66C0-2C5B87B35C40}"/>
                    </a:ext>
                  </a:extLst>
                </p:cNvPr>
                <p:cNvCxnSpPr>
                  <a:stCxn id="52" idx="2"/>
                  <a:endCxn id="49" idx="5"/>
                </p:cNvCxnSpPr>
                <p:nvPr/>
              </p:nvCxnSpPr>
              <p:spPr>
                <a:xfrm flipH="1" flipV="1">
                  <a:off x="1477469" y="6086626"/>
                  <a:ext cx="1369411" cy="565311"/>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52C89A0F-5857-790A-2E5A-C334C74AD9DF}"/>
                    </a:ext>
                  </a:extLst>
                </p:cNvPr>
                <p:cNvCxnSpPr>
                  <a:stCxn id="50" idx="5"/>
                  <a:endCxn id="52" idx="0"/>
                </p:cNvCxnSpPr>
                <p:nvPr/>
              </p:nvCxnSpPr>
              <p:spPr>
                <a:xfrm>
                  <a:off x="3012447" y="4930617"/>
                  <a:ext cx="91067" cy="1464686"/>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352BECD2-A307-35FE-E7B9-BEF318C03A1D}"/>
                    </a:ext>
                  </a:extLst>
                </p:cNvPr>
                <p:cNvCxnSpPr>
                  <a:cxnSpLocks/>
                  <a:stCxn id="48" idx="5"/>
                  <a:endCxn id="53" idx="1"/>
                </p:cNvCxnSpPr>
                <p:nvPr/>
              </p:nvCxnSpPr>
              <p:spPr>
                <a:xfrm>
                  <a:off x="2369118" y="3458194"/>
                  <a:ext cx="2707217" cy="2755642"/>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839A6867-664B-0A60-EC3B-4B9FB9DABFF2}"/>
                    </a:ext>
                  </a:extLst>
                </p:cNvPr>
                <p:cNvCxnSpPr>
                  <a:cxnSpLocks/>
                  <a:stCxn id="55" idx="4"/>
                  <a:endCxn id="53" idx="0"/>
                </p:cNvCxnSpPr>
                <p:nvPr/>
              </p:nvCxnSpPr>
              <p:spPr>
                <a:xfrm flipH="1">
                  <a:off x="5257802" y="4262423"/>
                  <a:ext cx="305431" cy="1876245"/>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8890D792-DD4D-C941-053C-56792BC91B07}"/>
                    </a:ext>
                  </a:extLst>
                </p:cNvPr>
                <p:cNvCxnSpPr>
                  <a:stCxn id="55" idx="2"/>
                  <a:endCxn id="51" idx="5"/>
                </p:cNvCxnSpPr>
                <p:nvPr/>
              </p:nvCxnSpPr>
              <p:spPr>
                <a:xfrm flipH="1" flipV="1">
                  <a:off x="4392601" y="3510585"/>
                  <a:ext cx="913997" cy="495205"/>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B1E4AEE4-0B75-9ED8-B545-8ECB83BC5819}"/>
                    </a:ext>
                  </a:extLst>
                </p:cNvPr>
                <p:cNvCxnSpPr>
                  <a:stCxn id="54" idx="1"/>
                  <a:endCxn id="55" idx="5"/>
                </p:cNvCxnSpPr>
                <p:nvPr/>
              </p:nvCxnSpPr>
              <p:spPr>
                <a:xfrm flipH="1" flipV="1">
                  <a:off x="5744700" y="4187258"/>
                  <a:ext cx="861544" cy="674868"/>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E5F552B6-93EB-210F-6CA5-732260C4CB99}"/>
                    </a:ext>
                  </a:extLst>
                </p:cNvPr>
                <p:cNvCxnSpPr>
                  <a:stCxn id="54" idx="3"/>
                  <a:endCxn id="53" idx="6"/>
                </p:cNvCxnSpPr>
                <p:nvPr/>
              </p:nvCxnSpPr>
              <p:spPr>
                <a:xfrm flipH="1">
                  <a:off x="5514435" y="5225062"/>
                  <a:ext cx="1091809" cy="1170241"/>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C9CF98F7-72EE-A41B-94B4-C0C7D5B40A13}"/>
                    </a:ext>
                  </a:extLst>
                </p:cNvPr>
                <p:cNvCxnSpPr>
                  <a:stCxn id="48" idx="4"/>
                  <a:endCxn id="49" idx="0"/>
                </p:cNvCxnSpPr>
                <p:nvPr/>
              </p:nvCxnSpPr>
              <p:spPr>
                <a:xfrm flipH="1">
                  <a:off x="1296001" y="3533361"/>
                  <a:ext cx="891651" cy="2115163"/>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47" name="Oval 46">
                  <a:extLst>
                    <a:ext uri="{FF2B5EF4-FFF2-40B4-BE49-F238E27FC236}">
                      <a16:creationId xmlns:a16="http://schemas.microsoft.com/office/drawing/2014/main" id="{CCD3DB87-8FDD-BBEE-9D89-F763E1040ED7}"/>
                    </a:ext>
                  </a:extLst>
                </p:cNvPr>
                <p:cNvSpPr/>
                <p:nvPr/>
              </p:nvSpPr>
              <p:spPr>
                <a:xfrm>
                  <a:off x="0" y="4164165"/>
                  <a:ext cx="513268" cy="513268"/>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1</a:t>
                  </a:r>
                </a:p>
              </p:txBody>
            </p:sp>
            <p:sp>
              <p:nvSpPr>
                <p:cNvPr id="48" name="Oval 47">
                  <a:extLst>
                    <a:ext uri="{FF2B5EF4-FFF2-40B4-BE49-F238E27FC236}">
                      <a16:creationId xmlns:a16="http://schemas.microsoft.com/office/drawing/2014/main" id="{684B893D-29DB-BB7C-BBA0-B919C23C6B1E}"/>
                    </a:ext>
                  </a:extLst>
                </p:cNvPr>
                <p:cNvSpPr/>
                <p:nvPr/>
              </p:nvSpPr>
              <p:spPr>
                <a:xfrm>
                  <a:off x="1931018" y="3020093"/>
                  <a:ext cx="513268" cy="513268"/>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49" name="Oval 48">
                  <a:extLst>
                    <a:ext uri="{FF2B5EF4-FFF2-40B4-BE49-F238E27FC236}">
                      <a16:creationId xmlns:a16="http://schemas.microsoft.com/office/drawing/2014/main" id="{E98533ED-C91E-BCB7-C7FA-6A6BB23DB5EE}"/>
                    </a:ext>
                  </a:extLst>
                </p:cNvPr>
                <p:cNvSpPr/>
                <p:nvPr/>
              </p:nvSpPr>
              <p:spPr>
                <a:xfrm>
                  <a:off x="1039367" y="5648524"/>
                  <a:ext cx="513268" cy="513268"/>
                </a:xfrm>
                <a:prstGeom prst="ellipse">
                  <a:avLst/>
                </a:prstGeom>
                <a:solidFill>
                  <a:schemeClr val="tx2">
                    <a:lumMod val="60000"/>
                    <a:lumOff val="4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50" name="Oval 49">
                  <a:extLst>
                    <a:ext uri="{FF2B5EF4-FFF2-40B4-BE49-F238E27FC236}">
                      <a16:creationId xmlns:a16="http://schemas.microsoft.com/office/drawing/2014/main" id="{E5E38723-49F4-D444-B6E9-10D1CEE06FAA}"/>
                    </a:ext>
                  </a:extLst>
                </p:cNvPr>
                <p:cNvSpPr/>
                <p:nvPr/>
              </p:nvSpPr>
              <p:spPr>
                <a:xfrm>
                  <a:off x="2574345" y="4492515"/>
                  <a:ext cx="513268" cy="513268"/>
                </a:xfrm>
                <a:prstGeom prst="ellipse">
                  <a:avLst/>
                </a:prstGeom>
                <a:solidFill>
                  <a:schemeClr val="tx2">
                    <a:lumMod val="60000"/>
                    <a:lumOff val="4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a:t>
                  </a:r>
                </a:p>
              </p:txBody>
            </p:sp>
            <p:sp>
              <p:nvSpPr>
                <p:cNvPr id="51" name="Oval 50">
                  <a:extLst>
                    <a:ext uri="{FF2B5EF4-FFF2-40B4-BE49-F238E27FC236}">
                      <a16:creationId xmlns:a16="http://schemas.microsoft.com/office/drawing/2014/main" id="{494084C6-F266-1A65-C3CD-B28BAECD1CD3}"/>
                    </a:ext>
                  </a:extLst>
                </p:cNvPr>
                <p:cNvSpPr/>
                <p:nvPr/>
              </p:nvSpPr>
              <p:spPr>
                <a:xfrm>
                  <a:off x="3954499" y="3072483"/>
                  <a:ext cx="513268" cy="513268"/>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52" name="Oval 51">
                  <a:extLst>
                    <a:ext uri="{FF2B5EF4-FFF2-40B4-BE49-F238E27FC236}">
                      <a16:creationId xmlns:a16="http://schemas.microsoft.com/office/drawing/2014/main" id="{D79CA729-96DA-7BDA-8FA9-CD452C4A54D4}"/>
                    </a:ext>
                  </a:extLst>
                </p:cNvPr>
                <p:cNvSpPr/>
                <p:nvPr/>
              </p:nvSpPr>
              <p:spPr>
                <a:xfrm>
                  <a:off x="2846880" y="6395303"/>
                  <a:ext cx="513268" cy="513268"/>
                </a:xfrm>
                <a:prstGeom prst="ellipse">
                  <a:avLst/>
                </a:prstGeom>
                <a:solidFill>
                  <a:schemeClr val="tx2">
                    <a:lumMod val="60000"/>
                    <a:lumOff val="4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sp>
              <p:nvSpPr>
                <p:cNvPr id="53" name="Oval 52">
                  <a:extLst>
                    <a:ext uri="{FF2B5EF4-FFF2-40B4-BE49-F238E27FC236}">
                      <a16:creationId xmlns:a16="http://schemas.microsoft.com/office/drawing/2014/main" id="{1F607055-3BC9-7EEA-81D8-BD20DB6D7E80}"/>
                    </a:ext>
                  </a:extLst>
                </p:cNvPr>
                <p:cNvSpPr/>
                <p:nvPr/>
              </p:nvSpPr>
              <p:spPr>
                <a:xfrm>
                  <a:off x="5001167" y="6138669"/>
                  <a:ext cx="513268" cy="513268"/>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sp>
              <p:nvSpPr>
                <p:cNvPr id="54" name="Oval 53">
                  <a:extLst>
                    <a:ext uri="{FF2B5EF4-FFF2-40B4-BE49-F238E27FC236}">
                      <a16:creationId xmlns:a16="http://schemas.microsoft.com/office/drawing/2014/main" id="{58830F5E-7D53-760E-EA93-ACF453B746AC}"/>
                    </a:ext>
                  </a:extLst>
                </p:cNvPr>
                <p:cNvSpPr/>
                <p:nvPr/>
              </p:nvSpPr>
              <p:spPr>
                <a:xfrm>
                  <a:off x="6531078" y="4786960"/>
                  <a:ext cx="513268" cy="51326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9</a:t>
                  </a:r>
                </a:p>
              </p:txBody>
            </p:sp>
            <p:sp>
              <p:nvSpPr>
                <p:cNvPr id="55" name="Oval 54">
                  <a:extLst>
                    <a:ext uri="{FF2B5EF4-FFF2-40B4-BE49-F238E27FC236}">
                      <a16:creationId xmlns:a16="http://schemas.microsoft.com/office/drawing/2014/main" id="{DA593680-DCFA-7AF1-C06C-855B87D1B597}"/>
                    </a:ext>
                  </a:extLst>
                </p:cNvPr>
                <p:cNvSpPr/>
                <p:nvPr/>
              </p:nvSpPr>
              <p:spPr>
                <a:xfrm>
                  <a:off x="5306598" y="3749156"/>
                  <a:ext cx="513268" cy="513268"/>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a:t>
                  </a:r>
                </a:p>
              </p:txBody>
            </p:sp>
          </p:grpSp>
          <p:cxnSp>
            <p:nvCxnSpPr>
              <p:cNvPr id="33" name="Straight Connector 32">
                <a:extLst>
                  <a:ext uri="{FF2B5EF4-FFF2-40B4-BE49-F238E27FC236}">
                    <a16:creationId xmlns:a16="http://schemas.microsoft.com/office/drawing/2014/main" id="{E035AA82-3EEE-70A9-9876-C158C70B2BD0}"/>
                  </a:ext>
                </a:extLst>
              </p:cNvPr>
              <p:cNvCxnSpPr>
                <a:cxnSpLocks/>
                <a:stCxn id="52" idx="3"/>
                <a:endCxn id="49" idx="4"/>
              </p:cNvCxnSpPr>
              <p:nvPr/>
            </p:nvCxnSpPr>
            <p:spPr>
              <a:xfrm flipH="1" flipV="1">
                <a:off x="2820001" y="5767428"/>
                <a:ext cx="1626045" cy="671613"/>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grpSp>
        <p:cxnSp>
          <p:nvCxnSpPr>
            <p:cNvPr id="31" name="Straight Connector 30">
              <a:extLst>
                <a:ext uri="{FF2B5EF4-FFF2-40B4-BE49-F238E27FC236}">
                  <a16:creationId xmlns:a16="http://schemas.microsoft.com/office/drawing/2014/main" id="{80E6D0F4-C146-E647-3385-43715450879E}"/>
                </a:ext>
              </a:extLst>
            </p:cNvPr>
            <p:cNvCxnSpPr>
              <a:cxnSpLocks/>
              <a:stCxn id="52" idx="6"/>
              <a:endCxn id="53" idx="3"/>
            </p:cNvCxnSpPr>
            <p:nvPr/>
          </p:nvCxnSpPr>
          <p:spPr>
            <a:xfrm flipV="1">
              <a:off x="9025917" y="6261553"/>
              <a:ext cx="1068340" cy="46793"/>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1760316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268C3F-4B9D-C618-991C-2A9D4BC49F7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A4AFB2E-DA37-6BBE-3E9C-0C48E3759DA4}"/>
              </a:ext>
            </a:extLst>
          </p:cNvPr>
          <p:cNvSpPr>
            <a:spLocks noGrp="1"/>
          </p:cNvSpPr>
          <p:nvPr>
            <p:ph type="title"/>
          </p:nvPr>
        </p:nvSpPr>
        <p:spPr/>
        <p:txBody>
          <a:bodyPr>
            <a:normAutofit/>
          </a:bodyPr>
          <a:lstStyle/>
          <a:p>
            <a:r>
              <a:rPr lang="en-US" dirty="0"/>
              <a:t>Cycle Detection – Worked Example</a:t>
            </a:r>
          </a:p>
        </p:txBody>
      </p:sp>
      <p:sp>
        <p:nvSpPr>
          <p:cNvPr id="3" name="TextBox 2">
            <a:extLst>
              <a:ext uri="{FF2B5EF4-FFF2-40B4-BE49-F238E27FC236}">
                <a16:creationId xmlns:a16="http://schemas.microsoft.com/office/drawing/2014/main" id="{98B0A24A-53B6-BE08-C03A-58D7F5E5BFE9}"/>
              </a:ext>
            </a:extLst>
          </p:cNvPr>
          <p:cNvSpPr txBox="1"/>
          <p:nvPr/>
        </p:nvSpPr>
        <p:spPr>
          <a:xfrm>
            <a:off x="73330" y="3873029"/>
            <a:ext cx="4552721" cy="3046988"/>
          </a:xfrm>
          <a:prstGeom prst="rect">
            <a:avLst/>
          </a:prstGeom>
          <a:noFill/>
        </p:spPr>
        <p:txBody>
          <a:bodyPr wrap="none" rtlCol="0">
            <a:spAutoFit/>
          </a:bodyPr>
          <a:lstStyle/>
          <a:p>
            <a:r>
              <a:rPr lang="en-US" sz="2400" dirty="0">
                <a:solidFill>
                  <a:srgbClr val="FF0000"/>
                </a:solidFill>
              </a:rPr>
              <a:t>Starting from the current node:</a:t>
            </a:r>
          </a:p>
          <a:p>
            <a:r>
              <a:rPr lang="en-US" sz="2400" dirty="0">
                <a:solidFill>
                  <a:srgbClr val="FF0000"/>
                </a:solidFill>
              </a:rPr>
              <a:t>    for each non-done neighbor:</a:t>
            </a:r>
          </a:p>
          <a:p>
            <a:r>
              <a:rPr lang="en-US" sz="2400" dirty="0">
                <a:solidFill>
                  <a:srgbClr val="FF0000"/>
                </a:solidFill>
              </a:rPr>
              <a:t>        if the neighbor is visited:</a:t>
            </a:r>
          </a:p>
          <a:p>
            <a:r>
              <a:rPr lang="en-US" sz="2400" dirty="0">
                <a:solidFill>
                  <a:srgbClr val="FF0000"/>
                </a:solidFill>
              </a:rPr>
              <a:t>            we found a cycle!</a:t>
            </a:r>
          </a:p>
          <a:p>
            <a:r>
              <a:rPr lang="en-US" sz="2400" dirty="0">
                <a:solidFill>
                  <a:srgbClr val="FF0000"/>
                </a:solidFill>
              </a:rPr>
              <a:t>        else:</a:t>
            </a:r>
          </a:p>
          <a:p>
            <a:r>
              <a:rPr lang="en-US" sz="2400" dirty="0">
                <a:solidFill>
                  <a:srgbClr val="FF0000"/>
                </a:solidFill>
              </a:rPr>
              <a:t>            mark the neighbor as visited</a:t>
            </a:r>
          </a:p>
          <a:p>
            <a:r>
              <a:rPr lang="en-US" sz="2400" dirty="0">
                <a:solidFill>
                  <a:srgbClr val="FF0000"/>
                </a:solidFill>
              </a:rPr>
              <a:t>            do a DFS from the neighbor</a:t>
            </a:r>
          </a:p>
          <a:p>
            <a:r>
              <a:rPr lang="en-US" sz="2400" dirty="0">
                <a:solidFill>
                  <a:srgbClr val="FF0000"/>
                </a:solidFill>
              </a:rPr>
              <a:t>    mark the current node as done</a:t>
            </a:r>
          </a:p>
        </p:txBody>
      </p:sp>
      <p:graphicFrame>
        <p:nvGraphicFramePr>
          <p:cNvPr id="7" name="Table 6">
            <a:extLst>
              <a:ext uri="{FF2B5EF4-FFF2-40B4-BE49-F238E27FC236}">
                <a16:creationId xmlns:a16="http://schemas.microsoft.com/office/drawing/2014/main" id="{0FE1CDB6-9AD2-5C23-41FE-6AFA369B0160}"/>
              </a:ext>
            </a:extLst>
          </p:cNvPr>
          <p:cNvGraphicFramePr>
            <a:graphicFrameLocks noGrp="1"/>
          </p:cNvGraphicFramePr>
          <p:nvPr/>
        </p:nvGraphicFramePr>
        <p:xfrm>
          <a:off x="6492240" y="1399839"/>
          <a:ext cx="5225339" cy="3708400"/>
        </p:xfrm>
        <a:graphic>
          <a:graphicData uri="http://schemas.openxmlformats.org/drawingml/2006/table">
            <a:tbl>
              <a:tblPr firstRow="1" bandRow="1">
                <a:tableStyleId>{5C22544A-7EE6-4342-B048-85BDC9FD1C3A}</a:tableStyleId>
              </a:tblPr>
              <a:tblGrid>
                <a:gridCol w="845229">
                  <a:extLst>
                    <a:ext uri="{9D8B030D-6E8A-4147-A177-3AD203B41FA5}">
                      <a16:colId xmlns:a16="http://schemas.microsoft.com/office/drawing/2014/main" val="2885487592"/>
                    </a:ext>
                  </a:extLst>
                </a:gridCol>
                <a:gridCol w="991884">
                  <a:extLst>
                    <a:ext uri="{9D8B030D-6E8A-4147-A177-3AD203B41FA5}">
                      <a16:colId xmlns:a16="http://schemas.microsoft.com/office/drawing/2014/main" val="3918555435"/>
                    </a:ext>
                  </a:extLst>
                </a:gridCol>
                <a:gridCol w="997527">
                  <a:extLst>
                    <a:ext uri="{9D8B030D-6E8A-4147-A177-3AD203B41FA5}">
                      <a16:colId xmlns:a16="http://schemas.microsoft.com/office/drawing/2014/main" val="1745931878"/>
                    </a:ext>
                  </a:extLst>
                </a:gridCol>
                <a:gridCol w="2390699">
                  <a:extLst>
                    <a:ext uri="{9D8B030D-6E8A-4147-A177-3AD203B41FA5}">
                      <a16:colId xmlns:a16="http://schemas.microsoft.com/office/drawing/2014/main" val="2503185837"/>
                    </a:ext>
                  </a:extLst>
                </a:gridCol>
              </a:tblGrid>
              <a:tr h="370840">
                <a:tc>
                  <a:txBody>
                    <a:bodyPr/>
                    <a:lstStyle/>
                    <a:p>
                      <a:r>
                        <a:rPr lang="en-US" dirty="0"/>
                        <a:t>Node</a:t>
                      </a:r>
                    </a:p>
                  </a:txBody>
                  <a:tcPr/>
                </a:tc>
                <a:tc>
                  <a:txBody>
                    <a:bodyPr/>
                    <a:lstStyle/>
                    <a:p>
                      <a:r>
                        <a:rPr lang="en-US" dirty="0"/>
                        <a:t>Visited?</a:t>
                      </a:r>
                    </a:p>
                  </a:txBody>
                  <a:tcPr/>
                </a:tc>
                <a:tc>
                  <a:txBody>
                    <a:bodyPr/>
                    <a:lstStyle/>
                    <a:p>
                      <a:r>
                        <a:rPr lang="en-US" dirty="0"/>
                        <a:t>Done?</a:t>
                      </a:r>
                    </a:p>
                  </a:txBody>
                  <a:tcPr/>
                </a:tc>
                <a:tc>
                  <a:txBody>
                    <a:bodyPr/>
                    <a:lstStyle/>
                    <a:p>
                      <a:r>
                        <a:rPr lang="en-US" dirty="0"/>
                        <a:t>Other Info</a:t>
                      </a:r>
                    </a:p>
                  </a:txBody>
                  <a:tcPr/>
                </a:tc>
                <a:extLst>
                  <a:ext uri="{0D108BD9-81ED-4DB2-BD59-A6C34878D82A}">
                    <a16:rowId xmlns:a16="http://schemas.microsoft.com/office/drawing/2014/main" val="2308798723"/>
                  </a:ext>
                </a:extLst>
              </a:tr>
              <a:tr h="370840">
                <a:tc>
                  <a:txBody>
                    <a:bodyPr/>
                    <a:lstStyle/>
                    <a:p>
                      <a:r>
                        <a:rPr lang="en-US" dirty="0"/>
                        <a:t>1</a:t>
                      </a:r>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004763930"/>
                  </a:ext>
                </a:extLst>
              </a:tr>
              <a:tr h="370840">
                <a:tc>
                  <a:txBody>
                    <a:bodyPr/>
                    <a:lstStyle/>
                    <a:p>
                      <a:r>
                        <a:rPr lang="en-US" dirty="0"/>
                        <a:t>2</a:t>
                      </a:r>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2355311175"/>
                  </a:ext>
                </a:extLst>
              </a:tr>
              <a:tr h="370840">
                <a:tc>
                  <a:txBody>
                    <a:bodyPr/>
                    <a:lstStyle/>
                    <a:p>
                      <a:r>
                        <a:rPr lang="en-US" dirty="0"/>
                        <a:t>3</a:t>
                      </a:r>
                    </a:p>
                  </a:txBody>
                  <a:tcPr/>
                </a:tc>
                <a:tc>
                  <a:txBody>
                    <a:bodyPr/>
                    <a:lstStyle/>
                    <a:p>
                      <a:endParaRPr lang="en-US"/>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397657591"/>
                  </a:ext>
                </a:extLst>
              </a:tr>
              <a:tr h="370840">
                <a:tc>
                  <a:txBody>
                    <a:bodyPr/>
                    <a:lstStyle/>
                    <a:p>
                      <a:r>
                        <a:rPr lang="en-US" dirty="0"/>
                        <a:t>4</a:t>
                      </a:r>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3457034338"/>
                  </a:ext>
                </a:extLst>
              </a:tr>
              <a:tr h="370840">
                <a:tc>
                  <a:txBody>
                    <a:bodyPr/>
                    <a:lstStyle/>
                    <a:p>
                      <a:r>
                        <a:rPr lang="en-US" dirty="0"/>
                        <a:t>5</a:t>
                      </a:r>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386718475"/>
                  </a:ext>
                </a:extLst>
              </a:tr>
              <a:tr h="370840">
                <a:tc>
                  <a:txBody>
                    <a:bodyPr/>
                    <a:lstStyle/>
                    <a:p>
                      <a:r>
                        <a:rPr lang="en-US" dirty="0"/>
                        <a:t>6</a:t>
                      </a:r>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4231982426"/>
                  </a:ext>
                </a:extLst>
              </a:tr>
              <a:tr h="370840">
                <a:tc>
                  <a:txBody>
                    <a:bodyPr/>
                    <a:lstStyle/>
                    <a:p>
                      <a:r>
                        <a:rPr lang="en-US" dirty="0"/>
                        <a:t>7</a:t>
                      </a:r>
                    </a:p>
                  </a:txBody>
                  <a:tcPr/>
                </a:tc>
                <a:tc>
                  <a:txBody>
                    <a:bodyPr/>
                    <a:lstStyle/>
                    <a:p>
                      <a:endParaRPr lang="en-US"/>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266448052"/>
                  </a:ext>
                </a:extLst>
              </a:tr>
              <a:tr h="370840">
                <a:tc>
                  <a:txBody>
                    <a:bodyPr/>
                    <a:lstStyle/>
                    <a:p>
                      <a:r>
                        <a:rPr lang="en-US" dirty="0"/>
                        <a:t>8</a:t>
                      </a:r>
                    </a:p>
                  </a:txBody>
                  <a:tcPr/>
                </a:tc>
                <a:tc>
                  <a:txBody>
                    <a:bodyPr/>
                    <a:lstStyle/>
                    <a:p>
                      <a:endParaRPr lang="en-US"/>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1843436055"/>
                  </a:ext>
                </a:extLst>
              </a:tr>
              <a:tr h="370840">
                <a:tc>
                  <a:txBody>
                    <a:bodyPr/>
                    <a:lstStyle/>
                    <a:p>
                      <a:r>
                        <a:rPr lang="en-US" dirty="0"/>
                        <a:t>9</a:t>
                      </a:r>
                    </a:p>
                  </a:txBody>
                  <a:tcPr/>
                </a:tc>
                <a:tc>
                  <a:txBody>
                    <a:bodyPr/>
                    <a:lstStyle/>
                    <a:p>
                      <a:endParaRPr lang="en-US"/>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3525953369"/>
                  </a:ext>
                </a:extLst>
              </a:tr>
            </a:tbl>
          </a:graphicData>
        </a:graphic>
      </p:graphicFrame>
      <p:grpSp>
        <p:nvGrpSpPr>
          <p:cNvPr id="5" name="Group 4" descr="Visited but not-yet done nodes will be found on the call stack.">
            <a:extLst>
              <a:ext uri="{FF2B5EF4-FFF2-40B4-BE49-F238E27FC236}">
                <a16:creationId xmlns:a16="http://schemas.microsoft.com/office/drawing/2014/main" id="{1C301D81-9C2C-04F9-DD6E-E893BB75F3F4}"/>
              </a:ext>
            </a:extLst>
          </p:cNvPr>
          <p:cNvGrpSpPr/>
          <p:nvPr/>
        </p:nvGrpSpPr>
        <p:grpSpPr>
          <a:xfrm>
            <a:off x="5742926" y="5474915"/>
            <a:ext cx="6036209" cy="658829"/>
            <a:chOff x="5742926" y="5607923"/>
            <a:chExt cx="6036209" cy="658829"/>
          </a:xfrm>
        </p:grpSpPr>
        <p:sp>
          <p:nvSpPr>
            <p:cNvPr id="6" name="Rectangle 5">
              <a:extLst>
                <a:ext uri="{FF2B5EF4-FFF2-40B4-BE49-F238E27FC236}">
                  <a16:creationId xmlns:a16="http://schemas.microsoft.com/office/drawing/2014/main" id="{E7DA16A2-0CD3-8A9F-F1BC-894F3EA7D7E9}"/>
                </a:ext>
              </a:extLst>
            </p:cNvPr>
            <p:cNvSpPr/>
            <p:nvPr/>
          </p:nvSpPr>
          <p:spPr>
            <a:xfrm>
              <a:off x="6558742" y="5619404"/>
              <a:ext cx="5220393" cy="647348"/>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437D29E0-54AD-227B-D827-A36AFEF2D743}"/>
                </a:ext>
              </a:extLst>
            </p:cNvPr>
            <p:cNvSpPr txBox="1"/>
            <p:nvPr/>
          </p:nvSpPr>
          <p:spPr>
            <a:xfrm>
              <a:off x="5742926" y="5607923"/>
              <a:ext cx="739690" cy="646331"/>
            </a:xfrm>
            <a:prstGeom prst="rect">
              <a:avLst/>
            </a:prstGeom>
            <a:noFill/>
          </p:spPr>
          <p:txBody>
            <a:bodyPr wrap="none" rtlCol="0">
              <a:spAutoFit/>
            </a:bodyPr>
            <a:lstStyle/>
            <a:p>
              <a:r>
                <a:rPr lang="en-US" dirty="0"/>
                <a:t>(Call)</a:t>
              </a:r>
            </a:p>
            <a:p>
              <a:r>
                <a:rPr lang="en-US" dirty="0"/>
                <a:t>Stack:</a:t>
              </a:r>
            </a:p>
          </p:txBody>
        </p:sp>
      </p:grpSp>
      <p:grpSp>
        <p:nvGrpSpPr>
          <p:cNvPr id="9" name="Group 8" descr="An illustration of the following undirected graph:&#10;&#10;The vertices are: 1,2,3,4,5,6,7,8&#10;The edges are as follows:&#10;(1,2), (1,3), &#10;(2,5), &#10;(3,2), (3,4), (3,6), &#10;(4,6), &#10;(5,8), &#10;(6,3),  &#10;(7,2), &#10;(8,7),&#10;(9,7), (9,8)&#10;&#10;For a depth-first search starting from node 1, we would visit the nodes in the following order (assuming we always visit the lowest-numbered node when there are ties):&#10;&#10;1&#10;2&#10;5&#10;8&#10;7&#10;3&#10;4&#10;6&#10;&#10;The back edges are: (7,2) and (6,3) because the destination nodes were on the call stack when we popped the source nodes.">
            <a:extLst>
              <a:ext uri="{FF2B5EF4-FFF2-40B4-BE49-F238E27FC236}">
                <a16:creationId xmlns:a16="http://schemas.microsoft.com/office/drawing/2014/main" id="{983110CD-4802-ACCC-CC22-A3803B7FD9BA}"/>
              </a:ext>
            </a:extLst>
          </p:cNvPr>
          <p:cNvGrpSpPr/>
          <p:nvPr/>
        </p:nvGrpSpPr>
        <p:grpSpPr>
          <a:xfrm>
            <a:off x="336666" y="1399839"/>
            <a:ext cx="4385159" cy="2420607"/>
            <a:chOff x="6934200" y="4047495"/>
            <a:chExt cx="4385159" cy="2420607"/>
          </a:xfrm>
        </p:grpSpPr>
        <p:grpSp>
          <p:nvGrpSpPr>
            <p:cNvPr id="10" name="Group 9">
              <a:extLst>
                <a:ext uri="{FF2B5EF4-FFF2-40B4-BE49-F238E27FC236}">
                  <a16:creationId xmlns:a16="http://schemas.microsoft.com/office/drawing/2014/main" id="{6E513DBA-D573-ECF7-AF85-B480795D7D4C}"/>
                </a:ext>
              </a:extLst>
            </p:cNvPr>
            <p:cNvGrpSpPr/>
            <p:nvPr/>
          </p:nvGrpSpPr>
          <p:grpSpPr>
            <a:xfrm>
              <a:off x="6934200" y="4047495"/>
              <a:ext cx="4385159" cy="2420607"/>
              <a:chOff x="1524000" y="2625729"/>
              <a:chExt cx="7044346" cy="3888478"/>
            </a:xfrm>
          </p:grpSpPr>
          <p:grpSp>
            <p:nvGrpSpPr>
              <p:cNvPr id="12" name="Group 11">
                <a:extLst>
                  <a:ext uri="{FF2B5EF4-FFF2-40B4-BE49-F238E27FC236}">
                    <a16:creationId xmlns:a16="http://schemas.microsoft.com/office/drawing/2014/main" id="{548DC151-B6A2-7217-85A3-B194F6DBD4FB}"/>
                  </a:ext>
                </a:extLst>
              </p:cNvPr>
              <p:cNvGrpSpPr/>
              <p:nvPr/>
            </p:nvGrpSpPr>
            <p:grpSpPr>
              <a:xfrm>
                <a:off x="1524000" y="2625729"/>
                <a:ext cx="7044346" cy="3888478"/>
                <a:chOff x="0" y="3020093"/>
                <a:chExt cx="7044346" cy="3888478"/>
              </a:xfrm>
            </p:grpSpPr>
            <p:cxnSp>
              <p:nvCxnSpPr>
                <p:cNvPr id="14" name="Straight Connector 13">
                  <a:extLst>
                    <a:ext uri="{FF2B5EF4-FFF2-40B4-BE49-F238E27FC236}">
                      <a16:creationId xmlns:a16="http://schemas.microsoft.com/office/drawing/2014/main" id="{1FABAA4C-E9AA-BBC4-EE1C-E5F598D0FAAC}"/>
                    </a:ext>
                  </a:extLst>
                </p:cNvPr>
                <p:cNvCxnSpPr>
                  <a:stCxn id="26" idx="7"/>
                  <a:endCxn id="27" idx="2"/>
                </p:cNvCxnSpPr>
                <p:nvPr/>
              </p:nvCxnSpPr>
              <p:spPr>
                <a:xfrm flipV="1">
                  <a:off x="438102" y="3276727"/>
                  <a:ext cx="1492916" cy="962604"/>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947DED7C-37A2-4185-0085-C799CEB7E887}"/>
                    </a:ext>
                  </a:extLst>
                </p:cNvPr>
                <p:cNvCxnSpPr>
                  <a:stCxn id="27" idx="6"/>
                  <a:endCxn id="30" idx="2"/>
                </p:cNvCxnSpPr>
                <p:nvPr/>
              </p:nvCxnSpPr>
              <p:spPr>
                <a:xfrm>
                  <a:off x="2444286" y="3276727"/>
                  <a:ext cx="1510213" cy="52390"/>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94406FE0-7880-018C-F059-2F319F0E7202}"/>
                    </a:ext>
                  </a:extLst>
                </p:cNvPr>
                <p:cNvCxnSpPr>
                  <a:stCxn id="26" idx="4"/>
                  <a:endCxn id="28" idx="1"/>
                </p:cNvCxnSpPr>
                <p:nvPr/>
              </p:nvCxnSpPr>
              <p:spPr>
                <a:xfrm>
                  <a:off x="256634" y="4677433"/>
                  <a:ext cx="857899" cy="1046257"/>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B9DF2E77-C2A9-185C-544C-1D82413EA2C8}"/>
                    </a:ext>
                  </a:extLst>
                </p:cNvPr>
                <p:cNvCxnSpPr>
                  <a:stCxn id="29" idx="3"/>
                  <a:endCxn id="28" idx="7"/>
                </p:cNvCxnSpPr>
                <p:nvPr/>
              </p:nvCxnSpPr>
              <p:spPr>
                <a:xfrm flipH="1">
                  <a:off x="1477469" y="4930617"/>
                  <a:ext cx="1172042" cy="793073"/>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1A679EB0-00E6-D92F-524C-8C9612C31749}"/>
                    </a:ext>
                  </a:extLst>
                </p:cNvPr>
                <p:cNvCxnSpPr>
                  <a:stCxn id="43" idx="2"/>
                  <a:endCxn id="28" idx="5"/>
                </p:cNvCxnSpPr>
                <p:nvPr/>
              </p:nvCxnSpPr>
              <p:spPr>
                <a:xfrm flipH="1" flipV="1">
                  <a:off x="1477469" y="6086626"/>
                  <a:ext cx="1369411" cy="565311"/>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FA883C6F-1A4A-0DBA-17F7-243880D2566E}"/>
                    </a:ext>
                  </a:extLst>
                </p:cNvPr>
                <p:cNvCxnSpPr>
                  <a:stCxn id="29" idx="5"/>
                  <a:endCxn id="43" idx="0"/>
                </p:cNvCxnSpPr>
                <p:nvPr/>
              </p:nvCxnSpPr>
              <p:spPr>
                <a:xfrm>
                  <a:off x="3012447" y="4930617"/>
                  <a:ext cx="91067" cy="1464686"/>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23A30ECC-BDFA-2F09-C1F1-162FF19105D1}"/>
                    </a:ext>
                  </a:extLst>
                </p:cNvPr>
                <p:cNvCxnSpPr>
                  <a:cxnSpLocks/>
                  <a:stCxn id="27" idx="5"/>
                  <a:endCxn id="47" idx="1"/>
                </p:cNvCxnSpPr>
                <p:nvPr/>
              </p:nvCxnSpPr>
              <p:spPr>
                <a:xfrm>
                  <a:off x="2369118" y="3458194"/>
                  <a:ext cx="2707217" cy="2755642"/>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8AE315C5-3930-18E5-9BAB-6022ABB33C39}"/>
                    </a:ext>
                  </a:extLst>
                </p:cNvPr>
                <p:cNvCxnSpPr>
                  <a:cxnSpLocks/>
                  <a:stCxn id="49" idx="4"/>
                  <a:endCxn id="47" idx="0"/>
                </p:cNvCxnSpPr>
                <p:nvPr/>
              </p:nvCxnSpPr>
              <p:spPr>
                <a:xfrm flipH="1">
                  <a:off x="5257802" y="4262423"/>
                  <a:ext cx="305431" cy="1876245"/>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338391A9-D44C-0282-C0B7-525D7952CE54}"/>
                    </a:ext>
                  </a:extLst>
                </p:cNvPr>
                <p:cNvCxnSpPr>
                  <a:stCxn id="49" idx="2"/>
                  <a:endCxn id="30" idx="5"/>
                </p:cNvCxnSpPr>
                <p:nvPr/>
              </p:nvCxnSpPr>
              <p:spPr>
                <a:xfrm flipH="1" flipV="1">
                  <a:off x="4392601" y="3510585"/>
                  <a:ext cx="913997" cy="495205"/>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8A2F1494-B8AD-6CAC-81D7-9102EDA4A3EE}"/>
                    </a:ext>
                  </a:extLst>
                </p:cNvPr>
                <p:cNvCxnSpPr>
                  <a:stCxn id="48" idx="1"/>
                  <a:endCxn id="49" idx="5"/>
                </p:cNvCxnSpPr>
                <p:nvPr/>
              </p:nvCxnSpPr>
              <p:spPr>
                <a:xfrm flipH="1" flipV="1">
                  <a:off x="5744700" y="4187258"/>
                  <a:ext cx="861544" cy="674868"/>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CC301D3B-EE9A-2685-F45E-8C4067240F32}"/>
                    </a:ext>
                  </a:extLst>
                </p:cNvPr>
                <p:cNvCxnSpPr>
                  <a:stCxn id="48" idx="3"/>
                  <a:endCxn id="47" idx="6"/>
                </p:cNvCxnSpPr>
                <p:nvPr/>
              </p:nvCxnSpPr>
              <p:spPr>
                <a:xfrm flipH="1">
                  <a:off x="5514435" y="5225062"/>
                  <a:ext cx="1091809" cy="1170241"/>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33FD3D2C-DA91-1B27-4C0E-B92F73E6049A}"/>
                    </a:ext>
                  </a:extLst>
                </p:cNvPr>
                <p:cNvCxnSpPr>
                  <a:stCxn id="27" idx="4"/>
                  <a:endCxn id="28" idx="0"/>
                </p:cNvCxnSpPr>
                <p:nvPr/>
              </p:nvCxnSpPr>
              <p:spPr>
                <a:xfrm flipH="1">
                  <a:off x="1296001" y="3533361"/>
                  <a:ext cx="891651" cy="2115163"/>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26" name="Oval 25">
                  <a:extLst>
                    <a:ext uri="{FF2B5EF4-FFF2-40B4-BE49-F238E27FC236}">
                      <a16:creationId xmlns:a16="http://schemas.microsoft.com/office/drawing/2014/main" id="{FF87792A-6963-8E7F-9191-315F58BC1D3B}"/>
                    </a:ext>
                  </a:extLst>
                </p:cNvPr>
                <p:cNvSpPr/>
                <p:nvPr/>
              </p:nvSpPr>
              <p:spPr>
                <a:xfrm>
                  <a:off x="0" y="4164165"/>
                  <a:ext cx="513268" cy="513268"/>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1</a:t>
                  </a:r>
                </a:p>
              </p:txBody>
            </p:sp>
            <p:sp>
              <p:nvSpPr>
                <p:cNvPr id="27" name="Oval 26">
                  <a:extLst>
                    <a:ext uri="{FF2B5EF4-FFF2-40B4-BE49-F238E27FC236}">
                      <a16:creationId xmlns:a16="http://schemas.microsoft.com/office/drawing/2014/main" id="{4B01CE90-E3B9-6F24-AF62-13D41D6CDEFF}"/>
                    </a:ext>
                  </a:extLst>
                </p:cNvPr>
                <p:cNvSpPr/>
                <p:nvPr/>
              </p:nvSpPr>
              <p:spPr>
                <a:xfrm>
                  <a:off x="1931018" y="3020093"/>
                  <a:ext cx="513268" cy="513268"/>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28" name="Oval 27">
                  <a:extLst>
                    <a:ext uri="{FF2B5EF4-FFF2-40B4-BE49-F238E27FC236}">
                      <a16:creationId xmlns:a16="http://schemas.microsoft.com/office/drawing/2014/main" id="{7A831B14-9CD1-9A57-721F-B5AFDC15218D}"/>
                    </a:ext>
                  </a:extLst>
                </p:cNvPr>
                <p:cNvSpPr/>
                <p:nvPr/>
              </p:nvSpPr>
              <p:spPr>
                <a:xfrm>
                  <a:off x="1039367" y="5648524"/>
                  <a:ext cx="513268" cy="513268"/>
                </a:xfrm>
                <a:prstGeom prst="ellipse">
                  <a:avLst/>
                </a:prstGeom>
                <a:solidFill>
                  <a:schemeClr val="tx2">
                    <a:lumMod val="60000"/>
                    <a:lumOff val="4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29" name="Oval 28">
                  <a:extLst>
                    <a:ext uri="{FF2B5EF4-FFF2-40B4-BE49-F238E27FC236}">
                      <a16:creationId xmlns:a16="http://schemas.microsoft.com/office/drawing/2014/main" id="{91D99591-25BC-8AC7-69A6-0A5B5F0A81B5}"/>
                    </a:ext>
                  </a:extLst>
                </p:cNvPr>
                <p:cNvSpPr/>
                <p:nvPr/>
              </p:nvSpPr>
              <p:spPr>
                <a:xfrm>
                  <a:off x="2574345" y="4492515"/>
                  <a:ext cx="513268" cy="513268"/>
                </a:xfrm>
                <a:prstGeom prst="ellipse">
                  <a:avLst/>
                </a:prstGeom>
                <a:solidFill>
                  <a:schemeClr val="tx2">
                    <a:lumMod val="60000"/>
                    <a:lumOff val="4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a:t>
                  </a:r>
                </a:p>
              </p:txBody>
            </p:sp>
            <p:sp>
              <p:nvSpPr>
                <p:cNvPr id="30" name="Oval 29">
                  <a:extLst>
                    <a:ext uri="{FF2B5EF4-FFF2-40B4-BE49-F238E27FC236}">
                      <a16:creationId xmlns:a16="http://schemas.microsoft.com/office/drawing/2014/main" id="{633FD9BA-5729-E1E2-E3D7-50C15B23D6F7}"/>
                    </a:ext>
                  </a:extLst>
                </p:cNvPr>
                <p:cNvSpPr/>
                <p:nvPr/>
              </p:nvSpPr>
              <p:spPr>
                <a:xfrm>
                  <a:off x="3954499" y="3072483"/>
                  <a:ext cx="513268" cy="513268"/>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43" name="Oval 42">
                  <a:extLst>
                    <a:ext uri="{FF2B5EF4-FFF2-40B4-BE49-F238E27FC236}">
                      <a16:creationId xmlns:a16="http://schemas.microsoft.com/office/drawing/2014/main" id="{616C9327-8D05-8D09-3618-C4D2646A9CE8}"/>
                    </a:ext>
                  </a:extLst>
                </p:cNvPr>
                <p:cNvSpPr/>
                <p:nvPr/>
              </p:nvSpPr>
              <p:spPr>
                <a:xfrm>
                  <a:off x="2846880" y="6395303"/>
                  <a:ext cx="513268" cy="513268"/>
                </a:xfrm>
                <a:prstGeom prst="ellipse">
                  <a:avLst/>
                </a:prstGeom>
                <a:solidFill>
                  <a:schemeClr val="tx2">
                    <a:lumMod val="60000"/>
                    <a:lumOff val="4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sp>
              <p:nvSpPr>
                <p:cNvPr id="47" name="Oval 46">
                  <a:extLst>
                    <a:ext uri="{FF2B5EF4-FFF2-40B4-BE49-F238E27FC236}">
                      <a16:creationId xmlns:a16="http://schemas.microsoft.com/office/drawing/2014/main" id="{744474E1-71F6-462B-0F4D-A5C3A5D1733B}"/>
                    </a:ext>
                  </a:extLst>
                </p:cNvPr>
                <p:cNvSpPr/>
                <p:nvPr/>
              </p:nvSpPr>
              <p:spPr>
                <a:xfrm>
                  <a:off x="5001167" y="6138669"/>
                  <a:ext cx="513268" cy="513268"/>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sp>
              <p:nvSpPr>
                <p:cNvPr id="48" name="Oval 47">
                  <a:extLst>
                    <a:ext uri="{FF2B5EF4-FFF2-40B4-BE49-F238E27FC236}">
                      <a16:creationId xmlns:a16="http://schemas.microsoft.com/office/drawing/2014/main" id="{E18B2CEE-B7DA-ED4D-C37F-6FFA219844F1}"/>
                    </a:ext>
                  </a:extLst>
                </p:cNvPr>
                <p:cNvSpPr/>
                <p:nvPr/>
              </p:nvSpPr>
              <p:spPr>
                <a:xfrm>
                  <a:off x="6531078" y="4786960"/>
                  <a:ext cx="513268" cy="51326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9</a:t>
                  </a:r>
                </a:p>
              </p:txBody>
            </p:sp>
            <p:sp>
              <p:nvSpPr>
                <p:cNvPr id="49" name="Oval 48">
                  <a:extLst>
                    <a:ext uri="{FF2B5EF4-FFF2-40B4-BE49-F238E27FC236}">
                      <a16:creationId xmlns:a16="http://schemas.microsoft.com/office/drawing/2014/main" id="{5CC9C376-9A49-233A-F78E-515398A73AF9}"/>
                    </a:ext>
                  </a:extLst>
                </p:cNvPr>
                <p:cNvSpPr/>
                <p:nvPr/>
              </p:nvSpPr>
              <p:spPr>
                <a:xfrm>
                  <a:off x="5306598" y="3749156"/>
                  <a:ext cx="513268" cy="513268"/>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a:t>
                  </a:r>
                </a:p>
              </p:txBody>
            </p:sp>
          </p:grpSp>
          <p:cxnSp>
            <p:nvCxnSpPr>
              <p:cNvPr id="13" name="Straight Connector 12">
                <a:extLst>
                  <a:ext uri="{FF2B5EF4-FFF2-40B4-BE49-F238E27FC236}">
                    <a16:creationId xmlns:a16="http://schemas.microsoft.com/office/drawing/2014/main" id="{CF1AC76B-3813-40CA-1628-0611863B842D}"/>
                  </a:ext>
                </a:extLst>
              </p:cNvPr>
              <p:cNvCxnSpPr>
                <a:cxnSpLocks/>
                <a:stCxn id="43" idx="3"/>
                <a:endCxn id="28" idx="4"/>
              </p:cNvCxnSpPr>
              <p:nvPr/>
            </p:nvCxnSpPr>
            <p:spPr>
              <a:xfrm flipH="1" flipV="1">
                <a:off x="2820001" y="5767428"/>
                <a:ext cx="1626045" cy="671613"/>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grpSp>
        <p:cxnSp>
          <p:nvCxnSpPr>
            <p:cNvPr id="11" name="Straight Connector 10">
              <a:extLst>
                <a:ext uri="{FF2B5EF4-FFF2-40B4-BE49-F238E27FC236}">
                  <a16:creationId xmlns:a16="http://schemas.microsoft.com/office/drawing/2014/main" id="{D13EB4C0-147D-458E-07EA-A6A47DB3DE84}"/>
                </a:ext>
              </a:extLst>
            </p:cNvPr>
            <p:cNvCxnSpPr>
              <a:cxnSpLocks/>
              <a:stCxn id="43" idx="6"/>
              <a:endCxn id="47" idx="3"/>
            </p:cNvCxnSpPr>
            <p:nvPr/>
          </p:nvCxnSpPr>
          <p:spPr>
            <a:xfrm flipV="1">
              <a:off x="9025917" y="6261553"/>
              <a:ext cx="1068340" cy="46793"/>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8817571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Single-Source Shortest Path</a:t>
            </a:r>
          </a:p>
        </p:txBody>
      </p:sp>
      <mc:AlternateContent xmlns:mc="http://schemas.openxmlformats.org/markup-compatibility/2006">
        <mc:Choice xmlns:a14="http://schemas.microsoft.com/office/drawing/2010/main" Requires="a14">
          <p:sp>
            <p:nvSpPr>
              <p:cNvPr id="3" name="TextBox 2"/>
              <p:cNvSpPr txBox="1"/>
              <p:nvPr/>
            </p:nvSpPr>
            <p:spPr>
              <a:xfrm>
                <a:off x="1524000" y="4572000"/>
                <a:ext cx="8915400" cy="2308324"/>
              </a:xfrm>
              <a:prstGeom prst="rect">
                <a:avLst/>
              </a:prstGeom>
              <a:noFill/>
            </p:spPr>
            <p:txBody>
              <a:bodyPr wrap="square" rtlCol="0">
                <a:spAutoFit/>
              </a:bodyPr>
              <a:lstStyle/>
              <a:p>
                <a:r>
                  <a:rPr lang="en-US" sz="2400" dirty="0"/>
                  <a:t>Find the quickest way to get from UW to each of these other places</a:t>
                </a:r>
              </a:p>
              <a:p>
                <a:endParaRPr lang="en-US" sz="2400" dirty="0"/>
              </a:p>
              <a:p>
                <a:r>
                  <a:rPr lang="en-US" sz="2400" dirty="0"/>
                  <a:t>Given a graph </a:t>
                </a:r>
                <a14:m>
                  <m:oMath xmlns:m="http://schemas.openxmlformats.org/officeDocument/2006/math">
                    <m:r>
                      <a:rPr lang="en-US" sz="2400" i="1">
                        <a:latin typeface="Cambria Math"/>
                      </a:rPr>
                      <m:t>𝐺</m:t>
                    </m:r>
                    <m:r>
                      <a:rPr lang="en-US" sz="2400" i="1">
                        <a:latin typeface="Cambria Math"/>
                      </a:rPr>
                      <m:t>=(</m:t>
                    </m:r>
                    <m:r>
                      <a:rPr lang="en-US" sz="2400" i="1">
                        <a:latin typeface="Cambria Math"/>
                      </a:rPr>
                      <m:t>𝑉</m:t>
                    </m:r>
                    <m:r>
                      <a:rPr lang="en-US" sz="2400" i="1">
                        <a:latin typeface="Cambria Math"/>
                      </a:rPr>
                      <m:t>,</m:t>
                    </m:r>
                    <m:r>
                      <a:rPr lang="en-US" sz="2400" i="1">
                        <a:latin typeface="Cambria Math"/>
                      </a:rPr>
                      <m:t>𝐸</m:t>
                    </m:r>
                    <m:r>
                      <a:rPr lang="en-US" sz="2400" i="1">
                        <a:latin typeface="Cambria Math"/>
                      </a:rPr>
                      <m:t>)</m:t>
                    </m:r>
                  </m:oMath>
                </a14:m>
                <a:r>
                  <a:rPr lang="en-US" sz="2400" dirty="0"/>
                  <a:t> and a start node </a:t>
                </a:r>
                <a14:m>
                  <m:oMath xmlns:m="http://schemas.openxmlformats.org/officeDocument/2006/math">
                    <m:r>
                      <a:rPr lang="en-US" sz="2400" i="1">
                        <a:latin typeface="Cambria Math"/>
                      </a:rPr>
                      <m:t>𝑠</m:t>
                    </m:r>
                    <m:r>
                      <a:rPr lang="en-US" sz="2400" i="1">
                        <a:latin typeface="Cambria Math"/>
                      </a:rPr>
                      <m:t>∈</m:t>
                    </m:r>
                    <m:r>
                      <a:rPr lang="en-US" sz="2400" i="1">
                        <a:latin typeface="Cambria Math"/>
                      </a:rPr>
                      <m:t>𝑉</m:t>
                    </m:r>
                  </m:oMath>
                </a14:m>
                <a:r>
                  <a:rPr lang="en-US" sz="2400" dirty="0"/>
                  <a:t>, for each </a:t>
                </a:r>
                <a14:m>
                  <m:oMath xmlns:m="http://schemas.openxmlformats.org/officeDocument/2006/math">
                    <m:r>
                      <a:rPr lang="en-US" sz="2400" i="1">
                        <a:latin typeface="Cambria Math"/>
                      </a:rPr>
                      <m:t>𝑣</m:t>
                    </m:r>
                    <m:r>
                      <a:rPr lang="en-US" sz="2400" i="1">
                        <a:latin typeface="Cambria Math"/>
                      </a:rPr>
                      <m:t>∈</m:t>
                    </m:r>
                    <m:r>
                      <a:rPr lang="en-US" sz="2400" i="1">
                        <a:latin typeface="Cambria Math"/>
                      </a:rPr>
                      <m:t>𝑉</m:t>
                    </m:r>
                  </m:oMath>
                </a14:m>
                <a:r>
                  <a:rPr lang="en-US" sz="2400" dirty="0"/>
                  <a:t> find the least-weight path from </a:t>
                </a:r>
                <a14:m>
                  <m:oMath xmlns:m="http://schemas.openxmlformats.org/officeDocument/2006/math">
                    <m:r>
                      <a:rPr lang="en-US" sz="2400" i="1">
                        <a:latin typeface="Cambria Math"/>
                      </a:rPr>
                      <m:t>𝑠</m:t>
                    </m:r>
                    <m:r>
                      <a:rPr lang="en-US" sz="2400" i="1">
                        <a:latin typeface="Cambria Math"/>
                      </a:rPr>
                      <m:t>→</m:t>
                    </m:r>
                    <m:r>
                      <a:rPr lang="en-US" sz="2400" i="1">
                        <a:latin typeface="Cambria Math"/>
                      </a:rPr>
                      <m:t>𝑣</m:t>
                    </m:r>
                  </m:oMath>
                </a14:m>
                <a:r>
                  <a:rPr lang="en-US" sz="2400" dirty="0"/>
                  <a:t> (call this weight </a:t>
                </a:r>
                <a14:m>
                  <m:oMath xmlns:m="http://schemas.openxmlformats.org/officeDocument/2006/math">
                    <m:r>
                      <a:rPr lang="en-US" sz="2400" i="1">
                        <a:latin typeface="Cambria Math"/>
                      </a:rPr>
                      <m:t>𝛿</m:t>
                    </m:r>
                    <m:r>
                      <a:rPr lang="en-US" sz="2400" i="1">
                        <a:latin typeface="Cambria Math"/>
                      </a:rPr>
                      <m:t>(</m:t>
                    </m:r>
                    <m:r>
                      <a:rPr lang="en-US" sz="2400" i="1">
                        <a:latin typeface="Cambria Math"/>
                      </a:rPr>
                      <m:t>𝑠</m:t>
                    </m:r>
                    <m:r>
                      <a:rPr lang="en-US" sz="2400" i="1">
                        <a:latin typeface="Cambria Math"/>
                      </a:rPr>
                      <m:t>,</m:t>
                    </m:r>
                    <m:r>
                      <a:rPr lang="en-US" sz="2400" i="1">
                        <a:latin typeface="Cambria Math"/>
                      </a:rPr>
                      <m:t>𝑣</m:t>
                    </m:r>
                    <m:r>
                      <a:rPr lang="en-US" sz="2400" i="1">
                        <a:latin typeface="Cambria Math"/>
                      </a:rPr>
                      <m:t>)</m:t>
                    </m:r>
                  </m:oMath>
                </a14:m>
                <a:r>
                  <a:rPr lang="en-US" sz="2400" dirty="0"/>
                  <a:t>)</a:t>
                </a:r>
              </a:p>
              <a:p>
                <a:endParaRPr lang="en-US" sz="2400" dirty="0"/>
              </a:p>
              <a:p>
                <a:r>
                  <a:rPr lang="en-US" sz="2400" dirty="0"/>
                  <a:t>(assumption: all edge weights are positive)</a:t>
                </a:r>
              </a:p>
            </p:txBody>
          </p:sp>
        </mc:Choice>
        <mc:Fallback>
          <p:sp>
            <p:nvSpPr>
              <p:cNvPr id="3" name="TextBox 2"/>
              <p:cNvSpPr txBox="1">
                <a:spLocks noRot="1" noChangeAspect="1" noMove="1" noResize="1" noEditPoints="1" noAdjustHandles="1" noChangeArrowheads="1" noChangeShapeType="1" noTextEdit="1"/>
              </p:cNvSpPr>
              <p:nvPr/>
            </p:nvSpPr>
            <p:spPr>
              <a:xfrm>
                <a:off x="1524000" y="4572000"/>
                <a:ext cx="8915400" cy="2308324"/>
              </a:xfrm>
              <a:prstGeom prst="rect">
                <a:avLst/>
              </a:prstGeom>
              <a:blipFill>
                <a:blip r:embed="rId2"/>
                <a:stretch>
                  <a:fillRect l="-1025" t="-2111" b="-5013"/>
                </a:stretch>
              </a:blipFill>
            </p:spPr>
            <p:txBody>
              <a:bodyPr/>
              <a:lstStyle/>
              <a:p>
                <a:r>
                  <a:rPr lang="en-US">
                    <a:noFill/>
                  </a:rPr>
                  <a:t> </a:t>
                </a:r>
              </a:p>
            </p:txBody>
          </p:sp>
        </mc:Fallback>
      </mc:AlternateContent>
      <p:grpSp>
        <p:nvGrpSpPr>
          <p:cNvPr id="80" name="Group 79" descr="An illustration of a weighted undirected graph.&#10;&#10;Nodes/vertices are represented as circles and edges (which connect pairs of vertices) are represented as lines. Because this is a weighted graph, each edge is labelled with a number of indicate its weight.">
            <a:extLst>
              <a:ext uri="{FF2B5EF4-FFF2-40B4-BE49-F238E27FC236}">
                <a16:creationId xmlns:a16="http://schemas.microsoft.com/office/drawing/2014/main" id="{DC6679D3-95FA-CB24-EE08-358A3DD9B540}"/>
              </a:ext>
            </a:extLst>
          </p:cNvPr>
          <p:cNvGrpSpPr/>
          <p:nvPr/>
        </p:nvGrpSpPr>
        <p:grpSpPr>
          <a:xfrm>
            <a:off x="3490452" y="1135154"/>
            <a:ext cx="6046838" cy="3495404"/>
            <a:chOff x="0" y="2862182"/>
            <a:chExt cx="7044346" cy="4072018"/>
          </a:xfrm>
        </p:grpSpPr>
        <p:cxnSp>
          <p:nvCxnSpPr>
            <p:cNvPr id="81" name="Straight Connector 80">
              <a:extLst>
                <a:ext uri="{FF2B5EF4-FFF2-40B4-BE49-F238E27FC236}">
                  <a16:creationId xmlns:a16="http://schemas.microsoft.com/office/drawing/2014/main" id="{FA28E3FE-213A-F0D7-C6FA-1C98642FD718}"/>
                </a:ext>
              </a:extLst>
            </p:cNvPr>
            <p:cNvCxnSpPr>
              <a:stCxn id="109" idx="7"/>
              <a:endCxn id="110" idx="2"/>
            </p:cNvCxnSpPr>
            <p:nvPr/>
          </p:nvCxnSpPr>
          <p:spPr>
            <a:xfrm flipV="1">
              <a:off x="438102" y="3276727"/>
              <a:ext cx="1492916" cy="962604"/>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2" name="Straight Connector 81">
              <a:extLst>
                <a:ext uri="{FF2B5EF4-FFF2-40B4-BE49-F238E27FC236}">
                  <a16:creationId xmlns:a16="http://schemas.microsoft.com/office/drawing/2014/main" id="{ABCAE929-ED3E-3C8F-A2CA-AC480EFB5FFA}"/>
                </a:ext>
              </a:extLst>
            </p:cNvPr>
            <p:cNvCxnSpPr>
              <a:stCxn id="110" idx="6"/>
              <a:endCxn id="113" idx="2"/>
            </p:cNvCxnSpPr>
            <p:nvPr/>
          </p:nvCxnSpPr>
          <p:spPr>
            <a:xfrm>
              <a:off x="2444286" y="3276727"/>
              <a:ext cx="1510213" cy="5239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3" name="Straight Connector 82">
              <a:extLst>
                <a:ext uri="{FF2B5EF4-FFF2-40B4-BE49-F238E27FC236}">
                  <a16:creationId xmlns:a16="http://schemas.microsoft.com/office/drawing/2014/main" id="{1BC82F4C-6A74-D70E-104A-1179D1FE699A}"/>
                </a:ext>
              </a:extLst>
            </p:cNvPr>
            <p:cNvCxnSpPr>
              <a:stCxn id="109" idx="4"/>
              <a:endCxn id="111" idx="1"/>
            </p:cNvCxnSpPr>
            <p:nvPr/>
          </p:nvCxnSpPr>
          <p:spPr>
            <a:xfrm>
              <a:off x="256634" y="4677433"/>
              <a:ext cx="857899" cy="1046257"/>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4" name="Straight Connector 83">
              <a:extLst>
                <a:ext uri="{FF2B5EF4-FFF2-40B4-BE49-F238E27FC236}">
                  <a16:creationId xmlns:a16="http://schemas.microsoft.com/office/drawing/2014/main" id="{CD91F23C-F57E-D284-D1DC-8A2AD1D336FA}"/>
                </a:ext>
              </a:extLst>
            </p:cNvPr>
            <p:cNvCxnSpPr>
              <a:stCxn id="112" idx="3"/>
              <a:endCxn id="111" idx="7"/>
            </p:cNvCxnSpPr>
            <p:nvPr/>
          </p:nvCxnSpPr>
          <p:spPr>
            <a:xfrm flipH="1">
              <a:off x="1477469" y="4930617"/>
              <a:ext cx="1172042" cy="793073"/>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5" name="Straight Connector 84">
              <a:extLst>
                <a:ext uri="{FF2B5EF4-FFF2-40B4-BE49-F238E27FC236}">
                  <a16:creationId xmlns:a16="http://schemas.microsoft.com/office/drawing/2014/main" id="{96569F2B-5763-D4C3-629E-48B55F84F041}"/>
                </a:ext>
              </a:extLst>
            </p:cNvPr>
            <p:cNvCxnSpPr>
              <a:stCxn id="114" idx="2"/>
              <a:endCxn id="111" idx="5"/>
            </p:cNvCxnSpPr>
            <p:nvPr/>
          </p:nvCxnSpPr>
          <p:spPr>
            <a:xfrm flipH="1" flipV="1">
              <a:off x="1477469" y="6086626"/>
              <a:ext cx="1369411" cy="565311"/>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6" name="Straight Connector 85">
              <a:extLst>
                <a:ext uri="{FF2B5EF4-FFF2-40B4-BE49-F238E27FC236}">
                  <a16:creationId xmlns:a16="http://schemas.microsoft.com/office/drawing/2014/main" id="{E623992C-0698-858D-B333-CF0AABB33453}"/>
                </a:ext>
              </a:extLst>
            </p:cNvPr>
            <p:cNvCxnSpPr>
              <a:stCxn id="112" idx="5"/>
              <a:endCxn id="114" idx="0"/>
            </p:cNvCxnSpPr>
            <p:nvPr/>
          </p:nvCxnSpPr>
          <p:spPr>
            <a:xfrm>
              <a:off x="3012447" y="4930617"/>
              <a:ext cx="91067" cy="1464686"/>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7" name="Straight Connector 86">
              <a:extLst>
                <a:ext uri="{FF2B5EF4-FFF2-40B4-BE49-F238E27FC236}">
                  <a16:creationId xmlns:a16="http://schemas.microsoft.com/office/drawing/2014/main" id="{29EB04D3-7BE4-D561-9DEA-0610E8738C29}"/>
                </a:ext>
              </a:extLst>
            </p:cNvPr>
            <p:cNvCxnSpPr>
              <a:stCxn id="112" idx="7"/>
              <a:endCxn id="113" idx="3"/>
            </p:cNvCxnSpPr>
            <p:nvPr/>
          </p:nvCxnSpPr>
          <p:spPr>
            <a:xfrm flipV="1">
              <a:off x="3012447" y="3510585"/>
              <a:ext cx="1017218" cy="1057096"/>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8" name="Straight Connector 87">
              <a:extLst>
                <a:ext uri="{FF2B5EF4-FFF2-40B4-BE49-F238E27FC236}">
                  <a16:creationId xmlns:a16="http://schemas.microsoft.com/office/drawing/2014/main" id="{B082E465-B033-5BE5-0B78-56C45CAF07AC}"/>
                </a:ext>
              </a:extLst>
            </p:cNvPr>
            <p:cNvCxnSpPr>
              <a:stCxn id="114" idx="6"/>
              <a:endCxn id="115" idx="3"/>
            </p:cNvCxnSpPr>
            <p:nvPr/>
          </p:nvCxnSpPr>
          <p:spPr>
            <a:xfrm flipV="1">
              <a:off x="3360148" y="6576771"/>
              <a:ext cx="1716185" cy="75166"/>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9" name="Straight Connector 88">
              <a:extLst>
                <a:ext uri="{FF2B5EF4-FFF2-40B4-BE49-F238E27FC236}">
                  <a16:creationId xmlns:a16="http://schemas.microsoft.com/office/drawing/2014/main" id="{18750369-C516-1889-2364-E7A4AB2B128B}"/>
                </a:ext>
              </a:extLst>
            </p:cNvPr>
            <p:cNvCxnSpPr>
              <a:stCxn id="115" idx="1"/>
              <a:endCxn id="113" idx="4"/>
            </p:cNvCxnSpPr>
            <p:nvPr/>
          </p:nvCxnSpPr>
          <p:spPr>
            <a:xfrm flipH="1" flipV="1">
              <a:off x="4211133" y="3585751"/>
              <a:ext cx="865200" cy="2628084"/>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0" name="Straight Connector 89">
              <a:extLst>
                <a:ext uri="{FF2B5EF4-FFF2-40B4-BE49-F238E27FC236}">
                  <a16:creationId xmlns:a16="http://schemas.microsoft.com/office/drawing/2014/main" id="{BD6944F4-5157-9C2F-C1A3-EBCB60FCE120}"/>
                </a:ext>
              </a:extLst>
            </p:cNvPr>
            <p:cNvCxnSpPr>
              <a:stCxn id="117" idx="2"/>
              <a:endCxn id="113" idx="5"/>
            </p:cNvCxnSpPr>
            <p:nvPr/>
          </p:nvCxnSpPr>
          <p:spPr>
            <a:xfrm flipH="1" flipV="1">
              <a:off x="4392601" y="3510585"/>
              <a:ext cx="913997" cy="495205"/>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5B6C6154-3480-0DC4-CB83-E61CEF264010}"/>
                </a:ext>
              </a:extLst>
            </p:cNvPr>
            <p:cNvCxnSpPr>
              <a:stCxn id="115" idx="0"/>
              <a:endCxn id="117" idx="3"/>
            </p:cNvCxnSpPr>
            <p:nvPr/>
          </p:nvCxnSpPr>
          <p:spPr>
            <a:xfrm flipV="1">
              <a:off x="5257801" y="4187258"/>
              <a:ext cx="123963" cy="1951411"/>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3DFF2827-925D-F27B-1B2D-7204E1203DEA}"/>
                </a:ext>
              </a:extLst>
            </p:cNvPr>
            <p:cNvCxnSpPr>
              <a:stCxn id="116" idx="1"/>
              <a:endCxn id="117" idx="5"/>
            </p:cNvCxnSpPr>
            <p:nvPr/>
          </p:nvCxnSpPr>
          <p:spPr>
            <a:xfrm flipH="1" flipV="1">
              <a:off x="5744700" y="4187258"/>
              <a:ext cx="861544" cy="674868"/>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3" name="Straight Connector 92">
              <a:extLst>
                <a:ext uri="{FF2B5EF4-FFF2-40B4-BE49-F238E27FC236}">
                  <a16:creationId xmlns:a16="http://schemas.microsoft.com/office/drawing/2014/main" id="{80EE22F4-B385-7EBF-2FC0-44F42BB62280}"/>
                </a:ext>
              </a:extLst>
            </p:cNvPr>
            <p:cNvCxnSpPr>
              <a:stCxn id="116" idx="3"/>
              <a:endCxn id="115" idx="6"/>
            </p:cNvCxnSpPr>
            <p:nvPr/>
          </p:nvCxnSpPr>
          <p:spPr>
            <a:xfrm flipH="1">
              <a:off x="5514435" y="5225062"/>
              <a:ext cx="1091809" cy="1170241"/>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sp>
          <p:nvSpPr>
            <p:cNvPr id="94" name="TextBox 93">
              <a:extLst>
                <a:ext uri="{FF2B5EF4-FFF2-40B4-BE49-F238E27FC236}">
                  <a16:creationId xmlns:a16="http://schemas.microsoft.com/office/drawing/2014/main" id="{573B58AA-4399-10A6-CE2D-C003CACA63CF}"/>
                </a:ext>
              </a:extLst>
            </p:cNvPr>
            <p:cNvSpPr txBox="1"/>
            <p:nvPr/>
          </p:nvSpPr>
          <p:spPr>
            <a:xfrm>
              <a:off x="886366" y="3331447"/>
              <a:ext cx="418704" cy="369332"/>
            </a:xfrm>
            <a:prstGeom prst="rect">
              <a:avLst/>
            </a:prstGeom>
            <a:noFill/>
          </p:spPr>
          <p:txBody>
            <a:bodyPr wrap="none" rtlCol="0">
              <a:spAutoFit/>
            </a:bodyPr>
            <a:lstStyle/>
            <a:p>
              <a:r>
                <a:rPr lang="en-US" dirty="0">
                  <a:solidFill>
                    <a:srgbClr val="00B050"/>
                  </a:solidFill>
                </a:rPr>
                <a:t>10</a:t>
              </a:r>
            </a:p>
          </p:txBody>
        </p:sp>
        <p:sp>
          <p:nvSpPr>
            <p:cNvPr id="95" name="TextBox 94">
              <a:extLst>
                <a:ext uri="{FF2B5EF4-FFF2-40B4-BE49-F238E27FC236}">
                  <a16:creationId xmlns:a16="http://schemas.microsoft.com/office/drawing/2014/main" id="{C6CDC331-D36E-5E1F-DB95-1FCB2FE49C0C}"/>
                </a:ext>
              </a:extLst>
            </p:cNvPr>
            <p:cNvSpPr txBox="1"/>
            <p:nvPr/>
          </p:nvSpPr>
          <p:spPr>
            <a:xfrm>
              <a:off x="6095562" y="4099030"/>
              <a:ext cx="301686" cy="369332"/>
            </a:xfrm>
            <a:prstGeom prst="rect">
              <a:avLst/>
            </a:prstGeom>
            <a:noFill/>
          </p:spPr>
          <p:txBody>
            <a:bodyPr wrap="none" rtlCol="0">
              <a:spAutoFit/>
            </a:bodyPr>
            <a:lstStyle/>
            <a:p>
              <a:r>
                <a:rPr lang="en-US" dirty="0">
                  <a:solidFill>
                    <a:srgbClr val="00B050"/>
                  </a:solidFill>
                </a:rPr>
                <a:t>2</a:t>
              </a:r>
            </a:p>
          </p:txBody>
        </p:sp>
        <p:sp>
          <p:nvSpPr>
            <p:cNvPr id="96" name="TextBox 95">
              <a:extLst>
                <a:ext uri="{FF2B5EF4-FFF2-40B4-BE49-F238E27FC236}">
                  <a16:creationId xmlns:a16="http://schemas.microsoft.com/office/drawing/2014/main" id="{61FA3E20-80B4-EAF5-8415-44C2012D3D00}"/>
                </a:ext>
              </a:extLst>
            </p:cNvPr>
            <p:cNvSpPr txBox="1"/>
            <p:nvPr/>
          </p:nvSpPr>
          <p:spPr>
            <a:xfrm>
              <a:off x="3895875" y="6564868"/>
              <a:ext cx="301686" cy="369332"/>
            </a:xfrm>
            <a:prstGeom prst="rect">
              <a:avLst/>
            </a:prstGeom>
            <a:noFill/>
          </p:spPr>
          <p:txBody>
            <a:bodyPr wrap="none" rtlCol="0">
              <a:spAutoFit/>
            </a:bodyPr>
            <a:lstStyle/>
            <a:p>
              <a:r>
                <a:rPr lang="en-US" dirty="0">
                  <a:solidFill>
                    <a:srgbClr val="00B050"/>
                  </a:solidFill>
                </a:rPr>
                <a:t>6</a:t>
              </a:r>
            </a:p>
          </p:txBody>
        </p:sp>
        <p:sp>
          <p:nvSpPr>
            <p:cNvPr id="97" name="TextBox 96">
              <a:extLst>
                <a:ext uri="{FF2B5EF4-FFF2-40B4-BE49-F238E27FC236}">
                  <a16:creationId xmlns:a16="http://schemas.microsoft.com/office/drawing/2014/main" id="{F27BAD20-3EC2-ED23-881F-E7F7FACF3AEE}"/>
                </a:ext>
              </a:extLst>
            </p:cNvPr>
            <p:cNvSpPr txBox="1"/>
            <p:nvPr/>
          </p:nvSpPr>
          <p:spPr>
            <a:xfrm>
              <a:off x="6047348" y="5905158"/>
              <a:ext cx="418704" cy="369332"/>
            </a:xfrm>
            <a:prstGeom prst="rect">
              <a:avLst/>
            </a:prstGeom>
            <a:noFill/>
          </p:spPr>
          <p:txBody>
            <a:bodyPr wrap="none" rtlCol="0">
              <a:spAutoFit/>
            </a:bodyPr>
            <a:lstStyle/>
            <a:p>
              <a:r>
                <a:rPr lang="en-US" dirty="0">
                  <a:solidFill>
                    <a:srgbClr val="00B050"/>
                  </a:solidFill>
                </a:rPr>
                <a:t>11</a:t>
              </a:r>
            </a:p>
          </p:txBody>
        </p:sp>
        <p:sp>
          <p:nvSpPr>
            <p:cNvPr id="98" name="TextBox 97">
              <a:extLst>
                <a:ext uri="{FF2B5EF4-FFF2-40B4-BE49-F238E27FC236}">
                  <a16:creationId xmlns:a16="http://schemas.microsoft.com/office/drawing/2014/main" id="{20A4DC10-A8AB-0146-9D80-D397663E7366}"/>
                </a:ext>
              </a:extLst>
            </p:cNvPr>
            <p:cNvSpPr txBox="1"/>
            <p:nvPr/>
          </p:nvSpPr>
          <p:spPr>
            <a:xfrm>
              <a:off x="5004912" y="4717243"/>
              <a:ext cx="301686" cy="369332"/>
            </a:xfrm>
            <a:prstGeom prst="rect">
              <a:avLst/>
            </a:prstGeom>
            <a:noFill/>
          </p:spPr>
          <p:txBody>
            <a:bodyPr wrap="none" rtlCol="0">
              <a:spAutoFit/>
            </a:bodyPr>
            <a:lstStyle/>
            <a:p>
              <a:r>
                <a:rPr lang="en-US" dirty="0">
                  <a:solidFill>
                    <a:srgbClr val="00B050"/>
                  </a:solidFill>
                </a:rPr>
                <a:t>9</a:t>
              </a:r>
            </a:p>
          </p:txBody>
        </p:sp>
        <p:sp>
          <p:nvSpPr>
            <p:cNvPr id="99" name="TextBox 98">
              <a:extLst>
                <a:ext uri="{FF2B5EF4-FFF2-40B4-BE49-F238E27FC236}">
                  <a16:creationId xmlns:a16="http://schemas.microsoft.com/office/drawing/2014/main" id="{C5230F33-15FC-B86E-CFB2-1A6C41D3B37A}"/>
                </a:ext>
              </a:extLst>
            </p:cNvPr>
            <p:cNvSpPr txBox="1"/>
            <p:nvPr/>
          </p:nvSpPr>
          <p:spPr>
            <a:xfrm>
              <a:off x="4119679" y="4462779"/>
              <a:ext cx="301686" cy="369332"/>
            </a:xfrm>
            <a:prstGeom prst="rect">
              <a:avLst/>
            </a:prstGeom>
            <a:noFill/>
          </p:spPr>
          <p:txBody>
            <a:bodyPr wrap="none" rtlCol="0">
              <a:spAutoFit/>
            </a:bodyPr>
            <a:lstStyle/>
            <a:p>
              <a:r>
                <a:rPr lang="en-US" dirty="0">
                  <a:solidFill>
                    <a:srgbClr val="00B050"/>
                  </a:solidFill>
                </a:rPr>
                <a:t>5</a:t>
              </a:r>
            </a:p>
          </p:txBody>
        </p:sp>
        <p:sp>
          <p:nvSpPr>
            <p:cNvPr id="100" name="TextBox 99">
              <a:extLst>
                <a:ext uri="{FF2B5EF4-FFF2-40B4-BE49-F238E27FC236}">
                  <a16:creationId xmlns:a16="http://schemas.microsoft.com/office/drawing/2014/main" id="{A2FA727E-00E7-2DE9-9286-19273178E7AB}"/>
                </a:ext>
              </a:extLst>
            </p:cNvPr>
            <p:cNvSpPr txBox="1"/>
            <p:nvPr/>
          </p:nvSpPr>
          <p:spPr>
            <a:xfrm>
              <a:off x="4582463" y="3299181"/>
              <a:ext cx="301686" cy="369332"/>
            </a:xfrm>
            <a:prstGeom prst="rect">
              <a:avLst/>
            </a:prstGeom>
            <a:noFill/>
          </p:spPr>
          <p:txBody>
            <a:bodyPr wrap="none" rtlCol="0">
              <a:spAutoFit/>
            </a:bodyPr>
            <a:lstStyle/>
            <a:p>
              <a:r>
                <a:rPr lang="en-US" dirty="0">
                  <a:solidFill>
                    <a:srgbClr val="00B050"/>
                  </a:solidFill>
                </a:rPr>
                <a:t>8</a:t>
              </a:r>
            </a:p>
          </p:txBody>
        </p:sp>
        <p:sp>
          <p:nvSpPr>
            <p:cNvPr id="101" name="TextBox 100">
              <a:extLst>
                <a:ext uri="{FF2B5EF4-FFF2-40B4-BE49-F238E27FC236}">
                  <a16:creationId xmlns:a16="http://schemas.microsoft.com/office/drawing/2014/main" id="{2C2753F7-84C3-6E23-EA90-EB61012457AA}"/>
                </a:ext>
              </a:extLst>
            </p:cNvPr>
            <p:cNvSpPr txBox="1"/>
            <p:nvPr/>
          </p:nvSpPr>
          <p:spPr>
            <a:xfrm>
              <a:off x="3058462" y="5546337"/>
              <a:ext cx="301686" cy="369332"/>
            </a:xfrm>
            <a:prstGeom prst="rect">
              <a:avLst/>
            </a:prstGeom>
            <a:noFill/>
          </p:spPr>
          <p:txBody>
            <a:bodyPr wrap="none" rtlCol="0">
              <a:spAutoFit/>
            </a:bodyPr>
            <a:lstStyle/>
            <a:p>
              <a:r>
                <a:rPr lang="en-US" dirty="0">
                  <a:solidFill>
                    <a:srgbClr val="00B050"/>
                  </a:solidFill>
                </a:rPr>
                <a:t>3</a:t>
              </a:r>
            </a:p>
          </p:txBody>
        </p:sp>
        <p:sp>
          <p:nvSpPr>
            <p:cNvPr id="102" name="TextBox 101">
              <a:extLst>
                <a:ext uri="{FF2B5EF4-FFF2-40B4-BE49-F238E27FC236}">
                  <a16:creationId xmlns:a16="http://schemas.microsoft.com/office/drawing/2014/main" id="{84B64F94-B4E7-9881-CF05-BB8E0CA924A8}"/>
                </a:ext>
              </a:extLst>
            </p:cNvPr>
            <p:cNvSpPr txBox="1"/>
            <p:nvPr/>
          </p:nvSpPr>
          <p:spPr>
            <a:xfrm>
              <a:off x="3064048" y="3853179"/>
              <a:ext cx="301686" cy="369332"/>
            </a:xfrm>
            <a:prstGeom prst="rect">
              <a:avLst/>
            </a:prstGeom>
            <a:noFill/>
          </p:spPr>
          <p:txBody>
            <a:bodyPr wrap="none" rtlCol="0">
              <a:spAutoFit/>
            </a:bodyPr>
            <a:lstStyle/>
            <a:p>
              <a:r>
                <a:rPr lang="en-US" dirty="0">
                  <a:solidFill>
                    <a:srgbClr val="00B050"/>
                  </a:solidFill>
                </a:rPr>
                <a:t>7</a:t>
              </a:r>
            </a:p>
          </p:txBody>
        </p:sp>
        <p:sp>
          <p:nvSpPr>
            <p:cNvPr id="103" name="TextBox 102">
              <a:extLst>
                <a:ext uri="{FF2B5EF4-FFF2-40B4-BE49-F238E27FC236}">
                  <a16:creationId xmlns:a16="http://schemas.microsoft.com/office/drawing/2014/main" id="{4773DACA-B0B1-2F32-B812-1B954F22652A}"/>
                </a:ext>
              </a:extLst>
            </p:cNvPr>
            <p:cNvSpPr txBox="1"/>
            <p:nvPr/>
          </p:nvSpPr>
          <p:spPr>
            <a:xfrm>
              <a:off x="2051034" y="5224258"/>
              <a:ext cx="301686" cy="369332"/>
            </a:xfrm>
            <a:prstGeom prst="rect">
              <a:avLst/>
            </a:prstGeom>
            <a:noFill/>
          </p:spPr>
          <p:txBody>
            <a:bodyPr wrap="none" rtlCol="0">
              <a:spAutoFit/>
            </a:bodyPr>
            <a:lstStyle/>
            <a:p>
              <a:r>
                <a:rPr lang="en-US" dirty="0">
                  <a:solidFill>
                    <a:srgbClr val="00B050"/>
                  </a:solidFill>
                </a:rPr>
                <a:t>3</a:t>
              </a:r>
            </a:p>
          </p:txBody>
        </p:sp>
        <p:sp>
          <p:nvSpPr>
            <p:cNvPr id="104" name="TextBox 103">
              <a:extLst>
                <a:ext uri="{FF2B5EF4-FFF2-40B4-BE49-F238E27FC236}">
                  <a16:creationId xmlns:a16="http://schemas.microsoft.com/office/drawing/2014/main" id="{AE274F85-FFA4-406C-214F-790BC779011A}"/>
                </a:ext>
              </a:extLst>
            </p:cNvPr>
            <p:cNvSpPr txBox="1"/>
            <p:nvPr/>
          </p:nvSpPr>
          <p:spPr>
            <a:xfrm>
              <a:off x="1885966" y="6404395"/>
              <a:ext cx="301686" cy="369332"/>
            </a:xfrm>
            <a:prstGeom prst="rect">
              <a:avLst/>
            </a:prstGeom>
            <a:noFill/>
          </p:spPr>
          <p:txBody>
            <a:bodyPr wrap="none" rtlCol="0">
              <a:spAutoFit/>
            </a:bodyPr>
            <a:lstStyle/>
            <a:p>
              <a:r>
                <a:rPr lang="en-US" dirty="0">
                  <a:solidFill>
                    <a:srgbClr val="00B050"/>
                  </a:solidFill>
                </a:rPr>
                <a:t>1</a:t>
              </a:r>
            </a:p>
          </p:txBody>
        </p:sp>
        <p:sp>
          <p:nvSpPr>
            <p:cNvPr id="105" name="TextBox 104">
              <a:extLst>
                <a:ext uri="{FF2B5EF4-FFF2-40B4-BE49-F238E27FC236}">
                  <a16:creationId xmlns:a16="http://schemas.microsoft.com/office/drawing/2014/main" id="{453315FD-2B2D-AE4E-EC7E-D93F59F1EC0A}"/>
                </a:ext>
              </a:extLst>
            </p:cNvPr>
            <p:cNvSpPr txBox="1"/>
            <p:nvPr/>
          </p:nvSpPr>
          <p:spPr>
            <a:xfrm>
              <a:off x="2830979" y="2862182"/>
              <a:ext cx="301686" cy="369332"/>
            </a:xfrm>
            <a:prstGeom prst="rect">
              <a:avLst/>
            </a:prstGeom>
            <a:noFill/>
          </p:spPr>
          <p:txBody>
            <a:bodyPr wrap="none" rtlCol="0">
              <a:spAutoFit/>
            </a:bodyPr>
            <a:lstStyle/>
            <a:p>
              <a:r>
                <a:rPr lang="en-US" dirty="0">
                  <a:solidFill>
                    <a:srgbClr val="00B050"/>
                  </a:solidFill>
                </a:rPr>
                <a:t>8</a:t>
              </a:r>
            </a:p>
          </p:txBody>
        </p:sp>
        <p:sp>
          <p:nvSpPr>
            <p:cNvPr id="106" name="TextBox 105">
              <a:extLst>
                <a:ext uri="{FF2B5EF4-FFF2-40B4-BE49-F238E27FC236}">
                  <a16:creationId xmlns:a16="http://schemas.microsoft.com/office/drawing/2014/main" id="{8D6CBC87-3A44-0DC9-3F93-3CA9D807A5F8}"/>
                </a:ext>
              </a:extLst>
            </p:cNvPr>
            <p:cNvSpPr txBox="1"/>
            <p:nvPr/>
          </p:nvSpPr>
          <p:spPr>
            <a:xfrm>
              <a:off x="256634" y="5096525"/>
              <a:ext cx="418704" cy="369332"/>
            </a:xfrm>
            <a:prstGeom prst="rect">
              <a:avLst/>
            </a:prstGeom>
            <a:noFill/>
          </p:spPr>
          <p:txBody>
            <a:bodyPr wrap="none" rtlCol="0">
              <a:spAutoFit/>
            </a:bodyPr>
            <a:lstStyle/>
            <a:p>
              <a:r>
                <a:rPr lang="en-US" dirty="0">
                  <a:solidFill>
                    <a:srgbClr val="00B050"/>
                  </a:solidFill>
                </a:rPr>
                <a:t>12</a:t>
              </a:r>
            </a:p>
          </p:txBody>
        </p:sp>
        <p:cxnSp>
          <p:nvCxnSpPr>
            <p:cNvPr id="107" name="Straight Connector 106">
              <a:extLst>
                <a:ext uri="{FF2B5EF4-FFF2-40B4-BE49-F238E27FC236}">
                  <a16:creationId xmlns:a16="http://schemas.microsoft.com/office/drawing/2014/main" id="{F1FFCBEE-2A44-CB7D-9112-51463AC0BA68}"/>
                </a:ext>
              </a:extLst>
            </p:cNvPr>
            <p:cNvCxnSpPr>
              <a:stCxn id="110" idx="4"/>
              <a:endCxn id="111" idx="0"/>
            </p:cNvCxnSpPr>
            <p:nvPr/>
          </p:nvCxnSpPr>
          <p:spPr>
            <a:xfrm flipH="1">
              <a:off x="1296001" y="3533361"/>
              <a:ext cx="891651" cy="2115163"/>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sp>
          <p:nvSpPr>
            <p:cNvPr id="108" name="TextBox 107">
              <a:extLst>
                <a:ext uri="{FF2B5EF4-FFF2-40B4-BE49-F238E27FC236}">
                  <a16:creationId xmlns:a16="http://schemas.microsoft.com/office/drawing/2014/main" id="{3A4F797B-72B3-BEA1-6740-D9E8CE9D0E95}"/>
                </a:ext>
              </a:extLst>
            </p:cNvPr>
            <p:cNvSpPr txBox="1"/>
            <p:nvPr/>
          </p:nvSpPr>
          <p:spPr>
            <a:xfrm>
              <a:off x="1414258" y="4262424"/>
              <a:ext cx="301686" cy="369332"/>
            </a:xfrm>
            <a:prstGeom prst="rect">
              <a:avLst/>
            </a:prstGeom>
            <a:noFill/>
          </p:spPr>
          <p:txBody>
            <a:bodyPr wrap="none" rtlCol="0">
              <a:spAutoFit/>
            </a:bodyPr>
            <a:lstStyle/>
            <a:p>
              <a:r>
                <a:rPr lang="en-US" dirty="0">
                  <a:solidFill>
                    <a:srgbClr val="00B050"/>
                  </a:solidFill>
                </a:rPr>
                <a:t>9</a:t>
              </a:r>
            </a:p>
          </p:txBody>
        </p:sp>
        <p:sp>
          <p:nvSpPr>
            <p:cNvPr id="109" name="Oval 108">
              <a:extLst>
                <a:ext uri="{FF2B5EF4-FFF2-40B4-BE49-F238E27FC236}">
                  <a16:creationId xmlns:a16="http://schemas.microsoft.com/office/drawing/2014/main" id="{F7689B07-8B96-C628-84A1-EB76320D0233}"/>
                </a:ext>
              </a:extLst>
            </p:cNvPr>
            <p:cNvSpPr/>
            <p:nvPr/>
          </p:nvSpPr>
          <p:spPr>
            <a:xfrm>
              <a:off x="0" y="4164165"/>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sp>
          <p:nvSpPr>
            <p:cNvPr id="110" name="Oval 109">
              <a:extLst>
                <a:ext uri="{FF2B5EF4-FFF2-40B4-BE49-F238E27FC236}">
                  <a16:creationId xmlns:a16="http://schemas.microsoft.com/office/drawing/2014/main" id="{B81FDB97-9282-2DE9-1944-987DD8D686C2}"/>
                </a:ext>
              </a:extLst>
            </p:cNvPr>
            <p:cNvSpPr/>
            <p:nvPr/>
          </p:nvSpPr>
          <p:spPr>
            <a:xfrm>
              <a:off x="1931018" y="3020093"/>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a:t>
              </a:r>
            </a:p>
          </p:txBody>
        </p:sp>
        <p:sp>
          <p:nvSpPr>
            <p:cNvPr id="111" name="Oval 110">
              <a:extLst>
                <a:ext uri="{FF2B5EF4-FFF2-40B4-BE49-F238E27FC236}">
                  <a16:creationId xmlns:a16="http://schemas.microsoft.com/office/drawing/2014/main" id="{FE4251E8-8AC6-FAA9-346C-F5AEE8B8B4F5}"/>
                </a:ext>
              </a:extLst>
            </p:cNvPr>
            <p:cNvSpPr/>
            <p:nvPr/>
          </p:nvSpPr>
          <p:spPr>
            <a:xfrm>
              <a:off x="1039367" y="5648524"/>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3</a:t>
              </a:r>
            </a:p>
          </p:txBody>
        </p:sp>
        <p:sp>
          <p:nvSpPr>
            <p:cNvPr id="112" name="Oval 111">
              <a:extLst>
                <a:ext uri="{FF2B5EF4-FFF2-40B4-BE49-F238E27FC236}">
                  <a16:creationId xmlns:a16="http://schemas.microsoft.com/office/drawing/2014/main" id="{CF4E9DB5-6600-A244-84BD-1E8489C9DE69}"/>
                </a:ext>
              </a:extLst>
            </p:cNvPr>
            <p:cNvSpPr/>
            <p:nvPr/>
          </p:nvSpPr>
          <p:spPr>
            <a:xfrm>
              <a:off x="2574345" y="4492515"/>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4</a:t>
              </a:r>
            </a:p>
          </p:txBody>
        </p:sp>
        <p:sp>
          <p:nvSpPr>
            <p:cNvPr id="113" name="Oval 112">
              <a:extLst>
                <a:ext uri="{FF2B5EF4-FFF2-40B4-BE49-F238E27FC236}">
                  <a16:creationId xmlns:a16="http://schemas.microsoft.com/office/drawing/2014/main" id="{29E1476E-ADEB-5C32-FA45-6016DF7A1BD7}"/>
                </a:ext>
              </a:extLst>
            </p:cNvPr>
            <p:cNvSpPr/>
            <p:nvPr/>
          </p:nvSpPr>
          <p:spPr>
            <a:xfrm>
              <a:off x="3954499" y="3072483"/>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5</a:t>
              </a:r>
            </a:p>
          </p:txBody>
        </p:sp>
        <p:sp>
          <p:nvSpPr>
            <p:cNvPr id="114" name="Oval 113">
              <a:extLst>
                <a:ext uri="{FF2B5EF4-FFF2-40B4-BE49-F238E27FC236}">
                  <a16:creationId xmlns:a16="http://schemas.microsoft.com/office/drawing/2014/main" id="{440E953A-03FC-57E6-91C6-F7AA199E1A00}"/>
                </a:ext>
              </a:extLst>
            </p:cNvPr>
            <p:cNvSpPr/>
            <p:nvPr/>
          </p:nvSpPr>
          <p:spPr>
            <a:xfrm>
              <a:off x="2846880" y="6395303"/>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6</a:t>
              </a:r>
            </a:p>
          </p:txBody>
        </p:sp>
        <p:sp>
          <p:nvSpPr>
            <p:cNvPr id="115" name="Oval 114">
              <a:extLst>
                <a:ext uri="{FF2B5EF4-FFF2-40B4-BE49-F238E27FC236}">
                  <a16:creationId xmlns:a16="http://schemas.microsoft.com/office/drawing/2014/main" id="{7CB4F600-AA8F-EA04-E686-3ECC76CE85F1}"/>
                </a:ext>
              </a:extLst>
            </p:cNvPr>
            <p:cNvSpPr/>
            <p:nvPr/>
          </p:nvSpPr>
          <p:spPr>
            <a:xfrm>
              <a:off x="5001167" y="6138669"/>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7</a:t>
              </a:r>
            </a:p>
          </p:txBody>
        </p:sp>
        <p:sp>
          <p:nvSpPr>
            <p:cNvPr id="116" name="Oval 115">
              <a:extLst>
                <a:ext uri="{FF2B5EF4-FFF2-40B4-BE49-F238E27FC236}">
                  <a16:creationId xmlns:a16="http://schemas.microsoft.com/office/drawing/2014/main" id="{6CBA3549-04D4-33AB-72F9-D8470586E55D}"/>
                </a:ext>
              </a:extLst>
            </p:cNvPr>
            <p:cNvSpPr/>
            <p:nvPr/>
          </p:nvSpPr>
          <p:spPr>
            <a:xfrm>
              <a:off x="6531078" y="4786960"/>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9</a:t>
              </a:r>
            </a:p>
          </p:txBody>
        </p:sp>
        <p:sp>
          <p:nvSpPr>
            <p:cNvPr id="117" name="Oval 116">
              <a:extLst>
                <a:ext uri="{FF2B5EF4-FFF2-40B4-BE49-F238E27FC236}">
                  <a16:creationId xmlns:a16="http://schemas.microsoft.com/office/drawing/2014/main" id="{B3C52EDD-949D-0912-45E8-C4A5890C6F8B}"/>
                </a:ext>
              </a:extLst>
            </p:cNvPr>
            <p:cNvSpPr/>
            <p:nvPr/>
          </p:nvSpPr>
          <p:spPr>
            <a:xfrm>
              <a:off x="5306598" y="3749156"/>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8</a:t>
              </a:r>
            </a:p>
          </p:txBody>
        </p:sp>
      </p:grpSp>
    </p:spTree>
    <p:extLst>
      <p:ext uri="{BB962C8B-B14F-4D97-AF65-F5344CB8AC3E}">
        <p14:creationId xmlns:p14="http://schemas.microsoft.com/office/powerpoint/2010/main" val="2950750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Dijkstra’s Algorithm</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r>
                  <a:rPr lang="en-US" dirty="0"/>
                  <a:t>Input: graph with </a:t>
                </a:r>
                <a:r>
                  <a:rPr lang="en-US" b="1" dirty="0"/>
                  <a:t>no negative edge weights</a:t>
                </a:r>
                <a:r>
                  <a:rPr lang="en-US" dirty="0"/>
                  <a:t>, start node </a:t>
                </a:r>
                <a14:m>
                  <m:oMath xmlns:m="http://schemas.openxmlformats.org/officeDocument/2006/math">
                    <m:r>
                      <a:rPr lang="en-US" b="0" i="1" smtClean="0">
                        <a:solidFill>
                          <a:srgbClr val="FF0000"/>
                        </a:solidFill>
                        <a:latin typeface="Cambria Math"/>
                      </a:rPr>
                      <m:t>𝑠</m:t>
                    </m:r>
                  </m:oMath>
                </a14:m>
                <a:r>
                  <a:rPr lang="en-US" dirty="0"/>
                  <a:t>, optional end node </a:t>
                </a:r>
                <a14:m>
                  <m:oMath xmlns:m="http://schemas.openxmlformats.org/officeDocument/2006/math">
                    <m:r>
                      <a:rPr lang="en-US" b="0" i="1" smtClean="0">
                        <a:latin typeface="Cambria Math" panose="02040503050406030204" pitchFamily="18" charset="0"/>
                      </a:rPr>
                      <m:t>𝑡</m:t>
                    </m:r>
                  </m:oMath>
                </a14:m>
                <a:endParaRPr lang="en-US" dirty="0"/>
              </a:p>
              <a:p>
                <a:r>
                  <a:rPr lang="en-US" dirty="0"/>
                  <a:t>Behavior: Start with node </a:t>
                </a:r>
                <a14:m>
                  <m:oMath xmlns:m="http://schemas.openxmlformats.org/officeDocument/2006/math">
                    <m:r>
                      <a:rPr lang="en-US" b="0" i="1" smtClean="0">
                        <a:solidFill>
                          <a:srgbClr val="FF0000"/>
                        </a:solidFill>
                        <a:latin typeface="Cambria Math"/>
                      </a:rPr>
                      <m:t>𝑠</m:t>
                    </m:r>
                  </m:oMath>
                </a14:m>
                <a:r>
                  <a:rPr lang="en-US" dirty="0"/>
                  <a:t>, repeatedly go to the incomplete node “nearest” to </a:t>
                </a:r>
                <a14:m>
                  <m:oMath xmlns:m="http://schemas.openxmlformats.org/officeDocument/2006/math">
                    <m:r>
                      <a:rPr lang="en-US" b="0" i="1" smtClean="0">
                        <a:solidFill>
                          <a:srgbClr val="FF0000"/>
                        </a:solidFill>
                        <a:latin typeface="Cambria Math" panose="02040503050406030204" pitchFamily="18" charset="0"/>
                      </a:rPr>
                      <m:t>𝑠</m:t>
                    </m:r>
                  </m:oMath>
                </a14:m>
                <a:r>
                  <a:rPr lang="en-US" dirty="0"/>
                  <a:t> </a:t>
                </a:r>
              </a:p>
              <a:p>
                <a:r>
                  <a:rPr lang="en-US" dirty="0"/>
                  <a:t>Output: </a:t>
                </a:r>
              </a:p>
              <a:p>
                <a:pPr lvl="1"/>
                <a:r>
                  <a:rPr lang="en-US" dirty="0"/>
                  <a:t>Distance from start to end</a:t>
                </a:r>
              </a:p>
              <a:p>
                <a:pPr lvl="1"/>
                <a:r>
                  <a:rPr lang="en-US" dirty="0"/>
                  <a:t>Distance from start to every node</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1043" t="-2241"/>
                </a:stretch>
              </a:blipFill>
            </p:spPr>
            <p:txBody>
              <a:bodyPr/>
              <a:lstStyle/>
              <a:p>
                <a:r>
                  <a:rPr lang="en-US">
                    <a:noFill/>
                  </a:rPr>
                  <a:t> </a:t>
                </a:r>
              </a:p>
            </p:txBody>
          </p:sp>
        </mc:Fallback>
      </mc:AlternateContent>
      <p:grpSp>
        <p:nvGrpSpPr>
          <p:cNvPr id="5" name="Group 4">
            <a:extLst>
              <a:ext uri="{FF2B5EF4-FFF2-40B4-BE49-F238E27FC236}">
                <a16:creationId xmlns:a16="http://schemas.microsoft.com/office/drawing/2014/main" id="{70584FBD-308D-08B0-5088-636F7CCFBE9C}"/>
              </a:ext>
              <a:ext uri="{C183D7F6-B498-43B3-948B-1728B52AA6E4}">
                <adec:decorative xmlns:adec="http://schemas.microsoft.com/office/drawing/2017/decorative" val="1"/>
              </a:ext>
            </a:extLst>
          </p:cNvPr>
          <p:cNvGrpSpPr/>
          <p:nvPr/>
        </p:nvGrpSpPr>
        <p:grpSpPr>
          <a:xfrm>
            <a:off x="7086600" y="3277786"/>
            <a:ext cx="4616614" cy="2970614"/>
            <a:chOff x="7086600" y="3277786"/>
            <a:chExt cx="4616614" cy="2970614"/>
          </a:xfrm>
        </p:grpSpPr>
        <p:grpSp>
          <p:nvGrpSpPr>
            <p:cNvPr id="134" name="Group 133">
              <a:extLst>
                <a:ext uri="{FF2B5EF4-FFF2-40B4-BE49-F238E27FC236}">
                  <a16:creationId xmlns:a16="http://schemas.microsoft.com/office/drawing/2014/main" id="{E2B0C053-06DE-DC6A-94E3-26A4B7C389DB}"/>
                </a:ext>
              </a:extLst>
            </p:cNvPr>
            <p:cNvGrpSpPr/>
            <p:nvPr/>
          </p:nvGrpSpPr>
          <p:grpSpPr>
            <a:xfrm>
              <a:off x="7103154" y="3461160"/>
              <a:ext cx="4600060" cy="2787240"/>
              <a:chOff x="0" y="2862182"/>
              <a:chExt cx="7044346" cy="4268266"/>
            </a:xfrm>
          </p:grpSpPr>
          <p:cxnSp>
            <p:nvCxnSpPr>
              <p:cNvPr id="135" name="Straight Connector 134">
                <a:extLst>
                  <a:ext uri="{FF2B5EF4-FFF2-40B4-BE49-F238E27FC236}">
                    <a16:creationId xmlns:a16="http://schemas.microsoft.com/office/drawing/2014/main" id="{59D6E633-2018-6DF0-8676-6A173CB557A1}"/>
                  </a:ext>
                </a:extLst>
              </p:cNvPr>
              <p:cNvCxnSpPr>
                <a:stCxn id="163" idx="7"/>
                <a:endCxn id="164" idx="2"/>
              </p:cNvCxnSpPr>
              <p:nvPr/>
            </p:nvCxnSpPr>
            <p:spPr>
              <a:xfrm flipV="1">
                <a:off x="438102" y="3276727"/>
                <a:ext cx="1492916" cy="962604"/>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36" name="Straight Connector 135">
                <a:extLst>
                  <a:ext uri="{FF2B5EF4-FFF2-40B4-BE49-F238E27FC236}">
                    <a16:creationId xmlns:a16="http://schemas.microsoft.com/office/drawing/2014/main" id="{3DD6544E-44ED-CF32-47B5-A1B4988A6D49}"/>
                  </a:ext>
                </a:extLst>
              </p:cNvPr>
              <p:cNvCxnSpPr>
                <a:stCxn id="164" idx="6"/>
                <a:endCxn id="167" idx="2"/>
              </p:cNvCxnSpPr>
              <p:nvPr/>
            </p:nvCxnSpPr>
            <p:spPr>
              <a:xfrm>
                <a:off x="2444286" y="3276727"/>
                <a:ext cx="1510213" cy="52390"/>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37" name="Straight Connector 136">
                <a:extLst>
                  <a:ext uri="{FF2B5EF4-FFF2-40B4-BE49-F238E27FC236}">
                    <a16:creationId xmlns:a16="http://schemas.microsoft.com/office/drawing/2014/main" id="{6609AA63-0697-DFAB-2F65-DD84B6399C65}"/>
                  </a:ext>
                </a:extLst>
              </p:cNvPr>
              <p:cNvCxnSpPr>
                <a:stCxn id="163" idx="4"/>
                <a:endCxn id="165" idx="1"/>
              </p:cNvCxnSpPr>
              <p:nvPr/>
            </p:nvCxnSpPr>
            <p:spPr>
              <a:xfrm>
                <a:off x="256634" y="4677433"/>
                <a:ext cx="857899" cy="1046257"/>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38" name="Straight Connector 137">
                <a:extLst>
                  <a:ext uri="{FF2B5EF4-FFF2-40B4-BE49-F238E27FC236}">
                    <a16:creationId xmlns:a16="http://schemas.microsoft.com/office/drawing/2014/main" id="{9392A1AD-267A-CC27-B94E-D47715F596FF}"/>
                  </a:ext>
                </a:extLst>
              </p:cNvPr>
              <p:cNvCxnSpPr>
                <a:stCxn id="166" idx="3"/>
                <a:endCxn id="165" idx="7"/>
              </p:cNvCxnSpPr>
              <p:nvPr/>
            </p:nvCxnSpPr>
            <p:spPr>
              <a:xfrm flipH="1">
                <a:off x="1477469" y="4930617"/>
                <a:ext cx="1172042" cy="793073"/>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39" name="Straight Connector 138">
                <a:extLst>
                  <a:ext uri="{FF2B5EF4-FFF2-40B4-BE49-F238E27FC236}">
                    <a16:creationId xmlns:a16="http://schemas.microsoft.com/office/drawing/2014/main" id="{868CCB42-49BD-0035-AF74-5D2BC6B5718E}"/>
                  </a:ext>
                </a:extLst>
              </p:cNvPr>
              <p:cNvCxnSpPr>
                <a:stCxn id="168" idx="2"/>
                <a:endCxn id="165" idx="5"/>
              </p:cNvCxnSpPr>
              <p:nvPr/>
            </p:nvCxnSpPr>
            <p:spPr>
              <a:xfrm flipH="1" flipV="1">
                <a:off x="1477469" y="6086626"/>
                <a:ext cx="1369411" cy="565311"/>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40" name="Straight Connector 139">
                <a:extLst>
                  <a:ext uri="{FF2B5EF4-FFF2-40B4-BE49-F238E27FC236}">
                    <a16:creationId xmlns:a16="http://schemas.microsoft.com/office/drawing/2014/main" id="{36E63AAA-79BB-40A4-255C-8A6F4CEF1F70}"/>
                  </a:ext>
                </a:extLst>
              </p:cNvPr>
              <p:cNvCxnSpPr>
                <a:stCxn id="166" idx="5"/>
                <a:endCxn id="168" idx="0"/>
              </p:cNvCxnSpPr>
              <p:nvPr/>
            </p:nvCxnSpPr>
            <p:spPr>
              <a:xfrm>
                <a:off x="3012447" y="4930617"/>
                <a:ext cx="91067" cy="1464686"/>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41" name="Straight Connector 140">
                <a:extLst>
                  <a:ext uri="{FF2B5EF4-FFF2-40B4-BE49-F238E27FC236}">
                    <a16:creationId xmlns:a16="http://schemas.microsoft.com/office/drawing/2014/main" id="{64C8E128-E7FF-0EE2-C929-28DCF5F3B109}"/>
                  </a:ext>
                </a:extLst>
              </p:cNvPr>
              <p:cNvCxnSpPr>
                <a:stCxn id="166" idx="7"/>
                <a:endCxn id="167" idx="3"/>
              </p:cNvCxnSpPr>
              <p:nvPr/>
            </p:nvCxnSpPr>
            <p:spPr>
              <a:xfrm flipV="1">
                <a:off x="3012447" y="3510585"/>
                <a:ext cx="1017218" cy="1057096"/>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42" name="Straight Connector 141">
                <a:extLst>
                  <a:ext uri="{FF2B5EF4-FFF2-40B4-BE49-F238E27FC236}">
                    <a16:creationId xmlns:a16="http://schemas.microsoft.com/office/drawing/2014/main" id="{22466A6F-7C04-3155-ED0B-352D7B6E726F}"/>
                  </a:ext>
                </a:extLst>
              </p:cNvPr>
              <p:cNvCxnSpPr>
                <a:stCxn id="168" idx="6"/>
                <a:endCxn id="169" idx="3"/>
              </p:cNvCxnSpPr>
              <p:nvPr/>
            </p:nvCxnSpPr>
            <p:spPr>
              <a:xfrm flipV="1">
                <a:off x="3360148" y="6576771"/>
                <a:ext cx="1716185" cy="75166"/>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43" name="Straight Connector 142">
                <a:extLst>
                  <a:ext uri="{FF2B5EF4-FFF2-40B4-BE49-F238E27FC236}">
                    <a16:creationId xmlns:a16="http://schemas.microsoft.com/office/drawing/2014/main" id="{E3467D08-B158-F459-76E0-1CC5F3E2A736}"/>
                  </a:ext>
                </a:extLst>
              </p:cNvPr>
              <p:cNvCxnSpPr>
                <a:stCxn id="169" idx="1"/>
                <a:endCxn id="167" idx="4"/>
              </p:cNvCxnSpPr>
              <p:nvPr/>
            </p:nvCxnSpPr>
            <p:spPr>
              <a:xfrm flipH="1" flipV="1">
                <a:off x="4211133" y="3585751"/>
                <a:ext cx="865200" cy="2628084"/>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44" name="Straight Connector 143">
                <a:extLst>
                  <a:ext uri="{FF2B5EF4-FFF2-40B4-BE49-F238E27FC236}">
                    <a16:creationId xmlns:a16="http://schemas.microsoft.com/office/drawing/2014/main" id="{FED42938-B1CF-CCAB-82E7-C5D9ED62B47E}"/>
                  </a:ext>
                </a:extLst>
              </p:cNvPr>
              <p:cNvCxnSpPr>
                <a:stCxn id="171" idx="2"/>
                <a:endCxn id="167" idx="5"/>
              </p:cNvCxnSpPr>
              <p:nvPr/>
            </p:nvCxnSpPr>
            <p:spPr>
              <a:xfrm flipH="1" flipV="1">
                <a:off x="4392601" y="3510585"/>
                <a:ext cx="913997" cy="495205"/>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45" name="Straight Connector 144">
                <a:extLst>
                  <a:ext uri="{FF2B5EF4-FFF2-40B4-BE49-F238E27FC236}">
                    <a16:creationId xmlns:a16="http://schemas.microsoft.com/office/drawing/2014/main" id="{A0F49481-D214-4D23-F5DB-22D5C9AC8216}"/>
                  </a:ext>
                </a:extLst>
              </p:cNvPr>
              <p:cNvCxnSpPr>
                <a:stCxn id="169" idx="0"/>
                <a:endCxn id="171" idx="3"/>
              </p:cNvCxnSpPr>
              <p:nvPr/>
            </p:nvCxnSpPr>
            <p:spPr>
              <a:xfrm flipV="1">
                <a:off x="5257801" y="4187258"/>
                <a:ext cx="123963" cy="1951411"/>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46" name="Straight Connector 145">
                <a:extLst>
                  <a:ext uri="{FF2B5EF4-FFF2-40B4-BE49-F238E27FC236}">
                    <a16:creationId xmlns:a16="http://schemas.microsoft.com/office/drawing/2014/main" id="{EDD9656E-2A08-FAF6-0E5A-864DBE4AF542}"/>
                  </a:ext>
                </a:extLst>
              </p:cNvPr>
              <p:cNvCxnSpPr>
                <a:stCxn id="170" idx="1"/>
                <a:endCxn id="171" idx="5"/>
              </p:cNvCxnSpPr>
              <p:nvPr/>
            </p:nvCxnSpPr>
            <p:spPr>
              <a:xfrm flipH="1" flipV="1">
                <a:off x="5744700" y="4187258"/>
                <a:ext cx="861544" cy="674868"/>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47" name="Straight Connector 146">
                <a:extLst>
                  <a:ext uri="{FF2B5EF4-FFF2-40B4-BE49-F238E27FC236}">
                    <a16:creationId xmlns:a16="http://schemas.microsoft.com/office/drawing/2014/main" id="{3918935C-8432-0740-DBB5-9F8278FF03C2}"/>
                  </a:ext>
                </a:extLst>
              </p:cNvPr>
              <p:cNvCxnSpPr>
                <a:stCxn id="170" idx="3"/>
                <a:endCxn id="169" idx="6"/>
              </p:cNvCxnSpPr>
              <p:nvPr/>
            </p:nvCxnSpPr>
            <p:spPr>
              <a:xfrm flipH="1">
                <a:off x="5514435" y="5225062"/>
                <a:ext cx="1091809" cy="1170241"/>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48" name="TextBox 147">
                <a:extLst>
                  <a:ext uri="{FF2B5EF4-FFF2-40B4-BE49-F238E27FC236}">
                    <a16:creationId xmlns:a16="http://schemas.microsoft.com/office/drawing/2014/main" id="{5DA70AD2-103F-3808-D08A-C8C7652E78CC}"/>
                  </a:ext>
                </a:extLst>
              </p:cNvPr>
              <p:cNvSpPr txBox="1"/>
              <p:nvPr/>
            </p:nvSpPr>
            <p:spPr>
              <a:xfrm>
                <a:off x="767228" y="3195081"/>
                <a:ext cx="641186" cy="565580"/>
              </a:xfrm>
              <a:prstGeom prst="rect">
                <a:avLst/>
              </a:prstGeom>
              <a:noFill/>
            </p:spPr>
            <p:txBody>
              <a:bodyPr wrap="none" rtlCol="0">
                <a:spAutoFit/>
              </a:bodyPr>
              <a:lstStyle/>
              <a:p>
                <a:r>
                  <a:rPr lang="en-US" dirty="0">
                    <a:solidFill>
                      <a:srgbClr val="00B050"/>
                    </a:solidFill>
                  </a:rPr>
                  <a:t>10</a:t>
                </a:r>
              </a:p>
            </p:txBody>
          </p:sp>
          <p:sp>
            <p:nvSpPr>
              <p:cNvPr id="149" name="TextBox 148">
                <a:extLst>
                  <a:ext uri="{FF2B5EF4-FFF2-40B4-BE49-F238E27FC236}">
                    <a16:creationId xmlns:a16="http://schemas.microsoft.com/office/drawing/2014/main" id="{3826737A-FAD1-118C-9744-F6C76DF1C237}"/>
                  </a:ext>
                </a:extLst>
              </p:cNvPr>
              <p:cNvSpPr txBox="1"/>
              <p:nvPr/>
            </p:nvSpPr>
            <p:spPr>
              <a:xfrm>
                <a:off x="6095562" y="4099030"/>
                <a:ext cx="461990" cy="565580"/>
              </a:xfrm>
              <a:prstGeom prst="rect">
                <a:avLst/>
              </a:prstGeom>
              <a:noFill/>
            </p:spPr>
            <p:txBody>
              <a:bodyPr wrap="none" rtlCol="0">
                <a:spAutoFit/>
              </a:bodyPr>
              <a:lstStyle/>
              <a:p>
                <a:r>
                  <a:rPr lang="en-US" dirty="0">
                    <a:solidFill>
                      <a:srgbClr val="00B050"/>
                    </a:solidFill>
                  </a:rPr>
                  <a:t>2</a:t>
                </a:r>
              </a:p>
            </p:txBody>
          </p:sp>
          <p:sp>
            <p:nvSpPr>
              <p:cNvPr id="150" name="TextBox 149">
                <a:extLst>
                  <a:ext uri="{FF2B5EF4-FFF2-40B4-BE49-F238E27FC236}">
                    <a16:creationId xmlns:a16="http://schemas.microsoft.com/office/drawing/2014/main" id="{677F8BFC-E723-6F4D-29CA-E8ED1B6D3D99}"/>
                  </a:ext>
                </a:extLst>
              </p:cNvPr>
              <p:cNvSpPr txBox="1"/>
              <p:nvPr/>
            </p:nvSpPr>
            <p:spPr>
              <a:xfrm>
                <a:off x="3895875" y="6564868"/>
                <a:ext cx="461990" cy="565580"/>
              </a:xfrm>
              <a:prstGeom prst="rect">
                <a:avLst/>
              </a:prstGeom>
              <a:noFill/>
            </p:spPr>
            <p:txBody>
              <a:bodyPr wrap="none" rtlCol="0">
                <a:spAutoFit/>
              </a:bodyPr>
              <a:lstStyle/>
              <a:p>
                <a:r>
                  <a:rPr lang="en-US" dirty="0">
                    <a:solidFill>
                      <a:srgbClr val="00B050"/>
                    </a:solidFill>
                  </a:rPr>
                  <a:t>7</a:t>
                </a:r>
              </a:p>
            </p:txBody>
          </p:sp>
          <p:sp>
            <p:nvSpPr>
              <p:cNvPr id="151" name="TextBox 150">
                <a:extLst>
                  <a:ext uri="{FF2B5EF4-FFF2-40B4-BE49-F238E27FC236}">
                    <a16:creationId xmlns:a16="http://schemas.microsoft.com/office/drawing/2014/main" id="{E5965D04-95BE-172D-DE21-720E47C71DB1}"/>
                  </a:ext>
                </a:extLst>
              </p:cNvPr>
              <p:cNvSpPr txBox="1"/>
              <p:nvPr/>
            </p:nvSpPr>
            <p:spPr>
              <a:xfrm>
                <a:off x="6047348" y="5905158"/>
                <a:ext cx="641186" cy="565580"/>
              </a:xfrm>
              <a:prstGeom prst="rect">
                <a:avLst/>
              </a:prstGeom>
              <a:noFill/>
            </p:spPr>
            <p:txBody>
              <a:bodyPr wrap="none" rtlCol="0">
                <a:spAutoFit/>
              </a:bodyPr>
              <a:lstStyle/>
              <a:p>
                <a:r>
                  <a:rPr lang="en-US" dirty="0">
                    <a:solidFill>
                      <a:srgbClr val="00B050"/>
                    </a:solidFill>
                  </a:rPr>
                  <a:t>11</a:t>
                </a:r>
              </a:p>
            </p:txBody>
          </p:sp>
          <p:sp>
            <p:nvSpPr>
              <p:cNvPr id="152" name="TextBox 151">
                <a:extLst>
                  <a:ext uri="{FF2B5EF4-FFF2-40B4-BE49-F238E27FC236}">
                    <a16:creationId xmlns:a16="http://schemas.microsoft.com/office/drawing/2014/main" id="{C0F2268A-3C7A-655E-79FA-25240CF558A3}"/>
                  </a:ext>
                </a:extLst>
              </p:cNvPr>
              <p:cNvSpPr txBox="1"/>
              <p:nvPr/>
            </p:nvSpPr>
            <p:spPr>
              <a:xfrm>
                <a:off x="5255801" y="4595356"/>
                <a:ext cx="461990" cy="565580"/>
              </a:xfrm>
              <a:prstGeom prst="rect">
                <a:avLst/>
              </a:prstGeom>
              <a:noFill/>
            </p:spPr>
            <p:txBody>
              <a:bodyPr wrap="none" rtlCol="0">
                <a:spAutoFit/>
              </a:bodyPr>
              <a:lstStyle/>
              <a:p>
                <a:r>
                  <a:rPr lang="en-US" dirty="0">
                    <a:solidFill>
                      <a:srgbClr val="00B050"/>
                    </a:solidFill>
                  </a:rPr>
                  <a:t>9</a:t>
                </a:r>
              </a:p>
            </p:txBody>
          </p:sp>
          <p:sp>
            <p:nvSpPr>
              <p:cNvPr id="153" name="TextBox 152">
                <a:extLst>
                  <a:ext uri="{FF2B5EF4-FFF2-40B4-BE49-F238E27FC236}">
                    <a16:creationId xmlns:a16="http://schemas.microsoft.com/office/drawing/2014/main" id="{46D66E34-9CBE-C2C6-5186-6CDDE2660625}"/>
                  </a:ext>
                </a:extLst>
              </p:cNvPr>
              <p:cNvSpPr txBox="1"/>
              <p:nvPr/>
            </p:nvSpPr>
            <p:spPr>
              <a:xfrm>
                <a:off x="4119679" y="4462779"/>
                <a:ext cx="461990" cy="565580"/>
              </a:xfrm>
              <a:prstGeom prst="rect">
                <a:avLst/>
              </a:prstGeom>
              <a:noFill/>
            </p:spPr>
            <p:txBody>
              <a:bodyPr wrap="none" rtlCol="0">
                <a:spAutoFit/>
              </a:bodyPr>
              <a:lstStyle/>
              <a:p>
                <a:r>
                  <a:rPr lang="en-US" dirty="0">
                    <a:solidFill>
                      <a:srgbClr val="00B050"/>
                    </a:solidFill>
                  </a:rPr>
                  <a:t>5</a:t>
                </a:r>
              </a:p>
            </p:txBody>
          </p:sp>
          <p:sp>
            <p:nvSpPr>
              <p:cNvPr id="154" name="TextBox 153">
                <a:extLst>
                  <a:ext uri="{FF2B5EF4-FFF2-40B4-BE49-F238E27FC236}">
                    <a16:creationId xmlns:a16="http://schemas.microsoft.com/office/drawing/2014/main" id="{1F4F19F6-511C-663F-AB69-47F024628721}"/>
                  </a:ext>
                </a:extLst>
              </p:cNvPr>
              <p:cNvSpPr txBox="1"/>
              <p:nvPr/>
            </p:nvSpPr>
            <p:spPr>
              <a:xfrm>
                <a:off x="4582463" y="3299181"/>
                <a:ext cx="461990" cy="565580"/>
              </a:xfrm>
              <a:prstGeom prst="rect">
                <a:avLst/>
              </a:prstGeom>
              <a:noFill/>
            </p:spPr>
            <p:txBody>
              <a:bodyPr wrap="none" rtlCol="0">
                <a:spAutoFit/>
              </a:bodyPr>
              <a:lstStyle/>
              <a:p>
                <a:r>
                  <a:rPr lang="en-US" dirty="0">
                    <a:solidFill>
                      <a:srgbClr val="00B050"/>
                    </a:solidFill>
                  </a:rPr>
                  <a:t>6</a:t>
                </a:r>
              </a:p>
            </p:txBody>
          </p:sp>
          <p:sp>
            <p:nvSpPr>
              <p:cNvPr id="155" name="TextBox 154">
                <a:extLst>
                  <a:ext uri="{FF2B5EF4-FFF2-40B4-BE49-F238E27FC236}">
                    <a16:creationId xmlns:a16="http://schemas.microsoft.com/office/drawing/2014/main" id="{0DFECE1A-1211-86CD-9F2F-1BEA574448D8}"/>
                  </a:ext>
                </a:extLst>
              </p:cNvPr>
              <p:cNvSpPr txBox="1"/>
              <p:nvPr/>
            </p:nvSpPr>
            <p:spPr>
              <a:xfrm>
                <a:off x="3058462" y="5546336"/>
                <a:ext cx="461990" cy="565580"/>
              </a:xfrm>
              <a:prstGeom prst="rect">
                <a:avLst/>
              </a:prstGeom>
              <a:noFill/>
            </p:spPr>
            <p:txBody>
              <a:bodyPr wrap="none" rtlCol="0">
                <a:spAutoFit/>
              </a:bodyPr>
              <a:lstStyle/>
              <a:p>
                <a:r>
                  <a:rPr lang="en-US" dirty="0">
                    <a:solidFill>
                      <a:srgbClr val="00B050"/>
                    </a:solidFill>
                  </a:rPr>
                  <a:t>1</a:t>
                </a:r>
              </a:p>
            </p:txBody>
          </p:sp>
          <p:sp>
            <p:nvSpPr>
              <p:cNvPr id="156" name="TextBox 155">
                <a:extLst>
                  <a:ext uri="{FF2B5EF4-FFF2-40B4-BE49-F238E27FC236}">
                    <a16:creationId xmlns:a16="http://schemas.microsoft.com/office/drawing/2014/main" id="{948369BE-B017-271D-FAD6-FCA8E179CD0F}"/>
                  </a:ext>
                </a:extLst>
              </p:cNvPr>
              <p:cNvSpPr txBox="1"/>
              <p:nvPr/>
            </p:nvSpPr>
            <p:spPr>
              <a:xfrm>
                <a:off x="3064048" y="3778529"/>
                <a:ext cx="461990" cy="565580"/>
              </a:xfrm>
              <a:prstGeom prst="rect">
                <a:avLst/>
              </a:prstGeom>
              <a:noFill/>
            </p:spPr>
            <p:txBody>
              <a:bodyPr wrap="none" rtlCol="0">
                <a:spAutoFit/>
              </a:bodyPr>
              <a:lstStyle/>
              <a:p>
                <a:r>
                  <a:rPr lang="en-US" dirty="0">
                    <a:solidFill>
                      <a:srgbClr val="00B050"/>
                    </a:solidFill>
                  </a:rPr>
                  <a:t>7</a:t>
                </a:r>
              </a:p>
            </p:txBody>
          </p:sp>
          <p:sp>
            <p:nvSpPr>
              <p:cNvPr id="157" name="TextBox 156">
                <a:extLst>
                  <a:ext uri="{FF2B5EF4-FFF2-40B4-BE49-F238E27FC236}">
                    <a16:creationId xmlns:a16="http://schemas.microsoft.com/office/drawing/2014/main" id="{BA7E08C1-460F-68AC-983A-1E7F28845F34}"/>
                  </a:ext>
                </a:extLst>
              </p:cNvPr>
              <p:cNvSpPr txBox="1"/>
              <p:nvPr/>
            </p:nvSpPr>
            <p:spPr>
              <a:xfrm>
                <a:off x="2051034" y="5224258"/>
                <a:ext cx="461990" cy="565580"/>
              </a:xfrm>
              <a:prstGeom prst="rect">
                <a:avLst/>
              </a:prstGeom>
              <a:noFill/>
            </p:spPr>
            <p:txBody>
              <a:bodyPr wrap="none" rtlCol="0">
                <a:spAutoFit/>
              </a:bodyPr>
              <a:lstStyle/>
              <a:p>
                <a:r>
                  <a:rPr lang="en-US" dirty="0">
                    <a:solidFill>
                      <a:srgbClr val="00B050"/>
                    </a:solidFill>
                  </a:rPr>
                  <a:t>3</a:t>
                </a:r>
              </a:p>
            </p:txBody>
          </p:sp>
          <p:sp>
            <p:nvSpPr>
              <p:cNvPr id="158" name="TextBox 157">
                <a:extLst>
                  <a:ext uri="{FF2B5EF4-FFF2-40B4-BE49-F238E27FC236}">
                    <a16:creationId xmlns:a16="http://schemas.microsoft.com/office/drawing/2014/main" id="{54DF8D0B-3D67-6BD4-8990-704D5199F310}"/>
                  </a:ext>
                </a:extLst>
              </p:cNvPr>
              <p:cNvSpPr txBox="1"/>
              <p:nvPr/>
            </p:nvSpPr>
            <p:spPr>
              <a:xfrm>
                <a:off x="1885966" y="6404395"/>
                <a:ext cx="461990" cy="565580"/>
              </a:xfrm>
              <a:prstGeom prst="rect">
                <a:avLst/>
              </a:prstGeom>
              <a:noFill/>
            </p:spPr>
            <p:txBody>
              <a:bodyPr wrap="none" rtlCol="0">
                <a:spAutoFit/>
              </a:bodyPr>
              <a:lstStyle/>
              <a:p>
                <a:r>
                  <a:rPr lang="en-US" dirty="0">
                    <a:solidFill>
                      <a:srgbClr val="00B050"/>
                    </a:solidFill>
                  </a:rPr>
                  <a:t>1</a:t>
                </a:r>
              </a:p>
            </p:txBody>
          </p:sp>
          <p:sp>
            <p:nvSpPr>
              <p:cNvPr id="159" name="TextBox 158">
                <a:extLst>
                  <a:ext uri="{FF2B5EF4-FFF2-40B4-BE49-F238E27FC236}">
                    <a16:creationId xmlns:a16="http://schemas.microsoft.com/office/drawing/2014/main" id="{7E1CF5CE-DA1C-A802-F0A8-C56514233D7F}"/>
                  </a:ext>
                </a:extLst>
              </p:cNvPr>
              <p:cNvSpPr txBox="1"/>
              <p:nvPr/>
            </p:nvSpPr>
            <p:spPr>
              <a:xfrm>
                <a:off x="2830979" y="2862182"/>
                <a:ext cx="461990" cy="565580"/>
              </a:xfrm>
              <a:prstGeom prst="rect">
                <a:avLst/>
              </a:prstGeom>
              <a:noFill/>
            </p:spPr>
            <p:txBody>
              <a:bodyPr wrap="none" rtlCol="0">
                <a:spAutoFit/>
              </a:bodyPr>
              <a:lstStyle/>
              <a:p>
                <a:r>
                  <a:rPr lang="en-US" dirty="0">
                    <a:solidFill>
                      <a:srgbClr val="00B050"/>
                    </a:solidFill>
                  </a:rPr>
                  <a:t>8</a:t>
                </a:r>
              </a:p>
            </p:txBody>
          </p:sp>
          <p:sp>
            <p:nvSpPr>
              <p:cNvPr id="160" name="TextBox 159">
                <a:extLst>
                  <a:ext uri="{FF2B5EF4-FFF2-40B4-BE49-F238E27FC236}">
                    <a16:creationId xmlns:a16="http://schemas.microsoft.com/office/drawing/2014/main" id="{DBBF6E78-42E8-3F02-0B9F-2835210B593E}"/>
                  </a:ext>
                </a:extLst>
              </p:cNvPr>
              <p:cNvSpPr txBox="1"/>
              <p:nvPr/>
            </p:nvSpPr>
            <p:spPr>
              <a:xfrm>
                <a:off x="256634" y="5096526"/>
                <a:ext cx="641186" cy="565580"/>
              </a:xfrm>
              <a:prstGeom prst="rect">
                <a:avLst/>
              </a:prstGeom>
              <a:noFill/>
            </p:spPr>
            <p:txBody>
              <a:bodyPr wrap="none" rtlCol="0">
                <a:spAutoFit/>
              </a:bodyPr>
              <a:lstStyle/>
              <a:p>
                <a:r>
                  <a:rPr lang="en-US" dirty="0">
                    <a:solidFill>
                      <a:srgbClr val="00B050"/>
                    </a:solidFill>
                  </a:rPr>
                  <a:t>12</a:t>
                </a:r>
              </a:p>
            </p:txBody>
          </p:sp>
          <p:cxnSp>
            <p:nvCxnSpPr>
              <p:cNvPr id="161" name="Straight Connector 160">
                <a:extLst>
                  <a:ext uri="{FF2B5EF4-FFF2-40B4-BE49-F238E27FC236}">
                    <a16:creationId xmlns:a16="http://schemas.microsoft.com/office/drawing/2014/main" id="{51C31B08-8330-A11B-4F1A-B06FF798EC0B}"/>
                  </a:ext>
                </a:extLst>
              </p:cNvPr>
              <p:cNvCxnSpPr>
                <a:stCxn id="164" idx="4"/>
                <a:endCxn id="165" idx="0"/>
              </p:cNvCxnSpPr>
              <p:nvPr/>
            </p:nvCxnSpPr>
            <p:spPr>
              <a:xfrm flipH="1">
                <a:off x="1296001" y="3533361"/>
                <a:ext cx="891651" cy="2115163"/>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62" name="TextBox 161">
                <a:extLst>
                  <a:ext uri="{FF2B5EF4-FFF2-40B4-BE49-F238E27FC236}">
                    <a16:creationId xmlns:a16="http://schemas.microsoft.com/office/drawing/2014/main" id="{DF936A7D-07BE-9BA8-21D5-AE93448D2F14}"/>
                  </a:ext>
                </a:extLst>
              </p:cNvPr>
              <p:cNvSpPr txBox="1"/>
              <p:nvPr/>
            </p:nvSpPr>
            <p:spPr>
              <a:xfrm>
                <a:off x="1414258" y="4262423"/>
                <a:ext cx="461990" cy="565580"/>
              </a:xfrm>
              <a:prstGeom prst="rect">
                <a:avLst/>
              </a:prstGeom>
              <a:noFill/>
            </p:spPr>
            <p:txBody>
              <a:bodyPr wrap="none" rtlCol="0">
                <a:spAutoFit/>
              </a:bodyPr>
              <a:lstStyle/>
              <a:p>
                <a:r>
                  <a:rPr lang="en-US" dirty="0">
                    <a:solidFill>
                      <a:srgbClr val="00B050"/>
                    </a:solidFill>
                  </a:rPr>
                  <a:t>9</a:t>
                </a:r>
              </a:p>
            </p:txBody>
          </p:sp>
          <p:sp>
            <p:nvSpPr>
              <p:cNvPr id="163" name="Oval 162">
                <a:extLst>
                  <a:ext uri="{FF2B5EF4-FFF2-40B4-BE49-F238E27FC236}">
                    <a16:creationId xmlns:a16="http://schemas.microsoft.com/office/drawing/2014/main" id="{B5D2CB04-20EB-6DF5-8909-971BD47541D3}"/>
                  </a:ext>
                </a:extLst>
              </p:cNvPr>
              <p:cNvSpPr/>
              <p:nvPr/>
            </p:nvSpPr>
            <p:spPr>
              <a:xfrm>
                <a:off x="0" y="4164165"/>
                <a:ext cx="513268" cy="513268"/>
              </a:xfrm>
              <a:prstGeom prst="ellipse">
                <a:avLst/>
              </a:prstGeom>
              <a:solidFill>
                <a:srgbClr val="FF0000"/>
              </a:solidFill>
              <a:ln>
                <a:solidFill>
                  <a:srgbClr val="FF33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0</a:t>
                </a:r>
              </a:p>
            </p:txBody>
          </p:sp>
          <p:sp>
            <p:nvSpPr>
              <p:cNvPr id="164" name="Oval 163">
                <a:extLst>
                  <a:ext uri="{FF2B5EF4-FFF2-40B4-BE49-F238E27FC236}">
                    <a16:creationId xmlns:a16="http://schemas.microsoft.com/office/drawing/2014/main" id="{72050422-D698-F55D-822D-539B17CD05BA}"/>
                  </a:ext>
                </a:extLst>
              </p:cNvPr>
              <p:cNvSpPr/>
              <p:nvPr/>
            </p:nvSpPr>
            <p:spPr>
              <a:xfrm>
                <a:off x="1931018" y="3020093"/>
                <a:ext cx="513268" cy="51326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165" name="Oval 164">
                <a:extLst>
                  <a:ext uri="{FF2B5EF4-FFF2-40B4-BE49-F238E27FC236}">
                    <a16:creationId xmlns:a16="http://schemas.microsoft.com/office/drawing/2014/main" id="{CB30E8C8-7D92-1928-E6B2-09A458489B4A}"/>
                  </a:ext>
                </a:extLst>
              </p:cNvPr>
              <p:cNvSpPr/>
              <p:nvPr/>
            </p:nvSpPr>
            <p:spPr>
              <a:xfrm>
                <a:off x="1039367" y="5648524"/>
                <a:ext cx="513268" cy="51326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166" name="Oval 165">
                <a:extLst>
                  <a:ext uri="{FF2B5EF4-FFF2-40B4-BE49-F238E27FC236}">
                    <a16:creationId xmlns:a16="http://schemas.microsoft.com/office/drawing/2014/main" id="{5659AE9B-AED2-63F5-FFEF-4AC3BF336A0C}"/>
                  </a:ext>
                </a:extLst>
              </p:cNvPr>
              <p:cNvSpPr/>
              <p:nvPr/>
            </p:nvSpPr>
            <p:spPr>
              <a:xfrm>
                <a:off x="2574345" y="4492515"/>
                <a:ext cx="513268" cy="51326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167" name="Oval 166">
                <a:extLst>
                  <a:ext uri="{FF2B5EF4-FFF2-40B4-BE49-F238E27FC236}">
                    <a16:creationId xmlns:a16="http://schemas.microsoft.com/office/drawing/2014/main" id="{5BDE5ABE-0BF2-0B27-7E8C-60DAA4887FE8}"/>
                  </a:ext>
                </a:extLst>
              </p:cNvPr>
              <p:cNvSpPr/>
              <p:nvPr/>
            </p:nvSpPr>
            <p:spPr>
              <a:xfrm>
                <a:off x="3954499" y="3072483"/>
                <a:ext cx="513268" cy="51326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a:t>
                </a:r>
              </a:p>
            </p:txBody>
          </p:sp>
          <p:sp>
            <p:nvSpPr>
              <p:cNvPr id="168" name="Oval 167">
                <a:extLst>
                  <a:ext uri="{FF2B5EF4-FFF2-40B4-BE49-F238E27FC236}">
                    <a16:creationId xmlns:a16="http://schemas.microsoft.com/office/drawing/2014/main" id="{9E2D920A-40D6-F04D-AC14-A74BA229EA51}"/>
                  </a:ext>
                </a:extLst>
              </p:cNvPr>
              <p:cNvSpPr/>
              <p:nvPr/>
            </p:nvSpPr>
            <p:spPr>
              <a:xfrm>
                <a:off x="2846880" y="6395303"/>
                <a:ext cx="513268" cy="51326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169" name="Oval 168">
                <a:extLst>
                  <a:ext uri="{FF2B5EF4-FFF2-40B4-BE49-F238E27FC236}">
                    <a16:creationId xmlns:a16="http://schemas.microsoft.com/office/drawing/2014/main" id="{62DFA89F-EAD1-9C56-7425-0D3283049666}"/>
                  </a:ext>
                </a:extLst>
              </p:cNvPr>
              <p:cNvSpPr/>
              <p:nvPr/>
            </p:nvSpPr>
            <p:spPr>
              <a:xfrm>
                <a:off x="5001167" y="6138669"/>
                <a:ext cx="513268" cy="51326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sp>
            <p:nvSpPr>
              <p:cNvPr id="170" name="Oval 169">
                <a:extLst>
                  <a:ext uri="{FF2B5EF4-FFF2-40B4-BE49-F238E27FC236}">
                    <a16:creationId xmlns:a16="http://schemas.microsoft.com/office/drawing/2014/main" id="{D25E4BD8-F1DE-8963-31EA-49C479A959B2}"/>
                  </a:ext>
                </a:extLst>
              </p:cNvPr>
              <p:cNvSpPr/>
              <p:nvPr/>
            </p:nvSpPr>
            <p:spPr>
              <a:xfrm>
                <a:off x="6531078" y="4786960"/>
                <a:ext cx="513268" cy="513268"/>
              </a:xfrm>
              <a:prstGeom prst="ellipse">
                <a:avLst/>
              </a:prstGeom>
              <a:solidFill>
                <a:schemeClr val="accent4">
                  <a:lumMod val="60000"/>
                  <a:lumOff val="40000"/>
                </a:scheme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a:t>
                </a:r>
              </a:p>
            </p:txBody>
          </p:sp>
          <p:sp>
            <p:nvSpPr>
              <p:cNvPr id="171" name="Oval 170">
                <a:extLst>
                  <a:ext uri="{FF2B5EF4-FFF2-40B4-BE49-F238E27FC236}">
                    <a16:creationId xmlns:a16="http://schemas.microsoft.com/office/drawing/2014/main" id="{853FC4DB-BD17-BF97-F6FE-06F1DF7ADDBA}"/>
                  </a:ext>
                </a:extLst>
              </p:cNvPr>
              <p:cNvSpPr/>
              <p:nvPr/>
            </p:nvSpPr>
            <p:spPr>
              <a:xfrm>
                <a:off x="5306598" y="3749156"/>
                <a:ext cx="513268" cy="51326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grpSp>
        <p:sp>
          <p:nvSpPr>
            <p:cNvPr id="172" name="TextBox 171">
              <a:extLst>
                <a:ext uri="{FF2B5EF4-FFF2-40B4-BE49-F238E27FC236}">
                  <a16:creationId xmlns:a16="http://schemas.microsoft.com/office/drawing/2014/main" id="{72B9C0E9-4F4A-28A1-4EF7-71C638927532}"/>
                </a:ext>
              </a:extLst>
            </p:cNvPr>
            <p:cNvSpPr txBox="1"/>
            <p:nvPr/>
          </p:nvSpPr>
          <p:spPr>
            <a:xfrm>
              <a:off x="7086600" y="3962400"/>
              <a:ext cx="301686" cy="369332"/>
            </a:xfrm>
            <a:prstGeom prst="rect">
              <a:avLst/>
            </a:prstGeom>
            <a:noFill/>
          </p:spPr>
          <p:txBody>
            <a:bodyPr wrap="none" rtlCol="0">
              <a:spAutoFit/>
            </a:bodyPr>
            <a:lstStyle/>
            <a:p>
              <a:r>
                <a:rPr lang="en-US" dirty="0">
                  <a:solidFill>
                    <a:srgbClr val="FF9933"/>
                  </a:solidFill>
                </a:rPr>
                <a:t>0</a:t>
              </a:r>
            </a:p>
          </p:txBody>
        </p:sp>
        <mc:AlternateContent xmlns:mc="http://schemas.openxmlformats.org/markup-compatibility/2006">
          <mc:Choice xmlns:a14="http://schemas.microsoft.com/office/drawing/2010/main" Requires="a14">
            <p:sp>
              <p:nvSpPr>
                <p:cNvPr id="173" name="TextBox 172">
                  <a:extLst>
                    <a:ext uri="{FF2B5EF4-FFF2-40B4-BE49-F238E27FC236}">
                      <a16:creationId xmlns:a16="http://schemas.microsoft.com/office/drawing/2014/main" id="{4C06AA38-1612-6A93-21BB-70EA359FCE44}"/>
                    </a:ext>
                  </a:extLst>
                </p:cNvPr>
                <p:cNvSpPr txBox="1"/>
                <p:nvPr/>
              </p:nvSpPr>
              <p:spPr>
                <a:xfrm>
                  <a:off x="8148957" y="3277786"/>
                  <a:ext cx="494046"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b="0" i="1" smtClean="0">
                            <a:solidFill>
                              <a:srgbClr val="FF9933"/>
                            </a:solidFill>
                            <a:latin typeface="Cambria Math" panose="02040503050406030204" pitchFamily="18" charset="0"/>
                          </a:rPr>
                          <m:t>10</m:t>
                        </m:r>
                      </m:oMath>
                    </m:oMathPara>
                  </a14:m>
                  <a:endParaRPr lang="en-US" dirty="0">
                    <a:solidFill>
                      <a:srgbClr val="FF9933"/>
                    </a:solidFill>
                  </a:endParaRPr>
                </a:p>
              </p:txBody>
            </p:sp>
          </mc:Choice>
          <mc:Fallback>
            <p:sp>
              <p:nvSpPr>
                <p:cNvPr id="173" name="TextBox 172">
                  <a:extLst>
                    <a:ext uri="{FF2B5EF4-FFF2-40B4-BE49-F238E27FC236}">
                      <a16:creationId xmlns:a16="http://schemas.microsoft.com/office/drawing/2014/main" id="{4C06AA38-1612-6A93-21BB-70EA359FCE44}"/>
                    </a:ext>
                  </a:extLst>
                </p:cNvPr>
                <p:cNvSpPr txBox="1">
                  <a:spLocks noRot="1" noChangeAspect="1" noMove="1" noResize="1" noEditPoints="1" noAdjustHandles="1" noChangeArrowheads="1" noChangeShapeType="1" noTextEdit="1"/>
                </p:cNvSpPr>
                <p:nvPr/>
              </p:nvSpPr>
              <p:spPr>
                <a:xfrm>
                  <a:off x="8148957" y="3277786"/>
                  <a:ext cx="494046" cy="369332"/>
                </a:xfrm>
                <a:prstGeom prst="rect">
                  <a:avLst/>
                </a:prstGeom>
                <a:blipFill>
                  <a:blip r:embed="rId3"/>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74" name="TextBox 173">
                  <a:extLst>
                    <a:ext uri="{FF2B5EF4-FFF2-40B4-BE49-F238E27FC236}">
                      <a16:creationId xmlns:a16="http://schemas.microsoft.com/office/drawing/2014/main" id="{80460AAE-AA39-FF16-B609-F2F0EE40DF05}"/>
                    </a:ext>
                  </a:extLst>
                </p:cNvPr>
                <p:cNvSpPr txBox="1"/>
                <p:nvPr/>
              </p:nvSpPr>
              <p:spPr>
                <a:xfrm>
                  <a:off x="7315200" y="5338920"/>
                  <a:ext cx="494046"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b="0" i="1" smtClean="0">
                            <a:solidFill>
                              <a:srgbClr val="FF9933"/>
                            </a:solidFill>
                            <a:latin typeface="Cambria Math" panose="02040503050406030204" pitchFamily="18" charset="0"/>
                          </a:rPr>
                          <m:t>12</m:t>
                        </m:r>
                      </m:oMath>
                    </m:oMathPara>
                  </a14:m>
                  <a:endParaRPr lang="en-US" dirty="0">
                    <a:solidFill>
                      <a:srgbClr val="FF9933"/>
                    </a:solidFill>
                  </a:endParaRPr>
                </a:p>
              </p:txBody>
            </p:sp>
          </mc:Choice>
          <mc:Fallback>
            <p:sp>
              <p:nvSpPr>
                <p:cNvPr id="174" name="TextBox 173">
                  <a:extLst>
                    <a:ext uri="{FF2B5EF4-FFF2-40B4-BE49-F238E27FC236}">
                      <a16:creationId xmlns:a16="http://schemas.microsoft.com/office/drawing/2014/main" id="{80460AAE-AA39-FF16-B609-F2F0EE40DF05}"/>
                    </a:ext>
                  </a:extLst>
                </p:cNvPr>
                <p:cNvSpPr txBox="1">
                  <a:spLocks noRot="1" noChangeAspect="1" noMove="1" noResize="1" noEditPoints="1" noAdjustHandles="1" noChangeArrowheads="1" noChangeShapeType="1" noTextEdit="1"/>
                </p:cNvSpPr>
                <p:nvPr/>
              </p:nvSpPr>
              <p:spPr>
                <a:xfrm>
                  <a:off x="7315200" y="5338920"/>
                  <a:ext cx="494046" cy="369332"/>
                </a:xfrm>
                <a:prstGeom prst="rect">
                  <a:avLst/>
                </a:prstGeom>
                <a:blipFill>
                  <a:blip r:embed="rId4"/>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75" name="TextBox 174">
                  <a:extLst>
                    <a:ext uri="{FF2B5EF4-FFF2-40B4-BE49-F238E27FC236}">
                      <a16:creationId xmlns:a16="http://schemas.microsoft.com/office/drawing/2014/main" id="{A0659F17-1C24-F96F-A6AF-0A70BE1087B3}"/>
                    </a:ext>
                  </a:extLst>
                </p:cNvPr>
                <p:cNvSpPr txBox="1"/>
                <p:nvPr/>
              </p:nvSpPr>
              <p:spPr>
                <a:xfrm>
                  <a:off x="8529076" y="4268840"/>
                  <a:ext cx="494046"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b="0" i="1" smtClean="0">
                            <a:solidFill>
                              <a:srgbClr val="FF9933"/>
                            </a:solidFill>
                            <a:latin typeface="Cambria Math" panose="02040503050406030204" pitchFamily="18" charset="0"/>
                          </a:rPr>
                          <m:t>15</m:t>
                        </m:r>
                      </m:oMath>
                    </m:oMathPara>
                  </a14:m>
                  <a:endParaRPr lang="en-US" dirty="0">
                    <a:solidFill>
                      <a:srgbClr val="FF9933"/>
                    </a:solidFill>
                  </a:endParaRPr>
                </a:p>
              </p:txBody>
            </p:sp>
          </mc:Choice>
          <mc:Fallback>
            <p:sp>
              <p:nvSpPr>
                <p:cNvPr id="175" name="TextBox 174">
                  <a:extLst>
                    <a:ext uri="{FF2B5EF4-FFF2-40B4-BE49-F238E27FC236}">
                      <a16:creationId xmlns:a16="http://schemas.microsoft.com/office/drawing/2014/main" id="{A0659F17-1C24-F96F-A6AF-0A70BE1087B3}"/>
                    </a:ext>
                  </a:extLst>
                </p:cNvPr>
                <p:cNvSpPr txBox="1">
                  <a:spLocks noRot="1" noChangeAspect="1" noMove="1" noResize="1" noEditPoints="1" noAdjustHandles="1" noChangeArrowheads="1" noChangeShapeType="1" noTextEdit="1"/>
                </p:cNvSpPr>
                <p:nvPr/>
              </p:nvSpPr>
              <p:spPr>
                <a:xfrm>
                  <a:off x="8529076" y="4268840"/>
                  <a:ext cx="494046" cy="369332"/>
                </a:xfrm>
                <a:prstGeom prst="rect">
                  <a:avLst/>
                </a:prstGeom>
                <a:blipFill>
                  <a:blip r:embed="rId5"/>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76" name="TextBox 175">
                  <a:extLst>
                    <a:ext uri="{FF2B5EF4-FFF2-40B4-BE49-F238E27FC236}">
                      <a16:creationId xmlns:a16="http://schemas.microsoft.com/office/drawing/2014/main" id="{CB7366F2-337C-6A62-9057-95C180D24C66}"/>
                    </a:ext>
                  </a:extLst>
                </p:cNvPr>
                <p:cNvSpPr txBox="1"/>
                <p:nvPr/>
              </p:nvSpPr>
              <p:spPr>
                <a:xfrm>
                  <a:off x="9468933" y="3352800"/>
                  <a:ext cx="494046"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b="0" i="1" smtClean="0">
                            <a:solidFill>
                              <a:srgbClr val="FF9933"/>
                            </a:solidFill>
                            <a:latin typeface="Cambria Math" panose="02040503050406030204" pitchFamily="18" charset="0"/>
                          </a:rPr>
                          <m:t>18</m:t>
                        </m:r>
                      </m:oMath>
                    </m:oMathPara>
                  </a14:m>
                  <a:endParaRPr lang="en-US" dirty="0">
                    <a:solidFill>
                      <a:srgbClr val="FF9933"/>
                    </a:solidFill>
                  </a:endParaRPr>
                </a:p>
              </p:txBody>
            </p:sp>
          </mc:Choice>
          <mc:Fallback>
            <p:sp>
              <p:nvSpPr>
                <p:cNvPr id="176" name="TextBox 175">
                  <a:extLst>
                    <a:ext uri="{FF2B5EF4-FFF2-40B4-BE49-F238E27FC236}">
                      <a16:creationId xmlns:a16="http://schemas.microsoft.com/office/drawing/2014/main" id="{CB7366F2-337C-6A62-9057-95C180D24C66}"/>
                    </a:ext>
                  </a:extLst>
                </p:cNvPr>
                <p:cNvSpPr txBox="1">
                  <a:spLocks noRot="1" noChangeAspect="1" noMove="1" noResize="1" noEditPoints="1" noAdjustHandles="1" noChangeArrowheads="1" noChangeShapeType="1" noTextEdit="1"/>
                </p:cNvSpPr>
                <p:nvPr/>
              </p:nvSpPr>
              <p:spPr>
                <a:xfrm>
                  <a:off x="9468933" y="3352800"/>
                  <a:ext cx="494046" cy="369332"/>
                </a:xfrm>
                <a:prstGeom prst="rect">
                  <a:avLst/>
                </a:prstGeom>
                <a:blipFill>
                  <a:blip r:embed="rId6"/>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77" name="TextBox 176">
                  <a:extLst>
                    <a:ext uri="{FF2B5EF4-FFF2-40B4-BE49-F238E27FC236}">
                      <a16:creationId xmlns:a16="http://schemas.microsoft.com/office/drawing/2014/main" id="{1D10D103-2C2A-CC57-50D7-0A6F7673076B}"/>
                    </a:ext>
                  </a:extLst>
                </p:cNvPr>
                <p:cNvSpPr txBox="1"/>
                <p:nvPr/>
              </p:nvSpPr>
              <p:spPr>
                <a:xfrm>
                  <a:off x="8687490" y="5523586"/>
                  <a:ext cx="494046"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b="0" i="1" smtClean="0">
                            <a:solidFill>
                              <a:srgbClr val="FF9933"/>
                            </a:solidFill>
                            <a:latin typeface="Cambria Math" panose="02040503050406030204" pitchFamily="18" charset="0"/>
                          </a:rPr>
                          <m:t>13</m:t>
                        </m:r>
                      </m:oMath>
                    </m:oMathPara>
                  </a14:m>
                  <a:endParaRPr lang="en-US" dirty="0">
                    <a:solidFill>
                      <a:srgbClr val="FF9933"/>
                    </a:solidFill>
                  </a:endParaRPr>
                </a:p>
              </p:txBody>
            </p:sp>
          </mc:Choice>
          <mc:Fallback>
            <p:sp>
              <p:nvSpPr>
                <p:cNvPr id="177" name="TextBox 176">
                  <a:extLst>
                    <a:ext uri="{FF2B5EF4-FFF2-40B4-BE49-F238E27FC236}">
                      <a16:creationId xmlns:a16="http://schemas.microsoft.com/office/drawing/2014/main" id="{1D10D103-2C2A-CC57-50D7-0A6F7673076B}"/>
                    </a:ext>
                  </a:extLst>
                </p:cNvPr>
                <p:cNvSpPr txBox="1">
                  <a:spLocks noRot="1" noChangeAspect="1" noMove="1" noResize="1" noEditPoints="1" noAdjustHandles="1" noChangeArrowheads="1" noChangeShapeType="1" noTextEdit="1"/>
                </p:cNvSpPr>
                <p:nvPr/>
              </p:nvSpPr>
              <p:spPr>
                <a:xfrm>
                  <a:off x="8687490" y="5523586"/>
                  <a:ext cx="494046" cy="369332"/>
                </a:xfrm>
                <a:prstGeom prst="rect">
                  <a:avLst/>
                </a:prstGeom>
                <a:blipFill>
                  <a:blip r:embed="rId7"/>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78" name="TextBox 177">
                  <a:extLst>
                    <a:ext uri="{FF2B5EF4-FFF2-40B4-BE49-F238E27FC236}">
                      <a16:creationId xmlns:a16="http://schemas.microsoft.com/office/drawing/2014/main" id="{DB34DC73-2D5D-F33F-A1CF-3E17FD89079F}"/>
                    </a:ext>
                  </a:extLst>
                </p:cNvPr>
                <p:cNvSpPr txBox="1"/>
                <p:nvPr/>
              </p:nvSpPr>
              <p:spPr>
                <a:xfrm>
                  <a:off x="9944207" y="5508156"/>
                  <a:ext cx="433132"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smtClean="0">
                            <a:solidFill>
                              <a:srgbClr val="FF9933"/>
                            </a:solidFill>
                            <a:latin typeface="Cambria Math"/>
                          </a:rPr>
                          <m:t>∞</m:t>
                        </m:r>
                      </m:oMath>
                    </m:oMathPara>
                  </a14:m>
                  <a:endParaRPr lang="en-US" dirty="0">
                    <a:solidFill>
                      <a:srgbClr val="FF9933"/>
                    </a:solidFill>
                  </a:endParaRPr>
                </a:p>
              </p:txBody>
            </p:sp>
          </mc:Choice>
          <mc:Fallback>
            <p:sp>
              <p:nvSpPr>
                <p:cNvPr id="178" name="TextBox 177">
                  <a:extLst>
                    <a:ext uri="{FF2B5EF4-FFF2-40B4-BE49-F238E27FC236}">
                      <a16:creationId xmlns:a16="http://schemas.microsoft.com/office/drawing/2014/main" id="{DB34DC73-2D5D-F33F-A1CF-3E17FD89079F}"/>
                    </a:ext>
                  </a:extLst>
                </p:cNvPr>
                <p:cNvSpPr txBox="1">
                  <a:spLocks noRot="1" noChangeAspect="1" noMove="1" noResize="1" noEditPoints="1" noAdjustHandles="1" noChangeArrowheads="1" noChangeShapeType="1" noTextEdit="1"/>
                </p:cNvSpPr>
                <p:nvPr/>
              </p:nvSpPr>
              <p:spPr>
                <a:xfrm>
                  <a:off x="9944207" y="5508156"/>
                  <a:ext cx="433132" cy="369332"/>
                </a:xfrm>
                <a:prstGeom prst="rect">
                  <a:avLst/>
                </a:prstGeom>
                <a:blipFill>
                  <a:blip r:embed="rId8"/>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79" name="TextBox 178">
                  <a:extLst>
                    <a:ext uri="{FF2B5EF4-FFF2-40B4-BE49-F238E27FC236}">
                      <a16:creationId xmlns:a16="http://schemas.microsoft.com/office/drawing/2014/main" id="{DCC898EB-EBD5-1D4A-8CB2-095DD1B664BE}"/>
                    </a:ext>
                  </a:extLst>
                </p:cNvPr>
                <p:cNvSpPr txBox="1"/>
                <p:nvPr/>
              </p:nvSpPr>
              <p:spPr>
                <a:xfrm>
                  <a:off x="10366649" y="3722132"/>
                  <a:ext cx="433132"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smtClean="0">
                            <a:solidFill>
                              <a:srgbClr val="FF9933"/>
                            </a:solidFill>
                            <a:latin typeface="Cambria Math"/>
                          </a:rPr>
                          <m:t>∞</m:t>
                        </m:r>
                      </m:oMath>
                    </m:oMathPara>
                  </a14:m>
                  <a:endParaRPr lang="en-US" dirty="0">
                    <a:solidFill>
                      <a:srgbClr val="FF9933"/>
                    </a:solidFill>
                  </a:endParaRPr>
                </a:p>
              </p:txBody>
            </p:sp>
          </mc:Choice>
          <mc:Fallback>
            <p:sp>
              <p:nvSpPr>
                <p:cNvPr id="179" name="TextBox 178">
                  <a:extLst>
                    <a:ext uri="{FF2B5EF4-FFF2-40B4-BE49-F238E27FC236}">
                      <a16:creationId xmlns:a16="http://schemas.microsoft.com/office/drawing/2014/main" id="{DCC898EB-EBD5-1D4A-8CB2-095DD1B664BE}"/>
                    </a:ext>
                  </a:extLst>
                </p:cNvPr>
                <p:cNvSpPr txBox="1">
                  <a:spLocks noRot="1" noChangeAspect="1" noMove="1" noResize="1" noEditPoints="1" noAdjustHandles="1" noChangeArrowheads="1" noChangeShapeType="1" noTextEdit="1"/>
                </p:cNvSpPr>
                <p:nvPr/>
              </p:nvSpPr>
              <p:spPr>
                <a:xfrm>
                  <a:off x="10366649" y="3722132"/>
                  <a:ext cx="433132" cy="369332"/>
                </a:xfrm>
                <a:prstGeom prst="rect">
                  <a:avLst/>
                </a:prstGeom>
                <a:blipFill>
                  <a:blip r:embed="rId9"/>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80" name="TextBox 179">
                  <a:extLst>
                    <a:ext uri="{FF2B5EF4-FFF2-40B4-BE49-F238E27FC236}">
                      <a16:creationId xmlns:a16="http://schemas.microsoft.com/office/drawing/2014/main" id="{0C8388A9-2D5A-E7FD-BEDA-3F8161AD0BCE}"/>
                    </a:ext>
                  </a:extLst>
                </p:cNvPr>
                <p:cNvSpPr txBox="1"/>
                <p:nvPr/>
              </p:nvSpPr>
              <p:spPr>
                <a:xfrm>
                  <a:off x="11225468" y="4395879"/>
                  <a:ext cx="433132"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smtClean="0">
                            <a:solidFill>
                              <a:srgbClr val="FF9933"/>
                            </a:solidFill>
                            <a:latin typeface="Cambria Math"/>
                          </a:rPr>
                          <m:t>∞</m:t>
                        </m:r>
                      </m:oMath>
                    </m:oMathPara>
                  </a14:m>
                  <a:endParaRPr lang="en-US" dirty="0">
                    <a:solidFill>
                      <a:srgbClr val="FF9933"/>
                    </a:solidFill>
                  </a:endParaRPr>
                </a:p>
              </p:txBody>
            </p:sp>
          </mc:Choice>
          <mc:Fallback>
            <p:sp>
              <p:nvSpPr>
                <p:cNvPr id="180" name="TextBox 179">
                  <a:extLst>
                    <a:ext uri="{FF2B5EF4-FFF2-40B4-BE49-F238E27FC236}">
                      <a16:creationId xmlns:a16="http://schemas.microsoft.com/office/drawing/2014/main" id="{0C8388A9-2D5A-E7FD-BEDA-3F8161AD0BCE}"/>
                    </a:ext>
                  </a:extLst>
                </p:cNvPr>
                <p:cNvSpPr txBox="1">
                  <a:spLocks noRot="1" noChangeAspect="1" noMove="1" noResize="1" noEditPoints="1" noAdjustHandles="1" noChangeArrowheads="1" noChangeShapeType="1" noTextEdit="1"/>
                </p:cNvSpPr>
                <p:nvPr/>
              </p:nvSpPr>
              <p:spPr>
                <a:xfrm>
                  <a:off x="11225468" y="4395879"/>
                  <a:ext cx="433132" cy="369332"/>
                </a:xfrm>
                <a:prstGeom prst="rect">
                  <a:avLst/>
                </a:prstGeom>
                <a:blipFill>
                  <a:blip r:embed="rId10"/>
                  <a:stretch>
                    <a:fillRect/>
                  </a:stretch>
                </a:blipFill>
              </p:spPr>
              <p:txBody>
                <a:bodyPr/>
                <a:lstStyle/>
                <a:p>
                  <a:r>
                    <a:rPr lang="en-US">
                      <a:noFill/>
                    </a:rPr>
                    <a:t> </a:t>
                  </a:r>
                </a:p>
              </p:txBody>
            </p:sp>
          </mc:Fallback>
        </mc:AlternateContent>
      </p:grpSp>
    </p:spTree>
    <p:extLst>
      <p:ext uri="{BB962C8B-B14F-4D97-AF65-F5344CB8AC3E}">
        <p14:creationId xmlns:p14="http://schemas.microsoft.com/office/powerpoint/2010/main" val="8160965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F50C67-6614-E0A8-7DC3-D73D18C3539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4FA7FC5-8995-DDCE-5A34-094DFA6BF07E}"/>
              </a:ext>
            </a:extLst>
          </p:cNvPr>
          <p:cNvSpPr>
            <a:spLocks noGrp="1"/>
          </p:cNvSpPr>
          <p:nvPr>
            <p:ph type="title"/>
          </p:nvPr>
        </p:nvSpPr>
        <p:spPr/>
        <p:txBody>
          <a:bodyPr>
            <a:normAutofit/>
          </a:bodyPr>
          <a:lstStyle/>
          <a:p>
            <a:r>
              <a:rPr lang="en-US" dirty="0"/>
              <a:t>Dijkstra’s</a:t>
            </a:r>
          </a:p>
        </p:txBody>
      </p:sp>
      <p:sp>
        <p:nvSpPr>
          <p:cNvPr id="5" name="TextBox 4">
            <a:extLst>
              <a:ext uri="{FF2B5EF4-FFF2-40B4-BE49-F238E27FC236}">
                <a16:creationId xmlns:a16="http://schemas.microsoft.com/office/drawing/2014/main" id="{7D00DF9E-D981-B9DE-0213-A6EC4281A681}"/>
              </a:ext>
            </a:extLst>
          </p:cNvPr>
          <p:cNvSpPr txBox="1"/>
          <p:nvPr/>
        </p:nvSpPr>
        <p:spPr>
          <a:xfrm>
            <a:off x="978905" y="1337488"/>
            <a:ext cx="5532582" cy="5324535"/>
          </a:xfrm>
          <a:prstGeom prst="rect">
            <a:avLst/>
          </a:prstGeom>
          <a:noFill/>
        </p:spPr>
        <p:txBody>
          <a:bodyPr wrap="square" rtlCol="0">
            <a:spAutoFit/>
          </a:bodyPr>
          <a:lstStyle/>
          <a:p>
            <a:r>
              <a:rPr lang="en-US" sz="2000" dirty="0"/>
              <a:t>Distance to start = 0</a:t>
            </a:r>
          </a:p>
          <a:p>
            <a:r>
              <a:rPr lang="en-US" sz="2000" dirty="0"/>
              <a:t>Add the start node to PQ with priority 0</a:t>
            </a:r>
          </a:p>
          <a:p>
            <a:r>
              <a:rPr lang="en-US" sz="2000" dirty="0"/>
              <a:t>Mark start as “seen”</a:t>
            </a:r>
          </a:p>
          <a:p>
            <a:r>
              <a:rPr lang="en-US" sz="2000" dirty="0"/>
              <a:t>While the PQ is not empty:</a:t>
            </a:r>
          </a:p>
          <a:p>
            <a:r>
              <a:rPr lang="en-US" sz="2000" dirty="0"/>
              <a:t>    </a:t>
            </a:r>
            <a:r>
              <a:rPr lang="en-US" sz="2000" dirty="0" err="1"/>
              <a:t>curr</a:t>
            </a:r>
            <a:r>
              <a:rPr lang="en-US" sz="2000" dirty="0"/>
              <a:t> = </a:t>
            </a:r>
            <a:r>
              <a:rPr lang="en-US" sz="2000" dirty="0" err="1"/>
              <a:t>PQ.extract</a:t>
            </a:r>
            <a:r>
              <a:rPr lang="en-US" sz="2000" dirty="0"/>
              <a:t>();</a:t>
            </a:r>
          </a:p>
          <a:p>
            <a:r>
              <a:rPr lang="en-US" sz="2000" dirty="0"/>
              <a:t>    mark </a:t>
            </a:r>
            <a:r>
              <a:rPr lang="en-US" sz="2000" dirty="0" err="1"/>
              <a:t>curr</a:t>
            </a:r>
            <a:r>
              <a:rPr lang="en-US" sz="2000" dirty="0"/>
              <a:t> as “done”</a:t>
            </a:r>
          </a:p>
          <a:p>
            <a:r>
              <a:rPr lang="en-US" sz="2000" dirty="0"/>
              <a:t>    for each neighbor v of </a:t>
            </a:r>
            <a:r>
              <a:rPr lang="en-US" sz="2000" dirty="0" err="1"/>
              <a:t>curr</a:t>
            </a:r>
            <a:r>
              <a:rPr lang="en-US" sz="2000" dirty="0"/>
              <a:t>:</a:t>
            </a:r>
          </a:p>
          <a:p>
            <a:r>
              <a:rPr lang="en-US" sz="2000" dirty="0"/>
              <a:t>        d = distance to </a:t>
            </a:r>
            <a:r>
              <a:rPr lang="en-US" sz="2000" dirty="0" err="1"/>
              <a:t>curr</a:t>
            </a:r>
            <a:r>
              <a:rPr lang="en-US" sz="2000" dirty="0"/>
              <a:t> + weight of (</a:t>
            </a:r>
            <a:r>
              <a:rPr lang="en-US" sz="2000" dirty="0" err="1"/>
              <a:t>curr,v</a:t>
            </a:r>
            <a:r>
              <a:rPr lang="en-US" sz="2000" dirty="0"/>
              <a:t>)</a:t>
            </a:r>
          </a:p>
          <a:p>
            <a:r>
              <a:rPr lang="en-US" sz="2000" dirty="0"/>
              <a:t>        if v is not “seen”:</a:t>
            </a:r>
          </a:p>
          <a:p>
            <a:r>
              <a:rPr lang="en-US" sz="2000" dirty="0"/>
              <a:t>            mark v as “seen”</a:t>
            </a:r>
          </a:p>
          <a:p>
            <a:r>
              <a:rPr lang="en-US" sz="2000" dirty="0"/>
              <a:t>            distance to v = d</a:t>
            </a:r>
          </a:p>
          <a:p>
            <a:r>
              <a:rPr lang="en-US" sz="2000" dirty="0"/>
              <a:t>            </a:t>
            </a:r>
            <a:r>
              <a:rPr lang="en-US" sz="2000" dirty="0" err="1"/>
              <a:t>PQ.add</a:t>
            </a:r>
            <a:r>
              <a:rPr lang="en-US" sz="2000" dirty="0"/>
              <a:t>(v, d);</a:t>
            </a:r>
          </a:p>
          <a:p>
            <a:r>
              <a:rPr lang="en-US" sz="2000" dirty="0"/>
              <a:t>        if v is not “done” &amp;&amp; d &lt; distance to v:</a:t>
            </a:r>
          </a:p>
          <a:p>
            <a:r>
              <a:rPr lang="en-US" sz="2000" dirty="0"/>
              <a:t>            distance to v = d</a:t>
            </a:r>
          </a:p>
          <a:p>
            <a:r>
              <a:rPr lang="en-US" sz="2000" dirty="0"/>
              <a:t>            </a:t>
            </a:r>
            <a:r>
              <a:rPr lang="en-US" sz="2000" dirty="0" err="1"/>
              <a:t>PQ.decreaseKey</a:t>
            </a:r>
            <a:r>
              <a:rPr lang="en-US" sz="2000" dirty="0"/>
              <a:t>(v, d)</a:t>
            </a:r>
          </a:p>
          <a:p>
            <a:r>
              <a:rPr lang="en-US" sz="2000" dirty="0"/>
              <a:t>         </a:t>
            </a:r>
          </a:p>
          <a:p>
            <a:endParaRPr lang="en-US" sz="2000" dirty="0"/>
          </a:p>
        </p:txBody>
      </p:sp>
      <p:sp>
        <p:nvSpPr>
          <p:cNvPr id="3" name="TextBox 2">
            <a:extLst>
              <a:ext uri="{FF2B5EF4-FFF2-40B4-BE49-F238E27FC236}">
                <a16:creationId xmlns:a16="http://schemas.microsoft.com/office/drawing/2014/main" id="{5340215A-8216-593A-BB1F-9A3C595197B4}"/>
              </a:ext>
            </a:extLst>
          </p:cNvPr>
          <p:cNvSpPr txBox="1"/>
          <p:nvPr/>
        </p:nvSpPr>
        <p:spPr>
          <a:xfrm>
            <a:off x="6553271" y="386968"/>
            <a:ext cx="4897289" cy="1384995"/>
          </a:xfrm>
          <a:prstGeom prst="rect">
            <a:avLst/>
          </a:prstGeom>
          <a:noFill/>
          <a:ln>
            <a:solidFill>
              <a:srgbClr val="FF0000"/>
            </a:solidFill>
          </a:ln>
        </p:spPr>
        <p:txBody>
          <a:bodyPr wrap="square" rtlCol="0">
            <a:spAutoFit/>
          </a:bodyPr>
          <a:lstStyle/>
          <a:p>
            <a:r>
              <a:rPr lang="en-US" sz="2800" dirty="0">
                <a:solidFill>
                  <a:srgbClr val="FF0000"/>
                </a:solidFill>
              </a:rPr>
              <a:t>Idea: When a node is the closest not-done thing to the start, we have found its shortest path</a:t>
            </a:r>
          </a:p>
        </p:txBody>
      </p:sp>
      <p:sp>
        <p:nvSpPr>
          <p:cNvPr id="6" name="TextBox 5">
            <a:extLst>
              <a:ext uri="{FF2B5EF4-FFF2-40B4-BE49-F238E27FC236}">
                <a16:creationId xmlns:a16="http://schemas.microsoft.com/office/drawing/2014/main" id="{2BF61ED2-533A-F37C-7346-ECD829515588}"/>
              </a:ext>
            </a:extLst>
          </p:cNvPr>
          <p:cNvSpPr txBox="1"/>
          <p:nvPr/>
        </p:nvSpPr>
        <p:spPr>
          <a:xfrm>
            <a:off x="6310747" y="1770584"/>
            <a:ext cx="5265468" cy="1200329"/>
          </a:xfrm>
          <a:prstGeom prst="rect">
            <a:avLst/>
          </a:prstGeom>
          <a:noFill/>
        </p:spPr>
        <p:txBody>
          <a:bodyPr wrap="square">
            <a:spAutoFit/>
          </a:bodyPr>
          <a:lstStyle/>
          <a:p>
            <a:r>
              <a:rPr lang="en-US" dirty="0">
                <a:solidFill>
                  <a:srgbClr val="FF0000"/>
                </a:solidFill>
              </a:rPr>
              <a:t>Extract a node from priority queue (making it “done”)</a:t>
            </a:r>
          </a:p>
          <a:p>
            <a:r>
              <a:rPr lang="en-US" dirty="0">
                <a:solidFill>
                  <a:srgbClr val="FF0000"/>
                </a:solidFill>
              </a:rPr>
              <a:t>Mark extracted node as seen</a:t>
            </a:r>
          </a:p>
          <a:p>
            <a:r>
              <a:rPr lang="en-US" dirty="0">
                <a:solidFill>
                  <a:srgbClr val="FF0000"/>
                </a:solidFill>
              </a:rPr>
              <a:t>for each not-done neighbor:</a:t>
            </a:r>
          </a:p>
          <a:p>
            <a:r>
              <a:rPr lang="en-US" dirty="0">
                <a:solidFill>
                  <a:srgbClr val="FF0000"/>
                </a:solidFill>
              </a:rPr>
              <a:t>        Update its distance if we found a better path</a:t>
            </a:r>
          </a:p>
        </p:txBody>
      </p:sp>
      <p:sp>
        <p:nvSpPr>
          <p:cNvPr id="7" name="TextBox 6">
            <a:extLst>
              <a:ext uri="{FF2B5EF4-FFF2-40B4-BE49-F238E27FC236}">
                <a16:creationId xmlns:a16="http://schemas.microsoft.com/office/drawing/2014/main" id="{D478637C-220B-9777-0D27-9DDCFF148B61}"/>
              </a:ext>
            </a:extLst>
          </p:cNvPr>
          <p:cNvSpPr txBox="1"/>
          <p:nvPr/>
        </p:nvSpPr>
        <p:spPr>
          <a:xfrm>
            <a:off x="6391564" y="3208631"/>
            <a:ext cx="5881254" cy="923330"/>
          </a:xfrm>
          <a:prstGeom prst="rect">
            <a:avLst/>
          </a:prstGeom>
          <a:noFill/>
        </p:spPr>
        <p:txBody>
          <a:bodyPr wrap="square">
            <a:spAutoFit/>
          </a:bodyPr>
          <a:lstStyle/>
          <a:p>
            <a:r>
              <a:rPr lang="en-US" dirty="0">
                <a:solidFill>
                  <a:srgbClr val="FF0000"/>
                </a:solidFill>
              </a:rPr>
              <a:t>Seen = added to the priority queue</a:t>
            </a:r>
          </a:p>
          <a:p>
            <a:r>
              <a:rPr lang="en-US" dirty="0">
                <a:solidFill>
                  <a:srgbClr val="FF0000"/>
                </a:solidFill>
              </a:rPr>
              <a:t>Done = removed from the priority queue</a:t>
            </a:r>
          </a:p>
          <a:p>
            <a:r>
              <a:rPr lang="en-US" dirty="0">
                <a:solidFill>
                  <a:srgbClr val="FF0000"/>
                </a:solidFill>
              </a:rPr>
              <a:t>When it’s done we’ve found the shortest path to that node</a:t>
            </a:r>
          </a:p>
        </p:txBody>
      </p:sp>
      <p:grpSp>
        <p:nvGrpSpPr>
          <p:cNvPr id="22" name="Group 21" descr="In the pseudocode, we have the inner for loop that states &quot;for each neighbor of curr&quot;. For a particular node v, this loop runs deg(v) times. Across all nodes, this for loop therefore iterates |E| times.&#10;&#10;Within the for loop we do a constant number of priority queue operations, where the maximum size of the priority queue is |V|. Therefore each iteration of the for loop is worse case O(log |V|) time.&#10;&#10;Combined, we have an overall running time of |E| log |V|.">
            <a:extLst>
              <a:ext uri="{FF2B5EF4-FFF2-40B4-BE49-F238E27FC236}">
                <a16:creationId xmlns:a16="http://schemas.microsoft.com/office/drawing/2014/main" id="{EF6DB139-9AF5-70F7-A2C3-3BBBCA5191CC}"/>
              </a:ext>
            </a:extLst>
          </p:cNvPr>
          <p:cNvGrpSpPr/>
          <p:nvPr/>
        </p:nvGrpSpPr>
        <p:grpSpPr>
          <a:xfrm>
            <a:off x="23558" y="3223492"/>
            <a:ext cx="10746042" cy="2743200"/>
            <a:chOff x="23558" y="3223492"/>
            <a:chExt cx="10746042" cy="2743200"/>
          </a:xfrm>
        </p:grpSpPr>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00C31AF8-92A6-EE59-FD08-444176A0FBAD}"/>
                    </a:ext>
                  </a:extLst>
                </p:cNvPr>
                <p:cNvSpPr txBox="1"/>
                <p:nvPr/>
              </p:nvSpPr>
              <p:spPr>
                <a:xfrm>
                  <a:off x="7894783" y="5108803"/>
                  <a:ext cx="2874817" cy="369332"/>
                </a:xfrm>
                <a:prstGeom prst="rect">
                  <a:avLst/>
                </a:prstGeom>
                <a:noFill/>
              </p:spPr>
              <p:txBody>
                <a:bodyPr wrap="square">
                  <a:spAutoFit/>
                </a:bodyPr>
                <a:lstStyle/>
                <a:p>
                  <a:r>
                    <a:rPr lang="en-US" dirty="0">
                      <a:solidFill>
                        <a:srgbClr val="0070C0"/>
                      </a:solidFill>
                    </a:rPr>
                    <a:t>Running time: </a:t>
                  </a:r>
                  <a14:m>
                    <m:oMath xmlns:m="http://schemas.openxmlformats.org/officeDocument/2006/math">
                      <m:r>
                        <m:rPr>
                          <m:sty m:val="p"/>
                        </m:rPr>
                        <a:rPr lang="en-US" b="0" i="0" smtClean="0">
                          <a:solidFill>
                            <a:srgbClr val="0070C0"/>
                          </a:solidFill>
                          <a:latin typeface="Cambria Math" panose="02040503050406030204" pitchFamily="18" charset="0"/>
                        </a:rPr>
                        <m:t>Θ</m:t>
                      </m:r>
                      <m:d>
                        <m:dPr>
                          <m:ctrlPr>
                            <a:rPr lang="en-US" b="0" i="1" smtClean="0">
                              <a:solidFill>
                                <a:srgbClr val="0070C0"/>
                              </a:solidFill>
                              <a:latin typeface="Cambria Math" panose="02040503050406030204" pitchFamily="18" charset="0"/>
                            </a:rPr>
                          </m:ctrlPr>
                        </m:dPr>
                        <m:e>
                          <m:d>
                            <m:dPr>
                              <m:begChr m:val="|"/>
                              <m:endChr m:val="|"/>
                              <m:ctrlPr>
                                <a:rPr lang="en-US" b="0" i="1" smtClean="0">
                                  <a:solidFill>
                                    <a:srgbClr val="0070C0"/>
                                  </a:solidFill>
                                  <a:latin typeface="Cambria Math" panose="02040503050406030204" pitchFamily="18" charset="0"/>
                                </a:rPr>
                              </m:ctrlPr>
                            </m:dPr>
                            <m:e>
                              <m:r>
                                <a:rPr lang="en-US" b="0" i="1" smtClean="0">
                                  <a:solidFill>
                                    <a:srgbClr val="0070C0"/>
                                  </a:solidFill>
                                  <a:latin typeface="Cambria Math" panose="02040503050406030204" pitchFamily="18" charset="0"/>
                                </a:rPr>
                                <m:t>𝐸</m:t>
                              </m:r>
                            </m:e>
                          </m:d>
                          <m:func>
                            <m:funcPr>
                              <m:ctrlPr>
                                <a:rPr lang="en-US" b="0" i="1" smtClean="0">
                                  <a:solidFill>
                                    <a:srgbClr val="0070C0"/>
                                  </a:solidFill>
                                  <a:latin typeface="Cambria Math" panose="02040503050406030204" pitchFamily="18" charset="0"/>
                                </a:rPr>
                              </m:ctrlPr>
                            </m:funcPr>
                            <m:fName>
                              <m:r>
                                <m:rPr>
                                  <m:sty m:val="p"/>
                                </m:rPr>
                                <a:rPr lang="en-US" b="0" i="0" smtClean="0">
                                  <a:solidFill>
                                    <a:srgbClr val="0070C0"/>
                                  </a:solidFill>
                                  <a:latin typeface="Cambria Math" panose="02040503050406030204" pitchFamily="18" charset="0"/>
                                </a:rPr>
                                <m:t>log</m:t>
                              </m:r>
                            </m:fName>
                            <m:e>
                              <m:d>
                                <m:dPr>
                                  <m:begChr m:val="|"/>
                                  <m:endChr m:val="|"/>
                                  <m:ctrlPr>
                                    <a:rPr lang="en-US" b="0" i="1" smtClean="0">
                                      <a:solidFill>
                                        <a:srgbClr val="0070C0"/>
                                      </a:solidFill>
                                      <a:latin typeface="Cambria Math" panose="02040503050406030204" pitchFamily="18" charset="0"/>
                                    </a:rPr>
                                  </m:ctrlPr>
                                </m:dPr>
                                <m:e>
                                  <m:r>
                                    <a:rPr lang="en-US" b="0" i="1" smtClean="0">
                                      <a:solidFill>
                                        <a:srgbClr val="0070C0"/>
                                      </a:solidFill>
                                      <a:latin typeface="Cambria Math" panose="02040503050406030204" pitchFamily="18" charset="0"/>
                                    </a:rPr>
                                    <m:t>𝑉</m:t>
                                  </m:r>
                                </m:e>
                              </m:d>
                            </m:e>
                          </m:func>
                        </m:e>
                      </m:d>
                    </m:oMath>
                  </a14:m>
                  <a:endParaRPr lang="en-US" dirty="0">
                    <a:solidFill>
                      <a:srgbClr val="0070C0"/>
                    </a:solidFill>
                  </a:endParaRPr>
                </a:p>
              </p:txBody>
            </p:sp>
          </mc:Choice>
          <mc:Fallback xmlns="">
            <p:sp>
              <p:nvSpPr>
                <p:cNvPr id="8" name="TextBox 7">
                  <a:extLst>
                    <a:ext uri="{FF2B5EF4-FFF2-40B4-BE49-F238E27FC236}">
                      <a16:creationId xmlns:a16="http://schemas.microsoft.com/office/drawing/2014/main" id="{00C31AF8-92A6-EE59-FD08-444176A0FBAD}"/>
                    </a:ext>
                  </a:extLst>
                </p:cNvPr>
                <p:cNvSpPr txBox="1">
                  <a:spLocks noRot="1" noChangeAspect="1" noMove="1" noResize="1" noEditPoints="1" noAdjustHandles="1" noChangeArrowheads="1" noChangeShapeType="1" noTextEdit="1"/>
                </p:cNvSpPr>
                <p:nvPr/>
              </p:nvSpPr>
              <p:spPr>
                <a:xfrm>
                  <a:off x="7894783" y="5108803"/>
                  <a:ext cx="2874817" cy="369332"/>
                </a:xfrm>
                <a:prstGeom prst="rect">
                  <a:avLst/>
                </a:prstGeom>
                <a:blipFill>
                  <a:blip r:embed="rId2"/>
                  <a:stretch>
                    <a:fillRect l="-1695" t="-8197" b="-24590"/>
                  </a:stretch>
                </a:blipFill>
              </p:spPr>
              <p:txBody>
                <a:bodyPr/>
                <a:lstStyle/>
                <a:p>
                  <a:r>
                    <a:rPr lang="en-US">
                      <a:noFill/>
                    </a:rPr>
                    <a:t> </a:t>
                  </a:r>
                </a:p>
              </p:txBody>
            </p:sp>
          </mc:Fallback>
        </mc:AlternateContent>
        <p:sp>
          <p:nvSpPr>
            <p:cNvPr id="10" name="Left Brace 9">
              <a:extLst>
                <a:ext uri="{FF2B5EF4-FFF2-40B4-BE49-F238E27FC236}">
                  <a16:creationId xmlns:a16="http://schemas.microsoft.com/office/drawing/2014/main" id="{14546CC3-7E9D-B6AF-E341-25FA8C652CA3}"/>
                </a:ext>
              </a:extLst>
            </p:cNvPr>
            <p:cNvSpPr/>
            <p:nvPr/>
          </p:nvSpPr>
          <p:spPr>
            <a:xfrm>
              <a:off x="810492" y="3223492"/>
              <a:ext cx="584200" cy="2743200"/>
            </a:xfrm>
            <a:prstGeom prst="leftBrace">
              <a:avLst/>
            </a:prstGeom>
            <a:ln w="28575"/>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srgbClr val="0070C0"/>
                </a:solidFill>
              </a:endParaRPr>
            </a:p>
          </p:txBody>
        </p:sp>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5F4BEF50-2E7E-3A91-37F6-6F058E680EF7}"/>
                    </a:ext>
                  </a:extLst>
                </p:cNvPr>
                <p:cNvSpPr txBox="1"/>
                <p:nvPr/>
              </p:nvSpPr>
              <p:spPr>
                <a:xfrm>
                  <a:off x="23558" y="4185274"/>
                  <a:ext cx="1107579" cy="646331"/>
                </a:xfrm>
                <a:prstGeom prst="rect">
                  <a:avLst/>
                </a:prstGeom>
                <a:noFill/>
              </p:spPr>
              <p:txBody>
                <a:bodyPr wrap="square">
                  <a:spAutoFit/>
                </a:bodyPr>
                <a:lstStyle/>
                <a:p>
                  <a:r>
                    <a:rPr lang="en-US" dirty="0">
                      <a:solidFill>
                        <a:srgbClr val="0070C0"/>
                      </a:solidFill>
                    </a:rPr>
                    <a:t>Loops </a:t>
                  </a:r>
                  <a14:m>
                    <m:oMath xmlns:m="http://schemas.openxmlformats.org/officeDocument/2006/math">
                      <m:r>
                        <a:rPr lang="en-US" b="0" i="1" smtClean="0">
                          <a:solidFill>
                            <a:srgbClr val="0070C0"/>
                          </a:solidFill>
                          <a:latin typeface="Cambria Math" panose="02040503050406030204" pitchFamily="18" charset="0"/>
                        </a:rPr>
                        <m:t>|</m:t>
                      </m:r>
                      <m:r>
                        <a:rPr lang="en-US" b="0" i="1" smtClean="0">
                          <a:solidFill>
                            <a:srgbClr val="0070C0"/>
                          </a:solidFill>
                          <a:latin typeface="Cambria Math" panose="02040503050406030204" pitchFamily="18" charset="0"/>
                        </a:rPr>
                        <m:t>𝐸</m:t>
                      </m:r>
                      <m:r>
                        <a:rPr lang="en-US" b="0" i="1" smtClean="0">
                          <a:solidFill>
                            <a:srgbClr val="0070C0"/>
                          </a:solidFill>
                          <a:latin typeface="Cambria Math" panose="02040503050406030204" pitchFamily="18" charset="0"/>
                        </a:rPr>
                        <m:t>|</m:t>
                      </m:r>
                    </m:oMath>
                  </a14:m>
                  <a:r>
                    <a:rPr lang="en-US" dirty="0">
                      <a:solidFill>
                        <a:srgbClr val="0070C0"/>
                      </a:solidFill>
                    </a:rPr>
                    <a:t> times</a:t>
                  </a:r>
                </a:p>
              </p:txBody>
            </p:sp>
          </mc:Choice>
          <mc:Fallback xmlns="">
            <p:sp>
              <p:nvSpPr>
                <p:cNvPr id="11" name="TextBox 10">
                  <a:extLst>
                    <a:ext uri="{FF2B5EF4-FFF2-40B4-BE49-F238E27FC236}">
                      <a16:creationId xmlns:a16="http://schemas.microsoft.com/office/drawing/2014/main" id="{5F4BEF50-2E7E-3A91-37F6-6F058E680EF7}"/>
                    </a:ext>
                  </a:extLst>
                </p:cNvPr>
                <p:cNvSpPr txBox="1">
                  <a:spLocks noRot="1" noChangeAspect="1" noMove="1" noResize="1" noEditPoints="1" noAdjustHandles="1" noChangeArrowheads="1" noChangeShapeType="1" noTextEdit="1"/>
                </p:cNvSpPr>
                <p:nvPr/>
              </p:nvSpPr>
              <p:spPr>
                <a:xfrm>
                  <a:off x="23558" y="4185274"/>
                  <a:ext cx="1107579" cy="646331"/>
                </a:xfrm>
                <a:prstGeom prst="rect">
                  <a:avLst/>
                </a:prstGeom>
                <a:blipFill>
                  <a:blip r:embed="rId3"/>
                  <a:stretch>
                    <a:fillRect l="-4945" t="-5660" b="-14151"/>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2" name="TextBox 11">
                  <a:extLst>
                    <a:ext uri="{FF2B5EF4-FFF2-40B4-BE49-F238E27FC236}">
                      <a16:creationId xmlns:a16="http://schemas.microsoft.com/office/drawing/2014/main" id="{BD7543FA-9328-F538-F0B8-482E05D0D519}"/>
                    </a:ext>
                  </a:extLst>
                </p:cNvPr>
                <p:cNvSpPr txBox="1"/>
                <p:nvPr/>
              </p:nvSpPr>
              <p:spPr>
                <a:xfrm>
                  <a:off x="6093565" y="4739241"/>
                  <a:ext cx="1371253" cy="923330"/>
                </a:xfrm>
                <a:prstGeom prst="rect">
                  <a:avLst/>
                </a:prstGeom>
                <a:noFill/>
              </p:spPr>
              <p:txBody>
                <a:bodyPr wrap="square">
                  <a:spAutoFit/>
                </a:bodyPr>
                <a:lstStyle/>
                <a:p>
                  <a:r>
                    <a:rPr lang="en-US" dirty="0">
                      <a:solidFill>
                        <a:srgbClr val="0070C0"/>
                      </a:solidFill>
                    </a:rPr>
                    <a:t>Worst case </a:t>
                  </a:r>
                  <a14:m>
                    <m:oMath xmlns:m="http://schemas.openxmlformats.org/officeDocument/2006/math">
                      <m:r>
                        <m:rPr>
                          <m:sty m:val="p"/>
                        </m:rPr>
                        <a:rPr lang="en-US" b="0" i="0" smtClean="0">
                          <a:solidFill>
                            <a:srgbClr val="0070C0"/>
                          </a:solidFill>
                          <a:latin typeface="Cambria Math" panose="02040503050406030204" pitchFamily="18" charset="0"/>
                        </a:rPr>
                        <m:t>Θ</m:t>
                      </m:r>
                      <m:r>
                        <a:rPr lang="en-US" b="0" i="1" smtClean="0">
                          <a:solidFill>
                            <a:srgbClr val="0070C0"/>
                          </a:solidFill>
                          <a:latin typeface="Cambria Math" panose="02040503050406030204" pitchFamily="18" charset="0"/>
                        </a:rPr>
                        <m:t>(</m:t>
                      </m:r>
                      <m:func>
                        <m:funcPr>
                          <m:ctrlPr>
                            <a:rPr lang="en-US" b="0" i="1" smtClean="0">
                              <a:solidFill>
                                <a:srgbClr val="0070C0"/>
                              </a:solidFill>
                              <a:latin typeface="Cambria Math" panose="02040503050406030204" pitchFamily="18" charset="0"/>
                            </a:rPr>
                          </m:ctrlPr>
                        </m:funcPr>
                        <m:fName>
                          <m:r>
                            <m:rPr>
                              <m:sty m:val="p"/>
                            </m:rPr>
                            <a:rPr lang="en-US" b="0" i="0" smtClean="0">
                              <a:solidFill>
                                <a:srgbClr val="0070C0"/>
                              </a:solidFill>
                              <a:latin typeface="Cambria Math" panose="02040503050406030204" pitchFamily="18" charset="0"/>
                            </a:rPr>
                            <m:t>log</m:t>
                          </m:r>
                        </m:fName>
                        <m:e>
                          <m:d>
                            <m:dPr>
                              <m:begChr m:val="|"/>
                              <m:endChr m:val="|"/>
                              <m:ctrlPr>
                                <a:rPr lang="en-US" b="0" i="1" smtClean="0">
                                  <a:solidFill>
                                    <a:srgbClr val="0070C0"/>
                                  </a:solidFill>
                                  <a:latin typeface="Cambria Math" panose="02040503050406030204" pitchFamily="18" charset="0"/>
                                </a:rPr>
                              </m:ctrlPr>
                            </m:dPr>
                            <m:e>
                              <m:r>
                                <a:rPr lang="en-US" b="0" i="1" smtClean="0">
                                  <a:solidFill>
                                    <a:srgbClr val="0070C0"/>
                                  </a:solidFill>
                                  <a:latin typeface="Cambria Math" panose="02040503050406030204" pitchFamily="18" charset="0"/>
                                </a:rPr>
                                <m:t>𝑉</m:t>
                              </m:r>
                            </m:e>
                          </m:d>
                        </m:e>
                      </m:func>
                      <m:r>
                        <a:rPr lang="en-US" b="0" i="1" smtClean="0">
                          <a:solidFill>
                            <a:srgbClr val="0070C0"/>
                          </a:solidFill>
                          <a:latin typeface="Cambria Math" panose="02040503050406030204" pitchFamily="18" charset="0"/>
                        </a:rPr>
                        <m:t>)</m:t>
                      </m:r>
                    </m:oMath>
                  </a14:m>
                  <a:r>
                    <a:rPr lang="en-US" dirty="0">
                      <a:solidFill>
                        <a:srgbClr val="0070C0"/>
                      </a:solidFill>
                    </a:rPr>
                    <a:t> each</a:t>
                  </a:r>
                </a:p>
              </p:txBody>
            </p:sp>
          </mc:Choice>
          <mc:Fallback xmlns="">
            <p:sp>
              <p:nvSpPr>
                <p:cNvPr id="12" name="TextBox 11">
                  <a:extLst>
                    <a:ext uri="{FF2B5EF4-FFF2-40B4-BE49-F238E27FC236}">
                      <a16:creationId xmlns:a16="http://schemas.microsoft.com/office/drawing/2014/main" id="{BD7543FA-9328-F538-F0B8-482E05D0D519}"/>
                    </a:ext>
                  </a:extLst>
                </p:cNvPr>
                <p:cNvSpPr txBox="1">
                  <a:spLocks noRot="1" noChangeAspect="1" noMove="1" noResize="1" noEditPoints="1" noAdjustHandles="1" noChangeArrowheads="1" noChangeShapeType="1" noTextEdit="1"/>
                </p:cNvSpPr>
                <p:nvPr/>
              </p:nvSpPr>
              <p:spPr>
                <a:xfrm>
                  <a:off x="6093565" y="4739241"/>
                  <a:ext cx="1371253" cy="923330"/>
                </a:xfrm>
                <a:prstGeom prst="rect">
                  <a:avLst/>
                </a:prstGeom>
                <a:blipFill>
                  <a:blip r:embed="rId4"/>
                  <a:stretch>
                    <a:fillRect l="-4000" t="-3289" b="-9211"/>
                  </a:stretch>
                </a:blipFill>
              </p:spPr>
              <p:txBody>
                <a:bodyPr/>
                <a:lstStyle/>
                <a:p>
                  <a:r>
                    <a:rPr lang="en-US">
                      <a:noFill/>
                    </a:rPr>
                    <a:t> </a:t>
                  </a:r>
                </a:p>
              </p:txBody>
            </p:sp>
          </mc:Fallback>
        </mc:AlternateContent>
        <p:cxnSp>
          <p:nvCxnSpPr>
            <p:cNvPr id="14" name="Straight Arrow Connector 13">
              <a:extLst>
                <a:ext uri="{FF2B5EF4-FFF2-40B4-BE49-F238E27FC236}">
                  <a16:creationId xmlns:a16="http://schemas.microsoft.com/office/drawing/2014/main" id="{BF44557C-90DF-9AFD-DFDA-659D0AAD740C}"/>
                </a:ext>
              </a:extLst>
            </p:cNvPr>
            <p:cNvCxnSpPr>
              <a:cxnSpLocks/>
              <a:stCxn id="12" idx="1"/>
            </p:cNvCxnSpPr>
            <p:nvPr/>
          </p:nvCxnSpPr>
          <p:spPr>
            <a:xfrm flipH="1" flipV="1">
              <a:off x="3509818" y="4913745"/>
              <a:ext cx="2583747" cy="287161"/>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C48D7CDF-F47D-2694-EC18-AE8EE557C879}"/>
                </a:ext>
              </a:extLst>
            </p:cNvPr>
            <p:cNvCxnSpPr>
              <a:cxnSpLocks/>
              <a:stCxn id="12" idx="1"/>
            </p:cNvCxnSpPr>
            <p:nvPr/>
          </p:nvCxnSpPr>
          <p:spPr>
            <a:xfrm flipH="1">
              <a:off x="3980873" y="5200906"/>
              <a:ext cx="2112692" cy="600986"/>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522019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fade">
                                      <p:cBhvr>
                                        <p:cTn id="7"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Dijkstra’s Algorithm (1/8)</a:t>
            </a:r>
          </a:p>
        </p:txBody>
      </p:sp>
      <p:sp>
        <p:nvSpPr>
          <p:cNvPr id="8" name="TextBox 7">
            <a:extLst>
              <a:ext uri="{FF2B5EF4-FFF2-40B4-BE49-F238E27FC236}">
                <a16:creationId xmlns:a16="http://schemas.microsoft.com/office/drawing/2014/main" id="{2EDA24C6-DAB3-0D4B-C96F-398373703893}"/>
              </a:ext>
            </a:extLst>
          </p:cNvPr>
          <p:cNvSpPr txBox="1"/>
          <p:nvPr/>
        </p:nvSpPr>
        <p:spPr>
          <a:xfrm>
            <a:off x="6553271" y="386968"/>
            <a:ext cx="4897289" cy="1384995"/>
          </a:xfrm>
          <a:prstGeom prst="rect">
            <a:avLst/>
          </a:prstGeom>
          <a:noFill/>
          <a:ln>
            <a:solidFill>
              <a:srgbClr val="FF0000"/>
            </a:solidFill>
          </a:ln>
        </p:spPr>
        <p:txBody>
          <a:bodyPr wrap="square" rtlCol="0">
            <a:spAutoFit/>
          </a:bodyPr>
          <a:lstStyle/>
          <a:p>
            <a:r>
              <a:rPr lang="en-US" sz="2800" dirty="0">
                <a:solidFill>
                  <a:srgbClr val="FF0000"/>
                </a:solidFill>
              </a:rPr>
              <a:t>Idea: When a node is the closest not-done thing to the start, we have found its shortest path</a:t>
            </a:r>
          </a:p>
        </p:txBody>
      </p:sp>
      <p:sp>
        <p:nvSpPr>
          <p:cNvPr id="7" name="TextBox 6">
            <a:extLst>
              <a:ext uri="{FF2B5EF4-FFF2-40B4-BE49-F238E27FC236}">
                <a16:creationId xmlns:a16="http://schemas.microsoft.com/office/drawing/2014/main" id="{549A59E0-910E-8F4C-8D9E-2EF7803C459B}"/>
              </a:ext>
            </a:extLst>
          </p:cNvPr>
          <p:cNvSpPr txBox="1"/>
          <p:nvPr/>
        </p:nvSpPr>
        <p:spPr>
          <a:xfrm>
            <a:off x="6310747" y="1770584"/>
            <a:ext cx="5265468" cy="1200329"/>
          </a:xfrm>
          <a:prstGeom prst="rect">
            <a:avLst/>
          </a:prstGeom>
          <a:noFill/>
        </p:spPr>
        <p:txBody>
          <a:bodyPr wrap="square">
            <a:spAutoFit/>
          </a:bodyPr>
          <a:lstStyle/>
          <a:p>
            <a:r>
              <a:rPr lang="en-US" dirty="0">
                <a:solidFill>
                  <a:srgbClr val="FF0000"/>
                </a:solidFill>
              </a:rPr>
              <a:t>Extract a node from priority queue (making it “done”)</a:t>
            </a:r>
          </a:p>
          <a:p>
            <a:r>
              <a:rPr lang="en-US" dirty="0">
                <a:solidFill>
                  <a:srgbClr val="FF0000"/>
                </a:solidFill>
              </a:rPr>
              <a:t>Mark extracted node as seen</a:t>
            </a:r>
          </a:p>
          <a:p>
            <a:r>
              <a:rPr lang="en-US" dirty="0">
                <a:solidFill>
                  <a:srgbClr val="FF0000"/>
                </a:solidFill>
              </a:rPr>
              <a:t>for each not-done neighbor:</a:t>
            </a:r>
          </a:p>
          <a:p>
            <a:r>
              <a:rPr lang="en-US" dirty="0">
                <a:solidFill>
                  <a:srgbClr val="FF0000"/>
                </a:solidFill>
              </a:rPr>
              <a:t>        Update its distance if we found a better path</a:t>
            </a:r>
          </a:p>
        </p:txBody>
      </p:sp>
      <p:grpSp>
        <p:nvGrpSpPr>
          <p:cNvPr id="5" name="Group 4" descr="An illustration of the following weighted undirected graph:&#10;&#10;The vertices are: 0,1,2,3,4,5,6,7&#10;The edges are as follows:&#10;(10,1) w=10, (0,2) w=12, &#10;(1,4) w=8, (1,2) w=9, &#10;(2,3) w=3, (2,5) w=1, &#10;(3,4) w=7, (3,5) w=1, &#10;(4,6) w=5, (4,7) w=6, &#10;(5,6) w=7, &#10;(6,7) w=9, (6,8) w=11, &#10;(7,8) w=2&#10;&#10;The source of our single-source shortest paths will be node 0. To begin, 0 is marked as seen by not done and has distance 0. 0 is the only node on the priority queue. All other nodes are neither seen nor done and their distance is infinity.">
            <a:extLst>
              <a:ext uri="{FF2B5EF4-FFF2-40B4-BE49-F238E27FC236}">
                <a16:creationId xmlns:a16="http://schemas.microsoft.com/office/drawing/2014/main" id="{C5F99991-0ED0-7652-2AC9-F2DB27C3FAB8}"/>
              </a:ext>
            </a:extLst>
          </p:cNvPr>
          <p:cNvGrpSpPr/>
          <p:nvPr/>
        </p:nvGrpSpPr>
        <p:grpSpPr>
          <a:xfrm>
            <a:off x="6308046" y="3183900"/>
            <a:ext cx="4616614" cy="2970614"/>
            <a:chOff x="6308046" y="3183900"/>
            <a:chExt cx="4616614" cy="2970614"/>
          </a:xfrm>
        </p:grpSpPr>
        <p:grpSp>
          <p:nvGrpSpPr>
            <p:cNvPr id="44" name="Group 43"/>
            <p:cNvGrpSpPr/>
            <p:nvPr/>
          </p:nvGrpSpPr>
          <p:grpSpPr>
            <a:xfrm>
              <a:off x="6324600" y="3367274"/>
              <a:ext cx="4600060" cy="2787240"/>
              <a:chOff x="0" y="2862182"/>
              <a:chExt cx="7044346" cy="4268266"/>
            </a:xfrm>
          </p:grpSpPr>
          <p:cxnSp>
            <p:nvCxnSpPr>
              <p:cNvPr id="45" name="Straight Connector 44"/>
              <p:cNvCxnSpPr>
                <a:stCxn id="111" idx="7"/>
                <a:endCxn id="112" idx="2"/>
              </p:cNvCxnSpPr>
              <p:nvPr/>
            </p:nvCxnSpPr>
            <p:spPr>
              <a:xfrm flipV="1">
                <a:off x="438102" y="3276727"/>
                <a:ext cx="1492916" cy="962604"/>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a:stCxn id="112" idx="6"/>
                <a:endCxn id="115" idx="2"/>
              </p:cNvCxnSpPr>
              <p:nvPr/>
            </p:nvCxnSpPr>
            <p:spPr>
              <a:xfrm>
                <a:off x="2444286" y="3276727"/>
                <a:ext cx="1510213" cy="52390"/>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a:stCxn id="111" idx="4"/>
                <a:endCxn id="113" idx="1"/>
              </p:cNvCxnSpPr>
              <p:nvPr/>
            </p:nvCxnSpPr>
            <p:spPr>
              <a:xfrm>
                <a:off x="256634" y="4677433"/>
                <a:ext cx="857899" cy="1046257"/>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a:stCxn id="114" idx="3"/>
                <a:endCxn id="113" idx="7"/>
              </p:cNvCxnSpPr>
              <p:nvPr/>
            </p:nvCxnSpPr>
            <p:spPr>
              <a:xfrm flipH="1">
                <a:off x="1477469" y="4930617"/>
                <a:ext cx="1172042" cy="793073"/>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a:stCxn id="116" idx="2"/>
                <a:endCxn id="113" idx="5"/>
              </p:cNvCxnSpPr>
              <p:nvPr/>
            </p:nvCxnSpPr>
            <p:spPr>
              <a:xfrm flipH="1" flipV="1">
                <a:off x="1477469" y="6086626"/>
                <a:ext cx="1369411" cy="565311"/>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a:stCxn id="114" idx="5"/>
                <a:endCxn id="116" idx="0"/>
              </p:cNvCxnSpPr>
              <p:nvPr/>
            </p:nvCxnSpPr>
            <p:spPr>
              <a:xfrm>
                <a:off x="3012447" y="4930617"/>
                <a:ext cx="91067" cy="1464686"/>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89" name="Straight Connector 88"/>
              <p:cNvCxnSpPr>
                <a:stCxn id="114" idx="7"/>
                <a:endCxn id="115" idx="3"/>
              </p:cNvCxnSpPr>
              <p:nvPr/>
            </p:nvCxnSpPr>
            <p:spPr>
              <a:xfrm flipV="1">
                <a:off x="3012447" y="3510585"/>
                <a:ext cx="1017218" cy="1057096"/>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a:stCxn id="116" idx="6"/>
                <a:endCxn id="117" idx="3"/>
              </p:cNvCxnSpPr>
              <p:nvPr/>
            </p:nvCxnSpPr>
            <p:spPr>
              <a:xfrm flipV="1">
                <a:off x="3360148" y="6576771"/>
                <a:ext cx="1716185" cy="75166"/>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91" name="Straight Connector 90"/>
              <p:cNvCxnSpPr>
                <a:stCxn id="117" idx="1"/>
                <a:endCxn id="115" idx="4"/>
              </p:cNvCxnSpPr>
              <p:nvPr/>
            </p:nvCxnSpPr>
            <p:spPr>
              <a:xfrm flipH="1" flipV="1">
                <a:off x="4211133" y="3585751"/>
                <a:ext cx="865200" cy="2628084"/>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92" name="Straight Connector 91"/>
              <p:cNvCxnSpPr>
                <a:stCxn id="119" idx="2"/>
                <a:endCxn id="115" idx="5"/>
              </p:cNvCxnSpPr>
              <p:nvPr/>
            </p:nvCxnSpPr>
            <p:spPr>
              <a:xfrm flipH="1" flipV="1">
                <a:off x="4392601" y="3510585"/>
                <a:ext cx="913997" cy="495205"/>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93" name="Straight Connector 92"/>
              <p:cNvCxnSpPr>
                <a:stCxn id="117" idx="0"/>
                <a:endCxn id="119" idx="3"/>
              </p:cNvCxnSpPr>
              <p:nvPr/>
            </p:nvCxnSpPr>
            <p:spPr>
              <a:xfrm flipV="1">
                <a:off x="5257801" y="4187258"/>
                <a:ext cx="123963" cy="1951411"/>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94" name="Straight Connector 93"/>
              <p:cNvCxnSpPr>
                <a:stCxn id="118" idx="1"/>
                <a:endCxn id="119" idx="5"/>
              </p:cNvCxnSpPr>
              <p:nvPr/>
            </p:nvCxnSpPr>
            <p:spPr>
              <a:xfrm flipH="1" flipV="1">
                <a:off x="5744700" y="4187258"/>
                <a:ext cx="861544" cy="674868"/>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95" name="Straight Connector 94"/>
              <p:cNvCxnSpPr>
                <a:stCxn id="118" idx="3"/>
                <a:endCxn id="117" idx="6"/>
              </p:cNvCxnSpPr>
              <p:nvPr/>
            </p:nvCxnSpPr>
            <p:spPr>
              <a:xfrm flipH="1">
                <a:off x="5514435" y="5225062"/>
                <a:ext cx="1091809" cy="1170241"/>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96" name="TextBox 95"/>
              <p:cNvSpPr txBox="1"/>
              <p:nvPr/>
            </p:nvSpPr>
            <p:spPr>
              <a:xfrm>
                <a:off x="767228" y="3195081"/>
                <a:ext cx="641186" cy="565580"/>
              </a:xfrm>
              <a:prstGeom prst="rect">
                <a:avLst/>
              </a:prstGeom>
              <a:noFill/>
            </p:spPr>
            <p:txBody>
              <a:bodyPr wrap="none" rtlCol="0">
                <a:spAutoFit/>
              </a:bodyPr>
              <a:lstStyle/>
              <a:p>
                <a:r>
                  <a:rPr lang="en-US" dirty="0">
                    <a:solidFill>
                      <a:srgbClr val="00B050"/>
                    </a:solidFill>
                  </a:rPr>
                  <a:t>10</a:t>
                </a:r>
              </a:p>
            </p:txBody>
          </p:sp>
          <p:sp>
            <p:nvSpPr>
              <p:cNvPr id="97" name="TextBox 96"/>
              <p:cNvSpPr txBox="1"/>
              <p:nvPr/>
            </p:nvSpPr>
            <p:spPr>
              <a:xfrm>
                <a:off x="6095562" y="4099030"/>
                <a:ext cx="461990" cy="565580"/>
              </a:xfrm>
              <a:prstGeom prst="rect">
                <a:avLst/>
              </a:prstGeom>
              <a:noFill/>
            </p:spPr>
            <p:txBody>
              <a:bodyPr wrap="none" rtlCol="0">
                <a:spAutoFit/>
              </a:bodyPr>
              <a:lstStyle/>
              <a:p>
                <a:r>
                  <a:rPr lang="en-US" dirty="0">
                    <a:solidFill>
                      <a:srgbClr val="00B050"/>
                    </a:solidFill>
                  </a:rPr>
                  <a:t>2</a:t>
                </a:r>
              </a:p>
            </p:txBody>
          </p:sp>
          <p:sp>
            <p:nvSpPr>
              <p:cNvPr id="98" name="TextBox 97"/>
              <p:cNvSpPr txBox="1"/>
              <p:nvPr/>
            </p:nvSpPr>
            <p:spPr>
              <a:xfrm>
                <a:off x="3895875" y="6564868"/>
                <a:ext cx="461990" cy="565580"/>
              </a:xfrm>
              <a:prstGeom prst="rect">
                <a:avLst/>
              </a:prstGeom>
              <a:noFill/>
            </p:spPr>
            <p:txBody>
              <a:bodyPr wrap="none" rtlCol="0">
                <a:spAutoFit/>
              </a:bodyPr>
              <a:lstStyle/>
              <a:p>
                <a:r>
                  <a:rPr lang="en-US" dirty="0">
                    <a:solidFill>
                      <a:srgbClr val="00B050"/>
                    </a:solidFill>
                  </a:rPr>
                  <a:t>7</a:t>
                </a:r>
              </a:p>
            </p:txBody>
          </p:sp>
          <p:sp>
            <p:nvSpPr>
              <p:cNvPr id="99" name="TextBox 98"/>
              <p:cNvSpPr txBox="1"/>
              <p:nvPr/>
            </p:nvSpPr>
            <p:spPr>
              <a:xfrm>
                <a:off x="6047348" y="5905158"/>
                <a:ext cx="641186" cy="565580"/>
              </a:xfrm>
              <a:prstGeom prst="rect">
                <a:avLst/>
              </a:prstGeom>
              <a:noFill/>
            </p:spPr>
            <p:txBody>
              <a:bodyPr wrap="none" rtlCol="0">
                <a:spAutoFit/>
              </a:bodyPr>
              <a:lstStyle/>
              <a:p>
                <a:r>
                  <a:rPr lang="en-US" dirty="0">
                    <a:solidFill>
                      <a:srgbClr val="00B050"/>
                    </a:solidFill>
                  </a:rPr>
                  <a:t>11</a:t>
                </a:r>
              </a:p>
            </p:txBody>
          </p:sp>
          <p:sp>
            <p:nvSpPr>
              <p:cNvPr id="100" name="TextBox 99"/>
              <p:cNvSpPr txBox="1"/>
              <p:nvPr/>
            </p:nvSpPr>
            <p:spPr>
              <a:xfrm>
                <a:off x="5255801" y="4595356"/>
                <a:ext cx="461990" cy="565580"/>
              </a:xfrm>
              <a:prstGeom prst="rect">
                <a:avLst/>
              </a:prstGeom>
              <a:noFill/>
            </p:spPr>
            <p:txBody>
              <a:bodyPr wrap="none" rtlCol="0">
                <a:spAutoFit/>
              </a:bodyPr>
              <a:lstStyle/>
              <a:p>
                <a:r>
                  <a:rPr lang="en-US" dirty="0">
                    <a:solidFill>
                      <a:srgbClr val="00B050"/>
                    </a:solidFill>
                  </a:rPr>
                  <a:t>9</a:t>
                </a:r>
              </a:p>
            </p:txBody>
          </p:sp>
          <p:sp>
            <p:nvSpPr>
              <p:cNvPr id="101" name="TextBox 100"/>
              <p:cNvSpPr txBox="1"/>
              <p:nvPr/>
            </p:nvSpPr>
            <p:spPr>
              <a:xfrm>
                <a:off x="4119679" y="4462779"/>
                <a:ext cx="461990" cy="565580"/>
              </a:xfrm>
              <a:prstGeom prst="rect">
                <a:avLst/>
              </a:prstGeom>
              <a:noFill/>
            </p:spPr>
            <p:txBody>
              <a:bodyPr wrap="none" rtlCol="0">
                <a:spAutoFit/>
              </a:bodyPr>
              <a:lstStyle/>
              <a:p>
                <a:r>
                  <a:rPr lang="en-US" dirty="0">
                    <a:solidFill>
                      <a:srgbClr val="00B050"/>
                    </a:solidFill>
                  </a:rPr>
                  <a:t>5</a:t>
                </a:r>
              </a:p>
            </p:txBody>
          </p:sp>
          <p:sp>
            <p:nvSpPr>
              <p:cNvPr id="102" name="TextBox 101"/>
              <p:cNvSpPr txBox="1"/>
              <p:nvPr/>
            </p:nvSpPr>
            <p:spPr>
              <a:xfrm>
                <a:off x="4582463" y="3299181"/>
                <a:ext cx="461990" cy="565580"/>
              </a:xfrm>
              <a:prstGeom prst="rect">
                <a:avLst/>
              </a:prstGeom>
              <a:noFill/>
            </p:spPr>
            <p:txBody>
              <a:bodyPr wrap="none" rtlCol="0">
                <a:spAutoFit/>
              </a:bodyPr>
              <a:lstStyle/>
              <a:p>
                <a:r>
                  <a:rPr lang="en-US" dirty="0">
                    <a:solidFill>
                      <a:srgbClr val="00B050"/>
                    </a:solidFill>
                  </a:rPr>
                  <a:t>6</a:t>
                </a:r>
              </a:p>
            </p:txBody>
          </p:sp>
          <p:sp>
            <p:nvSpPr>
              <p:cNvPr id="103" name="TextBox 102"/>
              <p:cNvSpPr txBox="1"/>
              <p:nvPr/>
            </p:nvSpPr>
            <p:spPr>
              <a:xfrm>
                <a:off x="3058462" y="5546336"/>
                <a:ext cx="461990" cy="565580"/>
              </a:xfrm>
              <a:prstGeom prst="rect">
                <a:avLst/>
              </a:prstGeom>
              <a:noFill/>
            </p:spPr>
            <p:txBody>
              <a:bodyPr wrap="none" rtlCol="0">
                <a:spAutoFit/>
              </a:bodyPr>
              <a:lstStyle/>
              <a:p>
                <a:r>
                  <a:rPr lang="en-US" dirty="0">
                    <a:solidFill>
                      <a:srgbClr val="00B050"/>
                    </a:solidFill>
                  </a:rPr>
                  <a:t>1</a:t>
                </a:r>
              </a:p>
            </p:txBody>
          </p:sp>
          <p:sp>
            <p:nvSpPr>
              <p:cNvPr id="104" name="TextBox 103"/>
              <p:cNvSpPr txBox="1"/>
              <p:nvPr/>
            </p:nvSpPr>
            <p:spPr>
              <a:xfrm>
                <a:off x="3064048" y="3778529"/>
                <a:ext cx="461990" cy="565580"/>
              </a:xfrm>
              <a:prstGeom prst="rect">
                <a:avLst/>
              </a:prstGeom>
              <a:noFill/>
            </p:spPr>
            <p:txBody>
              <a:bodyPr wrap="none" rtlCol="0">
                <a:spAutoFit/>
              </a:bodyPr>
              <a:lstStyle/>
              <a:p>
                <a:r>
                  <a:rPr lang="en-US" dirty="0">
                    <a:solidFill>
                      <a:srgbClr val="00B050"/>
                    </a:solidFill>
                  </a:rPr>
                  <a:t>7</a:t>
                </a:r>
              </a:p>
            </p:txBody>
          </p:sp>
          <p:sp>
            <p:nvSpPr>
              <p:cNvPr id="105" name="TextBox 104"/>
              <p:cNvSpPr txBox="1"/>
              <p:nvPr/>
            </p:nvSpPr>
            <p:spPr>
              <a:xfrm>
                <a:off x="2051034" y="5224258"/>
                <a:ext cx="461990" cy="565580"/>
              </a:xfrm>
              <a:prstGeom prst="rect">
                <a:avLst/>
              </a:prstGeom>
              <a:noFill/>
            </p:spPr>
            <p:txBody>
              <a:bodyPr wrap="none" rtlCol="0">
                <a:spAutoFit/>
              </a:bodyPr>
              <a:lstStyle/>
              <a:p>
                <a:r>
                  <a:rPr lang="en-US" dirty="0">
                    <a:solidFill>
                      <a:srgbClr val="00B050"/>
                    </a:solidFill>
                  </a:rPr>
                  <a:t>3</a:t>
                </a:r>
              </a:p>
            </p:txBody>
          </p:sp>
          <p:sp>
            <p:nvSpPr>
              <p:cNvPr id="106" name="TextBox 105"/>
              <p:cNvSpPr txBox="1"/>
              <p:nvPr/>
            </p:nvSpPr>
            <p:spPr>
              <a:xfrm>
                <a:off x="1885966" y="6404395"/>
                <a:ext cx="461990" cy="565580"/>
              </a:xfrm>
              <a:prstGeom prst="rect">
                <a:avLst/>
              </a:prstGeom>
              <a:noFill/>
            </p:spPr>
            <p:txBody>
              <a:bodyPr wrap="none" rtlCol="0">
                <a:spAutoFit/>
              </a:bodyPr>
              <a:lstStyle/>
              <a:p>
                <a:r>
                  <a:rPr lang="en-US" dirty="0">
                    <a:solidFill>
                      <a:srgbClr val="00B050"/>
                    </a:solidFill>
                  </a:rPr>
                  <a:t>1</a:t>
                </a:r>
              </a:p>
            </p:txBody>
          </p:sp>
          <p:sp>
            <p:nvSpPr>
              <p:cNvPr id="107" name="TextBox 106"/>
              <p:cNvSpPr txBox="1"/>
              <p:nvPr/>
            </p:nvSpPr>
            <p:spPr>
              <a:xfrm>
                <a:off x="2830979" y="2862182"/>
                <a:ext cx="461990" cy="565580"/>
              </a:xfrm>
              <a:prstGeom prst="rect">
                <a:avLst/>
              </a:prstGeom>
              <a:noFill/>
            </p:spPr>
            <p:txBody>
              <a:bodyPr wrap="none" rtlCol="0">
                <a:spAutoFit/>
              </a:bodyPr>
              <a:lstStyle/>
              <a:p>
                <a:r>
                  <a:rPr lang="en-US" dirty="0">
                    <a:solidFill>
                      <a:srgbClr val="00B050"/>
                    </a:solidFill>
                  </a:rPr>
                  <a:t>8</a:t>
                </a:r>
              </a:p>
            </p:txBody>
          </p:sp>
          <p:sp>
            <p:nvSpPr>
              <p:cNvPr id="108" name="TextBox 107"/>
              <p:cNvSpPr txBox="1"/>
              <p:nvPr/>
            </p:nvSpPr>
            <p:spPr>
              <a:xfrm>
                <a:off x="256634" y="5096526"/>
                <a:ext cx="641186" cy="565580"/>
              </a:xfrm>
              <a:prstGeom prst="rect">
                <a:avLst/>
              </a:prstGeom>
              <a:noFill/>
            </p:spPr>
            <p:txBody>
              <a:bodyPr wrap="none" rtlCol="0">
                <a:spAutoFit/>
              </a:bodyPr>
              <a:lstStyle/>
              <a:p>
                <a:r>
                  <a:rPr lang="en-US" dirty="0">
                    <a:solidFill>
                      <a:srgbClr val="00B050"/>
                    </a:solidFill>
                  </a:rPr>
                  <a:t>12</a:t>
                </a:r>
              </a:p>
            </p:txBody>
          </p:sp>
          <p:cxnSp>
            <p:nvCxnSpPr>
              <p:cNvPr id="109" name="Straight Connector 108"/>
              <p:cNvCxnSpPr>
                <a:stCxn id="112" idx="4"/>
                <a:endCxn id="113" idx="0"/>
              </p:cNvCxnSpPr>
              <p:nvPr/>
            </p:nvCxnSpPr>
            <p:spPr>
              <a:xfrm flipH="1">
                <a:off x="1296001" y="3533361"/>
                <a:ext cx="891651" cy="2115163"/>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10" name="TextBox 109"/>
              <p:cNvSpPr txBox="1"/>
              <p:nvPr/>
            </p:nvSpPr>
            <p:spPr>
              <a:xfrm>
                <a:off x="1414258" y="4262423"/>
                <a:ext cx="461990" cy="565580"/>
              </a:xfrm>
              <a:prstGeom prst="rect">
                <a:avLst/>
              </a:prstGeom>
              <a:noFill/>
            </p:spPr>
            <p:txBody>
              <a:bodyPr wrap="none" rtlCol="0">
                <a:spAutoFit/>
              </a:bodyPr>
              <a:lstStyle/>
              <a:p>
                <a:r>
                  <a:rPr lang="en-US" dirty="0">
                    <a:solidFill>
                      <a:srgbClr val="00B050"/>
                    </a:solidFill>
                  </a:rPr>
                  <a:t>9</a:t>
                </a:r>
              </a:p>
            </p:txBody>
          </p:sp>
          <p:sp>
            <p:nvSpPr>
              <p:cNvPr id="111" name="Oval 110"/>
              <p:cNvSpPr/>
              <p:nvPr/>
            </p:nvSpPr>
            <p:spPr>
              <a:xfrm>
                <a:off x="0" y="4164165"/>
                <a:ext cx="513268" cy="513268"/>
              </a:xfrm>
              <a:prstGeom prst="ellipse">
                <a:avLst/>
              </a:prstGeom>
              <a:solidFill>
                <a:srgbClr val="FF0000"/>
              </a:solidFill>
              <a:ln>
                <a:solidFill>
                  <a:srgbClr val="FF33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0</a:t>
                </a:r>
              </a:p>
            </p:txBody>
          </p:sp>
          <p:sp>
            <p:nvSpPr>
              <p:cNvPr id="112" name="Oval 111"/>
              <p:cNvSpPr/>
              <p:nvPr/>
            </p:nvSpPr>
            <p:spPr>
              <a:xfrm>
                <a:off x="1931018" y="3020093"/>
                <a:ext cx="513268" cy="51326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113" name="Oval 112"/>
              <p:cNvSpPr/>
              <p:nvPr/>
            </p:nvSpPr>
            <p:spPr>
              <a:xfrm>
                <a:off x="1039367" y="5648524"/>
                <a:ext cx="513268" cy="51326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114" name="Oval 113"/>
              <p:cNvSpPr/>
              <p:nvPr/>
            </p:nvSpPr>
            <p:spPr>
              <a:xfrm>
                <a:off x="2574345" y="4492515"/>
                <a:ext cx="513268" cy="51326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115" name="Oval 114"/>
              <p:cNvSpPr/>
              <p:nvPr/>
            </p:nvSpPr>
            <p:spPr>
              <a:xfrm>
                <a:off x="3954499" y="3072483"/>
                <a:ext cx="513268" cy="51326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a:t>
                </a:r>
              </a:p>
            </p:txBody>
          </p:sp>
          <p:sp>
            <p:nvSpPr>
              <p:cNvPr id="116" name="Oval 115"/>
              <p:cNvSpPr/>
              <p:nvPr/>
            </p:nvSpPr>
            <p:spPr>
              <a:xfrm>
                <a:off x="2846880" y="6395303"/>
                <a:ext cx="513268" cy="51326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117" name="Oval 116"/>
              <p:cNvSpPr/>
              <p:nvPr/>
            </p:nvSpPr>
            <p:spPr>
              <a:xfrm>
                <a:off x="5001167" y="6138669"/>
                <a:ext cx="513268" cy="51326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sp>
            <p:nvSpPr>
              <p:cNvPr id="118" name="Oval 117"/>
              <p:cNvSpPr/>
              <p:nvPr/>
            </p:nvSpPr>
            <p:spPr>
              <a:xfrm>
                <a:off x="6531078" y="4786960"/>
                <a:ext cx="513268" cy="513268"/>
              </a:xfrm>
              <a:prstGeom prst="ellipse">
                <a:avLst/>
              </a:prstGeom>
              <a:solidFill>
                <a:schemeClr val="accent4">
                  <a:lumMod val="60000"/>
                  <a:lumOff val="40000"/>
                </a:scheme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a:t>
                </a:r>
              </a:p>
            </p:txBody>
          </p:sp>
          <p:sp>
            <p:nvSpPr>
              <p:cNvPr id="119" name="Oval 118"/>
              <p:cNvSpPr/>
              <p:nvPr/>
            </p:nvSpPr>
            <p:spPr>
              <a:xfrm>
                <a:off x="5306598" y="3749156"/>
                <a:ext cx="513268" cy="51326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grpSp>
        <p:sp>
          <p:nvSpPr>
            <p:cNvPr id="120" name="TextBox 119"/>
            <p:cNvSpPr txBox="1"/>
            <p:nvPr/>
          </p:nvSpPr>
          <p:spPr>
            <a:xfrm>
              <a:off x="6308046" y="3868514"/>
              <a:ext cx="301686" cy="369332"/>
            </a:xfrm>
            <a:prstGeom prst="rect">
              <a:avLst/>
            </a:prstGeom>
            <a:noFill/>
          </p:spPr>
          <p:txBody>
            <a:bodyPr wrap="none" rtlCol="0">
              <a:spAutoFit/>
            </a:bodyPr>
            <a:lstStyle/>
            <a:p>
              <a:r>
                <a:rPr lang="en-US" dirty="0">
                  <a:solidFill>
                    <a:srgbClr val="FF9933"/>
                  </a:solidFill>
                </a:rPr>
                <a:t>0</a:t>
              </a:r>
            </a:p>
          </p:txBody>
        </p:sp>
        <mc:AlternateContent xmlns:mc="http://schemas.openxmlformats.org/markup-compatibility/2006">
          <mc:Choice xmlns:a14="http://schemas.microsoft.com/office/drawing/2010/main" Requires="a14">
            <p:sp>
              <p:nvSpPr>
                <p:cNvPr id="121" name="TextBox 120"/>
                <p:cNvSpPr txBox="1"/>
                <p:nvPr/>
              </p:nvSpPr>
              <p:spPr>
                <a:xfrm>
                  <a:off x="7370403" y="3183900"/>
                  <a:ext cx="433132"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b="0" i="1" smtClean="0">
                            <a:solidFill>
                              <a:srgbClr val="FF9933"/>
                            </a:solidFill>
                            <a:latin typeface="Cambria Math" panose="02040503050406030204" pitchFamily="18" charset="0"/>
                          </a:rPr>
                          <m:t>∞</m:t>
                        </m:r>
                      </m:oMath>
                    </m:oMathPara>
                  </a14:m>
                  <a:endParaRPr lang="en-US" dirty="0">
                    <a:solidFill>
                      <a:srgbClr val="FF9933"/>
                    </a:solidFill>
                  </a:endParaRPr>
                </a:p>
              </p:txBody>
            </p:sp>
          </mc:Choice>
          <mc:Fallback>
            <p:sp>
              <p:nvSpPr>
                <p:cNvPr id="121" name="TextBox 120"/>
                <p:cNvSpPr txBox="1">
                  <a:spLocks noRot="1" noChangeAspect="1" noMove="1" noResize="1" noEditPoints="1" noAdjustHandles="1" noChangeArrowheads="1" noChangeShapeType="1" noTextEdit="1"/>
                </p:cNvSpPr>
                <p:nvPr/>
              </p:nvSpPr>
              <p:spPr>
                <a:xfrm>
                  <a:off x="7370403" y="3183900"/>
                  <a:ext cx="433132" cy="369332"/>
                </a:xfrm>
                <a:prstGeom prst="rect">
                  <a:avLst/>
                </a:prstGeom>
                <a:blipFill>
                  <a:blip r:embed="rId2"/>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22" name="TextBox 121"/>
                <p:cNvSpPr txBox="1"/>
                <p:nvPr/>
              </p:nvSpPr>
              <p:spPr>
                <a:xfrm>
                  <a:off x="6536646" y="5245034"/>
                  <a:ext cx="433132"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b="0" i="1" smtClean="0">
                            <a:solidFill>
                              <a:srgbClr val="FF9933"/>
                            </a:solidFill>
                            <a:latin typeface="Cambria Math" panose="02040503050406030204" pitchFamily="18" charset="0"/>
                          </a:rPr>
                          <m:t>∞</m:t>
                        </m:r>
                      </m:oMath>
                    </m:oMathPara>
                  </a14:m>
                  <a:endParaRPr lang="en-US" dirty="0">
                    <a:solidFill>
                      <a:srgbClr val="FF9933"/>
                    </a:solidFill>
                  </a:endParaRPr>
                </a:p>
              </p:txBody>
            </p:sp>
          </mc:Choice>
          <mc:Fallback>
            <p:sp>
              <p:nvSpPr>
                <p:cNvPr id="122" name="TextBox 121"/>
                <p:cNvSpPr txBox="1">
                  <a:spLocks noRot="1" noChangeAspect="1" noMove="1" noResize="1" noEditPoints="1" noAdjustHandles="1" noChangeArrowheads="1" noChangeShapeType="1" noTextEdit="1"/>
                </p:cNvSpPr>
                <p:nvPr/>
              </p:nvSpPr>
              <p:spPr>
                <a:xfrm>
                  <a:off x="6536646" y="5245034"/>
                  <a:ext cx="433132" cy="369332"/>
                </a:xfrm>
                <a:prstGeom prst="rect">
                  <a:avLst/>
                </a:prstGeom>
                <a:blipFill>
                  <a:blip r:embed="rId3"/>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23" name="TextBox 122"/>
                <p:cNvSpPr txBox="1"/>
                <p:nvPr/>
              </p:nvSpPr>
              <p:spPr>
                <a:xfrm>
                  <a:off x="7750522" y="4174954"/>
                  <a:ext cx="433132"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smtClean="0">
                            <a:solidFill>
                              <a:srgbClr val="FF9933"/>
                            </a:solidFill>
                            <a:latin typeface="Cambria Math"/>
                          </a:rPr>
                          <m:t>∞</m:t>
                        </m:r>
                      </m:oMath>
                    </m:oMathPara>
                  </a14:m>
                  <a:endParaRPr lang="en-US" dirty="0">
                    <a:solidFill>
                      <a:srgbClr val="FF9933"/>
                    </a:solidFill>
                  </a:endParaRPr>
                </a:p>
              </p:txBody>
            </p:sp>
          </mc:Choice>
          <mc:Fallback>
            <p:sp>
              <p:nvSpPr>
                <p:cNvPr id="123" name="TextBox 122"/>
                <p:cNvSpPr txBox="1">
                  <a:spLocks noRot="1" noChangeAspect="1" noMove="1" noResize="1" noEditPoints="1" noAdjustHandles="1" noChangeArrowheads="1" noChangeShapeType="1" noTextEdit="1"/>
                </p:cNvSpPr>
                <p:nvPr/>
              </p:nvSpPr>
              <p:spPr>
                <a:xfrm>
                  <a:off x="7750522" y="4174954"/>
                  <a:ext cx="433132" cy="369332"/>
                </a:xfrm>
                <a:prstGeom prst="rect">
                  <a:avLst/>
                </a:prstGeom>
                <a:blipFill>
                  <a:blip r:embed="rId4"/>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24" name="TextBox 123"/>
                <p:cNvSpPr txBox="1"/>
                <p:nvPr/>
              </p:nvSpPr>
              <p:spPr>
                <a:xfrm>
                  <a:off x="8690379" y="3258914"/>
                  <a:ext cx="433132"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smtClean="0">
                            <a:solidFill>
                              <a:srgbClr val="FF9933"/>
                            </a:solidFill>
                            <a:latin typeface="Cambria Math"/>
                          </a:rPr>
                          <m:t>∞</m:t>
                        </m:r>
                      </m:oMath>
                    </m:oMathPara>
                  </a14:m>
                  <a:endParaRPr lang="en-US" dirty="0">
                    <a:solidFill>
                      <a:srgbClr val="FF9933"/>
                    </a:solidFill>
                  </a:endParaRPr>
                </a:p>
              </p:txBody>
            </p:sp>
          </mc:Choice>
          <mc:Fallback>
            <p:sp>
              <p:nvSpPr>
                <p:cNvPr id="124" name="TextBox 123"/>
                <p:cNvSpPr txBox="1">
                  <a:spLocks noRot="1" noChangeAspect="1" noMove="1" noResize="1" noEditPoints="1" noAdjustHandles="1" noChangeArrowheads="1" noChangeShapeType="1" noTextEdit="1"/>
                </p:cNvSpPr>
                <p:nvPr/>
              </p:nvSpPr>
              <p:spPr>
                <a:xfrm>
                  <a:off x="8690379" y="3258914"/>
                  <a:ext cx="433132" cy="369332"/>
                </a:xfrm>
                <a:prstGeom prst="rect">
                  <a:avLst/>
                </a:prstGeom>
                <a:blipFill>
                  <a:blip r:embed="rId5"/>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25" name="TextBox 124"/>
                <p:cNvSpPr txBox="1"/>
                <p:nvPr/>
              </p:nvSpPr>
              <p:spPr>
                <a:xfrm>
                  <a:off x="7908936" y="5429700"/>
                  <a:ext cx="433132"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smtClean="0">
                            <a:solidFill>
                              <a:srgbClr val="FF9933"/>
                            </a:solidFill>
                            <a:latin typeface="Cambria Math"/>
                          </a:rPr>
                          <m:t>∞</m:t>
                        </m:r>
                      </m:oMath>
                    </m:oMathPara>
                  </a14:m>
                  <a:endParaRPr lang="en-US" dirty="0">
                    <a:solidFill>
                      <a:srgbClr val="FF9933"/>
                    </a:solidFill>
                  </a:endParaRPr>
                </a:p>
              </p:txBody>
            </p:sp>
          </mc:Choice>
          <mc:Fallback>
            <p:sp>
              <p:nvSpPr>
                <p:cNvPr id="125" name="TextBox 124"/>
                <p:cNvSpPr txBox="1">
                  <a:spLocks noRot="1" noChangeAspect="1" noMove="1" noResize="1" noEditPoints="1" noAdjustHandles="1" noChangeArrowheads="1" noChangeShapeType="1" noTextEdit="1"/>
                </p:cNvSpPr>
                <p:nvPr/>
              </p:nvSpPr>
              <p:spPr>
                <a:xfrm>
                  <a:off x="7908936" y="5429700"/>
                  <a:ext cx="433132" cy="369332"/>
                </a:xfrm>
                <a:prstGeom prst="rect">
                  <a:avLst/>
                </a:prstGeom>
                <a:blipFill>
                  <a:blip r:embed="rId6"/>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26" name="TextBox 125"/>
                <p:cNvSpPr txBox="1"/>
                <p:nvPr/>
              </p:nvSpPr>
              <p:spPr>
                <a:xfrm>
                  <a:off x="9165653" y="5414270"/>
                  <a:ext cx="433132"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smtClean="0">
                            <a:solidFill>
                              <a:srgbClr val="FF9933"/>
                            </a:solidFill>
                            <a:latin typeface="Cambria Math"/>
                          </a:rPr>
                          <m:t>∞</m:t>
                        </m:r>
                      </m:oMath>
                    </m:oMathPara>
                  </a14:m>
                  <a:endParaRPr lang="en-US" dirty="0">
                    <a:solidFill>
                      <a:srgbClr val="FF9933"/>
                    </a:solidFill>
                  </a:endParaRPr>
                </a:p>
              </p:txBody>
            </p:sp>
          </mc:Choice>
          <mc:Fallback>
            <p:sp>
              <p:nvSpPr>
                <p:cNvPr id="126" name="TextBox 125"/>
                <p:cNvSpPr txBox="1">
                  <a:spLocks noRot="1" noChangeAspect="1" noMove="1" noResize="1" noEditPoints="1" noAdjustHandles="1" noChangeArrowheads="1" noChangeShapeType="1" noTextEdit="1"/>
                </p:cNvSpPr>
                <p:nvPr/>
              </p:nvSpPr>
              <p:spPr>
                <a:xfrm>
                  <a:off x="9165653" y="5414270"/>
                  <a:ext cx="433132" cy="369332"/>
                </a:xfrm>
                <a:prstGeom prst="rect">
                  <a:avLst/>
                </a:prstGeom>
                <a:blipFill>
                  <a:blip r:embed="rId7"/>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27" name="TextBox 126"/>
                <p:cNvSpPr txBox="1"/>
                <p:nvPr/>
              </p:nvSpPr>
              <p:spPr>
                <a:xfrm>
                  <a:off x="9588095" y="3628246"/>
                  <a:ext cx="433132"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smtClean="0">
                            <a:solidFill>
                              <a:srgbClr val="FF9933"/>
                            </a:solidFill>
                            <a:latin typeface="Cambria Math"/>
                          </a:rPr>
                          <m:t>∞</m:t>
                        </m:r>
                      </m:oMath>
                    </m:oMathPara>
                  </a14:m>
                  <a:endParaRPr lang="en-US" dirty="0">
                    <a:solidFill>
                      <a:srgbClr val="FF9933"/>
                    </a:solidFill>
                  </a:endParaRPr>
                </a:p>
              </p:txBody>
            </p:sp>
          </mc:Choice>
          <mc:Fallback>
            <p:sp>
              <p:nvSpPr>
                <p:cNvPr id="127" name="TextBox 126"/>
                <p:cNvSpPr txBox="1">
                  <a:spLocks noRot="1" noChangeAspect="1" noMove="1" noResize="1" noEditPoints="1" noAdjustHandles="1" noChangeArrowheads="1" noChangeShapeType="1" noTextEdit="1"/>
                </p:cNvSpPr>
                <p:nvPr/>
              </p:nvSpPr>
              <p:spPr>
                <a:xfrm>
                  <a:off x="9588095" y="3628246"/>
                  <a:ext cx="433132" cy="369332"/>
                </a:xfrm>
                <a:prstGeom prst="rect">
                  <a:avLst/>
                </a:prstGeom>
                <a:blipFill>
                  <a:blip r:embed="rId8"/>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28" name="TextBox 127"/>
                <p:cNvSpPr txBox="1"/>
                <p:nvPr/>
              </p:nvSpPr>
              <p:spPr>
                <a:xfrm>
                  <a:off x="10446914" y="4301993"/>
                  <a:ext cx="433132"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smtClean="0">
                            <a:solidFill>
                              <a:srgbClr val="FF9933"/>
                            </a:solidFill>
                            <a:latin typeface="Cambria Math"/>
                          </a:rPr>
                          <m:t>∞</m:t>
                        </m:r>
                      </m:oMath>
                    </m:oMathPara>
                  </a14:m>
                  <a:endParaRPr lang="en-US" dirty="0">
                    <a:solidFill>
                      <a:srgbClr val="FF9933"/>
                    </a:solidFill>
                  </a:endParaRPr>
                </a:p>
              </p:txBody>
            </p:sp>
          </mc:Choice>
          <mc:Fallback>
            <p:sp>
              <p:nvSpPr>
                <p:cNvPr id="128" name="TextBox 127"/>
                <p:cNvSpPr txBox="1">
                  <a:spLocks noRot="1" noChangeAspect="1" noMove="1" noResize="1" noEditPoints="1" noAdjustHandles="1" noChangeArrowheads="1" noChangeShapeType="1" noTextEdit="1"/>
                </p:cNvSpPr>
                <p:nvPr/>
              </p:nvSpPr>
              <p:spPr>
                <a:xfrm>
                  <a:off x="10446914" y="4301993"/>
                  <a:ext cx="433132" cy="369332"/>
                </a:xfrm>
                <a:prstGeom prst="rect">
                  <a:avLst/>
                </a:prstGeom>
                <a:blipFill>
                  <a:blip r:embed="rId9"/>
                  <a:stretch>
                    <a:fillRect/>
                  </a:stretch>
                </a:blipFill>
              </p:spPr>
              <p:txBody>
                <a:bodyPr/>
                <a:lstStyle/>
                <a:p>
                  <a:r>
                    <a:rPr lang="en-US">
                      <a:noFill/>
                    </a:rPr>
                    <a:t> </a:t>
                  </a:r>
                </a:p>
              </p:txBody>
            </p:sp>
          </mc:Fallback>
        </mc:AlternateContent>
      </p:grpSp>
      <p:sp>
        <p:nvSpPr>
          <p:cNvPr id="43" name="TextBox 42"/>
          <p:cNvSpPr txBox="1"/>
          <p:nvPr/>
        </p:nvSpPr>
        <p:spPr>
          <a:xfrm>
            <a:off x="1905001" y="1143000"/>
            <a:ext cx="3381894" cy="954107"/>
          </a:xfrm>
          <a:prstGeom prst="rect">
            <a:avLst/>
          </a:prstGeom>
          <a:noFill/>
        </p:spPr>
        <p:txBody>
          <a:bodyPr wrap="square" rtlCol="0">
            <a:spAutoFit/>
          </a:bodyPr>
          <a:lstStyle/>
          <a:p>
            <a:r>
              <a:rPr lang="en-US" sz="2800" dirty="0">
                <a:solidFill>
                  <a:srgbClr val="FF0000"/>
                </a:solidFill>
              </a:rPr>
              <a:t>Start: 0</a:t>
            </a:r>
          </a:p>
          <a:p>
            <a:r>
              <a:rPr lang="en-US" sz="2800" dirty="0">
                <a:solidFill>
                  <a:srgbClr val="7030A0"/>
                </a:solidFill>
              </a:rPr>
              <a:t>End: 8</a:t>
            </a:r>
          </a:p>
        </p:txBody>
      </p:sp>
      <mc:AlternateContent xmlns:mc="http://schemas.openxmlformats.org/markup-compatibility/2006" xmlns:a14="http://schemas.microsoft.com/office/drawing/2010/main">
        <mc:Choice Requires="a14">
          <p:graphicFrame>
            <p:nvGraphicFramePr>
              <p:cNvPr id="3" name="Table 2">
                <a:extLst>
                  <a:ext uri="{FF2B5EF4-FFF2-40B4-BE49-F238E27FC236}">
                    <a16:creationId xmlns:a16="http://schemas.microsoft.com/office/drawing/2014/main" id="{D3357D80-81CD-5C80-2A0A-246BEC3E413C}"/>
                  </a:ext>
                </a:extLst>
              </p:cNvPr>
              <p:cNvGraphicFramePr>
                <a:graphicFrameLocks noGrp="1"/>
              </p:cNvGraphicFramePr>
              <p:nvPr>
                <p:extLst>
                  <p:ext uri="{D42A27DB-BD31-4B8C-83A1-F6EECF244321}">
                    <p14:modId xmlns:p14="http://schemas.microsoft.com/office/powerpoint/2010/main" val="1980795707"/>
                  </p:ext>
                </p:extLst>
              </p:nvPr>
            </p:nvGraphicFramePr>
            <p:xfrm>
              <a:off x="615785" y="2468563"/>
              <a:ext cx="3743780" cy="3708400"/>
            </p:xfrm>
            <a:graphic>
              <a:graphicData uri="http://schemas.openxmlformats.org/drawingml/2006/table">
                <a:tbl>
                  <a:tblPr firstRow="1" bandRow="1">
                    <a:tableStyleId>{5C22544A-7EE6-4342-B048-85BDC9FD1C3A}</a:tableStyleId>
                  </a:tblPr>
                  <a:tblGrid>
                    <a:gridCol w="769670">
                      <a:extLst>
                        <a:ext uri="{9D8B030D-6E8A-4147-A177-3AD203B41FA5}">
                          <a16:colId xmlns:a16="http://schemas.microsoft.com/office/drawing/2014/main" val="4187985009"/>
                        </a:ext>
                      </a:extLst>
                    </a:gridCol>
                    <a:gridCol w="794327">
                      <a:extLst>
                        <a:ext uri="{9D8B030D-6E8A-4147-A177-3AD203B41FA5}">
                          <a16:colId xmlns:a16="http://schemas.microsoft.com/office/drawing/2014/main" val="467685999"/>
                        </a:ext>
                      </a:extLst>
                    </a:gridCol>
                    <a:gridCol w="877454">
                      <a:extLst>
                        <a:ext uri="{9D8B030D-6E8A-4147-A177-3AD203B41FA5}">
                          <a16:colId xmlns:a16="http://schemas.microsoft.com/office/drawing/2014/main" val="556530481"/>
                        </a:ext>
                      </a:extLst>
                    </a:gridCol>
                    <a:gridCol w="1302329">
                      <a:extLst>
                        <a:ext uri="{9D8B030D-6E8A-4147-A177-3AD203B41FA5}">
                          <a16:colId xmlns:a16="http://schemas.microsoft.com/office/drawing/2014/main" val="1192297038"/>
                        </a:ext>
                      </a:extLst>
                    </a:gridCol>
                  </a:tblGrid>
                  <a:tr h="370840">
                    <a:tc>
                      <a:txBody>
                        <a:bodyPr/>
                        <a:lstStyle/>
                        <a:p>
                          <a:r>
                            <a:rPr lang="en-US" dirty="0">
                              <a:solidFill>
                                <a:schemeClr val="tx1"/>
                              </a:solidFill>
                            </a:rPr>
                            <a:t>Node</a:t>
                          </a:r>
                        </a:p>
                      </a:txBody>
                      <a:tcPr>
                        <a:solidFill>
                          <a:srgbClr val="99CCFF"/>
                        </a:solidFill>
                      </a:tcPr>
                    </a:tc>
                    <a:tc>
                      <a:txBody>
                        <a:bodyPr/>
                        <a:lstStyle/>
                        <a:p>
                          <a:r>
                            <a:rPr lang="en-US" dirty="0">
                              <a:solidFill>
                                <a:schemeClr val="tx1"/>
                              </a:solidFill>
                            </a:rPr>
                            <a:t>Seen?</a:t>
                          </a:r>
                        </a:p>
                      </a:txBody>
                      <a:tcPr>
                        <a:solidFill>
                          <a:srgbClr val="99CCFF"/>
                        </a:solidFill>
                      </a:tcPr>
                    </a:tc>
                    <a:tc>
                      <a:txBody>
                        <a:bodyPr/>
                        <a:lstStyle/>
                        <a:p>
                          <a:r>
                            <a:rPr lang="en-US" dirty="0">
                              <a:solidFill>
                                <a:schemeClr val="tx1"/>
                              </a:solidFill>
                            </a:rPr>
                            <a:t>Done?</a:t>
                          </a:r>
                        </a:p>
                      </a:txBody>
                      <a:tcPr>
                        <a:solidFill>
                          <a:srgbClr val="99CCFF"/>
                        </a:solidFill>
                      </a:tcPr>
                    </a:tc>
                    <a:tc>
                      <a:txBody>
                        <a:bodyPr/>
                        <a:lstStyle/>
                        <a:p>
                          <a:r>
                            <a:rPr lang="en-US" dirty="0">
                              <a:solidFill>
                                <a:schemeClr val="tx1"/>
                              </a:solidFill>
                            </a:rPr>
                            <a:t>Distance</a:t>
                          </a:r>
                        </a:p>
                      </a:txBody>
                      <a:tcPr>
                        <a:solidFill>
                          <a:srgbClr val="99CCFF"/>
                        </a:solidFill>
                      </a:tcPr>
                    </a:tc>
                    <a:extLst>
                      <a:ext uri="{0D108BD9-81ED-4DB2-BD59-A6C34878D82A}">
                        <a16:rowId xmlns:a16="http://schemas.microsoft.com/office/drawing/2014/main" val="455845881"/>
                      </a:ext>
                    </a:extLst>
                  </a:tr>
                  <a:tr h="370840">
                    <a:tc>
                      <a:txBody>
                        <a:bodyPr/>
                        <a:lstStyle/>
                        <a:p>
                          <a:r>
                            <a:rPr lang="en-US" dirty="0">
                              <a:solidFill>
                                <a:schemeClr val="tx1"/>
                              </a:solidFill>
                            </a:rPr>
                            <a:t>0</a:t>
                          </a:r>
                        </a:p>
                      </a:txBody>
                      <a:tcPr>
                        <a:solidFill>
                          <a:srgbClr val="99CCFF"/>
                        </a:solidFill>
                      </a:tcPr>
                    </a:tc>
                    <a:tc>
                      <a:txBody>
                        <a:bodyPr/>
                        <a:lstStyle/>
                        <a:p>
                          <a:r>
                            <a:rPr lang="en-US" dirty="0">
                              <a:solidFill>
                                <a:schemeClr val="tx1"/>
                              </a:solidFill>
                            </a:rPr>
                            <a:t>T</a:t>
                          </a:r>
                        </a:p>
                      </a:txBody>
                      <a:tcPr>
                        <a:solidFill>
                          <a:schemeClr val="accent2">
                            <a:lumMod val="40000"/>
                            <a:lumOff val="60000"/>
                          </a:schemeClr>
                        </a:solidFill>
                      </a:tcPr>
                    </a:tc>
                    <a:tc>
                      <a:txBody>
                        <a:bodyPr/>
                        <a:lstStyle/>
                        <a:p>
                          <a:r>
                            <a:rPr lang="en-US" dirty="0">
                              <a:solidFill>
                                <a:schemeClr val="tx1"/>
                              </a:solidFill>
                            </a:rPr>
                            <a:t>F</a:t>
                          </a:r>
                        </a:p>
                      </a:txBody>
                      <a:tcPr>
                        <a:solidFill>
                          <a:srgbClr val="99CCFF"/>
                        </a:solidFill>
                      </a:tcPr>
                    </a:tc>
                    <a:tc>
                      <a:txBody>
                        <a:bodyPr/>
                        <a:lstStyle/>
                        <a:p>
                          <a:r>
                            <a:rPr lang="en-US" dirty="0">
                              <a:solidFill>
                                <a:schemeClr val="tx1"/>
                              </a:solidFill>
                            </a:rPr>
                            <a:t>0</a:t>
                          </a:r>
                        </a:p>
                      </a:txBody>
                      <a:tcPr>
                        <a:solidFill>
                          <a:schemeClr val="accent2">
                            <a:lumMod val="40000"/>
                            <a:lumOff val="60000"/>
                          </a:schemeClr>
                        </a:solidFill>
                      </a:tcPr>
                    </a:tc>
                    <a:extLst>
                      <a:ext uri="{0D108BD9-81ED-4DB2-BD59-A6C34878D82A}">
                        <a16:rowId xmlns:a16="http://schemas.microsoft.com/office/drawing/2014/main" val="965807223"/>
                      </a:ext>
                    </a:extLst>
                  </a:tr>
                  <a:tr h="370840">
                    <a:tc>
                      <a:txBody>
                        <a:bodyPr/>
                        <a:lstStyle/>
                        <a:p>
                          <a:r>
                            <a:rPr lang="en-US" dirty="0">
                              <a:solidFill>
                                <a:schemeClr val="tx1"/>
                              </a:solidFill>
                            </a:rPr>
                            <a:t>1</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14:m>
                            <m:oMath xmlns:m="http://schemas.openxmlformats.org/officeDocument/2006/math">
                              <m:r>
                                <a:rPr lang="en-US" b="0" i="1" smtClean="0">
                                  <a:solidFill>
                                    <a:schemeClr val="tx1"/>
                                  </a:solidFill>
                                  <a:latin typeface="Cambria Math" panose="02040503050406030204" pitchFamily="18" charset="0"/>
                                </a:rPr>
                                <m:t>∞</m:t>
                              </m:r>
                            </m:oMath>
                          </a14:m>
                          <a:r>
                            <a:rPr lang="en-US" dirty="0">
                              <a:solidFill>
                                <a:schemeClr val="tx1"/>
                              </a:solidFill>
                            </a:rPr>
                            <a:t> </a:t>
                          </a:r>
                        </a:p>
                      </a:txBody>
                      <a:tcPr>
                        <a:solidFill>
                          <a:srgbClr val="99CCFF"/>
                        </a:solidFill>
                      </a:tcPr>
                    </a:tc>
                    <a:extLst>
                      <a:ext uri="{0D108BD9-81ED-4DB2-BD59-A6C34878D82A}">
                        <a16:rowId xmlns:a16="http://schemas.microsoft.com/office/drawing/2014/main" val="548313570"/>
                      </a:ext>
                    </a:extLst>
                  </a:tr>
                  <a:tr h="370840">
                    <a:tc>
                      <a:txBody>
                        <a:bodyPr/>
                        <a:lstStyle/>
                        <a:p>
                          <a:r>
                            <a:rPr lang="en-US" dirty="0">
                              <a:solidFill>
                                <a:schemeClr val="tx1"/>
                              </a:solidFill>
                            </a:rPr>
                            <a:t>2</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14:m>
                            <m:oMath xmlns:m="http://schemas.openxmlformats.org/officeDocument/2006/math">
                              <m:r>
                                <a:rPr lang="en-US" b="0" i="1" smtClean="0">
                                  <a:solidFill>
                                    <a:schemeClr val="tx1"/>
                                  </a:solidFill>
                                  <a:latin typeface="Cambria Math" panose="02040503050406030204" pitchFamily="18" charset="0"/>
                                </a:rPr>
                                <m:t>∞</m:t>
                              </m:r>
                            </m:oMath>
                          </a14:m>
                          <a:r>
                            <a:rPr lang="en-US" dirty="0">
                              <a:solidFill>
                                <a:schemeClr val="tx1"/>
                              </a:solidFill>
                            </a:rPr>
                            <a:t> </a:t>
                          </a:r>
                        </a:p>
                      </a:txBody>
                      <a:tcPr>
                        <a:solidFill>
                          <a:srgbClr val="99CCFF"/>
                        </a:solidFill>
                      </a:tcPr>
                    </a:tc>
                    <a:extLst>
                      <a:ext uri="{0D108BD9-81ED-4DB2-BD59-A6C34878D82A}">
                        <a16:rowId xmlns:a16="http://schemas.microsoft.com/office/drawing/2014/main" val="2982695708"/>
                      </a:ext>
                    </a:extLst>
                  </a:tr>
                  <a:tr h="370840">
                    <a:tc>
                      <a:txBody>
                        <a:bodyPr/>
                        <a:lstStyle/>
                        <a:p>
                          <a:r>
                            <a:rPr lang="en-US" dirty="0">
                              <a:solidFill>
                                <a:schemeClr val="tx1"/>
                              </a:solidFill>
                            </a:rPr>
                            <a:t>3</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14:m>
                            <m:oMath xmlns:m="http://schemas.openxmlformats.org/officeDocument/2006/math">
                              <m:r>
                                <a:rPr lang="en-US" b="0" i="1" smtClean="0">
                                  <a:solidFill>
                                    <a:schemeClr val="tx1"/>
                                  </a:solidFill>
                                  <a:latin typeface="Cambria Math" panose="02040503050406030204" pitchFamily="18" charset="0"/>
                                </a:rPr>
                                <m:t>∞</m:t>
                              </m:r>
                            </m:oMath>
                          </a14:m>
                          <a:r>
                            <a:rPr lang="en-US" dirty="0">
                              <a:solidFill>
                                <a:schemeClr val="tx1"/>
                              </a:solidFill>
                            </a:rPr>
                            <a:t> </a:t>
                          </a:r>
                        </a:p>
                      </a:txBody>
                      <a:tcPr>
                        <a:solidFill>
                          <a:srgbClr val="99CCFF"/>
                        </a:solidFill>
                      </a:tcPr>
                    </a:tc>
                    <a:extLst>
                      <a:ext uri="{0D108BD9-81ED-4DB2-BD59-A6C34878D82A}">
                        <a16:rowId xmlns:a16="http://schemas.microsoft.com/office/drawing/2014/main" val="1904497312"/>
                      </a:ext>
                    </a:extLst>
                  </a:tr>
                  <a:tr h="370840">
                    <a:tc>
                      <a:txBody>
                        <a:bodyPr/>
                        <a:lstStyle/>
                        <a:p>
                          <a:r>
                            <a:rPr lang="en-US" dirty="0">
                              <a:solidFill>
                                <a:schemeClr val="tx1"/>
                              </a:solidFill>
                            </a:rPr>
                            <a:t>4</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14:m>
                            <m:oMath xmlns:m="http://schemas.openxmlformats.org/officeDocument/2006/math">
                              <m:r>
                                <a:rPr lang="en-US" b="0" i="1" smtClean="0">
                                  <a:solidFill>
                                    <a:schemeClr val="tx1"/>
                                  </a:solidFill>
                                  <a:latin typeface="Cambria Math" panose="02040503050406030204" pitchFamily="18" charset="0"/>
                                </a:rPr>
                                <m:t>∞</m:t>
                              </m:r>
                            </m:oMath>
                          </a14:m>
                          <a:r>
                            <a:rPr lang="en-US" dirty="0">
                              <a:solidFill>
                                <a:schemeClr val="tx1"/>
                              </a:solidFill>
                            </a:rPr>
                            <a:t> </a:t>
                          </a:r>
                        </a:p>
                      </a:txBody>
                      <a:tcPr>
                        <a:solidFill>
                          <a:srgbClr val="99CCFF"/>
                        </a:solidFill>
                      </a:tcPr>
                    </a:tc>
                    <a:extLst>
                      <a:ext uri="{0D108BD9-81ED-4DB2-BD59-A6C34878D82A}">
                        <a16:rowId xmlns:a16="http://schemas.microsoft.com/office/drawing/2014/main" val="2958580491"/>
                      </a:ext>
                    </a:extLst>
                  </a:tr>
                  <a:tr h="370840">
                    <a:tc>
                      <a:txBody>
                        <a:bodyPr/>
                        <a:lstStyle/>
                        <a:p>
                          <a:r>
                            <a:rPr lang="en-US" dirty="0">
                              <a:solidFill>
                                <a:schemeClr val="tx1"/>
                              </a:solidFill>
                            </a:rPr>
                            <a:t>5</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14:m>
                            <m:oMath xmlns:m="http://schemas.openxmlformats.org/officeDocument/2006/math">
                              <m:r>
                                <a:rPr lang="en-US" b="0" i="1" smtClean="0">
                                  <a:solidFill>
                                    <a:schemeClr val="tx1"/>
                                  </a:solidFill>
                                  <a:latin typeface="Cambria Math" panose="02040503050406030204" pitchFamily="18" charset="0"/>
                                </a:rPr>
                                <m:t>∞</m:t>
                              </m:r>
                            </m:oMath>
                          </a14:m>
                          <a:r>
                            <a:rPr lang="en-US" dirty="0">
                              <a:solidFill>
                                <a:schemeClr val="tx1"/>
                              </a:solidFill>
                            </a:rPr>
                            <a:t> </a:t>
                          </a:r>
                        </a:p>
                      </a:txBody>
                      <a:tcPr>
                        <a:solidFill>
                          <a:srgbClr val="99CCFF"/>
                        </a:solidFill>
                      </a:tcPr>
                    </a:tc>
                    <a:extLst>
                      <a:ext uri="{0D108BD9-81ED-4DB2-BD59-A6C34878D82A}">
                        <a16:rowId xmlns:a16="http://schemas.microsoft.com/office/drawing/2014/main" val="3613889053"/>
                      </a:ext>
                    </a:extLst>
                  </a:tr>
                  <a:tr h="370840">
                    <a:tc>
                      <a:txBody>
                        <a:bodyPr/>
                        <a:lstStyle/>
                        <a:p>
                          <a:r>
                            <a:rPr lang="en-US" dirty="0">
                              <a:solidFill>
                                <a:schemeClr val="tx1"/>
                              </a:solidFill>
                            </a:rPr>
                            <a:t>6</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14:m>
                            <m:oMath xmlns:m="http://schemas.openxmlformats.org/officeDocument/2006/math">
                              <m:r>
                                <a:rPr lang="en-US" b="0" i="1" smtClean="0">
                                  <a:solidFill>
                                    <a:schemeClr val="tx1"/>
                                  </a:solidFill>
                                  <a:latin typeface="Cambria Math" panose="02040503050406030204" pitchFamily="18" charset="0"/>
                                </a:rPr>
                                <m:t>∞</m:t>
                              </m:r>
                            </m:oMath>
                          </a14:m>
                          <a:r>
                            <a:rPr lang="en-US" dirty="0">
                              <a:solidFill>
                                <a:schemeClr val="tx1"/>
                              </a:solidFill>
                            </a:rPr>
                            <a:t> </a:t>
                          </a:r>
                        </a:p>
                      </a:txBody>
                      <a:tcPr>
                        <a:solidFill>
                          <a:srgbClr val="99CCFF"/>
                        </a:solidFill>
                      </a:tcPr>
                    </a:tc>
                    <a:extLst>
                      <a:ext uri="{0D108BD9-81ED-4DB2-BD59-A6C34878D82A}">
                        <a16:rowId xmlns:a16="http://schemas.microsoft.com/office/drawing/2014/main" val="1805092306"/>
                      </a:ext>
                    </a:extLst>
                  </a:tr>
                  <a:tr h="370840">
                    <a:tc>
                      <a:txBody>
                        <a:bodyPr/>
                        <a:lstStyle/>
                        <a:p>
                          <a:r>
                            <a:rPr lang="en-US" dirty="0">
                              <a:solidFill>
                                <a:schemeClr val="tx1"/>
                              </a:solidFill>
                            </a:rPr>
                            <a:t>7</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14:m>
                            <m:oMath xmlns:m="http://schemas.openxmlformats.org/officeDocument/2006/math">
                              <m:r>
                                <a:rPr lang="en-US" b="0" i="1" smtClean="0">
                                  <a:solidFill>
                                    <a:schemeClr val="tx1"/>
                                  </a:solidFill>
                                  <a:latin typeface="Cambria Math" panose="02040503050406030204" pitchFamily="18" charset="0"/>
                                </a:rPr>
                                <m:t>∞</m:t>
                              </m:r>
                            </m:oMath>
                          </a14:m>
                          <a:r>
                            <a:rPr lang="en-US" dirty="0">
                              <a:solidFill>
                                <a:schemeClr val="tx1"/>
                              </a:solidFill>
                            </a:rPr>
                            <a:t> </a:t>
                          </a:r>
                        </a:p>
                      </a:txBody>
                      <a:tcPr>
                        <a:solidFill>
                          <a:srgbClr val="99CCFF"/>
                        </a:solidFill>
                      </a:tcPr>
                    </a:tc>
                    <a:extLst>
                      <a:ext uri="{0D108BD9-81ED-4DB2-BD59-A6C34878D82A}">
                        <a16:rowId xmlns:a16="http://schemas.microsoft.com/office/drawing/2014/main" val="1151405611"/>
                      </a:ext>
                    </a:extLst>
                  </a:tr>
                  <a:tr h="370840">
                    <a:tc>
                      <a:txBody>
                        <a:bodyPr/>
                        <a:lstStyle/>
                        <a:p>
                          <a:r>
                            <a:rPr lang="en-US" dirty="0">
                              <a:solidFill>
                                <a:schemeClr val="tx1"/>
                              </a:solidFill>
                            </a:rPr>
                            <a:t>8</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14:m>
                            <m:oMath xmlns:m="http://schemas.openxmlformats.org/officeDocument/2006/math">
                              <m:r>
                                <a:rPr lang="en-US" b="0" i="1" smtClean="0">
                                  <a:solidFill>
                                    <a:schemeClr val="tx1"/>
                                  </a:solidFill>
                                  <a:latin typeface="Cambria Math" panose="02040503050406030204" pitchFamily="18" charset="0"/>
                                </a:rPr>
                                <m:t>∞</m:t>
                              </m:r>
                            </m:oMath>
                          </a14:m>
                          <a:r>
                            <a:rPr lang="en-US" dirty="0">
                              <a:solidFill>
                                <a:schemeClr val="tx1"/>
                              </a:solidFill>
                            </a:rPr>
                            <a:t> </a:t>
                          </a:r>
                        </a:p>
                      </a:txBody>
                      <a:tcPr>
                        <a:solidFill>
                          <a:srgbClr val="99CCFF"/>
                        </a:solidFill>
                      </a:tcPr>
                    </a:tc>
                    <a:extLst>
                      <a:ext uri="{0D108BD9-81ED-4DB2-BD59-A6C34878D82A}">
                        <a16:rowId xmlns:a16="http://schemas.microsoft.com/office/drawing/2014/main" val="21267311"/>
                      </a:ext>
                    </a:extLst>
                  </a:tr>
                </a:tbl>
              </a:graphicData>
            </a:graphic>
          </p:graphicFrame>
        </mc:Choice>
        <mc:Fallback xmlns="">
          <p:graphicFrame>
            <p:nvGraphicFramePr>
              <p:cNvPr id="3" name="Table 2">
                <a:extLst>
                  <a:ext uri="{FF2B5EF4-FFF2-40B4-BE49-F238E27FC236}">
                    <a16:creationId xmlns:a16="http://schemas.microsoft.com/office/drawing/2014/main" id="{D3357D80-81CD-5C80-2A0A-246BEC3E413C}"/>
                  </a:ext>
                </a:extLst>
              </p:cNvPr>
              <p:cNvGraphicFramePr>
                <a:graphicFrameLocks noGrp="1"/>
              </p:cNvGraphicFramePr>
              <p:nvPr>
                <p:extLst>
                  <p:ext uri="{D42A27DB-BD31-4B8C-83A1-F6EECF244321}">
                    <p14:modId xmlns:p14="http://schemas.microsoft.com/office/powerpoint/2010/main" val="1980795707"/>
                  </p:ext>
                </p:extLst>
              </p:nvPr>
            </p:nvGraphicFramePr>
            <p:xfrm>
              <a:off x="615785" y="2468563"/>
              <a:ext cx="3743780" cy="3708400"/>
            </p:xfrm>
            <a:graphic>
              <a:graphicData uri="http://schemas.openxmlformats.org/drawingml/2006/table">
                <a:tbl>
                  <a:tblPr firstRow="1" bandRow="1">
                    <a:tableStyleId>{5C22544A-7EE6-4342-B048-85BDC9FD1C3A}</a:tableStyleId>
                  </a:tblPr>
                  <a:tblGrid>
                    <a:gridCol w="769670">
                      <a:extLst>
                        <a:ext uri="{9D8B030D-6E8A-4147-A177-3AD203B41FA5}">
                          <a16:colId xmlns:a16="http://schemas.microsoft.com/office/drawing/2014/main" val="4187985009"/>
                        </a:ext>
                      </a:extLst>
                    </a:gridCol>
                    <a:gridCol w="794327">
                      <a:extLst>
                        <a:ext uri="{9D8B030D-6E8A-4147-A177-3AD203B41FA5}">
                          <a16:colId xmlns:a16="http://schemas.microsoft.com/office/drawing/2014/main" val="467685999"/>
                        </a:ext>
                      </a:extLst>
                    </a:gridCol>
                    <a:gridCol w="877454">
                      <a:extLst>
                        <a:ext uri="{9D8B030D-6E8A-4147-A177-3AD203B41FA5}">
                          <a16:colId xmlns:a16="http://schemas.microsoft.com/office/drawing/2014/main" val="556530481"/>
                        </a:ext>
                      </a:extLst>
                    </a:gridCol>
                    <a:gridCol w="1302329">
                      <a:extLst>
                        <a:ext uri="{9D8B030D-6E8A-4147-A177-3AD203B41FA5}">
                          <a16:colId xmlns:a16="http://schemas.microsoft.com/office/drawing/2014/main" val="1192297038"/>
                        </a:ext>
                      </a:extLst>
                    </a:gridCol>
                  </a:tblGrid>
                  <a:tr h="370840">
                    <a:tc>
                      <a:txBody>
                        <a:bodyPr/>
                        <a:lstStyle/>
                        <a:p>
                          <a:r>
                            <a:rPr lang="en-US" dirty="0">
                              <a:solidFill>
                                <a:schemeClr val="tx1"/>
                              </a:solidFill>
                            </a:rPr>
                            <a:t>Node</a:t>
                          </a:r>
                        </a:p>
                      </a:txBody>
                      <a:tcPr>
                        <a:solidFill>
                          <a:srgbClr val="99CCFF"/>
                        </a:solidFill>
                      </a:tcPr>
                    </a:tc>
                    <a:tc>
                      <a:txBody>
                        <a:bodyPr/>
                        <a:lstStyle/>
                        <a:p>
                          <a:r>
                            <a:rPr lang="en-US" dirty="0">
                              <a:solidFill>
                                <a:schemeClr val="tx1"/>
                              </a:solidFill>
                            </a:rPr>
                            <a:t>Seen?</a:t>
                          </a:r>
                        </a:p>
                      </a:txBody>
                      <a:tcPr>
                        <a:solidFill>
                          <a:srgbClr val="99CCFF"/>
                        </a:solidFill>
                      </a:tcPr>
                    </a:tc>
                    <a:tc>
                      <a:txBody>
                        <a:bodyPr/>
                        <a:lstStyle/>
                        <a:p>
                          <a:r>
                            <a:rPr lang="en-US" dirty="0">
                              <a:solidFill>
                                <a:schemeClr val="tx1"/>
                              </a:solidFill>
                            </a:rPr>
                            <a:t>Done?</a:t>
                          </a:r>
                        </a:p>
                      </a:txBody>
                      <a:tcPr>
                        <a:solidFill>
                          <a:srgbClr val="99CCFF"/>
                        </a:solidFill>
                      </a:tcPr>
                    </a:tc>
                    <a:tc>
                      <a:txBody>
                        <a:bodyPr/>
                        <a:lstStyle/>
                        <a:p>
                          <a:r>
                            <a:rPr lang="en-US" dirty="0">
                              <a:solidFill>
                                <a:schemeClr val="tx1"/>
                              </a:solidFill>
                            </a:rPr>
                            <a:t>Distance</a:t>
                          </a:r>
                        </a:p>
                      </a:txBody>
                      <a:tcPr>
                        <a:solidFill>
                          <a:srgbClr val="99CCFF"/>
                        </a:solidFill>
                      </a:tcPr>
                    </a:tc>
                    <a:extLst>
                      <a:ext uri="{0D108BD9-81ED-4DB2-BD59-A6C34878D82A}">
                        <a16:rowId xmlns:a16="http://schemas.microsoft.com/office/drawing/2014/main" val="455845881"/>
                      </a:ext>
                    </a:extLst>
                  </a:tr>
                  <a:tr h="370840">
                    <a:tc>
                      <a:txBody>
                        <a:bodyPr/>
                        <a:lstStyle/>
                        <a:p>
                          <a:r>
                            <a:rPr lang="en-US" dirty="0">
                              <a:solidFill>
                                <a:schemeClr val="tx1"/>
                              </a:solidFill>
                            </a:rPr>
                            <a:t>0</a:t>
                          </a:r>
                        </a:p>
                      </a:txBody>
                      <a:tcPr>
                        <a:solidFill>
                          <a:srgbClr val="99CCFF"/>
                        </a:solidFill>
                      </a:tcPr>
                    </a:tc>
                    <a:tc>
                      <a:txBody>
                        <a:bodyPr/>
                        <a:lstStyle/>
                        <a:p>
                          <a:r>
                            <a:rPr lang="en-US" dirty="0">
                              <a:solidFill>
                                <a:schemeClr val="tx1"/>
                              </a:solidFill>
                            </a:rPr>
                            <a:t>T</a:t>
                          </a:r>
                        </a:p>
                      </a:txBody>
                      <a:tcPr>
                        <a:solidFill>
                          <a:schemeClr val="accent2">
                            <a:lumMod val="40000"/>
                            <a:lumOff val="60000"/>
                          </a:schemeClr>
                        </a:solidFill>
                      </a:tcPr>
                    </a:tc>
                    <a:tc>
                      <a:txBody>
                        <a:bodyPr/>
                        <a:lstStyle/>
                        <a:p>
                          <a:r>
                            <a:rPr lang="en-US" dirty="0">
                              <a:solidFill>
                                <a:schemeClr val="tx1"/>
                              </a:solidFill>
                            </a:rPr>
                            <a:t>F</a:t>
                          </a:r>
                        </a:p>
                      </a:txBody>
                      <a:tcPr>
                        <a:solidFill>
                          <a:srgbClr val="99CCFF"/>
                        </a:solidFill>
                      </a:tcPr>
                    </a:tc>
                    <a:tc>
                      <a:txBody>
                        <a:bodyPr/>
                        <a:lstStyle/>
                        <a:p>
                          <a:r>
                            <a:rPr lang="en-US" dirty="0">
                              <a:solidFill>
                                <a:schemeClr val="tx1"/>
                              </a:solidFill>
                            </a:rPr>
                            <a:t>0</a:t>
                          </a:r>
                        </a:p>
                      </a:txBody>
                      <a:tcPr>
                        <a:solidFill>
                          <a:schemeClr val="accent2">
                            <a:lumMod val="40000"/>
                            <a:lumOff val="60000"/>
                          </a:schemeClr>
                        </a:solidFill>
                      </a:tcPr>
                    </a:tc>
                    <a:extLst>
                      <a:ext uri="{0D108BD9-81ED-4DB2-BD59-A6C34878D82A}">
                        <a16:rowId xmlns:a16="http://schemas.microsoft.com/office/drawing/2014/main" val="965807223"/>
                      </a:ext>
                    </a:extLst>
                  </a:tr>
                  <a:tr h="370840">
                    <a:tc>
                      <a:txBody>
                        <a:bodyPr/>
                        <a:lstStyle/>
                        <a:p>
                          <a:r>
                            <a:rPr lang="en-US" dirty="0">
                              <a:solidFill>
                                <a:schemeClr val="tx1"/>
                              </a:solidFill>
                            </a:rPr>
                            <a:t>1</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endParaRPr lang="en-US"/>
                        </a:p>
                      </a:txBody>
                      <a:tcPr>
                        <a:blipFill>
                          <a:blip r:embed="rId10"/>
                          <a:stretch>
                            <a:fillRect l="-188318" t="-208197" r="-1869" b="-722951"/>
                          </a:stretch>
                        </a:blipFill>
                      </a:tcPr>
                    </a:tc>
                    <a:extLst>
                      <a:ext uri="{0D108BD9-81ED-4DB2-BD59-A6C34878D82A}">
                        <a16:rowId xmlns:a16="http://schemas.microsoft.com/office/drawing/2014/main" val="548313570"/>
                      </a:ext>
                    </a:extLst>
                  </a:tr>
                  <a:tr h="370840">
                    <a:tc>
                      <a:txBody>
                        <a:bodyPr/>
                        <a:lstStyle/>
                        <a:p>
                          <a:r>
                            <a:rPr lang="en-US" dirty="0">
                              <a:solidFill>
                                <a:schemeClr val="tx1"/>
                              </a:solidFill>
                            </a:rPr>
                            <a:t>2</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endParaRPr lang="en-US"/>
                        </a:p>
                      </a:txBody>
                      <a:tcPr>
                        <a:blipFill>
                          <a:blip r:embed="rId10"/>
                          <a:stretch>
                            <a:fillRect l="-188318" t="-308197" r="-1869" b="-622951"/>
                          </a:stretch>
                        </a:blipFill>
                      </a:tcPr>
                    </a:tc>
                    <a:extLst>
                      <a:ext uri="{0D108BD9-81ED-4DB2-BD59-A6C34878D82A}">
                        <a16:rowId xmlns:a16="http://schemas.microsoft.com/office/drawing/2014/main" val="2982695708"/>
                      </a:ext>
                    </a:extLst>
                  </a:tr>
                  <a:tr h="370840">
                    <a:tc>
                      <a:txBody>
                        <a:bodyPr/>
                        <a:lstStyle/>
                        <a:p>
                          <a:r>
                            <a:rPr lang="en-US" dirty="0">
                              <a:solidFill>
                                <a:schemeClr val="tx1"/>
                              </a:solidFill>
                            </a:rPr>
                            <a:t>3</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endParaRPr lang="en-US"/>
                        </a:p>
                      </a:txBody>
                      <a:tcPr>
                        <a:blipFill>
                          <a:blip r:embed="rId10"/>
                          <a:stretch>
                            <a:fillRect l="-188318" t="-408197" r="-1869" b="-522951"/>
                          </a:stretch>
                        </a:blipFill>
                      </a:tcPr>
                    </a:tc>
                    <a:extLst>
                      <a:ext uri="{0D108BD9-81ED-4DB2-BD59-A6C34878D82A}">
                        <a16:rowId xmlns:a16="http://schemas.microsoft.com/office/drawing/2014/main" val="1904497312"/>
                      </a:ext>
                    </a:extLst>
                  </a:tr>
                  <a:tr h="370840">
                    <a:tc>
                      <a:txBody>
                        <a:bodyPr/>
                        <a:lstStyle/>
                        <a:p>
                          <a:r>
                            <a:rPr lang="en-US" dirty="0">
                              <a:solidFill>
                                <a:schemeClr val="tx1"/>
                              </a:solidFill>
                            </a:rPr>
                            <a:t>4</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endParaRPr lang="en-US"/>
                        </a:p>
                      </a:txBody>
                      <a:tcPr>
                        <a:blipFill>
                          <a:blip r:embed="rId10"/>
                          <a:stretch>
                            <a:fillRect l="-188318" t="-508197" r="-1869" b="-422951"/>
                          </a:stretch>
                        </a:blipFill>
                      </a:tcPr>
                    </a:tc>
                    <a:extLst>
                      <a:ext uri="{0D108BD9-81ED-4DB2-BD59-A6C34878D82A}">
                        <a16:rowId xmlns:a16="http://schemas.microsoft.com/office/drawing/2014/main" val="2958580491"/>
                      </a:ext>
                    </a:extLst>
                  </a:tr>
                  <a:tr h="370840">
                    <a:tc>
                      <a:txBody>
                        <a:bodyPr/>
                        <a:lstStyle/>
                        <a:p>
                          <a:r>
                            <a:rPr lang="en-US" dirty="0">
                              <a:solidFill>
                                <a:schemeClr val="tx1"/>
                              </a:solidFill>
                            </a:rPr>
                            <a:t>5</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endParaRPr lang="en-US"/>
                        </a:p>
                      </a:txBody>
                      <a:tcPr>
                        <a:blipFill>
                          <a:blip r:embed="rId10"/>
                          <a:stretch>
                            <a:fillRect l="-188318" t="-608197" r="-1869" b="-322951"/>
                          </a:stretch>
                        </a:blipFill>
                      </a:tcPr>
                    </a:tc>
                    <a:extLst>
                      <a:ext uri="{0D108BD9-81ED-4DB2-BD59-A6C34878D82A}">
                        <a16:rowId xmlns:a16="http://schemas.microsoft.com/office/drawing/2014/main" val="3613889053"/>
                      </a:ext>
                    </a:extLst>
                  </a:tr>
                  <a:tr h="370840">
                    <a:tc>
                      <a:txBody>
                        <a:bodyPr/>
                        <a:lstStyle/>
                        <a:p>
                          <a:r>
                            <a:rPr lang="en-US" dirty="0">
                              <a:solidFill>
                                <a:schemeClr val="tx1"/>
                              </a:solidFill>
                            </a:rPr>
                            <a:t>6</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endParaRPr lang="en-US"/>
                        </a:p>
                      </a:txBody>
                      <a:tcPr>
                        <a:blipFill>
                          <a:blip r:embed="rId10"/>
                          <a:stretch>
                            <a:fillRect l="-188318" t="-708197" r="-1869" b="-222951"/>
                          </a:stretch>
                        </a:blipFill>
                      </a:tcPr>
                    </a:tc>
                    <a:extLst>
                      <a:ext uri="{0D108BD9-81ED-4DB2-BD59-A6C34878D82A}">
                        <a16:rowId xmlns:a16="http://schemas.microsoft.com/office/drawing/2014/main" val="1805092306"/>
                      </a:ext>
                    </a:extLst>
                  </a:tr>
                  <a:tr h="370840">
                    <a:tc>
                      <a:txBody>
                        <a:bodyPr/>
                        <a:lstStyle/>
                        <a:p>
                          <a:r>
                            <a:rPr lang="en-US" dirty="0">
                              <a:solidFill>
                                <a:schemeClr val="tx1"/>
                              </a:solidFill>
                            </a:rPr>
                            <a:t>7</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endParaRPr lang="en-US"/>
                        </a:p>
                      </a:txBody>
                      <a:tcPr>
                        <a:blipFill>
                          <a:blip r:embed="rId10"/>
                          <a:stretch>
                            <a:fillRect l="-188318" t="-808197" r="-1869" b="-122951"/>
                          </a:stretch>
                        </a:blipFill>
                      </a:tcPr>
                    </a:tc>
                    <a:extLst>
                      <a:ext uri="{0D108BD9-81ED-4DB2-BD59-A6C34878D82A}">
                        <a16:rowId xmlns:a16="http://schemas.microsoft.com/office/drawing/2014/main" val="1151405611"/>
                      </a:ext>
                    </a:extLst>
                  </a:tr>
                  <a:tr h="370840">
                    <a:tc>
                      <a:txBody>
                        <a:bodyPr/>
                        <a:lstStyle/>
                        <a:p>
                          <a:r>
                            <a:rPr lang="en-US" dirty="0">
                              <a:solidFill>
                                <a:schemeClr val="tx1"/>
                              </a:solidFill>
                            </a:rPr>
                            <a:t>8</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endParaRPr lang="en-US"/>
                        </a:p>
                      </a:txBody>
                      <a:tcPr>
                        <a:blipFill>
                          <a:blip r:embed="rId10"/>
                          <a:stretch>
                            <a:fillRect l="-188318" t="-908197" r="-1869" b="-22951"/>
                          </a:stretch>
                        </a:blipFill>
                      </a:tcPr>
                    </a:tc>
                    <a:extLst>
                      <a:ext uri="{0D108BD9-81ED-4DB2-BD59-A6C34878D82A}">
                        <a16:rowId xmlns:a16="http://schemas.microsoft.com/office/drawing/2014/main" val="21267311"/>
                      </a:ext>
                    </a:extLst>
                  </a:tr>
                </a:tbl>
              </a:graphicData>
            </a:graphic>
          </p:graphicFrame>
        </mc:Fallback>
      </mc:AlternateContent>
    </p:spTree>
    <p:extLst>
      <p:ext uri="{BB962C8B-B14F-4D97-AF65-F5344CB8AC3E}">
        <p14:creationId xmlns:p14="http://schemas.microsoft.com/office/powerpoint/2010/main" val="723040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Breadth-First Search</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r>
                  <a:rPr lang="en-US" dirty="0"/>
                  <a:t>Input: a node </a:t>
                </a:r>
                <a14:m>
                  <m:oMath xmlns:m="http://schemas.openxmlformats.org/officeDocument/2006/math">
                    <m:r>
                      <a:rPr lang="en-US" b="0" i="1" smtClean="0">
                        <a:solidFill>
                          <a:srgbClr val="FF0000"/>
                        </a:solidFill>
                        <a:latin typeface="Cambria Math"/>
                      </a:rPr>
                      <m:t>𝑠</m:t>
                    </m:r>
                  </m:oMath>
                </a14:m>
                <a:endParaRPr lang="en-US" dirty="0"/>
              </a:p>
              <a:p>
                <a:r>
                  <a:rPr lang="en-US" dirty="0"/>
                  <a:t>Behavior: Start with node </a:t>
                </a:r>
                <a14:m>
                  <m:oMath xmlns:m="http://schemas.openxmlformats.org/officeDocument/2006/math">
                    <m:r>
                      <a:rPr lang="en-US" b="0" i="1" smtClean="0">
                        <a:solidFill>
                          <a:srgbClr val="FF0000"/>
                        </a:solidFill>
                        <a:latin typeface="Cambria Math"/>
                      </a:rPr>
                      <m:t>𝑠</m:t>
                    </m:r>
                  </m:oMath>
                </a14:m>
                <a:r>
                  <a:rPr lang="en-US" dirty="0"/>
                  <a:t>, visit all neighbors of </a:t>
                </a:r>
                <a14:m>
                  <m:oMath xmlns:m="http://schemas.openxmlformats.org/officeDocument/2006/math">
                    <m:r>
                      <a:rPr lang="en-US" b="0" i="1" smtClean="0">
                        <a:solidFill>
                          <a:srgbClr val="FF0000"/>
                        </a:solidFill>
                        <a:latin typeface="Cambria Math"/>
                      </a:rPr>
                      <m:t>𝑠</m:t>
                    </m:r>
                  </m:oMath>
                </a14:m>
                <a:r>
                  <a:rPr lang="en-US" dirty="0"/>
                  <a:t>, then all neighbors of neighbors of </a:t>
                </a:r>
                <a14:m>
                  <m:oMath xmlns:m="http://schemas.openxmlformats.org/officeDocument/2006/math">
                    <m:r>
                      <a:rPr lang="en-US" b="0" i="1" smtClean="0">
                        <a:solidFill>
                          <a:srgbClr val="FF0000"/>
                        </a:solidFill>
                        <a:latin typeface="Cambria Math"/>
                      </a:rPr>
                      <m:t>𝑠</m:t>
                    </m:r>
                  </m:oMath>
                </a14:m>
                <a:r>
                  <a:rPr lang="en-US" dirty="0"/>
                  <a:t>, …</a:t>
                </a:r>
              </a:p>
              <a:p>
                <a:r>
                  <a:rPr lang="en-US" dirty="0"/>
                  <a:t>Visits every node reachable from </a:t>
                </a:r>
                <a14:m>
                  <m:oMath xmlns:m="http://schemas.openxmlformats.org/officeDocument/2006/math">
                    <m:r>
                      <a:rPr lang="en-US" b="0" i="1" smtClean="0">
                        <a:solidFill>
                          <a:srgbClr val="FF0000"/>
                        </a:solidFill>
                        <a:latin typeface="Cambria Math" panose="02040503050406030204" pitchFamily="18" charset="0"/>
                      </a:rPr>
                      <m:t>𝑠</m:t>
                    </m:r>
                  </m:oMath>
                </a14:m>
                <a:r>
                  <a:rPr lang="en-US" dirty="0"/>
                  <a:t> in order of distance</a:t>
                </a:r>
              </a:p>
              <a:p>
                <a:r>
                  <a:rPr lang="en-US" dirty="0"/>
                  <a:t>Output: </a:t>
                </a:r>
              </a:p>
              <a:p>
                <a:pPr lvl="1"/>
                <a:r>
                  <a:rPr lang="en-US" dirty="0"/>
                  <a:t>How long is the shortest path?</a:t>
                </a:r>
              </a:p>
              <a:p>
                <a:pPr lvl="1"/>
                <a:r>
                  <a:rPr lang="en-US" dirty="0"/>
                  <a:t>Is the graph connected?</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1043" t="-2241" r="-986"/>
                </a:stretch>
              </a:blipFill>
            </p:spPr>
            <p:txBody>
              <a:bodyPr/>
              <a:lstStyle/>
              <a:p>
                <a:r>
                  <a:rPr lang="en-US">
                    <a:noFill/>
                  </a:rPr>
                  <a:t> </a:t>
                </a:r>
              </a:p>
            </p:txBody>
          </p:sp>
        </mc:Fallback>
      </mc:AlternateContent>
      <p:grpSp>
        <p:nvGrpSpPr>
          <p:cNvPr id="31" name="Group 30" descr="An illustration of the following undirected graph:&#10;&#10;The vertices are: 1,2,3,4,5,6,7,8&#10;The edges are as follows:&#10;(1,2), (1,3), &#10;(2,5), &#10;(3,2), (3,4), (3,6), &#10;(4,6), &#10;(5,4), (5,8), &#10;(6,3),  &#10;(7,5), (7,6), (7,8) &#10;(8,7),&#10;(9,7), (9,8)&#10;&#10;For a breadth-first search starting from node 1, we would visit the nodes in the following order:&#10;&#10;1&#10;2 and 3 (in any order)&#10;4, 5, and 6 (in any order)&#10;7&#10;8&#10;&#10;Because 9 is not reachable from 1, it will not be visited.">
            <a:extLst>
              <a:ext uri="{FF2B5EF4-FFF2-40B4-BE49-F238E27FC236}">
                <a16:creationId xmlns:a16="http://schemas.microsoft.com/office/drawing/2014/main" id="{75E60E83-EF60-B160-6395-F34703A2E2C9}"/>
              </a:ext>
            </a:extLst>
          </p:cNvPr>
          <p:cNvGrpSpPr/>
          <p:nvPr/>
        </p:nvGrpSpPr>
        <p:grpSpPr>
          <a:xfrm>
            <a:off x="6934200" y="4047495"/>
            <a:ext cx="4385159" cy="2420607"/>
            <a:chOff x="1524000" y="2625729"/>
            <a:chExt cx="7044346" cy="3888478"/>
          </a:xfrm>
        </p:grpSpPr>
        <p:grpSp>
          <p:nvGrpSpPr>
            <p:cNvPr id="32" name="Group 31">
              <a:extLst>
                <a:ext uri="{FF2B5EF4-FFF2-40B4-BE49-F238E27FC236}">
                  <a16:creationId xmlns:a16="http://schemas.microsoft.com/office/drawing/2014/main" id="{A2187964-E870-5C20-5011-7EF331D8B442}"/>
                </a:ext>
              </a:extLst>
            </p:cNvPr>
            <p:cNvGrpSpPr/>
            <p:nvPr/>
          </p:nvGrpSpPr>
          <p:grpSpPr>
            <a:xfrm>
              <a:off x="1524000" y="2625729"/>
              <a:ext cx="7044346" cy="3888478"/>
              <a:chOff x="0" y="3020093"/>
              <a:chExt cx="7044346" cy="3888478"/>
            </a:xfrm>
          </p:grpSpPr>
          <p:cxnSp>
            <p:nvCxnSpPr>
              <p:cNvPr id="35" name="Straight Connector 34">
                <a:extLst>
                  <a:ext uri="{FF2B5EF4-FFF2-40B4-BE49-F238E27FC236}">
                    <a16:creationId xmlns:a16="http://schemas.microsoft.com/office/drawing/2014/main" id="{4CFC0412-9146-E934-F4DC-D43CAC4D8DE1}"/>
                  </a:ext>
                </a:extLst>
              </p:cNvPr>
              <p:cNvCxnSpPr>
                <a:stCxn id="49" idx="7"/>
                <a:endCxn id="50" idx="2"/>
              </p:cNvCxnSpPr>
              <p:nvPr/>
            </p:nvCxnSpPr>
            <p:spPr>
              <a:xfrm flipV="1">
                <a:off x="438102" y="3276727"/>
                <a:ext cx="1492916" cy="962604"/>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208726BF-EB96-6CE6-3CBC-9B19B9874C5E}"/>
                  </a:ext>
                </a:extLst>
              </p:cNvPr>
              <p:cNvCxnSpPr>
                <a:stCxn id="50" idx="6"/>
                <a:endCxn id="53" idx="2"/>
              </p:cNvCxnSpPr>
              <p:nvPr/>
            </p:nvCxnSpPr>
            <p:spPr>
              <a:xfrm>
                <a:off x="2444286" y="3276727"/>
                <a:ext cx="1510213" cy="52390"/>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0D3345FA-E452-9557-2472-ED7C1E1FF6F5}"/>
                  </a:ext>
                </a:extLst>
              </p:cNvPr>
              <p:cNvCxnSpPr>
                <a:stCxn id="49" idx="4"/>
                <a:endCxn id="51" idx="1"/>
              </p:cNvCxnSpPr>
              <p:nvPr/>
            </p:nvCxnSpPr>
            <p:spPr>
              <a:xfrm>
                <a:off x="256634" y="4677433"/>
                <a:ext cx="857899" cy="1046257"/>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66F20CE6-12E8-B8CD-4C6D-6E08BB48B8DD}"/>
                  </a:ext>
                </a:extLst>
              </p:cNvPr>
              <p:cNvCxnSpPr>
                <a:stCxn id="52" idx="3"/>
                <a:endCxn id="51" idx="7"/>
              </p:cNvCxnSpPr>
              <p:nvPr/>
            </p:nvCxnSpPr>
            <p:spPr>
              <a:xfrm flipH="1">
                <a:off x="1477469" y="4930617"/>
                <a:ext cx="1172042" cy="793073"/>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48E65BF8-0C38-878D-43F0-DCA1382ECE78}"/>
                  </a:ext>
                </a:extLst>
              </p:cNvPr>
              <p:cNvCxnSpPr>
                <a:stCxn id="54" idx="2"/>
                <a:endCxn id="51" idx="5"/>
              </p:cNvCxnSpPr>
              <p:nvPr/>
            </p:nvCxnSpPr>
            <p:spPr>
              <a:xfrm flipH="1" flipV="1">
                <a:off x="1477469" y="6086626"/>
                <a:ext cx="1369411" cy="565311"/>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FFE8A7D6-FA04-569D-7C8B-00D1000D5562}"/>
                  </a:ext>
                </a:extLst>
              </p:cNvPr>
              <p:cNvCxnSpPr>
                <a:stCxn id="52" idx="5"/>
                <a:endCxn id="54" idx="0"/>
              </p:cNvCxnSpPr>
              <p:nvPr/>
            </p:nvCxnSpPr>
            <p:spPr>
              <a:xfrm>
                <a:off x="3012447" y="4930617"/>
                <a:ext cx="91067" cy="1464686"/>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DF8CFF62-24F6-E065-106D-CA91FC2FD082}"/>
                  </a:ext>
                </a:extLst>
              </p:cNvPr>
              <p:cNvCxnSpPr>
                <a:stCxn id="52" idx="7"/>
                <a:endCxn id="53" idx="3"/>
              </p:cNvCxnSpPr>
              <p:nvPr/>
            </p:nvCxnSpPr>
            <p:spPr>
              <a:xfrm flipV="1">
                <a:off x="3012447" y="3510585"/>
                <a:ext cx="1017218" cy="1057096"/>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7244733C-FCCA-2B14-53BE-1D266F25D9A6}"/>
                  </a:ext>
                </a:extLst>
              </p:cNvPr>
              <p:cNvCxnSpPr>
                <a:stCxn id="54" idx="6"/>
                <a:endCxn id="55" idx="3"/>
              </p:cNvCxnSpPr>
              <p:nvPr/>
            </p:nvCxnSpPr>
            <p:spPr>
              <a:xfrm flipV="1">
                <a:off x="3360148" y="6576771"/>
                <a:ext cx="1716185" cy="75166"/>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FCAA9FF4-A914-088F-BC91-64DF4D401A0C}"/>
                  </a:ext>
                </a:extLst>
              </p:cNvPr>
              <p:cNvCxnSpPr>
                <a:stCxn id="55" idx="1"/>
                <a:endCxn id="53" idx="4"/>
              </p:cNvCxnSpPr>
              <p:nvPr/>
            </p:nvCxnSpPr>
            <p:spPr>
              <a:xfrm flipH="1" flipV="1">
                <a:off x="4211133" y="3585751"/>
                <a:ext cx="865200" cy="2628084"/>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EC444822-6EFB-DDAD-2CFA-EF917A222B88}"/>
                  </a:ext>
                </a:extLst>
              </p:cNvPr>
              <p:cNvCxnSpPr>
                <a:stCxn id="57" idx="2"/>
                <a:endCxn id="53" idx="5"/>
              </p:cNvCxnSpPr>
              <p:nvPr/>
            </p:nvCxnSpPr>
            <p:spPr>
              <a:xfrm flipH="1" flipV="1">
                <a:off x="4392601" y="3510585"/>
                <a:ext cx="913997" cy="495205"/>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0A959733-B4ED-BA28-9EDF-61445BDDEFA8}"/>
                  </a:ext>
                </a:extLst>
              </p:cNvPr>
              <p:cNvCxnSpPr>
                <a:stCxn id="55" idx="0"/>
                <a:endCxn id="57" idx="3"/>
              </p:cNvCxnSpPr>
              <p:nvPr/>
            </p:nvCxnSpPr>
            <p:spPr>
              <a:xfrm flipV="1">
                <a:off x="5257801" y="4187258"/>
                <a:ext cx="123963" cy="1951411"/>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C8F4AA5D-0263-91BE-E34B-3CCF5E6D33A9}"/>
                  </a:ext>
                </a:extLst>
              </p:cNvPr>
              <p:cNvCxnSpPr>
                <a:stCxn id="56" idx="1"/>
                <a:endCxn id="57" idx="5"/>
              </p:cNvCxnSpPr>
              <p:nvPr/>
            </p:nvCxnSpPr>
            <p:spPr>
              <a:xfrm flipH="1" flipV="1">
                <a:off x="5744700" y="4187258"/>
                <a:ext cx="861544" cy="674868"/>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7ACB732B-4621-C7D4-11BA-682F7277548D}"/>
                  </a:ext>
                </a:extLst>
              </p:cNvPr>
              <p:cNvCxnSpPr>
                <a:stCxn id="56" idx="3"/>
                <a:endCxn id="55" idx="6"/>
              </p:cNvCxnSpPr>
              <p:nvPr/>
            </p:nvCxnSpPr>
            <p:spPr>
              <a:xfrm flipH="1">
                <a:off x="5514435" y="5225062"/>
                <a:ext cx="1091809" cy="1170241"/>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E3753FED-EBEF-C50C-C21C-755E93539BEA}"/>
                  </a:ext>
                </a:extLst>
              </p:cNvPr>
              <p:cNvCxnSpPr>
                <a:stCxn id="50" idx="4"/>
                <a:endCxn id="51" idx="0"/>
              </p:cNvCxnSpPr>
              <p:nvPr/>
            </p:nvCxnSpPr>
            <p:spPr>
              <a:xfrm flipH="1">
                <a:off x="1296001" y="3533361"/>
                <a:ext cx="891651" cy="2115163"/>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49" name="Oval 48">
                <a:extLst>
                  <a:ext uri="{FF2B5EF4-FFF2-40B4-BE49-F238E27FC236}">
                    <a16:creationId xmlns:a16="http://schemas.microsoft.com/office/drawing/2014/main" id="{1B5F7B4A-9EC8-F78B-2346-A30082F4B6EE}"/>
                  </a:ext>
                </a:extLst>
              </p:cNvPr>
              <p:cNvSpPr/>
              <p:nvPr/>
            </p:nvSpPr>
            <p:spPr>
              <a:xfrm>
                <a:off x="0" y="4164165"/>
                <a:ext cx="513268" cy="513268"/>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sp>
            <p:nvSpPr>
              <p:cNvPr id="50" name="Oval 49">
                <a:extLst>
                  <a:ext uri="{FF2B5EF4-FFF2-40B4-BE49-F238E27FC236}">
                    <a16:creationId xmlns:a16="http://schemas.microsoft.com/office/drawing/2014/main" id="{BF6D25DC-D0D4-04D2-6803-B09D9B9393B3}"/>
                  </a:ext>
                </a:extLst>
              </p:cNvPr>
              <p:cNvSpPr/>
              <p:nvPr/>
            </p:nvSpPr>
            <p:spPr>
              <a:xfrm>
                <a:off x="1931018" y="3020093"/>
                <a:ext cx="513268" cy="513268"/>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51" name="Oval 50">
                <a:extLst>
                  <a:ext uri="{FF2B5EF4-FFF2-40B4-BE49-F238E27FC236}">
                    <a16:creationId xmlns:a16="http://schemas.microsoft.com/office/drawing/2014/main" id="{AD85C94E-8822-4B5A-41C5-2476C6E729DD}"/>
                  </a:ext>
                </a:extLst>
              </p:cNvPr>
              <p:cNvSpPr/>
              <p:nvPr/>
            </p:nvSpPr>
            <p:spPr>
              <a:xfrm>
                <a:off x="1039367" y="5648524"/>
                <a:ext cx="513268" cy="513268"/>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52" name="Oval 51">
                <a:extLst>
                  <a:ext uri="{FF2B5EF4-FFF2-40B4-BE49-F238E27FC236}">
                    <a16:creationId xmlns:a16="http://schemas.microsoft.com/office/drawing/2014/main" id="{379FB71B-E579-7B2A-783E-A82ED8BEA553}"/>
                  </a:ext>
                </a:extLst>
              </p:cNvPr>
              <p:cNvSpPr/>
              <p:nvPr/>
            </p:nvSpPr>
            <p:spPr>
              <a:xfrm>
                <a:off x="2574345" y="4492515"/>
                <a:ext cx="513268" cy="513268"/>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a:t>
                </a:r>
              </a:p>
            </p:txBody>
          </p:sp>
          <p:sp>
            <p:nvSpPr>
              <p:cNvPr id="53" name="Oval 52">
                <a:extLst>
                  <a:ext uri="{FF2B5EF4-FFF2-40B4-BE49-F238E27FC236}">
                    <a16:creationId xmlns:a16="http://schemas.microsoft.com/office/drawing/2014/main" id="{520B4334-C074-8A41-9DB1-8ED01D36B502}"/>
                  </a:ext>
                </a:extLst>
              </p:cNvPr>
              <p:cNvSpPr/>
              <p:nvPr/>
            </p:nvSpPr>
            <p:spPr>
              <a:xfrm>
                <a:off x="3954499" y="3072483"/>
                <a:ext cx="513268" cy="513268"/>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54" name="Oval 53">
                <a:extLst>
                  <a:ext uri="{FF2B5EF4-FFF2-40B4-BE49-F238E27FC236}">
                    <a16:creationId xmlns:a16="http://schemas.microsoft.com/office/drawing/2014/main" id="{7ED46E86-17A7-C404-82BA-A842355628A9}"/>
                  </a:ext>
                </a:extLst>
              </p:cNvPr>
              <p:cNvSpPr/>
              <p:nvPr/>
            </p:nvSpPr>
            <p:spPr>
              <a:xfrm>
                <a:off x="2846880" y="6395303"/>
                <a:ext cx="513268" cy="513268"/>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sp>
            <p:nvSpPr>
              <p:cNvPr id="55" name="Oval 54">
                <a:extLst>
                  <a:ext uri="{FF2B5EF4-FFF2-40B4-BE49-F238E27FC236}">
                    <a16:creationId xmlns:a16="http://schemas.microsoft.com/office/drawing/2014/main" id="{8229461C-16BC-CC4C-AFAC-1E5547FEB92D}"/>
                  </a:ext>
                </a:extLst>
              </p:cNvPr>
              <p:cNvSpPr/>
              <p:nvPr/>
            </p:nvSpPr>
            <p:spPr>
              <a:xfrm>
                <a:off x="5001167" y="6138669"/>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7</a:t>
                </a:r>
              </a:p>
            </p:txBody>
          </p:sp>
          <p:sp>
            <p:nvSpPr>
              <p:cNvPr id="56" name="Oval 55">
                <a:extLst>
                  <a:ext uri="{FF2B5EF4-FFF2-40B4-BE49-F238E27FC236}">
                    <a16:creationId xmlns:a16="http://schemas.microsoft.com/office/drawing/2014/main" id="{B2094438-55C6-D79E-8879-4351A8143ED1}"/>
                  </a:ext>
                </a:extLst>
              </p:cNvPr>
              <p:cNvSpPr/>
              <p:nvPr/>
            </p:nvSpPr>
            <p:spPr>
              <a:xfrm>
                <a:off x="6531078" y="4786960"/>
                <a:ext cx="513268" cy="51326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9</a:t>
                </a:r>
              </a:p>
            </p:txBody>
          </p:sp>
          <p:sp>
            <p:nvSpPr>
              <p:cNvPr id="57" name="Oval 56">
                <a:extLst>
                  <a:ext uri="{FF2B5EF4-FFF2-40B4-BE49-F238E27FC236}">
                    <a16:creationId xmlns:a16="http://schemas.microsoft.com/office/drawing/2014/main" id="{8C98B4E5-D147-0466-56D0-8ED4B6840997}"/>
                  </a:ext>
                </a:extLst>
              </p:cNvPr>
              <p:cNvSpPr/>
              <p:nvPr/>
            </p:nvSpPr>
            <p:spPr>
              <a:xfrm>
                <a:off x="5306598" y="3749156"/>
                <a:ext cx="513268" cy="513268"/>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a:t>
                </a:r>
              </a:p>
            </p:txBody>
          </p:sp>
        </p:grpSp>
        <p:cxnSp>
          <p:nvCxnSpPr>
            <p:cNvPr id="33" name="Straight Connector 32">
              <a:extLst>
                <a:ext uri="{FF2B5EF4-FFF2-40B4-BE49-F238E27FC236}">
                  <a16:creationId xmlns:a16="http://schemas.microsoft.com/office/drawing/2014/main" id="{30932EFF-C21A-C8FB-6275-23E9BF2E34BA}"/>
                </a:ext>
              </a:extLst>
            </p:cNvPr>
            <p:cNvCxnSpPr>
              <a:cxnSpLocks/>
              <a:stCxn id="55" idx="7"/>
              <a:endCxn id="57" idx="4"/>
            </p:cNvCxnSpPr>
            <p:nvPr/>
          </p:nvCxnSpPr>
          <p:spPr>
            <a:xfrm flipV="1">
              <a:off x="6963269" y="3868060"/>
              <a:ext cx="123963" cy="1951411"/>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2739BBA3-18B2-BF36-7317-ED47E1F53C5D}"/>
                </a:ext>
              </a:extLst>
            </p:cNvPr>
            <p:cNvCxnSpPr>
              <a:cxnSpLocks/>
              <a:stCxn id="54" idx="3"/>
              <a:endCxn id="51" idx="4"/>
            </p:cNvCxnSpPr>
            <p:nvPr/>
          </p:nvCxnSpPr>
          <p:spPr>
            <a:xfrm flipH="1" flipV="1">
              <a:off x="2820001" y="5767428"/>
              <a:ext cx="1626045" cy="671613"/>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1742780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Dijkstra’s Algorithm (2/8)</a:t>
            </a:r>
          </a:p>
        </p:txBody>
      </p:sp>
      <p:sp>
        <p:nvSpPr>
          <p:cNvPr id="9" name="TextBox 8">
            <a:extLst>
              <a:ext uri="{FF2B5EF4-FFF2-40B4-BE49-F238E27FC236}">
                <a16:creationId xmlns:a16="http://schemas.microsoft.com/office/drawing/2014/main" id="{E7A5B5C9-A27D-79D0-2A89-02B238BE9C0B}"/>
              </a:ext>
            </a:extLst>
          </p:cNvPr>
          <p:cNvSpPr txBox="1"/>
          <p:nvPr/>
        </p:nvSpPr>
        <p:spPr>
          <a:xfrm>
            <a:off x="6553271" y="386968"/>
            <a:ext cx="4897289" cy="1384995"/>
          </a:xfrm>
          <a:prstGeom prst="rect">
            <a:avLst/>
          </a:prstGeom>
          <a:noFill/>
          <a:ln>
            <a:solidFill>
              <a:srgbClr val="FF0000"/>
            </a:solidFill>
          </a:ln>
        </p:spPr>
        <p:txBody>
          <a:bodyPr wrap="square" rtlCol="0">
            <a:spAutoFit/>
          </a:bodyPr>
          <a:lstStyle/>
          <a:p>
            <a:r>
              <a:rPr lang="en-US" sz="2800" dirty="0">
                <a:solidFill>
                  <a:srgbClr val="FF0000"/>
                </a:solidFill>
              </a:rPr>
              <a:t>Idea: When a node is the closest not-done thing to the start, we have found its shortest path</a:t>
            </a:r>
          </a:p>
        </p:txBody>
      </p:sp>
      <p:sp>
        <p:nvSpPr>
          <p:cNvPr id="7" name="TextBox 6">
            <a:extLst>
              <a:ext uri="{FF2B5EF4-FFF2-40B4-BE49-F238E27FC236}">
                <a16:creationId xmlns:a16="http://schemas.microsoft.com/office/drawing/2014/main" id="{32719A18-4BE2-4E25-34C9-90BF039CFBB7}"/>
              </a:ext>
            </a:extLst>
          </p:cNvPr>
          <p:cNvSpPr txBox="1"/>
          <p:nvPr/>
        </p:nvSpPr>
        <p:spPr>
          <a:xfrm>
            <a:off x="6310747" y="1770584"/>
            <a:ext cx="5265468" cy="1200329"/>
          </a:xfrm>
          <a:prstGeom prst="rect">
            <a:avLst/>
          </a:prstGeom>
          <a:noFill/>
        </p:spPr>
        <p:txBody>
          <a:bodyPr wrap="square">
            <a:spAutoFit/>
          </a:bodyPr>
          <a:lstStyle/>
          <a:p>
            <a:r>
              <a:rPr lang="en-US" dirty="0">
                <a:solidFill>
                  <a:srgbClr val="FF0000"/>
                </a:solidFill>
              </a:rPr>
              <a:t>Extract a node from priority queue (making it “done”)</a:t>
            </a:r>
          </a:p>
          <a:p>
            <a:r>
              <a:rPr lang="en-US" dirty="0">
                <a:solidFill>
                  <a:srgbClr val="FF0000"/>
                </a:solidFill>
              </a:rPr>
              <a:t>Mark extracted node as seen</a:t>
            </a:r>
          </a:p>
          <a:p>
            <a:r>
              <a:rPr lang="en-US" dirty="0">
                <a:solidFill>
                  <a:srgbClr val="FF0000"/>
                </a:solidFill>
              </a:rPr>
              <a:t>for each not-done neighbor:</a:t>
            </a:r>
          </a:p>
          <a:p>
            <a:r>
              <a:rPr lang="en-US" dirty="0">
                <a:solidFill>
                  <a:srgbClr val="FF0000"/>
                </a:solidFill>
              </a:rPr>
              <a:t>        Update its distance if we found a better path</a:t>
            </a:r>
          </a:p>
        </p:txBody>
      </p:sp>
      <p:grpSp>
        <p:nvGrpSpPr>
          <p:cNvPr id="5" name="Group 4" descr="An illustration of the following weighted undirected graph:&#10;&#10;The vertices are: 0,1,2,3,4,5,6,7&#10;The edges are as follows:&#10;(10,1) w=10, (0,2) w=12, &#10;(1,4) w=8, (1,2) w=9, &#10;(2,3) w=3, (2,5) w=1, &#10;(3,4) w=7, (3,5) w=1, &#10;(4,6) w=5, (4,7) w=6, &#10;(5,6) w=7, &#10;(6,7) w=9, (6,8) w=11, &#10;(7,8) w=2&#10;&#10;At each step we will remove the node with the smallest priority from the priority queue. In this case, 0 is the only node in the priority queue, and so we remove 0. We mark 0 as done.&#10;&#10;The neighbors of 0 are 1 and 2. Because 0 had distance 0 from the source, and the edge (0,1) had weight 10, there is a path to node 1 with cost 0+10=10. Since 1 was not yet seen, we mark 1 as seen and then add it to the priority queue with priority 10.&#10;&#10;Because 0 had distance 0 from the source, and the edge (0,2) had weight 12, there is a path to node 2 with cost 0+12=12. Since 2 was not yet seen, we mark 2 as seen and then add it to the priority queue with priority 12.">
            <a:extLst>
              <a:ext uri="{FF2B5EF4-FFF2-40B4-BE49-F238E27FC236}">
                <a16:creationId xmlns:a16="http://schemas.microsoft.com/office/drawing/2014/main" id="{F6DCA0C1-7211-F734-939C-8289CDBE2E31}"/>
              </a:ext>
            </a:extLst>
          </p:cNvPr>
          <p:cNvGrpSpPr/>
          <p:nvPr/>
        </p:nvGrpSpPr>
        <p:grpSpPr>
          <a:xfrm>
            <a:off x="6094057" y="3183900"/>
            <a:ext cx="4830603" cy="2970614"/>
            <a:chOff x="6094057" y="3183900"/>
            <a:chExt cx="4830603" cy="2970614"/>
          </a:xfrm>
        </p:grpSpPr>
        <p:cxnSp>
          <p:nvCxnSpPr>
            <p:cNvPr id="45" name="Straight Connector 44"/>
            <p:cNvCxnSpPr>
              <a:stCxn id="111" idx="7"/>
              <a:endCxn id="112" idx="2"/>
            </p:cNvCxnSpPr>
            <p:nvPr/>
          </p:nvCxnSpPr>
          <p:spPr>
            <a:xfrm flipV="1">
              <a:off x="6610687" y="3637978"/>
              <a:ext cx="974896" cy="628594"/>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a:stCxn id="112" idx="6"/>
              <a:endCxn id="115" idx="2"/>
            </p:cNvCxnSpPr>
            <p:nvPr/>
          </p:nvCxnSpPr>
          <p:spPr>
            <a:xfrm>
              <a:off x="7920754" y="3637978"/>
              <a:ext cx="986191" cy="34211"/>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a:stCxn id="111" idx="4"/>
              <a:endCxn id="113" idx="1"/>
            </p:cNvCxnSpPr>
            <p:nvPr/>
          </p:nvCxnSpPr>
          <p:spPr>
            <a:xfrm>
              <a:off x="6492186" y="4552659"/>
              <a:ext cx="560220" cy="683221"/>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a:stCxn id="114" idx="3"/>
              <a:endCxn id="113" idx="7"/>
            </p:cNvCxnSpPr>
            <p:nvPr/>
          </p:nvCxnSpPr>
          <p:spPr>
            <a:xfrm flipH="1">
              <a:off x="7289409" y="4717992"/>
              <a:ext cx="765360" cy="517888"/>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a:stCxn id="116" idx="2"/>
              <a:endCxn id="113" idx="5"/>
            </p:cNvCxnSpPr>
            <p:nvPr/>
          </p:nvCxnSpPr>
          <p:spPr>
            <a:xfrm flipH="1" flipV="1">
              <a:off x="7289409" y="5472883"/>
              <a:ext cx="894245" cy="369156"/>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a:stCxn id="114" idx="5"/>
              <a:endCxn id="116" idx="0"/>
            </p:cNvCxnSpPr>
            <p:nvPr/>
          </p:nvCxnSpPr>
          <p:spPr>
            <a:xfrm>
              <a:off x="8291772" y="4717992"/>
              <a:ext cx="59468" cy="956461"/>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89" name="Straight Connector 88"/>
            <p:cNvCxnSpPr>
              <a:stCxn id="114" idx="7"/>
              <a:endCxn id="115" idx="3"/>
            </p:cNvCxnSpPr>
            <p:nvPr/>
          </p:nvCxnSpPr>
          <p:spPr>
            <a:xfrm flipV="1">
              <a:off x="8291772" y="3790691"/>
              <a:ext cx="664258" cy="690299"/>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a:stCxn id="116" idx="6"/>
              <a:endCxn id="117" idx="3"/>
            </p:cNvCxnSpPr>
            <p:nvPr/>
          </p:nvCxnSpPr>
          <p:spPr>
            <a:xfrm flipV="1">
              <a:off x="8518825" y="5792955"/>
              <a:ext cx="1120694" cy="49084"/>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91" name="Straight Connector 90"/>
            <p:cNvCxnSpPr>
              <a:stCxn id="117" idx="1"/>
              <a:endCxn id="115" idx="4"/>
            </p:cNvCxnSpPr>
            <p:nvPr/>
          </p:nvCxnSpPr>
          <p:spPr>
            <a:xfrm flipH="1" flipV="1">
              <a:off x="9074531" y="3839775"/>
              <a:ext cx="564988" cy="1716177"/>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92" name="Straight Connector 91"/>
            <p:cNvCxnSpPr>
              <a:stCxn id="119" idx="2"/>
              <a:endCxn id="115" idx="5"/>
            </p:cNvCxnSpPr>
            <p:nvPr/>
          </p:nvCxnSpPr>
          <p:spPr>
            <a:xfrm flipH="1" flipV="1">
              <a:off x="9193032" y="3790691"/>
              <a:ext cx="596853" cy="323376"/>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93" name="Straight Connector 92"/>
            <p:cNvCxnSpPr>
              <a:stCxn id="117" idx="0"/>
              <a:endCxn id="119" idx="3"/>
            </p:cNvCxnSpPr>
            <p:nvPr/>
          </p:nvCxnSpPr>
          <p:spPr>
            <a:xfrm flipV="1">
              <a:off x="9758020" y="4232568"/>
              <a:ext cx="80950" cy="1274300"/>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94" name="Straight Connector 93"/>
            <p:cNvCxnSpPr>
              <a:stCxn id="118" idx="1"/>
              <a:endCxn id="119" idx="5"/>
            </p:cNvCxnSpPr>
            <p:nvPr/>
          </p:nvCxnSpPr>
          <p:spPr>
            <a:xfrm flipH="1" flipV="1">
              <a:off x="10075972" y="4232568"/>
              <a:ext cx="562601" cy="440699"/>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95" name="Straight Connector 94"/>
            <p:cNvCxnSpPr>
              <a:stCxn id="118" idx="3"/>
              <a:endCxn id="117" idx="6"/>
            </p:cNvCxnSpPr>
            <p:nvPr/>
          </p:nvCxnSpPr>
          <p:spPr>
            <a:xfrm flipH="1">
              <a:off x="9925606" y="4910269"/>
              <a:ext cx="712967" cy="764184"/>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96" name="TextBox 95"/>
            <p:cNvSpPr txBox="1"/>
            <p:nvPr/>
          </p:nvSpPr>
          <p:spPr>
            <a:xfrm>
              <a:off x="6825611" y="3584662"/>
              <a:ext cx="418704" cy="369332"/>
            </a:xfrm>
            <a:prstGeom prst="rect">
              <a:avLst/>
            </a:prstGeom>
            <a:noFill/>
          </p:spPr>
          <p:txBody>
            <a:bodyPr wrap="none" rtlCol="0">
              <a:spAutoFit/>
            </a:bodyPr>
            <a:lstStyle/>
            <a:p>
              <a:r>
                <a:rPr lang="en-US" dirty="0">
                  <a:solidFill>
                    <a:srgbClr val="00B050"/>
                  </a:solidFill>
                </a:rPr>
                <a:t>10</a:t>
              </a:r>
            </a:p>
          </p:txBody>
        </p:sp>
        <p:sp>
          <p:nvSpPr>
            <p:cNvPr id="97" name="TextBox 96"/>
            <p:cNvSpPr txBox="1"/>
            <p:nvPr/>
          </p:nvSpPr>
          <p:spPr>
            <a:xfrm>
              <a:off x="10305090" y="4174954"/>
              <a:ext cx="301686" cy="369332"/>
            </a:xfrm>
            <a:prstGeom prst="rect">
              <a:avLst/>
            </a:prstGeom>
            <a:noFill/>
          </p:spPr>
          <p:txBody>
            <a:bodyPr wrap="none" rtlCol="0">
              <a:spAutoFit/>
            </a:bodyPr>
            <a:lstStyle/>
            <a:p>
              <a:r>
                <a:rPr lang="en-US" dirty="0">
                  <a:solidFill>
                    <a:srgbClr val="00B050"/>
                  </a:solidFill>
                </a:rPr>
                <a:t>2</a:t>
              </a:r>
            </a:p>
          </p:txBody>
        </p:sp>
        <p:sp>
          <p:nvSpPr>
            <p:cNvPr id="98" name="TextBox 97"/>
            <p:cNvSpPr txBox="1"/>
            <p:nvPr/>
          </p:nvSpPr>
          <p:spPr>
            <a:xfrm>
              <a:off x="8868663" y="5785182"/>
              <a:ext cx="301686" cy="369332"/>
            </a:xfrm>
            <a:prstGeom prst="rect">
              <a:avLst/>
            </a:prstGeom>
            <a:noFill/>
          </p:spPr>
          <p:txBody>
            <a:bodyPr wrap="none" rtlCol="0">
              <a:spAutoFit/>
            </a:bodyPr>
            <a:lstStyle/>
            <a:p>
              <a:r>
                <a:rPr lang="en-US" dirty="0">
                  <a:solidFill>
                    <a:srgbClr val="00B050"/>
                  </a:solidFill>
                </a:rPr>
                <a:t>7</a:t>
              </a:r>
            </a:p>
          </p:txBody>
        </p:sp>
        <p:sp>
          <p:nvSpPr>
            <p:cNvPr id="99" name="TextBox 98"/>
            <p:cNvSpPr txBox="1"/>
            <p:nvPr/>
          </p:nvSpPr>
          <p:spPr>
            <a:xfrm>
              <a:off x="10273606" y="5354382"/>
              <a:ext cx="418704" cy="369332"/>
            </a:xfrm>
            <a:prstGeom prst="rect">
              <a:avLst/>
            </a:prstGeom>
            <a:noFill/>
          </p:spPr>
          <p:txBody>
            <a:bodyPr wrap="none" rtlCol="0">
              <a:spAutoFit/>
            </a:bodyPr>
            <a:lstStyle/>
            <a:p>
              <a:r>
                <a:rPr lang="en-US" dirty="0">
                  <a:solidFill>
                    <a:srgbClr val="00B050"/>
                  </a:solidFill>
                </a:rPr>
                <a:t>11</a:t>
              </a:r>
            </a:p>
          </p:txBody>
        </p:sp>
        <p:sp>
          <p:nvSpPr>
            <p:cNvPr id="100" name="TextBox 99"/>
            <p:cNvSpPr txBox="1"/>
            <p:nvPr/>
          </p:nvSpPr>
          <p:spPr>
            <a:xfrm>
              <a:off x="9756714" y="4499062"/>
              <a:ext cx="301686" cy="369332"/>
            </a:xfrm>
            <a:prstGeom prst="rect">
              <a:avLst/>
            </a:prstGeom>
            <a:noFill/>
          </p:spPr>
          <p:txBody>
            <a:bodyPr wrap="none" rtlCol="0">
              <a:spAutoFit/>
            </a:bodyPr>
            <a:lstStyle/>
            <a:p>
              <a:r>
                <a:rPr lang="en-US" dirty="0">
                  <a:solidFill>
                    <a:srgbClr val="00B050"/>
                  </a:solidFill>
                </a:rPr>
                <a:t>9</a:t>
              </a:r>
            </a:p>
          </p:txBody>
        </p:sp>
        <p:sp>
          <p:nvSpPr>
            <p:cNvPr id="101" name="TextBox 100"/>
            <p:cNvSpPr txBox="1"/>
            <p:nvPr/>
          </p:nvSpPr>
          <p:spPr>
            <a:xfrm>
              <a:off x="9014810" y="4412487"/>
              <a:ext cx="301686" cy="369332"/>
            </a:xfrm>
            <a:prstGeom prst="rect">
              <a:avLst/>
            </a:prstGeom>
            <a:noFill/>
          </p:spPr>
          <p:txBody>
            <a:bodyPr wrap="none" rtlCol="0">
              <a:spAutoFit/>
            </a:bodyPr>
            <a:lstStyle/>
            <a:p>
              <a:r>
                <a:rPr lang="en-US" dirty="0">
                  <a:solidFill>
                    <a:srgbClr val="00B050"/>
                  </a:solidFill>
                </a:rPr>
                <a:t>5</a:t>
              </a:r>
            </a:p>
          </p:txBody>
        </p:sp>
        <p:sp>
          <p:nvSpPr>
            <p:cNvPr id="102" name="TextBox 101"/>
            <p:cNvSpPr txBox="1"/>
            <p:nvPr/>
          </p:nvSpPr>
          <p:spPr>
            <a:xfrm>
              <a:off x="9317015" y="3652641"/>
              <a:ext cx="301686" cy="369332"/>
            </a:xfrm>
            <a:prstGeom prst="rect">
              <a:avLst/>
            </a:prstGeom>
            <a:noFill/>
          </p:spPr>
          <p:txBody>
            <a:bodyPr wrap="none" rtlCol="0">
              <a:spAutoFit/>
            </a:bodyPr>
            <a:lstStyle/>
            <a:p>
              <a:r>
                <a:rPr lang="en-US" dirty="0">
                  <a:solidFill>
                    <a:srgbClr val="00B050"/>
                  </a:solidFill>
                </a:rPr>
                <a:t>6</a:t>
              </a:r>
            </a:p>
          </p:txBody>
        </p:sp>
        <p:sp>
          <p:nvSpPr>
            <p:cNvPr id="103" name="TextBox 102"/>
            <p:cNvSpPr txBox="1"/>
            <p:nvPr/>
          </p:nvSpPr>
          <p:spPr>
            <a:xfrm>
              <a:off x="8321820" y="5120066"/>
              <a:ext cx="301686" cy="369332"/>
            </a:xfrm>
            <a:prstGeom prst="rect">
              <a:avLst/>
            </a:prstGeom>
            <a:noFill/>
          </p:spPr>
          <p:txBody>
            <a:bodyPr wrap="none" rtlCol="0">
              <a:spAutoFit/>
            </a:bodyPr>
            <a:lstStyle/>
            <a:p>
              <a:r>
                <a:rPr lang="en-US" dirty="0">
                  <a:solidFill>
                    <a:srgbClr val="00B050"/>
                  </a:solidFill>
                </a:rPr>
                <a:t>1</a:t>
              </a:r>
            </a:p>
          </p:txBody>
        </p:sp>
        <p:sp>
          <p:nvSpPr>
            <p:cNvPr id="104" name="TextBox 103"/>
            <p:cNvSpPr txBox="1"/>
            <p:nvPr/>
          </p:nvSpPr>
          <p:spPr>
            <a:xfrm>
              <a:off x="8325468" y="3965662"/>
              <a:ext cx="301686" cy="369332"/>
            </a:xfrm>
            <a:prstGeom prst="rect">
              <a:avLst/>
            </a:prstGeom>
            <a:noFill/>
          </p:spPr>
          <p:txBody>
            <a:bodyPr wrap="none" rtlCol="0">
              <a:spAutoFit/>
            </a:bodyPr>
            <a:lstStyle/>
            <a:p>
              <a:r>
                <a:rPr lang="en-US" dirty="0">
                  <a:solidFill>
                    <a:srgbClr val="00B050"/>
                  </a:solidFill>
                </a:rPr>
                <a:t>7</a:t>
              </a:r>
            </a:p>
          </p:txBody>
        </p:sp>
        <p:sp>
          <p:nvSpPr>
            <p:cNvPr id="105" name="TextBox 104"/>
            <p:cNvSpPr txBox="1"/>
            <p:nvPr/>
          </p:nvSpPr>
          <p:spPr>
            <a:xfrm>
              <a:off x="7663955" y="4909744"/>
              <a:ext cx="301686" cy="369332"/>
            </a:xfrm>
            <a:prstGeom prst="rect">
              <a:avLst/>
            </a:prstGeom>
            <a:noFill/>
          </p:spPr>
          <p:txBody>
            <a:bodyPr wrap="none" rtlCol="0">
              <a:spAutoFit/>
            </a:bodyPr>
            <a:lstStyle/>
            <a:p>
              <a:r>
                <a:rPr lang="en-US" dirty="0">
                  <a:solidFill>
                    <a:srgbClr val="00B050"/>
                  </a:solidFill>
                </a:rPr>
                <a:t>3</a:t>
              </a:r>
            </a:p>
          </p:txBody>
        </p:sp>
        <p:sp>
          <p:nvSpPr>
            <p:cNvPr id="106" name="TextBox 105"/>
            <p:cNvSpPr txBox="1"/>
            <p:nvPr/>
          </p:nvSpPr>
          <p:spPr>
            <a:xfrm>
              <a:off x="7556163" y="5680391"/>
              <a:ext cx="301686" cy="369332"/>
            </a:xfrm>
            <a:prstGeom prst="rect">
              <a:avLst/>
            </a:prstGeom>
            <a:noFill/>
          </p:spPr>
          <p:txBody>
            <a:bodyPr wrap="none" rtlCol="0">
              <a:spAutoFit/>
            </a:bodyPr>
            <a:lstStyle/>
            <a:p>
              <a:r>
                <a:rPr lang="en-US" dirty="0">
                  <a:solidFill>
                    <a:srgbClr val="00B050"/>
                  </a:solidFill>
                </a:rPr>
                <a:t>1</a:t>
              </a:r>
            </a:p>
          </p:txBody>
        </p:sp>
        <p:sp>
          <p:nvSpPr>
            <p:cNvPr id="107" name="TextBox 106"/>
            <p:cNvSpPr txBox="1"/>
            <p:nvPr/>
          </p:nvSpPr>
          <p:spPr>
            <a:xfrm>
              <a:off x="8173270" y="3367274"/>
              <a:ext cx="301686" cy="369332"/>
            </a:xfrm>
            <a:prstGeom prst="rect">
              <a:avLst/>
            </a:prstGeom>
            <a:noFill/>
          </p:spPr>
          <p:txBody>
            <a:bodyPr wrap="none" rtlCol="0">
              <a:spAutoFit/>
            </a:bodyPr>
            <a:lstStyle/>
            <a:p>
              <a:r>
                <a:rPr lang="en-US" dirty="0">
                  <a:solidFill>
                    <a:srgbClr val="00B050"/>
                  </a:solidFill>
                </a:rPr>
                <a:t>8</a:t>
              </a:r>
            </a:p>
          </p:txBody>
        </p:sp>
        <p:sp>
          <p:nvSpPr>
            <p:cNvPr id="108" name="TextBox 107"/>
            <p:cNvSpPr txBox="1"/>
            <p:nvPr/>
          </p:nvSpPr>
          <p:spPr>
            <a:xfrm>
              <a:off x="6492186" y="4826333"/>
              <a:ext cx="418704" cy="369332"/>
            </a:xfrm>
            <a:prstGeom prst="rect">
              <a:avLst/>
            </a:prstGeom>
            <a:noFill/>
          </p:spPr>
          <p:txBody>
            <a:bodyPr wrap="none" rtlCol="0">
              <a:spAutoFit/>
            </a:bodyPr>
            <a:lstStyle/>
            <a:p>
              <a:r>
                <a:rPr lang="en-US" dirty="0">
                  <a:solidFill>
                    <a:srgbClr val="00B050"/>
                  </a:solidFill>
                </a:rPr>
                <a:t>12</a:t>
              </a:r>
            </a:p>
          </p:txBody>
        </p:sp>
        <p:cxnSp>
          <p:nvCxnSpPr>
            <p:cNvPr id="109" name="Straight Connector 108"/>
            <p:cNvCxnSpPr>
              <a:stCxn id="112" idx="4"/>
              <a:endCxn id="113" idx="0"/>
            </p:cNvCxnSpPr>
            <p:nvPr/>
          </p:nvCxnSpPr>
          <p:spPr>
            <a:xfrm flipH="1">
              <a:off x="7170907" y="3805564"/>
              <a:ext cx="582261" cy="1381232"/>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10" name="TextBox 109"/>
            <p:cNvSpPr txBox="1"/>
            <p:nvPr/>
          </p:nvSpPr>
          <p:spPr>
            <a:xfrm>
              <a:off x="7248131" y="4281652"/>
              <a:ext cx="301686" cy="369332"/>
            </a:xfrm>
            <a:prstGeom prst="rect">
              <a:avLst/>
            </a:prstGeom>
            <a:noFill/>
          </p:spPr>
          <p:txBody>
            <a:bodyPr wrap="none" rtlCol="0">
              <a:spAutoFit/>
            </a:bodyPr>
            <a:lstStyle/>
            <a:p>
              <a:r>
                <a:rPr lang="en-US" dirty="0">
                  <a:solidFill>
                    <a:srgbClr val="00B050"/>
                  </a:solidFill>
                </a:rPr>
                <a:t>9</a:t>
              </a:r>
            </a:p>
          </p:txBody>
        </p:sp>
        <p:sp>
          <p:nvSpPr>
            <p:cNvPr id="111" name="Oval 110"/>
            <p:cNvSpPr/>
            <p:nvPr/>
          </p:nvSpPr>
          <p:spPr>
            <a:xfrm>
              <a:off x="6324600" y="4217488"/>
              <a:ext cx="335171" cy="335171"/>
            </a:xfrm>
            <a:prstGeom prst="ellipse">
              <a:avLst/>
            </a:prstGeom>
            <a:solidFill>
              <a:srgbClr val="FF0000"/>
            </a:solidFill>
            <a:ln>
              <a:solidFill>
                <a:srgbClr val="FF33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0</a:t>
              </a:r>
            </a:p>
          </p:txBody>
        </p:sp>
        <p:sp>
          <p:nvSpPr>
            <p:cNvPr id="112" name="Oval 111"/>
            <p:cNvSpPr/>
            <p:nvPr/>
          </p:nvSpPr>
          <p:spPr>
            <a:xfrm>
              <a:off x="7585583" y="3470392"/>
              <a:ext cx="335171" cy="33517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113" name="Oval 112"/>
            <p:cNvSpPr/>
            <p:nvPr/>
          </p:nvSpPr>
          <p:spPr>
            <a:xfrm>
              <a:off x="7003322" y="5186796"/>
              <a:ext cx="335171" cy="33517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114" name="Oval 113"/>
            <p:cNvSpPr/>
            <p:nvPr/>
          </p:nvSpPr>
          <p:spPr>
            <a:xfrm>
              <a:off x="8005685" y="4431905"/>
              <a:ext cx="335171" cy="33517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115" name="Oval 114"/>
            <p:cNvSpPr/>
            <p:nvPr/>
          </p:nvSpPr>
          <p:spPr>
            <a:xfrm>
              <a:off x="8906945" y="3504604"/>
              <a:ext cx="335171" cy="33517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a:t>
              </a:r>
            </a:p>
          </p:txBody>
        </p:sp>
        <p:sp>
          <p:nvSpPr>
            <p:cNvPr id="116" name="Oval 115"/>
            <p:cNvSpPr/>
            <p:nvPr/>
          </p:nvSpPr>
          <p:spPr>
            <a:xfrm>
              <a:off x="8183654" y="5674454"/>
              <a:ext cx="335171" cy="33517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117" name="Oval 116"/>
            <p:cNvSpPr/>
            <p:nvPr/>
          </p:nvSpPr>
          <p:spPr>
            <a:xfrm>
              <a:off x="9590435" y="5506868"/>
              <a:ext cx="335171" cy="33517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sp>
          <p:nvSpPr>
            <p:cNvPr id="118" name="Oval 117"/>
            <p:cNvSpPr/>
            <p:nvPr/>
          </p:nvSpPr>
          <p:spPr>
            <a:xfrm>
              <a:off x="10589489" y="4624182"/>
              <a:ext cx="335171" cy="335171"/>
            </a:xfrm>
            <a:prstGeom prst="ellipse">
              <a:avLst/>
            </a:prstGeom>
            <a:solidFill>
              <a:schemeClr val="accent4">
                <a:lumMod val="60000"/>
                <a:lumOff val="40000"/>
              </a:scheme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a:t>
              </a:r>
            </a:p>
          </p:txBody>
        </p:sp>
        <p:sp>
          <p:nvSpPr>
            <p:cNvPr id="119" name="Oval 118"/>
            <p:cNvSpPr/>
            <p:nvPr/>
          </p:nvSpPr>
          <p:spPr>
            <a:xfrm>
              <a:off x="9789885" y="3946481"/>
              <a:ext cx="335171" cy="33517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sp>
          <p:nvSpPr>
            <p:cNvPr id="120" name="TextBox 119"/>
            <p:cNvSpPr txBox="1"/>
            <p:nvPr/>
          </p:nvSpPr>
          <p:spPr>
            <a:xfrm>
              <a:off x="6308046" y="3868514"/>
              <a:ext cx="301686" cy="369332"/>
            </a:xfrm>
            <a:prstGeom prst="rect">
              <a:avLst/>
            </a:prstGeom>
            <a:noFill/>
          </p:spPr>
          <p:txBody>
            <a:bodyPr wrap="none" rtlCol="0">
              <a:spAutoFit/>
            </a:bodyPr>
            <a:lstStyle/>
            <a:p>
              <a:r>
                <a:rPr lang="en-US" dirty="0">
                  <a:solidFill>
                    <a:srgbClr val="FF9933"/>
                  </a:solidFill>
                </a:rPr>
                <a:t>0</a:t>
              </a:r>
            </a:p>
          </p:txBody>
        </p:sp>
        <mc:AlternateContent xmlns:mc="http://schemas.openxmlformats.org/markup-compatibility/2006">
          <mc:Choice xmlns:a14="http://schemas.microsoft.com/office/drawing/2010/main" Requires="a14">
            <p:sp>
              <p:nvSpPr>
                <p:cNvPr id="121" name="TextBox 120"/>
                <p:cNvSpPr txBox="1"/>
                <p:nvPr/>
              </p:nvSpPr>
              <p:spPr>
                <a:xfrm>
                  <a:off x="7370403" y="3183900"/>
                  <a:ext cx="494046"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b="0" i="1" smtClean="0">
                            <a:solidFill>
                              <a:srgbClr val="FF9933"/>
                            </a:solidFill>
                            <a:latin typeface="Cambria Math" panose="02040503050406030204" pitchFamily="18" charset="0"/>
                          </a:rPr>
                          <m:t>10</m:t>
                        </m:r>
                      </m:oMath>
                    </m:oMathPara>
                  </a14:m>
                  <a:endParaRPr lang="en-US" dirty="0">
                    <a:solidFill>
                      <a:srgbClr val="FF9933"/>
                    </a:solidFill>
                  </a:endParaRPr>
                </a:p>
              </p:txBody>
            </p:sp>
          </mc:Choice>
          <mc:Fallback>
            <p:sp>
              <p:nvSpPr>
                <p:cNvPr id="121" name="TextBox 120"/>
                <p:cNvSpPr txBox="1">
                  <a:spLocks noRot="1" noChangeAspect="1" noMove="1" noResize="1" noEditPoints="1" noAdjustHandles="1" noChangeArrowheads="1" noChangeShapeType="1" noTextEdit="1"/>
                </p:cNvSpPr>
                <p:nvPr/>
              </p:nvSpPr>
              <p:spPr>
                <a:xfrm>
                  <a:off x="7370403" y="3183900"/>
                  <a:ext cx="494046" cy="369332"/>
                </a:xfrm>
                <a:prstGeom prst="rect">
                  <a:avLst/>
                </a:prstGeom>
                <a:blipFill>
                  <a:blip r:embed="rId2"/>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22" name="TextBox 121"/>
                <p:cNvSpPr txBox="1"/>
                <p:nvPr/>
              </p:nvSpPr>
              <p:spPr>
                <a:xfrm>
                  <a:off x="6536646" y="5245034"/>
                  <a:ext cx="494046"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b="0" i="1" smtClean="0">
                            <a:solidFill>
                              <a:srgbClr val="FF9933"/>
                            </a:solidFill>
                            <a:latin typeface="Cambria Math" panose="02040503050406030204" pitchFamily="18" charset="0"/>
                          </a:rPr>
                          <m:t>12</m:t>
                        </m:r>
                      </m:oMath>
                    </m:oMathPara>
                  </a14:m>
                  <a:endParaRPr lang="en-US" dirty="0">
                    <a:solidFill>
                      <a:srgbClr val="FF9933"/>
                    </a:solidFill>
                  </a:endParaRPr>
                </a:p>
              </p:txBody>
            </p:sp>
          </mc:Choice>
          <mc:Fallback>
            <p:sp>
              <p:nvSpPr>
                <p:cNvPr id="122" name="TextBox 121"/>
                <p:cNvSpPr txBox="1">
                  <a:spLocks noRot="1" noChangeAspect="1" noMove="1" noResize="1" noEditPoints="1" noAdjustHandles="1" noChangeArrowheads="1" noChangeShapeType="1" noTextEdit="1"/>
                </p:cNvSpPr>
                <p:nvPr/>
              </p:nvSpPr>
              <p:spPr>
                <a:xfrm>
                  <a:off x="6536646" y="5245034"/>
                  <a:ext cx="494046" cy="369332"/>
                </a:xfrm>
                <a:prstGeom prst="rect">
                  <a:avLst/>
                </a:prstGeom>
                <a:blipFill>
                  <a:blip r:embed="rId3"/>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23" name="TextBox 122"/>
                <p:cNvSpPr txBox="1"/>
                <p:nvPr/>
              </p:nvSpPr>
              <p:spPr>
                <a:xfrm>
                  <a:off x="7750522" y="4174954"/>
                  <a:ext cx="433132"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smtClean="0">
                            <a:solidFill>
                              <a:srgbClr val="FF9933"/>
                            </a:solidFill>
                            <a:latin typeface="Cambria Math"/>
                          </a:rPr>
                          <m:t>∞</m:t>
                        </m:r>
                      </m:oMath>
                    </m:oMathPara>
                  </a14:m>
                  <a:endParaRPr lang="en-US" dirty="0">
                    <a:solidFill>
                      <a:srgbClr val="FF9933"/>
                    </a:solidFill>
                  </a:endParaRPr>
                </a:p>
              </p:txBody>
            </p:sp>
          </mc:Choice>
          <mc:Fallback>
            <p:sp>
              <p:nvSpPr>
                <p:cNvPr id="123" name="TextBox 122"/>
                <p:cNvSpPr txBox="1">
                  <a:spLocks noRot="1" noChangeAspect="1" noMove="1" noResize="1" noEditPoints="1" noAdjustHandles="1" noChangeArrowheads="1" noChangeShapeType="1" noTextEdit="1"/>
                </p:cNvSpPr>
                <p:nvPr/>
              </p:nvSpPr>
              <p:spPr>
                <a:xfrm>
                  <a:off x="7750522" y="4174954"/>
                  <a:ext cx="433132" cy="369332"/>
                </a:xfrm>
                <a:prstGeom prst="rect">
                  <a:avLst/>
                </a:prstGeom>
                <a:blipFill>
                  <a:blip r:embed="rId4"/>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24" name="TextBox 123"/>
                <p:cNvSpPr txBox="1"/>
                <p:nvPr/>
              </p:nvSpPr>
              <p:spPr>
                <a:xfrm>
                  <a:off x="8690379" y="3258914"/>
                  <a:ext cx="433132"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smtClean="0">
                            <a:solidFill>
                              <a:srgbClr val="FF9933"/>
                            </a:solidFill>
                            <a:latin typeface="Cambria Math"/>
                          </a:rPr>
                          <m:t>∞</m:t>
                        </m:r>
                      </m:oMath>
                    </m:oMathPara>
                  </a14:m>
                  <a:endParaRPr lang="en-US" dirty="0">
                    <a:solidFill>
                      <a:srgbClr val="FF9933"/>
                    </a:solidFill>
                  </a:endParaRPr>
                </a:p>
              </p:txBody>
            </p:sp>
          </mc:Choice>
          <mc:Fallback>
            <p:sp>
              <p:nvSpPr>
                <p:cNvPr id="124" name="TextBox 123"/>
                <p:cNvSpPr txBox="1">
                  <a:spLocks noRot="1" noChangeAspect="1" noMove="1" noResize="1" noEditPoints="1" noAdjustHandles="1" noChangeArrowheads="1" noChangeShapeType="1" noTextEdit="1"/>
                </p:cNvSpPr>
                <p:nvPr/>
              </p:nvSpPr>
              <p:spPr>
                <a:xfrm>
                  <a:off x="8690379" y="3258914"/>
                  <a:ext cx="433132" cy="369332"/>
                </a:xfrm>
                <a:prstGeom prst="rect">
                  <a:avLst/>
                </a:prstGeom>
                <a:blipFill>
                  <a:blip r:embed="rId5"/>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25" name="TextBox 124"/>
                <p:cNvSpPr txBox="1"/>
                <p:nvPr/>
              </p:nvSpPr>
              <p:spPr>
                <a:xfrm>
                  <a:off x="7908936" y="5429700"/>
                  <a:ext cx="433132"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smtClean="0">
                            <a:solidFill>
                              <a:srgbClr val="FF9933"/>
                            </a:solidFill>
                            <a:latin typeface="Cambria Math"/>
                          </a:rPr>
                          <m:t>∞</m:t>
                        </m:r>
                      </m:oMath>
                    </m:oMathPara>
                  </a14:m>
                  <a:endParaRPr lang="en-US" dirty="0">
                    <a:solidFill>
                      <a:srgbClr val="FF9933"/>
                    </a:solidFill>
                  </a:endParaRPr>
                </a:p>
              </p:txBody>
            </p:sp>
          </mc:Choice>
          <mc:Fallback>
            <p:sp>
              <p:nvSpPr>
                <p:cNvPr id="125" name="TextBox 124"/>
                <p:cNvSpPr txBox="1">
                  <a:spLocks noRot="1" noChangeAspect="1" noMove="1" noResize="1" noEditPoints="1" noAdjustHandles="1" noChangeArrowheads="1" noChangeShapeType="1" noTextEdit="1"/>
                </p:cNvSpPr>
                <p:nvPr/>
              </p:nvSpPr>
              <p:spPr>
                <a:xfrm>
                  <a:off x="7908936" y="5429700"/>
                  <a:ext cx="433132" cy="369332"/>
                </a:xfrm>
                <a:prstGeom prst="rect">
                  <a:avLst/>
                </a:prstGeom>
                <a:blipFill>
                  <a:blip r:embed="rId6"/>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26" name="TextBox 125"/>
                <p:cNvSpPr txBox="1"/>
                <p:nvPr/>
              </p:nvSpPr>
              <p:spPr>
                <a:xfrm>
                  <a:off x="9165653" y="5414270"/>
                  <a:ext cx="433132"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smtClean="0">
                            <a:solidFill>
                              <a:srgbClr val="FF9933"/>
                            </a:solidFill>
                            <a:latin typeface="Cambria Math"/>
                          </a:rPr>
                          <m:t>∞</m:t>
                        </m:r>
                      </m:oMath>
                    </m:oMathPara>
                  </a14:m>
                  <a:endParaRPr lang="en-US" dirty="0">
                    <a:solidFill>
                      <a:srgbClr val="FF9933"/>
                    </a:solidFill>
                  </a:endParaRPr>
                </a:p>
              </p:txBody>
            </p:sp>
          </mc:Choice>
          <mc:Fallback>
            <p:sp>
              <p:nvSpPr>
                <p:cNvPr id="126" name="TextBox 125"/>
                <p:cNvSpPr txBox="1">
                  <a:spLocks noRot="1" noChangeAspect="1" noMove="1" noResize="1" noEditPoints="1" noAdjustHandles="1" noChangeArrowheads="1" noChangeShapeType="1" noTextEdit="1"/>
                </p:cNvSpPr>
                <p:nvPr/>
              </p:nvSpPr>
              <p:spPr>
                <a:xfrm>
                  <a:off x="9165653" y="5414270"/>
                  <a:ext cx="433132" cy="369332"/>
                </a:xfrm>
                <a:prstGeom prst="rect">
                  <a:avLst/>
                </a:prstGeom>
                <a:blipFill>
                  <a:blip r:embed="rId7"/>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27" name="TextBox 126"/>
                <p:cNvSpPr txBox="1"/>
                <p:nvPr/>
              </p:nvSpPr>
              <p:spPr>
                <a:xfrm>
                  <a:off x="9588095" y="3628246"/>
                  <a:ext cx="433132"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smtClean="0">
                            <a:solidFill>
                              <a:srgbClr val="FF9933"/>
                            </a:solidFill>
                            <a:latin typeface="Cambria Math"/>
                          </a:rPr>
                          <m:t>∞</m:t>
                        </m:r>
                      </m:oMath>
                    </m:oMathPara>
                  </a14:m>
                  <a:endParaRPr lang="en-US" dirty="0">
                    <a:solidFill>
                      <a:srgbClr val="FF9933"/>
                    </a:solidFill>
                  </a:endParaRPr>
                </a:p>
              </p:txBody>
            </p:sp>
          </mc:Choice>
          <mc:Fallback>
            <p:sp>
              <p:nvSpPr>
                <p:cNvPr id="127" name="TextBox 126"/>
                <p:cNvSpPr txBox="1">
                  <a:spLocks noRot="1" noChangeAspect="1" noMove="1" noResize="1" noEditPoints="1" noAdjustHandles="1" noChangeArrowheads="1" noChangeShapeType="1" noTextEdit="1"/>
                </p:cNvSpPr>
                <p:nvPr/>
              </p:nvSpPr>
              <p:spPr>
                <a:xfrm>
                  <a:off x="9588095" y="3628246"/>
                  <a:ext cx="433132" cy="369332"/>
                </a:xfrm>
                <a:prstGeom prst="rect">
                  <a:avLst/>
                </a:prstGeom>
                <a:blipFill>
                  <a:blip r:embed="rId8"/>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28" name="TextBox 127"/>
                <p:cNvSpPr txBox="1"/>
                <p:nvPr/>
              </p:nvSpPr>
              <p:spPr>
                <a:xfrm>
                  <a:off x="10446914" y="4301993"/>
                  <a:ext cx="433132"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smtClean="0">
                            <a:solidFill>
                              <a:srgbClr val="FF9933"/>
                            </a:solidFill>
                            <a:latin typeface="Cambria Math"/>
                          </a:rPr>
                          <m:t>∞</m:t>
                        </m:r>
                      </m:oMath>
                    </m:oMathPara>
                  </a14:m>
                  <a:endParaRPr lang="en-US" dirty="0">
                    <a:solidFill>
                      <a:srgbClr val="FF9933"/>
                    </a:solidFill>
                  </a:endParaRPr>
                </a:p>
              </p:txBody>
            </p:sp>
          </mc:Choice>
          <mc:Fallback>
            <p:sp>
              <p:nvSpPr>
                <p:cNvPr id="128" name="TextBox 127"/>
                <p:cNvSpPr txBox="1">
                  <a:spLocks noRot="1" noChangeAspect="1" noMove="1" noResize="1" noEditPoints="1" noAdjustHandles="1" noChangeArrowheads="1" noChangeShapeType="1" noTextEdit="1"/>
                </p:cNvSpPr>
                <p:nvPr/>
              </p:nvSpPr>
              <p:spPr>
                <a:xfrm>
                  <a:off x="10446914" y="4301993"/>
                  <a:ext cx="433132" cy="369332"/>
                </a:xfrm>
                <a:prstGeom prst="rect">
                  <a:avLst/>
                </a:prstGeom>
                <a:blipFill>
                  <a:blip r:embed="rId9"/>
                  <a:stretch>
                    <a:fillRect/>
                  </a:stretch>
                </a:blipFill>
              </p:spPr>
              <p:txBody>
                <a:bodyPr/>
                <a:lstStyle/>
                <a:p>
                  <a:r>
                    <a:rPr lang="en-US">
                      <a:noFill/>
                    </a:rPr>
                    <a:t> </a:t>
                  </a:r>
                </a:p>
              </p:txBody>
            </p:sp>
          </mc:Fallback>
        </mc:AlternateContent>
        <p:sp>
          <p:nvSpPr>
            <p:cNvPr id="3" name="Freeform 128">
              <a:extLst>
                <a:ext uri="{FF2B5EF4-FFF2-40B4-BE49-F238E27FC236}">
                  <a16:creationId xmlns:a16="http://schemas.microsoft.com/office/drawing/2014/main" id="{55A2AC7A-2AFB-5043-31ED-CB388B10C1C8}"/>
                </a:ext>
              </a:extLst>
            </p:cNvPr>
            <p:cNvSpPr/>
            <p:nvPr/>
          </p:nvSpPr>
          <p:spPr>
            <a:xfrm>
              <a:off x="6094057" y="3839848"/>
              <a:ext cx="851338" cy="898634"/>
            </a:xfrm>
            <a:custGeom>
              <a:avLst/>
              <a:gdLst>
                <a:gd name="connsiteX0" fmla="*/ 78828 w 851338"/>
                <a:gd name="connsiteY0" fmla="*/ 31531 h 898634"/>
                <a:gd name="connsiteX1" fmla="*/ 0 w 851338"/>
                <a:gd name="connsiteY1" fmla="*/ 583324 h 898634"/>
                <a:gd name="connsiteX2" fmla="*/ 236483 w 851338"/>
                <a:gd name="connsiteY2" fmla="*/ 898634 h 898634"/>
                <a:gd name="connsiteX3" fmla="*/ 740980 w 851338"/>
                <a:gd name="connsiteY3" fmla="*/ 725214 h 898634"/>
                <a:gd name="connsiteX4" fmla="*/ 851338 w 851338"/>
                <a:gd name="connsiteY4" fmla="*/ 268014 h 898634"/>
                <a:gd name="connsiteX5" fmla="*/ 630621 w 851338"/>
                <a:gd name="connsiteY5" fmla="*/ 0 h 898634"/>
                <a:gd name="connsiteX6" fmla="*/ 78828 w 851338"/>
                <a:gd name="connsiteY6" fmla="*/ 31531 h 8986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51338" h="898634">
                  <a:moveTo>
                    <a:pt x="78828" y="31531"/>
                  </a:moveTo>
                  <a:lnTo>
                    <a:pt x="0" y="583324"/>
                  </a:lnTo>
                  <a:lnTo>
                    <a:pt x="236483" y="898634"/>
                  </a:lnTo>
                  <a:lnTo>
                    <a:pt x="740980" y="725214"/>
                  </a:lnTo>
                  <a:lnTo>
                    <a:pt x="851338" y="268014"/>
                  </a:lnTo>
                  <a:lnTo>
                    <a:pt x="630621" y="0"/>
                  </a:lnTo>
                  <a:lnTo>
                    <a:pt x="78828" y="31531"/>
                  </a:lnTo>
                  <a:close/>
                </a:path>
              </a:pathLst>
            </a:custGeom>
            <a:solidFill>
              <a:srgbClr val="00B0F0">
                <a:alpha val="25098"/>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3" name="TextBox 42"/>
          <p:cNvSpPr txBox="1"/>
          <p:nvPr/>
        </p:nvSpPr>
        <p:spPr>
          <a:xfrm>
            <a:off x="1905001" y="1143000"/>
            <a:ext cx="8686800" cy="954107"/>
          </a:xfrm>
          <a:prstGeom prst="rect">
            <a:avLst/>
          </a:prstGeom>
          <a:noFill/>
        </p:spPr>
        <p:txBody>
          <a:bodyPr wrap="square" rtlCol="0">
            <a:spAutoFit/>
          </a:bodyPr>
          <a:lstStyle/>
          <a:p>
            <a:r>
              <a:rPr lang="en-US" sz="2800" dirty="0">
                <a:solidFill>
                  <a:srgbClr val="FF0000"/>
                </a:solidFill>
              </a:rPr>
              <a:t>Start: 0</a:t>
            </a:r>
          </a:p>
          <a:p>
            <a:r>
              <a:rPr lang="en-US" sz="2800" dirty="0">
                <a:solidFill>
                  <a:srgbClr val="7030A0"/>
                </a:solidFill>
              </a:rPr>
              <a:t>End: 8</a:t>
            </a:r>
          </a:p>
        </p:txBody>
      </p:sp>
      <mc:AlternateContent xmlns:mc="http://schemas.openxmlformats.org/markup-compatibility/2006" xmlns:a14="http://schemas.microsoft.com/office/drawing/2010/main">
        <mc:Choice Requires="a14">
          <p:graphicFrame>
            <p:nvGraphicFramePr>
              <p:cNvPr id="11" name="Table 10">
                <a:extLst>
                  <a:ext uri="{FF2B5EF4-FFF2-40B4-BE49-F238E27FC236}">
                    <a16:creationId xmlns:a16="http://schemas.microsoft.com/office/drawing/2014/main" id="{0424BB1C-8046-0D22-B564-AA46015EAE6C}"/>
                  </a:ext>
                </a:extLst>
              </p:cNvPr>
              <p:cNvGraphicFramePr>
                <a:graphicFrameLocks noGrp="1"/>
              </p:cNvGraphicFramePr>
              <p:nvPr>
                <p:extLst>
                  <p:ext uri="{D42A27DB-BD31-4B8C-83A1-F6EECF244321}">
                    <p14:modId xmlns:p14="http://schemas.microsoft.com/office/powerpoint/2010/main" val="3962365548"/>
                  </p:ext>
                </p:extLst>
              </p:nvPr>
            </p:nvGraphicFramePr>
            <p:xfrm>
              <a:off x="615785" y="2468563"/>
              <a:ext cx="3743780" cy="3708400"/>
            </p:xfrm>
            <a:graphic>
              <a:graphicData uri="http://schemas.openxmlformats.org/drawingml/2006/table">
                <a:tbl>
                  <a:tblPr firstRow="1" bandRow="1">
                    <a:tableStyleId>{5C22544A-7EE6-4342-B048-85BDC9FD1C3A}</a:tableStyleId>
                  </a:tblPr>
                  <a:tblGrid>
                    <a:gridCol w="769670">
                      <a:extLst>
                        <a:ext uri="{9D8B030D-6E8A-4147-A177-3AD203B41FA5}">
                          <a16:colId xmlns:a16="http://schemas.microsoft.com/office/drawing/2014/main" val="4187985009"/>
                        </a:ext>
                      </a:extLst>
                    </a:gridCol>
                    <a:gridCol w="794327">
                      <a:extLst>
                        <a:ext uri="{9D8B030D-6E8A-4147-A177-3AD203B41FA5}">
                          <a16:colId xmlns:a16="http://schemas.microsoft.com/office/drawing/2014/main" val="467685999"/>
                        </a:ext>
                      </a:extLst>
                    </a:gridCol>
                    <a:gridCol w="877454">
                      <a:extLst>
                        <a:ext uri="{9D8B030D-6E8A-4147-A177-3AD203B41FA5}">
                          <a16:colId xmlns:a16="http://schemas.microsoft.com/office/drawing/2014/main" val="556530481"/>
                        </a:ext>
                      </a:extLst>
                    </a:gridCol>
                    <a:gridCol w="1302329">
                      <a:extLst>
                        <a:ext uri="{9D8B030D-6E8A-4147-A177-3AD203B41FA5}">
                          <a16:colId xmlns:a16="http://schemas.microsoft.com/office/drawing/2014/main" val="1192297038"/>
                        </a:ext>
                      </a:extLst>
                    </a:gridCol>
                  </a:tblGrid>
                  <a:tr h="370840">
                    <a:tc>
                      <a:txBody>
                        <a:bodyPr/>
                        <a:lstStyle/>
                        <a:p>
                          <a:r>
                            <a:rPr lang="en-US" dirty="0">
                              <a:solidFill>
                                <a:schemeClr val="tx1"/>
                              </a:solidFill>
                            </a:rPr>
                            <a:t>Node</a:t>
                          </a:r>
                        </a:p>
                      </a:txBody>
                      <a:tcPr>
                        <a:solidFill>
                          <a:srgbClr val="99CCFF"/>
                        </a:solidFill>
                      </a:tcPr>
                    </a:tc>
                    <a:tc>
                      <a:txBody>
                        <a:bodyPr/>
                        <a:lstStyle/>
                        <a:p>
                          <a:r>
                            <a:rPr lang="en-US" dirty="0">
                              <a:solidFill>
                                <a:schemeClr val="tx1"/>
                              </a:solidFill>
                            </a:rPr>
                            <a:t>Seen?</a:t>
                          </a:r>
                        </a:p>
                      </a:txBody>
                      <a:tcPr>
                        <a:solidFill>
                          <a:srgbClr val="99CCFF"/>
                        </a:solidFill>
                      </a:tcPr>
                    </a:tc>
                    <a:tc>
                      <a:txBody>
                        <a:bodyPr/>
                        <a:lstStyle/>
                        <a:p>
                          <a:r>
                            <a:rPr lang="en-US" dirty="0">
                              <a:solidFill>
                                <a:schemeClr val="tx1"/>
                              </a:solidFill>
                            </a:rPr>
                            <a:t>Done?</a:t>
                          </a:r>
                        </a:p>
                      </a:txBody>
                      <a:tcPr>
                        <a:solidFill>
                          <a:srgbClr val="99CCFF"/>
                        </a:solidFill>
                      </a:tcPr>
                    </a:tc>
                    <a:tc>
                      <a:txBody>
                        <a:bodyPr/>
                        <a:lstStyle/>
                        <a:p>
                          <a:r>
                            <a:rPr lang="en-US" dirty="0">
                              <a:solidFill>
                                <a:schemeClr val="tx1"/>
                              </a:solidFill>
                            </a:rPr>
                            <a:t>Distance</a:t>
                          </a:r>
                        </a:p>
                      </a:txBody>
                      <a:tcPr>
                        <a:solidFill>
                          <a:srgbClr val="99CCFF"/>
                        </a:solidFill>
                      </a:tcPr>
                    </a:tc>
                    <a:extLst>
                      <a:ext uri="{0D108BD9-81ED-4DB2-BD59-A6C34878D82A}">
                        <a16:rowId xmlns:a16="http://schemas.microsoft.com/office/drawing/2014/main" val="455845881"/>
                      </a:ext>
                    </a:extLst>
                  </a:tr>
                  <a:tr h="370840">
                    <a:tc>
                      <a:txBody>
                        <a:bodyPr/>
                        <a:lstStyle/>
                        <a:p>
                          <a:r>
                            <a:rPr lang="en-US" dirty="0">
                              <a:solidFill>
                                <a:schemeClr val="tx1"/>
                              </a:solidFill>
                            </a:rPr>
                            <a:t>0</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T</a:t>
                          </a:r>
                        </a:p>
                      </a:txBody>
                      <a:tcPr>
                        <a:solidFill>
                          <a:schemeClr val="accent2">
                            <a:lumMod val="40000"/>
                            <a:lumOff val="60000"/>
                          </a:schemeClr>
                        </a:solidFill>
                      </a:tcPr>
                    </a:tc>
                    <a:tc>
                      <a:txBody>
                        <a:bodyPr/>
                        <a:lstStyle/>
                        <a:p>
                          <a:r>
                            <a:rPr lang="en-US" dirty="0">
                              <a:solidFill>
                                <a:schemeClr val="tx1"/>
                              </a:solidFill>
                            </a:rPr>
                            <a:t>0</a:t>
                          </a:r>
                        </a:p>
                      </a:txBody>
                      <a:tcPr>
                        <a:solidFill>
                          <a:srgbClr val="99CCFF"/>
                        </a:solidFill>
                      </a:tcPr>
                    </a:tc>
                    <a:extLst>
                      <a:ext uri="{0D108BD9-81ED-4DB2-BD59-A6C34878D82A}">
                        <a16:rowId xmlns:a16="http://schemas.microsoft.com/office/drawing/2014/main" val="965807223"/>
                      </a:ext>
                    </a:extLst>
                  </a:tr>
                  <a:tr h="370840">
                    <a:tc>
                      <a:txBody>
                        <a:bodyPr/>
                        <a:lstStyle/>
                        <a:p>
                          <a:r>
                            <a:rPr lang="en-US" dirty="0">
                              <a:solidFill>
                                <a:schemeClr val="tx1"/>
                              </a:solidFill>
                            </a:rPr>
                            <a:t>1</a:t>
                          </a:r>
                        </a:p>
                      </a:txBody>
                      <a:tcPr>
                        <a:solidFill>
                          <a:srgbClr val="99CCFF"/>
                        </a:solidFill>
                      </a:tcPr>
                    </a:tc>
                    <a:tc>
                      <a:txBody>
                        <a:bodyPr/>
                        <a:lstStyle/>
                        <a:p>
                          <a:r>
                            <a:rPr lang="en-US" dirty="0">
                              <a:solidFill>
                                <a:schemeClr val="tx1"/>
                              </a:solidFill>
                            </a:rPr>
                            <a:t>T</a:t>
                          </a:r>
                        </a:p>
                      </a:txBody>
                      <a:tcPr>
                        <a:solidFill>
                          <a:schemeClr val="accent2">
                            <a:lumMod val="40000"/>
                            <a:lumOff val="60000"/>
                          </a:schemeClr>
                        </a:solidFill>
                      </a:tcPr>
                    </a:tc>
                    <a:tc>
                      <a:txBody>
                        <a:bodyPr/>
                        <a:lstStyle/>
                        <a:p>
                          <a:r>
                            <a:rPr lang="en-US" dirty="0">
                              <a:solidFill>
                                <a:schemeClr val="tx1"/>
                              </a:solidFill>
                            </a:rPr>
                            <a:t>F</a:t>
                          </a:r>
                        </a:p>
                      </a:txBody>
                      <a:tcPr>
                        <a:solidFill>
                          <a:srgbClr val="99CCFF"/>
                        </a:solidFill>
                      </a:tcPr>
                    </a:tc>
                    <a:tc>
                      <a:txBody>
                        <a:bodyPr/>
                        <a:lstStyle/>
                        <a:p>
                          <a:r>
                            <a:rPr lang="en-US" dirty="0">
                              <a:solidFill>
                                <a:schemeClr val="tx1"/>
                              </a:solidFill>
                            </a:rPr>
                            <a:t>10</a:t>
                          </a:r>
                        </a:p>
                      </a:txBody>
                      <a:tcPr>
                        <a:solidFill>
                          <a:schemeClr val="accent2">
                            <a:lumMod val="40000"/>
                            <a:lumOff val="60000"/>
                          </a:schemeClr>
                        </a:solidFill>
                      </a:tcPr>
                    </a:tc>
                    <a:extLst>
                      <a:ext uri="{0D108BD9-81ED-4DB2-BD59-A6C34878D82A}">
                        <a16:rowId xmlns:a16="http://schemas.microsoft.com/office/drawing/2014/main" val="548313570"/>
                      </a:ext>
                    </a:extLst>
                  </a:tr>
                  <a:tr h="370840">
                    <a:tc>
                      <a:txBody>
                        <a:bodyPr/>
                        <a:lstStyle/>
                        <a:p>
                          <a:r>
                            <a:rPr lang="en-US" dirty="0">
                              <a:solidFill>
                                <a:schemeClr val="tx1"/>
                              </a:solidFill>
                            </a:rPr>
                            <a:t>2</a:t>
                          </a:r>
                        </a:p>
                      </a:txBody>
                      <a:tcPr>
                        <a:solidFill>
                          <a:srgbClr val="99CCFF"/>
                        </a:solidFill>
                      </a:tcPr>
                    </a:tc>
                    <a:tc>
                      <a:txBody>
                        <a:bodyPr/>
                        <a:lstStyle/>
                        <a:p>
                          <a:r>
                            <a:rPr lang="en-US" dirty="0">
                              <a:solidFill>
                                <a:schemeClr val="tx1"/>
                              </a:solidFill>
                            </a:rPr>
                            <a:t>T</a:t>
                          </a:r>
                        </a:p>
                      </a:txBody>
                      <a:tcPr>
                        <a:solidFill>
                          <a:schemeClr val="accent2">
                            <a:lumMod val="40000"/>
                            <a:lumOff val="60000"/>
                          </a:schemeClr>
                        </a:solidFill>
                      </a:tcPr>
                    </a:tc>
                    <a:tc>
                      <a:txBody>
                        <a:bodyPr/>
                        <a:lstStyle/>
                        <a:p>
                          <a:r>
                            <a:rPr lang="en-US" dirty="0">
                              <a:solidFill>
                                <a:schemeClr val="tx1"/>
                              </a:solidFill>
                            </a:rPr>
                            <a:t>F</a:t>
                          </a:r>
                        </a:p>
                      </a:txBody>
                      <a:tcPr>
                        <a:solidFill>
                          <a:srgbClr val="99CCFF"/>
                        </a:solidFill>
                      </a:tcPr>
                    </a:tc>
                    <a:tc>
                      <a:txBody>
                        <a:bodyPr/>
                        <a:lstStyle/>
                        <a:p>
                          <a:r>
                            <a:rPr lang="en-US" dirty="0">
                              <a:solidFill>
                                <a:schemeClr val="tx1"/>
                              </a:solidFill>
                            </a:rPr>
                            <a:t>12</a:t>
                          </a:r>
                        </a:p>
                      </a:txBody>
                      <a:tcPr>
                        <a:solidFill>
                          <a:schemeClr val="accent2">
                            <a:lumMod val="40000"/>
                            <a:lumOff val="60000"/>
                          </a:schemeClr>
                        </a:solidFill>
                      </a:tcPr>
                    </a:tc>
                    <a:extLst>
                      <a:ext uri="{0D108BD9-81ED-4DB2-BD59-A6C34878D82A}">
                        <a16:rowId xmlns:a16="http://schemas.microsoft.com/office/drawing/2014/main" val="2982695708"/>
                      </a:ext>
                    </a:extLst>
                  </a:tr>
                  <a:tr h="370840">
                    <a:tc>
                      <a:txBody>
                        <a:bodyPr/>
                        <a:lstStyle/>
                        <a:p>
                          <a:r>
                            <a:rPr lang="en-US" dirty="0">
                              <a:solidFill>
                                <a:schemeClr val="tx1"/>
                              </a:solidFill>
                            </a:rPr>
                            <a:t>3</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14:m>
                            <m:oMath xmlns:m="http://schemas.openxmlformats.org/officeDocument/2006/math">
                              <m:r>
                                <a:rPr lang="en-US" b="0" i="1" smtClean="0">
                                  <a:solidFill>
                                    <a:schemeClr val="tx1"/>
                                  </a:solidFill>
                                  <a:latin typeface="Cambria Math" panose="02040503050406030204" pitchFamily="18" charset="0"/>
                                </a:rPr>
                                <m:t>∞</m:t>
                              </m:r>
                            </m:oMath>
                          </a14:m>
                          <a:r>
                            <a:rPr lang="en-US" dirty="0">
                              <a:solidFill>
                                <a:schemeClr val="tx1"/>
                              </a:solidFill>
                            </a:rPr>
                            <a:t> </a:t>
                          </a:r>
                        </a:p>
                      </a:txBody>
                      <a:tcPr>
                        <a:solidFill>
                          <a:srgbClr val="99CCFF"/>
                        </a:solidFill>
                      </a:tcPr>
                    </a:tc>
                    <a:extLst>
                      <a:ext uri="{0D108BD9-81ED-4DB2-BD59-A6C34878D82A}">
                        <a16:rowId xmlns:a16="http://schemas.microsoft.com/office/drawing/2014/main" val="1904497312"/>
                      </a:ext>
                    </a:extLst>
                  </a:tr>
                  <a:tr h="370840">
                    <a:tc>
                      <a:txBody>
                        <a:bodyPr/>
                        <a:lstStyle/>
                        <a:p>
                          <a:r>
                            <a:rPr lang="en-US" dirty="0">
                              <a:solidFill>
                                <a:schemeClr val="tx1"/>
                              </a:solidFill>
                            </a:rPr>
                            <a:t>4</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14:m>
                            <m:oMath xmlns:m="http://schemas.openxmlformats.org/officeDocument/2006/math">
                              <m:r>
                                <a:rPr lang="en-US" b="0" i="1" smtClean="0">
                                  <a:solidFill>
                                    <a:schemeClr val="tx1"/>
                                  </a:solidFill>
                                  <a:latin typeface="Cambria Math" panose="02040503050406030204" pitchFamily="18" charset="0"/>
                                </a:rPr>
                                <m:t>∞</m:t>
                              </m:r>
                            </m:oMath>
                          </a14:m>
                          <a:r>
                            <a:rPr lang="en-US" dirty="0">
                              <a:solidFill>
                                <a:schemeClr val="tx1"/>
                              </a:solidFill>
                            </a:rPr>
                            <a:t> </a:t>
                          </a:r>
                        </a:p>
                      </a:txBody>
                      <a:tcPr>
                        <a:solidFill>
                          <a:srgbClr val="99CCFF"/>
                        </a:solidFill>
                      </a:tcPr>
                    </a:tc>
                    <a:extLst>
                      <a:ext uri="{0D108BD9-81ED-4DB2-BD59-A6C34878D82A}">
                        <a16:rowId xmlns:a16="http://schemas.microsoft.com/office/drawing/2014/main" val="2958580491"/>
                      </a:ext>
                    </a:extLst>
                  </a:tr>
                  <a:tr h="370840">
                    <a:tc>
                      <a:txBody>
                        <a:bodyPr/>
                        <a:lstStyle/>
                        <a:p>
                          <a:r>
                            <a:rPr lang="en-US" dirty="0">
                              <a:solidFill>
                                <a:schemeClr val="tx1"/>
                              </a:solidFill>
                            </a:rPr>
                            <a:t>5</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14:m>
                            <m:oMath xmlns:m="http://schemas.openxmlformats.org/officeDocument/2006/math">
                              <m:r>
                                <a:rPr lang="en-US" b="0" i="1" smtClean="0">
                                  <a:solidFill>
                                    <a:schemeClr val="tx1"/>
                                  </a:solidFill>
                                  <a:latin typeface="Cambria Math" panose="02040503050406030204" pitchFamily="18" charset="0"/>
                                </a:rPr>
                                <m:t>∞</m:t>
                              </m:r>
                            </m:oMath>
                          </a14:m>
                          <a:r>
                            <a:rPr lang="en-US" dirty="0">
                              <a:solidFill>
                                <a:schemeClr val="tx1"/>
                              </a:solidFill>
                            </a:rPr>
                            <a:t> </a:t>
                          </a:r>
                        </a:p>
                      </a:txBody>
                      <a:tcPr>
                        <a:solidFill>
                          <a:srgbClr val="99CCFF"/>
                        </a:solidFill>
                      </a:tcPr>
                    </a:tc>
                    <a:extLst>
                      <a:ext uri="{0D108BD9-81ED-4DB2-BD59-A6C34878D82A}">
                        <a16:rowId xmlns:a16="http://schemas.microsoft.com/office/drawing/2014/main" val="3613889053"/>
                      </a:ext>
                    </a:extLst>
                  </a:tr>
                  <a:tr h="370840">
                    <a:tc>
                      <a:txBody>
                        <a:bodyPr/>
                        <a:lstStyle/>
                        <a:p>
                          <a:r>
                            <a:rPr lang="en-US" dirty="0">
                              <a:solidFill>
                                <a:schemeClr val="tx1"/>
                              </a:solidFill>
                            </a:rPr>
                            <a:t>6</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14:m>
                            <m:oMath xmlns:m="http://schemas.openxmlformats.org/officeDocument/2006/math">
                              <m:r>
                                <a:rPr lang="en-US" b="0" i="1" smtClean="0">
                                  <a:solidFill>
                                    <a:schemeClr val="tx1"/>
                                  </a:solidFill>
                                  <a:latin typeface="Cambria Math" panose="02040503050406030204" pitchFamily="18" charset="0"/>
                                </a:rPr>
                                <m:t>∞</m:t>
                              </m:r>
                            </m:oMath>
                          </a14:m>
                          <a:r>
                            <a:rPr lang="en-US" dirty="0">
                              <a:solidFill>
                                <a:schemeClr val="tx1"/>
                              </a:solidFill>
                            </a:rPr>
                            <a:t> </a:t>
                          </a:r>
                        </a:p>
                      </a:txBody>
                      <a:tcPr>
                        <a:solidFill>
                          <a:srgbClr val="99CCFF"/>
                        </a:solidFill>
                      </a:tcPr>
                    </a:tc>
                    <a:extLst>
                      <a:ext uri="{0D108BD9-81ED-4DB2-BD59-A6C34878D82A}">
                        <a16:rowId xmlns:a16="http://schemas.microsoft.com/office/drawing/2014/main" val="1805092306"/>
                      </a:ext>
                    </a:extLst>
                  </a:tr>
                  <a:tr h="370840">
                    <a:tc>
                      <a:txBody>
                        <a:bodyPr/>
                        <a:lstStyle/>
                        <a:p>
                          <a:r>
                            <a:rPr lang="en-US" dirty="0">
                              <a:solidFill>
                                <a:schemeClr val="tx1"/>
                              </a:solidFill>
                            </a:rPr>
                            <a:t>7</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14:m>
                            <m:oMath xmlns:m="http://schemas.openxmlformats.org/officeDocument/2006/math">
                              <m:r>
                                <a:rPr lang="en-US" b="0" i="1" smtClean="0">
                                  <a:solidFill>
                                    <a:schemeClr val="tx1"/>
                                  </a:solidFill>
                                  <a:latin typeface="Cambria Math" panose="02040503050406030204" pitchFamily="18" charset="0"/>
                                </a:rPr>
                                <m:t>∞</m:t>
                              </m:r>
                            </m:oMath>
                          </a14:m>
                          <a:r>
                            <a:rPr lang="en-US" dirty="0">
                              <a:solidFill>
                                <a:schemeClr val="tx1"/>
                              </a:solidFill>
                            </a:rPr>
                            <a:t> </a:t>
                          </a:r>
                        </a:p>
                      </a:txBody>
                      <a:tcPr>
                        <a:solidFill>
                          <a:srgbClr val="99CCFF"/>
                        </a:solidFill>
                      </a:tcPr>
                    </a:tc>
                    <a:extLst>
                      <a:ext uri="{0D108BD9-81ED-4DB2-BD59-A6C34878D82A}">
                        <a16:rowId xmlns:a16="http://schemas.microsoft.com/office/drawing/2014/main" val="1151405611"/>
                      </a:ext>
                    </a:extLst>
                  </a:tr>
                  <a:tr h="370840">
                    <a:tc>
                      <a:txBody>
                        <a:bodyPr/>
                        <a:lstStyle/>
                        <a:p>
                          <a:r>
                            <a:rPr lang="en-US" dirty="0">
                              <a:solidFill>
                                <a:schemeClr val="tx1"/>
                              </a:solidFill>
                            </a:rPr>
                            <a:t>8</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14:m>
                            <m:oMath xmlns:m="http://schemas.openxmlformats.org/officeDocument/2006/math">
                              <m:r>
                                <a:rPr lang="en-US" b="0" i="1" smtClean="0">
                                  <a:solidFill>
                                    <a:schemeClr val="tx1"/>
                                  </a:solidFill>
                                  <a:latin typeface="Cambria Math" panose="02040503050406030204" pitchFamily="18" charset="0"/>
                                </a:rPr>
                                <m:t>∞</m:t>
                              </m:r>
                            </m:oMath>
                          </a14:m>
                          <a:r>
                            <a:rPr lang="en-US" dirty="0">
                              <a:solidFill>
                                <a:schemeClr val="tx1"/>
                              </a:solidFill>
                            </a:rPr>
                            <a:t> </a:t>
                          </a:r>
                        </a:p>
                      </a:txBody>
                      <a:tcPr>
                        <a:solidFill>
                          <a:srgbClr val="99CCFF"/>
                        </a:solidFill>
                      </a:tcPr>
                    </a:tc>
                    <a:extLst>
                      <a:ext uri="{0D108BD9-81ED-4DB2-BD59-A6C34878D82A}">
                        <a16:rowId xmlns:a16="http://schemas.microsoft.com/office/drawing/2014/main" val="21267311"/>
                      </a:ext>
                    </a:extLst>
                  </a:tr>
                </a:tbl>
              </a:graphicData>
            </a:graphic>
          </p:graphicFrame>
        </mc:Choice>
        <mc:Fallback xmlns="">
          <p:graphicFrame>
            <p:nvGraphicFramePr>
              <p:cNvPr id="11" name="Table 10">
                <a:extLst>
                  <a:ext uri="{FF2B5EF4-FFF2-40B4-BE49-F238E27FC236}">
                    <a16:creationId xmlns:a16="http://schemas.microsoft.com/office/drawing/2014/main" id="{0424BB1C-8046-0D22-B564-AA46015EAE6C}"/>
                  </a:ext>
                </a:extLst>
              </p:cNvPr>
              <p:cNvGraphicFramePr>
                <a:graphicFrameLocks noGrp="1"/>
              </p:cNvGraphicFramePr>
              <p:nvPr>
                <p:extLst>
                  <p:ext uri="{D42A27DB-BD31-4B8C-83A1-F6EECF244321}">
                    <p14:modId xmlns:p14="http://schemas.microsoft.com/office/powerpoint/2010/main" val="3962365548"/>
                  </p:ext>
                </p:extLst>
              </p:nvPr>
            </p:nvGraphicFramePr>
            <p:xfrm>
              <a:off x="615785" y="2468563"/>
              <a:ext cx="3743780" cy="3708400"/>
            </p:xfrm>
            <a:graphic>
              <a:graphicData uri="http://schemas.openxmlformats.org/drawingml/2006/table">
                <a:tbl>
                  <a:tblPr firstRow="1" bandRow="1">
                    <a:tableStyleId>{5C22544A-7EE6-4342-B048-85BDC9FD1C3A}</a:tableStyleId>
                  </a:tblPr>
                  <a:tblGrid>
                    <a:gridCol w="769670">
                      <a:extLst>
                        <a:ext uri="{9D8B030D-6E8A-4147-A177-3AD203B41FA5}">
                          <a16:colId xmlns:a16="http://schemas.microsoft.com/office/drawing/2014/main" val="4187985009"/>
                        </a:ext>
                      </a:extLst>
                    </a:gridCol>
                    <a:gridCol w="794327">
                      <a:extLst>
                        <a:ext uri="{9D8B030D-6E8A-4147-A177-3AD203B41FA5}">
                          <a16:colId xmlns:a16="http://schemas.microsoft.com/office/drawing/2014/main" val="467685999"/>
                        </a:ext>
                      </a:extLst>
                    </a:gridCol>
                    <a:gridCol w="877454">
                      <a:extLst>
                        <a:ext uri="{9D8B030D-6E8A-4147-A177-3AD203B41FA5}">
                          <a16:colId xmlns:a16="http://schemas.microsoft.com/office/drawing/2014/main" val="556530481"/>
                        </a:ext>
                      </a:extLst>
                    </a:gridCol>
                    <a:gridCol w="1302329">
                      <a:extLst>
                        <a:ext uri="{9D8B030D-6E8A-4147-A177-3AD203B41FA5}">
                          <a16:colId xmlns:a16="http://schemas.microsoft.com/office/drawing/2014/main" val="1192297038"/>
                        </a:ext>
                      </a:extLst>
                    </a:gridCol>
                  </a:tblGrid>
                  <a:tr h="370840">
                    <a:tc>
                      <a:txBody>
                        <a:bodyPr/>
                        <a:lstStyle/>
                        <a:p>
                          <a:r>
                            <a:rPr lang="en-US" dirty="0">
                              <a:solidFill>
                                <a:schemeClr val="tx1"/>
                              </a:solidFill>
                            </a:rPr>
                            <a:t>Node</a:t>
                          </a:r>
                        </a:p>
                      </a:txBody>
                      <a:tcPr>
                        <a:solidFill>
                          <a:srgbClr val="99CCFF"/>
                        </a:solidFill>
                      </a:tcPr>
                    </a:tc>
                    <a:tc>
                      <a:txBody>
                        <a:bodyPr/>
                        <a:lstStyle/>
                        <a:p>
                          <a:r>
                            <a:rPr lang="en-US" dirty="0">
                              <a:solidFill>
                                <a:schemeClr val="tx1"/>
                              </a:solidFill>
                            </a:rPr>
                            <a:t>Seen?</a:t>
                          </a:r>
                        </a:p>
                      </a:txBody>
                      <a:tcPr>
                        <a:solidFill>
                          <a:srgbClr val="99CCFF"/>
                        </a:solidFill>
                      </a:tcPr>
                    </a:tc>
                    <a:tc>
                      <a:txBody>
                        <a:bodyPr/>
                        <a:lstStyle/>
                        <a:p>
                          <a:r>
                            <a:rPr lang="en-US" dirty="0">
                              <a:solidFill>
                                <a:schemeClr val="tx1"/>
                              </a:solidFill>
                            </a:rPr>
                            <a:t>Done?</a:t>
                          </a:r>
                        </a:p>
                      </a:txBody>
                      <a:tcPr>
                        <a:solidFill>
                          <a:srgbClr val="99CCFF"/>
                        </a:solidFill>
                      </a:tcPr>
                    </a:tc>
                    <a:tc>
                      <a:txBody>
                        <a:bodyPr/>
                        <a:lstStyle/>
                        <a:p>
                          <a:r>
                            <a:rPr lang="en-US" dirty="0">
                              <a:solidFill>
                                <a:schemeClr val="tx1"/>
                              </a:solidFill>
                            </a:rPr>
                            <a:t>Distance</a:t>
                          </a:r>
                        </a:p>
                      </a:txBody>
                      <a:tcPr>
                        <a:solidFill>
                          <a:srgbClr val="99CCFF"/>
                        </a:solidFill>
                      </a:tcPr>
                    </a:tc>
                    <a:extLst>
                      <a:ext uri="{0D108BD9-81ED-4DB2-BD59-A6C34878D82A}">
                        <a16:rowId xmlns:a16="http://schemas.microsoft.com/office/drawing/2014/main" val="455845881"/>
                      </a:ext>
                    </a:extLst>
                  </a:tr>
                  <a:tr h="370840">
                    <a:tc>
                      <a:txBody>
                        <a:bodyPr/>
                        <a:lstStyle/>
                        <a:p>
                          <a:r>
                            <a:rPr lang="en-US" dirty="0">
                              <a:solidFill>
                                <a:schemeClr val="tx1"/>
                              </a:solidFill>
                            </a:rPr>
                            <a:t>0</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T</a:t>
                          </a:r>
                        </a:p>
                      </a:txBody>
                      <a:tcPr>
                        <a:solidFill>
                          <a:schemeClr val="accent2">
                            <a:lumMod val="40000"/>
                            <a:lumOff val="60000"/>
                          </a:schemeClr>
                        </a:solidFill>
                      </a:tcPr>
                    </a:tc>
                    <a:tc>
                      <a:txBody>
                        <a:bodyPr/>
                        <a:lstStyle/>
                        <a:p>
                          <a:r>
                            <a:rPr lang="en-US" dirty="0">
                              <a:solidFill>
                                <a:schemeClr val="tx1"/>
                              </a:solidFill>
                            </a:rPr>
                            <a:t>0</a:t>
                          </a:r>
                        </a:p>
                      </a:txBody>
                      <a:tcPr>
                        <a:solidFill>
                          <a:srgbClr val="99CCFF"/>
                        </a:solidFill>
                      </a:tcPr>
                    </a:tc>
                    <a:extLst>
                      <a:ext uri="{0D108BD9-81ED-4DB2-BD59-A6C34878D82A}">
                        <a16:rowId xmlns:a16="http://schemas.microsoft.com/office/drawing/2014/main" val="965807223"/>
                      </a:ext>
                    </a:extLst>
                  </a:tr>
                  <a:tr h="370840">
                    <a:tc>
                      <a:txBody>
                        <a:bodyPr/>
                        <a:lstStyle/>
                        <a:p>
                          <a:r>
                            <a:rPr lang="en-US" dirty="0">
                              <a:solidFill>
                                <a:schemeClr val="tx1"/>
                              </a:solidFill>
                            </a:rPr>
                            <a:t>1</a:t>
                          </a:r>
                        </a:p>
                      </a:txBody>
                      <a:tcPr>
                        <a:solidFill>
                          <a:srgbClr val="99CCFF"/>
                        </a:solidFill>
                      </a:tcPr>
                    </a:tc>
                    <a:tc>
                      <a:txBody>
                        <a:bodyPr/>
                        <a:lstStyle/>
                        <a:p>
                          <a:r>
                            <a:rPr lang="en-US" dirty="0">
                              <a:solidFill>
                                <a:schemeClr val="tx1"/>
                              </a:solidFill>
                            </a:rPr>
                            <a:t>T</a:t>
                          </a:r>
                        </a:p>
                      </a:txBody>
                      <a:tcPr>
                        <a:solidFill>
                          <a:schemeClr val="accent2">
                            <a:lumMod val="40000"/>
                            <a:lumOff val="60000"/>
                          </a:schemeClr>
                        </a:solidFill>
                      </a:tcPr>
                    </a:tc>
                    <a:tc>
                      <a:txBody>
                        <a:bodyPr/>
                        <a:lstStyle/>
                        <a:p>
                          <a:r>
                            <a:rPr lang="en-US" dirty="0">
                              <a:solidFill>
                                <a:schemeClr val="tx1"/>
                              </a:solidFill>
                            </a:rPr>
                            <a:t>F</a:t>
                          </a:r>
                        </a:p>
                      </a:txBody>
                      <a:tcPr>
                        <a:solidFill>
                          <a:srgbClr val="99CCFF"/>
                        </a:solidFill>
                      </a:tcPr>
                    </a:tc>
                    <a:tc>
                      <a:txBody>
                        <a:bodyPr/>
                        <a:lstStyle/>
                        <a:p>
                          <a:r>
                            <a:rPr lang="en-US" dirty="0">
                              <a:solidFill>
                                <a:schemeClr val="tx1"/>
                              </a:solidFill>
                            </a:rPr>
                            <a:t>10</a:t>
                          </a:r>
                        </a:p>
                      </a:txBody>
                      <a:tcPr>
                        <a:solidFill>
                          <a:schemeClr val="accent2">
                            <a:lumMod val="40000"/>
                            <a:lumOff val="60000"/>
                          </a:schemeClr>
                        </a:solidFill>
                      </a:tcPr>
                    </a:tc>
                    <a:extLst>
                      <a:ext uri="{0D108BD9-81ED-4DB2-BD59-A6C34878D82A}">
                        <a16:rowId xmlns:a16="http://schemas.microsoft.com/office/drawing/2014/main" val="548313570"/>
                      </a:ext>
                    </a:extLst>
                  </a:tr>
                  <a:tr h="370840">
                    <a:tc>
                      <a:txBody>
                        <a:bodyPr/>
                        <a:lstStyle/>
                        <a:p>
                          <a:r>
                            <a:rPr lang="en-US" dirty="0">
                              <a:solidFill>
                                <a:schemeClr val="tx1"/>
                              </a:solidFill>
                            </a:rPr>
                            <a:t>2</a:t>
                          </a:r>
                        </a:p>
                      </a:txBody>
                      <a:tcPr>
                        <a:solidFill>
                          <a:srgbClr val="99CCFF"/>
                        </a:solidFill>
                      </a:tcPr>
                    </a:tc>
                    <a:tc>
                      <a:txBody>
                        <a:bodyPr/>
                        <a:lstStyle/>
                        <a:p>
                          <a:r>
                            <a:rPr lang="en-US" dirty="0">
                              <a:solidFill>
                                <a:schemeClr val="tx1"/>
                              </a:solidFill>
                            </a:rPr>
                            <a:t>T</a:t>
                          </a:r>
                        </a:p>
                      </a:txBody>
                      <a:tcPr>
                        <a:solidFill>
                          <a:schemeClr val="accent2">
                            <a:lumMod val="40000"/>
                            <a:lumOff val="60000"/>
                          </a:schemeClr>
                        </a:solidFill>
                      </a:tcPr>
                    </a:tc>
                    <a:tc>
                      <a:txBody>
                        <a:bodyPr/>
                        <a:lstStyle/>
                        <a:p>
                          <a:r>
                            <a:rPr lang="en-US" dirty="0">
                              <a:solidFill>
                                <a:schemeClr val="tx1"/>
                              </a:solidFill>
                            </a:rPr>
                            <a:t>F</a:t>
                          </a:r>
                        </a:p>
                      </a:txBody>
                      <a:tcPr>
                        <a:solidFill>
                          <a:srgbClr val="99CCFF"/>
                        </a:solidFill>
                      </a:tcPr>
                    </a:tc>
                    <a:tc>
                      <a:txBody>
                        <a:bodyPr/>
                        <a:lstStyle/>
                        <a:p>
                          <a:r>
                            <a:rPr lang="en-US" dirty="0">
                              <a:solidFill>
                                <a:schemeClr val="tx1"/>
                              </a:solidFill>
                            </a:rPr>
                            <a:t>12</a:t>
                          </a:r>
                        </a:p>
                      </a:txBody>
                      <a:tcPr>
                        <a:solidFill>
                          <a:schemeClr val="accent2">
                            <a:lumMod val="40000"/>
                            <a:lumOff val="60000"/>
                          </a:schemeClr>
                        </a:solidFill>
                      </a:tcPr>
                    </a:tc>
                    <a:extLst>
                      <a:ext uri="{0D108BD9-81ED-4DB2-BD59-A6C34878D82A}">
                        <a16:rowId xmlns:a16="http://schemas.microsoft.com/office/drawing/2014/main" val="2982695708"/>
                      </a:ext>
                    </a:extLst>
                  </a:tr>
                  <a:tr h="370840">
                    <a:tc>
                      <a:txBody>
                        <a:bodyPr/>
                        <a:lstStyle/>
                        <a:p>
                          <a:r>
                            <a:rPr lang="en-US" dirty="0">
                              <a:solidFill>
                                <a:schemeClr val="tx1"/>
                              </a:solidFill>
                            </a:rPr>
                            <a:t>3</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endParaRPr lang="en-US"/>
                        </a:p>
                      </a:txBody>
                      <a:tcPr>
                        <a:blipFill>
                          <a:blip r:embed="rId10"/>
                          <a:stretch>
                            <a:fillRect l="-188318" t="-408197" r="-1869" b="-522951"/>
                          </a:stretch>
                        </a:blipFill>
                      </a:tcPr>
                    </a:tc>
                    <a:extLst>
                      <a:ext uri="{0D108BD9-81ED-4DB2-BD59-A6C34878D82A}">
                        <a16:rowId xmlns:a16="http://schemas.microsoft.com/office/drawing/2014/main" val="1904497312"/>
                      </a:ext>
                    </a:extLst>
                  </a:tr>
                  <a:tr h="370840">
                    <a:tc>
                      <a:txBody>
                        <a:bodyPr/>
                        <a:lstStyle/>
                        <a:p>
                          <a:r>
                            <a:rPr lang="en-US" dirty="0">
                              <a:solidFill>
                                <a:schemeClr val="tx1"/>
                              </a:solidFill>
                            </a:rPr>
                            <a:t>4</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endParaRPr lang="en-US"/>
                        </a:p>
                      </a:txBody>
                      <a:tcPr>
                        <a:blipFill>
                          <a:blip r:embed="rId10"/>
                          <a:stretch>
                            <a:fillRect l="-188318" t="-508197" r="-1869" b="-422951"/>
                          </a:stretch>
                        </a:blipFill>
                      </a:tcPr>
                    </a:tc>
                    <a:extLst>
                      <a:ext uri="{0D108BD9-81ED-4DB2-BD59-A6C34878D82A}">
                        <a16:rowId xmlns:a16="http://schemas.microsoft.com/office/drawing/2014/main" val="2958580491"/>
                      </a:ext>
                    </a:extLst>
                  </a:tr>
                  <a:tr h="370840">
                    <a:tc>
                      <a:txBody>
                        <a:bodyPr/>
                        <a:lstStyle/>
                        <a:p>
                          <a:r>
                            <a:rPr lang="en-US" dirty="0">
                              <a:solidFill>
                                <a:schemeClr val="tx1"/>
                              </a:solidFill>
                            </a:rPr>
                            <a:t>5</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endParaRPr lang="en-US"/>
                        </a:p>
                      </a:txBody>
                      <a:tcPr>
                        <a:blipFill>
                          <a:blip r:embed="rId10"/>
                          <a:stretch>
                            <a:fillRect l="-188318" t="-608197" r="-1869" b="-322951"/>
                          </a:stretch>
                        </a:blipFill>
                      </a:tcPr>
                    </a:tc>
                    <a:extLst>
                      <a:ext uri="{0D108BD9-81ED-4DB2-BD59-A6C34878D82A}">
                        <a16:rowId xmlns:a16="http://schemas.microsoft.com/office/drawing/2014/main" val="3613889053"/>
                      </a:ext>
                    </a:extLst>
                  </a:tr>
                  <a:tr h="370840">
                    <a:tc>
                      <a:txBody>
                        <a:bodyPr/>
                        <a:lstStyle/>
                        <a:p>
                          <a:r>
                            <a:rPr lang="en-US" dirty="0">
                              <a:solidFill>
                                <a:schemeClr val="tx1"/>
                              </a:solidFill>
                            </a:rPr>
                            <a:t>6</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endParaRPr lang="en-US"/>
                        </a:p>
                      </a:txBody>
                      <a:tcPr>
                        <a:blipFill>
                          <a:blip r:embed="rId10"/>
                          <a:stretch>
                            <a:fillRect l="-188318" t="-708197" r="-1869" b="-222951"/>
                          </a:stretch>
                        </a:blipFill>
                      </a:tcPr>
                    </a:tc>
                    <a:extLst>
                      <a:ext uri="{0D108BD9-81ED-4DB2-BD59-A6C34878D82A}">
                        <a16:rowId xmlns:a16="http://schemas.microsoft.com/office/drawing/2014/main" val="1805092306"/>
                      </a:ext>
                    </a:extLst>
                  </a:tr>
                  <a:tr h="370840">
                    <a:tc>
                      <a:txBody>
                        <a:bodyPr/>
                        <a:lstStyle/>
                        <a:p>
                          <a:r>
                            <a:rPr lang="en-US" dirty="0">
                              <a:solidFill>
                                <a:schemeClr val="tx1"/>
                              </a:solidFill>
                            </a:rPr>
                            <a:t>7</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endParaRPr lang="en-US"/>
                        </a:p>
                      </a:txBody>
                      <a:tcPr>
                        <a:blipFill>
                          <a:blip r:embed="rId10"/>
                          <a:stretch>
                            <a:fillRect l="-188318" t="-808197" r="-1869" b="-122951"/>
                          </a:stretch>
                        </a:blipFill>
                      </a:tcPr>
                    </a:tc>
                    <a:extLst>
                      <a:ext uri="{0D108BD9-81ED-4DB2-BD59-A6C34878D82A}">
                        <a16:rowId xmlns:a16="http://schemas.microsoft.com/office/drawing/2014/main" val="1151405611"/>
                      </a:ext>
                    </a:extLst>
                  </a:tr>
                  <a:tr h="370840">
                    <a:tc>
                      <a:txBody>
                        <a:bodyPr/>
                        <a:lstStyle/>
                        <a:p>
                          <a:r>
                            <a:rPr lang="en-US" dirty="0">
                              <a:solidFill>
                                <a:schemeClr val="tx1"/>
                              </a:solidFill>
                            </a:rPr>
                            <a:t>8</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endParaRPr lang="en-US"/>
                        </a:p>
                      </a:txBody>
                      <a:tcPr>
                        <a:blipFill>
                          <a:blip r:embed="rId10"/>
                          <a:stretch>
                            <a:fillRect l="-188318" t="-908197" r="-1869" b="-22951"/>
                          </a:stretch>
                        </a:blipFill>
                      </a:tcPr>
                    </a:tc>
                    <a:extLst>
                      <a:ext uri="{0D108BD9-81ED-4DB2-BD59-A6C34878D82A}">
                        <a16:rowId xmlns:a16="http://schemas.microsoft.com/office/drawing/2014/main" val="21267311"/>
                      </a:ext>
                    </a:extLst>
                  </a:tr>
                </a:tbl>
              </a:graphicData>
            </a:graphic>
          </p:graphicFrame>
        </mc:Fallback>
      </mc:AlternateContent>
    </p:spTree>
    <p:extLst>
      <p:ext uri="{BB962C8B-B14F-4D97-AF65-F5344CB8AC3E}">
        <p14:creationId xmlns:p14="http://schemas.microsoft.com/office/powerpoint/2010/main" val="9506332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Dijkstra’s Algorithm (3/8)</a:t>
            </a:r>
          </a:p>
        </p:txBody>
      </p:sp>
      <p:sp>
        <p:nvSpPr>
          <p:cNvPr id="9" name="TextBox 8">
            <a:extLst>
              <a:ext uri="{FF2B5EF4-FFF2-40B4-BE49-F238E27FC236}">
                <a16:creationId xmlns:a16="http://schemas.microsoft.com/office/drawing/2014/main" id="{4602EFD5-44CF-8D2A-1EDE-EDDE2D634DD8}"/>
              </a:ext>
            </a:extLst>
          </p:cNvPr>
          <p:cNvSpPr txBox="1"/>
          <p:nvPr/>
        </p:nvSpPr>
        <p:spPr>
          <a:xfrm>
            <a:off x="6553271" y="386968"/>
            <a:ext cx="4897289" cy="1384995"/>
          </a:xfrm>
          <a:prstGeom prst="rect">
            <a:avLst/>
          </a:prstGeom>
          <a:noFill/>
          <a:ln>
            <a:solidFill>
              <a:srgbClr val="FF0000"/>
            </a:solidFill>
          </a:ln>
        </p:spPr>
        <p:txBody>
          <a:bodyPr wrap="square" rtlCol="0">
            <a:spAutoFit/>
          </a:bodyPr>
          <a:lstStyle/>
          <a:p>
            <a:r>
              <a:rPr lang="en-US" sz="2800" dirty="0">
                <a:solidFill>
                  <a:srgbClr val="FF0000"/>
                </a:solidFill>
              </a:rPr>
              <a:t>Idea: When a node is the closest not-done thing to the start, we have found its shortest path</a:t>
            </a:r>
          </a:p>
        </p:txBody>
      </p:sp>
      <p:sp>
        <p:nvSpPr>
          <p:cNvPr id="5" name="TextBox 4">
            <a:extLst>
              <a:ext uri="{FF2B5EF4-FFF2-40B4-BE49-F238E27FC236}">
                <a16:creationId xmlns:a16="http://schemas.microsoft.com/office/drawing/2014/main" id="{206CBF64-E216-A0AB-6859-997EAFD84173}"/>
              </a:ext>
            </a:extLst>
          </p:cNvPr>
          <p:cNvSpPr txBox="1"/>
          <p:nvPr/>
        </p:nvSpPr>
        <p:spPr>
          <a:xfrm>
            <a:off x="6310747" y="1770584"/>
            <a:ext cx="5265468" cy="1200329"/>
          </a:xfrm>
          <a:prstGeom prst="rect">
            <a:avLst/>
          </a:prstGeom>
          <a:noFill/>
        </p:spPr>
        <p:txBody>
          <a:bodyPr wrap="square">
            <a:spAutoFit/>
          </a:bodyPr>
          <a:lstStyle/>
          <a:p>
            <a:r>
              <a:rPr lang="en-US" dirty="0">
                <a:solidFill>
                  <a:srgbClr val="FF0000"/>
                </a:solidFill>
              </a:rPr>
              <a:t>Extract a node from priority queue (making it “done”)</a:t>
            </a:r>
          </a:p>
          <a:p>
            <a:r>
              <a:rPr lang="en-US" dirty="0">
                <a:solidFill>
                  <a:srgbClr val="FF0000"/>
                </a:solidFill>
              </a:rPr>
              <a:t>Mark extracted node as seen</a:t>
            </a:r>
          </a:p>
          <a:p>
            <a:r>
              <a:rPr lang="en-US" dirty="0">
                <a:solidFill>
                  <a:srgbClr val="FF0000"/>
                </a:solidFill>
              </a:rPr>
              <a:t>for each not-done neighbor:</a:t>
            </a:r>
          </a:p>
          <a:p>
            <a:r>
              <a:rPr lang="en-US" dirty="0">
                <a:solidFill>
                  <a:srgbClr val="FF0000"/>
                </a:solidFill>
              </a:rPr>
              <a:t>        Update its distance if we found a better path</a:t>
            </a:r>
          </a:p>
        </p:txBody>
      </p:sp>
      <p:grpSp>
        <p:nvGrpSpPr>
          <p:cNvPr id="3" name="Group 2" descr="An illustration of the following weighted undirected graph:&#10;&#10;The vertices are: 0,1,2,3,4,5,6,7&#10;The edges are as follows:&#10;(10,1) w=10, (0,2) w=12, &#10;(1,4) w=8, (1,2) w=9, &#10;(2,3) w=3, (2,5) w=1, &#10;(3,4) w=7, (3,5) w=1, &#10;(4,6) w=5, (4,7) w=6, &#10;(5,6) w=7, &#10;(6,7) w=9, (6,8) w=11, &#10;(7,8) w=2&#10;&#10;Next we remove node 1 from the priority queue, which has distance 10. We mark 1 as done.&#10;&#10;The undone neighbors of 1 are 2 and 4. Because 1 had distance 10 from the source, and the edge (0,2) had weight 9, there is a path to node 2 with cost 10+9=19. 1 was already seen and has distance 12. Since 12&lt;19, we make no updates to node 2.&#10;&#10;The edge (1,4) had weight 8, so there is a path to node 4 with cost 10+8=18. Since 4 was not yet seen, we mark 4 as seen and then add it to the priority queue with priority 18.">
            <a:extLst>
              <a:ext uri="{FF2B5EF4-FFF2-40B4-BE49-F238E27FC236}">
                <a16:creationId xmlns:a16="http://schemas.microsoft.com/office/drawing/2014/main" id="{160E901C-2B3B-1F97-56B5-6B556EA6FF88}"/>
              </a:ext>
            </a:extLst>
          </p:cNvPr>
          <p:cNvGrpSpPr/>
          <p:nvPr/>
        </p:nvGrpSpPr>
        <p:grpSpPr>
          <a:xfrm>
            <a:off x="6020278" y="2990600"/>
            <a:ext cx="4904382" cy="3163914"/>
            <a:chOff x="6020278" y="2990600"/>
            <a:chExt cx="4904382" cy="3163914"/>
          </a:xfrm>
        </p:grpSpPr>
        <p:grpSp>
          <p:nvGrpSpPr>
            <p:cNvPr id="44" name="Group 43"/>
            <p:cNvGrpSpPr/>
            <p:nvPr/>
          </p:nvGrpSpPr>
          <p:grpSpPr>
            <a:xfrm>
              <a:off x="6324600" y="3367274"/>
              <a:ext cx="4600060" cy="2787240"/>
              <a:chOff x="0" y="2862182"/>
              <a:chExt cx="7044346" cy="4268266"/>
            </a:xfrm>
          </p:grpSpPr>
          <p:cxnSp>
            <p:nvCxnSpPr>
              <p:cNvPr id="45" name="Straight Connector 44"/>
              <p:cNvCxnSpPr>
                <a:stCxn id="111" idx="7"/>
                <a:endCxn id="112" idx="2"/>
              </p:cNvCxnSpPr>
              <p:nvPr/>
            </p:nvCxnSpPr>
            <p:spPr>
              <a:xfrm flipV="1">
                <a:off x="438102" y="3276727"/>
                <a:ext cx="1492916" cy="962604"/>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a:stCxn id="112" idx="6"/>
                <a:endCxn id="115" idx="2"/>
              </p:cNvCxnSpPr>
              <p:nvPr/>
            </p:nvCxnSpPr>
            <p:spPr>
              <a:xfrm>
                <a:off x="2444286" y="3276727"/>
                <a:ext cx="1510213" cy="52390"/>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a:stCxn id="111" idx="4"/>
                <a:endCxn id="113" idx="1"/>
              </p:cNvCxnSpPr>
              <p:nvPr/>
            </p:nvCxnSpPr>
            <p:spPr>
              <a:xfrm>
                <a:off x="256634" y="4677433"/>
                <a:ext cx="857899" cy="1046257"/>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a:stCxn id="114" idx="3"/>
                <a:endCxn id="113" idx="7"/>
              </p:cNvCxnSpPr>
              <p:nvPr/>
            </p:nvCxnSpPr>
            <p:spPr>
              <a:xfrm flipH="1">
                <a:off x="1477469" y="4930617"/>
                <a:ext cx="1172042" cy="793073"/>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a:stCxn id="116" idx="2"/>
                <a:endCxn id="113" idx="5"/>
              </p:cNvCxnSpPr>
              <p:nvPr/>
            </p:nvCxnSpPr>
            <p:spPr>
              <a:xfrm flipH="1" flipV="1">
                <a:off x="1477469" y="6086626"/>
                <a:ext cx="1369411" cy="565311"/>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a:stCxn id="114" idx="5"/>
                <a:endCxn id="116" idx="0"/>
              </p:cNvCxnSpPr>
              <p:nvPr/>
            </p:nvCxnSpPr>
            <p:spPr>
              <a:xfrm>
                <a:off x="3012447" y="4930617"/>
                <a:ext cx="91067" cy="1464686"/>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89" name="Straight Connector 88"/>
              <p:cNvCxnSpPr>
                <a:stCxn id="114" idx="7"/>
                <a:endCxn id="115" idx="3"/>
              </p:cNvCxnSpPr>
              <p:nvPr/>
            </p:nvCxnSpPr>
            <p:spPr>
              <a:xfrm flipV="1">
                <a:off x="3012447" y="3510585"/>
                <a:ext cx="1017218" cy="1057096"/>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a:stCxn id="116" idx="6"/>
                <a:endCxn id="117" idx="3"/>
              </p:cNvCxnSpPr>
              <p:nvPr/>
            </p:nvCxnSpPr>
            <p:spPr>
              <a:xfrm flipV="1">
                <a:off x="3360148" y="6576771"/>
                <a:ext cx="1716185" cy="75166"/>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91" name="Straight Connector 90"/>
              <p:cNvCxnSpPr>
                <a:stCxn id="117" idx="1"/>
                <a:endCxn id="115" idx="4"/>
              </p:cNvCxnSpPr>
              <p:nvPr/>
            </p:nvCxnSpPr>
            <p:spPr>
              <a:xfrm flipH="1" flipV="1">
                <a:off x="4211133" y="3585751"/>
                <a:ext cx="865200" cy="2628084"/>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92" name="Straight Connector 91"/>
              <p:cNvCxnSpPr>
                <a:stCxn id="119" idx="2"/>
                <a:endCxn id="115" idx="5"/>
              </p:cNvCxnSpPr>
              <p:nvPr/>
            </p:nvCxnSpPr>
            <p:spPr>
              <a:xfrm flipH="1" flipV="1">
                <a:off x="4392601" y="3510585"/>
                <a:ext cx="913997" cy="495205"/>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93" name="Straight Connector 92"/>
              <p:cNvCxnSpPr>
                <a:stCxn id="117" idx="0"/>
                <a:endCxn id="119" idx="3"/>
              </p:cNvCxnSpPr>
              <p:nvPr/>
            </p:nvCxnSpPr>
            <p:spPr>
              <a:xfrm flipV="1">
                <a:off x="5257801" y="4187258"/>
                <a:ext cx="123963" cy="1951411"/>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94" name="Straight Connector 93"/>
              <p:cNvCxnSpPr>
                <a:stCxn id="118" idx="1"/>
                <a:endCxn id="119" idx="5"/>
              </p:cNvCxnSpPr>
              <p:nvPr/>
            </p:nvCxnSpPr>
            <p:spPr>
              <a:xfrm flipH="1" flipV="1">
                <a:off x="5744700" y="4187258"/>
                <a:ext cx="861544" cy="674868"/>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95" name="Straight Connector 94"/>
              <p:cNvCxnSpPr>
                <a:stCxn id="118" idx="3"/>
                <a:endCxn id="117" idx="6"/>
              </p:cNvCxnSpPr>
              <p:nvPr/>
            </p:nvCxnSpPr>
            <p:spPr>
              <a:xfrm flipH="1">
                <a:off x="5514435" y="5225062"/>
                <a:ext cx="1091809" cy="1170241"/>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96" name="TextBox 95"/>
              <p:cNvSpPr txBox="1"/>
              <p:nvPr/>
            </p:nvSpPr>
            <p:spPr>
              <a:xfrm>
                <a:off x="767228" y="3195081"/>
                <a:ext cx="641186" cy="565580"/>
              </a:xfrm>
              <a:prstGeom prst="rect">
                <a:avLst/>
              </a:prstGeom>
              <a:noFill/>
            </p:spPr>
            <p:txBody>
              <a:bodyPr wrap="none" rtlCol="0">
                <a:spAutoFit/>
              </a:bodyPr>
              <a:lstStyle/>
              <a:p>
                <a:r>
                  <a:rPr lang="en-US" dirty="0">
                    <a:solidFill>
                      <a:srgbClr val="00B050"/>
                    </a:solidFill>
                  </a:rPr>
                  <a:t>10</a:t>
                </a:r>
              </a:p>
            </p:txBody>
          </p:sp>
          <p:sp>
            <p:nvSpPr>
              <p:cNvPr id="97" name="TextBox 96"/>
              <p:cNvSpPr txBox="1"/>
              <p:nvPr/>
            </p:nvSpPr>
            <p:spPr>
              <a:xfrm>
                <a:off x="6095562" y="4099030"/>
                <a:ext cx="461990" cy="565580"/>
              </a:xfrm>
              <a:prstGeom prst="rect">
                <a:avLst/>
              </a:prstGeom>
              <a:noFill/>
            </p:spPr>
            <p:txBody>
              <a:bodyPr wrap="none" rtlCol="0">
                <a:spAutoFit/>
              </a:bodyPr>
              <a:lstStyle/>
              <a:p>
                <a:r>
                  <a:rPr lang="en-US" dirty="0">
                    <a:solidFill>
                      <a:srgbClr val="00B050"/>
                    </a:solidFill>
                  </a:rPr>
                  <a:t>2</a:t>
                </a:r>
              </a:p>
            </p:txBody>
          </p:sp>
          <p:sp>
            <p:nvSpPr>
              <p:cNvPr id="98" name="TextBox 97"/>
              <p:cNvSpPr txBox="1"/>
              <p:nvPr/>
            </p:nvSpPr>
            <p:spPr>
              <a:xfrm>
                <a:off x="3895875" y="6564868"/>
                <a:ext cx="461990" cy="565580"/>
              </a:xfrm>
              <a:prstGeom prst="rect">
                <a:avLst/>
              </a:prstGeom>
              <a:noFill/>
            </p:spPr>
            <p:txBody>
              <a:bodyPr wrap="none" rtlCol="0">
                <a:spAutoFit/>
              </a:bodyPr>
              <a:lstStyle/>
              <a:p>
                <a:r>
                  <a:rPr lang="en-US" dirty="0">
                    <a:solidFill>
                      <a:srgbClr val="00B050"/>
                    </a:solidFill>
                  </a:rPr>
                  <a:t>7</a:t>
                </a:r>
              </a:p>
            </p:txBody>
          </p:sp>
          <p:sp>
            <p:nvSpPr>
              <p:cNvPr id="99" name="TextBox 98"/>
              <p:cNvSpPr txBox="1"/>
              <p:nvPr/>
            </p:nvSpPr>
            <p:spPr>
              <a:xfrm>
                <a:off x="6047348" y="5905158"/>
                <a:ext cx="641186" cy="565580"/>
              </a:xfrm>
              <a:prstGeom prst="rect">
                <a:avLst/>
              </a:prstGeom>
              <a:noFill/>
            </p:spPr>
            <p:txBody>
              <a:bodyPr wrap="none" rtlCol="0">
                <a:spAutoFit/>
              </a:bodyPr>
              <a:lstStyle/>
              <a:p>
                <a:r>
                  <a:rPr lang="en-US" dirty="0">
                    <a:solidFill>
                      <a:srgbClr val="00B050"/>
                    </a:solidFill>
                  </a:rPr>
                  <a:t>11</a:t>
                </a:r>
              </a:p>
            </p:txBody>
          </p:sp>
          <p:sp>
            <p:nvSpPr>
              <p:cNvPr id="100" name="TextBox 99"/>
              <p:cNvSpPr txBox="1"/>
              <p:nvPr/>
            </p:nvSpPr>
            <p:spPr>
              <a:xfrm>
                <a:off x="5255801" y="4595356"/>
                <a:ext cx="461990" cy="565580"/>
              </a:xfrm>
              <a:prstGeom prst="rect">
                <a:avLst/>
              </a:prstGeom>
              <a:noFill/>
            </p:spPr>
            <p:txBody>
              <a:bodyPr wrap="none" rtlCol="0">
                <a:spAutoFit/>
              </a:bodyPr>
              <a:lstStyle/>
              <a:p>
                <a:r>
                  <a:rPr lang="en-US" dirty="0">
                    <a:solidFill>
                      <a:srgbClr val="00B050"/>
                    </a:solidFill>
                  </a:rPr>
                  <a:t>9</a:t>
                </a:r>
              </a:p>
            </p:txBody>
          </p:sp>
          <p:sp>
            <p:nvSpPr>
              <p:cNvPr id="101" name="TextBox 100"/>
              <p:cNvSpPr txBox="1"/>
              <p:nvPr/>
            </p:nvSpPr>
            <p:spPr>
              <a:xfrm>
                <a:off x="4119679" y="4462779"/>
                <a:ext cx="461990" cy="565580"/>
              </a:xfrm>
              <a:prstGeom prst="rect">
                <a:avLst/>
              </a:prstGeom>
              <a:noFill/>
            </p:spPr>
            <p:txBody>
              <a:bodyPr wrap="none" rtlCol="0">
                <a:spAutoFit/>
              </a:bodyPr>
              <a:lstStyle/>
              <a:p>
                <a:r>
                  <a:rPr lang="en-US" dirty="0">
                    <a:solidFill>
                      <a:srgbClr val="00B050"/>
                    </a:solidFill>
                  </a:rPr>
                  <a:t>5</a:t>
                </a:r>
              </a:p>
            </p:txBody>
          </p:sp>
          <p:sp>
            <p:nvSpPr>
              <p:cNvPr id="102" name="TextBox 101"/>
              <p:cNvSpPr txBox="1"/>
              <p:nvPr/>
            </p:nvSpPr>
            <p:spPr>
              <a:xfrm>
                <a:off x="4582463" y="3299181"/>
                <a:ext cx="461990" cy="565580"/>
              </a:xfrm>
              <a:prstGeom prst="rect">
                <a:avLst/>
              </a:prstGeom>
              <a:noFill/>
            </p:spPr>
            <p:txBody>
              <a:bodyPr wrap="none" rtlCol="0">
                <a:spAutoFit/>
              </a:bodyPr>
              <a:lstStyle/>
              <a:p>
                <a:r>
                  <a:rPr lang="en-US" dirty="0">
                    <a:solidFill>
                      <a:srgbClr val="00B050"/>
                    </a:solidFill>
                  </a:rPr>
                  <a:t>6</a:t>
                </a:r>
              </a:p>
            </p:txBody>
          </p:sp>
          <p:sp>
            <p:nvSpPr>
              <p:cNvPr id="103" name="TextBox 102"/>
              <p:cNvSpPr txBox="1"/>
              <p:nvPr/>
            </p:nvSpPr>
            <p:spPr>
              <a:xfrm>
                <a:off x="3058462" y="5546336"/>
                <a:ext cx="461990" cy="565580"/>
              </a:xfrm>
              <a:prstGeom prst="rect">
                <a:avLst/>
              </a:prstGeom>
              <a:noFill/>
            </p:spPr>
            <p:txBody>
              <a:bodyPr wrap="none" rtlCol="0">
                <a:spAutoFit/>
              </a:bodyPr>
              <a:lstStyle/>
              <a:p>
                <a:r>
                  <a:rPr lang="en-US" dirty="0">
                    <a:solidFill>
                      <a:srgbClr val="00B050"/>
                    </a:solidFill>
                  </a:rPr>
                  <a:t>1</a:t>
                </a:r>
              </a:p>
            </p:txBody>
          </p:sp>
          <p:sp>
            <p:nvSpPr>
              <p:cNvPr id="104" name="TextBox 103"/>
              <p:cNvSpPr txBox="1"/>
              <p:nvPr/>
            </p:nvSpPr>
            <p:spPr>
              <a:xfrm>
                <a:off x="3064048" y="3778529"/>
                <a:ext cx="461990" cy="565580"/>
              </a:xfrm>
              <a:prstGeom prst="rect">
                <a:avLst/>
              </a:prstGeom>
              <a:noFill/>
            </p:spPr>
            <p:txBody>
              <a:bodyPr wrap="none" rtlCol="0">
                <a:spAutoFit/>
              </a:bodyPr>
              <a:lstStyle/>
              <a:p>
                <a:r>
                  <a:rPr lang="en-US" dirty="0">
                    <a:solidFill>
                      <a:srgbClr val="00B050"/>
                    </a:solidFill>
                  </a:rPr>
                  <a:t>7</a:t>
                </a:r>
              </a:p>
            </p:txBody>
          </p:sp>
          <p:sp>
            <p:nvSpPr>
              <p:cNvPr id="105" name="TextBox 104"/>
              <p:cNvSpPr txBox="1"/>
              <p:nvPr/>
            </p:nvSpPr>
            <p:spPr>
              <a:xfrm>
                <a:off x="2051034" y="5224258"/>
                <a:ext cx="461990" cy="565580"/>
              </a:xfrm>
              <a:prstGeom prst="rect">
                <a:avLst/>
              </a:prstGeom>
              <a:noFill/>
            </p:spPr>
            <p:txBody>
              <a:bodyPr wrap="none" rtlCol="0">
                <a:spAutoFit/>
              </a:bodyPr>
              <a:lstStyle/>
              <a:p>
                <a:r>
                  <a:rPr lang="en-US" dirty="0">
                    <a:solidFill>
                      <a:srgbClr val="00B050"/>
                    </a:solidFill>
                  </a:rPr>
                  <a:t>3</a:t>
                </a:r>
              </a:p>
            </p:txBody>
          </p:sp>
          <p:sp>
            <p:nvSpPr>
              <p:cNvPr id="106" name="TextBox 105"/>
              <p:cNvSpPr txBox="1"/>
              <p:nvPr/>
            </p:nvSpPr>
            <p:spPr>
              <a:xfrm>
                <a:off x="1885966" y="6404395"/>
                <a:ext cx="461990" cy="565580"/>
              </a:xfrm>
              <a:prstGeom prst="rect">
                <a:avLst/>
              </a:prstGeom>
              <a:noFill/>
            </p:spPr>
            <p:txBody>
              <a:bodyPr wrap="none" rtlCol="0">
                <a:spAutoFit/>
              </a:bodyPr>
              <a:lstStyle/>
              <a:p>
                <a:r>
                  <a:rPr lang="en-US" dirty="0">
                    <a:solidFill>
                      <a:srgbClr val="00B050"/>
                    </a:solidFill>
                  </a:rPr>
                  <a:t>1</a:t>
                </a:r>
              </a:p>
            </p:txBody>
          </p:sp>
          <p:sp>
            <p:nvSpPr>
              <p:cNvPr id="107" name="TextBox 106"/>
              <p:cNvSpPr txBox="1"/>
              <p:nvPr/>
            </p:nvSpPr>
            <p:spPr>
              <a:xfrm>
                <a:off x="2830979" y="2862182"/>
                <a:ext cx="461990" cy="565580"/>
              </a:xfrm>
              <a:prstGeom prst="rect">
                <a:avLst/>
              </a:prstGeom>
              <a:noFill/>
            </p:spPr>
            <p:txBody>
              <a:bodyPr wrap="none" rtlCol="0">
                <a:spAutoFit/>
              </a:bodyPr>
              <a:lstStyle/>
              <a:p>
                <a:r>
                  <a:rPr lang="en-US" dirty="0">
                    <a:solidFill>
                      <a:srgbClr val="00B050"/>
                    </a:solidFill>
                  </a:rPr>
                  <a:t>8</a:t>
                </a:r>
              </a:p>
            </p:txBody>
          </p:sp>
          <p:sp>
            <p:nvSpPr>
              <p:cNvPr id="108" name="TextBox 107"/>
              <p:cNvSpPr txBox="1"/>
              <p:nvPr/>
            </p:nvSpPr>
            <p:spPr>
              <a:xfrm>
                <a:off x="256634" y="5096526"/>
                <a:ext cx="641186" cy="565580"/>
              </a:xfrm>
              <a:prstGeom prst="rect">
                <a:avLst/>
              </a:prstGeom>
              <a:noFill/>
            </p:spPr>
            <p:txBody>
              <a:bodyPr wrap="none" rtlCol="0">
                <a:spAutoFit/>
              </a:bodyPr>
              <a:lstStyle/>
              <a:p>
                <a:r>
                  <a:rPr lang="en-US" dirty="0">
                    <a:solidFill>
                      <a:srgbClr val="00B050"/>
                    </a:solidFill>
                  </a:rPr>
                  <a:t>12</a:t>
                </a:r>
              </a:p>
            </p:txBody>
          </p:sp>
          <p:cxnSp>
            <p:nvCxnSpPr>
              <p:cNvPr id="109" name="Straight Connector 108"/>
              <p:cNvCxnSpPr>
                <a:stCxn id="112" idx="4"/>
                <a:endCxn id="113" idx="0"/>
              </p:cNvCxnSpPr>
              <p:nvPr/>
            </p:nvCxnSpPr>
            <p:spPr>
              <a:xfrm flipH="1">
                <a:off x="1296001" y="3533361"/>
                <a:ext cx="891651" cy="2115163"/>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10" name="TextBox 109"/>
              <p:cNvSpPr txBox="1"/>
              <p:nvPr/>
            </p:nvSpPr>
            <p:spPr>
              <a:xfrm>
                <a:off x="1414258" y="4262423"/>
                <a:ext cx="461990" cy="565580"/>
              </a:xfrm>
              <a:prstGeom prst="rect">
                <a:avLst/>
              </a:prstGeom>
              <a:noFill/>
            </p:spPr>
            <p:txBody>
              <a:bodyPr wrap="none" rtlCol="0">
                <a:spAutoFit/>
              </a:bodyPr>
              <a:lstStyle/>
              <a:p>
                <a:r>
                  <a:rPr lang="en-US" dirty="0">
                    <a:solidFill>
                      <a:srgbClr val="00B050"/>
                    </a:solidFill>
                  </a:rPr>
                  <a:t>9</a:t>
                </a:r>
              </a:p>
            </p:txBody>
          </p:sp>
          <p:sp>
            <p:nvSpPr>
              <p:cNvPr id="111" name="Oval 110"/>
              <p:cNvSpPr/>
              <p:nvPr/>
            </p:nvSpPr>
            <p:spPr>
              <a:xfrm>
                <a:off x="0" y="4164165"/>
                <a:ext cx="513268" cy="513268"/>
              </a:xfrm>
              <a:prstGeom prst="ellipse">
                <a:avLst/>
              </a:prstGeom>
              <a:solidFill>
                <a:srgbClr val="FF0000"/>
              </a:solidFill>
              <a:ln>
                <a:solidFill>
                  <a:srgbClr val="FF33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0</a:t>
                </a:r>
              </a:p>
            </p:txBody>
          </p:sp>
          <p:sp>
            <p:nvSpPr>
              <p:cNvPr id="112" name="Oval 111"/>
              <p:cNvSpPr/>
              <p:nvPr/>
            </p:nvSpPr>
            <p:spPr>
              <a:xfrm>
                <a:off x="1931018" y="3020093"/>
                <a:ext cx="513268" cy="51326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113" name="Oval 112"/>
              <p:cNvSpPr/>
              <p:nvPr/>
            </p:nvSpPr>
            <p:spPr>
              <a:xfrm>
                <a:off x="1039367" y="5648524"/>
                <a:ext cx="513268" cy="51326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114" name="Oval 113"/>
              <p:cNvSpPr/>
              <p:nvPr/>
            </p:nvSpPr>
            <p:spPr>
              <a:xfrm>
                <a:off x="2574345" y="4492515"/>
                <a:ext cx="513268" cy="51326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115" name="Oval 114"/>
              <p:cNvSpPr/>
              <p:nvPr/>
            </p:nvSpPr>
            <p:spPr>
              <a:xfrm>
                <a:off x="3954499" y="3072483"/>
                <a:ext cx="513268" cy="51326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a:t>
                </a:r>
              </a:p>
            </p:txBody>
          </p:sp>
          <p:sp>
            <p:nvSpPr>
              <p:cNvPr id="116" name="Oval 115"/>
              <p:cNvSpPr/>
              <p:nvPr/>
            </p:nvSpPr>
            <p:spPr>
              <a:xfrm>
                <a:off x="2846880" y="6395303"/>
                <a:ext cx="513268" cy="51326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117" name="Oval 116"/>
              <p:cNvSpPr/>
              <p:nvPr/>
            </p:nvSpPr>
            <p:spPr>
              <a:xfrm>
                <a:off x="5001167" y="6138669"/>
                <a:ext cx="513268" cy="51326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sp>
            <p:nvSpPr>
              <p:cNvPr id="118" name="Oval 117"/>
              <p:cNvSpPr/>
              <p:nvPr/>
            </p:nvSpPr>
            <p:spPr>
              <a:xfrm>
                <a:off x="6531078" y="4786960"/>
                <a:ext cx="513268" cy="513268"/>
              </a:xfrm>
              <a:prstGeom prst="ellipse">
                <a:avLst/>
              </a:prstGeom>
              <a:solidFill>
                <a:schemeClr val="accent4">
                  <a:lumMod val="60000"/>
                  <a:lumOff val="40000"/>
                </a:scheme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a:t>
                </a:r>
              </a:p>
            </p:txBody>
          </p:sp>
          <p:sp>
            <p:nvSpPr>
              <p:cNvPr id="119" name="Oval 118"/>
              <p:cNvSpPr/>
              <p:nvPr/>
            </p:nvSpPr>
            <p:spPr>
              <a:xfrm>
                <a:off x="5306598" y="3749156"/>
                <a:ext cx="513268" cy="51326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grpSp>
        <p:sp>
          <p:nvSpPr>
            <p:cNvPr id="120" name="TextBox 119"/>
            <p:cNvSpPr txBox="1"/>
            <p:nvPr/>
          </p:nvSpPr>
          <p:spPr>
            <a:xfrm>
              <a:off x="6308046" y="3868514"/>
              <a:ext cx="301686" cy="369332"/>
            </a:xfrm>
            <a:prstGeom prst="rect">
              <a:avLst/>
            </a:prstGeom>
            <a:noFill/>
          </p:spPr>
          <p:txBody>
            <a:bodyPr wrap="none" rtlCol="0">
              <a:spAutoFit/>
            </a:bodyPr>
            <a:lstStyle/>
            <a:p>
              <a:r>
                <a:rPr lang="en-US" dirty="0">
                  <a:solidFill>
                    <a:srgbClr val="FF9933"/>
                  </a:solidFill>
                </a:rPr>
                <a:t>0</a:t>
              </a:r>
            </a:p>
          </p:txBody>
        </p:sp>
        <mc:AlternateContent xmlns:mc="http://schemas.openxmlformats.org/markup-compatibility/2006">
          <mc:Choice xmlns:a14="http://schemas.microsoft.com/office/drawing/2010/main" Requires="a14">
            <p:sp>
              <p:nvSpPr>
                <p:cNvPr id="121" name="TextBox 120"/>
                <p:cNvSpPr txBox="1"/>
                <p:nvPr/>
              </p:nvSpPr>
              <p:spPr>
                <a:xfrm>
                  <a:off x="7370403" y="3183900"/>
                  <a:ext cx="494046"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b="0" i="1" smtClean="0">
                            <a:solidFill>
                              <a:srgbClr val="FF9933"/>
                            </a:solidFill>
                            <a:latin typeface="Cambria Math" panose="02040503050406030204" pitchFamily="18" charset="0"/>
                          </a:rPr>
                          <m:t>10</m:t>
                        </m:r>
                      </m:oMath>
                    </m:oMathPara>
                  </a14:m>
                  <a:endParaRPr lang="en-US" dirty="0">
                    <a:solidFill>
                      <a:srgbClr val="FF9933"/>
                    </a:solidFill>
                  </a:endParaRPr>
                </a:p>
              </p:txBody>
            </p:sp>
          </mc:Choice>
          <mc:Fallback>
            <p:sp>
              <p:nvSpPr>
                <p:cNvPr id="121" name="TextBox 120"/>
                <p:cNvSpPr txBox="1">
                  <a:spLocks noRot="1" noChangeAspect="1" noMove="1" noResize="1" noEditPoints="1" noAdjustHandles="1" noChangeArrowheads="1" noChangeShapeType="1" noTextEdit="1"/>
                </p:cNvSpPr>
                <p:nvPr/>
              </p:nvSpPr>
              <p:spPr>
                <a:xfrm>
                  <a:off x="7370403" y="3183900"/>
                  <a:ext cx="494046" cy="369332"/>
                </a:xfrm>
                <a:prstGeom prst="rect">
                  <a:avLst/>
                </a:prstGeom>
                <a:blipFill>
                  <a:blip r:embed="rId2"/>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22" name="TextBox 121"/>
                <p:cNvSpPr txBox="1"/>
                <p:nvPr/>
              </p:nvSpPr>
              <p:spPr>
                <a:xfrm>
                  <a:off x="6536646" y="5245034"/>
                  <a:ext cx="494046"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b="0" i="1" smtClean="0">
                            <a:solidFill>
                              <a:srgbClr val="FF9933"/>
                            </a:solidFill>
                            <a:latin typeface="Cambria Math" panose="02040503050406030204" pitchFamily="18" charset="0"/>
                          </a:rPr>
                          <m:t>12</m:t>
                        </m:r>
                      </m:oMath>
                    </m:oMathPara>
                  </a14:m>
                  <a:endParaRPr lang="en-US" dirty="0">
                    <a:solidFill>
                      <a:srgbClr val="FF9933"/>
                    </a:solidFill>
                  </a:endParaRPr>
                </a:p>
              </p:txBody>
            </p:sp>
          </mc:Choice>
          <mc:Fallback>
            <p:sp>
              <p:nvSpPr>
                <p:cNvPr id="122" name="TextBox 121"/>
                <p:cNvSpPr txBox="1">
                  <a:spLocks noRot="1" noChangeAspect="1" noMove="1" noResize="1" noEditPoints="1" noAdjustHandles="1" noChangeArrowheads="1" noChangeShapeType="1" noTextEdit="1"/>
                </p:cNvSpPr>
                <p:nvPr/>
              </p:nvSpPr>
              <p:spPr>
                <a:xfrm>
                  <a:off x="6536646" y="5245034"/>
                  <a:ext cx="494046" cy="369332"/>
                </a:xfrm>
                <a:prstGeom prst="rect">
                  <a:avLst/>
                </a:prstGeom>
                <a:blipFill>
                  <a:blip r:embed="rId3"/>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23" name="TextBox 122"/>
                <p:cNvSpPr txBox="1"/>
                <p:nvPr/>
              </p:nvSpPr>
              <p:spPr>
                <a:xfrm>
                  <a:off x="7750522" y="4174954"/>
                  <a:ext cx="433132"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smtClean="0">
                            <a:solidFill>
                              <a:srgbClr val="FF9933"/>
                            </a:solidFill>
                            <a:latin typeface="Cambria Math"/>
                          </a:rPr>
                          <m:t>∞</m:t>
                        </m:r>
                      </m:oMath>
                    </m:oMathPara>
                  </a14:m>
                  <a:endParaRPr lang="en-US" dirty="0">
                    <a:solidFill>
                      <a:srgbClr val="FF9933"/>
                    </a:solidFill>
                  </a:endParaRPr>
                </a:p>
              </p:txBody>
            </p:sp>
          </mc:Choice>
          <mc:Fallback>
            <p:sp>
              <p:nvSpPr>
                <p:cNvPr id="123" name="TextBox 122"/>
                <p:cNvSpPr txBox="1">
                  <a:spLocks noRot="1" noChangeAspect="1" noMove="1" noResize="1" noEditPoints="1" noAdjustHandles="1" noChangeArrowheads="1" noChangeShapeType="1" noTextEdit="1"/>
                </p:cNvSpPr>
                <p:nvPr/>
              </p:nvSpPr>
              <p:spPr>
                <a:xfrm>
                  <a:off x="7750522" y="4174954"/>
                  <a:ext cx="433132" cy="369332"/>
                </a:xfrm>
                <a:prstGeom prst="rect">
                  <a:avLst/>
                </a:prstGeom>
                <a:blipFill>
                  <a:blip r:embed="rId4"/>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24" name="TextBox 123"/>
                <p:cNvSpPr txBox="1"/>
                <p:nvPr/>
              </p:nvSpPr>
              <p:spPr>
                <a:xfrm>
                  <a:off x="8690379" y="3258914"/>
                  <a:ext cx="494046"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b="0" i="1" smtClean="0">
                            <a:solidFill>
                              <a:srgbClr val="FF9933"/>
                            </a:solidFill>
                            <a:latin typeface="Cambria Math" panose="02040503050406030204" pitchFamily="18" charset="0"/>
                          </a:rPr>
                          <m:t>18</m:t>
                        </m:r>
                      </m:oMath>
                    </m:oMathPara>
                  </a14:m>
                  <a:endParaRPr lang="en-US" dirty="0">
                    <a:solidFill>
                      <a:srgbClr val="FF9933"/>
                    </a:solidFill>
                  </a:endParaRPr>
                </a:p>
              </p:txBody>
            </p:sp>
          </mc:Choice>
          <mc:Fallback>
            <p:sp>
              <p:nvSpPr>
                <p:cNvPr id="124" name="TextBox 123"/>
                <p:cNvSpPr txBox="1">
                  <a:spLocks noRot="1" noChangeAspect="1" noMove="1" noResize="1" noEditPoints="1" noAdjustHandles="1" noChangeArrowheads="1" noChangeShapeType="1" noTextEdit="1"/>
                </p:cNvSpPr>
                <p:nvPr/>
              </p:nvSpPr>
              <p:spPr>
                <a:xfrm>
                  <a:off x="8690379" y="3258914"/>
                  <a:ext cx="494046" cy="369332"/>
                </a:xfrm>
                <a:prstGeom prst="rect">
                  <a:avLst/>
                </a:prstGeom>
                <a:blipFill>
                  <a:blip r:embed="rId5"/>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25" name="TextBox 124"/>
                <p:cNvSpPr txBox="1"/>
                <p:nvPr/>
              </p:nvSpPr>
              <p:spPr>
                <a:xfrm>
                  <a:off x="7908936" y="5429700"/>
                  <a:ext cx="433132"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smtClean="0">
                            <a:solidFill>
                              <a:srgbClr val="FF9933"/>
                            </a:solidFill>
                            <a:latin typeface="Cambria Math"/>
                          </a:rPr>
                          <m:t>∞</m:t>
                        </m:r>
                      </m:oMath>
                    </m:oMathPara>
                  </a14:m>
                  <a:endParaRPr lang="en-US" dirty="0">
                    <a:solidFill>
                      <a:srgbClr val="FF9933"/>
                    </a:solidFill>
                  </a:endParaRPr>
                </a:p>
              </p:txBody>
            </p:sp>
          </mc:Choice>
          <mc:Fallback>
            <p:sp>
              <p:nvSpPr>
                <p:cNvPr id="125" name="TextBox 124"/>
                <p:cNvSpPr txBox="1">
                  <a:spLocks noRot="1" noChangeAspect="1" noMove="1" noResize="1" noEditPoints="1" noAdjustHandles="1" noChangeArrowheads="1" noChangeShapeType="1" noTextEdit="1"/>
                </p:cNvSpPr>
                <p:nvPr/>
              </p:nvSpPr>
              <p:spPr>
                <a:xfrm>
                  <a:off x="7908936" y="5429700"/>
                  <a:ext cx="433132" cy="369332"/>
                </a:xfrm>
                <a:prstGeom prst="rect">
                  <a:avLst/>
                </a:prstGeom>
                <a:blipFill>
                  <a:blip r:embed="rId6"/>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26" name="TextBox 125"/>
                <p:cNvSpPr txBox="1"/>
                <p:nvPr/>
              </p:nvSpPr>
              <p:spPr>
                <a:xfrm>
                  <a:off x="9165653" y="5414270"/>
                  <a:ext cx="433132"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smtClean="0">
                            <a:solidFill>
                              <a:srgbClr val="FF9933"/>
                            </a:solidFill>
                            <a:latin typeface="Cambria Math"/>
                          </a:rPr>
                          <m:t>∞</m:t>
                        </m:r>
                      </m:oMath>
                    </m:oMathPara>
                  </a14:m>
                  <a:endParaRPr lang="en-US" dirty="0">
                    <a:solidFill>
                      <a:srgbClr val="FF9933"/>
                    </a:solidFill>
                  </a:endParaRPr>
                </a:p>
              </p:txBody>
            </p:sp>
          </mc:Choice>
          <mc:Fallback>
            <p:sp>
              <p:nvSpPr>
                <p:cNvPr id="126" name="TextBox 125"/>
                <p:cNvSpPr txBox="1">
                  <a:spLocks noRot="1" noChangeAspect="1" noMove="1" noResize="1" noEditPoints="1" noAdjustHandles="1" noChangeArrowheads="1" noChangeShapeType="1" noTextEdit="1"/>
                </p:cNvSpPr>
                <p:nvPr/>
              </p:nvSpPr>
              <p:spPr>
                <a:xfrm>
                  <a:off x="9165653" y="5414270"/>
                  <a:ext cx="433132" cy="369332"/>
                </a:xfrm>
                <a:prstGeom prst="rect">
                  <a:avLst/>
                </a:prstGeom>
                <a:blipFill>
                  <a:blip r:embed="rId7"/>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27" name="TextBox 126"/>
                <p:cNvSpPr txBox="1"/>
                <p:nvPr/>
              </p:nvSpPr>
              <p:spPr>
                <a:xfrm>
                  <a:off x="9588095" y="3628246"/>
                  <a:ext cx="433132"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smtClean="0">
                            <a:solidFill>
                              <a:srgbClr val="FF9933"/>
                            </a:solidFill>
                            <a:latin typeface="Cambria Math"/>
                          </a:rPr>
                          <m:t>∞</m:t>
                        </m:r>
                      </m:oMath>
                    </m:oMathPara>
                  </a14:m>
                  <a:endParaRPr lang="en-US" dirty="0">
                    <a:solidFill>
                      <a:srgbClr val="FF9933"/>
                    </a:solidFill>
                  </a:endParaRPr>
                </a:p>
              </p:txBody>
            </p:sp>
          </mc:Choice>
          <mc:Fallback>
            <p:sp>
              <p:nvSpPr>
                <p:cNvPr id="127" name="TextBox 126"/>
                <p:cNvSpPr txBox="1">
                  <a:spLocks noRot="1" noChangeAspect="1" noMove="1" noResize="1" noEditPoints="1" noAdjustHandles="1" noChangeArrowheads="1" noChangeShapeType="1" noTextEdit="1"/>
                </p:cNvSpPr>
                <p:nvPr/>
              </p:nvSpPr>
              <p:spPr>
                <a:xfrm>
                  <a:off x="9588095" y="3628246"/>
                  <a:ext cx="433132" cy="369332"/>
                </a:xfrm>
                <a:prstGeom prst="rect">
                  <a:avLst/>
                </a:prstGeom>
                <a:blipFill>
                  <a:blip r:embed="rId8"/>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28" name="TextBox 127"/>
                <p:cNvSpPr txBox="1"/>
                <p:nvPr/>
              </p:nvSpPr>
              <p:spPr>
                <a:xfrm>
                  <a:off x="10446914" y="4301993"/>
                  <a:ext cx="433132"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smtClean="0">
                            <a:solidFill>
                              <a:srgbClr val="FF9933"/>
                            </a:solidFill>
                            <a:latin typeface="Cambria Math"/>
                          </a:rPr>
                          <m:t>∞</m:t>
                        </m:r>
                      </m:oMath>
                    </m:oMathPara>
                  </a14:m>
                  <a:endParaRPr lang="en-US" dirty="0">
                    <a:solidFill>
                      <a:srgbClr val="FF9933"/>
                    </a:solidFill>
                  </a:endParaRPr>
                </a:p>
              </p:txBody>
            </p:sp>
          </mc:Choice>
          <mc:Fallback>
            <p:sp>
              <p:nvSpPr>
                <p:cNvPr id="128" name="TextBox 127"/>
                <p:cNvSpPr txBox="1">
                  <a:spLocks noRot="1" noChangeAspect="1" noMove="1" noResize="1" noEditPoints="1" noAdjustHandles="1" noChangeArrowheads="1" noChangeShapeType="1" noTextEdit="1"/>
                </p:cNvSpPr>
                <p:nvPr/>
              </p:nvSpPr>
              <p:spPr>
                <a:xfrm>
                  <a:off x="10446914" y="4301993"/>
                  <a:ext cx="433132" cy="369332"/>
                </a:xfrm>
                <a:prstGeom prst="rect">
                  <a:avLst/>
                </a:prstGeom>
                <a:blipFill>
                  <a:blip r:embed="rId9"/>
                  <a:stretch>
                    <a:fillRect/>
                  </a:stretch>
                </a:blipFill>
              </p:spPr>
              <p:txBody>
                <a:bodyPr/>
                <a:lstStyle/>
                <a:p>
                  <a:r>
                    <a:rPr lang="en-US">
                      <a:noFill/>
                    </a:rPr>
                    <a:t> </a:t>
                  </a:r>
                </a:p>
              </p:txBody>
            </p:sp>
          </mc:Fallback>
        </mc:AlternateContent>
        <p:sp>
          <p:nvSpPr>
            <p:cNvPr id="6" name="Freeform 52">
              <a:extLst>
                <a:ext uri="{FF2B5EF4-FFF2-40B4-BE49-F238E27FC236}">
                  <a16:creationId xmlns:a16="http://schemas.microsoft.com/office/drawing/2014/main" id="{6A915CC6-41C2-5EEB-A078-FB9410429D29}"/>
                </a:ext>
              </a:extLst>
            </p:cNvPr>
            <p:cNvSpPr/>
            <p:nvPr/>
          </p:nvSpPr>
          <p:spPr>
            <a:xfrm>
              <a:off x="6020278" y="2990600"/>
              <a:ext cx="2112579" cy="1813034"/>
            </a:xfrm>
            <a:custGeom>
              <a:avLst/>
              <a:gdLst>
                <a:gd name="connsiteX0" fmla="*/ 0 w 2112579"/>
                <a:gd name="connsiteY0" fmla="*/ 1103586 h 1813034"/>
                <a:gd name="connsiteX1" fmla="*/ 47297 w 2112579"/>
                <a:gd name="connsiteY1" fmla="*/ 1592317 h 1813034"/>
                <a:gd name="connsiteX2" fmla="*/ 362607 w 2112579"/>
                <a:gd name="connsiteY2" fmla="*/ 1813034 h 1813034"/>
                <a:gd name="connsiteX3" fmla="*/ 1213945 w 2112579"/>
                <a:gd name="connsiteY3" fmla="*/ 1292772 h 1813034"/>
                <a:gd name="connsiteX4" fmla="*/ 1986455 w 2112579"/>
                <a:gd name="connsiteY4" fmla="*/ 914400 h 1813034"/>
                <a:gd name="connsiteX5" fmla="*/ 2112579 w 2112579"/>
                <a:gd name="connsiteY5" fmla="*/ 488731 h 1813034"/>
                <a:gd name="connsiteX6" fmla="*/ 2017986 w 2112579"/>
                <a:gd name="connsiteY6" fmla="*/ 0 h 1813034"/>
                <a:gd name="connsiteX7" fmla="*/ 1608083 w 2112579"/>
                <a:gd name="connsiteY7" fmla="*/ 173420 h 1813034"/>
                <a:gd name="connsiteX8" fmla="*/ 0 w 2112579"/>
                <a:gd name="connsiteY8" fmla="*/ 1103586 h 18130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112579" h="1813034">
                  <a:moveTo>
                    <a:pt x="0" y="1103586"/>
                  </a:moveTo>
                  <a:lnTo>
                    <a:pt x="47297" y="1592317"/>
                  </a:lnTo>
                  <a:lnTo>
                    <a:pt x="362607" y="1813034"/>
                  </a:lnTo>
                  <a:lnTo>
                    <a:pt x="1213945" y="1292772"/>
                  </a:lnTo>
                  <a:lnTo>
                    <a:pt x="1986455" y="914400"/>
                  </a:lnTo>
                  <a:lnTo>
                    <a:pt x="2112579" y="488731"/>
                  </a:lnTo>
                  <a:lnTo>
                    <a:pt x="2017986" y="0"/>
                  </a:lnTo>
                  <a:lnTo>
                    <a:pt x="1608083" y="173420"/>
                  </a:lnTo>
                  <a:lnTo>
                    <a:pt x="0" y="1103586"/>
                  </a:lnTo>
                  <a:close/>
                </a:path>
              </a:pathLst>
            </a:custGeom>
            <a:solidFill>
              <a:srgbClr val="00B0F0">
                <a:alpha val="25098"/>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3" name="TextBox 42"/>
          <p:cNvSpPr txBox="1"/>
          <p:nvPr/>
        </p:nvSpPr>
        <p:spPr>
          <a:xfrm>
            <a:off x="1905001" y="1143000"/>
            <a:ext cx="8686800" cy="954107"/>
          </a:xfrm>
          <a:prstGeom prst="rect">
            <a:avLst/>
          </a:prstGeom>
          <a:noFill/>
        </p:spPr>
        <p:txBody>
          <a:bodyPr wrap="square" rtlCol="0">
            <a:spAutoFit/>
          </a:bodyPr>
          <a:lstStyle/>
          <a:p>
            <a:r>
              <a:rPr lang="en-US" sz="2800" dirty="0">
                <a:solidFill>
                  <a:srgbClr val="FF0000"/>
                </a:solidFill>
              </a:rPr>
              <a:t>Start: 0</a:t>
            </a:r>
          </a:p>
          <a:p>
            <a:r>
              <a:rPr lang="en-US" sz="2800" dirty="0">
                <a:solidFill>
                  <a:srgbClr val="7030A0"/>
                </a:solidFill>
              </a:rPr>
              <a:t>End: 8</a:t>
            </a:r>
          </a:p>
        </p:txBody>
      </p:sp>
      <mc:AlternateContent xmlns:mc="http://schemas.openxmlformats.org/markup-compatibility/2006" xmlns:a14="http://schemas.microsoft.com/office/drawing/2010/main">
        <mc:Choice Requires="a14">
          <p:graphicFrame>
            <p:nvGraphicFramePr>
              <p:cNvPr id="7" name="Table 6">
                <a:extLst>
                  <a:ext uri="{FF2B5EF4-FFF2-40B4-BE49-F238E27FC236}">
                    <a16:creationId xmlns:a16="http://schemas.microsoft.com/office/drawing/2014/main" id="{95890E5F-24D2-501C-FA48-3F449C17DCD5}"/>
                  </a:ext>
                </a:extLst>
              </p:cNvPr>
              <p:cNvGraphicFramePr>
                <a:graphicFrameLocks noGrp="1"/>
              </p:cNvGraphicFramePr>
              <p:nvPr>
                <p:extLst>
                  <p:ext uri="{D42A27DB-BD31-4B8C-83A1-F6EECF244321}">
                    <p14:modId xmlns:p14="http://schemas.microsoft.com/office/powerpoint/2010/main" val="3336256039"/>
                  </p:ext>
                </p:extLst>
              </p:nvPr>
            </p:nvGraphicFramePr>
            <p:xfrm>
              <a:off x="615785" y="2468563"/>
              <a:ext cx="3743780" cy="3708400"/>
            </p:xfrm>
            <a:graphic>
              <a:graphicData uri="http://schemas.openxmlformats.org/drawingml/2006/table">
                <a:tbl>
                  <a:tblPr firstRow="1" bandRow="1">
                    <a:tableStyleId>{5C22544A-7EE6-4342-B048-85BDC9FD1C3A}</a:tableStyleId>
                  </a:tblPr>
                  <a:tblGrid>
                    <a:gridCol w="769670">
                      <a:extLst>
                        <a:ext uri="{9D8B030D-6E8A-4147-A177-3AD203B41FA5}">
                          <a16:colId xmlns:a16="http://schemas.microsoft.com/office/drawing/2014/main" val="4187985009"/>
                        </a:ext>
                      </a:extLst>
                    </a:gridCol>
                    <a:gridCol w="794327">
                      <a:extLst>
                        <a:ext uri="{9D8B030D-6E8A-4147-A177-3AD203B41FA5}">
                          <a16:colId xmlns:a16="http://schemas.microsoft.com/office/drawing/2014/main" val="467685999"/>
                        </a:ext>
                      </a:extLst>
                    </a:gridCol>
                    <a:gridCol w="877454">
                      <a:extLst>
                        <a:ext uri="{9D8B030D-6E8A-4147-A177-3AD203B41FA5}">
                          <a16:colId xmlns:a16="http://schemas.microsoft.com/office/drawing/2014/main" val="556530481"/>
                        </a:ext>
                      </a:extLst>
                    </a:gridCol>
                    <a:gridCol w="1302329">
                      <a:extLst>
                        <a:ext uri="{9D8B030D-6E8A-4147-A177-3AD203B41FA5}">
                          <a16:colId xmlns:a16="http://schemas.microsoft.com/office/drawing/2014/main" val="1192297038"/>
                        </a:ext>
                      </a:extLst>
                    </a:gridCol>
                  </a:tblGrid>
                  <a:tr h="370840">
                    <a:tc>
                      <a:txBody>
                        <a:bodyPr/>
                        <a:lstStyle/>
                        <a:p>
                          <a:r>
                            <a:rPr lang="en-US" dirty="0">
                              <a:solidFill>
                                <a:schemeClr val="tx1"/>
                              </a:solidFill>
                            </a:rPr>
                            <a:t>Node</a:t>
                          </a:r>
                        </a:p>
                      </a:txBody>
                      <a:tcPr>
                        <a:solidFill>
                          <a:srgbClr val="99CCFF"/>
                        </a:solidFill>
                      </a:tcPr>
                    </a:tc>
                    <a:tc>
                      <a:txBody>
                        <a:bodyPr/>
                        <a:lstStyle/>
                        <a:p>
                          <a:r>
                            <a:rPr lang="en-US" dirty="0">
                              <a:solidFill>
                                <a:schemeClr val="tx1"/>
                              </a:solidFill>
                            </a:rPr>
                            <a:t>Seen?</a:t>
                          </a:r>
                        </a:p>
                      </a:txBody>
                      <a:tcPr>
                        <a:solidFill>
                          <a:srgbClr val="99CCFF"/>
                        </a:solidFill>
                      </a:tcPr>
                    </a:tc>
                    <a:tc>
                      <a:txBody>
                        <a:bodyPr/>
                        <a:lstStyle/>
                        <a:p>
                          <a:r>
                            <a:rPr lang="en-US" dirty="0">
                              <a:solidFill>
                                <a:schemeClr val="tx1"/>
                              </a:solidFill>
                            </a:rPr>
                            <a:t>Done?</a:t>
                          </a:r>
                        </a:p>
                      </a:txBody>
                      <a:tcPr>
                        <a:solidFill>
                          <a:srgbClr val="99CCFF"/>
                        </a:solidFill>
                      </a:tcPr>
                    </a:tc>
                    <a:tc>
                      <a:txBody>
                        <a:bodyPr/>
                        <a:lstStyle/>
                        <a:p>
                          <a:r>
                            <a:rPr lang="en-US" dirty="0">
                              <a:solidFill>
                                <a:schemeClr val="tx1"/>
                              </a:solidFill>
                            </a:rPr>
                            <a:t>Distance</a:t>
                          </a:r>
                        </a:p>
                      </a:txBody>
                      <a:tcPr>
                        <a:solidFill>
                          <a:srgbClr val="99CCFF"/>
                        </a:solidFill>
                      </a:tcPr>
                    </a:tc>
                    <a:extLst>
                      <a:ext uri="{0D108BD9-81ED-4DB2-BD59-A6C34878D82A}">
                        <a16:rowId xmlns:a16="http://schemas.microsoft.com/office/drawing/2014/main" val="455845881"/>
                      </a:ext>
                    </a:extLst>
                  </a:tr>
                  <a:tr h="370840">
                    <a:tc>
                      <a:txBody>
                        <a:bodyPr/>
                        <a:lstStyle/>
                        <a:p>
                          <a:r>
                            <a:rPr lang="en-US" dirty="0">
                              <a:solidFill>
                                <a:schemeClr val="tx1"/>
                              </a:solidFill>
                            </a:rPr>
                            <a:t>0</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0</a:t>
                          </a:r>
                        </a:p>
                      </a:txBody>
                      <a:tcPr>
                        <a:solidFill>
                          <a:srgbClr val="99CCFF"/>
                        </a:solidFill>
                      </a:tcPr>
                    </a:tc>
                    <a:extLst>
                      <a:ext uri="{0D108BD9-81ED-4DB2-BD59-A6C34878D82A}">
                        <a16:rowId xmlns:a16="http://schemas.microsoft.com/office/drawing/2014/main" val="965807223"/>
                      </a:ext>
                    </a:extLst>
                  </a:tr>
                  <a:tr h="370840">
                    <a:tc>
                      <a:txBody>
                        <a:bodyPr/>
                        <a:lstStyle/>
                        <a:p>
                          <a:r>
                            <a:rPr lang="en-US" dirty="0">
                              <a:solidFill>
                                <a:schemeClr val="tx1"/>
                              </a:solidFill>
                            </a:rPr>
                            <a:t>1</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T</a:t>
                          </a:r>
                        </a:p>
                      </a:txBody>
                      <a:tcPr>
                        <a:solidFill>
                          <a:schemeClr val="accent2">
                            <a:lumMod val="40000"/>
                            <a:lumOff val="60000"/>
                          </a:schemeClr>
                        </a:solidFill>
                      </a:tcPr>
                    </a:tc>
                    <a:tc>
                      <a:txBody>
                        <a:bodyPr/>
                        <a:lstStyle/>
                        <a:p>
                          <a:r>
                            <a:rPr lang="en-US" dirty="0">
                              <a:solidFill>
                                <a:schemeClr val="tx1"/>
                              </a:solidFill>
                            </a:rPr>
                            <a:t>10</a:t>
                          </a:r>
                        </a:p>
                      </a:txBody>
                      <a:tcPr>
                        <a:solidFill>
                          <a:srgbClr val="99CCFF"/>
                        </a:solidFill>
                      </a:tcPr>
                    </a:tc>
                    <a:extLst>
                      <a:ext uri="{0D108BD9-81ED-4DB2-BD59-A6C34878D82A}">
                        <a16:rowId xmlns:a16="http://schemas.microsoft.com/office/drawing/2014/main" val="548313570"/>
                      </a:ext>
                    </a:extLst>
                  </a:tr>
                  <a:tr h="370840">
                    <a:tc>
                      <a:txBody>
                        <a:bodyPr/>
                        <a:lstStyle/>
                        <a:p>
                          <a:r>
                            <a:rPr lang="en-US" dirty="0">
                              <a:solidFill>
                                <a:schemeClr val="tx1"/>
                              </a:solidFill>
                            </a:rPr>
                            <a:t>2</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r>
                            <a:rPr lang="en-US" dirty="0">
                              <a:solidFill>
                                <a:schemeClr val="tx1"/>
                              </a:solidFill>
                            </a:rPr>
                            <a:t>12</a:t>
                          </a:r>
                        </a:p>
                      </a:txBody>
                      <a:tcPr>
                        <a:solidFill>
                          <a:srgbClr val="99CCFF"/>
                        </a:solidFill>
                      </a:tcPr>
                    </a:tc>
                    <a:extLst>
                      <a:ext uri="{0D108BD9-81ED-4DB2-BD59-A6C34878D82A}">
                        <a16:rowId xmlns:a16="http://schemas.microsoft.com/office/drawing/2014/main" val="2982695708"/>
                      </a:ext>
                    </a:extLst>
                  </a:tr>
                  <a:tr h="370840">
                    <a:tc>
                      <a:txBody>
                        <a:bodyPr/>
                        <a:lstStyle/>
                        <a:p>
                          <a:r>
                            <a:rPr lang="en-US" dirty="0">
                              <a:solidFill>
                                <a:schemeClr val="tx1"/>
                              </a:solidFill>
                            </a:rPr>
                            <a:t>3</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14:m>
                            <m:oMath xmlns:m="http://schemas.openxmlformats.org/officeDocument/2006/math">
                              <m:r>
                                <a:rPr lang="en-US" b="0" i="1" smtClean="0">
                                  <a:solidFill>
                                    <a:schemeClr val="tx1"/>
                                  </a:solidFill>
                                  <a:latin typeface="Cambria Math" panose="02040503050406030204" pitchFamily="18" charset="0"/>
                                </a:rPr>
                                <m:t>∞</m:t>
                              </m:r>
                            </m:oMath>
                          </a14:m>
                          <a:r>
                            <a:rPr lang="en-US" dirty="0">
                              <a:solidFill>
                                <a:schemeClr val="tx1"/>
                              </a:solidFill>
                            </a:rPr>
                            <a:t> </a:t>
                          </a:r>
                        </a:p>
                      </a:txBody>
                      <a:tcPr>
                        <a:solidFill>
                          <a:srgbClr val="99CCFF"/>
                        </a:solidFill>
                      </a:tcPr>
                    </a:tc>
                    <a:extLst>
                      <a:ext uri="{0D108BD9-81ED-4DB2-BD59-A6C34878D82A}">
                        <a16:rowId xmlns:a16="http://schemas.microsoft.com/office/drawing/2014/main" val="1904497312"/>
                      </a:ext>
                    </a:extLst>
                  </a:tr>
                  <a:tr h="370840">
                    <a:tc>
                      <a:txBody>
                        <a:bodyPr/>
                        <a:lstStyle/>
                        <a:p>
                          <a:r>
                            <a:rPr lang="en-US" dirty="0">
                              <a:solidFill>
                                <a:schemeClr val="tx1"/>
                              </a:solidFill>
                            </a:rPr>
                            <a:t>4</a:t>
                          </a:r>
                        </a:p>
                      </a:txBody>
                      <a:tcPr>
                        <a:solidFill>
                          <a:srgbClr val="99CCFF"/>
                        </a:solidFill>
                      </a:tcPr>
                    </a:tc>
                    <a:tc>
                      <a:txBody>
                        <a:bodyPr/>
                        <a:lstStyle/>
                        <a:p>
                          <a:r>
                            <a:rPr lang="en-US" dirty="0">
                              <a:solidFill>
                                <a:schemeClr val="tx1"/>
                              </a:solidFill>
                            </a:rPr>
                            <a:t>T</a:t>
                          </a:r>
                        </a:p>
                      </a:txBody>
                      <a:tcPr>
                        <a:solidFill>
                          <a:schemeClr val="accent2">
                            <a:lumMod val="40000"/>
                            <a:lumOff val="60000"/>
                          </a:schemeClr>
                        </a:solidFill>
                      </a:tcPr>
                    </a:tc>
                    <a:tc>
                      <a:txBody>
                        <a:bodyPr/>
                        <a:lstStyle/>
                        <a:p>
                          <a:r>
                            <a:rPr lang="en-US" dirty="0">
                              <a:solidFill>
                                <a:schemeClr val="tx1"/>
                              </a:solidFill>
                            </a:rPr>
                            <a:t>F</a:t>
                          </a:r>
                        </a:p>
                      </a:txBody>
                      <a:tcPr>
                        <a:solidFill>
                          <a:srgbClr val="99CCFF"/>
                        </a:solidFill>
                      </a:tcPr>
                    </a:tc>
                    <a:tc>
                      <a:txBody>
                        <a:bodyPr/>
                        <a:lstStyle/>
                        <a:p>
                          <a:r>
                            <a:rPr lang="en-US" dirty="0">
                              <a:solidFill>
                                <a:schemeClr val="tx1"/>
                              </a:solidFill>
                            </a:rPr>
                            <a:t>18 </a:t>
                          </a:r>
                        </a:p>
                      </a:txBody>
                      <a:tcPr>
                        <a:solidFill>
                          <a:schemeClr val="accent2">
                            <a:lumMod val="40000"/>
                            <a:lumOff val="60000"/>
                          </a:schemeClr>
                        </a:solidFill>
                      </a:tcPr>
                    </a:tc>
                    <a:extLst>
                      <a:ext uri="{0D108BD9-81ED-4DB2-BD59-A6C34878D82A}">
                        <a16:rowId xmlns:a16="http://schemas.microsoft.com/office/drawing/2014/main" val="2958580491"/>
                      </a:ext>
                    </a:extLst>
                  </a:tr>
                  <a:tr h="370840">
                    <a:tc>
                      <a:txBody>
                        <a:bodyPr/>
                        <a:lstStyle/>
                        <a:p>
                          <a:r>
                            <a:rPr lang="en-US" dirty="0">
                              <a:solidFill>
                                <a:schemeClr val="tx1"/>
                              </a:solidFill>
                            </a:rPr>
                            <a:t>5</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14:m>
                            <m:oMath xmlns:m="http://schemas.openxmlformats.org/officeDocument/2006/math">
                              <m:r>
                                <a:rPr lang="en-US" b="0" i="1" smtClean="0">
                                  <a:solidFill>
                                    <a:schemeClr val="tx1"/>
                                  </a:solidFill>
                                  <a:latin typeface="Cambria Math" panose="02040503050406030204" pitchFamily="18" charset="0"/>
                                </a:rPr>
                                <m:t>∞</m:t>
                              </m:r>
                            </m:oMath>
                          </a14:m>
                          <a:r>
                            <a:rPr lang="en-US" dirty="0">
                              <a:solidFill>
                                <a:schemeClr val="tx1"/>
                              </a:solidFill>
                            </a:rPr>
                            <a:t> </a:t>
                          </a:r>
                        </a:p>
                      </a:txBody>
                      <a:tcPr>
                        <a:solidFill>
                          <a:srgbClr val="99CCFF"/>
                        </a:solidFill>
                      </a:tcPr>
                    </a:tc>
                    <a:extLst>
                      <a:ext uri="{0D108BD9-81ED-4DB2-BD59-A6C34878D82A}">
                        <a16:rowId xmlns:a16="http://schemas.microsoft.com/office/drawing/2014/main" val="3613889053"/>
                      </a:ext>
                    </a:extLst>
                  </a:tr>
                  <a:tr h="370840">
                    <a:tc>
                      <a:txBody>
                        <a:bodyPr/>
                        <a:lstStyle/>
                        <a:p>
                          <a:r>
                            <a:rPr lang="en-US" dirty="0">
                              <a:solidFill>
                                <a:schemeClr val="tx1"/>
                              </a:solidFill>
                            </a:rPr>
                            <a:t>6</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14:m>
                            <m:oMath xmlns:m="http://schemas.openxmlformats.org/officeDocument/2006/math">
                              <m:r>
                                <a:rPr lang="en-US" b="0" i="1" smtClean="0">
                                  <a:solidFill>
                                    <a:schemeClr val="tx1"/>
                                  </a:solidFill>
                                  <a:latin typeface="Cambria Math" panose="02040503050406030204" pitchFamily="18" charset="0"/>
                                </a:rPr>
                                <m:t>∞</m:t>
                              </m:r>
                            </m:oMath>
                          </a14:m>
                          <a:r>
                            <a:rPr lang="en-US" dirty="0">
                              <a:solidFill>
                                <a:schemeClr val="tx1"/>
                              </a:solidFill>
                            </a:rPr>
                            <a:t> </a:t>
                          </a:r>
                        </a:p>
                      </a:txBody>
                      <a:tcPr>
                        <a:solidFill>
                          <a:srgbClr val="99CCFF"/>
                        </a:solidFill>
                      </a:tcPr>
                    </a:tc>
                    <a:extLst>
                      <a:ext uri="{0D108BD9-81ED-4DB2-BD59-A6C34878D82A}">
                        <a16:rowId xmlns:a16="http://schemas.microsoft.com/office/drawing/2014/main" val="1805092306"/>
                      </a:ext>
                    </a:extLst>
                  </a:tr>
                  <a:tr h="370840">
                    <a:tc>
                      <a:txBody>
                        <a:bodyPr/>
                        <a:lstStyle/>
                        <a:p>
                          <a:r>
                            <a:rPr lang="en-US" dirty="0">
                              <a:solidFill>
                                <a:schemeClr val="tx1"/>
                              </a:solidFill>
                            </a:rPr>
                            <a:t>7</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14:m>
                            <m:oMath xmlns:m="http://schemas.openxmlformats.org/officeDocument/2006/math">
                              <m:r>
                                <a:rPr lang="en-US" b="0" i="1" smtClean="0">
                                  <a:solidFill>
                                    <a:schemeClr val="tx1"/>
                                  </a:solidFill>
                                  <a:latin typeface="Cambria Math" panose="02040503050406030204" pitchFamily="18" charset="0"/>
                                </a:rPr>
                                <m:t>∞</m:t>
                              </m:r>
                            </m:oMath>
                          </a14:m>
                          <a:r>
                            <a:rPr lang="en-US" dirty="0">
                              <a:solidFill>
                                <a:schemeClr val="tx1"/>
                              </a:solidFill>
                            </a:rPr>
                            <a:t> </a:t>
                          </a:r>
                        </a:p>
                      </a:txBody>
                      <a:tcPr>
                        <a:solidFill>
                          <a:srgbClr val="99CCFF"/>
                        </a:solidFill>
                      </a:tcPr>
                    </a:tc>
                    <a:extLst>
                      <a:ext uri="{0D108BD9-81ED-4DB2-BD59-A6C34878D82A}">
                        <a16:rowId xmlns:a16="http://schemas.microsoft.com/office/drawing/2014/main" val="1151405611"/>
                      </a:ext>
                    </a:extLst>
                  </a:tr>
                  <a:tr h="370840">
                    <a:tc>
                      <a:txBody>
                        <a:bodyPr/>
                        <a:lstStyle/>
                        <a:p>
                          <a:r>
                            <a:rPr lang="en-US" dirty="0">
                              <a:solidFill>
                                <a:schemeClr val="tx1"/>
                              </a:solidFill>
                            </a:rPr>
                            <a:t>8</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14:m>
                            <m:oMath xmlns:m="http://schemas.openxmlformats.org/officeDocument/2006/math">
                              <m:r>
                                <a:rPr lang="en-US" b="0" i="1" smtClean="0">
                                  <a:solidFill>
                                    <a:schemeClr val="tx1"/>
                                  </a:solidFill>
                                  <a:latin typeface="Cambria Math" panose="02040503050406030204" pitchFamily="18" charset="0"/>
                                </a:rPr>
                                <m:t>∞</m:t>
                              </m:r>
                            </m:oMath>
                          </a14:m>
                          <a:r>
                            <a:rPr lang="en-US" dirty="0">
                              <a:solidFill>
                                <a:schemeClr val="tx1"/>
                              </a:solidFill>
                            </a:rPr>
                            <a:t> </a:t>
                          </a:r>
                        </a:p>
                      </a:txBody>
                      <a:tcPr>
                        <a:solidFill>
                          <a:srgbClr val="99CCFF"/>
                        </a:solidFill>
                      </a:tcPr>
                    </a:tc>
                    <a:extLst>
                      <a:ext uri="{0D108BD9-81ED-4DB2-BD59-A6C34878D82A}">
                        <a16:rowId xmlns:a16="http://schemas.microsoft.com/office/drawing/2014/main" val="21267311"/>
                      </a:ext>
                    </a:extLst>
                  </a:tr>
                </a:tbl>
              </a:graphicData>
            </a:graphic>
          </p:graphicFrame>
        </mc:Choice>
        <mc:Fallback xmlns="">
          <p:graphicFrame>
            <p:nvGraphicFramePr>
              <p:cNvPr id="7" name="Table 6">
                <a:extLst>
                  <a:ext uri="{FF2B5EF4-FFF2-40B4-BE49-F238E27FC236}">
                    <a16:creationId xmlns:a16="http://schemas.microsoft.com/office/drawing/2014/main" id="{95890E5F-24D2-501C-FA48-3F449C17DCD5}"/>
                  </a:ext>
                </a:extLst>
              </p:cNvPr>
              <p:cNvGraphicFramePr>
                <a:graphicFrameLocks noGrp="1"/>
              </p:cNvGraphicFramePr>
              <p:nvPr>
                <p:extLst>
                  <p:ext uri="{D42A27DB-BD31-4B8C-83A1-F6EECF244321}">
                    <p14:modId xmlns:p14="http://schemas.microsoft.com/office/powerpoint/2010/main" val="3336256039"/>
                  </p:ext>
                </p:extLst>
              </p:nvPr>
            </p:nvGraphicFramePr>
            <p:xfrm>
              <a:off x="615785" y="2468563"/>
              <a:ext cx="3743780" cy="3708400"/>
            </p:xfrm>
            <a:graphic>
              <a:graphicData uri="http://schemas.openxmlformats.org/drawingml/2006/table">
                <a:tbl>
                  <a:tblPr firstRow="1" bandRow="1">
                    <a:tableStyleId>{5C22544A-7EE6-4342-B048-85BDC9FD1C3A}</a:tableStyleId>
                  </a:tblPr>
                  <a:tblGrid>
                    <a:gridCol w="769670">
                      <a:extLst>
                        <a:ext uri="{9D8B030D-6E8A-4147-A177-3AD203B41FA5}">
                          <a16:colId xmlns:a16="http://schemas.microsoft.com/office/drawing/2014/main" val="4187985009"/>
                        </a:ext>
                      </a:extLst>
                    </a:gridCol>
                    <a:gridCol w="794327">
                      <a:extLst>
                        <a:ext uri="{9D8B030D-6E8A-4147-A177-3AD203B41FA5}">
                          <a16:colId xmlns:a16="http://schemas.microsoft.com/office/drawing/2014/main" val="467685999"/>
                        </a:ext>
                      </a:extLst>
                    </a:gridCol>
                    <a:gridCol w="877454">
                      <a:extLst>
                        <a:ext uri="{9D8B030D-6E8A-4147-A177-3AD203B41FA5}">
                          <a16:colId xmlns:a16="http://schemas.microsoft.com/office/drawing/2014/main" val="556530481"/>
                        </a:ext>
                      </a:extLst>
                    </a:gridCol>
                    <a:gridCol w="1302329">
                      <a:extLst>
                        <a:ext uri="{9D8B030D-6E8A-4147-A177-3AD203B41FA5}">
                          <a16:colId xmlns:a16="http://schemas.microsoft.com/office/drawing/2014/main" val="1192297038"/>
                        </a:ext>
                      </a:extLst>
                    </a:gridCol>
                  </a:tblGrid>
                  <a:tr h="370840">
                    <a:tc>
                      <a:txBody>
                        <a:bodyPr/>
                        <a:lstStyle/>
                        <a:p>
                          <a:r>
                            <a:rPr lang="en-US" dirty="0">
                              <a:solidFill>
                                <a:schemeClr val="tx1"/>
                              </a:solidFill>
                            </a:rPr>
                            <a:t>Node</a:t>
                          </a:r>
                        </a:p>
                      </a:txBody>
                      <a:tcPr>
                        <a:solidFill>
                          <a:srgbClr val="99CCFF"/>
                        </a:solidFill>
                      </a:tcPr>
                    </a:tc>
                    <a:tc>
                      <a:txBody>
                        <a:bodyPr/>
                        <a:lstStyle/>
                        <a:p>
                          <a:r>
                            <a:rPr lang="en-US" dirty="0">
                              <a:solidFill>
                                <a:schemeClr val="tx1"/>
                              </a:solidFill>
                            </a:rPr>
                            <a:t>Seen?</a:t>
                          </a:r>
                        </a:p>
                      </a:txBody>
                      <a:tcPr>
                        <a:solidFill>
                          <a:srgbClr val="99CCFF"/>
                        </a:solidFill>
                      </a:tcPr>
                    </a:tc>
                    <a:tc>
                      <a:txBody>
                        <a:bodyPr/>
                        <a:lstStyle/>
                        <a:p>
                          <a:r>
                            <a:rPr lang="en-US" dirty="0">
                              <a:solidFill>
                                <a:schemeClr val="tx1"/>
                              </a:solidFill>
                            </a:rPr>
                            <a:t>Done?</a:t>
                          </a:r>
                        </a:p>
                      </a:txBody>
                      <a:tcPr>
                        <a:solidFill>
                          <a:srgbClr val="99CCFF"/>
                        </a:solidFill>
                      </a:tcPr>
                    </a:tc>
                    <a:tc>
                      <a:txBody>
                        <a:bodyPr/>
                        <a:lstStyle/>
                        <a:p>
                          <a:r>
                            <a:rPr lang="en-US" dirty="0">
                              <a:solidFill>
                                <a:schemeClr val="tx1"/>
                              </a:solidFill>
                            </a:rPr>
                            <a:t>Distance</a:t>
                          </a:r>
                        </a:p>
                      </a:txBody>
                      <a:tcPr>
                        <a:solidFill>
                          <a:srgbClr val="99CCFF"/>
                        </a:solidFill>
                      </a:tcPr>
                    </a:tc>
                    <a:extLst>
                      <a:ext uri="{0D108BD9-81ED-4DB2-BD59-A6C34878D82A}">
                        <a16:rowId xmlns:a16="http://schemas.microsoft.com/office/drawing/2014/main" val="455845881"/>
                      </a:ext>
                    </a:extLst>
                  </a:tr>
                  <a:tr h="370840">
                    <a:tc>
                      <a:txBody>
                        <a:bodyPr/>
                        <a:lstStyle/>
                        <a:p>
                          <a:r>
                            <a:rPr lang="en-US" dirty="0">
                              <a:solidFill>
                                <a:schemeClr val="tx1"/>
                              </a:solidFill>
                            </a:rPr>
                            <a:t>0</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0</a:t>
                          </a:r>
                        </a:p>
                      </a:txBody>
                      <a:tcPr>
                        <a:solidFill>
                          <a:srgbClr val="99CCFF"/>
                        </a:solidFill>
                      </a:tcPr>
                    </a:tc>
                    <a:extLst>
                      <a:ext uri="{0D108BD9-81ED-4DB2-BD59-A6C34878D82A}">
                        <a16:rowId xmlns:a16="http://schemas.microsoft.com/office/drawing/2014/main" val="965807223"/>
                      </a:ext>
                    </a:extLst>
                  </a:tr>
                  <a:tr h="370840">
                    <a:tc>
                      <a:txBody>
                        <a:bodyPr/>
                        <a:lstStyle/>
                        <a:p>
                          <a:r>
                            <a:rPr lang="en-US" dirty="0">
                              <a:solidFill>
                                <a:schemeClr val="tx1"/>
                              </a:solidFill>
                            </a:rPr>
                            <a:t>1</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T</a:t>
                          </a:r>
                        </a:p>
                      </a:txBody>
                      <a:tcPr>
                        <a:solidFill>
                          <a:schemeClr val="accent2">
                            <a:lumMod val="40000"/>
                            <a:lumOff val="60000"/>
                          </a:schemeClr>
                        </a:solidFill>
                      </a:tcPr>
                    </a:tc>
                    <a:tc>
                      <a:txBody>
                        <a:bodyPr/>
                        <a:lstStyle/>
                        <a:p>
                          <a:r>
                            <a:rPr lang="en-US" dirty="0">
                              <a:solidFill>
                                <a:schemeClr val="tx1"/>
                              </a:solidFill>
                            </a:rPr>
                            <a:t>10</a:t>
                          </a:r>
                        </a:p>
                      </a:txBody>
                      <a:tcPr>
                        <a:solidFill>
                          <a:srgbClr val="99CCFF"/>
                        </a:solidFill>
                      </a:tcPr>
                    </a:tc>
                    <a:extLst>
                      <a:ext uri="{0D108BD9-81ED-4DB2-BD59-A6C34878D82A}">
                        <a16:rowId xmlns:a16="http://schemas.microsoft.com/office/drawing/2014/main" val="548313570"/>
                      </a:ext>
                    </a:extLst>
                  </a:tr>
                  <a:tr h="370840">
                    <a:tc>
                      <a:txBody>
                        <a:bodyPr/>
                        <a:lstStyle/>
                        <a:p>
                          <a:r>
                            <a:rPr lang="en-US" dirty="0">
                              <a:solidFill>
                                <a:schemeClr val="tx1"/>
                              </a:solidFill>
                            </a:rPr>
                            <a:t>2</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r>
                            <a:rPr lang="en-US" dirty="0">
                              <a:solidFill>
                                <a:schemeClr val="tx1"/>
                              </a:solidFill>
                            </a:rPr>
                            <a:t>12</a:t>
                          </a:r>
                        </a:p>
                      </a:txBody>
                      <a:tcPr>
                        <a:solidFill>
                          <a:srgbClr val="99CCFF"/>
                        </a:solidFill>
                      </a:tcPr>
                    </a:tc>
                    <a:extLst>
                      <a:ext uri="{0D108BD9-81ED-4DB2-BD59-A6C34878D82A}">
                        <a16:rowId xmlns:a16="http://schemas.microsoft.com/office/drawing/2014/main" val="2982695708"/>
                      </a:ext>
                    </a:extLst>
                  </a:tr>
                  <a:tr h="370840">
                    <a:tc>
                      <a:txBody>
                        <a:bodyPr/>
                        <a:lstStyle/>
                        <a:p>
                          <a:r>
                            <a:rPr lang="en-US" dirty="0">
                              <a:solidFill>
                                <a:schemeClr val="tx1"/>
                              </a:solidFill>
                            </a:rPr>
                            <a:t>3</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endParaRPr lang="en-US"/>
                        </a:p>
                      </a:txBody>
                      <a:tcPr>
                        <a:blipFill>
                          <a:blip r:embed="rId10"/>
                          <a:stretch>
                            <a:fillRect l="-188318" t="-408197" r="-1869" b="-522951"/>
                          </a:stretch>
                        </a:blipFill>
                      </a:tcPr>
                    </a:tc>
                    <a:extLst>
                      <a:ext uri="{0D108BD9-81ED-4DB2-BD59-A6C34878D82A}">
                        <a16:rowId xmlns:a16="http://schemas.microsoft.com/office/drawing/2014/main" val="1904497312"/>
                      </a:ext>
                    </a:extLst>
                  </a:tr>
                  <a:tr h="370840">
                    <a:tc>
                      <a:txBody>
                        <a:bodyPr/>
                        <a:lstStyle/>
                        <a:p>
                          <a:r>
                            <a:rPr lang="en-US" dirty="0">
                              <a:solidFill>
                                <a:schemeClr val="tx1"/>
                              </a:solidFill>
                            </a:rPr>
                            <a:t>4</a:t>
                          </a:r>
                        </a:p>
                      </a:txBody>
                      <a:tcPr>
                        <a:solidFill>
                          <a:srgbClr val="99CCFF"/>
                        </a:solidFill>
                      </a:tcPr>
                    </a:tc>
                    <a:tc>
                      <a:txBody>
                        <a:bodyPr/>
                        <a:lstStyle/>
                        <a:p>
                          <a:r>
                            <a:rPr lang="en-US" dirty="0">
                              <a:solidFill>
                                <a:schemeClr val="tx1"/>
                              </a:solidFill>
                            </a:rPr>
                            <a:t>T</a:t>
                          </a:r>
                        </a:p>
                      </a:txBody>
                      <a:tcPr>
                        <a:solidFill>
                          <a:schemeClr val="accent2">
                            <a:lumMod val="40000"/>
                            <a:lumOff val="60000"/>
                          </a:schemeClr>
                        </a:solidFill>
                      </a:tcPr>
                    </a:tc>
                    <a:tc>
                      <a:txBody>
                        <a:bodyPr/>
                        <a:lstStyle/>
                        <a:p>
                          <a:r>
                            <a:rPr lang="en-US" dirty="0">
                              <a:solidFill>
                                <a:schemeClr val="tx1"/>
                              </a:solidFill>
                            </a:rPr>
                            <a:t>F</a:t>
                          </a:r>
                        </a:p>
                      </a:txBody>
                      <a:tcPr>
                        <a:solidFill>
                          <a:srgbClr val="99CCFF"/>
                        </a:solidFill>
                      </a:tcPr>
                    </a:tc>
                    <a:tc>
                      <a:txBody>
                        <a:bodyPr/>
                        <a:lstStyle/>
                        <a:p>
                          <a:r>
                            <a:rPr lang="en-US" dirty="0">
                              <a:solidFill>
                                <a:schemeClr val="tx1"/>
                              </a:solidFill>
                            </a:rPr>
                            <a:t>18 </a:t>
                          </a:r>
                        </a:p>
                      </a:txBody>
                      <a:tcPr>
                        <a:solidFill>
                          <a:schemeClr val="accent2">
                            <a:lumMod val="40000"/>
                            <a:lumOff val="60000"/>
                          </a:schemeClr>
                        </a:solidFill>
                      </a:tcPr>
                    </a:tc>
                    <a:extLst>
                      <a:ext uri="{0D108BD9-81ED-4DB2-BD59-A6C34878D82A}">
                        <a16:rowId xmlns:a16="http://schemas.microsoft.com/office/drawing/2014/main" val="2958580491"/>
                      </a:ext>
                    </a:extLst>
                  </a:tr>
                  <a:tr h="370840">
                    <a:tc>
                      <a:txBody>
                        <a:bodyPr/>
                        <a:lstStyle/>
                        <a:p>
                          <a:r>
                            <a:rPr lang="en-US" dirty="0">
                              <a:solidFill>
                                <a:schemeClr val="tx1"/>
                              </a:solidFill>
                            </a:rPr>
                            <a:t>5</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endParaRPr lang="en-US"/>
                        </a:p>
                      </a:txBody>
                      <a:tcPr>
                        <a:blipFill>
                          <a:blip r:embed="rId10"/>
                          <a:stretch>
                            <a:fillRect l="-188318" t="-608197" r="-1869" b="-322951"/>
                          </a:stretch>
                        </a:blipFill>
                      </a:tcPr>
                    </a:tc>
                    <a:extLst>
                      <a:ext uri="{0D108BD9-81ED-4DB2-BD59-A6C34878D82A}">
                        <a16:rowId xmlns:a16="http://schemas.microsoft.com/office/drawing/2014/main" val="3613889053"/>
                      </a:ext>
                    </a:extLst>
                  </a:tr>
                  <a:tr h="370840">
                    <a:tc>
                      <a:txBody>
                        <a:bodyPr/>
                        <a:lstStyle/>
                        <a:p>
                          <a:r>
                            <a:rPr lang="en-US" dirty="0">
                              <a:solidFill>
                                <a:schemeClr val="tx1"/>
                              </a:solidFill>
                            </a:rPr>
                            <a:t>6</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endParaRPr lang="en-US"/>
                        </a:p>
                      </a:txBody>
                      <a:tcPr>
                        <a:blipFill>
                          <a:blip r:embed="rId10"/>
                          <a:stretch>
                            <a:fillRect l="-188318" t="-708197" r="-1869" b="-222951"/>
                          </a:stretch>
                        </a:blipFill>
                      </a:tcPr>
                    </a:tc>
                    <a:extLst>
                      <a:ext uri="{0D108BD9-81ED-4DB2-BD59-A6C34878D82A}">
                        <a16:rowId xmlns:a16="http://schemas.microsoft.com/office/drawing/2014/main" val="1805092306"/>
                      </a:ext>
                    </a:extLst>
                  </a:tr>
                  <a:tr h="370840">
                    <a:tc>
                      <a:txBody>
                        <a:bodyPr/>
                        <a:lstStyle/>
                        <a:p>
                          <a:r>
                            <a:rPr lang="en-US" dirty="0">
                              <a:solidFill>
                                <a:schemeClr val="tx1"/>
                              </a:solidFill>
                            </a:rPr>
                            <a:t>7</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endParaRPr lang="en-US"/>
                        </a:p>
                      </a:txBody>
                      <a:tcPr>
                        <a:blipFill>
                          <a:blip r:embed="rId10"/>
                          <a:stretch>
                            <a:fillRect l="-188318" t="-808197" r="-1869" b="-122951"/>
                          </a:stretch>
                        </a:blipFill>
                      </a:tcPr>
                    </a:tc>
                    <a:extLst>
                      <a:ext uri="{0D108BD9-81ED-4DB2-BD59-A6C34878D82A}">
                        <a16:rowId xmlns:a16="http://schemas.microsoft.com/office/drawing/2014/main" val="1151405611"/>
                      </a:ext>
                    </a:extLst>
                  </a:tr>
                  <a:tr h="370840">
                    <a:tc>
                      <a:txBody>
                        <a:bodyPr/>
                        <a:lstStyle/>
                        <a:p>
                          <a:r>
                            <a:rPr lang="en-US" dirty="0">
                              <a:solidFill>
                                <a:schemeClr val="tx1"/>
                              </a:solidFill>
                            </a:rPr>
                            <a:t>8</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endParaRPr lang="en-US"/>
                        </a:p>
                      </a:txBody>
                      <a:tcPr>
                        <a:blipFill>
                          <a:blip r:embed="rId10"/>
                          <a:stretch>
                            <a:fillRect l="-188318" t="-908197" r="-1869" b="-22951"/>
                          </a:stretch>
                        </a:blipFill>
                      </a:tcPr>
                    </a:tc>
                    <a:extLst>
                      <a:ext uri="{0D108BD9-81ED-4DB2-BD59-A6C34878D82A}">
                        <a16:rowId xmlns:a16="http://schemas.microsoft.com/office/drawing/2014/main" val="21267311"/>
                      </a:ext>
                    </a:extLst>
                  </a:tr>
                </a:tbl>
              </a:graphicData>
            </a:graphic>
          </p:graphicFrame>
        </mc:Fallback>
      </mc:AlternateContent>
    </p:spTree>
    <p:extLst>
      <p:ext uri="{BB962C8B-B14F-4D97-AF65-F5344CB8AC3E}">
        <p14:creationId xmlns:p14="http://schemas.microsoft.com/office/powerpoint/2010/main" val="24396107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Dijkstra’s Algorithm (4/8)</a:t>
            </a:r>
          </a:p>
        </p:txBody>
      </p:sp>
      <p:sp>
        <p:nvSpPr>
          <p:cNvPr id="9" name="TextBox 8">
            <a:extLst>
              <a:ext uri="{FF2B5EF4-FFF2-40B4-BE49-F238E27FC236}">
                <a16:creationId xmlns:a16="http://schemas.microsoft.com/office/drawing/2014/main" id="{6C4B4080-E8DA-8856-7748-55E5B8632E46}"/>
              </a:ext>
            </a:extLst>
          </p:cNvPr>
          <p:cNvSpPr txBox="1"/>
          <p:nvPr/>
        </p:nvSpPr>
        <p:spPr>
          <a:xfrm>
            <a:off x="6553271" y="386968"/>
            <a:ext cx="4897289" cy="1384995"/>
          </a:xfrm>
          <a:prstGeom prst="rect">
            <a:avLst/>
          </a:prstGeom>
          <a:noFill/>
          <a:ln>
            <a:solidFill>
              <a:srgbClr val="FF0000"/>
            </a:solidFill>
          </a:ln>
        </p:spPr>
        <p:txBody>
          <a:bodyPr wrap="square" rtlCol="0">
            <a:spAutoFit/>
          </a:bodyPr>
          <a:lstStyle/>
          <a:p>
            <a:r>
              <a:rPr lang="en-US" sz="2800" dirty="0">
                <a:solidFill>
                  <a:srgbClr val="FF0000"/>
                </a:solidFill>
              </a:rPr>
              <a:t>Idea: When a node is the closest not-done thing to the start, we have found its shortest path</a:t>
            </a:r>
          </a:p>
        </p:txBody>
      </p:sp>
      <p:sp>
        <p:nvSpPr>
          <p:cNvPr id="5" name="TextBox 4">
            <a:extLst>
              <a:ext uri="{FF2B5EF4-FFF2-40B4-BE49-F238E27FC236}">
                <a16:creationId xmlns:a16="http://schemas.microsoft.com/office/drawing/2014/main" id="{12DBE2B8-E53A-E358-ABA8-46992D45A65B}"/>
              </a:ext>
            </a:extLst>
          </p:cNvPr>
          <p:cNvSpPr txBox="1"/>
          <p:nvPr/>
        </p:nvSpPr>
        <p:spPr>
          <a:xfrm>
            <a:off x="6310747" y="1770584"/>
            <a:ext cx="5265468" cy="1200329"/>
          </a:xfrm>
          <a:prstGeom prst="rect">
            <a:avLst/>
          </a:prstGeom>
          <a:noFill/>
        </p:spPr>
        <p:txBody>
          <a:bodyPr wrap="square">
            <a:spAutoFit/>
          </a:bodyPr>
          <a:lstStyle/>
          <a:p>
            <a:r>
              <a:rPr lang="en-US" dirty="0">
                <a:solidFill>
                  <a:srgbClr val="FF0000"/>
                </a:solidFill>
              </a:rPr>
              <a:t>Extract a node from priority queue (making it “done”)</a:t>
            </a:r>
          </a:p>
          <a:p>
            <a:r>
              <a:rPr lang="en-US" dirty="0">
                <a:solidFill>
                  <a:srgbClr val="FF0000"/>
                </a:solidFill>
              </a:rPr>
              <a:t>Mark extracted node as seen</a:t>
            </a:r>
          </a:p>
          <a:p>
            <a:r>
              <a:rPr lang="en-US" dirty="0">
                <a:solidFill>
                  <a:srgbClr val="FF0000"/>
                </a:solidFill>
              </a:rPr>
              <a:t>for each not-done neighbor:</a:t>
            </a:r>
          </a:p>
          <a:p>
            <a:r>
              <a:rPr lang="en-US" dirty="0">
                <a:solidFill>
                  <a:srgbClr val="FF0000"/>
                </a:solidFill>
              </a:rPr>
              <a:t>        Update its distance if we found a better path</a:t>
            </a:r>
          </a:p>
        </p:txBody>
      </p:sp>
      <p:grpSp>
        <p:nvGrpSpPr>
          <p:cNvPr id="6" name="Group 5" descr="An illustration of the following weighted undirected graph:&#10;&#10;The vertices are: 0,1,2,3,4,5,6,7&#10;The edges are as follows:&#10;(10,1) w=10, (0,2) w=12, &#10;(1,4) w=8, (1,2) w=9, &#10;(2,3) w=3, (2,5) w=1, &#10;(3,4) w=7, (3,5) w=1, &#10;(4,6) w=5, (4,7) w=6, &#10;(5,6) w=7, &#10;(6,7) w=9, (6,8) w=11, &#10;(7,8) w=2&#10;&#10;Next we remove node 2 from the priority queue, which has distance 12. We mark 2 as done.&#10;&#10;The undone neighbors of 2 are 3 and 5. Because 2 had distance 12 from the source, and the edge (2,3) had weight 3, there is a path to node 3 with cost 12+3=15. 3 was noy yet seen so we mark node 3 as seen and add it to the priority queue with priority 15.&#10;&#10;The edge (2,5) had weight 1, so there is a path to node 5 with cost 12+1=13. Since 5 was not yet seen, we mark 5 as seen and then add it to the priority queue with priority 13.">
            <a:extLst>
              <a:ext uri="{FF2B5EF4-FFF2-40B4-BE49-F238E27FC236}">
                <a16:creationId xmlns:a16="http://schemas.microsoft.com/office/drawing/2014/main" id="{0FE565FD-4535-EAD3-B0BA-E54CDDE2454D}"/>
              </a:ext>
            </a:extLst>
          </p:cNvPr>
          <p:cNvGrpSpPr/>
          <p:nvPr/>
        </p:nvGrpSpPr>
        <p:grpSpPr>
          <a:xfrm>
            <a:off x="6241676" y="3048735"/>
            <a:ext cx="4682984" cy="3105779"/>
            <a:chOff x="6241676" y="3048735"/>
            <a:chExt cx="4682984" cy="3105779"/>
          </a:xfrm>
        </p:grpSpPr>
        <p:grpSp>
          <p:nvGrpSpPr>
            <p:cNvPr id="44" name="Group 43"/>
            <p:cNvGrpSpPr/>
            <p:nvPr/>
          </p:nvGrpSpPr>
          <p:grpSpPr>
            <a:xfrm>
              <a:off x="6324600" y="3367274"/>
              <a:ext cx="4600060" cy="2787240"/>
              <a:chOff x="0" y="2862182"/>
              <a:chExt cx="7044346" cy="4268266"/>
            </a:xfrm>
          </p:grpSpPr>
          <p:cxnSp>
            <p:nvCxnSpPr>
              <p:cNvPr id="45" name="Straight Connector 44"/>
              <p:cNvCxnSpPr>
                <a:stCxn id="111" idx="7"/>
                <a:endCxn id="112" idx="2"/>
              </p:cNvCxnSpPr>
              <p:nvPr/>
            </p:nvCxnSpPr>
            <p:spPr>
              <a:xfrm flipV="1">
                <a:off x="438102" y="3276727"/>
                <a:ext cx="1492916" cy="962604"/>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a:stCxn id="112" idx="6"/>
                <a:endCxn id="115" idx="2"/>
              </p:cNvCxnSpPr>
              <p:nvPr/>
            </p:nvCxnSpPr>
            <p:spPr>
              <a:xfrm>
                <a:off x="2444286" y="3276727"/>
                <a:ext cx="1510213" cy="52390"/>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a:stCxn id="111" idx="4"/>
                <a:endCxn id="113" idx="1"/>
              </p:cNvCxnSpPr>
              <p:nvPr/>
            </p:nvCxnSpPr>
            <p:spPr>
              <a:xfrm>
                <a:off x="256634" y="4677433"/>
                <a:ext cx="857899" cy="1046257"/>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a:stCxn id="114" idx="3"/>
                <a:endCxn id="113" idx="7"/>
              </p:cNvCxnSpPr>
              <p:nvPr/>
            </p:nvCxnSpPr>
            <p:spPr>
              <a:xfrm flipH="1">
                <a:off x="1477469" y="4930617"/>
                <a:ext cx="1172042" cy="793073"/>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a:stCxn id="116" idx="2"/>
                <a:endCxn id="113" idx="5"/>
              </p:cNvCxnSpPr>
              <p:nvPr/>
            </p:nvCxnSpPr>
            <p:spPr>
              <a:xfrm flipH="1" flipV="1">
                <a:off x="1477469" y="6086626"/>
                <a:ext cx="1369411" cy="565311"/>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a:stCxn id="114" idx="5"/>
                <a:endCxn id="116" idx="0"/>
              </p:cNvCxnSpPr>
              <p:nvPr/>
            </p:nvCxnSpPr>
            <p:spPr>
              <a:xfrm>
                <a:off x="3012447" y="4930617"/>
                <a:ext cx="91067" cy="1464686"/>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89" name="Straight Connector 88"/>
              <p:cNvCxnSpPr>
                <a:stCxn id="114" idx="7"/>
                <a:endCxn id="115" idx="3"/>
              </p:cNvCxnSpPr>
              <p:nvPr/>
            </p:nvCxnSpPr>
            <p:spPr>
              <a:xfrm flipV="1">
                <a:off x="3012447" y="3510585"/>
                <a:ext cx="1017218" cy="1057096"/>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a:stCxn id="116" idx="6"/>
                <a:endCxn id="117" idx="3"/>
              </p:cNvCxnSpPr>
              <p:nvPr/>
            </p:nvCxnSpPr>
            <p:spPr>
              <a:xfrm flipV="1">
                <a:off x="3360148" y="6576771"/>
                <a:ext cx="1716185" cy="75166"/>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91" name="Straight Connector 90"/>
              <p:cNvCxnSpPr>
                <a:stCxn id="117" idx="1"/>
                <a:endCxn id="115" idx="4"/>
              </p:cNvCxnSpPr>
              <p:nvPr/>
            </p:nvCxnSpPr>
            <p:spPr>
              <a:xfrm flipH="1" flipV="1">
                <a:off x="4211133" y="3585751"/>
                <a:ext cx="865200" cy="2628084"/>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92" name="Straight Connector 91"/>
              <p:cNvCxnSpPr>
                <a:stCxn id="119" idx="2"/>
                <a:endCxn id="115" idx="5"/>
              </p:cNvCxnSpPr>
              <p:nvPr/>
            </p:nvCxnSpPr>
            <p:spPr>
              <a:xfrm flipH="1" flipV="1">
                <a:off x="4392601" y="3510585"/>
                <a:ext cx="913997" cy="495205"/>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93" name="Straight Connector 92"/>
              <p:cNvCxnSpPr>
                <a:stCxn id="117" idx="0"/>
                <a:endCxn id="119" idx="3"/>
              </p:cNvCxnSpPr>
              <p:nvPr/>
            </p:nvCxnSpPr>
            <p:spPr>
              <a:xfrm flipV="1">
                <a:off x="5257801" y="4187258"/>
                <a:ext cx="123963" cy="1951411"/>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94" name="Straight Connector 93"/>
              <p:cNvCxnSpPr>
                <a:stCxn id="118" idx="1"/>
                <a:endCxn id="119" idx="5"/>
              </p:cNvCxnSpPr>
              <p:nvPr/>
            </p:nvCxnSpPr>
            <p:spPr>
              <a:xfrm flipH="1" flipV="1">
                <a:off x="5744700" y="4187258"/>
                <a:ext cx="861544" cy="674868"/>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95" name="Straight Connector 94"/>
              <p:cNvCxnSpPr>
                <a:stCxn id="118" idx="3"/>
                <a:endCxn id="117" idx="6"/>
              </p:cNvCxnSpPr>
              <p:nvPr/>
            </p:nvCxnSpPr>
            <p:spPr>
              <a:xfrm flipH="1">
                <a:off x="5514435" y="5225062"/>
                <a:ext cx="1091809" cy="1170241"/>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96" name="TextBox 95"/>
              <p:cNvSpPr txBox="1"/>
              <p:nvPr/>
            </p:nvSpPr>
            <p:spPr>
              <a:xfrm>
                <a:off x="767228" y="3195081"/>
                <a:ext cx="641186" cy="565580"/>
              </a:xfrm>
              <a:prstGeom prst="rect">
                <a:avLst/>
              </a:prstGeom>
              <a:noFill/>
            </p:spPr>
            <p:txBody>
              <a:bodyPr wrap="none" rtlCol="0">
                <a:spAutoFit/>
              </a:bodyPr>
              <a:lstStyle/>
              <a:p>
                <a:r>
                  <a:rPr lang="en-US" dirty="0">
                    <a:solidFill>
                      <a:srgbClr val="00B050"/>
                    </a:solidFill>
                  </a:rPr>
                  <a:t>10</a:t>
                </a:r>
              </a:p>
            </p:txBody>
          </p:sp>
          <p:sp>
            <p:nvSpPr>
              <p:cNvPr id="97" name="TextBox 96"/>
              <p:cNvSpPr txBox="1"/>
              <p:nvPr/>
            </p:nvSpPr>
            <p:spPr>
              <a:xfrm>
                <a:off x="6095562" y="4099030"/>
                <a:ext cx="461990" cy="565580"/>
              </a:xfrm>
              <a:prstGeom prst="rect">
                <a:avLst/>
              </a:prstGeom>
              <a:noFill/>
            </p:spPr>
            <p:txBody>
              <a:bodyPr wrap="none" rtlCol="0">
                <a:spAutoFit/>
              </a:bodyPr>
              <a:lstStyle/>
              <a:p>
                <a:r>
                  <a:rPr lang="en-US" dirty="0">
                    <a:solidFill>
                      <a:srgbClr val="00B050"/>
                    </a:solidFill>
                  </a:rPr>
                  <a:t>2</a:t>
                </a:r>
              </a:p>
            </p:txBody>
          </p:sp>
          <p:sp>
            <p:nvSpPr>
              <p:cNvPr id="98" name="TextBox 97"/>
              <p:cNvSpPr txBox="1"/>
              <p:nvPr/>
            </p:nvSpPr>
            <p:spPr>
              <a:xfrm>
                <a:off x="3895875" y="6564868"/>
                <a:ext cx="461990" cy="565580"/>
              </a:xfrm>
              <a:prstGeom prst="rect">
                <a:avLst/>
              </a:prstGeom>
              <a:noFill/>
            </p:spPr>
            <p:txBody>
              <a:bodyPr wrap="none" rtlCol="0">
                <a:spAutoFit/>
              </a:bodyPr>
              <a:lstStyle/>
              <a:p>
                <a:r>
                  <a:rPr lang="en-US" dirty="0">
                    <a:solidFill>
                      <a:srgbClr val="00B050"/>
                    </a:solidFill>
                  </a:rPr>
                  <a:t>7</a:t>
                </a:r>
              </a:p>
            </p:txBody>
          </p:sp>
          <p:sp>
            <p:nvSpPr>
              <p:cNvPr id="99" name="TextBox 98"/>
              <p:cNvSpPr txBox="1"/>
              <p:nvPr/>
            </p:nvSpPr>
            <p:spPr>
              <a:xfrm>
                <a:off x="6047348" y="5905158"/>
                <a:ext cx="641186" cy="565580"/>
              </a:xfrm>
              <a:prstGeom prst="rect">
                <a:avLst/>
              </a:prstGeom>
              <a:noFill/>
            </p:spPr>
            <p:txBody>
              <a:bodyPr wrap="none" rtlCol="0">
                <a:spAutoFit/>
              </a:bodyPr>
              <a:lstStyle/>
              <a:p>
                <a:r>
                  <a:rPr lang="en-US" dirty="0">
                    <a:solidFill>
                      <a:srgbClr val="00B050"/>
                    </a:solidFill>
                  </a:rPr>
                  <a:t>11</a:t>
                </a:r>
              </a:p>
            </p:txBody>
          </p:sp>
          <p:sp>
            <p:nvSpPr>
              <p:cNvPr id="100" name="TextBox 99"/>
              <p:cNvSpPr txBox="1"/>
              <p:nvPr/>
            </p:nvSpPr>
            <p:spPr>
              <a:xfrm>
                <a:off x="5255801" y="4595356"/>
                <a:ext cx="461990" cy="565580"/>
              </a:xfrm>
              <a:prstGeom prst="rect">
                <a:avLst/>
              </a:prstGeom>
              <a:noFill/>
            </p:spPr>
            <p:txBody>
              <a:bodyPr wrap="none" rtlCol="0">
                <a:spAutoFit/>
              </a:bodyPr>
              <a:lstStyle/>
              <a:p>
                <a:r>
                  <a:rPr lang="en-US" dirty="0">
                    <a:solidFill>
                      <a:srgbClr val="00B050"/>
                    </a:solidFill>
                  </a:rPr>
                  <a:t>9</a:t>
                </a:r>
              </a:p>
            </p:txBody>
          </p:sp>
          <p:sp>
            <p:nvSpPr>
              <p:cNvPr id="101" name="TextBox 100"/>
              <p:cNvSpPr txBox="1"/>
              <p:nvPr/>
            </p:nvSpPr>
            <p:spPr>
              <a:xfrm>
                <a:off x="4119679" y="4462779"/>
                <a:ext cx="461990" cy="565580"/>
              </a:xfrm>
              <a:prstGeom prst="rect">
                <a:avLst/>
              </a:prstGeom>
              <a:noFill/>
            </p:spPr>
            <p:txBody>
              <a:bodyPr wrap="none" rtlCol="0">
                <a:spAutoFit/>
              </a:bodyPr>
              <a:lstStyle/>
              <a:p>
                <a:r>
                  <a:rPr lang="en-US" dirty="0">
                    <a:solidFill>
                      <a:srgbClr val="00B050"/>
                    </a:solidFill>
                  </a:rPr>
                  <a:t>5</a:t>
                </a:r>
              </a:p>
            </p:txBody>
          </p:sp>
          <p:sp>
            <p:nvSpPr>
              <p:cNvPr id="102" name="TextBox 101"/>
              <p:cNvSpPr txBox="1"/>
              <p:nvPr/>
            </p:nvSpPr>
            <p:spPr>
              <a:xfrm>
                <a:off x="4582463" y="3299181"/>
                <a:ext cx="461990" cy="565580"/>
              </a:xfrm>
              <a:prstGeom prst="rect">
                <a:avLst/>
              </a:prstGeom>
              <a:noFill/>
            </p:spPr>
            <p:txBody>
              <a:bodyPr wrap="none" rtlCol="0">
                <a:spAutoFit/>
              </a:bodyPr>
              <a:lstStyle/>
              <a:p>
                <a:r>
                  <a:rPr lang="en-US" dirty="0">
                    <a:solidFill>
                      <a:srgbClr val="00B050"/>
                    </a:solidFill>
                  </a:rPr>
                  <a:t>6</a:t>
                </a:r>
              </a:p>
            </p:txBody>
          </p:sp>
          <p:sp>
            <p:nvSpPr>
              <p:cNvPr id="103" name="TextBox 102"/>
              <p:cNvSpPr txBox="1"/>
              <p:nvPr/>
            </p:nvSpPr>
            <p:spPr>
              <a:xfrm>
                <a:off x="3058462" y="5546336"/>
                <a:ext cx="461990" cy="565580"/>
              </a:xfrm>
              <a:prstGeom prst="rect">
                <a:avLst/>
              </a:prstGeom>
              <a:noFill/>
            </p:spPr>
            <p:txBody>
              <a:bodyPr wrap="none" rtlCol="0">
                <a:spAutoFit/>
              </a:bodyPr>
              <a:lstStyle/>
              <a:p>
                <a:r>
                  <a:rPr lang="en-US" dirty="0">
                    <a:solidFill>
                      <a:srgbClr val="00B050"/>
                    </a:solidFill>
                  </a:rPr>
                  <a:t>1</a:t>
                </a:r>
              </a:p>
            </p:txBody>
          </p:sp>
          <p:sp>
            <p:nvSpPr>
              <p:cNvPr id="104" name="TextBox 103"/>
              <p:cNvSpPr txBox="1"/>
              <p:nvPr/>
            </p:nvSpPr>
            <p:spPr>
              <a:xfrm>
                <a:off x="3064048" y="3778529"/>
                <a:ext cx="461990" cy="565580"/>
              </a:xfrm>
              <a:prstGeom prst="rect">
                <a:avLst/>
              </a:prstGeom>
              <a:noFill/>
            </p:spPr>
            <p:txBody>
              <a:bodyPr wrap="none" rtlCol="0">
                <a:spAutoFit/>
              </a:bodyPr>
              <a:lstStyle/>
              <a:p>
                <a:r>
                  <a:rPr lang="en-US" dirty="0">
                    <a:solidFill>
                      <a:srgbClr val="00B050"/>
                    </a:solidFill>
                  </a:rPr>
                  <a:t>7</a:t>
                </a:r>
              </a:p>
            </p:txBody>
          </p:sp>
          <p:sp>
            <p:nvSpPr>
              <p:cNvPr id="105" name="TextBox 104"/>
              <p:cNvSpPr txBox="1"/>
              <p:nvPr/>
            </p:nvSpPr>
            <p:spPr>
              <a:xfrm>
                <a:off x="2051034" y="5224258"/>
                <a:ext cx="461990" cy="565580"/>
              </a:xfrm>
              <a:prstGeom prst="rect">
                <a:avLst/>
              </a:prstGeom>
              <a:noFill/>
            </p:spPr>
            <p:txBody>
              <a:bodyPr wrap="none" rtlCol="0">
                <a:spAutoFit/>
              </a:bodyPr>
              <a:lstStyle/>
              <a:p>
                <a:r>
                  <a:rPr lang="en-US" dirty="0">
                    <a:solidFill>
                      <a:srgbClr val="00B050"/>
                    </a:solidFill>
                  </a:rPr>
                  <a:t>3</a:t>
                </a:r>
              </a:p>
            </p:txBody>
          </p:sp>
          <p:sp>
            <p:nvSpPr>
              <p:cNvPr id="106" name="TextBox 105"/>
              <p:cNvSpPr txBox="1"/>
              <p:nvPr/>
            </p:nvSpPr>
            <p:spPr>
              <a:xfrm>
                <a:off x="1885966" y="6404395"/>
                <a:ext cx="461990" cy="565580"/>
              </a:xfrm>
              <a:prstGeom prst="rect">
                <a:avLst/>
              </a:prstGeom>
              <a:noFill/>
            </p:spPr>
            <p:txBody>
              <a:bodyPr wrap="none" rtlCol="0">
                <a:spAutoFit/>
              </a:bodyPr>
              <a:lstStyle/>
              <a:p>
                <a:r>
                  <a:rPr lang="en-US" dirty="0">
                    <a:solidFill>
                      <a:srgbClr val="00B050"/>
                    </a:solidFill>
                  </a:rPr>
                  <a:t>1</a:t>
                </a:r>
              </a:p>
            </p:txBody>
          </p:sp>
          <p:sp>
            <p:nvSpPr>
              <p:cNvPr id="107" name="TextBox 106"/>
              <p:cNvSpPr txBox="1"/>
              <p:nvPr/>
            </p:nvSpPr>
            <p:spPr>
              <a:xfrm>
                <a:off x="2830979" y="2862182"/>
                <a:ext cx="461990" cy="565580"/>
              </a:xfrm>
              <a:prstGeom prst="rect">
                <a:avLst/>
              </a:prstGeom>
              <a:noFill/>
            </p:spPr>
            <p:txBody>
              <a:bodyPr wrap="none" rtlCol="0">
                <a:spAutoFit/>
              </a:bodyPr>
              <a:lstStyle/>
              <a:p>
                <a:r>
                  <a:rPr lang="en-US" dirty="0">
                    <a:solidFill>
                      <a:srgbClr val="00B050"/>
                    </a:solidFill>
                  </a:rPr>
                  <a:t>8</a:t>
                </a:r>
              </a:p>
            </p:txBody>
          </p:sp>
          <p:sp>
            <p:nvSpPr>
              <p:cNvPr id="108" name="TextBox 107"/>
              <p:cNvSpPr txBox="1"/>
              <p:nvPr/>
            </p:nvSpPr>
            <p:spPr>
              <a:xfrm>
                <a:off x="256634" y="5096526"/>
                <a:ext cx="641186" cy="565580"/>
              </a:xfrm>
              <a:prstGeom prst="rect">
                <a:avLst/>
              </a:prstGeom>
              <a:noFill/>
            </p:spPr>
            <p:txBody>
              <a:bodyPr wrap="none" rtlCol="0">
                <a:spAutoFit/>
              </a:bodyPr>
              <a:lstStyle/>
              <a:p>
                <a:r>
                  <a:rPr lang="en-US" dirty="0">
                    <a:solidFill>
                      <a:srgbClr val="00B050"/>
                    </a:solidFill>
                  </a:rPr>
                  <a:t>12</a:t>
                </a:r>
              </a:p>
            </p:txBody>
          </p:sp>
          <p:cxnSp>
            <p:nvCxnSpPr>
              <p:cNvPr id="109" name="Straight Connector 108"/>
              <p:cNvCxnSpPr>
                <a:stCxn id="112" idx="4"/>
                <a:endCxn id="113" idx="0"/>
              </p:cNvCxnSpPr>
              <p:nvPr/>
            </p:nvCxnSpPr>
            <p:spPr>
              <a:xfrm flipH="1">
                <a:off x="1296001" y="3533361"/>
                <a:ext cx="891651" cy="2115163"/>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10" name="TextBox 109"/>
              <p:cNvSpPr txBox="1"/>
              <p:nvPr/>
            </p:nvSpPr>
            <p:spPr>
              <a:xfrm>
                <a:off x="1414258" y="4262423"/>
                <a:ext cx="461990" cy="565580"/>
              </a:xfrm>
              <a:prstGeom prst="rect">
                <a:avLst/>
              </a:prstGeom>
              <a:noFill/>
            </p:spPr>
            <p:txBody>
              <a:bodyPr wrap="none" rtlCol="0">
                <a:spAutoFit/>
              </a:bodyPr>
              <a:lstStyle/>
              <a:p>
                <a:r>
                  <a:rPr lang="en-US" dirty="0">
                    <a:solidFill>
                      <a:srgbClr val="00B050"/>
                    </a:solidFill>
                  </a:rPr>
                  <a:t>9</a:t>
                </a:r>
              </a:p>
            </p:txBody>
          </p:sp>
          <p:sp>
            <p:nvSpPr>
              <p:cNvPr id="111" name="Oval 110"/>
              <p:cNvSpPr/>
              <p:nvPr/>
            </p:nvSpPr>
            <p:spPr>
              <a:xfrm>
                <a:off x="0" y="4164165"/>
                <a:ext cx="513268" cy="513268"/>
              </a:xfrm>
              <a:prstGeom prst="ellipse">
                <a:avLst/>
              </a:prstGeom>
              <a:solidFill>
                <a:srgbClr val="FF0000"/>
              </a:solidFill>
              <a:ln>
                <a:solidFill>
                  <a:srgbClr val="FF33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0</a:t>
                </a:r>
              </a:p>
            </p:txBody>
          </p:sp>
          <p:sp>
            <p:nvSpPr>
              <p:cNvPr id="112" name="Oval 111"/>
              <p:cNvSpPr/>
              <p:nvPr/>
            </p:nvSpPr>
            <p:spPr>
              <a:xfrm>
                <a:off x="1931018" y="3020093"/>
                <a:ext cx="513268" cy="51326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113" name="Oval 112"/>
              <p:cNvSpPr/>
              <p:nvPr/>
            </p:nvSpPr>
            <p:spPr>
              <a:xfrm>
                <a:off x="1039367" y="5648524"/>
                <a:ext cx="513268" cy="51326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114" name="Oval 113"/>
              <p:cNvSpPr/>
              <p:nvPr/>
            </p:nvSpPr>
            <p:spPr>
              <a:xfrm>
                <a:off x="2574345" y="4492515"/>
                <a:ext cx="513268" cy="51326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115" name="Oval 114"/>
              <p:cNvSpPr/>
              <p:nvPr/>
            </p:nvSpPr>
            <p:spPr>
              <a:xfrm>
                <a:off x="3954499" y="3072483"/>
                <a:ext cx="513268" cy="51326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a:t>
                </a:r>
              </a:p>
            </p:txBody>
          </p:sp>
          <p:sp>
            <p:nvSpPr>
              <p:cNvPr id="116" name="Oval 115"/>
              <p:cNvSpPr/>
              <p:nvPr/>
            </p:nvSpPr>
            <p:spPr>
              <a:xfrm>
                <a:off x="2846880" y="6395303"/>
                <a:ext cx="513268" cy="51326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117" name="Oval 116"/>
              <p:cNvSpPr/>
              <p:nvPr/>
            </p:nvSpPr>
            <p:spPr>
              <a:xfrm>
                <a:off x="5001167" y="6138669"/>
                <a:ext cx="513268" cy="51326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sp>
            <p:nvSpPr>
              <p:cNvPr id="118" name="Oval 117"/>
              <p:cNvSpPr/>
              <p:nvPr/>
            </p:nvSpPr>
            <p:spPr>
              <a:xfrm>
                <a:off x="6531078" y="4786960"/>
                <a:ext cx="513268" cy="513268"/>
              </a:xfrm>
              <a:prstGeom prst="ellipse">
                <a:avLst/>
              </a:prstGeom>
              <a:solidFill>
                <a:schemeClr val="accent4">
                  <a:lumMod val="60000"/>
                  <a:lumOff val="40000"/>
                </a:scheme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a:t>
                </a:r>
              </a:p>
            </p:txBody>
          </p:sp>
          <p:sp>
            <p:nvSpPr>
              <p:cNvPr id="119" name="Oval 118"/>
              <p:cNvSpPr/>
              <p:nvPr/>
            </p:nvSpPr>
            <p:spPr>
              <a:xfrm>
                <a:off x="5306598" y="3749156"/>
                <a:ext cx="513268" cy="51326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grpSp>
        <p:sp>
          <p:nvSpPr>
            <p:cNvPr id="120" name="TextBox 119"/>
            <p:cNvSpPr txBox="1"/>
            <p:nvPr/>
          </p:nvSpPr>
          <p:spPr>
            <a:xfrm>
              <a:off x="6308046" y="3868514"/>
              <a:ext cx="301686" cy="369332"/>
            </a:xfrm>
            <a:prstGeom prst="rect">
              <a:avLst/>
            </a:prstGeom>
            <a:noFill/>
          </p:spPr>
          <p:txBody>
            <a:bodyPr wrap="none" rtlCol="0">
              <a:spAutoFit/>
            </a:bodyPr>
            <a:lstStyle/>
            <a:p>
              <a:r>
                <a:rPr lang="en-US" dirty="0">
                  <a:solidFill>
                    <a:srgbClr val="FF9933"/>
                  </a:solidFill>
                </a:rPr>
                <a:t>0</a:t>
              </a:r>
            </a:p>
          </p:txBody>
        </p:sp>
        <mc:AlternateContent xmlns:mc="http://schemas.openxmlformats.org/markup-compatibility/2006">
          <mc:Choice xmlns:a14="http://schemas.microsoft.com/office/drawing/2010/main" Requires="a14">
            <p:sp>
              <p:nvSpPr>
                <p:cNvPr id="121" name="TextBox 120"/>
                <p:cNvSpPr txBox="1"/>
                <p:nvPr/>
              </p:nvSpPr>
              <p:spPr>
                <a:xfrm>
                  <a:off x="7370403" y="3183900"/>
                  <a:ext cx="494046"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b="0" i="1" smtClean="0">
                            <a:solidFill>
                              <a:srgbClr val="FF9933"/>
                            </a:solidFill>
                            <a:latin typeface="Cambria Math" panose="02040503050406030204" pitchFamily="18" charset="0"/>
                          </a:rPr>
                          <m:t>10</m:t>
                        </m:r>
                      </m:oMath>
                    </m:oMathPara>
                  </a14:m>
                  <a:endParaRPr lang="en-US" dirty="0">
                    <a:solidFill>
                      <a:srgbClr val="FF9933"/>
                    </a:solidFill>
                  </a:endParaRPr>
                </a:p>
              </p:txBody>
            </p:sp>
          </mc:Choice>
          <mc:Fallback>
            <p:sp>
              <p:nvSpPr>
                <p:cNvPr id="121" name="TextBox 120"/>
                <p:cNvSpPr txBox="1">
                  <a:spLocks noRot="1" noChangeAspect="1" noMove="1" noResize="1" noEditPoints="1" noAdjustHandles="1" noChangeArrowheads="1" noChangeShapeType="1" noTextEdit="1"/>
                </p:cNvSpPr>
                <p:nvPr/>
              </p:nvSpPr>
              <p:spPr>
                <a:xfrm>
                  <a:off x="7370403" y="3183900"/>
                  <a:ext cx="494046" cy="369332"/>
                </a:xfrm>
                <a:prstGeom prst="rect">
                  <a:avLst/>
                </a:prstGeom>
                <a:blipFill>
                  <a:blip r:embed="rId2"/>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22" name="TextBox 121"/>
                <p:cNvSpPr txBox="1"/>
                <p:nvPr/>
              </p:nvSpPr>
              <p:spPr>
                <a:xfrm>
                  <a:off x="6536646" y="5245034"/>
                  <a:ext cx="494046"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b="0" i="1" smtClean="0">
                            <a:solidFill>
                              <a:srgbClr val="FF9933"/>
                            </a:solidFill>
                            <a:latin typeface="Cambria Math" panose="02040503050406030204" pitchFamily="18" charset="0"/>
                          </a:rPr>
                          <m:t>12</m:t>
                        </m:r>
                      </m:oMath>
                    </m:oMathPara>
                  </a14:m>
                  <a:endParaRPr lang="en-US" dirty="0">
                    <a:solidFill>
                      <a:srgbClr val="FF9933"/>
                    </a:solidFill>
                  </a:endParaRPr>
                </a:p>
              </p:txBody>
            </p:sp>
          </mc:Choice>
          <mc:Fallback>
            <p:sp>
              <p:nvSpPr>
                <p:cNvPr id="122" name="TextBox 121"/>
                <p:cNvSpPr txBox="1">
                  <a:spLocks noRot="1" noChangeAspect="1" noMove="1" noResize="1" noEditPoints="1" noAdjustHandles="1" noChangeArrowheads="1" noChangeShapeType="1" noTextEdit="1"/>
                </p:cNvSpPr>
                <p:nvPr/>
              </p:nvSpPr>
              <p:spPr>
                <a:xfrm>
                  <a:off x="6536646" y="5245034"/>
                  <a:ext cx="494046" cy="369332"/>
                </a:xfrm>
                <a:prstGeom prst="rect">
                  <a:avLst/>
                </a:prstGeom>
                <a:blipFill>
                  <a:blip r:embed="rId3"/>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23" name="TextBox 122"/>
                <p:cNvSpPr txBox="1"/>
                <p:nvPr/>
              </p:nvSpPr>
              <p:spPr>
                <a:xfrm>
                  <a:off x="7750522" y="4174954"/>
                  <a:ext cx="494046"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b="0" i="1" smtClean="0">
                            <a:solidFill>
                              <a:srgbClr val="FF9933"/>
                            </a:solidFill>
                            <a:latin typeface="Cambria Math" panose="02040503050406030204" pitchFamily="18" charset="0"/>
                          </a:rPr>
                          <m:t>15</m:t>
                        </m:r>
                      </m:oMath>
                    </m:oMathPara>
                  </a14:m>
                  <a:endParaRPr lang="en-US" dirty="0">
                    <a:solidFill>
                      <a:srgbClr val="FF9933"/>
                    </a:solidFill>
                  </a:endParaRPr>
                </a:p>
              </p:txBody>
            </p:sp>
          </mc:Choice>
          <mc:Fallback>
            <p:sp>
              <p:nvSpPr>
                <p:cNvPr id="123" name="TextBox 122"/>
                <p:cNvSpPr txBox="1">
                  <a:spLocks noRot="1" noChangeAspect="1" noMove="1" noResize="1" noEditPoints="1" noAdjustHandles="1" noChangeArrowheads="1" noChangeShapeType="1" noTextEdit="1"/>
                </p:cNvSpPr>
                <p:nvPr/>
              </p:nvSpPr>
              <p:spPr>
                <a:xfrm>
                  <a:off x="7750522" y="4174954"/>
                  <a:ext cx="494046" cy="369332"/>
                </a:xfrm>
                <a:prstGeom prst="rect">
                  <a:avLst/>
                </a:prstGeom>
                <a:blipFill>
                  <a:blip r:embed="rId4"/>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24" name="TextBox 123"/>
                <p:cNvSpPr txBox="1"/>
                <p:nvPr/>
              </p:nvSpPr>
              <p:spPr>
                <a:xfrm>
                  <a:off x="8690379" y="3258914"/>
                  <a:ext cx="494046"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b="0" i="1" smtClean="0">
                            <a:solidFill>
                              <a:srgbClr val="FF9933"/>
                            </a:solidFill>
                            <a:latin typeface="Cambria Math" panose="02040503050406030204" pitchFamily="18" charset="0"/>
                          </a:rPr>
                          <m:t>18</m:t>
                        </m:r>
                      </m:oMath>
                    </m:oMathPara>
                  </a14:m>
                  <a:endParaRPr lang="en-US" dirty="0">
                    <a:solidFill>
                      <a:srgbClr val="FF9933"/>
                    </a:solidFill>
                  </a:endParaRPr>
                </a:p>
              </p:txBody>
            </p:sp>
          </mc:Choice>
          <mc:Fallback>
            <p:sp>
              <p:nvSpPr>
                <p:cNvPr id="124" name="TextBox 123"/>
                <p:cNvSpPr txBox="1">
                  <a:spLocks noRot="1" noChangeAspect="1" noMove="1" noResize="1" noEditPoints="1" noAdjustHandles="1" noChangeArrowheads="1" noChangeShapeType="1" noTextEdit="1"/>
                </p:cNvSpPr>
                <p:nvPr/>
              </p:nvSpPr>
              <p:spPr>
                <a:xfrm>
                  <a:off x="8690379" y="3258914"/>
                  <a:ext cx="494046" cy="369332"/>
                </a:xfrm>
                <a:prstGeom prst="rect">
                  <a:avLst/>
                </a:prstGeom>
                <a:blipFill>
                  <a:blip r:embed="rId5"/>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25" name="TextBox 124"/>
                <p:cNvSpPr txBox="1"/>
                <p:nvPr/>
              </p:nvSpPr>
              <p:spPr>
                <a:xfrm>
                  <a:off x="7908936" y="5429700"/>
                  <a:ext cx="494046"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b="0" i="1" smtClean="0">
                            <a:solidFill>
                              <a:srgbClr val="FF9933"/>
                            </a:solidFill>
                            <a:latin typeface="Cambria Math" panose="02040503050406030204" pitchFamily="18" charset="0"/>
                          </a:rPr>
                          <m:t>13</m:t>
                        </m:r>
                      </m:oMath>
                    </m:oMathPara>
                  </a14:m>
                  <a:endParaRPr lang="en-US" dirty="0">
                    <a:solidFill>
                      <a:srgbClr val="FF9933"/>
                    </a:solidFill>
                  </a:endParaRPr>
                </a:p>
              </p:txBody>
            </p:sp>
          </mc:Choice>
          <mc:Fallback>
            <p:sp>
              <p:nvSpPr>
                <p:cNvPr id="125" name="TextBox 124"/>
                <p:cNvSpPr txBox="1">
                  <a:spLocks noRot="1" noChangeAspect="1" noMove="1" noResize="1" noEditPoints="1" noAdjustHandles="1" noChangeArrowheads="1" noChangeShapeType="1" noTextEdit="1"/>
                </p:cNvSpPr>
                <p:nvPr/>
              </p:nvSpPr>
              <p:spPr>
                <a:xfrm>
                  <a:off x="7908936" y="5429700"/>
                  <a:ext cx="494046" cy="369332"/>
                </a:xfrm>
                <a:prstGeom prst="rect">
                  <a:avLst/>
                </a:prstGeom>
                <a:blipFill>
                  <a:blip r:embed="rId6"/>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26" name="TextBox 125"/>
                <p:cNvSpPr txBox="1"/>
                <p:nvPr/>
              </p:nvSpPr>
              <p:spPr>
                <a:xfrm>
                  <a:off x="9165653" y="5414270"/>
                  <a:ext cx="433132"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smtClean="0">
                            <a:solidFill>
                              <a:srgbClr val="FF9933"/>
                            </a:solidFill>
                            <a:latin typeface="Cambria Math"/>
                          </a:rPr>
                          <m:t>∞</m:t>
                        </m:r>
                      </m:oMath>
                    </m:oMathPara>
                  </a14:m>
                  <a:endParaRPr lang="en-US" dirty="0">
                    <a:solidFill>
                      <a:srgbClr val="FF9933"/>
                    </a:solidFill>
                  </a:endParaRPr>
                </a:p>
              </p:txBody>
            </p:sp>
          </mc:Choice>
          <mc:Fallback>
            <p:sp>
              <p:nvSpPr>
                <p:cNvPr id="126" name="TextBox 125"/>
                <p:cNvSpPr txBox="1">
                  <a:spLocks noRot="1" noChangeAspect="1" noMove="1" noResize="1" noEditPoints="1" noAdjustHandles="1" noChangeArrowheads="1" noChangeShapeType="1" noTextEdit="1"/>
                </p:cNvSpPr>
                <p:nvPr/>
              </p:nvSpPr>
              <p:spPr>
                <a:xfrm>
                  <a:off x="9165653" y="5414270"/>
                  <a:ext cx="433132" cy="369332"/>
                </a:xfrm>
                <a:prstGeom prst="rect">
                  <a:avLst/>
                </a:prstGeom>
                <a:blipFill>
                  <a:blip r:embed="rId7"/>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27" name="TextBox 126"/>
                <p:cNvSpPr txBox="1"/>
                <p:nvPr/>
              </p:nvSpPr>
              <p:spPr>
                <a:xfrm>
                  <a:off x="9588095" y="3628246"/>
                  <a:ext cx="433132"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smtClean="0">
                            <a:solidFill>
                              <a:srgbClr val="FF9933"/>
                            </a:solidFill>
                            <a:latin typeface="Cambria Math"/>
                          </a:rPr>
                          <m:t>∞</m:t>
                        </m:r>
                      </m:oMath>
                    </m:oMathPara>
                  </a14:m>
                  <a:endParaRPr lang="en-US" dirty="0">
                    <a:solidFill>
                      <a:srgbClr val="FF9933"/>
                    </a:solidFill>
                  </a:endParaRPr>
                </a:p>
              </p:txBody>
            </p:sp>
          </mc:Choice>
          <mc:Fallback>
            <p:sp>
              <p:nvSpPr>
                <p:cNvPr id="127" name="TextBox 126"/>
                <p:cNvSpPr txBox="1">
                  <a:spLocks noRot="1" noChangeAspect="1" noMove="1" noResize="1" noEditPoints="1" noAdjustHandles="1" noChangeArrowheads="1" noChangeShapeType="1" noTextEdit="1"/>
                </p:cNvSpPr>
                <p:nvPr/>
              </p:nvSpPr>
              <p:spPr>
                <a:xfrm>
                  <a:off x="9588095" y="3628246"/>
                  <a:ext cx="433132" cy="369332"/>
                </a:xfrm>
                <a:prstGeom prst="rect">
                  <a:avLst/>
                </a:prstGeom>
                <a:blipFill>
                  <a:blip r:embed="rId8"/>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28" name="TextBox 127"/>
                <p:cNvSpPr txBox="1"/>
                <p:nvPr/>
              </p:nvSpPr>
              <p:spPr>
                <a:xfrm>
                  <a:off x="10446914" y="4301993"/>
                  <a:ext cx="433132"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smtClean="0">
                            <a:solidFill>
                              <a:srgbClr val="FF9933"/>
                            </a:solidFill>
                            <a:latin typeface="Cambria Math"/>
                          </a:rPr>
                          <m:t>∞</m:t>
                        </m:r>
                      </m:oMath>
                    </m:oMathPara>
                  </a14:m>
                  <a:endParaRPr lang="en-US" dirty="0">
                    <a:solidFill>
                      <a:srgbClr val="FF9933"/>
                    </a:solidFill>
                  </a:endParaRPr>
                </a:p>
              </p:txBody>
            </p:sp>
          </mc:Choice>
          <mc:Fallback>
            <p:sp>
              <p:nvSpPr>
                <p:cNvPr id="128" name="TextBox 127"/>
                <p:cNvSpPr txBox="1">
                  <a:spLocks noRot="1" noChangeAspect="1" noMove="1" noResize="1" noEditPoints="1" noAdjustHandles="1" noChangeArrowheads="1" noChangeShapeType="1" noTextEdit="1"/>
                </p:cNvSpPr>
                <p:nvPr/>
              </p:nvSpPr>
              <p:spPr>
                <a:xfrm>
                  <a:off x="10446914" y="4301993"/>
                  <a:ext cx="433132" cy="369332"/>
                </a:xfrm>
                <a:prstGeom prst="rect">
                  <a:avLst/>
                </a:prstGeom>
                <a:blipFill>
                  <a:blip r:embed="rId9"/>
                  <a:stretch>
                    <a:fillRect/>
                  </a:stretch>
                </a:blipFill>
              </p:spPr>
              <p:txBody>
                <a:bodyPr/>
                <a:lstStyle/>
                <a:p>
                  <a:r>
                    <a:rPr lang="en-US">
                      <a:noFill/>
                    </a:rPr>
                    <a:t> </a:t>
                  </a:r>
                </a:p>
              </p:txBody>
            </p:sp>
          </mc:Fallback>
        </mc:AlternateContent>
        <p:sp>
          <p:nvSpPr>
            <p:cNvPr id="3" name="Freeform 2">
              <a:extLst>
                <a:ext uri="{FF2B5EF4-FFF2-40B4-BE49-F238E27FC236}">
                  <a16:creationId xmlns:a16="http://schemas.microsoft.com/office/drawing/2014/main" id="{5B00DD77-22D2-DAD9-DEC4-DAA06750910C}"/>
                </a:ext>
              </a:extLst>
            </p:cNvPr>
            <p:cNvSpPr/>
            <p:nvPr/>
          </p:nvSpPr>
          <p:spPr>
            <a:xfrm>
              <a:off x="6241676" y="3048735"/>
              <a:ext cx="1828800" cy="2664373"/>
            </a:xfrm>
            <a:custGeom>
              <a:avLst/>
              <a:gdLst>
                <a:gd name="connsiteX0" fmla="*/ 0 w 1828800"/>
                <a:gd name="connsiteY0" fmla="*/ 1119352 h 2664373"/>
                <a:gd name="connsiteX1" fmla="*/ 110359 w 1828800"/>
                <a:gd name="connsiteY1" fmla="*/ 1797269 h 2664373"/>
                <a:gd name="connsiteX2" fmla="*/ 394138 w 1828800"/>
                <a:gd name="connsiteY2" fmla="*/ 2443655 h 2664373"/>
                <a:gd name="connsiteX3" fmla="*/ 961697 w 1828800"/>
                <a:gd name="connsiteY3" fmla="*/ 2664373 h 2664373"/>
                <a:gd name="connsiteX4" fmla="*/ 1371600 w 1828800"/>
                <a:gd name="connsiteY4" fmla="*/ 2333297 h 2664373"/>
                <a:gd name="connsiteX5" fmla="*/ 1403131 w 1828800"/>
                <a:gd name="connsiteY5" fmla="*/ 1608083 h 2664373"/>
                <a:gd name="connsiteX6" fmla="*/ 1828800 w 1828800"/>
                <a:gd name="connsiteY6" fmla="*/ 567559 h 2664373"/>
                <a:gd name="connsiteX7" fmla="*/ 1765738 w 1828800"/>
                <a:gd name="connsiteY7" fmla="*/ 141890 h 2664373"/>
                <a:gd name="connsiteX8" fmla="*/ 1513490 w 1828800"/>
                <a:gd name="connsiteY8" fmla="*/ 0 h 2664373"/>
                <a:gd name="connsiteX9" fmla="*/ 614856 w 1828800"/>
                <a:gd name="connsiteY9" fmla="*/ 488731 h 2664373"/>
                <a:gd name="connsiteX10" fmla="*/ 78828 w 1828800"/>
                <a:gd name="connsiteY10" fmla="*/ 867104 h 2664373"/>
                <a:gd name="connsiteX11" fmla="*/ 0 w 1828800"/>
                <a:gd name="connsiteY11" fmla="*/ 1119352 h 2664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828800" h="2664373">
                  <a:moveTo>
                    <a:pt x="0" y="1119352"/>
                  </a:moveTo>
                  <a:lnTo>
                    <a:pt x="110359" y="1797269"/>
                  </a:lnTo>
                  <a:lnTo>
                    <a:pt x="394138" y="2443655"/>
                  </a:lnTo>
                  <a:lnTo>
                    <a:pt x="961697" y="2664373"/>
                  </a:lnTo>
                  <a:lnTo>
                    <a:pt x="1371600" y="2333297"/>
                  </a:lnTo>
                  <a:lnTo>
                    <a:pt x="1403131" y="1608083"/>
                  </a:lnTo>
                  <a:lnTo>
                    <a:pt x="1828800" y="567559"/>
                  </a:lnTo>
                  <a:lnTo>
                    <a:pt x="1765738" y="141890"/>
                  </a:lnTo>
                  <a:lnTo>
                    <a:pt x="1513490" y="0"/>
                  </a:lnTo>
                  <a:lnTo>
                    <a:pt x="614856" y="488731"/>
                  </a:lnTo>
                  <a:lnTo>
                    <a:pt x="78828" y="867104"/>
                  </a:lnTo>
                  <a:lnTo>
                    <a:pt x="0" y="1119352"/>
                  </a:lnTo>
                  <a:close/>
                </a:path>
              </a:pathLst>
            </a:custGeom>
            <a:solidFill>
              <a:srgbClr val="00B0F0">
                <a:alpha val="25098"/>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3" name="TextBox 42"/>
          <p:cNvSpPr txBox="1"/>
          <p:nvPr/>
        </p:nvSpPr>
        <p:spPr>
          <a:xfrm>
            <a:off x="1905001" y="1143000"/>
            <a:ext cx="8686800" cy="954107"/>
          </a:xfrm>
          <a:prstGeom prst="rect">
            <a:avLst/>
          </a:prstGeom>
          <a:noFill/>
        </p:spPr>
        <p:txBody>
          <a:bodyPr wrap="square" rtlCol="0">
            <a:spAutoFit/>
          </a:bodyPr>
          <a:lstStyle/>
          <a:p>
            <a:r>
              <a:rPr lang="en-US" sz="2800" dirty="0">
                <a:solidFill>
                  <a:srgbClr val="FF0000"/>
                </a:solidFill>
              </a:rPr>
              <a:t>Start: 0</a:t>
            </a:r>
          </a:p>
          <a:p>
            <a:r>
              <a:rPr lang="en-US" sz="2800" dirty="0">
                <a:solidFill>
                  <a:srgbClr val="7030A0"/>
                </a:solidFill>
              </a:rPr>
              <a:t>End: 8</a:t>
            </a:r>
          </a:p>
        </p:txBody>
      </p:sp>
      <mc:AlternateContent xmlns:mc="http://schemas.openxmlformats.org/markup-compatibility/2006" xmlns:a14="http://schemas.microsoft.com/office/drawing/2010/main">
        <mc:Choice Requires="a14">
          <p:graphicFrame>
            <p:nvGraphicFramePr>
              <p:cNvPr id="7" name="Table 6">
                <a:extLst>
                  <a:ext uri="{FF2B5EF4-FFF2-40B4-BE49-F238E27FC236}">
                    <a16:creationId xmlns:a16="http://schemas.microsoft.com/office/drawing/2014/main" id="{FF70FB78-0FFB-26FB-9436-0A6AB0660764}"/>
                  </a:ext>
                </a:extLst>
              </p:cNvPr>
              <p:cNvGraphicFramePr>
                <a:graphicFrameLocks noGrp="1"/>
              </p:cNvGraphicFramePr>
              <p:nvPr>
                <p:extLst>
                  <p:ext uri="{D42A27DB-BD31-4B8C-83A1-F6EECF244321}">
                    <p14:modId xmlns:p14="http://schemas.microsoft.com/office/powerpoint/2010/main" val="1546791351"/>
                  </p:ext>
                </p:extLst>
              </p:nvPr>
            </p:nvGraphicFramePr>
            <p:xfrm>
              <a:off x="615785" y="2468563"/>
              <a:ext cx="3743780" cy="3708400"/>
            </p:xfrm>
            <a:graphic>
              <a:graphicData uri="http://schemas.openxmlformats.org/drawingml/2006/table">
                <a:tbl>
                  <a:tblPr firstRow="1" bandRow="1">
                    <a:tableStyleId>{5C22544A-7EE6-4342-B048-85BDC9FD1C3A}</a:tableStyleId>
                  </a:tblPr>
                  <a:tblGrid>
                    <a:gridCol w="769670">
                      <a:extLst>
                        <a:ext uri="{9D8B030D-6E8A-4147-A177-3AD203B41FA5}">
                          <a16:colId xmlns:a16="http://schemas.microsoft.com/office/drawing/2014/main" val="4187985009"/>
                        </a:ext>
                      </a:extLst>
                    </a:gridCol>
                    <a:gridCol w="794327">
                      <a:extLst>
                        <a:ext uri="{9D8B030D-6E8A-4147-A177-3AD203B41FA5}">
                          <a16:colId xmlns:a16="http://schemas.microsoft.com/office/drawing/2014/main" val="467685999"/>
                        </a:ext>
                      </a:extLst>
                    </a:gridCol>
                    <a:gridCol w="877454">
                      <a:extLst>
                        <a:ext uri="{9D8B030D-6E8A-4147-A177-3AD203B41FA5}">
                          <a16:colId xmlns:a16="http://schemas.microsoft.com/office/drawing/2014/main" val="556530481"/>
                        </a:ext>
                      </a:extLst>
                    </a:gridCol>
                    <a:gridCol w="1302329">
                      <a:extLst>
                        <a:ext uri="{9D8B030D-6E8A-4147-A177-3AD203B41FA5}">
                          <a16:colId xmlns:a16="http://schemas.microsoft.com/office/drawing/2014/main" val="1192297038"/>
                        </a:ext>
                      </a:extLst>
                    </a:gridCol>
                  </a:tblGrid>
                  <a:tr h="370840">
                    <a:tc>
                      <a:txBody>
                        <a:bodyPr/>
                        <a:lstStyle/>
                        <a:p>
                          <a:r>
                            <a:rPr lang="en-US" dirty="0">
                              <a:solidFill>
                                <a:schemeClr val="tx1"/>
                              </a:solidFill>
                            </a:rPr>
                            <a:t>Node</a:t>
                          </a:r>
                        </a:p>
                      </a:txBody>
                      <a:tcPr>
                        <a:solidFill>
                          <a:srgbClr val="99CCFF"/>
                        </a:solidFill>
                      </a:tcPr>
                    </a:tc>
                    <a:tc>
                      <a:txBody>
                        <a:bodyPr/>
                        <a:lstStyle/>
                        <a:p>
                          <a:r>
                            <a:rPr lang="en-US" dirty="0">
                              <a:solidFill>
                                <a:schemeClr val="tx1"/>
                              </a:solidFill>
                            </a:rPr>
                            <a:t>Seen?</a:t>
                          </a:r>
                        </a:p>
                      </a:txBody>
                      <a:tcPr>
                        <a:solidFill>
                          <a:srgbClr val="99CCFF"/>
                        </a:solidFill>
                      </a:tcPr>
                    </a:tc>
                    <a:tc>
                      <a:txBody>
                        <a:bodyPr/>
                        <a:lstStyle/>
                        <a:p>
                          <a:r>
                            <a:rPr lang="en-US" dirty="0">
                              <a:solidFill>
                                <a:schemeClr val="tx1"/>
                              </a:solidFill>
                            </a:rPr>
                            <a:t>Done?</a:t>
                          </a:r>
                        </a:p>
                      </a:txBody>
                      <a:tcPr>
                        <a:solidFill>
                          <a:srgbClr val="99CCFF"/>
                        </a:solidFill>
                      </a:tcPr>
                    </a:tc>
                    <a:tc>
                      <a:txBody>
                        <a:bodyPr/>
                        <a:lstStyle/>
                        <a:p>
                          <a:r>
                            <a:rPr lang="en-US" dirty="0">
                              <a:solidFill>
                                <a:schemeClr val="tx1"/>
                              </a:solidFill>
                            </a:rPr>
                            <a:t>Distance</a:t>
                          </a:r>
                        </a:p>
                      </a:txBody>
                      <a:tcPr>
                        <a:solidFill>
                          <a:srgbClr val="99CCFF"/>
                        </a:solidFill>
                      </a:tcPr>
                    </a:tc>
                    <a:extLst>
                      <a:ext uri="{0D108BD9-81ED-4DB2-BD59-A6C34878D82A}">
                        <a16:rowId xmlns:a16="http://schemas.microsoft.com/office/drawing/2014/main" val="455845881"/>
                      </a:ext>
                    </a:extLst>
                  </a:tr>
                  <a:tr h="370840">
                    <a:tc>
                      <a:txBody>
                        <a:bodyPr/>
                        <a:lstStyle/>
                        <a:p>
                          <a:r>
                            <a:rPr lang="en-US" dirty="0">
                              <a:solidFill>
                                <a:schemeClr val="tx1"/>
                              </a:solidFill>
                            </a:rPr>
                            <a:t>0</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0</a:t>
                          </a:r>
                        </a:p>
                      </a:txBody>
                      <a:tcPr>
                        <a:solidFill>
                          <a:srgbClr val="99CCFF"/>
                        </a:solidFill>
                      </a:tcPr>
                    </a:tc>
                    <a:extLst>
                      <a:ext uri="{0D108BD9-81ED-4DB2-BD59-A6C34878D82A}">
                        <a16:rowId xmlns:a16="http://schemas.microsoft.com/office/drawing/2014/main" val="965807223"/>
                      </a:ext>
                    </a:extLst>
                  </a:tr>
                  <a:tr h="370840">
                    <a:tc>
                      <a:txBody>
                        <a:bodyPr/>
                        <a:lstStyle/>
                        <a:p>
                          <a:r>
                            <a:rPr lang="en-US" dirty="0">
                              <a:solidFill>
                                <a:schemeClr val="tx1"/>
                              </a:solidFill>
                            </a:rPr>
                            <a:t>1</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10</a:t>
                          </a:r>
                        </a:p>
                      </a:txBody>
                      <a:tcPr>
                        <a:solidFill>
                          <a:srgbClr val="99CCFF"/>
                        </a:solidFill>
                      </a:tcPr>
                    </a:tc>
                    <a:extLst>
                      <a:ext uri="{0D108BD9-81ED-4DB2-BD59-A6C34878D82A}">
                        <a16:rowId xmlns:a16="http://schemas.microsoft.com/office/drawing/2014/main" val="548313570"/>
                      </a:ext>
                    </a:extLst>
                  </a:tr>
                  <a:tr h="370840">
                    <a:tc>
                      <a:txBody>
                        <a:bodyPr/>
                        <a:lstStyle/>
                        <a:p>
                          <a:r>
                            <a:rPr lang="en-US" dirty="0">
                              <a:solidFill>
                                <a:schemeClr val="tx1"/>
                              </a:solidFill>
                            </a:rPr>
                            <a:t>2</a:t>
                          </a:r>
                        </a:p>
                      </a:txBody>
                      <a:tcPr>
                        <a:solidFill>
                          <a:srgbClr val="99CCFF"/>
                        </a:solidFill>
                      </a:tcPr>
                    </a:tc>
                    <a:tc>
                      <a:txBody>
                        <a:bodyPr/>
                        <a:lstStyle/>
                        <a:p>
                          <a:r>
                            <a:rPr lang="en-US" dirty="0">
                              <a:solidFill>
                                <a:schemeClr val="tx1"/>
                              </a:solidFill>
                            </a:rPr>
                            <a:t>T</a:t>
                          </a:r>
                        </a:p>
                      </a:txBody>
                      <a:tcPr>
                        <a:solidFill>
                          <a:schemeClr val="accent2">
                            <a:lumMod val="40000"/>
                            <a:lumOff val="60000"/>
                          </a:schemeClr>
                        </a:solidFill>
                      </a:tcPr>
                    </a:tc>
                    <a:tc>
                      <a:txBody>
                        <a:bodyPr/>
                        <a:lstStyle/>
                        <a:p>
                          <a:r>
                            <a:rPr lang="en-US" dirty="0">
                              <a:solidFill>
                                <a:schemeClr val="tx1"/>
                              </a:solidFill>
                            </a:rPr>
                            <a:t>T</a:t>
                          </a:r>
                        </a:p>
                      </a:txBody>
                      <a:tcPr>
                        <a:solidFill>
                          <a:schemeClr val="accent2">
                            <a:lumMod val="40000"/>
                            <a:lumOff val="60000"/>
                          </a:schemeClr>
                        </a:solidFill>
                      </a:tcPr>
                    </a:tc>
                    <a:tc>
                      <a:txBody>
                        <a:bodyPr/>
                        <a:lstStyle/>
                        <a:p>
                          <a:r>
                            <a:rPr lang="en-US" dirty="0">
                              <a:solidFill>
                                <a:schemeClr val="tx1"/>
                              </a:solidFill>
                            </a:rPr>
                            <a:t>12</a:t>
                          </a:r>
                        </a:p>
                      </a:txBody>
                      <a:tcPr>
                        <a:solidFill>
                          <a:srgbClr val="99CCFF"/>
                        </a:solidFill>
                      </a:tcPr>
                    </a:tc>
                    <a:extLst>
                      <a:ext uri="{0D108BD9-81ED-4DB2-BD59-A6C34878D82A}">
                        <a16:rowId xmlns:a16="http://schemas.microsoft.com/office/drawing/2014/main" val="2982695708"/>
                      </a:ext>
                    </a:extLst>
                  </a:tr>
                  <a:tr h="370840">
                    <a:tc>
                      <a:txBody>
                        <a:bodyPr/>
                        <a:lstStyle/>
                        <a:p>
                          <a:r>
                            <a:rPr lang="en-US" dirty="0">
                              <a:solidFill>
                                <a:schemeClr val="tx1"/>
                              </a:solidFill>
                            </a:rPr>
                            <a:t>3</a:t>
                          </a:r>
                        </a:p>
                      </a:txBody>
                      <a:tcPr>
                        <a:solidFill>
                          <a:srgbClr val="99CCFF"/>
                        </a:solidFill>
                      </a:tcPr>
                    </a:tc>
                    <a:tc>
                      <a:txBody>
                        <a:bodyPr/>
                        <a:lstStyle/>
                        <a:p>
                          <a:r>
                            <a:rPr lang="en-US" dirty="0">
                              <a:solidFill>
                                <a:schemeClr val="tx1"/>
                              </a:solidFill>
                            </a:rPr>
                            <a:t>T</a:t>
                          </a:r>
                        </a:p>
                      </a:txBody>
                      <a:tcPr>
                        <a:solidFill>
                          <a:schemeClr val="accent2">
                            <a:lumMod val="40000"/>
                            <a:lumOff val="60000"/>
                          </a:schemeClr>
                        </a:solidFill>
                      </a:tcPr>
                    </a:tc>
                    <a:tc>
                      <a:txBody>
                        <a:bodyPr/>
                        <a:lstStyle/>
                        <a:p>
                          <a:r>
                            <a:rPr lang="en-US" dirty="0">
                              <a:solidFill>
                                <a:schemeClr val="tx1"/>
                              </a:solidFill>
                            </a:rPr>
                            <a:t>F</a:t>
                          </a:r>
                        </a:p>
                      </a:txBody>
                      <a:tcPr>
                        <a:solidFill>
                          <a:srgbClr val="99CCFF"/>
                        </a:solidFill>
                      </a:tcPr>
                    </a:tc>
                    <a:tc>
                      <a:txBody>
                        <a:bodyPr/>
                        <a:lstStyle/>
                        <a:p>
                          <a:r>
                            <a:rPr lang="en-US" dirty="0">
                              <a:solidFill>
                                <a:schemeClr val="tx1"/>
                              </a:solidFill>
                            </a:rPr>
                            <a:t>15 </a:t>
                          </a:r>
                        </a:p>
                      </a:txBody>
                      <a:tcPr>
                        <a:solidFill>
                          <a:schemeClr val="accent2">
                            <a:lumMod val="40000"/>
                            <a:lumOff val="60000"/>
                          </a:schemeClr>
                        </a:solidFill>
                      </a:tcPr>
                    </a:tc>
                    <a:extLst>
                      <a:ext uri="{0D108BD9-81ED-4DB2-BD59-A6C34878D82A}">
                        <a16:rowId xmlns:a16="http://schemas.microsoft.com/office/drawing/2014/main" val="1904497312"/>
                      </a:ext>
                    </a:extLst>
                  </a:tr>
                  <a:tr h="370840">
                    <a:tc>
                      <a:txBody>
                        <a:bodyPr/>
                        <a:lstStyle/>
                        <a:p>
                          <a:r>
                            <a:rPr lang="en-US" dirty="0">
                              <a:solidFill>
                                <a:schemeClr val="tx1"/>
                              </a:solidFill>
                            </a:rPr>
                            <a:t>4</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r>
                            <a:rPr lang="en-US" dirty="0">
                              <a:solidFill>
                                <a:schemeClr val="tx1"/>
                              </a:solidFill>
                            </a:rPr>
                            <a:t>18 </a:t>
                          </a:r>
                        </a:p>
                      </a:txBody>
                      <a:tcPr>
                        <a:solidFill>
                          <a:srgbClr val="99CCFF"/>
                        </a:solidFill>
                      </a:tcPr>
                    </a:tc>
                    <a:extLst>
                      <a:ext uri="{0D108BD9-81ED-4DB2-BD59-A6C34878D82A}">
                        <a16:rowId xmlns:a16="http://schemas.microsoft.com/office/drawing/2014/main" val="2958580491"/>
                      </a:ext>
                    </a:extLst>
                  </a:tr>
                  <a:tr h="370840">
                    <a:tc>
                      <a:txBody>
                        <a:bodyPr/>
                        <a:lstStyle/>
                        <a:p>
                          <a:r>
                            <a:rPr lang="en-US" dirty="0">
                              <a:solidFill>
                                <a:schemeClr val="tx1"/>
                              </a:solidFill>
                            </a:rPr>
                            <a:t>5</a:t>
                          </a:r>
                        </a:p>
                      </a:txBody>
                      <a:tcPr>
                        <a:solidFill>
                          <a:srgbClr val="99CCFF"/>
                        </a:solidFill>
                      </a:tcPr>
                    </a:tc>
                    <a:tc>
                      <a:txBody>
                        <a:bodyPr/>
                        <a:lstStyle/>
                        <a:p>
                          <a:r>
                            <a:rPr lang="en-US" dirty="0">
                              <a:solidFill>
                                <a:schemeClr val="tx1"/>
                              </a:solidFill>
                            </a:rPr>
                            <a:t>T</a:t>
                          </a:r>
                        </a:p>
                      </a:txBody>
                      <a:tcPr>
                        <a:solidFill>
                          <a:schemeClr val="accent2">
                            <a:lumMod val="40000"/>
                            <a:lumOff val="60000"/>
                          </a:schemeClr>
                        </a:solidFill>
                      </a:tcPr>
                    </a:tc>
                    <a:tc>
                      <a:txBody>
                        <a:bodyPr/>
                        <a:lstStyle/>
                        <a:p>
                          <a:r>
                            <a:rPr lang="en-US" dirty="0">
                              <a:solidFill>
                                <a:schemeClr val="tx1"/>
                              </a:solidFill>
                            </a:rPr>
                            <a:t>F</a:t>
                          </a:r>
                        </a:p>
                      </a:txBody>
                      <a:tcPr>
                        <a:solidFill>
                          <a:srgbClr val="99CCFF"/>
                        </a:solidFill>
                      </a:tcPr>
                    </a:tc>
                    <a:tc>
                      <a:txBody>
                        <a:bodyPr/>
                        <a:lstStyle/>
                        <a:p>
                          <a:r>
                            <a:rPr lang="en-US" dirty="0">
                              <a:solidFill>
                                <a:schemeClr val="tx1"/>
                              </a:solidFill>
                            </a:rPr>
                            <a:t>13</a:t>
                          </a:r>
                        </a:p>
                      </a:txBody>
                      <a:tcPr>
                        <a:solidFill>
                          <a:schemeClr val="accent2">
                            <a:lumMod val="40000"/>
                            <a:lumOff val="60000"/>
                          </a:schemeClr>
                        </a:solidFill>
                      </a:tcPr>
                    </a:tc>
                    <a:extLst>
                      <a:ext uri="{0D108BD9-81ED-4DB2-BD59-A6C34878D82A}">
                        <a16:rowId xmlns:a16="http://schemas.microsoft.com/office/drawing/2014/main" val="3613889053"/>
                      </a:ext>
                    </a:extLst>
                  </a:tr>
                  <a:tr h="370840">
                    <a:tc>
                      <a:txBody>
                        <a:bodyPr/>
                        <a:lstStyle/>
                        <a:p>
                          <a:r>
                            <a:rPr lang="en-US" dirty="0">
                              <a:solidFill>
                                <a:schemeClr val="tx1"/>
                              </a:solidFill>
                            </a:rPr>
                            <a:t>6</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14:m>
                            <m:oMath xmlns:m="http://schemas.openxmlformats.org/officeDocument/2006/math">
                              <m:r>
                                <a:rPr lang="en-US" b="0" i="1" smtClean="0">
                                  <a:solidFill>
                                    <a:schemeClr val="tx1"/>
                                  </a:solidFill>
                                  <a:latin typeface="Cambria Math" panose="02040503050406030204" pitchFamily="18" charset="0"/>
                                </a:rPr>
                                <m:t>∞</m:t>
                              </m:r>
                            </m:oMath>
                          </a14:m>
                          <a:r>
                            <a:rPr lang="en-US" dirty="0">
                              <a:solidFill>
                                <a:schemeClr val="tx1"/>
                              </a:solidFill>
                            </a:rPr>
                            <a:t> </a:t>
                          </a:r>
                        </a:p>
                      </a:txBody>
                      <a:tcPr>
                        <a:solidFill>
                          <a:srgbClr val="99CCFF"/>
                        </a:solidFill>
                      </a:tcPr>
                    </a:tc>
                    <a:extLst>
                      <a:ext uri="{0D108BD9-81ED-4DB2-BD59-A6C34878D82A}">
                        <a16:rowId xmlns:a16="http://schemas.microsoft.com/office/drawing/2014/main" val="1805092306"/>
                      </a:ext>
                    </a:extLst>
                  </a:tr>
                  <a:tr h="370840">
                    <a:tc>
                      <a:txBody>
                        <a:bodyPr/>
                        <a:lstStyle/>
                        <a:p>
                          <a:r>
                            <a:rPr lang="en-US" dirty="0">
                              <a:solidFill>
                                <a:schemeClr val="tx1"/>
                              </a:solidFill>
                            </a:rPr>
                            <a:t>7</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14:m>
                            <m:oMath xmlns:m="http://schemas.openxmlformats.org/officeDocument/2006/math">
                              <m:r>
                                <a:rPr lang="en-US" b="0" i="1" smtClean="0">
                                  <a:solidFill>
                                    <a:schemeClr val="tx1"/>
                                  </a:solidFill>
                                  <a:latin typeface="Cambria Math" panose="02040503050406030204" pitchFamily="18" charset="0"/>
                                </a:rPr>
                                <m:t>∞</m:t>
                              </m:r>
                            </m:oMath>
                          </a14:m>
                          <a:r>
                            <a:rPr lang="en-US" dirty="0">
                              <a:solidFill>
                                <a:schemeClr val="tx1"/>
                              </a:solidFill>
                            </a:rPr>
                            <a:t> </a:t>
                          </a:r>
                        </a:p>
                      </a:txBody>
                      <a:tcPr>
                        <a:solidFill>
                          <a:srgbClr val="99CCFF"/>
                        </a:solidFill>
                      </a:tcPr>
                    </a:tc>
                    <a:extLst>
                      <a:ext uri="{0D108BD9-81ED-4DB2-BD59-A6C34878D82A}">
                        <a16:rowId xmlns:a16="http://schemas.microsoft.com/office/drawing/2014/main" val="1151405611"/>
                      </a:ext>
                    </a:extLst>
                  </a:tr>
                  <a:tr h="370840">
                    <a:tc>
                      <a:txBody>
                        <a:bodyPr/>
                        <a:lstStyle/>
                        <a:p>
                          <a:r>
                            <a:rPr lang="en-US" dirty="0">
                              <a:solidFill>
                                <a:schemeClr val="tx1"/>
                              </a:solidFill>
                            </a:rPr>
                            <a:t>8</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14:m>
                            <m:oMath xmlns:m="http://schemas.openxmlformats.org/officeDocument/2006/math">
                              <m:r>
                                <a:rPr lang="en-US" b="0" i="1" smtClean="0">
                                  <a:solidFill>
                                    <a:schemeClr val="tx1"/>
                                  </a:solidFill>
                                  <a:latin typeface="Cambria Math" panose="02040503050406030204" pitchFamily="18" charset="0"/>
                                </a:rPr>
                                <m:t>∞</m:t>
                              </m:r>
                            </m:oMath>
                          </a14:m>
                          <a:r>
                            <a:rPr lang="en-US" dirty="0">
                              <a:solidFill>
                                <a:schemeClr val="tx1"/>
                              </a:solidFill>
                            </a:rPr>
                            <a:t> </a:t>
                          </a:r>
                        </a:p>
                      </a:txBody>
                      <a:tcPr>
                        <a:solidFill>
                          <a:srgbClr val="99CCFF"/>
                        </a:solidFill>
                      </a:tcPr>
                    </a:tc>
                    <a:extLst>
                      <a:ext uri="{0D108BD9-81ED-4DB2-BD59-A6C34878D82A}">
                        <a16:rowId xmlns:a16="http://schemas.microsoft.com/office/drawing/2014/main" val="21267311"/>
                      </a:ext>
                    </a:extLst>
                  </a:tr>
                </a:tbl>
              </a:graphicData>
            </a:graphic>
          </p:graphicFrame>
        </mc:Choice>
        <mc:Fallback xmlns="">
          <p:graphicFrame>
            <p:nvGraphicFramePr>
              <p:cNvPr id="7" name="Table 6">
                <a:extLst>
                  <a:ext uri="{FF2B5EF4-FFF2-40B4-BE49-F238E27FC236}">
                    <a16:creationId xmlns:a16="http://schemas.microsoft.com/office/drawing/2014/main" id="{FF70FB78-0FFB-26FB-9436-0A6AB0660764}"/>
                  </a:ext>
                </a:extLst>
              </p:cNvPr>
              <p:cNvGraphicFramePr>
                <a:graphicFrameLocks noGrp="1"/>
              </p:cNvGraphicFramePr>
              <p:nvPr>
                <p:extLst>
                  <p:ext uri="{D42A27DB-BD31-4B8C-83A1-F6EECF244321}">
                    <p14:modId xmlns:p14="http://schemas.microsoft.com/office/powerpoint/2010/main" val="1546791351"/>
                  </p:ext>
                </p:extLst>
              </p:nvPr>
            </p:nvGraphicFramePr>
            <p:xfrm>
              <a:off x="615785" y="2468563"/>
              <a:ext cx="3743780" cy="3708400"/>
            </p:xfrm>
            <a:graphic>
              <a:graphicData uri="http://schemas.openxmlformats.org/drawingml/2006/table">
                <a:tbl>
                  <a:tblPr firstRow="1" bandRow="1">
                    <a:tableStyleId>{5C22544A-7EE6-4342-B048-85BDC9FD1C3A}</a:tableStyleId>
                  </a:tblPr>
                  <a:tblGrid>
                    <a:gridCol w="769670">
                      <a:extLst>
                        <a:ext uri="{9D8B030D-6E8A-4147-A177-3AD203B41FA5}">
                          <a16:colId xmlns:a16="http://schemas.microsoft.com/office/drawing/2014/main" val="4187985009"/>
                        </a:ext>
                      </a:extLst>
                    </a:gridCol>
                    <a:gridCol w="794327">
                      <a:extLst>
                        <a:ext uri="{9D8B030D-6E8A-4147-A177-3AD203B41FA5}">
                          <a16:colId xmlns:a16="http://schemas.microsoft.com/office/drawing/2014/main" val="467685999"/>
                        </a:ext>
                      </a:extLst>
                    </a:gridCol>
                    <a:gridCol w="877454">
                      <a:extLst>
                        <a:ext uri="{9D8B030D-6E8A-4147-A177-3AD203B41FA5}">
                          <a16:colId xmlns:a16="http://schemas.microsoft.com/office/drawing/2014/main" val="556530481"/>
                        </a:ext>
                      </a:extLst>
                    </a:gridCol>
                    <a:gridCol w="1302329">
                      <a:extLst>
                        <a:ext uri="{9D8B030D-6E8A-4147-A177-3AD203B41FA5}">
                          <a16:colId xmlns:a16="http://schemas.microsoft.com/office/drawing/2014/main" val="1192297038"/>
                        </a:ext>
                      </a:extLst>
                    </a:gridCol>
                  </a:tblGrid>
                  <a:tr h="370840">
                    <a:tc>
                      <a:txBody>
                        <a:bodyPr/>
                        <a:lstStyle/>
                        <a:p>
                          <a:r>
                            <a:rPr lang="en-US" dirty="0">
                              <a:solidFill>
                                <a:schemeClr val="tx1"/>
                              </a:solidFill>
                            </a:rPr>
                            <a:t>Node</a:t>
                          </a:r>
                        </a:p>
                      </a:txBody>
                      <a:tcPr>
                        <a:solidFill>
                          <a:srgbClr val="99CCFF"/>
                        </a:solidFill>
                      </a:tcPr>
                    </a:tc>
                    <a:tc>
                      <a:txBody>
                        <a:bodyPr/>
                        <a:lstStyle/>
                        <a:p>
                          <a:r>
                            <a:rPr lang="en-US" dirty="0">
                              <a:solidFill>
                                <a:schemeClr val="tx1"/>
                              </a:solidFill>
                            </a:rPr>
                            <a:t>Seen?</a:t>
                          </a:r>
                        </a:p>
                      </a:txBody>
                      <a:tcPr>
                        <a:solidFill>
                          <a:srgbClr val="99CCFF"/>
                        </a:solidFill>
                      </a:tcPr>
                    </a:tc>
                    <a:tc>
                      <a:txBody>
                        <a:bodyPr/>
                        <a:lstStyle/>
                        <a:p>
                          <a:r>
                            <a:rPr lang="en-US" dirty="0">
                              <a:solidFill>
                                <a:schemeClr val="tx1"/>
                              </a:solidFill>
                            </a:rPr>
                            <a:t>Done?</a:t>
                          </a:r>
                        </a:p>
                      </a:txBody>
                      <a:tcPr>
                        <a:solidFill>
                          <a:srgbClr val="99CCFF"/>
                        </a:solidFill>
                      </a:tcPr>
                    </a:tc>
                    <a:tc>
                      <a:txBody>
                        <a:bodyPr/>
                        <a:lstStyle/>
                        <a:p>
                          <a:r>
                            <a:rPr lang="en-US" dirty="0">
                              <a:solidFill>
                                <a:schemeClr val="tx1"/>
                              </a:solidFill>
                            </a:rPr>
                            <a:t>Distance</a:t>
                          </a:r>
                        </a:p>
                      </a:txBody>
                      <a:tcPr>
                        <a:solidFill>
                          <a:srgbClr val="99CCFF"/>
                        </a:solidFill>
                      </a:tcPr>
                    </a:tc>
                    <a:extLst>
                      <a:ext uri="{0D108BD9-81ED-4DB2-BD59-A6C34878D82A}">
                        <a16:rowId xmlns:a16="http://schemas.microsoft.com/office/drawing/2014/main" val="455845881"/>
                      </a:ext>
                    </a:extLst>
                  </a:tr>
                  <a:tr h="370840">
                    <a:tc>
                      <a:txBody>
                        <a:bodyPr/>
                        <a:lstStyle/>
                        <a:p>
                          <a:r>
                            <a:rPr lang="en-US" dirty="0">
                              <a:solidFill>
                                <a:schemeClr val="tx1"/>
                              </a:solidFill>
                            </a:rPr>
                            <a:t>0</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0</a:t>
                          </a:r>
                        </a:p>
                      </a:txBody>
                      <a:tcPr>
                        <a:solidFill>
                          <a:srgbClr val="99CCFF"/>
                        </a:solidFill>
                      </a:tcPr>
                    </a:tc>
                    <a:extLst>
                      <a:ext uri="{0D108BD9-81ED-4DB2-BD59-A6C34878D82A}">
                        <a16:rowId xmlns:a16="http://schemas.microsoft.com/office/drawing/2014/main" val="965807223"/>
                      </a:ext>
                    </a:extLst>
                  </a:tr>
                  <a:tr h="370840">
                    <a:tc>
                      <a:txBody>
                        <a:bodyPr/>
                        <a:lstStyle/>
                        <a:p>
                          <a:r>
                            <a:rPr lang="en-US" dirty="0">
                              <a:solidFill>
                                <a:schemeClr val="tx1"/>
                              </a:solidFill>
                            </a:rPr>
                            <a:t>1</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10</a:t>
                          </a:r>
                        </a:p>
                      </a:txBody>
                      <a:tcPr>
                        <a:solidFill>
                          <a:srgbClr val="99CCFF"/>
                        </a:solidFill>
                      </a:tcPr>
                    </a:tc>
                    <a:extLst>
                      <a:ext uri="{0D108BD9-81ED-4DB2-BD59-A6C34878D82A}">
                        <a16:rowId xmlns:a16="http://schemas.microsoft.com/office/drawing/2014/main" val="548313570"/>
                      </a:ext>
                    </a:extLst>
                  </a:tr>
                  <a:tr h="370840">
                    <a:tc>
                      <a:txBody>
                        <a:bodyPr/>
                        <a:lstStyle/>
                        <a:p>
                          <a:r>
                            <a:rPr lang="en-US" dirty="0">
                              <a:solidFill>
                                <a:schemeClr val="tx1"/>
                              </a:solidFill>
                            </a:rPr>
                            <a:t>2</a:t>
                          </a:r>
                        </a:p>
                      </a:txBody>
                      <a:tcPr>
                        <a:solidFill>
                          <a:srgbClr val="99CCFF"/>
                        </a:solidFill>
                      </a:tcPr>
                    </a:tc>
                    <a:tc>
                      <a:txBody>
                        <a:bodyPr/>
                        <a:lstStyle/>
                        <a:p>
                          <a:r>
                            <a:rPr lang="en-US" dirty="0">
                              <a:solidFill>
                                <a:schemeClr val="tx1"/>
                              </a:solidFill>
                            </a:rPr>
                            <a:t>T</a:t>
                          </a:r>
                        </a:p>
                      </a:txBody>
                      <a:tcPr>
                        <a:solidFill>
                          <a:schemeClr val="accent2">
                            <a:lumMod val="40000"/>
                            <a:lumOff val="60000"/>
                          </a:schemeClr>
                        </a:solidFill>
                      </a:tcPr>
                    </a:tc>
                    <a:tc>
                      <a:txBody>
                        <a:bodyPr/>
                        <a:lstStyle/>
                        <a:p>
                          <a:r>
                            <a:rPr lang="en-US" dirty="0">
                              <a:solidFill>
                                <a:schemeClr val="tx1"/>
                              </a:solidFill>
                            </a:rPr>
                            <a:t>T</a:t>
                          </a:r>
                        </a:p>
                      </a:txBody>
                      <a:tcPr>
                        <a:solidFill>
                          <a:schemeClr val="accent2">
                            <a:lumMod val="40000"/>
                            <a:lumOff val="60000"/>
                          </a:schemeClr>
                        </a:solidFill>
                      </a:tcPr>
                    </a:tc>
                    <a:tc>
                      <a:txBody>
                        <a:bodyPr/>
                        <a:lstStyle/>
                        <a:p>
                          <a:r>
                            <a:rPr lang="en-US" dirty="0">
                              <a:solidFill>
                                <a:schemeClr val="tx1"/>
                              </a:solidFill>
                            </a:rPr>
                            <a:t>12</a:t>
                          </a:r>
                        </a:p>
                      </a:txBody>
                      <a:tcPr>
                        <a:solidFill>
                          <a:srgbClr val="99CCFF"/>
                        </a:solidFill>
                      </a:tcPr>
                    </a:tc>
                    <a:extLst>
                      <a:ext uri="{0D108BD9-81ED-4DB2-BD59-A6C34878D82A}">
                        <a16:rowId xmlns:a16="http://schemas.microsoft.com/office/drawing/2014/main" val="2982695708"/>
                      </a:ext>
                    </a:extLst>
                  </a:tr>
                  <a:tr h="370840">
                    <a:tc>
                      <a:txBody>
                        <a:bodyPr/>
                        <a:lstStyle/>
                        <a:p>
                          <a:r>
                            <a:rPr lang="en-US" dirty="0">
                              <a:solidFill>
                                <a:schemeClr val="tx1"/>
                              </a:solidFill>
                            </a:rPr>
                            <a:t>3</a:t>
                          </a:r>
                        </a:p>
                      </a:txBody>
                      <a:tcPr>
                        <a:solidFill>
                          <a:srgbClr val="99CCFF"/>
                        </a:solidFill>
                      </a:tcPr>
                    </a:tc>
                    <a:tc>
                      <a:txBody>
                        <a:bodyPr/>
                        <a:lstStyle/>
                        <a:p>
                          <a:r>
                            <a:rPr lang="en-US" dirty="0">
                              <a:solidFill>
                                <a:schemeClr val="tx1"/>
                              </a:solidFill>
                            </a:rPr>
                            <a:t>T</a:t>
                          </a:r>
                        </a:p>
                      </a:txBody>
                      <a:tcPr>
                        <a:solidFill>
                          <a:schemeClr val="accent2">
                            <a:lumMod val="40000"/>
                            <a:lumOff val="60000"/>
                          </a:schemeClr>
                        </a:solidFill>
                      </a:tcPr>
                    </a:tc>
                    <a:tc>
                      <a:txBody>
                        <a:bodyPr/>
                        <a:lstStyle/>
                        <a:p>
                          <a:r>
                            <a:rPr lang="en-US" dirty="0">
                              <a:solidFill>
                                <a:schemeClr val="tx1"/>
                              </a:solidFill>
                            </a:rPr>
                            <a:t>F</a:t>
                          </a:r>
                        </a:p>
                      </a:txBody>
                      <a:tcPr>
                        <a:solidFill>
                          <a:srgbClr val="99CCFF"/>
                        </a:solidFill>
                      </a:tcPr>
                    </a:tc>
                    <a:tc>
                      <a:txBody>
                        <a:bodyPr/>
                        <a:lstStyle/>
                        <a:p>
                          <a:r>
                            <a:rPr lang="en-US" dirty="0">
                              <a:solidFill>
                                <a:schemeClr val="tx1"/>
                              </a:solidFill>
                            </a:rPr>
                            <a:t>15 </a:t>
                          </a:r>
                        </a:p>
                      </a:txBody>
                      <a:tcPr>
                        <a:solidFill>
                          <a:schemeClr val="accent2">
                            <a:lumMod val="40000"/>
                            <a:lumOff val="60000"/>
                          </a:schemeClr>
                        </a:solidFill>
                      </a:tcPr>
                    </a:tc>
                    <a:extLst>
                      <a:ext uri="{0D108BD9-81ED-4DB2-BD59-A6C34878D82A}">
                        <a16:rowId xmlns:a16="http://schemas.microsoft.com/office/drawing/2014/main" val="1904497312"/>
                      </a:ext>
                    </a:extLst>
                  </a:tr>
                  <a:tr h="370840">
                    <a:tc>
                      <a:txBody>
                        <a:bodyPr/>
                        <a:lstStyle/>
                        <a:p>
                          <a:r>
                            <a:rPr lang="en-US" dirty="0">
                              <a:solidFill>
                                <a:schemeClr val="tx1"/>
                              </a:solidFill>
                            </a:rPr>
                            <a:t>4</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r>
                            <a:rPr lang="en-US" dirty="0">
                              <a:solidFill>
                                <a:schemeClr val="tx1"/>
                              </a:solidFill>
                            </a:rPr>
                            <a:t>18 </a:t>
                          </a:r>
                        </a:p>
                      </a:txBody>
                      <a:tcPr>
                        <a:solidFill>
                          <a:srgbClr val="99CCFF"/>
                        </a:solidFill>
                      </a:tcPr>
                    </a:tc>
                    <a:extLst>
                      <a:ext uri="{0D108BD9-81ED-4DB2-BD59-A6C34878D82A}">
                        <a16:rowId xmlns:a16="http://schemas.microsoft.com/office/drawing/2014/main" val="2958580491"/>
                      </a:ext>
                    </a:extLst>
                  </a:tr>
                  <a:tr h="370840">
                    <a:tc>
                      <a:txBody>
                        <a:bodyPr/>
                        <a:lstStyle/>
                        <a:p>
                          <a:r>
                            <a:rPr lang="en-US" dirty="0">
                              <a:solidFill>
                                <a:schemeClr val="tx1"/>
                              </a:solidFill>
                            </a:rPr>
                            <a:t>5</a:t>
                          </a:r>
                        </a:p>
                      </a:txBody>
                      <a:tcPr>
                        <a:solidFill>
                          <a:srgbClr val="99CCFF"/>
                        </a:solidFill>
                      </a:tcPr>
                    </a:tc>
                    <a:tc>
                      <a:txBody>
                        <a:bodyPr/>
                        <a:lstStyle/>
                        <a:p>
                          <a:r>
                            <a:rPr lang="en-US" dirty="0">
                              <a:solidFill>
                                <a:schemeClr val="tx1"/>
                              </a:solidFill>
                            </a:rPr>
                            <a:t>T</a:t>
                          </a:r>
                        </a:p>
                      </a:txBody>
                      <a:tcPr>
                        <a:solidFill>
                          <a:schemeClr val="accent2">
                            <a:lumMod val="40000"/>
                            <a:lumOff val="60000"/>
                          </a:schemeClr>
                        </a:solidFill>
                      </a:tcPr>
                    </a:tc>
                    <a:tc>
                      <a:txBody>
                        <a:bodyPr/>
                        <a:lstStyle/>
                        <a:p>
                          <a:r>
                            <a:rPr lang="en-US" dirty="0">
                              <a:solidFill>
                                <a:schemeClr val="tx1"/>
                              </a:solidFill>
                            </a:rPr>
                            <a:t>F</a:t>
                          </a:r>
                        </a:p>
                      </a:txBody>
                      <a:tcPr>
                        <a:solidFill>
                          <a:srgbClr val="99CCFF"/>
                        </a:solidFill>
                      </a:tcPr>
                    </a:tc>
                    <a:tc>
                      <a:txBody>
                        <a:bodyPr/>
                        <a:lstStyle/>
                        <a:p>
                          <a:r>
                            <a:rPr lang="en-US" dirty="0">
                              <a:solidFill>
                                <a:schemeClr val="tx1"/>
                              </a:solidFill>
                            </a:rPr>
                            <a:t>13</a:t>
                          </a:r>
                        </a:p>
                      </a:txBody>
                      <a:tcPr>
                        <a:solidFill>
                          <a:schemeClr val="accent2">
                            <a:lumMod val="40000"/>
                            <a:lumOff val="60000"/>
                          </a:schemeClr>
                        </a:solidFill>
                      </a:tcPr>
                    </a:tc>
                    <a:extLst>
                      <a:ext uri="{0D108BD9-81ED-4DB2-BD59-A6C34878D82A}">
                        <a16:rowId xmlns:a16="http://schemas.microsoft.com/office/drawing/2014/main" val="3613889053"/>
                      </a:ext>
                    </a:extLst>
                  </a:tr>
                  <a:tr h="370840">
                    <a:tc>
                      <a:txBody>
                        <a:bodyPr/>
                        <a:lstStyle/>
                        <a:p>
                          <a:r>
                            <a:rPr lang="en-US" dirty="0">
                              <a:solidFill>
                                <a:schemeClr val="tx1"/>
                              </a:solidFill>
                            </a:rPr>
                            <a:t>6</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endParaRPr lang="en-US"/>
                        </a:p>
                      </a:txBody>
                      <a:tcPr>
                        <a:blipFill>
                          <a:blip r:embed="rId10"/>
                          <a:stretch>
                            <a:fillRect l="-188318" t="-708197" r="-1869" b="-222951"/>
                          </a:stretch>
                        </a:blipFill>
                      </a:tcPr>
                    </a:tc>
                    <a:extLst>
                      <a:ext uri="{0D108BD9-81ED-4DB2-BD59-A6C34878D82A}">
                        <a16:rowId xmlns:a16="http://schemas.microsoft.com/office/drawing/2014/main" val="1805092306"/>
                      </a:ext>
                    </a:extLst>
                  </a:tr>
                  <a:tr h="370840">
                    <a:tc>
                      <a:txBody>
                        <a:bodyPr/>
                        <a:lstStyle/>
                        <a:p>
                          <a:r>
                            <a:rPr lang="en-US" dirty="0">
                              <a:solidFill>
                                <a:schemeClr val="tx1"/>
                              </a:solidFill>
                            </a:rPr>
                            <a:t>7</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endParaRPr lang="en-US"/>
                        </a:p>
                      </a:txBody>
                      <a:tcPr>
                        <a:blipFill>
                          <a:blip r:embed="rId10"/>
                          <a:stretch>
                            <a:fillRect l="-188318" t="-808197" r="-1869" b="-122951"/>
                          </a:stretch>
                        </a:blipFill>
                      </a:tcPr>
                    </a:tc>
                    <a:extLst>
                      <a:ext uri="{0D108BD9-81ED-4DB2-BD59-A6C34878D82A}">
                        <a16:rowId xmlns:a16="http://schemas.microsoft.com/office/drawing/2014/main" val="1151405611"/>
                      </a:ext>
                    </a:extLst>
                  </a:tr>
                  <a:tr h="370840">
                    <a:tc>
                      <a:txBody>
                        <a:bodyPr/>
                        <a:lstStyle/>
                        <a:p>
                          <a:r>
                            <a:rPr lang="en-US" dirty="0">
                              <a:solidFill>
                                <a:schemeClr val="tx1"/>
                              </a:solidFill>
                            </a:rPr>
                            <a:t>8</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endParaRPr lang="en-US"/>
                        </a:p>
                      </a:txBody>
                      <a:tcPr>
                        <a:blipFill>
                          <a:blip r:embed="rId10"/>
                          <a:stretch>
                            <a:fillRect l="-188318" t="-908197" r="-1869" b="-22951"/>
                          </a:stretch>
                        </a:blipFill>
                      </a:tcPr>
                    </a:tc>
                    <a:extLst>
                      <a:ext uri="{0D108BD9-81ED-4DB2-BD59-A6C34878D82A}">
                        <a16:rowId xmlns:a16="http://schemas.microsoft.com/office/drawing/2014/main" val="21267311"/>
                      </a:ext>
                    </a:extLst>
                  </a:tr>
                </a:tbl>
              </a:graphicData>
            </a:graphic>
          </p:graphicFrame>
        </mc:Fallback>
      </mc:AlternateContent>
    </p:spTree>
    <p:extLst>
      <p:ext uri="{BB962C8B-B14F-4D97-AF65-F5344CB8AC3E}">
        <p14:creationId xmlns:p14="http://schemas.microsoft.com/office/powerpoint/2010/main" val="206425608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Dijkstra’s Algorithm (5/8)</a:t>
            </a:r>
          </a:p>
        </p:txBody>
      </p:sp>
      <p:sp>
        <p:nvSpPr>
          <p:cNvPr id="9" name="TextBox 8">
            <a:extLst>
              <a:ext uri="{FF2B5EF4-FFF2-40B4-BE49-F238E27FC236}">
                <a16:creationId xmlns:a16="http://schemas.microsoft.com/office/drawing/2014/main" id="{8302184F-0273-1F7D-5C77-7904ED610303}"/>
              </a:ext>
            </a:extLst>
          </p:cNvPr>
          <p:cNvSpPr txBox="1"/>
          <p:nvPr/>
        </p:nvSpPr>
        <p:spPr>
          <a:xfrm>
            <a:off x="6553271" y="386968"/>
            <a:ext cx="4897289" cy="1384995"/>
          </a:xfrm>
          <a:prstGeom prst="rect">
            <a:avLst/>
          </a:prstGeom>
          <a:noFill/>
          <a:ln>
            <a:solidFill>
              <a:srgbClr val="FF0000"/>
            </a:solidFill>
          </a:ln>
        </p:spPr>
        <p:txBody>
          <a:bodyPr wrap="square" rtlCol="0">
            <a:spAutoFit/>
          </a:bodyPr>
          <a:lstStyle/>
          <a:p>
            <a:r>
              <a:rPr lang="en-US" sz="2800" dirty="0">
                <a:solidFill>
                  <a:srgbClr val="FF0000"/>
                </a:solidFill>
              </a:rPr>
              <a:t>Idea: When a node is the closest not-done thing to the start, we have found its shortest path</a:t>
            </a:r>
          </a:p>
        </p:txBody>
      </p:sp>
      <p:sp>
        <p:nvSpPr>
          <p:cNvPr id="5" name="TextBox 4">
            <a:extLst>
              <a:ext uri="{FF2B5EF4-FFF2-40B4-BE49-F238E27FC236}">
                <a16:creationId xmlns:a16="http://schemas.microsoft.com/office/drawing/2014/main" id="{892D4281-E487-3029-6FBD-9869FB14E232}"/>
              </a:ext>
            </a:extLst>
          </p:cNvPr>
          <p:cNvSpPr txBox="1"/>
          <p:nvPr/>
        </p:nvSpPr>
        <p:spPr>
          <a:xfrm>
            <a:off x="6310747" y="1770584"/>
            <a:ext cx="5265468" cy="1200329"/>
          </a:xfrm>
          <a:prstGeom prst="rect">
            <a:avLst/>
          </a:prstGeom>
          <a:noFill/>
        </p:spPr>
        <p:txBody>
          <a:bodyPr wrap="square">
            <a:spAutoFit/>
          </a:bodyPr>
          <a:lstStyle/>
          <a:p>
            <a:r>
              <a:rPr lang="en-US" dirty="0">
                <a:solidFill>
                  <a:srgbClr val="FF0000"/>
                </a:solidFill>
              </a:rPr>
              <a:t>Extract a node from priority queue (making it “done”)</a:t>
            </a:r>
          </a:p>
          <a:p>
            <a:r>
              <a:rPr lang="en-US" dirty="0">
                <a:solidFill>
                  <a:srgbClr val="FF0000"/>
                </a:solidFill>
              </a:rPr>
              <a:t>Mark extracted node as seen</a:t>
            </a:r>
          </a:p>
          <a:p>
            <a:r>
              <a:rPr lang="en-US" dirty="0">
                <a:solidFill>
                  <a:srgbClr val="FF0000"/>
                </a:solidFill>
              </a:rPr>
              <a:t>for each not-done neighbor:</a:t>
            </a:r>
          </a:p>
          <a:p>
            <a:r>
              <a:rPr lang="en-US" dirty="0">
                <a:solidFill>
                  <a:srgbClr val="FF0000"/>
                </a:solidFill>
              </a:rPr>
              <a:t>        Update its distance if we found a better path</a:t>
            </a:r>
          </a:p>
        </p:txBody>
      </p:sp>
      <p:grpSp>
        <p:nvGrpSpPr>
          <p:cNvPr id="3" name="Group 2" descr="An illustration of the following weighted undirected graph:&#10;&#10;The vertices are: 0,1,2,3,4,5,6,7&#10;The edges are as follows:&#10;(10,1) w=10, (0,2) w=12, &#10;(1,4) w=8, (1,2) w=9, &#10;(2,3) w=3, (2,5) w=1, &#10;(3,4) w=7, (3,5) w=1, &#10;(4,6) w=5, (4,7) w=6, &#10;(5,6) w=7, &#10;(6,7) w=9, (6,8) w=11, &#10;(7,8) w=2&#10;&#10;Next we remove node 5 from the priority queue, which has distance 13. We mark 5 as done.&#10;&#10;The undone neighbors of 5 are 3 and 6. Because 3 had distance 13 from the source, and the edge (5,3) had weight 1, there is a path to node 3 with cost 13+1=14. Node 3 currently has distance 15, and so this is a better path. We update the distance for node 3 to be 14 and then update its priority in the priority queue to match.&#10;&#10;The edge (5,6) had weight 7, so there is a path to node 6 with cost 13+7=20. Since 6 was not yet seen, we mark 6 as seen and then add it to the priority queue with priority 20.">
            <a:extLst>
              <a:ext uri="{FF2B5EF4-FFF2-40B4-BE49-F238E27FC236}">
                <a16:creationId xmlns:a16="http://schemas.microsoft.com/office/drawing/2014/main" id="{EE05D2AF-A408-A1B9-6F76-4E26E74CC220}"/>
              </a:ext>
            </a:extLst>
          </p:cNvPr>
          <p:cNvGrpSpPr/>
          <p:nvPr/>
        </p:nvGrpSpPr>
        <p:grpSpPr>
          <a:xfrm>
            <a:off x="6138563" y="3080616"/>
            <a:ext cx="4786097" cy="3073898"/>
            <a:chOff x="6138563" y="3080616"/>
            <a:chExt cx="4786097" cy="3073898"/>
          </a:xfrm>
        </p:grpSpPr>
        <p:grpSp>
          <p:nvGrpSpPr>
            <p:cNvPr id="44" name="Group 43"/>
            <p:cNvGrpSpPr/>
            <p:nvPr/>
          </p:nvGrpSpPr>
          <p:grpSpPr>
            <a:xfrm>
              <a:off x="6324600" y="3367274"/>
              <a:ext cx="4600060" cy="2787240"/>
              <a:chOff x="0" y="2862182"/>
              <a:chExt cx="7044346" cy="4268266"/>
            </a:xfrm>
          </p:grpSpPr>
          <p:cxnSp>
            <p:nvCxnSpPr>
              <p:cNvPr id="45" name="Straight Connector 44"/>
              <p:cNvCxnSpPr>
                <a:stCxn id="111" idx="7"/>
                <a:endCxn id="112" idx="2"/>
              </p:cNvCxnSpPr>
              <p:nvPr/>
            </p:nvCxnSpPr>
            <p:spPr>
              <a:xfrm flipV="1">
                <a:off x="438102" y="3276727"/>
                <a:ext cx="1492916" cy="962604"/>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a:stCxn id="112" idx="6"/>
                <a:endCxn id="115" idx="2"/>
              </p:cNvCxnSpPr>
              <p:nvPr/>
            </p:nvCxnSpPr>
            <p:spPr>
              <a:xfrm>
                <a:off x="2444286" y="3276727"/>
                <a:ext cx="1510213" cy="52390"/>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a:stCxn id="111" idx="4"/>
                <a:endCxn id="113" idx="1"/>
              </p:cNvCxnSpPr>
              <p:nvPr/>
            </p:nvCxnSpPr>
            <p:spPr>
              <a:xfrm>
                <a:off x="256634" y="4677433"/>
                <a:ext cx="857899" cy="1046257"/>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a:stCxn id="114" idx="3"/>
                <a:endCxn id="113" idx="7"/>
              </p:cNvCxnSpPr>
              <p:nvPr/>
            </p:nvCxnSpPr>
            <p:spPr>
              <a:xfrm flipH="1">
                <a:off x="1477469" y="4930617"/>
                <a:ext cx="1172042" cy="793073"/>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a:stCxn id="116" idx="2"/>
                <a:endCxn id="113" idx="5"/>
              </p:cNvCxnSpPr>
              <p:nvPr/>
            </p:nvCxnSpPr>
            <p:spPr>
              <a:xfrm flipH="1" flipV="1">
                <a:off x="1477469" y="6086626"/>
                <a:ext cx="1369411" cy="565311"/>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a:stCxn id="114" idx="5"/>
                <a:endCxn id="116" idx="0"/>
              </p:cNvCxnSpPr>
              <p:nvPr/>
            </p:nvCxnSpPr>
            <p:spPr>
              <a:xfrm>
                <a:off x="3012447" y="4930617"/>
                <a:ext cx="91067" cy="1464686"/>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89" name="Straight Connector 88"/>
              <p:cNvCxnSpPr>
                <a:stCxn id="114" idx="7"/>
                <a:endCxn id="115" idx="3"/>
              </p:cNvCxnSpPr>
              <p:nvPr/>
            </p:nvCxnSpPr>
            <p:spPr>
              <a:xfrm flipV="1">
                <a:off x="3012447" y="3510585"/>
                <a:ext cx="1017218" cy="1057096"/>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a:stCxn id="116" idx="6"/>
                <a:endCxn id="117" idx="3"/>
              </p:cNvCxnSpPr>
              <p:nvPr/>
            </p:nvCxnSpPr>
            <p:spPr>
              <a:xfrm flipV="1">
                <a:off x="3360148" y="6576771"/>
                <a:ext cx="1716185" cy="75166"/>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91" name="Straight Connector 90"/>
              <p:cNvCxnSpPr>
                <a:stCxn id="117" idx="1"/>
                <a:endCxn id="115" idx="4"/>
              </p:cNvCxnSpPr>
              <p:nvPr/>
            </p:nvCxnSpPr>
            <p:spPr>
              <a:xfrm flipH="1" flipV="1">
                <a:off x="4211133" y="3585751"/>
                <a:ext cx="865200" cy="2628084"/>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92" name="Straight Connector 91"/>
              <p:cNvCxnSpPr>
                <a:stCxn id="119" idx="2"/>
                <a:endCxn id="115" idx="5"/>
              </p:cNvCxnSpPr>
              <p:nvPr/>
            </p:nvCxnSpPr>
            <p:spPr>
              <a:xfrm flipH="1" flipV="1">
                <a:off x="4392601" y="3510585"/>
                <a:ext cx="913997" cy="495205"/>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93" name="Straight Connector 92"/>
              <p:cNvCxnSpPr>
                <a:stCxn id="117" idx="0"/>
                <a:endCxn id="119" idx="3"/>
              </p:cNvCxnSpPr>
              <p:nvPr/>
            </p:nvCxnSpPr>
            <p:spPr>
              <a:xfrm flipV="1">
                <a:off x="5257801" y="4187258"/>
                <a:ext cx="123963" cy="1951411"/>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94" name="Straight Connector 93"/>
              <p:cNvCxnSpPr>
                <a:stCxn id="118" idx="1"/>
                <a:endCxn id="119" idx="5"/>
              </p:cNvCxnSpPr>
              <p:nvPr/>
            </p:nvCxnSpPr>
            <p:spPr>
              <a:xfrm flipH="1" flipV="1">
                <a:off x="5744700" y="4187258"/>
                <a:ext cx="861544" cy="674868"/>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95" name="Straight Connector 94"/>
              <p:cNvCxnSpPr>
                <a:stCxn id="118" idx="3"/>
                <a:endCxn id="117" idx="6"/>
              </p:cNvCxnSpPr>
              <p:nvPr/>
            </p:nvCxnSpPr>
            <p:spPr>
              <a:xfrm flipH="1">
                <a:off x="5514435" y="5225062"/>
                <a:ext cx="1091809" cy="1170241"/>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96" name="TextBox 95"/>
              <p:cNvSpPr txBox="1"/>
              <p:nvPr/>
            </p:nvSpPr>
            <p:spPr>
              <a:xfrm>
                <a:off x="767228" y="3195081"/>
                <a:ext cx="641186" cy="565580"/>
              </a:xfrm>
              <a:prstGeom prst="rect">
                <a:avLst/>
              </a:prstGeom>
              <a:noFill/>
            </p:spPr>
            <p:txBody>
              <a:bodyPr wrap="none" rtlCol="0">
                <a:spAutoFit/>
              </a:bodyPr>
              <a:lstStyle/>
              <a:p>
                <a:r>
                  <a:rPr lang="en-US" dirty="0">
                    <a:solidFill>
                      <a:srgbClr val="00B050"/>
                    </a:solidFill>
                  </a:rPr>
                  <a:t>10</a:t>
                </a:r>
              </a:p>
            </p:txBody>
          </p:sp>
          <p:sp>
            <p:nvSpPr>
              <p:cNvPr id="97" name="TextBox 96"/>
              <p:cNvSpPr txBox="1"/>
              <p:nvPr/>
            </p:nvSpPr>
            <p:spPr>
              <a:xfrm>
                <a:off x="6095562" y="4099030"/>
                <a:ext cx="461990" cy="565580"/>
              </a:xfrm>
              <a:prstGeom prst="rect">
                <a:avLst/>
              </a:prstGeom>
              <a:noFill/>
            </p:spPr>
            <p:txBody>
              <a:bodyPr wrap="none" rtlCol="0">
                <a:spAutoFit/>
              </a:bodyPr>
              <a:lstStyle/>
              <a:p>
                <a:r>
                  <a:rPr lang="en-US" dirty="0">
                    <a:solidFill>
                      <a:srgbClr val="00B050"/>
                    </a:solidFill>
                  </a:rPr>
                  <a:t>2</a:t>
                </a:r>
              </a:p>
            </p:txBody>
          </p:sp>
          <p:sp>
            <p:nvSpPr>
              <p:cNvPr id="98" name="TextBox 97"/>
              <p:cNvSpPr txBox="1"/>
              <p:nvPr/>
            </p:nvSpPr>
            <p:spPr>
              <a:xfrm>
                <a:off x="3895875" y="6564868"/>
                <a:ext cx="461990" cy="565580"/>
              </a:xfrm>
              <a:prstGeom prst="rect">
                <a:avLst/>
              </a:prstGeom>
              <a:noFill/>
            </p:spPr>
            <p:txBody>
              <a:bodyPr wrap="none" rtlCol="0">
                <a:spAutoFit/>
              </a:bodyPr>
              <a:lstStyle/>
              <a:p>
                <a:r>
                  <a:rPr lang="en-US" dirty="0">
                    <a:solidFill>
                      <a:srgbClr val="00B050"/>
                    </a:solidFill>
                  </a:rPr>
                  <a:t>7</a:t>
                </a:r>
              </a:p>
            </p:txBody>
          </p:sp>
          <p:sp>
            <p:nvSpPr>
              <p:cNvPr id="99" name="TextBox 98"/>
              <p:cNvSpPr txBox="1"/>
              <p:nvPr/>
            </p:nvSpPr>
            <p:spPr>
              <a:xfrm>
                <a:off x="6047348" y="5905158"/>
                <a:ext cx="641186" cy="565580"/>
              </a:xfrm>
              <a:prstGeom prst="rect">
                <a:avLst/>
              </a:prstGeom>
              <a:noFill/>
            </p:spPr>
            <p:txBody>
              <a:bodyPr wrap="none" rtlCol="0">
                <a:spAutoFit/>
              </a:bodyPr>
              <a:lstStyle/>
              <a:p>
                <a:r>
                  <a:rPr lang="en-US" dirty="0">
                    <a:solidFill>
                      <a:srgbClr val="00B050"/>
                    </a:solidFill>
                  </a:rPr>
                  <a:t>11</a:t>
                </a:r>
              </a:p>
            </p:txBody>
          </p:sp>
          <p:sp>
            <p:nvSpPr>
              <p:cNvPr id="100" name="TextBox 99"/>
              <p:cNvSpPr txBox="1"/>
              <p:nvPr/>
            </p:nvSpPr>
            <p:spPr>
              <a:xfrm>
                <a:off x="5255801" y="4595356"/>
                <a:ext cx="461990" cy="565580"/>
              </a:xfrm>
              <a:prstGeom prst="rect">
                <a:avLst/>
              </a:prstGeom>
              <a:noFill/>
            </p:spPr>
            <p:txBody>
              <a:bodyPr wrap="none" rtlCol="0">
                <a:spAutoFit/>
              </a:bodyPr>
              <a:lstStyle/>
              <a:p>
                <a:r>
                  <a:rPr lang="en-US" dirty="0">
                    <a:solidFill>
                      <a:srgbClr val="00B050"/>
                    </a:solidFill>
                  </a:rPr>
                  <a:t>9</a:t>
                </a:r>
              </a:p>
            </p:txBody>
          </p:sp>
          <p:sp>
            <p:nvSpPr>
              <p:cNvPr id="101" name="TextBox 100"/>
              <p:cNvSpPr txBox="1"/>
              <p:nvPr/>
            </p:nvSpPr>
            <p:spPr>
              <a:xfrm>
                <a:off x="4119679" y="4462779"/>
                <a:ext cx="461990" cy="565580"/>
              </a:xfrm>
              <a:prstGeom prst="rect">
                <a:avLst/>
              </a:prstGeom>
              <a:noFill/>
            </p:spPr>
            <p:txBody>
              <a:bodyPr wrap="none" rtlCol="0">
                <a:spAutoFit/>
              </a:bodyPr>
              <a:lstStyle/>
              <a:p>
                <a:r>
                  <a:rPr lang="en-US" dirty="0">
                    <a:solidFill>
                      <a:srgbClr val="00B050"/>
                    </a:solidFill>
                  </a:rPr>
                  <a:t>5</a:t>
                </a:r>
              </a:p>
            </p:txBody>
          </p:sp>
          <p:sp>
            <p:nvSpPr>
              <p:cNvPr id="102" name="TextBox 101"/>
              <p:cNvSpPr txBox="1"/>
              <p:nvPr/>
            </p:nvSpPr>
            <p:spPr>
              <a:xfrm>
                <a:off x="4582463" y="3299181"/>
                <a:ext cx="461990" cy="565580"/>
              </a:xfrm>
              <a:prstGeom prst="rect">
                <a:avLst/>
              </a:prstGeom>
              <a:noFill/>
            </p:spPr>
            <p:txBody>
              <a:bodyPr wrap="none" rtlCol="0">
                <a:spAutoFit/>
              </a:bodyPr>
              <a:lstStyle/>
              <a:p>
                <a:r>
                  <a:rPr lang="en-US" dirty="0">
                    <a:solidFill>
                      <a:srgbClr val="00B050"/>
                    </a:solidFill>
                  </a:rPr>
                  <a:t>6</a:t>
                </a:r>
              </a:p>
            </p:txBody>
          </p:sp>
          <p:sp>
            <p:nvSpPr>
              <p:cNvPr id="103" name="TextBox 102"/>
              <p:cNvSpPr txBox="1"/>
              <p:nvPr/>
            </p:nvSpPr>
            <p:spPr>
              <a:xfrm>
                <a:off x="3058462" y="5546336"/>
                <a:ext cx="461990" cy="565580"/>
              </a:xfrm>
              <a:prstGeom prst="rect">
                <a:avLst/>
              </a:prstGeom>
              <a:noFill/>
            </p:spPr>
            <p:txBody>
              <a:bodyPr wrap="none" rtlCol="0">
                <a:spAutoFit/>
              </a:bodyPr>
              <a:lstStyle/>
              <a:p>
                <a:r>
                  <a:rPr lang="en-US" dirty="0">
                    <a:solidFill>
                      <a:srgbClr val="00B050"/>
                    </a:solidFill>
                  </a:rPr>
                  <a:t>1</a:t>
                </a:r>
              </a:p>
            </p:txBody>
          </p:sp>
          <p:sp>
            <p:nvSpPr>
              <p:cNvPr id="104" name="TextBox 103"/>
              <p:cNvSpPr txBox="1"/>
              <p:nvPr/>
            </p:nvSpPr>
            <p:spPr>
              <a:xfrm>
                <a:off x="3064048" y="3778529"/>
                <a:ext cx="461990" cy="565580"/>
              </a:xfrm>
              <a:prstGeom prst="rect">
                <a:avLst/>
              </a:prstGeom>
              <a:noFill/>
            </p:spPr>
            <p:txBody>
              <a:bodyPr wrap="none" rtlCol="0">
                <a:spAutoFit/>
              </a:bodyPr>
              <a:lstStyle/>
              <a:p>
                <a:r>
                  <a:rPr lang="en-US" dirty="0">
                    <a:solidFill>
                      <a:srgbClr val="00B050"/>
                    </a:solidFill>
                  </a:rPr>
                  <a:t>7</a:t>
                </a:r>
              </a:p>
            </p:txBody>
          </p:sp>
          <p:sp>
            <p:nvSpPr>
              <p:cNvPr id="105" name="TextBox 104"/>
              <p:cNvSpPr txBox="1"/>
              <p:nvPr/>
            </p:nvSpPr>
            <p:spPr>
              <a:xfrm>
                <a:off x="2051034" y="5224258"/>
                <a:ext cx="461990" cy="565580"/>
              </a:xfrm>
              <a:prstGeom prst="rect">
                <a:avLst/>
              </a:prstGeom>
              <a:noFill/>
            </p:spPr>
            <p:txBody>
              <a:bodyPr wrap="none" rtlCol="0">
                <a:spAutoFit/>
              </a:bodyPr>
              <a:lstStyle/>
              <a:p>
                <a:r>
                  <a:rPr lang="en-US" dirty="0">
                    <a:solidFill>
                      <a:srgbClr val="00B050"/>
                    </a:solidFill>
                  </a:rPr>
                  <a:t>3</a:t>
                </a:r>
              </a:p>
            </p:txBody>
          </p:sp>
          <p:sp>
            <p:nvSpPr>
              <p:cNvPr id="106" name="TextBox 105"/>
              <p:cNvSpPr txBox="1"/>
              <p:nvPr/>
            </p:nvSpPr>
            <p:spPr>
              <a:xfrm>
                <a:off x="1885966" y="6404395"/>
                <a:ext cx="461990" cy="565580"/>
              </a:xfrm>
              <a:prstGeom prst="rect">
                <a:avLst/>
              </a:prstGeom>
              <a:noFill/>
            </p:spPr>
            <p:txBody>
              <a:bodyPr wrap="none" rtlCol="0">
                <a:spAutoFit/>
              </a:bodyPr>
              <a:lstStyle/>
              <a:p>
                <a:r>
                  <a:rPr lang="en-US" dirty="0">
                    <a:solidFill>
                      <a:srgbClr val="00B050"/>
                    </a:solidFill>
                  </a:rPr>
                  <a:t>1</a:t>
                </a:r>
              </a:p>
            </p:txBody>
          </p:sp>
          <p:sp>
            <p:nvSpPr>
              <p:cNvPr id="107" name="TextBox 106"/>
              <p:cNvSpPr txBox="1"/>
              <p:nvPr/>
            </p:nvSpPr>
            <p:spPr>
              <a:xfrm>
                <a:off x="2830979" y="2862182"/>
                <a:ext cx="461990" cy="565580"/>
              </a:xfrm>
              <a:prstGeom prst="rect">
                <a:avLst/>
              </a:prstGeom>
              <a:noFill/>
            </p:spPr>
            <p:txBody>
              <a:bodyPr wrap="none" rtlCol="0">
                <a:spAutoFit/>
              </a:bodyPr>
              <a:lstStyle/>
              <a:p>
                <a:r>
                  <a:rPr lang="en-US" dirty="0">
                    <a:solidFill>
                      <a:srgbClr val="00B050"/>
                    </a:solidFill>
                  </a:rPr>
                  <a:t>8</a:t>
                </a:r>
              </a:p>
            </p:txBody>
          </p:sp>
          <p:sp>
            <p:nvSpPr>
              <p:cNvPr id="108" name="TextBox 107"/>
              <p:cNvSpPr txBox="1"/>
              <p:nvPr/>
            </p:nvSpPr>
            <p:spPr>
              <a:xfrm>
                <a:off x="256634" y="5096526"/>
                <a:ext cx="641186" cy="565580"/>
              </a:xfrm>
              <a:prstGeom prst="rect">
                <a:avLst/>
              </a:prstGeom>
              <a:noFill/>
            </p:spPr>
            <p:txBody>
              <a:bodyPr wrap="none" rtlCol="0">
                <a:spAutoFit/>
              </a:bodyPr>
              <a:lstStyle/>
              <a:p>
                <a:r>
                  <a:rPr lang="en-US" dirty="0">
                    <a:solidFill>
                      <a:srgbClr val="00B050"/>
                    </a:solidFill>
                  </a:rPr>
                  <a:t>12</a:t>
                </a:r>
              </a:p>
            </p:txBody>
          </p:sp>
          <p:cxnSp>
            <p:nvCxnSpPr>
              <p:cNvPr id="109" name="Straight Connector 108"/>
              <p:cNvCxnSpPr>
                <a:stCxn id="112" idx="4"/>
                <a:endCxn id="113" idx="0"/>
              </p:cNvCxnSpPr>
              <p:nvPr/>
            </p:nvCxnSpPr>
            <p:spPr>
              <a:xfrm flipH="1">
                <a:off x="1296001" y="3533361"/>
                <a:ext cx="891651" cy="2115163"/>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10" name="TextBox 109"/>
              <p:cNvSpPr txBox="1"/>
              <p:nvPr/>
            </p:nvSpPr>
            <p:spPr>
              <a:xfrm>
                <a:off x="1414258" y="4262423"/>
                <a:ext cx="461990" cy="565580"/>
              </a:xfrm>
              <a:prstGeom prst="rect">
                <a:avLst/>
              </a:prstGeom>
              <a:noFill/>
            </p:spPr>
            <p:txBody>
              <a:bodyPr wrap="none" rtlCol="0">
                <a:spAutoFit/>
              </a:bodyPr>
              <a:lstStyle/>
              <a:p>
                <a:r>
                  <a:rPr lang="en-US" dirty="0">
                    <a:solidFill>
                      <a:srgbClr val="00B050"/>
                    </a:solidFill>
                  </a:rPr>
                  <a:t>9</a:t>
                </a:r>
              </a:p>
            </p:txBody>
          </p:sp>
          <p:sp>
            <p:nvSpPr>
              <p:cNvPr id="111" name="Oval 110"/>
              <p:cNvSpPr/>
              <p:nvPr/>
            </p:nvSpPr>
            <p:spPr>
              <a:xfrm>
                <a:off x="0" y="4164165"/>
                <a:ext cx="513268" cy="513268"/>
              </a:xfrm>
              <a:prstGeom prst="ellipse">
                <a:avLst/>
              </a:prstGeom>
              <a:solidFill>
                <a:srgbClr val="FF0000"/>
              </a:solidFill>
              <a:ln>
                <a:solidFill>
                  <a:srgbClr val="FF33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0</a:t>
                </a:r>
              </a:p>
            </p:txBody>
          </p:sp>
          <p:sp>
            <p:nvSpPr>
              <p:cNvPr id="112" name="Oval 111"/>
              <p:cNvSpPr/>
              <p:nvPr/>
            </p:nvSpPr>
            <p:spPr>
              <a:xfrm>
                <a:off x="1931018" y="3020093"/>
                <a:ext cx="513268" cy="51326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113" name="Oval 112"/>
              <p:cNvSpPr/>
              <p:nvPr/>
            </p:nvSpPr>
            <p:spPr>
              <a:xfrm>
                <a:off x="1039367" y="5648524"/>
                <a:ext cx="513268" cy="51326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114" name="Oval 113"/>
              <p:cNvSpPr/>
              <p:nvPr/>
            </p:nvSpPr>
            <p:spPr>
              <a:xfrm>
                <a:off x="2574345" y="4492515"/>
                <a:ext cx="513268" cy="51326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115" name="Oval 114"/>
              <p:cNvSpPr/>
              <p:nvPr/>
            </p:nvSpPr>
            <p:spPr>
              <a:xfrm>
                <a:off x="3954499" y="3072483"/>
                <a:ext cx="513268" cy="51326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a:t>
                </a:r>
              </a:p>
            </p:txBody>
          </p:sp>
          <p:sp>
            <p:nvSpPr>
              <p:cNvPr id="116" name="Oval 115"/>
              <p:cNvSpPr/>
              <p:nvPr/>
            </p:nvSpPr>
            <p:spPr>
              <a:xfrm>
                <a:off x="2846880" y="6395303"/>
                <a:ext cx="513268" cy="51326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117" name="Oval 116"/>
              <p:cNvSpPr/>
              <p:nvPr/>
            </p:nvSpPr>
            <p:spPr>
              <a:xfrm>
                <a:off x="5001167" y="6138669"/>
                <a:ext cx="513268" cy="51326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sp>
            <p:nvSpPr>
              <p:cNvPr id="118" name="Oval 117"/>
              <p:cNvSpPr/>
              <p:nvPr/>
            </p:nvSpPr>
            <p:spPr>
              <a:xfrm>
                <a:off x="6531078" y="4786960"/>
                <a:ext cx="513268" cy="513268"/>
              </a:xfrm>
              <a:prstGeom prst="ellipse">
                <a:avLst/>
              </a:prstGeom>
              <a:solidFill>
                <a:schemeClr val="accent4">
                  <a:lumMod val="60000"/>
                  <a:lumOff val="40000"/>
                </a:scheme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a:t>
                </a:r>
              </a:p>
            </p:txBody>
          </p:sp>
          <p:sp>
            <p:nvSpPr>
              <p:cNvPr id="119" name="Oval 118"/>
              <p:cNvSpPr/>
              <p:nvPr/>
            </p:nvSpPr>
            <p:spPr>
              <a:xfrm>
                <a:off x="5306598" y="3749156"/>
                <a:ext cx="513268" cy="51326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grpSp>
        <p:sp>
          <p:nvSpPr>
            <p:cNvPr id="120" name="TextBox 119"/>
            <p:cNvSpPr txBox="1"/>
            <p:nvPr/>
          </p:nvSpPr>
          <p:spPr>
            <a:xfrm>
              <a:off x="6308046" y="3868514"/>
              <a:ext cx="301686" cy="369332"/>
            </a:xfrm>
            <a:prstGeom prst="rect">
              <a:avLst/>
            </a:prstGeom>
            <a:noFill/>
          </p:spPr>
          <p:txBody>
            <a:bodyPr wrap="none" rtlCol="0">
              <a:spAutoFit/>
            </a:bodyPr>
            <a:lstStyle/>
            <a:p>
              <a:r>
                <a:rPr lang="en-US" dirty="0">
                  <a:solidFill>
                    <a:srgbClr val="FF9933"/>
                  </a:solidFill>
                </a:rPr>
                <a:t>0</a:t>
              </a:r>
            </a:p>
          </p:txBody>
        </p:sp>
        <mc:AlternateContent xmlns:mc="http://schemas.openxmlformats.org/markup-compatibility/2006">
          <mc:Choice xmlns:a14="http://schemas.microsoft.com/office/drawing/2010/main" Requires="a14">
            <p:sp>
              <p:nvSpPr>
                <p:cNvPr id="121" name="TextBox 120"/>
                <p:cNvSpPr txBox="1"/>
                <p:nvPr/>
              </p:nvSpPr>
              <p:spPr>
                <a:xfrm>
                  <a:off x="7370403" y="3183900"/>
                  <a:ext cx="494046"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b="0" i="1" smtClean="0">
                            <a:solidFill>
                              <a:srgbClr val="FF9933"/>
                            </a:solidFill>
                            <a:latin typeface="Cambria Math" panose="02040503050406030204" pitchFamily="18" charset="0"/>
                          </a:rPr>
                          <m:t>10</m:t>
                        </m:r>
                      </m:oMath>
                    </m:oMathPara>
                  </a14:m>
                  <a:endParaRPr lang="en-US" dirty="0">
                    <a:solidFill>
                      <a:srgbClr val="FF9933"/>
                    </a:solidFill>
                  </a:endParaRPr>
                </a:p>
              </p:txBody>
            </p:sp>
          </mc:Choice>
          <mc:Fallback>
            <p:sp>
              <p:nvSpPr>
                <p:cNvPr id="121" name="TextBox 120"/>
                <p:cNvSpPr txBox="1">
                  <a:spLocks noRot="1" noChangeAspect="1" noMove="1" noResize="1" noEditPoints="1" noAdjustHandles="1" noChangeArrowheads="1" noChangeShapeType="1" noTextEdit="1"/>
                </p:cNvSpPr>
                <p:nvPr/>
              </p:nvSpPr>
              <p:spPr>
                <a:xfrm>
                  <a:off x="7370403" y="3183900"/>
                  <a:ext cx="494046" cy="369332"/>
                </a:xfrm>
                <a:prstGeom prst="rect">
                  <a:avLst/>
                </a:prstGeom>
                <a:blipFill>
                  <a:blip r:embed="rId2"/>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22" name="TextBox 121"/>
                <p:cNvSpPr txBox="1"/>
                <p:nvPr/>
              </p:nvSpPr>
              <p:spPr>
                <a:xfrm>
                  <a:off x="6536646" y="5245034"/>
                  <a:ext cx="494046"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b="0" i="1" smtClean="0">
                            <a:solidFill>
                              <a:srgbClr val="FF9933"/>
                            </a:solidFill>
                            <a:latin typeface="Cambria Math" panose="02040503050406030204" pitchFamily="18" charset="0"/>
                          </a:rPr>
                          <m:t>12</m:t>
                        </m:r>
                      </m:oMath>
                    </m:oMathPara>
                  </a14:m>
                  <a:endParaRPr lang="en-US" dirty="0">
                    <a:solidFill>
                      <a:srgbClr val="FF9933"/>
                    </a:solidFill>
                  </a:endParaRPr>
                </a:p>
              </p:txBody>
            </p:sp>
          </mc:Choice>
          <mc:Fallback>
            <p:sp>
              <p:nvSpPr>
                <p:cNvPr id="122" name="TextBox 121"/>
                <p:cNvSpPr txBox="1">
                  <a:spLocks noRot="1" noChangeAspect="1" noMove="1" noResize="1" noEditPoints="1" noAdjustHandles="1" noChangeArrowheads="1" noChangeShapeType="1" noTextEdit="1"/>
                </p:cNvSpPr>
                <p:nvPr/>
              </p:nvSpPr>
              <p:spPr>
                <a:xfrm>
                  <a:off x="6536646" y="5245034"/>
                  <a:ext cx="494046" cy="369332"/>
                </a:xfrm>
                <a:prstGeom prst="rect">
                  <a:avLst/>
                </a:prstGeom>
                <a:blipFill>
                  <a:blip r:embed="rId3"/>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23" name="TextBox 122"/>
                <p:cNvSpPr txBox="1"/>
                <p:nvPr/>
              </p:nvSpPr>
              <p:spPr>
                <a:xfrm>
                  <a:off x="7750522" y="4174954"/>
                  <a:ext cx="494046"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b="0" i="1" smtClean="0">
                            <a:solidFill>
                              <a:srgbClr val="FF9933"/>
                            </a:solidFill>
                            <a:latin typeface="Cambria Math" panose="02040503050406030204" pitchFamily="18" charset="0"/>
                          </a:rPr>
                          <m:t>14</m:t>
                        </m:r>
                      </m:oMath>
                    </m:oMathPara>
                  </a14:m>
                  <a:endParaRPr lang="en-US" dirty="0">
                    <a:solidFill>
                      <a:srgbClr val="FF9933"/>
                    </a:solidFill>
                  </a:endParaRPr>
                </a:p>
              </p:txBody>
            </p:sp>
          </mc:Choice>
          <mc:Fallback>
            <p:sp>
              <p:nvSpPr>
                <p:cNvPr id="123" name="TextBox 122"/>
                <p:cNvSpPr txBox="1">
                  <a:spLocks noRot="1" noChangeAspect="1" noMove="1" noResize="1" noEditPoints="1" noAdjustHandles="1" noChangeArrowheads="1" noChangeShapeType="1" noTextEdit="1"/>
                </p:cNvSpPr>
                <p:nvPr/>
              </p:nvSpPr>
              <p:spPr>
                <a:xfrm>
                  <a:off x="7750522" y="4174954"/>
                  <a:ext cx="494046" cy="369332"/>
                </a:xfrm>
                <a:prstGeom prst="rect">
                  <a:avLst/>
                </a:prstGeom>
                <a:blipFill>
                  <a:blip r:embed="rId4"/>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24" name="TextBox 123"/>
                <p:cNvSpPr txBox="1"/>
                <p:nvPr/>
              </p:nvSpPr>
              <p:spPr>
                <a:xfrm>
                  <a:off x="8690379" y="3258914"/>
                  <a:ext cx="494046"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b="0" i="1" smtClean="0">
                            <a:solidFill>
                              <a:srgbClr val="FF9933"/>
                            </a:solidFill>
                            <a:latin typeface="Cambria Math" panose="02040503050406030204" pitchFamily="18" charset="0"/>
                          </a:rPr>
                          <m:t>18</m:t>
                        </m:r>
                      </m:oMath>
                    </m:oMathPara>
                  </a14:m>
                  <a:endParaRPr lang="en-US" dirty="0">
                    <a:solidFill>
                      <a:srgbClr val="FF9933"/>
                    </a:solidFill>
                  </a:endParaRPr>
                </a:p>
              </p:txBody>
            </p:sp>
          </mc:Choice>
          <mc:Fallback>
            <p:sp>
              <p:nvSpPr>
                <p:cNvPr id="124" name="TextBox 123"/>
                <p:cNvSpPr txBox="1">
                  <a:spLocks noRot="1" noChangeAspect="1" noMove="1" noResize="1" noEditPoints="1" noAdjustHandles="1" noChangeArrowheads="1" noChangeShapeType="1" noTextEdit="1"/>
                </p:cNvSpPr>
                <p:nvPr/>
              </p:nvSpPr>
              <p:spPr>
                <a:xfrm>
                  <a:off x="8690379" y="3258914"/>
                  <a:ext cx="494046" cy="369332"/>
                </a:xfrm>
                <a:prstGeom prst="rect">
                  <a:avLst/>
                </a:prstGeom>
                <a:blipFill>
                  <a:blip r:embed="rId5"/>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25" name="TextBox 124"/>
                <p:cNvSpPr txBox="1"/>
                <p:nvPr/>
              </p:nvSpPr>
              <p:spPr>
                <a:xfrm>
                  <a:off x="7908936" y="5429700"/>
                  <a:ext cx="494046"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b="0" i="1" smtClean="0">
                            <a:solidFill>
                              <a:srgbClr val="FF9933"/>
                            </a:solidFill>
                            <a:latin typeface="Cambria Math" panose="02040503050406030204" pitchFamily="18" charset="0"/>
                          </a:rPr>
                          <m:t>13</m:t>
                        </m:r>
                      </m:oMath>
                    </m:oMathPara>
                  </a14:m>
                  <a:endParaRPr lang="en-US" dirty="0">
                    <a:solidFill>
                      <a:srgbClr val="FF9933"/>
                    </a:solidFill>
                  </a:endParaRPr>
                </a:p>
              </p:txBody>
            </p:sp>
          </mc:Choice>
          <mc:Fallback>
            <p:sp>
              <p:nvSpPr>
                <p:cNvPr id="125" name="TextBox 124"/>
                <p:cNvSpPr txBox="1">
                  <a:spLocks noRot="1" noChangeAspect="1" noMove="1" noResize="1" noEditPoints="1" noAdjustHandles="1" noChangeArrowheads="1" noChangeShapeType="1" noTextEdit="1"/>
                </p:cNvSpPr>
                <p:nvPr/>
              </p:nvSpPr>
              <p:spPr>
                <a:xfrm>
                  <a:off x="7908936" y="5429700"/>
                  <a:ext cx="494046" cy="369332"/>
                </a:xfrm>
                <a:prstGeom prst="rect">
                  <a:avLst/>
                </a:prstGeom>
                <a:blipFill>
                  <a:blip r:embed="rId6"/>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26" name="TextBox 125"/>
                <p:cNvSpPr txBox="1"/>
                <p:nvPr/>
              </p:nvSpPr>
              <p:spPr>
                <a:xfrm>
                  <a:off x="9165653" y="5414270"/>
                  <a:ext cx="494046"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b="0" i="1" smtClean="0">
                            <a:solidFill>
                              <a:srgbClr val="FF9933"/>
                            </a:solidFill>
                            <a:latin typeface="Cambria Math" panose="02040503050406030204" pitchFamily="18" charset="0"/>
                          </a:rPr>
                          <m:t>20</m:t>
                        </m:r>
                      </m:oMath>
                    </m:oMathPara>
                  </a14:m>
                  <a:endParaRPr lang="en-US" dirty="0">
                    <a:solidFill>
                      <a:srgbClr val="FF9933"/>
                    </a:solidFill>
                  </a:endParaRPr>
                </a:p>
              </p:txBody>
            </p:sp>
          </mc:Choice>
          <mc:Fallback>
            <p:sp>
              <p:nvSpPr>
                <p:cNvPr id="126" name="TextBox 125"/>
                <p:cNvSpPr txBox="1">
                  <a:spLocks noRot="1" noChangeAspect="1" noMove="1" noResize="1" noEditPoints="1" noAdjustHandles="1" noChangeArrowheads="1" noChangeShapeType="1" noTextEdit="1"/>
                </p:cNvSpPr>
                <p:nvPr/>
              </p:nvSpPr>
              <p:spPr>
                <a:xfrm>
                  <a:off x="9165653" y="5414270"/>
                  <a:ext cx="494046" cy="369332"/>
                </a:xfrm>
                <a:prstGeom prst="rect">
                  <a:avLst/>
                </a:prstGeom>
                <a:blipFill>
                  <a:blip r:embed="rId7"/>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27" name="TextBox 126"/>
                <p:cNvSpPr txBox="1"/>
                <p:nvPr/>
              </p:nvSpPr>
              <p:spPr>
                <a:xfrm>
                  <a:off x="9588095" y="3628246"/>
                  <a:ext cx="433132"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smtClean="0">
                            <a:solidFill>
                              <a:srgbClr val="FF9933"/>
                            </a:solidFill>
                            <a:latin typeface="Cambria Math"/>
                          </a:rPr>
                          <m:t>∞</m:t>
                        </m:r>
                      </m:oMath>
                    </m:oMathPara>
                  </a14:m>
                  <a:endParaRPr lang="en-US" dirty="0">
                    <a:solidFill>
                      <a:srgbClr val="FF9933"/>
                    </a:solidFill>
                  </a:endParaRPr>
                </a:p>
              </p:txBody>
            </p:sp>
          </mc:Choice>
          <mc:Fallback>
            <p:sp>
              <p:nvSpPr>
                <p:cNvPr id="127" name="TextBox 126"/>
                <p:cNvSpPr txBox="1">
                  <a:spLocks noRot="1" noChangeAspect="1" noMove="1" noResize="1" noEditPoints="1" noAdjustHandles="1" noChangeArrowheads="1" noChangeShapeType="1" noTextEdit="1"/>
                </p:cNvSpPr>
                <p:nvPr/>
              </p:nvSpPr>
              <p:spPr>
                <a:xfrm>
                  <a:off x="9588095" y="3628246"/>
                  <a:ext cx="433132" cy="369332"/>
                </a:xfrm>
                <a:prstGeom prst="rect">
                  <a:avLst/>
                </a:prstGeom>
                <a:blipFill>
                  <a:blip r:embed="rId8"/>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28" name="TextBox 127"/>
                <p:cNvSpPr txBox="1"/>
                <p:nvPr/>
              </p:nvSpPr>
              <p:spPr>
                <a:xfrm>
                  <a:off x="10446914" y="4301993"/>
                  <a:ext cx="433132"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smtClean="0">
                            <a:solidFill>
                              <a:srgbClr val="FF9933"/>
                            </a:solidFill>
                            <a:latin typeface="Cambria Math"/>
                          </a:rPr>
                          <m:t>∞</m:t>
                        </m:r>
                      </m:oMath>
                    </m:oMathPara>
                  </a14:m>
                  <a:endParaRPr lang="en-US" dirty="0">
                    <a:solidFill>
                      <a:srgbClr val="FF9933"/>
                    </a:solidFill>
                  </a:endParaRPr>
                </a:p>
              </p:txBody>
            </p:sp>
          </mc:Choice>
          <mc:Fallback>
            <p:sp>
              <p:nvSpPr>
                <p:cNvPr id="128" name="TextBox 127"/>
                <p:cNvSpPr txBox="1">
                  <a:spLocks noRot="1" noChangeAspect="1" noMove="1" noResize="1" noEditPoints="1" noAdjustHandles="1" noChangeArrowheads="1" noChangeShapeType="1" noTextEdit="1"/>
                </p:cNvSpPr>
                <p:nvPr/>
              </p:nvSpPr>
              <p:spPr>
                <a:xfrm>
                  <a:off x="10446914" y="4301993"/>
                  <a:ext cx="433132" cy="369332"/>
                </a:xfrm>
                <a:prstGeom prst="rect">
                  <a:avLst/>
                </a:prstGeom>
                <a:blipFill>
                  <a:blip r:embed="rId9"/>
                  <a:stretch>
                    <a:fillRect/>
                  </a:stretch>
                </a:blipFill>
              </p:spPr>
              <p:txBody>
                <a:bodyPr/>
                <a:lstStyle/>
                <a:p>
                  <a:r>
                    <a:rPr lang="en-US">
                      <a:noFill/>
                    </a:rPr>
                    <a:t> </a:t>
                  </a:r>
                </a:p>
              </p:txBody>
            </p:sp>
          </mc:Fallback>
        </mc:AlternateContent>
        <p:sp>
          <p:nvSpPr>
            <p:cNvPr id="6" name="Freeform 4">
              <a:extLst>
                <a:ext uri="{FF2B5EF4-FFF2-40B4-BE49-F238E27FC236}">
                  <a16:creationId xmlns:a16="http://schemas.microsoft.com/office/drawing/2014/main" id="{7517BE1A-803F-1EFD-BBF2-B7D8BD2FC2D3}"/>
                </a:ext>
              </a:extLst>
            </p:cNvPr>
            <p:cNvSpPr/>
            <p:nvPr/>
          </p:nvSpPr>
          <p:spPr>
            <a:xfrm>
              <a:off x="6138563" y="3080616"/>
              <a:ext cx="2632842" cy="3026979"/>
            </a:xfrm>
            <a:custGeom>
              <a:avLst/>
              <a:gdLst>
                <a:gd name="connsiteX0" fmla="*/ 0 w 2632842"/>
                <a:gd name="connsiteY0" fmla="*/ 1166648 h 3026979"/>
                <a:gd name="connsiteX1" fmla="*/ 141890 w 2632842"/>
                <a:gd name="connsiteY1" fmla="*/ 2017986 h 3026979"/>
                <a:gd name="connsiteX2" fmla="*/ 583324 w 2632842"/>
                <a:gd name="connsiteY2" fmla="*/ 2695904 h 3026979"/>
                <a:gd name="connsiteX3" fmla="*/ 1292773 w 2632842"/>
                <a:gd name="connsiteY3" fmla="*/ 2932386 h 3026979"/>
                <a:gd name="connsiteX4" fmla="*/ 2222938 w 2632842"/>
                <a:gd name="connsiteY4" fmla="*/ 3026979 h 3026979"/>
                <a:gd name="connsiteX5" fmla="*/ 2538249 w 2632842"/>
                <a:gd name="connsiteY5" fmla="*/ 2963917 h 3026979"/>
                <a:gd name="connsiteX6" fmla="*/ 2632842 w 2632842"/>
                <a:gd name="connsiteY6" fmla="*/ 2601311 h 3026979"/>
                <a:gd name="connsiteX7" fmla="*/ 1891862 w 2632842"/>
                <a:gd name="connsiteY7" fmla="*/ 1970690 h 3026979"/>
                <a:gd name="connsiteX8" fmla="*/ 1686911 w 2632842"/>
                <a:gd name="connsiteY8" fmla="*/ 1466193 h 3026979"/>
                <a:gd name="connsiteX9" fmla="*/ 1781504 w 2632842"/>
                <a:gd name="connsiteY9" fmla="*/ 993228 h 3026979"/>
                <a:gd name="connsiteX10" fmla="*/ 1954924 w 2632842"/>
                <a:gd name="connsiteY10" fmla="*/ 346842 h 3026979"/>
                <a:gd name="connsiteX11" fmla="*/ 1718442 w 2632842"/>
                <a:gd name="connsiteY11" fmla="*/ 0 h 3026979"/>
                <a:gd name="connsiteX12" fmla="*/ 1229711 w 2632842"/>
                <a:gd name="connsiteY12" fmla="*/ 63062 h 3026979"/>
                <a:gd name="connsiteX13" fmla="*/ 378373 w 2632842"/>
                <a:gd name="connsiteY13" fmla="*/ 630621 h 3026979"/>
                <a:gd name="connsiteX14" fmla="*/ 0 w 2632842"/>
                <a:gd name="connsiteY14" fmla="*/ 1166648 h 30269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632842" h="3026979">
                  <a:moveTo>
                    <a:pt x="0" y="1166648"/>
                  </a:moveTo>
                  <a:lnTo>
                    <a:pt x="141890" y="2017986"/>
                  </a:lnTo>
                  <a:lnTo>
                    <a:pt x="583324" y="2695904"/>
                  </a:lnTo>
                  <a:lnTo>
                    <a:pt x="1292773" y="2932386"/>
                  </a:lnTo>
                  <a:lnTo>
                    <a:pt x="2222938" y="3026979"/>
                  </a:lnTo>
                  <a:lnTo>
                    <a:pt x="2538249" y="2963917"/>
                  </a:lnTo>
                  <a:lnTo>
                    <a:pt x="2632842" y="2601311"/>
                  </a:lnTo>
                  <a:lnTo>
                    <a:pt x="1891862" y="1970690"/>
                  </a:lnTo>
                  <a:lnTo>
                    <a:pt x="1686911" y="1466193"/>
                  </a:lnTo>
                  <a:lnTo>
                    <a:pt x="1781504" y="993228"/>
                  </a:lnTo>
                  <a:lnTo>
                    <a:pt x="1954924" y="346842"/>
                  </a:lnTo>
                  <a:lnTo>
                    <a:pt x="1718442" y="0"/>
                  </a:lnTo>
                  <a:lnTo>
                    <a:pt x="1229711" y="63062"/>
                  </a:lnTo>
                  <a:lnTo>
                    <a:pt x="378373" y="630621"/>
                  </a:lnTo>
                  <a:lnTo>
                    <a:pt x="0" y="1166648"/>
                  </a:lnTo>
                  <a:close/>
                </a:path>
              </a:pathLst>
            </a:custGeom>
            <a:solidFill>
              <a:srgbClr val="00B0F0">
                <a:alpha val="25098"/>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3" name="TextBox 42"/>
          <p:cNvSpPr txBox="1"/>
          <p:nvPr/>
        </p:nvSpPr>
        <p:spPr>
          <a:xfrm>
            <a:off x="1905001" y="1143000"/>
            <a:ext cx="8686800" cy="954107"/>
          </a:xfrm>
          <a:prstGeom prst="rect">
            <a:avLst/>
          </a:prstGeom>
          <a:noFill/>
        </p:spPr>
        <p:txBody>
          <a:bodyPr wrap="square" rtlCol="0">
            <a:spAutoFit/>
          </a:bodyPr>
          <a:lstStyle/>
          <a:p>
            <a:r>
              <a:rPr lang="en-US" sz="2800" dirty="0">
                <a:solidFill>
                  <a:srgbClr val="FF0000"/>
                </a:solidFill>
              </a:rPr>
              <a:t>Start: 0</a:t>
            </a:r>
          </a:p>
          <a:p>
            <a:r>
              <a:rPr lang="en-US" sz="2800" dirty="0">
                <a:solidFill>
                  <a:srgbClr val="7030A0"/>
                </a:solidFill>
              </a:rPr>
              <a:t>End: 8</a:t>
            </a:r>
          </a:p>
        </p:txBody>
      </p:sp>
      <mc:AlternateContent xmlns:mc="http://schemas.openxmlformats.org/markup-compatibility/2006" xmlns:a14="http://schemas.microsoft.com/office/drawing/2010/main">
        <mc:Choice Requires="a14">
          <p:graphicFrame>
            <p:nvGraphicFramePr>
              <p:cNvPr id="7" name="Table 6">
                <a:extLst>
                  <a:ext uri="{FF2B5EF4-FFF2-40B4-BE49-F238E27FC236}">
                    <a16:creationId xmlns:a16="http://schemas.microsoft.com/office/drawing/2014/main" id="{2BCAD973-D086-1800-8DB7-8BC64689BD1C}"/>
                  </a:ext>
                </a:extLst>
              </p:cNvPr>
              <p:cNvGraphicFramePr>
                <a:graphicFrameLocks noGrp="1"/>
              </p:cNvGraphicFramePr>
              <p:nvPr>
                <p:extLst>
                  <p:ext uri="{D42A27DB-BD31-4B8C-83A1-F6EECF244321}">
                    <p14:modId xmlns:p14="http://schemas.microsoft.com/office/powerpoint/2010/main" val="2817818938"/>
                  </p:ext>
                </p:extLst>
              </p:nvPr>
            </p:nvGraphicFramePr>
            <p:xfrm>
              <a:off x="615785" y="2468563"/>
              <a:ext cx="3743780" cy="3708400"/>
            </p:xfrm>
            <a:graphic>
              <a:graphicData uri="http://schemas.openxmlformats.org/drawingml/2006/table">
                <a:tbl>
                  <a:tblPr firstRow="1" bandRow="1">
                    <a:tableStyleId>{5C22544A-7EE6-4342-B048-85BDC9FD1C3A}</a:tableStyleId>
                  </a:tblPr>
                  <a:tblGrid>
                    <a:gridCol w="769670">
                      <a:extLst>
                        <a:ext uri="{9D8B030D-6E8A-4147-A177-3AD203B41FA5}">
                          <a16:colId xmlns:a16="http://schemas.microsoft.com/office/drawing/2014/main" val="4187985009"/>
                        </a:ext>
                      </a:extLst>
                    </a:gridCol>
                    <a:gridCol w="794327">
                      <a:extLst>
                        <a:ext uri="{9D8B030D-6E8A-4147-A177-3AD203B41FA5}">
                          <a16:colId xmlns:a16="http://schemas.microsoft.com/office/drawing/2014/main" val="467685999"/>
                        </a:ext>
                      </a:extLst>
                    </a:gridCol>
                    <a:gridCol w="877454">
                      <a:extLst>
                        <a:ext uri="{9D8B030D-6E8A-4147-A177-3AD203B41FA5}">
                          <a16:colId xmlns:a16="http://schemas.microsoft.com/office/drawing/2014/main" val="556530481"/>
                        </a:ext>
                      </a:extLst>
                    </a:gridCol>
                    <a:gridCol w="1302329">
                      <a:extLst>
                        <a:ext uri="{9D8B030D-6E8A-4147-A177-3AD203B41FA5}">
                          <a16:colId xmlns:a16="http://schemas.microsoft.com/office/drawing/2014/main" val="1192297038"/>
                        </a:ext>
                      </a:extLst>
                    </a:gridCol>
                  </a:tblGrid>
                  <a:tr h="370840">
                    <a:tc>
                      <a:txBody>
                        <a:bodyPr/>
                        <a:lstStyle/>
                        <a:p>
                          <a:r>
                            <a:rPr lang="en-US" dirty="0">
                              <a:solidFill>
                                <a:schemeClr val="tx1"/>
                              </a:solidFill>
                            </a:rPr>
                            <a:t>Node</a:t>
                          </a:r>
                        </a:p>
                      </a:txBody>
                      <a:tcPr>
                        <a:solidFill>
                          <a:srgbClr val="99CCFF"/>
                        </a:solidFill>
                      </a:tcPr>
                    </a:tc>
                    <a:tc>
                      <a:txBody>
                        <a:bodyPr/>
                        <a:lstStyle/>
                        <a:p>
                          <a:r>
                            <a:rPr lang="en-US" dirty="0">
                              <a:solidFill>
                                <a:schemeClr val="tx1"/>
                              </a:solidFill>
                            </a:rPr>
                            <a:t>Seen?</a:t>
                          </a:r>
                        </a:p>
                      </a:txBody>
                      <a:tcPr>
                        <a:solidFill>
                          <a:srgbClr val="99CCFF"/>
                        </a:solidFill>
                      </a:tcPr>
                    </a:tc>
                    <a:tc>
                      <a:txBody>
                        <a:bodyPr/>
                        <a:lstStyle/>
                        <a:p>
                          <a:r>
                            <a:rPr lang="en-US" dirty="0">
                              <a:solidFill>
                                <a:schemeClr val="tx1"/>
                              </a:solidFill>
                            </a:rPr>
                            <a:t>Done?</a:t>
                          </a:r>
                        </a:p>
                      </a:txBody>
                      <a:tcPr>
                        <a:solidFill>
                          <a:srgbClr val="99CCFF"/>
                        </a:solidFill>
                      </a:tcPr>
                    </a:tc>
                    <a:tc>
                      <a:txBody>
                        <a:bodyPr/>
                        <a:lstStyle/>
                        <a:p>
                          <a:r>
                            <a:rPr lang="en-US" dirty="0">
                              <a:solidFill>
                                <a:schemeClr val="tx1"/>
                              </a:solidFill>
                            </a:rPr>
                            <a:t>Distance</a:t>
                          </a:r>
                        </a:p>
                      </a:txBody>
                      <a:tcPr>
                        <a:solidFill>
                          <a:srgbClr val="99CCFF"/>
                        </a:solidFill>
                      </a:tcPr>
                    </a:tc>
                    <a:extLst>
                      <a:ext uri="{0D108BD9-81ED-4DB2-BD59-A6C34878D82A}">
                        <a16:rowId xmlns:a16="http://schemas.microsoft.com/office/drawing/2014/main" val="455845881"/>
                      </a:ext>
                    </a:extLst>
                  </a:tr>
                  <a:tr h="370840">
                    <a:tc>
                      <a:txBody>
                        <a:bodyPr/>
                        <a:lstStyle/>
                        <a:p>
                          <a:r>
                            <a:rPr lang="en-US" dirty="0">
                              <a:solidFill>
                                <a:schemeClr val="tx1"/>
                              </a:solidFill>
                            </a:rPr>
                            <a:t>0</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0</a:t>
                          </a:r>
                        </a:p>
                      </a:txBody>
                      <a:tcPr>
                        <a:solidFill>
                          <a:srgbClr val="99CCFF"/>
                        </a:solidFill>
                      </a:tcPr>
                    </a:tc>
                    <a:extLst>
                      <a:ext uri="{0D108BD9-81ED-4DB2-BD59-A6C34878D82A}">
                        <a16:rowId xmlns:a16="http://schemas.microsoft.com/office/drawing/2014/main" val="965807223"/>
                      </a:ext>
                    </a:extLst>
                  </a:tr>
                  <a:tr h="370840">
                    <a:tc>
                      <a:txBody>
                        <a:bodyPr/>
                        <a:lstStyle/>
                        <a:p>
                          <a:r>
                            <a:rPr lang="en-US" dirty="0">
                              <a:solidFill>
                                <a:schemeClr val="tx1"/>
                              </a:solidFill>
                            </a:rPr>
                            <a:t>1</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10</a:t>
                          </a:r>
                        </a:p>
                      </a:txBody>
                      <a:tcPr>
                        <a:solidFill>
                          <a:srgbClr val="99CCFF"/>
                        </a:solidFill>
                      </a:tcPr>
                    </a:tc>
                    <a:extLst>
                      <a:ext uri="{0D108BD9-81ED-4DB2-BD59-A6C34878D82A}">
                        <a16:rowId xmlns:a16="http://schemas.microsoft.com/office/drawing/2014/main" val="548313570"/>
                      </a:ext>
                    </a:extLst>
                  </a:tr>
                  <a:tr h="370840">
                    <a:tc>
                      <a:txBody>
                        <a:bodyPr/>
                        <a:lstStyle/>
                        <a:p>
                          <a:r>
                            <a:rPr lang="en-US" dirty="0">
                              <a:solidFill>
                                <a:schemeClr val="tx1"/>
                              </a:solidFill>
                            </a:rPr>
                            <a:t>2</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12</a:t>
                          </a:r>
                        </a:p>
                      </a:txBody>
                      <a:tcPr>
                        <a:solidFill>
                          <a:srgbClr val="99CCFF"/>
                        </a:solidFill>
                      </a:tcPr>
                    </a:tc>
                    <a:extLst>
                      <a:ext uri="{0D108BD9-81ED-4DB2-BD59-A6C34878D82A}">
                        <a16:rowId xmlns:a16="http://schemas.microsoft.com/office/drawing/2014/main" val="2982695708"/>
                      </a:ext>
                    </a:extLst>
                  </a:tr>
                  <a:tr h="370840">
                    <a:tc>
                      <a:txBody>
                        <a:bodyPr/>
                        <a:lstStyle/>
                        <a:p>
                          <a:r>
                            <a:rPr lang="en-US" dirty="0">
                              <a:solidFill>
                                <a:schemeClr val="tx1"/>
                              </a:solidFill>
                            </a:rPr>
                            <a:t>3</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r>
                            <a:rPr lang="en-US" dirty="0">
                              <a:solidFill>
                                <a:schemeClr val="tx1"/>
                              </a:solidFill>
                            </a:rPr>
                            <a:t>14</a:t>
                          </a:r>
                        </a:p>
                      </a:txBody>
                      <a:tcPr>
                        <a:solidFill>
                          <a:schemeClr val="accent2">
                            <a:lumMod val="40000"/>
                            <a:lumOff val="60000"/>
                          </a:schemeClr>
                        </a:solidFill>
                      </a:tcPr>
                    </a:tc>
                    <a:extLst>
                      <a:ext uri="{0D108BD9-81ED-4DB2-BD59-A6C34878D82A}">
                        <a16:rowId xmlns:a16="http://schemas.microsoft.com/office/drawing/2014/main" val="1904497312"/>
                      </a:ext>
                    </a:extLst>
                  </a:tr>
                  <a:tr h="370840">
                    <a:tc>
                      <a:txBody>
                        <a:bodyPr/>
                        <a:lstStyle/>
                        <a:p>
                          <a:r>
                            <a:rPr lang="en-US" dirty="0">
                              <a:solidFill>
                                <a:schemeClr val="tx1"/>
                              </a:solidFill>
                            </a:rPr>
                            <a:t>4</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r>
                            <a:rPr lang="en-US" dirty="0">
                              <a:solidFill>
                                <a:schemeClr val="tx1"/>
                              </a:solidFill>
                            </a:rPr>
                            <a:t>18 </a:t>
                          </a:r>
                        </a:p>
                      </a:txBody>
                      <a:tcPr>
                        <a:solidFill>
                          <a:srgbClr val="99CCFF"/>
                        </a:solidFill>
                      </a:tcPr>
                    </a:tc>
                    <a:extLst>
                      <a:ext uri="{0D108BD9-81ED-4DB2-BD59-A6C34878D82A}">
                        <a16:rowId xmlns:a16="http://schemas.microsoft.com/office/drawing/2014/main" val="2958580491"/>
                      </a:ext>
                    </a:extLst>
                  </a:tr>
                  <a:tr h="370840">
                    <a:tc>
                      <a:txBody>
                        <a:bodyPr/>
                        <a:lstStyle/>
                        <a:p>
                          <a:r>
                            <a:rPr lang="en-US" dirty="0">
                              <a:solidFill>
                                <a:schemeClr val="tx1"/>
                              </a:solidFill>
                            </a:rPr>
                            <a:t>5</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T</a:t>
                          </a:r>
                        </a:p>
                      </a:txBody>
                      <a:tcPr>
                        <a:solidFill>
                          <a:schemeClr val="accent2">
                            <a:lumMod val="40000"/>
                            <a:lumOff val="60000"/>
                          </a:schemeClr>
                        </a:solidFill>
                      </a:tcPr>
                    </a:tc>
                    <a:tc>
                      <a:txBody>
                        <a:bodyPr/>
                        <a:lstStyle/>
                        <a:p>
                          <a:r>
                            <a:rPr lang="en-US" dirty="0">
                              <a:solidFill>
                                <a:schemeClr val="tx1"/>
                              </a:solidFill>
                            </a:rPr>
                            <a:t>13</a:t>
                          </a:r>
                        </a:p>
                      </a:txBody>
                      <a:tcPr>
                        <a:solidFill>
                          <a:srgbClr val="99CCFF"/>
                        </a:solidFill>
                      </a:tcPr>
                    </a:tc>
                    <a:extLst>
                      <a:ext uri="{0D108BD9-81ED-4DB2-BD59-A6C34878D82A}">
                        <a16:rowId xmlns:a16="http://schemas.microsoft.com/office/drawing/2014/main" val="3613889053"/>
                      </a:ext>
                    </a:extLst>
                  </a:tr>
                  <a:tr h="370840">
                    <a:tc>
                      <a:txBody>
                        <a:bodyPr/>
                        <a:lstStyle/>
                        <a:p>
                          <a:r>
                            <a:rPr lang="en-US" dirty="0">
                              <a:solidFill>
                                <a:schemeClr val="tx1"/>
                              </a:solidFill>
                            </a:rPr>
                            <a:t>6</a:t>
                          </a:r>
                        </a:p>
                      </a:txBody>
                      <a:tcPr>
                        <a:solidFill>
                          <a:srgbClr val="99CCFF"/>
                        </a:solidFill>
                      </a:tcPr>
                    </a:tc>
                    <a:tc>
                      <a:txBody>
                        <a:bodyPr/>
                        <a:lstStyle/>
                        <a:p>
                          <a:r>
                            <a:rPr lang="en-US" dirty="0">
                              <a:solidFill>
                                <a:schemeClr val="tx1"/>
                              </a:solidFill>
                            </a:rPr>
                            <a:t>T</a:t>
                          </a:r>
                        </a:p>
                      </a:txBody>
                      <a:tcPr>
                        <a:solidFill>
                          <a:schemeClr val="accent2">
                            <a:lumMod val="40000"/>
                            <a:lumOff val="60000"/>
                          </a:schemeClr>
                        </a:solidFill>
                      </a:tcPr>
                    </a:tc>
                    <a:tc>
                      <a:txBody>
                        <a:bodyPr/>
                        <a:lstStyle/>
                        <a:p>
                          <a:r>
                            <a:rPr lang="en-US" dirty="0">
                              <a:solidFill>
                                <a:schemeClr val="tx1"/>
                              </a:solidFill>
                            </a:rPr>
                            <a:t>F</a:t>
                          </a:r>
                        </a:p>
                      </a:txBody>
                      <a:tcPr>
                        <a:solidFill>
                          <a:srgbClr val="99CCFF"/>
                        </a:solidFill>
                      </a:tcPr>
                    </a:tc>
                    <a:tc>
                      <a:txBody>
                        <a:bodyPr/>
                        <a:lstStyle/>
                        <a:p>
                          <a:r>
                            <a:rPr lang="en-US" dirty="0">
                              <a:solidFill>
                                <a:schemeClr val="tx1"/>
                              </a:solidFill>
                            </a:rPr>
                            <a:t>20</a:t>
                          </a:r>
                        </a:p>
                      </a:txBody>
                      <a:tcPr>
                        <a:solidFill>
                          <a:schemeClr val="accent2">
                            <a:lumMod val="40000"/>
                            <a:lumOff val="60000"/>
                          </a:schemeClr>
                        </a:solidFill>
                      </a:tcPr>
                    </a:tc>
                    <a:extLst>
                      <a:ext uri="{0D108BD9-81ED-4DB2-BD59-A6C34878D82A}">
                        <a16:rowId xmlns:a16="http://schemas.microsoft.com/office/drawing/2014/main" val="1805092306"/>
                      </a:ext>
                    </a:extLst>
                  </a:tr>
                  <a:tr h="370840">
                    <a:tc>
                      <a:txBody>
                        <a:bodyPr/>
                        <a:lstStyle/>
                        <a:p>
                          <a:r>
                            <a:rPr lang="en-US" dirty="0">
                              <a:solidFill>
                                <a:schemeClr val="tx1"/>
                              </a:solidFill>
                            </a:rPr>
                            <a:t>7</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14:m>
                            <m:oMath xmlns:m="http://schemas.openxmlformats.org/officeDocument/2006/math">
                              <m:r>
                                <a:rPr lang="en-US" b="0" i="1" smtClean="0">
                                  <a:solidFill>
                                    <a:schemeClr val="tx1"/>
                                  </a:solidFill>
                                  <a:latin typeface="Cambria Math" panose="02040503050406030204" pitchFamily="18" charset="0"/>
                                </a:rPr>
                                <m:t>∞</m:t>
                              </m:r>
                            </m:oMath>
                          </a14:m>
                          <a:r>
                            <a:rPr lang="en-US" dirty="0">
                              <a:solidFill>
                                <a:schemeClr val="tx1"/>
                              </a:solidFill>
                            </a:rPr>
                            <a:t> </a:t>
                          </a:r>
                        </a:p>
                      </a:txBody>
                      <a:tcPr>
                        <a:solidFill>
                          <a:srgbClr val="99CCFF"/>
                        </a:solidFill>
                      </a:tcPr>
                    </a:tc>
                    <a:extLst>
                      <a:ext uri="{0D108BD9-81ED-4DB2-BD59-A6C34878D82A}">
                        <a16:rowId xmlns:a16="http://schemas.microsoft.com/office/drawing/2014/main" val="1151405611"/>
                      </a:ext>
                    </a:extLst>
                  </a:tr>
                  <a:tr h="370840">
                    <a:tc>
                      <a:txBody>
                        <a:bodyPr/>
                        <a:lstStyle/>
                        <a:p>
                          <a:r>
                            <a:rPr lang="en-US" dirty="0">
                              <a:solidFill>
                                <a:schemeClr val="tx1"/>
                              </a:solidFill>
                            </a:rPr>
                            <a:t>8</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14:m>
                            <m:oMath xmlns:m="http://schemas.openxmlformats.org/officeDocument/2006/math">
                              <m:r>
                                <a:rPr lang="en-US" b="0" i="1" smtClean="0">
                                  <a:solidFill>
                                    <a:schemeClr val="tx1"/>
                                  </a:solidFill>
                                  <a:latin typeface="Cambria Math" panose="02040503050406030204" pitchFamily="18" charset="0"/>
                                </a:rPr>
                                <m:t>∞</m:t>
                              </m:r>
                            </m:oMath>
                          </a14:m>
                          <a:r>
                            <a:rPr lang="en-US" dirty="0">
                              <a:solidFill>
                                <a:schemeClr val="tx1"/>
                              </a:solidFill>
                            </a:rPr>
                            <a:t> </a:t>
                          </a:r>
                        </a:p>
                      </a:txBody>
                      <a:tcPr>
                        <a:solidFill>
                          <a:srgbClr val="99CCFF"/>
                        </a:solidFill>
                      </a:tcPr>
                    </a:tc>
                    <a:extLst>
                      <a:ext uri="{0D108BD9-81ED-4DB2-BD59-A6C34878D82A}">
                        <a16:rowId xmlns:a16="http://schemas.microsoft.com/office/drawing/2014/main" val="21267311"/>
                      </a:ext>
                    </a:extLst>
                  </a:tr>
                </a:tbl>
              </a:graphicData>
            </a:graphic>
          </p:graphicFrame>
        </mc:Choice>
        <mc:Fallback xmlns="">
          <p:graphicFrame>
            <p:nvGraphicFramePr>
              <p:cNvPr id="7" name="Table 6">
                <a:extLst>
                  <a:ext uri="{FF2B5EF4-FFF2-40B4-BE49-F238E27FC236}">
                    <a16:creationId xmlns:a16="http://schemas.microsoft.com/office/drawing/2014/main" id="{2BCAD973-D086-1800-8DB7-8BC64689BD1C}"/>
                  </a:ext>
                </a:extLst>
              </p:cNvPr>
              <p:cNvGraphicFramePr>
                <a:graphicFrameLocks noGrp="1"/>
              </p:cNvGraphicFramePr>
              <p:nvPr>
                <p:extLst>
                  <p:ext uri="{D42A27DB-BD31-4B8C-83A1-F6EECF244321}">
                    <p14:modId xmlns:p14="http://schemas.microsoft.com/office/powerpoint/2010/main" val="2817818938"/>
                  </p:ext>
                </p:extLst>
              </p:nvPr>
            </p:nvGraphicFramePr>
            <p:xfrm>
              <a:off x="615785" y="2468563"/>
              <a:ext cx="3743780" cy="3708400"/>
            </p:xfrm>
            <a:graphic>
              <a:graphicData uri="http://schemas.openxmlformats.org/drawingml/2006/table">
                <a:tbl>
                  <a:tblPr firstRow="1" bandRow="1">
                    <a:tableStyleId>{5C22544A-7EE6-4342-B048-85BDC9FD1C3A}</a:tableStyleId>
                  </a:tblPr>
                  <a:tblGrid>
                    <a:gridCol w="769670">
                      <a:extLst>
                        <a:ext uri="{9D8B030D-6E8A-4147-A177-3AD203B41FA5}">
                          <a16:colId xmlns:a16="http://schemas.microsoft.com/office/drawing/2014/main" val="4187985009"/>
                        </a:ext>
                      </a:extLst>
                    </a:gridCol>
                    <a:gridCol w="794327">
                      <a:extLst>
                        <a:ext uri="{9D8B030D-6E8A-4147-A177-3AD203B41FA5}">
                          <a16:colId xmlns:a16="http://schemas.microsoft.com/office/drawing/2014/main" val="467685999"/>
                        </a:ext>
                      </a:extLst>
                    </a:gridCol>
                    <a:gridCol w="877454">
                      <a:extLst>
                        <a:ext uri="{9D8B030D-6E8A-4147-A177-3AD203B41FA5}">
                          <a16:colId xmlns:a16="http://schemas.microsoft.com/office/drawing/2014/main" val="556530481"/>
                        </a:ext>
                      </a:extLst>
                    </a:gridCol>
                    <a:gridCol w="1302329">
                      <a:extLst>
                        <a:ext uri="{9D8B030D-6E8A-4147-A177-3AD203B41FA5}">
                          <a16:colId xmlns:a16="http://schemas.microsoft.com/office/drawing/2014/main" val="1192297038"/>
                        </a:ext>
                      </a:extLst>
                    </a:gridCol>
                  </a:tblGrid>
                  <a:tr h="370840">
                    <a:tc>
                      <a:txBody>
                        <a:bodyPr/>
                        <a:lstStyle/>
                        <a:p>
                          <a:r>
                            <a:rPr lang="en-US" dirty="0">
                              <a:solidFill>
                                <a:schemeClr val="tx1"/>
                              </a:solidFill>
                            </a:rPr>
                            <a:t>Node</a:t>
                          </a:r>
                        </a:p>
                      </a:txBody>
                      <a:tcPr>
                        <a:solidFill>
                          <a:srgbClr val="99CCFF"/>
                        </a:solidFill>
                      </a:tcPr>
                    </a:tc>
                    <a:tc>
                      <a:txBody>
                        <a:bodyPr/>
                        <a:lstStyle/>
                        <a:p>
                          <a:r>
                            <a:rPr lang="en-US" dirty="0">
                              <a:solidFill>
                                <a:schemeClr val="tx1"/>
                              </a:solidFill>
                            </a:rPr>
                            <a:t>Seen?</a:t>
                          </a:r>
                        </a:p>
                      </a:txBody>
                      <a:tcPr>
                        <a:solidFill>
                          <a:srgbClr val="99CCFF"/>
                        </a:solidFill>
                      </a:tcPr>
                    </a:tc>
                    <a:tc>
                      <a:txBody>
                        <a:bodyPr/>
                        <a:lstStyle/>
                        <a:p>
                          <a:r>
                            <a:rPr lang="en-US" dirty="0">
                              <a:solidFill>
                                <a:schemeClr val="tx1"/>
                              </a:solidFill>
                            </a:rPr>
                            <a:t>Done?</a:t>
                          </a:r>
                        </a:p>
                      </a:txBody>
                      <a:tcPr>
                        <a:solidFill>
                          <a:srgbClr val="99CCFF"/>
                        </a:solidFill>
                      </a:tcPr>
                    </a:tc>
                    <a:tc>
                      <a:txBody>
                        <a:bodyPr/>
                        <a:lstStyle/>
                        <a:p>
                          <a:r>
                            <a:rPr lang="en-US" dirty="0">
                              <a:solidFill>
                                <a:schemeClr val="tx1"/>
                              </a:solidFill>
                            </a:rPr>
                            <a:t>Distance</a:t>
                          </a:r>
                        </a:p>
                      </a:txBody>
                      <a:tcPr>
                        <a:solidFill>
                          <a:srgbClr val="99CCFF"/>
                        </a:solidFill>
                      </a:tcPr>
                    </a:tc>
                    <a:extLst>
                      <a:ext uri="{0D108BD9-81ED-4DB2-BD59-A6C34878D82A}">
                        <a16:rowId xmlns:a16="http://schemas.microsoft.com/office/drawing/2014/main" val="455845881"/>
                      </a:ext>
                    </a:extLst>
                  </a:tr>
                  <a:tr h="370840">
                    <a:tc>
                      <a:txBody>
                        <a:bodyPr/>
                        <a:lstStyle/>
                        <a:p>
                          <a:r>
                            <a:rPr lang="en-US" dirty="0">
                              <a:solidFill>
                                <a:schemeClr val="tx1"/>
                              </a:solidFill>
                            </a:rPr>
                            <a:t>0</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0</a:t>
                          </a:r>
                        </a:p>
                      </a:txBody>
                      <a:tcPr>
                        <a:solidFill>
                          <a:srgbClr val="99CCFF"/>
                        </a:solidFill>
                      </a:tcPr>
                    </a:tc>
                    <a:extLst>
                      <a:ext uri="{0D108BD9-81ED-4DB2-BD59-A6C34878D82A}">
                        <a16:rowId xmlns:a16="http://schemas.microsoft.com/office/drawing/2014/main" val="965807223"/>
                      </a:ext>
                    </a:extLst>
                  </a:tr>
                  <a:tr h="370840">
                    <a:tc>
                      <a:txBody>
                        <a:bodyPr/>
                        <a:lstStyle/>
                        <a:p>
                          <a:r>
                            <a:rPr lang="en-US" dirty="0">
                              <a:solidFill>
                                <a:schemeClr val="tx1"/>
                              </a:solidFill>
                            </a:rPr>
                            <a:t>1</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10</a:t>
                          </a:r>
                        </a:p>
                      </a:txBody>
                      <a:tcPr>
                        <a:solidFill>
                          <a:srgbClr val="99CCFF"/>
                        </a:solidFill>
                      </a:tcPr>
                    </a:tc>
                    <a:extLst>
                      <a:ext uri="{0D108BD9-81ED-4DB2-BD59-A6C34878D82A}">
                        <a16:rowId xmlns:a16="http://schemas.microsoft.com/office/drawing/2014/main" val="548313570"/>
                      </a:ext>
                    </a:extLst>
                  </a:tr>
                  <a:tr h="370840">
                    <a:tc>
                      <a:txBody>
                        <a:bodyPr/>
                        <a:lstStyle/>
                        <a:p>
                          <a:r>
                            <a:rPr lang="en-US" dirty="0">
                              <a:solidFill>
                                <a:schemeClr val="tx1"/>
                              </a:solidFill>
                            </a:rPr>
                            <a:t>2</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12</a:t>
                          </a:r>
                        </a:p>
                      </a:txBody>
                      <a:tcPr>
                        <a:solidFill>
                          <a:srgbClr val="99CCFF"/>
                        </a:solidFill>
                      </a:tcPr>
                    </a:tc>
                    <a:extLst>
                      <a:ext uri="{0D108BD9-81ED-4DB2-BD59-A6C34878D82A}">
                        <a16:rowId xmlns:a16="http://schemas.microsoft.com/office/drawing/2014/main" val="2982695708"/>
                      </a:ext>
                    </a:extLst>
                  </a:tr>
                  <a:tr h="370840">
                    <a:tc>
                      <a:txBody>
                        <a:bodyPr/>
                        <a:lstStyle/>
                        <a:p>
                          <a:r>
                            <a:rPr lang="en-US" dirty="0">
                              <a:solidFill>
                                <a:schemeClr val="tx1"/>
                              </a:solidFill>
                            </a:rPr>
                            <a:t>3</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r>
                            <a:rPr lang="en-US" dirty="0">
                              <a:solidFill>
                                <a:schemeClr val="tx1"/>
                              </a:solidFill>
                            </a:rPr>
                            <a:t>14</a:t>
                          </a:r>
                        </a:p>
                      </a:txBody>
                      <a:tcPr>
                        <a:solidFill>
                          <a:schemeClr val="accent2">
                            <a:lumMod val="40000"/>
                            <a:lumOff val="60000"/>
                          </a:schemeClr>
                        </a:solidFill>
                      </a:tcPr>
                    </a:tc>
                    <a:extLst>
                      <a:ext uri="{0D108BD9-81ED-4DB2-BD59-A6C34878D82A}">
                        <a16:rowId xmlns:a16="http://schemas.microsoft.com/office/drawing/2014/main" val="1904497312"/>
                      </a:ext>
                    </a:extLst>
                  </a:tr>
                  <a:tr h="370840">
                    <a:tc>
                      <a:txBody>
                        <a:bodyPr/>
                        <a:lstStyle/>
                        <a:p>
                          <a:r>
                            <a:rPr lang="en-US" dirty="0">
                              <a:solidFill>
                                <a:schemeClr val="tx1"/>
                              </a:solidFill>
                            </a:rPr>
                            <a:t>4</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r>
                            <a:rPr lang="en-US" dirty="0">
                              <a:solidFill>
                                <a:schemeClr val="tx1"/>
                              </a:solidFill>
                            </a:rPr>
                            <a:t>18 </a:t>
                          </a:r>
                        </a:p>
                      </a:txBody>
                      <a:tcPr>
                        <a:solidFill>
                          <a:srgbClr val="99CCFF"/>
                        </a:solidFill>
                      </a:tcPr>
                    </a:tc>
                    <a:extLst>
                      <a:ext uri="{0D108BD9-81ED-4DB2-BD59-A6C34878D82A}">
                        <a16:rowId xmlns:a16="http://schemas.microsoft.com/office/drawing/2014/main" val="2958580491"/>
                      </a:ext>
                    </a:extLst>
                  </a:tr>
                  <a:tr h="370840">
                    <a:tc>
                      <a:txBody>
                        <a:bodyPr/>
                        <a:lstStyle/>
                        <a:p>
                          <a:r>
                            <a:rPr lang="en-US" dirty="0">
                              <a:solidFill>
                                <a:schemeClr val="tx1"/>
                              </a:solidFill>
                            </a:rPr>
                            <a:t>5</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T</a:t>
                          </a:r>
                        </a:p>
                      </a:txBody>
                      <a:tcPr>
                        <a:solidFill>
                          <a:schemeClr val="accent2">
                            <a:lumMod val="40000"/>
                            <a:lumOff val="60000"/>
                          </a:schemeClr>
                        </a:solidFill>
                      </a:tcPr>
                    </a:tc>
                    <a:tc>
                      <a:txBody>
                        <a:bodyPr/>
                        <a:lstStyle/>
                        <a:p>
                          <a:r>
                            <a:rPr lang="en-US" dirty="0">
                              <a:solidFill>
                                <a:schemeClr val="tx1"/>
                              </a:solidFill>
                            </a:rPr>
                            <a:t>13</a:t>
                          </a:r>
                        </a:p>
                      </a:txBody>
                      <a:tcPr>
                        <a:solidFill>
                          <a:srgbClr val="99CCFF"/>
                        </a:solidFill>
                      </a:tcPr>
                    </a:tc>
                    <a:extLst>
                      <a:ext uri="{0D108BD9-81ED-4DB2-BD59-A6C34878D82A}">
                        <a16:rowId xmlns:a16="http://schemas.microsoft.com/office/drawing/2014/main" val="3613889053"/>
                      </a:ext>
                    </a:extLst>
                  </a:tr>
                  <a:tr h="370840">
                    <a:tc>
                      <a:txBody>
                        <a:bodyPr/>
                        <a:lstStyle/>
                        <a:p>
                          <a:r>
                            <a:rPr lang="en-US" dirty="0">
                              <a:solidFill>
                                <a:schemeClr val="tx1"/>
                              </a:solidFill>
                            </a:rPr>
                            <a:t>6</a:t>
                          </a:r>
                        </a:p>
                      </a:txBody>
                      <a:tcPr>
                        <a:solidFill>
                          <a:srgbClr val="99CCFF"/>
                        </a:solidFill>
                      </a:tcPr>
                    </a:tc>
                    <a:tc>
                      <a:txBody>
                        <a:bodyPr/>
                        <a:lstStyle/>
                        <a:p>
                          <a:r>
                            <a:rPr lang="en-US" dirty="0">
                              <a:solidFill>
                                <a:schemeClr val="tx1"/>
                              </a:solidFill>
                            </a:rPr>
                            <a:t>T</a:t>
                          </a:r>
                        </a:p>
                      </a:txBody>
                      <a:tcPr>
                        <a:solidFill>
                          <a:schemeClr val="accent2">
                            <a:lumMod val="40000"/>
                            <a:lumOff val="60000"/>
                          </a:schemeClr>
                        </a:solidFill>
                      </a:tcPr>
                    </a:tc>
                    <a:tc>
                      <a:txBody>
                        <a:bodyPr/>
                        <a:lstStyle/>
                        <a:p>
                          <a:r>
                            <a:rPr lang="en-US" dirty="0">
                              <a:solidFill>
                                <a:schemeClr val="tx1"/>
                              </a:solidFill>
                            </a:rPr>
                            <a:t>F</a:t>
                          </a:r>
                        </a:p>
                      </a:txBody>
                      <a:tcPr>
                        <a:solidFill>
                          <a:srgbClr val="99CCFF"/>
                        </a:solidFill>
                      </a:tcPr>
                    </a:tc>
                    <a:tc>
                      <a:txBody>
                        <a:bodyPr/>
                        <a:lstStyle/>
                        <a:p>
                          <a:r>
                            <a:rPr lang="en-US" dirty="0">
                              <a:solidFill>
                                <a:schemeClr val="tx1"/>
                              </a:solidFill>
                            </a:rPr>
                            <a:t>20</a:t>
                          </a:r>
                        </a:p>
                      </a:txBody>
                      <a:tcPr>
                        <a:solidFill>
                          <a:schemeClr val="accent2">
                            <a:lumMod val="40000"/>
                            <a:lumOff val="60000"/>
                          </a:schemeClr>
                        </a:solidFill>
                      </a:tcPr>
                    </a:tc>
                    <a:extLst>
                      <a:ext uri="{0D108BD9-81ED-4DB2-BD59-A6C34878D82A}">
                        <a16:rowId xmlns:a16="http://schemas.microsoft.com/office/drawing/2014/main" val="1805092306"/>
                      </a:ext>
                    </a:extLst>
                  </a:tr>
                  <a:tr h="370840">
                    <a:tc>
                      <a:txBody>
                        <a:bodyPr/>
                        <a:lstStyle/>
                        <a:p>
                          <a:r>
                            <a:rPr lang="en-US" dirty="0">
                              <a:solidFill>
                                <a:schemeClr val="tx1"/>
                              </a:solidFill>
                            </a:rPr>
                            <a:t>7</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endParaRPr lang="en-US"/>
                        </a:p>
                      </a:txBody>
                      <a:tcPr>
                        <a:blipFill>
                          <a:blip r:embed="rId10"/>
                          <a:stretch>
                            <a:fillRect l="-188318" t="-808197" r="-1869" b="-122951"/>
                          </a:stretch>
                        </a:blipFill>
                      </a:tcPr>
                    </a:tc>
                    <a:extLst>
                      <a:ext uri="{0D108BD9-81ED-4DB2-BD59-A6C34878D82A}">
                        <a16:rowId xmlns:a16="http://schemas.microsoft.com/office/drawing/2014/main" val="1151405611"/>
                      </a:ext>
                    </a:extLst>
                  </a:tr>
                  <a:tr h="370840">
                    <a:tc>
                      <a:txBody>
                        <a:bodyPr/>
                        <a:lstStyle/>
                        <a:p>
                          <a:r>
                            <a:rPr lang="en-US" dirty="0">
                              <a:solidFill>
                                <a:schemeClr val="tx1"/>
                              </a:solidFill>
                            </a:rPr>
                            <a:t>8</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endParaRPr lang="en-US"/>
                        </a:p>
                      </a:txBody>
                      <a:tcPr>
                        <a:blipFill>
                          <a:blip r:embed="rId10"/>
                          <a:stretch>
                            <a:fillRect l="-188318" t="-908197" r="-1869" b="-22951"/>
                          </a:stretch>
                        </a:blipFill>
                      </a:tcPr>
                    </a:tc>
                    <a:extLst>
                      <a:ext uri="{0D108BD9-81ED-4DB2-BD59-A6C34878D82A}">
                        <a16:rowId xmlns:a16="http://schemas.microsoft.com/office/drawing/2014/main" val="21267311"/>
                      </a:ext>
                    </a:extLst>
                  </a:tr>
                </a:tbl>
              </a:graphicData>
            </a:graphic>
          </p:graphicFrame>
        </mc:Fallback>
      </mc:AlternateContent>
    </p:spTree>
    <p:extLst>
      <p:ext uri="{BB962C8B-B14F-4D97-AF65-F5344CB8AC3E}">
        <p14:creationId xmlns:p14="http://schemas.microsoft.com/office/powerpoint/2010/main" val="293323914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6A6AFC-5873-D3A3-441A-B84FA4CDA22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3ACE1A-7092-4A01-190A-A318C0072AF5}"/>
              </a:ext>
            </a:extLst>
          </p:cNvPr>
          <p:cNvSpPr>
            <a:spLocks noGrp="1"/>
          </p:cNvSpPr>
          <p:nvPr>
            <p:ph type="title"/>
          </p:nvPr>
        </p:nvSpPr>
        <p:spPr/>
        <p:txBody>
          <a:bodyPr>
            <a:normAutofit/>
          </a:bodyPr>
          <a:lstStyle/>
          <a:p>
            <a:r>
              <a:rPr lang="en-US" dirty="0"/>
              <a:t>Dijkstra’s Algorithm (6/8)</a:t>
            </a:r>
          </a:p>
        </p:txBody>
      </p:sp>
      <p:sp>
        <p:nvSpPr>
          <p:cNvPr id="9" name="TextBox 8">
            <a:extLst>
              <a:ext uri="{FF2B5EF4-FFF2-40B4-BE49-F238E27FC236}">
                <a16:creationId xmlns:a16="http://schemas.microsoft.com/office/drawing/2014/main" id="{D39EE158-F545-B223-0A0A-FDA3E5F8A020}"/>
              </a:ext>
            </a:extLst>
          </p:cNvPr>
          <p:cNvSpPr txBox="1"/>
          <p:nvPr/>
        </p:nvSpPr>
        <p:spPr>
          <a:xfrm>
            <a:off x="6553271" y="386968"/>
            <a:ext cx="4897289" cy="954107"/>
          </a:xfrm>
          <a:prstGeom prst="rect">
            <a:avLst/>
          </a:prstGeom>
          <a:noFill/>
          <a:ln>
            <a:solidFill>
              <a:srgbClr val="FF0000"/>
            </a:solidFill>
          </a:ln>
        </p:spPr>
        <p:txBody>
          <a:bodyPr wrap="square" rtlCol="0">
            <a:spAutoFit/>
          </a:bodyPr>
          <a:lstStyle/>
          <a:p>
            <a:r>
              <a:rPr lang="en-US" sz="2800" dirty="0">
                <a:solidFill>
                  <a:srgbClr val="FF0000"/>
                </a:solidFill>
              </a:rPr>
              <a:t>What if we had a negative-weight edge?</a:t>
            </a:r>
          </a:p>
        </p:txBody>
      </p:sp>
      <p:sp>
        <p:nvSpPr>
          <p:cNvPr id="7" name="TextBox 6">
            <a:extLst>
              <a:ext uri="{FF2B5EF4-FFF2-40B4-BE49-F238E27FC236}">
                <a16:creationId xmlns:a16="http://schemas.microsoft.com/office/drawing/2014/main" id="{7060D21E-EFA3-0243-25B3-40C794257A60}"/>
              </a:ext>
            </a:extLst>
          </p:cNvPr>
          <p:cNvSpPr txBox="1"/>
          <p:nvPr/>
        </p:nvSpPr>
        <p:spPr>
          <a:xfrm>
            <a:off x="6310747" y="1770584"/>
            <a:ext cx="5265468" cy="1200329"/>
          </a:xfrm>
          <a:prstGeom prst="rect">
            <a:avLst/>
          </a:prstGeom>
          <a:noFill/>
        </p:spPr>
        <p:txBody>
          <a:bodyPr wrap="square">
            <a:spAutoFit/>
          </a:bodyPr>
          <a:lstStyle/>
          <a:p>
            <a:r>
              <a:rPr lang="en-US" dirty="0">
                <a:solidFill>
                  <a:srgbClr val="FF0000"/>
                </a:solidFill>
              </a:rPr>
              <a:t>Extract a node from priority queue (making it “done”)</a:t>
            </a:r>
          </a:p>
          <a:p>
            <a:r>
              <a:rPr lang="en-US" dirty="0">
                <a:solidFill>
                  <a:srgbClr val="FF0000"/>
                </a:solidFill>
              </a:rPr>
              <a:t>Mark extracted node as seen</a:t>
            </a:r>
          </a:p>
          <a:p>
            <a:r>
              <a:rPr lang="en-US" dirty="0">
                <a:solidFill>
                  <a:srgbClr val="FF0000"/>
                </a:solidFill>
              </a:rPr>
              <a:t>for each not-done neighbor:</a:t>
            </a:r>
          </a:p>
          <a:p>
            <a:r>
              <a:rPr lang="en-US" dirty="0">
                <a:solidFill>
                  <a:srgbClr val="FF0000"/>
                </a:solidFill>
              </a:rPr>
              <a:t>        Update its distance if we found a better path</a:t>
            </a:r>
          </a:p>
        </p:txBody>
      </p:sp>
      <p:grpSp>
        <p:nvGrpSpPr>
          <p:cNvPr id="3" name="Group 2" descr="Now we consider the case where an edge weight is negative. Using the same graph as before with the same progress through Dijkstra's algorithm, we modify the graph so that edge (3,4) has weight -13.&#10;&#10;The vertices are: 0,1,2,3,4,5,6,7&#10;The edges are as follows:&#10;(10,1) w=10, (0,2) w=12, &#10;(1,4) w=8, (1,2) w=9, &#10;(2,3) w=3, (2,5) w=1, &#10;(3,4) w=-13, (3,5) w=1, &#10;(4,6) w=5, (4,7) w=6, &#10;(5,6) w=7, &#10;(6,7) w=9, (6,8) w=11, &#10;(7,8) w=2">
            <a:extLst>
              <a:ext uri="{FF2B5EF4-FFF2-40B4-BE49-F238E27FC236}">
                <a16:creationId xmlns:a16="http://schemas.microsoft.com/office/drawing/2014/main" id="{23F20B83-F6FD-C65B-7E5F-818FB8C33D62}"/>
              </a:ext>
            </a:extLst>
          </p:cNvPr>
          <p:cNvGrpSpPr/>
          <p:nvPr/>
        </p:nvGrpSpPr>
        <p:grpSpPr>
          <a:xfrm>
            <a:off x="6138563" y="3080616"/>
            <a:ext cx="4786097" cy="3073898"/>
            <a:chOff x="6138563" y="3080616"/>
            <a:chExt cx="4786097" cy="3073898"/>
          </a:xfrm>
        </p:grpSpPr>
        <p:grpSp>
          <p:nvGrpSpPr>
            <p:cNvPr id="44" name="Group 43">
              <a:extLst>
                <a:ext uri="{FF2B5EF4-FFF2-40B4-BE49-F238E27FC236}">
                  <a16:creationId xmlns:a16="http://schemas.microsoft.com/office/drawing/2014/main" id="{C1FB94FE-2F38-28CB-E7F1-2DE5A92C49F6}"/>
                </a:ext>
              </a:extLst>
            </p:cNvPr>
            <p:cNvGrpSpPr/>
            <p:nvPr/>
          </p:nvGrpSpPr>
          <p:grpSpPr>
            <a:xfrm>
              <a:off x="6324600" y="3367274"/>
              <a:ext cx="4600060" cy="2787240"/>
              <a:chOff x="0" y="2862182"/>
              <a:chExt cx="7044346" cy="4268266"/>
            </a:xfrm>
          </p:grpSpPr>
          <p:cxnSp>
            <p:nvCxnSpPr>
              <p:cNvPr id="45" name="Straight Connector 44">
                <a:extLst>
                  <a:ext uri="{FF2B5EF4-FFF2-40B4-BE49-F238E27FC236}">
                    <a16:creationId xmlns:a16="http://schemas.microsoft.com/office/drawing/2014/main" id="{44637CA6-9D23-0408-E63F-7A89F59067F7}"/>
                  </a:ext>
                </a:extLst>
              </p:cNvPr>
              <p:cNvCxnSpPr>
                <a:stCxn id="111" idx="7"/>
                <a:endCxn id="112" idx="2"/>
              </p:cNvCxnSpPr>
              <p:nvPr/>
            </p:nvCxnSpPr>
            <p:spPr>
              <a:xfrm flipV="1">
                <a:off x="438102" y="3276727"/>
                <a:ext cx="1492916" cy="962604"/>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F0B7E08D-9585-3027-42E2-2D42D47FC576}"/>
                  </a:ext>
                </a:extLst>
              </p:cNvPr>
              <p:cNvCxnSpPr>
                <a:stCxn id="112" idx="6"/>
                <a:endCxn id="115" idx="2"/>
              </p:cNvCxnSpPr>
              <p:nvPr/>
            </p:nvCxnSpPr>
            <p:spPr>
              <a:xfrm>
                <a:off x="2444286" y="3276727"/>
                <a:ext cx="1510213" cy="52390"/>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a:extLst>
                  <a:ext uri="{FF2B5EF4-FFF2-40B4-BE49-F238E27FC236}">
                    <a16:creationId xmlns:a16="http://schemas.microsoft.com/office/drawing/2014/main" id="{92909710-2188-085A-4F49-1962DC04C4FD}"/>
                  </a:ext>
                </a:extLst>
              </p:cNvPr>
              <p:cNvCxnSpPr>
                <a:stCxn id="111" idx="4"/>
                <a:endCxn id="113" idx="1"/>
              </p:cNvCxnSpPr>
              <p:nvPr/>
            </p:nvCxnSpPr>
            <p:spPr>
              <a:xfrm>
                <a:off x="256634" y="4677433"/>
                <a:ext cx="857899" cy="1046257"/>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a:extLst>
                  <a:ext uri="{FF2B5EF4-FFF2-40B4-BE49-F238E27FC236}">
                    <a16:creationId xmlns:a16="http://schemas.microsoft.com/office/drawing/2014/main" id="{B682C9EB-163A-0337-929F-53F0159D2B30}"/>
                  </a:ext>
                </a:extLst>
              </p:cNvPr>
              <p:cNvCxnSpPr>
                <a:stCxn id="114" idx="3"/>
                <a:endCxn id="113" idx="7"/>
              </p:cNvCxnSpPr>
              <p:nvPr/>
            </p:nvCxnSpPr>
            <p:spPr>
              <a:xfrm flipH="1">
                <a:off x="1477469" y="4930617"/>
                <a:ext cx="1172042" cy="793073"/>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a:extLst>
                  <a:ext uri="{FF2B5EF4-FFF2-40B4-BE49-F238E27FC236}">
                    <a16:creationId xmlns:a16="http://schemas.microsoft.com/office/drawing/2014/main" id="{3E028CD5-0FC8-551A-D4C4-3ADE1A09B0B6}"/>
                  </a:ext>
                </a:extLst>
              </p:cNvPr>
              <p:cNvCxnSpPr>
                <a:stCxn id="116" idx="2"/>
                <a:endCxn id="113" idx="5"/>
              </p:cNvCxnSpPr>
              <p:nvPr/>
            </p:nvCxnSpPr>
            <p:spPr>
              <a:xfrm flipH="1" flipV="1">
                <a:off x="1477469" y="6086626"/>
                <a:ext cx="1369411" cy="565311"/>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a:extLst>
                  <a:ext uri="{FF2B5EF4-FFF2-40B4-BE49-F238E27FC236}">
                    <a16:creationId xmlns:a16="http://schemas.microsoft.com/office/drawing/2014/main" id="{D110AF31-EC2F-79C3-AA43-6028894DA710}"/>
                  </a:ext>
                </a:extLst>
              </p:cNvPr>
              <p:cNvCxnSpPr>
                <a:stCxn id="114" idx="5"/>
                <a:endCxn id="116" idx="0"/>
              </p:cNvCxnSpPr>
              <p:nvPr/>
            </p:nvCxnSpPr>
            <p:spPr>
              <a:xfrm>
                <a:off x="3012447" y="4930617"/>
                <a:ext cx="91067" cy="1464686"/>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89" name="Straight Connector 88">
                <a:extLst>
                  <a:ext uri="{FF2B5EF4-FFF2-40B4-BE49-F238E27FC236}">
                    <a16:creationId xmlns:a16="http://schemas.microsoft.com/office/drawing/2014/main" id="{0A577C2B-70C6-D581-29D9-69E73A967E9C}"/>
                  </a:ext>
                </a:extLst>
              </p:cNvPr>
              <p:cNvCxnSpPr>
                <a:stCxn id="114" idx="7"/>
                <a:endCxn id="115" idx="3"/>
              </p:cNvCxnSpPr>
              <p:nvPr/>
            </p:nvCxnSpPr>
            <p:spPr>
              <a:xfrm flipV="1">
                <a:off x="3012447" y="3510585"/>
                <a:ext cx="1017218" cy="1057096"/>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a:extLst>
                  <a:ext uri="{FF2B5EF4-FFF2-40B4-BE49-F238E27FC236}">
                    <a16:creationId xmlns:a16="http://schemas.microsoft.com/office/drawing/2014/main" id="{82323306-A007-327E-E179-AA681ED286ED}"/>
                  </a:ext>
                </a:extLst>
              </p:cNvPr>
              <p:cNvCxnSpPr>
                <a:stCxn id="116" idx="6"/>
                <a:endCxn id="117" idx="3"/>
              </p:cNvCxnSpPr>
              <p:nvPr/>
            </p:nvCxnSpPr>
            <p:spPr>
              <a:xfrm flipV="1">
                <a:off x="3360148" y="6576771"/>
                <a:ext cx="1716185" cy="75166"/>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9F8EB219-C9F5-2821-6BD9-FA8CEECBDED9}"/>
                  </a:ext>
                </a:extLst>
              </p:cNvPr>
              <p:cNvCxnSpPr>
                <a:stCxn id="117" idx="1"/>
                <a:endCxn id="115" idx="4"/>
              </p:cNvCxnSpPr>
              <p:nvPr/>
            </p:nvCxnSpPr>
            <p:spPr>
              <a:xfrm flipH="1" flipV="1">
                <a:off x="4211133" y="3585751"/>
                <a:ext cx="865200" cy="2628084"/>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129EEE4B-DBCD-7DB6-2B4E-96ECD49D01CD}"/>
                  </a:ext>
                </a:extLst>
              </p:cNvPr>
              <p:cNvCxnSpPr>
                <a:stCxn id="119" idx="2"/>
                <a:endCxn id="115" idx="5"/>
              </p:cNvCxnSpPr>
              <p:nvPr/>
            </p:nvCxnSpPr>
            <p:spPr>
              <a:xfrm flipH="1" flipV="1">
                <a:off x="4392601" y="3510585"/>
                <a:ext cx="913997" cy="495205"/>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93" name="Straight Connector 92">
                <a:extLst>
                  <a:ext uri="{FF2B5EF4-FFF2-40B4-BE49-F238E27FC236}">
                    <a16:creationId xmlns:a16="http://schemas.microsoft.com/office/drawing/2014/main" id="{D09821BB-510F-AB47-4D35-A7140F72084C}"/>
                  </a:ext>
                </a:extLst>
              </p:cNvPr>
              <p:cNvCxnSpPr>
                <a:stCxn id="117" idx="0"/>
                <a:endCxn id="119" idx="3"/>
              </p:cNvCxnSpPr>
              <p:nvPr/>
            </p:nvCxnSpPr>
            <p:spPr>
              <a:xfrm flipV="1">
                <a:off x="5257801" y="4187258"/>
                <a:ext cx="123963" cy="1951411"/>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94" name="Straight Connector 93">
                <a:extLst>
                  <a:ext uri="{FF2B5EF4-FFF2-40B4-BE49-F238E27FC236}">
                    <a16:creationId xmlns:a16="http://schemas.microsoft.com/office/drawing/2014/main" id="{B7BF877F-EEF1-6083-7835-0FB3C50D34B2}"/>
                  </a:ext>
                </a:extLst>
              </p:cNvPr>
              <p:cNvCxnSpPr>
                <a:stCxn id="118" idx="1"/>
                <a:endCxn id="119" idx="5"/>
              </p:cNvCxnSpPr>
              <p:nvPr/>
            </p:nvCxnSpPr>
            <p:spPr>
              <a:xfrm flipH="1" flipV="1">
                <a:off x="5744700" y="4187258"/>
                <a:ext cx="861544" cy="674868"/>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95" name="Straight Connector 94">
                <a:extLst>
                  <a:ext uri="{FF2B5EF4-FFF2-40B4-BE49-F238E27FC236}">
                    <a16:creationId xmlns:a16="http://schemas.microsoft.com/office/drawing/2014/main" id="{CF204007-C0CE-27B8-5AE4-8B3D361AF41B}"/>
                  </a:ext>
                </a:extLst>
              </p:cNvPr>
              <p:cNvCxnSpPr>
                <a:stCxn id="118" idx="3"/>
                <a:endCxn id="117" idx="6"/>
              </p:cNvCxnSpPr>
              <p:nvPr/>
            </p:nvCxnSpPr>
            <p:spPr>
              <a:xfrm flipH="1">
                <a:off x="5514435" y="5225062"/>
                <a:ext cx="1091809" cy="1170241"/>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96" name="TextBox 95">
                <a:extLst>
                  <a:ext uri="{FF2B5EF4-FFF2-40B4-BE49-F238E27FC236}">
                    <a16:creationId xmlns:a16="http://schemas.microsoft.com/office/drawing/2014/main" id="{EB78AA5B-1BF8-672D-4C71-20DC3CBF05ED}"/>
                  </a:ext>
                </a:extLst>
              </p:cNvPr>
              <p:cNvSpPr txBox="1"/>
              <p:nvPr/>
            </p:nvSpPr>
            <p:spPr>
              <a:xfrm>
                <a:off x="767228" y="3195081"/>
                <a:ext cx="641186" cy="565580"/>
              </a:xfrm>
              <a:prstGeom prst="rect">
                <a:avLst/>
              </a:prstGeom>
              <a:noFill/>
            </p:spPr>
            <p:txBody>
              <a:bodyPr wrap="none" rtlCol="0">
                <a:spAutoFit/>
              </a:bodyPr>
              <a:lstStyle/>
              <a:p>
                <a:r>
                  <a:rPr lang="en-US" dirty="0">
                    <a:solidFill>
                      <a:srgbClr val="00B050"/>
                    </a:solidFill>
                  </a:rPr>
                  <a:t>10</a:t>
                </a:r>
              </a:p>
            </p:txBody>
          </p:sp>
          <p:sp>
            <p:nvSpPr>
              <p:cNvPr id="97" name="TextBox 96">
                <a:extLst>
                  <a:ext uri="{FF2B5EF4-FFF2-40B4-BE49-F238E27FC236}">
                    <a16:creationId xmlns:a16="http://schemas.microsoft.com/office/drawing/2014/main" id="{92923259-3B79-4F09-37EB-BA17CCAD7FFF}"/>
                  </a:ext>
                </a:extLst>
              </p:cNvPr>
              <p:cNvSpPr txBox="1"/>
              <p:nvPr/>
            </p:nvSpPr>
            <p:spPr>
              <a:xfrm>
                <a:off x="6095562" y="4099030"/>
                <a:ext cx="461990" cy="565580"/>
              </a:xfrm>
              <a:prstGeom prst="rect">
                <a:avLst/>
              </a:prstGeom>
              <a:noFill/>
            </p:spPr>
            <p:txBody>
              <a:bodyPr wrap="none" rtlCol="0">
                <a:spAutoFit/>
              </a:bodyPr>
              <a:lstStyle/>
              <a:p>
                <a:r>
                  <a:rPr lang="en-US" dirty="0">
                    <a:solidFill>
                      <a:srgbClr val="00B050"/>
                    </a:solidFill>
                  </a:rPr>
                  <a:t>2</a:t>
                </a:r>
              </a:p>
            </p:txBody>
          </p:sp>
          <p:sp>
            <p:nvSpPr>
              <p:cNvPr id="98" name="TextBox 97">
                <a:extLst>
                  <a:ext uri="{FF2B5EF4-FFF2-40B4-BE49-F238E27FC236}">
                    <a16:creationId xmlns:a16="http://schemas.microsoft.com/office/drawing/2014/main" id="{E5C59115-6FC5-461F-9101-E50EBFC920AC}"/>
                  </a:ext>
                </a:extLst>
              </p:cNvPr>
              <p:cNvSpPr txBox="1"/>
              <p:nvPr/>
            </p:nvSpPr>
            <p:spPr>
              <a:xfrm>
                <a:off x="3895875" y="6564868"/>
                <a:ext cx="461990" cy="565580"/>
              </a:xfrm>
              <a:prstGeom prst="rect">
                <a:avLst/>
              </a:prstGeom>
              <a:noFill/>
            </p:spPr>
            <p:txBody>
              <a:bodyPr wrap="none" rtlCol="0">
                <a:spAutoFit/>
              </a:bodyPr>
              <a:lstStyle/>
              <a:p>
                <a:r>
                  <a:rPr lang="en-US" dirty="0">
                    <a:solidFill>
                      <a:srgbClr val="00B050"/>
                    </a:solidFill>
                  </a:rPr>
                  <a:t>7</a:t>
                </a:r>
              </a:p>
            </p:txBody>
          </p:sp>
          <p:sp>
            <p:nvSpPr>
              <p:cNvPr id="99" name="TextBox 98">
                <a:extLst>
                  <a:ext uri="{FF2B5EF4-FFF2-40B4-BE49-F238E27FC236}">
                    <a16:creationId xmlns:a16="http://schemas.microsoft.com/office/drawing/2014/main" id="{2F5D377F-A954-7E43-869D-1D8BFA041FBD}"/>
                  </a:ext>
                </a:extLst>
              </p:cNvPr>
              <p:cNvSpPr txBox="1"/>
              <p:nvPr/>
            </p:nvSpPr>
            <p:spPr>
              <a:xfrm>
                <a:off x="6047348" y="5905158"/>
                <a:ext cx="641186" cy="565580"/>
              </a:xfrm>
              <a:prstGeom prst="rect">
                <a:avLst/>
              </a:prstGeom>
              <a:noFill/>
            </p:spPr>
            <p:txBody>
              <a:bodyPr wrap="none" rtlCol="0">
                <a:spAutoFit/>
              </a:bodyPr>
              <a:lstStyle/>
              <a:p>
                <a:r>
                  <a:rPr lang="en-US" dirty="0">
                    <a:solidFill>
                      <a:srgbClr val="00B050"/>
                    </a:solidFill>
                  </a:rPr>
                  <a:t>11</a:t>
                </a:r>
              </a:p>
            </p:txBody>
          </p:sp>
          <p:sp>
            <p:nvSpPr>
              <p:cNvPr id="100" name="TextBox 99">
                <a:extLst>
                  <a:ext uri="{FF2B5EF4-FFF2-40B4-BE49-F238E27FC236}">
                    <a16:creationId xmlns:a16="http://schemas.microsoft.com/office/drawing/2014/main" id="{57F5E381-B7AC-7D29-0F9D-5906269BFC8B}"/>
                  </a:ext>
                </a:extLst>
              </p:cNvPr>
              <p:cNvSpPr txBox="1"/>
              <p:nvPr/>
            </p:nvSpPr>
            <p:spPr>
              <a:xfrm>
                <a:off x="5255801" y="4595356"/>
                <a:ext cx="461990" cy="565580"/>
              </a:xfrm>
              <a:prstGeom prst="rect">
                <a:avLst/>
              </a:prstGeom>
              <a:noFill/>
            </p:spPr>
            <p:txBody>
              <a:bodyPr wrap="none" rtlCol="0">
                <a:spAutoFit/>
              </a:bodyPr>
              <a:lstStyle/>
              <a:p>
                <a:r>
                  <a:rPr lang="en-US" dirty="0">
                    <a:solidFill>
                      <a:srgbClr val="00B050"/>
                    </a:solidFill>
                  </a:rPr>
                  <a:t>9</a:t>
                </a:r>
              </a:p>
            </p:txBody>
          </p:sp>
          <p:sp>
            <p:nvSpPr>
              <p:cNvPr id="101" name="TextBox 100">
                <a:extLst>
                  <a:ext uri="{FF2B5EF4-FFF2-40B4-BE49-F238E27FC236}">
                    <a16:creationId xmlns:a16="http://schemas.microsoft.com/office/drawing/2014/main" id="{EF4119A0-4CD2-A675-92C3-C718CC5D3FB9}"/>
                  </a:ext>
                </a:extLst>
              </p:cNvPr>
              <p:cNvSpPr txBox="1"/>
              <p:nvPr/>
            </p:nvSpPr>
            <p:spPr>
              <a:xfrm>
                <a:off x="4119679" y="4462779"/>
                <a:ext cx="461990" cy="565580"/>
              </a:xfrm>
              <a:prstGeom prst="rect">
                <a:avLst/>
              </a:prstGeom>
              <a:noFill/>
            </p:spPr>
            <p:txBody>
              <a:bodyPr wrap="none" rtlCol="0">
                <a:spAutoFit/>
              </a:bodyPr>
              <a:lstStyle/>
              <a:p>
                <a:r>
                  <a:rPr lang="en-US" dirty="0">
                    <a:solidFill>
                      <a:srgbClr val="00B050"/>
                    </a:solidFill>
                  </a:rPr>
                  <a:t>5</a:t>
                </a:r>
              </a:p>
            </p:txBody>
          </p:sp>
          <p:sp>
            <p:nvSpPr>
              <p:cNvPr id="102" name="TextBox 101">
                <a:extLst>
                  <a:ext uri="{FF2B5EF4-FFF2-40B4-BE49-F238E27FC236}">
                    <a16:creationId xmlns:a16="http://schemas.microsoft.com/office/drawing/2014/main" id="{D4F02C61-06F2-58C4-5FDA-AD754A217CA9}"/>
                  </a:ext>
                </a:extLst>
              </p:cNvPr>
              <p:cNvSpPr txBox="1"/>
              <p:nvPr/>
            </p:nvSpPr>
            <p:spPr>
              <a:xfrm>
                <a:off x="4582463" y="3299181"/>
                <a:ext cx="461990" cy="565580"/>
              </a:xfrm>
              <a:prstGeom prst="rect">
                <a:avLst/>
              </a:prstGeom>
              <a:noFill/>
            </p:spPr>
            <p:txBody>
              <a:bodyPr wrap="none" rtlCol="0">
                <a:spAutoFit/>
              </a:bodyPr>
              <a:lstStyle/>
              <a:p>
                <a:r>
                  <a:rPr lang="en-US" dirty="0">
                    <a:solidFill>
                      <a:srgbClr val="00B050"/>
                    </a:solidFill>
                  </a:rPr>
                  <a:t>6</a:t>
                </a:r>
              </a:p>
            </p:txBody>
          </p:sp>
          <p:sp>
            <p:nvSpPr>
              <p:cNvPr id="103" name="TextBox 102">
                <a:extLst>
                  <a:ext uri="{FF2B5EF4-FFF2-40B4-BE49-F238E27FC236}">
                    <a16:creationId xmlns:a16="http://schemas.microsoft.com/office/drawing/2014/main" id="{3429E236-3362-E229-CF57-ABD3070D9795}"/>
                  </a:ext>
                </a:extLst>
              </p:cNvPr>
              <p:cNvSpPr txBox="1"/>
              <p:nvPr/>
            </p:nvSpPr>
            <p:spPr>
              <a:xfrm>
                <a:off x="3058462" y="5546336"/>
                <a:ext cx="461990" cy="565580"/>
              </a:xfrm>
              <a:prstGeom prst="rect">
                <a:avLst/>
              </a:prstGeom>
              <a:noFill/>
            </p:spPr>
            <p:txBody>
              <a:bodyPr wrap="none" rtlCol="0">
                <a:spAutoFit/>
              </a:bodyPr>
              <a:lstStyle/>
              <a:p>
                <a:r>
                  <a:rPr lang="en-US" dirty="0">
                    <a:solidFill>
                      <a:srgbClr val="00B050"/>
                    </a:solidFill>
                  </a:rPr>
                  <a:t>1</a:t>
                </a:r>
              </a:p>
            </p:txBody>
          </p:sp>
          <mc:AlternateContent xmlns:mc="http://schemas.openxmlformats.org/markup-compatibility/2006" xmlns:a14="http://schemas.microsoft.com/office/drawing/2010/main">
            <mc:Choice Requires="a14">
              <p:sp>
                <p:nvSpPr>
                  <p:cNvPr id="104" name="TextBox 103">
                    <a:extLst>
                      <a:ext uri="{FF2B5EF4-FFF2-40B4-BE49-F238E27FC236}">
                        <a16:creationId xmlns:a16="http://schemas.microsoft.com/office/drawing/2014/main" id="{6BD398B8-98C0-A542-A0F6-DB098BEC73D2}"/>
                      </a:ext>
                    </a:extLst>
                  </p:cNvPr>
                  <p:cNvSpPr txBox="1"/>
                  <p:nvPr/>
                </p:nvSpPr>
                <p:spPr>
                  <a:xfrm>
                    <a:off x="2588208" y="3621678"/>
                    <a:ext cx="1051134" cy="565580"/>
                  </a:xfrm>
                  <a:prstGeom prst="rect">
                    <a:avLst/>
                  </a:prstGeom>
                  <a:solidFill>
                    <a:srgbClr val="CC99FF">
                      <a:alpha val="50196"/>
                    </a:srgbClr>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b="1" i="1" dirty="0" smtClean="0">
                              <a:solidFill>
                                <a:srgbClr val="7030A0"/>
                              </a:solidFill>
                              <a:latin typeface="Cambria Math" panose="02040503050406030204" pitchFamily="18" charset="0"/>
                            </a:rPr>
                            <m:t>−</m:t>
                          </m:r>
                          <m:r>
                            <a:rPr lang="en-US" b="1" i="1" dirty="0" smtClean="0">
                              <a:solidFill>
                                <a:srgbClr val="7030A0"/>
                              </a:solidFill>
                              <a:latin typeface="Cambria Math" panose="02040503050406030204" pitchFamily="18" charset="0"/>
                            </a:rPr>
                            <m:t>𝟏𝟑</m:t>
                          </m:r>
                        </m:oMath>
                      </m:oMathPara>
                    </a14:m>
                    <a:endParaRPr lang="en-US" b="1" dirty="0">
                      <a:solidFill>
                        <a:srgbClr val="7030A0"/>
                      </a:solidFill>
                    </a:endParaRPr>
                  </a:p>
                </p:txBody>
              </p:sp>
            </mc:Choice>
            <mc:Fallback xmlns="">
              <p:sp>
                <p:nvSpPr>
                  <p:cNvPr id="104" name="TextBox 103">
                    <a:extLst>
                      <a:ext uri="{FF2B5EF4-FFF2-40B4-BE49-F238E27FC236}">
                        <a16:creationId xmlns:a16="http://schemas.microsoft.com/office/drawing/2014/main" id="{6BD398B8-98C0-A542-A0F6-DB098BEC73D2}"/>
                      </a:ext>
                    </a:extLst>
                  </p:cNvPr>
                  <p:cNvSpPr txBox="1">
                    <a:spLocks noRot="1" noChangeAspect="1" noMove="1" noResize="1" noEditPoints="1" noAdjustHandles="1" noChangeArrowheads="1" noChangeShapeType="1" noTextEdit="1"/>
                  </p:cNvSpPr>
                  <p:nvPr/>
                </p:nvSpPr>
                <p:spPr>
                  <a:xfrm>
                    <a:off x="2588208" y="3621678"/>
                    <a:ext cx="1051134" cy="565580"/>
                  </a:xfrm>
                  <a:prstGeom prst="rect">
                    <a:avLst/>
                  </a:prstGeom>
                  <a:blipFill>
                    <a:blip r:embed="rId2"/>
                    <a:stretch>
                      <a:fillRect/>
                    </a:stretch>
                  </a:blipFill>
                </p:spPr>
                <p:txBody>
                  <a:bodyPr/>
                  <a:lstStyle/>
                  <a:p>
                    <a:r>
                      <a:rPr lang="en-US">
                        <a:noFill/>
                      </a:rPr>
                      <a:t> </a:t>
                    </a:r>
                  </a:p>
                </p:txBody>
              </p:sp>
            </mc:Fallback>
          </mc:AlternateContent>
          <p:sp>
            <p:nvSpPr>
              <p:cNvPr id="105" name="TextBox 104">
                <a:extLst>
                  <a:ext uri="{FF2B5EF4-FFF2-40B4-BE49-F238E27FC236}">
                    <a16:creationId xmlns:a16="http://schemas.microsoft.com/office/drawing/2014/main" id="{9B86F4CA-B471-5347-1FD1-F14EB9A49AB2}"/>
                  </a:ext>
                </a:extLst>
              </p:cNvPr>
              <p:cNvSpPr txBox="1"/>
              <p:nvPr/>
            </p:nvSpPr>
            <p:spPr>
              <a:xfrm>
                <a:off x="2051034" y="5224258"/>
                <a:ext cx="461990" cy="565580"/>
              </a:xfrm>
              <a:prstGeom prst="rect">
                <a:avLst/>
              </a:prstGeom>
              <a:noFill/>
            </p:spPr>
            <p:txBody>
              <a:bodyPr wrap="none" rtlCol="0">
                <a:spAutoFit/>
              </a:bodyPr>
              <a:lstStyle/>
              <a:p>
                <a:r>
                  <a:rPr lang="en-US" dirty="0">
                    <a:solidFill>
                      <a:srgbClr val="00B050"/>
                    </a:solidFill>
                  </a:rPr>
                  <a:t>3</a:t>
                </a:r>
              </a:p>
            </p:txBody>
          </p:sp>
          <p:sp>
            <p:nvSpPr>
              <p:cNvPr id="106" name="TextBox 105">
                <a:extLst>
                  <a:ext uri="{FF2B5EF4-FFF2-40B4-BE49-F238E27FC236}">
                    <a16:creationId xmlns:a16="http://schemas.microsoft.com/office/drawing/2014/main" id="{366D62DB-977E-6682-C549-2DE3E9F233BB}"/>
                  </a:ext>
                </a:extLst>
              </p:cNvPr>
              <p:cNvSpPr txBox="1"/>
              <p:nvPr/>
            </p:nvSpPr>
            <p:spPr>
              <a:xfrm>
                <a:off x="1885966" y="6404395"/>
                <a:ext cx="461990" cy="565580"/>
              </a:xfrm>
              <a:prstGeom prst="rect">
                <a:avLst/>
              </a:prstGeom>
              <a:noFill/>
            </p:spPr>
            <p:txBody>
              <a:bodyPr wrap="none" rtlCol="0">
                <a:spAutoFit/>
              </a:bodyPr>
              <a:lstStyle/>
              <a:p>
                <a:r>
                  <a:rPr lang="en-US" dirty="0">
                    <a:solidFill>
                      <a:srgbClr val="00B050"/>
                    </a:solidFill>
                  </a:rPr>
                  <a:t>1</a:t>
                </a:r>
              </a:p>
            </p:txBody>
          </p:sp>
          <p:sp>
            <p:nvSpPr>
              <p:cNvPr id="107" name="TextBox 106">
                <a:extLst>
                  <a:ext uri="{FF2B5EF4-FFF2-40B4-BE49-F238E27FC236}">
                    <a16:creationId xmlns:a16="http://schemas.microsoft.com/office/drawing/2014/main" id="{FC2378CF-3C66-1701-9FE3-71A99D25DB94}"/>
                  </a:ext>
                </a:extLst>
              </p:cNvPr>
              <p:cNvSpPr txBox="1"/>
              <p:nvPr/>
            </p:nvSpPr>
            <p:spPr>
              <a:xfrm>
                <a:off x="2830979" y="2862182"/>
                <a:ext cx="461990" cy="565580"/>
              </a:xfrm>
              <a:prstGeom prst="rect">
                <a:avLst/>
              </a:prstGeom>
              <a:noFill/>
            </p:spPr>
            <p:txBody>
              <a:bodyPr wrap="none" rtlCol="0">
                <a:spAutoFit/>
              </a:bodyPr>
              <a:lstStyle/>
              <a:p>
                <a:r>
                  <a:rPr lang="en-US" dirty="0">
                    <a:solidFill>
                      <a:srgbClr val="00B050"/>
                    </a:solidFill>
                  </a:rPr>
                  <a:t>8</a:t>
                </a:r>
              </a:p>
            </p:txBody>
          </p:sp>
          <p:sp>
            <p:nvSpPr>
              <p:cNvPr id="108" name="TextBox 107">
                <a:extLst>
                  <a:ext uri="{FF2B5EF4-FFF2-40B4-BE49-F238E27FC236}">
                    <a16:creationId xmlns:a16="http://schemas.microsoft.com/office/drawing/2014/main" id="{83CF884A-B4A4-787D-7840-BF67B8996FD3}"/>
                  </a:ext>
                </a:extLst>
              </p:cNvPr>
              <p:cNvSpPr txBox="1"/>
              <p:nvPr/>
            </p:nvSpPr>
            <p:spPr>
              <a:xfrm>
                <a:off x="256634" y="5096526"/>
                <a:ext cx="641186" cy="565580"/>
              </a:xfrm>
              <a:prstGeom prst="rect">
                <a:avLst/>
              </a:prstGeom>
              <a:noFill/>
            </p:spPr>
            <p:txBody>
              <a:bodyPr wrap="none" rtlCol="0">
                <a:spAutoFit/>
              </a:bodyPr>
              <a:lstStyle/>
              <a:p>
                <a:r>
                  <a:rPr lang="en-US" dirty="0">
                    <a:solidFill>
                      <a:srgbClr val="00B050"/>
                    </a:solidFill>
                  </a:rPr>
                  <a:t>12</a:t>
                </a:r>
              </a:p>
            </p:txBody>
          </p:sp>
          <p:cxnSp>
            <p:nvCxnSpPr>
              <p:cNvPr id="109" name="Straight Connector 108">
                <a:extLst>
                  <a:ext uri="{FF2B5EF4-FFF2-40B4-BE49-F238E27FC236}">
                    <a16:creationId xmlns:a16="http://schemas.microsoft.com/office/drawing/2014/main" id="{41AC709D-EBF0-D3C0-01CF-0F969224CB5F}"/>
                  </a:ext>
                </a:extLst>
              </p:cNvPr>
              <p:cNvCxnSpPr>
                <a:stCxn id="112" idx="4"/>
                <a:endCxn id="113" idx="0"/>
              </p:cNvCxnSpPr>
              <p:nvPr/>
            </p:nvCxnSpPr>
            <p:spPr>
              <a:xfrm flipH="1">
                <a:off x="1296001" y="3533361"/>
                <a:ext cx="891651" cy="2115163"/>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10" name="TextBox 109">
                <a:extLst>
                  <a:ext uri="{FF2B5EF4-FFF2-40B4-BE49-F238E27FC236}">
                    <a16:creationId xmlns:a16="http://schemas.microsoft.com/office/drawing/2014/main" id="{7E0159F0-2CAC-3368-C343-0F860D748A89}"/>
                  </a:ext>
                </a:extLst>
              </p:cNvPr>
              <p:cNvSpPr txBox="1"/>
              <p:nvPr/>
            </p:nvSpPr>
            <p:spPr>
              <a:xfrm>
                <a:off x="1414258" y="4262423"/>
                <a:ext cx="461990" cy="565580"/>
              </a:xfrm>
              <a:prstGeom prst="rect">
                <a:avLst/>
              </a:prstGeom>
              <a:noFill/>
            </p:spPr>
            <p:txBody>
              <a:bodyPr wrap="none" rtlCol="0">
                <a:spAutoFit/>
              </a:bodyPr>
              <a:lstStyle/>
              <a:p>
                <a:r>
                  <a:rPr lang="en-US" dirty="0">
                    <a:solidFill>
                      <a:srgbClr val="00B050"/>
                    </a:solidFill>
                  </a:rPr>
                  <a:t>9</a:t>
                </a:r>
              </a:p>
            </p:txBody>
          </p:sp>
          <p:sp>
            <p:nvSpPr>
              <p:cNvPr id="111" name="Oval 110">
                <a:extLst>
                  <a:ext uri="{FF2B5EF4-FFF2-40B4-BE49-F238E27FC236}">
                    <a16:creationId xmlns:a16="http://schemas.microsoft.com/office/drawing/2014/main" id="{D8A0971B-659F-657A-8CE6-30F31C427891}"/>
                  </a:ext>
                </a:extLst>
              </p:cNvPr>
              <p:cNvSpPr/>
              <p:nvPr/>
            </p:nvSpPr>
            <p:spPr>
              <a:xfrm>
                <a:off x="0" y="4164165"/>
                <a:ext cx="513268" cy="513268"/>
              </a:xfrm>
              <a:prstGeom prst="ellipse">
                <a:avLst/>
              </a:prstGeom>
              <a:solidFill>
                <a:srgbClr val="FF0000"/>
              </a:solidFill>
              <a:ln>
                <a:solidFill>
                  <a:srgbClr val="FF33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0</a:t>
                </a:r>
              </a:p>
            </p:txBody>
          </p:sp>
          <p:sp>
            <p:nvSpPr>
              <p:cNvPr id="112" name="Oval 111">
                <a:extLst>
                  <a:ext uri="{FF2B5EF4-FFF2-40B4-BE49-F238E27FC236}">
                    <a16:creationId xmlns:a16="http://schemas.microsoft.com/office/drawing/2014/main" id="{F360A053-ACB4-BB20-4DF5-DE21109106C9}"/>
                  </a:ext>
                </a:extLst>
              </p:cNvPr>
              <p:cNvSpPr/>
              <p:nvPr/>
            </p:nvSpPr>
            <p:spPr>
              <a:xfrm>
                <a:off x="1931018" y="3020093"/>
                <a:ext cx="513268" cy="51326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113" name="Oval 112">
                <a:extLst>
                  <a:ext uri="{FF2B5EF4-FFF2-40B4-BE49-F238E27FC236}">
                    <a16:creationId xmlns:a16="http://schemas.microsoft.com/office/drawing/2014/main" id="{6E9A6DF6-E506-573E-423C-A28250665507}"/>
                  </a:ext>
                </a:extLst>
              </p:cNvPr>
              <p:cNvSpPr/>
              <p:nvPr/>
            </p:nvSpPr>
            <p:spPr>
              <a:xfrm>
                <a:off x="1039367" y="5648524"/>
                <a:ext cx="513268" cy="51326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114" name="Oval 113">
                <a:extLst>
                  <a:ext uri="{FF2B5EF4-FFF2-40B4-BE49-F238E27FC236}">
                    <a16:creationId xmlns:a16="http://schemas.microsoft.com/office/drawing/2014/main" id="{547E38C5-DC2E-1A8E-54D5-95E4415F6854}"/>
                  </a:ext>
                </a:extLst>
              </p:cNvPr>
              <p:cNvSpPr/>
              <p:nvPr/>
            </p:nvSpPr>
            <p:spPr>
              <a:xfrm>
                <a:off x="2574345" y="4492515"/>
                <a:ext cx="513268" cy="51326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115" name="Oval 114">
                <a:extLst>
                  <a:ext uri="{FF2B5EF4-FFF2-40B4-BE49-F238E27FC236}">
                    <a16:creationId xmlns:a16="http://schemas.microsoft.com/office/drawing/2014/main" id="{067489D9-9168-4AEC-E48C-008463DAB085}"/>
                  </a:ext>
                </a:extLst>
              </p:cNvPr>
              <p:cNvSpPr/>
              <p:nvPr/>
            </p:nvSpPr>
            <p:spPr>
              <a:xfrm>
                <a:off x="3954499" y="3072483"/>
                <a:ext cx="513268" cy="51326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a:t>
                </a:r>
              </a:p>
            </p:txBody>
          </p:sp>
          <p:sp>
            <p:nvSpPr>
              <p:cNvPr id="116" name="Oval 115">
                <a:extLst>
                  <a:ext uri="{FF2B5EF4-FFF2-40B4-BE49-F238E27FC236}">
                    <a16:creationId xmlns:a16="http://schemas.microsoft.com/office/drawing/2014/main" id="{067B5737-64C0-67D5-770E-E6369452B028}"/>
                  </a:ext>
                </a:extLst>
              </p:cNvPr>
              <p:cNvSpPr/>
              <p:nvPr/>
            </p:nvSpPr>
            <p:spPr>
              <a:xfrm>
                <a:off x="2846880" y="6395303"/>
                <a:ext cx="513268" cy="51326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117" name="Oval 116">
                <a:extLst>
                  <a:ext uri="{FF2B5EF4-FFF2-40B4-BE49-F238E27FC236}">
                    <a16:creationId xmlns:a16="http://schemas.microsoft.com/office/drawing/2014/main" id="{2CC70510-F166-C865-9371-56B833A1838C}"/>
                  </a:ext>
                </a:extLst>
              </p:cNvPr>
              <p:cNvSpPr/>
              <p:nvPr/>
            </p:nvSpPr>
            <p:spPr>
              <a:xfrm>
                <a:off x="5001167" y="6138669"/>
                <a:ext cx="513268" cy="51326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sp>
            <p:nvSpPr>
              <p:cNvPr id="118" name="Oval 117">
                <a:extLst>
                  <a:ext uri="{FF2B5EF4-FFF2-40B4-BE49-F238E27FC236}">
                    <a16:creationId xmlns:a16="http://schemas.microsoft.com/office/drawing/2014/main" id="{C3B699F3-21CC-0820-F3A9-57AF501D82D4}"/>
                  </a:ext>
                </a:extLst>
              </p:cNvPr>
              <p:cNvSpPr/>
              <p:nvPr/>
            </p:nvSpPr>
            <p:spPr>
              <a:xfrm>
                <a:off x="6531078" y="4786960"/>
                <a:ext cx="513268" cy="513268"/>
              </a:xfrm>
              <a:prstGeom prst="ellipse">
                <a:avLst/>
              </a:prstGeom>
              <a:solidFill>
                <a:schemeClr val="accent4">
                  <a:lumMod val="60000"/>
                  <a:lumOff val="40000"/>
                </a:scheme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a:t>
                </a:r>
              </a:p>
            </p:txBody>
          </p:sp>
          <p:sp>
            <p:nvSpPr>
              <p:cNvPr id="119" name="Oval 118">
                <a:extLst>
                  <a:ext uri="{FF2B5EF4-FFF2-40B4-BE49-F238E27FC236}">
                    <a16:creationId xmlns:a16="http://schemas.microsoft.com/office/drawing/2014/main" id="{8A6F7EB8-06D2-98D6-4782-090CBEED4D18}"/>
                  </a:ext>
                </a:extLst>
              </p:cNvPr>
              <p:cNvSpPr/>
              <p:nvPr/>
            </p:nvSpPr>
            <p:spPr>
              <a:xfrm>
                <a:off x="5306598" y="3749156"/>
                <a:ext cx="513268" cy="51326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grpSp>
        <p:sp>
          <p:nvSpPr>
            <p:cNvPr id="120" name="TextBox 119">
              <a:extLst>
                <a:ext uri="{FF2B5EF4-FFF2-40B4-BE49-F238E27FC236}">
                  <a16:creationId xmlns:a16="http://schemas.microsoft.com/office/drawing/2014/main" id="{88F9950D-EE5E-B9F6-7583-A26DC530A4CB}"/>
                </a:ext>
              </a:extLst>
            </p:cNvPr>
            <p:cNvSpPr txBox="1"/>
            <p:nvPr/>
          </p:nvSpPr>
          <p:spPr>
            <a:xfrm>
              <a:off x="6308046" y="3868514"/>
              <a:ext cx="301686" cy="369332"/>
            </a:xfrm>
            <a:prstGeom prst="rect">
              <a:avLst/>
            </a:prstGeom>
            <a:noFill/>
          </p:spPr>
          <p:txBody>
            <a:bodyPr wrap="none" rtlCol="0">
              <a:spAutoFit/>
            </a:bodyPr>
            <a:lstStyle/>
            <a:p>
              <a:r>
                <a:rPr lang="en-US" dirty="0">
                  <a:solidFill>
                    <a:srgbClr val="FF9933"/>
                  </a:solidFill>
                </a:rPr>
                <a:t>0</a:t>
              </a:r>
            </a:p>
          </p:txBody>
        </p:sp>
        <mc:AlternateContent xmlns:mc="http://schemas.openxmlformats.org/markup-compatibility/2006">
          <mc:Choice xmlns:a14="http://schemas.microsoft.com/office/drawing/2010/main" Requires="a14">
            <p:sp>
              <p:nvSpPr>
                <p:cNvPr id="121" name="TextBox 120">
                  <a:extLst>
                    <a:ext uri="{FF2B5EF4-FFF2-40B4-BE49-F238E27FC236}">
                      <a16:creationId xmlns:a16="http://schemas.microsoft.com/office/drawing/2014/main" id="{EE07EF5F-57C4-CDCA-1131-963924CF5FF6}"/>
                    </a:ext>
                  </a:extLst>
                </p:cNvPr>
                <p:cNvSpPr txBox="1"/>
                <p:nvPr/>
              </p:nvSpPr>
              <p:spPr>
                <a:xfrm>
                  <a:off x="7370403" y="3183900"/>
                  <a:ext cx="494046"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b="0" i="1" smtClean="0">
                            <a:solidFill>
                              <a:srgbClr val="FF9933"/>
                            </a:solidFill>
                            <a:latin typeface="Cambria Math" panose="02040503050406030204" pitchFamily="18" charset="0"/>
                          </a:rPr>
                          <m:t>10</m:t>
                        </m:r>
                      </m:oMath>
                    </m:oMathPara>
                  </a14:m>
                  <a:endParaRPr lang="en-US" dirty="0">
                    <a:solidFill>
                      <a:srgbClr val="FF9933"/>
                    </a:solidFill>
                  </a:endParaRPr>
                </a:p>
              </p:txBody>
            </p:sp>
          </mc:Choice>
          <mc:Fallback>
            <p:sp>
              <p:nvSpPr>
                <p:cNvPr id="121" name="TextBox 120">
                  <a:extLst>
                    <a:ext uri="{FF2B5EF4-FFF2-40B4-BE49-F238E27FC236}">
                      <a16:creationId xmlns:a16="http://schemas.microsoft.com/office/drawing/2014/main" id="{EE07EF5F-57C4-CDCA-1131-963924CF5FF6}"/>
                    </a:ext>
                  </a:extLst>
                </p:cNvPr>
                <p:cNvSpPr txBox="1">
                  <a:spLocks noRot="1" noChangeAspect="1" noMove="1" noResize="1" noEditPoints="1" noAdjustHandles="1" noChangeArrowheads="1" noChangeShapeType="1" noTextEdit="1"/>
                </p:cNvSpPr>
                <p:nvPr/>
              </p:nvSpPr>
              <p:spPr>
                <a:xfrm>
                  <a:off x="7370403" y="3183900"/>
                  <a:ext cx="494046" cy="369332"/>
                </a:xfrm>
                <a:prstGeom prst="rect">
                  <a:avLst/>
                </a:prstGeom>
                <a:blipFill>
                  <a:blip r:embed="rId3"/>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22" name="TextBox 121">
                  <a:extLst>
                    <a:ext uri="{FF2B5EF4-FFF2-40B4-BE49-F238E27FC236}">
                      <a16:creationId xmlns:a16="http://schemas.microsoft.com/office/drawing/2014/main" id="{0638A173-F25F-AFEA-DCFB-BD031565058D}"/>
                    </a:ext>
                  </a:extLst>
                </p:cNvPr>
                <p:cNvSpPr txBox="1"/>
                <p:nvPr/>
              </p:nvSpPr>
              <p:spPr>
                <a:xfrm>
                  <a:off x="6536646" y="5245034"/>
                  <a:ext cx="494046"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b="0" i="1" smtClean="0">
                            <a:solidFill>
                              <a:srgbClr val="FF9933"/>
                            </a:solidFill>
                            <a:latin typeface="Cambria Math" panose="02040503050406030204" pitchFamily="18" charset="0"/>
                          </a:rPr>
                          <m:t>12</m:t>
                        </m:r>
                      </m:oMath>
                    </m:oMathPara>
                  </a14:m>
                  <a:endParaRPr lang="en-US" dirty="0">
                    <a:solidFill>
                      <a:srgbClr val="FF9933"/>
                    </a:solidFill>
                  </a:endParaRPr>
                </a:p>
              </p:txBody>
            </p:sp>
          </mc:Choice>
          <mc:Fallback>
            <p:sp>
              <p:nvSpPr>
                <p:cNvPr id="122" name="TextBox 121">
                  <a:extLst>
                    <a:ext uri="{FF2B5EF4-FFF2-40B4-BE49-F238E27FC236}">
                      <a16:creationId xmlns:a16="http://schemas.microsoft.com/office/drawing/2014/main" id="{0638A173-F25F-AFEA-DCFB-BD031565058D}"/>
                    </a:ext>
                  </a:extLst>
                </p:cNvPr>
                <p:cNvSpPr txBox="1">
                  <a:spLocks noRot="1" noChangeAspect="1" noMove="1" noResize="1" noEditPoints="1" noAdjustHandles="1" noChangeArrowheads="1" noChangeShapeType="1" noTextEdit="1"/>
                </p:cNvSpPr>
                <p:nvPr/>
              </p:nvSpPr>
              <p:spPr>
                <a:xfrm>
                  <a:off x="6536646" y="5245034"/>
                  <a:ext cx="494046" cy="369332"/>
                </a:xfrm>
                <a:prstGeom prst="rect">
                  <a:avLst/>
                </a:prstGeom>
                <a:blipFill>
                  <a:blip r:embed="rId4"/>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23" name="TextBox 122">
                  <a:extLst>
                    <a:ext uri="{FF2B5EF4-FFF2-40B4-BE49-F238E27FC236}">
                      <a16:creationId xmlns:a16="http://schemas.microsoft.com/office/drawing/2014/main" id="{E95C86B2-B652-DD50-F8AB-D343CC766623}"/>
                    </a:ext>
                  </a:extLst>
                </p:cNvPr>
                <p:cNvSpPr txBox="1"/>
                <p:nvPr/>
              </p:nvSpPr>
              <p:spPr>
                <a:xfrm>
                  <a:off x="7750522" y="4174954"/>
                  <a:ext cx="494046"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b="0" i="1" smtClean="0">
                            <a:solidFill>
                              <a:srgbClr val="FF9933"/>
                            </a:solidFill>
                            <a:latin typeface="Cambria Math" panose="02040503050406030204" pitchFamily="18" charset="0"/>
                          </a:rPr>
                          <m:t>14</m:t>
                        </m:r>
                      </m:oMath>
                    </m:oMathPara>
                  </a14:m>
                  <a:endParaRPr lang="en-US" dirty="0">
                    <a:solidFill>
                      <a:srgbClr val="FF9933"/>
                    </a:solidFill>
                  </a:endParaRPr>
                </a:p>
              </p:txBody>
            </p:sp>
          </mc:Choice>
          <mc:Fallback>
            <p:sp>
              <p:nvSpPr>
                <p:cNvPr id="123" name="TextBox 122">
                  <a:extLst>
                    <a:ext uri="{FF2B5EF4-FFF2-40B4-BE49-F238E27FC236}">
                      <a16:creationId xmlns:a16="http://schemas.microsoft.com/office/drawing/2014/main" id="{E95C86B2-B652-DD50-F8AB-D343CC766623}"/>
                    </a:ext>
                  </a:extLst>
                </p:cNvPr>
                <p:cNvSpPr txBox="1">
                  <a:spLocks noRot="1" noChangeAspect="1" noMove="1" noResize="1" noEditPoints="1" noAdjustHandles="1" noChangeArrowheads="1" noChangeShapeType="1" noTextEdit="1"/>
                </p:cNvSpPr>
                <p:nvPr/>
              </p:nvSpPr>
              <p:spPr>
                <a:xfrm>
                  <a:off x="7750522" y="4174954"/>
                  <a:ext cx="494046" cy="369332"/>
                </a:xfrm>
                <a:prstGeom prst="rect">
                  <a:avLst/>
                </a:prstGeom>
                <a:blipFill>
                  <a:blip r:embed="rId5"/>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24" name="TextBox 123">
                  <a:extLst>
                    <a:ext uri="{FF2B5EF4-FFF2-40B4-BE49-F238E27FC236}">
                      <a16:creationId xmlns:a16="http://schemas.microsoft.com/office/drawing/2014/main" id="{45EC0C4F-F17A-2734-D6C4-6809B9110F5E}"/>
                    </a:ext>
                  </a:extLst>
                </p:cNvPr>
                <p:cNvSpPr txBox="1"/>
                <p:nvPr/>
              </p:nvSpPr>
              <p:spPr>
                <a:xfrm>
                  <a:off x="8690379" y="3258914"/>
                  <a:ext cx="494046"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b="0" i="1" smtClean="0">
                            <a:solidFill>
                              <a:srgbClr val="FF9933"/>
                            </a:solidFill>
                            <a:latin typeface="Cambria Math" panose="02040503050406030204" pitchFamily="18" charset="0"/>
                          </a:rPr>
                          <m:t>18</m:t>
                        </m:r>
                      </m:oMath>
                    </m:oMathPara>
                  </a14:m>
                  <a:endParaRPr lang="en-US" dirty="0">
                    <a:solidFill>
                      <a:srgbClr val="FF9933"/>
                    </a:solidFill>
                  </a:endParaRPr>
                </a:p>
              </p:txBody>
            </p:sp>
          </mc:Choice>
          <mc:Fallback>
            <p:sp>
              <p:nvSpPr>
                <p:cNvPr id="124" name="TextBox 123">
                  <a:extLst>
                    <a:ext uri="{FF2B5EF4-FFF2-40B4-BE49-F238E27FC236}">
                      <a16:creationId xmlns:a16="http://schemas.microsoft.com/office/drawing/2014/main" id="{45EC0C4F-F17A-2734-D6C4-6809B9110F5E}"/>
                    </a:ext>
                  </a:extLst>
                </p:cNvPr>
                <p:cNvSpPr txBox="1">
                  <a:spLocks noRot="1" noChangeAspect="1" noMove="1" noResize="1" noEditPoints="1" noAdjustHandles="1" noChangeArrowheads="1" noChangeShapeType="1" noTextEdit="1"/>
                </p:cNvSpPr>
                <p:nvPr/>
              </p:nvSpPr>
              <p:spPr>
                <a:xfrm>
                  <a:off x="8690379" y="3258914"/>
                  <a:ext cx="494046" cy="369332"/>
                </a:xfrm>
                <a:prstGeom prst="rect">
                  <a:avLst/>
                </a:prstGeom>
                <a:blipFill>
                  <a:blip r:embed="rId6"/>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25" name="TextBox 124">
                  <a:extLst>
                    <a:ext uri="{FF2B5EF4-FFF2-40B4-BE49-F238E27FC236}">
                      <a16:creationId xmlns:a16="http://schemas.microsoft.com/office/drawing/2014/main" id="{8D6C21A7-89A1-D414-6E0F-3E81FD3ADC00}"/>
                    </a:ext>
                  </a:extLst>
                </p:cNvPr>
                <p:cNvSpPr txBox="1"/>
                <p:nvPr/>
              </p:nvSpPr>
              <p:spPr>
                <a:xfrm>
                  <a:off x="7908936" y="5429700"/>
                  <a:ext cx="494046"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b="0" i="1" smtClean="0">
                            <a:solidFill>
                              <a:srgbClr val="FF9933"/>
                            </a:solidFill>
                            <a:latin typeface="Cambria Math" panose="02040503050406030204" pitchFamily="18" charset="0"/>
                          </a:rPr>
                          <m:t>13</m:t>
                        </m:r>
                      </m:oMath>
                    </m:oMathPara>
                  </a14:m>
                  <a:endParaRPr lang="en-US" dirty="0">
                    <a:solidFill>
                      <a:srgbClr val="FF9933"/>
                    </a:solidFill>
                  </a:endParaRPr>
                </a:p>
              </p:txBody>
            </p:sp>
          </mc:Choice>
          <mc:Fallback>
            <p:sp>
              <p:nvSpPr>
                <p:cNvPr id="125" name="TextBox 124">
                  <a:extLst>
                    <a:ext uri="{FF2B5EF4-FFF2-40B4-BE49-F238E27FC236}">
                      <a16:creationId xmlns:a16="http://schemas.microsoft.com/office/drawing/2014/main" id="{8D6C21A7-89A1-D414-6E0F-3E81FD3ADC00}"/>
                    </a:ext>
                  </a:extLst>
                </p:cNvPr>
                <p:cNvSpPr txBox="1">
                  <a:spLocks noRot="1" noChangeAspect="1" noMove="1" noResize="1" noEditPoints="1" noAdjustHandles="1" noChangeArrowheads="1" noChangeShapeType="1" noTextEdit="1"/>
                </p:cNvSpPr>
                <p:nvPr/>
              </p:nvSpPr>
              <p:spPr>
                <a:xfrm>
                  <a:off x="7908936" y="5429700"/>
                  <a:ext cx="494046" cy="369332"/>
                </a:xfrm>
                <a:prstGeom prst="rect">
                  <a:avLst/>
                </a:prstGeom>
                <a:blipFill>
                  <a:blip r:embed="rId7"/>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26" name="TextBox 125">
                  <a:extLst>
                    <a:ext uri="{FF2B5EF4-FFF2-40B4-BE49-F238E27FC236}">
                      <a16:creationId xmlns:a16="http://schemas.microsoft.com/office/drawing/2014/main" id="{2EADC276-080C-7449-2473-FE534E138D0B}"/>
                    </a:ext>
                  </a:extLst>
                </p:cNvPr>
                <p:cNvSpPr txBox="1"/>
                <p:nvPr/>
              </p:nvSpPr>
              <p:spPr>
                <a:xfrm>
                  <a:off x="9165653" y="5414270"/>
                  <a:ext cx="494046"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b="0" i="1" smtClean="0">
                            <a:solidFill>
                              <a:srgbClr val="FF9933"/>
                            </a:solidFill>
                            <a:latin typeface="Cambria Math" panose="02040503050406030204" pitchFamily="18" charset="0"/>
                          </a:rPr>
                          <m:t>20</m:t>
                        </m:r>
                      </m:oMath>
                    </m:oMathPara>
                  </a14:m>
                  <a:endParaRPr lang="en-US" dirty="0">
                    <a:solidFill>
                      <a:srgbClr val="FF9933"/>
                    </a:solidFill>
                  </a:endParaRPr>
                </a:p>
              </p:txBody>
            </p:sp>
          </mc:Choice>
          <mc:Fallback>
            <p:sp>
              <p:nvSpPr>
                <p:cNvPr id="126" name="TextBox 125">
                  <a:extLst>
                    <a:ext uri="{FF2B5EF4-FFF2-40B4-BE49-F238E27FC236}">
                      <a16:creationId xmlns:a16="http://schemas.microsoft.com/office/drawing/2014/main" id="{2EADC276-080C-7449-2473-FE534E138D0B}"/>
                    </a:ext>
                  </a:extLst>
                </p:cNvPr>
                <p:cNvSpPr txBox="1">
                  <a:spLocks noRot="1" noChangeAspect="1" noMove="1" noResize="1" noEditPoints="1" noAdjustHandles="1" noChangeArrowheads="1" noChangeShapeType="1" noTextEdit="1"/>
                </p:cNvSpPr>
                <p:nvPr/>
              </p:nvSpPr>
              <p:spPr>
                <a:xfrm>
                  <a:off x="9165653" y="5414270"/>
                  <a:ext cx="494046" cy="369332"/>
                </a:xfrm>
                <a:prstGeom prst="rect">
                  <a:avLst/>
                </a:prstGeom>
                <a:blipFill>
                  <a:blip r:embed="rId8"/>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27" name="TextBox 126">
                  <a:extLst>
                    <a:ext uri="{FF2B5EF4-FFF2-40B4-BE49-F238E27FC236}">
                      <a16:creationId xmlns:a16="http://schemas.microsoft.com/office/drawing/2014/main" id="{CF5EF38B-91A4-7E87-E7C8-FDFFD914DCC5}"/>
                    </a:ext>
                  </a:extLst>
                </p:cNvPr>
                <p:cNvSpPr txBox="1"/>
                <p:nvPr/>
              </p:nvSpPr>
              <p:spPr>
                <a:xfrm>
                  <a:off x="9588095" y="3628246"/>
                  <a:ext cx="433132"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smtClean="0">
                            <a:solidFill>
                              <a:srgbClr val="FF9933"/>
                            </a:solidFill>
                            <a:latin typeface="Cambria Math"/>
                          </a:rPr>
                          <m:t>∞</m:t>
                        </m:r>
                      </m:oMath>
                    </m:oMathPara>
                  </a14:m>
                  <a:endParaRPr lang="en-US" dirty="0">
                    <a:solidFill>
                      <a:srgbClr val="FF9933"/>
                    </a:solidFill>
                  </a:endParaRPr>
                </a:p>
              </p:txBody>
            </p:sp>
          </mc:Choice>
          <mc:Fallback>
            <p:sp>
              <p:nvSpPr>
                <p:cNvPr id="127" name="TextBox 126">
                  <a:extLst>
                    <a:ext uri="{FF2B5EF4-FFF2-40B4-BE49-F238E27FC236}">
                      <a16:creationId xmlns:a16="http://schemas.microsoft.com/office/drawing/2014/main" id="{CF5EF38B-91A4-7E87-E7C8-FDFFD914DCC5}"/>
                    </a:ext>
                  </a:extLst>
                </p:cNvPr>
                <p:cNvSpPr txBox="1">
                  <a:spLocks noRot="1" noChangeAspect="1" noMove="1" noResize="1" noEditPoints="1" noAdjustHandles="1" noChangeArrowheads="1" noChangeShapeType="1" noTextEdit="1"/>
                </p:cNvSpPr>
                <p:nvPr/>
              </p:nvSpPr>
              <p:spPr>
                <a:xfrm>
                  <a:off x="9588095" y="3628246"/>
                  <a:ext cx="433132" cy="369332"/>
                </a:xfrm>
                <a:prstGeom prst="rect">
                  <a:avLst/>
                </a:prstGeom>
                <a:blipFill>
                  <a:blip r:embed="rId9"/>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28" name="TextBox 127">
                  <a:extLst>
                    <a:ext uri="{FF2B5EF4-FFF2-40B4-BE49-F238E27FC236}">
                      <a16:creationId xmlns:a16="http://schemas.microsoft.com/office/drawing/2014/main" id="{1C3CFCDF-2C1B-166E-B3D4-DA39BD7644EC}"/>
                    </a:ext>
                  </a:extLst>
                </p:cNvPr>
                <p:cNvSpPr txBox="1"/>
                <p:nvPr/>
              </p:nvSpPr>
              <p:spPr>
                <a:xfrm>
                  <a:off x="10446914" y="4301993"/>
                  <a:ext cx="433132"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smtClean="0">
                            <a:solidFill>
                              <a:srgbClr val="FF9933"/>
                            </a:solidFill>
                            <a:latin typeface="Cambria Math"/>
                          </a:rPr>
                          <m:t>∞</m:t>
                        </m:r>
                      </m:oMath>
                    </m:oMathPara>
                  </a14:m>
                  <a:endParaRPr lang="en-US" dirty="0">
                    <a:solidFill>
                      <a:srgbClr val="FF9933"/>
                    </a:solidFill>
                  </a:endParaRPr>
                </a:p>
              </p:txBody>
            </p:sp>
          </mc:Choice>
          <mc:Fallback>
            <p:sp>
              <p:nvSpPr>
                <p:cNvPr id="128" name="TextBox 127">
                  <a:extLst>
                    <a:ext uri="{FF2B5EF4-FFF2-40B4-BE49-F238E27FC236}">
                      <a16:creationId xmlns:a16="http://schemas.microsoft.com/office/drawing/2014/main" id="{1C3CFCDF-2C1B-166E-B3D4-DA39BD7644EC}"/>
                    </a:ext>
                  </a:extLst>
                </p:cNvPr>
                <p:cNvSpPr txBox="1">
                  <a:spLocks noRot="1" noChangeAspect="1" noMove="1" noResize="1" noEditPoints="1" noAdjustHandles="1" noChangeArrowheads="1" noChangeShapeType="1" noTextEdit="1"/>
                </p:cNvSpPr>
                <p:nvPr/>
              </p:nvSpPr>
              <p:spPr>
                <a:xfrm>
                  <a:off x="10446914" y="4301993"/>
                  <a:ext cx="433132" cy="369332"/>
                </a:xfrm>
                <a:prstGeom prst="rect">
                  <a:avLst/>
                </a:prstGeom>
                <a:blipFill>
                  <a:blip r:embed="rId10"/>
                  <a:stretch>
                    <a:fillRect/>
                  </a:stretch>
                </a:blipFill>
              </p:spPr>
              <p:txBody>
                <a:bodyPr/>
                <a:lstStyle/>
                <a:p>
                  <a:r>
                    <a:rPr lang="en-US">
                      <a:noFill/>
                    </a:rPr>
                    <a:t> </a:t>
                  </a:r>
                </a:p>
              </p:txBody>
            </p:sp>
          </mc:Fallback>
        </mc:AlternateContent>
        <p:sp>
          <p:nvSpPr>
            <p:cNvPr id="6" name="Freeform 4">
              <a:extLst>
                <a:ext uri="{FF2B5EF4-FFF2-40B4-BE49-F238E27FC236}">
                  <a16:creationId xmlns:a16="http://schemas.microsoft.com/office/drawing/2014/main" id="{10D3B2CC-705F-D70A-4A12-57B0642873DB}"/>
                </a:ext>
              </a:extLst>
            </p:cNvPr>
            <p:cNvSpPr/>
            <p:nvPr/>
          </p:nvSpPr>
          <p:spPr>
            <a:xfrm>
              <a:off x="6138563" y="3080616"/>
              <a:ext cx="2632842" cy="3026979"/>
            </a:xfrm>
            <a:custGeom>
              <a:avLst/>
              <a:gdLst>
                <a:gd name="connsiteX0" fmla="*/ 0 w 2632842"/>
                <a:gd name="connsiteY0" fmla="*/ 1166648 h 3026979"/>
                <a:gd name="connsiteX1" fmla="*/ 141890 w 2632842"/>
                <a:gd name="connsiteY1" fmla="*/ 2017986 h 3026979"/>
                <a:gd name="connsiteX2" fmla="*/ 583324 w 2632842"/>
                <a:gd name="connsiteY2" fmla="*/ 2695904 h 3026979"/>
                <a:gd name="connsiteX3" fmla="*/ 1292773 w 2632842"/>
                <a:gd name="connsiteY3" fmla="*/ 2932386 h 3026979"/>
                <a:gd name="connsiteX4" fmla="*/ 2222938 w 2632842"/>
                <a:gd name="connsiteY4" fmla="*/ 3026979 h 3026979"/>
                <a:gd name="connsiteX5" fmla="*/ 2538249 w 2632842"/>
                <a:gd name="connsiteY5" fmla="*/ 2963917 h 3026979"/>
                <a:gd name="connsiteX6" fmla="*/ 2632842 w 2632842"/>
                <a:gd name="connsiteY6" fmla="*/ 2601311 h 3026979"/>
                <a:gd name="connsiteX7" fmla="*/ 1891862 w 2632842"/>
                <a:gd name="connsiteY7" fmla="*/ 1970690 h 3026979"/>
                <a:gd name="connsiteX8" fmla="*/ 1686911 w 2632842"/>
                <a:gd name="connsiteY8" fmla="*/ 1466193 h 3026979"/>
                <a:gd name="connsiteX9" fmla="*/ 1781504 w 2632842"/>
                <a:gd name="connsiteY9" fmla="*/ 993228 h 3026979"/>
                <a:gd name="connsiteX10" fmla="*/ 1954924 w 2632842"/>
                <a:gd name="connsiteY10" fmla="*/ 346842 h 3026979"/>
                <a:gd name="connsiteX11" fmla="*/ 1718442 w 2632842"/>
                <a:gd name="connsiteY11" fmla="*/ 0 h 3026979"/>
                <a:gd name="connsiteX12" fmla="*/ 1229711 w 2632842"/>
                <a:gd name="connsiteY12" fmla="*/ 63062 h 3026979"/>
                <a:gd name="connsiteX13" fmla="*/ 378373 w 2632842"/>
                <a:gd name="connsiteY13" fmla="*/ 630621 h 3026979"/>
                <a:gd name="connsiteX14" fmla="*/ 0 w 2632842"/>
                <a:gd name="connsiteY14" fmla="*/ 1166648 h 30269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632842" h="3026979">
                  <a:moveTo>
                    <a:pt x="0" y="1166648"/>
                  </a:moveTo>
                  <a:lnTo>
                    <a:pt x="141890" y="2017986"/>
                  </a:lnTo>
                  <a:lnTo>
                    <a:pt x="583324" y="2695904"/>
                  </a:lnTo>
                  <a:lnTo>
                    <a:pt x="1292773" y="2932386"/>
                  </a:lnTo>
                  <a:lnTo>
                    <a:pt x="2222938" y="3026979"/>
                  </a:lnTo>
                  <a:lnTo>
                    <a:pt x="2538249" y="2963917"/>
                  </a:lnTo>
                  <a:lnTo>
                    <a:pt x="2632842" y="2601311"/>
                  </a:lnTo>
                  <a:lnTo>
                    <a:pt x="1891862" y="1970690"/>
                  </a:lnTo>
                  <a:lnTo>
                    <a:pt x="1686911" y="1466193"/>
                  </a:lnTo>
                  <a:lnTo>
                    <a:pt x="1781504" y="993228"/>
                  </a:lnTo>
                  <a:lnTo>
                    <a:pt x="1954924" y="346842"/>
                  </a:lnTo>
                  <a:lnTo>
                    <a:pt x="1718442" y="0"/>
                  </a:lnTo>
                  <a:lnTo>
                    <a:pt x="1229711" y="63062"/>
                  </a:lnTo>
                  <a:lnTo>
                    <a:pt x="378373" y="630621"/>
                  </a:lnTo>
                  <a:lnTo>
                    <a:pt x="0" y="1166648"/>
                  </a:lnTo>
                  <a:close/>
                </a:path>
              </a:pathLst>
            </a:custGeom>
            <a:solidFill>
              <a:srgbClr val="00B0F0">
                <a:alpha val="25098"/>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3" name="TextBox 42">
            <a:extLst>
              <a:ext uri="{FF2B5EF4-FFF2-40B4-BE49-F238E27FC236}">
                <a16:creationId xmlns:a16="http://schemas.microsoft.com/office/drawing/2014/main" id="{41976749-9DD2-F593-3602-B0A37AB47DE8}"/>
              </a:ext>
            </a:extLst>
          </p:cNvPr>
          <p:cNvSpPr txBox="1"/>
          <p:nvPr/>
        </p:nvSpPr>
        <p:spPr>
          <a:xfrm>
            <a:off x="1905001" y="1143000"/>
            <a:ext cx="8686800" cy="954107"/>
          </a:xfrm>
          <a:prstGeom prst="rect">
            <a:avLst/>
          </a:prstGeom>
          <a:noFill/>
        </p:spPr>
        <p:txBody>
          <a:bodyPr wrap="square" rtlCol="0">
            <a:spAutoFit/>
          </a:bodyPr>
          <a:lstStyle/>
          <a:p>
            <a:r>
              <a:rPr lang="en-US" sz="2800" dirty="0">
                <a:solidFill>
                  <a:srgbClr val="FF0000"/>
                </a:solidFill>
              </a:rPr>
              <a:t>Start: 0</a:t>
            </a:r>
          </a:p>
          <a:p>
            <a:r>
              <a:rPr lang="en-US" sz="2800" dirty="0">
                <a:solidFill>
                  <a:srgbClr val="7030A0"/>
                </a:solidFill>
              </a:rPr>
              <a:t>End: 8</a:t>
            </a:r>
          </a:p>
        </p:txBody>
      </p:sp>
      <mc:AlternateContent xmlns:mc="http://schemas.openxmlformats.org/markup-compatibility/2006" xmlns:a14="http://schemas.microsoft.com/office/drawing/2010/main">
        <mc:Choice Requires="a14">
          <p:graphicFrame>
            <p:nvGraphicFramePr>
              <p:cNvPr id="8" name="Table 7">
                <a:extLst>
                  <a:ext uri="{FF2B5EF4-FFF2-40B4-BE49-F238E27FC236}">
                    <a16:creationId xmlns:a16="http://schemas.microsoft.com/office/drawing/2014/main" id="{C74D8259-7ADD-2549-8DD5-DC8207A7D4F6}"/>
                  </a:ext>
                </a:extLst>
              </p:cNvPr>
              <p:cNvGraphicFramePr>
                <a:graphicFrameLocks noGrp="1"/>
              </p:cNvGraphicFramePr>
              <p:nvPr>
                <p:extLst>
                  <p:ext uri="{D42A27DB-BD31-4B8C-83A1-F6EECF244321}">
                    <p14:modId xmlns:p14="http://schemas.microsoft.com/office/powerpoint/2010/main" val="259550237"/>
                  </p:ext>
                </p:extLst>
              </p:nvPr>
            </p:nvGraphicFramePr>
            <p:xfrm>
              <a:off x="615785" y="2468563"/>
              <a:ext cx="3743780" cy="3708400"/>
            </p:xfrm>
            <a:graphic>
              <a:graphicData uri="http://schemas.openxmlformats.org/drawingml/2006/table">
                <a:tbl>
                  <a:tblPr firstRow="1" bandRow="1">
                    <a:tableStyleId>{5C22544A-7EE6-4342-B048-85BDC9FD1C3A}</a:tableStyleId>
                  </a:tblPr>
                  <a:tblGrid>
                    <a:gridCol w="769670">
                      <a:extLst>
                        <a:ext uri="{9D8B030D-6E8A-4147-A177-3AD203B41FA5}">
                          <a16:colId xmlns:a16="http://schemas.microsoft.com/office/drawing/2014/main" val="4187985009"/>
                        </a:ext>
                      </a:extLst>
                    </a:gridCol>
                    <a:gridCol w="794327">
                      <a:extLst>
                        <a:ext uri="{9D8B030D-6E8A-4147-A177-3AD203B41FA5}">
                          <a16:colId xmlns:a16="http://schemas.microsoft.com/office/drawing/2014/main" val="467685999"/>
                        </a:ext>
                      </a:extLst>
                    </a:gridCol>
                    <a:gridCol w="877454">
                      <a:extLst>
                        <a:ext uri="{9D8B030D-6E8A-4147-A177-3AD203B41FA5}">
                          <a16:colId xmlns:a16="http://schemas.microsoft.com/office/drawing/2014/main" val="556530481"/>
                        </a:ext>
                      </a:extLst>
                    </a:gridCol>
                    <a:gridCol w="1302329">
                      <a:extLst>
                        <a:ext uri="{9D8B030D-6E8A-4147-A177-3AD203B41FA5}">
                          <a16:colId xmlns:a16="http://schemas.microsoft.com/office/drawing/2014/main" val="1192297038"/>
                        </a:ext>
                      </a:extLst>
                    </a:gridCol>
                  </a:tblGrid>
                  <a:tr h="370840">
                    <a:tc>
                      <a:txBody>
                        <a:bodyPr/>
                        <a:lstStyle/>
                        <a:p>
                          <a:r>
                            <a:rPr lang="en-US" dirty="0">
                              <a:solidFill>
                                <a:schemeClr val="tx1"/>
                              </a:solidFill>
                            </a:rPr>
                            <a:t>Node</a:t>
                          </a:r>
                        </a:p>
                      </a:txBody>
                      <a:tcPr>
                        <a:solidFill>
                          <a:srgbClr val="99CCFF"/>
                        </a:solidFill>
                      </a:tcPr>
                    </a:tc>
                    <a:tc>
                      <a:txBody>
                        <a:bodyPr/>
                        <a:lstStyle/>
                        <a:p>
                          <a:r>
                            <a:rPr lang="en-US" dirty="0">
                              <a:solidFill>
                                <a:schemeClr val="tx1"/>
                              </a:solidFill>
                            </a:rPr>
                            <a:t>Seen?</a:t>
                          </a:r>
                        </a:p>
                      </a:txBody>
                      <a:tcPr>
                        <a:solidFill>
                          <a:srgbClr val="99CCFF"/>
                        </a:solidFill>
                      </a:tcPr>
                    </a:tc>
                    <a:tc>
                      <a:txBody>
                        <a:bodyPr/>
                        <a:lstStyle/>
                        <a:p>
                          <a:r>
                            <a:rPr lang="en-US" dirty="0">
                              <a:solidFill>
                                <a:schemeClr val="tx1"/>
                              </a:solidFill>
                            </a:rPr>
                            <a:t>Done?</a:t>
                          </a:r>
                        </a:p>
                      </a:txBody>
                      <a:tcPr>
                        <a:solidFill>
                          <a:srgbClr val="99CCFF"/>
                        </a:solidFill>
                      </a:tcPr>
                    </a:tc>
                    <a:tc>
                      <a:txBody>
                        <a:bodyPr/>
                        <a:lstStyle/>
                        <a:p>
                          <a:r>
                            <a:rPr lang="en-US" dirty="0">
                              <a:solidFill>
                                <a:schemeClr val="tx1"/>
                              </a:solidFill>
                            </a:rPr>
                            <a:t>Distance</a:t>
                          </a:r>
                        </a:p>
                      </a:txBody>
                      <a:tcPr>
                        <a:solidFill>
                          <a:srgbClr val="99CCFF"/>
                        </a:solidFill>
                      </a:tcPr>
                    </a:tc>
                    <a:extLst>
                      <a:ext uri="{0D108BD9-81ED-4DB2-BD59-A6C34878D82A}">
                        <a16:rowId xmlns:a16="http://schemas.microsoft.com/office/drawing/2014/main" val="455845881"/>
                      </a:ext>
                    </a:extLst>
                  </a:tr>
                  <a:tr h="370840">
                    <a:tc>
                      <a:txBody>
                        <a:bodyPr/>
                        <a:lstStyle/>
                        <a:p>
                          <a:r>
                            <a:rPr lang="en-US" dirty="0">
                              <a:solidFill>
                                <a:schemeClr val="tx1"/>
                              </a:solidFill>
                            </a:rPr>
                            <a:t>0</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0</a:t>
                          </a:r>
                        </a:p>
                      </a:txBody>
                      <a:tcPr>
                        <a:solidFill>
                          <a:srgbClr val="99CCFF"/>
                        </a:solidFill>
                      </a:tcPr>
                    </a:tc>
                    <a:extLst>
                      <a:ext uri="{0D108BD9-81ED-4DB2-BD59-A6C34878D82A}">
                        <a16:rowId xmlns:a16="http://schemas.microsoft.com/office/drawing/2014/main" val="965807223"/>
                      </a:ext>
                    </a:extLst>
                  </a:tr>
                  <a:tr h="370840">
                    <a:tc>
                      <a:txBody>
                        <a:bodyPr/>
                        <a:lstStyle/>
                        <a:p>
                          <a:r>
                            <a:rPr lang="en-US" dirty="0">
                              <a:solidFill>
                                <a:schemeClr val="tx1"/>
                              </a:solidFill>
                            </a:rPr>
                            <a:t>1</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10</a:t>
                          </a:r>
                        </a:p>
                      </a:txBody>
                      <a:tcPr>
                        <a:solidFill>
                          <a:srgbClr val="99CCFF"/>
                        </a:solidFill>
                      </a:tcPr>
                    </a:tc>
                    <a:extLst>
                      <a:ext uri="{0D108BD9-81ED-4DB2-BD59-A6C34878D82A}">
                        <a16:rowId xmlns:a16="http://schemas.microsoft.com/office/drawing/2014/main" val="548313570"/>
                      </a:ext>
                    </a:extLst>
                  </a:tr>
                  <a:tr h="370840">
                    <a:tc>
                      <a:txBody>
                        <a:bodyPr/>
                        <a:lstStyle/>
                        <a:p>
                          <a:r>
                            <a:rPr lang="en-US" dirty="0">
                              <a:solidFill>
                                <a:schemeClr val="tx1"/>
                              </a:solidFill>
                            </a:rPr>
                            <a:t>2</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12</a:t>
                          </a:r>
                        </a:p>
                      </a:txBody>
                      <a:tcPr>
                        <a:solidFill>
                          <a:srgbClr val="99CCFF"/>
                        </a:solidFill>
                      </a:tcPr>
                    </a:tc>
                    <a:extLst>
                      <a:ext uri="{0D108BD9-81ED-4DB2-BD59-A6C34878D82A}">
                        <a16:rowId xmlns:a16="http://schemas.microsoft.com/office/drawing/2014/main" val="2982695708"/>
                      </a:ext>
                    </a:extLst>
                  </a:tr>
                  <a:tr h="370840">
                    <a:tc>
                      <a:txBody>
                        <a:bodyPr/>
                        <a:lstStyle/>
                        <a:p>
                          <a:r>
                            <a:rPr lang="en-US" dirty="0">
                              <a:solidFill>
                                <a:schemeClr val="tx1"/>
                              </a:solidFill>
                            </a:rPr>
                            <a:t>3</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r>
                            <a:rPr lang="en-US" dirty="0">
                              <a:solidFill>
                                <a:schemeClr val="tx1"/>
                              </a:solidFill>
                            </a:rPr>
                            <a:t>14</a:t>
                          </a:r>
                        </a:p>
                      </a:txBody>
                      <a:tcPr>
                        <a:solidFill>
                          <a:srgbClr val="99CCFF"/>
                        </a:solidFill>
                      </a:tcPr>
                    </a:tc>
                    <a:extLst>
                      <a:ext uri="{0D108BD9-81ED-4DB2-BD59-A6C34878D82A}">
                        <a16:rowId xmlns:a16="http://schemas.microsoft.com/office/drawing/2014/main" val="1904497312"/>
                      </a:ext>
                    </a:extLst>
                  </a:tr>
                  <a:tr h="370840">
                    <a:tc>
                      <a:txBody>
                        <a:bodyPr/>
                        <a:lstStyle/>
                        <a:p>
                          <a:r>
                            <a:rPr lang="en-US" dirty="0">
                              <a:solidFill>
                                <a:schemeClr val="tx1"/>
                              </a:solidFill>
                            </a:rPr>
                            <a:t>4</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r>
                            <a:rPr lang="en-US" dirty="0">
                              <a:solidFill>
                                <a:schemeClr val="tx1"/>
                              </a:solidFill>
                            </a:rPr>
                            <a:t>18 </a:t>
                          </a:r>
                        </a:p>
                      </a:txBody>
                      <a:tcPr>
                        <a:solidFill>
                          <a:srgbClr val="99CCFF"/>
                        </a:solidFill>
                      </a:tcPr>
                    </a:tc>
                    <a:extLst>
                      <a:ext uri="{0D108BD9-81ED-4DB2-BD59-A6C34878D82A}">
                        <a16:rowId xmlns:a16="http://schemas.microsoft.com/office/drawing/2014/main" val="2958580491"/>
                      </a:ext>
                    </a:extLst>
                  </a:tr>
                  <a:tr h="370840">
                    <a:tc>
                      <a:txBody>
                        <a:bodyPr/>
                        <a:lstStyle/>
                        <a:p>
                          <a:r>
                            <a:rPr lang="en-US" dirty="0">
                              <a:solidFill>
                                <a:schemeClr val="tx1"/>
                              </a:solidFill>
                            </a:rPr>
                            <a:t>5</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13</a:t>
                          </a:r>
                        </a:p>
                      </a:txBody>
                      <a:tcPr>
                        <a:solidFill>
                          <a:srgbClr val="99CCFF"/>
                        </a:solidFill>
                      </a:tcPr>
                    </a:tc>
                    <a:extLst>
                      <a:ext uri="{0D108BD9-81ED-4DB2-BD59-A6C34878D82A}">
                        <a16:rowId xmlns:a16="http://schemas.microsoft.com/office/drawing/2014/main" val="3613889053"/>
                      </a:ext>
                    </a:extLst>
                  </a:tr>
                  <a:tr h="370840">
                    <a:tc>
                      <a:txBody>
                        <a:bodyPr/>
                        <a:lstStyle/>
                        <a:p>
                          <a:r>
                            <a:rPr lang="en-US" dirty="0">
                              <a:solidFill>
                                <a:schemeClr val="tx1"/>
                              </a:solidFill>
                            </a:rPr>
                            <a:t>6</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r>
                            <a:rPr lang="en-US" dirty="0">
                              <a:solidFill>
                                <a:schemeClr val="tx1"/>
                              </a:solidFill>
                            </a:rPr>
                            <a:t>20</a:t>
                          </a:r>
                        </a:p>
                      </a:txBody>
                      <a:tcPr>
                        <a:solidFill>
                          <a:srgbClr val="99CCFF"/>
                        </a:solidFill>
                      </a:tcPr>
                    </a:tc>
                    <a:extLst>
                      <a:ext uri="{0D108BD9-81ED-4DB2-BD59-A6C34878D82A}">
                        <a16:rowId xmlns:a16="http://schemas.microsoft.com/office/drawing/2014/main" val="1805092306"/>
                      </a:ext>
                    </a:extLst>
                  </a:tr>
                  <a:tr h="370840">
                    <a:tc>
                      <a:txBody>
                        <a:bodyPr/>
                        <a:lstStyle/>
                        <a:p>
                          <a:r>
                            <a:rPr lang="en-US" dirty="0">
                              <a:solidFill>
                                <a:schemeClr val="tx1"/>
                              </a:solidFill>
                            </a:rPr>
                            <a:t>7</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14:m>
                            <m:oMath xmlns:m="http://schemas.openxmlformats.org/officeDocument/2006/math">
                              <m:r>
                                <a:rPr lang="en-US" b="0" i="1" smtClean="0">
                                  <a:solidFill>
                                    <a:schemeClr val="tx1"/>
                                  </a:solidFill>
                                  <a:latin typeface="Cambria Math" panose="02040503050406030204" pitchFamily="18" charset="0"/>
                                </a:rPr>
                                <m:t>∞</m:t>
                              </m:r>
                            </m:oMath>
                          </a14:m>
                          <a:r>
                            <a:rPr lang="en-US" dirty="0">
                              <a:solidFill>
                                <a:schemeClr val="tx1"/>
                              </a:solidFill>
                            </a:rPr>
                            <a:t> </a:t>
                          </a:r>
                        </a:p>
                      </a:txBody>
                      <a:tcPr>
                        <a:solidFill>
                          <a:srgbClr val="99CCFF"/>
                        </a:solidFill>
                      </a:tcPr>
                    </a:tc>
                    <a:extLst>
                      <a:ext uri="{0D108BD9-81ED-4DB2-BD59-A6C34878D82A}">
                        <a16:rowId xmlns:a16="http://schemas.microsoft.com/office/drawing/2014/main" val="1151405611"/>
                      </a:ext>
                    </a:extLst>
                  </a:tr>
                  <a:tr h="370840">
                    <a:tc>
                      <a:txBody>
                        <a:bodyPr/>
                        <a:lstStyle/>
                        <a:p>
                          <a:r>
                            <a:rPr lang="en-US" dirty="0">
                              <a:solidFill>
                                <a:schemeClr val="tx1"/>
                              </a:solidFill>
                            </a:rPr>
                            <a:t>8</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14:m>
                            <m:oMath xmlns:m="http://schemas.openxmlformats.org/officeDocument/2006/math">
                              <m:r>
                                <a:rPr lang="en-US" b="0" i="1" smtClean="0">
                                  <a:solidFill>
                                    <a:schemeClr val="tx1"/>
                                  </a:solidFill>
                                  <a:latin typeface="Cambria Math" panose="02040503050406030204" pitchFamily="18" charset="0"/>
                                </a:rPr>
                                <m:t>∞</m:t>
                              </m:r>
                            </m:oMath>
                          </a14:m>
                          <a:r>
                            <a:rPr lang="en-US" dirty="0">
                              <a:solidFill>
                                <a:schemeClr val="tx1"/>
                              </a:solidFill>
                            </a:rPr>
                            <a:t> </a:t>
                          </a:r>
                        </a:p>
                      </a:txBody>
                      <a:tcPr>
                        <a:solidFill>
                          <a:srgbClr val="99CCFF"/>
                        </a:solidFill>
                      </a:tcPr>
                    </a:tc>
                    <a:extLst>
                      <a:ext uri="{0D108BD9-81ED-4DB2-BD59-A6C34878D82A}">
                        <a16:rowId xmlns:a16="http://schemas.microsoft.com/office/drawing/2014/main" val="21267311"/>
                      </a:ext>
                    </a:extLst>
                  </a:tr>
                </a:tbl>
              </a:graphicData>
            </a:graphic>
          </p:graphicFrame>
        </mc:Choice>
        <mc:Fallback xmlns="">
          <p:graphicFrame>
            <p:nvGraphicFramePr>
              <p:cNvPr id="8" name="Table 7">
                <a:extLst>
                  <a:ext uri="{FF2B5EF4-FFF2-40B4-BE49-F238E27FC236}">
                    <a16:creationId xmlns:a16="http://schemas.microsoft.com/office/drawing/2014/main" id="{C74D8259-7ADD-2549-8DD5-DC8207A7D4F6}"/>
                  </a:ext>
                </a:extLst>
              </p:cNvPr>
              <p:cNvGraphicFramePr>
                <a:graphicFrameLocks noGrp="1"/>
              </p:cNvGraphicFramePr>
              <p:nvPr>
                <p:extLst>
                  <p:ext uri="{D42A27DB-BD31-4B8C-83A1-F6EECF244321}">
                    <p14:modId xmlns:p14="http://schemas.microsoft.com/office/powerpoint/2010/main" val="259550237"/>
                  </p:ext>
                </p:extLst>
              </p:nvPr>
            </p:nvGraphicFramePr>
            <p:xfrm>
              <a:off x="615785" y="2468563"/>
              <a:ext cx="3743780" cy="3708400"/>
            </p:xfrm>
            <a:graphic>
              <a:graphicData uri="http://schemas.openxmlformats.org/drawingml/2006/table">
                <a:tbl>
                  <a:tblPr firstRow="1" bandRow="1">
                    <a:tableStyleId>{5C22544A-7EE6-4342-B048-85BDC9FD1C3A}</a:tableStyleId>
                  </a:tblPr>
                  <a:tblGrid>
                    <a:gridCol w="769670">
                      <a:extLst>
                        <a:ext uri="{9D8B030D-6E8A-4147-A177-3AD203B41FA5}">
                          <a16:colId xmlns:a16="http://schemas.microsoft.com/office/drawing/2014/main" val="4187985009"/>
                        </a:ext>
                      </a:extLst>
                    </a:gridCol>
                    <a:gridCol w="794327">
                      <a:extLst>
                        <a:ext uri="{9D8B030D-6E8A-4147-A177-3AD203B41FA5}">
                          <a16:colId xmlns:a16="http://schemas.microsoft.com/office/drawing/2014/main" val="467685999"/>
                        </a:ext>
                      </a:extLst>
                    </a:gridCol>
                    <a:gridCol w="877454">
                      <a:extLst>
                        <a:ext uri="{9D8B030D-6E8A-4147-A177-3AD203B41FA5}">
                          <a16:colId xmlns:a16="http://schemas.microsoft.com/office/drawing/2014/main" val="556530481"/>
                        </a:ext>
                      </a:extLst>
                    </a:gridCol>
                    <a:gridCol w="1302329">
                      <a:extLst>
                        <a:ext uri="{9D8B030D-6E8A-4147-A177-3AD203B41FA5}">
                          <a16:colId xmlns:a16="http://schemas.microsoft.com/office/drawing/2014/main" val="1192297038"/>
                        </a:ext>
                      </a:extLst>
                    </a:gridCol>
                  </a:tblGrid>
                  <a:tr h="370840">
                    <a:tc>
                      <a:txBody>
                        <a:bodyPr/>
                        <a:lstStyle/>
                        <a:p>
                          <a:r>
                            <a:rPr lang="en-US" dirty="0">
                              <a:solidFill>
                                <a:schemeClr val="tx1"/>
                              </a:solidFill>
                            </a:rPr>
                            <a:t>Node</a:t>
                          </a:r>
                        </a:p>
                      </a:txBody>
                      <a:tcPr>
                        <a:solidFill>
                          <a:srgbClr val="99CCFF"/>
                        </a:solidFill>
                      </a:tcPr>
                    </a:tc>
                    <a:tc>
                      <a:txBody>
                        <a:bodyPr/>
                        <a:lstStyle/>
                        <a:p>
                          <a:r>
                            <a:rPr lang="en-US" dirty="0">
                              <a:solidFill>
                                <a:schemeClr val="tx1"/>
                              </a:solidFill>
                            </a:rPr>
                            <a:t>Seen?</a:t>
                          </a:r>
                        </a:p>
                      </a:txBody>
                      <a:tcPr>
                        <a:solidFill>
                          <a:srgbClr val="99CCFF"/>
                        </a:solidFill>
                      </a:tcPr>
                    </a:tc>
                    <a:tc>
                      <a:txBody>
                        <a:bodyPr/>
                        <a:lstStyle/>
                        <a:p>
                          <a:r>
                            <a:rPr lang="en-US" dirty="0">
                              <a:solidFill>
                                <a:schemeClr val="tx1"/>
                              </a:solidFill>
                            </a:rPr>
                            <a:t>Done?</a:t>
                          </a:r>
                        </a:p>
                      </a:txBody>
                      <a:tcPr>
                        <a:solidFill>
                          <a:srgbClr val="99CCFF"/>
                        </a:solidFill>
                      </a:tcPr>
                    </a:tc>
                    <a:tc>
                      <a:txBody>
                        <a:bodyPr/>
                        <a:lstStyle/>
                        <a:p>
                          <a:r>
                            <a:rPr lang="en-US" dirty="0">
                              <a:solidFill>
                                <a:schemeClr val="tx1"/>
                              </a:solidFill>
                            </a:rPr>
                            <a:t>Distance</a:t>
                          </a:r>
                        </a:p>
                      </a:txBody>
                      <a:tcPr>
                        <a:solidFill>
                          <a:srgbClr val="99CCFF"/>
                        </a:solidFill>
                      </a:tcPr>
                    </a:tc>
                    <a:extLst>
                      <a:ext uri="{0D108BD9-81ED-4DB2-BD59-A6C34878D82A}">
                        <a16:rowId xmlns:a16="http://schemas.microsoft.com/office/drawing/2014/main" val="455845881"/>
                      </a:ext>
                    </a:extLst>
                  </a:tr>
                  <a:tr h="370840">
                    <a:tc>
                      <a:txBody>
                        <a:bodyPr/>
                        <a:lstStyle/>
                        <a:p>
                          <a:r>
                            <a:rPr lang="en-US" dirty="0">
                              <a:solidFill>
                                <a:schemeClr val="tx1"/>
                              </a:solidFill>
                            </a:rPr>
                            <a:t>0</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0</a:t>
                          </a:r>
                        </a:p>
                      </a:txBody>
                      <a:tcPr>
                        <a:solidFill>
                          <a:srgbClr val="99CCFF"/>
                        </a:solidFill>
                      </a:tcPr>
                    </a:tc>
                    <a:extLst>
                      <a:ext uri="{0D108BD9-81ED-4DB2-BD59-A6C34878D82A}">
                        <a16:rowId xmlns:a16="http://schemas.microsoft.com/office/drawing/2014/main" val="965807223"/>
                      </a:ext>
                    </a:extLst>
                  </a:tr>
                  <a:tr h="370840">
                    <a:tc>
                      <a:txBody>
                        <a:bodyPr/>
                        <a:lstStyle/>
                        <a:p>
                          <a:r>
                            <a:rPr lang="en-US" dirty="0">
                              <a:solidFill>
                                <a:schemeClr val="tx1"/>
                              </a:solidFill>
                            </a:rPr>
                            <a:t>1</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10</a:t>
                          </a:r>
                        </a:p>
                      </a:txBody>
                      <a:tcPr>
                        <a:solidFill>
                          <a:srgbClr val="99CCFF"/>
                        </a:solidFill>
                      </a:tcPr>
                    </a:tc>
                    <a:extLst>
                      <a:ext uri="{0D108BD9-81ED-4DB2-BD59-A6C34878D82A}">
                        <a16:rowId xmlns:a16="http://schemas.microsoft.com/office/drawing/2014/main" val="548313570"/>
                      </a:ext>
                    </a:extLst>
                  </a:tr>
                  <a:tr h="370840">
                    <a:tc>
                      <a:txBody>
                        <a:bodyPr/>
                        <a:lstStyle/>
                        <a:p>
                          <a:r>
                            <a:rPr lang="en-US" dirty="0">
                              <a:solidFill>
                                <a:schemeClr val="tx1"/>
                              </a:solidFill>
                            </a:rPr>
                            <a:t>2</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12</a:t>
                          </a:r>
                        </a:p>
                      </a:txBody>
                      <a:tcPr>
                        <a:solidFill>
                          <a:srgbClr val="99CCFF"/>
                        </a:solidFill>
                      </a:tcPr>
                    </a:tc>
                    <a:extLst>
                      <a:ext uri="{0D108BD9-81ED-4DB2-BD59-A6C34878D82A}">
                        <a16:rowId xmlns:a16="http://schemas.microsoft.com/office/drawing/2014/main" val="2982695708"/>
                      </a:ext>
                    </a:extLst>
                  </a:tr>
                  <a:tr h="370840">
                    <a:tc>
                      <a:txBody>
                        <a:bodyPr/>
                        <a:lstStyle/>
                        <a:p>
                          <a:r>
                            <a:rPr lang="en-US" dirty="0">
                              <a:solidFill>
                                <a:schemeClr val="tx1"/>
                              </a:solidFill>
                            </a:rPr>
                            <a:t>3</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r>
                            <a:rPr lang="en-US" dirty="0">
                              <a:solidFill>
                                <a:schemeClr val="tx1"/>
                              </a:solidFill>
                            </a:rPr>
                            <a:t>14</a:t>
                          </a:r>
                        </a:p>
                      </a:txBody>
                      <a:tcPr>
                        <a:solidFill>
                          <a:srgbClr val="99CCFF"/>
                        </a:solidFill>
                      </a:tcPr>
                    </a:tc>
                    <a:extLst>
                      <a:ext uri="{0D108BD9-81ED-4DB2-BD59-A6C34878D82A}">
                        <a16:rowId xmlns:a16="http://schemas.microsoft.com/office/drawing/2014/main" val="1904497312"/>
                      </a:ext>
                    </a:extLst>
                  </a:tr>
                  <a:tr h="370840">
                    <a:tc>
                      <a:txBody>
                        <a:bodyPr/>
                        <a:lstStyle/>
                        <a:p>
                          <a:r>
                            <a:rPr lang="en-US" dirty="0">
                              <a:solidFill>
                                <a:schemeClr val="tx1"/>
                              </a:solidFill>
                            </a:rPr>
                            <a:t>4</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r>
                            <a:rPr lang="en-US" dirty="0">
                              <a:solidFill>
                                <a:schemeClr val="tx1"/>
                              </a:solidFill>
                            </a:rPr>
                            <a:t>18 </a:t>
                          </a:r>
                        </a:p>
                      </a:txBody>
                      <a:tcPr>
                        <a:solidFill>
                          <a:srgbClr val="99CCFF"/>
                        </a:solidFill>
                      </a:tcPr>
                    </a:tc>
                    <a:extLst>
                      <a:ext uri="{0D108BD9-81ED-4DB2-BD59-A6C34878D82A}">
                        <a16:rowId xmlns:a16="http://schemas.microsoft.com/office/drawing/2014/main" val="2958580491"/>
                      </a:ext>
                    </a:extLst>
                  </a:tr>
                  <a:tr h="370840">
                    <a:tc>
                      <a:txBody>
                        <a:bodyPr/>
                        <a:lstStyle/>
                        <a:p>
                          <a:r>
                            <a:rPr lang="en-US" dirty="0">
                              <a:solidFill>
                                <a:schemeClr val="tx1"/>
                              </a:solidFill>
                            </a:rPr>
                            <a:t>5</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13</a:t>
                          </a:r>
                        </a:p>
                      </a:txBody>
                      <a:tcPr>
                        <a:solidFill>
                          <a:srgbClr val="99CCFF"/>
                        </a:solidFill>
                      </a:tcPr>
                    </a:tc>
                    <a:extLst>
                      <a:ext uri="{0D108BD9-81ED-4DB2-BD59-A6C34878D82A}">
                        <a16:rowId xmlns:a16="http://schemas.microsoft.com/office/drawing/2014/main" val="3613889053"/>
                      </a:ext>
                    </a:extLst>
                  </a:tr>
                  <a:tr h="370840">
                    <a:tc>
                      <a:txBody>
                        <a:bodyPr/>
                        <a:lstStyle/>
                        <a:p>
                          <a:r>
                            <a:rPr lang="en-US" dirty="0">
                              <a:solidFill>
                                <a:schemeClr val="tx1"/>
                              </a:solidFill>
                            </a:rPr>
                            <a:t>6</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r>
                            <a:rPr lang="en-US" dirty="0">
                              <a:solidFill>
                                <a:schemeClr val="tx1"/>
                              </a:solidFill>
                            </a:rPr>
                            <a:t>20</a:t>
                          </a:r>
                        </a:p>
                      </a:txBody>
                      <a:tcPr>
                        <a:solidFill>
                          <a:srgbClr val="99CCFF"/>
                        </a:solidFill>
                      </a:tcPr>
                    </a:tc>
                    <a:extLst>
                      <a:ext uri="{0D108BD9-81ED-4DB2-BD59-A6C34878D82A}">
                        <a16:rowId xmlns:a16="http://schemas.microsoft.com/office/drawing/2014/main" val="1805092306"/>
                      </a:ext>
                    </a:extLst>
                  </a:tr>
                  <a:tr h="370840">
                    <a:tc>
                      <a:txBody>
                        <a:bodyPr/>
                        <a:lstStyle/>
                        <a:p>
                          <a:r>
                            <a:rPr lang="en-US" dirty="0">
                              <a:solidFill>
                                <a:schemeClr val="tx1"/>
                              </a:solidFill>
                            </a:rPr>
                            <a:t>7</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endParaRPr lang="en-US"/>
                        </a:p>
                      </a:txBody>
                      <a:tcPr>
                        <a:blipFill>
                          <a:blip r:embed="rId11"/>
                          <a:stretch>
                            <a:fillRect l="-188318" t="-808197" r="-1869" b="-122951"/>
                          </a:stretch>
                        </a:blipFill>
                      </a:tcPr>
                    </a:tc>
                    <a:extLst>
                      <a:ext uri="{0D108BD9-81ED-4DB2-BD59-A6C34878D82A}">
                        <a16:rowId xmlns:a16="http://schemas.microsoft.com/office/drawing/2014/main" val="1151405611"/>
                      </a:ext>
                    </a:extLst>
                  </a:tr>
                  <a:tr h="370840">
                    <a:tc>
                      <a:txBody>
                        <a:bodyPr/>
                        <a:lstStyle/>
                        <a:p>
                          <a:r>
                            <a:rPr lang="en-US" dirty="0">
                              <a:solidFill>
                                <a:schemeClr val="tx1"/>
                              </a:solidFill>
                            </a:rPr>
                            <a:t>8</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endParaRPr lang="en-US"/>
                        </a:p>
                      </a:txBody>
                      <a:tcPr>
                        <a:blipFill>
                          <a:blip r:embed="rId11"/>
                          <a:stretch>
                            <a:fillRect l="-188318" t="-908197" r="-1869" b="-22951"/>
                          </a:stretch>
                        </a:blipFill>
                      </a:tcPr>
                    </a:tc>
                    <a:extLst>
                      <a:ext uri="{0D108BD9-81ED-4DB2-BD59-A6C34878D82A}">
                        <a16:rowId xmlns:a16="http://schemas.microsoft.com/office/drawing/2014/main" val="21267311"/>
                      </a:ext>
                    </a:extLst>
                  </a:tr>
                </a:tbl>
              </a:graphicData>
            </a:graphic>
          </p:graphicFrame>
        </mc:Fallback>
      </mc:AlternateContent>
    </p:spTree>
    <p:extLst>
      <p:ext uri="{BB962C8B-B14F-4D97-AF65-F5344CB8AC3E}">
        <p14:creationId xmlns:p14="http://schemas.microsoft.com/office/powerpoint/2010/main" val="75287201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839BC1-3877-A0B9-2A79-2FBBAB9A420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3D45D8-2042-D5FE-8BAD-13E7660F75A1}"/>
              </a:ext>
            </a:extLst>
          </p:cNvPr>
          <p:cNvSpPr>
            <a:spLocks noGrp="1"/>
          </p:cNvSpPr>
          <p:nvPr>
            <p:ph type="title"/>
          </p:nvPr>
        </p:nvSpPr>
        <p:spPr/>
        <p:txBody>
          <a:bodyPr>
            <a:normAutofit/>
          </a:bodyPr>
          <a:lstStyle/>
          <a:p>
            <a:r>
              <a:rPr lang="en-US" dirty="0"/>
              <a:t>Dijkstra’s Algorithm (7/8)</a:t>
            </a:r>
          </a:p>
        </p:txBody>
      </p:sp>
      <p:sp>
        <p:nvSpPr>
          <p:cNvPr id="43" name="TextBox 42">
            <a:extLst>
              <a:ext uri="{FF2B5EF4-FFF2-40B4-BE49-F238E27FC236}">
                <a16:creationId xmlns:a16="http://schemas.microsoft.com/office/drawing/2014/main" id="{03E64559-B6A4-1C68-6217-A70EE451AD38}"/>
              </a:ext>
            </a:extLst>
          </p:cNvPr>
          <p:cNvSpPr txBox="1"/>
          <p:nvPr/>
        </p:nvSpPr>
        <p:spPr>
          <a:xfrm>
            <a:off x="1905001" y="1143000"/>
            <a:ext cx="8686800" cy="954107"/>
          </a:xfrm>
          <a:prstGeom prst="rect">
            <a:avLst/>
          </a:prstGeom>
          <a:noFill/>
        </p:spPr>
        <p:txBody>
          <a:bodyPr wrap="square" rtlCol="0">
            <a:spAutoFit/>
          </a:bodyPr>
          <a:lstStyle/>
          <a:p>
            <a:r>
              <a:rPr lang="en-US" sz="2800" dirty="0">
                <a:solidFill>
                  <a:srgbClr val="FF0000"/>
                </a:solidFill>
              </a:rPr>
              <a:t>Start: 0</a:t>
            </a:r>
          </a:p>
          <a:p>
            <a:r>
              <a:rPr lang="en-US" sz="2800" dirty="0">
                <a:solidFill>
                  <a:srgbClr val="7030A0"/>
                </a:solidFill>
              </a:rPr>
              <a:t>End: 8</a:t>
            </a:r>
          </a:p>
        </p:txBody>
      </p:sp>
      <p:grpSp>
        <p:nvGrpSpPr>
          <p:cNvPr id="3" name="Group 2" descr="The vertices are: 0,1,2,3,4,5,6,7&#10;The edges are as follows:&#10;(10,1) w=10, (0,2) w=12, &#10;(1,4) w=8, (1,2) w=9, &#10;(2,3) w=3, (2,5) w=1, &#10;(3,4) w=-13, (3,5) w=1, &#10;(4,6) w=5, (4,7) w=6, &#10;(5,6) w=7, &#10;(6,7) w=9, (6,8) w=11, &#10;(7,8) w=2&#10;&#10;Next we remove node 3 from the priority queue, which has distance 14. We mark 3 as done.&#10;&#10;The only undone neighbor of 3 is 4. Because 3 had distance 14 from the source, and the edge (3,4) had weight -13, there is a path to node 4 with cost 14-13=1. Node 4 currently has distance 18, and so this is a better path. We update the distance for node 4 to be 1 and then update its priority in the priority queue to match.">
            <a:extLst>
              <a:ext uri="{FF2B5EF4-FFF2-40B4-BE49-F238E27FC236}">
                <a16:creationId xmlns:a16="http://schemas.microsoft.com/office/drawing/2014/main" id="{F768C2B5-BAE6-7D5F-7184-70C57B7EFF11}"/>
              </a:ext>
            </a:extLst>
          </p:cNvPr>
          <p:cNvGrpSpPr/>
          <p:nvPr/>
        </p:nvGrpSpPr>
        <p:grpSpPr>
          <a:xfrm>
            <a:off x="6138563" y="3080616"/>
            <a:ext cx="4786097" cy="3073898"/>
            <a:chOff x="6138563" y="3080616"/>
            <a:chExt cx="4786097" cy="3073898"/>
          </a:xfrm>
        </p:grpSpPr>
        <p:grpSp>
          <p:nvGrpSpPr>
            <p:cNvPr id="44" name="Group 43">
              <a:extLst>
                <a:ext uri="{FF2B5EF4-FFF2-40B4-BE49-F238E27FC236}">
                  <a16:creationId xmlns:a16="http://schemas.microsoft.com/office/drawing/2014/main" id="{781FBA64-3EB3-0876-F334-4BFBF49B6367}"/>
                </a:ext>
              </a:extLst>
            </p:cNvPr>
            <p:cNvGrpSpPr/>
            <p:nvPr/>
          </p:nvGrpSpPr>
          <p:grpSpPr>
            <a:xfrm>
              <a:off x="6324600" y="3367274"/>
              <a:ext cx="4600060" cy="2787240"/>
              <a:chOff x="0" y="2862182"/>
              <a:chExt cx="7044346" cy="4268266"/>
            </a:xfrm>
          </p:grpSpPr>
          <p:cxnSp>
            <p:nvCxnSpPr>
              <p:cNvPr id="45" name="Straight Connector 44">
                <a:extLst>
                  <a:ext uri="{FF2B5EF4-FFF2-40B4-BE49-F238E27FC236}">
                    <a16:creationId xmlns:a16="http://schemas.microsoft.com/office/drawing/2014/main" id="{B4672FE4-78AF-DB1C-F7A9-8A5F46DBB931}"/>
                  </a:ext>
                </a:extLst>
              </p:cNvPr>
              <p:cNvCxnSpPr>
                <a:stCxn id="111" idx="7"/>
                <a:endCxn id="112" idx="2"/>
              </p:cNvCxnSpPr>
              <p:nvPr/>
            </p:nvCxnSpPr>
            <p:spPr>
              <a:xfrm flipV="1">
                <a:off x="438102" y="3276727"/>
                <a:ext cx="1492916" cy="962604"/>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106A6613-E657-7438-A38B-C6DF39024A27}"/>
                  </a:ext>
                </a:extLst>
              </p:cNvPr>
              <p:cNvCxnSpPr>
                <a:stCxn id="112" idx="6"/>
                <a:endCxn id="115" idx="2"/>
              </p:cNvCxnSpPr>
              <p:nvPr/>
            </p:nvCxnSpPr>
            <p:spPr>
              <a:xfrm>
                <a:off x="2444286" y="3276727"/>
                <a:ext cx="1510213" cy="52390"/>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a:extLst>
                  <a:ext uri="{FF2B5EF4-FFF2-40B4-BE49-F238E27FC236}">
                    <a16:creationId xmlns:a16="http://schemas.microsoft.com/office/drawing/2014/main" id="{AF0D1EAE-AAE6-67F0-2866-E904DE21274A}"/>
                  </a:ext>
                </a:extLst>
              </p:cNvPr>
              <p:cNvCxnSpPr>
                <a:stCxn id="111" idx="4"/>
                <a:endCxn id="113" idx="1"/>
              </p:cNvCxnSpPr>
              <p:nvPr/>
            </p:nvCxnSpPr>
            <p:spPr>
              <a:xfrm>
                <a:off x="256634" y="4677433"/>
                <a:ext cx="857899" cy="1046257"/>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a:extLst>
                  <a:ext uri="{FF2B5EF4-FFF2-40B4-BE49-F238E27FC236}">
                    <a16:creationId xmlns:a16="http://schemas.microsoft.com/office/drawing/2014/main" id="{5B692E36-1E3D-27DE-132C-011EFE2B63F9}"/>
                  </a:ext>
                </a:extLst>
              </p:cNvPr>
              <p:cNvCxnSpPr>
                <a:stCxn id="114" idx="3"/>
                <a:endCxn id="113" idx="7"/>
              </p:cNvCxnSpPr>
              <p:nvPr/>
            </p:nvCxnSpPr>
            <p:spPr>
              <a:xfrm flipH="1">
                <a:off x="1477469" y="4930617"/>
                <a:ext cx="1172042" cy="793073"/>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a:extLst>
                  <a:ext uri="{FF2B5EF4-FFF2-40B4-BE49-F238E27FC236}">
                    <a16:creationId xmlns:a16="http://schemas.microsoft.com/office/drawing/2014/main" id="{B6B551F2-78D0-D5A1-5CD3-65AE42E48EE6}"/>
                  </a:ext>
                </a:extLst>
              </p:cNvPr>
              <p:cNvCxnSpPr>
                <a:stCxn id="116" idx="2"/>
                <a:endCxn id="113" idx="5"/>
              </p:cNvCxnSpPr>
              <p:nvPr/>
            </p:nvCxnSpPr>
            <p:spPr>
              <a:xfrm flipH="1" flipV="1">
                <a:off x="1477469" y="6086626"/>
                <a:ext cx="1369411" cy="565311"/>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a:extLst>
                  <a:ext uri="{FF2B5EF4-FFF2-40B4-BE49-F238E27FC236}">
                    <a16:creationId xmlns:a16="http://schemas.microsoft.com/office/drawing/2014/main" id="{DCDE9EC2-24AA-81C8-4E81-BA0B5BFAC344}"/>
                  </a:ext>
                </a:extLst>
              </p:cNvPr>
              <p:cNvCxnSpPr>
                <a:stCxn id="114" idx="5"/>
                <a:endCxn id="116" idx="0"/>
              </p:cNvCxnSpPr>
              <p:nvPr/>
            </p:nvCxnSpPr>
            <p:spPr>
              <a:xfrm>
                <a:off x="3012447" y="4930617"/>
                <a:ext cx="91067" cy="1464686"/>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89" name="Straight Connector 88">
                <a:extLst>
                  <a:ext uri="{FF2B5EF4-FFF2-40B4-BE49-F238E27FC236}">
                    <a16:creationId xmlns:a16="http://schemas.microsoft.com/office/drawing/2014/main" id="{57C6C01F-6597-C127-B9E6-AB2E2D20146F}"/>
                  </a:ext>
                </a:extLst>
              </p:cNvPr>
              <p:cNvCxnSpPr>
                <a:stCxn id="114" idx="7"/>
                <a:endCxn id="115" idx="3"/>
              </p:cNvCxnSpPr>
              <p:nvPr/>
            </p:nvCxnSpPr>
            <p:spPr>
              <a:xfrm flipV="1">
                <a:off x="3012447" y="3510585"/>
                <a:ext cx="1017218" cy="1057096"/>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a:extLst>
                  <a:ext uri="{FF2B5EF4-FFF2-40B4-BE49-F238E27FC236}">
                    <a16:creationId xmlns:a16="http://schemas.microsoft.com/office/drawing/2014/main" id="{98082606-B23E-4EFD-57DD-C6E210C8214B}"/>
                  </a:ext>
                </a:extLst>
              </p:cNvPr>
              <p:cNvCxnSpPr>
                <a:stCxn id="116" idx="6"/>
                <a:endCxn id="117" idx="3"/>
              </p:cNvCxnSpPr>
              <p:nvPr/>
            </p:nvCxnSpPr>
            <p:spPr>
              <a:xfrm flipV="1">
                <a:off x="3360148" y="6576771"/>
                <a:ext cx="1716185" cy="75166"/>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F5A55D0A-E794-D8F9-2E84-132F9B5BF41B}"/>
                  </a:ext>
                </a:extLst>
              </p:cNvPr>
              <p:cNvCxnSpPr>
                <a:stCxn id="117" idx="1"/>
                <a:endCxn id="115" idx="4"/>
              </p:cNvCxnSpPr>
              <p:nvPr/>
            </p:nvCxnSpPr>
            <p:spPr>
              <a:xfrm flipH="1" flipV="1">
                <a:off x="4211133" y="3585751"/>
                <a:ext cx="865200" cy="2628084"/>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8F295BB2-5A7E-2105-3ABE-FFCED730BD5E}"/>
                  </a:ext>
                </a:extLst>
              </p:cNvPr>
              <p:cNvCxnSpPr>
                <a:stCxn id="119" idx="2"/>
                <a:endCxn id="115" idx="5"/>
              </p:cNvCxnSpPr>
              <p:nvPr/>
            </p:nvCxnSpPr>
            <p:spPr>
              <a:xfrm flipH="1" flipV="1">
                <a:off x="4392601" y="3510585"/>
                <a:ext cx="913997" cy="495205"/>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93" name="Straight Connector 92">
                <a:extLst>
                  <a:ext uri="{FF2B5EF4-FFF2-40B4-BE49-F238E27FC236}">
                    <a16:creationId xmlns:a16="http://schemas.microsoft.com/office/drawing/2014/main" id="{9306CC77-BE81-28AF-C162-C4F4284A4C00}"/>
                  </a:ext>
                </a:extLst>
              </p:cNvPr>
              <p:cNvCxnSpPr>
                <a:stCxn id="117" idx="0"/>
                <a:endCxn id="119" idx="3"/>
              </p:cNvCxnSpPr>
              <p:nvPr/>
            </p:nvCxnSpPr>
            <p:spPr>
              <a:xfrm flipV="1">
                <a:off x="5257801" y="4187258"/>
                <a:ext cx="123963" cy="1951411"/>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94" name="Straight Connector 93">
                <a:extLst>
                  <a:ext uri="{FF2B5EF4-FFF2-40B4-BE49-F238E27FC236}">
                    <a16:creationId xmlns:a16="http://schemas.microsoft.com/office/drawing/2014/main" id="{3CFF37F0-ADCC-59B1-F1E9-739AC3E486CF}"/>
                  </a:ext>
                </a:extLst>
              </p:cNvPr>
              <p:cNvCxnSpPr>
                <a:stCxn id="118" idx="1"/>
                <a:endCxn id="119" idx="5"/>
              </p:cNvCxnSpPr>
              <p:nvPr/>
            </p:nvCxnSpPr>
            <p:spPr>
              <a:xfrm flipH="1" flipV="1">
                <a:off x="5744700" y="4187258"/>
                <a:ext cx="861544" cy="674868"/>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95" name="Straight Connector 94">
                <a:extLst>
                  <a:ext uri="{FF2B5EF4-FFF2-40B4-BE49-F238E27FC236}">
                    <a16:creationId xmlns:a16="http://schemas.microsoft.com/office/drawing/2014/main" id="{C4051FC9-4758-357F-58AF-8EE3CE423E65}"/>
                  </a:ext>
                </a:extLst>
              </p:cNvPr>
              <p:cNvCxnSpPr>
                <a:stCxn id="118" idx="3"/>
                <a:endCxn id="117" idx="6"/>
              </p:cNvCxnSpPr>
              <p:nvPr/>
            </p:nvCxnSpPr>
            <p:spPr>
              <a:xfrm flipH="1">
                <a:off x="5514435" y="5225062"/>
                <a:ext cx="1091809" cy="1170241"/>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96" name="TextBox 95">
                <a:extLst>
                  <a:ext uri="{FF2B5EF4-FFF2-40B4-BE49-F238E27FC236}">
                    <a16:creationId xmlns:a16="http://schemas.microsoft.com/office/drawing/2014/main" id="{7D34BEFB-8C15-C30F-A76E-649DB2D8DC6A}"/>
                  </a:ext>
                </a:extLst>
              </p:cNvPr>
              <p:cNvSpPr txBox="1"/>
              <p:nvPr/>
            </p:nvSpPr>
            <p:spPr>
              <a:xfrm>
                <a:off x="767228" y="3195081"/>
                <a:ext cx="641186" cy="565580"/>
              </a:xfrm>
              <a:prstGeom prst="rect">
                <a:avLst/>
              </a:prstGeom>
              <a:noFill/>
            </p:spPr>
            <p:txBody>
              <a:bodyPr wrap="none" rtlCol="0">
                <a:spAutoFit/>
              </a:bodyPr>
              <a:lstStyle/>
              <a:p>
                <a:r>
                  <a:rPr lang="en-US" dirty="0">
                    <a:solidFill>
                      <a:srgbClr val="00B050"/>
                    </a:solidFill>
                  </a:rPr>
                  <a:t>10</a:t>
                </a:r>
              </a:p>
            </p:txBody>
          </p:sp>
          <p:sp>
            <p:nvSpPr>
              <p:cNvPr id="97" name="TextBox 96">
                <a:extLst>
                  <a:ext uri="{FF2B5EF4-FFF2-40B4-BE49-F238E27FC236}">
                    <a16:creationId xmlns:a16="http://schemas.microsoft.com/office/drawing/2014/main" id="{B7D31C0F-FD50-C1BB-1E89-8B9B0C2C4322}"/>
                  </a:ext>
                </a:extLst>
              </p:cNvPr>
              <p:cNvSpPr txBox="1"/>
              <p:nvPr/>
            </p:nvSpPr>
            <p:spPr>
              <a:xfrm>
                <a:off x="6095562" y="4099030"/>
                <a:ext cx="461990" cy="565580"/>
              </a:xfrm>
              <a:prstGeom prst="rect">
                <a:avLst/>
              </a:prstGeom>
              <a:noFill/>
            </p:spPr>
            <p:txBody>
              <a:bodyPr wrap="none" rtlCol="0">
                <a:spAutoFit/>
              </a:bodyPr>
              <a:lstStyle/>
              <a:p>
                <a:r>
                  <a:rPr lang="en-US" dirty="0">
                    <a:solidFill>
                      <a:srgbClr val="00B050"/>
                    </a:solidFill>
                  </a:rPr>
                  <a:t>2</a:t>
                </a:r>
              </a:p>
            </p:txBody>
          </p:sp>
          <p:sp>
            <p:nvSpPr>
              <p:cNvPr id="98" name="TextBox 97">
                <a:extLst>
                  <a:ext uri="{FF2B5EF4-FFF2-40B4-BE49-F238E27FC236}">
                    <a16:creationId xmlns:a16="http://schemas.microsoft.com/office/drawing/2014/main" id="{30994771-3B36-8740-FB74-E11D4A408A60}"/>
                  </a:ext>
                </a:extLst>
              </p:cNvPr>
              <p:cNvSpPr txBox="1"/>
              <p:nvPr/>
            </p:nvSpPr>
            <p:spPr>
              <a:xfrm>
                <a:off x="3895875" y="6564868"/>
                <a:ext cx="461990" cy="565580"/>
              </a:xfrm>
              <a:prstGeom prst="rect">
                <a:avLst/>
              </a:prstGeom>
              <a:noFill/>
            </p:spPr>
            <p:txBody>
              <a:bodyPr wrap="none" rtlCol="0">
                <a:spAutoFit/>
              </a:bodyPr>
              <a:lstStyle/>
              <a:p>
                <a:r>
                  <a:rPr lang="en-US" dirty="0">
                    <a:solidFill>
                      <a:srgbClr val="00B050"/>
                    </a:solidFill>
                  </a:rPr>
                  <a:t>7</a:t>
                </a:r>
              </a:p>
            </p:txBody>
          </p:sp>
          <p:sp>
            <p:nvSpPr>
              <p:cNvPr id="99" name="TextBox 98">
                <a:extLst>
                  <a:ext uri="{FF2B5EF4-FFF2-40B4-BE49-F238E27FC236}">
                    <a16:creationId xmlns:a16="http://schemas.microsoft.com/office/drawing/2014/main" id="{5299972D-DB58-A031-8C3F-12C911499255}"/>
                  </a:ext>
                </a:extLst>
              </p:cNvPr>
              <p:cNvSpPr txBox="1"/>
              <p:nvPr/>
            </p:nvSpPr>
            <p:spPr>
              <a:xfrm>
                <a:off x="6047348" y="5905158"/>
                <a:ext cx="641186" cy="565580"/>
              </a:xfrm>
              <a:prstGeom prst="rect">
                <a:avLst/>
              </a:prstGeom>
              <a:noFill/>
            </p:spPr>
            <p:txBody>
              <a:bodyPr wrap="none" rtlCol="0">
                <a:spAutoFit/>
              </a:bodyPr>
              <a:lstStyle/>
              <a:p>
                <a:r>
                  <a:rPr lang="en-US" dirty="0">
                    <a:solidFill>
                      <a:srgbClr val="00B050"/>
                    </a:solidFill>
                  </a:rPr>
                  <a:t>11</a:t>
                </a:r>
              </a:p>
            </p:txBody>
          </p:sp>
          <p:sp>
            <p:nvSpPr>
              <p:cNvPr id="100" name="TextBox 99">
                <a:extLst>
                  <a:ext uri="{FF2B5EF4-FFF2-40B4-BE49-F238E27FC236}">
                    <a16:creationId xmlns:a16="http://schemas.microsoft.com/office/drawing/2014/main" id="{6E5B14B9-64DE-ED83-DB7E-152BED0F5A2F}"/>
                  </a:ext>
                </a:extLst>
              </p:cNvPr>
              <p:cNvSpPr txBox="1"/>
              <p:nvPr/>
            </p:nvSpPr>
            <p:spPr>
              <a:xfrm>
                <a:off x="5255801" y="4595356"/>
                <a:ext cx="461990" cy="565580"/>
              </a:xfrm>
              <a:prstGeom prst="rect">
                <a:avLst/>
              </a:prstGeom>
              <a:noFill/>
            </p:spPr>
            <p:txBody>
              <a:bodyPr wrap="none" rtlCol="0">
                <a:spAutoFit/>
              </a:bodyPr>
              <a:lstStyle/>
              <a:p>
                <a:r>
                  <a:rPr lang="en-US" dirty="0">
                    <a:solidFill>
                      <a:srgbClr val="00B050"/>
                    </a:solidFill>
                  </a:rPr>
                  <a:t>9</a:t>
                </a:r>
              </a:p>
            </p:txBody>
          </p:sp>
          <p:sp>
            <p:nvSpPr>
              <p:cNvPr id="101" name="TextBox 100">
                <a:extLst>
                  <a:ext uri="{FF2B5EF4-FFF2-40B4-BE49-F238E27FC236}">
                    <a16:creationId xmlns:a16="http://schemas.microsoft.com/office/drawing/2014/main" id="{CDB9BE47-9B1F-B7A5-60E2-22FD3C810400}"/>
                  </a:ext>
                </a:extLst>
              </p:cNvPr>
              <p:cNvSpPr txBox="1"/>
              <p:nvPr/>
            </p:nvSpPr>
            <p:spPr>
              <a:xfrm>
                <a:off x="4119679" y="4462779"/>
                <a:ext cx="461990" cy="565580"/>
              </a:xfrm>
              <a:prstGeom prst="rect">
                <a:avLst/>
              </a:prstGeom>
              <a:noFill/>
            </p:spPr>
            <p:txBody>
              <a:bodyPr wrap="none" rtlCol="0">
                <a:spAutoFit/>
              </a:bodyPr>
              <a:lstStyle/>
              <a:p>
                <a:r>
                  <a:rPr lang="en-US" dirty="0">
                    <a:solidFill>
                      <a:srgbClr val="00B050"/>
                    </a:solidFill>
                  </a:rPr>
                  <a:t>5</a:t>
                </a:r>
              </a:p>
            </p:txBody>
          </p:sp>
          <p:sp>
            <p:nvSpPr>
              <p:cNvPr id="102" name="TextBox 101">
                <a:extLst>
                  <a:ext uri="{FF2B5EF4-FFF2-40B4-BE49-F238E27FC236}">
                    <a16:creationId xmlns:a16="http://schemas.microsoft.com/office/drawing/2014/main" id="{75791E9C-411F-A8D3-B453-E0BE3F981DAD}"/>
                  </a:ext>
                </a:extLst>
              </p:cNvPr>
              <p:cNvSpPr txBox="1"/>
              <p:nvPr/>
            </p:nvSpPr>
            <p:spPr>
              <a:xfrm>
                <a:off x="4582463" y="3299181"/>
                <a:ext cx="461990" cy="565580"/>
              </a:xfrm>
              <a:prstGeom prst="rect">
                <a:avLst/>
              </a:prstGeom>
              <a:noFill/>
            </p:spPr>
            <p:txBody>
              <a:bodyPr wrap="none" rtlCol="0">
                <a:spAutoFit/>
              </a:bodyPr>
              <a:lstStyle/>
              <a:p>
                <a:r>
                  <a:rPr lang="en-US" dirty="0">
                    <a:solidFill>
                      <a:srgbClr val="00B050"/>
                    </a:solidFill>
                  </a:rPr>
                  <a:t>6</a:t>
                </a:r>
              </a:p>
            </p:txBody>
          </p:sp>
          <p:sp>
            <p:nvSpPr>
              <p:cNvPr id="103" name="TextBox 102">
                <a:extLst>
                  <a:ext uri="{FF2B5EF4-FFF2-40B4-BE49-F238E27FC236}">
                    <a16:creationId xmlns:a16="http://schemas.microsoft.com/office/drawing/2014/main" id="{B95B4CB8-F371-0AB7-5E6F-3F34A318B68A}"/>
                  </a:ext>
                </a:extLst>
              </p:cNvPr>
              <p:cNvSpPr txBox="1"/>
              <p:nvPr/>
            </p:nvSpPr>
            <p:spPr>
              <a:xfrm>
                <a:off x="3058462" y="5546336"/>
                <a:ext cx="461990" cy="565580"/>
              </a:xfrm>
              <a:prstGeom prst="rect">
                <a:avLst/>
              </a:prstGeom>
              <a:noFill/>
            </p:spPr>
            <p:txBody>
              <a:bodyPr wrap="none" rtlCol="0">
                <a:spAutoFit/>
              </a:bodyPr>
              <a:lstStyle/>
              <a:p>
                <a:r>
                  <a:rPr lang="en-US" dirty="0">
                    <a:solidFill>
                      <a:srgbClr val="00B050"/>
                    </a:solidFill>
                  </a:rPr>
                  <a:t>1</a:t>
                </a:r>
              </a:p>
            </p:txBody>
          </p:sp>
          <mc:AlternateContent xmlns:mc="http://schemas.openxmlformats.org/markup-compatibility/2006" xmlns:a14="http://schemas.microsoft.com/office/drawing/2010/main">
            <mc:Choice Requires="a14">
              <p:sp>
                <p:nvSpPr>
                  <p:cNvPr id="104" name="TextBox 103">
                    <a:extLst>
                      <a:ext uri="{FF2B5EF4-FFF2-40B4-BE49-F238E27FC236}">
                        <a16:creationId xmlns:a16="http://schemas.microsoft.com/office/drawing/2014/main" id="{ACF207F9-9F30-CF48-C56E-1FD59D44BB02}"/>
                      </a:ext>
                    </a:extLst>
                  </p:cNvPr>
                  <p:cNvSpPr txBox="1"/>
                  <p:nvPr/>
                </p:nvSpPr>
                <p:spPr>
                  <a:xfrm>
                    <a:off x="2589114" y="3638194"/>
                    <a:ext cx="1051134" cy="565580"/>
                  </a:xfrm>
                  <a:prstGeom prst="rect">
                    <a:avLst/>
                  </a:prstGeom>
                  <a:solidFill>
                    <a:srgbClr val="CC99FF">
                      <a:alpha val="50196"/>
                    </a:srgbClr>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b="1" i="1" dirty="0" smtClean="0">
                              <a:solidFill>
                                <a:srgbClr val="7030A0"/>
                              </a:solidFill>
                              <a:latin typeface="Cambria Math" panose="02040503050406030204" pitchFamily="18" charset="0"/>
                            </a:rPr>
                            <m:t>−</m:t>
                          </m:r>
                          <m:r>
                            <a:rPr lang="en-US" b="1" i="1" dirty="0" smtClean="0">
                              <a:solidFill>
                                <a:srgbClr val="7030A0"/>
                              </a:solidFill>
                              <a:latin typeface="Cambria Math" panose="02040503050406030204" pitchFamily="18" charset="0"/>
                            </a:rPr>
                            <m:t>𝟏𝟑</m:t>
                          </m:r>
                        </m:oMath>
                      </m:oMathPara>
                    </a14:m>
                    <a:endParaRPr lang="en-US" b="1" dirty="0">
                      <a:solidFill>
                        <a:srgbClr val="7030A0"/>
                      </a:solidFill>
                    </a:endParaRPr>
                  </a:p>
                </p:txBody>
              </p:sp>
            </mc:Choice>
            <mc:Fallback xmlns="">
              <p:sp>
                <p:nvSpPr>
                  <p:cNvPr id="104" name="TextBox 103">
                    <a:extLst>
                      <a:ext uri="{FF2B5EF4-FFF2-40B4-BE49-F238E27FC236}">
                        <a16:creationId xmlns:a16="http://schemas.microsoft.com/office/drawing/2014/main" id="{ACF207F9-9F30-CF48-C56E-1FD59D44BB02}"/>
                      </a:ext>
                    </a:extLst>
                  </p:cNvPr>
                  <p:cNvSpPr txBox="1">
                    <a:spLocks noRot="1" noChangeAspect="1" noMove="1" noResize="1" noEditPoints="1" noAdjustHandles="1" noChangeArrowheads="1" noChangeShapeType="1" noTextEdit="1"/>
                  </p:cNvSpPr>
                  <p:nvPr/>
                </p:nvSpPr>
                <p:spPr>
                  <a:xfrm>
                    <a:off x="2589114" y="3638194"/>
                    <a:ext cx="1051134" cy="565580"/>
                  </a:xfrm>
                  <a:prstGeom prst="rect">
                    <a:avLst/>
                  </a:prstGeom>
                  <a:blipFill>
                    <a:blip r:embed="rId2"/>
                    <a:stretch>
                      <a:fillRect/>
                    </a:stretch>
                  </a:blipFill>
                </p:spPr>
                <p:txBody>
                  <a:bodyPr/>
                  <a:lstStyle/>
                  <a:p>
                    <a:r>
                      <a:rPr lang="en-US">
                        <a:noFill/>
                      </a:rPr>
                      <a:t> </a:t>
                    </a:r>
                  </a:p>
                </p:txBody>
              </p:sp>
            </mc:Fallback>
          </mc:AlternateContent>
          <p:sp>
            <p:nvSpPr>
              <p:cNvPr id="105" name="TextBox 104">
                <a:extLst>
                  <a:ext uri="{FF2B5EF4-FFF2-40B4-BE49-F238E27FC236}">
                    <a16:creationId xmlns:a16="http://schemas.microsoft.com/office/drawing/2014/main" id="{38AB05C9-E46C-4BEC-DE8F-8B14522DD1AA}"/>
                  </a:ext>
                </a:extLst>
              </p:cNvPr>
              <p:cNvSpPr txBox="1"/>
              <p:nvPr/>
            </p:nvSpPr>
            <p:spPr>
              <a:xfrm>
                <a:off x="2051034" y="5224258"/>
                <a:ext cx="461990" cy="565580"/>
              </a:xfrm>
              <a:prstGeom prst="rect">
                <a:avLst/>
              </a:prstGeom>
              <a:noFill/>
            </p:spPr>
            <p:txBody>
              <a:bodyPr wrap="none" rtlCol="0">
                <a:spAutoFit/>
              </a:bodyPr>
              <a:lstStyle/>
              <a:p>
                <a:r>
                  <a:rPr lang="en-US" dirty="0">
                    <a:solidFill>
                      <a:srgbClr val="00B050"/>
                    </a:solidFill>
                  </a:rPr>
                  <a:t>3</a:t>
                </a:r>
              </a:p>
            </p:txBody>
          </p:sp>
          <p:sp>
            <p:nvSpPr>
              <p:cNvPr id="106" name="TextBox 105">
                <a:extLst>
                  <a:ext uri="{FF2B5EF4-FFF2-40B4-BE49-F238E27FC236}">
                    <a16:creationId xmlns:a16="http://schemas.microsoft.com/office/drawing/2014/main" id="{6E3F4BD9-B492-B6DF-CEBD-FFEDA3156331}"/>
                  </a:ext>
                </a:extLst>
              </p:cNvPr>
              <p:cNvSpPr txBox="1"/>
              <p:nvPr/>
            </p:nvSpPr>
            <p:spPr>
              <a:xfrm>
                <a:off x="1885966" y="6404395"/>
                <a:ext cx="461990" cy="565580"/>
              </a:xfrm>
              <a:prstGeom prst="rect">
                <a:avLst/>
              </a:prstGeom>
              <a:noFill/>
            </p:spPr>
            <p:txBody>
              <a:bodyPr wrap="none" rtlCol="0">
                <a:spAutoFit/>
              </a:bodyPr>
              <a:lstStyle/>
              <a:p>
                <a:r>
                  <a:rPr lang="en-US" dirty="0">
                    <a:solidFill>
                      <a:srgbClr val="00B050"/>
                    </a:solidFill>
                  </a:rPr>
                  <a:t>1</a:t>
                </a:r>
              </a:p>
            </p:txBody>
          </p:sp>
          <p:sp>
            <p:nvSpPr>
              <p:cNvPr id="107" name="TextBox 106">
                <a:extLst>
                  <a:ext uri="{FF2B5EF4-FFF2-40B4-BE49-F238E27FC236}">
                    <a16:creationId xmlns:a16="http://schemas.microsoft.com/office/drawing/2014/main" id="{718B3B82-4DFD-5FDC-F1CA-5BD612B2B357}"/>
                  </a:ext>
                </a:extLst>
              </p:cNvPr>
              <p:cNvSpPr txBox="1"/>
              <p:nvPr/>
            </p:nvSpPr>
            <p:spPr>
              <a:xfrm>
                <a:off x="2830979" y="2862182"/>
                <a:ext cx="461990" cy="565580"/>
              </a:xfrm>
              <a:prstGeom prst="rect">
                <a:avLst/>
              </a:prstGeom>
              <a:noFill/>
            </p:spPr>
            <p:txBody>
              <a:bodyPr wrap="none" rtlCol="0">
                <a:spAutoFit/>
              </a:bodyPr>
              <a:lstStyle/>
              <a:p>
                <a:r>
                  <a:rPr lang="en-US" dirty="0">
                    <a:solidFill>
                      <a:srgbClr val="00B050"/>
                    </a:solidFill>
                  </a:rPr>
                  <a:t>8</a:t>
                </a:r>
              </a:p>
            </p:txBody>
          </p:sp>
          <p:sp>
            <p:nvSpPr>
              <p:cNvPr id="108" name="TextBox 107">
                <a:extLst>
                  <a:ext uri="{FF2B5EF4-FFF2-40B4-BE49-F238E27FC236}">
                    <a16:creationId xmlns:a16="http://schemas.microsoft.com/office/drawing/2014/main" id="{CA96A5F4-A861-6B1A-F7D0-4E2CC681650E}"/>
                  </a:ext>
                </a:extLst>
              </p:cNvPr>
              <p:cNvSpPr txBox="1"/>
              <p:nvPr/>
            </p:nvSpPr>
            <p:spPr>
              <a:xfrm>
                <a:off x="256634" y="5096526"/>
                <a:ext cx="641186" cy="565580"/>
              </a:xfrm>
              <a:prstGeom prst="rect">
                <a:avLst/>
              </a:prstGeom>
              <a:noFill/>
            </p:spPr>
            <p:txBody>
              <a:bodyPr wrap="none" rtlCol="0">
                <a:spAutoFit/>
              </a:bodyPr>
              <a:lstStyle/>
              <a:p>
                <a:r>
                  <a:rPr lang="en-US" dirty="0">
                    <a:solidFill>
                      <a:srgbClr val="00B050"/>
                    </a:solidFill>
                  </a:rPr>
                  <a:t>12</a:t>
                </a:r>
              </a:p>
            </p:txBody>
          </p:sp>
          <p:cxnSp>
            <p:nvCxnSpPr>
              <p:cNvPr id="109" name="Straight Connector 108">
                <a:extLst>
                  <a:ext uri="{FF2B5EF4-FFF2-40B4-BE49-F238E27FC236}">
                    <a16:creationId xmlns:a16="http://schemas.microsoft.com/office/drawing/2014/main" id="{06282D63-8981-A1BF-23F3-B38723AEFDF4}"/>
                  </a:ext>
                </a:extLst>
              </p:cNvPr>
              <p:cNvCxnSpPr>
                <a:stCxn id="112" idx="4"/>
                <a:endCxn id="113" idx="0"/>
              </p:cNvCxnSpPr>
              <p:nvPr/>
            </p:nvCxnSpPr>
            <p:spPr>
              <a:xfrm flipH="1">
                <a:off x="1296001" y="3533361"/>
                <a:ext cx="891651" cy="2115163"/>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10" name="TextBox 109">
                <a:extLst>
                  <a:ext uri="{FF2B5EF4-FFF2-40B4-BE49-F238E27FC236}">
                    <a16:creationId xmlns:a16="http://schemas.microsoft.com/office/drawing/2014/main" id="{A999FCA3-59F0-979F-F760-895862F0024A}"/>
                  </a:ext>
                </a:extLst>
              </p:cNvPr>
              <p:cNvSpPr txBox="1"/>
              <p:nvPr/>
            </p:nvSpPr>
            <p:spPr>
              <a:xfrm>
                <a:off x="1414258" y="4262423"/>
                <a:ext cx="461990" cy="565580"/>
              </a:xfrm>
              <a:prstGeom prst="rect">
                <a:avLst/>
              </a:prstGeom>
              <a:noFill/>
            </p:spPr>
            <p:txBody>
              <a:bodyPr wrap="none" rtlCol="0">
                <a:spAutoFit/>
              </a:bodyPr>
              <a:lstStyle/>
              <a:p>
                <a:r>
                  <a:rPr lang="en-US" dirty="0">
                    <a:solidFill>
                      <a:srgbClr val="00B050"/>
                    </a:solidFill>
                  </a:rPr>
                  <a:t>9</a:t>
                </a:r>
              </a:p>
            </p:txBody>
          </p:sp>
          <p:sp>
            <p:nvSpPr>
              <p:cNvPr id="111" name="Oval 110">
                <a:extLst>
                  <a:ext uri="{FF2B5EF4-FFF2-40B4-BE49-F238E27FC236}">
                    <a16:creationId xmlns:a16="http://schemas.microsoft.com/office/drawing/2014/main" id="{F8806EE8-2543-EBC4-3F19-3958E579A014}"/>
                  </a:ext>
                </a:extLst>
              </p:cNvPr>
              <p:cNvSpPr/>
              <p:nvPr/>
            </p:nvSpPr>
            <p:spPr>
              <a:xfrm>
                <a:off x="0" y="4164165"/>
                <a:ext cx="513268" cy="513268"/>
              </a:xfrm>
              <a:prstGeom prst="ellipse">
                <a:avLst/>
              </a:prstGeom>
              <a:solidFill>
                <a:srgbClr val="FF0000"/>
              </a:solidFill>
              <a:ln>
                <a:solidFill>
                  <a:srgbClr val="FF33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0</a:t>
                </a:r>
              </a:p>
            </p:txBody>
          </p:sp>
          <p:sp>
            <p:nvSpPr>
              <p:cNvPr id="112" name="Oval 111">
                <a:extLst>
                  <a:ext uri="{FF2B5EF4-FFF2-40B4-BE49-F238E27FC236}">
                    <a16:creationId xmlns:a16="http://schemas.microsoft.com/office/drawing/2014/main" id="{FEA77836-7E3A-BD3A-F07F-122AB1712472}"/>
                  </a:ext>
                </a:extLst>
              </p:cNvPr>
              <p:cNvSpPr/>
              <p:nvPr/>
            </p:nvSpPr>
            <p:spPr>
              <a:xfrm>
                <a:off x="1931018" y="3020093"/>
                <a:ext cx="513268" cy="51326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113" name="Oval 112">
                <a:extLst>
                  <a:ext uri="{FF2B5EF4-FFF2-40B4-BE49-F238E27FC236}">
                    <a16:creationId xmlns:a16="http://schemas.microsoft.com/office/drawing/2014/main" id="{9B259E3B-A45A-0153-F162-F6A7E7F85CCE}"/>
                  </a:ext>
                </a:extLst>
              </p:cNvPr>
              <p:cNvSpPr/>
              <p:nvPr/>
            </p:nvSpPr>
            <p:spPr>
              <a:xfrm>
                <a:off x="1039367" y="5648524"/>
                <a:ext cx="513268" cy="51326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114" name="Oval 113">
                <a:extLst>
                  <a:ext uri="{FF2B5EF4-FFF2-40B4-BE49-F238E27FC236}">
                    <a16:creationId xmlns:a16="http://schemas.microsoft.com/office/drawing/2014/main" id="{5A90185B-0DFC-D799-4CFC-724ADDE48AD8}"/>
                  </a:ext>
                </a:extLst>
              </p:cNvPr>
              <p:cNvSpPr/>
              <p:nvPr/>
            </p:nvSpPr>
            <p:spPr>
              <a:xfrm>
                <a:off x="2574345" y="4492515"/>
                <a:ext cx="513268" cy="51326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115" name="Oval 114">
                <a:extLst>
                  <a:ext uri="{FF2B5EF4-FFF2-40B4-BE49-F238E27FC236}">
                    <a16:creationId xmlns:a16="http://schemas.microsoft.com/office/drawing/2014/main" id="{5999F7A4-3F5E-626B-64ED-50F6A7D612CF}"/>
                  </a:ext>
                </a:extLst>
              </p:cNvPr>
              <p:cNvSpPr/>
              <p:nvPr/>
            </p:nvSpPr>
            <p:spPr>
              <a:xfrm>
                <a:off x="3954499" y="3072483"/>
                <a:ext cx="513268" cy="51326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a:t>
                </a:r>
              </a:p>
            </p:txBody>
          </p:sp>
          <p:sp>
            <p:nvSpPr>
              <p:cNvPr id="116" name="Oval 115">
                <a:extLst>
                  <a:ext uri="{FF2B5EF4-FFF2-40B4-BE49-F238E27FC236}">
                    <a16:creationId xmlns:a16="http://schemas.microsoft.com/office/drawing/2014/main" id="{49B00AEF-091C-C2CD-F705-C0814DC81D94}"/>
                  </a:ext>
                </a:extLst>
              </p:cNvPr>
              <p:cNvSpPr/>
              <p:nvPr/>
            </p:nvSpPr>
            <p:spPr>
              <a:xfrm>
                <a:off x="2846880" y="6395303"/>
                <a:ext cx="513268" cy="51326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117" name="Oval 116">
                <a:extLst>
                  <a:ext uri="{FF2B5EF4-FFF2-40B4-BE49-F238E27FC236}">
                    <a16:creationId xmlns:a16="http://schemas.microsoft.com/office/drawing/2014/main" id="{004F5CDC-46B5-F52D-A93F-1AD7CF451D03}"/>
                  </a:ext>
                </a:extLst>
              </p:cNvPr>
              <p:cNvSpPr/>
              <p:nvPr/>
            </p:nvSpPr>
            <p:spPr>
              <a:xfrm>
                <a:off x="5001167" y="6138669"/>
                <a:ext cx="513268" cy="51326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sp>
            <p:nvSpPr>
              <p:cNvPr id="118" name="Oval 117">
                <a:extLst>
                  <a:ext uri="{FF2B5EF4-FFF2-40B4-BE49-F238E27FC236}">
                    <a16:creationId xmlns:a16="http://schemas.microsoft.com/office/drawing/2014/main" id="{4E3F5497-C62C-8D94-E8A5-9D14D75459A3}"/>
                  </a:ext>
                </a:extLst>
              </p:cNvPr>
              <p:cNvSpPr/>
              <p:nvPr/>
            </p:nvSpPr>
            <p:spPr>
              <a:xfrm>
                <a:off x="6531078" y="4786960"/>
                <a:ext cx="513268" cy="513268"/>
              </a:xfrm>
              <a:prstGeom prst="ellipse">
                <a:avLst/>
              </a:prstGeom>
              <a:solidFill>
                <a:schemeClr val="accent4">
                  <a:lumMod val="60000"/>
                  <a:lumOff val="40000"/>
                </a:scheme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a:t>
                </a:r>
              </a:p>
            </p:txBody>
          </p:sp>
          <p:sp>
            <p:nvSpPr>
              <p:cNvPr id="119" name="Oval 118">
                <a:extLst>
                  <a:ext uri="{FF2B5EF4-FFF2-40B4-BE49-F238E27FC236}">
                    <a16:creationId xmlns:a16="http://schemas.microsoft.com/office/drawing/2014/main" id="{0314616D-7046-798C-DA33-6EA291BBD504}"/>
                  </a:ext>
                </a:extLst>
              </p:cNvPr>
              <p:cNvSpPr/>
              <p:nvPr/>
            </p:nvSpPr>
            <p:spPr>
              <a:xfrm>
                <a:off x="5306598" y="3749156"/>
                <a:ext cx="513268" cy="51326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grpSp>
        <p:sp>
          <p:nvSpPr>
            <p:cNvPr id="120" name="TextBox 119">
              <a:extLst>
                <a:ext uri="{FF2B5EF4-FFF2-40B4-BE49-F238E27FC236}">
                  <a16:creationId xmlns:a16="http://schemas.microsoft.com/office/drawing/2014/main" id="{78FD2D8A-A0C4-11D9-979E-ACE0D8B0908B}"/>
                </a:ext>
              </a:extLst>
            </p:cNvPr>
            <p:cNvSpPr txBox="1"/>
            <p:nvPr/>
          </p:nvSpPr>
          <p:spPr>
            <a:xfrm>
              <a:off x="6308046" y="3868514"/>
              <a:ext cx="301686" cy="369332"/>
            </a:xfrm>
            <a:prstGeom prst="rect">
              <a:avLst/>
            </a:prstGeom>
            <a:noFill/>
          </p:spPr>
          <p:txBody>
            <a:bodyPr wrap="none" rtlCol="0">
              <a:spAutoFit/>
            </a:bodyPr>
            <a:lstStyle/>
            <a:p>
              <a:r>
                <a:rPr lang="en-US" dirty="0">
                  <a:solidFill>
                    <a:srgbClr val="FF9933"/>
                  </a:solidFill>
                </a:rPr>
                <a:t>0</a:t>
              </a:r>
            </a:p>
          </p:txBody>
        </p:sp>
        <mc:AlternateContent xmlns:mc="http://schemas.openxmlformats.org/markup-compatibility/2006">
          <mc:Choice xmlns:a14="http://schemas.microsoft.com/office/drawing/2010/main" Requires="a14">
            <p:sp>
              <p:nvSpPr>
                <p:cNvPr id="121" name="TextBox 120">
                  <a:extLst>
                    <a:ext uri="{FF2B5EF4-FFF2-40B4-BE49-F238E27FC236}">
                      <a16:creationId xmlns:a16="http://schemas.microsoft.com/office/drawing/2014/main" id="{4C496082-92F1-BFEA-B8E6-7367A215694D}"/>
                    </a:ext>
                  </a:extLst>
                </p:cNvPr>
                <p:cNvSpPr txBox="1"/>
                <p:nvPr/>
              </p:nvSpPr>
              <p:spPr>
                <a:xfrm>
                  <a:off x="7370403" y="3183900"/>
                  <a:ext cx="494046"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b="0" i="1" smtClean="0">
                            <a:solidFill>
                              <a:srgbClr val="FF9933"/>
                            </a:solidFill>
                            <a:latin typeface="Cambria Math" panose="02040503050406030204" pitchFamily="18" charset="0"/>
                          </a:rPr>
                          <m:t>10</m:t>
                        </m:r>
                      </m:oMath>
                    </m:oMathPara>
                  </a14:m>
                  <a:endParaRPr lang="en-US" dirty="0">
                    <a:solidFill>
                      <a:srgbClr val="FF9933"/>
                    </a:solidFill>
                  </a:endParaRPr>
                </a:p>
              </p:txBody>
            </p:sp>
          </mc:Choice>
          <mc:Fallback>
            <p:sp>
              <p:nvSpPr>
                <p:cNvPr id="121" name="TextBox 120">
                  <a:extLst>
                    <a:ext uri="{FF2B5EF4-FFF2-40B4-BE49-F238E27FC236}">
                      <a16:creationId xmlns:a16="http://schemas.microsoft.com/office/drawing/2014/main" id="{4C496082-92F1-BFEA-B8E6-7367A215694D}"/>
                    </a:ext>
                  </a:extLst>
                </p:cNvPr>
                <p:cNvSpPr txBox="1">
                  <a:spLocks noRot="1" noChangeAspect="1" noMove="1" noResize="1" noEditPoints="1" noAdjustHandles="1" noChangeArrowheads="1" noChangeShapeType="1" noTextEdit="1"/>
                </p:cNvSpPr>
                <p:nvPr/>
              </p:nvSpPr>
              <p:spPr>
                <a:xfrm>
                  <a:off x="7370403" y="3183900"/>
                  <a:ext cx="494046" cy="369332"/>
                </a:xfrm>
                <a:prstGeom prst="rect">
                  <a:avLst/>
                </a:prstGeom>
                <a:blipFill>
                  <a:blip r:embed="rId3"/>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22" name="TextBox 121">
                  <a:extLst>
                    <a:ext uri="{FF2B5EF4-FFF2-40B4-BE49-F238E27FC236}">
                      <a16:creationId xmlns:a16="http://schemas.microsoft.com/office/drawing/2014/main" id="{92571741-AA7C-6BB9-353E-73FECCD4C0D1}"/>
                    </a:ext>
                  </a:extLst>
                </p:cNvPr>
                <p:cNvSpPr txBox="1"/>
                <p:nvPr/>
              </p:nvSpPr>
              <p:spPr>
                <a:xfrm>
                  <a:off x="6536646" y="5245034"/>
                  <a:ext cx="494046"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b="0" i="1" smtClean="0">
                            <a:solidFill>
                              <a:srgbClr val="FF9933"/>
                            </a:solidFill>
                            <a:latin typeface="Cambria Math" panose="02040503050406030204" pitchFamily="18" charset="0"/>
                          </a:rPr>
                          <m:t>12</m:t>
                        </m:r>
                      </m:oMath>
                    </m:oMathPara>
                  </a14:m>
                  <a:endParaRPr lang="en-US" dirty="0">
                    <a:solidFill>
                      <a:srgbClr val="FF9933"/>
                    </a:solidFill>
                  </a:endParaRPr>
                </a:p>
              </p:txBody>
            </p:sp>
          </mc:Choice>
          <mc:Fallback>
            <p:sp>
              <p:nvSpPr>
                <p:cNvPr id="122" name="TextBox 121">
                  <a:extLst>
                    <a:ext uri="{FF2B5EF4-FFF2-40B4-BE49-F238E27FC236}">
                      <a16:creationId xmlns:a16="http://schemas.microsoft.com/office/drawing/2014/main" id="{92571741-AA7C-6BB9-353E-73FECCD4C0D1}"/>
                    </a:ext>
                  </a:extLst>
                </p:cNvPr>
                <p:cNvSpPr txBox="1">
                  <a:spLocks noRot="1" noChangeAspect="1" noMove="1" noResize="1" noEditPoints="1" noAdjustHandles="1" noChangeArrowheads="1" noChangeShapeType="1" noTextEdit="1"/>
                </p:cNvSpPr>
                <p:nvPr/>
              </p:nvSpPr>
              <p:spPr>
                <a:xfrm>
                  <a:off x="6536646" y="5245034"/>
                  <a:ext cx="494046" cy="369332"/>
                </a:xfrm>
                <a:prstGeom prst="rect">
                  <a:avLst/>
                </a:prstGeom>
                <a:blipFill>
                  <a:blip r:embed="rId4"/>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23" name="TextBox 122">
                  <a:extLst>
                    <a:ext uri="{FF2B5EF4-FFF2-40B4-BE49-F238E27FC236}">
                      <a16:creationId xmlns:a16="http://schemas.microsoft.com/office/drawing/2014/main" id="{50B5C3AB-7412-7483-0E48-1EB24EDE9C6B}"/>
                    </a:ext>
                  </a:extLst>
                </p:cNvPr>
                <p:cNvSpPr txBox="1"/>
                <p:nvPr/>
              </p:nvSpPr>
              <p:spPr>
                <a:xfrm>
                  <a:off x="7750522" y="4174954"/>
                  <a:ext cx="494046"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b="0" i="1" smtClean="0">
                            <a:solidFill>
                              <a:srgbClr val="FF9933"/>
                            </a:solidFill>
                            <a:latin typeface="Cambria Math" panose="02040503050406030204" pitchFamily="18" charset="0"/>
                          </a:rPr>
                          <m:t>14</m:t>
                        </m:r>
                      </m:oMath>
                    </m:oMathPara>
                  </a14:m>
                  <a:endParaRPr lang="en-US" dirty="0">
                    <a:solidFill>
                      <a:srgbClr val="FF9933"/>
                    </a:solidFill>
                  </a:endParaRPr>
                </a:p>
              </p:txBody>
            </p:sp>
          </mc:Choice>
          <mc:Fallback>
            <p:sp>
              <p:nvSpPr>
                <p:cNvPr id="123" name="TextBox 122">
                  <a:extLst>
                    <a:ext uri="{FF2B5EF4-FFF2-40B4-BE49-F238E27FC236}">
                      <a16:creationId xmlns:a16="http://schemas.microsoft.com/office/drawing/2014/main" id="{50B5C3AB-7412-7483-0E48-1EB24EDE9C6B}"/>
                    </a:ext>
                  </a:extLst>
                </p:cNvPr>
                <p:cNvSpPr txBox="1">
                  <a:spLocks noRot="1" noChangeAspect="1" noMove="1" noResize="1" noEditPoints="1" noAdjustHandles="1" noChangeArrowheads="1" noChangeShapeType="1" noTextEdit="1"/>
                </p:cNvSpPr>
                <p:nvPr/>
              </p:nvSpPr>
              <p:spPr>
                <a:xfrm>
                  <a:off x="7750522" y="4174954"/>
                  <a:ext cx="494046" cy="369332"/>
                </a:xfrm>
                <a:prstGeom prst="rect">
                  <a:avLst/>
                </a:prstGeom>
                <a:blipFill>
                  <a:blip r:embed="rId5"/>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24" name="TextBox 123">
                  <a:extLst>
                    <a:ext uri="{FF2B5EF4-FFF2-40B4-BE49-F238E27FC236}">
                      <a16:creationId xmlns:a16="http://schemas.microsoft.com/office/drawing/2014/main" id="{EAEACC80-3E1A-01C0-3EA2-FEC53818A9FC}"/>
                    </a:ext>
                  </a:extLst>
                </p:cNvPr>
                <p:cNvSpPr txBox="1"/>
                <p:nvPr/>
              </p:nvSpPr>
              <p:spPr>
                <a:xfrm>
                  <a:off x="8690379" y="3258914"/>
                  <a:ext cx="365805"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b="0" i="1" smtClean="0">
                            <a:solidFill>
                              <a:srgbClr val="FF9933"/>
                            </a:solidFill>
                            <a:latin typeface="Cambria Math" panose="02040503050406030204" pitchFamily="18" charset="0"/>
                          </a:rPr>
                          <m:t>1</m:t>
                        </m:r>
                      </m:oMath>
                    </m:oMathPara>
                  </a14:m>
                  <a:endParaRPr lang="en-US" dirty="0">
                    <a:solidFill>
                      <a:srgbClr val="FF9933"/>
                    </a:solidFill>
                  </a:endParaRPr>
                </a:p>
              </p:txBody>
            </p:sp>
          </mc:Choice>
          <mc:Fallback>
            <p:sp>
              <p:nvSpPr>
                <p:cNvPr id="124" name="TextBox 123">
                  <a:extLst>
                    <a:ext uri="{FF2B5EF4-FFF2-40B4-BE49-F238E27FC236}">
                      <a16:creationId xmlns:a16="http://schemas.microsoft.com/office/drawing/2014/main" id="{EAEACC80-3E1A-01C0-3EA2-FEC53818A9FC}"/>
                    </a:ext>
                  </a:extLst>
                </p:cNvPr>
                <p:cNvSpPr txBox="1">
                  <a:spLocks noRot="1" noChangeAspect="1" noMove="1" noResize="1" noEditPoints="1" noAdjustHandles="1" noChangeArrowheads="1" noChangeShapeType="1" noTextEdit="1"/>
                </p:cNvSpPr>
                <p:nvPr/>
              </p:nvSpPr>
              <p:spPr>
                <a:xfrm>
                  <a:off x="8690379" y="3258914"/>
                  <a:ext cx="365805" cy="369332"/>
                </a:xfrm>
                <a:prstGeom prst="rect">
                  <a:avLst/>
                </a:prstGeom>
                <a:blipFill>
                  <a:blip r:embed="rId6"/>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25" name="TextBox 124">
                  <a:extLst>
                    <a:ext uri="{FF2B5EF4-FFF2-40B4-BE49-F238E27FC236}">
                      <a16:creationId xmlns:a16="http://schemas.microsoft.com/office/drawing/2014/main" id="{4751C839-8CBA-C81F-C4A4-64CA10F54AE5}"/>
                    </a:ext>
                  </a:extLst>
                </p:cNvPr>
                <p:cNvSpPr txBox="1"/>
                <p:nvPr/>
              </p:nvSpPr>
              <p:spPr>
                <a:xfrm>
                  <a:off x="7908936" y="5429700"/>
                  <a:ext cx="494046"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b="0" i="1" smtClean="0">
                            <a:solidFill>
                              <a:srgbClr val="FF9933"/>
                            </a:solidFill>
                            <a:latin typeface="Cambria Math" panose="02040503050406030204" pitchFamily="18" charset="0"/>
                          </a:rPr>
                          <m:t>13</m:t>
                        </m:r>
                      </m:oMath>
                    </m:oMathPara>
                  </a14:m>
                  <a:endParaRPr lang="en-US" dirty="0">
                    <a:solidFill>
                      <a:srgbClr val="FF9933"/>
                    </a:solidFill>
                  </a:endParaRPr>
                </a:p>
              </p:txBody>
            </p:sp>
          </mc:Choice>
          <mc:Fallback>
            <p:sp>
              <p:nvSpPr>
                <p:cNvPr id="125" name="TextBox 124">
                  <a:extLst>
                    <a:ext uri="{FF2B5EF4-FFF2-40B4-BE49-F238E27FC236}">
                      <a16:creationId xmlns:a16="http://schemas.microsoft.com/office/drawing/2014/main" id="{4751C839-8CBA-C81F-C4A4-64CA10F54AE5}"/>
                    </a:ext>
                  </a:extLst>
                </p:cNvPr>
                <p:cNvSpPr txBox="1">
                  <a:spLocks noRot="1" noChangeAspect="1" noMove="1" noResize="1" noEditPoints="1" noAdjustHandles="1" noChangeArrowheads="1" noChangeShapeType="1" noTextEdit="1"/>
                </p:cNvSpPr>
                <p:nvPr/>
              </p:nvSpPr>
              <p:spPr>
                <a:xfrm>
                  <a:off x="7908936" y="5429700"/>
                  <a:ext cx="494046" cy="369332"/>
                </a:xfrm>
                <a:prstGeom prst="rect">
                  <a:avLst/>
                </a:prstGeom>
                <a:blipFill>
                  <a:blip r:embed="rId7"/>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26" name="TextBox 125">
                  <a:extLst>
                    <a:ext uri="{FF2B5EF4-FFF2-40B4-BE49-F238E27FC236}">
                      <a16:creationId xmlns:a16="http://schemas.microsoft.com/office/drawing/2014/main" id="{A2D4AEF7-1358-E518-F02E-B190D32BEA98}"/>
                    </a:ext>
                  </a:extLst>
                </p:cNvPr>
                <p:cNvSpPr txBox="1"/>
                <p:nvPr/>
              </p:nvSpPr>
              <p:spPr>
                <a:xfrm>
                  <a:off x="9165653" y="5414270"/>
                  <a:ext cx="494046"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b="0" i="1" smtClean="0">
                            <a:solidFill>
                              <a:srgbClr val="FF9933"/>
                            </a:solidFill>
                            <a:latin typeface="Cambria Math" panose="02040503050406030204" pitchFamily="18" charset="0"/>
                          </a:rPr>
                          <m:t>20</m:t>
                        </m:r>
                      </m:oMath>
                    </m:oMathPara>
                  </a14:m>
                  <a:endParaRPr lang="en-US" dirty="0">
                    <a:solidFill>
                      <a:srgbClr val="FF9933"/>
                    </a:solidFill>
                  </a:endParaRPr>
                </a:p>
              </p:txBody>
            </p:sp>
          </mc:Choice>
          <mc:Fallback>
            <p:sp>
              <p:nvSpPr>
                <p:cNvPr id="126" name="TextBox 125">
                  <a:extLst>
                    <a:ext uri="{FF2B5EF4-FFF2-40B4-BE49-F238E27FC236}">
                      <a16:creationId xmlns:a16="http://schemas.microsoft.com/office/drawing/2014/main" id="{A2D4AEF7-1358-E518-F02E-B190D32BEA98}"/>
                    </a:ext>
                  </a:extLst>
                </p:cNvPr>
                <p:cNvSpPr txBox="1">
                  <a:spLocks noRot="1" noChangeAspect="1" noMove="1" noResize="1" noEditPoints="1" noAdjustHandles="1" noChangeArrowheads="1" noChangeShapeType="1" noTextEdit="1"/>
                </p:cNvSpPr>
                <p:nvPr/>
              </p:nvSpPr>
              <p:spPr>
                <a:xfrm>
                  <a:off x="9165653" y="5414270"/>
                  <a:ext cx="494046" cy="369332"/>
                </a:xfrm>
                <a:prstGeom prst="rect">
                  <a:avLst/>
                </a:prstGeom>
                <a:blipFill>
                  <a:blip r:embed="rId8"/>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27" name="TextBox 126">
                  <a:extLst>
                    <a:ext uri="{FF2B5EF4-FFF2-40B4-BE49-F238E27FC236}">
                      <a16:creationId xmlns:a16="http://schemas.microsoft.com/office/drawing/2014/main" id="{491D7C20-D5BF-4701-CAF2-67A0A6BFF8FD}"/>
                    </a:ext>
                  </a:extLst>
                </p:cNvPr>
                <p:cNvSpPr txBox="1"/>
                <p:nvPr/>
              </p:nvSpPr>
              <p:spPr>
                <a:xfrm>
                  <a:off x="9588095" y="3628246"/>
                  <a:ext cx="433132"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smtClean="0">
                            <a:solidFill>
                              <a:srgbClr val="FF9933"/>
                            </a:solidFill>
                            <a:latin typeface="Cambria Math"/>
                          </a:rPr>
                          <m:t>∞</m:t>
                        </m:r>
                      </m:oMath>
                    </m:oMathPara>
                  </a14:m>
                  <a:endParaRPr lang="en-US" dirty="0">
                    <a:solidFill>
                      <a:srgbClr val="FF9933"/>
                    </a:solidFill>
                  </a:endParaRPr>
                </a:p>
              </p:txBody>
            </p:sp>
          </mc:Choice>
          <mc:Fallback>
            <p:sp>
              <p:nvSpPr>
                <p:cNvPr id="127" name="TextBox 126">
                  <a:extLst>
                    <a:ext uri="{FF2B5EF4-FFF2-40B4-BE49-F238E27FC236}">
                      <a16:creationId xmlns:a16="http://schemas.microsoft.com/office/drawing/2014/main" id="{491D7C20-D5BF-4701-CAF2-67A0A6BFF8FD}"/>
                    </a:ext>
                  </a:extLst>
                </p:cNvPr>
                <p:cNvSpPr txBox="1">
                  <a:spLocks noRot="1" noChangeAspect="1" noMove="1" noResize="1" noEditPoints="1" noAdjustHandles="1" noChangeArrowheads="1" noChangeShapeType="1" noTextEdit="1"/>
                </p:cNvSpPr>
                <p:nvPr/>
              </p:nvSpPr>
              <p:spPr>
                <a:xfrm>
                  <a:off x="9588095" y="3628246"/>
                  <a:ext cx="433132" cy="369332"/>
                </a:xfrm>
                <a:prstGeom prst="rect">
                  <a:avLst/>
                </a:prstGeom>
                <a:blipFill>
                  <a:blip r:embed="rId9"/>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28" name="TextBox 127">
                  <a:extLst>
                    <a:ext uri="{FF2B5EF4-FFF2-40B4-BE49-F238E27FC236}">
                      <a16:creationId xmlns:a16="http://schemas.microsoft.com/office/drawing/2014/main" id="{5877C157-BBAB-E0FE-7870-CC2F5E9FA266}"/>
                    </a:ext>
                  </a:extLst>
                </p:cNvPr>
                <p:cNvSpPr txBox="1"/>
                <p:nvPr/>
              </p:nvSpPr>
              <p:spPr>
                <a:xfrm>
                  <a:off x="10446914" y="4301993"/>
                  <a:ext cx="433132"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smtClean="0">
                            <a:solidFill>
                              <a:srgbClr val="FF9933"/>
                            </a:solidFill>
                            <a:latin typeface="Cambria Math"/>
                          </a:rPr>
                          <m:t>∞</m:t>
                        </m:r>
                      </m:oMath>
                    </m:oMathPara>
                  </a14:m>
                  <a:endParaRPr lang="en-US" dirty="0">
                    <a:solidFill>
                      <a:srgbClr val="FF9933"/>
                    </a:solidFill>
                  </a:endParaRPr>
                </a:p>
              </p:txBody>
            </p:sp>
          </mc:Choice>
          <mc:Fallback>
            <p:sp>
              <p:nvSpPr>
                <p:cNvPr id="128" name="TextBox 127">
                  <a:extLst>
                    <a:ext uri="{FF2B5EF4-FFF2-40B4-BE49-F238E27FC236}">
                      <a16:creationId xmlns:a16="http://schemas.microsoft.com/office/drawing/2014/main" id="{5877C157-BBAB-E0FE-7870-CC2F5E9FA266}"/>
                    </a:ext>
                  </a:extLst>
                </p:cNvPr>
                <p:cNvSpPr txBox="1">
                  <a:spLocks noRot="1" noChangeAspect="1" noMove="1" noResize="1" noEditPoints="1" noAdjustHandles="1" noChangeArrowheads="1" noChangeShapeType="1" noTextEdit="1"/>
                </p:cNvSpPr>
                <p:nvPr/>
              </p:nvSpPr>
              <p:spPr>
                <a:xfrm>
                  <a:off x="10446914" y="4301993"/>
                  <a:ext cx="433132" cy="369332"/>
                </a:xfrm>
                <a:prstGeom prst="rect">
                  <a:avLst/>
                </a:prstGeom>
                <a:blipFill>
                  <a:blip r:embed="rId10"/>
                  <a:stretch>
                    <a:fillRect/>
                  </a:stretch>
                </a:blipFill>
              </p:spPr>
              <p:txBody>
                <a:bodyPr/>
                <a:lstStyle/>
                <a:p>
                  <a:r>
                    <a:rPr lang="en-US">
                      <a:noFill/>
                    </a:rPr>
                    <a:t> </a:t>
                  </a:r>
                </a:p>
              </p:txBody>
            </p:sp>
          </mc:Fallback>
        </mc:AlternateContent>
        <p:sp>
          <p:nvSpPr>
            <p:cNvPr id="6" name="Freeform 4">
              <a:extLst>
                <a:ext uri="{FF2B5EF4-FFF2-40B4-BE49-F238E27FC236}">
                  <a16:creationId xmlns:a16="http://schemas.microsoft.com/office/drawing/2014/main" id="{14B28B9B-81DA-7A57-9030-1A13EFE12F97}"/>
                </a:ext>
              </a:extLst>
            </p:cNvPr>
            <p:cNvSpPr/>
            <p:nvPr/>
          </p:nvSpPr>
          <p:spPr>
            <a:xfrm>
              <a:off x="6138563" y="3080616"/>
              <a:ext cx="2632842" cy="3026979"/>
            </a:xfrm>
            <a:custGeom>
              <a:avLst/>
              <a:gdLst>
                <a:gd name="connsiteX0" fmla="*/ 0 w 2632842"/>
                <a:gd name="connsiteY0" fmla="*/ 1166648 h 3026979"/>
                <a:gd name="connsiteX1" fmla="*/ 141890 w 2632842"/>
                <a:gd name="connsiteY1" fmla="*/ 2017986 h 3026979"/>
                <a:gd name="connsiteX2" fmla="*/ 583324 w 2632842"/>
                <a:gd name="connsiteY2" fmla="*/ 2695904 h 3026979"/>
                <a:gd name="connsiteX3" fmla="*/ 1292773 w 2632842"/>
                <a:gd name="connsiteY3" fmla="*/ 2932386 h 3026979"/>
                <a:gd name="connsiteX4" fmla="*/ 2222938 w 2632842"/>
                <a:gd name="connsiteY4" fmla="*/ 3026979 h 3026979"/>
                <a:gd name="connsiteX5" fmla="*/ 2538249 w 2632842"/>
                <a:gd name="connsiteY5" fmla="*/ 2963917 h 3026979"/>
                <a:gd name="connsiteX6" fmla="*/ 2632842 w 2632842"/>
                <a:gd name="connsiteY6" fmla="*/ 2601311 h 3026979"/>
                <a:gd name="connsiteX7" fmla="*/ 1891862 w 2632842"/>
                <a:gd name="connsiteY7" fmla="*/ 1970690 h 3026979"/>
                <a:gd name="connsiteX8" fmla="*/ 1686911 w 2632842"/>
                <a:gd name="connsiteY8" fmla="*/ 1466193 h 3026979"/>
                <a:gd name="connsiteX9" fmla="*/ 1781504 w 2632842"/>
                <a:gd name="connsiteY9" fmla="*/ 993228 h 3026979"/>
                <a:gd name="connsiteX10" fmla="*/ 1954924 w 2632842"/>
                <a:gd name="connsiteY10" fmla="*/ 346842 h 3026979"/>
                <a:gd name="connsiteX11" fmla="*/ 1718442 w 2632842"/>
                <a:gd name="connsiteY11" fmla="*/ 0 h 3026979"/>
                <a:gd name="connsiteX12" fmla="*/ 1229711 w 2632842"/>
                <a:gd name="connsiteY12" fmla="*/ 63062 h 3026979"/>
                <a:gd name="connsiteX13" fmla="*/ 378373 w 2632842"/>
                <a:gd name="connsiteY13" fmla="*/ 630621 h 3026979"/>
                <a:gd name="connsiteX14" fmla="*/ 0 w 2632842"/>
                <a:gd name="connsiteY14" fmla="*/ 1166648 h 3026979"/>
                <a:gd name="connsiteX0" fmla="*/ 0 w 2632842"/>
                <a:gd name="connsiteY0" fmla="*/ 1166648 h 3026979"/>
                <a:gd name="connsiteX1" fmla="*/ 141890 w 2632842"/>
                <a:gd name="connsiteY1" fmla="*/ 2017986 h 3026979"/>
                <a:gd name="connsiteX2" fmla="*/ 583324 w 2632842"/>
                <a:gd name="connsiteY2" fmla="*/ 2695904 h 3026979"/>
                <a:gd name="connsiteX3" fmla="*/ 1292773 w 2632842"/>
                <a:gd name="connsiteY3" fmla="*/ 2932386 h 3026979"/>
                <a:gd name="connsiteX4" fmla="*/ 2222938 w 2632842"/>
                <a:gd name="connsiteY4" fmla="*/ 3026979 h 3026979"/>
                <a:gd name="connsiteX5" fmla="*/ 2538249 w 2632842"/>
                <a:gd name="connsiteY5" fmla="*/ 2963917 h 3026979"/>
                <a:gd name="connsiteX6" fmla="*/ 2632842 w 2632842"/>
                <a:gd name="connsiteY6" fmla="*/ 2601311 h 3026979"/>
                <a:gd name="connsiteX7" fmla="*/ 1891862 w 2632842"/>
                <a:gd name="connsiteY7" fmla="*/ 1970690 h 3026979"/>
                <a:gd name="connsiteX8" fmla="*/ 2169050 w 2632842"/>
                <a:gd name="connsiteY8" fmla="*/ 1258375 h 3026979"/>
                <a:gd name="connsiteX9" fmla="*/ 1781504 w 2632842"/>
                <a:gd name="connsiteY9" fmla="*/ 993228 h 3026979"/>
                <a:gd name="connsiteX10" fmla="*/ 1954924 w 2632842"/>
                <a:gd name="connsiteY10" fmla="*/ 346842 h 3026979"/>
                <a:gd name="connsiteX11" fmla="*/ 1718442 w 2632842"/>
                <a:gd name="connsiteY11" fmla="*/ 0 h 3026979"/>
                <a:gd name="connsiteX12" fmla="*/ 1229711 w 2632842"/>
                <a:gd name="connsiteY12" fmla="*/ 63062 h 3026979"/>
                <a:gd name="connsiteX13" fmla="*/ 378373 w 2632842"/>
                <a:gd name="connsiteY13" fmla="*/ 630621 h 3026979"/>
                <a:gd name="connsiteX14" fmla="*/ 0 w 2632842"/>
                <a:gd name="connsiteY14" fmla="*/ 1166648 h 3026979"/>
                <a:gd name="connsiteX0" fmla="*/ 0 w 2632842"/>
                <a:gd name="connsiteY0" fmla="*/ 1166648 h 3026979"/>
                <a:gd name="connsiteX1" fmla="*/ 141890 w 2632842"/>
                <a:gd name="connsiteY1" fmla="*/ 2017986 h 3026979"/>
                <a:gd name="connsiteX2" fmla="*/ 583324 w 2632842"/>
                <a:gd name="connsiteY2" fmla="*/ 2695904 h 3026979"/>
                <a:gd name="connsiteX3" fmla="*/ 1292773 w 2632842"/>
                <a:gd name="connsiteY3" fmla="*/ 2932386 h 3026979"/>
                <a:gd name="connsiteX4" fmla="*/ 2222938 w 2632842"/>
                <a:gd name="connsiteY4" fmla="*/ 3026979 h 3026979"/>
                <a:gd name="connsiteX5" fmla="*/ 2538249 w 2632842"/>
                <a:gd name="connsiteY5" fmla="*/ 2963917 h 3026979"/>
                <a:gd name="connsiteX6" fmla="*/ 2632842 w 2632842"/>
                <a:gd name="connsiteY6" fmla="*/ 2601311 h 3026979"/>
                <a:gd name="connsiteX7" fmla="*/ 1891862 w 2632842"/>
                <a:gd name="connsiteY7" fmla="*/ 1970690 h 3026979"/>
                <a:gd name="connsiteX8" fmla="*/ 2169050 w 2632842"/>
                <a:gd name="connsiteY8" fmla="*/ 1258375 h 3026979"/>
                <a:gd name="connsiteX9" fmla="*/ 2005948 w 2632842"/>
                <a:gd name="connsiteY9" fmla="*/ 951664 h 3026979"/>
                <a:gd name="connsiteX10" fmla="*/ 1954924 w 2632842"/>
                <a:gd name="connsiteY10" fmla="*/ 346842 h 3026979"/>
                <a:gd name="connsiteX11" fmla="*/ 1718442 w 2632842"/>
                <a:gd name="connsiteY11" fmla="*/ 0 h 3026979"/>
                <a:gd name="connsiteX12" fmla="*/ 1229711 w 2632842"/>
                <a:gd name="connsiteY12" fmla="*/ 63062 h 3026979"/>
                <a:gd name="connsiteX13" fmla="*/ 378373 w 2632842"/>
                <a:gd name="connsiteY13" fmla="*/ 630621 h 3026979"/>
                <a:gd name="connsiteX14" fmla="*/ 0 w 2632842"/>
                <a:gd name="connsiteY14" fmla="*/ 1166648 h 3026979"/>
                <a:gd name="connsiteX0" fmla="*/ 0 w 2632842"/>
                <a:gd name="connsiteY0" fmla="*/ 1166648 h 3026979"/>
                <a:gd name="connsiteX1" fmla="*/ 141890 w 2632842"/>
                <a:gd name="connsiteY1" fmla="*/ 2017986 h 3026979"/>
                <a:gd name="connsiteX2" fmla="*/ 583324 w 2632842"/>
                <a:gd name="connsiteY2" fmla="*/ 2695904 h 3026979"/>
                <a:gd name="connsiteX3" fmla="*/ 1292773 w 2632842"/>
                <a:gd name="connsiteY3" fmla="*/ 2932386 h 3026979"/>
                <a:gd name="connsiteX4" fmla="*/ 2222938 w 2632842"/>
                <a:gd name="connsiteY4" fmla="*/ 3026979 h 3026979"/>
                <a:gd name="connsiteX5" fmla="*/ 2538249 w 2632842"/>
                <a:gd name="connsiteY5" fmla="*/ 2963917 h 3026979"/>
                <a:gd name="connsiteX6" fmla="*/ 2632842 w 2632842"/>
                <a:gd name="connsiteY6" fmla="*/ 2601311 h 3026979"/>
                <a:gd name="connsiteX7" fmla="*/ 2548567 w 2632842"/>
                <a:gd name="connsiteY7" fmla="*/ 1912501 h 3026979"/>
                <a:gd name="connsiteX8" fmla="*/ 2169050 w 2632842"/>
                <a:gd name="connsiteY8" fmla="*/ 1258375 h 3026979"/>
                <a:gd name="connsiteX9" fmla="*/ 2005948 w 2632842"/>
                <a:gd name="connsiteY9" fmla="*/ 951664 h 3026979"/>
                <a:gd name="connsiteX10" fmla="*/ 1954924 w 2632842"/>
                <a:gd name="connsiteY10" fmla="*/ 346842 h 3026979"/>
                <a:gd name="connsiteX11" fmla="*/ 1718442 w 2632842"/>
                <a:gd name="connsiteY11" fmla="*/ 0 h 3026979"/>
                <a:gd name="connsiteX12" fmla="*/ 1229711 w 2632842"/>
                <a:gd name="connsiteY12" fmla="*/ 63062 h 3026979"/>
                <a:gd name="connsiteX13" fmla="*/ 378373 w 2632842"/>
                <a:gd name="connsiteY13" fmla="*/ 630621 h 3026979"/>
                <a:gd name="connsiteX14" fmla="*/ 0 w 2632842"/>
                <a:gd name="connsiteY14" fmla="*/ 1166648 h 30269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632842" h="3026979">
                  <a:moveTo>
                    <a:pt x="0" y="1166648"/>
                  </a:moveTo>
                  <a:lnTo>
                    <a:pt x="141890" y="2017986"/>
                  </a:lnTo>
                  <a:lnTo>
                    <a:pt x="583324" y="2695904"/>
                  </a:lnTo>
                  <a:lnTo>
                    <a:pt x="1292773" y="2932386"/>
                  </a:lnTo>
                  <a:lnTo>
                    <a:pt x="2222938" y="3026979"/>
                  </a:lnTo>
                  <a:lnTo>
                    <a:pt x="2538249" y="2963917"/>
                  </a:lnTo>
                  <a:lnTo>
                    <a:pt x="2632842" y="2601311"/>
                  </a:lnTo>
                  <a:lnTo>
                    <a:pt x="2548567" y="1912501"/>
                  </a:lnTo>
                  <a:lnTo>
                    <a:pt x="2169050" y="1258375"/>
                  </a:lnTo>
                  <a:lnTo>
                    <a:pt x="2005948" y="951664"/>
                  </a:lnTo>
                  <a:lnTo>
                    <a:pt x="1954924" y="346842"/>
                  </a:lnTo>
                  <a:lnTo>
                    <a:pt x="1718442" y="0"/>
                  </a:lnTo>
                  <a:lnTo>
                    <a:pt x="1229711" y="63062"/>
                  </a:lnTo>
                  <a:lnTo>
                    <a:pt x="378373" y="630621"/>
                  </a:lnTo>
                  <a:lnTo>
                    <a:pt x="0" y="1166648"/>
                  </a:lnTo>
                  <a:close/>
                </a:path>
              </a:pathLst>
            </a:custGeom>
            <a:solidFill>
              <a:srgbClr val="00B0F0">
                <a:alpha val="25098"/>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 name="TextBox 8">
            <a:extLst>
              <a:ext uri="{FF2B5EF4-FFF2-40B4-BE49-F238E27FC236}">
                <a16:creationId xmlns:a16="http://schemas.microsoft.com/office/drawing/2014/main" id="{87B571E0-1815-BBA3-7175-C8E1140C402C}"/>
              </a:ext>
            </a:extLst>
          </p:cNvPr>
          <p:cNvSpPr txBox="1"/>
          <p:nvPr/>
        </p:nvSpPr>
        <p:spPr>
          <a:xfrm>
            <a:off x="6553271" y="386968"/>
            <a:ext cx="4897289" cy="954107"/>
          </a:xfrm>
          <a:prstGeom prst="rect">
            <a:avLst/>
          </a:prstGeom>
          <a:noFill/>
          <a:ln>
            <a:solidFill>
              <a:srgbClr val="FF0000"/>
            </a:solidFill>
          </a:ln>
        </p:spPr>
        <p:txBody>
          <a:bodyPr wrap="square" rtlCol="0">
            <a:spAutoFit/>
          </a:bodyPr>
          <a:lstStyle/>
          <a:p>
            <a:r>
              <a:rPr lang="en-US" sz="2800" dirty="0">
                <a:solidFill>
                  <a:srgbClr val="FF0000"/>
                </a:solidFill>
              </a:rPr>
              <a:t>What if we had a negative-weight edge?</a:t>
            </a:r>
          </a:p>
        </p:txBody>
      </p:sp>
      <p:sp>
        <p:nvSpPr>
          <p:cNvPr id="5" name="TextBox 4">
            <a:extLst>
              <a:ext uri="{FF2B5EF4-FFF2-40B4-BE49-F238E27FC236}">
                <a16:creationId xmlns:a16="http://schemas.microsoft.com/office/drawing/2014/main" id="{FBECC6F7-BBE2-B245-586F-4B010699B06D}"/>
              </a:ext>
            </a:extLst>
          </p:cNvPr>
          <p:cNvSpPr txBox="1"/>
          <p:nvPr/>
        </p:nvSpPr>
        <p:spPr>
          <a:xfrm>
            <a:off x="6310747" y="1770584"/>
            <a:ext cx="5265468" cy="1200329"/>
          </a:xfrm>
          <a:prstGeom prst="rect">
            <a:avLst/>
          </a:prstGeom>
          <a:noFill/>
        </p:spPr>
        <p:txBody>
          <a:bodyPr wrap="square">
            <a:spAutoFit/>
          </a:bodyPr>
          <a:lstStyle/>
          <a:p>
            <a:r>
              <a:rPr lang="en-US" dirty="0">
                <a:solidFill>
                  <a:srgbClr val="FF0000"/>
                </a:solidFill>
              </a:rPr>
              <a:t>Extract a node from priority queue (making it “done”)</a:t>
            </a:r>
          </a:p>
          <a:p>
            <a:r>
              <a:rPr lang="en-US" dirty="0">
                <a:solidFill>
                  <a:srgbClr val="FF0000"/>
                </a:solidFill>
              </a:rPr>
              <a:t>Mark extracted node as seen</a:t>
            </a:r>
          </a:p>
          <a:p>
            <a:r>
              <a:rPr lang="en-US" dirty="0">
                <a:solidFill>
                  <a:srgbClr val="FF0000"/>
                </a:solidFill>
              </a:rPr>
              <a:t>for each not-done neighbor:</a:t>
            </a:r>
          </a:p>
          <a:p>
            <a:r>
              <a:rPr lang="en-US" dirty="0">
                <a:solidFill>
                  <a:srgbClr val="FF0000"/>
                </a:solidFill>
              </a:rPr>
              <a:t>        Update its distance if we found a better path</a:t>
            </a:r>
          </a:p>
        </p:txBody>
      </p:sp>
      <mc:AlternateContent xmlns:mc="http://schemas.openxmlformats.org/markup-compatibility/2006" xmlns:a14="http://schemas.microsoft.com/office/drawing/2010/main">
        <mc:Choice Requires="a14">
          <p:graphicFrame>
            <p:nvGraphicFramePr>
              <p:cNvPr id="7" name="Table 6">
                <a:extLst>
                  <a:ext uri="{FF2B5EF4-FFF2-40B4-BE49-F238E27FC236}">
                    <a16:creationId xmlns:a16="http://schemas.microsoft.com/office/drawing/2014/main" id="{192378B3-4855-B409-F5A5-1898352C7DA1}"/>
                  </a:ext>
                </a:extLst>
              </p:cNvPr>
              <p:cNvGraphicFramePr>
                <a:graphicFrameLocks noGrp="1"/>
              </p:cNvGraphicFramePr>
              <p:nvPr>
                <p:extLst>
                  <p:ext uri="{D42A27DB-BD31-4B8C-83A1-F6EECF244321}">
                    <p14:modId xmlns:p14="http://schemas.microsoft.com/office/powerpoint/2010/main" val="3021066288"/>
                  </p:ext>
                </p:extLst>
              </p:nvPr>
            </p:nvGraphicFramePr>
            <p:xfrm>
              <a:off x="615785" y="2468563"/>
              <a:ext cx="3743780" cy="3708400"/>
            </p:xfrm>
            <a:graphic>
              <a:graphicData uri="http://schemas.openxmlformats.org/drawingml/2006/table">
                <a:tbl>
                  <a:tblPr firstRow="1" bandRow="1">
                    <a:tableStyleId>{5C22544A-7EE6-4342-B048-85BDC9FD1C3A}</a:tableStyleId>
                  </a:tblPr>
                  <a:tblGrid>
                    <a:gridCol w="769670">
                      <a:extLst>
                        <a:ext uri="{9D8B030D-6E8A-4147-A177-3AD203B41FA5}">
                          <a16:colId xmlns:a16="http://schemas.microsoft.com/office/drawing/2014/main" val="4187985009"/>
                        </a:ext>
                      </a:extLst>
                    </a:gridCol>
                    <a:gridCol w="794327">
                      <a:extLst>
                        <a:ext uri="{9D8B030D-6E8A-4147-A177-3AD203B41FA5}">
                          <a16:colId xmlns:a16="http://schemas.microsoft.com/office/drawing/2014/main" val="467685999"/>
                        </a:ext>
                      </a:extLst>
                    </a:gridCol>
                    <a:gridCol w="877454">
                      <a:extLst>
                        <a:ext uri="{9D8B030D-6E8A-4147-A177-3AD203B41FA5}">
                          <a16:colId xmlns:a16="http://schemas.microsoft.com/office/drawing/2014/main" val="556530481"/>
                        </a:ext>
                      </a:extLst>
                    </a:gridCol>
                    <a:gridCol w="1302329">
                      <a:extLst>
                        <a:ext uri="{9D8B030D-6E8A-4147-A177-3AD203B41FA5}">
                          <a16:colId xmlns:a16="http://schemas.microsoft.com/office/drawing/2014/main" val="1192297038"/>
                        </a:ext>
                      </a:extLst>
                    </a:gridCol>
                  </a:tblGrid>
                  <a:tr h="370840">
                    <a:tc>
                      <a:txBody>
                        <a:bodyPr/>
                        <a:lstStyle/>
                        <a:p>
                          <a:r>
                            <a:rPr lang="en-US" dirty="0">
                              <a:solidFill>
                                <a:schemeClr val="tx1"/>
                              </a:solidFill>
                            </a:rPr>
                            <a:t>Node</a:t>
                          </a:r>
                        </a:p>
                      </a:txBody>
                      <a:tcPr>
                        <a:solidFill>
                          <a:srgbClr val="99CCFF"/>
                        </a:solidFill>
                      </a:tcPr>
                    </a:tc>
                    <a:tc>
                      <a:txBody>
                        <a:bodyPr/>
                        <a:lstStyle/>
                        <a:p>
                          <a:r>
                            <a:rPr lang="en-US" dirty="0">
                              <a:solidFill>
                                <a:schemeClr val="tx1"/>
                              </a:solidFill>
                            </a:rPr>
                            <a:t>Seen?</a:t>
                          </a:r>
                        </a:p>
                      </a:txBody>
                      <a:tcPr>
                        <a:solidFill>
                          <a:srgbClr val="99CCFF"/>
                        </a:solidFill>
                      </a:tcPr>
                    </a:tc>
                    <a:tc>
                      <a:txBody>
                        <a:bodyPr/>
                        <a:lstStyle/>
                        <a:p>
                          <a:r>
                            <a:rPr lang="en-US" dirty="0">
                              <a:solidFill>
                                <a:schemeClr val="tx1"/>
                              </a:solidFill>
                            </a:rPr>
                            <a:t>Done?</a:t>
                          </a:r>
                        </a:p>
                      </a:txBody>
                      <a:tcPr>
                        <a:solidFill>
                          <a:srgbClr val="99CCFF"/>
                        </a:solidFill>
                      </a:tcPr>
                    </a:tc>
                    <a:tc>
                      <a:txBody>
                        <a:bodyPr/>
                        <a:lstStyle/>
                        <a:p>
                          <a:r>
                            <a:rPr lang="en-US" dirty="0">
                              <a:solidFill>
                                <a:schemeClr val="tx1"/>
                              </a:solidFill>
                            </a:rPr>
                            <a:t>Distance</a:t>
                          </a:r>
                        </a:p>
                      </a:txBody>
                      <a:tcPr>
                        <a:solidFill>
                          <a:srgbClr val="99CCFF"/>
                        </a:solidFill>
                      </a:tcPr>
                    </a:tc>
                    <a:extLst>
                      <a:ext uri="{0D108BD9-81ED-4DB2-BD59-A6C34878D82A}">
                        <a16:rowId xmlns:a16="http://schemas.microsoft.com/office/drawing/2014/main" val="455845881"/>
                      </a:ext>
                    </a:extLst>
                  </a:tr>
                  <a:tr h="370840">
                    <a:tc>
                      <a:txBody>
                        <a:bodyPr/>
                        <a:lstStyle/>
                        <a:p>
                          <a:r>
                            <a:rPr lang="en-US" dirty="0">
                              <a:solidFill>
                                <a:schemeClr val="tx1"/>
                              </a:solidFill>
                            </a:rPr>
                            <a:t>0</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0</a:t>
                          </a:r>
                        </a:p>
                      </a:txBody>
                      <a:tcPr>
                        <a:solidFill>
                          <a:srgbClr val="99CCFF"/>
                        </a:solidFill>
                      </a:tcPr>
                    </a:tc>
                    <a:extLst>
                      <a:ext uri="{0D108BD9-81ED-4DB2-BD59-A6C34878D82A}">
                        <a16:rowId xmlns:a16="http://schemas.microsoft.com/office/drawing/2014/main" val="965807223"/>
                      </a:ext>
                    </a:extLst>
                  </a:tr>
                  <a:tr h="370840">
                    <a:tc>
                      <a:txBody>
                        <a:bodyPr/>
                        <a:lstStyle/>
                        <a:p>
                          <a:r>
                            <a:rPr lang="en-US" dirty="0">
                              <a:solidFill>
                                <a:schemeClr val="tx1"/>
                              </a:solidFill>
                            </a:rPr>
                            <a:t>1</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10</a:t>
                          </a:r>
                        </a:p>
                      </a:txBody>
                      <a:tcPr>
                        <a:solidFill>
                          <a:srgbClr val="99CCFF"/>
                        </a:solidFill>
                      </a:tcPr>
                    </a:tc>
                    <a:extLst>
                      <a:ext uri="{0D108BD9-81ED-4DB2-BD59-A6C34878D82A}">
                        <a16:rowId xmlns:a16="http://schemas.microsoft.com/office/drawing/2014/main" val="548313570"/>
                      </a:ext>
                    </a:extLst>
                  </a:tr>
                  <a:tr h="370840">
                    <a:tc>
                      <a:txBody>
                        <a:bodyPr/>
                        <a:lstStyle/>
                        <a:p>
                          <a:r>
                            <a:rPr lang="en-US" dirty="0">
                              <a:solidFill>
                                <a:schemeClr val="tx1"/>
                              </a:solidFill>
                            </a:rPr>
                            <a:t>2</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12</a:t>
                          </a:r>
                        </a:p>
                      </a:txBody>
                      <a:tcPr>
                        <a:solidFill>
                          <a:srgbClr val="99CCFF"/>
                        </a:solidFill>
                      </a:tcPr>
                    </a:tc>
                    <a:extLst>
                      <a:ext uri="{0D108BD9-81ED-4DB2-BD59-A6C34878D82A}">
                        <a16:rowId xmlns:a16="http://schemas.microsoft.com/office/drawing/2014/main" val="2982695708"/>
                      </a:ext>
                    </a:extLst>
                  </a:tr>
                  <a:tr h="370840">
                    <a:tc>
                      <a:txBody>
                        <a:bodyPr/>
                        <a:lstStyle/>
                        <a:p>
                          <a:r>
                            <a:rPr lang="en-US" dirty="0">
                              <a:solidFill>
                                <a:schemeClr val="tx1"/>
                              </a:solidFill>
                            </a:rPr>
                            <a:t>3</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T</a:t>
                          </a:r>
                        </a:p>
                      </a:txBody>
                      <a:tcPr>
                        <a:solidFill>
                          <a:schemeClr val="accent2">
                            <a:lumMod val="40000"/>
                            <a:lumOff val="60000"/>
                          </a:schemeClr>
                        </a:solidFill>
                      </a:tcPr>
                    </a:tc>
                    <a:tc>
                      <a:txBody>
                        <a:bodyPr/>
                        <a:lstStyle/>
                        <a:p>
                          <a:r>
                            <a:rPr lang="en-US" dirty="0">
                              <a:solidFill>
                                <a:schemeClr val="tx1"/>
                              </a:solidFill>
                            </a:rPr>
                            <a:t>14</a:t>
                          </a:r>
                        </a:p>
                      </a:txBody>
                      <a:tcPr>
                        <a:solidFill>
                          <a:srgbClr val="99CCFF"/>
                        </a:solidFill>
                      </a:tcPr>
                    </a:tc>
                    <a:extLst>
                      <a:ext uri="{0D108BD9-81ED-4DB2-BD59-A6C34878D82A}">
                        <a16:rowId xmlns:a16="http://schemas.microsoft.com/office/drawing/2014/main" val="1904497312"/>
                      </a:ext>
                    </a:extLst>
                  </a:tr>
                  <a:tr h="370840">
                    <a:tc>
                      <a:txBody>
                        <a:bodyPr/>
                        <a:lstStyle/>
                        <a:p>
                          <a:r>
                            <a:rPr lang="en-US" dirty="0">
                              <a:solidFill>
                                <a:schemeClr val="tx1"/>
                              </a:solidFill>
                            </a:rPr>
                            <a:t>4</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r>
                            <a:rPr lang="en-US" dirty="0">
                              <a:solidFill>
                                <a:schemeClr val="tx1"/>
                              </a:solidFill>
                            </a:rPr>
                            <a:t>1</a:t>
                          </a:r>
                        </a:p>
                      </a:txBody>
                      <a:tcPr>
                        <a:solidFill>
                          <a:schemeClr val="accent2">
                            <a:lumMod val="40000"/>
                            <a:lumOff val="60000"/>
                          </a:schemeClr>
                        </a:solidFill>
                      </a:tcPr>
                    </a:tc>
                    <a:extLst>
                      <a:ext uri="{0D108BD9-81ED-4DB2-BD59-A6C34878D82A}">
                        <a16:rowId xmlns:a16="http://schemas.microsoft.com/office/drawing/2014/main" val="2958580491"/>
                      </a:ext>
                    </a:extLst>
                  </a:tr>
                  <a:tr h="370840">
                    <a:tc>
                      <a:txBody>
                        <a:bodyPr/>
                        <a:lstStyle/>
                        <a:p>
                          <a:r>
                            <a:rPr lang="en-US" dirty="0">
                              <a:solidFill>
                                <a:schemeClr val="tx1"/>
                              </a:solidFill>
                            </a:rPr>
                            <a:t>5</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13</a:t>
                          </a:r>
                        </a:p>
                      </a:txBody>
                      <a:tcPr>
                        <a:solidFill>
                          <a:srgbClr val="99CCFF"/>
                        </a:solidFill>
                      </a:tcPr>
                    </a:tc>
                    <a:extLst>
                      <a:ext uri="{0D108BD9-81ED-4DB2-BD59-A6C34878D82A}">
                        <a16:rowId xmlns:a16="http://schemas.microsoft.com/office/drawing/2014/main" val="3613889053"/>
                      </a:ext>
                    </a:extLst>
                  </a:tr>
                  <a:tr h="370840">
                    <a:tc>
                      <a:txBody>
                        <a:bodyPr/>
                        <a:lstStyle/>
                        <a:p>
                          <a:r>
                            <a:rPr lang="en-US" dirty="0">
                              <a:solidFill>
                                <a:schemeClr val="tx1"/>
                              </a:solidFill>
                            </a:rPr>
                            <a:t>6</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r>
                            <a:rPr lang="en-US" dirty="0">
                              <a:solidFill>
                                <a:schemeClr val="tx1"/>
                              </a:solidFill>
                            </a:rPr>
                            <a:t>20</a:t>
                          </a:r>
                        </a:p>
                      </a:txBody>
                      <a:tcPr>
                        <a:solidFill>
                          <a:srgbClr val="99CCFF"/>
                        </a:solidFill>
                      </a:tcPr>
                    </a:tc>
                    <a:extLst>
                      <a:ext uri="{0D108BD9-81ED-4DB2-BD59-A6C34878D82A}">
                        <a16:rowId xmlns:a16="http://schemas.microsoft.com/office/drawing/2014/main" val="1805092306"/>
                      </a:ext>
                    </a:extLst>
                  </a:tr>
                  <a:tr h="370840">
                    <a:tc>
                      <a:txBody>
                        <a:bodyPr/>
                        <a:lstStyle/>
                        <a:p>
                          <a:r>
                            <a:rPr lang="en-US" dirty="0">
                              <a:solidFill>
                                <a:schemeClr val="tx1"/>
                              </a:solidFill>
                            </a:rPr>
                            <a:t>7</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14:m>
                            <m:oMath xmlns:m="http://schemas.openxmlformats.org/officeDocument/2006/math">
                              <m:r>
                                <a:rPr lang="en-US" b="0" i="1" smtClean="0">
                                  <a:solidFill>
                                    <a:schemeClr val="tx1"/>
                                  </a:solidFill>
                                  <a:latin typeface="Cambria Math" panose="02040503050406030204" pitchFamily="18" charset="0"/>
                                </a:rPr>
                                <m:t>∞</m:t>
                              </m:r>
                            </m:oMath>
                          </a14:m>
                          <a:r>
                            <a:rPr lang="en-US" dirty="0">
                              <a:solidFill>
                                <a:schemeClr val="tx1"/>
                              </a:solidFill>
                            </a:rPr>
                            <a:t> </a:t>
                          </a:r>
                        </a:p>
                      </a:txBody>
                      <a:tcPr>
                        <a:solidFill>
                          <a:srgbClr val="99CCFF"/>
                        </a:solidFill>
                      </a:tcPr>
                    </a:tc>
                    <a:extLst>
                      <a:ext uri="{0D108BD9-81ED-4DB2-BD59-A6C34878D82A}">
                        <a16:rowId xmlns:a16="http://schemas.microsoft.com/office/drawing/2014/main" val="1151405611"/>
                      </a:ext>
                    </a:extLst>
                  </a:tr>
                  <a:tr h="370840">
                    <a:tc>
                      <a:txBody>
                        <a:bodyPr/>
                        <a:lstStyle/>
                        <a:p>
                          <a:r>
                            <a:rPr lang="en-US" dirty="0">
                              <a:solidFill>
                                <a:schemeClr val="tx1"/>
                              </a:solidFill>
                            </a:rPr>
                            <a:t>8</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14:m>
                            <m:oMath xmlns:m="http://schemas.openxmlformats.org/officeDocument/2006/math">
                              <m:r>
                                <a:rPr lang="en-US" b="0" i="1" smtClean="0">
                                  <a:solidFill>
                                    <a:schemeClr val="tx1"/>
                                  </a:solidFill>
                                  <a:latin typeface="Cambria Math" panose="02040503050406030204" pitchFamily="18" charset="0"/>
                                </a:rPr>
                                <m:t>∞</m:t>
                              </m:r>
                            </m:oMath>
                          </a14:m>
                          <a:r>
                            <a:rPr lang="en-US" dirty="0">
                              <a:solidFill>
                                <a:schemeClr val="tx1"/>
                              </a:solidFill>
                            </a:rPr>
                            <a:t> </a:t>
                          </a:r>
                        </a:p>
                      </a:txBody>
                      <a:tcPr>
                        <a:solidFill>
                          <a:srgbClr val="99CCFF"/>
                        </a:solidFill>
                      </a:tcPr>
                    </a:tc>
                    <a:extLst>
                      <a:ext uri="{0D108BD9-81ED-4DB2-BD59-A6C34878D82A}">
                        <a16:rowId xmlns:a16="http://schemas.microsoft.com/office/drawing/2014/main" val="21267311"/>
                      </a:ext>
                    </a:extLst>
                  </a:tr>
                </a:tbl>
              </a:graphicData>
            </a:graphic>
          </p:graphicFrame>
        </mc:Choice>
        <mc:Fallback xmlns="">
          <p:graphicFrame>
            <p:nvGraphicFramePr>
              <p:cNvPr id="7" name="Table 6">
                <a:extLst>
                  <a:ext uri="{FF2B5EF4-FFF2-40B4-BE49-F238E27FC236}">
                    <a16:creationId xmlns:a16="http://schemas.microsoft.com/office/drawing/2014/main" id="{192378B3-4855-B409-F5A5-1898352C7DA1}"/>
                  </a:ext>
                </a:extLst>
              </p:cNvPr>
              <p:cNvGraphicFramePr>
                <a:graphicFrameLocks noGrp="1"/>
              </p:cNvGraphicFramePr>
              <p:nvPr>
                <p:extLst>
                  <p:ext uri="{D42A27DB-BD31-4B8C-83A1-F6EECF244321}">
                    <p14:modId xmlns:p14="http://schemas.microsoft.com/office/powerpoint/2010/main" val="3021066288"/>
                  </p:ext>
                </p:extLst>
              </p:nvPr>
            </p:nvGraphicFramePr>
            <p:xfrm>
              <a:off x="615785" y="2468563"/>
              <a:ext cx="3743780" cy="3708400"/>
            </p:xfrm>
            <a:graphic>
              <a:graphicData uri="http://schemas.openxmlformats.org/drawingml/2006/table">
                <a:tbl>
                  <a:tblPr firstRow="1" bandRow="1">
                    <a:tableStyleId>{5C22544A-7EE6-4342-B048-85BDC9FD1C3A}</a:tableStyleId>
                  </a:tblPr>
                  <a:tblGrid>
                    <a:gridCol w="769670">
                      <a:extLst>
                        <a:ext uri="{9D8B030D-6E8A-4147-A177-3AD203B41FA5}">
                          <a16:colId xmlns:a16="http://schemas.microsoft.com/office/drawing/2014/main" val="4187985009"/>
                        </a:ext>
                      </a:extLst>
                    </a:gridCol>
                    <a:gridCol w="794327">
                      <a:extLst>
                        <a:ext uri="{9D8B030D-6E8A-4147-A177-3AD203B41FA5}">
                          <a16:colId xmlns:a16="http://schemas.microsoft.com/office/drawing/2014/main" val="467685999"/>
                        </a:ext>
                      </a:extLst>
                    </a:gridCol>
                    <a:gridCol w="877454">
                      <a:extLst>
                        <a:ext uri="{9D8B030D-6E8A-4147-A177-3AD203B41FA5}">
                          <a16:colId xmlns:a16="http://schemas.microsoft.com/office/drawing/2014/main" val="556530481"/>
                        </a:ext>
                      </a:extLst>
                    </a:gridCol>
                    <a:gridCol w="1302329">
                      <a:extLst>
                        <a:ext uri="{9D8B030D-6E8A-4147-A177-3AD203B41FA5}">
                          <a16:colId xmlns:a16="http://schemas.microsoft.com/office/drawing/2014/main" val="1192297038"/>
                        </a:ext>
                      </a:extLst>
                    </a:gridCol>
                  </a:tblGrid>
                  <a:tr h="370840">
                    <a:tc>
                      <a:txBody>
                        <a:bodyPr/>
                        <a:lstStyle/>
                        <a:p>
                          <a:r>
                            <a:rPr lang="en-US" dirty="0">
                              <a:solidFill>
                                <a:schemeClr val="tx1"/>
                              </a:solidFill>
                            </a:rPr>
                            <a:t>Node</a:t>
                          </a:r>
                        </a:p>
                      </a:txBody>
                      <a:tcPr>
                        <a:solidFill>
                          <a:srgbClr val="99CCFF"/>
                        </a:solidFill>
                      </a:tcPr>
                    </a:tc>
                    <a:tc>
                      <a:txBody>
                        <a:bodyPr/>
                        <a:lstStyle/>
                        <a:p>
                          <a:r>
                            <a:rPr lang="en-US" dirty="0">
                              <a:solidFill>
                                <a:schemeClr val="tx1"/>
                              </a:solidFill>
                            </a:rPr>
                            <a:t>Seen?</a:t>
                          </a:r>
                        </a:p>
                      </a:txBody>
                      <a:tcPr>
                        <a:solidFill>
                          <a:srgbClr val="99CCFF"/>
                        </a:solidFill>
                      </a:tcPr>
                    </a:tc>
                    <a:tc>
                      <a:txBody>
                        <a:bodyPr/>
                        <a:lstStyle/>
                        <a:p>
                          <a:r>
                            <a:rPr lang="en-US" dirty="0">
                              <a:solidFill>
                                <a:schemeClr val="tx1"/>
                              </a:solidFill>
                            </a:rPr>
                            <a:t>Done?</a:t>
                          </a:r>
                        </a:p>
                      </a:txBody>
                      <a:tcPr>
                        <a:solidFill>
                          <a:srgbClr val="99CCFF"/>
                        </a:solidFill>
                      </a:tcPr>
                    </a:tc>
                    <a:tc>
                      <a:txBody>
                        <a:bodyPr/>
                        <a:lstStyle/>
                        <a:p>
                          <a:r>
                            <a:rPr lang="en-US" dirty="0">
                              <a:solidFill>
                                <a:schemeClr val="tx1"/>
                              </a:solidFill>
                            </a:rPr>
                            <a:t>Distance</a:t>
                          </a:r>
                        </a:p>
                      </a:txBody>
                      <a:tcPr>
                        <a:solidFill>
                          <a:srgbClr val="99CCFF"/>
                        </a:solidFill>
                      </a:tcPr>
                    </a:tc>
                    <a:extLst>
                      <a:ext uri="{0D108BD9-81ED-4DB2-BD59-A6C34878D82A}">
                        <a16:rowId xmlns:a16="http://schemas.microsoft.com/office/drawing/2014/main" val="455845881"/>
                      </a:ext>
                    </a:extLst>
                  </a:tr>
                  <a:tr h="370840">
                    <a:tc>
                      <a:txBody>
                        <a:bodyPr/>
                        <a:lstStyle/>
                        <a:p>
                          <a:r>
                            <a:rPr lang="en-US" dirty="0">
                              <a:solidFill>
                                <a:schemeClr val="tx1"/>
                              </a:solidFill>
                            </a:rPr>
                            <a:t>0</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0</a:t>
                          </a:r>
                        </a:p>
                      </a:txBody>
                      <a:tcPr>
                        <a:solidFill>
                          <a:srgbClr val="99CCFF"/>
                        </a:solidFill>
                      </a:tcPr>
                    </a:tc>
                    <a:extLst>
                      <a:ext uri="{0D108BD9-81ED-4DB2-BD59-A6C34878D82A}">
                        <a16:rowId xmlns:a16="http://schemas.microsoft.com/office/drawing/2014/main" val="965807223"/>
                      </a:ext>
                    </a:extLst>
                  </a:tr>
                  <a:tr h="370840">
                    <a:tc>
                      <a:txBody>
                        <a:bodyPr/>
                        <a:lstStyle/>
                        <a:p>
                          <a:r>
                            <a:rPr lang="en-US" dirty="0">
                              <a:solidFill>
                                <a:schemeClr val="tx1"/>
                              </a:solidFill>
                            </a:rPr>
                            <a:t>1</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10</a:t>
                          </a:r>
                        </a:p>
                      </a:txBody>
                      <a:tcPr>
                        <a:solidFill>
                          <a:srgbClr val="99CCFF"/>
                        </a:solidFill>
                      </a:tcPr>
                    </a:tc>
                    <a:extLst>
                      <a:ext uri="{0D108BD9-81ED-4DB2-BD59-A6C34878D82A}">
                        <a16:rowId xmlns:a16="http://schemas.microsoft.com/office/drawing/2014/main" val="548313570"/>
                      </a:ext>
                    </a:extLst>
                  </a:tr>
                  <a:tr h="370840">
                    <a:tc>
                      <a:txBody>
                        <a:bodyPr/>
                        <a:lstStyle/>
                        <a:p>
                          <a:r>
                            <a:rPr lang="en-US" dirty="0">
                              <a:solidFill>
                                <a:schemeClr val="tx1"/>
                              </a:solidFill>
                            </a:rPr>
                            <a:t>2</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12</a:t>
                          </a:r>
                        </a:p>
                      </a:txBody>
                      <a:tcPr>
                        <a:solidFill>
                          <a:srgbClr val="99CCFF"/>
                        </a:solidFill>
                      </a:tcPr>
                    </a:tc>
                    <a:extLst>
                      <a:ext uri="{0D108BD9-81ED-4DB2-BD59-A6C34878D82A}">
                        <a16:rowId xmlns:a16="http://schemas.microsoft.com/office/drawing/2014/main" val="2982695708"/>
                      </a:ext>
                    </a:extLst>
                  </a:tr>
                  <a:tr h="370840">
                    <a:tc>
                      <a:txBody>
                        <a:bodyPr/>
                        <a:lstStyle/>
                        <a:p>
                          <a:r>
                            <a:rPr lang="en-US" dirty="0">
                              <a:solidFill>
                                <a:schemeClr val="tx1"/>
                              </a:solidFill>
                            </a:rPr>
                            <a:t>3</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T</a:t>
                          </a:r>
                        </a:p>
                      </a:txBody>
                      <a:tcPr>
                        <a:solidFill>
                          <a:schemeClr val="accent2">
                            <a:lumMod val="40000"/>
                            <a:lumOff val="60000"/>
                          </a:schemeClr>
                        </a:solidFill>
                      </a:tcPr>
                    </a:tc>
                    <a:tc>
                      <a:txBody>
                        <a:bodyPr/>
                        <a:lstStyle/>
                        <a:p>
                          <a:r>
                            <a:rPr lang="en-US" dirty="0">
                              <a:solidFill>
                                <a:schemeClr val="tx1"/>
                              </a:solidFill>
                            </a:rPr>
                            <a:t>14</a:t>
                          </a:r>
                        </a:p>
                      </a:txBody>
                      <a:tcPr>
                        <a:solidFill>
                          <a:srgbClr val="99CCFF"/>
                        </a:solidFill>
                      </a:tcPr>
                    </a:tc>
                    <a:extLst>
                      <a:ext uri="{0D108BD9-81ED-4DB2-BD59-A6C34878D82A}">
                        <a16:rowId xmlns:a16="http://schemas.microsoft.com/office/drawing/2014/main" val="1904497312"/>
                      </a:ext>
                    </a:extLst>
                  </a:tr>
                  <a:tr h="370840">
                    <a:tc>
                      <a:txBody>
                        <a:bodyPr/>
                        <a:lstStyle/>
                        <a:p>
                          <a:r>
                            <a:rPr lang="en-US" dirty="0">
                              <a:solidFill>
                                <a:schemeClr val="tx1"/>
                              </a:solidFill>
                            </a:rPr>
                            <a:t>4</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r>
                            <a:rPr lang="en-US" dirty="0">
                              <a:solidFill>
                                <a:schemeClr val="tx1"/>
                              </a:solidFill>
                            </a:rPr>
                            <a:t>1</a:t>
                          </a:r>
                        </a:p>
                      </a:txBody>
                      <a:tcPr>
                        <a:solidFill>
                          <a:schemeClr val="accent2">
                            <a:lumMod val="40000"/>
                            <a:lumOff val="60000"/>
                          </a:schemeClr>
                        </a:solidFill>
                      </a:tcPr>
                    </a:tc>
                    <a:extLst>
                      <a:ext uri="{0D108BD9-81ED-4DB2-BD59-A6C34878D82A}">
                        <a16:rowId xmlns:a16="http://schemas.microsoft.com/office/drawing/2014/main" val="2958580491"/>
                      </a:ext>
                    </a:extLst>
                  </a:tr>
                  <a:tr h="370840">
                    <a:tc>
                      <a:txBody>
                        <a:bodyPr/>
                        <a:lstStyle/>
                        <a:p>
                          <a:r>
                            <a:rPr lang="en-US" dirty="0">
                              <a:solidFill>
                                <a:schemeClr val="tx1"/>
                              </a:solidFill>
                            </a:rPr>
                            <a:t>5</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13</a:t>
                          </a:r>
                        </a:p>
                      </a:txBody>
                      <a:tcPr>
                        <a:solidFill>
                          <a:srgbClr val="99CCFF"/>
                        </a:solidFill>
                      </a:tcPr>
                    </a:tc>
                    <a:extLst>
                      <a:ext uri="{0D108BD9-81ED-4DB2-BD59-A6C34878D82A}">
                        <a16:rowId xmlns:a16="http://schemas.microsoft.com/office/drawing/2014/main" val="3613889053"/>
                      </a:ext>
                    </a:extLst>
                  </a:tr>
                  <a:tr h="370840">
                    <a:tc>
                      <a:txBody>
                        <a:bodyPr/>
                        <a:lstStyle/>
                        <a:p>
                          <a:r>
                            <a:rPr lang="en-US" dirty="0">
                              <a:solidFill>
                                <a:schemeClr val="tx1"/>
                              </a:solidFill>
                            </a:rPr>
                            <a:t>6</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r>
                            <a:rPr lang="en-US" dirty="0">
                              <a:solidFill>
                                <a:schemeClr val="tx1"/>
                              </a:solidFill>
                            </a:rPr>
                            <a:t>20</a:t>
                          </a:r>
                        </a:p>
                      </a:txBody>
                      <a:tcPr>
                        <a:solidFill>
                          <a:srgbClr val="99CCFF"/>
                        </a:solidFill>
                      </a:tcPr>
                    </a:tc>
                    <a:extLst>
                      <a:ext uri="{0D108BD9-81ED-4DB2-BD59-A6C34878D82A}">
                        <a16:rowId xmlns:a16="http://schemas.microsoft.com/office/drawing/2014/main" val="1805092306"/>
                      </a:ext>
                    </a:extLst>
                  </a:tr>
                  <a:tr h="370840">
                    <a:tc>
                      <a:txBody>
                        <a:bodyPr/>
                        <a:lstStyle/>
                        <a:p>
                          <a:r>
                            <a:rPr lang="en-US" dirty="0">
                              <a:solidFill>
                                <a:schemeClr val="tx1"/>
                              </a:solidFill>
                            </a:rPr>
                            <a:t>7</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endParaRPr lang="en-US"/>
                        </a:p>
                      </a:txBody>
                      <a:tcPr>
                        <a:blipFill>
                          <a:blip r:embed="rId11"/>
                          <a:stretch>
                            <a:fillRect l="-188318" t="-808197" r="-1869" b="-122951"/>
                          </a:stretch>
                        </a:blipFill>
                      </a:tcPr>
                    </a:tc>
                    <a:extLst>
                      <a:ext uri="{0D108BD9-81ED-4DB2-BD59-A6C34878D82A}">
                        <a16:rowId xmlns:a16="http://schemas.microsoft.com/office/drawing/2014/main" val="1151405611"/>
                      </a:ext>
                    </a:extLst>
                  </a:tr>
                  <a:tr h="370840">
                    <a:tc>
                      <a:txBody>
                        <a:bodyPr/>
                        <a:lstStyle/>
                        <a:p>
                          <a:r>
                            <a:rPr lang="en-US" dirty="0">
                              <a:solidFill>
                                <a:schemeClr val="tx1"/>
                              </a:solidFill>
                            </a:rPr>
                            <a:t>8</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endParaRPr lang="en-US"/>
                        </a:p>
                      </a:txBody>
                      <a:tcPr>
                        <a:blipFill>
                          <a:blip r:embed="rId11"/>
                          <a:stretch>
                            <a:fillRect l="-188318" t="-908197" r="-1869" b="-22951"/>
                          </a:stretch>
                        </a:blipFill>
                      </a:tcPr>
                    </a:tc>
                    <a:extLst>
                      <a:ext uri="{0D108BD9-81ED-4DB2-BD59-A6C34878D82A}">
                        <a16:rowId xmlns:a16="http://schemas.microsoft.com/office/drawing/2014/main" val="21267311"/>
                      </a:ext>
                    </a:extLst>
                  </a:tr>
                </a:tbl>
              </a:graphicData>
            </a:graphic>
          </p:graphicFrame>
        </mc:Fallback>
      </mc:AlternateContent>
    </p:spTree>
    <p:extLst>
      <p:ext uri="{BB962C8B-B14F-4D97-AF65-F5344CB8AC3E}">
        <p14:creationId xmlns:p14="http://schemas.microsoft.com/office/powerpoint/2010/main" val="6658183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17509B-A7A5-D37F-A6F1-E927CFA7082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EF4872C-D798-FF74-E4E8-8A146166C18D}"/>
              </a:ext>
            </a:extLst>
          </p:cNvPr>
          <p:cNvSpPr>
            <a:spLocks noGrp="1"/>
          </p:cNvSpPr>
          <p:nvPr>
            <p:ph type="title"/>
          </p:nvPr>
        </p:nvSpPr>
        <p:spPr/>
        <p:txBody>
          <a:bodyPr>
            <a:normAutofit/>
          </a:bodyPr>
          <a:lstStyle/>
          <a:p>
            <a:r>
              <a:rPr lang="en-US" dirty="0"/>
              <a:t>Dijkstra’s Algorithm (8/8)</a:t>
            </a:r>
          </a:p>
        </p:txBody>
      </p:sp>
      <p:sp>
        <p:nvSpPr>
          <p:cNvPr id="9" name="TextBox 8">
            <a:extLst>
              <a:ext uri="{FF2B5EF4-FFF2-40B4-BE49-F238E27FC236}">
                <a16:creationId xmlns:a16="http://schemas.microsoft.com/office/drawing/2014/main" id="{22DB12FB-7A0D-DA40-4823-7D2ADEAF4538}"/>
              </a:ext>
            </a:extLst>
          </p:cNvPr>
          <p:cNvSpPr txBox="1"/>
          <p:nvPr/>
        </p:nvSpPr>
        <p:spPr>
          <a:xfrm>
            <a:off x="6553271" y="386968"/>
            <a:ext cx="4897289" cy="954107"/>
          </a:xfrm>
          <a:prstGeom prst="rect">
            <a:avLst/>
          </a:prstGeom>
          <a:noFill/>
          <a:ln>
            <a:solidFill>
              <a:srgbClr val="FF0000"/>
            </a:solidFill>
          </a:ln>
        </p:spPr>
        <p:txBody>
          <a:bodyPr wrap="square" rtlCol="0">
            <a:spAutoFit/>
          </a:bodyPr>
          <a:lstStyle/>
          <a:p>
            <a:r>
              <a:rPr lang="en-US" sz="2800" dirty="0">
                <a:solidFill>
                  <a:srgbClr val="FF0000"/>
                </a:solidFill>
              </a:rPr>
              <a:t>What if we had a negative-weight edge?</a:t>
            </a:r>
          </a:p>
        </p:txBody>
      </p:sp>
      <p:sp>
        <p:nvSpPr>
          <p:cNvPr id="5" name="TextBox 4">
            <a:extLst>
              <a:ext uri="{FF2B5EF4-FFF2-40B4-BE49-F238E27FC236}">
                <a16:creationId xmlns:a16="http://schemas.microsoft.com/office/drawing/2014/main" id="{D2C60D77-CDE9-9ED5-3B2A-DECB9CBE2D18}"/>
              </a:ext>
            </a:extLst>
          </p:cNvPr>
          <p:cNvSpPr txBox="1"/>
          <p:nvPr/>
        </p:nvSpPr>
        <p:spPr>
          <a:xfrm>
            <a:off x="6310747" y="1770584"/>
            <a:ext cx="5265468" cy="1200329"/>
          </a:xfrm>
          <a:prstGeom prst="rect">
            <a:avLst/>
          </a:prstGeom>
          <a:noFill/>
        </p:spPr>
        <p:txBody>
          <a:bodyPr wrap="square">
            <a:spAutoFit/>
          </a:bodyPr>
          <a:lstStyle/>
          <a:p>
            <a:r>
              <a:rPr lang="en-US" dirty="0">
                <a:solidFill>
                  <a:srgbClr val="FF0000"/>
                </a:solidFill>
              </a:rPr>
              <a:t>Extract a node from priority queue (making it “done”)</a:t>
            </a:r>
          </a:p>
          <a:p>
            <a:r>
              <a:rPr lang="en-US" dirty="0">
                <a:solidFill>
                  <a:srgbClr val="FF0000"/>
                </a:solidFill>
              </a:rPr>
              <a:t>Mark extracted node as seen</a:t>
            </a:r>
          </a:p>
          <a:p>
            <a:r>
              <a:rPr lang="en-US" dirty="0">
                <a:solidFill>
                  <a:srgbClr val="FF0000"/>
                </a:solidFill>
              </a:rPr>
              <a:t>for each not-done neighbor:</a:t>
            </a:r>
          </a:p>
          <a:p>
            <a:r>
              <a:rPr lang="en-US" dirty="0">
                <a:solidFill>
                  <a:srgbClr val="FF0000"/>
                </a:solidFill>
              </a:rPr>
              <a:t>        Update its distance if we found a better path</a:t>
            </a:r>
          </a:p>
        </p:txBody>
      </p:sp>
      <p:grpSp>
        <p:nvGrpSpPr>
          <p:cNvPr id="3" name="Group 2" descr="The vertices are: 0,1,2,3,4,5,6,7&#10;The edges are as follows:&#10;(10,1) w=10, (0,2) w=12, &#10;(1,4) w=8, (1,2) w=9, &#10;(2,3) w=3, (2,5) w=1, &#10;(3,4) w=-13, (3,5) w=1, &#10;(4,6) w=5, (4,7) w=6, &#10;(5,6) w=7, &#10;(6,7) w=9, (6,8) w=11, &#10;(7,8) w=2&#10;&#10;Next we remove node 4 from the priority queue, which has distance 1. We mark 4 as done.&#10;&#10;From here we can see that 4 is distance 1 from the source, and there is an edge from node 4 to node 1 with weight 8. Taking this edge would give a path of cost 9 to node 1. Since node 1 is currently marked as &quot;done&quot;, the algorithm never considers this path. When we marked 1 as done we found a path of cost 10 instead, meaning we did not get the correct shortest path to node 1.">
            <a:extLst>
              <a:ext uri="{FF2B5EF4-FFF2-40B4-BE49-F238E27FC236}">
                <a16:creationId xmlns:a16="http://schemas.microsoft.com/office/drawing/2014/main" id="{400F1266-F02F-FC78-DC63-AD597982C83B}"/>
              </a:ext>
            </a:extLst>
          </p:cNvPr>
          <p:cNvGrpSpPr/>
          <p:nvPr/>
        </p:nvGrpSpPr>
        <p:grpSpPr>
          <a:xfrm>
            <a:off x="4327672" y="3080616"/>
            <a:ext cx="6596988" cy="3073898"/>
            <a:chOff x="4327672" y="3080616"/>
            <a:chExt cx="6596988" cy="3073898"/>
          </a:xfrm>
        </p:grpSpPr>
        <p:grpSp>
          <p:nvGrpSpPr>
            <p:cNvPr id="44" name="Group 43">
              <a:extLst>
                <a:ext uri="{FF2B5EF4-FFF2-40B4-BE49-F238E27FC236}">
                  <a16:creationId xmlns:a16="http://schemas.microsoft.com/office/drawing/2014/main" id="{870862DA-97D7-B978-54EF-F2BAC55F241D}"/>
                </a:ext>
              </a:extLst>
            </p:cNvPr>
            <p:cNvGrpSpPr/>
            <p:nvPr/>
          </p:nvGrpSpPr>
          <p:grpSpPr>
            <a:xfrm>
              <a:off x="6324600" y="3367274"/>
              <a:ext cx="4600060" cy="2787240"/>
              <a:chOff x="0" y="2862182"/>
              <a:chExt cx="7044346" cy="4268266"/>
            </a:xfrm>
          </p:grpSpPr>
          <p:cxnSp>
            <p:nvCxnSpPr>
              <p:cNvPr id="45" name="Straight Connector 44">
                <a:extLst>
                  <a:ext uri="{FF2B5EF4-FFF2-40B4-BE49-F238E27FC236}">
                    <a16:creationId xmlns:a16="http://schemas.microsoft.com/office/drawing/2014/main" id="{6E917015-8D8D-8F91-BF40-A1A65432E2FB}"/>
                  </a:ext>
                </a:extLst>
              </p:cNvPr>
              <p:cNvCxnSpPr>
                <a:stCxn id="111" idx="7"/>
                <a:endCxn id="112" idx="2"/>
              </p:cNvCxnSpPr>
              <p:nvPr/>
            </p:nvCxnSpPr>
            <p:spPr>
              <a:xfrm flipV="1">
                <a:off x="438102" y="3276727"/>
                <a:ext cx="1492916" cy="962604"/>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73A3D3F4-81C3-2232-B66F-B8DE46037D11}"/>
                  </a:ext>
                </a:extLst>
              </p:cNvPr>
              <p:cNvCxnSpPr>
                <a:stCxn id="112" idx="6"/>
                <a:endCxn id="115" idx="2"/>
              </p:cNvCxnSpPr>
              <p:nvPr/>
            </p:nvCxnSpPr>
            <p:spPr>
              <a:xfrm>
                <a:off x="2444286" y="3276727"/>
                <a:ext cx="1510213" cy="52390"/>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a:extLst>
                  <a:ext uri="{FF2B5EF4-FFF2-40B4-BE49-F238E27FC236}">
                    <a16:creationId xmlns:a16="http://schemas.microsoft.com/office/drawing/2014/main" id="{BBBE16A1-B173-D3E8-131E-5F971960929F}"/>
                  </a:ext>
                </a:extLst>
              </p:cNvPr>
              <p:cNvCxnSpPr>
                <a:stCxn id="111" idx="4"/>
                <a:endCxn id="113" idx="1"/>
              </p:cNvCxnSpPr>
              <p:nvPr/>
            </p:nvCxnSpPr>
            <p:spPr>
              <a:xfrm>
                <a:off x="256634" y="4677433"/>
                <a:ext cx="857899" cy="1046257"/>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a:extLst>
                  <a:ext uri="{FF2B5EF4-FFF2-40B4-BE49-F238E27FC236}">
                    <a16:creationId xmlns:a16="http://schemas.microsoft.com/office/drawing/2014/main" id="{E53FD12E-05A7-AF69-90C2-2ED7783E8747}"/>
                  </a:ext>
                </a:extLst>
              </p:cNvPr>
              <p:cNvCxnSpPr>
                <a:stCxn id="114" idx="3"/>
                <a:endCxn id="113" idx="7"/>
              </p:cNvCxnSpPr>
              <p:nvPr/>
            </p:nvCxnSpPr>
            <p:spPr>
              <a:xfrm flipH="1">
                <a:off x="1477469" y="4930617"/>
                <a:ext cx="1172042" cy="793073"/>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a:extLst>
                  <a:ext uri="{FF2B5EF4-FFF2-40B4-BE49-F238E27FC236}">
                    <a16:creationId xmlns:a16="http://schemas.microsoft.com/office/drawing/2014/main" id="{4AC6E316-696F-2C61-7AAB-BA7278884447}"/>
                  </a:ext>
                </a:extLst>
              </p:cNvPr>
              <p:cNvCxnSpPr>
                <a:stCxn id="116" idx="2"/>
                <a:endCxn id="113" idx="5"/>
              </p:cNvCxnSpPr>
              <p:nvPr/>
            </p:nvCxnSpPr>
            <p:spPr>
              <a:xfrm flipH="1" flipV="1">
                <a:off x="1477469" y="6086626"/>
                <a:ext cx="1369411" cy="565311"/>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a:extLst>
                  <a:ext uri="{FF2B5EF4-FFF2-40B4-BE49-F238E27FC236}">
                    <a16:creationId xmlns:a16="http://schemas.microsoft.com/office/drawing/2014/main" id="{38C248A8-1C65-3924-02CE-3BF3B55FD40A}"/>
                  </a:ext>
                </a:extLst>
              </p:cNvPr>
              <p:cNvCxnSpPr>
                <a:stCxn id="114" idx="5"/>
                <a:endCxn id="116" idx="0"/>
              </p:cNvCxnSpPr>
              <p:nvPr/>
            </p:nvCxnSpPr>
            <p:spPr>
              <a:xfrm>
                <a:off x="3012447" y="4930617"/>
                <a:ext cx="91067" cy="1464686"/>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89" name="Straight Connector 88">
                <a:extLst>
                  <a:ext uri="{FF2B5EF4-FFF2-40B4-BE49-F238E27FC236}">
                    <a16:creationId xmlns:a16="http://schemas.microsoft.com/office/drawing/2014/main" id="{8DEC080D-8FD0-269C-3273-F58E378C6A86}"/>
                  </a:ext>
                </a:extLst>
              </p:cNvPr>
              <p:cNvCxnSpPr>
                <a:stCxn id="114" idx="7"/>
                <a:endCxn id="115" idx="3"/>
              </p:cNvCxnSpPr>
              <p:nvPr/>
            </p:nvCxnSpPr>
            <p:spPr>
              <a:xfrm flipV="1">
                <a:off x="3012447" y="3510585"/>
                <a:ext cx="1017218" cy="1057096"/>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a:extLst>
                  <a:ext uri="{FF2B5EF4-FFF2-40B4-BE49-F238E27FC236}">
                    <a16:creationId xmlns:a16="http://schemas.microsoft.com/office/drawing/2014/main" id="{533F71B2-9345-8C91-A471-F6D579A534D5}"/>
                  </a:ext>
                </a:extLst>
              </p:cNvPr>
              <p:cNvCxnSpPr>
                <a:stCxn id="116" idx="6"/>
                <a:endCxn id="117" idx="3"/>
              </p:cNvCxnSpPr>
              <p:nvPr/>
            </p:nvCxnSpPr>
            <p:spPr>
              <a:xfrm flipV="1">
                <a:off x="3360148" y="6576771"/>
                <a:ext cx="1716185" cy="75166"/>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58DACDC8-1A8F-506D-CA11-3BB6008C1583}"/>
                  </a:ext>
                </a:extLst>
              </p:cNvPr>
              <p:cNvCxnSpPr>
                <a:stCxn id="117" idx="1"/>
                <a:endCxn id="115" idx="4"/>
              </p:cNvCxnSpPr>
              <p:nvPr/>
            </p:nvCxnSpPr>
            <p:spPr>
              <a:xfrm flipH="1" flipV="1">
                <a:off x="4211133" y="3585751"/>
                <a:ext cx="865200" cy="2628084"/>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829A2466-CE09-EA01-7898-8E3256B03912}"/>
                  </a:ext>
                </a:extLst>
              </p:cNvPr>
              <p:cNvCxnSpPr>
                <a:stCxn id="119" idx="2"/>
                <a:endCxn id="115" idx="5"/>
              </p:cNvCxnSpPr>
              <p:nvPr/>
            </p:nvCxnSpPr>
            <p:spPr>
              <a:xfrm flipH="1" flipV="1">
                <a:off x="4392601" y="3510585"/>
                <a:ext cx="913997" cy="495205"/>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93" name="Straight Connector 92">
                <a:extLst>
                  <a:ext uri="{FF2B5EF4-FFF2-40B4-BE49-F238E27FC236}">
                    <a16:creationId xmlns:a16="http://schemas.microsoft.com/office/drawing/2014/main" id="{D5A12195-E72F-0E04-448C-7D99C114D921}"/>
                  </a:ext>
                </a:extLst>
              </p:cNvPr>
              <p:cNvCxnSpPr>
                <a:stCxn id="117" idx="0"/>
                <a:endCxn id="119" idx="3"/>
              </p:cNvCxnSpPr>
              <p:nvPr/>
            </p:nvCxnSpPr>
            <p:spPr>
              <a:xfrm flipV="1">
                <a:off x="5257801" y="4187258"/>
                <a:ext cx="123963" cy="1951411"/>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94" name="Straight Connector 93">
                <a:extLst>
                  <a:ext uri="{FF2B5EF4-FFF2-40B4-BE49-F238E27FC236}">
                    <a16:creationId xmlns:a16="http://schemas.microsoft.com/office/drawing/2014/main" id="{A3F53516-C9C8-A96B-5DF4-874BB8B6751B}"/>
                  </a:ext>
                </a:extLst>
              </p:cNvPr>
              <p:cNvCxnSpPr>
                <a:stCxn id="118" idx="1"/>
                <a:endCxn id="119" idx="5"/>
              </p:cNvCxnSpPr>
              <p:nvPr/>
            </p:nvCxnSpPr>
            <p:spPr>
              <a:xfrm flipH="1" flipV="1">
                <a:off x="5744700" y="4187258"/>
                <a:ext cx="861544" cy="674868"/>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95" name="Straight Connector 94">
                <a:extLst>
                  <a:ext uri="{FF2B5EF4-FFF2-40B4-BE49-F238E27FC236}">
                    <a16:creationId xmlns:a16="http://schemas.microsoft.com/office/drawing/2014/main" id="{2715EB73-979F-60ED-2424-EF30D99EF4E7}"/>
                  </a:ext>
                </a:extLst>
              </p:cNvPr>
              <p:cNvCxnSpPr>
                <a:stCxn id="118" idx="3"/>
                <a:endCxn id="117" idx="6"/>
              </p:cNvCxnSpPr>
              <p:nvPr/>
            </p:nvCxnSpPr>
            <p:spPr>
              <a:xfrm flipH="1">
                <a:off x="5514435" y="5225062"/>
                <a:ext cx="1091809" cy="1170241"/>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96" name="TextBox 95">
                <a:extLst>
                  <a:ext uri="{FF2B5EF4-FFF2-40B4-BE49-F238E27FC236}">
                    <a16:creationId xmlns:a16="http://schemas.microsoft.com/office/drawing/2014/main" id="{2AB35488-A2AC-496F-B95D-BBCEE5E5D718}"/>
                  </a:ext>
                </a:extLst>
              </p:cNvPr>
              <p:cNvSpPr txBox="1"/>
              <p:nvPr/>
            </p:nvSpPr>
            <p:spPr>
              <a:xfrm>
                <a:off x="767228" y="3195081"/>
                <a:ext cx="641186" cy="565580"/>
              </a:xfrm>
              <a:prstGeom prst="rect">
                <a:avLst/>
              </a:prstGeom>
              <a:noFill/>
            </p:spPr>
            <p:txBody>
              <a:bodyPr wrap="none" rtlCol="0">
                <a:spAutoFit/>
              </a:bodyPr>
              <a:lstStyle/>
              <a:p>
                <a:r>
                  <a:rPr lang="en-US" dirty="0">
                    <a:solidFill>
                      <a:srgbClr val="00B050"/>
                    </a:solidFill>
                  </a:rPr>
                  <a:t>10</a:t>
                </a:r>
              </a:p>
            </p:txBody>
          </p:sp>
          <p:sp>
            <p:nvSpPr>
              <p:cNvPr id="97" name="TextBox 96">
                <a:extLst>
                  <a:ext uri="{FF2B5EF4-FFF2-40B4-BE49-F238E27FC236}">
                    <a16:creationId xmlns:a16="http://schemas.microsoft.com/office/drawing/2014/main" id="{6FB531B8-6B49-2D87-C1E4-95B18E7E6295}"/>
                  </a:ext>
                </a:extLst>
              </p:cNvPr>
              <p:cNvSpPr txBox="1"/>
              <p:nvPr/>
            </p:nvSpPr>
            <p:spPr>
              <a:xfrm>
                <a:off x="6095562" y="4099030"/>
                <a:ext cx="461990" cy="565580"/>
              </a:xfrm>
              <a:prstGeom prst="rect">
                <a:avLst/>
              </a:prstGeom>
              <a:noFill/>
            </p:spPr>
            <p:txBody>
              <a:bodyPr wrap="none" rtlCol="0">
                <a:spAutoFit/>
              </a:bodyPr>
              <a:lstStyle/>
              <a:p>
                <a:r>
                  <a:rPr lang="en-US" dirty="0">
                    <a:solidFill>
                      <a:srgbClr val="00B050"/>
                    </a:solidFill>
                  </a:rPr>
                  <a:t>2</a:t>
                </a:r>
              </a:p>
            </p:txBody>
          </p:sp>
          <p:sp>
            <p:nvSpPr>
              <p:cNvPr id="98" name="TextBox 97">
                <a:extLst>
                  <a:ext uri="{FF2B5EF4-FFF2-40B4-BE49-F238E27FC236}">
                    <a16:creationId xmlns:a16="http://schemas.microsoft.com/office/drawing/2014/main" id="{468102F0-0143-1DCC-5881-9A85BF18B2A2}"/>
                  </a:ext>
                </a:extLst>
              </p:cNvPr>
              <p:cNvSpPr txBox="1"/>
              <p:nvPr/>
            </p:nvSpPr>
            <p:spPr>
              <a:xfrm>
                <a:off x="3895875" y="6564868"/>
                <a:ext cx="461990" cy="565580"/>
              </a:xfrm>
              <a:prstGeom prst="rect">
                <a:avLst/>
              </a:prstGeom>
              <a:noFill/>
            </p:spPr>
            <p:txBody>
              <a:bodyPr wrap="none" rtlCol="0">
                <a:spAutoFit/>
              </a:bodyPr>
              <a:lstStyle/>
              <a:p>
                <a:r>
                  <a:rPr lang="en-US" dirty="0">
                    <a:solidFill>
                      <a:srgbClr val="00B050"/>
                    </a:solidFill>
                  </a:rPr>
                  <a:t>7</a:t>
                </a:r>
              </a:p>
            </p:txBody>
          </p:sp>
          <p:sp>
            <p:nvSpPr>
              <p:cNvPr id="99" name="TextBox 98">
                <a:extLst>
                  <a:ext uri="{FF2B5EF4-FFF2-40B4-BE49-F238E27FC236}">
                    <a16:creationId xmlns:a16="http://schemas.microsoft.com/office/drawing/2014/main" id="{E3A40414-89DD-FE55-0520-6F0376F0D191}"/>
                  </a:ext>
                </a:extLst>
              </p:cNvPr>
              <p:cNvSpPr txBox="1"/>
              <p:nvPr/>
            </p:nvSpPr>
            <p:spPr>
              <a:xfrm>
                <a:off x="6047348" y="5905158"/>
                <a:ext cx="641186" cy="565580"/>
              </a:xfrm>
              <a:prstGeom prst="rect">
                <a:avLst/>
              </a:prstGeom>
              <a:noFill/>
            </p:spPr>
            <p:txBody>
              <a:bodyPr wrap="none" rtlCol="0">
                <a:spAutoFit/>
              </a:bodyPr>
              <a:lstStyle/>
              <a:p>
                <a:r>
                  <a:rPr lang="en-US" dirty="0">
                    <a:solidFill>
                      <a:srgbClr val="00B050"/>
                    </a:solidFill>
                  </a:rPr>
                  <a:t>11</a:t>
                </a:r>
              </a:p>
            </p:txBody>
          </p:sp>
          <p:sp>
            <p:nvSpPr>
              <p:cNvPr id="100" name="TextBox 99">
                <a:extLst>
                  <a:ext uri="{FF2B5EF4-FFF2-40B4-BE49-F238E27FC236}">
                    <a16:creationId xmlns:a16="http://schemas.microsoft.com/office/drawing/2014/main" id="{333DE062-BB64-7BF7-A559-3396143E57BE}"/>
                  </a:ext>
                </a:extLst>
              </p:cNvPr>
              <p:cNvSpPr txBox="1"/>
              <p:nvPr/>
            </p:nvSpPr>
            <p:spPr>
              <a:xfrm>
                <a:off x="5255801" y="4595356"/>
                <a:ext cx="461990" cy="565580"/>
              </a:xfrm>
              <a:prstGeom prst="rect">
                <a:avLst/>
              </a:prstGeom>
              <a:noFill/>
            </p:spPr>
            <p:txBody>
              <a:bodyPr wrap="none" rtlCol="0">
                <a:spAutoFit/>
              </a:bodyPr>
              <a:lstStyle/>
              <a:p>
                <a:r>
                  <a:rPr lang="en-US" dirty="0">
                    <a:solidFill>
                      <a:srgbClr val="00B050"/>
                    </a:solidFill>
                  </a:rPr>
                  <a:t>9</a:t>
                </a:r>
              </a:p>
            </p:txBody>
          </p:sp>
          <p:sp>
            <p:nvSpPr>
              <p:cNvPr id="101" name="TextBox 100">
                <a:extLst>
                  <a:ext uri="{FF2B5EF4-FFF2-40B4-BE49-F238E27FC236}">
                    <a16:creationId xmlns:a16="http://schemas.microsoft.com/office/drawing/2014/main" id="{B2A108CE-F05A-BFC1-D35C-37C0D98D8556}"/>
                  </a:ext>
                </a:extLst>
              </p:cNvPr>
              <p:cNvSpPr txBox="1"/>
              <p:nvPr/>
            </p:nvSpPr>
            <p:spPr>
              <a:xfrm>
                <a:off x="4119679" y="4462779"/>
                <a:ext cx="461990" cy="565580"/>
              </a:xfrm>
              <a:prstGeom prst="rect">
                <a:avLst/>
              </a:prstGeom>
              <a:noFill/>
            </p:spPr>
            <p:txBody>
              <a:bodyPr wrap="none" rtlCol="0">
                <a:spAutoFit/>
              </a:bodyPr>
              <a:lstStyle/>
              <a:p>
                <a:r>
                  <a:rPr lang="en-US" dirty="0">
                    <a:solidFill>
                      <a:srgbClr val="00B050"/>
                    </a:solidFill>
                  </a:rPr>
                  <a:t>5</a:t>
                </a:r>
              </a:p>
            </p:txBody>
          </p:sp>
          <p:sp>
            <p:nvSpPr>
              <p:cNvPr id="102" name="TextBox 101">
                <a:extLst>
                  <a:ext uri="{FF2B5EF4-FFF2-40B4-BE49-F238E27FC236}">
                    <a16:creationId xmlns:a16="http://schemas.microsoft.com/office/drawing/2014/main" id="{7ED40FB4-D34D-51D6-0E03-444625536F58}"/>
                  </a:ext>
                </a:extLst>
              </p:cNvPr>
              <p:cNvSpPr txBox="1"/>
              <p:nvPr/>
            </p:nvSpPr>
            <p:spPr>
              <a:xfrm>
                <a:off x="4582463" y="3299181"/>
                <a:ext cx="461990" cy="565580"/>
              </a:xfrm>
              <a:prstGeom prst="rect">
                <a:avLst/>
              </a:prstGeom>
              <a:noFill/>
            </p:spPr>
            <p:txBody>
              <a:bodyPr wrap="none" rtlCol="0">
                <a:spAutoFit/>
              </a:bodyPr>
              <a:lstStyle/>
              <a:p>
                <a:r>
                  <a:rPr lang="en-US" dirty="0">
                    <a:solidFill>
                      <a:srgbClr val="00B050"/>
                    </a:solidFill>
                  </a:rPr>
                  <a:t>6</a:t>
                </a:r>
              </a:p>
            </p:txBody>
          </p:sp>
          <p:sp>
            <p:nvSpPr>
              <p:cNvPr id="103" name="TextBox 102">
                <a:extLst>
                  <a:ext uri="{FF2B5EF4-FFF2-40B4-BE49-F238E27FC236}">
                    <a16:creationId xmlns:a16="http://schemas.microsoft.com/office/drawing/2014/main" id="{B1C4B7ED-8C69-403A-E98E-E2E564087A4B}"/>
                  </a:ext>
                </a:extLst>
              </p:cNvPr>
              <p:cNvSpPr txBox="1"/>
              <p:nvPr/>
            </p:nvSpPr>
            <p:spPr>
              <a:xfrm>
                <a:off x="3058462" y="5546336"/>
                <a:ext cx="461990" cy="565580"/>
              </a:xfrm>
              <a:prstGeom prst="rect">
                <a:avLst/>
              </a:prstGeom>
              <a:noFill/>
            </p:spPr>
            <p:txBody>
              <a:bodyPr wrap="none" rtlCol="0">
                <a:spAutoFit/>
              </a:bodyPr>
              <a:lstStyle/>
              <a:p>
                <a:r>
                  <a:rPr lang="en-US" dirty="0">
                    <a:solidFill>
                      <a:srgbClr val="00B050"/>
                    </a:solidFill>
                  </a:rPr>
                  <a:t>1</a:t>
                </a:r>
              </a:p>
            </p:txBody>
          </p:sp>
          <mc:AlternateContent xmlns:mc="http://schemas.openxmlformats.org/markup-compatibility/2006" xmlns:a14="http://schemas.microsoft.com/office/drawing/2010/main">
            <mc:Choice Requires="a14">
              <p:sp>
                <p:nvSpPr>
                  <p:cNvPr id="104" name="TextBox 103">
                    <a:extLst>
                      <a:ext uri="{FF2B5EF4-FFF2-40B4-BE49-F238E27FC236}">
                        <a16:creationId xmlns:a16="http://schemas.microsoft.com/office/drawing/2014/main" id="{F5293F6D-543D-0FD4-282D-7CD03EBCF6F4}"/>
                      </a:ext>
                    </a:extLst>
                  </p:cNvPr>
                  <p:cNvSpPr txBox="1"/>
                  <p:nvPr/>
                </p:nvSpPr>
                <p:spPr>
                  <a:xfrm>
                    <a:off x="2589114" y="3638194"/>
                    <a:ext cx="1051134" cy="565580"/>
                  </a:xfrm>
                  <a:prstGeom prst="rect">
                    <a:avLst/>
                  </a:prstGeom>
                  <a:solidFill>
                    <a:srgbClr val="CC99FF">
                      <a:alpha val="50196"/>
                    </a:srgbClr>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b="1" i="1" dirty="0" smtClean="0">
                              <a:solidFill>
                                <a:srgbClr val="7030A0"/>
                              </a:solidFill>
                              <a:latin typeface="Cambria Math" panose="02040503050406030204" pitchFamily="18" charset="0"/>
                            </a:rPr>
                            <m:t>−</m:t>
                          </m:r>
                          <m:r>
                            <a:rPr lang="en-US" b="1" i="1" dirty="0" smtClean="0">
                              <a:solidFill>
                                <a:srgbClr val="7030A0"/>
                              </a:solidFill>
                              <a:latin typeface="Cambria Math" panose="02040503050406030204" pitchFamily="18" charset="0"/>
                            </a:rPr>
                            <m:t>𝟏𝟑</m:t>
                          </m:r>
                        </m:oMath>
                      </m:oMathPara>
                    </a14:m>
                    <a:endParaRPr lang="en-US" b="1" dirty="0">
                      <a:solidFill>
                        <a:srgbClr val="7030A0"/>
                      </a:solidFill>
                    </a:endParaRPr>
                  </a:p>
                </p:txBody>
              </p:sp>
            </mc:Choice>
            <mc:Fallback xmlns="">
              <p:sp>
                <p:nvSpPr>
                  <p:cNvPr id="104" name="TextBox 103">
                    <a:extLst>
                      <a:ext uri="{FF2B5EF4-FFF2-40B4-BE49-F238E27FC236}">
                        <a16:creationId xmlns:a16="http://schemas.microsoft.com/office/drawing/2014/main" id="{F5293F6D-543D-0FD4-282D-7CD03EBCF6F4}"/>
                      </a:ext>
                    </a:extLst>
                  </p:cNvPr>
                  <p:cNvSpPr txBox="1">
                    <a:spLocks noRot="1" noChangeAspect="1" noMove="1" noResize="1" noEditPoints="1" noAdjustHandles="1" noChangeArrowheads="1" noChangeShapeType="1" noTextEdit="1"/>
                  </p:cNvSpPr>
                  <p:nvPr/>
                </p:nvSpPr>
                <p:spPr>
                  <a:xfrm>
                    <a:off x="2589114" y="3638194"/>
                    <a:ext cx="1051134" cy="565580"/>
                  </a:xfrm>
                  <a:prstGeom prst="rect">
                    <a:avLst/>
                  </a:prstGeom>
                  <a:blipFill>
                    <a:blip r:embed="rId2"/>
                    <a:stretch>
                      <a:fillRect/>
                    </a:stretch>
                  </a:blipFill>
                </p:spPr>
                <p:txBody>
                  <a:bodyPr/>
                  <a:lstStyle/>
                  <a:p>
                    <a:r>
                      <a:rPr lang="en-US">
                        <a:noFill/>
                      </a:rPr>
                      <a:t> </a:t>
                    </a:r>
                  </a:p>
                </p:txBody>
              </p:sp>
            </mc:Fallback>
          </mc:AlternateContent>
          <p:sp>
            <p:nvSpPr>
              <p:cNvPr id="105" name="TextBox 104">
                <a:extLst>
                  <a:ext uri="{FF2B5EF4-FFF2-40B4-BE49-F238E27FC236}">
                    <a16:creationId xmlns:a16="http://schemas.microsoft.com/office/drawing/2014/main" id="{B02AAE0F-BE54-0EE6-B71D-B96C5AC90568}"/>
                  </a:ext>
                </a:extLst>
              </p:cNvPr>
              <p:cNvSpPr txBox="1"/>
              <p:nvPr/>
            </p:nvSpPr>
            <p:spPr>
              <a:xfrm>
                <a:off x="2051034" y="5224258"/>
                <a:ext cx="461990" cy="565580"/>
              </a:xfrm>
              <a:prstGeom prst="rect">
                <a:avLst/>
              </a:prstGeom>
              <a:noFill/>
            </p:spPr>
            <p:txBody>
              <a:bodyPr wrap="none" rtlCol="0">
                <a:spAutoFit/>
              </a:bodyPr>
              <a:lstStyle/>
              <a:p>
                <a:r>
                  <a:rPr lang="en-US" dirty="0">
                    <a:solidFill>
                      <a:srgbClr val="00B050"/>
                    </a:solidFill>
                  </a:rPr>
                  <a:t>3</a:t>
                </a:r>
              </a:p>
            </p:txBody>
          </p:sp>
          <p:sp>
            <p:nvSpPr>
              <p:cNvPr id="106" name="TextBox 105">
                <a:extLst>
                  <a:ext uri="{FF2B5EF4-FFF2-40B4-BE49-F238E27FC236}">
                    <a16:creationId xmlns:a16="http://schemas.microsoft.com/office/drawing/2014/main" id="{A296F102-081C-4A60-050D-FE2294076E26}"/>
                  </a:ext>
                </a:extLst>
              </p:cNvPr>
              <p:cNvSpPr txBox="1"/>
              <p:nvPr/>
            </p:nvSpPr>
            <p:spPr>
              <a:xfrm>
                <a:off x="1885966" y="6404395"/>
                <a:ext cx="461990" cy="565580"/>
              </a:xfrm>
              <a:prstGeom prst="rect">
                <a:avLst/>
              </a:prstGeom>
              <a:noFill/>
            </p:spPr>
            <p:txBody>
              <a:bodyPr wrap="none" rtlCol="0">
                <a:spAutoFit/>
              </a:bodyPr>
              <a:lstStyle/>
              <a:p>
                <a:r>
                  <a:rPr lang="en-US" dirty="0">
                    <a:solidFill>
                      <a:srgbClr val="00B050"/>
                    </a:solidFill>
                  </a:rPr>
                  <a:t>1</a:t>
                </a:r>
              </a:p>
            </p:txBody>
          </p:sp>
          <p:sp>
            <p:nvSpPr>
              <p:cNvPr id="107" name="TextBox 106">
                <a:extLst>
                  <a:ext uri="{FF2B5EF4-FFF2-40B4-BE49-F238E27FC236}">
                    <a16:creationId xmlns:a16="http://schemas.microsoft.com/office/drawing/2014/main" id="{77ACEA55-63F5-2631-F830-4DE03F6C9BC4}"/>
                  </a:ext>
                </a:extLst>
              </p:cNvPr>
              <p:cNvSpPr txBox="1"/>
              <p:nvPr/>
            </p:nvSpPr>
            <p:spPr>
              <a:xfrm>
                <a:off x="2830979" y="2862182"/>
                <a:ext cx="461990" cy="565580"/>
              </a:xfrm>
              <a:prstGeom prst="rect">
                <a:avLst/>
              </a:prstGeom>
              <a:noFill/>
            </p:spPr>
            <p:txBody>
              <a:bodyPr wrap="none" rtlCol="0">
                <a:spAutoFit/>
              </a:bodyPr>
              <a:lstStyle/>
              <a:p>
                <a:r>
                  <a:rPr lang="en-US" dirty="0">
                    <a:solidFill>
                      <a:srgbClr val="00B050"/>
                    </a:solidFill>
                  </a:rPr>
                  <a:t>8</a:t>
                </a:r>
              </a:p>
            </p:txBody>
          </p:sp>
          <p:sp>
            <p:nvSpPr>
              <p:cNvPr id="108" name="TextBox 107">
                <a:extLst>
                  <a:ext uri="{FF2B5EF4-FFF2-40B4-BE49-F238E27FC236}">
                    <a16:creationId xmlns:a16="http://schemas.microsoft.com/office/drawing/2014/main" id="{1A171A41-B8DA-3B7E-3654-973469E6A8C6}"/>
                  </a:ext>
                </a:extLst>
              </p:cNvPr>
              <p:cNvSpPr txBox="1"/>
              <p:nvPr/>
            </p:nvSpPr>
            <p:spPr>
              <a:xfrm>
                <a:off x="256634" y="5096526"/>
                <a:ext cx="641186" cy="565580"/>
              </a:xfrm>
              <a:prstGeom prst="rect">
                <a:avLst/>
              </a:prstGeom>
              <a:noFill/>
            </p:spPr>
            <p:txBody>
              <a:bodyPr wrap="none" rtlCol="0">
                <a:spAutoFit/>
              </a:bodyPr>
              <a:lstStyle/>
              <a:p>
                <a:r>
                  <a:rPr lang="en-US" dirty="0">
                    <a:solidFill>
                      <a:srgbClr val="00B050"/>
                    </a:solidFill>
                  </a:rPr>
                  <a:t>12</a:t>
                </a:r>
              </a:p>
            </p:txBody>
          </p:sp>
          <p:cxnSp>
            <p:nvCxnSpPr>
              <p:cNvPr id="109" name="Straight Connector 108">
                <a:extLst>
                  <a:ext uri="{FF2B5EF4-FFF2-40B4-BE49-F238E27FC236}">
                    <a16:creationId xmlns:a16="http://schemas.microsoft.com/office/drawing/2014/main" id="{69B3696B-7BE3-20A3-A1CE-F00E2F93279D}"/>
                  </a:ext>
                </a:extLst>
              </p:cNvPr>
              <p:cNvCxnSpPr>
                <a:stCxn id="112" idx="4"/>
                <a:endCxn id="113" idx="0"/>
              </p:cNvCxnSpPr>
              <p:nvPr/>
            </p:nvCxnSpPr>
            <p:spPr>
              <a:xfrm flipH="1">
                <a:off x="1296001" y="3533361"/>
                <a:ext cx="891651" cy="2115163"/>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10" name="TextBox 109">
                <a:extLst>
                  <a:ext uri="{FF2B5EF4-FFF2-40B4-BE49-F238E27FC236}">
                    <a16:creationId xmlns:a16="http://schemas.microsoft.com/office/drawing/2014/main" id="{0E2D629F-099A-C1ED-F808-33434EFFFFE3}"/>
                  </a:ext>
                </a:extLst>
              </p:cNvPr>
              <p:cNvSpPr txBox="1"/>
              <p:nvPr/>
            </p:nvSpPr>
            <p:spPr>
              <a:xfrm>
                <a:off x="1414258" y="4262423"/>
                <a:ext cx="461990" cy="565580"/>
              </a:xfrm>
              <a:prstGeom prst="rect">
                <a:avLst/>
              </a:prstGeom>
              <a:noFill/>
            </p:spPr>
            <p:txBody>
              <a:bodyPr wrap="none" rtlCol="0">
                <a:spAutoFit/>
              </a:bodyPr>
              <a:lstStyle/>
              <a:p>
                <a:r>
                  <a:rPr lang="en-US" dirty="0">
                    <a:solidFill>
                      <a:srgbClr val="00B050"/>
                    </a:solidFill>
                  </a:rPr>
                  <a:t>9</a:t>
                </a:r>
              </a:p>
            </p:txBody>
          </p:sp>
          <p:sp>
            <p:nvSpPr>
              <p:cNvPr id="111" name="Oval 110">
                <a:extLst>
                  <a:ext uri="{FF2B5EF4-FFF2-40B4-BE49-F238E27FC236}">
                    <a16:creationId xmlns:a16="http://schemas.microsoft.com/office/drawing/2014/main" id="{F8AA0175-14A8-1F94-CF31-A2A71801F5F4}"/>
                  </a:ext>
                </a:extLst>
              </p:cNvPr>
              <p:cNvSpPr/>
              <p:nvPr/>
            </p:nvSpPr>
            <p:spPr>
              <a:xfrm>
                <a:off x="0" y="4164165"/>
                <a:ext cx="513268" cy="513268"/>
              </a:xfrm>
              <a:prstGeom prst="ellipse">
                <a:avLst/>
              </a:prstGeom>
              <a:solidFill>
                <a:srgbClr val="FF0000"/>
              </a:solidFill>
              <a:ln>
                <a:solidFill>
                  <a:srgbClr val="FF33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0</a:t>
                </a:r>
              </a:p>
            </p:txBody>
          </p:sp>
          <p:sp>
            <p:nvSpPr>
              <p:cNvPr id="112" name="Oval 111">
                <a:extLst>
                  <a:ext uri="{FF2B5EF4-FFF2-40B4-BE49-F238E27FC236}">
                    <a16:creationId xmlns:a16="http://schemas.microsoft.com/office/drawing/2014/main" id="{B5922E9A-FED7-77C7-EB13-ED771DFCF9A3}"/>
                  </a:ext>
                </a:extLst>
              </p:cNvPr>
              <p:cNvSpPr/>
              <p:nvPr/>
            </p:nvSpPr>
            <p:spPr>
              <a:xfrm>
                <a:off x="1931018" y="3020093"/>
                <a:ext cx="513268" cy="51326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113" name="Oval 112">
                <a:extLst>
                  <a:ext uri="{FF2B5EF4-FFF2-40B4-BE49-F238E27FC236}">
                    <a16:creationId xmlns:a16="http://schemas.microsoft.com/office/drawing/2014/main" id="{64E08466-A355-4B4C-F235-7E75082440A3}"/>
                  </a:ext>
                </a:extLst>
              </p:cNvPr>
              <p:cNvSpPr/>
              <p:nvPr/>
            </p:nvSpPr>
            <p:spPr>
              <a:xfrm>
                <a:off x="1039367" y="5648524"/>
                <a:ext cx="513268" cy="51326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114" name="Oval 113">
                <a:extLst>
                  <a:ext uri="{FF2B5EF4-FFF2-40B4-BE49-F238E27FC236}">
                    <a16:creationId xmlns:a16="http://schemas.microsoft.com/office/drawing/2014/main" id="{2B6CC5A4-1A4C-B7DF-01A6-34B1B9893E92}"/>
                  </a:ext>
                </a:extLst>
              </p:cNvPr>
              <p:cNvSpPr/>
              <p:nvPr/>
            </p:nvSpPr>
            <p:spPr>
              <a:xfrm>
                <a:off x="2574345" y="4492515"/>
                <a:ext cx="513268" cy="51326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115" name="Oval 114">
                <a:extLst>
                  <a:ext uri="{FF2B5EF4-FFF2-40B4-BE49-F238E27FC236}">
                    <a16:creationId xmlns:a16="http://schemas.microsoft.com/office/drawing/2014/main" id="{E4B90B39-AE2B-250E-5725-E5E784ABB5B4}"/>
                  </a:ext>
                </a:extLst>
              </p:cNvPr>
              <p:cNvSpPr/>
              <p:nvPr/>
            </p:nvSpPr>
            <p:spPr>
              <a:xfrm>
                <a:off x="3954499" y="3072483"/>
                <a:ext cx="513268" cy="51326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a:t>
                </a:r>
              </a:p>
            </p:txBody>
          </p:sp>
          <p:sp>
            <p:nvSpPr>
              <p:cNvPr id="116" name="Oval 115">
                <a:extLst>
                  <a:ext uri="{FF2B5EF4-FFF2-40B4-BE49-F238E27FC236}">
                    <a16:creationId xmlns:a16="http://schemas.microsoft.com/office/drawing/2014/main" id="{4F4D7F86-F159-61C3-75E3-8CED518B52DE}"/>
                  </a:ext>
                </a:extLst>
              </p:cNvPr>
              <p:cNvSpPr/>
              <p:nvPr/>
            </p:nvSpPr>
            <p:spPr>
              <a:xfrm>
                <a:off x="2846880" y="6395303"/>
                <a:ext cx="513268" cy="51326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117" name="Oval 116">
                <a:extLst>
                  <a:ext uri="{FF2B5EF4-FFF2-40B4-BE49-F238E27FC236}">
                    <a16:creationId xmlns:a16="http://schemas.microsoft.com/office/drawing/2014/main" id="{06810E05-9FC7-7C1B-11DC-D60F92A4C897}"/>
                  </a:ext>
                </a:extLst>
              </p:cNvPr>
              <p:cNvSpPr/>
              <p:nvPr/>
            </p:nvSpPr>
            <p:spPr>
              <a:xfrm>
                <a:off x="5001167" y="6138669"/>
                <a:ext cx="513268" cy="51326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sp>
            <p:nvSpPr>
              <p:cNvPr id="118" name="Oval 117">
                <a:extLst>
                  <a:ext uri="{FF2B5EF4-FFF2-40B4-BE49-F238E27FC236}">
                    <a16:creationId xmlns:a16="http://schemas.microsoft.com/office/drawing/2014/main" id="{ED028A64-C5C5-7105-75B0-FF5DC0E7166B}"/>
                  </a:ext>
                </a:extLst>
              </p:cNvPr>
              <p:cNvSpPr/>
              <p:nvPr/>
            </p:nvSpPr>
            <p:spPr>
              <a:xfrm>
                <a:off x="6531078" y="4786960"/>
                <a:ext cx="513268" cy="513268"/>
              </a:xfrm>
              <a:prstGeom prst="ellipse">
                <a:avLst/>
              </a:prstGeom>
              <a:solidFill>
                <a:schemeClr val="accent4">
                  <a:lumMod val="60000"/>
                  <a:lumOff val="40000"/>
                </a:scheme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a:t>
                </a:r>
              </a:p>
            </p:txBody>
          </p:sp>
          <p:sp>
            <p:nvSpPr>
              <p:cNvPr id="119" name="Oval 118">
                <a:extLst>
                  <a:ext uri="{FF2B5EF4-FFF2-40B4-BE49-F238E27FC236}">
                    <a16:creationId xmlns:a16="http://schemas.microsoft.com/office/drawing/2014/main" id="{3648CC2D-E7C5-66F6-04D1-57F07FDAEAC9}"/>
                  </a:ext>
                </a:extLst>
              </p:cNvPr>
              <p:cNvSpPr/>
              <p:nvPr/>
            </p:nvSpPr>
            <p:spPr>
              <a:xfrm>
                <a:off x="5306598" y="3749156"/>
                <a:ext cx="513268" cy="51326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grpSp>
        <p:sp>
          <p:nvSpPr>
            <p:cNvPr id="120" name="TextBox 119">
              <a:extLst>
                <a:ext uri="{FF2B5EF4-FFF2-40B4-BE49-F238E27FC236}">
                  <a16:creationId xmlns:a16="http://schemas.microsoft.com/office/drawing/2014/main" id="{1F869D36-F53F-A383-2ED3-CD4E496F5382}"/>
                </a:ext>
              </a:extLst>
            </p:cNvPr>
            <p:cNvSpPr txBox="1"/>
            <p:nvPr/>
          </p:nvSpPr>
          <p:spPr>
            <a:xfrm>
              <a:off x="6308046" y="3868514"/>
              <a:ext cx="301686" cy="369332"/>
            </a:xfrm>
            <a:prstGeom prst="rect">
              <a:avLst/>
            </a:prstGeom>
            <a:noFill/>
          </p:spPr>
          <p:txBody>
            <a:bodyPr wrap="none" rtlCol="0">
              <a:spAutoFit/>
            </a:bodyPr>
            <a:lstStyle/>
            <a:p>
              <a:r>
                <a:rPr lang="en-US" dirty="0">
                  <a:solidFill>
                    <a:srgbClr val="FF9933"/>
                  </a:solidFill>
                </a:rPr>
                <a:t>0</a:t>
              </a:r>
            </a:p>
          </p:txBody>
        </p:sp>
        <mc:AlternateContent xmlns:mc="http://schemas.openxmlformats.org/markup-compatibility/2006">
          <mc:Choice xmlns:a14="http://schemas.microsoft.com/office/drawing/2010/main" Requires="a14">
            <p:sp>
              <p:nvSpPr>
                <p:cNvPr id="121" name="TextBox 120">
                  <a:extLst>
                    <a:ext uri="{FF2B5EF4-FFF2-40B4-BE49-F238E27FC236}">
                      <a16:creationId xmlns:a16="http://schemas.microsoft.com/office/drawing/2014/main" id="{5F01EBBA-7C2D-52CE-B4DA-6F3E7356AF8F}"/>
                    </a:ext>
                  </a:extLst>
                </p:cNvPr>
                <p:cNvSpPr txBox="1"/>
                <p:nvPr/>
              </p:nvSpPr>
              <p:spPr>
                <a:xfrm>
                  <a:off x="7370403" y="3183900"/>
                  <a:ext cx="494046"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b="0" i="1" smtClean="0">
                            <a:solidFill>
                              <a:srgbClr val="FF9933"/>
                            </a:solidFill>
                            <a:latin typeface="Cambria Math" panose="02040503050406030204" pitchFamily="18" charset="0"/>
                          </a:rPr>
                          <m:t>10</m:t>
                        </m:r>
                      </m:oMath>
                    </m:oMathPara>
                  </a14:m>
                  <a:endParaRPr lang="en-US" dirty="0">
                    <a:solidFill>
                      <a:srgbClr val="FF9933"/>
                    </a:solidFill>
                  </a:endParaRPr>
                </a:p>
              </p:txBody>
            </p:sp>
          </mc:Choice>
          <mc:Fallback>
            <p:sp>
              <p:nvSpPr>
                <p:cNvPr id="121" name="TextBox 120">
                  <a:extLst>
                    <a:ext uri="{FF2B5EF4-FFF2-40B4-BE49-F238E27FC236}">
                      <a16:creationId xmlns:a16="http://schemas.microsoft.com/office/drawing/2014/main" id="{5F01EBBA-7C2D-52CE-B4DA-6F3E7356AF8F}"/>
                    </a:ext>
                  </a:extLst>
                </p:cNvPr>
                <p:cNvSpPr txBox="1">
                  <a:spLocks noRot="1" noChangeAspect="1" noMove="1" noResize="1" noEditPoints="1" noAdjustHandles="1" noChangeArrowheads="1" noChangeShapeType="1" noTextEdit="1"/>
                </p:cNvSpPr>
                <p:nvPr/>
              </p:nvSpPr>
              <p:spPr>
                <a:xfrm>
                  <a:off x="7370403" y="3183900"/>
                  <a:ext cx="494046" cy="369332"/>
                </a:xfrm>
                <a:prstGeom prst="rect">
                  <a:avLst/>
                </a:prstGeom>
                <a:blipFill>
                  <a:blip r:embed="rId3"/>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22" name="TextBox 121">
                  <a:extLst>
                    <a:ext uri="{FF2B5EF4-FFF2-40B4-BE49-F238E27FC236}">
                      <a16:creationId xmlns:a16="http://schemas.microsoft.com/office/drawing/2014/main" id="{A9A87128-7A7B-9024-2B6A-A948730D622A}"/>
                    </a:ext>
                  </a:extLst>
                </p:cNvPr>
                <p:cNvSpPr txBox="1"/>
                <p:nvPr/>
              </p:nvSpPr>
              <p:spPr>
                <a:xfrm>
                  <a:off x="6536646" y="5245034"/>
                  <a:ext cx="494046"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b="0" i="1" smtClean="0">
                            <a:solidFill>
                              <a:srgbClr val="FF9933"/>
                            </a:solidFill>
                            <a:latin typeface="Cambria Math" panose="02040503050406030204" pitchFamily="18" charset="0"/>
                          </a:rPr>
                          <m:t>12</m:t>
                        </m:r>
                      </m:oMath>
                    </m:oMathPara>
                  </a14:m>
                  <a:endParaRPr lang="en-US" dirty="0">
                    <a:solidFill>
                      <a:srgbClr val="FF9933"/>
                    </a:solidFill>
                  </a:endParaRPr>
                </a:p>
              </p:txBody>
            </p:sp>
          </mc:Choice>
          <mc:Fallback>
            <p:sp>
              <p:nvSpPr>
                <p:cNvPr id="122" name="TextBox 121">
                  <a:extLst>
                    <a:ext uri="{FF2B5EF4-FFF2-40B4-BE49-F238E27FC236}">
                      <a16:creationId xmlns:a16="http://schemas.microsoft.com/office/drawing/2014/main" id="{A9A87128-7A7B-9024-2B6A-A948730D622A}"/>
                    </a:ext>
                  </a:extLst>
                </p:cNvPr>
                <p:cNvSpPr txBox="1">
                  <a:spLocks noRot="1" noChangeAspect="1" noMove="1" noResize="1" noEditPoints="1" noAdjustHandles="1" noChangeArrowheads="1" noChangeShapeType="1" noTextEdit="1"/>
                </p:cNvSpPr>
                <p:nvPr/>
              </p:nvSpPr>
              <p:spPr>
                <a:xfrm>
                  <a:off x="6536646" y="5245034"/>
                  <a:ext cx="494046" cy="369332"/>
                </a:xfrm>
                <a:prstGeom prst="rect">
                  <a:avLst/>
                </a:prstGeom>
                <a:blipFill>
                  <a:blip r:embed="rId4"/>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23" name="TextBox 122">
                  <a:extLst>
                    <a:ext uri="{FF2B5EF4-FFF2-40B4-BE49-F238E27FC236}">
                      <a16:creationId xmlns:a16="http://schemas.microsoft.com/office/drawing/2014/main" id="{98996895-9BC9-8B8B-E940-DA7856A79036}"/>
                    </a:ext>
                  </a:extLst>
                </p:cNvPr>
                <p:cNvSpPr txBox="1"/>
                <p:nvPr/>
              </p:nvSpPr>
              <p:spPr>
                <a:xfrm>
                  <a:off x="7750522" y="4174954"/>
                  <a:ext cx="494046"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b="0" i="1" smtClean="0">
                            <a:solidFill>
                              <a:srgbClr val="FF9933"/>
                            </a:solidFill>
                            <a:latin typeface="Cambria Math" panose="02040503050406030204" pitchFamily="18" charset="0"/>
                          </a:rPr>
                          <m:t>14</m:t>
                        </m:r>
                      </m:oMath>
                    </m:oMathPara>
                  </a14:m>
                  <a:endParaRPr lang="en-US" dirty="0">
                    <a:solidFill>
                      <a:srgbClr val="FF9933"/>
                    </a:solidFill>
                  </a:endParaRPr>
                </a:p>
              </p:txBody>
            </p:sp>
          </mc:Choice>
          <mc:Fallback>
            <p:sp>
              <p:nvSpPr>
                <p:cNvPr id="123" name="TextBox 122">
                  <a:extLst>
                    <a:ext uri="{FF2B5EF4-FFF2-40B4-BE49-F238E27FC236}">
                      <a16:creationId xmlns:a16="http://schemas.microsoft.com/office/drawing/2014/main" id="{98996895-9BC9-8B8B-E940-DA7856A79036}"/>
                    </a:ext>
                  </a:extLst>
                </p:cNvPr>
                <p:cNvSpPr txBox="1">
                  <a:spLocks noRot="1" noChangeAspect="1" noMove="1" noResize="1" noEditPoints="1" noAdjustHandles="1" noChangeArrowheads="1" noChangeShapeType="1" noTextEdit="1"/>
                </p:cNvSpPr>
                <p:nvPr/>
              </p:nvSpPr>
              <p:spPr>
                <a:xfrm>
                  <a:off x="7750522" y="4174954"/>
                  <a:ext cx="494046" cy="369332"/>
                </a:xfrm>
                <a:prstGeom prst="rect">
                  <a:avLst/>
                </a:prstGeom>
                <a:blipFill>
                  <a:blip r:embed="rId5"/>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24" name="TextBox 123">
                  <a:extLst>
                    <a:ext uri="{FF2B5EF4-FFF2-40B4-BE49-F238E27FC236}">
                      <a16:creationId xmlns:a16="http://schemas.microsoft.com/office/drawing/2014/main" id="{1D513E71-6F16-7993-4533-C2045B4DAFFF}"/>
                    </a:ext>
                  </a:extLst>
                </p:cNvPr>
                <p:cNvSpPr txBox="1"/>
                <p:nvPr/>
              </p:nvSpPr>
              <p:spPr>
                <a:xfrm>
                  <a:off x="8690379" y="3258914"/>
                  <a:ext cx="365805"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b="0" i="1" smtClean="0">
                            <a:solidFill>
                              <a:srgbClr val="FF9933"/>
                            </a:solidFill>
                            <a:latin typeface="Cambria Math" panose="02040503050406030204" pitchFamily="18" charset="0"/>
                          </a:rPr>
                          <m:t>1</m:t>
                        </m:r>
                      </m:oMath>
                    </m:oMathPara>
                  </a14:m>
                  <a:endParaRPr lang="en-US" dirty="0">
                    <a:solidFill>
                      <a:srgbClr val="FF9933"/>
                    </a:solidFill>
                  </a:endParaRPr>
                </a:p>
              </p:txBody>
            </p:sp>
          </mc:Choice>
          <mc:Fallback>
            <p:sp>
              <p:nvSpPr>
                <p:cNvPr id="124" name="TextBox 123">
                  <a:extLst>
                    <a:ext uri="{FF2B5EF4-FFF2-40B4-BE49-F238E27FC236}">
                      <a16:creationId xmlns:a16="http://schemas.microsoft.com/office/drawing/2014/main" id="{1D513E71-6F16-7993-4533-C2045B4DAFFF}"/>
                    </a:ext>
                  </a:extLst>
                </p:cNvPr>
                <p:cNvSpPr txBox="1">
                  <a:spLocks noRot="1" noChangeAspect="1" noMove="1" noResize="1" noEditPoints="1" noAdjustHandles="1" noChangeArrowheads="1" noChangeShapeType="1" noTextEdit="1"/>
                </p:cNvSpPr>
                <p:nvPr/>
              </p:nvSpPr>
              <p:spPr>
                <a:xfrm>
                  <a:off x="8690379" y="3258914"/>
                  <a:ext cx="365805" cy="369332"/>
                </a:xfrm>
                <a:prstGeom prst="rect">
                  <a:avLst/>
                </a:prstGeom>
                <a:blipFill>
                  <a:blip r:embed="rId6"/>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25" name="TextBox 124">
                  <a:extLst>
                    <a:ext uri="{FF2B5EF4-FFF2-40B4-BE49-F238E27FC236}">
                      <a16:creationId xmlns:a16="http://schemas.microsoft.com/office/drawing/2014/main" id="{EF3C3BA9-66F2-E22F-ACC0-CF7C3F0F0E27}"/>
                    </a:ext>
                  </a:extLst>
                </p:cNvPr>
                <p:cNvSpPr txBox="1"/>
                <p:nvPr/>
              </p:nvSpPr>
              <p:spPr>
                <a:xfrm>
                  <a:off x="7908936" y="5429700"/>
                  <a:ext cx="494046"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b="0" i="1" smtClean="0">
                            <a:solidFill>
                              <a:srgbClr val="FF9933"/>
                            </a:solidFill>
                            <a:latin typeface="Cambria Math" panose="02040503050406030204" pitchFamily="18" charset="0"/>
                          </a:rPr>
                          <m:t>13</m:t>
                        </m:r>
                      </m:oMath>
                    </m:oMathPara>
                  </a14:m>
                  <a:endParaRPr lang="en-US" dirty="0">
                    <a:solidFill>
                      <a:srgbClr val="FF9933"/>
                    </a:solidFill>
                  </a:endParaRPr>
                </a:p>
              </p:txBody>
            </p:sp>
          </mc:Choice>
          <mc:Fallback>
            <p:sp>
              <p:nvSpPr>
                <p:cNvPr id="125" name="TextBox 124">
                  <a:extLst>
                    <a:ext uri="{FF2B5EF4-FFF2-40B4-BE49-F238E27FC236}">
                      <a16:creationId xmlns:a16="http://schemas.microsoft.com/office/drawing/2014/main" id="{EF3C3BA9-66F2-E22F-ACC0-CF7C3F0F0E27}"/>
                    </a:ext>
                  </a:extLst>
                </p:cNvPr>
                <p:cNvSpPr txBox="1">
                  <a:spLocks noRot="1" noChangeAspect="1" noMove="1" noResize="1" noEditPoints="1" noAdjustHandles="1" noChangeArrowheads="1" noChangeShapeType="1" noTextEdit="1"/>
                </p:cNvSpPr>
                <p:nvPr/>
              </p:nvSpPr>
              <p:spPr>
                <a:xfrm>
                  <a:off x="7908936" y="5429700"/>
                  <a:ext cx="494046" cy="369332"/>
                </a:xfrm>
                <a:prstGeom prst="rect">
                  <a:avLst/>
                </a:prstGeom>
                <a:blipFill>
                  <a:blip r:embed="rId7"/>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26" name="TextBox 125">
                  <a:extLst>
                    <a:ext uri="{FF2B5EF4-FFF2-40B4-BE49-F238E27FC236}">
                      <a16:creationId xmlns:a16="http://schemas.microsoft.com/office/drawing/2014/main" id="{3E2F4ED6-3FF5-4030-E8C8-F12D5F0A6CAA}"/>
                    </a:ext>
                  </a:extLst>
                </p:cNvPr>
                <p:cNvSpPr txBox="1"/>
                <p:nvPr/>
              </p:nvSpPr>
              <p:spPr>
                <a:xfrm>
                  <a:off x="9165653" y="5414270"/>
                  <a:ext cx="494046"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b="0" i="1" smtClean="0">
                            <a:solidFill>
                              <a:srgbClr val="FF9933"/>
                            </a:solidFill>
                            <a:latin typeface="Cambria Math" panose="02040503050406030204" pitchFamily="18" charset="0"/>
                          </a:rPr>
                          <m:t>20</m:t>
                        </m:r>
                      </m:oMath>
                    </m:oMathPara>
                  </a14:m>
                  <a:endParaRPr lang="en-US" dirty="0">
                    <a:solidFill>
                      <a:srgbClr val="FF9933"/>
                    </a:solidFill>
                  </a:endParaRPr>
                </a:p>
              </p:txBody>
            </p:sp>
          </mc:Choice>
          <mc:Fallback>
            <p:sp>
              <p:nvSpPr>
                <p:cNvPr id="126" name="TextBox 125">
                  <a:extLst>
                    <a:ext uri="{FF2B5EF4-FFF2-40B4-BE49-F238E27FC236}">
                      <a16:creationId xmlns:a16="http://schemas.microsoft.com/office/drawing/2014/main" id="{3E2F4ED6-3FF5-4030-E8C8-F12D5F0A6CAA}"/>
                    </a:ext>
                  </a:extLst>
                </p:cNvPr>
                <p:cNvSpPr txBox="1">
                  <a:spLocks noRot="1" noChangeAspect="1" noMove="1" noResize="1" noEditPoints="1" noAdjustHandles="1" noChangeArrowheads="1" noChangeShapeType="1" noTextEdit="1"/>
                </p:cNvSpPr>
                <p:nvPr/>
              </p:nvSpPr>
              <p:spPr>
                <a:xfrm>
                  <a:off x="9165653" y="5414270"/>
                  <a:ext cx="494046" cy="369332"/>
                </a:xfrm>
                <a:prstGeom prst="rect">
                  <a:avLst/>
                </a:prstGeom>
                <a:blipFill>
                  <a:blip r:embed="rId8"/>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27" name="TextBox 126">
                  <a:extLst>
                    <a:ext uri="{FF2B5EF4-FFF2-40B4-BE49-F238E27FC236}">
                      <a16:creationId xmlns:a16="http://schemas.microsoft.com/office/drawing/2014/main" id="{E3285C8C-5797-C641-017F-C0AA59451EE3}"/>
                    </a:ext>
                  </a:extLst>
                </p:cNvPr>
                <p:cNvSpPr txBox="1"/>
                <p:nvPr/>
              </p:nvSpPr>
              <p:spPr>
                <a:xfrm>
                  <a:off x="9588095" y="3628246"/>
                  <a:ext cx="433132"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smtClean="0">
                            <a:solidFill>
                              <a:srgbClr val="FF9933"/>
                            </a:solidFill>
                            <a:latin typeface="Cambria Math"/>
                          </a:rPr>
                          <m:t>∞</m:t>
                        </m:r>
                      </m:oMath>
                    </m:oMathPara>
                  </a14:m>
                  <a:endParaRPr lang="en-US" dirty="0">
                    <a:solidFill>
                      <a:srgbClr val="FF9933"/>
                    </a:solidFill>
                  </a:endParaRPr>
                </a:p>
              </p:txBody>
            </p:sp>
          </mc:Choice>
          <mc:Fallback>
            <p:sp>
              <p:nvSpPr>
                <p:cNvPr id="127" name="TextBox 126">
                  <a:extLst>
                    <a:ext uri="{FF2B5EF4-FFF2-40B4-BE49-F238E27FC236}">
                      <a16:creationId xmlns:a16="http://schemas.microsoft.com/office/drawing/2014/main" id="{E3285C8C-5797-C641-017F-C0AA59451EE3}"/>
                    </a:ext>
                  </a:extLst>
                </p:cNvPr>
                <p:cNvSpPr txBox="1">
                  <a:spLocks noRot="1" noChangeAspect="1" noMove="1" noResize="1" noEditPoints="1" noAdjustHandles="1" noChangeArrowheads="1" noChangeShapeType="1" noTextEdit="1"/>
                </p:cNvSpPr>
                <p:nvPr/>
              </p:nvSpPr>
              <p:spPr>
                <a:xfrm>
                  <a:off x="9588095" y="3628246"/>
                  <a:ext cx="433132" cy="369332"/>
                </a:xfrm>
                <a:prstGeom prst="rect">
                  <a:avLst/>
                </a:prstGeom>
                <a:blipFill>
                  <a:blip r:embed="rId9"/>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28" name="TextBox 127">
                  <a:extLst>
                    <a:ext uri="{FF2B5EF4-FFF2-40B4-BE49-F238E27FC236}">
                      <a16:creationId xmlns:a16="http://schemas.microsoft.com/office/drawing/2014/main" id="{143AFC96-C2CB-1868-2951-A5A8000759A3}"/>
                    </a:ext>
                  </a:extLst>
                </p:cNvPr>
                <p:cNvSpPr txBox="1"/>
                <p:nvPr/>
              </p:nvSpPr>
              <p:spPr>
                <a:xfrm>
                  <a:off x="10446914" y="4301993"/>
                  <a:ext cx="433132"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smtClean="0">
                            <a:solidFill>
                              <a:srgbClr val="FF9933"/>
                            </a:solidFill>
                            <a:latin typeface="Cambria Math"/>
                          </a:rPr>
                          <m:t>∞</m:t>
                        </m:r>
                      </m:oMath>
                    </m:oMathPara>
                  </a14:m>
                  <a:endParaRPr lang="en-US" dirty="0">
                    <a:solidFill>
                      <a:srgbClr val="FF9933"/>
                    </a:solidFill>
                  </a:endParaRPr>
                </a:p>
              </p:txBody>
            </p:sp>
          </mc:Choice>
          <mc:Fallback>
            <p:sp>
              <p:nvSpPr>
                <p:cNvPr id="128" name="TextBox 127">
                  <a:extLst>
                    <a:ext uri="{FF2B5EF4-FFF2-40B4-BE49-F238E27FC236}">
                      <a16:creationId xmlns:a16="http://schemas.microsoft.com/office/drawing/2014/main" id="{143AFC96-C2CB-1868-2951-A5A8000759A3}"/>
                    </a:ext>
                  </a:extLst>
                </p:cNvPr>
                <p:cNvSpPr txBox="1">
                  <a:spLocks noRot="1" noChangeAspect="1" noMove="1" noResize="1" noEditPoints="1" noAdjustHandles="1" noChangeArrowheads="1" noChangeShapeType="1" noTextEdit="1"/>
                </p:cNvSpPr>
                <p:nvPr/>
              </p:nvSpPr>
              <p:spPr>
                <a:xfrm>
                  <a:off x="10446914" y="4301993"/>
                  <a:ext cx="433132" cy="369332"/>
                </a:xfrm>
                <a:prstGeom prst="rect">
                  <a:avLst/>
                </a:prstGeom>
                <a:blipFill>
                  <a:blip r:embed="rId10"/>
                  <a:stretch>
                    <a:fillRect/>
                  </a:stretch>
                </a:blipFill>
              </p:spPr>
              <p:txBody>
                <a:bodyPr/>
                <a:lstStyle/>
                <a:p>
                  <a:r>
                    <a:rPr lang="en-US">
                      <a:noFill/>
                    </a:rPr>
                    <a:t> </a:t>
                  </a:r>
                </a:p>
              </p:txBody>
            </p:sp>
          </mc:Fallback>
        </mc:AlternateContent>
        <p:sp>
          <p:nvSpPr>
            <p:cNvPr id="6" name="Freeform 4">
              <a:extLst>
                <a:ext uri="{FF2B5EF4-FFF2-40B4-BE49-F238E27FC236}">
                  <a16:creationId xmlns:a16="http://schemas.microsoft.com/office/drawing/2014/main" id="{58E5DFA0-C879-E971-1AF8-D52463E58797}"/>
                </a:ext>
              </a:extLst>
            </p:cNvPr>
            <p:cNvSpPr/>
            <p:nvPr/>
          </p:nvSpPr>
          <p:spPr>
            <a:xfrm>
              <a:off x="6138563" y="3080616"/>
              <a:ext cx="3212758" cy="3026979"/>
            </a:xfrm>
            <a:custGeom>
              <a:avLst/>
              <a:gdLst>
                <a:gd name="connsiteX0" fmla="*/ 0 w 2632842"/>
                <a:gd name="connsiteY0" fmla="*/ 1166648 h 3026979"/>
                <a:gd name="connsiteX1" fmla="*/ 141890 w 2632842"/>
                <a:gd name="connsiteY1" fmla="*/ 2017986 h 3026979"/>
                <a:gd name="connsiteX2" fmla="*/ 583324 w 2632842"/>
                <a:gd name="connsiteY2" fmla="*/ 2695904 h 3026979"/>
                <a:gd name="connsiteX3" fmla="*/ 1292773 w 2632842"/>
                <a:gd name="connsiteY3" fmla="*/ 2932386 h 3026979"/>
                <a:gd name="connsiteX4" fmla="*/ 2222938 w 2632842"/>
                <a:gd name="connsiteY4" fmla="*/ 3026979 h 3026979"/>
                <a:gd name="connsiteX5" fmla="*/ 2538249 w 2632842"/>
                <a:gd name="connsiteY5" fmla="*/ 2963917 h 3026979"/>
                <a:gd name="connsiteX6" fmla="*/ 2632842 w 2632842"/>
                <a:gd name="connsiteY6" fmla="*/ 2601311 h 3026979"/>
                <a:gd name="connsiteX7" fmla="*/ 1891862 w 2632842"/>
                <a:gd name="connsiteY7" fmla="*/ 1970690 h 3026979"/>
                <a:gd name="connsiteX8" fmla="*/ 1686911 w 2632842"/>
                <a:gd name="connsiteY8" fmla="*/ 1466193 h 3026979"/>
                <a:gd name="connsiteX9" fmla="*/ 1781504 w 2632842"/>
                <a:gd name="connsiteY9" fmla="*/ 993228 h 3026979"/>
                <a:gd name="connsiteX10" fmla="*/ 1954924 w 2632842"/>
                <a:gd name="connsiteY10" fmla="*/ 346842 h 3026979"/>
                <a:gd name="connsiteX11" fmla="*/ 1718442 w 2632842"/>
                <a:gd name="connsiteY11" fmla="*/ 0 h 3026979"/>
                <a:gd name="connsiteX12" fmla="*/ 1229711 w 2632842"/>
                <a:gd name="connsiteY12" fmla="*/ 63062 h 3026979"/>
                <a:gd name="connsiteX13" fmla="*/ 378373 w 2632842"/>
                <a:gd name="connsiteY13" fmla="*/ 630621 h 3026979"/>
                <a:gd name="connsiteX14" fmla="*/ 0 w 2632842"/>
                <a:gd name="connsiteY14" fmla="*/ 1166648 h 3026979"/>
                <a:gd name="connsiteX0" fmla="*/ 0 w 2632842"/>
                <a:gd name="connsiteY0" fmla="*/ 1166648 h 3026979"/>
                <a:gd name="connsiteX1" fmla="*/ 141890 w 2632842"/>
                <a:gd name="connsiteY1" fmla="*/ 2017986 h 3026979"/>
                <a:gd name="connsiteX2" fmla="*/ 583324 w 2632842"/>
                <a:gd name="connsiteY2" fmla="*/ 2695904 h 3026979"/>
                <a:gd name="connsiteX3" fmla="*/ 1292773 w 2632842"/>
                <a:gd name="connsiteY3" fmla="*/ 2932386 h 3026979"/>
                <a:gd name="connsiteX4" fmla="*/ 2222938 w 2632842"/>
                <a:gd name="connsiteY4" fmla="*/ 3026979 h 3026979"/>
                <a:gd name="connsiteX5" fmla="*/ 2538249 w 2632842"/>
                <a:gd name="connsiteY5" fmla="*/ 2963917 h 3026979"/>
                <a:gd name="connsiteX6" fmla="*/ 2632842 w 2632842"/>
                <a:gd name="connsiteY6" fmla="*/ 2601311 h 3026979"/>
                <a:gd name="connsiteX7" fmla="*/ 1891862 w 2632842"/>
                <a:gd name="connsiteY7" fmla="*/ 1970690 h 3026979"/>
                <a:gd name="connsiteX8" fmla="*/ 2169050 w 2632842"/>
                <a:gd name="connsiteY8" fmla="*/ 1258375 h 3026979"/>
                <a:gd name="connsiteX9" fmla="*/ 1781504 w 2632842"/>
                <a:gd name="connsiteY9" fmla="*/ 993228 h 3026979"/>
                <a:gd name="connsiteX10" fmla="*/ 1954924 w 2632842"/>
                <a:gd name="connsiteY10" fmla="*/ 346842 h 3026979"/>
                <a:gd name="connsiteX11" fmla="*/ 1718442 w 2632842"/>
                <a:gd name="connsiteY11" fmla="*/ 0 h 3026979"/>
                <a:gd name="connsiteX12" fmla="*/ 1229711 w 2632842"/>
                <a:gd name="connsiteY12" fmla="*/ 63062 h 3026979"/>
                <a:gd name="connsiteX13" fmla="*/ 378373 w 2632842"/>
                <a:gd name="connsiteY13" fmla="*/ 630621 h 3026979"/>
                <a:gd name="connsiteX14" fmla="*/ 0 w 2632842"/>
                <a:gd name="connsiteY14" fmla="*/ 1166648 h 3026979"/>
                <a:gd name="connsiteX0" fmla="*/ 0 w 2632842"/>
                <a:gd name="connsiteY0" fmla="*/ 1166648 h 3026979"/>
                <a:gd name="connsiteX1" fmla="*/ 141890 w 2632842"/>
                <a:gd name="connsiteY1" fmla="*/ 2017986 h 3026979"/>
                <a:gd name="connsiteX2" fmla="*/ 583324 w 2632842"/>
                <a:gd name="connsiteY2" fmla="*/ 2695904 h 3026979"/>
                <a:gd name="connsiteX3" fmla="*/ 1292773 w 2632842"/>
                <a:gd name="connsiteY3" fmla="*/ 2932386 h 3026979"/>
                <a:gd name="connsiteX4" fmla="*/ 2222938 w 2632842"/>
                <a:gd name="connsiteY4" fmla="*/ 3026979 h 3026979"/>
                <a:gd name="connsiteX5" fmla="*/ 2538249 w 2632842"/>
                <a:gd name="connsiteY5" fmla="*/ 2963917 h 3026979"/>
                <a:gd name="connsiteX6" fmla="*/ 2632842 w 2632842"/>
                <a:gd name="connsiteY6" fmla="*/ 2601311 h 3026979"/>
                <a:gd name="connsiteX7" fmla="*/ 1891862 w 2632842"/>
                <a:gd name="connsiteY7" fmla="*/ 1970690 h 3026979"/>
                <a:gd name="connsiteX8" fmla="*/ 2169050 w 2632842"/>
                <a:gd name="connsiteY8" fmla="*/ 1258375 h 3026979"/>
                <a:gd name="connsiteX9" fmla="*/ 2005948 w 2632842"/>
                <a:gd name="connsiteY9" fmla="*/ 951664 h 3026979"/>
                <a:gd name="connsiteX10" fmla="*/ 1954924 w 2632842"/>
                <a:gd name="connsiteY10" fmla="*/ 346842 h 3026979"/>
                <a:gd name="connsiteX11" fmla="*/ 1718442 w 2632842"/>
                <a:gd name="connsiteY11" fmla="*/ 0 h 3026979"/>
                <a:gd name="connsiteX12" fmla="*/ 1229711 w 2632842"/>
                <a:gd name="connsiteY12" fmla="*/ 63062 h 3026979"/>
                <a:gd name="connsiteX13" fmla="*/ 378373 w 2632842"/>
                <a:gd name="connsiteY13" fmla="*/ 630621 h 3026979"/>
                <a:gd name="connsiteX14" fmla="*/ 0 w 2632842"/>
                <a:gd name="connsiteY14" fmla="*/ 1166648 h 3026979"/>
                <a:gd name="connsiteX0" fmla="*/ 0 w 2632842"/>
                <a:gd name="connsiteY0" fmla="*/ 1166648 h 3026979"/>
                <a:gd name="connsiteX1" fmla="*/ 141890 w 2632842"/>
                <a:gd name="connsiteY1" fmla="*/ 2017986 h 3026979"/>
                <a:gd name="connsiteX2" fmla="*/ 583324 w 2632842"/>
                <a:gd name="connsiteY2" fmla="*/ 2695904 h 3026979"/>
                <a:gd name="connsiteX3" fmla="*/ 1292773 w 2632842"/>
                <a:gd name="connsiteY3" fmla="*/ 2932386 h 3026979"/>
                <a:gd name="connsiteX4" fmla="*/ 2222938 w 2632842"/>
                <a:gd name="connsiteY4" fmla="*/ 3026979 h 3026979"/>
                <a:gd name="connsiteX5" fmla="*/ 2538249 w 2632842"/>
                <a:gd name="connsiteY5" fmla="*/ 2963917 h 3026979"/>
                <a:gd name="connsiteX6" fmla="*/ 2632842 w 2632842"/>
                <a:gd name="connsiteY6" fmla="*/ 2601311 h 3026979"/>
                <a:gd name="connsiteX7" fmla="*/ 2548567 w 2632842"/>
                <a:gd name="connsiteY7" fmla="*/ 1912501 h 3026979"/>
                <a:gd name="connsiteX8" fmla="*/ 2169050 w 2632842"/>
                <a:gd name="connsiteY8" fmla="*/ 1258375 h 3026979"/>
                <a:gd name="connsiteX9" fmla="*/ 2005948 w 2632842"/>
                <a:gd name="connsiteY9" fmla="*/ 951664 h 3026979"/>
                <a:gd name="connsiteX10" fmla="*/ 1954924 w 2632842"/>
                <a:gd name="connsiteY10" fmla="*/ 346842 h 3026979"/>
                <a:gd name="connsiteX11" fmla="*/ 1718442 w 2632842"/>
                <a:gd name="connsiteY11" fmla="*/ 0 h 3026979"/>
                <a:gd name="connsiteX12" fmla="*/ 1229711 w 2632842"/>
                <a:gd name="connsiteY12" fmla="*/ 63062 h 3026979"/>
                <a:gd name="connsiteX13" fmla="*/ 378373 w 2632842"/>
                <a:gd name="connsiteY13" fmla="*/ 630621 h 3026979"/>
                <a:gd name="connsiteX14" fmla="*/ 0 w 2632842"/>
                <a:gd name="connsiteY14" fmla="*/ 1166648 h 3026979"/>
                <a:gd name="csX0" fmla="*/ 0 w 3332831"/>
                <a:gd name="csY0" fmla="*/ 1166648 h 3026979"/>
                <a:gd name="csX1" fmla="*/ 141890 w 3332831"/>
                <a:gd name="csY1" fmla="*/ 2017986 h 3026979"/>
                <a:gd name="csX2" fmla="*/ 583324 w 3332831"/>
                <a:gd name="csY2" fmla="*/ 2695904 h 3026979"/>
                <a:gd name="csX3" fmla="*/ 1292773 w 3332831"/>
                <a:gd name="csY3" fmla="*/ 2932386 h 3026979"/>
                <a:gd name="csX4" fmla="*/ 2222938 w 3332831"/>
                <a:gd name="csY4" fmla="*/ 3026979 h 3026979"/>
                <a:gd name="csX5" fmla="*/ 2538249 w 3332831"/>
                <a:gd name="csY5" fmla="*/ 2963917 h 3026979"/>
                <a:gd name="csX6" fmla="*/ 2632842 w 3332831"/>
                <a:gd name="csY6" fmla="*/ 2601311 h 3026979"/>
                <a:gd name="csX7" fmla="*/ 2548567 w 3332831"/>
                <a:gd name="csY7" fmla="*/ 1912501 h 3026979"/>
                <a:gd name="csX8" fmla="*/ 3332831 w 3332831"/>
                <a:gd name="csY8" fmla="*/ 602593 h 3026979"/>
                <a:gd name="csX9" fmla="*/ 2005948 w 3332831"/>
                <a:gd name="csY9" fmla="*/ 951664 h 3026979"/>
                <a:gd name="csX10" fmla="*/ 1954924 w 3332831"/>
                <a:gd name="csY10" fmla="*/ 346842 h 3026979"/>
                <a:gd name="csX11" fmla="*/ 1718442 w 3332831"/>
                <a:gd name="csY11" fmla="*/ 0 h 3026979"/>
                <a:gd name="csX12" fmla="*/ 1229711 w 3332831"/>
                <a:gd name="csY12" fmla="*/ 63062 h 3026979"/>
                <a:gd name="csX13" fmla="*/ 378373 w 3332831"/>
                <a:gd name="csY13" fmla="*/ 630621 h 3026979"/>
                <a:gd name="csX14" fmla="*/ 0 w 3332831"/>
                <a:gd name="csY14" fmla="*/ 1166648 h 3026979"/>
                <a:gd name="csX0" fmla="*/ 0 w 3332831"/>
                <a:gd name="csY0" fmla="*/ 1166648 h 3026979"/>
                <a:gd name="csX1" fmla="*/ 141890 w 3332831"/>
                <a:gd name="csY1" fmla="*/ 2017986 h 3026979"/>
                <a:gd name="csX2" fmla="*/ 583324 w 3332831"/>
                <a:gd name="csY2" fmla="*/ 2695904 h 3026979"/>
                <a:gd name="csX3" fmla="*/ 1292773 w 3332831"/>
                <a:gd name="csY3" fmla="*/ 2932386 h 3026979"/>
                <a:gd name="csX4" fmla="*/ 2222938 w 3332831"/>
                <a:gd name="csY4" fmla="*/ 3026979 h 3026979"/>
                <a:gd name="csX5" fmla="*/ 2538249 w 3332831"/>
                <a:gd name="csY5" fmla="*/ 2963917 h 3026979"/>
                <a:gd name="csX6" fmla="*/ 2632842 w 3332831"/>
                <a:gd name="csY6" fmla="*/ 2601311 h 3026979"/>
                <a:gd name="csX7" fmla="*/ 2807185 w 3332831"/>
                <a:gd name="csY7" fmla="*/ 1930974 h 3026979"/>
                <a:gd name="csX8" fmla="*/ 3332831 w 3332831"/>
                <a:gd name="csY8" fmla="*/ 602593 h 3026979"/>
                <a:gd name="csX9" fmla="*/ 2005948 w 3332831"/>
                <a:gd name="csY9" fmla="*/ 951664 h 3026979"/>
                <a:gd name="csX10" fmla="*/ 1954924 w 3332831"/>
                <a:gd name="csY10" fmla="*/ 346842 h 3026979"/>
                <a:gd name="csX11" fmla="*/ 1718442 w 3332831"/>
                <a:gd name="csY11" fmla="*/ 0 h 3026979"/>
                <a:gd name="csX12" fmla="*/ 1229711 w 3332831"/>
                <a:gd name="csY12" fmla="*/ 63062 h 3026979"/>
                <a:gd name="csX13" fmla="*/ 378373 w 3332831"/>
                <a:gd name="csY13" fmla="*/ 630621 h 3026979"/>
                <a:gd name="csX14" fmla="*/ 0 w 3332831"/>
                <a:gd name="csY14" fmla="*/ 1166648 h 3026979"/>
                <a:gd name="csX0" fmla="*/ 0 w 3332831"/>
                <a:gd name="csY0" fmla="*/ 1166648 h 3026979"/>
                <a:gd name="csX1" fmla="*/ 141890 w 3332831"/>
                <a:gd name="csY1" fmla="*/ 2017986 h 3026979"/>
                <a:gd name="csX2" fmla="*/ 583324 w 3332831"/>
                <a:gd name="csY2" fmla="*/ 2695904 h 3026979"/>
                <a:gd name="csX3" fmla="*/ 1292773 w 3332831"/>
                <a:gd name="csY3" fmla="*/ 2932386 h 3026979"/>
                <a:gd name="csX4" fmla="*/ 2222938 w 3332831"/>
                <a:gd name="csY4" fmla="*/ 3026979 h 3026979"/>
                <a:gd name="csX5" fmla="*/ 2538249 w 3332831"/>
                <a:gd name="csY5" fmla="*/ 2963917 h 3026979"/>
                <a:gd name="csX6" fmla="*/ 2632842 w 3332831"/>
                <a:gd name="csY6" fmla="*/ 2601311 h 3026979"/>
                <a:gd name="csX7" fmla="*/ 2807185 w 3332831"/>
                <a:gd name="csY7" fmla="*/ 1930974 h 3026979"/>
                <a:gd name="csX8" fmla="*/ 3332831 w 3332831"/>
                <a:gd name="csY8" fmla="*/ 602593 h 3026979"/>
                <a:gd name="csX9" fmla="*/ 2680203 w 3332831"/>
                <a:gd name="csY9" fmla="*/ 111155 h 3026979"/>
                <a:gd name="csX10" fmla="*/ 1954924 w 3332831"/>
                <a:gd name="csY10" fmla="*/ 346842 h 3026979"/>
                <a:gd name="csX11" fmla="*/ 1718442 w 3332831"/>
                <a:gd name="csY11" fmla="*/ 0 h 3026979"/>
                <a:gd name="csX12" fmla="*/ 1229711 w 3332831"/>
                <a:gd name="csY12" fmla="*/ 63062 h 3026979"/>
                <a:gd name="csX13" fmla="*/ 378373 w 3332831"/>
                <a:gd name="csY13" fmla="*/ 630621 h 3026979"/>
                <a:gd name="csX14" fmla="*/ 0 w 3332831"/>
                <a:gd name="csY14" fmla="*/ 1166648 h 3026979"/>
                <a:gd name="csX0" fmla="*/ 0 w 3332831"/>
                <a:gd name="csY0" fmla="*/ 1166648 h 3026979"/>
                <a:gd name="csX1" fmla="*/ 141890 w 3332831"/>
                <a:gd name="csY1" fmla="*/ 2017986 h 3026979"/>
                <a:gd name="csX2" fmla="*/ 583324 w 3332831"/>
                <a:gd name="csY2" fmla="*/ 2695904 h 3026979"/>
                <a:gd name="csX3" fmla="*/ 1292773 w 3332831"/>
                <a:gd name="csY3" fmla="*/ 2932386 h 3026979"/>
                <a:gd name="csX4" fmla="*/ 2222938 w 3332831"/>
                <a:gd name="csY4" fmla="*/ 3026979 h 3026979"/>
                <a:gd name="csX5" fmla="*/ 2538249 w 3332831"/>
                <a:gd name="csY5" fmla="*/ 2963917 h 3026979"/>
                <a:gd name="csX6" fmla="*/ 2632842 w 3332831"/>
                <a:gd name="csY6" fmla="*/ 2601311 h 3026979"/>
                <a:gd name="csX7" fmla="*/ 2807185 w 3332831"/>
                <a:gd name="csY7" fmla="*/ 1930974 h 3026979"/>
                <a:gd name="csX8" fmla="*/ 3332831 w 3332831"/>
                <a:gd name="csY8" fmla="*/ 602593 h 3026979"/>
                <a:gd name="csX9" fmla="*/ 2680203 w 3332831"/>
                <a:gd name="csY9" fmla="*/ 111155 h 3026979"/>
                <a:gd name="csX10" fmla="*/ 2056524 w 3332831"/>
                <a:gd name="csY10" fmla="*/ 32806 h 3026979"/>
                <a:gd name="csX11" fmla="*/ 1718442 w 3332831"/>
                <a:gd name="csY11" fmla="*/ 0 h 3026979"/>
                <a:gd name="csX12" fmla="*/ 1229711 w 3332831"/>
                <a:gd name="csY12" fmla="*/ 63062 h 3026979"/>
                <a:gd name="csX13" fmla="*/ 378373 w 3332831"/>
                <a:gd name="csY13" fmla="*/ 630621 h 3026979"/>
                <a:gd name="csX14" fmla="*/ 0 w 3332831"/>
                <a:gd name="csY14" fmla="*/ 1166648 h 3026979"/>
                <a:gd name="csX0" fmla="*/ 0 w 3212758"/>
                <a:gd name="csY0" fmla="*/ 1166648 h 3026979"/>
                <a:gd name="csX1" fmla="*/ 141890 w 3212758"/>
                <a:gd name="csY1" fmla="*/ 2017986 h 3026979"/>
                <a:gd name="csX2" fmla="*/ 583324 w 3212758"/>
                <a:gd name="csY2" fmla="*/ 2695904 h 3026979"/>
                <a:gd name="csX3" fmla="*/ 1292773 w 3212758"/>
                <a:gd name="csY3" fmla="*/ 2932386 h 3026979"/>
                <a:gd name="csX4" fmla="*/ 2222938 w 3212758"/>
                <a:gd name="csY4" fmla="*/ 3026979 h 3026979"/>
                <a:gd name="csX5" fmla="*/ 2538249 w 3212758"/>
                <a:gd name="csY5" fmla="*/ 2963917 h 3026979"/>
                <a:gd name="csX6" fmla="*/ 2632842 w 3212758"/>
                <a:gd name="csY6" fmla="*/ 2601311 h 3026979"/>
                <a:gd name="csX7" fmla="*/ 2807185 w 3212758"/>
                <a:gd name="csY7" fmla="*/ 1930974 h 3026979"/>
                <a:gd name="csX8" fmla="*/ 3212758 w 3212758"/>
                <a:gd name="csY8" fmla="*/ 611830 h 3026979"/>
                <a:gd name="csX9" fmla="*/ 2680203 w 3212758"/>
                <a:gd name="csY9" fmla="*/ 111155 h 3026979"/>
                <a:gd name="csX10" fmla="*/ 2056524 w 3212758"/>
                <a:gd name="csY10" fmla="*/ 32806 h 3026979"/>
                <a:gd name="csX11" fmla="*/ 1718442 w 3212758"/>
                <a:gd name="csY11" fmla="*/ 0 h 3026979"/>
                <a:gd name="csX12" fmla="*/ 1229711 w 3212758"/>
                <a:gd name="csY12" fmla="*/ 63062 h 3026979"/>
                <a:gd name="csX13" fmla="*/ 378373 w 3212758"/>
                <a:gd name="csY13" fmla="*/ 630621 h 3026979"/>
                <a:gd name="csX14" fmla="*/ 0 w 3212758"/>
                <a:gd name="csY14" fmla="*/ 1166648 h 3026979"/>
                <a:gd name="csX0" fmla="*/ 0 w 3212758"/>
                <a:gd name="csY0" fmla="*/ 1166648 h 3026979"/>
                <a:gd name="csX1" fmla="*/ 141890 w 3212758"/>
                <a:gd name="csY1" fmla="*/ 2017986 h 3026979"/>
                <a:gd name="csX2" fmla="*/ 583324 w 3212758"/>
                <a:gd name="csY2" fmla="*/ 2695904 h 3026979"/>
                <a:gd name="csX3" fmla="*/ 1292773 w 3212758"/>
                <a:gd name="csY3" fmla="*/ 2932386 h 3026979"/>
                <a:gd name="csX4" fmla="*/ 2222938 w 3212758"/>
                <a:gd name="csY4" fmla="*/ 3026979 h 3026979"/>
                <a:gd name="csX5" fmla="*/ 2538249 w 3212758"/>
                <a:gd name="csY5" fmla="*/ 2963917 h 3026979"/>
                <a:gd name="csX6" fmla="*/ 2632842 w 3212758"/>
                <a:gd name="csY6" fmla="*/ 2601311 h 3026979"/>
                <a:gd name="csX7" fmla="*/ 2807185 w 3212758"/>
                <a:gd name="csY7" fmla="*/ 1930974 h 3026979"/>
                <a:gd name="csX8" fmla="*/ 3212758 w 3212758"/>
                <a:gd name="csY8" fmla="*/ 611830 h 3026979"/>
                <a:gd name="csX9" fmla="*/ 2680203 w 3212758"/>
                <a:gd name="csY9" fmla="*/ 111155 h 3026979"/>
                <a:gd name="csX10" fmla="*/ 2056524 w 3212758"/>
                <a:gd name="csY10" fmla="*/ 32806 h 3026979"/>
                <a:gd name="csX11" fmla="*/ 1718442 w 3212758"/>
                <a:gd name="csY11" fmla="*/ 0 h 3026979"/>
                <a:gd name="csX12" fmla="*/ 1229711 w 3212758"/>
                <a:gd name="csY12" fmla="*/ 63062 h 3026979"/>
                <a:gd name="csX13" fmla="*/ 378373 w 3212758"/>
                <a:gd name="csY13" fmla="*/ 630621 h 3026979"/>
                <a:gd name="csX14" fmla="*/ 0 w 3212758"/>
                <a:gd name="csY14" fmla="*/ 1166648 h 3026979"/>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Lst>
              <a:rect l="l" t="t" r="r" b="b"/>
              <a:pathLst>
                <a:path w="3212758" h="3026979">
                  <a:moveTo>
                    <a:pt x="0" y="1166648"/>
                  </a:moveTo>
                  <a:lnTo>
                    <a:pt x="141890" y="2017986"/>
                  </a:lnTo>
                  <a:lnTo>
                    <a:pt x="583324" y="2695904"/>
                  </a:lnTo>
                  <a:lnTo>
                    <a:pt x="1292773" y="2932386"/>
                  </a:lnTo>
                  <a:lnTo>
                    <a:pt x="2222938" y="3026979"/>
                  </a:lnTo>
                  <a:lnTo>
                    <a:pt x="2538249" y="2963917"/>
                  </a:lnTo>
                  <a:lnTo>
                    <a:pt x="2632842" y="2601311"/>
                  </a:lnTo>
                  <a:lnTo>
                    <a:pt x="2807185" y="1930974"/>
                  </a:lnTo>
                  <a:lnTo>
                    <a:pt x="3212758" y="611830"/>
                  </a:lnTo>
                  <a:cubicBezTo>
                    <a:pt x="3035240" y="287920"/>
                    <a:pt x="2857721" y="278047"/>
                    <a:pt x="2680203" y="111155"/>
                  </a:cubicBezTo>
                  <a:lnTo>
                    <a:pt x="2056524" y="32806"/>
                  </a:lnTo>
                  <a:lnTo>
                    <a:pt x="1718442" y="0"/>
                  </a:lnTo>
                  <a:lnTo>
                    <a:pt x="1229711" y="63062"/>
                  </a:lnTo>
                  <a:lnTo>
                    <a:pt x="378373" y="630621"/>
                  </a:lnTo>
                  <a:lnTo>
                    <a:pt x="0" y="1166648"/>
                  </a:lnTo>
                  <a:close/>
                </a:path>
              </a:pathLst>
            </a:custGeom>
            <a:solidFill>
              <a:srgbClr val="00B0F0">
                <a:alpha val="25098"/>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Box 10">
              <a:extLst>
                <a:ext uri="{FF2B5EF4-FFF2-40B4-BE49-F238E27FC236}">
                  <a16:creationId xmlns:a16="http://schemas.microsoft.com/office/drawing/2014/main" id="{90DED5B1-B96A-0C73-F654-EDDB2D51A333}"/>
                </a:ext>
              </a:extLst>
            </p:cNvPr>
            <p:cNvSpPr txBox="1"/>
            <p:nvPr/>
          </p:nvSpPr>
          <p:spPr>
            <a:xfrm>
              <a:off x="4327672" y="3213095"/>
              <a:ext cx="2245423" cy="369332"/>
            </a:xfrm>
            <a:prstGeom prst="rect">
              <a:avLst/>
            </a:prstGeom>
            <a:noFill/>
          </p:spPr>
          <p:txBody>
            <a:bodyPr wrap="none" rtlCol="0">
              <a:spAutoFit/>
            </a:bodyPr>
            <a:lstStyle/>
            <a:p>
              <a:r>
                <a:rPr lang="en-US" b="1" dirty="0">
                  <a:solidFill>
                    <a:srgbClr val="7030A0"/>
                  </a:solidFill>
                </a:rPr>
                <a:t>There’s a better path!</a:t>
              </a:r>
            </a:p>
          </p:txBody>
        </p:sp>
      </p:grpSp>
      <p:sp>
        <p:nvSpPr>
          <p:cNvPr id="43" name="TextBox 42">
            <a:extLst>
              <a:ext uri="{FF2B5EF4-FFF2-40B4-BE49-F238E27FC236}">
                <a16:creationId xmlns:a16="http://schemas.microsoft.com/office/drawing/2014/main" id="{3650A62E-18F5-2131-B9E6-0CD3ECCE7872}"/>
              </a:ext>
            </a:extLst>
          </p:cNvPr>
          <p:cNvSpPr txBox="1"/>
          <p:nvPr/>
        </p:nvSpPr>
        <p:spPr>
          <a:xfrm>
            <a:off x="1905001" y="1143000"/>
            <a:ext cx="8686800" cy="954107"/>
          </a:xfrm>
          <a:prstGeom prst="rect">
            <a:avLst/>
          </a:prstGeom>
          <a:noFill/>
        </p:spPr>
        <p:txBody>
          <a:bodyPr wrap="square" rtlCol="0">
            <a:spAutoFit/>
          </a:bodyPr>
          <a:lstStyle/>
          <a:p>
            <a:r>
              <a:rPr lang="en-US" sz="2800" dirty="0">
                <a:solidFill>
                  <a:srgbClr val="FF0000"/>
                </a:solidFill>
              </a:rPr>
              <a:t>Start: 0</a:t>
            </a:r>
          </a:p>
          <a:p>
            <a:r>
              <a:rPr lang="en-US" sz="2800" dirty="0">
                <a:solidFill>
                  <a:srgbClr val="7030A0"/>
                </a:solidFill>
              </a:rPr>
              <a:t>End: 8</a:t>
            </a:r>
          </a:p>
        </p:txBody>
      </p:sp>
      <mc:AlternateContent xmlns:mc="http://schemas.openxmlformats.org/markup-compatibility/2006" xmlns:a14="http://schemas.microsoft.com/office/drawing/2010/main">
        <mc:Choice Requires="a14">
          <p:graphicFrame>
            <p:nvGraphicFramePr>
              <p:cNvPr id="7" name="Table 6">
                <a:extLst>
                  <a:ext uri="{FF2B5EF4-FFF2-40B4-BE49-F238E27FC236}">
                    <a16:creationId xmlns:a16="http://schemas.microsoft.com/office/drawing/2014/main" id="{88360AB3-F95D-73ED-ECDB-2ED76BCDD234}"/>
                  </a:ext>
                </a:extLst>
              </p:cNvPr>
              <p:cNvGraphicFramePr>
                <a:graphicFrameLocks noGrp="1"/>
              </p:cNvGraphicFramePr>
              <p:nvPr>
                <p:extLst>
                  <p:ext uri="{D42A27DB-BD31-4B8C-83A1-F6EECF244321}">
                    <p14:modId xmlns:p14="http://schemas.microsoft.com/office/powerpoint/2010/main" val="3224117319"/>
                  </p:ext>
                </p:extLst>
              </p:nvPr>
            </p:nvGraphicFramePr>
            <p:xfrm>
              <a:off x="615785" y="2468563"/>
              <a:ext cx="3743780" cy="3708400"/>
            </p:xfrm>
            <a:graphic>
              <a:graphicData uri="http://schemas.openxmlformats.org/drawingml/2006/table">
                <a:tbl>
                  <a:tblPr firstRow="1" bandRow="1">
                    <a:tableStyleId>{5C22544A-7EE6-4342-B048-85BDC9FD1C3A}</a:tableStyleId>
                  </a:tblPr>
                  <a:tblGrid>
                    <a:gridCol w="769670">
                      <a:extLst>
                        <a:ext uri="{9D8B030D-6E8A-4147-A177-3AD203B41FA5}">
                          <a16:colId xmlns:a16="http://schemas.microsoft.com/office/drawing/2014/main" val="4187985009"/>
                        </a:ext>
                      </a:extLst>
                    </a:gridCol>
                    <a:gridCol w="794327">
                      <a:extLst>
                        <a:ext uri="{9D8B030D-6E8A-4147-A177-3AD203B41FA5}">
                          <a16:colId xmlns:a16="http://schemas.microsoft.com/office/drawing/2014/main" val="467685999"/>
                        </a:ext>
                      </a:extLst>
                    </a:gridCol>
                    <a:gridCol w="877454">
                      <a:extLst>
                        <a:ext uri="{9D8B030D-6E8A-4147-A177-3AD203B41FA5}">
                          <a16:colId xmlns:a16="http://schemas.microsoft.com/office/drawing/2014/main" val="556530481"/>
                        </a:ext>
                      </a:extLst>
                    </a:gridCol>
                    <a:gridCol w="1302329">
                      <a:extLst>
                        <a:ext uri="{9D8B030D-6E8A-4147-A177-3AD203B41FA5}">
                          <a16:colId xmlns:a16="http://schemas.microsoft.com/office/drawing/2014/main" val="1192297038"/>
                        </a:ext>
                      </a:extLst>
                    </a:gridCol>
                  </a:tblGrid>
                  <a:tr h="370840">
                    <a:tc>
                      <a:txBody>
                        <a:bodyPr/>
                        <a:lstStyle/>
                        <a:p>
                          <a:r>
                            <a:rPr lang="en-US" dirty="0">
                              <a:solidFill>
                                <a:schemeClr val="tx1"/>
                              </a:solidFill>
                            </a:rPr>
                            <a:t>Node</a:t>
                          </a:r>
                        </a:p>
                      </a:txBody>
                      <a:tcPr>
                        <a:solidFill>
                          <a:srgbClr val="99CCFF"/>
                        </a:solidFill>
                      </a:tcPr>
                    </a:tc>
                    <a:tc>
                      <a:txBody>
                        <a:bodyPr/>
                        <a:lstStyle/>
                        <a:p>
                          <a:r>
                            <a:rPr lang="en-US" dirty="0">
                              <a:solidFill>
                                <a:schemeClr val="tx1"/>
                              </a:solidFill>
                            </a:rPr>
                            <a:t>Seen?</a:t>
                          </a:r>
                        </a:p>
                      </a:txBody>
                      <a:tcPr>
                        <a:solidFill>
                          <a:srgbClr val="99CCFF"/>
                        </a:solidFill>
                      </a:tcPr>
                    </a:tc>
                    <a:tc>
                      <a:txBody>
                        <a:bodyPr/>
                        <a:lstStyle/>
                        <a:p>
                          <a:r>
                            <a:rPr lang="en-US" dirty="0">
                              <a:solidFill>
                                <a:schemeClr val="tx1"/>
                              </a:solidFill>
                            </a:rPr>
                            <a:t>Done?</a:t>
                          </a:r>
                        </a:p>
                      </a:txBody>
                      <a:tcPr>
                        <a:solidFill>
                          <a:srgbClr val="99CCFF"/>
                        </a:solidFill>
                      </a:tcPr>
                    </a:tc>
                    <a:tc>
                      <a:txBody>
                        <a:bodyPr/>
                        <a:lstStyle/>
                        <a:p>
                          <a:r>
                            <a:rPr lang="en-US" dirty="0">
                              <a:solidFill>
                                <a:schemeClr val="tx1"/>
                              </a:solidFill>
                            </a:rPr>
                            <a:t>Distance</a:t>
                          </a:r>
                        </a:p>
                      </a:txBody>
                      <a:tcPr>
                        <a:solidFill>
                          <a:srgbClr val="99CCFF"/>
                        </a:solidFill>
                      </a:tcPr>
                    </a:tc>
                    <a:extLst>
                      <a:ext uri="{0D108BD9-81ED-4DB2-BD59-A6C34878D82A}">
                        <a16:rowId xmlns:a16="http://schemas.microsoft.com/office/drawing/2014/main" val="455845881"/>
                      </a:ext>
                    </a:extLst>
                  </a:tr>
                  <a:tr h="370840">
                    <a:tc>
                      <a:txBody>
                        <a:bodyPr/>
                        <a:lstStyle/>
                        <a:p>
                          <a:r>
                            <a:rPr lang="en-US" dirty="0">
                              <a:solidFill>
                                <a:schemeClr val="tx1"/>
                              </a:solidFill>
                            </a:rPr>
                            <a:t>0</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0</a:t>
                          </a:r>
                        </a:p>
                      </a:txBody>
                      <a:tcPr>
                        <a:solidFill>
                          <a:srgbClr val="99CCFF"/>
                        </a:solidFill>
                      </a:tcPr>
                    </a:tc>
                    <a:extLst>
                      <a:ext uri="{0D108BD9-81ED-4DB2-BD59-A6C34878D82A}">
                        <a16:rowId xmlns:a16="http://schemas.microsoft.com/office/drawing/2014/main" val="965807223"/>
                      </a:ext>
                    </a:extLst>
                  </a:tr>
                  <a:tr h="370840">
                    <a:tc>
                      <a:txBody>
                        <a:bodyPr/>
                        <a:lstStyle/>
                        <a:p>
                          <a:r>
                            <a:rPr lang="en-US" dirty="0">
                              <a:solidFill>
                                <a:schemeClr val="tx1"/>
                              </a:solidFill>
                            </a:rPr>
                            <a:t>1</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10</a:t>
                          </a:r>
                        </a:p>
                      </a:txBody>
                      <a:tcPr>
                        <a:solidFill>
                          <a:srgbClr val="99CCFF"/>
                        </a:solidFill>
                      </a:tcPr>
                    </a:tc>
                    <a:extLst>
                      <a:ext uri="{0D108BD9-81ED-4DB2-BD59-A6C34878D82A}">
                        <a16:rowId xmlns:a16="http://schemas.microsoft.com/office/drawing/2014/main" val="548313570"/>
                      </a:ext>
                    </a:extLst>
                  </a:tr>
                  <a:tr h="370840">
                    <a:tc>
                      <a:txBody>
                        <a:bodyPr/>
                        <a:lstStyle/>
                        <a:p>
                          <a:r>
                            <a:rPr lang="en-US" dirty="0">
                              <a:solidFill>
                                <a:schemeClr val="tx1"/>
                              </a:solidFill>
                            </a:rPr>
                            <a:t>2</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12</a:t>
                          </a:r>
                        </a:p>
                      </a:txBody>
                      <a:tcPr>
                        <a:solidFill>
                          <a:srgbClr val="99CCFF"/>
                        </a:solidFill>
                      </a:tcPr>
                    </a:tc>
                    <a:extLst>
                      <a:ext uri="{0D108BD9-81ED-4DB2-BD59-A6C34878D82A}">
                        <a16:rowId xmlns:a16="http://schemas.microsoft.com/office/drawing/2014/main" val="2982695708"/>
                      </a:ext>
                    </a:extLst>
                  </a:tr>
                  <a:tr h="370840">
                    <a:tc>
                      <a:txBody>
                        <a:bodyPr/>
                        <a:lstStyle/>
                        <a:p>
                          <a:r>
                            <a:rPr lang="en-US" dirty="0">
                              <a:solidFill>
                                <a:schemeClr val="tx1"/>
                              </a:solidFill>
                            </a:rPr>
                            <a:t>3</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14</a:t>
                          </a:r>
                        </a:p>
                      </a:txBody>
                      <a:tcPr>
                        <a:solidFill>
                          <a:srgbClr val="99CCFF"/>
                        </a:solidFill>
                      </a:tcPr>
                    </a:tc>
                    <a:extLst>
                      <a:ext uri="{0D108BD9-81ED-4DB2-BD59-A6C34878D82A}">
                        <a16:rowId xmlns:a16="http://schemas.microsoft.com/office/drawing/2014/main" val="1904497312"/>
                      </a:ext>
                    </a:extLst>
                  </a:tr>
                  <a:tr h="370840">
                    <a:tc>
                      <a:txBody>
                        <a:bodyPr/>
                        <a:lstStyle/>
                        <a:p>
                          <a:r>
                            <a:rPr lang="en-US" dirty="0">
                              <a:solidFill>
                                <a:schemeClr val="tx1"/>
                              </a:solidFill>
                            </a:rPr>
                            <a:t>4</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T</a:t>
                          </a:r>
                        </a:p>
                      </a:txBody>
                      <a:tcPr>
                        <a:solidFill>
                          <a:schemeClr val="accent2">
                            <a:lumMod val="40000"/>
                            <a:lumOff val="60000"/>
                          </a:schemeClr>
                        </a:solidFill>
                      </a:tcPr>
                    </a:tc>
                    <a:tc>
                      <a:txBody>
                        <a:bodyPr/>
                        <a:lstStyle/>
                        <a:p>
                          <a:r>
                            <a:rPr lang="en-US" dirty="0">
                              <a:solidFill>
                                <a:schemeClr val="tx1"/>
                              </a:solidFill>
                            </a:rPr>
                            <a:t>1</a:t>
                          </a:r>
                        </a:p>
                      </a:txBody>
                      <a:tcPr>
                        <a:solidFill>
                          <a:srgbClr val="99CCFF"/>
                        </a:solidFill>
                      </a:tcPr>
                    </a:tc>
                    <a:extLst>
                      <a:ext uri="{0D108BD9-81ED-4DB2-BD59-A6C34878D82A}">
                        <a16:rowId xmlns:a16="http://schemas.microsoft.com/office/drawing/2014/main" val="2958580491"/>
                      </a:ext>
                    </a:extLst>
                  </a:tr>
                  <a:tr h="370840">
                    <a:tc>
                      <a:txBody>
                        <a:bodyPr/>
                        <a:lstStyle/>
                        <a:p>
                          <a:r>
                            <a:rPr lang="en-US" dirty="0">
                              <a:solidFill>
                                <a:schemeClr val="tx1"/>
                              </a:solidFill>
                            </a:rPr>
                            <a:t>5</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13</a:t>
                          </a:r>
                        </a:p>
                      </a:txBody>
                      <a:tcPr>
                        <a:solidFill>
                          <a:srgbClr val="99CCFF"/>
                        </a:solidFill>
                      </a:tcPr>
                    </a:tc>
                    <a:extLst>
                      <a:ext uri="{0D108BD9-81ED-4DB2-BD59-A6C34878D82A}">
                        <a16:rowId xmlns:a16="http://schemas.microsoft.com/office/drawing/2014/main" val="3613889053"/>
                      </a:ext>
                    </a:extLst>
                  </a:tr>
                  <a:tr h="370840">
                    <a:tc>
                      <a:txBody>
                        <a:bodyPr/>
                        <a:lstStyle/>
                        <a:p>
                          <a:r>
                            <a:rPr lang="en-US" dirty="0">
                              <a:solidFill>
                                <a:schemeClr val="tx1"/>
                              </a:solidFill>
                            </a:rPr>
                            <a:t>6</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r>
                            <a:rPr lang="en-US" dirty="0">
                              <a:solidFill>
                                <a:schemeClr val="tx1"/>
                              </a:solidFill>
                            </a:rPr>
                            <a:t>20</a:t>
                          </a:r>
                        </a:p>
                      </a:txBody>
                      <a:tcPr>
                        <a:solidFill>
                          <a:srgbClr val="99CCFF"/>
                        </a:solidFill>
                      </a:tcPr>
                    </a:tc>
                    <a:extLst>
                      <a:ext uri="{0D108BD9-81ED-4DB2-BD59-A6C34878D82A}">
                        <a16:rowId xmlns:a16="http://schemas.microsoft.com/office/drawing/2014/main" val="1805092306"/>
                      </a:ext>
                    </a:extLst>
                  </a:tr>
                  <a:tr h="370840">
                    <a:tc>
                      <a:txBody>
                        <a:bodyPr/>
                        <a:lstStyle/>
                        <a:p>
                          <a:r>
                            <a:rPr lang="en-US" dirty="0">
                              <a:solidFill>
                                <a:schemeClr val="tx1"/>
                              </a:solidFill>
                            </a:rPr>
                            <a:t>7</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14:m>
                            <m:oMath xmlns:m="http://schemas.openxmlformats.org/officeDocument/2006/math">
                              <m:r>
                                <a:rPr lang="en-US" b="0" i="1" smtClean="0">
                                  <a:solidFill>
                                    <a:schemeClr val="tx1"/>
                                  </a:solidFill>
                                  <a:latin typeface="Cambria Math" panose="02040503050406030204" pitchFamily="18" charset="0"/>
                                </a:rPr>
                                <m:t>∞</m:t>
                              </m:r>
                            </m:oMath>
                          </a14:m>
                          <a:r>
                            <a:rPr lang="en-US" dirty="0">
                              <a:solidFill>
                                <a:schemeClr val="tx1"/>
                              </a:solidFill>
                            </a:rPr>
                            <a:t> </a:t>
                          </a:r>
                        </a:p>
                      </a:txBody>
                      <a:tcPr>
                        <a:solidFill>
                          <a:srgbClr val="99CCFF"/>
                        </a:solidFill>
                      </a:tcPr>
                    </a:tc>
                    <a:extLst>
                      <a:ext uri="{0D108BD9-81ED-4DB2-BD59-A6C34878D82A}">
                        <a16:rowId xmlns:a16="http://schemas.microsoft.com/office/drawing/2014/main" val="1151405611"/>
                      </a:ext>
                    </a:extLst>
                  </a:tr>
                  <a:tr h="370840">
                    <a:tc>
                      <a:txBody>
                        <a:bodyPr/>
                        <a:lstStyle/>
                        <a:p>
                          <a:r>
                            <a:rPr lang="en-US" dirty="0">
                              <a:solidFill>
                                <a:schemeClr val="tx1"/>
                              </a:solidFill>
                            </a:rPr>
                            <a:t>8</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14:m>
                            <m:oMath xmlns:m="http://schemas.openxmlformats.org/officeDocument/2006/math">
                              <m:r>
                                <a:rPr lang="en-US" b="0" i="1" smtClean="0">
                                  <a:solidFill>
                                    <a:schemeClr val="tx1"/>
                                  </a:solidFill>
                                  <a:latin typeface="Cambria Math" panose="02040503050406030204" pitchFamily="18" charset="0"/>
                                </a:rPr>
                                <m:t>∞</m:t>
                              </m:r>
                            </m:oMath>
                          </a14:m>
                          <a:r>
                            <a:rPr lang="en-US" dirty="0">
                              <a:solidFill>
                                <a:schemeClr val="tx1"/>
                              </a:solidFill>
                            </a:rPr>
                            <a:t> </a:t>
                          </a:r>
                        </a:p>
                      </a:txBody>
                      <a:tcPr>
                        <a:solidFill>
                          <a:srgbClr val="99CCFF"/>
                        </a:solidFill>
                      </a:tcPr>
                    </a:tc>
                    <a:extLst>
                      <a:ext uri="{0D108BD9-81ED-4DB2-BD59-A6C34878D82A}">
                        <a16:rowId xmlns:a16="http://schemas.microsoft.com/office/drawing/2014/main" val="21267311"/>
                      </a:ext>
                    </a:extLst>
                  </a:tr>
                </a:tbl>
              </a:graphicData>
            </a:graphic>
          </p:graphicFrame>
        </mc:Choice>
        <mc:Fallback xmlns="">
          <p:graphicFrame>
            <p:nvGraphicFramePr>
              <p:cNvPr id="7" name="Table 6">
                <a:extLst>
                  <a:ext uri="{FF2B5EF4-FFF2-40B4-BE49-F238E27FC236}">
                    <a16:creationId xmlns:a16="http://schemas.microsoft.com/office/drawing/2014/main" id="{88360AB3-F95D-73ED-ECDB-2ED76BCDD234}"/>
                  </a:ext>
                </a:extLst>
              </p:cNvPr>
              <p:cNvGraphicFramePr>
                <a:graphicFrameLocks noGrp="1"/>
              </p:cNvGraphicFramePr>
              <p:nvPr>
                <p:extLst>
                  <p:ext uri="{D42A27DB-BD31-4B8C-83A1-F6EECF244321}">
                    <p14:modId xmlns:p14="http://schemas.microsoft.com/office/powerpoint/2010/main" val="3224117319"/>
                  </p:ext>
                </p:extLst>
              </p:nvPr>
            </p:nvGraphicFramePr>
            <p:xfrm>
              <a:off x="615785" y="2468563"/>
              <a:ext cx="3743780" cy="3708400"/>
            </p:xfrm>
            <a:graphic>
              <a:graphicData uri="http://schemas.openxmlformats.org/drawingml/2006/table">
                <a:tbl>
                  <a:tblPr firstRow="1" bandRow="1">
                    <a:tableStyleId>{5C22544A-7EE6-4342-B048-85BDC9FD1C3A}</a:tableStyleId>
                  </a:tblPr>
                  <a:tblGrid>
                    <a:gridCol w="769670">
                      <a:extLst>
                        <a:ext uri="{9D8B030D-6E8A-4147-A177-3AD203B41FA5}">
                          <a16:colId xmlns:a16="http://schemas.microsoft.com/office/drawing/2014/main" val="4187985009"/>
                        </a:ext>
                      </a:extLst>
                    </a:gridCol>
                    <a:gridCol w="794327">
                      <a:extLst>
                        <a:ext uri="{9D8B030D-6E8A-4147-A177-3AD203B41FA5}">
                          <a16:colId xmlns:a16="http://schemas.microsoft.com/office/drawing/2014/main" val="467685999"/>
                        </a:ext>
                      </a:extLst>
                    </a:gridCol>
                    <a:gridCol w="877454">
                      <a:extLst>
                        <a:ext uri="{9D8B030D-6E8A-4147-A177-3AD203B41FA5}">
                          <a16:colId xmlns:a16="http://schemas.microsoft.com/office/drawing/2014/main" val="556530481"/>
                        </a:ext>
                      </a:extLst>
                    </a:gridCol>
                    <a:gridCol w="1302329">
                      <a:extLst>
                        <a:ext uri="{9D8B030D-6E8A-4147-A177-3AD203B41FA5}">
                          <a16:colId xmlns:a16="http://schemas.microsoft.com/office/drawing/2014/main" val="1192297038"/>
                        </a:ext>
                      </a:extLst>
                    </a:gridCol>
                  </a:tblGrid>
                  <a:tr h="370840">
                    <a:tc>
                      <a:txBody>
                        <a:bodyPr/>
                        <a:lstStyle/>
                        <a:p>
                          <a:r>
                            <a:rPr lang="en-US" dirty="0">
                              <a:solidFill>
                                <a:schemeClr val="tx1"/>
                              </a:solidFill>
                            </a:rPr>
                            <a:t>Node</a:t>
                          </a:r>
                        </a:p>
                      </a:txBody>
                      <a:tcPr>
                        <a:solidFill>
                          <a:srgbClr val="99CCFF"/>
                        </a:solidFill>
                      </a:tcPr>
                    </a:tc>
                    <a:tc>
                      <a:txBody>
                        <a:bodyPr/>
                        <a:lstStyle/>
                        <a:p>
                          <a:r>
                            <a:rPr lang="en-US" dirty="0">
                              <a:solidFill>
                                <a:schemeClr val="tx1"/>
                              </a:solidFill>
                            </a:rPr>
                            <a:t>Seen?</a:t>
                          </a:r>
                        </a:p>
                      </a:txBody>
                      <a:tcPr>
                        <a:solidFill>
                          <a:srgbClr val="99CCFF"/>
                        </a:solidFill>
                      </a:tcPr>
                    </a:tc>
                    <a:tc>
                      <a:txBody>
                        <a:bodyPr/>
                        <a:lstStyle/>
                        <a:p>
                          <a:r>
                            <a:rPr lang="en-US" dirty="0">
                              <a:solidFill>
                                <a:schemeClr val="tx1"/>
                              </a:solidFill>
                            </a:rPr>
                            <a:t>Done?</a:t>
                          </a:r>
                        </a:p>
                      </a:txBody>
                      <a:tcPr>
                        <a:solidFill>
                          <a:srgbClr val="99CCFF"/>
                        </a:solidFill>
                      </a:tcPr>
                    </a:tc>
                    <a:tc>
                      <a:txBody>
                        <a:bodyPr/>
                        <a:lstStyle/>
                        <a:p>
                          <a:r>
                            <a:rPr lang="en-US" dirty="0">
                              <a:solidFill>
                                <a:schemeClr val="tx1"/>
                              </a:solidFill>
                            </a:rPr>
                            <a:t>Distance</a:t>
                          </a:r>
                        </a:p>
                      </a:txBody>
                      <a:tcPr>
                        <a:solidFill>
                          <a:srgbClr val="99CCFF"/>
                        </a:solidFill>
                      </a:tcPr>
                    </a:tc>
                    <a:extLst>
                      <a:ext uri="{0D108BD9-81ED-4DB2-BD59-A6C34878D82A}">
                        <a16:rowId xmlns:a16="http://schemas.microsoft.com/office/drawing/2014/main" val="455845881"/>
                      </a:ext>
                    </a:extLst>
                  </a:tr>
                  <a:tr h="370840">
                    <a:tc>
                      <a:txBody>
                        <a:bodyPr/>
                        <a:lstStyle/>
                        <a:p>
                          <a:r>
                            <a:rPr lang="en-US" dirty="0">
                              <a:solidFill>
                                <a:schemeClr val="tx1"/>
                              </a:solidFill>
                            </a:rPr>
                            <a:t>0</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0</a:t>
                          </a:r>
                        </a:p>
                      </a:txBody>
                      <a:tcPr>
                        <a:solidFill>
                          <a:srgbClr val="99CCFF"/>
                        </a:solidFill>
                      </a:tcPr>
                    </a:tc>
                    <a:extLst>
                      <a:ext uri="{0D108BD9-81ED-4DB2-BD59-A6C34878D82A}">
                        <a16:rowId xmlns:a16="http://schemas.microsoft.com/office/drawing/2014/main" val="965807223"/>
                      </a:ext>
                    </a:extLst>
                  </a:tr>
                  <a:tr h="370840">
                    <a:tc>
                      <a:txBody>
                        <a:bodyPr/>
                        <a:lstStyle/>
                        <a:p>
                          <a:r>
                            <a:rPr lang="en-US" dirty="0">
                              <a:solidFill>
                                <a:schemeClr val="tx1"/>
                              </a:solidFill>
                            </a:rPr>
                            <a:t>1</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10</a:t>
                          </a:r>
                        </a:p>
                      </a:txBody>
                      <a:tcPr>
                        <a:solidFill>
                          <a:srgbClr val="99CCFF"/>
                        </a:solidFill>
                      </a:tcPr>
                    </a:tc>
                    <a:extLst>
                      <a:ext uri="{0D108BD9-81ED-4DB2-BD59-A6C34878D82A}">
                        <a16:rowId xmlns:a16="http://schemas.microsoft.com/office/drawing/2014/main" val="548313570"/>
                      </a:ext>
                    </a:extLst>
                  </a:tr>
                  <a:tr h="370840">
                    <a:tc>
                      <a:txBody>
                        <a:bodyPr/>
                        <a:lstStyle/>
                        <a:p>
                          <a:r>
                            <a:rPr lang="en-US" dirty="0">
                              <a:solidFill>
                                <a:schemeClr val="tx1"/>
                              </a:solidFill>
                            </a:rPr>
                            <a:t>2</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12</a:t>
                          </a:r>
                        </a:p>
                      </a:txBody>
                      <a:tcPr>
                        <a:solidFill>
                          <a:srgbClr val="99CCFF"/>
                        </a:solidFill>
                      </a:tcPr>
                    </a:tc>
                    <a:extLst>
                      <a:ext uri="{0D108BD9-81ED-4DB2-BD59-A6C34878D82A}">
                        <a16:rowId xmlns:a16="http://schemas.microsoft.com/office/drawing/2014/main" val="2982695708"/>
                      </a:ext>
                    </a:extLst>
                  </a:tr>
                  <a:tr h="370840">
                    <a:tc>
                      <a:txBody>
                        <a:bodyPr/>
                        <a:lstStyle/>
                        <a:p>
                          <a:r>
                            <a:rPr lang="en-US" dirty="0">
                              <a:solidFill>
                                <a:schemeClr val="tx1"/>
                              </a:solidFill>
                            </a:rPr>
                            <a:t>3</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14</a:t>
                          </a:r>
                        </a:p>
                      </a:txBody>
                      <a:tcPr>
                        <a:solidFill>
                          <a:srgbClr val="99CCFF"/>
                        </a:solidFill>
                      </a:tcPr>
                    </a:tc>
                    <a:extLst>
                      <a:ext uri="{0D108BD9-81ED-4DB2-BD59-A6C34878D82A}">
                        <a16:rowId xmlns:a16="http://schemas.microsoft.com/office/drawing/2014/main" val="1904497312"/>
                      </a:ext>
                    </a:extLst>
                  </a:tr>
                  <a:tr h="370840">
                    <a:tc>
                      <a:txBody>
                        <a:bodyPr/>
                        <a:lstStyle/>
                        <a:p>
                          <a:r>
                            <a:rPr lang="en-US" dirty="0">
                              <a:solidFill>
                                <a:schemeClr val="tx1"/>
                              </a:solidFill>
                            </a:rPr>
                            <a:t>4</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T</a:t>
                          </a:r>
                        </a:p>
                      </a:txBody>
                      <a:tcPr>
                        <a:solidFill>
                          <a:schemeClr val="accent2">
                            <a:lumMod val="40000"/>
                            <a:lumOff val="60000"/>
                          </a:schemeClr>
                        </a:solidFill>
                      </a:tcPr>
                    </a:tc>
                    <a:tc>
                      <a:txBody>
                        <a:bodyPr/>
                        <a:lstStyle/>
                        <a:p>
                          <a:r>
                            <a:rPr lang="en-US" dirty="0">
                              <a:solidFill>
                                <a:schemeClr val="tx1"/>
                              </a:solidFill>
                            </a:rPr>
                            <a:t>1</a:t>
                          </a:r>
                        </a:p>
                      </a:txBody>
                      <a:tcPr>
                        <a:solidFill>
                          <a:srgbClr val="99CCFF"/>
                        </a:solidFill>
                      </a:tcPr>
                    </a:tc>
                    <a:extLst>
                      <a:ext uri="{0D108BD9-81ED-4DB2-BD59-A6C34878D82A}">
                        <a16:rowId xmlns:a16="http://schemas.microsoft.com/office/drawing/2014/main" val="2958580491"/>
                      </a:ext>
                    </a:extLst>
                  </a:tr>
                  <a:tr h="370840">
                    <a:tc>
                      <a:txBody>
                        <a:bodyPr/>
                        <a:lstStyle/>
                        <a:p>
                          <a:r>
                            <a:rPr lang="en-US" dirty="0">
                              <a:solidFill>
                                <a:schemeClr val="tx1"/>
                              </a:solidFill>
                            </a:rPr>
                            <a:t>5</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13</a:t>
                          </a:r>
                        </a:p>
                      </a:txBody>
                      <a:tcPr>
                        <a:solidFill>
                          <a:srgbClr val="99CCFF"/>
                        </a:solidFill>
                      </a:tcPr>
                    </a:tc>
                    <a:extLst>
                      <a:ext uri="{0D108BD9-81ED-4DB2-BD59-A6C34878D82A}">
                        <a16:rowId xmlns:a16="http://schemas.microsoft.com/office/drawing/2014/main" val="3613889053"/>
                      </a:ext>
                    </a:extLst>
                  </a:tr>
                  <a:tr h="370840">
                    <a:tc>
                      <a:txBody>
                        <a:bodyPr/>
                        <a:lstStyle/>
                        <a:p>
                          <a:r>
                            <a:rPr lang="en-US" dirty="0">
                              <a:solidFill>
                                <a:schemeClr val="tx1"/>
                              </a:solidFill>
                            </a:rPr>
                            <a:t>6</a:t>
                          </a:r>
                        </a:p>
                      </a:txBody>
                      <a:tcPr>
                        <a:solidFill>
                          <a:srgbClr val="99CCFF"/>
                        </a:solidFill>
                      </a:tcPr>
                    </a:tc>
                    <a:tc>
                      <a:txBody>
                        <a:bodyPr/>
                        <a:lstStyle/>
                        <a:p>
                          <a:r>
                            <a:rPr lang="en-US" dirty="0">
                              <a:solidFill>
                                <a:schemeClr val="tx1"/>
                              </a:solidFill>
                            </a:rPr>
                            <a:t>T</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r>
                            <a:rPr lang="en-US" dirty="0">
                              <a:solidFill>
                                <a:schemeClr val="tx1"/>
                              </a:solidFill>
                            </a:rPr>
                            <a:t>20</a:t>
                          </a:r>
                        </a:p>
                      </a:txBody>
                      <a:tcPr>
                        <a:solidFill>
                          <a:srgbClr val="99CCFF"/>
                        </a:solidFill>
                      </a:tcPr>
                    </a:tc>
                    <a:extLst>
                      <a:ext uri="{0D108BD9-81ED-4DB2-BD59-A6C34878D82A}">
                        <a16:rowId xmlns:a16="http://schemas.microsoft.com/office/drawing/2014/main" val="1805092306"/>
                      </a:ext>
                    </a:extLst>
                  </a:tr>
                  <a:tr h="370840">
                    <a:tc>
                      <a:txBody>
                        <a:bodyPr/>
                        <a:lstStyle/>
                        <a:p>
                          <a:r>
                            <a:rPr lang="en-US" dirty="0">
                              <a:solidFill>
                                <a:schemeClr val="tx1"/>
                              </a:solidFill>
                            </a:rPr>
                            <a:t>7</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endParaRPr lang="en-US"/>
                        </a:p>
                      </a:txBody>
                      <a:tcPr>
                        <a:blipFill>
                          <a:blip r:embed="rId11"/>
                          <a:stretch>
                            <a:fillRect l="-188318" t="-808197" r="-1869" b="-122951"/>
                          </a:stretch>
                        </a:blipFill>
                      </a:tcPr>
                    </a:tc>
                    <a:extLst>
                      <a:ext uri="{0D108BD9-81ED-4DB2-BD59-A6C34878D82A}">
                        <a16:rowId xmlns:a16="http://schemas.microsoft.com/office/drawing/2014/main" val="1151405611"/>
                      </a:ext>
                    </a:extLst>
                  </a:tr>
                  <a:tr h="370840">
                    <a:tc>
                      <a:txBody>
                        <a:bodyPr/>
                        <a:lstStyle/>
                        <a:p>
                          <a:r>
                            <a:rPr lang="en-US" dirty="0">
                              <a:solidFill>
                                <a:schemeClr val="tx1"/>
                              </a:solidFill>
                            </a:rPr>
                            <a:t>8</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r>
                            <a:rPr lang="en-US" dirty="0">
                              <a:solidFill>
                                <a:schemeClr val="tx1"/>
                              </a:solidFill>
                            </a:rPr>
                            <a:t>F</a:t>
                          </a:r>
                        </a:p>
                      </a:txBody>
                      <a:tcPr>
                        <a:solidFill>
                          <a:srgbClr val="99CCFF"/>
                        </a:solidFill>
                      </a:tcPr>
                    </a:tc>
                    <a:tc>
                      <a:txBody>
                        <a:bodyPr/>
                        <a:lstStyle/>
                        <a:p>
                          <a:endParaRPr lang="en-US"/>
                        </a:p>
                      </a:txBody>
                      <a:tcPr>
                        <a:blipFill>
                          <a:blip r:embed="rId11"/>
                          <a:stretch>
                            <a:fillRect l="-188318" t="-908197" r="-1869" b="-22951"/>
                          </a:stretch>
                        </a:blipFill>
                      </a:tcPr>
                    </a:tc>
                    <a:extLst>
                      <a:ext uri="{0D108BD9-81ED-4DB2-BD59-A6C34878D82A}">
                        <a16:rowId xmlns:a16="http://schemas.microsoft.com/office/drawing/2014/main" val="21267311"/>
                      </a:ext>
                    </a:extLst>
                  </a:tr>
                </a:tbl>
              </a:graphicData>
            </a:graphic>
          </p:graphicFrame>
        </mc:Fallback>
      </mc:AlternateContent>
    </p:spTree>
    <p:extLst>
      <p:ext uri="{BB962C8B-B14F-4D97-AF65-F5344CB8AC3E}">
        <p14:creationId xmlns:p14="http://schemas.microsoft.com/office/powerpoint/2010/main" val="36766217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43" name="TextBox 42"/>
              <p:cNvSpPr txBox="1"/>
              <p:nvPr/>
            </p:nvSpPr>
            <p:spPr>
              <a:xfrm>
                <a:off x="146009" y="33055"/>
                <a:ext cx="11292188" cy="6824945"/>
              </a:xfrm>
              <a:prstGeom prst="rect">
                <a:avLst/>
              </a:prstGeom>
              <a:noFill/>
            </p:spPr>
            <p:txBody>
              <a:bodyPr wrap="square" rtlCol="0">
                <a:spAutoFit/>
              </a:bodyPr>
              <a:lstStyle/>
              <a:p>
                <a:r>
                  <a:rPr lang="en-US" sz="1750" dirty="0"/>
                  <a:t>int </a:t>
                </a:r>
                <a:r>
                  <a:rPr lang="en-US" sz="1750" dirty="0" err="1"/>
                  <a:t>dijkstras</a:t>
                </a:r>
                <a:r>
                  <a:rPr lang="en-US" sz="1750" dirty="0"/>
                  <a:t>(graph, start, end){</a:t>
                </a:r>
              </a:p>
              <a:p>
                <a:r>
                  <a:rPr lang="en-US" sz="1750" dirty="0"/>
                  <a:t>	distances = [</a:t>
                </a:r>
                <a14:m>
                  <m:oMath xmlns:m="http://schemas.openxmlformats.org/officeDocument/2006/math">
                    <m:r>
                      <a:rPr lang="en-US" sz="1750" b="0" i="1" smtClean="0">
                        <a:latin typeface="Cambria Math" panose="02040503050406030204" pitchFamily="18" charset="0"/>
                      </a:rPr>
                      <m:t>∞</m:t>
                    </m:r>
                  </m:oMath>
                </a14:m>
                <a:r>
                  <a:rPr lang="en-US" sz="1750" dirty="0"/>
                  <a:t>, </a:t>
                </a:r>
                <a14:m>
                  <m:oMath xmlns:m="http://schemas.openxmlformats.org/officeDocument/2006/math">
                    <m:r>
                      <a:rPr lang="en-US" sz="1750" i="1">
                        <a:latin typeface="Cambria Math" panose="02040503050406030204" pitchFamily="18" charset="0"/>
                      </a:rPr>
                      <m:t>∞</m:t>
                    </m:r>
                  </m:oMath>
                </a14:m>
                <a:r>
                  <a:rPr lang="en-US" sz="1750" dirty="0"/>
                  <a:t>, </a:t>
                </a:r>
                <a14:m>
                  <m:oMath xmlns:m="http://schemas.openxmlformats.org/officeDocument/2006/math">
                    <m:r>
                      <a:rPr lang="en-US" sz="1750" i="1">
                        <a:latin typeface="Cambria Math" panose="02040503050406030204" pitchFamily="18" charset="0"/>
                      </a:rPr>
                      <m:t>∞</m:t>
                    </m:r>
                  </m:oMath>
                </a14:m>
                <a:r>
                  <a:rPr lang="en-US" sz="1750" dirty="0"/>
                  <a:t>,…];  // one index per node</a:t>
                </a:r>
              </a:p>
              <a:p>
                <a:r>
                  <a:rPr lang="en-US" sz="1750" dirty="0"/>
                  <a:t>	seen = [</a:t>
                </a:r>
                <a:r>
                  <a:rPr lang="en-US" sz="1750" dirty="0" err="1"/>
                  <a:t>False,False,False</a:t>
                </a:r>
                <a:r>
                  <a:rPr lang="en-US" sz="1750" dirty="0"/>
                  <a:t>,…];  // one index per node</a:t>
                </a:r>
              </a:p>
              <a:p>
                <a:r>
                  <a:rPr lang="en-US" sz="1750" dirty="0"/>
                  <a:t>	done = [</a:t>
                </a:r>
                <a:r>
                  <a:rPr lang="en-US" sz="1750" dirty="0" err="1"/>
                  <a:t>False,False,False</a:t>
                </a:r>
                <a:r>
                  <a:rPr lang="en-US" sz="1750" dirty="0"/>
                  <a:t>,…];  // one index per node</a:t>
                </a:r>
              </a:p>
              <a:p>
                <a:r>
                  <a:rPr lang="en-US" sz="1750" dirty="0"/>
                  <a:t>	PQ = new </a:t>
                </a:r>
                <a:r>
                  <a:rPr lang="en-US" sz="1750" dirty="0" err="1"/>
                  <a:t>MinHeap</a:t>
                </a:r>
                <a:r>
                  <a:rPr lang="en-US" sz="1750" dirty="0"/>
                  <a:t>();</a:t>
                </a:r>
              </a:p>
              <a:p>
                <a:r>
                  <a:rPr lang="en-US" sz="1750" dirty="0"/>
                  <a:t>	</a:t>
                </a:r>
                <a:r>
                  <a:rPr lang="en-US" sz="1750" dirty="0" err="1"/>
                  <a:t>PQ.insert</a:t>
                </a:r>
                <a:r>
                  <a:rPr lang="en-US" sz="1750" dirty="0"/>
                  <a:t>(0, start);  // priority=0, value=start</a:t>
                </a:r>
              </a:p>
              <a:p>
                <a:r>
                  <a:rPr lang="en-US" sz="1750" dirty="0"/>
                  <a:t>	distances[start] = 0;</a:t>
                </a:r>
              </a:p>
              <a:p>
                <a:r>
                  <a:rPr lang="en-US" sz="1750" dirty="0"/>
                  <a:t>	while (!</a:t>
                </a:r>
                <a:r>
                  <a:rPr lang="en-US" sz="1750" dirty="0" err="1"/>
                  <a:t>PQ.isEmpty</a:t>
                </a:r>
                <a:r>
                  <a:rPr lang="en-US" sz="1750" dirty="0"/>
                  <a:t>){</a:t>
                </a:r>
              </a:p>
              <a:p>
                <a:r>
                  <a:rPr lang="en-US" sz="1750" dirty="0"/>
                  <a:t>		current = </a:t>
                </a:r>
                <a:r>
                  <a:rPr lang="en-US" sz="1750" dirty="0" err="1"/>
                  <a:t>PQ.extract</a:t>
                </a:r>
                <a:r>
                  <a:rPr lang="en-US" sz="1750" dirty="0"/>
                  <a:t>();</a:t>
                </a:r>
              </a:p>
              <a:p>
                <a:r>
                  <a:rPr lang="en-US" sz="1750" dirty="0"/>
                  <a:t>		done[current] = True;</a:t>
                </a:r>
              </a:p>
              <a:p>
                <a:r>
                  <a:rPr lang="en-US" sz="1750" dirty="0"/>
                  <a:t>		for (neighbor : </a:t>
                </a:r>
                <a:r>
                  <a:rPr lang="en-US" sz="1750" dirty="0" err="1"/>
                  <a:t>current.neighbors</a:t>
                </a:r>
                <a:r>
                  <a:rPr lang="en-US" sz="1750" dirty="0"/>
                  <a:t>){</a:t>
                </a:r>
              </a:p>
              <a:p>
                <a:r>
                  <a:rPr lang="en-US" sz="1750" dirty="0"/>
                  <a:t>			</a:t>
                </a:r>
                <a:r>
                  <a:rPr lang="en-US" sz="1750" dirty="0" err="1"/>
                  <a:t>new_dist</a:t>
                </a:r>
                <a:r>
                  <a:rPr lang="en-US" sz="1750" dirty="0"/>
                  <a:t> = distances[current]+weight(</a:t>
                </a:r>
                <a:r>
                  <a:rPr lang="en-US" sz="1750" dirty="0" err="1"/>
                  <a:t>current,neighbor</a:t>
                </a:r>
                <a:r>
                  <a:rPr lang="en-US" sz="1750" dirty="0"/>
                  <a:t>);</a:t>
                </a:r>
              </a:p>
              <a:p>
                <a:r>
                  <a:rPr lang="en-US" sz="1750" dirty="0"/>
                  <a:t>			if (! seen[neighbor]){</a:t>
                </a:r>
              </a:p>
              <a:p>
                <a:r>
                  <a:rPr lang="en-US" sz="1750" dirty="0"/>
                  <a:t>				seen[neighbor] = True;</a:t>
                </a:r>
              </a:p>
              <a:p>
                <a:r>
                  <a:rPr lang="en-US" sz="1750" dirty="0"/>
                  <a:t>				distances[neighbor] = </a:t>
                </a:r>
                <a:r>
                  <a:rPr lang="en-US" sz="1750" dirty="0" err="1"/>
                  <a:t>new_dist</a:t>
                </a:r>
                <a:r>
                  <a:rPr lang="en-US" sz="1750" dirty="0"/>
                  <a:t>;</a:t>
                </a:r>
              </a:p>
              <a:p>
                <a:r>
                  <a:rPr lang="en-US" sz="1750" dirty="0"/>
                  <a:t>				</a:t>
                </a:r>
                <a:r>
                  <a:rPr lang="en-US" sz="1750" dirty="0" err="1"/>
                  <a:t>PQ.insert</a:t>
                </a:r>
                <a:r>
                  <a:rPr lang="en-US" sz="1750" dirty="0"/>
                  <a:t>(</a:t>
                </a:r>
                <a:r>
                  <a:rPr lang="en-US" sz="1750" dirty="0" err="1"/>
                  <a:t>new_dist</a:t>
                </a:r>
                <a:r>
                  <a:rPr lang="en-US" sz="1750" dirty="0"/>
                  <a:t>, neighbor);</a:t>
                </a:r>
              </a:p>
              <a:p>
                <a:r>
                  <a:rPr lang="en-US" sz="1750" dirty="0"/>
                  <a:t>			}</a:t>
                </a:r>
              </a:p>
              <a:p>
                <a:r>
                  <a:rPr lang="en-US" sz="1750" dirty="0"/>
                  <a:t>			else if (! done[neighbor] &amp;&amp; </a:t>
                </a:r>
                <a:r>
                  <a:rPr lang="en-US" sz="1750" dirty="0" err="1"/>
                  <a:t>new_dist</a:t>
                </a:r>
                <a:r>
                  <a:rPr lang="en-US" sz="1750" dirty="0"/>
                  <a:t> &lt; distances[neighbor]){</a:t>
                </a:r>
              </a:p>
              <a:p>
                <a:r>
                  <a:rPr lang="en-US" sz="1750" dirty="0"/>
                  <a:t>				distances[neighbor] = </a:t>
                </a:r>
                <a:r>
                  <a:rPr lang="en-US" sz="1750" dirty="0" err="1"/>
                  <a:t>new_dist</a:t>
                </a:r>
                <a:r>
                  <a:rPr lang="en-US" sz="1750" dirty="0"/>
                  <a:t>;</a:t>
                </a:r>
              </a:p>
              <a:p>
                <a:r>
                  <a:rPr lang="en-US" sz="1750" dirty="0"/>
                  <a:t>				</a:t>
                </a:r>
                <a:r>
                  <a:rPr lang="en-US" sz="1750" dirty="0" err="1"/>
                  <a:t>PQ.decreaseKey</a:t>
                </a:r>
                <a:r>
                  <a:rPr lang="en-US" sz="1750" dirty="0"/>
                  <a:t>(</a:t>
                </a:r>
                <a:r>
                  <a:rPr lang="en-US" sz="1750" dirty="0" err="1"/>
                  <a:t>new_dist,neighbor</a:t>
                </a:r>
                <a:r>
                  <a:rPr lang="en-US" sz="1750" dirty="0"/>
                  <a:t>); </a:t>
                </a:r>
              </a:p>
              <a:p>
                <a:r>
                  <a:rPr lang="en-US" sz="1750" dirty="0"/>
                  <a:t>			}</a:t>
                </a:r>
              </a:p>
              <a:p>
                <a:r>
                  <a:rPr lang="en-US" sz="1750" dirty="0"/>
                  <a:t>		}</a:t>
                </a:r>
              </a:p>
              <a:p>
                <a:r>
                  <a:rPr lang="en-US" sz="1750" dirty="0"/>
                  <a:t>	}</a:t>
                </a:r>
              </a:p>
              <a:p>
                <a:r>
                  <a:rPr lang="en-US" sz="1750" dirty="0"/>
                  <a:t>	return distances[end]</a:t>
                </a:r>
              </a:p>
              <a:p>
                <a:r>
                  <a:rPr lang="en-US" sz="1750" dirty="0"/>
                  <a:t>}</a:t>
                </a:r>
              </a:p>
            </p:txBody>
          </p:sp>
        </mc:Choice>
        <mc:Fallback xmlns="">
          <p:sp>
            <p:nvSpPr>
              <p:cNvPr id="43" name="TextBox 42"/>
              <p:cNvSpPr txBox="1">
                <a:spLocks noRot="1" noChangeAspect="1" noMove="1" noResize="1" noEditPoints="1" noAdjustHandles="1" noChangeArrowheads="1" noChangeShapeType="1" noTextEdit="1"/>
              </p:cNvSpPr>
              <p:nvPr/>
            </p:nvSpPr>
            <p:spPr>
              <a:xfrm>
                <a:off x="146009" y="33055"/>
                <a:ext cx="11292188" cy="6824945"/>
              </a:xfrm>
              <a:prstGeom prst="rect">
                <a:avLst/>
              </a:prstGeom>
              <a:blipFill>
                <a:blip r:embed="rId2"/>
                <a:stretch>
                  <a:fillRect l="-378" t="-179" b="-357"/>
                </a:stretch>
              </a:blipFill>
            </p:spPr>
            <p:txBody>
              <a:bodyPr/>
              <a:lstStyle/>
              <a:p>
                <a:r>
                  <a:rPr lang="en-US">
                    <a:noFill/>
                  </a:rPr>
                  <a:t> </a:t>
                </a:r>
              </a:p>
            </p:txBody>
          </p:sp>
        </mc:Fallback>
      </mc:AlternateContent>
      <p:sp>
        <p:nvSpPr>
          <p:cNvPr id="2" name="Title 1"/>
          <p:cNvSpPr>
            <a:spLocks noGrp="1"/>
          </p:cNvSpPr>
          <p:nvPr>
            <p:ph type="title"/>
          </p:nvPr>
        </p:nvSpPr>
        <p:spPr>
          <a:xfrm>
            <a:off x="6705600" y="0"/>
            <a:ext cx="5486400" cy="1143000"/>
          </a:xfrm>
        </p:spPr>
        <p:txBody>
          <a:bodyPr>
            <a:normAutofit fontScale="90000"/>
          </a:bodyPr>
          <a:lstStyle/>
          <a:p>
            <a:r>
              <a:rPr lang="en-US" dirty="0"/>
              <a:t>Dijkstra’s Algorithm - Pseudocode</a:t>
            </a:r>
          </a:p>
        </p:txBody>
      </p:sp>
    </p:spTree>
    <p:extLst>
      <p:ext uri="{BB962C8B-B14F-4D97-AF65-F5344CB8AC3E}">
        <p14:creationId xmlns:p14="http://schemas.microsoft.com/office/powerpoint/2010/main" val="414119685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Dijkstra’s Algorithm: Running Time</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r>
                  <a:rPr lang="en-US" dirty="0"/>
                  <a:t>How many total priority queue operations are necessary?</a:t>
                </a:r>
              </a:p>
              <a:p>
                <a:pPr lvl="1"/>
                <a:r>
                  <a:rPr lang="en-US" dirty="0"/>
                  <a:t>How many times is each node added to the priority queue?</a:t>
                </a:r>
              </a:p>
              <a:p>
                <a:pPr lvl="1"/>
                <a:r>
                  <a:rPr lang="en-US" dirty="0"/>
                  <a:t>How many times might a node’s priority be changed?</a:t>
                </a:r>
              </a:p>
              <a:p>
                <a:r>
                  <a:rPr lang="en-US" dirty="0"/>
                  <a:t>What’s the running time of each priority queue operation?</a:t>
                </a:r>
              </a:p>
              <a:p>
                <a:r>
                  <a:rPr lang="en-US" dirty="0"/>
                  <a:t>Overall running time:</a:t>
                </a:r>
              </a:p>
              <a:p>
                <a:pPr lvl="1"/>
                <a14:m>
                  <m:oMath xmlns:m="http://schemas.openxmlformats.org/officeDocument/2006/math">
                    <m:r>
                      <m:rPr>
                        <m:sty m:val="p"/>
                      </m:rPr>
                      <a:rPr lang="en-US" b="0" i="0" smtClean="0">
                        <a:latin typeface="Cambria Math" panose="02040503050406030204" pitchFamily="18" charset="0"/>
                      </a:rPr>
                      <m:t>Θ</m:t>
                    </m:r>
                    <m:d>
                      <m:dPr>
                        <m:ctrlPr>
                          <a:rPr lang="en-US" b="0" i="1" smtClean="0">
                            <a:latin typeface="Cambria Math" panose="02040503050406030204" pitchFamily="18" charset="0"/>
                          </a:rPr>
                        </m:ctrlPr>
                      </m:dPr>
                      <m:e>
                        <m:d>
                          <m:dPr>
                            <m:begChr m:val="|"/>
                            <m:endChr m:val="|"/>
                            <m:ctrlPr>
                              <a:rPr lang="en-US" b="0" i="1" smtClean="0">
                                <a:latin typeface="Cambria Math" panose="02040503050406030204" pitchFamily="18" charset="0"/>
                              </a:rPr>
                            </m:ctrlPr>
                          </m:dPr>
                          <m:e>
                            <m:r>
                              <a:rPr lang="en-US" b="0" i="1" smtClean="0">
                                <a:latin typeface="Cambria Math" panose="02040503050406030204" pitchFamily="18" charset="0"/>
                              </a:rPr>
                              <m:t>𝐸</m:t>
                            </m:r>
                          </m:e>
                        </m:d>
                        <m:func>
                          <m:funcPr>
                            <m:ctrlPr>
                              <a:rPr lang="en-US" b="0" i="1" smtClean="0">
                                <a:latin typeface="Cambria Math" panose="02040503050406030204" pitchFamily="18" charset="0"/>
                              </a:rPr>
                            </m:ctrlPr>
                          </m:funcPr>
                          <m:fName>
                            <m:r>
                              <m:rPr>
                                <m:sty m:val="p"/>
                              </m:rPr>
                              <a:rPr lang="en-US" b="0" i="0" smtClean="0">
                                <a:latin typeface="Cambria Math" panose="02040503050406030204" pitchFamily="18" charset="0"/>
                              </a:rPr>
                              <m:t>log</m:t>
                            </m:r>
                          </m:fName>
                          <m:e>
                            <m:d>
                              <m:dPr>
                                <m:begChr m:val="|"/>
                                <m:endChr m:val="|"/>
                                <m:ctrlPr>
                                  <a:rPr lang="en-US" b="0" i="1" smtClean="0">
                                    <a:latin typeface="Cambria Math" panose="02040503050406030204" pitchFamily="18" charset="0"/>
                                  </a:rPr>
                                </m:ctrlPr>
                              </m:dPr>
                              <m:e>
                                <m:r>
                                  <a:rPr lang="en-US" b="0" i="1" smtClean="0">
                                    <a:latin typeface="Cambria Math" panose="02040503050406030204" pitchFamily="18" charset="0"/>
                                  </a:rPr>
                                  <m:t>𝑉</m:t>
                                </m:r>
                              </m:e>
                            </m:d>
                          </m:e>
                        </m:func>
                      </m:e>
                    </m:d>
                  </m:oMath>
                </a14:m>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1043" t="-2241"/>
                </a:stretch>
              </a:blipFill>
            </p:spPr>
            <p:txBody>
              <a:bodyPr/>
              <a:lstStyle/>
              <a:p>
                <a:r>
                  <a:rPr lang="en-US">
                    <a:noFill/>
                  </a:rPr>
                  <a:t> </a:t>
                </a:r>
              </a:p>
            </p:txBody>
          </p:sp>
        </mc:Fallback>
      </mc:AlternateContent>
    </p:spTree>
    <p:extLst>
      <p:ext uri="{BB962C8B-B14F-4D97-AF65-F5344CB8AC3E}">
        <p14:creationId xmlns:p14="http://schemas.microsoft.com/office/powerpoint/2010/main" val="200720682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Dijkstra’s Algorithm: Correctness</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609600" y="1600201"/>
                <a:ext cx="7417893" cy="4525963"/>
              </a:xfrm>
            </p:spPr>
            <p:txBody>
              <a:bodyPr>
                <a:normAutofit/>
              </a:bodyPr>
              <a:lstStyle/>
              <a:p>
                <a:r>
                  <a:rPr lang="en-US" dirty="0"/>
                  <a:t>Claim: when a node is removed from the priority queue, its distance is that of the shortest path</a:t>
                </a:r>
              </a:p>
              <a:p>
                <a:r>
                  <a:rPr lang="en-US" dirty="0"/>
                  <a:t>Induction over number of completed nodes</a:t>
                </a:r>
              </a:p>
              <a:p>
                <a:r>
                  <a:rPr lang="en-US" dirty="0"/>
                  <a:t>Base Case: Only the start node removed</a:t>
                </a:r>
              </a:p>
              <a:p>
                <a:pPr lvl="1"/>
                <a:r>
                  <a:rPr lang="en-US" dirty="0"/>
                  <a:t>It is indeed 0 away from itself</a:t>
                </a:r>
              </a:p>
              <a:p>
                <a:r>
                  <a:rPr lang="en-US" dirty="0"/>
                  <a:t>Inductive Step:</a:t>
                </a:r>
              </a:p>
              <a:p>
                <a:pPr lvl="1"/>
                <a:r>
                  <a:rPr lang="en-US" dirty="0"/>
                  <a:t>If we have correctly found shortest paths for the first </a:t>
                </a:r>
                <a14:m>
                  <m:oMath xmlns:m="http://schemas.openxmlformats.org/officeDocument/2006/math">
                    <m:r>
                      <a:rPr lang="en-US" b="0" i="1" smtClean="0">
                        <a:latin typeface="Cambria Math" panose="02040503050406030204" pitchFamily="18" charset="0"/>
                      </a:rPr>
                      <m:t>𝑘</m:t>
                    </m:r>
                  </m:oMath>
                </a14:m>
                <a:r>
                  <a:rPr lang="en-US" dirty="0"/>
                  <a:t> nodes, then when we remove node </a:t>
                </a:r>
                <a14:m>
                  <m:oMath xmlns:m="http://schemas.openxmlformats.org/officeDocument/2006/math">
                    <m:r>
                      <a:rPr lang="en-US" b="0" i="1" smtClean="0">
                        <a:latin typeface="Cambria Math" panose="02040503050406030204" pitchFamily="18" charset="0"/>
                      </a:rPr>
                      <m:t>𝑘</m:t>
                    </m:r>
                    <m:r>
                      <a:rPr lang="en-US" b="0" i="1" smtClean="0">
                        <a:latin typeface="Cambria Math" panose="02040503050406030204" pitchFamily="18" charset="0"/>
                      </a:rPr>
                      <m:t>+1</m:t>
                    </m:r>
                  </m:oMath>
                </a14:m>
                <a:r>
                  <a:rPr lang="en-US" dirty="0"/>
                  <a:t> we have found its shortest path</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609600" y="1600201"/>
                <a:ext cx="7417893" cy="4525963"/>
              </a:xfrm>
              <a:blipFill>
                <a:blip r:embed="rId2"/>
                <a:stretch>
                  <a:fillRect l="-1479" t="-2291" r="-1561"/>
                </a:stretch>
              </a:blipFill>
            </p:spPr>
            <p:txBody>
              <a:bodyPr/>
              <a:lstStyle/>
              <a:p>
                <a:r>
                  <a:rPr lang="en-US">
                    <a:noFill/>
                  </a:rPr>
                  <a:t> </a:t>
                </a:r>
              </a:p>
            </p:txBody>
          </p:sp>
        </mc:Fallback>
      </mc:AlternateContent>
      <p:grpSp>
        <p:nvGrpSpPr>
          <p:cNvPr id="50" name="Group 49" descr="An illustration of the graph when node a is removed from the priority queue during Dijkstra's algorithm.&#10;&#10;We say that, among the k nodes already removed, we have s (the source), x, and y. There is an additional node b that has not yet been removed.&#10;&#10;Because a just got removed, it has an edge to some already-removed node, in this case there is an edge from y to a.">
            <a:extLst>
              <a:ext uri="{FF2B5EF4-FFF2-40B4-BE49-F238E27FC236}">
                <a16:creationId xmlns:a16="http://schemas.microsoft.com/office/drawing/2014/main" id="{D9F51567-0220-C8E3-67DF-59F647C811E1}"/>
              </a:ext>
            </a:extLst>
          </p:cNvPr>
          <p:cNvGrpSpPr/>
          <p:nvPr/>
        </p:nvGrpSpPr>
        <p:grpSpPr>
          <a:xfrm>
            <a:off x="8158085" y="1755227"/>
            <a:ext cx="3196912" cy="2664373"/>
            <a:chOff x="8158085" y="1755227"/>
            <a:chExt cx="3196912" cy="2664373"/>
          </a:xfrm>
        </p:grpSpPr>
        <p:sp>
          <p:nvSpPr>
            <p:cNvPr id="51" name="Freeform: Shape 50">
              <a:extLst>
                <a:ext uri="{FF2B5EF4-FFF2-40B4-BE49-F238E27FC236}">
                  <a16:creationId xmlns:a16="http://schemas.microsoft.com/office/drawing/2014/main" id="{72D717BB-C79F-F287-0BEC-F57D7EE73751}"/>
                </a:ext>
              </a:extLst>
            </p:cNvPr>
            <p:cNvSpPr/>
            <p:nvPr/>
          </p:nvSpPr>
          <p:spPr>
            <a:xfrm>
              <a:off x="8516679" y="2345631"/>
              <a:ext cx="1113942" cy="558054"/>
            </a:xfrm>
            <a:custGeom>
              <a:avLst/>
              <a:gdLst>
                <a:gd name="connsiteX0" fmla="*/ 0 w 1113942"/>
                <a:gd name="connsiteY0" fmla="*/ 535792 h 558054"/>
                <a:gd name="connsiteX1" fmla="*/ 382772 w 1113942"/>
                <a:gd name="connsiteY1" fmla="*/ 514527 h 558054"/>
                <a:gd name="connsiteX2" fmla="*/ 414670 w 1113942"/>
                <a:gd name="connsiteY2" fmla="*/ 142388 h 558054"/>
                <a:gd name="connsiteX3" fmla="*/ 797442 w 1113942"/>
                <a:gd name="connsiteY3" fmla="*/ 4164 h 558054"/>
                <a:gd name="connsiteX4" fmla="*/ 786809 w 1113942"/>
                <a:gd name="connsiteY4" fmla="*/ 280611 h 558054"/>
                <a:gd name="connsiteX5" fmla="*/ 1095154 w 1113942"/>
                <a:gd name="connsiteY5" fmla="*/ 269978 h 558054"/>
                <a:gd name="connsiteX6" fmla="*/ 1095154 w 1113942"/>
                <a:gd name="connsiteY6" fmla="*/ 57327 h 5580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13942" h="558054">
                  <a:moveTo>
                    <a:pt x="0" y="535792"/>
                  </a:moveTo>
                  <a:cubicBezTo>
                    <a:pt x="156830" y="557943"/>
                    <a:pt x="313660" y="580094"/>
                    <a:pt x="382772" y="514527"/>
                  </a:cubicBezTo>
                  <a:cubicBezTo>
                    <a:pt x="451884" y="448960"/>
                    <a:pt x="345558" y="227448"/>
                    <a:pt x="414670" y="142388"/>
                  </a:cubicBezTo>
                  <a:cubicBezTo>
                    <a:pt x="483782" y="57328"/>
                    <a:pt x="735419" y="-18873"/>
                    <a:pt x="797442" y="4164"/>
                  </a:cubicBezTo>
                  <a:cubicBezTo>
                    <a:pt x="859465" y="27201"/>
                    <a:pt x="737190" y="236309"/>
                    <a:pt x="786809" y="280611"/>
                  </a:cubicBezTo>
                  <a:cubicBezTo>
                    <a:pt x="836428" y="324913"/>
                    <a:pt x="1043763" y="307192"/>
                    <a:pt x="1095154" y="269978"/>
                  </a:cubicBezTo>
                  <a:cubicBezTo>
                    <a:pt x="1146545" y="232764"/>
                    <a:pt x="1073889" y="30746"/>
                    <a:pt x="1095154" y="57327"/>
                  </a:cubicBezTo>
                </a:path>
              </a:pathLst>
            </a:custGeom>
            <a:noFill/>
            <a:ln w="571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Freeform: Shape 51">
              <a:extLst>
                <a:ext uri="{FF2B5EF4-FFF2-40B4-BE49-F238E27FC236}">
                  <a16:creationId xmlns:a16="http://schemas.microsoft.com/office/drawing/2014/main" id="{D49F9BE9-05B2-3134-EBE0-6D649BBA4CEE}"/>
                </a:ext>
              </a:extLst>
            </p:cNvPr>
            <p:cNvSpPr/>
            <p:nvPr/>
          </p:nvSpPr>
          <p:spPr>
            <a:xfrm>
              <a:off x="10028475" y="2085324"/>
              <a:ext cx="1326522" cy="1307804"/>
            </a:xfrm>
            <a:custGeom>
              <a:avLst/>
              <a:gdLst>
                <a:gd name="connsiteX0" fmla="*/ 1102506 w 1326522"/>
                <a:gd name="connsiteY0" fmla="*/ 0 h 1307804"/>
                <a:gd name="connsiteX1" fmla="*/ 1315157 w 1326522"/>
                <a:gd name="connsiteY1" fmla="*/ 499730 h 1307804"/>
                <a:gd name="connsiteX2" fmla="*/ 794162 w 1326522"/>
                <a:gd name="connsiteY2" fmla="*/ 818707 h 1307804"/>
                <a:gd name="connsiteX3" fmla="*/ 538980 w 1326522"/>
                <a:gd name="connsiteY3" fmla="*/ 478465 h 1307804"/>
                <a:gd name="connsiteX4" fmla="*/ 49882 w 1326522"/>
                <a:gd name="connsiteY4" fmla="*/ 372139 h 1307804"/>
                <a:gd name="connsiteX5" fmla="*/ 49882 w 1326522"/>
                <a:gd name="connsiteY5" fmla="*/ 818707 h 1307804"/>
                <a:gd name="connsiteX6" fmla="*/ 347594 w 1326522"/>
                <a:gd name="connsiteY6" fmla="*/ 1063256 h 1307804"/>
                <a:gd name="connsiteX7" fmla="*/ 113678 w 1326522"/>
                <a:gd name="connsiteY7" fmla="*/ 1307804 h 13078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326522" h="1307804">
                  <a:moveTo>
                    <a:pt x="1102506" y="0"/>
                  </a:moveTo>
                  <a:cubicBezTo>
                    <a:pt x="1234527" y="181639"/>
                    <a:pt x="1366548" y="363279"/>
                    <a:pt x="1315157" y="499730"/>
                  </a:cubicBezTo>
                  <a:cubicBezTo>
                    <a:pt x="1263766" y="636181"/>
                    <a:pt x="923525" y="822251"/>
                    <a:pt x="794162" y="818707"/>
                  </a:cubicBezTo>
                  <a:cubicBezTo>
                    <a:pt x="664799" y="815163"/>
                    <a:pt x="663027" y="552893"/>
                    <a:pt x="538980" y="478465"/>
                  </a:cubicBezTo>
                  <a:cubicBezTo>
                    <a:pt x="414933" y="404037"/>
                    <a:pt x="131398" y="315432"/>
                    <a:pt x="49882" y="372139"/>
                  </a:cubicBezTo>
                  <a:cubicBezTo>
                    <a:pt x="-31634" y="428846"/>
                    <a:pt x="263" y="703521"/>
                    <a:pt x="49882" y="818707"/>
                  </a:cubicBezTo>
                  <a:cubicBezTo>
                    <a:pt x="99501" y="933893"/>
                    <a:pt x="336961" y="981740"/>
                    <a:pt x="347594" y="1063256"/>
                  </a:cubicBezTo>
                  <a:cubicBezTo>
                    <a:pt x="358227" y="1144772"/>
                    <a:pt x="104818" y="1217427"/>
                    <a:pt x="113678" y="1307804"/>
                  </a:cubicBezTo>
                </a:path>
              </a:pathLst>
            </a:custGeom>
            <a:noFill/>
            <a:ln w="571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Freeform: Shape 52">
              <a:extLst>
                <a:ext uri="{FF2B5EF4-FFF2-40B4-BE49-F238E27FC236}">
                  <a16:creationId xmlns:a16="http://schemas.microsoft.com/office/drawing/2014/main" id="{AA54A58A-DD11-A6C3-5502-F87E9D3C97FE}"/>
                </a:ext>
              </a:extLst>
            </p:cNvPr>
            <p:cNvSpPr/>
            <p:nvPr/>
          </p:nvSpPr>
          <p:spPr>
            <a:xfrm rot="4551713">
              <a:off x="8260434" y="3358209"/>
              <a:ext cx="1113942" cy="558054"/>
            </a:xfrm>
            <a:custGeom>
              <a:avLst/>
              <a:gdLst>
                <a:gd name="connsiteX0" fmla="*/ 0 w 1113942"/>
                <a:gd name="connsiteY0" fmla="*/ 535792 h 558054"/>
                <a:gd name="connsiteX1" fmla="*/ 382772 w 1113942"/>
                <a:gd name="connsiteY1" fmla="*/ 514527 h 558054"/>
                <a:gd name="connsiteX2" fmla="*/ 414670 w 1113942"/>
                <a:gd name="connsiteY2" fmla="*/ 142388 h 558054"/>
                <a:gd name="connsiteX3" fmla="*/ 797442 w 1113942"/>
                <a:gd name="connsiteY3" fmla="*/ 4164 h 558054"/>
                <a:gd name="connsiteX4" fmla="*/ 786809 w 1113942"/>
                <a:gd name="connsiteY4" fmla="*/ 280611 h 558054"/>
                <a:gd name="connsiteX5" fmla="*/ 1095154 w 1113942"/>
                <a:gd name="connsiteY5" fmla="*/ 269978 h 558054"/>
                <a:gd name="connsiteX6" fmla="*/ 1095154 w 1113942"/>
                <a:gd name="connsiteY6" fmla="*/ 57327 h 5580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13942" h="558054">
                  <a:moveTo>
                    <a:pt x="0" y="535792"/>
                  </a:moveTo>
                  <a:cubicBezTo>
                    <a:pt x="156830" y="557943"/>
                    <a:pt x="313660" y="580094"/>
                    <a:pt x="382772" y="514527"/>
                  </a:cubicBezTo>
                  <a:cubicBezTo>
                    <a:pt x="451884" y="448960"/>
                    <a:pt x="345558" y="227448"/>
                    <a:pt x="414670" y="142388"/>
                  </a:cubicBezTo>
                  <a:cubicBezTo>
                    <a:pt x="483782" y="57328"/>
                    <a:pt x="735419" y="-18873"/>
                    <a:pt x="797442" y="4164"/>
                  </a:cubicBezTo>
                  <a:cubicBezTo>
                    <a:pt x="859465" y="27201"/>
                    <a:pt x="737190" y="236309"/>
                    <a:pt x="786809" y="280611"/>
                  </a:cubicBezTo>
                  <a:cubicBezTo>
                    <a:pt x="836428" y="324913"/>
                    <a:pt x="1043763" y="307192"/>
                    <a:pt x="1095154" y="269978"/>
                  </a:cubicBezTo>
                  <a:cubicBezTo>
                    <a:pt x="1146545" y="232764"/>
                    <a:pt x="1073889" y="30746"/>
                    <a:pt x="1095154" y="57327"/>
                  </a:cubicBezTo>
                </a:path>
              </a:pathLst>
            </a:custGeom>
            <a:noFill/>
            <a:ln w="571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4" name="Straight Connector 53">
              <a:extLst>
                <a:ext uri="{FF2B5EF4-FFF2-40B4-BE49-F238E27FC236}">
                  <a16:creationId xmlns:a16="http://schemas.microsoft.com/office/drawing/2014/main" id="{1D95B863-A132-F109-C76B-E02F57ED5026}"/>
                </a:ext>
              </a:extLst>
            </p:cNvPr>
            <p:cNvCxnSpPr>
              <a:cxnSpLocks/>
              <a:stCxn id="57" idx="6"/>
              <a:endCxn id="62" idx="2"/>
            </p:cNvCxnSpPr>
            <p:nvPr/>
          </p:nvCxnSpPr>
          <p:spPr>
            <a:xfrm flipV="1">
              <a:off x="9901954" y="1970913"/>
              <a:ext cx="1042288" cy="335171"/>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612ADCD8-B11C-C98E-8D45-5C544E1E2AEE}"/>
                </a:ext>
              </a:extLst>
            </p:cNvPr>
            <p:cNvCxnSpPr>
              <a:stCxn id="59" idx="3"/>
              <a:endCxn id="58" idx="7"/>
            </p:cNvCxnSpPr>
            <p:nvPr/>
          </p:nvCxnSpPr>
          <p:spPr>
            <a:xfrm flipH="1">
              <a:off x="9270609" y="3386098"/>
              <a:ext cx="765360" cy="517888"/>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56" name="Oval 55">
                  <a:extLst>
                    <a:ext uri="{FF2B5EF4-FFF2-40B4-BE49-F238E27FC236}">
                      <a16:creationId xmlns:a16="http://schemas.microsoft.com/office/drawing/2014/main" id="{CECCEFD7-142A-C970-5176-907A3A9F3847}"/>
                    </a:ext>
                  </a:extLst>
                </p:cNvPr>
                <p:cNvSpPr/>
                <p:nvPr/>
              </p:nvSpPr>
              <p:spPr>
                <a:xfrm>
                  <a:off x="8305800" y="2885594"/>
                  <a:ext cx="335171" cy="335171"/>
                </a:xfrm>
                <a:prstGeom prst="ellipse">
                  <a:avLst/>
                </a:prstGeom>
                <a:solidFill>
                  <a:srgbClr val="FF0000"/>
                </a:solidFill>
                <a:ln>
                  <a:solidFill>
                    <a:srgbClr val="FF33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𝑠</m:t>
                        </m:r>
                      </m:oMath>
                    </m:oMathPara>
                  </a14:m>
                  <a:endParaRPr lang="en-US" dirty="0"/>
                </a:p>
              </p:txBody>
            </p:sp>
          </mc:Choice>
          <mc:Fallback xmlns="">
            <p:sp>
              <p:nvSpPr>
                <p:cNvPr id="56" name="Oval 55">
                  <a:extLst>
                    <a:ext uri="{FF2B5EF4-FFF2-40B4-BE49-F238E27FC236}">
                      <a16:creationId xmlns:a16="http://schemas.microsoft.com/office/drawing/2014/main" id="{CECCEFD7-142A-C970-5176-907A3A9F3847}"/>
                    </a:ext>
                  </a:extLst>
                </p:cNvPr>
                <p:cNvSpPr>
                  <a:spLocks noRot="1" noChangeAspect="1" noMove="1" noResize="1" noEditPoints="1" noAdjustHandles="1" noChangeArrowheads="1" noChangeShapeType="1" noTextEdit="1"/>
                </p:cNvSpPr>
                <p:nvPr/>
              </p:nvSpPr>
              <p:spPr>
                <a:xfrm>
                  <a:off x="8305800" y="2885594"/>
                  <a:ext cx="335171" cy="335171"/>
                </a:xfrm>
                <a:prstGeom prst="ellipse">
                  <a:avLst/>
                </a:prstGeom>
                <a:blipFill>
                  <a:blip r:embed="rId3"/>
                  <a:stretch>
                    <a:fillRect/>
                  </a:stretch>
                </a:blipFill>
                <a:ln>
                  <a:solidFill>
                    <a:srgbClr val="FF33CC"/>
                  </a:solid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7" name="Oval 56">
                  <a:extLst>
                    <a:ext uri="{FF2B5EF4-FFF2-40B4-BE49-F238E27FC236}">
                      <a16:creationId xmlns:a16="http://schemas.microsoft.com/office/drawing/2014/main" id="{ACF6EC2A-831A-A941-C2A8-CE34688ECE26}"/>
                    </a:ext>
                  </a:extLst>
                </p:cNvPr>
                <p:cNvSpPr/>
                <p:nvPr/>
              </p:nvSpPr>
              <p:spPr>
                <a:xfrm>
                  <a:off x="9566783" y="2138498"/>
                  <a:ext cx="335171" cy="33517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b="0" i="1" smtClean="0">
                            <a:solidFill>
                              <a:schemeClr val="tx1"/>
                            </a:solidFill>
                            <a:latin typeface="Cambria Math" panose="02040503050406030204" pitchFamily="18" charset="0"/>
                          </a:rPr>
                          <m:t>𝑥</m:t>
                        </m:r>
                      </m:oMath>
                    </m:oMathPara>
                  </a14:m>
                  <a:endParaRPr lang="en-US" dirty="0">
                    <a:solidFill>
                      <a:schemeClr val="tx1"/>
                    </a:solidFill>
                  </a:endParaRPr>
                </a:p>
              </p:txBody>
            </p:sp>
          </mc:Choice>
          <mc:Fallback xmlns="">
            <p:sp>
              <p:nvSpPr>
                <p:cNvPr id="57" name="Oval 56">
                  <a:extLst>
                    <a:ext uri="{FF2B5EF4-FFF2-40B4-BE49-F238E27FC236}">
                      <a16:creationId xmlns:a16="http://schemas.microsoft.com/office/drawing/2014/main" id="{ACF6EC2A-831A-A941-C2A8-CE34688ECE26}"/>
                    </a:ext>
                  </a:extLst>
                </p:cNvPr>
                <p:cNvSpPr>
                  <a:spLocks noRot="1" noChangeAspect="1" noMove="1" noResize="1" noEditPoints="1" noAdjustHandles="1" noChangeArrowheads="1" noChangeShapeType="1" noTextEdit="1"/>
                </p:cNvSpPr>
                <p:nvPr/>
              </p:nvSpPr>
              <p:spPr>
                <a:xfrm>
                  <a:off x="9566783" y="2138498"/>
                  <a:ext cx="335171" cy="335171"/>
                </a:xfrm>
                <a:prstGeom prst="ellipse">
                  <a:avLst/>
                </a:prstGeom>
                <a:blipFill>
                  <a:blip r:embed="rId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8" name="Oval 57">
                  <a:extLst>
                    <a:ext uri="{FF2B5EF4-FFF2-40B4-BE49-F238E27FC236}">
                      <a16:creationId xmlns:a16="http://schemas.microsoft.com/office/drawing/2014/main" id="{6BF00F74-AA5F-F9E3-5FF3-32644B0A23A6}"/>
                    </a:ext>
                  </a:extLst>
                </p:cNvPr>
                <p:cNvSpPr/>
                <p:nvPr/>
              </p:nvSpPr>
              <p:spPr>
                <a:xfrm>
                  <a:off x="8984522" y="3854902"/>
                  <a:ext cx="335171" cy="33517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b="0" i="1" smtClean="0">
                            <a:solidFill>
                              <a:schemeClr val="tx1"/>
                            </a:solidFill>
                            <a:latin typeface="Cambria Math" panose="02040503050406030204" pitchFamily="18" charset="0"/>
                          </a:rPr>
                          <m:t>𝑦</m:t>
                        </m:r>
                      </m:oMath>
                    </m:oMathPara>
                  </a14:m>
                  <a:endParaRPr lang="en-US" dirty="0">
                    <a:solidFill>
                      <a:schemeClr val="tx1"/>
                    </a:solidFill>
                  </a:endParaRPr>
                </a:p>
              </p:txBody>
            </p:sp>
          </mc:Choice>
          <mc:Fallback xmlns="">
            <p:sp>
              <p:nvSpPr>
                <p:cNvPr id="58" name="Oval 57">
                  <a:extLst>
                    <a:ext uri="{FF2B5EF4-FFF2-40B4-BE49-F238E27FC236}">
                      <a16:creationId xmlns:a16="http://schemas.microsoft.com/office/drawing/2014/main" id="{6BF00F74-AA5F-F9E3-5FF3-32644B0A23A6}"/>
                    </a:ext>
                  </a:extLst>
                </p:cNvPr>
                <p:cNvSpPr>
                  <a:spLocks noRot="1" noChangeAspect="1" noMove="1" noResize="1" noEditPoints="1" noAdjustHandles="1" noChangeArrowheads="1" noChangeShapeType="1" noTextEdit="1"/>
                </p:cNvSpPr>
                <p:nvPr/>
              </p:nvSpPr>
              <p:spPr>
                <a:xfrm>
                  <a:off x="8984522" y="3854902"/>
                  <a:ext cx="335171" cy="335171"/>
                </a:xfrm>
                <a:prstGeom prst="ellipse">
                  <a:avLst/>
                </a:prstGeom>
                <a:blipFill>
                  <a:blip r:embed="rId5"/>
                  <a:stretch>
                    <a:fillRect b="-8475"/>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9" name="Oval 58">
                  <a:extLst>
                    <a:ext uri="{FF2B5EF4-FFF2-40B4-BE49-F238E27FC236}">
                      <a16:creationId xmlns:a16="http://schemas.microsoft.com/office/drawing/2014/main" id="{274205F9-F459-6B53-7AB4-F0568284481A}"/>
                    </a:ext>
                  </a:extLst>
                </p:cNvPr>
                <p:cNvSpPr/>
                <p:nvPr/>
              </p:nvSpPr>
              <p:spPr>
                <a:xfrm>
                  <a:off x="9986885" y="3100011"/>
                  <a:ext cx="335171" cy="335171"/>
                </a:xfrm>
                <a:prstGeom prst="ellipse">
                  <a:avLst/>
                </a:prstGeom>
                <a:solidFill>
                  <a:srgbClr val="92D050"/>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b="0" i="1" smtClean="0">
                            <a:solidFill>
                              <a:schemeClr val="tx1"/>
                            </a:solidFill>
                            <a:latin typeface="Cambria Math" panose="02040503050406030204" pitchFamily="18" charset="0"/>
                          </a:rPr>
                          <m:t>𝑎</m:t>
                        </m:r>
                      </m:oMath>
                    </m:oMathPara>
                  </a14:m>
                  <a:endParaRPr lang="en-US" dirty="0">
                    <a:solidFill>
                      <a:schemeClr val="tx1"/>
                    </a:solidFill>
                  </a:endParaRPr>
                </a:p>
              </p:txBody>
            </p:sp>
          </mc:Choice>
          <mc:Fallback xmlns="">
            <p:sp>
              <p:nvSpPr>
                <p:cNvPr id="59" name="Oval 58">
                  <a:extLst>
                    <a:ext uri="{FF2B5EF4-FFF2-40B4-BE49-F238E27FC236}">
                      <a16:creationId xmlns:a16="http://schemas.microsoft.com/office/drawing/2014/main" id="{274205F9-F459-6B53-7AB4-F0568284481A}"/>
                    </a:ext>
                  </a:extLst>
                </p:cNvPr>
                <p:cNvSpPr>
                  <a:spLocks noRot="1" noChangeAspect="1" noMove="1" noResize="1" noEditPoints="1" noAdjustHandles="1" noChangeArrowheads="1" noChangeShapeType="1" noTextEdit="1"/>
                </p:cNvSpPr>
                <p:nvPr/>
              </p:nvSpPr>
              <p:spPr>
                <a:xfrm>
                  <a:off x="9986885" y="3100011"/>
                  <a:ext cx="335171" cy="335171"/>
                </a:xfrm>
                <a:prstGeom prst="ellipse">
                  <a:avLst/>
                </a:prstGeom>
                <a:blipFill>
                  <a:blip r:embed="rId6"/>
                  <a:stretch>
                    <a:fillRect/>
                  </a:stretch>
                </a:blipFill>
                <a:ln>
                  <a:solidFill>
                    <a:schemeClr val="accent3">
                      <a:lumMod val="50000"/>
                    </a:schemeClr>
                  </a:solidFill>
                </a:ln>
              </p:spPr>
              <p:txBody>
                <a:bodyPr/>
                <a:lstStyle/>
                <a:p>
                  <a:r>
                    <a:rPr lang="en-US">
                      <a:noFill/>
                    </a:rPr>
                    <a:t> </a:t>
                  </a:r>
                </a:p>
              </p:txBody>
            </p:sp>
          </mc:Fallback>
        </mc:AlternateContent>
        <p:sp>
          <p:nvSpPr>
            <p:cNvPr id="60" name="Freeform 2">
              <a:extLst>
                <a:ext uri="{FF2B5EF4-FFF2-40B4-BE49-F238E27FC236}">
                  <a16:creationId xmlns:a16="http://schemas.microsoft.com/office/drawing/2014/main" id="{1AA321F2-CA62-96E6-71A4-74099224ED2B}"/>
                </a:ext>
              </a:extLst>
            </p:cNvPr>
            <p:cNvSpPr/>
            <p:nvPr/>
          </p:nvSpPr>
          <p:spPr>
            <a:xfrm>
              <a:off x="8158085" y="1755227"/>
              <a:ext cx="1828800" cy="2664373"/>
            </a:xfrm>
            <a:custGeom>
              <a:avLst/>
              <a:gdLst>
                <a:gd name="connsiteX0" fmla="*/ 0 w 1828800"/>
                <a:gd name="connsiteY0" fmla="*/ 1119352 h 2664373"/>
                <a:gd name="connsiteX1" fmla="*/ 110359 w 1828800"/>
                <a:gd name="connsiteY1" fmla="*/ 1797269 h 2664373"/>
                <a:gd name="connsiteX2" fmla="*/ 394138 w 1828800"/>
                <a:gd name="connsiteY2" fmla="*/ 2443655 h 2664373"/>
                <a:gd name="connsiteX3" fmla="*/ 961697 w 1828800"/>
                <a:gd name="connsiteY3" fmla="*/ 2664373 h 2664373"/>
                <a:gd name="connsiteX4" fmla="*/ 1371600 w 1828800"/>
                <a:gd name="connsiteY4" fmla="*/ 2333297 h 2664373"/>
                <a:gd name="connsiteX5" fmla="*/ 1403131 w 1828800"/>
                <a:gd name="connsiteY5" fmla="*/ 1608083 h 2664373"/>
                <a:gd name="connsiteX6" fmla="*/ 1828800 w 1828800"/>
                <a:gd name="connsiteY6" fmla="*/ 567559 h 2664373"/>
                <a:gd name="connsiteX7" fmla="*/ 1765738 w 1828800"/>
                <a:gd name="connsiteY7" fmla="*/ 141890 h 2664373"/>
                <a:gd name="connsiteX8" fmla="*/ 1513490 w 1828800"/>
                <a:gd name="connsiteY8" fmla="*/ 0 h 2664373"/>
                <a:gd name="connsiteX9" fmla="*/ 614856 w 1828800"/>
                <a:gd name="connsiteY9" fmla="*/ 488731 h 2664373"/>
                <a:gd name="connsiteX10" fmla="*/ 78828 w 1828800"/>
                <a:gd name="connsiteY10" fmla="*/ 867104 h 2664373"/>
                <a:gd name="connsiteX11" fmla="*/ 0 w 1828800"/>
                <a:gd name="connsiteY11" fmla="*/ 1119352 h 2664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828800" h="2664373">
                  <a:moveTo>
                    <a:pt x="0" y="1119352"/>
                  </a:moveTo>
                  <a:lnTo>
                    <a:pt x="110359" y="1797269"/>
                  </a:lnTo>
                  <a:lnTo>
                    <a:pt x="394138" y="2443655"/>
                  </a:lnTo>
                  <a:lnTo>
                    <a:pt x="961697" y="2664373"/>
                  </a:lnTo>
                  <a:lnTo>
                    <a:pt x="1371600" y="2333297"/>
                  </a:lnTo>
                  <a:lnTo>
                    <a:pt x="1403131" y="1608083"/>
                  </a:lnTo>
                  <a:lnTo>
                    <a:pt x="1828800" y="567559"/>
                  </a:lnTo>
                  <a:lnTo>
                    <a:pt x="1765738" y="141890"/>
                  </a:lnTo>
                  <a:lnTo>
                    <a:pt x="1513490" y="0"/>
                  </a:lnTo>
                  <a:lnTo>
                    <a:pt x="614856" y="488731"/>
                  </a:lnTo>
                  <a:lnTo>
                    <a:pt x="78828" y="867104"/>
                  </a:lnTo>
                  <a:lnTo>
                    <a:pt x="0" y="1119352"/>
                  </a:lnTo>
                  <a:close/>
                </a:path>
              </a:pathLst>
            </a:custGeom>
            <a:solidFill>
              <a:srgbClr val="00B0F0">
                <a:alpha val="25098"/>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mc:AlternateContent xmlns:mc="http://schemas.openxmlformats.org/markup-compatibility/2006" xmlns:a14="http://schemas.microsoft.com/office/drawing/2010/main">
          <mc:Choice Requires="a14">
            <p:sp>
              <p:nvSpPr>
                <p:cNvPr id="61" name="TextBox 60">
                  <a:extLst>
                    <a:ext uri="{FF2B5EF4-FFF2-40B4-BE49-F238E27FC236}">
                      <a16:creationId xmlns:a16="http://schemas.microsoft.com/office/drawing/2014/main" id="{01FAA253-D905-16A5-5B0F-C651DBDAB6CE}"/>
                    </a:ext>
                  </a:extLst>
                </p:cNvPr>
                <p:cNvSpPr txBox="1"/>
                <p:nvPr/>
              </p:nvSpPr>
              <p:spPr>
                <a:xfrm rot="19167461">
                  <a:off x="8886445" y="2873184"/>
                  <a:ext cx="941604" cy="369332"/>
                </a:xfrm>
                <a:prstGeom prst="rect">
                  <a:avLst/>
                </a:prstGeom>
                <a:noFill/>
              </p:spPr>
              <p:txBody>
                <a:bodyPr wrap="none" rtlCol="0">
                  <a:spAutoFit/>
                </a:bodyPr>
                <a:lstStyle/>
                <a:p>
                  <a14:m>
                    <m:oMath xmlns:m="http://schemas.openxmlformats.org/officeDocument/2006/math">
                      <m:r>
                        <a:rPr lang="en-US" b="0" i="1" smtClean="0">
                          <a:solidFill>
                            <a:schemeClr val="tx2">
                              <a:lumMod val="75000"/>
                            </a:schemeClr>
                          </a:solidFill>
                          <a:latin typeface="Cambria Math" panose="02040503050406030204" pitchFamily="18" charset="0"/>
                        </a:rPr>
                        <m:t>𝑘</m:t>
                      </m:r>
                    </m:oMath>
                  </a14:m>
                  <a:r>
                    <a:rPr lang="en-US" dirty="0">
                      <a:solidFill>
                        <a:schemeClr val="tx2">
                          <a:lumMod val="75000"/>
                        </a:schemeClr>
                      </a:solidFill>
                    </a:rPr>
                    <a:t> nodes</a:t>
                  </a:r>
                </a:p>
              </p:txBody>
            </p:sp>
          </mc:Choice>
          <mc:Fallback xmlns="">
            <p:sp>
              <p:nvSpPr>
                <p:cNvPr id="61" name="TextBox 60">
                  <a:extLst>
                    <a:ext uri="{FF2B5EF4-FFF2-40B4-BE49-F238E27FC236}">
                      <a16:creationId xmlns:a16="http://schemas.microsoft.com/office/drawing/2014/main" id="{01FAA253-D905-16A5-5B0F-C651DBDAB6CE}"/>
                    </a:ext>
                  </a:extLst>
                </p:cNvPr>
                <p:cNvSpPr txBox="1">
                  <a:spLocks noRot="1" noChangeAspect="1" noMove="1" noResize="1" noEditPoints="1" noAdjustHandles="1" noChangeArrowheads="1" noChangeShapeType="1" noTextEdit="1"/>
                </p:cNvSpPr>
                <p:nvPr/>
              </p:nvSpPr>
              <p:spPr>
                <a:xfrm rot="19167461">
                  <a:off x="8886445" y="2873184"/>
                  <a:ext cx="941604" cy="369332"/>
                </a:xfrm>
                <a:prstGeom prst="rect">
                  <a:avLst/>
                </a:prstGeom>
                <a:blipFill>
                  <a:blip r:embed="rId7"/>
                  <a:stretch>
                    <a:fillRect t="-6122" r="-1012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2" name="Oval 61">
                  <a:extLst>
                    <a:ext uri="{FF2B5EF4-FFF2-40B4-BE49-F238E27FC236}">
                      <a16:creationId xmlns:a16="http://schemas.microsoft.com/office/drawing/2014/main" id="{A9DA4521-2E76-80A8-25EE-FC42B7AB61DD}"/>
                    </a:ext>
                  </a:extLst>
                </p:cNvPr>
                <p:cNvSpPr/>
                <p:nvPr/>
              </p:nvSpPr>
              <p:spPr>
                <a:xfrm>
                  <a:off x="10944242" y="1803327"/>
                  <a:ext cx="335171" cy="33517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b="0" i="1" smtClean="0">
                            <a:solidFill>
                              <a:schemeClr val="tx1"/>
                            </a:solidFill>
                            <a:latin typeface="Cambria Math" panose="02040503050406030204" pitchFamily="18" charset="0"/>
                          </a:rPr>
                          <m:t>𝑏</m:t>
                        </m:r>
                      </m:oMath>
                    </m:oMathPara>
                  </a14:m>
                  <a:endParaRPr lang="en-US" dirty="0">
                    <a:solidFill>
                      <a:schemeClr val="tx1"/>
                    </a:solidFill>
                  </a:endParaRPr>
                </a:p>
              </p:txBody>
            </p:sp>
          </mc:Choice>
          <mc:Fallback xmlns="">
            <p:sp>
              <p:nvSpPr>
                <p:cNvPr id="62" name="Oval 61">
                  <a:extLst>
                    <a:ext uri="{FF2B5EF4-FFF2-40B4-BE49-F238E27FC236}">
                      <a16:creationId xmlns:a16="http://schemas.microsoft.com/office/drawing/2014/main" id="{A9DA4521-2E76-80A8-25EE-FC42B7AB61DD}"/>
                    </a:ext>
                  </a:extLst>
                </p:cNvPr>
                <p:cNvSpPr>
                  <a:spLocks noRot="1" noChangeAspect="1" noMove="1" noResize="1" noEditPoints="1" noAdjustHandles="1" noChangeArrowheads="1" noChangeShapeType="1" noTextEdit="1"/>
                </p:cNvSpPr>
                <p:nvPr/>
              </p:nvSpPr>
              <p:spPr>
                <a:xfrm>
                  <a:off x="10944242" y="1803327"/>
                  <a:ext cx="335171" cy="335171"/>
                </a:xfrm>
                <a:prstGeom prst="ellipse">
                  <a:avLst/>
                </a:prstGeom>
                <a:blipFill>
                  <a:blip r:embed="rId8"/>
                  <a:stretch>
                    <a:fillRect/>
                  </a:stretch>
                </a:blipFill>
              </p:spPr>
              <p:txBody>
                <a:bodyPr/>
                <a:lstStyle/>
                <a:p>
                  <a:r>
                    <a:rPr lang="en-US">
                      <a:noFill/>
                    </a:rPr>
                    <a:t> </a:t>
                  </a:r>
                </a:p>
              </p:txBody>
            </p:sp>
          </mc:Fallback>
        </mc:AlternateContent>
      </p:grpSp>
    </p:spTree>
    <p:extLst>
      <p:ext uri="{BB962C8B-B14F-4D97-AF65-F5344CB8AC3E}">
        <p14:creationId xmlns:p14="http://schemas.microsoft.com/office/powerpoint/2010/main" val="4770963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BFS – Pseudocode</a:t>
            </a:r>
          </a:p>
        </p:txBody>
      </p:sp>
      <p:sp>
        <p:nvSpPr>
          <p:cNvPr id="43" name="TextBox 42"/>
          <p:cNvSpPr txBox="1"/>
          <p:nvPr/>
        </p:nvSpPr>
        <p:spPr>
          <a:xfrm>
            <a:off x="5194496" y="414158"/>
            <a:ext cx="8686800" cy="6124754"/>
          </a:xfrm>
          <a:prstGeom prst="rect">
            <a:avLst/>
          </a:prstGeom>
          <a:noFill/>
        </p:spPr>
        <p:txBody>
          <a:bodyPr wrap="square" rtlCol="0">
            <a:spAutoFit/>
          </a:bodyPr>
          <a:lstStyle/>
          <a:p>
            <a:r>
              <a:rPr lang="en-US" sz="2800" dirty="0"/>
              <a:t>void </a:t>
            </a:r>
            <a:r>
              <a:rPr lang="en-US" sz="2800" dirty="0" err="1"/>
              <a:t>bfs</a:t>
            </a:r>
            <a:r>
              <a:rPr lang="en-US" sz="2800" dirty="0"/>
              <a:t>(graph, s){</a:t>
            </a:r>
          </a:p>
          <a:p>
            <a:r>
              <a:rPr lang="en-US" sz="2800" dirty="0"/>
              <a:t>	found = new Queue();</a:t>
            </a:r>
          </a:p>
          <a:p>
            <a:r>
              <a:rPr lang="en-US" sz="2800" dirty="0"/>
              <a:t>	</a:t>
            </a:r>
            <a:r>
              <a:rPr lang="en-US" sz="2800" dirty="0" err="1"/>
              <a:t>found.enqueue</a:t>
            </a:r>
            <a:r>
              <a:rPr lang="en-US" sz="2800" dirty="0"/>
              <a:t>(s);</a:t>
            </a:r>
          </a:p>
          <a:p>
            <a:r>
              <a:rPr lang="en-US" sz="2800" dirty="0"/>
              <a:t>	mark s as “visited”;</a:t>
            </a:r>
          </a:p>
          <a:p>
            <a:r>
              <a:rPr lang="en-US" sz="2800" dirty="0"/>
              <a:t>	While (!</a:t>
            </a:r>
            <a:r>
              <a:rPr lang="en-US" sz="2800" dirty="0" err="1"/>
              <a:t>found.isEmpty</a:t>
            </a:r>
            <a:r>
              <a:rPr lang="en-US" sz="2800" dirty="0"/>
              <a:t>()){</a:t>
            </a:r>
          </a:p>
          <a:p>
            <a:r>
              <a:rPr lang="en-US" sz="2800" dirty="0"/>
              <a:t>		current = </a:t>
            </a:r>
            <a:r>
              <a:rPr lang="en-US" sz="2800" dirty="0" err="1"/>
              <a:t>found.dequeue</a:t>
            </a:r>
            <a:r>
              <a:rPr lang="en-US" sz="2800" dirty="0"/>
              <a:t>();</a:t>
            </a:r>
          </a:p>
          <a:p>
            <a:r>
              <a:rPr lang="en-US" sz="2800" dirty="0"/>
              <a:t>		for (v : neighbors(current)){</a:t>
            </a:r>
          </a:p>
          <a:p>
            <a:r>
              <a:rPr lang="en-US" sz="2800" dirty="0"/>
              <a:t>			if (! v marked “visited”){</a:t>
            </a:r>
          </a:p>
          <a:p>
            <a:r>
              <a:rPr lang="en-US" sz="2800" dirty="0"/>
              <a:t>				mark v as “visited”;</a:t>
            </a:r>
          </a:p>
          <a:p>
            <a:r>
              <a:rPr lang="en-US" sz="2800" dirty="0"/>
              <a:t>				</a:t>
            </a:r>
            <a:r>
              <a:rPr lang="en-US" sz="2800" dirty="0" err="1"/>
              <a:t>found.enqueue</a:t>
            </a:r>
            <a:r>
              <a:rPr lang="en-US" sz="2800" dirty="0"/>
              <a:t>(v);</a:t>
            </a:r>
          </a:p>
          <a:p>
            <a:r>
              <a:rPr lang="en-US" sz="2800" dirty="0"/>
              <a:t>			}</a:t>
            </a:r>
          </a:p>
          <a:p>
            <a:r>
              <a:rPr lang="en-US" sz="2800" dirty="0"/>
              <a:t>		}</a:t>
            </a:r>
          </a:p>
          <a:p>
            <a:r>
              <a:rPr lang="en-US" sz="2800" dirty="0"/>
              <a:t>	}	</a:t>
            </a:r>
          </a:p>
          <a:p>
            <a:r>
              <a:rPr lang="en-US" sz="2800" dirty="0"/>
              <a:t>}			</a:t>
            </a:r>
          </a:p>
        </p:txBody>
      </p: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F7685445-E91C-3488-3626-7813352F07C6}"/>
                  </a:ext>
                </a:extLst>
              </p:cNvPr>
              <p:cNvSpPr txBox="1"/>
              <p:nvPr/>
            </p:nvSpPr>
            <p:spPr>
              <a:xfrm>
                <a:off x="565536" y="4880066"/>
                <a:ext cx="4201535" cy="523220"/>
              </a:xfrm>
              <a:prstGeom prst="rect">
                <a:avLst/>
              </a:prstGeom>
              <a:noFill/>
            </p:spPr>
            <p:txBody>
              <a:bodyPr wrap="none" rtlCol="0">
                <a:spAutoFit/>
              </a:bodyPr>
              <a:lstStyle/>
              <a:p>
                <a:r>
                  <a:rPr lang="en-US" sz="2800" dirty="0">
                    <a:solidFill>
                      <a:srgbClr val="FF0000"/>
                    </a:solidFill>
                  </a:rPr>
                  <a:t>Running time: </a:t>
                </a:r>
                <a14:m>
                  <m:oMath xmlns:m="http://schemas.openxmlformats.org/officeDocument/2006/math">
                    <m:r>
                      <m:rPr>
                        <m:sty m:val="p"/>
                      </m:rPr>
                      <a:rPr lang="en-US" sz="2800" b="0" i="0" smtClean="0">
                        <a:solidFill>
                          <a:srgbClr val="FF0000"/>
                        </a:solidFill>
                        <a:latin typeface="Cambria Math" panose="02040503050406030204" pitchFamily="18" charset="0"/>
                      </a:rPr>
                      <m:t>Θ</m:t>
                    </m:r>
                    <m:d>
                      <m:dPr>
                        <m:ctrlPr>
                          <a:rPr lang="en-US" sz="2800" b="0" i="1" smtClean="0">
                            <a:solidFill>
                              <a:srgbClr val="FF0000"/>
                            </a:solidFill>
                            <a:latin typeface="Cambria Math" panose="02040503050406030204" pitchFamily="18" charset="0"/>
                          </a:rPr>
                        </m:ctrlPr>
                      </m:dPr>
                      <m:e>
                        <m:d>
                          <m:dPr>
                            <m:begChr m:val="|"/>
                            <m:endChr m:val="|"/>
                            <m:ctrlPr>
                              <a:rPr lang="en-US" sz="2800" b="0" i="1" smtClean="0">
                                <a:solidFill>
                                  <a:srgbClr val="FF0000"/>
                                </a:solidFill>
                                <a:latin typeface="Cambria Math" panose="02040503050406030204" pitchFamily="18" charset="0"/>
                              </a:rPr>
                            </m:ctrlPr>
                          </m:dPr>
                          <m:e>
                            <m:r>
                              <a:rPr lang="en-US" sz="2800" b="0" i="1" smtClean="0">
                                <a:solidFill>
                                  <a:srgbClr val="FF0000"/>
                                </a:solidFill>
                                <a:latin typeface="Cambria Math" panose="02040503050406030204" pitchFamily="18" charset="0"/>
                              </a:rPr>
                              <m:t>𝑉</m:t>
                            </m:r>
                          </m:e>
                        </m:d>
                        <m:r>
                          <a:rPr lang="en-US" sz="2800" b="0" i="1" smtClean="0">
                            <a:solidFill>
                              <a:srgbClr val="FF0000"/>
                            </a:solidFill>
                            <a:latin typeface="Cambria Math" panose="02040503050406030204" pitchFamily="18" charset="0"/>
                          </a:rPr>
                          <m:t>+</m:t>
                        </m:r>
                        <m:d>
                          <m:dPr>
                            <m:begChr m:val="|"/>
                            <m:endChr m:val="|"/>
                            <m:ctrlPr>
                              <a:rPr lang="en-US" sz="2800" b="0" i="1" smtClean="0">
                                <a:solidFill>
                                  <a:srgbClr val="FF0000"/>
                                </a:solidFill>
                                <a:latin typeface="Cambria Math" panose="02040503050406030204" pitchFamily="18" charset="0"/>
                              </a:rPr>
                            </m:ctrlPr>
                          </m:dPr>
                          <m:e>
                            <m:r>
                              <a:rPr lang="en-US" sz="2800" b="0" i="1" smtClean="0">
                                <a:solidFill>
                                  <a:srgbClr val="FF0000"/>
                                </a:solidFill>
                                <a:latin typeface="Cambria Math" panose="02040503050406030204" pitchFamily="18" charset="0"/>
                              </a:rPr>
                              <m:t>𝐸</m:t>
                            </m:r>
                          </m:e>
                        </m:d>
                      </m:e>
                    </m:d>
                  </m:oMath>
                </a14:m>
                <a:endParaRPr lang="en-US" sz="2800" dirty="0">
                  <a:solidFill>
                    <a:srgbClr val="FF0000"/>
                  </a:solidFill>
                </a:endParaRPr>
              </a:p>
            </p:txBody>
          </p:sp>
        </mc:Choice>
        <mc:Fallback xmlns="">
          <p:sp>
            <p:nvSpPr>
              <p:cNvPr id="3" name="TextBox 2">
                <a:extLst>
                  <a:ext uri="{FF2B5EF4-FFF2-40B4-BE49-F238E27FC236}">
                    <a16:creationId xmlns:a16="http://schemas.microsoft.com/office/drawing/2014/main" id="{F7685445-E91C-3488-3626-7813352F07C6}"/>
                  </a:ext>
                </a:extLst>
              </p:cNvPr>
              <p:cNvSpPr txBox="1">
                <a:spLocks noRot="1" noChangeAspect="1" noMove="1" noResize="1" noEditPoints="1" noAdjustHandles="1" noChangeArrowheads="1" noChangeShapeType="1" noTextEdit="1"/>
              </p:cNvSpPr>
              <p:nvPr/>
            </p:nvSpPr>
            <p:spPr>
              <a:xfrm>
                <a:off x="565536" y="4880066"/>
                <a:ext cx="4201535" cy="523220"/>
              </a:xfrm>
              <a:prstGeom prst="rect">
                <a:avLst/>
              </a:prstGeom>
              <a:blipFill>
                <a:blip r:embed="rId2"/>
                <a:stretch>
                  <a:fillRect l="-3048" t="-11765" b="-34118"/>
                </a:stretch>
              </a:blipFill>
            </p:spPr>
            <p:txBody>
              <a:bodyPr/>
              <a:lstStyle/>
              <a:p>
                <a:r>
                  <a:rPr lang="en-US">
                    <a:noFill/>
                  </a:rPr>
                  <a:t> </a:t>
                </a:r>
              </a:p>
            </p:txBody>
          </p:sp>
        </mc:Fallback>
      </mc:AlternateContent>
      <p:grpSp>
        <p:nvGrpSpPr>
          <p:cNvPr id="31" name="Group 30" descr="An illustration of the following undirected graph:&#10;&#10;The vertices are: 1,2,3,4,5,6,7,8&#10;The edges are as follows:&#10;(1,2), (1,3), &#10;(2,5), &#10;(3,2), (3,4), (3,6), &#10;(4,6), &#10;(5,4), (5,8), &#10;(6,3),  &#10;(7,5), (7,6), (7,8) &#10;(8,7),&#10;(9,7), (9,8)&#10;&#10;For a breadth-first search starting from node 1, we would visit the nodes in the following order:&#10;&#10;1&#10;2 and 3 (in any order)&#10;4, 5, and 6 (in any order)&#10;7&#10;8&#10;&#10;Because 9 is not reachable from 1, it will not be visited.">
            <a:extLst>
              <a:ext uri="{FF2B5EF4-FFF2-40B4-BE49-F238E27FC236}">
                <a16:creationId xmlns:a16="http://schemas.microsoft.com/office/drawing/2014/main" id="{05DE2EC2-2F8B-20FE-8951-E2BD5C549C1C}"/>
              </a:ext>
            </a:extLst>
          </p:cNvPr>
          <p:cNvGrpSpPr/>
          <p:nvPr/>
        </p:nvGrpSpPr>
        <p:grpSpPr>
          <a:xfrm>
            <a:off x="474420" y="1517187"/>
            <a:ext cx="4385159" cy="2420607"/>
            <a:chOff x="1524000" y="2625729"/>
            <a:chExt cx="7044346" cy="3888478"/>
          </a:xfrm>
        </p:grpSpPr>
        <p:grpSp>
          <p:nvGrpSpPr>
            <p:cNvPr id="32" name="Group 31">
              <a:extLst>
                <a:ext uri="{FF2B5EF4-FFF2-40B4-BE49-F238E27FC236}">
                  <a16:creationId xmlns:a16="http://schemas.microsoft.com/office/drawing/2014/main" id="{FB1968D4-0ECC-068E-765A-3DF8DE21145C}"/>
                </a:ext>
              </a:extLst>
            </p:cNvPr>
            <p:cNvGrpSpPr/>
            <p:nvPr/>
          </p:nvGrpSpPr>
          <p:grpSpPr>
            <a:xfrm>
              <a:off x="1524000" y="2625729"/>
              <a:ext cx="7044346" cy="3888478"/>
              <a:chOff x="0" y="3020093"/>
              <a:chExt cx="7044346" cy="3888478"/>
            </a:xfrm>
          </p:grpSpPr>
          <p:cxnSp>
            <p:nvCxnSpPr>
              <p:cNvPr id="35" name="Straight Connector 34">
                <a:extLst>
                  <a:ext uri="{FF2B5EF4-FFF2-40B4-BE49-F238E27FC236}">
                    <a16:creationId xmlns:a16="http://schemas.microsoft.com/office/drawing/2014/main" id="{027EFB9C-1AD6-9281-AA30-5BE0BBE83EAC}"/>
                  </a:ext>
                </a:extLst>
              </p:cNvPr>
              <p:cNvCxnSpPr>
                <a:stCxn id="88" idx="7"/>
                <a:endCxn id="89" idx="2"/>
              </p:cNvCxnSpPr>
              <p:nvPr/>
            </p:nvCxnSpPr>
            <p:spPr>
              <a:xfrm flipV="1">
                <a:off x="438102" y="3276727"/>
                <a:ext cx="1492916" cy="962604"/>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3C7B5A33-2C67-775A-F9F8-9849005F705A}"/>
                  </a:ext>
                </a:extLst>
              </p:cNvPr>
              <p:cNvCxnSpPr>
                <a:stCxn id="89" idx="6"/>
                <a:endCxn id="92" idx="2"/>
              </p:cNvCxnSpPr>
              <p:nvPr/>
            </p:nvCxnSpPr>
            <p:spPr>
              <a:xfrm>
                <a:off x="2444286" y="3276727"/>
                <a:ext cx="1510213" cy="52390"/>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EE578285-E842-D666-EFFF-FAC536B41CA6}"/>
                  </a:ext>
                </a:extLst>
              </p:cNvPr>
              <p:cNvCxnSpPr>
                <a:stCxn id="88" idx="4"/>
                <a:endCxn id="90" idx="1"/>
              </p:cNvCxnSpPr>
              <p:nvPr/>
            </p:nvCxnSpPr>
            <p:spPr>
              <a:xfrm>
                <a:off x="256634" y="4677433"/>
                <a:ext cx="857899" cy="1046257"/>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56344E26-0374-B29A-3047-F12847819446}"/>
                  </a:ext>
                </a:extLst>
              </p:cNvPr>
              <p:cNvCxnSpPr>
                <a:stCxn id="91" idx="3"/>
                <a:endCxn id="90" idx="7"/>
              </p:cNvCxnSpPr>
              <p:nvPr/>
            </p:nvCxnSpPr>
            <p:spPr>
              <a:xfrm flipH="1">
                <a:off x="1477469" y="4930617"/>
                <a:ext cx="1172042" cy="793073"/>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06777E69-513F-8E97-420E-4508C3786C63}"/>
                  </a:ext>
                </a:extLst>
              </p:cNvPr>
              <p:cNvCxnSpPr>
                <a:stCxn id="93" idx="2"/>
                <a:endCxn id="90" idx="5"/>
              </p:cNvCxnSpPr>
              <p:nvPr/>
            </p:nvCxnSpPr>
            <p:spPr>
              <a:xfrm flipH="1" flipV="1">
                <a:off x="1477469" y="6086626"/>
                <a:ext cx="1369411" cy="565311"/>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E6D715E8-E960-3FE6-7B4F-3ED4B6D49FDA}"/>
                  </a:ext>
                </a:extLst>
              </p:cNvPr>
              <p:cNvCxnSpPr>
                <a:stCxn id="91" idx="5"/>
                <a:endCxn id="93" idx="0"/>
              </p:cNvCxnSpPr>
              <p:nvPr/>
            </p:nvCxnSpPr>
            <p:spPr>
              <a:xfrm>
                <a:off x="3012447" y="4930617"/>
                <a:ext cx="91067" cy="1464686"/>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36249CD4-F9C0-5A68-8D91-891A4FA839E0}"/>
                  </a:ext>
                </a:extLst>
              </p:cNvPr>
              <p:cNvCxnSpPr>
                <a:stCxn id="91" idx="7"/>
                <a:endCxn id="92" idx="3"/>
              </p:cNvCxnSpPr>
              <p:nvPr/>
            </p:nvCxnSpPr>
            <p:spPr>
              <a:xfrm flipV="1">
                <a:off x="3012447" y="3510585"/>
                <a:ext cx="1017218" cy="1057096"/>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1204DB22-82A3-0118-6481-472F7A6AF3F1}"/>
                  </a:ext>
                </a:extLst>
              </p:cNvPr>
              <p:cNvCxnSpPr>
                <a:stCxn id="93" idx="6"/>
                <a:endCxn id="94" idx="3"/>
              </p:cNvCxnSpPr>
              <p:nvPr/>
            </p:nvCxnSpPr>
            <p:spPr>
              <a:xfrm flipV="1">
                <a:off x="3360148" y="6576771"/>
                <a:ext cx="1716185" cy="75166"/>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0D26EFBD-31D4-049E-B188-F35998D684F2}"/>
                  </a:ext>
                </a:extLst>
              </p:cNvPr>
              <p:cNvCxnSpPr>
                <a:stCxn id="94" idx="1"/>
                <a:endCxn id="92" idx="4"/>
              </p:cNvCxnSpPr>
              <p:nvPr/>
            </p:nvCxnSpPr>
            <p:spPr>
              <a:xfrm flipH="1" flipV="1">
                <a:off x="4211133" y="3585751"/>
                <a:ext cx="865200" cy="2628084"/>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10849E95-CB0E-ABD6-850A-E61EBDEFACAA}"/>
                  </a:ext>
                </a:extLst>
              </p:cNvPr>
              <p:cNvCxnSpPr>
                <a:stCxn id="96" idx="2"/>
                <a:endCxn id="92" idx="5"/>
              </p:cNvCxnSpPr>
              <p:nvPr/>
            </p:nvCxnSpPr>
            <p:spPr>
              <a:xfrm flipH="1" flipV="1">
                <a:off x="4392601" y="3510585"/>
                <a:ext cx="913997" cy="495205"/>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28AD1B02-958A-B3BD-72CC-9B0590B340F7}"/>
                  </a:ext>
                </a:extLst>
              </p:cNvPr>
              <p:cNvCxnSpPr>
                <a:stCxn id="94" idx="0"/>
                <a:endCxn id="96" idx="3"/>
              </p:cNvCxnSpPr>
              <p:nvPr/>
            </p:nvCxnSpPr>
            <p:spPr>
              <a:xfrm flipV="1">
                <a:off x="5257801" y="4187258"/>
                <a:ext cx="123963" cy="1951411"/>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85" name="Straight Connector 84">
                <a:extLst>
                  <a:ext uri="{FF2B5EF4-FFF2-40B4-BE49-F238E27FC236}">
                    <a16:creationId xmlns:a16="http://schemas.microsoft.com/office/drawing/2014/main" id="{88B0F441-A7E2-FA9E-92EB-30933184D3BE}"/>
                  </a:ext>
                </a:extLst>
              </p:cNvPr>
              <p:cNvCxnSpPr>
                <a:stCxn id="95" idx="1"/>
                <a:endCxn id="96" idx="5"/>
              </p:cNvCxnSpPr>
              <p:nvPr/>
            </p:nvCxnSpPr>
            <p:spPr>
              <a:xfrm flipH="1" flipV="1">
                <a:off x="5744700" y="4187258"/>
                <a:ext cx="861544" cy="674868"/>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86" name="Straight Connector 85">
                <a:extLst>
                  <a:ext uri="{FF2B5EF4-FFF2-40B4-BE49-F238E27FC236}">
                    <a16:creationId xmlns:a16="http://schemas.microsoft.com/office/drawing/2014/main" id="{6A0B411A-7680-5A59-15AD-2CE231F51725}"/>
                  </a:ext>
                </a:extLst>
              </p:cNvPr>
              <p:cNvCxnSpPr>
                <a:stCxn id="95" idx="3"/>
                <a:endCxn id="94" idx="6"/>
              </p:cNvCxnSpPr>
              <p:nvPr/>
            </p:nvCxnSpPr>
            <p:spPr>
              <a:xfrm flipH="1">
                <a:off x="5514435" y="5225062"/>
                <a:ext cx="1091809" cy="1170241"/>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87" name="Straight Connector 86">
                <a:extLst>
                  <a:ext uri="{FF2B5EF4-FFF2-40B4-BE49-F238E27FC236}">
                    <a16:creationId xmlns:a16="http://schemas.microsoft.com/office/drawing/2014/main" id="{6B8A6D9A-B0B6-1AB8-DA09-FDB8212801F7}"/>
                  </a:ext>
                </a:extLst>
              </p:cNvPr>
              <p:cNvCxnSpPr>
                <a:stCxn id="89" idx="4"/>
                <a:endCxn id="90" idx="0"/>
              </p:cNvCxnSpPr>
              <p:nvPr/>
            </p:nvCxnSpPr>
            <p:spPr>
              <a:xfrm flipH="1">
                <a:off x="1296001" y="3533361"/>
                <a:ext cx="891651" cy="2115163"/>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88" name="Oval 87">
                <a:extLst>
                  <a:ext uri="{FF2B5EF4-FFF2-40B4-BE49-F238E27FC236}">
                    <a16:creationId xmlns:a16="http://schemas.microsoft.com/office/drawing/2014/main" id="{264BFE18-A20F-D4C8-0B8F-13C5DDCAC640}"/>
                  </a:ext>
                </a:extLst>
              </p:cNvPr>
              <p:cNvSpPr/>
              <p:nvPr/>
            </p:nvSpPr>
            <p:spPr>
              <a:xfrm>
                <a:off x="0" y="4164165"/>
                <a:ext cx="513268" cy="513268"/>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sp>
            <p:nvSpPr>
              <p:cNvPr id="89" name="Oval 88">
                <a:extLst>
                  <a:ext uri="{FF2B5EF4-FFF2-40B4-BE49-F238E27FC236}">
                    <a16:creationId xmlns:a16="http://schemas.microsoft.com/office/drawing/2014/main" id="{67ECD6AE-5FC3-1D62-3146-0E728A59E99C}"/>
                  </a:ext>
                </a:extLst>
              </p:cNvPr>
              <p:cNvSpPr/>
              <p:nvPr/>
            </p:nvSpPr>
            <p:spPr>
              <a:xfrm>
                <a:off x="1931018" y="3020093"/>
                <a:ext cx="513268" cy="513268"/>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90" name="Oval 89">
                <a:extLst>
                  <a:ext uri="{FF2B5EF4-FFF2-40B4-BE49-F238E27FC236}">
                    <a16:creationId xmlns:a16="http://schemas.microsoft.com/office/drawing/2014/main" id="{CC9B2643-4AE7-7327-D66E-875DFE9D352B}"/>
                  </a:ext>
                </a:extLst>
              </p:cNvPr>
              <p:cNvSpPr/>
              <p:nvPr/>
            </p:nvSpPr>
            <p:spPr>
              <a:xfrm>
                <a:off x="1039367" y="5648524"/>
                <a:ext cx="513268" cy="513268"/>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91" name="Oval 90">
                <a:extLst>
                  <a:ext uri="{FF2B5EF4-FFF2-40B4-BE49-F238E27FC236}">
                    <a16:creationId xmlns:a16="http://schemas.microsoft.com/office/drawing/2014/main" id="{D2A84FF5-BE60-6F0B-E7E8-AC31F8FD91F1}"/>
                  </a:ext>
                </a:extLst>
              </p:cNvPr>
              <p:cNvSpPr/>
              <p:nvPr/>
            </p:nvSpPr>
            <p:spPr>
              <a:xfrm>
                <a:off x="2574345" y="4492515"/>
                <a:ext cx="513268" cy="513268"/>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a:t>
                </a:r>
              </a:p>
            </p:txBody>
          </p:sp>
          <p:sp>
            <p:nvSpPr>
              <p:cNvPr id="92" name="Oval 91">
                <a:extLst>
                  <a:ext uri="{FF2B5EF4-FFF2-40B4-BE49-F238E27FC236}">
                    <a16:creationId xmlns:a16="http://schemas.microsoft.com/office/drawing/2014/main" id="{7725E181-533F-9D89-A8B9-60FC2F93CD5E}"/>
                  </a:ext>
                </a:extLst>
              </p:cNvPr>
              <p:cNvSpPr/>
              <p:nvPr/>
            </p:nvSpPr>
            <p:spPr>
              <a:xfrm>
                <a:off x="3954499" y="3072483"/>
                <a:ext cx="513268" cy="513268"/>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93" name="Oval 92">
                <a:extLst>
                  <a:ext uri="{FF2B5EF4-FFF2-40B4-BE49-F238E27FC236}">
                    <a16:creationId xmlns:a16="http://schemas.microsoft.com/office/drawing/2014/main" id="{089257CE-86BE-EB39-0021-0B5F58AB7E2C}"/>
                  </a:ext>
                </a:extLst>
              </p:cNvPr>
              <p:cNvSpPr/>
              <p:nvPr/>
            </p:nvSpPr>
            <p:spPr>
              <a:xfrm>
                <a:off x="2846880" y="6395303"/>
                <a:ext cx="513268" cy="513268"/>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sp>
            <p:nvSpPr>
              <p:cNvPr id="94" name="Oval 93">
                <a:extLst>
                  <a:ext uri="{FF2B5EF4-FFF2-40B4-BE49-F238E27FC236}">
                    <a16:creationId xmlns:a16="http://schemas.microsoft.com/office/drawing/2014/main" id="{95D391F7-C135-F995-9D25-9947220935E2}"/>
                  </a:ext>
                </a:extLst>
              </p:cNvPr>
              <p:cNvSpPr/>
              <p:nvPr/>
            </p:nvSpPr>
            <p:spPr>
              <a:xfrm>
                <a:off x="5001167" y="6138669"/>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7</a:t>
                </a:r>
              </a:p>
            </p:txBody>
          </p:sp>
          <p:sp>
            <p:nvSpPr>
              <p:cNvPr id="95" name="Oval 94">
                <a:extLst>
                  <a:ext uri="{FF2B5EF4-FFF2-40B4-BE49-F238E27FC236}">
                    <a16:creationId xmlns:a16="http://schemas.microsoft.com/office/drawing/2014/main" id="{34A9BCF0-A3F7-F8A4-C80C-FD60E28E095D}"/>
                  </a:ext>
                </a:extLst>
              </p:cNvPr>
              <p:cNvSpPr/>
              <p:nvPr/>
            </p:nvSpPr>
            <p:spPr>
              <a:xfrm>
                <a:off x="6531078" y="4786960"/>
                <a:ext cx="513268" cy="51326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9</a:t>
                </a:r>
              </a:p>
            </p:txBody>
          </p:sp>
          <p:sp>
            <p:nvSpPr>
              <p:cNvPr id="96" name="Oval 95">
                <a:extLst>
                  <a:ext uri="{FF2B5EF4-FFF2-40B4-BE49-F238E27FC236}">
                    <a16:creationId xmlns:a16="http://schemas.microsoft.com/office/drawing/2014/main" id="{150E87BD-E051-DE7A-3950-ABE1A2CEA1DE}"/>
                  </a:ext>
                </a:extLst>
              </p:cNvPr>
              <p:cNvSpPr/>
              <p:nvPr/>
            </p:nvSpPr>
            <p:spPr>
              <a:xfrm>
                <a:off x="5306598" y="3749156"/>
                <a:ext cx="513268" cy="513268"/>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a:t>
                </a:r>
              </a:p>
            </p:txBody>
          </p:sp>
        </p:grpSp>
        <p:cxnSp>
          <p:nvCxnSpPr>
            <p:cNvPr id="33" name="Straight Connector 32">
              <a:extLst>
                <a:ext uri="{FF2B5EF4-FFF2-40B4-BE49-F238E27FC236}">
                  <a16:creationId xmlns:a16="http://schemas.microsoft.com/office/drawing/2014/main" id="{6D9BE6BC-AF01-B341-278E-F84FB764CC8F}"/>
                </a:ext>
              </a:extLst>
            </p:cNvPr>
            <p:cNvCxnSpPr>
              <a:cxnSpLocks/>
              <a:stCxn id="94" idx="7"/>
              <a:endCxn id="96" idx="4"/>
            </p:cNvCxnSpPr>
            <p:nvPr/>
          </p:nvCxnSpPr>
          <p:spPr>
            <a:xfrm flipV="1">
              <a:off x="6963269" y="3868060"/>
              <a:ext cx="123963" cy="1951411"/>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80182084-CD52-8859-188D-BB9EC0EBC053}"/>
                </a:ext>
              </a:extLst>
            </p:cNvPr>
            <p:cNvCxnSpPr>
              <a:cxnSpLocks/>
              <a:stCxn id="93" idx="3"/>
              <a:endCxn id="90" idx="4"/>
            </p:cNvCxnSpPr>
            <p:nvPr/>
          </p:nvCxnSpPr>
          <p:spPr>
            <a:xfrm flipH="1" flipV="1">
              <a:off x="2820001" y="5767428"/>
              <a:ext cx="1626045" cy="671613"/>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9980671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2" name="Title 1"/>
              <p:cNvSpPr>
                <a:spLocks noGrp="1"/>
              </p:cNvSpPr>
              <p:nvPr>
                <p:ph type="title"/>
              </p:nvPr>
            </p:nvSpPr>
            <p:spPr/>
            <p:txBody>
              <a:bodyPr/>
              <a:lstStyle/>
              <a:p>
                <a:r>
                  <a:rPr lang="en-US" dirty="0"/>
                  <a:t>Dijkstra’s: Correctness – Properties of </a:t>
                </a:r>
                <a14:m>
                  <m:oMath xmlns:m="http://schemas.openxmlformats.org/officeDocument/2006/math">
                    <m:r>
                      <a:rPr lang="en-US" b="0" i="1" smtClean="0">
                        <a:latin typeface="Cambria Math" panose="02040503050406030204" pitchFamily="18" charset="0"/>
                      </a:rPr>
                      <m:t>𝑎</m:t>
                    </m:r>
                  </m:oMath>
                </a14:m>
                <a:endParaRPr lang="en-US" dirty="0"/>
              </a:p>
            </p:txBody>
          </p:sp>
        </mc:Choice>
        <mc:Fallback>
          <p:sp>
            <p:nvSpPr>
              <p:cNvPr id="2" name="Title 1"/>
              <p:cNvSpPr>
                <a:spLocks noGrp="1" noRot="1" noChangeAspect="1" noMove="1" noResize="1" noEditPoints="1" noAdjustHandles="1" noChangeArrowheads="1" noChangeShapeType="1" noTextEdit="1"/>
              </p:cNvSpPr>
              <p:nvPr>
                <p:ph type="title"/>
              </p:nvPr>
            </p:nvSpPr>
            <p:spPr>
              <a:blipFill>
                <a:blip r:embed="rId2"/>
                <a:stretch>
                  <a:fillRect l="-237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609600" y="1600201"/>
                <a:ext cx="7417893" cy="4525963"/>
              </a:xfrm>
            </p:spPr>
            <p:txBody>
              <a:bodyPr>
                <a:normAutofit/>
              </a:bodyPr>
              <a:lstStyle/>
              <a:p>
                <a:r>
                  <a:rPr lang="en-US" dirty="0"/>
                  <a:t>Suppose </a:t>
                </a:r>
                <a14:m>
                  <m:oMath xmlns:m="http://schemas.openxmlformats.org/officeDocument/2006/math">
                    <m:r>
                      <a:rPr lang="en-US" b="0" i="1" smtClean="0">
                        <a:latin typeface="Cambria Math" panose="02040503050406030204" pitchFamily="18" charset="0"/>
                      </a:rPr>
                      <m:t>𝑎</m:t>
                    </m:r>
                  </m:oMath>
                </a14:m>
                <a:r>
                  <a:rPr lang="en-US" dirty="0"/>
                  <a:t> is the next node removed from the queue. What do we know bout </a:t>
                </a:r>
                <a14:m>
                  <m:oMath xmlns:m="http://schemas.openxmlformats.org/officeDocument/2006/math">
                    <m:r>
                      <a:rPr lang="en-US" b="0" i="1" smtClean="0">
                        <a:latin typeface="Cambria Math" panose="02040503050406030204" pitchFamily="18" charset="0"/>
                      </a:rPr>
                      <m:t>𝑎</m:t>
                    </m:r>
                  </m:oMath>
                </a14:m>
                <a:r>
                  <a:rPr lang="en-US" dirty="0"/>
                  <a:t>?</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609600" y="1600201"/>
                <a:ext cx="7417893" cy="4525963"/>
              </a:xfrm>
              <a:blipFill>
                <a:blip r:embed="rId3"/>
                <a:stretch>
                  <a:fillRect l="-1890" t="-1617"/>
                </a:stretch>
              </a:blipFill>
            </p:spPr>
            <p:txBody>
              <a:bodyPr/>
              <a:lstStyle/>
              <a:p>
                <a:r>
                  <a:rPr lang="en-US">
                    <a:noFill/>
                  </a:rPr>
                  <a:t> </a:t>
                </a:r>
              </a:p>
            </p:txBody>
          </p:sp>
        </mc:Fallback>
      </mc:AlternateContent>
      <p:grpSp>
        <p:nvGrpSpPr>
          <p:cNvPr id="6" name="Group 5" descr="An illustration of the graph when node a is removed from the priority queue during Dijkstra's algorithm.&#10;&#10;We say that, among the k nodes already removed, we have s (the source), x, and y. There is an additional node b that has not yet been removed.&#10;&#10;Because a just got removed, it has an edge to some already-removed node, in this case there is an edge from y to a.">
            <a:extLst>
              <a:ext uri="{FF2B5EF4-FFF2-40B4-BE49-F238E27FC236}">
                <a16:creationId xmlns:a16="http://schemas.microsoft.com/office/drawing/2014/main" id="{736FFE37-B68D-8CB3-2DAF-1FA5F7CF6923}"/>
              </a:ext>
            </a:extLst>
          </p:cNvPr>
          <p:cNvGrpSpPr/>
          <p:nvPr/>
        </p:nvGrpSpPr>
        <p:grpSpPr>
          <a:xfrm>
            <a:off x="8158085" y="1755227"/>
            <a:ext cx="3196912" cy="2664373"/>
            <a:chOff x="8158085" y="1755227"/>
            <a:chExt cx="3196912" cy="2664373"/>
          </a:xfrm>
        </p:grpSpPr>
        <p:sp>
          <p:nvSpPr>
            <p:cNvPr id="8" name="Freeform: Shape 7">
              <a:extLst>
                <a:ext uri="{FF2B5EF4-FFF2-40B4-BE49-F238E27FC236}">
                  <a16:creationId xmlns:a16="http://schemas.microsoft.com/office/drawing/2014/main" id="{8EF2FDF0-F493-81A8-D886-31219A363244}"/>
                </a:ext>
              </a:extLst>
            </p:cNvPr>
            <p:cNvSpPr/>
            <p:nvPr/>
          </p:nvSpPr>
          <p:spPr>
            <a:xfrm>
              <a:off x="8516679" y="2345631"/>
              <a:ext cx="1113942" cy="558054"/>
            </a:xfrm>
            <a:custGeom>
              <a:avLst/>
              <a:gdLst>
                <a:gd name="connsiteX0" fmla="*/ 0 w 1113942"/>
                <a:gd name="connsiteY0" fmla="*/ 535792 h 558054"/>
                <a:gd name="connsiteX1" fmla="*/ 382772 w 1113942"/>
                <a:gd name="connsiteY1" fmla="*/ 514527 h 558054"/>
                <a:gd name="connsiteX2" fmla="*/ 414670 w 1113942"/>
                <a:gd name="connsiteY2" fmla="*/ 142388 h 558054"/>
                <a:gd name="connsiteX3" fmla="*/ 797442 w 1113942"/>
                <a:gd name="connsiteY3" fmla="*/ 4164 h 558054"/>
                <a:gd name="connsiteX4" fmla="*/ 786809 w 1113942"/>
                <a:gd name="connsiteY4" fmla="*/ 280611 h 558054"/>
                <a:gd name="connsiteX5" fmla="*/ 1095154 w 1113942"/>
                <a:gd name="connsiteY5" fmla="*/ 269978 h 558054"/>
                <a:gd name="connsiteX6" fmla="*/ 1095154 w 1113942"/>
                <a:gd name="connsiteY6" fmla="*/ 57327 h 5580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13942" h="558054">
                  <a:moveTo>
                    <a:pt x="0" y="535792"/>
                  </a:moveTo>
                  <a:cubicBezTo>
                    <a:pt x="156830" y="557943"/>
                    <a:pt x="313660" y="580094"/>
                    <a:pt x="382772" y="514527"/>
                  </a:cubicBezTo>
                  <a:cubicBezTo>
                    <a:pt x="451884" y="448960"/>
                    <a:pt x="345558" y="227448"/>
                    <a:pt x="414670" y="142388"/>
                  </a:cubicBezTo>
                  <a:cubicBezTo>
                    <a:pt x="483782" y="57328"/>
                    <a:pt x="735419" y="-18873"/>
                    <a:pt x="797442" y="4164"/>
                  </a:cubicBezTo>
                  <a:cubicBezTo>
                    <a:pt x="859465" y="27201"/>
                    <a:pt x="737190" y="236309"/>
                    <a:pt x="786809" y="280611"/>
                  </a:cubicBezTo>
                  <a:cubicBezTo>
                    <a:pt x="836428" y="324913"/>
                    <a:pt x="1043763" y="307192"/>
                    <a:pt x="1095154" y="269978"/>
                  </a:cubicBezTo>
                  <a:cubicBezTo>
                    <a:pt x="1146545" y="232764"/>
                    <a:pt x="1073889" y="30746"/>
                    <a:pt x="1095154" y="57327"/>
                  </a:cubicBezTo>
                </a:path>
              </a:pathLst>
            </a:custGeom>
            <a:noFill/>
            <a:ln w="571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D54AB5B1-E3ED-CE58-88FC-89A15DA67352}"/>
                </a:ext>
              </a:extLst>
            </p:cNvPr>
            <p:cNvSpPr/>
            <p:nvPr/>
          </p:nvSpPr>
          <p:spPr>
            <a:xfrm>
              <a:off x="10028475" y="2085324"/>
              <a:ext cx="1326522" cy="1307804"/>
            </a:xfrm>
            <a:custGeom>
              <a:avLst/>
              <a:gdLst>
                <a:gd name="connsiteX0" fmla="*/ 1102506 w 1326522"/>
                <a:gd name="connsiteY0" fmla="*/ 0 h 1307804"/>
                <a:gd name="connsiteX1" fmla="*/ 1315157 w 1326522"/>
                <a:gd name="connsiteY1" fmla="*/ 499730 h 1307804"/>
                <a:gd name="connsiteX2" fmla="*/ 794162 w 1326522"/>
                <a:gd name="connsiteY2" fmla="*/ 818707 h 1307804"/>
                <a:gd name="connsiteX3" fmla="*/ 538980 w 1326522"/>
                <a:gd name="connsiteY3" fmla="*/ 478465 h 1307804"/>
                <a:gd name="connsiteX4" fmla="*/ 49882 w 1326522"/>
                <a:gd name="connsiteY4" fmla="*/ 372139 h 1307804"/>
                <a:gd name="connsiteX5" fmla="*/ 49882 w 1326522"/>
                <a:gd name="connsiteY5" fmla="*/ 818707 h 1307804"/>
                <a:gd name="connsiteX6" fmla="*/ 347594 w 1326522"/>
                <a:gd name="connsiteY6" fmla="*/ 1063256 h 1307804"/>
                <a:gd name="connsiteX7" fmla="*/ 113678 w 1326522"/>
                <a:gd name="connsiteY7" fmla="*/ 1307804 h 13078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326522" h="1307804">
                  <a:moveTo>
                    <a:pt x="1102506" y="0"/>
                  </a:moveTo>
                  <a:cubicBezTo>
                    <a:pt x="1234527" y="181639"/>
                    <a:pt x="1366548" y="363279"/>
                    <a:pt x="1315157" y="499730"/>
                  </a:cubicBezTo>
                  <a:cubicBezTo>
                    <a:pt x="1263766" y="636181"/>
                    <a:pt x="923525" y="822251"/>
                    <a:pt x="794162" y="818707"/>
                  </a:cubicBezTo>
                  <a:cubicBezTo>
                    <a:pt x="664799" y="815163"/>
                    <a:pt x="663027" y="552893"/>
                    <a:pt x="538980" y="478465"/>
                  </a:cubicBezTo>
                  <a:cubicBezTo>
                    <a:pt x="414933" y="404037"/>
                    <a:pt x="131398" y="315432"/>
                    <a:pt x="49882" y="372139"/>
                  </a:cubicBezTo>
                  <a:cubicBezTo>
                    <a:pt x="-31634" y="428846"/>
                    <a:pt x="263" y="703521"/>
                    <a:pt x="49882" y="818707"/>
                  </a:cubicBezTo>
                  <a:cubicBezTo>
                    <a:pt x="99501" y="933893"/>
                    <a:pt x="336961" y="981740"/>
                    <a:pt x="347594" y="1063256"/>
                  </a:cubicBezTo>
                  <a:cubicBezTo>
                    <a:pt x="358227" y="1144772"/>
                    <a:pt x="104818" y="1217427"/>
                    <a:pt x="113678" y="1307804"/>
                  </a:cubicBezTo>
                </a:path>
              </a:pathLst>
            </a:custGeom>
            <a:noFill/>
            <a:ln w="571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D85DAC6F-D6AB-8004-1525-261A73856BF3}"/>
                </a:ext>
              </a:extLst>
            </p:cNvPr>
            <p:cNvSpPr/>
            <p:nvPr/>
          </p:nvSpPr>
          <p:spPr>
            <a:xfrm rot="4551713">
              <a:off x="8260434" y="3358209"/>
              <a:ext cx="1113942" cy="558054"/>
            </a:xfrm>
            <a:custGeom>
              <a:avLst/>
              <a:gdLst>
                <a:gd name="connsiteX0" fmla="*/ 0 w 1113942"/>
                <a:gd name="connsiteY0" fmla="*/ 535792 h 558054"/>
                <a:gd name="connsiteX1" fmla="*/ 382772 w 1113942"/>
                <a:gd name="connsiteY1" fmla="*/ 514527 h 558054"/>
                <a:gd name="connsiteX2" fmla="*/ 414670 w 1113942"/>
                <a:gd name="connsiteY2" fmla="*/ 142388 h 558054"/>
                <a:gd name="connsiteX3" fmla="*/ 797442 w 1113942"/>
                <a:gd name="connsiteY3" fmla="*/ 4164 h 558054"/>
                <a:gd name="connsiteX4" fmla="*/ 786809 w 1113942"/>
                <a:gd name="connsiteY4" fmla="*/ 280611 h 558054"/>
                <a:gd name="connsiteX5" fmla="*/ 1095154 w 1113942"/>
                <a:gd name="connsiteY5" fmla="*/ 269978 h 558054"/>
                <a:gd name="connsiteX6" fmla="*/ 1095154 w 1113942"/>
                <a:gd name="connsiteY6" fmla="*/ 57327 h 5580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13942" h="558054">
                  <a:moveTo>
                    <a:pt x="0" y="535792"/>
                  </a:moveTo>
                  <a:cubicBezTo>
                    <a:pt x="156830" y="557943"/>
                    <a:pt x="313660" y="580094"/>
                    <a:pt x="382772" y="514527"/>
                  </a:cubicBezTo>
                  <a:cubicBezTo>
                    <a:pt x="451884" y="448960"/>
                    <a:pt x="345558" y="227448"/>
                    <a:pt x="414670" y="142388"/>
                  </a:cubicBezTo>
                  <a:cubicBezTo>
                    <a:pt x="483782" y="57328"/>
                    <a:pt x="735419" y="-18873"/>
                    <a:pt x="797442" y="4164"/>
                  </a:cubicBezTo>
                  <a:cubicBezTo>
                    <a:pt x="859465" y="27201"/>
                    <a:pt x="737190" y="236309"/>
                    <a:pt x="786809" y="280611"/>
                  </a:cubicBezTo>
                  <a:cubicBezTo>
                    <a:pt x="836428" y="324913"/>
                    <a:pt x="1043763" y="307192"/>
                    <a:pt x="1095154" y="269978"/>
                  </a:cubicBezTo>
                  <a:cubicBezTo>
                    <a:pt x="1146545" y="232764"/>
                    <a:pt x="1073889" y="30746"/>
                    <a:pt x="1095154" y="57327"/>
                  </a:cubicBezTo>
                </a:path>
              </a:pathLst>
            </a:custGeom>
            <a:noFill/>
            <a:ln w="571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Straight Connector 12">
              <a:extLst>
                <a:ext uri="{FF2B5EF4-FFF2-40B4-BE49-F238E27FC236}">
                  <a16:creationId xmlns:a16="http://schemas.microsoft.com/office/drawing/2014/main" id="{EF5CDCB4-B120-199D-83F3-7142A47C7D39}"/>
                </a:ext>
              </a:extLst>
            </p:cNvPr>
            <p:cNvCxnSpPr>
              <a:cxnSpLocks/>
              <a:stCxn id="16" idx="6"/>
              <a:endCxn id="21" idx="2"/>
            </p:cNvCxnSpPr>
            <p:nvPr/>
          </p:nvCxnSpPr>
          <p:spPr>
            <a:xfrm flipV="1">
              <a:off x="9901954" y="1970913"/>
              <a:ext cx="1042288" cy="335171"/>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093D4B60-94A3-62D7-EE52-4C25ED1DF035}"/>
                </a:ext>
              </a:extLst>
            </p:cNvPr>
            <p:cNvCxnSpPr>
              <a:stCxn id="18" idx="3"/>
              <a:endCxn id="17" idx="7"/>
            </p:cNvCxnSpPr>
            <p:nvPr/>
          </p:nvCxnSpPr>
          <p:spPr>
            <a:xfrm flipH="1">
              <a:off x="9270609" y="3386098"/>
              <a:ext cx="765360" cy="517888"/>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5" name="Oval 14">
                  <a:extLst>
                    <a:ext uri="{FF2B5EF4-FFF2-40B4-BE49-F238E27FC236}">
                      <a16:creationId xmlns:a16="http://schemas.microsoft.com/office/drawing/2014/main" id="{B74F56B5-EA05-9004-9B8B-5BDE35F5D1A9}"/>
                    </a:ext>
                  </a:extLst>
                </p:cNvPr>
                <p:cNvSpPr/>
                <p:nvPr/>
              </p:nvSpPr>
              <p:spPr>
                <a:xfrm>
                  <a:off x="8305800" y="2885594"/>
                  <a:ext cx="335171" cy="335171"/>
                </a:xfrm>
                <a:prstGeom prst="ellipse">
                  <a:avLst/>
                </a:prstGeom>
                <a:solidFill>
                  <a:srgbClr val="FF0000"/>
                </a:solidFill>
                <a:ln>
                  <a:solidFill>
                    <a:srgbClr val="FF33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𝑠</m:t>
                        </m:r>
                      </m:oMath>
                    </m:oMathPara>
                  </a14:m>
                  <a:endParaRPr lang="en-US" dirty="0"/>
                </a:p>
              </p:txBody>
            </p:sp>
          </mc:Choice>
          <mc:Fallback xmlns="">
            <p:sp>
              <p:nvSpPr>
                <p:cNvPr id="15" name="Oval 14">
                  <a:extLst>
                    <a:ext uri="{FF2B5EF4-FFF2-40B4-BE49-F238E27FC236}">
                      <a16:creationId xmlns:a16="http://schemas.microsoft.com/office/drawing/2014/main" id="{B74F56B5-EA05-9004-9B8B-5BDE35F5D1A9}"/>
                    </a:ext>
                  </a:extLst>
                </p:cNvPr>
                <p:cNvSpPr>
                  <a:spLocks noRot="1" noChangeAspect="1" noMove="1" noResize="1" noEditPoints="1" noAdjustHandles="1" noChangeArrowheads="1" noChangeShapeType="1" noTextEdit="1"/>
                </p:cNvSpPr>
                <p:nvPr/>
              </p:nvSpPr>
              <p:spPr>
                <a:xfrm>
                  <a:off x="8305800" y="2885594"/>
                  <a:ext cx="335171" cy="335171"/>
                </a:xfrm>
                <a:prstGeom prst="ellipse">
                  <a:avLst/>
                </a:prstGeom>
                <a:blipFill>
                  <a:blip r:embed="rId4"/>
                  <a:stretch>
                    <a:fillRect/>
                  </a:stretch>
                </a:blipFill>
                <a:ln>
                  <a:solidFill>
                    <a:srgbClr val="FF33CC"/>
                  </a:solid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6" name="Oval 15">
                  <a:extLst>
                    <a:ext uri="{FF2B5EF4-FFF2-40B4-BE49-F238E27FC236}">
                      <a16:creationId xmlns:a16="http://schemas.microsoft.com/office/drawing/2014/main" id="{EC10B1F1-F259-C6CE-98D7-6833406F193B}"/>
                    </a:ext>
                  </a:extLst>
                </p:cNvPr>
                <p:cNvSpPr/>
                <p:nvPr/>
              </p:nvSpPr>
              <p:spPr>
                <a:xfrm>
                  <a:off x="9566783" y="2138498"/>
                  <a:ext cx="335171" cy="33517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b="0" i="1" smtClean="0">
                            <a:solidFill>
                              <a:schemeClr val="tx1"/>
                            </a:solidFill>
                            <a:latin typeface="Cambria Math" panose="02040503050406030204" pitchFamily="18" charset="0"/>
                          </a:rPr>
                          <m:t>𝑥</m:t>
                        </m:r>
                      </m:oMath>
                    </m:oMathPara>
                  </a14:m>
                  <a:endParaRPr lang="en-US" dirty="0">
                    <a:solidFill>
                      <a:schemeClr val="tx1"/>
                    </a:solidFill>
                  </a:endParaRPr>
                </a:p>
              </p:txBody>
            </p:sp>
          </mc:Choice>
          <mc:Fallback xmlns="">
            <p:sp>
              <p:nvSpPr>
                <p:cNvPr id="16" name="Oval 15">
                  <a:extLst>
                    <a:ext uri="{FF2B5EF4-FFF2-40B4-BE49-F238E27FC236}">
                      <a16:creationId xmlns:a16="http://schemas.microsoft.com/office/drawing/2014/main" id="{EC10B1F1-F259-C6CE-98D7-6833406F193B}"/>
                    </a:ext>
                  </a:extLst>
                </p:cNvPr>
                <p:cNvSpPr>
                  <a:spLocks noRot="1" noChangeAspect="1" noMove="1" noResize="1" noEditPoints="1" noAdjustHandles="1" noChangeArrowheads="1" noChangeShapeType="1" noTextEdit="1"/>
                </p:cNvSpPr>
                <p:nvPr/>
              </p:nvSpPr>
              <p:spPr>
                <a:xfrm>
                  <a:off x="9566783" y="2138498"/>
                  <a:ext cx="335171" cy="335171"/>
                </a:xfrm>
                <a:prstGeom prst="ellipse">
                  <a:avLst/>
                </a:prstGeom>
                <a:blipFill>
                  <a:blip r:embed="rId5"/>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7" name="Oval 16">
                  <a:extLst>
                    <a:ext uri="{FF2B5EF4-FFF2-40B4-BE49-F238E27FC236}">
                      <a16:creationId xmlns:a16="http://schemas.microsoft.com/office/drawing/2014/main" id="{220DD1F8-6D41-5A3E-133E-D28416B26C9A}"/>
                    </a:ext>
                  </a:extLst>
                </p:cNvPr>
                <p:cNvSpPr/>
                <p:nvPr/>
              </p:nvSpPr>
              <p:spPr>
                <a:xfrm>
                  <a:off x="8984522" y="3854902"/>
                  <a:ext cx="335171" cy="33517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b="0" i="1" smtClean="0">
                            <a:solidFill>
                              <a:schemeClr val="tx1"/>
                            </a:solidFill>
                            <a:latin typeface="Cambria Math" panose="02040503050406030204" pitchFamily="18" charset="0"/>
                          </a:rPr>
                          <m:t>𝑦</m:t>
                        </m:r>
                      </m:oMath>
                    </m:oMathPara>
                  </a14:m>
                  <a:endParaRPr lang="en-US" dirty="0">
                    <a:solidFill>
                      <a:schemeClr val="tx1"/>
                    </a:solidFill>
                  </a:endParaRPr>
                </a:p>
              </p:txBody>
            </p:sp>
          </mc:Choice>
          <mc:Fallback xmlns="">
            <p:sp>
              <p:nvSpPr>
                <p:cNvPr id="17" name="Oval 16">
                  <a:extLst>
                    <a:ext uri="{FF2B5EF4-FFF2-40B4-BE49-F238E27FC236}">
                      <a16:creationId xmlns:a16="http://schemas.microsoft.com/office/drawing/2014/main" id="{220DD1F8-6D41-5A3E-133E-D28416B26C9A}"/>
                    </a:ext>
                  </a:extLst>
                </p:cNvPr>
                <p:cNvSpPr>
                  <a:spLocks noRot="1" noChangeAspect="1" noMove="1" noResize="1" noEditPoints="1" noAdjustHandles="1" noChangeArrowheads="1" noChangeShapeType="1" noTextEdit="1"/>
                </p:cNvSpPr>
                <p:nvPr/>
              </p:nvSpPr>
              <p:spPr>
                <a:xfrm>
                  <a:off x="8984522" y="3854902"/>
                  <a:ext cx="335171" cy="335171"/>
                </a:xfrm>
                <a:prstGeom prst="ellipse">
                  <a:avLst/>
                </a:prstGeom>
                <a:blipFill>
                  <a:blip r:embed="rId6"/>
                  <a:stretch>
                    <a:fillRect b="-8475"/>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8" name="Oval 17">
                  <a:extLst>
                    <a:ext uri="{FF2B5EF4-FFF2-40B4-BE49-F238E27FC236}">
                      <a16:creationId xmlns:a16="http://schemas.microsoft.com/office/drawing/2014/main" id="{9250D169-6AE4-99EC-E73B-2BC84477191A}"/>
                    </a:ext>
                  </a:extLst>
                </p:cNvPr>
                <p:cNvSpPr/>
                <p:nvPr/>
              </p:nvSpPr>
              <p:spPr>
                <a:xfrm>
                  <a:off x="9986885" y="3100011"/>
                  <a:ext cx="335171" cy="335171"/>
                </a:xfrm>
                <a:prstGeom prst="ellipse">
                  <a:avLst/>
                </a:prstGeom>
                <a:solidFill>
                  <a:srgbClr val="92D050"/>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b="0" i="1" smtClean="0">
                            <a:solidFill>
                              <a:schemeClr val="tx1"/>
                            </a:solidFill>
                            <a:latin typeface="Cambria Math" panose="02040503050406030204" pitchFamily="18" charset="0"/>
                          </a:rPr>
                          <m:t>𝑎</m:t>
                        </m:r>
                      </m:oMath>
                    </m:oMathPara>
                  </a14:m>
                  <a:endParaRPr lang="en-US" dirty="0">
                    <a:solidFill>
                      <a:schemeClr val="tx1"/>
                    </a:solidFill>
                  </a:endParaRPr>
                </a:p>
              </p:txBody>
            </p:sp>
          </mc:Choice>
          <mc:Fallback xmlns="">
            <p:sp>
              <p:nvSpPr>
                <p:cNvPr id="18" name="Oval 17">
                  <a:extLst>
                    <a:ext uri="{FF2B5EF4-FFF2-40B4-BE49-F238E27FC236}">
                      <a16:creationId xmlns:a16="http://schemas.microsoft.com/office/drawing/2014/main" id="{9250D169-6AE4-99EC-E73B-2BC84477191A}"/>
                    </a:ext>
                  </a:extLst>
                </p:cNvPr>
                <p:cNvSpPr>
                  <a:spLocks noRot="1" noChangeAspect="1" noMove="1" noResize="1" noEditPoints="1" noAdjustHandles="1" noChangeArrowheads="1" noChangeShapeType="1" noTextEdit="1"/>
                </p:cNvSpPr>
                <p:nvPr/>
              </p:nvSpPr>
              <p:spPr>
                <a:xfrm>
                  <a:off x="9986885" y="3100011"/>
                  <a:ext cx="335171" cy="335171"/>
                </a:xfrm>
                <a:prstGeom prst="ellipse">
                  <a:avLst/>
                </a:prstGeom>
                <a:blipFill>
                  <a:blip r:embed="rId7"/>
                  <a:stretch>
                    <a:fillRect/>
                  </a:stretch>
                </a:blipFill>
                <a:ln>
                  <a:solidFill>
                    <a:schemeClr val="accent3">
                      <a:lumMod val="50000"/>
                    </a:schemeClr>
                  </a:solidFill>
                </a:ln>
              </p:spPr>
              <p:txBody>
                <a:bodyPr/>
                <a:lstStyle/>
                <a:p>
                  <a:r>
                    <a:rPr lang="en-US">
                      <a:noFill/>
                    </a:rPr>
                    <a:t> </a:t>
                  </a:r>
                </a:p>
              </p:txBody>
            </p:sp>
          </mc:Fallback>
        </mc:AlternateContent>
        <p:sp>
          <p:nvSpPr>
            <p:cNvPr id="19" name="Freeform 2">
              <a:extLst>
                <a:ext uri="{FF2B5EF4-FFF2-40B4-BE49-F238E27FC236}">
                  <a16:creationId xmlns:a16="http://schemas.microsoft.com/office/drawing/2014/main" id="{FCAA960C-779E-4A36-098D-B35121B174D2}"/>
                </a:ext>
              </a:extLst>
            </p:cNvPr>
            <p:cNvSpPr/>
            <p:nvPr/>
          </p:nvSpPr>
          <p:spPr>
            <a:xfrm>
              <a:off x="8158085" y="1755227"/>
              <a:ext cx="1828800" cy="2664373"/>
            </a:xfrm>
            <a:custGeom>
              <a:avLst/>
              <a:gdLst>
                <a:gd name="connsiteX0" fmla="*/ 0 w 1828800"/>
                <a:gd name="connsiteY0" fmla="*/ 1119352 h 2664373"/>
                <a:gd name="connsiteX1" fmla="*/ 110359 w 1828800"/>
                <a:gd name="connsiteY1" fmla="*/ 1797269 h 2664373"/>
                <a:gd name="connsiteX2" fmla="*/ 394138 w 1828800"/>
                <a:gd name="connsiteY2" fmla="*/ 2443655 h 2664373"/>
                <a:gd name="connsiteX3" fmla="*/ 961697 w 1828800"/>
                <a:gd name="connsiteY3" fmla="*/ 2664373 h 2664373"/>
                <a:gd name="connsiteX4" fmla="*/ 1371600 w 1828800"/>
                <a:gd name="connsiteY4" fmla="*/ 2333297 h 2664373"/>
                <a:gd name="connsiteX5" fmla="*/ 1403131 w 1828800"/>
                <a:gd name="connsiteY5" fmla="*/ 1608083 h 2664373"/>
                <a:gd name="connsiteX6" fmla="*/ 1828800 w 1828800"/>
                <a:gd name="connsiteY6" fmla="*/ 567559 h 2664373"/>
                <a:gd name="connsiteX7" fmla="*/ 1765738 w 1828800"/>
                <a:gd name="connsiteY7" fmla="*/ 141890 h 2664373"/>
                <a:gd name="connsiteX8" fmla="*/ 1513490 w 1828800"/>
                <a:gd name="connsiteY8" fmla="*/ 0 h 2664373"/>
                <a:gd name="connsiteX9" fmla="*/ 614856 w 1828800"/>
                <a:gd name="connsiteY9" fmla="*/ 488731 h 2664373"/>
                <a:gd name="connsiteX10" fmla="*/ 78828 w 1828800"/>
                <a:gd name="connsiteY10" fmla="*/ 867104 h 2664373"/>
                <a:gd name="connsiteX11" fmla="*/ 0 w 1828800"/>
                <a:gd name="connsiteY11" fmla="*/ 1119352 h 2664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828800" h="2664373">
                  <a:moveTo>
                    <a:pt x="0" y="1119352"/>
                  </a:moveTo>
                  <a:lnTo>
                    <a:pt x="110359" y="1797269"/>
                  </a:lnTo>
                  <a:lnTo>
                    <a:pt x="394138" y="2443655"/>
                  </a:lnTo>
                  <a:lnTo>
                    <a:pt x="961697" y="2664373"/>
                  </a:lnTo>
                  <a:lnTo>
                    <a:pt x="1371600" y="2333297"/>
                  </a:lnTo>
                  <a:lnTo>
                    <a:pt x="1403131" y="1608083"/>
                  </a:lnTo>
                  <a:lnTo>
                    <a:pt x="1828800" y="567559"/>
                  </a:lnTo>
                  <a:lnTo>
                    <a:pt x="1765738" y="141890"/>
                  </a:lnTo>
                  <a:lnTo>
                    <a:pt x="1513490" y="0"/>
                  </a:lnTo>
                  <a:lnTo>
                    <a:pt x="614856" y="488731"/>
                  </a:lnTo>
                  <a:lnTo>
                    <a:pt x="78828" y="867104"/>
                  </a:lnTo>
                  <a:lnTo>
                    <a:pt x="0" y="1119352"/>
                  </a:lnTo>
                  <a:close/>
                </a:path>
              </a:pathLst>
            </a:custGeom>
            <a:solidFill>
              <a:srgbClr val="00B0F0">
                <a:alpha val="25098"/>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mc:AlternateContent xmlns:mc="http://schemas.openxmlformats.org/markup-compatibility/2006" xmlns:a14="http://schemas.microsoft.com/office/drawing/2010/main">
          <mc:Choice Requires="a14">
            <p:sp>
              <p:nvSpPr>
                <p:cNvPr id="20" name="TextBox 19">
                  <a:extLst>
                    <a:ext uri="{FF2B5EF4-FFF2-40B4-BE49-F238E27FC236}">
                      <a16:creationId xmlns:a16="http://schemas.microsoft.com/office/drawing/2014/main" id="{B2DB98B6-1A10-ABD4-44B2-3EA140589CA3}"/>
                    </a:ext>
                  </a:extLst>
                </p:cNvPr>
                <p:cNvSpPr txBox="1"/>
                <p:nvPr/>
              </p:nvSpPr>
              <p:spPr>
                <a:xfrm rot="19167461">
                  <a:off x="8886445" y="2873184"/>
                  <a:ext cx="941604" cy="369332"/>
                </a:xfrm>
                <a:prstGeom prst="rect">
                  <a:avLst/>
                </a:prstGeom>
                <a:noFill/>
              </p:spPr>
              <p:txBody>
                <a:bodyPr wrap="none" rtlCol="0">
                  <a:spAutoFit/>
                </a:bodyPr>
                <a:lstStyle/>
                <a:p>
                  <a14:m>
                    <m:oMath xmlns:m="http://schemas.openxmlformats.org/officeDocument/2006/math">
                      <m:r>
                        <a:rPr lang="en-US" b="0" i="1" smtClean="0">
                          <a:solidFill>
                            <a:schemeClr val="tx2">
                              <a:lumMod val="75000"/>
                            </a:schemeClr>
                          </a:solidFill>
                          <a:latin typeface="Cambria Math" panose="02040503050406030204" pitchFamily="18" charset="0"/>
                        </a:rPr>
                        <m:t>𝑘</m:t>
                      </m:r>
                    </m:oMath>
                  </a14:m>
                  <a:r>
                    <a:rPr lang="en-US" dirty="0">
                      <a:solidFill>
                        <a:schemeClr val="tx2">
                          <a:lumMod val="75000"/>
                        </a:schemeClr>
                      </a:solidFill>
                    </a:rPr>
                    <a:t> nodes</a:t>
                  </a:r>
                </a:p>
              </p:txBody>
            </p:sp>
          </mc:Choice>
          <mc:Fallback xmlns="">
            <p:sp>
              <p:nvSpPr>
                <p:cNvPr id="20" name="TextBox 19">
                  <a:extLst>
                    <a:ext uri="{FF2B5EF4-FFF2-40B4-BE49-F238E27FC236}">
                      <a16:creationId xmlns:a16="http://schemas.microsoft.com/office/drawing/2014/main" id="{B2DB98B6-1A10-ABD4-44B2-3EA140589CA3}"/>
                    </a:ext>
                  </a:extLst>
                </p:cNvPr>
                <p:cNvSpPr txBox="1">
                  <a:spLocks noRot="1" noChangeAspect="1" noMove="1" noResize="1" noEditPoints="1" noAdjustHandles="1" noChangeArrowheads="1" noChangeShapeType="1" noTextEdit="1"/>
                </p:cNvSpPr>
                <p:nvPr/>
              </p:nvSpPr>
              <p:spPr>
                <a:xfrm rot="19167461">
                  <a:off x="8886445" y="2873184"/>
                  <a:ext cx="941604" cy="369332"/>
                </a:xfrm>
                <a:prstGeom prst="rect">
                  <a:avLst/>
                </a:prstGeom>
                <a:blipFill>
                  <a:blip r:embed="rId8"/>
                  <a:stretch>
                    <a:fillRect t="-6122" r="-1012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1" name="Oval 20">
                  <a:extLst>
                    <a:ext uri="{FF2B5EF4-FFF2-40B4-BE49-F238E27FC236}">
                      <a16:creationId xmlns:a16="http://schemas.microsoft.com/office/drawing/2014/main" id="{5550C739-FC10-852E-8C7A-7A2DCBEB988F}"/>
                    </a:ext>
                  </a:extLst>
                </p:cNvPr>
                <p:cNvSpPr/>
                <p:nvPr/>
              </p:nvSpPr>
              <p:spPr>
                <a:xfrm>
                  <a:off x="10944242" y="1803327"/>
                  <a:ext cx="335171" cy="33517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b="0" i="1" smtClean="0">
                            <a:solidFill>
                              <a:schemeClr val="tx1"/>
                            </a:solidFill>
                            <a:latin typeface="Cambria Math" panose="02040503050406030204" pitchFamily="18" charset="0"/>
                          </a:rPr>
                          <m:t>𝑏</m:t>
                        </m:r>
                      </m:oMath>
                    </m:oMathPara>
                  </a14:m>
                  <a:endParaRPr lang="en-US" dirty="0">
                    <a:solidFill>
                      <a:schemeClr val="tx1"/>
                    </a:solidFill>
                  </a:endParaRPr>
                </a:p>
              </p:txBody>
            </p:sp>
          </mc:Choice>
          <mc:Fallback xmlns="">
            <p:sp>
              <p:nvSpPr>
                <p:cNvPr id="21" name="Oval 20">
                  <a:extLst>
                    <a:ext uri="{FF2B5EF4-FFF2-40B4-BE49-F238E27FC236}">
                      <a16:creationId xmlns:a16="http://schemas.microsoft.com/office/drawing/2014/main" id="{5550C739-FC10-852E-8C7A-7A2DCBEB988F}"/>
                    </a:ext>
                  </a:extLst>
                </p:cNvPr>
                <p:cNvSpPr>
                  <a:spLocks noRot="1" noChangeAspect="1" noMove="1" noResize="1" noEditPoints="1" noAdjustHandles="1" noChangeArrowheads="1" noChangeShapeType="1" noTextEdit="1"/>
                </p:cNvSpPr>
                <p:nvPr/>
              </p:nvSpPr>
              <p:spPr>
                <a:xfrm>
                  <a:off x="10944242" y="1803327"/>
                  <a:ext cx="335171" cy="335171"/>
                </a:xfrm>
                <a:prstGeom prst="ellipse">
                  <a:avLst/>
                </a:prstGeom>
                <a:blipFill>
                  <a:blip r:embed="rId9"/>
                  <a:stretch>
                    <a:fillRect/>
                  </a:stretch>
                </a:blipFill>
              </p:spPr>
              <p:txBody>
                <a:bodyPr/>
                <a:lstStyle/>
                <a:p>
                  <a:r>
                    <a:rPr lang="en-US">
                      <a:noFill/>
                    </a:rPr>
                    <a:t> </a:t>
                  </a:r>
                </a:p>
              </p:txBody>
            </p:sp>
          </mc:Fallback>
        </mc:AlternateContent>
      </p:grpSp>
    </p:spTree>
    <p:extLst>
      <p:ext uri="{BB962C8B-B14F-4D97-AF65-F5344CB8AC3E}">
        <p14:creationId xmlns:p14="http://schemas.microsoft.com/office/powerpoint/2010/main" val="139670792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2" name="Title 1"/>
              <p:cNvSpPr>
                <a:spLocks noGrp="1"/>
              </p:cNvSpPr>
              <p:nvPr>
                <p:ph type="title"/>
              </p:nvPr>
            </p:nvSpPr>
            <p:spPr/>
            <p:txBody>
              <a:bodyPr/>
              <a:lstStyle/>
              <a:p>
                <a:r>
                  <a:rPr lang="en-US" dirty="0"/>
                  <a:t>Dijkstra’s: Correctness – Why </a:t>
                </a:r>
                <a14:m>
                  <m:oMath xmlns:m="http://schemas.openxmlformats.org/officeDocument/2006/math">
                    <m:r>
                      <a:rPr lang="en-US" b="0" i="1" smtClean="0">
                        <a:latin typeface="Cambria Math" panose="02040503050406030204" pitchFamily="18" charset="0"/>
                      </a:rPr>
                      <m:t>𝑎</m:t>
                    </m:r>
                  </m:oMath>
                </a14:m>
                <a:r>
                  <a:rPr lang="en-US" dirty="0"/>
                  <a:t> is correct</a:t>
                </a:r>
              </a:p>
            </p:txBody>
          </p:sp>
        </mc:Choice>
        <mc:Fallback>
          <p:sp>
            <p:nvSpPr>
              <p:cNvPr id="2" name="Title 1"/>
              <p:cNvSpPr>
                <a:spLocks noGrp="1" noRot="1" noChangeAspect="1" noMove="1" noResize="1" noEditPoints="1" noAdjustHandles="1" noChangeArrowheads="1" noChangeShapeType="1" noTextEdit="1"/>
              </p:cNvSpPr>
              <p:nvPr>
                <p:ph type="title"/>
              </p:nvPr>
            </p:nvSpPr>
            <p:spPr>
              <a:blipFill>
                <a:blip r:embed="rId2"/>
                <a:stretch>
                  <a:fillRect l="-237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0" y="1600201"/>
                <a:ext cx="8361699" cy="5121275"/>
              </a:xfrm>
            </p:spPr>
            <p:txBody>
              <a:bodyPr>
                <a:normAutofit/>
              </a:bodyPr>
              <a:lstStyle/>
              <a:p>
                <a:r>
                  <a:rPr lang="en-US" dirty="0"/>
                  <a:t>Suppose </a:t>
                </a:r>
                <a14:m>
                  <m:oMath xmlns:m="http://schemas.openxmlformats.org/officeDocument/2006/math">
                    <m:r>
                      <a:rPr lang="en-US" b="0" i="1" smtClean="0">
                        <a:latin typeface="Cambria Math" panose="02040503050406030204" pitchFamily="18" charset="0"/>
                      </a:rPr>
                      <m:t>𝑎</m:t>
                    </m:r>
                  </m:oMath>
                </a14:m>
                <a:r>
                  <a:rPr lang="en-US" dirty="0"/>
                  <a:t> is the next node removed from the queue. </a:t>
                </a:r>
              </a:p>
              <a:p>
                <a:pPr lvl="1"/>
                <a:r>
                  <a:rPr lang="en-US" dirty="0"/>
                  <a:t>No other node incomplete node has a shorter path discovered so far</a:t>
                </a:r>
              </a:p>
              <a:p>
                <a:r>
                  <a:rPr lang="en-US" dirty="0"/>
                  <a:t>Claim: no undiscovered path to </a:t>
                </a:r>
                <a14:m>
                  <m:oMath xmlns:m="http://schemas.openxmlformats.org/officeDocument/2006/math">
                    <m:r>
                      <a:rPr lang="en-US" b="0" i="1" smtClean="0">
                        <a:latin typeface="Cambria Math" panose="02040503050406030204" pitchFamily="18" charset="0"/>
                      </a:rPr>
                      <m:t>𝑎</m:t>
                    </m:r>
                  </m:oMath>
                </a14:m>
                <a:r>
                  <a:rPr lang="en-US" dirty="0"/>
                  <a:t> could be shorter</a:t>
                </a:r>
              </a:p>
              <a:p>
                <a:pPr lvl="1"/>
                <a:r>
                  <a:rPr lang="en-US" b="0" dirty="0"/>
                  <a:t>Consider any other incomplete node </a:t>
                </a:r>
                <a14:m>
                  <m:oMath xmlns:m="http://schemas.openxmlformats.org/officeDocument/2006/math">
                    <m:r>
                      <a:rPr lang="en-US" b="0" i="1" smtClean="0">
                        <a:latin typeface="Cambria Math" panose="02040503050406030204" pitchFamily="18" charset="0"/>
                      </a:rPr>
                      <m:t>𝑏</m:t>
                    </m:r>
                  </m:oMath>
                </a14:m>
                <a:r>
                  <a:rPr lang="en-US" dirty="0"/>
                  <a:t> that is 1 edge away from a complete node</a:t>
                </a:r>
              </a:p>
              <a:p>
                <a:pPr lvl="1"/>
                <a14:m>
                  <m:oMath xmlns:m="http://schemas.openxmlformats.org/officeDocument/2006/math">
                    <m:r>
                      <a:rPr lang="en-US" b="0" i="1" smtClean="0">
                        <a:latin typeface="Cambria Math" panose="02040503050406030204" pitchFamily="18" charset="0"/>
                      </a:rPr>
                      <m:t>𝑎</m:t>
                    </m:r>
                  </m:oMath>
                </a14:m>
                <a:r>
                  <a:rPr lang="en-US" dirty="0"/>
                  <a:t> is the closest node that is one away from a complete node</a:t>
                </a:r>
              </a:p>
              <a:p>
                <a:pPr lvl="1"/>
                <a:r>
                  <a:rPr lang="en-US" dirty="0"/>
                  <a:t>Thus no path that includes </a:t>
                </a:r>
                <a14:m>
                  <m:oMath xmlns:m="http://schemas.openxmlformats.org/officeDocument/2006/math">
                    <m:r>
                      <a:rPr lang="en-US" b="0" i="1" smtClean="0">
                        <a:latin typeface="Cambria Math" panose="02040503050406030204" pitchFamily="18" charset="0"/>
                      </a:rPr>
                      <m:t>𝑏</m:t>
                    </m:r>
                  </m:oMath>
                </a14:m>
                <a:r>
                  <a:rPr lang="en-US" dirty="0"/>
                  <a:t> can be a shorter path to </a:t>
                </a:r>
                <a14:m>
                  <m:oMath xmlns:m="http://schemas.openxmlformats.org/officeDocument/2006/math">
                    <m:r>
                      <a:rPr lang="en-US" b="0" i="1" smtClean="0">
                        <a:latin typeface="Cambria Math" panose="02040503050406030204" pitchFamily="18" charset="0"/>
                      </a:rPr>
                      <m:t>𝑎</m:t>
                    </m:r>
                  </m:oMath>
                </a14:m>
                <a:endParaRPr lang="en-US" dirty="0"/>
              </a:p>
              <a:p>
                <a:pPr lvl="1"/>
                <a:r>
                  <a:rPr lang="en-US" dirty="0"/>
                  <a:t>Therefore the shortest path to </a:t>
                </a:r>
                <a14:m>
                  <m:oMath xmlns:m="http://schemas.openxmlformats.org/officeDocument/2006/math">
                    <m:r>
                      <a:rPr lang="en-US" b="0" i="1" smtClean="0">
                        <a:latin typeface="Cambria Math" panose="02040503050406030204" pitchFamily="18" charset="0"/>
                      </a:rPr>
                      <m:t>𝑎</m:t>
                    </m:r>
                  </m:oMath>
                </a14:m>
                <a:r>
                  <a:rPr lang="en-US" dirty="0"/>
                  <a:t> must use only complete nodes, and therefore we have found it already!</a:t>
                </a:r>
              </a:p>
              <a:p>
                <a:pPr lvl="1"/>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0" y="1600201"/>
                <a:ext cx="8361699" cy="5121275"/>
              </a:xfrm>
              <a:blipFill>
                <a:blip r:embed="rId3"/>
                <a:stretch>
                  <a:fillRect l="-1312" t="-2024" r="-219"/>
                </a:stretch>
              </a:blipFill>
            </p:spPr>
            <p:txBody>
              <a:bodyPr/>
              <a:lstStyle/>
              <a:p>
                <a:r>
                  <a:rPr lang="en-US">
                    <a:noFill/>
                  </a:rPr>
                  <a:t> </a:t>
                </a:r>
              </a:p>
            </p:txBody>
          </p:sp>
        </mc:Fallback>
      </mc:AlternateContent>
      <p:grpSp>
        <p:nvGrpSpPr>
          <p:cNvPr id="20" name="Group 19" descr="An illustration of the graph when node a is removed from the priority queue during Dijkstra's algorithm.&#10;&#10;We say that, among the k nodes already removed, we have s (the source), x, and y. There is an additional node b that has not yet been removed.&#10;&#10;Because a just got removed, it has an edge to some already-removed node, in this case there is an edge from y to a.">
            <a:extLst>
              <a:ext uri="{FF2B5EF4-FFF2-40B4-BE49-F238E27FC236}">
                <a16:creationId xmlns:a16="http://schemas.microsoft.com/office/drawing/2014/main" id="{49357B1E-48F0-D9B6-159A-08FA6DC3CFCF}"/>
              </a:ext>
            </a:extLst>
          </p:cNvPr>
          <p:cNvGrpSpPr/>
          <p:nvPr/>
        </p:nvGrpSpPr>
        <p:grpSpPr>
          <a:xfrm>
            <a:off x="8158085" y="1755227"/>
            <a:ext cx="3196912" cy="2664373"/>
            <a:chOff x="8158085" y="1755227"/>
            <a:chExt cx="3196912" cy="2664373"/>
          </a:xfrm>
        </p:grpSpPr>
        <p:sp>
          <p:nvSpPr>
            <p:cNvPr id="12" name="Freeform: Shape 11">
              <a:extLst>
                <a:ext uri="{FF2B5EF4-FFF2-40B4-BE49-F238E27FC236}">
                  <a16:creationId xmlns:a16="http://schemas.microsoft.com/office/drawing/2014/main" id="{F370E14E-294F-D4D8-77F0-CC545453D0D1}"/>
                </a:ext>
              </a:extLst>
            </p:cNvPr>
            <p:cNvSpPr/>
            <p:nvPr/>
          </p:nvSpPr>
          <p:spPr>
            <a:xfrm>
              <a:off x="8516679" y="2345631"/>
              <a:ext cx="1113942" cy="558054"/>
            </a:xfrm>
            <a:custGeom>
              <a:avLst/>
              <a:gdLst>
                <a:gd name="connsiteX0" fmla="*/ 0 w 1113942"/>
                <a:gd name="connsiteY0" fmla="*/ 535792 h 558054"/>
                <a:gd name="connsiteX1" fmla="*/ 382772 w 1113942"/>
                <a:gd name="connsiteY1" fmla="*/ 514527 h 558054"/>
                <a:gd name="connsiteX2" fmla="*/ 414670 w 1113942"/>
                <a:gd name="connsiteY2" fmla="*/ 142388 h 558054"/>
                <a:gd name="connsiteX3" fmla="*/ 797442 w 1113942"/>
                <a:gd name="connsiteY3" fmla="*/ 4164 h 558054"/>
                <a:gd name="connsiteX4" fmla="*/ 786809 w 1113942"/>
                <a:gd name="connsiteY4" fmla="*/ 280611 h 558054"/>
                <a:gd name="connsiteX5" fmla="*/ 1095154 w 1113942"/>
                <a:gd name="connsiteY5" fmla="*/ 269978 h 558054"/>
                <a:gd name="connsiteX6" fmla="*/ 1095154 w 1113942"/>
                <a:gd name="connsiteY6" fmla="*/ 57327 h 5580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13942" h="558054">
                  <a:moveTo>
                    <a:pt x="0" y="535792"/>
                  </a:moveTo>
                  <a:cubicBezTo>
                    <a:pt x="156830" y="557943"/>
                    <a:pt x="313660" y="580094"/>
                    <a:pt x="382772" y="514527"/>
                  </a:cubicBezTo>
                  <a:cubicBezTo>
                    <a:pt x="451884" y="448960"/>
                    <a:pt x="345558" y="227448"/>
                    <a:pt x="414670" y="142388"/>
                  </a:cubicBezTo>
                  <a:cubicBezTo>
                    <a:pt x="483782" y="57328"/>
                    <a:pt x="735419" y="-18873"/>
                    <a:pt x="797442" y="4164"/>
                  </a:cubicBezTo>
                  <a:cubicBezTo>
                    <a:pt x="859465" y="27201"/>
                    <a:pt x="737190" y="236309"/>
                    <a:pt x="786809" y="280611"/>
                  </a:cubicBezTo>
                  <a:cubicBezTo>
                    <a:pt x="836428" y="324913"/>
                    <a:pt x="1043763" y="307192"/>
                    <a:pt x="1095154" y="269978"/>
                  </a:cubicBezTo>
                  <a:cubicBezTo>
                    <a:pt x="1146545" y="232764"/>
                    <a:pt x="1073889" y="30746"/>
                    <a:pt x="1095154" y="57327"/>
                  </a:cubicBezTo>
                </a:path>
              </a:pathLst>
            </a:custGeom>
            <a:noFill/>
            <a:ln w="571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83497A4C-A31D-1F41-AD5A-57852224D4A6}"/>
                </a:ext>
              </a:extLst>
            </p:cNvPr>
            <p:cNvSpPr/>
            <p:nvPr/>
          </p:nvSpPr>
          <p:spPr>
            <a:xfrm>
              <a:off x="10028475" y="2085324"/>
              <a:ext cx="1326522" cy="1307804"/>
            </a:xfrm>
            <a:custGeom>
              <a:avLst/>
              <a:gdLst>
                <a:gd name="connsiteX0" fmla="*/ 1102506 w 1326522"/>
                <a:gd name="connsiteY0" fmla="*/ 0 h 1307804"/>
                <a:gd name="connsiteX1" fmla="*/ 1315157 w 1326522"/>
                <a:gd name="connsiteY1" fmla="*/ 499730 h 1307804"/>
                <a:gd name="connsiteX2" fmla="*/ 794162 w 1326522"/>
                <a:gd name="connsiteY2" fmla="*/ 818707 h 1307804"/>
                <a:gd name="connsiteX3" fmla="*/ 538980 w 1326522"/>
                <a:gd name="connsiteY3" fmla="*/ 478465 h 1307804"/>
                <a:gd name="connsiteX4" fmla="*/ 49882 w 1326522"/>
                <a:gd name="connsiteY4" fmla="*/ 372139 h 1307804"/>
                <a:gd name="connsiteX5" fmla="*/ 49882 w 1326522"/>
                <a:gd name="connsiteY5" fmla="*/ 818707 h 1307804"/>
                <a:gd name="connsiteX6" fmla="*/ 347594 w 1326522"/>
                <a:gd name="connsiteY6" fmla="*/ 1063256 h 1307804"/>
                <a:gd name="connsiteX7" fmla="*/ 113678 w 1326522"/>
                <a:gd name="connsiteY7" fmla="*/ 1307804 h 13078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326522" h="1307804">
                  <a:moveTo>
                    <a:pt x="1102506" y="0"/>
                  </a:moveTo>
                  <a:cubicBezTo>
                    <a:pt x="1234527" y="181639"/>
                    <a:pt x="1366548" y="363279"/>
                    <a:pt x="1315157" y="499730"/>
                  </a:cubicBezTo>
                  <a:cubicBezTo>
                    <a:pt x="1263766" y="636181"/>
                    <a:pt x="923525" y="822251"/>
                    <a:pt x="794162" y="818707"/>
                  </a:cubicBezTo>
                  <a:cubicBezTo>
                    <a:pt x="664799" y="815163"/>
                    <a:pt x="663027" y="552893"/>
                    <a:pt x="538980" y="478465"/>
                  </a:cubicBezTo>
                  <a:cubicBezTo>
                    <a:pt x="414933" y="404037"/>
                    <a:pt x="131398" y="315432"/>
                    <a:pt x="49882" y="372139"/>
                  </a:cubicBezTo>
                  <a:cubicBezTo>
                    <a:pt x="-31634" y="428846"/>
                    <a:pt x="263" y="703521"/>
                    <a:pt x="49882" y="818707"/>
                  </a:cubicBezTo>
                  <a:cubicBezTo>
                    <a:pt x="99501" y="933893"/>
                    <a:pt x="336961" y="981740"/>
                    <a:pt x="347594" y="1063256"/>
                  </a:cubicBezTo>
                  <a:cubicBezTo>
                    <a:pt x="358227" y="1144772"/>
                    <a:pt x="104818" y="1217427"/>
                    <a:pt x="113678" y="1307804"/>
                  </a:cubicBezTo>
                </a:path>
              </a:pathLst>
            </a:custGeom>
            <a:noFill/>
            <a:ln w="571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89EE5EFF-E73D-CC1A-67C7-83B99473A9EF}"/>
                </a:ext>
              </a:extLst>
            </p:cNvPr>
            <p:cNvSpPr/>
            <p:nvPr/>
          </p:nvSpPr>
          <p:spPr>
            <a:xfrm rot="4551713">
              <a:off x="8260434" y="3358209"/>
              <a:ext cx="1113942" cy="558054"/>
            </a:xfrm>
            <a:custGeom>
              <a:avLst/>
              <a:gdLst>
                <a:gd name="connsiteX0" fmla="*/ 0 w 1113942"/>
                <a:gd name="connsiteY0" fmla="*/ 535792 h 558054"/>
                <a:gd name="connsiteX1" fmla="*/ 382772 w 1113942"/>
                <a:gd name="connsiteY1" fmla="*/ 514527 h 558054"/>
                <a:gd name="connsiteX2" fmla="*/ 414670 w 1113942"/>
                <a:gd name="connsiteY2" fmla="*/ 142388 h 558054"/>
                <a:gd name="connsiteX3" fmla="*/ 797442 w 1113942"/>
                <a:gd name="connsiteY3" fmla="*/ 4164 h 558054"/>
                <a:gd name="connsiteX4" fmla="*/ 786809 w 1113942"/>
                <a:gd name="connsiteY4" fmla="*/ 280611 h 558054"/>
                <a:gd name="connsiteX5" fmla="*/ 1095154 w 1113942"/>
                <a:gd name="connsiteY5" fmla="*/ 269978 h 558054"/>
                <a:gd name="connsiteX6" fmla="*/ 1095154 w 1113942"/>
                <a:gd name="connsiteY6" fmla="*/ 57327 h 5580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13942" h="558054">
                  <a:moveTo>
                    <a:pt x="0" y="535792"/>
                  </a:moveTo>
                  <a:cubicBezTo>
                    <a:pt x="156830" y="557943"/>
                    <a:pt x="313660" y="580094"/>
                    <a:pt x="382772" y="514527"/>
                  </a:cubicBezTo>
                  <a:cubicBezTo>
                    <a:pt x="451884" y="448960"/>
                    <a:pt x="345558" y="227448"/>
                    <a:pt x="414670" y="142388"/>
                  </a:cubicBezTo>
                  <a:cubicBezTo>
                    <a:pt x="483782" y="57328"/>
                    <a:pt x="735419" y="-18873"/>
                    <a:pt x="797442" y="4164"/>
                  </a:cubicBezTo>
                  <a:cubicBezTo>
                    <a:pt x="859465" y="27201"/>
                    <a:pt x="737190" y="236309"/>
                    <a:pt x="786809" y="280611"/>
                  </a:cubicBezTo>
                  <a:cubicBezTo>
                    <a:pt x="836428" y="324913"/>
                    <a:pt x="1043763" y="307192"/>
                    <a:pt x="1095154" y="269978"/>
                  </a:cubicBezTo>
                  <a:cubicBezTo>
                    <a:pt x="1146545" y="232764"/>
                    <a:pt x="1073889" y="30746"/>
                    <a:pt x="1095154" y="57327"/>
                  </a:cubicBezTo>
                </a:path>
              </a:pathLst>
            </a:custGeom>
            <a:noFill/>
            <a:ln w="571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Connector 6">
              <a:extLst>
                <a:ext uri="{FF2B5EF4-FFF2-40B4-BE49-F238E27FC236}">
                  <a16:creationId xmlns:a16="http://schemas.microsoft.com/office/drawing/2014/main" id="{85339FE6-70DB-0853-D628-B1D39E14C1A4}"/>
                </a:ext>
              </a:extLst>
            </p:cNvPr>
            <p:cNvCxnSpPr>
              <a:cxnSpLocks/>
              <a:stCxn id="35" idx="6"/>
              <a:endCxn id="47" idx="2"/>
            </p:cNvCxnSpPr>
            <p:nvPr/>
          </p:nvCxnSpPr>
          <p:spPr>
            <a:xfrm flipV="1">
              <a:off x="9901954" y="1970913"/>
              <a:ext cx="1042288" cy="335171"/>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8AB10B90-58C0-64FA-0381-549AB79BDE62}"/>
                </a:ext>
              </a:extLst>
            </p:cNvPr>
            <p:cNvCxnSpPr>
              <a:stCxn id="37" idx="3"/>
              <a:endCxn id="36" idx="7"/>
            </p:cNvCxnSpPr>
            <p:nvPr/>
          </p:nvCxnSpPr>
          <p:spPr>
            <a:xfrm flipH="1">
              <a:off x="9270609" y="3386098"/>
              <a:ext cx="765360" cy="517888"/>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34" name="Oval 33">
                  <a:extLst>
                    <a:ext uri="{FF2B5EF4-FFF2-40B4-BE49-F238E27FC236}">
                      <a16:creationId xmlns:a16="http://schemas.microsoft.com/office/drawing/2014/main" id="{8628FAB3-8BD0-3738-DA2D-79E3D16F1C02}"/>
                    </a:ext>
                  </a:extLst>
                </p:cNvPr>
                <p:cNvSpPr/>
                <p:nvPr/>
              </p:nvSpPr>
              <p:spPr>
                <a:xfrm>
                  <a:off x="8305800" y="2885594"/>
                  <a:ext cx="335171" cy="335171"/>
                </a:xfrm>
                <a:prstGeom prst="ellipse">
                  <a:avLst/>
                </a:prstGeom>
                <a:solidFill>
                  <a:srgbClr val="FF0000"/>
                </a:solidFill>
                <a:ln>
                  <a:solidFill>
                    <a:srgbClr val="FF33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𝑠</m:t>
                        </m:r>
                      </m:oMath>
                    </m:oMathPara>
                  </a14:m>
                  <a:endParaRPr lang="en-US" dirty="0"/>
                </a:p>
              </p:txBody>
            </p:sp>
          </mc:Choice>
          <mc:Fallback xmlns="">
            <p:sp>
              <p:nvSpPr>
                <p:cNvPr id="34" name="Oval 33">
                  <a:extLst>
                    <a:ext uri="{FF2B5EF4-FFF2-40B4-BE49-F238E27FC236}">
                      <a16:creationId xmlns:a16="http://schemas.microsoft.com/office/drawing/2014/main" id="{8628FAB3-8BD0-3738-DA2D-79E3D16F1C02}"/>
                    </a:ext>
                  </a:extLst>
                </p:cNvPr>
                <p:cNvSpPr>
                  <a:spLocks noRot="1" noChangeAspect="1" noMove="1" noResize="1" noEditPoints="1" noAdjustHandles="1" noChangeArrowheads="1" noChangeShapeType="1" noTextEdit="1"/>
                </p:cNvSpPr>
                <p:nvPr/>
              </p:nvSpPr>
              <p:spPr>
                <a:xfrm>
                  <a:off x="8305800" y="2885594"/>
                  <a:ext cx="335171" cy="335171"/>
                </a:xfrm>
                <a:prstGeom prst="ellipse">
                  <a:avLst/>
                </a:prstGeom>
                <a:blipFill>
                  <a:blip r:embed="rId4"/>
                  <a:stretch>
                    <a:fillRect/>
                  </a:stretch>
                </a:blipFill>
                <a:ln>
                  <a:solidFill>
                    <a:srgbClr val="FF33CC"/>
                  </a:solid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5" name="Oval 34">
                  <a:extLst>
                    <a:ext uri="{FF2B5EF4-FFF2-40B4-BE49-F238E27FC236}">
                      <a16:creationId xmlns:a16="http://schemas.microsoft.com/office/drawing/2014/main" id="{BABBDF72-2FF5-2183-A9B1-28ADD7420C07}"/>
                    </a:ext>
                  </a:extLst>
                </p:cNvPr>
                <p:cNvSpPr/>
                <p:nvPr/>
              </p:nvSpPr>
              <p:spPr>
                <a:xfrm>
                  <a:off x="9566783" y="2138498"/>
                  <a:ext cx="335171" cy="33517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b="0" i="1" smtClean="0">
                            <a:solidFill>
                              <a:schemeClr val="tx1"/>
                            </a:solidFill>
                            <a:latin typeface="Cambria Math" panose="02040503050406030204" pitchFamily="18" charset="0"/>
                          </a:rPr>
                          <m:t>𝑥</m:t>
                        </m:r>
                      </m:oMath>
                    </m:oMathPara>
                  </a14:m>
                  <a:endParaRPr lang="en-US" dirty="0">
                    <a:solidFill>
                      <a:schemeClr val="tx1"/>
                    </a:solidFill>
                  </a:endParaRPr>
                </a:p>
              </p:txBody>
            </p:sp>
          </mc:Choice>
          <mc:Fallback xmlns="">
            <p:sp>
              <p:nvSpPr>
                <p:cNvPr id="35" name="Oval 34">
                  <a:extLst>
                    <a:ext uri="{FF2B5EF4-FFF2-40B4-BE49-F238E27FC236}">
                      <a16:creationId xmlns:a16="http://schemas.microsoft.com/office/drawing/2014/main" id="{BABBDF72-2FF5-2183-A9B1-28ADD7420C07}"/>
                    </a:ext>
                  </a:extLst>
                </p:cNvPr>
                <p:cNvSpPr>
                  <a:spLocks noRot="1" noChangeAspect="1" noMove="1" noResize="1" noEditPoints="1" noAdjustHandles="1" noChangeArrowheads="1" noChangeShapeType="1" noTextEdit="1"/>
                </p:cNvSpPr>
                <p:nvPr/>
              </p:nvSpPr>
              <p:spPr>
                <a:xfrm>
                  <a:off x="9566783" y="2138498"/>
                  <a:ext cx="335171" cy="335171"/>
                </a:xfrm>
                <a:prstGeom prst="ellipse">
                  <a:avLst/>
                </a:prstGeom>
                <a:blipFill>
                  <a:blip r:embed="rId5"/>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6" name="Oval 35">
                  <a:extLst>
                    <a:ext uri="{FF2B5EF4-FFF2-40B4-BE49-F238E27FC236}">
                      <a16:creationId xmlns:a16="http://schemas.microsoft.com/office/drawing/2014/main" id="{AE8CEF62-5070-282D-FBC7-78010062099D}"/>
                    </a:ext>
                  </a:extLst>
                </p:cNvPr>
                <p:cNvSpPr/>
                <p:nvPr/>
              </p:nvSpPr>
              <p:spPr>
                <a:xfrm>
                  <a:off x="8984522" y="3854902"/>
                  <a:ext cx="335171" cy="33517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b="0" i="1" smtClean="0">
                            <a:solidFill>
                              <a:schemeClr val="tx1"/>
                            </a:solidFill>
                            <a:latin typeface="Cambria Math" panose="02040503050406030204" pitchFamily="18" charset="0"/>
                          </a:rPr>
                          <m:t>𝑦</m:t>
                        </m:r>
                      </m:oMath>
                    </m:oMathPara>
                  </a14:m>
                  <a:endParaRPr lang="en-US" dirty="0">
                    <a:solidFill>
                      <a:schemeClr val="tx1"/>
                    </a:solidFill>
                  </a:endParaRPr>
                </a:p>
              </p:txBody>
            </p:sp>
          </mc:Choice>
          <mc:Fallback xmlns="">
            <p:sp>
              <p:nvSpPr>
                <p:cNvPr id="36" name="Oval 35">
                  <a:extLst>
                    <a:ext uri="{FF2B5EF4-FFF2-40B4-BE49-F238E27FC236}">
                      <a16:creationId xmlns:a16="http://schemas.microsoft.com/office/drawing/2014/main" id="{AE8CEF62-5070-282D-FBC7-78010062099D}"/>
                    </a:ext>
                  </a:extLst>
                </p:cNvPr>
                <p:cNvSpPr>
                  <a:spLocks noRot="1" noChangeAspect="1" noMove="1" noResize="1" noEditPoints="1" noAdjustHandles="1" noChangeArrowheads="1" noChangeShapeType="1" noTextEdit="1"/>
                </p:cNvSpPr>
                <p:nvPr/>
              </p:nvSpPr>
              <p:spPr>
                <a:xfrm>
                  <a:off x="8984522" y="3854902"/>
                  <a:ext cx="335171" cy="335171"/>
                </a:xfrm>
                <a:prstGeom prst="ellipse">
                  <a:avLst/>
                </a:prstGeom>
                <a:blipFill>
                  <a:blip r:embed="rId6"/>
                  <a:stretch>
                    <a:fillRect b="-8475"/>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7" name="Oval 36">
                  <a:extLst>
                    <a:ext uri="{FF2B5EF4-FFF2-40B4-BE49-F238E27FC236}">
                      <a16:creationId xmlns:a16="http://schemas.microsoft.com/office/drawing/2014/main" id="{F0CC2B2E-CACC-9F08-B7C8-C7E525968DFB}"/>
                    </a:ext>
                  </a:extLst>
                </p:cNvPr>
                <p:cNvSpPr/>
                <p:nvPr/>
              </p:nvSpPr>
              <p:spPr>
                <a:xfrm>
                  <a:off x="9986885" y="3100011"/>
                  <a:ext cx="335171" cy="335171"/>
                </a:xfrm>
                <a:prstGeom prst="ellipse">
                  <a:avLst/>
                </a:prstGeom>
                <a:solidFill>
                  <a:srgbClr val="92D050"/>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b="0" i="1" smtClean="0">
                            <a:solidFill>
                              <a:schemeClr val="tx1"/>
                            </a:solidFill>
                            <a:latin typeface="Cambria Math" panose="02040503050406030204" pitchFamily="18" charset="0"/>
                          </a:rPr>
                          <m:t>𝑎</m:t>
                        </m:r>
                      </m:oMath>
                    </m:oMathPara>
                  </a14:m>
                  <a:endParaRPr lang="en-US" dirty="0">
                    <a:solidFill>
                      <a:schemeClr val="tx1"/>
                    </a:solidFill>
                  </a:endParaRPr>
                </a:p>
              </p:txBody>
            </p:sp>
          </mc:Choice>
          <mc:Fallback xmlns="">
            <p:sp>
              <p:nvSpPr>
                <p:cNvPr id="37" name="Oval 36">
                  <a:extLst>
                    <a:ext uri="{FF2B5EF4-FFF2-40B4-BE49-F238E27FC236}">
                      <a16:creationId xmlns:a16="http://schemas.microsoft.com/office/drawing/2014/main" id="{F0CC2B2E-CACC-9F08-B7C8-C7E525968DFB}"/>
                    </a:ext>
                  </a:extLst>
                </p:cNvPr>
                <p:cNvSpPr>
                  <a:spLocks noRot="1" noChangeAspect="1" noMove="1" noResize="1" noEditPoints="1" noAdjustHandles="1" noChangeArrowheads="1" noChangeShapeType="1" noTextEdit="1"/>
                </p:cNvSpPr>
                <p:nvPr/>
              </p:nvSpPr>
              <p:spPr>
                <a:xfrm>
                  <a:off x="9986885" y="3100011"/>
                  <a:ext cx="335171" cy="335171"/>
                </a:xfrm>
                <a:prstGeom prst="ellipse">
                  <a:avLst/>
                </a:prstGeom>
                <a:blipFill>
                  <a:blip r:embed="rId7"/>
                  <a:stretch>
                    <a:fillRect/>
                  </a:stretch>
                </a:blipFill>
                <a:ln>
                  <a:solidFill>
                    <a:schemeClr val="accent3">
                      <a:lumMod val="50000"/>
                    </a:schemeClr>
                  </a:solidFill>
                </a:ln>
              </p:spPr>
              <p:txBody>
                <a:bodyPr/>
                <a:lstStyle/>
                <a:p>
                  <a:r>
                    <a:rPr lang="en-US">
                      <a:noFill/>
                    </a:rPr>
                    <a:t> </a:t>
                  </a:r>
                </a:p>
              </p:txBody>
            </p:sp>
          </mc:Fallback>
        </mc:AlternateContent>
        <p:sp>
          <p:nvSpPr>
            <p:cNvPr id="44" name="Freeform 2">
              <a:extLst>
                <a:ext uri="{FF2B5EF4-FFF2-40B4-BE49-F238E27FC236}">
                  <a16:creationId xmlns:a16="http://schemas.microsoft.com/office/drawing/2014/main" id="{187AAD63-1D27-A33B-AA85-F13586E96FD7}"/>
                </a:ext>
              </a:extLst>
            </p:cNvPr>
            <p:cNvSpPr/>
            <p:nvPr/>
          </p:nvSpPr>
          <p:spPr>
            <a:xfrm>
              <a:off x="8158085" y="1755227"/>
              <a:ext cx="1828800" cy="2664373"/>
            </a:xfrm>
            <a:custGeom>
              <a:avLst/>
              <a:gdLst>
                <a:gd name="connsiteX0" fmla="*/ 0 w 1828800"/>
                <a:gd name="connsiteY0" fmla="*/ 1119352 h 2664373"/>
                <a:gd name="connsiteX1" fmla="*/ 110359 w 1828800"/>
                <a:gd name="connsiteY1" fmla="*/ 1797269 h 2664373"/>
                <a:gd name="connsiteX2" fmla="*/ 394138 w 1828800"/>
                <a:gd name="connsiteY2" fmla="*/ 2443655 h 2664373"/>
                <a:gd name="connsiteX3" fmla="*/ 961697 w 1828800"/>
                <a:gd name="connsiteY3" fmla="*/ 2664373 h 2664373"/>
                <a:gd name="connsiteX4" fmla="*/ 1371600 w 1828800"/>
                <a:gd name="connsiteY4" fmla="*/ 2333297 h 2664373"/>
                <a:gd name="connsiteX5" fmla="*/ 1403131 w 1828800"/>
                <a:gd name="connsiteY5" fmla="*/ 1608083 h 2664373"/>
                <a:gd name="connsiteX6" fmla="*/ 1828800 w 1828800"/>
                <a:gd name="connsiteY6" fmla="*/ 567559 h 2664373"/>
                <a:gd name="connsiteX7" fmla="*/ 1765738 w 1828800"/>
                <a:gd name="connsiteY7" fmla="*/ 141890 h 2664373"/>
                <a:gd name="connsiteX8" fmla="*/ 1513490 w 1828800"/>
                <a:gd name="connsiteY8" fmla="*/ 0 h 2664373"/>
                <a:gd name="connsiteX9" fmla="*/ 614856 w 1828800"/>
                <a:gd name="connsiteY9" fmla="*/ 488731 h 2664373"/>
                <a:gd name="connsiteX10" fmla="*/ 78828 w 1828800"/>
                <a:gd name="connsiteY10" fmla="*/ 867104 h 2664373"/>
                <a:gd name="connsiteX11" fmla="*/ 0 w 1828800"/>
                <a:gd name="connsiteY11" fmla="*/ 1119352 h 2664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828800" h="2664373">
                  <a:moveTo>
                    <a:pt x="0" y="1119352"/>
                  </a:moveTo>
                  <a:lnTo>
                    <a:pt x="110359" y="1797269"/>
                  </a:lnTo>
                  <a:lnTo>
                    <a:pt x="394138" y="2443655"/>
                  </a:lnTo>
                  <a:lnTo>
                    <a:pt x="961697" y="2664373"/>
                  </a:lnTo>
                  <a:lnTo>
                    <a:pt x="1371600" y="2333297"/>
                  </a:lnTo>
                  <a:lnTo>
                    <a:pt x="1403131" y="1608083"/>
                  </a:lnTo>
                  <a:lnTo>
                    <a:pt x="1828800" y="567559"/>
                  </a:lnTo>
                  <a:lnTo>
                    <a:pt x="1765738" y="141890"/>
                  </a:lnTo>
                  <a:lnTo>
                    <a:pt x="1513490" y="0"/>
                  </a:lnTo>
                  <a:lnTo>
                    <a:pt x="614856" y="488731"/>
                  </a:lnTo>
                  <a:lnTo>
                    <a:pt x="78828" y="867104"/>
                  </a:lnTo>
                  <a:lnTo>
                    <a:pt x="0" y="1119352"/>
                  </a:lnTo>
                  <a:close/>
                </a:path>
              </a:pathLst>
            </a:custGeom>
            <a:solidFill>
              <a:srgbClr val="00B0F0">
                <a:alpha val="25098"/>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mc:AlternateContent xmlns:mc="http://schemas.openxmlformats.org/markup-compatibility/2006" xmlns:a14="http://schemas.microsoft.com/office/drawing/2010/main">
          <mc:Choice Requires="a14">
            <p:sp>
              <p:nvSpPr>
                <p:cNvPr id="45" name="TextBox 44">
                  <a:extLst>
                    <a:ext uri="{FF2B5EF4-FFF2-40B4-BE49-F238E27FC236}">
                      <a16:creationId xmlns:a16="http://schemas.microsoft.com/office/drawing/2014/main" id="{99B7DCAD-FE75-8FAF-B7D8-C443CAF47EA7}"/>
                    </a:ext>
                  </a:extLst>
                </p:cNvPr>
                <p:cNvSpPr txBox="1"/>
                <p:nvPr/>
              </p:nvSpPr>
              <p:spPr>
                <a:xfrm rot="19167461">
                  <a:off x="8886445" y="2873184"/>
                  <a:ext cx="941604" cy="369332"/>
                </a:xfrm>
                <a:prstGeom prst="rect">
                  <a:avLst/>
                </a:prstGeom>
                <a:noFill/>
              </p:spPr>
              <p:txBody>
                <a:bodyPr wrap="none" rtlCol="0">
                  <a:spAutoFit/>
                </a:bodyPr>
                <a:lstStyle/>
                <a:p>
                  <a14:m>
                    <m:oMath xmlns:m="http://schemas.openxmlformats.org/officeDocument/2006/math">
                      <m:r>
                        <a:rPr lang="en-US" b="0" i="1" smtClean="0">
                          <a:solidFill>
                            <a:schemeClr val="tx2">
                              <a:lumMod val="75000"/>
                            </a:schemeClr>
                          </a:solidFill>
                          <a:latin typeface="Cambria Math" panose="02040503050406030204" pitchFamily="18" charset="0"/>
                        </a:rPr>
                        <m:t>𝑘</m:t>
                      </m:r>
                    </m:oMath>
                  </a14:m>
                  <a:r>
                    <a:rPr lang="en-US" dirty="0">
                      <a:solidFill>
                        <a:schemeClr val="tx2">
                          <a:lumMod val="75000"/>
                        </a:schemeClr>
                      </a:solidFill>
                    </a:rPr>
                    <a:t> nodes</a:t>
                  </a:r>
                </a:p>
              </p:txBody>
            </p:sp>
          </mc:Choice>
          <mc:Fallback xmlns="">
            <p:sp>
              <p:nvSpPr>
                <p:cNvPr id="45" name="TextBox 44">
                  <a:extLst>
                    <a:ext uri="{FF2B5EF4-FFF2-40B4-BE49-F238E27FC236}">
                      <a16:creationId xmlns:a16="http://schemas.microsoft.com/office/drawing/2014/main" id="{99B7DCAD-FE75-8FAF-B7D8-C443CAF47EA7}"/>
                    </a:ext>
                  </a:extLst>
                </p:cNvPr>
                <p:cNvSpPr txBox="1">
                  <a:spLocks noRot="1" noChangeAspect="1" noMove="1" noResize="1" noEditPoints="1" noAdjustHandles="1" noChangeArrowheads="1" noChangeShapeType="1" noTextEdit="1"/>
                </p:cNvSpPr>
                <p:nvPr/>
              </p:nvSpPr>
              <p:spPr>
                <a:xfrm rot="19167461">
                  <a:off x="8886445" y="2873184"/>
                  <a:ext cx="941604" cy="369332"/>
                </a:xfrm>
                <a:prstGeom prst="rect">
                  <a:avLst/>
                </a:prstGeom>
                <a:blipFill>
                  <a:blip r:embed="rId8"/>
                  <a:stretch>
                    <a:fillRect t="-6122" r="-1012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7" name="Oval 46">
                  <a:extLst>
                    <a:ext uri="{FF2B5EF4-FFF2-40B4-BE49-F238E27FC236}">
                      <a16:creationId xmlns:a16="http://schemas.microsoft.com/office/drawing/2014/main" id="{5A4C501F-64FF-88BA-788A-8096A2CFC062}"/>
                    </a:ext>
                  </a:extLst>
                </p:cNvPr>
                <p:cNvSpPr/>
                <p:nvPr/>
              </p:nvSpPr>
              <p:spPr>
                <a:xfrm>
                  <a:off x="10944242" y="1803327"/>
                  <a:ext cx="335171" cy="33517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b="0" i="1" smtClean="0">
                            <a:solidFill>
                              <a:schemeClr val="tx1"/>
                            </a:solidFill>
                            <a:latin typeface="Cambria Math" panose="02040503050406030204" pitchFamily="18" charset="0"/>
                          </a:rPr>
                          <m:t>𝑏</m:t>
                        </m:r>
                      </m:oMath>
                    </m:oMathPara>
                  </a14:m>
                  <a:endParaRPr lang="en-US" dirty="0">
                    <a:solidFill>
                      <a:schemeClr val="tx1"/>
                    </a:solidFill>
                  </a:endParaRPr>
                </a:p>
              </p:txBody>
            </p:sp>
          </mc:Choice>
          <mc:Fallback xmlns="">
            <p:sp>
              <p:nvSpPr>
                <p:cNvPr id="47" name="Oval 46">
                  <a:extLst>
                    <a:ext uri="{FF2B5EF4-FFF2-40B4-BE49-F238E27FC236}">
                      <a16:creationId xmlns:a16="http://schemas.microsoft.com/office/drawing/2014/main" id="{5A4C501F-64FF-88BA-788A-8096A2CFC062}"/>
                    </a:ext>
                  </a:extLst>
                </p:cNvPr>
                <p:cNvSpPr>
                  <a:spLocks noRot="1" noChangeAspect="1" noMove="1" noResize="1" noEditPoints="1" noAdjustHandles="1" noChangeArrowheads="1" noChangeShapeType="1" noTextEdit="1"/>
                </p:cNvSpPr>
                <p:nvPr/>
              </p:nvSpPr>
              <p:spPr>
                <a:xfrm>
                  <a:off x="10944242" y="1803327"/>
                  <a:ext cx="335171" cy="335171"/>
                </a:xfrm>
                <a:prstGeom prst="ellipse">
                  <a:avLst/>
                </a:prstGeom>
                <a:blipFill>
                  <a:blip r:embed="rId9"/>
                  <a:stretch>
                    <a:fillRect/>
                  </a:stretch>
                </a:blipFill>
              </p:spPr>
              <p:txBody>
                <a:bodyPr/>
                <a:lstStyle/>
                <a:p>
                  <a:r>
                    <a:rPr lang="en-US">
                      <a:noFill/>
                    </a:rPr>
                    <a:t> </a:t>
                  </a:r>
                </a:p>
              </p:txBody>
            </p:sp>
          </mc:Fallback>
        </mc:AlternateContent>
      </p:grpSp>
    </p:spTree>
    <p:extLst>
      <p:ext uri="{BB962C8B-B14F-4D97-AF65-F5344CB8AC3E}">
        <p14:creationId xmlns:p14="http://schemas.microsoft.com/office/powerpoint/2010/main" val="416862810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3954" y="100530"/>
            <a:ext cx="10515600" cy="1325563"/>
          </a:xfrm>
        </p:spPr>
        <p:txBody>
          <a:bodyPr/>
          <a:lstStyle/>
          <a:p>
            <a:r>
              <a:rPr lang="en-US" dirty="0"/>
              <a:t>Why we need non-negative edge weights</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0" y="1600201"/>
                <a:ext cx="8361699" cy="5121275"/>
              </a:xfrm>
            </p:spPr>
            <p:txBody>
              <a:bodyPr>
                <a:normAutofit/>
              </a:bodyPr>
              <a:lstStyle/>
              <a:p>
                <a:r>
                  <a:rPr lang="en-US" dirty="0"/>
                  <a:t>Suppose </a:t>
                </a:r>
                <a14:m>
                  <m:oMath xmlns:m="http://schemas.openxmlformats.org/officeDocument/2006/math">
                    <m:r>
                      <a:rPr lang="en-US" b="0" i="1" smtClean="0">
                        <a:latin typeface="Cambria Math" panose="02040503050406030204" pitchFamily="18" charset="0"/>
                      </a:rPr>
                      <m:t>𝑎</m:t>
                    </m:r>
                  </m:oMath>
                </a14:m>
                <a:r>
                  <a:rPr lang="en-US" dirty="0"/>
                  <a:t> is the next node removed from the queue. </a:t>
                </a:r>
              </a:p>
              <a:p>
                <a:pPr lvl="1"/>
                <a:r>
                  <a:rPr lang="en-US" dirty="0"/>
                  <a:t>No other node incomplete node has a shorter path discovered so far</a:t>
                </a:r>
              </a:p>
              <a:p>
                <a:r>
                  <a:rPr lang="en-US" dirty="0"/>
                  <a:t>Claim: no undiscovered path to </a:t>
                </a:r>
                <a14:m>
                  <m:oMath xmlns:m="http://schemas.openxmlformats.org/officeDocument/2006/math">
                    <m:r>
                      <a:rPr lang="en-US" b="0" i="1" smtClean="0">
                        <a:latin typeface="Cambria Math" panose="02040503050406030204" pitchFamily="18" charset="0"/>
                      </a:rPr>
                      <m:t>𝑎</m:t>
                    </m:r>
                  </m:oMath>
                </a14:m>
                <a:r>
                  <a:rPr lang="en-US" dirty="0"/>
                  <a:t> could be shorter</a:t>
                </a:r>
              </a:p>
              <a:p>
                <a:pPr lvl="1"/>
                <a:r>
                  <a:rPr lang="en-US" b="0" dirty="0"/>
                  <a:t>Consider any other incomplete node </a:t>
                </a:r>
                <a14:m>
                  <m:oMath xmlns:m="http://schemas.openxmlformats.org/officeDocument/2006/math">
                    <m:r>
                      <a:rPr lang="en-US" b="0" i="1" smtClean="0">
                        <a:latin typeface="Cambria Math" panose="02040503050406030204" pitchFamily="18" charset="0"/>
                      </a:rPr>
                      <m:t>𝑏</m:t>
                    </m:r>
                  </m:oMath>
                </a14:m>
                <a:r>
                  <a:rPr lang="en-US" dirty="0"/>
                  <a:t> that is 1 edge away from a complete node</a:t>
                </a:r>
              </a:p>
              <a:p>
                <a:pPr lvl="1"/>
                <a14:m>
                  <m:oMath xmlns:m="http://schemas.openxmlformats.org/officeDocument/2006/math">
                    <m:r>
                      <a:rPr lang="en-US" b="0" i="1" smtClean="0">
                        <a:latin typeface="Cambria Math" panose="02040503050406030204" pitchFamily="18" charset="0"/>
                      </a:rPr>
                      <m:t>𝑎</m:t>
                    </m:r>
                  </m:oMath>
                </a14:m>
                <a:r>
                  <a:rPr lang="en-US" dirty="0"/>
                  <a:t> is the closest node that is one away from a complete node</a:t>
                </a:r>
              </a:p>
              <a:p>
                <a:pPr lvl="1"/>
                <a:r>
                  <a:rPr lang="en-US" dirty="0">
                    <a:solidFill>
                      <a:srgbClr val="FF0000"/>
                    </a:solidFill>
                  </a:rPr>
                  <a:t>No path from </a:t>
                </a:r>
                <a14:m>
                  <m:oMath xmlns:m="http://schemas.openxmlformats.org/officeDocument/2006/math">
                    <m:r>
                      <a:rPr lang="en-US" b="0" i="1" smtClean="0">
                        <a:solidFill>
                          <a:srgbClr val="FF0000"/>
                        </a:solidFill>
                        <a:latin typeface="Cambria Math" panose="02040503050406030204" pitchFamily="18" charset="0"/>
                      </a:rPr>
                      <m:t>𝑏</m:t>
                    </m:r>
                  </m:oMath>
                </a14:m>
                <a:r>
                  <a:rPr lang="en-US" dirty="0">
                    <a:solidFill>
                      <a:srgbClr val="FF0000"/>
                    </a:solidFill>
                  </a:rPr>
                  <a:t> to </a:t>
                </a:r>
                <a14:m>
                  <m:oMath xmlns:m="http://schemas.openxmlformats.org/officeDocument/2006/math">
                    <m:r>
                      <a:rPr lang="en-US" b="0" i="1" smtClean="0">
                        <a:solidFill>
                          <a:srgbClr val="FF0000"/>
                        </a:solidFill>
                        <a:latin typeface="Cambria Math" panose="02040503050406030204" pitchFamily="18" charset="0"/>
                      </a:rPr>
                      <m:t>𝑎</m:t>
                    </m:r>
                  </m:oMath>
                </a14:m>
                <a:r>
                  <a:rPr lang="en-US" dirty="0">
                    <a:solidFill>
                      <a:srgbClr val="FF0000"/>
                    </a:solidFill>
                  </a:rPr>
                  <a:t> can have negative weight</a:t>
                </a:r>
                <a:endParaRPr lang="en-US" dirty="0"/>
              </a:p>
              <a:p>
                <a:pPr lvl="1"/>
                <a:r>
                  <a:rPr lang="en-US" dirty="0"/>
                  <a:t>Thus no path that includes </a:t>
                </a:r>
                <a14:m>
                  <m:oMath xmlns:m="http://schemas.openxmlformats.org/officeDocument/2006/math">
                    <m:r>
                      <a:rPr lang="en-US" b="0" i="1" smtClean="0">
                        <a:latin typeface="Cambria Math" panose="02040503050406030204" pitchFamily="18" charset="0"/>
                      </a:rPr>
                      <m:t>𝑏</m:t>
                    </m:r>
                  </m:oMath>
                </a14:m>
                <a:r>
                  <a:rPr lang="en-US" dirty="0"/>
                  <a:t> can be a shorter path to </a:t>
                </a:r>
                <a14:m>
                  <m:oMath xmlns:m="http://schemas.openxmlformats.org/officeDocument/2006/math">
                    <m:r>
                      <a:rPr lang="en-US" b="0" i="1" smtClean="0">
                        <a:latin typeface="Cambria Math" panose="02040503050406030204" pitchFamily="18" charset="0"/>
                      </a:rPr>
                      <m:t>𝑎</m:t>
                    </m:r>
                  </m:oMath>
                </a14:m>
                <a:endParaRPr lang="en-US" dirty="0"/>
              </a:p>
              <a:p>
                <a:pPr lvl="1"/>
                <a:r>
                  <a:rPr lang="en-US" dirty="0"/>
                  <a:t>Therefore the shortest path to </a:t>
                </a:r>
                <a14:m>
                  <m:oMath xmlns:m="http://schemas.openxmlformats.org/officeDocument/2006/math">
                    <m:r>
                      <a:rPr lang="en-US" b="0" i="1" smtClean="0">
                        <a:latin typeface="Cambria Math" panose="02040503050406030204" pitchFamily="18" charset="0"/>
                      </a:rPr>
                      <m:t>𝑎</m:t>
                    </m:r>
                  </m:oMath>
                </a14:m>
                <a:r>
                  <a:rPr lang="en-US" dirty="0"/>
                  <a:t> must use only complete nodes, and therefore we have found it already!</a:t>
                </a:r>
              </a:p>
              <a:p>
                <a:pPr lvl="1"/>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0" y="1600201"/>
                <a:ext cx="8361699" cy="5121275"/>
              </a:xfrm>
              <a:blipFill>
                <a:blip r:embed="rId2"/>
                <a:stretch>
                  <a:fillRect l="-1312" t="-2024" r="-219"/>
                </a:stretch>
              </a:blipFill>
            </p:spPr>
            <p:txBody>
              <a:bodyPr/>
              <a:lstStyle/>
              <a:p>
                <a:r>
                  <a:rPr lang="en-US">
                    <a:noFill/>
                  </a:rPr>
                  <a:t> </a:t>
                </a:r>
              </a:p>
            </p:txBody>
          </p:sp>
        </mc:Fallback>
      </mc:AlternateContent>
      <p:grpSp>
        <p:nvGrpSpPr>
          <p:cNvPr id="20" name="Group 19" descr="An illustration of the graph when node a is removed from the priority queue during Dijkstra's algorithm.&#10;&#10;We say that, among the k nodes already removed, we have s (the source), x, and y. There is an additional node b that has not yet been removed.&#10;&#10;Because a just got removed, it has an edge to some already-removed node, in this case there is an edge from y to a.">
            <a:extLst>
              <a:ext uri="{FF2B5EF4-FFF2-40B4-BE49-F238E27FC236}">
                <a16:creationId xmlns:a16="http://schemas.microsoft.com/office/drawing/2014/main" id="{49357B1E-48F0-D9B6-159A-08FA6DC3CFCF}"/>
              </a:ext>
            </a:extLst>
          </p:cNvPr>
          <p:cNvGrpSpPr/>
          <p:nvPr/>
        </p:nvGrpSpPr>
        <p:grpSpPr>
          <a:xfrm>
            <a:off x="8158085" y="1755227"/>
            <a:ext cx="3196912" cy="2664373"/>
            <a:chOff x="8158085" y="1755227"/>
            <a:chExt cx="3196912" cy="2664373"/>
          </a:xfrm>
        </p:grpSpPr>
        <p:sp>
          <p:nvSpPr>
            <p:cNvPr id="12" name="Freeform: Shape 11">
              <a:extLst>
                <a:ext uri="{FF2B5EF4-FFF2-40B4-BE49-F238E27FC236}">
                  <a16:creationId xmlns:a16="http://schemas.microsoft.com/office/drawing/2014/main" id="{F370E14E-294F-D4D8-77F0-CC545453D0D1}"/>
                </a:ext>
              </a:extLst>
            </p:cNvPr>
            <p:cNvSpPr/>
            <p:nvPr/>
          </p:nvSpPr>
          <p:spPr>
            <a:xfrm>
              <a:off x="8516679" y="2345631"/>
              <a:ext cx="1113942" cy="558054"/>
            </a:xfrm>
            <a:custGeom>
              <a:avLst/>
              <a:gdLst>
                <a:gd name="connsiteX0" fmla="*/ 0 w 1113942"/>
                <a:gd name="connsiteY0" fmla="*/ 535792 h 558054"/>
                <a:gd name="connsiteX1" fmla="*/ 382772 w 1113942"/>
                <a:gd name="connsiteY1" fmla="*/ 514527 h 558054"/>
                <a:gd name="connsiteX2" fmla="*/ 414670 w 1113942"/>
                <a:gd name="connsiteY2" fmla="*/ 142388 h 558054"/>
                <a:gd name="connsiteX3" fmla="*/ 797442 w 1113942"/>
                <a:gd name="connsiteY3" fmla="*/ 4164 h 558054"/>
                <a:gd name="connsiteX4" fmla="*/ 786809 w 1113942"/>
                <a:gd name="connsiteY4" fmla="*/ 280611 h 558054"/>
                <a:gd name="connsiteX5" fmla="*/ 1095154 w 1113942"/>
                <a:gd name="connsiteY5" fmla="*/ 269978 h 558054"/>
                <a:gd name="connsiteX6" fmla="*/ 1095154 w 1113942"/>
                <a:gd name="connsiteY6" fmla="*/ 57327 h 5580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13942" h="558054">
                  <a:moveTo>
                    <a:pt x="0" y="535792"/>
                  </a:moveTo>
                  <a:cubicBezTo>
                    <a:pt x="156830" y="557943"/>
                    <a:pt x="313660" y="580094"/>
                    <a:pt x="382772" y="514527"/>
                  </a:cubicBezTo>
                  <a:cubicBezTo>
                    <a:pt x="451884" y="448960"/>
                    <a:pt x="345558" y="227448"/>
                    <a:pt x="414670" y="142388"/>
                  </a:cubicBezTo>
                  <a:cubicBezTo>
                    <a:pt x="483782" y="57328"/>
                    <a:pt x="735419" y="-18873"/>
                    <a:pt x="797442" y="4164"/>
                  </a:cubicBezTo>
                  <a:cubicBezTo>
                    <a:pt x="859465" y="27201"/>
                    <a:pt x="737190" y="236309"/>
                    <a:pt x="786809" y="280611"/>
                  </a:cubicBezTo>
                  <a:cubicBezTo>
                    <a:pt x="836428" y="324913"/>
                    <a:pt x="1043763" y="307192"/>
                    <a:pt x="1095154" y="269978"/>
                  </a:cubicBezTo>
                  <a:cubicBezTo>
                    <a:pt x="1146545" y="232764"/>
                    <a:pt x="1073889" y="30746"/>
                    <a:pt x="1095154" y="57327"/>
                  </a:cubicBezTo>
                </a:path>
              </a:pathLst>
            </a:custGeom>
            <a:noFill/>
            <a:ln w="571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83497A4C-A31D-1F41-AD5A-57852224D4A6}"/>
                </a:ext>
              </a:extLst>
            </p:cNvPr>
            <p:cNvSpPr/>
            <p:nvPr/>
          </p:nvSpPr>
          <p:spPr>
            <a:xfrm>
              <a:off x="10028475" y="2085324"/>
              <a:ext cx="1326522" cy="1307804"/>
            </a:xfrm>
            <a:custGeom>
              <a:avLst/>
              <a:gdLst>
                <a:gd name="connsiteX0" fmla="*/ 1102506 w 1326522"/>
                <a:gd name="connsiteY0" fmla="*/ 0 h 1307804"/>
                <a:gd name="connsiteX1" fmla="*/ 1315157 w 1326522"/>
                <a:gd name="connsiteY1" fmla="*/ 499730 h 1307804"/>
                <a:gd name="connsiteX2" fmla="*/ 794162 w 1326522"/>
                <a:gd name="connsiteY2" fmla="*/ 818707 h 1307804"/>
                <a:gd name="connsiteX3" fmla="*/ 538980 w 1326522"/>
                <a:gd name="connsiteY3" fmla="*/ 478465 h 1307804"/>
                <a:gd name="connsiteX4" fmla="*/ 49882 w 1326522"/>
                <a:gd name="connsiteY4" fmla="*/ 372139 h 1307804"/>
                <a:gd name="connsiteX5" fmla="*/ 49882 w 1326522"/>
                <a:gd name="connsiteY5" fmla="*/ 818707 h 1307804"/>
                <a:gd name="connsiteX6" fmla="*/ 347594 w 1326522"/>
                <a:gd name="connsiteY6" fmla="*/ 1063256 h 1307804"/>
                <a:gd name="connsiteX7" fmla="*/ 113678 w 1326522"/>
                <a:gd name="connsiteY7" fmla="*/ 1307804 h 13078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326522" h="1307804">
                  <a:moveTo>
                    <a:pt x="1102506" y="0"/>
                  </a:moveTo>
                  <a:cubicBezTo>
                    <a:pt x="1234527" y="181639"/>
                    <a:pt x="1366548" y="363279"/>
                    <a:pt x="1315157" y="499730"/>
                  </a:cubicBezTo>
                  <a:cubicBezTo>
                    <a:pt x="1263766" y="636181"/>
                    <a:pt x="923525" y="822251"/>
                    <a:pt x="794162" y="818707"/>
                  </a:cubicBezTo>
                  <a:cubicBezTo>
                    <a:pt x="664799" y="815163"/>
                    <a:pt x="663027" y="552893"/>
                    <a:pt x="538980" y="478465"/>
                  </a:cubicBezTo>
                  <a:cubicBezTo>
                    <a:pt x="414933" y="404037"/>
                    <a:pt x="131398" y="315432"/>
                    <a:pt x="49882" y="372139"/>
                  </a:cubicBezTo>
                  <a:cubicBezTo>
                    <a:pt x="-31634" y="428846"/>
                    <a:pt x="263" y="703521"/>
                    <a:pt x="49882" y="818707"/>
                  </a:cubicBezTo>
                  <a:cubicBezTo>
                    <a:pt x="99501" y="933893"/>
                    <a:pt x="336961" y="981740"/>
                    <a:pt x="347594" y="1063256"/>
                  </a:cubicBezTo>
                  <a:cubicBezTo>
                    <a:pt x="358227" y="1144772"/>
                    <a:pt x="104818" y="1217427"/>
                    <a:pt x="113678" y="1307804"/>
                  </a:cubicBezTo>
                </a:path>
              </a:pathLst>
            </a:custGeom>
            <a:noFill/>
            <a:ln w="571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89EE5EFF-E73D-CC1A-67C7-83B99473A9EF}"/>
                </a:ext>
              </a:extLst>
            </p:cNvPr>
            <p:cNvSpPr/>
            <p:nvPr/>
          </p:nvSpPr>
          <p:spPr>
            <a:xfrm rot="4551713">
              <a:off x="8260434" y="3358209"/>
              <a:ext cx="1113942" cy="558054"/>
            </a:xfrm>
            <a:custGeom>
              <a:avLst/>
              <a:gdLst>
                <a:gd name="connsiteX0" fmla="*/ 0 w 1113942"/>
                <a:gd name="connsiteY0" fmla="*/ 535792 h 558054"/>
                <a:gd name="connsiteX1" fmla="*/ 382772 w 1113942"/>
                <a:gd name="connsiteY1" fmla="*/ 514527 h 558054"/>
                <a:gd name="connsiteX2" fmla="*/ 414670 w 1113942"/>
                <a:gd name="connsiteY2" fmla="*/ 142388 h 558054"/>
                <a:gd name="connsiteX3" fmla="*/ 797442 w 1113942"/>
                <a:gd name="connsiteY3" fmla="*/ 4164 h 558054"/>
                <a:gd name="connsiteX4" fmla="*/ 786809 w 1113942"/>
                <a:gd name="connsiteY4" fmla="*/ 280611 h 558054"/>
                <a:gd name="connsiteX5" fmla="*/ 1095154 w 1113942"/>
                <a:gd name="connsiteY5" fmla="*/ 269978 h 558054"/>
                <a:gd name="connsiteX6" fmla="*/ 1095154 w 1113942"/>
                <a:gd name="connsiteY6" fmla="*/ 57327 h 5580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13942" h="558054">
                  <a:moveTo>
                    <a:pt x="0" y="535792"/>
                  </a:moveTo>
                  <a:cubicBezTo>
                    <a:pt x="156830" y="557943"/>
                    <a:pt x="313660" y="580094"/>
                    <a:pt x="382772" y="514527"/>
                  </a:cubicBezTo>
                  <a:cubicBezTo>
                    <a:pt x="451884" y="448960"/>
                    <a:pt x="345558" y="227448"/>
                    <a:pt x="414670" y="142388"/>
                  </a:cubicBezTo>
                  <a:cubicBezTo>
                    <a:pt x="483782" y="57328"/>
                    <a:pt x="735419" y="-18873"/>
                    <a:pt x="797442" y="4164"/>
                  </a:cubicBezTo>
                  <a:cubicBezTo>
                    <a:pt x="859465" y="27201"/>
                    <a:pt x="737190" y="236309"/>
                    <a:pt x="786809" y="280611"/>
                  </a:cubicBezTo>
                  <a:cubicBezTo>
                    <a:pt x="836428" y="324913"/>
                    <a:pt x="1043763" y="307192"/>
                    <a:pt x="1095154" y="269978"/>
                  </a:cubicBezTo>
                  <a:cubicBezTo>
                    <a:pt x="1146545" y="232764"/>
                    <a:pt x="1073889" y="30746"/>
                    <a:pt x="1095154" y="57327"/>
                  </a:cubicBezTo>
                </a:path>
              </a:pathLst>
            </a:custGeom>
            <a:noFill/>
            <a:ln w="571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Connector 6">
              <a:extLst>
                <a:ext uri="{FF2B5EF4-FFF2-40B4-BE49-F238E27FC236}">
                  <a16:creationId xmlns:a16="http://schemas.microsoft.com/office/drawing/2014/main" id="{85339FE6-70DB-0853-D628-B1D39E14C1A4}"/>
                </a:ext>
              </a:extLst>
            </p:cNvPr>
            <p:cNvCxnSpPr>
              <a:cxnSpLocks/>
              <a:stCxn id="35" idx="6"/>
              <a:endCxn id="47" idx="2"/>
            </p:cNvCxnSpPr>
            <p:nvPr/>
          </p:nvCxnSpPr>
          <p:spPr>
            <a:xfrm flipV="1">
              <a:off x="9901954" y="1970913"/>
              <a:ext cx="1042288" cy="335171"/>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8AB10B90-58C0-64FA-0381-549AB79BDE62}"/>
                </a:ext>
              </a:extLst>
            </p:cNvPr>
            <p:cNvCxnSpPr>
              <a:stCxn id="37" idx="3"/>
              <a:endCxn id="36" idx="7"/>
            </p:cNvCxnSpPr>
            <p:nvPr/>
          </p:nvCxnSpPr>
          <p:spPr>
            <a:xfrm flipH="1">
              <a:off x="9270609" y="3386098"/>
              <a:ext cx="765360" cy="517888"/>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34" name="Oval 33">
                  <a:extLst>
                    <a:ext uri="{FF2B5EF4-FFF2-40B4-BE49-F238E27FC236}">
                      <a16:creationId xmlns:a16="http://schemas.microsoft.com/office/drawing/2014/main" id="{8628FAB3-8BD0-3738-DA2D-79E3D16F1C02}"/>
                    </a:ext>
                  </a:extLst>
                </p:cNvPr>
                <p:cNvSpPr/>
                <p:nvPr/>
              </p:nvSpPr>
              <p:spPr>
                <a:xfrm>
                  <a:off x="8305800" y="2885594"/>
                  <a:ext cx="335171" cy="335171"/>
                </a:xfrm>
                <a:prstGeom prst="ellipse">
                  <a:avLst/>
                </a:prstGeom>
                <a:solidFill>
                  <a:srgbClr val="FF0000"/>
                </a:solidFill>
                <a:ln>
                  <a:solidFill>
                    <a:srgbClr val="FF33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𝑠</m:t>
                        </m:r>
                      </m:oMath>
                    </m:oMathPara>
                  </a14:m>
                  <a:endParaRPr lang="en-US" dirty="0"/>
                </a:p>
              </p:txBody>
            </p:sp>
          </mc:Choice>
          <mc:Fallback xmlns="">
            <p:sp>
              <p:nvSpPr>
                <p:cNvPr id="34" name="Oval 33">
                  <a:extLst>
                    <a:ext uri="{FF2B5EF4-FFF2-40B4-BE49-F238E27FC236}">
                      <a16:creationId xmlns:a16="http://schemas.microsoft.com/office/drawing/2014/main" id="{8628FAB3-8BD0-3738-DA2D-79E3D16F1C02}"/>
                    </a:ext>
                  </a:extLst>
                </p:cNvPr>
                <p:cNvSpPr>
                  <a:spLocks noRot="1" noChangeAspect="1" noMove="1" noResize="1" noEditPoints="1" noAdjustHandles="1" noChangeArrowheads="1" noChangeShapeType="1" noTextEdit="1"/>
                </p:cNvSpPr>
                <p:nvPr/>
              </p:nvSpPr>
              <p:spPr>
                <a:xfrm>
                  <a:off x="8305800" y="2885594"/>
                  <a:ext cx="335171" cy="335171"/>
                </a:xfrm>
                <a:prstGeom prst="ellipse">
                  <a:avLst/>
                </a:prstGeom>
                <a:blipFill>
                  <a:blip r:embed="rId3"/>
                  <a:stretch>
                    <a:fillRect/>
                  </a:stretch>
                </a:blipFill>
                <a:ln>
                  <a:solidFill>
                    <a:srgbClr val="FF33CC"/>
                  </a:solid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5" name="Oval 34">
                  <a:extLst>
                    <a:ext uri="{FF2B5EF4-FFF2-40B4-BE49-F238E27FC236}">
                      <a16:creationId xmlns:a16="http://schemas.microsoft.com/office/drawing/2014/main" id="{BABBDF72-2FF5-2183-A9B1-28ADD7420C07}"/>
                    </a:ext>
                  </a:extLst>
                </p:cNvPr>
                <p:cNvSpPr/>
                <p:nvPr/>
              </p:nvSpPr>
              <p:spPr>
                <a:xfrm>
                  <a:off x="9566783" y="2138498"/>
                  <a:ext cx="335171" cy="33517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b="0" i="1" smtClean="0">
                            <a:solidFill>
                              <a:schemeClr val="tx1"/>
                            </a:solidFill>
                            <a:latin typeface="Cambria Math" panose="02040503050406030204" pitchFamily="18" charset="0"/>
                          </a:rPr>
                          <m:t>𝑥</m:t>
                        </m:r>
                      </m:oMath>
                    </m:oMathPara>
                  </a14:m>
                  <a:endParaRPr lang="en-US" dirty="0">
                    <a:solidFill>
                      <a:schemeClr val="tx1"/>
                    </a:solidFill>
                  </a:endParaRPr>
                </a:p>
              </p:txBody>
            </p:sp>
          </mc:Choice>
          <mc:Fallback xmlns="">
            <p:sp>
              <p:nvSpPr>
                <p:cNvPr id="35" name="Oval 34">
                  <a:extLst>
                    <a:ext uri="{FF2B5EF4-FFF2-40B4-BE49-F238E27FC236}">
                      <a16:creationId xmlns:a16="http://schemas.microsoft.com/office/drawing/2014/main" id="{BABBDF72-2FF5-2183-A9B1-28ADD7420C07}"/>
                    </a:ext>
                  </a:extLst>
                </p:cNvPr>
                <p:cNvSpPr>
                  <a:spLocks noRot="1" noChangeAspect="1" noMove="1" noResize="1" noEditPoints="1" noAdjustHandles="1" noChangeArrowheads="1" noChangeShapeType="1" noTextEdit="1"/>
                </p:cNvSpPr>
                <p:nvPr/>
              </p:nvSpPr>
              <p:spPr>
                <a:xfrm>
                  <a:off x="9566783" y="2138498"/>
                  <a:ext cx="335171" cy="335171"/>
                </a:xfrm>
                <a:prstGeom prst="ellipse">
                  <a:avLst/>
                </a:prstGeom>
                <a:blipFill>
                  <a:blip r:embed="rId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6" name="Oval 35">
                  <a:extLst>
                    <a:ext uri="{FF2B5EF4-FFF2-40B4-BE49-F238E27FC236}">
                      <a16:creationId xmlns:a16="http://schemas.microsoft.com/office/drawing/2014/main" id="{AE8CEF62-5070-282D-FBC7-78010062099D}"/>
                    </a:ext>
                  </a:extLst>
                </p:cNvPr>
                <p:cNvSpPr/>
                <p:nvPr/>
              </p:nvSpPr>
              <p:spPr>
                <a:xfrm>
                  <a:off x="8984522" y="3854902"/>
                  <a:ext cx="335171" cy="33517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b="0" i="1" smtClean="0">
                            <a:solidFill>
                              <a:schemeClr val="tx1"/>
                            </a:solidFill>
                            <a:latin typeface="Cambria Math" panose="02040503050406030204" pitchFamily="18" charset="0"/>
                          </a:rPr>
                          <m:t>𝑦</m:t>
                        </m:r>
                      </m:oMath>
                    </m:oMathPara>
                  </a14:m>
                  <a:endParaRPr lang="en-US" dirty="0">
                    <a:solidFill>
                      <a:schemeClr val="tx1"/>
                    </a:solidFill>
                  </a:endParaRPr>
                </a:p>
              </p:txBody>
            </p:sp>
          </mc:Choice>
          <mc:Fallback xmlns="">
            <p:sp>
              <p:nvSpPr>
                <p:cNvPr id="36" name="Oval 35">
                  <a:extLst>
                    <a:ext uri="{FF2B5EF4-FFF2-40B4-BE49-F238E27FC236}">
                      <a16:creationId xmlns:a16="http://schemas.microsoft.com/office/drawing/2014/main" id="{AE8CEF62-5070-282D-FBC7-78010062099D}"/>
                    </a:ext>
                  </a:extLst>
                </p:cNvPr>
                <p:cNvSpPr>
                  <a:spLocks noRot="1" noChangeAspect="1" noMove="1" noResize="1" noEditPoints="1" noAdjustHandles="1" noChangeArrowheads="1" noChangeShapeType="1" noTextEdit="1"/>
                </p:cNvSpPr>
                <p:nvPr/>
              </p:nvSpPr>
              <p:spPr>
                <a:xfrm>
                  <a:off x="8984522" y="3854902"/>
                  <a:ext cx="335171" cy="335171"/>
                </a:xfrm>
                <a:prstGeom prst="ellipse">
                  <a:avLst/>
                </a:prstGeom>
                <a:blipFill>
                  <a:blip r:embed="rId5"/>
                  <a:stretch>
                    <a:fillRect b="-8475"/>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7" name="Oval 36">
                  <a:extLst>
                    <a:ext uri="{FF2B5EF4-FFF2-40B4-BE49-F238E27FC236}">
                      <a16:creationId xmlns:a16="http://schemas.microsoft.com/office/drawing/2014/main" id="{F0CC2B2E-CACC-9F08-B7C8-C7E525968DFB}"/>
                    </a:ext>
                  </a:extLst>
                </p:cNvPr>
                <p:cNvSpPr/>
                <p:nvPr/>
              </p:nvSpPr>
              <p:spPr>
                <a:xfrm>
                  <a:off x="9986885" y="3100011"/>
                  <a:ext cx="335171" cy="335171"/>
                </a:xfrm>
                <a:prstGeom prst="ellipse">
                  <a:avLst/>
                </a:prstGeom>
                <a:solidFill>
                  <a:srgbClr val="92D050"/>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b="0" i="1" smtClean="0">
                            <a:solidFill>
                              <a:schemeClr val="tx1"/>
                            </a:solidFill>
                            <a:latin typeface="Cambria Math" panose="02040503050406030204" pitchFamily="18" charset="0"/>
                          </a:rPr>
                          <m:t>𝑎</m:t>
                        </m:r>
                      </m:oMath>
                    </m:oMathPara>
                  </a14:m>
                  <a:endParaRPr lang="en-US" dirty="0">
                    <a:solidFill>
                      <a:schemeClr val="tx1"/>
                    </a:solidFill>
                  </a:endParaRPr>
                </a:p>
              </p:txBody>
            </p:sp>
          </mc:Choice>
          <mc:Fallback xmlns="">
            <p:sp>
              <p:nvSpPr>
                <p:cNvPr id="37" name="Oval 36">
                  <a:extLst>
                    <a:ext uri="{FF2B5EF4-FFF2-40B4-BE49-F238E27FC236}">
                      <a16:creationId xmlns:a16="http://schemas.microsoft.com/office/drawing/2014/main" id="{F0CC2B2E-CACC-9F08-B7C8-C7E525968DFB}"/>
                    </a:ext>
                  </a:extLst>
                </p:cNvPr>
                <p:cNvSpPr>
                  <a:spLocks noRot="1" noChangeAspect="1" noMove="1" noResize="1" noEditPoints="1" noAdjustHandles="1" noChangeArrowheads="1" noChangeShapeType="1" noTextEdit="1"/>
                </p:cNvSpPr>
                <p:nvPr/>
              </p:nvSpPr>
              <p:spPr>
                <a:xfrm>
                  <a:off x="9986885" y="3100011"/>
                  <a:ext cx="335171" cy="335171"/>
                </a:xfrm>
                <a:prstGeom prst="ellipse">
                  <a:avLst/>
                </a:prstGeom>
                <a:blipFill>
                  <a:blip r:embed="rId6"/>
                  <a:stretch>
                    <a:fillRect/>
                  </a:stretch>
                </a:blipFill>
                <a:ln>
                  <a:solidFill>
                    <a:schemeClr val="accent3">
                      <a:lumMod val="50000"/>
                    </a:schemeClr>
                  </a:solidFill>
                </a:ln>
              </p:spPr>
              <p:txBody>
                <a:bodyPr/>
                <a:lstStyle/>
                <a:p>
                  <a:r>
                    <a:rPr lang="en-US">
                      <a:noFill/>
                    </a:rPr>
                    <a:t> </a:t>
                  </a:r>
                </a:p>
              </p:txBody>
            </p:sp>
          </mc:Fallback>
        </mc:AlternateContent>
        <p:sp>
          <p:nvSpPr>
            <p:cNvPr id="44" name="Freeform 2">
              <a:extLst>
                <a:ext uri="{FF2B5EF4-FFF2-40B4-BE49-F238E27FC236}">
                  <a16:creationId xmlns:a16="http://schemas.microsoft.com/office/drawing/2014/main" id="{187AAD63-1D27-A33B-AA85-F13586E96FD7}"/>
                </a:ext>
              </a:extLst>
            </p:cNvPr>
            <p:cNvSpPr/>
            <p:nvPr/>
          </p:nvSpPr>
          <p:spPr>
            <a:xfrm>
              <a:off x="8158085" y="1755227"/>
              <a:ext cx="1828800" cy="2664373"/>
            </a:xfrm>
            <a:custGeom>
              <a:avLst/>
              <a:gdLst>
                <a:gd name="connsiteX0" fmla="*/ 0 w 1828800"/>
                <a:gd name="connsiteY0" fmla="*/ 1119352 h 2664373"/>
                <a:gd name="connsiteX1" fmla="*/ 110359 w 1828800"/>
                <a:gd name="connsiteY1" fmla="*/ 1797269 h 2664373"/>
                <a:gd name="connsiteX2" fmla="*/ 394138 w 1828800"/>
                <a:gd name="connsiteY2" fmla="*/ 2443655 h 2664373"/>
                <a:gd name="connsiteX3" fmla="*/ 961697 w 1828800"/>
                <a:gd name="connsiteY3" fmla="*/ 2664373 h 2664373"/>
                <a:gd name="connsiteX4" fmla="*/ 1371600 w 1828800"/>
                <a:gd name="connsiteY4" fmla="*/ 2333297 h 2664373"/>
                <a:gd name="connsiteX5" fmla="*/ 1403131 w 1828800"/>
                <a:gd name="connsiteY5" fmla="*/ 1608083 h 2664373"/>
                <a:gd name="connsiteX6" fmla="*/ 1828800 w 1828800"/>
                <a:gd name="connsiteY6" fmla="*/ 567559 h 2664373"/>
                <a:gd name="connsiteX7" fmla="*/ 1765738 w 1828800"/>
                <a:gd name="connsiteY7" fmla="*/ 141890 h 2664373"/>
                <a:gd name="connsiteX8" fmla="*/ 1513490 w 1828800"/>
                <a:gd name="connsiteY8" fmla="*/ 0 h 2664373"/>
                <a:gd name="connsiteX9" fmla="*/ 614856 w 1828800"/>
                <a:gd name="connsiteY9" fmla="*/ 488731 h 2664373"/>
                <a:gd name="connsiteX10" fmla="*/ 78828 w 1828800"/>
                <a:gd name="connsiteY10" fmla="*/ 867104 h 2664373"/>
                <a:gd name="connsiteX11" fmla="*/ 0 w 1828800"/>
                <a:gd name="connsiteY11" fmla="*/ 1119352 h 2664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828800" h="2664373">
                  <a:moveTo>
                    <a:pt x="0" y="1119352"/>
                  </a:moveTo>
                  <a:lnTo>
                    <a:pt x="110359" y="1797269"/>
                  </a:lnTo>
                  <a:lnTo>
                    <a:pt x="394138" y="2443655"/>
                  </a:lnTo>
                  <a:lnTo>
                    <a:pt x="961697" y="2664373"/>
                  </a:lnTo>
                  <a:lnTo>
                    <a:pt x="1371600" y="2333297"/>
                  </a:lnTo>
                  <a:lnTo>
                    <a:pt x="1403131" y="1608083"/>
                  </a:lnTo>
                  <a:lnTo>
                    <a:pt x="1828800" y="567559"/>
                  </a:lnTo>
                  <a:lnTo>
                    <a:pt x="1765738" y="141890"/>
                  </a:lnTo>
                  <a:lnTo>
                    <a:pt x="1513490" y="0"/>
                  </a:lnTo>
                  <a:lnTo>
                    <a:pt x="614856" y="488731"/>
                  </a:lnTo>
                  <a:lnTo>
                    <a:pt x="78828" y="867104"/>
                  </a:lnTo>
                  <a:lnTo>
                    <a:pt x="0" y="1119352"/>
                  </a:lnTo>
                  <a:close/>
                </a:path>
              </a:pathLst>
            </a:custGeom>
            <a:solidFill>
              <a:srgbClr val="00B0F0">
                <a:alpha val="25098"/>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mc:AlternateContent xmlns:mc="http://schemas.openxmlformats.org/markup-compatibility/2006" xmlns:a14="http://schemas.microsoft.com/office/drawing/2010/main">
          <mc:Choice Requires="a14">
            <p:sp>
              <p:nvSpPr>
                <p:cNvPr id="45" name="TextBox 44">
                  <a:extLst>
                    <a:ext uri="{FF2B5EF4-FFF2-40B4-BE49-F238E27FC236}">
                      <a16:creationId xmlns:a16="http://schemas.microsoft.com/office/drawing/2014/main" id="{99B7DCAD-FE75-8FAF-B7D8-C443CAF47EA7}"/>
                    </a:ext>
                  </a:extLst>
                </p:cNvPr>
                <p:cNvSpPr txBox="1"/>
                <p:nvPr/>
              </p:nvSpPr>
              <p:spPr>
                <a:xfrm rot="19167461">
                  <a:off x="8886445" y="2873184"/>
                  <a:ext cx="941604" cy="369332"/>
                </a:xfrm>
                <a:prstGeom prst="rect">
                  <a:avLst/>
                </a:prstGeom>
                <a:noFill/>
              </p:spPr>
              <p:txBody>
                <a:bodyPr wrap="none" rtlCol="0">
                  <a:spAutoFit/>
                </a:bodyPr>
                <a:lstStyle/>
                <a:p>
                  <a14:m>
                    <m:oMath xmlns:m="http://schemas.openxmlformats.org/officeDocument/2006/math">
                      <m:r>
                        <a:rPr lang="en-US" b="0" i="1" smtClean="0">
                          <a:solidFill>
                            <a:schemeClr val="tx2">
                              <a:lumMod val="75000"/>
                            </a:schemeClr>
                          </a:solidFill>
                          <a:latin typeface="Cambria Math" panose="02040503050406030204" pitchFamily="18" charset="0"/>
                        </a:rPr>
                        <m:t>𝑘</m:t>
                      </m:r>
                    </m:oMath>
                  </a14:m>
                  <a:r>
                    <a:rPr lang="en-US" dirty="0">
                      <a:solidFill>
                        <a:schemeClr val="tx2">
                          <a:lumMod val="75000"/>
                        </a:schemeClr>
                      </a:solidFill>
                    </a:rPr>
                    <a:t> nodes</a:t>
                  </a:r>
                </a:p>
              </p:txBody>
            </p:sp>
          </mc:Choice>
          <mc:Fallback xmlns="">
            <p:sp>
              <p:nvSpPr>
                <p:cNvPr id="45" name="TextBox 44">
                  <a:extLst>
                    <a:ext uri="{FF2B5EF4-FFF2-40B4-BE49-F238E27FC236}">
                      <a16:creationId xmlns:a16="http://schemas.microsoft.com/office/drawing/2014/main" id="{99B7DCAD-FE75-8FAF-B7D8-C443CAF47EA7}"/>
                    </a:ext>
                  </a:extLst>
                </p:cNvPr>
                <p:cNvSpPr txBox="1">
                  <a:spLocks noRot="1" noChangeAspect="1" noMove="1" noResize="1" noEditPoints="1" noAdjustHandles="1" noChangeArrowheads="1" noChangeShapeType="1" noTextEdit="1"/>
                </p:cNvSpPr>
                <p:nvPr/>
              </p:nvSpPr>
              <p:spPr>
                <a:xfrm rot="19167461">
                  <a:off x="8886445" y="2873184"/>
                  <a:ext cx="941604" cy="369332"/>
                </a:xfrm>
                <a:prstGeom prst="rect">
                  <a:avLst/>
                </a:prstGeom>
                <a:blipFill>
                  <a:blip r:embed="rId7"/>
                  <a:stretch>
                    <a:fillRect t="-6122" r="-1012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7" name="Oval 46">
                  <a:extLst>
                    <a:ext uri="{FF2B5EF4-FFF2-40B4-BE49-F238E27FC236}">
                      <a16:creationId xmlns:a16="http://schemas.microsoft.com/office/drawing/2014/main" id="{5A4C501F-64FF-88BA-788A-8096A2CFC062}"/>
                    </a:ext>
                  </a:extLst>
                </p:cNvPr>
                <p:cNvSpPr/>
                <p:nvPr/>
              </p:nvSpPr>
              <p:spPr>
                <a:xfrm>
                  <a:off x="10944242" y="1803327"/>
                  <a:ext cx="335171" cy="33517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b="0" i="1" smtClean="0">
                            <a:solidFill>
                              <a:schemeClr val="tx1"/>
                            </a:solidFill>
                            <a:latin typeface="Cambria Math" panose="02040503050406030204" pitchFamily="18" charset="0"/>
                          </a:rPr>
                          <m:t>𝑏</m:t>
                        </m:r>
                      </m:oMath>
                    </m:oMathPara>
                  </a14:m>
                  <a:endParaRPr lang="en-US" dirty="0">
                    <a:solidFill>
                      <a:schemeClr val="tx1"/>
                    </a:solidFill>
                  </a:endParaRPr>
                </a:p>
              </p:txBody>
            </p:sp>
          </mc:Choice>
          <mc:Fallback xmlns="">
            <p:sp>
              <p:nvSpPr>
                <p:cNvPr id="47" name="Oval 46">
                  <a:extLst>
                    <a:ext uri="{FF2B5EF4-FFF2-40B4-BE49-F238E27FC236}">
                      <a16:creationId xmlns:a16="http://schemas.microsoft.com/office/drawing/2014/main" id="{5A4C501F-64FF-88BA-788A-8096A2CFC062}"/>
                    </a:ext>
                  </a:extLst>
                </p:cNvPr>
                <p:cNvSpPr>
                  <a:spLocks noRot="1" noChangeAspect="1" noMove="1" noResize="1" noEditPoints="1" noAdjustHandles="1" noChangeArrowheads="1" noChangeShapeType="1" noTextEdit="1"/>
                </p:cNvSpPr>
                <p:nvPr/>
              </p:nvSpPr>
              <p:spPr>
                <a:xfrm>
                  <a:off x="10944242" y="1803327"/>
                  <a:ext cx="335171" cy="335171"/>
                </a:xfrm>
                <a:prstGeom prst="ellipse">
                  <a:avLst/>
                </a:prstGeom>
                <a:blipFill>
                  <a:blip r:embed="rId8"/>
                  <a:stretch>
                    <a:fillRect/>
                  </a:stretch>
                </a:blipFill>
              </p:spPr>
              <p:txBody>
                <a:bodyPr/>
                <a:lstStyle/>
                <a:p>
                  <a:r>
                    <a:rPr lang="en-US">
                      <a:noFill/>
                    </a:rPr>
                    <a:t> </a:t>
                  </a:r>
                </a:p>
              </p:txBody>
            </p:sp>
          </mc:Fallback>
        </mc:AlternateContent>
      </p:grpSp>
    </p:spTree>
    <p:extLst>
      <p:ext uri="{BB962C8B-B14F-4D97-AF65-F5344CB8AC3E}">
        <p14:creationId xmlns:p14="http://schemas.microsoft.com/office/powerpoint/2010/main" val="7409599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27D05F-C10D-73F2-3AAF-B8AAB9DD540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701F6E3-1E1C-389A-3D32-70E8B4176BE9}"/>
              </a:ext>
            </a:extLst>
          </p:cNvPr>
          <p:cNvSpPr>
            <a:spLocks noGrp="1"/>
          </p:cNvSpPr>
          <p:nvPr>
            <p:ph type="title"/>
          </p:nvPr>
        </p:nvSpPr>
        <p:spPr/>
        <p:txBody>
          <a:bodyPr>
            <a:normAutofit/>
          </a:bodyPr>
          <a:lstStyle/>
          <a:p>
            <a:r>
              <a:rPr lang="en-US" dirty="0"/>
              <a:t>BFS – Worked Example</a:t>
            </a:r>
          </a:p>
        </p:txBody>
      </p:sp>
      <p:sp>
        <p:nvSpPr>
          <p:cNvPr id="3" name="TextBox 2">
            <a:extLst>
              <a:ext uri="{FF2B5EF4-FFF2-40B4-BE49-F238E27FC236}">
                <a16:creationId xmlns:a16="http://schemas.microsoft.com/office/drawing/2014/main" id="{2A549A85-396E-4DD3-B156-C50E133349BF}"/>
              </a:ext>
            </a:extLst>
          </p:cNvPr>
          <p:cNvSpPr txBox="1"/>
          <p:nvPr/>
        </p:nvSpPr>
        <p:spPr>
          <a:xfrm>
            <a:off x="311300" y="4450870"/>
            <a:ext cx="5105437" cy="1815882"/>
          </a:xfrm>
          <a:prstGeom prst="rect">
            <a:avLst/>
          </a:prstGeom>
          <a:noFill/>
        </p:spPr>
        <p:txBody>
          <a:bodyPr wrap="none" rtlCol="0">
            <a:spAutoFit/>
          </a:bodyPr>
          <a:lstStyle/>
          <a:p>
            <a:r>
              <a:rPr lang="en-US" sz="2800" dirty="0">
                <a:solidFill>
                  <a:srgbClr val="FF0000"/>
                </a:solidFill>
              </a:rPr>
              <a:t>For each node:</a:t>
            </a:r>
          </a:p>
          <a:p>
            <a:r>
              <a:rPr lang="en-US" sz="2800" dirty="0">
                <a:solidFill>
                  <a:srgbClr val="FF0000"/>
                </a:solidFill>
              </a:rPr>
              <a:t>    For each unvisited neighbor:</a:t>
            </a:r>
          </a:p>
          <a:p>
            <a:r>
              <a:rPr lang="en-US" sz="2800" dirty="0">
                <a:solidFill>
                  <a:srgbClr val="FF0000"/>
                </a:solidFill>
              </a:rPr>
              <a:t>        add that neighbor to a queue</a:t>
            </a:r>
          </a:p>
          <a:p>
            <a:r>
              <a:rPr lang="en-US" sz="2800" dirty="0">
                <a:solidFill>
                  <a:srgbClr val="FF0000"/>
                </a:solidFill>
              </a:rPr>
              <a:t>        mark that neighbor as visited</a:t>
            </a:r>
          </a:p>
        </p:txBody>
      </p:sp>
      <p:graphicFrame>
        <p:nvGraphicFramePr>
          <p:cNvPr id="7" name="Table 6">
            <a:extLst>
              <a:ext uri="{FF2B5EF4-FFF2-40B4-BE49-F238E27FC236}">
                <a16:creationId xmlns:a16="http://schemas.microsoft.com/office/drawing/2014/main" id="{44DC8385-3149-ADA1-65A8-6FC96A350388}"/>
              </a:ext>
            </a:extLst>
          </p:cNvPr>
          <p:cNvGraphicFramePr>
            <a:graphicFrameLocks noGrp="1"/>
          </p:cNvGraphicFramePr>
          <p:nvPr/>
        </p:nvGraphicFramePr>
        <p:xfrm>
          <a:off x="6820603" y="1399839"/>
          <a:ext cx="3977241" cy="3708400"/>
        </p:xfrm>
        <a:graphic>
          <a:graphicData uri="http://schemas.openxmlformats.org/drawingml/2006/table">
            <a:tbl>
              <a:tblPr firstRow="1" bandRow="1">
                <a:tableStyleId>{5C22544A-7EE6-4342-B048-85BDC9FD1C3A}</a:tableStyleId>
              </a:tblPr>
              <a:tblGrid>
                <a:gridCol w="966330">
                  <a:extLst>
                    <a:ext uri="{9D8B030D-6E8A-4147-A177-3AD203B41FA5}">
                      <a16:colId xmlns:a16="http://schemas.microsoft.com/office/drawing/2014/main" val="2885487592"/>
                    </a:ext>
                  </a:extLst>
                </a:gridCol>
                <a:gridCol w="1014152">
                  <a:extLst>
                    <a:ext uri="{9D8B030D-6E8A-4147-A177-3AD203B41FA5}">
                      <a16:colId xmlns:a16="http://schemas.microsoft.com/office/drawing/2014/main" val="3918555435"/>
                    </a:ext>
                  </a:extLst>
                </a:gridCol>
                <a:gridCol w="1996759">
                  <a:extLst>
                    <a:ext uri="{9D8B030D-6E8A-4147-A177-3AD203B41FA5}">
                      <a16:colId xmlns:a16="http://schemas.microsoft.com/office/drawing/2014/main" val="1745931878"/>
                    </a:ext>
                  </a:extLst>
                </a:gridCol>
              </a:tblGrid>
              <a:tr h="370840">
                <a:tc>
                  <a:txBody>
                    <a:bodyPr/>
                    <a:lstStyle/>
                    <a:p>
                      <a:r>
                        <a:rPr lang="en-US" dirty="0"/>
                        <a:t>Node</a:t>
                      </a:r>
                    </a:p>
                  </a:txBody>
                  <a:tcPr/>
                </a:tc>
                <a:tc>
                  <a:txBody>
                    <a:bodyPr/>
                    <a:lstStyle/>
                    <a:p>
                      <a:r>
                        <a:rPr lang="en-US" dirty="0"/>
                        <a:t>Visited?</a:t>
                      </a:r>
                    </a:p>
                  </a:txBody>
                  <a:tcPr/>
                </a:tc>
                <a:tc>
                  <a:txBody>
                    <a:bodyPr/>
                    <a:lstStyle/>
                    <a:p>
                      <a:r>
                        <a:rPr lang="en-US" dirty="0"/>
                        <a:t>Other Info</a:t>
                      </a:r>
                    </a:p>
                  </a:txBody>
                  <a:tcPr/>
                </a:tc>
                <a:extLst>
                  <a:ext uri="{0D108BD9-81ED-4DB2-BD59-A6C34878D82A}">
                    <a16:rowId xmlns:a16="http://schemas.microsoft.com/office/drawing/2014/main" val="2308798723"/>
                  </a:ext>
                </a:extLst>
              </a:tr>
              <a:tr h="370840">
                <a:tc>
                  <a:txBody>
                    <a:bodyPr/>
                    <a:lstStyle/>
                    <a:p>
                      <a:r>
                        <a:rPr lang="en-US" dirty="0"/>
                        <a:t>1</a:t>
                      </a:r>
                    </a:p>
                  </a:txBody>
                  <a:tcPr/>
                </a:tc>
                <a:tc>
                  <a:txBody>
                    <a:bodyPr/>
                    <a:lstStyle/>
                    <a:p>
                      <a:r>
                        <a:rPr lang="en-US" dirty="0"/>
                        <a:t>True</a:t>
                      </a:r>
                    </a:p>
                  </a:txBody>
                  <a:tcPr/>
                </a:tc>
                <a:tc>
                  <a:txBody>
                    <a:bodyPr/>
                    <a:lstStyle/>
                    <a:p>
                      <a:endParaRPr lang="en-US"/>
                    </a:p>
                  </a:txBody>
                  <a:tcPr/>
                </a:tc>
                <a:extLst>
                  <a:ext uri="{0D108BD9-81ED-4DB2-BD59-A6C34878D82A}">
                    <a16:rowId xmlns:a16="http://schemas.microsoft.com/office/drawing/2014/main" val="1004763930"/>
                  </a:ext>
                </a:extLst>
              </a:tr>
              <a:tr h="370840">
                <a:tc>
                  <a:txBody>
                    <a:bodyPr/>
                    <a:lstStyle/>
                    <a:p>
                      <a:r>
                        <a:rPr lang="en-US" dirty="0"/>
                        <a:t>2</a:t>
                      </a:r>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2355311175"/>
                  </a:ext>
                </a:extLst>
              </a:tr>
              <a:tr h="370840">
                <a:tc>
                  <a:txBody>
                    <a:bodyPr/>
                    <a:lstStyle/>
                    <a:p>
                      <a:r>
                        <a:rPr lang="en-US" dirty="0"/>
                        <a:t>3</a:t>
                      </a:r>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397657591"/>
                  </a:ext>
                </a:extLst>
              </a:tr>
              <a:tr h="370840">
                <a:tc>
                  <a:txBody>
                    <a:bodyPr/>
                    <a:lstStyle/>
                    <a:p>
                      <a:r>
                        <a:rPr lang="en-US" dirty="0"/>
                        <a:t>4</a:t>
                      </a:r>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3457034338"/>
                  </a:ext>
                </a:extLst>
              </a:tr>
              <a:tr h="370840">
                <a:tc>
                  <a:txBody>
                    <a:bodyPr/>
                    <a:lstStyle/>
                    <a:p>
                      <a:r>
                        <a:rPr lang="en-US" dirty="0"/>
                        <a:t>5</a:t>
                      </a:r>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386718475"/>
                  </a:ext>
                </a:extLst>
              </a:tr>
              <a:tr h="370840">
                <a:tc>
                  <a:txBody>
                    <a:bodyPr/>
                    <a:lstStyle/>
                    <a:p>
                      <a:r>
                        <a:rPr lang="en-US" dirty="0"/>
                        <a:t>6</a:t>
                      </a:r>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4231982426"/>
                  </a:ext>
                </a:extLst>
              </a:tr>
              <a:tr h="370840">
                <a:tc>
                  <a:txBody>
                    <a:bodyPr/>
                    <a:lstStyle/>
                    <a:p>
                      <a:r>
                        <a:rPr lang="en-US" dirty="0"/>
                        <a:t>7</a:t>
                      </a:r>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266448052"/>
                  </a:ext>
                </a:extLst>
              </a:tr>
              <a:tr h="370840">
                <a:tc>
                  <a:txBody>
                    <a:bodyPr/>
                    <a:lstStyle/>
                    <a:p>
                      <a:r>
                        <a:rPr lang="en-US" dirty="0"/>
                        <a:t>8</a:t>
                      </a:r>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1843436055"/>
                  </a:ext>
                </a:extLst>
              </a:tr>
              <a:tr h="370840">
                <a:tc>
                  <a:txBody>
                    <a:bodyPr/>
                    <a:lstStyle/>
                    <a:p>
                      <a:r>
                        <a:rPr lang="en-US" dirty="0"/>
                        <a:t>9</a:t>
                      </a:r>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3525953369"/>
                  </a:ext>
                </a:extLst>
              </a:tr>
            </a:tbl>
          </a:graphicData>
        </a:graphic>
      </p:graphicFrame>
      <p:grpSp>
        <p:nvGrpSpPr>
          <p:cNvPr id="10" name="Group 9" descr="Discovered but not-yet visited nodes are stored in a queue">
            <a:extLst>
              <a:ext uri="{FF2B5EF4-FFF2-40B4-BE49-F238E27FC236}">
                <a16:creationId xmlns:a16="http://schemas.microsoft.com/office/drawing/2014/main" id="{8E78528F-B481-501B-80C8-3ACEF731F1AB}"/>
              </a:ext>
            </a:extLst>
          </p:cNvPr>
          <p:cNvGrpSpPr/>
          <p:nvPr/>
        </p:nvGrpSpPr>
        <p:grpSpPr>
          <a:xfrm>
            <a:off x="5742926" y="5619404"/>
            <a:ext cx="6036209" cy="647348"/>
            <a:chOff x="5742926" y="5619404"/>
            <a:chExt cx="6036209" cy="647348"/>
          </a:xfrm>
        </p:grpSpPr>
        <p:sp>
          <p:nvSpPr>
            <p:cNvPr id="8" name="Rectangle 7">
              <a:extLst>
                <a:ext uri="{FF2B5EF4-FFF2-40B4-BE49-F238E27FC236}">
                  <a16:creationId xmlns:a16="http://schemas.microsoft.com/office/drawing/2014/main" id="{F08B7A96-F20F-58E9-9395-737B04B7460B}"/>
                </a:ext>
              </a:extLst>
            </p:cNvPr>
            <p:cNvSpPr/>
            <p:nvPr/>
          </p:nvSpPr>
          <p:spPr>
            <a:xfrm>
              <a:off x="6558742" y="5619404"/>
              <a:ext cx="5220393" cy="647348"/>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FB55E0C5-A13E-712E-C130-6D7FE34C5699}"/>
                </a:ext>
              </a:extLst>
            </p:cNvPr>
            <p:cNvSpPr txBox="1"/>
            <p:nvPr/>
          </p:nvSpPr>
          <p:spPr>
            <a:xfrm>
              <a:off x="5742926" y="5765866"/>
              <a:ext cx="877163" cy="369332"/>
            </a:xfrm>
            <a:prstGeom prst="rect">
              <a:avLst/>
            </a:prstGeom>
            <a:noFill/>
          </p:spPr>
          <p:txBody>
            <a:bodyPr wrap="none" rtlCol="0">
              <a:spAutoFit/>
            </a:bodyPr>
            <a:lstStyle/>
            <a:p>
              <a:r>
                <a:rPr lang="en-US" dirty="0"/>
                <a:t>Queue:</a:t>
              </a:r>
            </a:p>
          </p:txBody>
        </p:sp>
      </p:grpSp>
      <p:grpSp>
        <p:nvGrpSpPr>
          <p:cNvPr id="5" name="Group 4" descr="An illustration of the following undirected graph:&#10;&#10;The vertices are: 1,2,3,4,5,6,7,8&#10;The edges are as follows:&#10;(1,2), (1,3), &#10;(2,5), &#10;(3,2), (3,4), (3,6), &#10;(4,6), &#10;(5,4), (5,8), &#10;(6,3),  &#10;(7,5), (7,6), (7,8) &#10;(8,7),&#10;(9,7), (9,8)&#10;&#10;For a breadth-first search starting from node 1, we would visit the nodes in the following order:&#10;&#10;1&#10;2 and 3 (in any order)&#10;4, 5, and 6 (in any order)&#10;7&#10;8&#10;&#10;Because 9 is not reachable from 1, it will not be visited.">
            <a:extLst>
              <a:ext uri="{FF2B5EF4-FFF2-40B4-BE49-F238E27FC236}">
                <a16:creationId xmlns:a16="http://schemas.microsoft.com/office/drawing/2014/main" id="{471537E6-B258-49CA-A0DC-14BBCAB791D6}"/>
              </a:ext>
            </a:extLst>
          </p:cNvPr>
          <p:cNvGrpSpPr/>
          <p:nvPr/>
        </p:nvGrpSpPr>
        <p:grpSpPr>
          <a:xfrm>
            <a:off x="474420" y="1517187"/>
            <a:ext cx="4385159" cy="2420607"/>
            <a:chOff x="1524000" y="2625729"/>
            <a:chExt cx="7044346" cy="3888478"/>
          </a:xfrm>
        </p:grpSpPr>
        <p:grpSp>
          <p:nvGrpSpPr>
            <p:cNvPr id="6" name="Group 5">
              <a:extLst>
                <a:ext uri="{FF2B5EF4-FFF2-40B4-BE49-F238E27FC236}">
                  <a16:creationId xmlns:a16="http://schemas.microsoft.com/office/drawing/2014/main" id="{3F725365-0377-FA45-1BA3-D4380AE9572B}"/>
                </a:ext>
              </a:extLst>
            </p:cNvPr>
            <p:cNvGrpSpPr/>
            <p:nvPr/>
          </p:nvGrpSpPr>
          <p:grpSpPr>
            <a:xfrm>
              <a:off x="1524000" y="2625729"/>
              <a:ext cx="7044346" cy="3888478"/>
              <a:chOff x="0" y="3020093"/>
              <a:chExt cx="7044346" cy="3888478"/>
            </a:xfrm>
          </p:grpSpPr>
          <p:cxnSp>
            <p:nvCxnSpPr>
              <p:cNvPr id="13" name="Straight Connector 12">
                <a:extLst>
                  <a:ext uri="{FF2B5EF4-FFF2-40B4-BE49-F238E27FC236}">
                    <a16:creationId xmlns:a16="http://schemas.microsoft.com/office/drawing/2014/main" id="{9C3F17D6-AD9A-9059-F023-A49625875477}"/>
                  </a:ext>
                </a:extLst>
              </p:cNvPr>
              <p:cNvCxnSpPr>
                <a:stCxn id="27" idx="7"/>
                <a:endCxn id="28" idx="2"/>
              </p:cNvCxnSpPr>
              <p:nvPr/>
            </p:nvCxnSpPr>
            <p:spPr>
              <a:xfrm flipV="1">
                <a:off x="438102" y="3276727"/>
                <a:ext cx="1492916" cy="962604"/>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0AE32919-F6B3-F9B6-EAA8-75796230018F}"/>
                  </a:ext>
                </a:extLst>
              </p:cNvPr>
              <p:cNvCxnSpPr>
                <a:stCxn id="28" idx="6"/>
                <a:endCxn id="43" idx="2"/>
              </p:cNvCxnSpPr>
              <p:nvPr/>
            </p:nvCxnSpPr>
            <p:spPr>
              <a:xfrm>
                <a:off x="2444286" y="3276727"/>
                <a:ext cx="1510213" cy="52390"/>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5D61580C-C9DB-F0C9-228C-7C0C4336283F}"/>
                  </a:ext>
                </a:extLst>
              </p:cNvPr>
              <p:cNvCxnSpPr>
                <a:stCxn id="27" idx="4"/>
                <a:endCxn id="29" idx="1"/>
              </p:cNvCxnSpPr>
              <p:nvPr/>
            </p:nvCxnSpPr>
            <p:spPr>
              <a:xfrm>
                <a:off x="256634" y="4677433"/>
                <a:ext cx="857899" cy="1046257"/>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961D698A-077E-160C-0B56-9B01772BFDAC}"/>
                  </a:ext>
                </a:extLst>
              </p:cNvPr>
              <p:cNvCxnSpPr>
                <a:stCxn id="30" idx="3"/>
                <a:endCxn id="29" idx="7"/>
              </p:cNvCxnSpPr>
              <p:nvPr/>
            </p:nvCxnSpPr>
            <p:spPr>
              <a:xfrm flipH="1">
                <a:off x="1477469" y="4930617"/>
                <a:ext cx="1172042" cy="793073"/>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604FE36B-E991-9A9B-37E1-785016281F1C}"/>
                  </a:ext>
                </a:extLst>
              </p:cNvPr>
              <p:cNvCxnSpPr>
                <a:stCxn id="47" idx="2"/>
                <a:endCxn id="29" idx="5"/>
              </p:cNvCxnSpPr>
              <p:nvPr/>
            </p:nvCxnSpPr>
            <p:spPr>
              <a:xfrm flipH="1" flipV="1">
                <a:off x="1477469" y="6086626"/>
                <a:ext cx="1369411" cy="565311"/>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8C050821-0232-FD8E-B775-E3FF54DEED9A}"/>
                  </a:ext>
                </a:extLst>
              </p:cNvPr>
              <p:cNvCxnSpPr>
                <a:stCxn id="30" idx="5"/>
                <a:endCxn id="47" idx="0"/>
              </p:cNvCxnSpPr>
              <p:nvPr/>
            </p:nvCxnSpPr>
            <p:spPr>
              <a:xfrm>
                <a:off x="3012447" y="4930617"/>
                <a:ext cx="91067" cy="1464686"/>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AED61863-28CA-406A-7037-E7FAEB23EA96}"/>
                  </a:ext>
                </a:extLst>
              </p:cNvPr>
              <p:cNvCxnSpPr>
                <a:stCxn id="30" idx="7"/>
                <a:endCxn id="43" idx="3"/>
              </p:cNvCxnSpPr>
              <p:nvPr/>
            </p:nvCxnSpPr>
            <p:spPr>
              <a:xfrm flipV="1">
                <a:off x="3012447" y="3510585"/>
                <a:ext cx="1017218" cy="1057096"/>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3F0BAB7B-A04E-A8DC-D0FE-E96FB1010E96}"/>
                  </a:ext>
                </a:extLst>
              </p:cNvPr>
              <p:cNvCxnSpPr>
                <a:stCxn id="47" idx="6"/>
                <a:endCxn id="48" idx="3"/>
              </p:cNvCxnSpPr>
              <p:nvPr/>
            </p:nvCxnSpPr>
            <p:spPr>
              <a:xfrm flipV="1">
                <a:off x="3360148" y="6576771"/>
                <a:ext cx="1716185" cy="75166"/>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61A39E06-72F0-B4AF-2BF2-E7EE11024651}"/>
                  </a:ext>
                </a:extLst>
              </p:cNvPr>
              <p:cNvCxnSpPr>
                <a:stCxn id="48" idx="1"/>
                <a:endCxn id="43" idx="4"/>
              </p:cNvCxnSpPr>
              <p:nvPr/>
            </p:nvCxnSpPr>
            <p:spPr>
              <a:xfrm flipH="1" flipV="1">
                <a:off x="4211133" y="3585751"/>
                <a:ext cx="865200" cy="2628084"/>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38797A5A-7DB5-02FD-76D9-E7CC329D6C14}"/>
                  </a:ext>
                </a:extLst>
              </p:cNvPr>
              <p:cNvCxnSpPr>
                <a:stCxn id="50" idx="2"/>
                <a:endCxn id="43" idx="5"/>
              </p:cNvCxnSpPr>
              <p:nvPr/>
            </p:nvCxnSpPr>
            <p:spPr>
              <a:xfrm flipH="1" flipV="1">
                <a:off x="4392601" y="3510585"/>
                <a:ext cx="913997" cy="495205"/>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47095339-34C9-3938-2351-C20C3DD08B12}"/>
                  </a:ext>
                </a:extLst>
              </p:cNvPr>
              <p:cNvCxnSpPr>
                <a:stCxn id="48" idx="0"/>
                <a:endCxn id="50" idx="3"/>
              </p:cNvCxnSpPr>
              <p:nvPr/>
            </p:nvCxnSpPr>
            <p:spPr>
              <a:xfrm flipV="1">
                <a:off x="5257801" y="4187258"/>
                <a:ext cx="123963" cy="1951411"/>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80C34311-CBBE-D069-0DCE-FC93393EEB85}"/>
                  </a:ext>
                </a:extLst>
              </p:cNvPr>
              <p:cNvCxnSpPr>
                <a:stCxn id="49" idx="1"/>
                <a:endCxn id="50" idx="5"/>
              </p:cNvCxnSpPr>
              <p:nvPr/>
            </p:nvCxnSpPr>
            <p:spPr>
              <a:xfrm flipH="1" flipV="1">
                <a:off x="5744700" y="4187258"/>
                <a:ext cx="861544" cy="674868"/>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C67E1EBA-07B9-6224-593F-BF523AF43AC6}"/>
                  </a:ext>
                </a:extLst>
              </p:cNvPr>
              <p:cNvCxnSpPr>
                <a:stCxn id="49" idx="3"/>
                <a:endCxn id="48" idx="6"/>
              </p:cNvCxnSpPr>
              <p:nvPr/>
            </p:nvCxnSpPr>
            <p:spPr>
              <a:xfrm flipH="1">
                <a:off x="5514435" y="5225062"/>
                <a:ext cx="1091809" cy="1170241"/>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B3C669BC-51EB-5B18-C9A3-45BAD2B202B1}"/>
                  </a:ext>
                </a:extLst>
              </p:cNvPr>
              <p:cNvCxnSpPr>
                <a:stCxn id="28" idx="4"/>
                <a:endCxn id="29" idx="0"/>
              </p:cNvCxnSpPr>
              <p:nvPr/>
            </p:nvCxnSpPr>
            <p:spPr>
              <a:xfrm flipH="1">
                <a:off x="1296001" y="3533361"/>
                <a:ext cx="891651" cy="2115163"/>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27" name="Oval 26">
                <a:extLst>
                  <a:ext uri="{FF2B5EF4-FFF2-40B4-BE49-F238E27FC236}">
                    <a16:creationId xmlns:a16="http://schemas.microsoft.com/office/drawing/2014/main" id="{4DE4569E-0F68-7C5E-2276-6AF38FA65018}"/>
                  </a:ext>
                </a:extLst>
              </p:cNvPr>
              <p:cNvSpPr/>
              <p:nvPr/>
            </p:nvSpPr>
            <p:spPr>
              <a:xfrm>
                <a:off x="0" y="4164165"/>
                <a:ext cx="513268" cy="513268"/>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sp>
            <p:nvSpPr>
              <p:cNvPr id="28" name="Oval 27">
                <a:extLst>
                  <a:ext uri="{FF2B5EF4-FFF2-40B4-BE49-F238E27FC236}">
                    <a16:creationId xmlns:a16="http://schemas.microsoft.com/office/drawing/2014/main" id="{3AE4927C-7862-D63F-EC7A-F4324891FC94}"/>
                  </a:ext>
                </a:extLst>
              </p:cNvPr>
              <p:cNvSpPr/>
              <p:nvPr/>
            </p:nvSpPr>
            <p:spPr>
              <a:xfrm>
                <a:off x="1931018" y="3020093"/>
                <a:ext cx="513268" cy="513268"/>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29" name="Oval 28">
                <a:extLst>
                  <a:ext uri="{FF2B5EF4-FFF2-40B4-BE49-F238E27FC236}">
                    <a16:creationId xmlns:a16="http://schemas.microsoft.com/office/drawing/2014/main" id="{3D86C76F-0D9F-EBDC-BAF7-A71A4B544AA1}"/>
                  </a:ext>
                </a:extLst>
              </p:cNvPr>
              <p:cNvSpPr/>
              <p:nvPr/>
            </p:nvSpPr>
            <p:spPr>
              <a:xfrm>
                <a:off x="1039367" y="5648524"/>
                <a:ext cx="513268" cy="513268"/>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30" name="Oval 29">
                <a:extLst>
                  <a:ext uri="{FF2B5EF4-FFF2-40B4-BE49-F238E27FC236}">
                    <a16:creationId xmlns:a16="http://schemas.microsoft.com/office/drawing/2014/main" id="{7F5D11B7-F846-0B8D-7DF7-85BC189BE14B}"/>
                  </a:ext>
                </a:extLst>
              </p:cNvPr>
              <p:cNvSpPr/>
              <p:nvPr/>
            </p:nvSpPr>
            <p:spPr>
              <a:xfrm>
                <a:off x="2574345" y="4492515"/>
                <a:ext cx="513268" cy="513268"/>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a:t>
                </a:r>
              </a:p>
            </p:txBody>
          </p:sp>
          <p:sp>
            <p:nvSpPr>
              <p:cNvPr id="43" name="Oval 42">
                <a:extLst>
                  <a:ext uri="{FF2B5EF4-FFF2-40B4-BE49-F238E27FC236}">
                    <a16:creationId xmlns:a16="http://schemas.microsoft.com/office/drawing/2014/main" id="{12E57616-D50C-9D9A-C26F-4D99B95AB73D}"/>
                  </a:ext>
                </a:extLst>
              </p:cNvPr>
              <p:cNvSpPr/>
              <p:nvPr/>
            </p:nvSpPr>
            <p:spPr>
              <a:xfrm>
                <a:off x="3954499" y="3072483"/>
                <a:ext cx="513268" cy="513268"/>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47" name="Oval 46">
                <a:extLst>
                  <a:ext uri="{FF2B5EF4-FFF2-40B4-BE49-F238E27FC236}">
                    <a16:creationId xmlns:a16="http://schemas.microsoft.com/office/drawing/2014/main" id="{D93EB31A-40DE-888E-DB97-54A5FF5EA6EA}"/>
                  </a:ext>
                </a:extLst>
              </p:cNvPr>
              <p:cNvSpPr/>
              <p:nvPr/>
            </p:nvSpPr>
            <p:spPr>
              <a:xfrm>
                <a:off x="2846880" y="6395303"/>
                <a:ext cx="513268" cy="513268"/>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sp>
            <p:nvSpPr>
              <p:cNvPr id="48" name="Oval 47">
                <a:extLst>
                  <a:ext uri="{FF2B5EF4-FFF2-40B4-BE49-F238E27FC236}">
                    <a16:creationId xmlns:a16="http://schemas.microsoft.com/office/drawing/2014/main" id="{696A9CA9-088E-F93D-6FC4-BBB923098952}"/>
                  </a:ext>
                </a:extLst>
              </p:cNvPr>
              <p:cNvSpPr/>
              <p:nvPr/>
            </p:nvSpPr>
            <p:spPr>
              <a:xfrm>
                <a:off x="5001167" y="6138669"/>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7</a:t>
                </a:r>
              </a:p>
            </p:txBody>
          </p:sp>
          <p:sp>
            <p:nvSpPr>
              <p:cNvPr id="49" name="Oval 48">
                <a:extLst>
                  <a:ext uri="{FF2B5EF4-FFF2-40B4-BE49-F238E27FC236}">
                    <a16:creationId xmlns:a16="http://schemas.microsoft.com/office/drawing/2014/main" id="{F9DC6670-B0FF-AB4C-30E6-9B6CACEAC998}"/>
                  </a:ext>
                </a:extLst>
              </p:cNvPr>
              <p:cNvSpPr/>
              <p:nvPr/>
            </p:nvSpPr>
            <p:spPr>
              <a:xfrm>
                <a:off x="6531078" y="4786960"/>
                <a:ext cx="513268" cy="51326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9</a:t>
                </a:r>
              </a:p>
            </p:txBody>
          </p:sp>
          <p:sp>
            <p:nvSpPr>
              <p:cNvPr id="50" name="Oval 49">
                <a:extLst>
                  <a:ext uri="{FF2B5EF4-FFF2-40B4-BE49-F238E27FC236}">
                    <a16:creationId xmlns:a16="http://schemas.microsoft.com/office/drawing/2014/main" id="{910F52F4-D6B8-8888-739F-FCA67F6662E2}"/>
                  </a:ext>
                </a:extLst>
              </p:cNvPr>
              <p:cNvSpPr/>
              <p:nvPr/>
            </p:nvSpPr>
            <p:spPr>
              <a:xfrm>
                <a:off x="5306598" y="3749156"/>
                <a:ext cx="513268" cy="513268"/>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a:t>
                </a:r>
              </a:p>
            </p:txBody>
          </p:sp>
        </p:grpSp>
        <p:cxnSp>
          <p:nvCxnSpPr>
            <p:cNvPr id="11" name="Straight Connector 10">
              <a:extLst>
                <a:ext uri="{FF2B5EF4-FFF2-40B4-BE49-F238E27FC236}">
                  <a16:creationId xmlns:a16="http://schemas.microsoft.com/office/drawing/2014/main" id="{C88F9F5D-D32E-B447-CCEA-E327CAA853B5}"/>
                </a:ext>
              </a:extLst>
            </p:cNvPr>
            <p:cNvCxnSpPr>
              <a:cxnSpLocks/>
              <a:stCxn id="48" idx="7"/>
              <a:endCxn id="50" idx="4"/>
            </p:cNvCxnSpPr>
            <p:nvPr/>
          </p:nvCxnSpPr>
          <p:spPr>
            <a:xfrm flipV="1">
              <a:off x="6963269" y="3868060"/>
              <a:ext cx="123963" cy="1951411"/>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8058E8F9-F64E-2630-0B46-FFE0A1F50B30}"/>
                </a:ext>
              </a:extLst>
            </p:cNvPr>
            <p:cNvCxnSpPr>
              <a:cxnSpLocks/>
              <a:stCxn id="47" idx="3"/>
              <a:endCxn id="29" idx="4"/>
            </p:cNvCxnSpPr>
            <p:nvPr/>
          </p:nvCxnSpPr>
          <p:spPr>
            <a:xfrm flipH="1" flipV="1">
              <a:off x="2820001" y="5767428"/>
              <a:ext cx="1626045" cy="671613"/>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3150669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79" y="117543"/>
            <a:ext cx="10972800" cy="1143000"/>
          </a:xfrm>
        </p:spPr>
        <p:txBody>
          <a:bodyPr>
            <a:normAutofit/>
          </a:bodyPr>
          <a:lstStyle/>
          <a:p>
            <a:r>
              <a:rPr lang="en-US" sz="3600" dirty="0"/>
              <a:t>Find Distance (unweighted)</a:t>
            </a:r>
          </a:p>
        </p:txBody>
      </p:sp>
      <p:sp>
        <p:nvSpPr>
          <p:cNvPr id="3" name="TextBox 2">
            <a:extLst>
              <a:ext uri="{FF2B5EF4-FFF2-40B4-BE49-F238E27FC236}">
                <a16:creationId xmlns:a16="http://schemas.microsoft.com/office/drawing/2014/main" id="{3A1EF236-31C1-EF76-BCC3-71E806C76908}"/>
              </a:ext>
            </a:extLst>
          </p:cNvPr>
          <p:cNvSpPr txBox="1"/>
          <p:nvPr/>
        </p:nvSpPr>
        <p:spPr>
          <a:xfrm>
            <a:off x="197532" y="4632030"/>
            <a:ext cx="5007570" cy="954107"/>
          </a:xfrm>
          <a:prstGeom prst="rect">
            <a:avLst/>
          </a:prstGeom>
          <a:noFill/>
          <a:ln>
            <a:solidFill>
              <a:srgbClr val="FF0000"/>
            </a:solidFill>
          </a:ln>
        </p:spPr>
        <p:txBody>
          <a:bodyPr wrap="square" rtlCol="0">
            <a:spAutoFit/>
          </a:bodyPr>
          <a:lstStyle/>
          <a:p>
            <a:r>
              <a:rPr lang="en-US" sz="2800" dirty="0">
                <a:solidFill>
                  <a:srgbClr val="FF0000"/>
                </a:solidFill>
              </a:rPr>
              <a:t>Idea: when it’s seen, remember its “layer” depth!</a:t>
            </a:r>
          </a:p>
        </p:txBody>
      </p:sp>
      <p:sp>
        <p:nvSpPr>
          <p:cNvPr id="43" name="TextBox 42"/>
          <p:cNvSpPr txBox="1"/>
          <p:nvPr/>
        </p:nvSpPr>
        <p:spPr>
          <a:xfrm>
            <a:off x="5506979" y="197326"/>
            <a:ext cx="8686800" cy="6740307"/>
          </a:xfrm>
          <a:prstGeom prst="rect">
            <a:avLst/>
          </a:prstGeom>
          <a:noFill/>
        </p:spPr>
        <p:txBody>
          <a:bodyPr wrap="square" rtlCol="0">
            <a:spAutoFit/>
          </a:bodyPr>
          <a:lstStyle/>
          <a:p>
            <a:r>
              <a:rPr lang="en-US" sz="2400" dirty="0"/>
              <a:t>int </a:t>
            </a:r>
            <a:r>
              <a:rPr lang="en-US" sz="2400" dirty="0" err="1"/>
              <a:t>findDistance</a:t>
            </a:r>
            <a:r>
              <a:rPr lang="en-US" sz="2400" dirty="0"/>
              <a:t>(graph, s, t){</a:t>
            </a:r>
          </a:p>
          <a:p>
            <a:r>
              <a:rPr lang="en-US" sz="2400" dirty="0"/>
              <a:t>	found = new Queue();</a:t>
            </a:r>
          </a:p>
          <a:p>
            <a:r>
              <a:rPr lang="en-US" sz="2400" dirty="0"/>
              <a:t>	</a:t>
            </a:r>
            <a:r>
              <a:rPr lang="en-US" sz="2400" dirty="0">
                <a:solidFill>
                  <a:srgbClr val="FF0000"/>
                </a:solidFill>
              </a:rPr>
              <a:t>layer = 0;</a:t>
            </a:r>
          </a:p>
          <a:p>
            <a:r>
              <a:rPr lang="en-US" sz="2400" dirty="0"/>
              <a:t>	</a:t>
            </a:r>
            <a:r>
              <a:rPr lang="en-US" sz="2400" dirty="0" err="1"/>
              <a:t>found.enqueue</a:t>
            </a:r>
            <a:r>
              <a:rPr lang="en-US" sz="2400" dirty="0"/>
              <a:t>(s);</a:t>
            </a:r>
          </a:p>
          <a:p>
            <a:r>
              <a:rPr lang="en-US" sz="2400" dirty="0"/>
              <a:t>	mark s as “visited”;</a:t>
            </a:r>
          </a:p>
          <a:p>
            <a:r>
              <a:rPr lang="en-US" sz="2400" dirty="0"/>
              <a:t>	While (!</a:t>
            </a:r>
            <a:r>
              <a:rPr lang="en-US" sz="2400" dirty="0" err="1"/>
              <a:t>found.isEmpty</a:t>
            </a:r>
            <a:r>
              <a:rPr lang="en-US" sz="2400" dirty="0"/>
              <a:t>()){</a:t>
            </a:r>
          </a:p>
          <a:p>
            <a:r>
              <a:rPr lang="en-US" sz="2400" dirty="0"/>
              <a:t>		current = </a:t>
            </a:r>
            <a:r>
              <a:rPr lang="en-US" sz="2400" dirty="0" err="1"/>
              <a:t>found.dequeue</a:t>
            </a:r>
            <a:r>
              <a:rPr lang="en-US" sz="2400" dirty="0"/>
              <a:t>();</a:t>
            </a:r>
          </a:p>
          <a:p>
            <a:r>
              <a:rPr lang="en-US" sz="2400" dirty="0"/>
              <a:t>		</a:t>
            </a:r>
            <a:r>
              <a:rPr lang="en-US" sz="2400" dirty="0">
                <a:solidFill>
                  <a:srgbClr val="FF0000"/>
                </a:solidFill>
              </a:rPr>
              <a:t>layer = depth of current;</a:t>
            </a:r>
          </a:p>
          <a:p>
            <a:r>
              <a:rPr lang="en-US" sz="2400" dirty="0"/>
              <a:t>		for (v : neighbors(current)){</a:t>
            </a:r>
          </a:p>
          <a:p>
            <a:r>
              <a:rPr lang="en-US" sz="2400" dirty="0"/>
              <a:t>			if (! v marked “visited”){</a:t>
            </a:r>
          </a:p>
          <a:p>
            <a:r>
              <a:rPr lang="en-US" sz="2400" dirty="0"/>
              <a:t>				mark v as “visited”;</a:t>
            </a:r>
          </a:p>
          <a:p>
            <a:r>
              <a:rPr lang="en-US" sz="2400" dirty="0"/>
              <a:t>				</a:t>
            </a:r>
            <a:r>
              <a:rPr lang="en-US" sz="2400" dirty="0">
                <a:solidFill>
                  <a:srgbClr val="FF0000"/>
                </a:solidFill>
              </a:rPr>
              <a:t>depth of v = layer + 1;</a:t>
            </a:r>
          </a:p>
          <a:p>
            <a:r>
              <a:rPr lang="en-US" sz="2400" dirty="0"/>
              <a:t>				</a:t>
            </a:r>
            <a:r>
              <a:rPr lang="en-US" sz="2400" dirty="0" err="1"/>
              <a:t>found.enqueue</a:t>
            </a:r>
            <a:r>
              <a:rPr lang="en-US" sz="2400" dirty="0"/>
              <a:t>(v);</a:t>
            </a:r>
          </a:p>
          <a:p>
            <a:r>
              <a:rPr lang="en-US" sz="2400" dirty="0"/>
              <a:t>			}</a:t>
            </a:r>
          </a:p>
          <a:p>
            <a:r>
              <a:rPr lang="en-US" sz="2400" dirty="0"/>
              <a:t>		}</a:t>
            </a:r>
          </a:p>
          <a:p>
            <a:r>
              <a:rPr lang="en-US" sz="2400" dirty="0"/>
              <a:t>	}</a:t>
            </a:r>
          </a:p>
          <a:p>
            <a:r>
              <a:rPr lang="en-US" sz="2400" dirty="0"/>
              <a:t>	</a:t>
            </a:r>
            <a:r>
              <a:rPr lang="en-US" sz="2400" dirty="0">
                <a:solidFill>
                  <a:srgbClr val="FF0000"/>
                </a:solidFill>
              </a:rPr>
              <a:t>return depth of t;</a:t>
            </a:r>
            <a:r>
              <a:rPr lang="en-US" sz="2400" dirty="0"/>
              <a:t>	</a:t>
            </a:r>
          </a:p>
          <a:p>
            <a:r>
              <a:rPr lang="en-US" sz="2400" dirty="0"/>
              <a:t>}			</a:t>
            </a:r>
          </a:p>
        </p:txBody>
      </p:sp>
      <p:grpSp>
        <p:nvGrpSpPr>
          <p:cNvPr id="5" name="Group 4" descr="An illustration of the following undirected graph:&#10;&#10;The vertices are: 1,2,3,4,5,6,7,8&#10;The edges are as follows:&#10;(1,2), (1,3), &#10;(2,5), &#10;(3,2), (3,4), (3,6), &#10;(4,6), &#10;(5,4), (5,8), &#10;(6,3),  &#10;(7,5), (7,6), (7,8) &#10;(8,7),&#10;(9,7), (9,8)&#10;&#10;For a breadth-first search starting from node 1, we would visit the nodes in the following order:&#10;&#10;1&#10;2 and 3 (in any order)&#10;4, 5, and 6 (in any order)&#10;7&#10;8&#10;&#10;Because 9 is not reachable from 1, it will not be visited.&#10;&#10;The edges followed in the BFS form a tree on the graph. For this graph the tree is:&#10;(1,2), (1,3), (2,5), (3,4), (4,6), (5,8), (8,7)">
            <a:extLst>
              <a:ext uri="{FF2B5EF4-FFF2-40B4-BE49-F238E27FC236}">
                <a16:creationId xmlns:a16="http://schemas.microsoft.com/office/drawing/2014/main" id="{0418904D-A23D-F7E7-77F7-9C5654D8606A}"/>
              </a:ext>
            </a:extLst>
          </p:cNvPr>
          <p:cNvGrpSpPr/>
          <p:nvPr/>
        </p:nvGrpSpPr>
        <p:grpSpPr>
          <a:xfrm>
            <a:off x="508737" y="1745062"/>
            <a:ext cx="4385159" cy="2420607"/>
            <a:chOff x="1524000" y="2625729"/>
            <a:chExt cx="7044346" cy="3888478"/>
          </a:xfrm>
        </p:grpSpPr>
        <p:grpSp>
          <p:nvGrpSpPr>
            <p:cNvPr id="6" name="Group 5">
              <a:extLst>
                <a:ext uri="{FF2B5EF4-FFF2-40B4-BE49-F238E27FC236}">
                  <a16:creationId xmlns:a16="http://schemas.microsoft.com/office/drawing/2014/main" id="{F575207F-5479-5963-8004-40032CDB5E54}"/>
                </a:ext>
              </a:extLst>
            </p:cNvPr>
            <p:cNvGrpSpPr/>
            <p:nvPr/>
          </p:nvGrpSpPr>
          <p:grpSpPr>
            <a:xfrm>
              <a:off x="1524000" y="2625729"/>
              <a:ext cx="7044346" cy="3888478"/>
              <a:chOff x="0" y="3020093"/>
              <a:chExt cx="7044346" cy="3888478"/>
            </a:xfrm>
          </p:grpSpPr>
          <p:cxnSp>
            <p:nvCxnSpPr>
              <p:cNvPr id="9" name="Straight Connector 8">
                <a:extLst>
                  <a:ext uri="{FF2B5EF4-FFF2-40B4-BE49-F238E27FC236}">
                    <a16:creationId xmlns:a16="http://schemas.microsoft.com/office/drawing/2014/main" id="{27288E00-3423-BF9C-8CF8-84F095D826DE}"/>
                  </a:ext>
                </a:extLst>
              </p:cNvPr>
              <p:cNvCxnSpPr>
                <a:stCxn id="23" idx="7"/>
                <a:endCxn id="24" idx="2"/>
              </p:cNvCxnSpPr>
              <p:nvPr/>
            </p:nvCxnSpPr>
            <p:spPr>
              <a:xfrm flipV="1">
                <a:off x="438102" y="3276727"/>
                <a:ext cx="1492916" cy="962604"/>
              </a:xfrm>
              <a:prstGeom prst="line">
                <a:avLst/>
              </a:prstGeom>
              <a:ln w="5715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D086EFE9-D906-8A68-FB16-D547CEC30E1E}"/>
                  </a:ext>
                </a:extLst>
              </p:cNvPr>
              <p:cNvCxnSpPr>
                <a:stCxn id="24" idx="6"/>
                <a:endCxn id="27" idx="2"/>
              </p:cNvCxnSpPr>
              <p:nvPr/>
            </p:nvCxnSpPr>
            <p:spPr>
              <a:xfrm>
                <a:off x="2444286" y="3276727"/>
                <a:ext cx="1510213" cy="52390"/>
              </a:xfrm>
              <a:prstGeom prst="line">
                <a:avLst/>
              </a:prstGeom>
              <a:ln w="5715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E1C25311-7C68-C36D-4476-CA0FCCD69244}"/>
                  </a:ext>
                </a:extLst>
              </p:cNvPr>
              <p:cNvCxnSpPr>
                <a:stCxn id="23" idx="4"/>
                <a:endCxn id="25" idx="1"/>
              </p:cNvCxnSpPr>
              <p:nvPr/>
            </p:nvCxnSpPr>
            <p:spPr>
              <a:xfrm>
                <a:off x="256634" y="4677433"/>
                <a:ext cx="857899" cy="1046257"/>
              </a:xfrm>
              <a:prstGeom prst="line">
                <a:avLst/>
              </a:prstGeom>
              <a:ln w="5715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11F5BADE-4A56-92F9-58BC-B486B8F7E070}"/>
                  </a:ext>
                </a:extLst>
              </p:cNvPr>
              <p:cNvCxnSpPr>
                <a:stCxn id="26" idx="3"/>
                <a:endCxn id="25" idx="7"/>
              </p:cNvCxnSpPr>
              <p:nvPr/>
            </p:nvCxnSpPr>
            <p:spPr>
              <a:xfrm flipH="1">
                <a:off x="1477469" y="4930617"/>
                <a:ext cx="1172042" cy="793073"/>
              </a:xfrm>
              <a:prstGeom prst="line">
                <a:avLst/>
              </a:prstGeom>
              <a:ln w="57150">
                <a:solidFill>
                  <a:srgbClr val="FF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027FA524-C0FB-0934-FA57-17F9C7BAE186}"/>
                  </a:ext>
                </a:extLst>
              </p:cNvPr>
              <p:cNvCxnSpPr>
                <a:stCxn id="28" idx="2"/>
                <a:endCxn id="25" idx="5"/>
              </p:cNvCxnSpPr>
              <p:nvPr/>
            </p:nvCxnSpPr>
            <p:spPr>
              <a:xfrm flipH="1" flipV="1">
                <a:off x="1477469" y="6086626"/>
                <a:ext cx="1369411" cy="565311"/>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1DD6C19D-2D8E-F3D1-9BEE-4E9B9E6A8587}"/>
                  </a:ext>
                </a:extLst>
              </p:cNvPr>
              <p:cNvCxnSpPr>
                <a:stCxn id="26" idx="5"/>
                <a:endCxn id="28" idx="0"/>
              </p:cNvCxnSpPr>
              <p:nvPr/>
            </p:nvCxnSpPr>
            <p:spPr>
              <a:xfrm>
                <a:off x="3012447" y="4930617"/>
                <a:ext cx="91067" cy="1464686"/>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8AC7CFD8-7844-11BF-72E2-7FAC5E5D51D9}"/>
                  </a:ext>
                </a:extLst>
              </p:cNvPr>
              <p:cNvCxnSpPr>
                <a:stCxn id="26" idx="7"/>
                <a:endCxn id="27" idx="3"/>
              </p:cNvCxnSpPr>
              <p:nvPr/>
            </p:nvCxnSpPr>
            <p:spPr>
              <a:xfrm flipV="1">
                <a:off x="3012447" y="3510585"/>
                <a:ext cx="1017218" cy="1057096"/>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D3E77900-A6CF-C297-A6B7-E676DEBA1211}"/>
                  </a:ext>
                </a:extLst>
              </p:cNvPr>
              <p:cNvCxnSpPr>
                <a:stCxn id="28" idx="6"/>
                <a:endCxn id="29" idx="3"/>
              </p:cNvCxnSpPr>
              <p:nvPr/>
            </p:nvCxnSpPr>
            <p:spPr>
              <a:xfrm flipV="1">
                <a:off x="3360148" y="6576771"/>
                <a:ext cx="1716185" cy="75166"/>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B7C4C5DD-3870-F3AC-A444-916129C761B5}"/>
                  </a:ext>
                </a:extLst>
              </p:cNvPr>
              <p:cNvCxnSpPr>
                <a:stCxn id="29" idx="1"/>
                <a:endCxn id="27" idx="4"/>
              </p:cNvCxnSpPr>
              <p:nvPr/>
            </p:nvCxnSpPr>
            <p:spPr>
              <a:xfrm flipH="1" flipV="1">
                <a:off x="4211133" y="3585751"/>
                <a:ext cx="865200" cy="2628084"/>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E4629D72-BBBE-5AB8-F371-E489B421A452}"/>
                  </a:ext>
                </a:extLst>
              </p:cNvPr>
              <p:cNvCxnSpPr>
                <a:stCxn id="47" idx="2"/>
                <a:endCxn id="27" idx="5"/>
              </p:cNvCxnSpPr>
              <p:nvPr/>
            </p:nvCxnSpPr>
            <p:spPr>
              <a:xfrm flipH="1" flipV="1">
                <a:off x="4392601" y="3510585"/>
                <a:ext cx="913997" cy="495205"/>
              </a:xfrm>
              <a:prstGeom prst="line">
                <a:avLst/>
              </a:prstGeom>
              <a:ln w="57150">
                <a:solidFill>
                  <a:srgbClr val="FF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B49FB4E7-4DAE-BB0C-3685-407F9B1895F4}"/>
                  </a:ext>
                </a:extLst>
              </p:cNvPr>
              <p:cNvCxnSpPr>
                <a:stCxn id="29" idx="0"/>
                <a:endCxn id="47" idx="3"/>
              </p:cNvCxnSpPr>
              <p:nvPr/>
            </p:nvCxnSpPr>
            <p:spPr>
              <a:xfrm flipV="1">
                <a:off x="5257801" y="4187258"/>
                <a:ext cx="123963" cy="1951411"/>
              </a:xfrm>
              <a:prstGeom prst="line">
                <a:avLst/>
              </a:prstGeom>
              <a:ln w="57150">
                <a:solidFill>
                  <a:srgbClr val="FF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7BB8579B-0572-EE4C-4590-561529CC3161}"/>
                  </a:ext>
                </a:extLst>
              </p:cNvPr>
              <p:cNvCxnSpPr>
                <a:stCxn id="30" idx="1"/>
                <a:endCxn id="47" idx="5"/>
              </p:cNvCxnSpPr>
              <p:nvPr/>
            </p:nvCxnSpPr>
            <p:spPr>
              <a:xfrm flipH="1" flipV="1">
                <a:off x="5744700" y="4187258"/>
                <a:ext cx="861544" cy="674868"/>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AA6E8E87-D0F7-BDA0-AF78-72DC2CE9C860}"/>
                  </a:ext>
                </a:extLst>
              </p:cNvPr>
              <p:cNvCxnSpPr>
                <a:stCxn id="30" idx="3"/>
                <a:endCxn id="29" idx="6"/>
              </p:cNvCxnSpPr>
              <p:nvPr/>
            </p:nvCxnSpPr>
            <p:spPr>
              <a:xfrm flipH="1">
                <a:off x="5514435" y="5225062"/>
                <a:ext cx="1091809" cy="1170241"/>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FAEE3F55-268C-5144-5B98-2EACFC0C0CBF}"/>
                  </a:ext>
                </a:extLst>
              </p:cNvPr>
              <p:cNvCxnSpPr>
                <a:stCxn id="24" idx="4"/>
                <a:endCxn id="25" idx="0"/>
              </p:cNvCxnSpPr>
              <p:nvPr/>
            </p:nvCxnSpPr>
            <p:spPr>
              <a:xfrm flipH="1">
                <a:off x="1296001" y="3533361"/>
                <a:ext cx="891651" cy="2115163"/>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23" name="Oval 22">
                <a:extLst>
                  <a:ext uri="{FF2B5EF4-FFF2-40B4-BE49-F238E27FC236}">
                    <a16:creationId xmlns:a16="http://schemas.microsoft.com/office/drawing/2014/main" id="{A0798340-7B35-17BE-0B33-CE06FADA2E92}"/>
                  </a:ext>
                </a:extLst>
              </p:cNvPr>
              <p:cNvSpPr/>
              <p:nvPr/>
            </p:nvSpPr>
            <p:spPr>
              <a:xfrm>
                <a:off x="0" y="4164165"/>
                <a:ext cx="513268" cy="513268"/>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sp>
            <p:nvSpPr>
              <p:cNvPr id="24" name="Oval 23">
                <a:extLst>
                  <a:ext uri="{FF2B5EF4-FFF2-40B4-BE49-F238E27FC236}">
                    <a16:creationId xmlns:a16="http://schemas.microsoft.com/office/drawing/2014/main" id="{C4A65DA6-774E-0FE3-4D06-3E93383C728E}"/>
                  </a:ext>
                </a:extLst>
              </p:cNvPr>
              <p:cNvSpPr/>
              <p:nvPr/>
            </p:nvSpPr>
            <p:spPr>
              <a:xfrm>
                <a:off x="1931018" y="3020093"/>
                <a:ext cx="513268" cy="513268"/>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25" name="Oval 24">
                <a:extLst>
                  <a:ext uri="{FF2B5EF4-FFF2-40B4-BE49-F238E27FC236}">
                    <a16:creationId xmlns:a16="http://schemas.microsoft.com/office/drawing/2014/main" id="{22B91480-4C85-A081-2FE2-963A3BCE0382}"/>
                  </a:ext>
                </a:extLst>
              </p:cNvPr>
              <p:cNvSpPr/>
              <p:nvPr/>
            </p:nvSpPr>
            <p:spPr>
              <a:xfrm>
                <a:off x="1039367" y="5648524"/>
                <a:ext cx="513268" cy="513268"/>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26" name="Oval 25">
                <a:extLst>
                  <a:ext uri="{FF2B5EF4-FFF2-40B4-BE49-F238E27FC236}">
                    <a16:creationId xmlns:a16="http://schemas.microsoft.com/office/drawing/2014/main" id="{AF7EAA21-792F-41EE-AC55-1B1D748CF362}"/>
                  </a:ext>
                </a:extLst>
              </p:cNvPr>
              <p:cNvSpPr/>
              <p:nvPr/>
            </p:nvSpPr>
            <p:spPr>
              <a:xfrm>
                <a:off x="2574345" y="4492515"/>
                <a:ext cx="513268" cy="513268"/>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a:t>
                </a:r>
              </a:p>
            </p:txBody>
          </p:sp>
          <p:sp>
            <p:nvSpPr>
              <p:cNvPr id="27" name="Oval 26">
                <a:extLst>
                  <a:ext uri="{FF2B5EF4-FFF2-40B4-BE49-F238E27FC236}">
                    <a16:creationId xmlns:a16="http://schemas.microsoft.com/office/drawing/2014/main" id="{E2DC5204-758E-422C-7620-F2CB8AD543FC}"/>
                  </a:ext>
                </a:extLst>
              </p:cNvPr>
              <p:cNvSpPr/>
              <p:nvPr/>
            </p:nvSpPr>
            <p:spPr>
              <a:xfrm>
                <a:off x="3954499" y="3072483"/>
                <a:ext cx="513268" cy="513268"/>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28" name="Oval 27">
                <a:extLst>
                  <a:ext uri="{FF2B5EF4-FFF2-40B4-BE49-F238E27FC236}">
                    <a16:creationId xmlns:a16="http://schemas.microsoft.com/office/drawing/2014/main" id="{FDDC74CF-E5BF-4989-DE6D-842F332C8CC3}"/>
                  </a:ext>
                </a:extLst>
              </p:cNvPr>
              <p:cNvSpPr/>
              <p:nvPr/>
            </p:nvSpPr>
            <p:spPr>
              <a:xfrm>
                <a:off x="2846880" y="6395303"/>
                <a:ext cx="513268" cy="513268"/>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sp>
            <p:nvSpPr>
              <p:cNvPr id="29" name="Oval 28">
                <a:extLst>
                  <a:ext uri="{FF2B5EF4-FFF2-40B4-BE49-F238E27FC236}">
                    <a16:creationId xmlns:a16="http://schemas.microsoft.com/office/drawing/2014/main" id="{98920CAB-73F8-6071-7659-A84EA68DAF39}"/>
                  </a:ext>
                </a:extLst>
              </p:cNvPr>
              <p:cNvSpPr/>
              <p:nvPr/>
            </p:nvSpPr>
            <p:spPr>
              <a:xfrm>
                <a:off x="5001167" y="6138669"/>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7</a:t>
                </a:r>
              </a:p>
            </p:txBody>
          </p:sp>
          <p:sp>
            <p:nvSpPr>
              <p:cNvPr id="30" name="Oval 29">
                <a:extLst>
                  <a:ext uri="{FF2B5EF4-FFF2-40B4-BE49-F238E27FC236}">
                    <a16:creationId xmlns:a16="http://schemas.microsoft.com/office/drawing/2014/main" id="{4F9BCDA8-36C9-7E40-A352-11256FF278A8}"/>
                  </a:ext>
                </a:extLst>
              </p:cNvPr>
              <p:cNvSpPr/>
              <p:nvPr/>
            </p:nvSpPr>
            <p:spPr>
              <a:xfrm>
                <a:off x="6531078" y="4786960"/>
                <a:ext cx="513268" cy="51326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9</a:t>
                </a:r>
              </a:p>
            </p:txBody>
          </p:sp>
          <p:sp>
            <p:nvSpPr>
              <p:cNvPr id="47" name="Oval 46">
                <a:extLst>
                  <a:ext uri="{FF2B5EF4-FFF2-40B4-BE49-F238E27FC236}">
                    <a16:creationId xmlns:a16="http://schemas.microsoft.com/office/drawing/2014/main" id="{3EE2D146-DAEA-00BE-7C60-D185B4C0F610}"/>
                  </a:ext>
                </a:extLst>
              </p:cNvPr>
              <p:cNvSpPr/>
              <p:nvPr/>
            </p:nvSpPr>
            <p:spPr>
              <a:xfrm>
                <a:off x="5306598" y="3749156"/>
                <a:ext cx="513268" cy="513268"/>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a:t>
                </a:r>
              </a:p>
            </p:txBody>
          </p:sp>
        </p:grpSp>
        <p:cxnSp>
          <p:nvCxnSpPr>
            <p:cNvPr id="7" name="Straight Connector 6">
              <a:extLst>
                <a:ext uri="{FF2B5EF4-FFF2-40B4-BE49-F238E27FC236}">
                  <a16:creationId xmlns:a16="http://schemas.microsoft.com/office/drawing/2014/main" id="{B06595CC-A5D9-7851-3D09-0246DF1C7A83}"/>
                </a:ext>
              </a:extLst>
            </p:cNvPr>
            <p:cNvCxnSpPr>
              <a:cxnSpLocks/>
              <a:stCxn id="29" idx="7"/>
              <a:endCxn id="47" idx="4"/>
            </p:cNvCxnSpPr>
            <p:nvPr/>
          </p:nvCxnSpPr>
          <p:spPr>
            <a:xfrm flipV="1">
              <a:off x="6963269" y="3868060"/>
              <a:ext cx="123963" cy="1951411"/>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1CF675CA-0FA6-3D2C-63D0-79A0D2101294}"/>
                </a:ext>
              </a:extLst>
            </p:cNvPr>
            <p:cNvCxnSpPr>
              <a:cxnSpLocks/>
              <a:stCxn id="28" idx="3"/>
              <a:endCxn id="25" idx="4"/>
            </p:cNvCxnSpPr>
            <p:nvPr/>
          </p:nvCxnSpPr>
          <p:spPr>
            <a:xfrm flipH="1" flipV="1">
              <a:off x="2820001" y="5767428"/>
              <a:ext cx="1626045" cy="671613"/>
            </a:xfrm>
            <a:prstGeom prst="line">
              <a:avLst/>
            </a:prstGeom>
            <a:ln w="57150">
              <a:solidFill>
                <a:srgbClr val="FF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8947596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2B25D7-46D9-7A29-F433-24525C17958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EE94C9A-430C-4F98-53B0-13383F31D87E}"/>
              </a:ext>
            </a:extLst>
          </p:cNvPr>
          <p:cNvSpPr>
            <a:spLocks noGrp="1"/>
          </p:cNvSpPr>
          <p:nvPr>
            <p:ph type="title"/>
          </p:nvPr>
        </p:nvSpPr>
        <p:spPr/>
        <p:txBody>
          <a:bodyPr>
            <a:normAutofit/>
          </a:bodyPr>
          <a:lstStyle/>
          <a:p>
            <a:r>
              <a:rPr lang="en-US" dirty="0"/>
              <a:t>Find Distance – Worked Example</a:t>
            </a:r>
          </a:p>
        </p:txBody>
      </p:sp>
      <p:grpSp>
        <p:nvGrpSpPr>
          <p:cNvPr id="31" name="Group 30" descr="An illustration of the following undirected graph:&#10;&#10;The vertices are: 1,2,3,4,5,6,7,8&#10;The edges are as follows:&#10;(1,2), (1,3), &#10;(2,5), &#10;(3,2), (3,4), (3,6), &#10;(4,6), &#10;(5,4), (5,8), &#10;(6,3),  &#10;(7,5), (7,6), (7,8) &#10;(8,7),&#10;(9,7), (9,8)&#10;&#10;For a breadth-first search starting from node 1, we would visit the nodes in the following order:&#10;&#10;1&#10;2 and 3 (in any order)&#10;4, 5, and 6 (in any order)&#10;7&#10;8&#10;&#10;Because 9 is not reachable from 1, it will not be visited.">
            <a:extLst>
              <a:ext uri="{FF2B5EF4-FFF2-40B4-BE49-F238E27FC236}">
                <a16:creationId xmlns:a16="http://schemas.microsoft.com/office/drawing/2014/main" id="{271CF9C8-0EB1-808E-6937-D55B88045794}"/>
              </a:ext>
            </a:extLst>
          </p:cNvPr>
          <p:cNvGrpSpPr/>
          <p:nvPr/>
        </p:nvGrpSpPr>
        <p:grpSpPr>
          <a:xfrm>
            <a:off x="474420" y="1517187"/>
            <a:ext cx="4385159" cy="2420607"/>
            <a:chOff x="1524000" y="2625729"/>
            <a:chExt cx="7044346" cy="3888478"/>
          </a:xfrm>
        </p:grpSpPr>
        <p:grpSp>
          <p:nvGrpSpPr>
            <p:cNvPr id="32" name="Group 31">
              <a:extLst>
                <a:ext uri="{FF2B5EF4-FFF2-40B4-BE49-F238E27FC236}">
                  <a16:creationId xmlns:a16="http://schemas.microsoft.com/office/drawing/2014/main" id="{28F90165-D1B4-25ED-6027-B1D8D91EE9D3}"/>
                </a:ext>
              </a:extLst>
            </p:cNvPr>
            <p:cNvGrpSpPr/>
            <p:nvPr/>
          </p:nvGrpSpPr>
          <p:grpSpPr>
            <a:xfrm>
              <a:off x="1524000" y="2625729"/>
              <a:ext cx="7044346" cy="3888478"/>
              <a:chOff x="0" y="3020093"/>
              <a:chExt cx="7044346" cy="3888478"/>
            </a:xfrm>
          </p:grpSpPr>
          <p:cxnSp>
            <p:nvCxnSpPr>
              <p:cNvPr id="35" name="Straight Connector 34">
                <a:extLst>
                  <a:ext uri="{FF2B5EF4-FFF2-40B4-BE49-F238E27FC236}">
                    <a16:creationId xmlns:a16="http://schemas.microsoft.com/office/drawing/2014/main" id="{E29E0C23-FF86-8EEA-0144-7F272DDA62DA}"/>
                  </a:ext>
                </a:extLst>
              </p:cNvPr>
              <p:cNvCxnSpPr>
                <a:stCxn id="88" idx="7"/>
                <a:endCxn id="89" idx="2"/>
              </p:cNvCxnSpPr>
              <p:nvPr/>
            </p:nvCxnSpPr>
            <p:spPr>
              <a:xfrm flipV="1">
                <a:off x="438102" y="3276727"/>
                <a:ext cx="1492916" cy="962604"/>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B72EC391-05A6-3506-01A9-C2240D8025FA}"/>
                  </a:ext>
                </a:extLst>
              </p:cNvPr>
              <p:cNvCxnSpPr>
                <a:stCxn id="89" idx="6"/>
                <a:endCxn id="92" idx="2"/>
              </p:cNvCxnSpPr>
              <p:nvPr/>
            </p:nvCxnSpPr>
            <p:spPr>
              <a:xfrm>
                <a:off x="2444286" y="3276727"/>
                <a:ext cx="1510213" cy="52390"/>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628E4B48-5E79-8886-A44D-E01E16E84D82}"/>
                  </a:ext>
                </a:extLst>
              </p:cNvPr>
              <p:cNvCxnSpPr>
                <a:stCxn id="88" idx="4"/>
                <a:endCxn id="90" idx="1"/>
              </p:cNvCxnSpPr>
              <p:nvPr/>
            </p:nvCxnSpPr>
            <p:spPr>
              <a:xfrm>
                <a:off x="256634" y="4677433"/>
                <a:ext cx="857899" cy="1046257"/>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E3AD71E1-1C59-0A4D-1288-BBEDA337FC02}"/>
                  </a:ext>
                </a:extLst>
              </p:cNvPr>
              <p:cNvCxnSpPr>
                <a:stCxn id="91" idx="3"/>
                <a:endCxn id="90" idx="7"/>
              </p:cNvCxnSpPr>
              <p:nvPr/>
            </p:nvCxnSpPr>
            <p:spPr>
              <a:xfrm flipH="1">
                <a:off x="1477469" y="4930617"/>
                <a:ext cx="1172042" cy="793073"/>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F0E9AA0F-ADE4-9C34-B251-AA94C1E4D969}"/>
                  </a:ext>
                </a:extLst>
              </p:cNvPr>
              <p:cNvCxnSpPr>
                <a:stCxn id="93" idx="2"/>
                <a:endCxn id="90" idx="5"/>
              </p:cNvCxnSpPr>
              <p:nvPr/>
            </p:nvCxnSpPr>
            <p:spPr>
              <a:xfrm flipH="1" flipV="1">
                <a:off x="1477469" y="6086626"/>
                <a:ext cx="1369411" cy="565311"/>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4BBAB7B5-32E7-5BE9-45F7-DB5CA05855A6}"/>
                  </a:ext>
                </a:extLst>
              </p:cNvPr>
              <p:cNvCxnSpPr>
                <a:stCxn id="91" idx="5"/>
                <a:endCxn id="93" idx="0"/>
              </p:cNvCxnSpPr>
              <p:nvPr/>
            </p:nvCxnSpPr>
            <p:spPr>
              <a:xfrm>
                <a:off x="3012447" y="4930617"/>
                <a:ext cx="91067" cy="1464686"/>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69923C17-F588-E260-DA4D-9DD9DB3AC4BF}"/>
                  </a:ext>
                </a:extLst>
              </p:cNvPr>
              <p:cNvCxnSpPr>
                <a:stCxn id="91" idx="7"/>
                <a:endCxn id="92" idx="3"/>
              </p:cNvCxnSpPr>
              <p:nvPr/>
            </p:nvCxnSpPr>
            <p:spPr>
              <a:xfrm flipV="1">
                <a:off x="3012447" y="3510585"/>
                <a:ext cx="1017218" cy="1057096"/>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B4A147D0-1973-BE93-04D0-EB87C7536397}"/>
                  </a:ext>
                </a:extLst>
              </p:cNvPr>
              <p:cNvCxnSpPr>
                <a:stCxn id="93" idx="6"/>
                <a:endCxn id="94" idx="3"/>
              </p:cNvCxnSpPr>
              <p:nvPr/>
            </p:nvCxnSpPr>
            <p:spPr>
              <a:xfrm flipV="1">
                <a:off x="3360148" y="6576771"/>
                <a:ext cx="1716185" cy="75166"/>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AD4C1515-5592-C525-E1D4-F74FBB371676}"/>
                  </a:ext>
                </a:extLst>
              </p:cNvPr>
              <p:cNvCxnSpPr>
                <a:stCxn id="94" idx="1"/>
                <a:endCxn id="92" idx="4"/>
              </p:cNvCxnSpPr>
              <p:nvPr/>
            </p:nvCxnSpPr>
            <p:spPr>
              <a:xfrm flipH="1" flipV="1">
                <a:off x="4211133" y="3585751"/>
                <a:ext cx="865200" cy="2628084"/>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AD2E1FE1-CF43-DE17-8F21-E99B186E23E4}"/>
                  </a:ext>
                </a:extLst>
              </p:cNvPr>
              <p:cNvCxnSpPr>
                <a:stCxn id="96" idx="2"/>
                <a:endCxn id="92" idx="5"/>
              </p:cNvCxnSpPr>
              <p:nvPr/>
            </p:nvCxnSpPr>
            <p:spPr>
              <a:xfrm flipH="1" flipV="1">
                <a:off x="4392601" y="3510585"/>
                <a:ext cx="913997" cy="495205"/>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7337B2B6-D1B5-2ADD-1D67-90C812AA100E}"/>
                  </a:ext>
                </a:extLst>
              </p:cNvPr>
              <p:cNvCxnSpPr>
                <a:stCxn id="94" idx="0"/>
                <a:endCxn id="96" idx="3"/>
              </p:cNvCxnSpPr>
              <p:nvPr/>
            </p:nvCxnSpPr>
            <p:spPr>
              <a:xfrm flipV="1">
                <a:off x="5257801" y="4187258"/>
                <a:ext cx="123963" cy="1951411"/>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85" name="Straight Connector 84">
                <a:extLst>
                  <a:ext uri="{FF2B5EF4-FFF2-40B4-BE49-F238E27FC236}">
                    <a16:creationId xmlns:a16="http://schemas.microsoft.com/office/drawing/2014/main" id="{4ED31D3F-F699-E76A-12EF-2E5FFDAC4765}"/>
                  </a:ext>
                </a:extLst>
              </p:cNvPr>
              <p:cNvCxnSpPr>
                <a:stCxn id="95" idx="1"/>
                <a:endCxn id="96" idx="5"/>
              </p:cNvCxnSpPr>
              <p:nvPr/>
            </p:nvCxnSpPr>
            <p:spPr>
              <a:xfrm flipH="1" flipV="1">
                <a:off x="5744700" y="4187258"/>
                <a:ext cx="861544" cy="674868"/>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86" name="Straight Connector 85">
                <a:extLst>
                  <a:ext uri="{FF2B5EF4-FFF2-40B4-BE49-F238E27FC236}">
                    <a16:creationId xmlns:a16="http://schemas.microsoft.com/office/drawing/2014/main" id="{F27782D1-F1CA-DBD2-6D2A-ADFD9A47BCEA}"/>
                  </a:ext>
                </a:extLst>
              </p:cNvPr>
              <p:cNvCxnSpPr>
                <a:stCxn id="95" idx="3"/>
                <a:endCxn id="94" idx="6"/>
              </p:cNvCxnSpPr>
              <p:nvPr/>
            </p:nvCxnSpPr>
            <p:spPr>
              <a:xfrm flipH="1">
                <a:off x="5514435" y="5225062"/>
                <a:ext cx="1091809" cy="1170241"/>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87" name="Straight Connector 86">
                <a:extLst>
                  <a:ext uri="{FF2B5EF4-FFF2-40B4-BE49-F238E27FC236}">
                    <a16:creationId xmlns:a16="http://schemas.microsoft.com/office/drawing/2014/main" id="{A48AB834-1C74-3268-B430-3C841684F3A3}"/>
                  </a:ext>
                </a:extLst>
              </p:cNvPr>
              <p:cNvCxnSpPr>
                <a:stCxn id="89" idx="4"/>
                <a:endCxn id="90" idx="0"/>
              </p:cNvCxnSpPr>
              <p:nvPr/>
            </p:nvCxnSpPr>
            <p:spPr>
              <a:xfrm flipH="1">
                <a:off x="1296001" y="3533361"/>
                <a:ext cx="891651" cy="2115163"/>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88" name="Oval 87">
                <a:extLst>
                  <a:ext uri="{FF2B5EF4-FFF2-40B4-BE49-F238E27FC236}">
                    <a16:creationId xmlns:a16="http://schemas.microsoft.com/office/drawing/2014/main" id="{8602BDAA-33D3-2325-0A07-9333ED85B614}"/>
                  </a:ext>
                </a:extLst>
              </p:cNvPr>
              <p:cNvSpPr/>
              <p:nvPr/>
            </p:nvSpPr>
            <p:spPr>
              <a:xfrm>
                <a:off x="0" y="4164165"/>
                <a:ext cx="513268" cy="513268"/>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sp>
            <p:nvSpPr>
              <p:cNvPr id="89" name="Oval 88">
                <a:extLst>
                  <a:ext uri="{FF2B5EF4-FFF2-40B4-BE49-F238E27FC236}">
                    <a16:creationId xmlns:a16="http://schemas.microsoft.com/office/drawing/2014/main" id="{10F59170-6D6B-9F34-58B4-B2B4A00B9E69}"/>
                  </a:ext>
                </a:extLst>
              </p:cNvPr>
              <p:cNvSpPr/>
              <p:nvPr/>
            </p:nvSpPr>
            <p:spPr>
              <a:xfrm>
                <a:off x="1931018" y="3020093"/>
                <a:ext cx="513268" cy="513268"/>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90" name="Oval 89">
                <a:extLst>
                  <a:ext uri="{FF2B5EF4-FFF2-40B4-BE49-F238E27FC236}">
                    <a16:creationId xmlns:a16="http://schemas.microsoft.com/office/drawing/2014/main" id="{A7B830C2-CE9A-EDEA-A05C-CCA2204272A4}"/>
                  </a:ext>
                </a:extLst>
              </p:cNvPr>
              <p:cNvSpPr/>
              <p:nvPr/>
            </p:nvSpPr>
            <p:spPr>
              <a:xfrm>
                <a:off x="1039367" y="5648524"/>
                <a:ext cx="513268" cy="513268"/>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91" name="Oval 90">
                <a:extLst>
                  <a:ext uri="{FF2B5EF4-FFF2-40B4-BE49-F238E27FC236}">
                    <a16:creationId xmlns:a16="http://schemas.microsoft.com/office/drawing/2014/main" id="{27D1A3C8-9983-4585-689C-0D3660B95854}"/>
                  </a:ext>
                </a:extLst>
              </p:cNvPr>
              <p:cNvSpPr/>
              <p:nvPr/>
            </p:nvSpPr>
            <p:spPr>
              <a:xfrm>
                <a:off x="2574345" y="4492515"/>
                <a:ext cx="513268" cy="513268"/>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a:t>
                </a:r>
              </a:p>
            </p:txBody>
          </p:sp>
          <p:sp>
            <p:nvSpPr>
              <p:cNvPr id="92" name="Oval 91">
                <a:extLst>
                  <a:ext uri="{FF2B5EF4-FFF2-40B4-BE49-F238E27FC236}">
                    <a16:creationId xmlns:a16="http://schemas.microsoft.com/office/drawing/2014/main" id="{9BC78DA5-AD48-1ECA-69C8-B139F0C4FFB5}"/>
                  </a:ext>
                </a:extLst>
              </p:cNvPr>
              <p:cNvSpPr/>
              <p:nvPr/>
            </p:nvSpPr>
            <p:spPr>
              <a:xfrm>
                <a:off x="3954499" y="3072483"/>
                <a:ext cx="513268" cy="513268"/>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93" name="Oval 92">
                <a:extLst>
                  <a:ext uri="{FF2B5EF4-FFF2-40B4-BE49-F238E27FC236}">
                    <a16:creationId xmlns:a16="http://schemas.microsoft.com/office/drawing/2014/main" id="{B03EF8D6-5A76-3E86-D7D2-E4D69A21FFD1}"/>
                  </a:ext>
                </a:extLst>
              </p:cNvPr>
              <p:cNvSpPr/>
              <p:nvPr/>
            </p:nvSpPr>
            <p:spPr>
              <a:xfrm>
                <a:off x="2846880" y="6395303"/>
                <a:ext cx="513268" cy="513268"/>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sp>
            <p:nvSpPr>
              <p:cNvPr id="94" name="Oval 93">
                <a:extLst>
                  <a:ext uri="{FF2B5EF4-FFF2-40B4-BE49-F238E27FC236}">
                    <a16:creationId xmlns:a16="http://schemas.microsoft.com/office/drawing/2014/main" id="{1BC16755-D9DF-713A-5A59-479D6312958F}"/>
                  </a:ext>
                </a:extLst>
              </p:cNvPr>
              <p:cNvSpPr/>
              <p:nvPr/>
            </p:nvSpPr>
            <p:spPr>
              <a:xfrm>
                <a:off x="5001167" y="6138669"/>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7</a:t>
                </a:r>
              </a:p>
            </p:txBody>
          </p:sp>
          <p:sp>
            <p:nvSpPr>
              <p:cNvPr id="95" name="Oval 94">
                <a:extLst>
                  <a:ext uri="{FF2B5EF4-FFF2-40B4-BE49-F238E27FC236}">
                    <a16:creationId xmlns:a16="http://schemas.microsoft.com/office/drawing/2014/main" id="{539DE575-94DD-7B30-F122-E85E687337BE}"/>
                  </a:ext>
                </a:extLst>
              </p:cNvPr>
              <p:cNvSpPr/>
              <p:nvPr/>
            </p:nvSpPr>
            <p:spPr>
              <a:xfrm>
                <a:off x="6531078" y="4786960"/>
                <a:ext cx="513268" cy="51326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9</a:t>
                </a:r>
              </a:p>
            </p:txBody>
          </p:sp>
          <p:sp>
            <p:nvSpPr>
              <p:cNvPr id="96" name="Oval 95">
                <a:extLst>
                  <a:ext uri="{FF2B5EF4-FFF2-40B4-BE49-F238E27FC236}">
                    <a16:creationId xmlns:a16="http://schemas.microsoft.com/office/drawing/2014/main" id="{C67B488D-93A5-DD1E-1B6A-1BD8D6397406}"/>
                  </a:ext>
                </a:extLst>
              </p:cNvPr>
              <p:cNvSpPr/>
              <p:nvPr/>
            </p:nvSpPr>
            <p:spPr>
              <a:xfrm>
                <a:off x="5306598" y="3749156"/>
                <a:ext cx="513268" cy="513268"/>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a:t>
                </a:r>
              </a:p>
            </p:txBody>
          </p:sp>
        </p:grpSp>
        <p:cxnSp>
          <p:nvCxnSpPr>
            <p:cNvPr id="33" name="Straight Connector 32">
              <a:extLst>
                <a:ext uri="{FF2B5EF4-FFF2-40B4-BE49-F238E27FC236}">
                  <a16:creationId xmlns:a16="http://schemas.microsoft.com/office/drawing/2014/main" id="{95E829E4-58A1-6BFF-7D14-C1A6DFE3A306}"/>
                </a:ext>
              </a:extLst>
            </p:cNvPr>
            <p:cNvCxnSpPr>
              <a:cxnSpLocks/>
              <a:stCxn id="94" idx="7"/>
              <a:endCxn id="96" idx="4"/>
            </p:cNvCxnSpPr>
            <p:nvPr/>
          </p:nvCxnSpPr>
          <p:spPr>
            <a:xfrm flipV="1">
              <a:off x="6963269" y="3868060"/>
              <a:ext cx="123963" cy="1951411"/>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A0E878FE-B3E8-3C5C-1F67-E780ED29F4E1}"/>
                </a:ext>
              </a:extLst>
            </p:cNvPr>
            <p:cNvCxnSpPr>
              <a:cxnSpLocks/>
              <a:stCxn id="93" idx="3"/>
              <a:endCxn id="90" idx="4"/>
            </p:cNvCxnSpPr>
            <p:nvPr/>
          </p:nvCxnSpPr>
          <p:spPr>
            <a:xfrm flipH="1" flipV="1">
              <a:off x="2820001" y="5767428"/>
              <a:ext cx="1626045" cy="671613"/>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grpSp>
      <p:sp>
        <p:nvSpPr>
          <p:cNvPr id="3" name="TextBox 2">
            <a:extLst>
              <a:ext uri="{FF2B5EF4-FFF2-40B4-BE49-F238E27FC236}">
                <a16:creationId xmlns:a16="http://schemas.microsoft.com/office/drawing/2014/main" id="{89BA5A57-FBDF-C6BD-B65C-BE270C865080}"/>
              </a:ext>
            </a:extLst>
          </p:cNvPr>
          <p:cNvSpPr txBox="1"/>
          <p:nvPr/>
        </p:nvSpPr>
        <p:spPr>
          <a:xfrm>
            <a:off x="32803" y="3973607"/>
            <a:ext cx="6984733" cy="3108543"/>
          </a:xfrm>
          <a:prstGeom prst="rect">
            <a:avLst/>
          </a:prstGeom>
          <a:noFill/>
        </p:spPr>
        <p:txBody>
          <a:bodyPr wrap="none" rtlCol="0">
            <a:spAutoFit/>
          </a:bodyPr>
          <a:lstStyle/>
          <a:p>
            <a:r>
              <a:rPr lang="en-US" sz="2800" dirty="0">
                <a:solidFill>
                  <a:srgbClr val="FF0000"/>
                </a:solidFill>
              </a:rPr>
              <a:t>For each node:</a:t>
            </a:r>
          </a:p>
          <a:p>
            <a:r>
              <a:rPr lang="en-US" sz="2800" dirty="0">
                <a:solidFill>
                  <a:srgbClr val="FF0000"/>
                </a:solidFill>
              </a:rPr>
              <a:t>    update current layer</a:t>
            </a:r>
          </a:p>
          <a:p>
            <a:r>
              <a:rPr lang="en-US" sz="2800" dirty="0">
                <a:solidFill>
                  <a:srgbClr val="FF0000"/>
                </a:solidFill>
              </a:rPr>
              <a:t>    For each unvisited neighbor:</a:t>
            </a:r>
          </a:p>
          <a:p>
            <a:r>
              <a:rPr lang="en-US" sz="2800" dirty="0">
                <a:solidFill>
                  <a:srgbClr val="FF0000"/>
                </a:solidFill>
              </a:rPr>
              <a:t>        add that neighbor to a queue</a:t>
            </a:r>
          </a:p>
          <a:p>
            <a:r>
              <a:rPr lang="en-US" sz="2800" dirty="0">
                <a:solidFill>
                  <a:srgbClr val="FF0000"/>
                </a:solidFill>
              </a:rPr>
              <a:t>        mark that neighbor as visited</a:t>
            </a:r>
          </a:p>
          <a:p>
            <a:r>
              <a:rPr lang="en-US" sz="2800" dirty="0">
                <a:solidFill>
                  <a:srgbClr val="FF0000"/>
                </a:solidFill>
              </a:rPr>
              <a:t>        set neighbor’s layer to be current layer + 1</a:t>
            </a:r>
          </a:p>
          <a:p>
            <a:r>
              <a:rPr lang="en-US" sz="2800" dirty="0">
                <a:solidFill>
                  <a:srgbClr val="FF0000"/>
                </a:solidFill>
              </a:rPr>
              <a:t>        </a:t>
            </a:r>
          </a:p>
        </p:txBody>
      </p:sp>
      <p:graphicFrame>
        <p:nvGraphicFramePr>
          <p:cNvPr id="7" name="Table 6">
            <a:extLst>
              <a:ext uri="{FF2B5EF4-FFF2-40B4-BE49-F238E27FC236}">
                <a16:creationId xmlns:a16="http://schemas.microsoft.com/office/drawing/2014/main" id="{8018B9F0-016C-4A88-CD0A-06B9EFF961FB}"/>
              </a:ext>
            </a:extLst>
          </p:cNvPr>
          <p:cNvGraphicFramePr>
            <a:graphicFrameLocks noGrp="1"/>
          </p:cNvGraphicFramePr>
          <p:nvPr/>
        </p:nvGraphicFramePr>
        <p:xfrm>
          <a:off x="6820603" y="1399839"/>
          <a:ext cx="3977241" cy="3708400"/>
        </p:xfrm>
        <a:graphic>
          <a:graphicData uri="http://schemas.openxmlformats.org/drawingml/2006/table">
            <a:tbl>
              <a:tblPr firstRow="1" bandRow="1">
                <a:tableStyleId>{5C22544A-7EE6-4342-B048-85BDC9FD1C3A}</a:tableStyleId>
              </a:tblPr>
              <a:tblGrid>
                <a:gridCol w="966330">
                  <a:extLst>
                    <a:ext uri="{9D8B030D-6E8A-4147-A177-3AD203B41FA5}">
                      <a16:colId xmlns:a16="http://schemas.microsoft.com/office/drawing/2014/main" val="2885487592"/>
                    </a:ext>
                  </a:extLst>
                </a:gridCol>
                <a:gridCol w="1014152">
                  <a:extLst>
                    <a:ext uri="{9D8B030D-6E8A-4147-A177-3AD203B41FA5}">
                      <a16:colId xmlns:a16="http://schemas.microsoft.com/office/drawing/2014/main" val="3918555435"/>
                    </a:ext>
                  </a:extLst>
                </a:gridCol>
                <a:gridCol w="1996759">
                  <a:extLst>
                    <a:ext uri="{9D8B030D-6E8A-4147-A177-3AD203B41FA5}">
                      <a16:colId xmlns:a16="http://schemas.microsoft.com/office/drawing/2014/main" val="1745931878"/>
                    </a:ext>
                  </a:extLst>
                </a:gridCol>
              </a:tblGrid>
              <a:tr h="370840">
                <a:tc>
                  <a:txBody>
                    <a:bodyPr/>
                    <a:lstStyle/>
                    <a:p>
                      <a:r>
                        <a:rPr lang="en-US" dirty="0"/>
                        <a:t>Node</a:t>
                      </a:r>
                    </a:p>
                  </a:txBody>
                  <a:tcPr/>
                </a:tc>
                <a:tc>
                  <a:txBody>
                    <a:bodyPr/>
                    <a:lstStyle/>
                    <a:p>
                      <a:r>
                        <a:rPr lang="en-US" dirty="0"/>
                        <a:t>Visited?</a:t>
                      </a:r>
                    </a:p>
                  </a:txBody>
                  <a:tcPr/>
                </a:tc>
                <a:tc>
                  <a:txBody>
                    <a:bodyPr/>
                    <a:lstStyle/>
                    <a:p>
                      <a:r>
                        <a:rPr lang="en-US" dirty="0"/>
                        <a:t>Layer</a:t>
                      </a:r>
                    </a:p>
                  </a:txBody>
                  <a:tcPr/>
                </a:tc>
                <a:extLst>
                  <a:ext uri="{0D108BD9-81ED-4DB2-BD59-A6C34878D82A}">
                    <a16:rowId xmlns:a16="http://schemas.microsoft.com/office/drawing/2014/main" val="2308798723"/>
                  </a:ext>
                </a:extLst>
              </a:tr>
              <a:tr h="370840">
                <a:tc>
                  <a:txBody>
                    <a:bodyPr/>
                    <a:lstStyle/>
                    <a:p>
                      <a:r>
                        <a:rPr lang="en-US" dirty="0"/>
                        <a:t>1</a:t>
                      </a:r>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004763930"/>
                  </a:ext>
                </a:extLst>
              </a:tr>
              <a:tr h="370840">
                <a:tc>
                  <a:txBody>
                    <a:bodyPr/>
                    <a:lstStyle/>
                    <a:p>
                      <a:r>
                        <a:rPr lang="en-US" dirty="0"/>
                        <a:t>2</a:t>
                      </a:r>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2355311175"/>
                  </a:ext>
                </a:extLst>
              </a:tr>
              <a:tr h="370840">
                <a:tc>
                  <a:txBody>
                    <a:bodyPr/>
                    <a:lstStyle/>
                    <a:p>
                      <a:r>
                        <a:rPr lang="en-US" dirty="0"/>
                        <a:t>3</a:t>
                      </a:r>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397657591"/>
                  </a:ext>
                </a:extLst>
              </a:tr>
              <a:tr h="370840">
                <a:tc>
                  <a:txBody>
                    <a:bodyPr/>
                    <a:lstStyle/>
                    <a:p>
                      <a:r>
                        <a:rPr lang="en-US" dirty="0"/>
                        <a:t>4</a:t>
                      </a:r>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3457034338"/>
                  </a:ext>
                </a:extLst>
              </a:tr>
              <a:tr h="370840">
                <a:tc>
                  <a:txBody>
                    <a:bodyPr/>
                    <a:lstStyle/>
                    <a:p>
                      <a:r>
                        <a:rPr lang="en-US" dirty="0"/>
                        <a:t>5</a:t>
                      </a:r>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386718475"/>
                  </a:ext>
                </a:extLst>
              </a:tr>
              <a:tr h="370840">
                <a:tc>
                  <a:txBody>
                    <a:bodyPr/>
                    <a:lstStyle/>
                    <a:p>
                      <a:r>
                        <a:rPr lang="en-US" dirty="0"/>
                        <a:t>6</a:t>
                      </a:r>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4231982426"/>
                  </a:ext>
                </a:extLst>
              </a:tr>
              <a:tr h="370840">
                <a:tc>
                  <a:txBody>
                    <a:bodyPr/>
                    <a:lstStyle/>
                    <a:p>
                      <a:r>
                        <a:rPr lang="en-US" dirty="0"/>
                        <a:t>7</a:t>
                      </a:r>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266448052"/>
                  </a:ext>
                </a:extLst>
              </a:tr>
              <a:tr h="370840">
                <a:tc>
                  <a:txBody>
                    <a:bodyPr/>
                    <a:lstStyle/>
                    <a:p>
                      <a:r>
                        <a:rPr lang="en-US" dirty="0"/>
                        <a:t>8</a:t>
                      </a:r>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1843436055"/>
                  </a:ext>
                </a:extLst>
              </a:tr>
              <a:tr h="370840">
                <a:tc>
                  <a:txBody>
                    <a:bodyPr/>
                    <a:lstStyle/>
                    <a:p>
                      <a:r>
                        <a:rPr lang="en-US" dirty="0"/>
                        <a:t>9</a:t>
                      </a:r>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3525953369"/>
                  </a:ext>
                </a:extLst>
              </a:tr>
            </a:tbl>
          </a:graphicData>
        </a:graphic>
      </p:graphicFrame>
      <p:grpSp>
        <p:nvGrpSpPr>
          <p:cNvPr id="5" name="Group 4" descr="Discovered but not-yet visited nodes are stored in a queue">
            <a:extLst>
              <a:ext uri="{FF2B5EF4-FFF2-40B4-BE49-F238E27FC236}">
                <a16:creationId xmlns:a16="http://schemas.microsoft.com/office/drawing/2014/main" id="{9FC32378-B7BA-966F-E93B-2D3957A6733E}"/>
              </a:ext>
            </a:extLst>
          </p:cNvPr>
          <p:cNvGrpSpPr/>
          <p:nvPr/>
        </p:nvGrpSpPr>
        <p:grpSpPr>
          <a:xfrm>
            <a:off x="5742926" y="5486396"/>
            <a:ext cx="6036209" cy="647348"/>
            <a:chOff x="5742926" y="5619404"/>
            <a:chExt cx="6036209" cy="647348"/>
          </a:xfrm>
        </p:grpSpPr>
        <p:sp>
          <p:nvSpPr>
            <p:cNvPr id="6" name="Rectangle 5">
              <a:extLst>
                <a:ext uri="{FF2B5EF4-FFF2-40B4-BE49-F238E27FC236}">
                  <a16:creationId xmlns:a16="http://schemas.microsoft.com/office/drawing/2014/main" id="{F0FBA9DE-AFF7-CB66-1D65-61892F4009DC}"/>
                </a:ext>
              </a:extLst>
            </p:cNvPr>
            <p:cNvSpPr/>
            <p:nvPr/>
          </p:nvSpPr>
          <p:spPr>
            <a:xfrm>
              <a:off x="6558742" y="5619404"/>
              <a:ext cx="5220393" cy="647348"/>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79C82495-D6C1-0C18-036B-6069D1519417}"/>
                </a:ext>
              </a:extLst>
            </p:cNvPr>
            <p:cNvSpPr txBox="1"/>
            <p:nvPr/>
          </p:nvSpPr>
          <p:spPr>
            <a:xfrm>
              <a:off x="5742926" y="5765866"/>
              <a:ext cx="877163" cy="369332"/>
            </a:xfrm>
            <a:prstGeom prst="rect">
              <a:avLst/>
            </a:prstGeom>
            <a:noFill/>
          </p:spPr>
          <p:txBody>
            <a:bodyPr wrap="none" rtlCol="0">
              <a:spAutoFit/>
            </a:bodyPr>
            <a:lstStyle/>
            <a:p>
              <a:r>
                <a:rPr lang="en-US" dirty="0"/>
                <a:t>Queue:</a:t>
              </a:r>
            </a:p>
          </p:txBody>
        </p:sp>
      </p:grpSp>
    </p:spTree>
    <p:extLst>
      <p:ext uri="{BB962C8B-B14F-4D97-AF65-F5344CB8AC3E}">
        <p14:creationId xmlns:p14="http://schemas.microsoft.com/office/powerpoint/2010/main" val="16770933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6E8D23-AC6D-8027-7A1B-98072E8ACB3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40070DF-BF7D-48BD-FEE1-60E439662A29}"/>
              </a:ext>
            </a:extLst>
          </p:cNvPr>
          <p:cNvSpPr>
            <a:spLocks noGrp="1"/>
          </p:cNvSpPr>
          <p:nvPr>
            <p:ph type="title"/>
          </p:nvPr>
        </p:nvSpPr>
        <p:spPr/>
        <p:txBody>
          <a:bodyPr>
            <a:normAutofit/>
          </a:bodyPr>
          <a:lstStyle/>
          <a:p>
            <a:r>
              <a:rPr lang="en-US" dirty="0"/>
              <a:t>Shortest Path – Worked Example</a:t>
            </a:r>
          </a:p>
        </p:txBody>
      </p:sp>
      <p:grpSp>
        <p:nvGrpSpPr>
          <p:cNvPr id="31" name="Group 30" descr="An illustration of the following undirected graph:&#10;&#10;The vertices are: 1,2,3,4,5,6,7,8&#10;The edges are as follows:&#10;(1,2), (1,3), &#10;(2,5), &#10;(3,2), (3,4), (3,6), &#10;(4,6), &#10;(5,4), (5,8), &#10;(6,3),  &#10;(7,5), (7,6), (7,8) &#10;(8,7),&#10;(9,7), (9,8)&#10;&#10;For a breadth-first search starting from node 1, we would visit the nodes in the following order:&#10;&#10;1&#10;2 and 3 (in any order)&#10;4, 5, and 6 (in any order)&#10;7&#10;8&#10;&#10;Because 9 is not reachable from 1, it will not be visited.">
            <a:extLst>
              <a:ext uri="{FF2B5EF4-FFF2-40B4-BE49-F238E27FC236}">
                <a16:creationId xmlns:a16="http://schemas.microsoft.com/office/drawing/2014/main" id="{590AFFE2-0C44-3C78-0EBE-F2B9CB2409CA}"/>
              </a:ext>
            </a:extLst>
          </p:cNvPr>
          <p:cNvGrpSpPr/>
          <p:nvPr/>
        </p:nvGrpSpPr>
        <p:grpSpPr>
          <a:xfrm>
            <a:off x="474420" y="1517187"/>
            <a:ext cx="4385159" cy="2420607"/>
            <a:chOff x="1524000" y="2625729"/>
            <a:chExt cx="7044346" cy="3888478"/>
          </a:xfrm>
        </p:grpSpPr>
        <p:grpSp>
          <p:nvGrpSpPr>
            <p:cNvPr id="32" name="Group 31">
              <a:extLst>
                <a:ext uri="{FF2B5EF4-FFF2-40B4-BE49-F238E27FC236}">
                  <a16:creationId xmlns:a16="http://schemas.microsoft.com/office/drawing/2014/main" id="{BA9F1D6C-ACE7-BC5B-F569-9A70CE937B0D}"/>
                </a:ext>
              </a:extLst>
            </p:cNvPr>
            <p:cNvGrpSpPr/>
            <p:nvPr/>
          </p:nvGrpSpPr>
          <p:grpSpPr>
            <a:xfrm>
              <a:off x="1524000" y="2625729"/>
              <a:ext cx="7044346" cy="3888478"/>
              <a:chOff x="0" y="3020093"/>
              <a:chExt cx="7044346" cy="3888478"/>
            </a:xfrm>
          </p:grpSpPr>
          <p:cxnSp>
            <p:nvCxnSpPr>
              <p:cNvPr id="35" name="Straight Connector 34">
                <a:extLst>
                  <a:ext uri="{FF2B5EF4-FFF2-40B4-BE49-F238E27FC236}">
                    <a16:creationId xmlns:a16="http://schemas.microsoft.com/office/drawing/2014/main" id="{C783CA8C-3E94-0E3C-6D96-3CFC2A7358EE}"/>
                  </a:ext>
                </a:extLst>
              </p:cNvPr>
              <p:cNvCxnSpPr>
                <a:stCxn id="88" idx="7"/>
                <a:endCxn id="89" idx="2"/>
              </p:cNvCxnSpPr>
              <p:nvPr/>
            </p:nvCxnSpPr>
            <p:spPr>
              <a:xfrm flipV="1">
                <a:off x="438102" y="3276727"/>
                <a:ext cx="1492916" cy="962604"/>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F1B3D5AA-F1D7-3368-4383-D4FCE55D019C}"/>
                  </a:ext>
                </a:extLst>
              </p:cNvPr>
              <p:cNvCxnSpPr>
                <a:stCxn id="89" idx="6"/>
                <a:endCxn id="92" idx="2"/>
              </p:cNvCxnSpPr>
              <p:nvPr/>
            </p:nvCxnSpPr>
            <p:spPr>
              <a:xfrm>
                <a:off x="2444286" y="3276727"/>
                <a:ext cx="1510213" cy="52390"/>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3944A9A2-D1AF-CDD7-0D84-91FA7A11CFD4}"/>
                  </a:ext>
                </a:extLst>
              </p:cNvPr>
              <p:cNvCxnSpPr>
                <a:stCxn id="88" idx="4"/>
                <a:endCxn id="90" idx="1"/>
              </p:cNvCxnSpPr>
              <p:nvPr/>
            </p:nvCxnSpPr>
            <p:spPr>
              <a:xfrm>
                <a:off x="256634" y="4677433"/>
                <a:ext cx="857899" cy="1046257"/>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6FA77429-45D1-E595-4393-DA0258546472}"/>
                  </a:ext>
                </a:extLst>
              </p:cNvPr>
              <p:cNvCxnSpPr>
                <a:stCxn id="91" idx="3"/>
                <a:endCxn id="90" idx="7"/>
              </p:cNvCxnSpPr>
              <p:nvPr/>
            </p:nvCxnSpPr>
            <p:spPr>
              <a:xfrm flipH="1">
                <a:off x="1477469" y="4930617"/>
                <a:ext cx="1172042" cy="793073"/>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05B3C426-52C7-742A-D3B2-A93F30C3D91D}"/>
                  </a:ext>
                </a:extLst>
              </p:cNvPr>
              <p:cNvCxnSpPr>
                <a:stCxn id="93" idx="2"/>
                <a:endCxn id="90" idx="5"/>
              </p:cNvCxnSpPr>
              <p:nvPr/>
            </p:nvCxnSpPr>
            <p:spPr>
              <a:xfrm flipH="1" flipV="1">
                <a:off x="1477469" y="6086626"/>
                <a:ext cx="1369411" cy="565311"/>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D4B8B381-111A-FD41-7E22-8F44EC30EFD6}"/>
                  </a:ext>
                </a:extLst>
              </p:cNvPr>
              <p:cNvCxnSpPr>
                <a:stCxn id="91" idx="5"/>
                <a:endCxn id="93" idx="0"/>
              </p:cNvCxnSpPr>
              <p:nvPr/>
            </p:nvCxnSpPr>
            <p:spPr>
              <a:xfrm>
                <a:off x="3012447" y="4930617"/>
                <a:ext cx="91067" cy="1464686"/>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03ED18C9-0F58-FE0A-224C-2588174AFB81}"/>
                  </a:ext>
                </a:extLst>
              </p:cNvPr>
              <p:cNvCxnSpPr>
                <a:stCxn id="91" idx="7"/>
                <a:endCxn id="92" idx="3"/>
              </p:cNvCxnSpPr>
              <p:nvPr/>
            </p:nvCxnSpPr>
            <p:spPr>
              <a:xfrm flipV="1">
                <a:off x="3012447" y="3510585"/>
                <a:ext cx="1017218" cy="1057096"/>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57BFEEB3-97C2-AEF0-9428-FBF57DE0453A}"/>
                  </a:ext>
                </a:extLst>
              </p:cNvPr>
              <p:cNvCxnSpPr>
                <a:stCxn id="93" idx="6"/>
                <a:endCxn id="94" idx="3"/>
              </p:cNvCxnSpPr>
              <p:nvPr/>
            </p:nvCxnSpPr>
            <p:spPr>
              <a:xfrm flipV="1">
                <a:off x="3360148" y="6576771"/>
                <a:ext cx="1716185" cy="75166"/>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42064E52-216B-91FC-4B46-2311B61F7132}"/>
                  </a:ext>
                </a:extLst>
              </p:cNvPr>
              <p:cNvCxnSpPr>
                <a:stCxn id="94" idx="1"/>
                <a:endCxn id="92" idx="4"/>
              </p:cNvCxnSpPr>
              <p:nvPr/>
            </p:nvCxnSpPr>
            <p:spPr>
              <a:xfrm flipH="1" flipV="1">
                <a:off x="4211133" y="3585751"/>
                <a:ext cx="865200" cy="2628084"/>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827927D8-F995-BC9D-2E12-CA5E5A93084B}"/>
                  </a:ext>
                </a:extLst>
              </p:cNvPr>
              <p:cNvCxnSpPr>
                <a:stCxn id="96" idx="2"/>
                <a:endCxn id="92" idx="5"/>
              </p:cNvCxnSpPr>
              <p:nvPr/>
            </p:nvCxnSpPr>
            <p:spPr>
              <a:xfrm flipH="1" flipV="1">
                <a:off x="4392601" y="3510585"/>
                <a:ext cx="913997" cy="495205"/>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64708231-BFB6-80B8-9507-7F4B9B28CD2E}"/>
                  </a:ext>
                </a:extLst>
              </p:cNvPr>
              <p:cNvCxnSpPr>
                <a:stCxn id="94" idx="0"/>
                <a:endCxn id="96" idx="3"/>
              </p:cNvCxnSpPr>
              <p:nvPr/>
            </p:nvCxnSpPr>
            <p:spPr>
              <a:xfrm flipV="1">
                <a:off x="5257801" y="4187258"/>
                <a:ext cx="123963" cy="1951411"/>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85" name="Straight Connector 84">
                <a:extLst>
                  <a:ext uri="{FF2B5EF4-FFF2-40B4-BE49-F238E27FC236}">
                    <a16:creationId xmlns:a16="http://schemas.microsoft.com/office/drawing/2014/main" id="{22C6D9FE-7480-CF62-2F8F-F3263512D305}"/>
                  </a:ext>
                </a:extLst>
              </p:cNvPr>
              <p:cNvCxnSpPr>
                <a:stCxn id="95" idx="1"/>
                <a:endCxn id="96" idx="5"/>
              </p:cNvCxnSpPr>
              <p:nvPr/>
            </p:nvCxnSpPr>
            <p:spPr>
              <a:xfrm flipH="1" flipV="1">
                <a:off x="5744700" y="4187258"/>
                <a:ext cx="861544" cy="674868"/>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86" name="Straight Connector 85">
                <a:extLst>
                  <a:ext uri="{FF2B5EF4-FFF2-40B4-BE49-F238E27FC236}">
                    <a16:creationId xmlns:a16="http://schemas.microsoft.com/office/drawing/2014/main" id="{4FDF33F4-50FF-57CE-0D0C-B81049DC5328}"/>
                  </a:ext>
                </a:extLst>
              </p:cNvPr>
              <p:cNvCxnSpPr>
                <a:stCxn id="95" idx="3"/>
                <a:endCxn id="94" idx="6"/>
              </p:cNvCxnSpPr>
              <p:nvPr/>
            </p:nvCxnSpPr>
            <p:spPr>
              <a:xfrm flipH="1">
                <a:off x="5514435" y="5225062"/>
                <a:ext cx="1091809" cy="1170241"/>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87" name="Straight Connector 86">
                <a:extLst>
                  <a:ext uri="{FF2B5EF4-FFF2-40B4-BE49-F238E27FC236}">
                    <a16:creationId xmlns:a16="http://schemas.microsoft.com/office/drawing/2014/main" id="{945C8B4B-4F12-5223-18DA-B771717B2568}"/>
                  </a:ext>
                </a:extLst>
              </p:cNvPr>
              <p:cNvCxnSpPr>
                <a:stCxn id="89" idx="4"/>
                <a:endCxn id="90" idx="0"/>
              </p:cNvCxnSpPr>
              <p:nvPr/>
            </p:nvCxnSpPr>
            <p:spPr>
              <a:xfrm flipH="1">
                <a:off x="1296001" y="3533361"/>
                <a:ext cx="891651" cy="2115163"/>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88" name="Oval 87">
                <a:extLst>
                  <a:ext uri="{FF2B5EF4-FFF2-40B4-BE49-F238E27FC236}">
                    <a16:creationId xmlns:a16="http://schemas.microsoft.com/office/drawing/2014/main" id="{73BB55AC-6552-DF0B-125E-970A40257AF6}"/>
                  </a:ext>
                </a:extLst>
              </p:cNvPr>
              <p:cNvSpPr/>
              <p:nvPr/>
            </p:nvSpPr>
            <p:spPr>
              <a:xfrm>
                <a:off x="0" y="4164165"/>
                <a:ext cx="513268" cy="513268"/>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sp>
            <p:nvSpPr>
              <p:cNvPr id="89" name="Oval 88">
                <a:extLst>
                  <a:ext uri="{FF2B5EF4-FFF2-40B4-BE49-F238E27FC236}">
                    <a16:creationId xmlns:a16="http://schemas.microsoft.com/office/drawing/2014/main" id="{6F004A88-0014-17C5-23B1-58339851F5A5}"/>
                  </a:ext>
                </a:extLst>
              </p:cNvPr>
              <p:cNvSpPr/>
              <p:nvPr/>
            </p:nvSpPr>
            <p:spPr>
              <a:xfrm>
                <a:off x="1931018" y="3020093"/>
                <a:ext cx="513268" cy="513268"/>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90" name="Oval 89">
                <a:extLst>
                  <a:ext uri="{FF2B5EF4-FFF2-40B4-BE49-F238E27FC236}">
                    <a16:creationId xmlns:a16="http://schemas.microsoft.com/office/drawing/2014/main" id="{CBCF41E3-C342-A8F8-BC70-760CC907982E}"/>
                  </a:ext>
                </a:extLst>
              </p:cNvPr>
              <p:cNvSpPr/>
              <p:nvPr/>
            </p:nvSpPr>
            <p:spPr>
              <a:xfrm>
                <a:off x="1039367" y="5648524"/>
                <a:ext cx="513268" cy="513268"/>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91" name="Oval 90">
                <a:extLst>
                  <a:ext uri="{FF2B5EF4-FFF2-40B4-BE49-F238E27FC236}">
                    <a16:creationId xmlns:a16="http://schemas.microsoft.com/office/drawing/2014/main" id="{79E00AAD-1B6F-C063-FD03-8C1542D5362D}"/>
                  </a:ext>
                </a:extLst>
              </p:cNvPr>
              <p:cNvSpPr/>
              <p:nvPr/>
            </p:nvSpPr>
            <p:spPr>
              <a:xfrm>
                <a:off x="2574345" y="4492515"/>
                <a:ext cx="513268" cy="513268"/>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a:t>
                </a:r>
              </a:p>
            </p:txBody>
          </p:sp>
          <p:sp>
            <p:nvSpPr>
              <p:cNvPr id="92" name="Oval 91">
                <a:extLst>
                  <a:ext uri="{FF2B5EF4-FFF2-40B4-BE49-F238E27FC236}">
                    <a16:creationId xmlns:a16="http://schemas.microsoft.com/office/drawing/2014/main" id="{934C4B80-D7E1-B1EA-8093-43F2C630458F}"/>
                  </a:ext>
                </a:extLst>
              </p:cNvPr>
              <p:cNvSpPr/>
              <p:nvPr/>
            </p:nvSpPr>
            <p:spPr>
              <a:xfrm>
                <a:off x="3954499" y="3072483"/>
                <a:ext cx="513268" cy="513268"/>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93" name="Oval 92">
                <a:extLst>
                  <a:ext uri="{FF2B5EF4-FFF2-40B4-BE49-F238E27FC236}">
                    <a16:creationId xmlns:a16="http://schemas.microsoft.com/office/drawing/2014/main" id="{E006F4F3-7154-9957-1607-30309B9D7EB4}"/>
                  </a:ext>
                </a:extLst>
              </p:cNvPr>
              <p:cNvSpPr/>
              <p:nvPr/>
            </p:nvSpPr>
            <p:spPr>
              <a:xfrm>
                <a:off x="2846880" y="6395303"/>
                <a:ext cx="513268" cy="513268"/>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sp>
            <p:nvSpPr>
              <p:cNvPr id="94" name="Oval 93">
                <a:extLst>
                  <a:ext uri="{FF2B5EF4-FFF2-40B4-BE49-F238E27FC236}">
                    <a16:creationId xmlns:a16="http://schemas.microsoft.com/office/drawing/2014/main" id="{6483AC7E-DC22-645B-FD39-9AFE24B91B57}"/>
                  </a:ext>
                </a:extLst>
              </p:cNvPr>
              <p:cNvSpPr/>
              <p:nvPr/>
            </p:nvSpPr>
            <p:spPr>
              <a:xfrm>
                <a:off x="5001167" y="6138669"/>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7</a:t>
                </a:r>
              </a:p>
            </p:txBody>
          </p:sp>
          <p:sp>
            <p:nvSpPr>
              <p:cNvPr id="95" name="Oval 94">
                <a:extLst>
                  <a:ext uri="{FF2B5EF4-FFF2-40B4-BE49-F238E27FC236}">
                    <a16:creationId xmlns:a16="http://schemas.microsoft.com/office/drawing/2014/main" id="{DBAB79B6-ED59-E70B-252B-FCF83693C674}"/>
                  </a:ext>
                </a:extLst>
              </p:cNvPr>
              <p:cNvSpPr/>
              <p:nvPr/>
            </p:nvSpPr>
            <p:spPr>
              <a:xfrm>
                <a:off x="6531078" y="4786960"/>
                <a:ext cx="513268" cy="51326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9</a:t>
                </a:r>
              </a:p>
            </p:txBody>
          </p:sp>
          <p:sp>
            <p:nvSpPr>
              <p:cNvPr id="96" name="Oval 95">
                <a:extLst>
                  <a:ext uri="{FF2B5EF4-FFF2-40B4-BE49-F238E27FC236}">
                    <a16:creationId xmlns:a16="http://schemas.microsoft.com/office/drawing/2014/main" id="{9E9BD361-1CAC-81E4-D04E-77489843E897}"/>
                  </a:ext>
                </a:extLst>
              </p:cNvPr>
              <p:cNvSpPr/>
              <p:nvPr/>
            </p:nvSpPr>
            <p:spPr>
              <a:xfrm>
                <a:off x="5306598" y="3749156"/>
                <a:ext cx="513268" cy="513268"/>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a:t>
                </a:r>
              </a:p>
            </p:txBody>
          </p:sp>
        </p:grpSp>
        <p:cxnSp>
          <p:nvCxnSpPr>
            <p:cNvPr id="33" name="Straight Connector 32">
              <a:extLst>
                <a:ext uri="{FF2B5EF4-FFF2-40B4-BE49-F238E27FC236}">
                  <a16:creationId xmlns:a16="http://schemas.microsoft.com/office/drawing/2014/main" id="{4694D02E-26D0-E33C-9762-F65088F5CF48}"/>
                </a:ext>
              </a:extLst>
            </p:cNvPr>
            <p:cNvCxnSpPr>
              <a:cxnSpLocks/>
              <a:stCxn id="94" idx="7"/>
              <a:endCxn id="96" idx="4"/>
            </p:cNvCxnSpPr>
            <p:nvPr/>
          </p:nvCxnSpPr>
          <p:spPr>
            <a:xfrm flipV="1">
              <a:off x="6963269" y="3868060"/>
              <a:ext cx="123963" cy="1951411"/>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209AC4CD-7B2F-C50E-B425-B8853CD4FAB6}"/>
                </a:ext>
              </a:extLst>
            </p:cNvPr>
            <p:cNvCxnSpPr>
              <a:cxnSpLocks/>
              <a:stCxn id="93" idx="3"/>
              <a:endCxn id="90" idx="4"/>
            </p:cNvCxnSpPr>
            <p:nvPr/>
          </p:nvCxnSpPr>
          <p:spPr>
            <a:xfrm flipH="1" flipV="1">
              <a:off x="2820001" y="5767428"/>
              <a:ext cx="1626045" cy="671613"/>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grpSp>
      <p:sp>
        <p:nvSpPr>
          <p:cNvPr id="3" name="TextBox 2">
            <a:extLst>
              <a:ext uri="{FF2B5EF4-FFF2-40B4-BE49-F238E27FC236}">
                <a16:creationId xmlns:a16="http://schemas.microsoft.com/office/drawing/2014/main" id="{83E7E310-EA56-B238-8799-0C3977E917EB}"/>
              </a:ext>
            </a:extLst>
          </p:cNvPr>
          <p:cNvSpPr txBox="1"/>
          <p:nvPr/>
        </p:nvSpPr>
        <p:spPr>
          <a:xfrm>
            <a:off x="32803" y="4480684"/>
            <a:ext cx="7607852" cy="2677656"/>
          </a:xfrm>
          <a:prstGeom prst="rect">
            <a:avLst/>
          </a:prstGeom>
          <a:noFill/>
        </p:spPr>
        <p:txBody>
          <a:bodyPr wrap="none" rtlCol="0">
            <a:spAutoFit/>
          </a:bodyPr>
          <a:lstStyle/>
          <a:p>
            <a:r>
              <a:rPr lang="en-US" sz="2800" dirty="0">
                <a:solidFill>
                  <a:srgbClr val="FF0000"/>
                </a:solidFill>
              </a:rPr>
              <a:t>For each node:</a:t>
            </a:r>
          </a:p>
          <a:p>
            <a:r>
              <a:rPr lang="en-US" sz="2800" dirty="0">
                <a:solidFill>
                  <a:srgbClr val="FF0000"/>
                </a:solidFill>
              </a:rPr>
              <a:t>    For each unvisited neighbor:</a:t>
            </a:r>
          </a:p>
          <a:p>
            <a:r>
              <a:rPr lang="en-US" sz="2800" dirty="0">
                <a:solidFill>
                  <a:srgbClr val="FF0000"/>
                </a:solidFill>
              </a:rPr>
              <a:t>        add that neighbor to a queue</a:t>
            </a:r>
          </a:p>
          <a:p>
            <a:r>
              <a:rPr lang="en-US" sz="2800" dirty="0">
                <a:solidFill>
                  <a:srgbClr val="FF0000"/>
                </a:solidFill>
              </a:rPr>
              <a:t>        mark that neighbor as visited</a:t>
            </a:r>
          </a:p>
          <a:p>
            <a:r>
              <a:rPr lang="en-US" sz="2800" dirty="0">
                <a:solidFill>
                  <a:srgbClr val="FF0000"/>
                </a:solidFill>
              </a:rPr>
              <a:t>        set neighbor’s previous to be the current node</a:t>
            </a:r>
          </a:p>
          <a:p>
            <a:r>
              <a:rPr lang="en-US" sz="2800" dirty="0">
                <a:solidFill>
                  <a:srgbClr val="FF0000"/>
                </a:solidFill>
              </a:rPr>
              <a:t>        </a:t>
            </a:r>
          </a:p>
        </p:txBody>
      </p:sp>
      <p:graphicFrame>
        <p:nvGraphicFramePr>
          <p:cNvPr id="7" name="Table 6">
            <a:extLst>
              <a:ext uri="{FF2B5EF4-FFF2-40B4-BE49-F238E27FC236}">
                <a16:creationId xmlns:a16="http://schemas.microsoft.com/office/drawing/2014/main" id="{C3DF76A7-1AE5-FE32-B9BA-55D479F06495}"/>
              </a:ext>
            </a:extLst>
          </p:cNvPr>
          <p:cNvGraphicFramePr>
            <a:graphicFrameLocks noGrp="1"/>
          </p:cNvGraphicFramePr>
          <p:nvPr/>
        </p:nvGraphicFramePr>
        <p:xfrm>
          <a:off x="6820603" y="1399839"/>
          <a:ext cx="3977241" cy="3708400"/>
        </p:xfrm>
        <a:graphic>
          <a:graphicData uri="http://schemas.openxmlformats.org/drawingml/2006/table">
            <a:tbl>
              <a:tblPr firstRow="1" bandRow="1">
                <a:tableStyleId>{5C22544A-7EE6-4342-B048-85BDC9FD1C3A}</a:tableStyleId>
              </a:tblPr>
              <a:tblGrid>
                <a:gridCol w="966330">
                  <a:extLst>
                    <a:ext uri="{9D8B030D-6E8A-4147-A177-3AD203B41FA5}">
                      <a16:colId xmlns:a16="http://schemas.microsoft.com/office/drawing/2014/main" val="2885487592"/>
                    </a:ext>
                  </a:extLst>
                </a:gridCol>
                <a:gridCol w="1014152">
                  <a:extLst>
                    <a:ext uri="{9D8B030D-6E8A-4147-A177-3AD203B41FA5}">
                      <a16:colId xmlns:a16="http://schemas.microsoft.com/office/drawing/2014/main" val="3918555435"/>
                    </a:ext>
                  </a:extLst>
                </a:gridCol>
                <a:gridCol w="1996759">
                  <a:extLst>
                    <a:ext uri="{9D8B030D-6E8A-4147-A177-3AD203B41FA5}">
                      <a16:colId xmlns:a16="http://schemas.microsoft.com/office/drawing/2014/main" val="1745931878"/>
                    </a:ext>
                  </a:extLst>
                </a:gridCol>
              </a:tblGrid>
              <a:tr h="370840">
                <a:tc>
                  <a:txBody>
                    <a:bodyPr/>
                    <a:lstStyle/>
                    <a:p>
                      <a:r>
                        <a:rPr lang="en-US" dirty="0"/>
                        <a:t>Node</a:t>
                      </a:r>
                    </a:p>
                  </a:txBody>
                  <a:tcPr/>
                </a:tc>
                <a:tc>
                  <a:txBody>
                    <a:bodyPr/>
                    <a:lstStyle/>
                    <a:p>
                      <a:r>
                        <a:rPr lang="en-US" dirty="0"/>
                        <a:t>Visited?</a:t>
                      </a:r>
                    </a:p>
                  </a:txBody>
                  <a:tcPr/>
                </a:tc>
                <a:tc>
                  <a:txBody>
                    <a:bodyPr/>
                    <a:lstStyle/>
                    <a:p>
                      <a:r>
                        <a:rPr lang="en-US" dirty="0"/>
                        <a:t>Previous</a:t>
                      </a:r>
                    </a:p>
                  </a:txBody>
                  <a:tcPr/>
                </a:tc>
                <a:extLst>
                  <a:ext uri="{0D108BD9-81ED-4DB2-BD59-A6C34878D82A}">
                    <a16:rowId xmlns:a16="http://schemas.microsoft.com/office/drawing/2014/main" val="2308798723"/>
                  </a:ext>
                </a:extLst>
              </a:tr>
              <a:tr h="370840">
                <a:tc>
                  <a:txBody>
                    <a:bodyPr/>
                    <a:lstStyle/>
                    <a:p>
                      <a:r>
                        <a:rPr lang="en-US" dirty="0"/>
                        <a:t>1</a:t>
                      </a:r>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004763930"/>
                  </a:ext>
                </a:extLst>
              </a:tr>
              <a:tr h="370840">
                <a:tc>
                  <a:txBody>
                    <a:bodyPr/>
                    <a:lstStyle/>
                    <a:p>
                      <a:r>
                        <a:rPr lang="en-US" dirty="0"/>
                        <a:t>2</a:t>
                      </a:r>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2355311175"/>
                  </a:ext>
                </a:extLst>
              </a:tr>
              <a:tr h="370840">
                <a:tc>
                  <a:txBody>
                    <a:bodyPr/>
                    <a:lstStyle/>
                    <a:p>
                      <a:r>
                        <a:rPr lang="en-US" dirty="0"/>
                        <a:t>3</a:t>
                      </a:r>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397657591"/>
                  </a:ext>
                </a:extLst>
              </a:tr>
              <a:tr h="370840">
                <a:tc>
                  <a:txBody>
                    <a:bodyPr/>
                    <a:lstStyle/>
                    <a:p>
                      <a:r>
                        <a:rPr lang="en-US" dirty="0"/>
                        <a:t>4</a:t>
                      </a:r>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3457034338"/>
                  </a:ext>
                </a:extLst>
              </a:tr>
              <a:tr h="370840">
                <a:tc>
                  <a:txBody>
                    <a:bodyPr/>
                    <a:lstStyle/>
                    <a:p>
                      <a:r>
                        <a:rPr lang="en-US" dirty="0"/>
                        <a:t>5</a:t>
                      </a:r>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386718475"/>
                  </a:ext>
                </a:extLst>
              </a:tr>
              <a:tr h="370840">
                <a:tc>
                  <a:txBody>
                    <a:bodyPr/>
                    <a:lstStyle/>
                    <a:p>
                      <a:r>
                        <a:rPr lang="en-US" dirty="0"/>
                        <a:t>6</a:t>
                      </a:r>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4231982426"/>
                  </a:ext>
                </a:extLst>
              </a:tr>
              <a:tr h="370840">
                <a:tc>
                  <a:txBody>
                    <a:bodyPr/>
                    <a:lstStyle/>
                    <a:p>
                      <a:r>
                        <a:rPr lang="en-US" dirty="0"/>
                        <a:t>7</a:t>
                      </a:r>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266448052"/>
                  </a:ext>
                </a:extLst>
              </a:tr>
              <a:tr h="370840">
                <a:tc>
                  <a:txBody>
                    <a:bodyPr/>
                    <a:lstStyle/>
                    <a:p>
                      <a:r>
                        <a:rPr lang="en-US" dirty="0"/>
                        <a:t>8</a:t>
                      </a:r>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1843436055"/>
                  </a:ext>
                </a:extLst>
              </a:tr>
              <a:tr h="370840">
                <a:tc>
                  <a:txBody>
                    <a:bodyPr/>
                    <a:lstStyle/>
                    <a:p>
                      <a:r>
                        <a:rPr lang="en-US" dirty="0"/>
                        <a:t>9</a:t>
                      </a:r>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3525953369"/>
                  </a:ext>
                </a:extLst>
              </a:tr>
            </a:tbl>
          </a:graphicData>
        </a:graphic>
      </p:graphicFrame>
      <p:grpSp>
        <p:nvGrpSpPr>
          <p:cNvPr id="5" name="Group 4" descr="Discovered but not-yet visited nodes are stored in a queue">
            <a:extLst>
              <a:ext uri="{FF2B5EF4-FFF2-40B4-BE49-F238E27FC236}">
                <a16:creationId xmlns:a16="http://schemas.microsoft.com/office/drawing/2014/main" id="{6D38CD5B-5A6B-D249-71C9-53138DD93CBB}"/>
              </a:ext>
            </a:extLst>
          </p:cNvPr>
          <p:cNvGrpSpPr/>
          <p:nvPr/>
        </p:nvGrpSpPr>
        <p:grpSpPr>
          <a:xfrm>
            <a:off x="5742926" y="5486396"/>
            <a:ext cx="6036209" cy="647348"/>
            <a:chOff x="5742926" y="5619404"/>
            <a:chExt cx="6036209" cy="647348"/>
          </a:xfrm>
        </p:grpSpPr>
        <p:sp>
          <p:nvSpPr>
            <p:cNvPr id="6" name="Rectangle 5">
              <a:extLst>
                <a:ext uri="{FF2B5EF4-FFF2-40B4-BE49-F238E27FC236}">
                  <a16:creationId xmlns:a16="http://schemas.microsoft.com/office/drawing/2014/main" id="{69E0C2FE-17B8-0CDF-F2EE-54A2FDB66321}"/>
                </a:ext>
              </a:extLst>
            </p:cNvPr>
            <p:cNvSpPr/>
            <p:nvPr/>
          </p:nvSpPr>
          <p:spPr>
            <a:xfrm>
              <a:off x="6558742" y="5619404"/>
              <a:ext cx="5220393" cy="647348"/>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21EE25D8-B172-B4CA-EC39-BD6F91CBDA5B}"/>
                </a:ext>
              </a:extLst>
            </p:cNvPr>
            <p:cNvSpPr txBox="1"/>
            <p:nvPr/>
          </p:nvSpPr>
          <p:spPr>
            <a:xfrm>
              <a:off x="5742926" y="5765866"/>
              <a:ext cx="877163" cy="369332"/>
            </a:xfrm>
            <a:prstGeom prst="rect">
              <a:avLst/>
            </a:prstGeom>
            <a:noFill/>
          </p:spPr>
          <p:txBody>
            <a:bodyPr wrap="none" rtlCol="0">
              <a:spAutoFit/>
            </a:bodyPr>
            <a:lstStyle/>
            <a:p>
              <a:r>
                <a:rPr lang="en-US" dirty="0"/>
                <a:t>Queue:</a:t>
              </a:r>
            </a:p>
          </p:txBody>
        </p:sp>
      </p:grpSp>
    </p:spTree>
    <p:extLst>
      <p:ext uri="{BB962C8B-B14F-4D97-AF65-F5344CB8AC3E}">
        <p14:creationId xmlns:p14="http://schemas.microsoft.com/office/powerpoint/2010/main" val="23394837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Depth-First Search</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r>
                  <a:rPr lang="en-US" dirty="0"/>
                  <a:t>Input: a node </a:t>
                </a:r>
                <a14:m>
                  <m:oMath xmlns:m="http://schemas.openxmlformats.org/officeDocument/2006/math">
                    <m:r>
                      <a:rPr lang="en-US" b="0" i="1" smtClean="0">
                        <a:solidFill>
                          <a:srgbClr val="FF0000"/>
                        </a:solidFill>
                        <a:latin typeface="Cambria Math"/>
                      </a:rPr>
                      <m:t>𝑠</m:t>
                    </m:r>
                  </m:oMath>
                </a14:m>
                <a:endParaRPr lang="en-US" dirty="0"/>
              </a:p>
              <a:p>
                <a:r>
                  <a:rPr lang="en-US" dirty="0"/>
                  <a:t>Behavior: Start with node </a:t>
                </a:r>
                <a14:m>
                  <m:oMath xmlns:m="http://schemas.openxmlformats.org/officeDocument/2006/math">
                    <m:r>
                      <a:rPr lang="en-US" b="0" i="1" smtClean="0">
                        <a:solidFill>
                          <a:srgbClr val="FF0000"/>
                        </a:solidFill>
                        <a:latin typeface="Cambria Math"/>
                      </a:rPr>
                      <m:t>𝑠</m:t>
                    </m:r>
                  </m:oMath>
                </a14:m>
                <a:r>
                  <a:rPr lang="en-US" dirty="0"/>
                  <a:t>, visit one neighbor of </a:t>
                </a:r>
                <a14:m>
                  <m:oMath xmlns:m="http://schemas.openxmlformats.org/officeDocument/2006/math">
                    <m:r>
                      <a:rPr lang="en-US" b="0" i="1" smtClean="0">
                        <a:solidFill>
                          <a:srgbClr val="FF0000"/>
                        </a:solidFill>
                        <a:latin typeface="Cambria Math"/>
                      </a:rPr>
                      <m:t>𝑠</m:t>
                    </m:r>
                  </m:oMath>
                </a14:m>
                <a:r>
                  <a:rPr lang="en-US" dirty="0"/>
                  <a:t>, then all nodes reachable from that neighbor of </a:t>
                </a:r>
                <a14:m>
                  <m:oMath xmlns:m="http://schemas.openxmlformats.org/officeDocument/2006/math">
                    <m:r>
                      <a:rPr lang="en-US" b="0" i="1" smtClean="0">
                        <a:solidFill>
                          <a:srgbClr val="FF0000"/>
                        </a:solidFill>
                        <a:latin typeface="Cambria Math"/>
                      </a:rPr>
                      <m:t>𝑠</m:t>
                    </m:r>
                  </m:oMath>
                </a14:m>
                <a:r>
                  <a:rPr lang="en-US" dirty="0"/>
                  <a:t>, then another neighbor of </a:t>
                </a:r>
                <a14:m>
                  <m:oMath xmlns:m="http://schemas.openxmlformats.org/officeDocument/2006/math">
                    <m:r>
                      <a:rPr lang="en-US" b="0" i="1" smtClean="0">
                        <a:solidFill>
                          <a:srgbClr val="FF0000"/>
                        </a:solidFill>
                        <a:latin typeface="Cambria Math" panose="02040503050406030204" pitchFamily="18" charset="0"/>
                      </a:rPr>
                      <m:t>𝑠</m:t>
                    </m:r>
                  </m:oMath>
                </a14:m>
                <a:r>
                  <a:rPr lang="en-US" dirty="0"/>
                  <a:t>,…</a:t>
                </a:r>
              </a:p>
              <a:p>
                <a:pPr lvl="1"/>
                <a:r>
                  <a:rPr lang="en-US" dirty="0"/>
                  <a:t>Before moving on to the second neighbor of </a:t>
                </a:r>
                <a14:m>
                  <m:oMath xmlns:m="http://schemas.openxmlformats.org/officeDocument/2006/math">
                    <m:r>
                      <a:rPr lang="en-US" b="0" i="1" smtClean="0">
                        <a:solidFill>
                          <a:srgbClr val="FF0000"/>
                        </a:solidFill>
                        <a:latin typeface="Cambria Math" panose="02040503050406030204" pitchFamily="18" charset="0"/>
                      </a:rPr>
                      <m:t>𝑠</m:t>
                    </m:r>
                  </m:oMath>
                </a14:m>
                <a:r>
                  <a:rPr lang="en-US" dirty="0"/>
                  <a:t>, visit everything reachable from the first neighbor of </a:t>
                </a:r>
                <a14:m>
                  <m:oMath xmlns:m="http://schemas.openxmlformats.org/officeDocument/2006/math">
                    <m:r>
                      <a:rPr lang="en-US" b="0" i="1" smtClean="0">
                        <a:solidFill>
                          <a:srgbClr val="FF0000"/>
                        </a:solidFill>
                        <a:latin typeface="Cambria Math" panose="02040503050406030204" pitchFamily="18" charset="0"/>
                      </a:rPr>
                      <m:t>𝑠</m:t>
                    </m:r>
                  </m:oMath>
                </a14:m>
                <a:endParaRPr lang="en-US" dirty="0"/>
              </a:p>
              <a:p>
                <a:r>
                  <a:rPr lang="en-US" dirty="0"/>
                  <a:t>Output: </a:t>
                </a:r>
              </a:p>
              <a:p>
                <a:pPr lvl="1"/>
                <a:r>
                  <a:rPr lang="en-US" dirty="0"/>
                  <a:t>Does the graph have a cycle?</a:t>
                </a:r>
              </a:p>
              <a:p>
                <a:pPr lvl="1"/>
                <a:r>
                  <a:rPr lang="en-US" dirty="0"/>
                  <a:t>A </a:t>
                </a:r>
                <a:r>
                  <a:rPr lang="en-US" b="1" dirty="0"/>
                  <a:t>topological sort </a:t>
                </a:r>
                <a:r>
                  <a:rPr lang="en-US" dirty="0"/>
                  <a:t>of the graph.</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1043" t="-2241"/>
                </a:stretch>
              </a:blipFill>
            </p:spPr>
            <p:txBody>
              <a:bodyPr/>
              <a:lstStyle/>
              <a:p>
                <a:r>
                  <a:rPr lang="en-US">
                    <a:noFill/>
                  </a:rPr>
                  <a:t> </a:t>
                </a:r>
              </a:p>
            </p:txBody>
          </p:sp>
        </mc:Fallback>
      </mc:AlternateContent>
      <p:grpSp>
        <p:nvGrpSpPr>
          <p:cNvPr id="9" name="Group 8" descr="An illustration of the following undirected graph:&#10;&#10;The vertices are: 1,2,3,4,5,6,7,8&#10;The edges are as follows:&#10;(1,2), (1,3), &#10;(2,5), &#10;(3,2), (3,4), (3,6), &#10;(4,6), &#10;(5,8), &#10;(6,3),  &#10;(7,2), &#10;(8,7),&#10;(9,7), (9,8)&#10;&#10;For a depth-first search starting from node 1, we would visit the nodes in the following order (assuming we always visit the lowest-numbered node when there are ties):&#10;&#10;1&#10;2&#10;5&#10;8&#10;7&#10;3&#10;4&#10;6&#10;&#10;Because 9 is not reachable from 1, it will not be visited.">
            <a:extLst>
              <a:ext uri="{FF2B5EF4-FFF2-40B4-BE49-F238E27FC236}">
                <a16:creationId xmlns:a16="http://schemas.microsoft.com/office/drawing/2014/main" id="{E979014D-93BA-935F-E618-94D02540C8AA}"/>
              </a:ext>
            </a:extLst>
          </p:cNvPr>
          <p:cNvGrpSpPr/>
          <p:nvPr/>
        </p:nvGrpSpPr>
        <p:grpSpPr>
          <a:xfrm>
            <a:off x="6857667" y="3747441"/>
            <a:ext cx="4537025" cy="3110559"/>
            <a:chOff x="6857667" y="3747441"/>
            <a:chExt cx="4537025" cy="3110559"/>
          </a:xfrm>
        </p:grpSpPr>
        <p:sp>
          <p:nvSpPr>
            <p:cNvPr id="5" name="TextBox 4">
              <a:extLst>
                <a:ext uri="{FF2B5EF4-FFF2-40B4-BE49-F238E27FC236}">
                  <a16:creationId xmlns:a16="http://schemas.microsoft.com/office/drawing/2014/main" id="{637040C6-C78B-8017-6D73-97D93EB826C3}"/>
                </a:ext>
              </a:extLst>
            </p:cNvPr>
            <p:cNvSpPr txBox="1"/>
            <p:nvPr/>
          </p:nvSpPr>
          <p:spPr>
            <a:xfrm>
              <a:off x="6857667" y="4464542"/>
              <a:ext cx="301686" cy="369332"/>
            </a:xfrm>
            <a:prstGeom prst="rect">
              <a:avLst/>
            </a:prstGeom>
            <a:noFill/>
          </p:spPr>
          <p:txBody>
            <a:bodyPr wrap="none" rtlCol="0">
              <a:spAutoFit/>
            </a:bodyPr>
            <a:lstStyle/>
            <a:p>
              <a:r>
                <a:rPr lang="en-US" dirty="0"/>
                <a:t>0</a:t>
              </a:r>
            </a:p>
          </p:txBody>
        </p:sp>
        <p:sp>
          <p:nvSpPr>
            <p:cNvPr id="6" name="TextBox 5">
              <a:extLst>
                <a:ext uri="{FF2B5EF4-FFF2-40B4-BE49-F238E27FC236}">
                  <a16:creationId xmlns:a16="http://schemas.microsoft.com/office/drawing/2014/main" id="{0605044C-10BD-AEE9-D583-6E3F278B41F7}"/>
                </a:ext>
              </a:extLst>
            </p:cNvPr>
            <p:cNvSpPr txBox="1"/>
            <p:nvPr/>
          </p:nvSpPr>
          <p:spPr>
            <a:xfrm>
              <a:off x="8096239" y="3747441"/>
              <a:ext cx="301686" cy="369332"/>
            </a:xfrm>
            <a:prstGeom prst="rect">
              <a:avLst/>
            </a:prstGeom>
            <a:noFill/>
          </p:spPr>
          <p:txBody>
            <a:bodyPr wrap="none" rtlCol="0">
              <a:spAutoFit/>
            </a:bodyPr>
            <a:lstStyle/>
            <a:p>
              <a:r>
                <a:rPr lang="en-US" dirty="0"/>
                <a:t>1</a:t>
              </a:r>
            </a:p>
          </p:txBody>
        </p:sp>
        <p:sp>
          <p:nvSpPr>
            <p:cNvPr id="7" name="TextBox 6">
              <a:extLst>
                <a:ext uri="{FF2B5EF4-FFF2-40B4-BE49-F238E27FC236}">
                  <a16:creationId xmlns:a16="http://schemas.microsoft.com/office/drawing/2014/main" id="{B137F514-BD71-389A-276B-9053B381D8E4}"/>
                </a:ext>
              </a:extLst>
            </p:cNvPr>
            <p:cNvSpPr txBox="1"/>
            <p:nvPr/>
          </p:nvSpPr>
          <p:spPr>
            <a:xfrm>
              <a:off x="9338044" y="3798833"/>
              <a:ext cx="301686" cy="369332"/>
            </a:xfrm>
            <a:prstGeom prst="rect">
              <a:avLst/>
            </a:prstGeom>
            <a:noFill/>
          </p:spPr>
          <p:txBody>
            <a:bodyPr wrap="none" rtlCol="0">
              <a:spAutoFit/>
            </a:bodyPr>
            <a:lstStyle/>
            <a:p>
              <a:r>
                <a:rPr lang="en-US" dirty="0"/>
                <a:t>2</a:t>
              </a:r>
            </a:p>
          </p:txBody>
        </p:sp>
        <p:sp>
          <p:nvSpPr>
            <p:cNvPr id="8" name="TextBox 7">
              <a:extLst>
                <a:ext uri="{FF2B5EF4-FFF2-40B4-BE49-F238E27FC236}">
                  <a16:creationId xmlns:a16="http://schemas.microsoft.com/office/drawing/2014/main" id="{AA7298B3-A661-E800-FF4D-E8EEBF644EAB}"/>
                </a:ext>
              </a:extLst>
            </p:cNvPr>
            <p:cNvSpPr txBox="1"/>
            <p:nvPr/>
          </p:nvSpPr>
          <p:spPr>
            <a:xfrm>
              <a:off x="10242843" y="4155894"/>
              <a:ext cx="301686" cy="369332"/>
            </a:xfrm>
            <a:prstGeom prst="rect">
              <a:avLst/>
            </a:prstGeom>
            <a:noFill/>
          </p:spPr>
          <p:txBody>
            <a:bodyPr wrap="none" rtlCol="0">
              <a:spAutoFit/>
            </a:bodyPr>
            <a:lstStyle/>
            <a:p>
              <a:r>
                <a:rPr lang="en-US" dirty="0"/>
                <a:t>3</a:t>
              </a:r>
            </a:p>
          </p:txBody>
        </p:sp>
        <p:sp>
          <p:nvSpPr>
            <p:cNvPr id="10" name="TextBox 9">
              <a:extLst>
                <a:ext uri="{FF2B5EF4-FFF2-40B4-BE49-F238E27FC236}">
                  <a16:creationId xmlns:a16="http://schemas.microsoft.com/office/drawing/2014/main" id="{84D8D756-6925-39E6-93AD-CDD831F97A7D}"/>
                </a:ext>
              </a:extLst>
            </p:cNvPr>
            <p:cNvSpPr txBox="1"/>
            <p:nvPr/>
          </p:nvSpPr>
          <p:spPr>
            <a:xfrm>
              <a:off x="10287000" y="6248400"/>
              <a:ext cx="301686" cy="369332"/>
            </a:xfrm>
            <a:prstGeom prst="rect">
              <a:avLst/>
            </a:prstGeom>
            <a:noFill/>
          </p:spPr>
          <p:txBody>
            <a:bodyPr wrap="none" rtlCol="0">
              <a:spAutoFit/>
            </a:bodyPr>
            <a:lstStyle/>
            <a:p>
              <a:r>
                <a:rPr lang="en-US" dirty="0"/>
                <a:t>4</a:t>
              </a:r>
            </a:p>
          </p:txBody>
        </p:sp>
        <p:sp>
          <p:nvSpPr>
            <p:cNvPr id="11" name="TextBox 10">
              <a:extLst>
                <a:ext uri="{FF2B5EF4-FFF2-40B4-BE49-F238E27FC236}">
                  <a16:creationId xmlns:a16="http://schemas.microsoft.com/office/drawing/2014/main" id="{50F2CDBA-DA7A-3C1A-5713-45F18AC0DC23}"/>
                </a:ext>
              </a:extLst>
            </p:cNvPr>
            <p:cNvSpPr txBox="1"/>
            <p:nvPr/>
          </p:nvSpPr>
          <p:spPr>
            <a:xfrm>
              <a:off x="7421000" y="5817950"/>
              <a:ext cx="301686" cy="369332"/>
            </a:xfrm>
            <a:prstGeom prst="rect">
              <a:avLst/>
            </a:prstGeom>
            <a:noFill/>
          </p:spPr>
          <p:txBody>
            <a:bodyPr wrap="none" rtlCol="0">
              <a:spAutoFit/>
            </a:bodyPr>
            <a:lstStyle/>
            <a:p>
              <a:r>
                <a:rPr lang="en-US" dirty="0"/>
                <a:t>5</a:t>
              </a:r>
            </a:p>
          </p:txBody>
        </p:sp>
        <p:sp>
          <p:nvSpPr>
            <p:cNvPr id="12" name="TextBox 11">
              <a:extLst>
                <a:ext uri="{FF2B5EF4-FFF2-40B4-BE49-F238E27FC236}">
                  <a16:creationId xmlns:a16="http://schemas.microsoft.com/office/drawing/2014/main" id="{935030A1-83AA-A3BB-CB2D-2CE9A3C9892E}"/>
                </a:ext>
              </a:extLst>
            </p:cNvPr>
            <p:cNvSpPr txBox="1"/>
            <p:nvPr/>
          </p:nvSpPr>
          <p:spPr>
            <a:xfrm>
              <a:off x="8429267" y="4733162"/>
              <a:ext cx="301686" cy="369332"/>
            </a:xfrm>
            <a:prstGeom prst="rect">
              <a:avLst/>
            </a:prstGeom>
            <a:noFill/>
          </p:spPr>
          <p:txBody>
            <a:bodyPr wrap="none" rtlCol="0">
              <a:spAutoFit/>
            </a:bodyPr>
            <a:lstStyle/>
            <a:p>
              <a:r>
                <a:rPr lang="en-US" dirty="0"/>
                <a:t>6</a:t>
              </a:r>
            </a:p>
          </p:txBody>
        </p:sp>
        <p:grpSp>
          <p:nvGrpSpPr>
            <p:cNvPr id="14" name="Group 13">
              <a:extLst>
                <a:ext uri="{FF2B5EF4-FFF2-40B4-BE49-F238E27FC236}">
                  <a16:creationId xmlns:a16="http://schemas.microsoft.com/office/drawing/2014/main" id="{16652F29-0A79-210D-2DF8-9579B15BE792}"/>
                </a:ext>
              </a:extLst>
            </p:cNvPr>
            <p:cNvGrpSpPr/>
            <p:nvPr/>
          </p:nvGrpSpPr>
          <p:grpSpPr>
            <a:xfrm>
              <a:off x="7009533" y="4114199"/>
              <a:ext cx="4385159" cy="2420607"/>
              <a:chOff x="6934200" y="4047495"/>
              <a:chExt cx="4385159" cy="2420607"/>
            </a:xfrm>
          </p:grpSpPr>
          <p:grpSp>
            <p:nvGrpSpPr>
              <p:cNvPr id="15" name="Group 14">
                <a:extLst>
                  <a:ext uri="{FF2B5EF4-FFF2-40B4-BE49-F238E27FC236}">
                    <a16:creationId xmlns:a16="http://schemas.microsoft.com/office/drawing/2014/main" id="{77EB8E3F-6751-1E82-7583-8F80C26138DF}"/>
                  </a:ext>
                </a:extLst>
              </p:cNvPr>
              <p:cNvGrpSpPr/>
              <p:nvPr/>
            </p:nvGrpSpPr>
            <p:grpSpPr>
              <a:xfrm>
                <a:off x="6934200" y="4047495"/>
                <a:ext cx="4385159" cy="2420607"/>
                <a:chOff x="1524000" y="2625729"/>
                <a:chExt cx="7044346" cy="3888478"/>
              </a:xfrm>
            </p:grpSpPr>
            <p:grpSp>
              <p:nvGrpSpPr>
                <p:cNvPr id="17" name="Group 16">
                  <a:extLst>
                    <a:ext uri="{FF2B5EF4-FFF2-40B4-BE49-F238E27FC236}">
                      <a16:creationId xmlns:a16="http://schemas.microsoft.com/office/drawing/2014/main" id="{933A9D27-8499-DCAD-BB09-C5811A2BD9B8}"/>
                    </a:ext>
                  </a:extLst>
                </p:cNvPr>
                <p:cNvGrpSpPr/>
                <p:nvPr/>
              </p:nvGrpSpPr>
              <p:grpSpPr>
                <a:xfrm>
                  <a:off x="1524000" y="2625729"/>
                  <a:ext cx="7044346" cy="3888478"/>
                  <a:chOff x="0" y="3020093"/>
                  <a:chExt cx="7044346" cy="3888478"/>
                </a:xfrm>
              </p:grpSpPr>
              <p:cxnSp>
                <p:nvCxnSpPr>
                  <p:cNvPr id="19" name="Straight Connector 18">
                    <a:extLst>
                      <a:ext uri="{FF2B5EF4-FFF2-40B4-BE49-F238E27FC236}">
                        <a16:creationId xmlns:a16="http://schemas.microsoft.com/office/drawing/2014/main" id="{76F20D4D-C2AE-E63F-6C7C-DE9BDBED70C7}"/>
                      </a:ext>
                    </a:extLst>
                  </p:cNvPr>
                  <p:cNvCxnSpPr>
                    <a:stCxn id="58" idx="7"/>
                    <a:endCxn id="59" idx="2"/>
                  </p:cNvCxnSpPr>
                  <p:nvPr/>
                </p:nvCxnSpPr>
                <p:spPr>
                  <a:xfrm flipV="1">
                    <a:off x="438102" y="3276727"/>
                    <a:ext cx="1492916" cy="962604"/>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F02F690A-F0D8-CEFB-E093-724538ADFB0B}"/>
                      </a:ext>
                    </a:extLst>
                  </p:cNvPr>
                  <p:cNvCxnSpPr>
                    <a:stCxn id="59" idx="6"/>
                    <a:endCxn id="62" idx="2"/>
                  </p:cNvCxnSpPr>
                  <p:nvPr/>
                </p:nvCxnSpPr>
                <p:spPr>
                  <a:xfrm>
                    <a:off x="2444286" y="3276727"/>
                    <a:ext cx="1510213" cy="52390"/>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E52C7ABA-BBB6-2678-6598-C7D0CEA71D55}"/>
                      </a:ext>
                    </a:extLst>
                  </p:cNvPr>
                  <p:cNvCxnSpPr>
                    <a:stCxn id="58" idx="4"/>
                    <a:endCxn id="60" idx="1"/>
                  </p:cNvCxnSpPr>
                  <p:nvPr/>
                </p:nvCxnSpPr>
                <p:spPr>
                  <a:xfrm>
                    <a:off x="256634" y="4677433"/>
                    <a:ext cx="857899" cy="1046257"/>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29662FE4-23A3-CBB5-86C2-A01319284309}"/>
                      </a:ext>
                    </a:extLst>
                  </p:cNvPr>
                  <p:cNvCxnSpPr>
                    <a:stCxn id="61" idx="3"/>
                    <a:endCxn id="60" idx="7"/>
                  </p:cNvCxnSpPr>
                  <p:nvPr/>
                </p:nvCxnSpPr>
                <p:spPr>
                  <a:xfrm flipH="1">
                    <a:off x="1477469" y="4930617"/>
                    <a:ext cx="1172042" cy="793073"/>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BCAFCEF6-1E10-BE11-39F3-D367EC560DB9}"/>
                      </a:ext>
                    </a:extLst>
                  </p:cNvPr>
                  <p:cNvCxnSpPr>
                    <a:stCxn id="63" idx="2"/>
                    <a:endCxn id="60" idx="5"/>
                  </p:cNvCxnSpPr>
                  <p:nvPr/>
                </p:nvCxnSpPr>
                <p:spPr>
                  <a:xfrm flipH="1" flipV="1">
                    <a:off x="1477469" y="6086626"/>
                    <a:ext cx="1369411" cy="565311"/>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832A12C4-8001-3670-1EDB-F2EFBDB7661E}"/>
                      </a:ext>
                    </a:extLst>
                  </p:cNvPr>
                  <p:cNvCxnSpPr>
                    <a:stCxn id="61" idx="5"/>
                    <a:endCxn id="63" idx="0"/>
                  </p:cNvCxnSpPr>
                  <p:nvPr/>
                </p:nvCxnSpPr>
                <p:spPr>
                  <a:xfrm>
                    <a:off x="3012447" y="4930617"/>
                    <a:ext cx="91067" cy="1464686"/>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9BFE5E66-3D07-C865-EB56-C97B22695E90}"/>
                      </a:ext>
                    </a:extLst>
                  </p:cNvPr>
                  <p:cNvCxnSpPr>
                    <a:cxnSpLocks/>
                    <a:stCxn id="59" idx="5"/>
                    <a:endCxn id="64" idx="1"/>
                  </p:cNvCxnSpPr>
                  <p:nvPr/>
                </p:nvCxnSpPr>
                <p:spPr>
                  <a:xfrm>
                    <a:off x="2369118" y="3458194"/>
                    <a:ext cx="2707217" cy="2755642"/>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3324CD16-9A95-C1EA-83C5-7A9080A0385E}"/>
                      </a:ext>
                    </a:extLst>
                  </p:cNvPr>
                  <p:cNvCxnSpPr>
                    <a:cxnSpLocks/>
                    <a:stCxn id="66" idx="4"/>
                    <a:endCxn id="64" idx="0"/>
                  </p:cNvCxnSpPr>
                  <p:nvPr/>
                </p:nvCxnSpPr>
                <p:spPr>
                  <a:xfrm flipH="1">
                    <a:off x="5257802" y="4262423"/>
                    <a:ext cx="305431" cy="1876245"/>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DEE0805D-E768-31B1-8BF9-AAD97F21580B}"/>
                      </a:ext>
                    </a:extLst>
                  </p:cNvPr>
                  <p:cNvCxnSpPr>
                    <a:stCxn id="66" idx="2"/>
                    <a:endCxn id="62" idx="5"/>
                  </p:cNvCxnSpPr>
                  <p:nvPr/>
                </p:nvCxnSpPr>
                <p:spPr>
                  <a:xfrm flipH="1" flipV="1">
                    <a:off x="4392601" y="3510585"/>
                    <a:ext cx="913997" cy="495205"/>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66C691D0-D9B7-B74F-D15F-4D0CDB0BB571}"/>
                      </a:ext>
                    </a:extLst>
                  </p:cNvPr>
                  <p:cNvCxnSpPr>
                    <a:stCxn id="65" idx="1"/>
                    <a:endCxn id="66" idx="5"/>
                  </p:cNvCxnSpPr>
                  <p:nvPr/>
                </p:nvCxnSpPr>
                <p:spPr>
                  <a:xfrm flipH="1" flipV="1">
                    <a:off x="5744700" y="4187258"/>
                    <a:ext cx="861544" cy="674868"/>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A28A2562-2B96-4380-2649-D2603A892492}"/>
                      </a:ext>
                    </a:extLst>
                  </p:cNvPr>
                  <p:cNvCxnSpPr>
                    <a:stCxn id="65" idx="3"/>
                    <a:endCxn id="64" idx="6"/>
                  </p:cNvCxnSpPr>
                  <p:nvPr/>
                </p:nvCxnSpPr>
                <p:spPr>
                  <a:xfrm flipH="1">
                    <a:off x="5514435" y="5225062"/>
                    <a:ext cx="1091809" cy="1170241"/>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D677C7EE-6C4E-FD2F-87D9-ABDBFACDFE6D}"/>
                      </a:ext>
                    </a:extLst>
                  </p:cNvPr>
                  <p:cNvCxnSpPr>
                    <a:stCxn id="59" idx="4"/>
                    <a:endCxn id="60" idx="0"/>
                  </p:cNvCxnSpPr>
                  <p:nvPr/>
                </p:nvCxnSpPr>
                <p:spPr>
                  <a:xfrm flipH="1">
                    <a:off x="1296001" y="3533361"/>
                    <a:ext cx="891651" cy="2115163"/>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58" name="Oval 57">
                    <a:extLst>
                      <a:ext uri="{FF2B5EF4-FFF2-40B4-BE49-F238E27FC236}">
                        <a16:creationId xmlns:a16="http://schemas.microsoft.com/office/drawing/2014/main" id="{2D856A7F-12C5-19F0-FCB2-420F43545988}"/>
                      </a:ext>
                    </a:extLst>
                  </p:cNvPr>
                  <p:cNvSpPr/>
                  <p:nvPr/>
                </p:nvSpPr>
                <p:spPr>
                  <a:xfrm>
                    <a:off x="0" y="4164165"/>
                    <a:ext cx="513268" cy="513268"/>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1</a:t>
                    </a:r>
                  </a:p>
                </p:txBody>
              </p:sp>
              <p:sp>
                <p:nvSpPr>
                  <p:cNvPr id="59" name="Oval 58">
                    <a:extLst>
                      <a:ext uri="{FF2B5EF4-FFF2-40B4-BE49-F238E27FC236}">
                        <a16:creationId xmlns:a16="http://schemas.microsoft.com/office/drawing/2014/main" id="{3C5968D7-2907-9113-8FF6-CC4B379CC232}"/>
                      </a:ext>
                    </a:extLst>
                  </p:cNvPr>
                  <p:cNvSpPr/>
                  <p:nvPr/>
                </p:nvSpPr>
                <p:spPr>
                  <a:xfrm>
                    <a:off x="1931018" y="3020093"/>
                    <a:ext cx="513268" cy="513268"/>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60" name="Oval 59">
                    <a:extLst>
                      <a:ext uri="{FF2B5EF4-FFF2-40B4-BE49-F238E27FC236}">
                        <a16:creationId xmlns:a16="http://schemas.microsoft.com/office/drawing/2014/main" id="{7DBE19AF-9821-7DB2-BABD-9828DF2FDA2B}"/>
                      </a:ext>
                    </a:extLst>
                  </p:cNvPr>
                  <p:cNvSpPr/>
                  <p:nvPr/>
                </p:nvSpPr>
                <p:spPr>
                  <a:xfrm>
                    <a:off x="1039367" y="5648524"/>
                    <a:ext cx="513268" cy="513268"/>
                  </a:xfrm>
                  <a:prstGeom prst="ellipse">
                    <a:avLst/>
                  </a:prstGeom>
                  <a:solidFill>
                    <a:schemeClr val="tx2">
                      <a:lumMod val="60000"/>
                      <a:lumOff val="4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61" name="Oval 60">
                    <a:extLst>
                      <a:ext uri="{FF2B5EF4-FFF2-40B4-BE49-F238E27FC236}">
                        <a16:creationId xmlns:a16="http://schemas.microsoft.com/office/drawing/2014/main" id="{66C0888B-D28A-7C05-A7DC-C42BD35E4A46}"/>
                      </a:ext>
                    </a:extLst>
                  </p:cNvPr>
                  <p:cNvSpPr/>
                  <p:nvPr/>
                </p:nvSpPr>
                <p:spPr>
                  <a:xfrm>
                    <a:off x="2574345" y="4492515"/>
                    <a:ext cx="513268" cy="513268"/>
                  </a:xfrm>
                  <a:prstGeom prst="ellipse">
                    <a:avLst/>
                  </a:prstGeom>
                  <a:solidFill>
                    <a:schemeClr val="tx2">
                      <a:lumMod val="60000"/>
                      <a:lumOff val="4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a:t>
                    </a:r>
                  </a:p>
                </p:txBody>
              </p:sp>
              <p:sp>
                <p:nvSpPr>
                  <p:cNvPr id="62" name="Oval 61">
                    <a:extLst>
                      <a:ext uri="{FF2B5EF4-FFF2-40B4-BE49-F238E27FC236}">
                        <a16:creationId xmlns:a16="http://schemas.microsoft.com/office/drawing/2014/main" id="{AF6BA200-2A32-4B42-FDB6-8BC54E2290CC}"/>
                      </a:ext>
                    </a:extLst>
                  </p:cNvPr>
                  <p:cNvSpPr/>
                  <p:nvPr/>
                </p:nvSpPr>
                <p:spPr>
                  <a:xfrm>
                    <a:off x="3954499" y="3072483"/>
                    <a:ext cx="513268" cy="513268"/>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63" name="Oval 62">
                    <a:extLst>
                      <a:ext uri="{FF2B5EF4-FFF2-40B4-BE49-F238E27FC236}">
                        <a16:creationId xmlns:a16="http://schemas.microsoft.com/office/drawing/2014/main" id="{10A11247-2014-BBA9-F784-829C0D1A56DD}"/>
                      </a:ext>
                    </a:extLst>
                  </p:cNvPr>
                  <p:cNvSpPr/>
                  <p:nvPr/>
                </p:nvSpPr>
                <p:spPr>
                  <a:xfrm>
                    <a:off x="2846880" y="6395303"/>
                    <a:ext cx="513268" cy="513268"/>
                  </a:xfrm>
                  <a:prstGeom prst="ellipse">
                    <a:avLst/>
                  </a:prstGeom>
                  <a:solidFill>
                    <a:schemeClr val="tx2">
                      <a:lumMod val="60000"/>
                      <a:lumOff val="4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sp>
                <p:nvSpPr>
                  <p:cNvPr id="64" name="Oval 63">
                    <a:extLst>
                      <a:ext uri="{FF2B5EF4-FFF2-40B4-BE49-F238E27FC236}">
                        <a16:creationId xmlns:a16="http://schemas.microsoft.com/office/drawing/2014/main" id="{A6FA3B9B-58B9-D650-AE52-EB3C4C14EBF2}"/>
                      </a:ext>
                    </a:extLst>
                  </p:cNvPr>
                  <p:cNvSpPr/>
                  <p:nvPr/>
                </p:nvSpPr>
                <p:spPr>
                  <a:xfrm>
                    <a:off x="5001167" y="6138669"/>
                    <a:ext cx="513268" cy="513268"/>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sp>
                <p:nvSpPr>
                  <p:cNvPr id="65" name="Oval 64">
                    <a:extLst>
                      <a:ext uri="{FF2B5EF4-FFF2-40B4-BE49-F238E27FC236}">
                        <a16:creationId xmlns:a16="http://schemas.microsoft.com/office/drawing/2014/main" id="{B5EA0F88-7B97-1BA7-DF0F-7D5459392071}"/>
                      </a:ext>
                    </a:extLst>
                  </p:cNvPr>
                  <p:cNvSpPr/>
                  <p:nvPr/>
                </p:nvSpPr>
                <p:spPr>
                  <a:xfrm>
                    <a:off x="6531078" y="4786960"/>
                    <a:ext cx="513268" cy="51326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9</a:t>
                    </a:r>
                  </a:p>
                </p:txBody>
              </p:sp>
              <p:sp>
                <p:nvSpPr>
                  <p:cNvPr id="66" name="Oval 65">
                    <a:extLst>
                      <a:ext uri="{FF2B5EF4-FFF2-40B4-BE49-F238E27FC236}">
                        <a16:creationId xmlns:a16="http://schemas.microsoft.com/office/drawing/2014/main" id="{2909E842-3B88-2325-732B-830110DB65F8}"/>
                      </a:ext>
                    </a:extLst>
                  </p:cNvPr>
                  <p:cNvSpPr/>
                  <p:nvPr/>
                </p:nvSpPr>
                <p:spPr>
                  <a:xfrm>
                    <a:off x="5306598" y="3749156"/>
                    <a:ext cx="513268" cy="513268"/>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a:t>
                    </a:r>
                  </a:p>
                </p:txBody>
              </p:sp>
            </p:grpSp>
            <p:cxnSp>
              <p:nvCxnSpPr>
                <p:cNvPr id="18" name="Straight Connector 17">
                  <a:extLst>
                    <a:ext uri="{FF2B5EF4-FFF2-40B4-BE49-F238E27FC236}">
                      <a16:creationId xmlns:a16="http://schemas.microsoft.com/office/drawing/2014/main" id="{7234E73A-0E2E-C169-BBC8-1336F0573A3C}"/>
                    </a:ext>
                  </a:extLst>
                </p:cNvPr>
                <p:cNvCxnSpPr>
                  <a:cxnSpLocks/>
                  <a:stCxn id="63" idx="3"/>
                  <a:endCxn id="60" idx="4"/>
                </p:cNvCxnSpPr>
                <p:nvPr/>
              </p:nvCxnSpPr>
              <p:spPr>
                <a:xfrm flipH="1" flipV="1">
                  <a:off x="2820001" y="5767428"/>
                  <a:ext cx="1626045" cy="671613"/>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grpSp>
          <p:cxnSp>
            <p:nvCxnSpPr>
              <p:cNvPr id="16" name="Straight Connector 15">
                <a:extLst>
                  <a:ext uri="{FF2B5EF4-FFF2-40B4-BE49-F238E27FC236}">
                    <a16:creationId xmlns:a16="http://schemas.microsoft.com/office/drawing/2014/main" id="{ED5250A6-491F-63A7-7A2B-12750046089E}"/>
                  </a:ext>
                </a:extLst>
              </p:cNvPr>
              <p:cNvCxnSpPr>
                <a:cxnSpLocks/>
                <a:stCxn id="63" idx="6"/>
                <a:endCxn id="64" idx="3"/>
              </p:cNvCxnSpPr>
              <p:nvPr/>
            </p:nvCxnSpPr>
            <p:spPr>
              <a:xfrm flipV="1">
                <a:off x="9025917" y="6261553"/>
                <a:ext cx="1068340" cy="46793"/>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sp>
          <p:nvSpPr>
            <p:cNvPr id="93" name="TextBox 92">
              <a:extLst>
                <a:ext uri="{FF2B5EF4-FFF2-40B4-BE49-F238E27FC236}">
                  <a16:creationId xmlns:a16="http://schemas.microsoft.com/office/drawing/2014/main" id="{E2D8E6EA-0503-E96D-3170-C01DCD7AB07A}"/>
                </a:ext>
              </a:extLst>
            </p:cNvPr>
            <p:cNvSpPr txBox="1"/>
            <p:nvPr/>
          </p:nvSpPr>
          <p:spPr>
            <a:xfrm>
              <a:off x="8915400" y="6488668"/>
              <a:ext cx="301686" cy="369332"/>
            </a:xfrm>
            <a:prstGeom prst="rect">
              <a:avLst/>
            </a:prstGeom>
            <a:noFill/>
          </p:spPr>
          <p:txBody>
            <a:bodyPr wrap="none" rtlCol="0">
              <a:spAutoFit/>
            </a:bodyPr>
            <a:lstStyle/>
            <a:p>
              <a:r>
                <a:rPr lang="en-US" dirty="0"/>
                <a:t>7</a:t>
              </a:r>
            </a:p>
          </p:txBody>
        </p:sp>
      </p:grpSp>
    </p:spTree>
    <p:extLst>
      <p:ext uri="{BB962C8B-B14F-4D97-AF65-F5344CB8AC3E}">
        <p14:creationId xmlns:p14="http://schemas.microsoft.com/office/powerpoint/2010/main" val="23245696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 y="192802"/>
            <a:ext cx="10515600" cy="1325563"/>
          </a:xfrm>
        </p:spPr>
        <p:txBody>
          <a:bodyPr>
            <a:normAutofit/>
          </a:bodyPr>
          <a:lstStyle/>
          <a:p>
            <a:r>
              <a:rPr lang="en-US" dirty="0"/>
              <a:t>DFS (non-recursive)</a:t>
            </a:r>
          </a:p>
        </p:txBody>
      </p:sp>
      <p:sp>
        <p:nvSpPr>
          <p:cNvPr id="43" name="TextBox 42"/>
          <p:cNvSpPr txBox="1"/>
          <p:nvPr/>
        </p:nvSpPr>
        <p:spPr>
          <a:xfrm>
            <a:off x="5194496" y="414158"/>
            <a:ext cx="8686800" cy="6124754"/>
          </a:xfrm>
          <a:prstGeom prst="rect">
            <a:avLst/>
          </a:prstGeom>
          <a:noFill/>
        </p:spPr>
        <p:txBody>
          <a:bodyPr wrap="square" rtlCol="0">
            <a:spAutoFit/>
          </a:bodyPr>
          <a:lstStyle/>
          <a:p>
            <a:r>
              <a:rPr lang="en-US" sz="2800" dirty="0"/>
              <a:t>void </a:t>
            </a:r>
            <a:r>
              <a:rPr lang="en-US" sz="2800" dirty="0" err="1"/>
              <a:t>dfs</a:t>
            </a:r>
            <a:r>
              <a:rPr lang="en-US" sz="2800" dirty="0"/>
              <a:t>(graph, s){</a:t>
            </a:r>
          </a:p>
          <a:p>
            <a:r>
              <a:rPr lang="en-US" sz="2800" dirty="0"/>
              <a:t>	found = new </a:t>
            </a:r>
            <a:r>
              <a:rPr lang="en-US" sz="2800" dirty="0">
                <a:solidFill>
                  <a:srgbClr val="FF0000"/>
                </a:solidFill>
              </a:rPr>
              <a:t>Stack();</a:t>
            </a:r>
          </a:p>
          <a:p>
            <a:r>
              <a:rPr lang="en-US" sz="2800" dirty="0"/>
              <a:t>	</a:t>
            </a:r>
            <a:r>
              <a:rPr lang="en-US" sz="2800" dirty="0" err="1"/>
              <a:t>found.</a:t>
            </a:r>
            <a:r>
              <a:rPr lang="en-US" sz="2800" dirty="0" err="1">
                <a:solidFill>
                  <a:srgbClr val="FF0000"/>
                </a:solidFill>
              </a:rPr>
              <a:t>pop</a:t>
            </a:r>
            <a:r>
              <a:rPr lang="en-US" sz="2800" dirty="0"/>
              <a:t>(s);</a:t>
            </a:r>
          </a:p>
          <a:p>
            <a:r>
              <a:rPr lang="en-US" sz="2800" dirty="0"/>
              <a:t>	mark s as “visited”;</a:t>
            </a:r>
          </a:p>
          <a:p>
            <a:r>
              <a:rPr lang="en-US" sz="2800" dirty="0"/>
              <a:t>	While (!</a:t>
            </a:r>
            <a:r>
              <a:rPr lang="en-US" sz="2800" dirty="0" err="1"/>
              <a:t>found.isEmpty</a:t>
            </a:r>
            <a:r>
              <a:rPr lang="en-US" sz="2800" dirty="0"/>
              <a:t>()){</a:t>
            </a:r>
          </a:p>
          <a:p>
            <a:r>
              <a:rPr lang="en-US" sz="2800" dirty="0"/>
              <a:t>		current = </a:t>
            </a:r>
            <a:r>
              <a:rPr lang="en-US" sz="2800" dirty="0" err="1"/>
              <a:t>found.</a:t>
            </a:r>
            <a:r>
              <a:rPr lang="en-US" sz="2800" dirty="0" err="1">
                <a:solidFill>
                  <a:srgbClr val="FF0000"/>
                </a:solidFill>
              </a:rPr>
              <a:t>pop</a:t>
            </a:r>
            <a:r>
              <a:rPr lang="en-US" sz="2800" dirty="0"/>
              <a:t>();</a:t>
            </a:r>
          </a:p>
          <a:p>
            <a:r>
              <a:rPr lang="en-US" sz="2800" dirty="0"/>
              <a:t>		for (v : neighbors(current)){</a:t>
            </a:r>
          </a:p>
          <a:p>
            <a:r>
              <a:rPr lang="en-US" sz="2800" dirty="0"/>
              <a:t>			if (! v marked “visited”){</a:t>
            </a:r>
          </a:p>
          <a:p>
            <a:r>
              <a:rPr lang="en-US" sz="2800" dirty="0"/>
              <a:t>				mark v as “visited”;</a:t>
            </a:r>
          </a:p>
          <a:p>
            <a:r>
              <a:rPr lang="en-US" sz="2800" dirty="0"/>
              <a:t>				</a:t>
            </a:r>
            <a:r>
              <a:rPr lang="en-US" sz="2800" dirty="0" err="1"/>
              <a:t>found.</a:t>
            </a:r>
            <a:r>
              <a:rPr lang="en-US" sz="2800" dirty="0" err="1">
                <a:solidFill>
                  <a:srgbClr val="FF0000"/>
                </a:solidFill>
              </a:rPr>
              <a:t>push</a:t>
            </a:r>
            <a:r>
              <a:rPr lang="en-US" sz="2800" dirty="0"/>
              <a:t>(v);</a:t>
            </a:r>
          </a:p>
          <a:p>
            <a:r>
              <a:rPr lang="en-US" sz="2800" dirty="0"/>
              <a:t>			}</a:t>
            </a:r>
          </a:p>
          <a:p>
            <a:r>
              <a:rPr lang="en-US" sz="2800" dirty="0"/>
              <a:t>		}</a:t>
            </a:r>
          </a:p>
          <a:p>
            <a:r>
              <a:rPr lang="en-US" sz="2800" dirty="0"/>
              <a:t>	}	</a:t>
            </a:r>
          </a:p>
          <a:p>
            <a:r>
              <a:rPr lang="en-US" sz="2800" dirty="0"/>
              <a:t>}			</a:t>
            </a:r>
          </a:p>
        </p:txBody>
      </p: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F7685445-E91C-3488-3626-7813352F07C6}"/>
                  </a:ext>
                </a:extLst>
              </p:cNvPr>
              <p:cNvSpPr txBox="1"/>
              <p:nvPr/>
            </p:nvSpPr>
            <p:spPr>
              <a:xfrm>
                <a:off x="565536" y="4880066"/>
                <a:ext cx="4201535" cy="523220"/>
              </a:xfrm>
              <a:prstGeom prst="rect">
                <a:avLst/>
              </a:prstGeom>
              <a:noFill/>
            </p:spPr>
            <p:txBody>
              <a:bodyPr wrap="none" rtlCol="0">
                <a:spAutoFit/>
              </a:bodyPr>
              <a:lstStyle/>
              <a:p>
                <a:r>
                  <a:rPr lang="en-US" sz="2800" dirty="0">
                    <a:solidFill>
                      <a:srgbClr val="FF0000"/>
                    </a:solidFill>
                  </a:rPr>
                  <a:t>Running time: </a:t>
                </a:r>
                <a14:m>
                  <m:oMath xmlns:m="http://schemas.openxmlformats.org/officeDocument/2006/math">
                    <m:r>
                      <m:rPr>
                        <m:sty m:val="p"/>
                      </m:rPr>
                      <a:rPr lang="en-US" sz="2800" b="0" i="0" smtClean="0">
                        <a:solidFill>
                          <a:srgbClr val="FF0000"/>
                        </a:solidFill>
                        <a:latin typeface="Cambria Math" panose="02040503050406030204" pitchFamily="18" charset="0"/>
                      </a:rPr>
                      <m:t>Θ</m:t>
                    </m:r>
                    <m:d>
                      <m:dPr>
                        <m:ctrlPr>
                          <a:rPr lang="en-US" sz="2800" b="0" i="1" smtClean="0">
                            <a:solidFill>
                              <a:srgbClr val="FF0000"/>
                            </a:solidFill>
                            <a:latin typeface="Cambria Math" panose="02040503050406030204" pitchFamily="18" charset="0"/>
                          </a:rPr>
                        </m:ctrlPr>
                      </m:dPr>
                      <m:e>
                        <m:d>
                          <m:dPr>
                            <m:begChr m:val="|"/>
                            <m:endChr m:val="|"/>
                            <m:ctrlPr>
                              <a:rPr lang="en-US" sz="2800" b="0" i="1" smtClean="0">
                                <a:solidFill>
                                  <a:srgbClr val="FF0000"/>
                                </a:solidFill>
                                <a:latin typeface="Cambria Math" panose="02040503050406030204" pitchFamily="18" charset="0"/>
                              </a:rPr>
                            </m:ctrlPr>
                          </m:dPr>
                          <m:e>
                            <m:r>
                              <a:rPr lang="en-US" sz="2800" b="0" i="1" smtClean="0">
                                <a:solidFill>
                                  <a:srgbClr val="FF0000"/>
                                </a:solidFill>
                                <a:latin typeface="Cambria Math" panose="02040503050406030204" pitchFamily="18" charset="0"/>
                              </a:rPr>
                              <m:t>𝑉</m:t>
                            </m:r>
                          </m:e>
                        </m:d>
                        <m:r>
                          <a:rPr lang="en-US" sz="2800" b="0" i="1" smtClean="0">
                            <a:solidFill>
                              <a:srgbClr val="FF0000"/>
                            </a:solidFill>
                            <a:latin typeface="Cambria Math" panose="02040503050406030204" pitchFamily="18" charset="0"/>
                          </a:rPr>
                          <m:t>+</m:t>
                        </m:r>
                        <m:d>
                          <m:dPr>
                            <m:begChr m:val="|"/>
                            <m:endChr m:val="|"/>
                            <m:ctrlPr>
                              <a:rPr lang="en-US" sz="2800" b="0" i="1" smtClean="0">
                                <a:solidFill>
                                  <a:srgbClr val="FF0000"/>
                                </a:solidFill>
                                <a:latin typeface="Cambria Math" panose="02040503050406030204" pitchFamily="18" charset="0"/>
                              </a:rPr>
                            </m:ctrlPr>
                          </m:dPr>
                          <m:e>
                            <m:r>
                              <a:rPr lang="en-US" sz="2800" b="0" i="1" smtClean="0">
                                <a:solidFill>
                                  <a:srgbClr val="FF0000"/>
                                </a:solidFill>
                                <a:latin typeface="Cambria Math" panose="02040503050406030204" pitchFamily="18" charset="0"/>
                              </a:rPr>
                              <m:t>𝐸</m:t>
                            </m:r>
                          </m:e>
                        </m:d>
                      </m:e>
                    </m:d>
                  </m:oMath>
                </a14:m>
                <a:endParaRPr lang="en-US" sz="2800" dirty="0">
                  <a:solidFill>
                    <a:srgbClr val="FF0000"/>
                  </a:solidFill>
                </a:endParaRPr>
              </a:p>
            </p:txBody>
          </p:sp>
        </mc:Choice>
        <mc:Fallback xmlns="">
          <p:sp>
            <p:nvSpPr>
              <p:cNvPr id="3" name="TextBox 2">
                <a:extLst>
                  <a:ext uri="{FF2B5EF4-FFF2-40B4-BE49-F238E27FC236}">
                    <a16:creationId xmlns:a16="http://schemas.microsoft.com/office/drawing/2014/main" id="{F7685445-E91C-3488-3626-7813352F07C6}"/>
                  </a:ext>
                </a:extLst>
              </p:cNvPr>
              <p:cNvSpPr txBox="1">
                <a:spLocks noRot="1" noChangeAspect="1" noMove="1" noResize="1" noEditPoints="1" noAdjustHandles="1" noChangeArrowheads="1" noChangeShapeType="1" noTextEdit="1"/>
              </p:cNvSpPr>
              <p:nvPr/>
            </p:nvSpPr>
            <p:spPr>
              <a:xfrm>
                <a:off x="565536" y="4880066"/>
                <a:ext cx="4201535" cy="523220"/>
              </a:xfrm>
              <a:prstGeom prst="rect">
                <a:avLst/>
              </a:prstGeom>
              <a:blipFill>
                <a:blip r:embed="rId2"/>
                <a:stretch>
                  <a:fillRect l="-3048" t="-11765" b="-34118"/>
                </a:stretch>
              </a:blipFill>
            </p:spPr>
            <p:txBody>
              <a:bodyPr/>
              <a:lstStyle/>
              <a:p>
                <a:r>
                  <a:rPr lang="en-US">
                    <a:noFill/>
                  </a:rPr>
                  <a:t> </a:t>
                </a:r>
              </a:p>
            </p:txBody>
          </p:sp>
        </mc:Fallback>
      </mc:AlternateContent>
      <p:grpSp>
        <p:nvGrpSpPr>
          <p:cNvPr id="5" name="Group 4" descr="An illustration of the following undirected graph:&#10;&#10;The vertices are: 1,2,3,4,5,6,7,8&#10;The edges are as follows:&#10;(1,2), (1,3), &#10;(2,5), &#10;(3,2), (3,4), (3,6), &#10;(4,6), &#10;(5,8), &#10;(6,3),  &#10;(7,2), &#10;(8,7),&#10;(9,7), (9,8)&#10;&#10;For a depth-first search starting from node 1, we would visit the nodes in the following order (assuming we always visit the lowest-numbered node when there are ties):&#10;&#10;1&#10;2&#10;5&#10;8&#10;7&#10;3&#10;4&#10;6&#10;&#10;Because 9 is not reachable from 1, it will not be visited.">
            <a:extLst>
              <a:ext uri="{FF2B5EF4-FFF2-40B4-BE49-F238E27FC236}">
                <a16:creationId xmlns:a16="http://schemas.microsoft.com/office/drawing/2014/main" id="{D167D64F-2B9B-C508-9920-F4C797F21EB0}"/>
              </a:ext>
            </a:extLst>
          </p:cNvPr>
          <p:cNvGrpSpPr/>
          <p:nvPr/>
        </p:nvGrpSpPr>
        <p:grpSpPr>
          <a:xfrm>
            <a:off x="458009" y="1810946"/>
            <a:ext cx="4385159" cy="2420607"/>
            <a:chOff x="6934200" y="4047495"/>
            <a:chExt cx="4385159" cy="2420607"/>
          </a:xfrm>
        </p:grpSpPr>
        <p:grpSp>
          <p:nvGrpSpPr>
            <p:cNvPr id="6" name="Group 5">
              <a:extLst>
                <a:ext uri="{FF2B5EF4-FFF2-40B4-BE49-F238E27FC236}">
                  <a16:creationId xmlns:a16="http://schemas.microsoft.com/office/drawing/2014/main" id="{8EB4602C-F8FA-0BEB-8FE7-9313A55D49DE}"/>
                </a:ext>
              </a:extLst>
            </p:cNvPr>
            <p:cNvGrpSpPr/>
            <p:nvPr/>
          </p:nvGrpSpPr>
          <p:grpSpPr>
            <a:xfrm>
              <a:off x="6934200" y="4047495"/>
              <a:ext cx="4385159" cy="2420607"/>
              <a:chOff x="1524000" y="2625729"/>
              <a:chExt cx="7044346" cy="3888478"/>
            </a:xfrm>
          </p:grpSpPr>
          <p:grpSp>
            <p:nvGrpSpPr>
              <p:cNvPr id="8" name="Group 7">
                <a:extLst>
                  <a:ext uri="{FF2B5EF4-FFF2-40B4-BE49-F238E27FC236}">
                    <a16:creationId xmlns:a16="http://schemas.microsoft.com/office/drawing/2014/main" id="{1428ECE3-E802-FBEF-B3D5-CD698D64CB87}"/>
                  </a:ext>
                </a:extLst>
              </p:cNvPr>
              <p:cNvGrpSpPr/>
              <p:nvPr/>
            </p:nvGrpSpPr>
            <p:grpSpPr>
              <a:xfrm>
                <a:off x="1524000" y="2625729"/>
                <a:ext cx="7044346" cy="3888478"/>
                <a:chOff x="0" y="3020093"/>
                <a:chExt cx="7044346" cy="3888478"/>
              </a:xfrm>
            </p:grpSpPr>
            <p:cxnSp>
              <p:nvCxnSpPr>
                <p:cNvPr id="10" name="Straight Connector 9">
                  <a:extLst>
                    <a:ext uri="{FF2B5EF4-FFF2-40B4-BE49-F238E27FC236}">
                      <a16:creationId xmlns:a16="http://schemas.microsoft.com/office/drawing/2014/main" id="{0AA8EDDA-EF25-A891-2159-ACF5BA3BF792}"/>
                    </a:ext>
                  </a:extLst>
                </p:cNvPr>
                <p:cNvCxnSpPr>
                  <a:stCxn id="22" idx="7"/>
                  <a:endCxn id="23" idx="2"/>
                </p:cNvCxnSpPr>
                <p:nvPr/>
              </p:nvCxnSpPr>
              <p:spPr>
                <a:xfrm flipV="1">
                  <a:off x="438102" y="3276727"/>
                  <a:ext cx="1492916" cy="962604"/>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E4C8B1BE-4C56-F3E0-A02B-7C706F314D60}"/>
                    </a:ext>
                  </a:extLst>
                </p:cNvPr>
                <p:cNvCxnSpPr>
                  <a:stCxn id="23" idx="6"/>
                  <a:endCxn id="26" idx="2"/>
                </p:cNvCxnSpPr>
                <p:nvPr/>
              </p:nvCxnSpPr>
              <p:spPr>
                <a:xfrm>
                  <a:off x="2444286" y="3276727"/>
                  <a:ext cx="1510213" cy="52390"/>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A8305019-2BC0-97E3-1F92-EDD4342693C3}"/>
                    </a:ext>
                  </a:extLst>
                </p:cNvPr>
                <p:cNvCxnSpPr>
                  <a:stCxn id="22" idx="4"/>
                  <a:endCxn id="24" idx="1"/>
                </p:cNvCxnSpPr>
                <p:nvPr/>
              </p:nvCxnSpPr>
              <p:spPr>
                <a:xfrm>
                  <a:off x="256634" y="4677433"/>
                  <a:ext cx="857899" cy="1046257"/>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9A7DDCB0-6B6D-7535-D256-3BB4CE470188}"/>
                    </a:ext>
                  </a:extLst>
                </p:cNvPr>
                <p:cNvCxnSpPr>
                  <a:stCxn id="25" idx="3"/>
                  <a:endCxn id="24" idx="7"/>
                </p:cNvCxnSpPr>
                <p:nvPr/>
              </p:nvCxnSpPr>
              <p:spPr>
                <a:xfrm flipH="1">
                  <a:off x="1477469" y="4930617"/>
                  <a:ext cx="1172042" cy="793073"/>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B67A901E-9F9B-1300-02B3-BA3CB0B18A0C}"/>
                    </a:ext>
                  </a:extLst>
                </p:cNvPr>
                <p:cNvCxnSpPr>
                  <a:stCxn id="27" idx="2"/>
                  <a:endCxn id="24" idx="5"/>
                </p:cNvCxnSpPr>
                <p:nvPr/>
              </p:nvCxnSpPr>
              <p:spPr>
                <a:xfrm flipH="1" flipV="1">
                  <a:off x="1477469" y="6086626"/>
                  <a:ext cx="1369411" cy="565311"/>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F7727986-1A72-95EB-D5B4-51667991A7B8}"/>
                    </a:ext>
                  </a:extLst>
                </p:cNvPr>
                <p:cNvCxnSpPr>
                  <a:stCxn id="25" idx="5"/>
                  <a:endCxn id="27" idx="0"/>
                </p:cNvCxnSpPr>
                <p:nvPr/>
              </p:nvCxnSpPr>
              <p:spPr>
                <a:xfrm>
                  <a:off x="3012447" y="4930617"/>
                  <a:ext cx="91067" cy="1464686"/>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7A887DB1-C1C5-09F4-2ED1-9B8B05AD41B1}"/>
                    </a:ext>
                  </a:extLst>
                </p:cNvPr>
                <p:cNvCxnSpPr>
                  <a:cxnSpLocks/>
                  <a:stCxn id="23" idx="5"/>
                  <a:endCxn id="28" idx="1"/>
                </p:cNvCxnSpPr>
                <p:nvPr/>
              </p:nvCxnSpPr>
              <p:spPr>
                <a:xfrm>
                  <a:off x="2369118" y="3458194"/>
                  <a:ext cx="2707217" cy="2755642"/>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837E199F-D81D-D76B-CCC0-07003F5E024F}"/>
                    </a:ext>
                  </a:extLst>
                </p:cNvPr>
                <p:cNvCxnSpPr>
                  <a:cxnSpLocks/>
                  <a:stCxn id="30" idx="4"/>
                  <a:endCxn id="28" idx="0"/>
                </p:cNvCxnSpPr>
                <p:nvPr/>
              </p:nvCxnSpPr>
              <p:spPr>
                <a:xfrm flipH="1">
                  <a:off x="5257802" y="4262423"/>
                  <a:ext cx="305431" cy="1876245"/>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6736DB52-1F54-B21C-D19D-F5509EF2F743}"/>
                    </a:ext>
                  </a:extLst>
                </p:cNvPr>
                <p:cNvCxnSpPr>
                  <a:stCxn id="30" idx="2"/>
                  <a:endCxn id="26" idx="5"/>
                </p:cNvCxnSpPr>
                <p:nvPr/>
              </p:nvCxnSpPr>
              <p:spPr>
                <a:xfrm flipH="1" flipV="1">
                  <a:off x="4392601" y="3510585"/>
                  <a:ext cx="913997" cy="495205"/>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2BEDB5FE-7BA3-2684-2843-66EFAC98BD5C}"/>
                    </a:ext>
                  </a:extLst>
                </p:cNvPr>
                <p:cNvCxnSpPr>
                  <a:stCxn id="29" idx="1"/>
                  <a:endCxn id="30" idx="5"/>
                </p:cNvCxnSpPr>
                <p:nvPr/>
              </p:nvCxnSpPr>
              <p:spPr>
                <a:xfrm flipH="1" flipV="1">
                  <a:off x="5744700" y="4187258"/>
                  <a:ext cx="861544" cy="674868"/>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7CE7DB8C-1E3C-4E72-1736-EB8A6F3844D8}"/>
                    </a:ext>
                  </a:extLst>
                </p:cNvPr>
                <p:cNvCxnSpPr>
                  <a:stCxn id="29" idx="3"/>
                  <a:endCxn id="28" idx="6"/>
                </p:cNvCxnSpPr>
                <p:nvPr/>
              </p:nvCxnSpPr>
              <p:spPr>
                <a:xfrm flipH="1">
                  <a:off x="5514435" y="5225062"/>
                  <a:ext cx="1091809" cy="1170241"/>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0234D75C-E956-5C4E-F59B-90A7D7966E96}"/>
                    </a:ext>
                  </a:extLst>
                </p:cNvPr>
                <p:cNvCxnSpPr>
                  <a:stCxn id="23" idx="4"/>
                  <a:endCxn id="24" idx="0"/>
                </p:cNvCxnSpPr>
                <p:nvPr/>
              </p:nvCxnSpPr>
              <p:spPr>
                <a:xfrm flipH="1">
                  <a:off x="1296001" y="3533361"/>
                  <a:ext cx="891651" cy="2115163"/>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22" name="Oval 21">
                  <a:extLst>
                    <a:ext uri="{FF2B5EF4-FFF2-40B4-BE49-F238E27FC236}">
                      <a16:creationId xmlns:a16="http://schemas.microsoft.com/office/drawing/2014/main" id="{C2E88EB9-44F8-7929-366A-BD1700025216}"/>
                    </a:ext>
                  </a:extLst>
                </p:cNvPr>
                <p:cNvSpPr/>
                <p:nvPr/>
              </p:nvSpPr>
              <p:spPr>
                <a:xfrm>
                  <a:off x="0" y="4164165"/>
                  <a:ext cx="513268" cy="513268"/>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1</a:t>
                  </a:r>
                </a:p>
              </p:txBody>
            </p:sp>
            <p:sp>
              <p:nvSpPr>
                <p:cNvPr id="23" name="Oval 22">
                  <a:extLst>
                    <a:ext uri="{FF2B5EF4-FFF2-40B4-BE49-F238E27FC236}">
                      <a16:creationId xmlns:a16="http://schemas.microsoft.com/office/drawing/2014/main" id="{72EDEA93-293D-6D35-0F17-38A42E580F22}"/>
                    </a:ext>
                  </a:extLst>
                </p:cNvPr>
                <p:cNvSpPr/>
                <p:nvPr/>
              </p:nvSpPr>
              <p:spPr>
                <a:xfrm>
                  <a:off x="1931018" y="3020093"/>
                  <a:ext cx="513268" cy="513268"/>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24" name="Oval 23">
                  <a:extLst>
                    <a:ext uri="{FF2B5EF4-FFF2-40B4-BE49-F238E27FC236}">
                      <a16:creationId xmlns:a16="http://schemas.microsoft.com/office/drawing/2014/main" id="{F78126EE-A3DE-4903-F082-2959917A4780}"/>
                    </a:ext>
                  </a:extLst>
                </p:cNvPr>
                <p:cNvSpPr/>
                <p:nvPr/>
              </p:nvSpPr>
              <p:spPr>
                <a:xfrm>
                  <a:off x="1039367" y="5648524"/>
                  <a:ext cx="513268" cy="513268"/>
                </a:xfrm>
                <a:prstGeom prst="ellipse">
                  <a:avLst/>
                </a:prstGeom>
                <a:solidFill>
                  <a:schemeClr val="tx2">
                    <a:lumMod val="60000"/>
                    <a:lumOff val="4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25" name="Oval 24">
                  <a:extLst>
                    <a:ext uri="{FF2B5EF4-FFF2-40B4-BE49-F238E27FC236}">
                      <a16:creationId xmlns:a16="http://schemas.microsoft.com/office/drawing/2014/main" id="{32CCBE43-4A94-CAF5-2112-06D7DA8A3617}"/>
                    </a:ext>
                  </a:extLst>
                </p:cNvPr>
                <p:cNvSpPr/>
                <p:nvPr/>
              </p:nvSpPr>
              <p:spPr>
                <a:xfrm>
                  <a:off x="2574345" y="4492515"/>
                  <a:ext cx="513268" cy="513268"/>
                </a:xfrm>
                <a:prstGeom prst="ellipse">
                  <a:avLst/>
                </a:prstGeom>
                <a:solidFill>
                  <a:schemeClr val="tx2">
                    <a:lumMod val="60000"/>
                    <a:lumOff val="4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a:t>
                  </a:r>
                </a:p>
              </p:txBody>
            </p:sp>
            <p:sp>
              <p:nvSpPr>
                <p:cNvPr id="26" name="Oval 25">
                  <a:extLst>
                    <a:ext uri="{FF2B5EF4-FFF2-40B4-BE49-F238E27FC236}">
                      <a16:creationId xmlns:a16="http://schemas.microsoft.com/office/drawing/2014/main" id="{62AB9AAE-142F-5CD7-778C-85CD6F4C038F}"/>
                    </a:ext>
                  </a:extLst>
                </p:cNvPr>
                <p:cNvSpPr/>
                <p:nvPr/>
              </p:nvSpPr>
              <p:spPr>
                <a:xfrm>
                  <a:off x="3954499" y="3072483"/>
                  <a:ext cx="513268" cy="513268"/>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27" name="Oval 26">
                  <a:extLst>
                    <a:ext uri="{FF2B5EF4-FFF2-40B4-BE49-F238E27FC236}">
                      <a16:creationId xmlns:a16="http://schemas.microsoft.com/office/drawing/2014/main" id="{26D220E1-4E87-BB58-171D-22F5D6CD01D0}"/>
                    </a:ext>
                  </a:extLst>
                </p:cNvPr>
                <p:cNvSpPr/>
                <p:nvPr/>
              </p:nvSpPr>
              <p:spPr>
                <a:xfrm>
                  <a:off x="2846880" y="6395303"/>
                  <a:ext cx="513268" cy="513268"/>
                </a:xfrm>
                <a:prstGeom prst="ellipse">
                  <a:avLst/>
                </a:prstGeom>
                <a:solidFill>
                  <a:schemeClr val="tx2">
                    <a:lumMod val="60000"/>
                    <a:lumOff val="4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sp>
              <p:nvSpPr>
                <p:cNvPr id="28" name="Oval 27">
                  <a:extLst>
                    <a:ext uri="{FF2B5EF4-FFF2-40B4-BE49-F238E27FC236}">
                      <a16:creationId xmlns:a16="http://schemas.microsoft.com/office/drawing/2014/main" id="{F1482C77-0C02-87E5-D987-5A83F26B19CF}"/>
                    </a:ext>
                  </a:extLst>
                </p:cNvPr>
                <p:cNvSpPr/>
                <p:nvPr/>
              </p:nvSpPr>
              <p:spPr>
                <a:xfrm>
                  <a:off x="5001167" y="6138669"/>
                  <a:ext cx="513268" cy="513268"/>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sp>
              <p:nvSpPr>
                <p:cNvPr id="29" name="Oval 28">
                  <a:extLst>
                    <a:ext uri="{FF2B5EF4-FFF2-40B4-BE49-F238E27FC236}">
                      <a16:creationId xmlns:a16="http://schemas.microsoft.com/office/drawing/2014/main" id="{64275FE9-0FC5-9E38-10D2-07FEA56B0A1C}"/>
                    </a:ext>
                  </a:extLst>
                </p:cNvPr>
                <p:cNvSpPr/>
                <p:nvPr/>
              </p:nvSpPr>
              <p:spPr>
                <a:xfrm>
                  <a:off x="6531078" y="4786960"/>
                  <a:ext cx="513268" cy="51326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9</a:t>
                  </a:r>
                </a:p>
              </p:txBody>
            </p:sp>
            <p:sp>
              <p:nvSpPr>
                <p:cNvPr id="30" name="Oval 29">
                  <a:extLst>
                    <a:ext uri="{FF2B5EF4-FFF2-40B4-BE49-F238E27FC236}">
                      <a16:creationId xmlns:a16="http://schemas.microsoft.com/office/drawing/2014/main" id="{CDA1B473-9C9E-FF91-68A0-B564476F1B24}"/>
                    </a:ext>
                  </a:extLst>
                </p:cNvPr>
                <p:cNvSpPr/>
                <p:nvPr/>
              </p:nvSpPr>
              <p:spPr>
                <a:xfrm>
                  <a:off x="5306598" y="3749156"/>
                  <a:ext cx="513268" cy="513268"/>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a:t>
                  </a:r>
                </a:p>
              </p:txBody>
            </p:sp>
          </p:grpSp>
          <p:cxnSp>
            <p:nvCxnSpPr>
              <p:cNvPr id="9" name="Straight Connector 8">
                <a:extLst>
                  <a:ext uri="{FF2B5EF4-FFF2-40B4-BE49-F238E27FC236}">
                    <a16:creationId xmlns:a16="http://schemas.microsoft.com/office/drawing/2014/main" id="{3A0978BC-CEA4-C6FA-CC82-B4BC042B2039}"/>
                  </a:ext>
                </a:extLst>
              </p:cNvPr>
              <p:cNvCxnSpPr>
                <a:cxnSpLocks/>
                <a:stCxn id="27" idx="3"/>
                <a:endCxn id="24" idx="4"/>
              </p:cNvCxnSpPr>
              <p:nvPr/>
            </p:nvCxnSpPr>
            <p:spPr>
              <a:xfrm flipH="1" flipV="1">
                <a:off x="2820001" y="5767428"/>
                <a:ext cx="1626045" cy="671613"/>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grpSp>
        <p:cxnSp>
          <p:nvCxnSpPr>
            <p:cNvPr id="7" name="Straight Connector 6">
              <a:extLst>
                <a:ext uri="{FF2B5EF4-FFF2-40B4-BE49-F238E27FC236}">
                  <a16:creationId xmlns:a16="http://schemas.microsoft.com/office/drawing/2014/main" id="{B6F3FA87-A4AE-F02B-C825-8C57E5BCCDD5}"/>
                </a:ext>
              </a:extLst>
            </p:cNvPr>
            <p:cNvCxnSpPr>
              <a:cxnSpLocks/>
              <a:stCxn id="27" idx="6"/>
              <a:endCxn id="28" idx="3"/>
            </p:cNvCxnSpPr>
            <p:nvPr/>
          </p:nvCxnSpPr>
          <p:spPr>
            <a:xfrm flipV="1">
              <a:off x="9025917" y="6261553"/>
              <a:ext cx="1068340" cy="46793"/>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962915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24522</TotalTime>
  <Words>3505</Words>
  <Application>Microsoft Office PowerPoint</Application>
  <PresentationFormat>Widescreen</PresentationFormat>
  <Paragraphs>1203</Paragraphs>
  <Slides>32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32</vt:i4>
      </vt:variant>
    </vt:vector>
  </HeadingPairs>
  <TitlesOfParts>
    <vt:vector size="38" baseType="lpstr">
      <vt:lpstr>Calibri Light</vt:lpstr>
      <vt:lpstr>Calibri</vt:lpstr>
      <vt:lpstr>Cambria Math</vt:lpstr>
      <vt:lpstr>Arial</vt:lpstr>
      <vt:lpstr>Aptos</vt:lpstr>
      <vt:lpstr>Office Theme</vt:lpstr>
      <vt:lpstr>CSE 332 Spring 2026 Lecture 17: Graphs 3</vt:lpstr>
      <vt:lpstr>Breadth-First Search</vt:lpstr>
      <vt:lpstr>BFS – Pseudocode</vt:lpstr>
      <vt:lpstr>BFS – Worked Example</vt:lpstr>
      <vt:lpstr>Find Distance (unweighted)</vt:lpstr>
      <vt:lpstr>Find Distance – Worked Example</vt:lpstr>
      <vt:lpstr>Shortest Path – Worked Example</vt:lpstr>
      <vt:lpstr>Depth-First Search</vt:lpstr>
      <vt:lpstr>DFS (non-recursive)</vt:lpstr>
      <vt:lpstr>DFS Recursively (more common)</vt:lpstr>
      <vt:lpstr>DFS – Worked Example</vt:lpstr>
      <vt:lpstr>Using DFS</vt:lpstr>
      <vt:lpstr>Back Edges</vt:lpstr>
      <vt:lpstr>Cycle Detection</vt:lpstr>
      <vt:lpstr>Cycle Detection – Worked Example</vt:lpstr>
      <vt:lpstr>Single-Source Shortest Path</vt:lpstr>
      <vt:lpstr>Dijkstra’s Algorithm</vt:lpstr>
      <vt:lpstr>Dijkstra’s</vt:lpstr>
      <vt:lpstr>Dijkstra’s Algorithm (1/8)</vt:lpstr>
      <vt:lpstr>Dijkstra’s Algorithm (2/8)</vt:lpstr>
      <vt:lpstr>Dijkstra’s Algorithm (3/8)</vt:lpstr>
      <vt:lpstr>Dijkstra’s Algorithm (4/8)</vt:lpstr>
      <vt:lpstr>Dijkstra’s Algorithm (5/8)</vt:lpstr>
      <vt:lpstr>Dijkstra’s Algorithm (6/8)</vt:lpstr>
      <vt:lpstr>Dijkstra’s Algorithm (7/8)</vt:lpstr>
      <vt:lpstr>Dijkstra’s Algorithm (8/8)</vt:lpstr>
      <vt:lpstr>Dijkstra’s Algorithm - Pseudocode</vt:lpstr>
      <vt:lpstr>Dijkstra’s Algorithm: Running Time</vt:lpstr>
      <vt:lpstr>Dijkstra’s Algorithm: Correctness</vt:lpstr>
      <vt:lpstr>Dijkstra’s: Correctness – Properties of a</vt:lpstr>
      <vt:lpstr>Dijkstra’s: Correctness – Why a is correct</vt:lpstr>
      <vt:lpstr>Why we need non-negative edge weights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CSE 332 Autumn 2023 Lecture 8: Dictionaries, BSTs</dc:title>
  <dc:creator>Nathan Brunelle</dc:creator>
  <cp:lastModifiedBy>Nathan Brunelle</cp:lastModifiedBy>
  <cp:revision>286</cp:revision>
  <dcterms:created xsi:type="dcterms:W3CDTF">2023-10-13T16:06:42Z</dcterms:created>
  <dcterms:modified xsi:type="dcterms:W3CDTF">2026-05-08T19:06:57Z</dcterms:modified>
</cp:coreProperties>
</file>