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sldIdLst>
    <p:sldId id="257" r:id="rId2"/>
    <p:sldId id="837" r:id="rId3"/>
    <p:sldId id="898" r:id="rId4"/>
    <p:sldId id="899" r:id="rId5"/>
    <p:sldId id="900" r:id="rId6"/>
    <p:sldId id="901" r:id="rId7"/>
    <p:sldId id="902" r:id="rId8"/>
    <p:sldId id="903" r:id="rId9"/>
    <p:sldId id="904" r:id="rId10"/>
    <p:sldId id="831" r:id="rId11"/>
    <p:sldId id="832" r:id="rId12"/>
    <p:sldId id="754" r:id="rId13"/>
    <p:sldId id="888" r:id="rId14"/>
    <p:sldId id="835" r:id="rId15"/>
    <p:sldId id="852" r:id="rId16"/>
    <p:sldId id="799" r:id="rId17"/>
    <p:sldId id="853" r:id="rId18"/>
    <p:sldId id="892" r:id="rId19"/>
    <p:sldId id="854" r:id="rId20"/>
    <p:sldId id="893" r:id="rId21"/>
    <p:sldId id="894" r:id="rId22"/>
    <p:sldId id="840" r:id="rId23"/>
    <p:sldId id="857" r:id="rId24"/>
    <p:sldId id="843" r:id="rId25"/>
    <p:sldId id="895" r:id="rId26"/>
    <p:sldId id="844" r:id="rId27"/>
    <p:sldId id="872" r:id="rId28"/>
    <p:sldId id="858" r:id="rId29"/>
    <p:sldId id="896" r:id="rId30"/>
  </p:sldIdLst>
  <p:sldSz cx="12192000" cy="6858000"/>
  <p:notesSz cx="6858000" cy="9144000"/>
  <p:embeddedFontLst>
    <p:embeddedFont>
      <p:font typeface="Cambria Math" panose="02040503050406030204" pitchFamily="18"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varScale="1">
        <p:scale>
          <a:sx n="73" d="100"/>
          <a:sy n="73" d="100"/>
        </p:scale>
        <p:origin x="40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9A25B-064F-4940-8CEE-34D7920B25F9}" type="datetimeFigureOut">
              <a:rPr lang="en-US" smtClean="0"/>
              <a:t>5/6/2026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DA96D1-356A-4D34-AE7A-0DFABF1C9C5A}" type="slidenum">
              <a:rPr lang="en-US" smtClean="0"/>
              <a:t>‹#›</a:t>
            </a:fld>
            <a:endParaRPr lang="en-US"/>
          </a:p>
        </p:txBody>
      </p:sp>
    </p:spTree>
    <p:extLst>
      <p:ext uri="{BB962C8B-B14F-4D97-AF65-F5344CB8AC3E}">
        <p14:creationId xmlns:p14="http://schemas.microsoft.com/office/powerpoint/2010/main" val="1898226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5/6/2026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5/6/2026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8.png"/></Relationships>
</file>

<file path=ppt/slides/_rels/slide5.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4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8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Winter 2026</a:t>
            </a:r>
            <a:br>
              <a:rPr lang="en-US" dirty="0"/>
            </a:br>
            <a:r>
              <a:rPr lang="en-US"/>
              <a:t>Lecture 16: </a:t>
            </a:r>
            <a:r>
              <a:rPr lang="en-US" dirty="0"/>
              <a:t>Graphs 2</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DA9EB-3564-53B5-9F5A-0BB00FBC5E02}"/>
              </a:ext>
            </a:extLst>
          </p:cNvPr>
          <p:cNvSpPr>
            <a:spLocks noGrp="1"/>
          </p:cNvSpPr>
          <p:nvPr>
            <p:ph type="title"/>
          </p:nvPr>
        </p:nvSpPr>
        <p:spPr/>
        <p:txBody>
          <a:bodyPr/>
          <a:lstStyle/>
          <a:p>
            <a:r>
              <a:rPr lang="en-US" dirty="0"/>
              <a:t>Graph “ADT”</a:t>
            </a:r>
          </a:p>
        </p:txBody>
      </p:sp>
      <p:sp>
        <p:nvSpPr>
          <p:cNvPr id="3" name="Content Placeholder 2">
            <a:extLst>
              <a:ext uri="{FF2B5EF4-FFF2-40B4-BE49-F238E27FC236}">
                <a16:creationId xmlns:a16="http://schemas.microsoft.com/office/drawing/2014/main" id="{C56F3BC2-F184-F17D-BECB-3D65CD011247}"/>
              </a:ext>
            </a:extLst>
          </p:cNvPr>
          <p:cNvSpPr>
            <a:spLocks noGrp="1"/>
          </p:cNvSpPr>
          <p:nvPr>
            <p:ph idx="1"/>
          </p:nvPr>
        </p:nvSpPr>
        <p:spPr/>
        <p:txBody>
          <a:bodyPr/>
          <a:lstStyle/>
          <a:p>
            <a:r>
              <a:rPr lang="en-US" dirty="0"/>
              <a:t>Idea: Nodes with edges between them</a:t>
            </a:r>
          </a:p>
          <a:p>
            <a:pPr lvl="1"/>
            <a:r>
              <a:rPr lang="en-US" dirty="0"/>
              <a:t>Directed or undirected</a:t>
            </a:r>
          </a:p>
          <a:p>
            <a:pPr lvl="1"/>
            <a:r>
              <a:rPr lang="en-US" dirty="0"/>
              <a:t>Weighted or unweighted</a:t>
            </a:r>
          </a:p>
          <a:p>
            <a:pPr lvl="1"/>
            <a:r>
              <a:rPr lang="en-US" dirty="0"/>
              <a:t>Simple or non-simple</a:t>
            </a:r>
          </a:p>
          <a:p>
            <a:r>
              <a:rPr lang="en-US" dirty="0"/>
              <a:t>Operations we’ll need:</a:t>
            </a:r>
          </a:p>
          <a:p>
            <a:pPr lvl="1"/>
            <a:r>
              <a:rPr lang="en-US" dirty="0" err="1"/>
              <a:t>addEdge</a:t>
            </a:r>
            <a:r>
              <a:rPr lang="en-US" dirty="0"/>
              <a:t>: an in a new edge between preexisting nodes</a:t>
            </a:r>
          </a:p>
          <a:p>
            <a:pPr lvl="1"/>
            <a:r>
              <a:rPr lang="en-US" dirty="0" err="1"/>
              <a:t>removeEdge</a:t>
            </a:r>
            <a:r>
              <a:rPr lang="en-US" dirty="0"/>
              <a:t>: remove an edge</a:t>
            </a:r>
          </a:p>
          <a:p>
            <a:pPr lvl="1"/>
            <a:r>
              <a:rPr lang="en-US" dirty="0"/>
              <a:t>exists: Check if a particular edge exists</a:t>
            </a:r>
          </a:p>
          <a:p>
            <a:pPr lvl="1"/>
            <a:r>
              <a:rPr lang="en-US" dirty="0" err="1"/>
              <a:t>getNeighbors</a:t>
            </a:r>
            <a:r>
              <a:rPr lang="en-US" dirty="0"/>
              <a:t>: give a list of all neighbors of a given node</a:t>
            </a:r>
          </a:p>
          <a:p>
            <a:pPr lvl="2"/>
            <a:r>
              <a:rPr lang="en-US" dirty="0"/>
              <a:t>For a directed graph, we also might want </a:t>
            </a:r>
            <a:r>
              <a:rPr lang="en-US" dirty="0" err="1"/>
              <a:t>getNeighborsIncoming</a:t>
            </a:r>
            <a:endParaRPr lang="en-US" dirty="0"/>
          </a:p>
        </p:txBody>
      </p:sp>
    </p:spTree>
    <p:extLst>
      <p:ext uri="{BB962C8B-B14F-4D97-AF65-F5344CB8AC3E}">
        <p14:creationId xmlns:p14="http://schemas.microsoft.com/office/powerpoint/2010/main" val="3572877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Adjacency List Data Structure</a:t>
            </a:r>
          </a:p>
        </p:txBody>
      </p:sp>
      <p:grpSp>
        <p:nvGrpSpPr>
          <p:cNvPr id="5" name="Group 4" descr="An illustration of the following undirected graph:&#10;&#10;The vertices are: 1,2,3,4,5,6,7,8&#10;The edges are as follows:&#10;(1,2), (1,3), &#10;(2,5), (2,3), &#10;(3,4), (3,6), &#10;(4,5), (4,6), &#10;(5,7), (5,8), &#10;(6,7), &#10;(7,8), (7,9), &#10;(8,9)"/>
          <p:cNvGrpSpPr/>
          <p:nvPr/>
        </p:nvGrpSpPr>
        <p:grpSpPr>
          <a:xfrm>
            <a:off x="1524000" y="1246118"/>
            <a:ext cx="4600060" cy="2539233"/>
            <a:chOff x="0" y="3020093"/>
            <a:chExt cx="7044346" cy="3888478"/>
          </a:xfrm>
        </p:grpSpPr>
        <p:cxnSp>
          <p:nvCxnSpPr>
            <p:cNvPr id="6" name="Straight Connector 5"/>
            <p:cNvCxnSpPr>
              <a:stCxn id="34" idx="7"/>
              <a:endCxn id="35"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35" idx="6"/>
              <a:endCxn id="38"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34" idx="4"/>
              <a:endCxn id="36"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37" idx="3"/>
              <a:endCxn id="36"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39" idx="2"/>
              <a:endCxn id="36"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37" idx="5"/>
              <a:endCxn id="39"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37" idx="7"/>
              <a:endCxn id="38"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39" idx="6"/>
              <a:endCxn id="40"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40" idx="1"/>
              <a:endCxn id="38"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2" idx="2"/>
              <a:endCxn id="38" idx="5"/>
            </p:cNvCxnSpPr>
            <p:nvPr/>
          </p:nvCxnSpPr>
          <p:spPr>
            <a:xfrm flipH="1" flipV="1">
              <a:off x="4392599" y="3510584"/>
              <a:ext cx="893790" cy="49520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40" idx="0"/>
              <a:endCxn id="42" idx="3"/>
            </p:cNvCxnSpPr>
            <p:nvPr/>
          </p:nvCxnSpPr>
          <p:spPr>
            <a:xfrm flipV="1">
              <a:off x="5257802" y="4187257"/>
              <a:ext cx="103754" cy="195141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41" idx="1"/>
              <a:endCxn id="42" idx="5"/>
            </p:cNvCxnSpPr>
            <p:nvPr/>
          </p:nvCxnSpPr>
          <p:spPr>
            <a:xfrm flipH="1" flipV="1">
              <a:off x="5724490" y="4187257"/>
              <a:ext cx="881755" cy="6748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41" idx="3"/>
              <a:endCxn id="40"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35" idx="4"/>
              <a:endCxn id="36"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5" name="Oval 34"/>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36" name="Oval 35"/>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37" name="Oval 36"/>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38" name="Oval 37"/>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9" name="Oval 38"/>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40" name="Oval 39"/>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41" name="Oval 40"/>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2" name="Oval 41"/>
            <p:cNvSpPr/>
            <p:nvPr/>
          </p:nvSpPr>
          <p:spPr>
            <a:xfrm>
              <a:off x="5286390" y="3749156"/>
              <a:ext cx="513267" cy="5132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nvGrpSpPr>
          <p:cNvPr id="19" name="Group 18" descr="An adjacency list representation of the given graph.&#10;&#10;An adjacency list is a list of lists. There is one primary list per node in the graph. Each of these nodes then has a list of its neighbors.&#10;&#10;For the graph given, the adjacency list is as follows:&#10;&#10;1: [2, 3]&#10;2: [1, 3, 5]&#10;3: [1, 2, 4, 6]&#10;4: [3, 5, 6]&#10;5: [2, 4, 7, 8]&#10;6: [3, 4, 7]&#10;7: [5, 6, 8, 9]&#10;8: [5, 7, 9]&#10;9: [7, 8]">
            <a:extLst>
              <a:ext uri="{FF2B5EF4-FFF2-40B4-BE49-F238E27FC236}">
                <a16:creationId xmlns:a16="http://schemas.microsoft.com/office/drawing/2014/main" id="{7EB0366B-D86F-F1A0-AD41-EC958840BC04}"/>
              </a:ext>
            </a:extLst>
          </p:cNvPr>
          <p:cNvGrpSpPr/>
          <p:nvPr/>
        </p:nvGrpSpPr>
        <p:grpSpPr>
          <a:xfrm>
            <a:off x="7374272" y="1218290"/>
            <a:ext cx="3065129" cy="5284172"/>
            <a:chOff x="7374272" y="1218290"/>
            <a:chExt cx="3065129" cy="5284172"/>
          </a:xfrm>
        </p:grpSpPr>
        <p:sp>
          <p:nvSpPr>
            <p:cNvPr id="43" name="Rectangle 42"/>
            <p:cNvSpPr/>
            <p:nvPr/>
          </p:nvSpPr>
          <p:spPr>
            <a:xfrm>
              <a:off x="7374272" y="1219201"/>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44" name="Rectangle 43"/>
            <p:cNvSpPr/>
            <p:nvPr/>
          </p:nvSpPr>
          <p:spPr>
            <a:xfrm>
              <a:off x="7374272" y="1806230"/>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45" name="Rectangle 44"/>
            <p:cNvSpPr/>
            <p:nvPr/>
          </p:nvSpPr>
          <p:spPr>
            <a:xfrm>
              <a:off x="7374272" y="2393259"/>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46" name="Rectangle 45"/>
            <p:cNvSpPr/>
            <p:nvPr/>
          </p:nvSpPr>
          <p:spPr>
            <a:xfrm>
              <a:off x="7374272" y="2980288"/>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47" name="Rectangle 46"/>
            <p:cNvSpPr/>
            <p:nvPr/>
          </p:nvSpPr>
          <p:spPr>
            <a:xfrm>
              <a:off x="7374272" y="3567317"/>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48" name="Rectangle 47"/>
            <p:cNvSpPr/>
            <p:nvPr/>
          </p:nvSpPr>
          <p:spPr>
            <a:xfrm>
              <a:off x="7374272" y="4154346"/>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49" name="Rectangle 48"/>
            <p:cNvSpPr/>
            <p:nvPr/>
          </p:nvSpPr>
          <p:spPr>
            <a:xfrm>
              <a:off x="7374272" y="4741375"/>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50" name="Rectangle 49"/>
            <p:cNvSpPr/>
            <p:nvPr/>
          </p:nvSpPr>
          <p:spPr>
            <a:xfrm>
              <a:off x="7374272" y="5328404"/>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51" name="Rectangle 50"/>
            <p:cNvSpPr/>
            <p:nvPr/>
          </p:nvSpPr>
          <p:spPr>
            <a:xfrm>
              <a:off x="7374272" y="5915433"/>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2" name="Rectangle 51"/>
            <p:cNvSpPr/>
            <p:nvPr/>
          </p:nvSpPr>
          <p:spPr>
            <a:xfrm>
              <a:off x="8085572" y="121920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53" name="Rectangle 52"/>
            <p:cNvSpPr/>
            <p:nvPr/>
          </p:nvSpPr>
          <p:spPr>
            <a:xfrm>
              <a:off x="8672601" y="121829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54" name="Rectangle 53"/>
            <p:cNvSpPr/>
            <p:nvPr/>
          </p:nvSpPr>
          <p:spPr>
            <a:xfrm>
              <a:off x="8085571" y="180623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55" name="Rectangle 54"/>
            <p:cNvSpPr/>
            <p:nvPr/>
          </p:nvSpPr>
          <p:spPr>
            <a:xfrm>
              <a:off x="8672600" y="180532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56" name="Rectangle 55"/>
            <p:cNvSpPr/>
            <p:nvPr/>
          </p:nvSpPr>
          <p:spPr>
            <a:xfrm>
              <a:off x="9259629" y="180531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57" name="Rectangle 56"/>
            <p:cNvSpPr/>
            <p:nvPr/>
          </p:nvSpPr>
          <p:spPr>
            <a:xfrm>
              <a:off x="8085570" y="239234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58" name="Rectangle 57"/>
            <p:cNvSpPr/>
            <p:nvPr/>
          </p:nvSpPr>
          <p:spPr>
            <a:xfrm>
              <a:off x="8672599" y="239143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59" name="Rectangle 58"/>
            <p:cNvSpPr/>
            <p:nvPr/>
          </p:nvSpPr>
          <p:spPr>
            <a:xfrm>
              <a:off x="9259628" y="239143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60" name="Rectangle 59"/>
            <p:cNvSpPr/>
            <p:nvPr/>
          </p:nvSpPr>
          <p:spPr>
            <a:xfrm>
              <a:off x="9847358" y="239325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61" name="Rectangle 60"/>
            <p:cNvSpPr/>
            <p:nvPr/>
          </p:nvSpPr>
          <p:spPr>
            <a:xfrm>
              <a:off x="8090584" y="298028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62" name="Rectangle 61"/>
            <p:cNvSpPr/>
            <p:nvPr/>
          </p:nvSpPr>
          <p:spPr>
            <a:xfrm>
              <a:off x="8677613" y="298028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63" name="Rectangle 62"/>
            <p:cNvSpPr/>
            <p:nvPr/>
          </p:nvSpPr>
          <p:spPr>
            <a:xfrm>
              <a:off x="9264642" y="298028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64" name="Rectangle 63"/>
            <p:cNvSpPr/>
            <p:nvPr/>
          </p:nvSpPr>
          <p:spPr>
            <a:xfrm>
              <a:off x="8090584" y="355621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65" name="Rectangle 64"/>
            <p:cNvSpPr/>
            <p:nvPr/>
          </p:nvSpPr>
          <p:spPr>
            <a:xfrm>
              <a:off x="8677613" y="355530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66" name="Rectangle 65"/>
            <p:cNvSpPr/>
            <p:nvPr/>
          </p:nvSpPr>
          <p:spPr>
            <a:xfrm>
              <a:off x="9264642" y="355530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67" name="Rectangle 66"/>
            <p:cNvSpPr/>
            <p:nvPr/>
          </p:nvSpPr>
          <p:spPr>
            <a:xfrm>
              <a:off x="9852372" y="355713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68" name="Rectangle 67"/>
            <p:cNvSpPr/>
            <p:nvPr/>
          </p:nvSpPr>
          <p:spPr>
            <a:xfrm>
              <a:off x="8090583" y="416237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69" name="Rectangle 68"/>
            <p:cNvSpPr/>
            <p:nvPr/>
          </p:nvSpPr>
          <p:spPr>
            <a:xfrm>
              <a:off x="8677612" y="416146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70" name="Rectangle 69"/>
            <p:cNvSpPr/>
            <p:nvPr/>
          </p:nvSpPr>
          <p:spPr>
            <a:xfrm>
              <a:off x="9264641" y="416146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71" name="Rectangle 70"/>
            <p:cNvSpPr/>
            <p:nvPr/>
          </p:nvSpPr>
          <p:spPr>
            <a:xfrm>
              <a:off x="8090584" y="4741374"/>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72" name="Rectangle 71"/>
            <p:cNvSpPr/>
            <p:nvPr/>
          </p:nvSpPr>
          <p:spPr>
            <a:xfrm>
              <a:off x="8677613" y="4740464"/>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73" name="Rectangle 72"/>
            <p:cNvSpPr/>
            <p:nvPr/>
          </p:nvSpPr>
          <p:spPr>
            <a:xfrm>
              <a:off x="9264642" y="4740463"/>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74" name="Rectangle 73"/>
            <p:cNvSpPr/>
            <p:nvPr/>
          </p:nvSpPr>
          <p:spPr>
            <a:xfrm>
              <a:off x="9846657" y="474940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75" name="Rectangle 74"/>
            <p:cNvSpPr/>
            <p:nvPr/>
          </p:nvSpPr>
          <p:spPr>
            <a:xfrm>
              <a:off x="8090584" y="5327492"/>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76" name="Rectangle 75"/>
            <p:cNvSpPr/>
            <p:nvPr/>
          </p:nvSpPr>
          <p:spPr>
            <a:xfrm>
              <a:off x="8677613" y="5326582"/>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77" name="Rectangle 76"/>
            <p:cNvSpPr/>
            <p:nvPr/>
          </p:nvSpPr>
          <p:spPr>
            <a:xfrm>
              <a:off x="9264642" y="5326581"/>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78" name="Rectangle 77"/>
            <p:cNvSpPr/>
            <p:nvPr/>
          </p:nvSpPr>
          <p:spPr>
            <a:xfrm>
              <a:off x="8085569" y="5915433"/>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79" name="Rectangle 78"/>
            <p:cNvSpPr/>
            <p:nvPr/>
          </p:nvSpPr>
          <p:spPr>
            <a:xfrm>
              <a:off x="8672598" y="5914523"/>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29DA5903-3571-D3F9-7AF6-CB63926F186F}"/>
                  </a:ext>
                </a:extLst>
              </p:cNvPr>
              <p:cNvSpPr txBox="1"/>
              <p:nvPr/>
            </p:nvSpPr>
            <p:spPr>
              <a:xfrm>
                <a:off x="5573520" y="3601742"/>
                <a:ext cx="1506887" cy="954107"/>
              </a:xfrm>
              <a:prstGeom prst="rect">
                <a:avLst/>
              </a:prstGeom>
              <a:noFill/>
              <a:ln>
                <a:solidFill>
                  <a:srgbClr val="FF33CC"/>
                </a:solidFill>
              </a:ln>
            </p:spPr>
            <p:txBody>
              <a:bodyPr wrap="none" rtlCol="0">
                <a:spAutoFit/>
              </a:bodyPr>
              <a:lstStyle/>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𝑉</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𝑛</m:t>
                    </m:r>
                  </m:oMath>
                </a14:m>
                <a:r>
                  <a:rPr lang="en-US" sz="2800" b="0" dirty="0">
                    <a:solidFill>
                      <a:srgbClr val="FF33CC"/>
                    </a:solidFill>
                  </a:rPr>
                  <a:t> </a:t>
                </a:r>
              </a:p>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𝐸</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𝑚</m:t>
                    </m:r>
                  </m:oMath>
                </a14:m>
                <a:r>
                  <a:rPr lang="en-US" sz="2800" dirty="0">
                    <a:solidFill>
                      <a:srgbClr val="FF33CC"/>
                    </a:solidFill>
                  </a:rPr>
                  <a:t> </a:t>
                </a:r>
              </a:p>
            </p:txBody>
          </p:sp>
        </mc:Choice>
        <mc:Fallback>
          <p:sp>
            <p:nvSpPr>
              <p:cNvPr id="3" name="TextBox 2">
                <a:extLst>
                  <a:ext uri="{FF2B5EF4-FFF2-40B4-BE49-F238E27FC236}">
                    <a16:creationId xmlns:a16="http://schemas.microsoft.com/office/drawing/2014/main" id="{29DA5903-3571-D3F9-7AF6-CB63926F186F}"/>
                  </a:ext>
                </a:extLst>
              </p:cNvPr>
              <p:cNvSpPr txBox="1">
                <a:spLocks noRot="1" noChangeAspect="1" noMove="1" noResize="1" noEditPoints="1" noAdjustHandles="1" noChangeArrowheads="1" noChangeShapeType="1" noTextEdit="1"/>
              </p:cNvSpPr>
              <p:nvPr/>
            </p:nvSpPr>
            <p:spPr>
              <a:xfrm>
                <a:off x="5573520" y="3601742"/>
                <a:ext cx="1506887" cy="954107"/>
              </a:xfrm>
              <a:prstGeom prst="rect">
                <a:avLst/>
              </a:prstGeom>
              <a:blipFill>
                <a:blip r:embed="rId2"/>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1" name="TextBox 80"/>
              <p:cNvSpPr txBox="1"/>
              <p:nvPr/>
            </p:nvSpPr>
            <p:spPr>
              <a:xfrm>
                <a:off x="96849" y="3869510"/>
                <a:ext cx="5556699" cy="3046988"/>
              </a:xfrm>
              <a:prstGeom prst="rect">
                <a:avLst/>
              </a:prstGeom>
              <a:noFill/>
            </p:spPr>
            <p:txBody>
              <a:bodyPr wrap="square" rtlCol="0">
                <a:spAutoFit/>
              </a:bodyPr>
              <a:lstStyle/>
              <a:p>
                <a:r>
                  <a:rPr lang="en-US" sz="2400" u="sng" dirty="0"/>
                  <a:t>Time/Space Tradeoff</a:t>
                </a:r>
              </a:p>
              <a:p>
                <a:r>
                  <a:rPr lang="en-US" sz="2400" dirty="0"/>
                  <a:t>Space to represent: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r>
                      <a:rPr lang="en-US" sz="2400" b="0" i="1" smtClean="0">
                        <a:latin typeface="Cambria Math" panose="02040503050406030204" pitchFamily="18" charset="0"/>
                      </a:rPr>
                      <m:t>𝑚</m:t>
                    </m:r>
                    <m:r>
                      <a:rPr lang="en-US" sz="2400" b="0" i="1" smtClean="0">
                        <a:latin typeface="Cambria Math" panose="02040503050406030204" pitchFamily="18" charset="0"/>
                      </a:rPr>
                      <m:t>)</m:t>
                    </m:r>
                  </m:oMath>
                </a14:m>
                <a:endParaRPr lang="en-US" sz="2400" dirty="0"/>
              </a:p>
              <a:p>
                <a:r>
                  <a:rPr lang="en-US" sz="2400" dirty="0"/>
                  <a:t>Add Edge </a:t>
                </a:r>
                <a14:m>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r>
                      <a:rPr lang="en-US" sz="2400" b="0" i="1" smtClean="0">
                        <a:latin typeface="Cambria Math" panose="02040503050406030204" pitchFamily="18" charset="0"/>
                      </a:rPr>
                      <m:t>𝑤</m:t>
                    </m:r>
                    <m:r>
                      <a:rPr lang="en-US" sz="2400" b="0" i="1" smtClean="0">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func>
                          <m:funcPr>
                            <m:ctrlPr>
                              <a:rPr lang="en-US" sz="2400" b="0" i="1" smtClean="0">
                                <a:latin typeface="Cambria Math" panose="02040503050406030204" pitchFamily="18" charset="0"/>
                              </a:rPr>
                            </m:ctrlPr>
                          </m:funcPr>
                          <m:fName>
                            <m:r>
                              <m:rPr>
                                <m:sty m:val="p"/>
                              </m:rPr>
                              <a:rPr lang="en-US" sz="2400" b="0" i="0" smtClean="0">
                                <a:latin typeface="Cambria Math" panose="02040503050406030204" pitchFamily="18" charset="0"/>
                              </a:rPr>
                              <m:t>deg</m:t>
                            </m:r>
                          </m:fName>
                          <m:e>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𝑣</m:t>
                                </m:r>
                              </m:e>
                            </m:d>
                          </m:e>
                        </m:func>
                      </m:e>
                    </m:d>
                  </m:oMath>
                </a14:m>
                <a:endParaRPr lang="en-US" sz="2400" dirty="0"/>
              </a:p>
              <a:p>
                <a:r>
                  <a:rPr lang="en-US" sz="2400" dirty="0"/>
                  <a:t>Remove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func>
                          <m:funcPr>
                            <m:ctrlPr>
                              <a:rPr lang="en-US" sz="2400" b="0" i="1" smtClean="0">
                                <a:latin typeface="Cambria Math" panose="02040503050406030204" pitchFamily="18" charset="0"/>
                              </a:rPr>
                            </m:ctrlPr>
                          </m:funcPr>
                          <m:fName>
                            <m:r>
                              <m:rPr>
                                <m:sty m:val="p"/>
                              </m:rPr>
                              <a:rPr lang="en-US" sz="2400" b="0" i="0" smtClean="0">
                                <a:latin typeface="Cambria Math" panose="02040503050406030204" pitchFamily="18" charset="0"/>
                              </a:rPr>
                              <m:t>deg</m:t>
                            </m:r>
                          </m:fName>
                          <m:e>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𝑣</m:t>
                                </m:r>
                              </m:e>
                            </m:d>
                          </m:e>
                        </m:func>
                      </m:e>
                    </m:d>
                  </m:oMath>
                </a14:m>
                <a:endParaRPr lang="en-US" sz="2400" dirty="0"/>
              </a:p>
              <a:p>
                <a:r>
                  <a:rPr lang="en-US" sz="2400" dirty="0"/>
                  <a:t>Check if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Exists: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m:rPr>
                        <m:sty m:val="p"/>
                      </m:rPr>
                      <a:rPr lang="en-US" sz="2400" b="0" i="0" smtClean="0">
                        <a:latin typeface="Cambria Math" panose="02040503050406030204" pitchFamily="18" charset="0"/>
                      </a:rPr>
                      <m:t>deg</m:t>
                    </m:r>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oMath>
                </a14:m>
                <a:endParaRPr lang="en-US" sz="2400" dirty="0"/>
              </a:p>
              <a:p>
                <a:r>
                  <a:rPr lang="en-US" sz="2400" dirty="0"/>
                  <a:t>Get Neighbors (incoming):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r>
                      <a:rPr lang="en-US" sz="2400" b="0" i="1" smtClean="0">
                        <a:latin typeface="Cambria Math" panose="02040503050406030204" pitchFamily="18" charset="0"/>
                      </a:rPr>
                      <m:t>𝑚</m:t>
                    </m:r>
                    <m:r>
                      <a:rPr lang="en-US" sz="2400" b="0" i="1" smtClean="0">
                        <a:latin typeface="Cambria Math" panose="02040503050406030204" pitchFamily="18" charset="0"/>
                      </a:rPr>
                      <m:t>)</m:t>
                    </m:r>
                  </m:oMath>
                </a14:m>
                <a:endParaRPr lang="en-US" sz="2400" dirty="0"/>
              </a:p>
              <a:p>
                <a:r>
                  <a:rPr lang="en-US" sz="2400" dirty="0"/>
                  <a:t>Get Neighbors (outgoing): </a:t>
                </a:r>
                <a14:m>
                  <m:oMath xmlns:m="http://schemas.openxmlformats.org/officeDocument/2006/math">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func>
                          <m:funcPr>
                            <m:ctrlPr>
                              <a:rPr lang="en-US" sz="2400" b="0" i="1" smtClean="0">
                                <a:latin typeface="Cambria Math" panose="02040503050406030204" pitchFamily="18" charset="0"/>
                              </a:rPr>
                            </m:ctrlPr>
                          </m:funcPr>
                          <m:fName>
                            <m:r>
                              <m:rPr>
                                <m:sty m:val="p"/>
                              </m:rPr>
                              <a:rPr lang="en-US" sz="2400" b="0" i="0" smtClean="0">
                                <a:latin typeface="Cambria Math" panose="02040503050406030204" pitchFamily="18" charset="0"/>
                              </a:rPr>
                              <m:t>deg</m:t>
                            </m:r>
                          </m:fName>
                          <m:e>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𝑣</m:t>
                                </m:r>
                              </m:e>
                            </m:d>
                          </m:e>
                        </m:func>
                      </m:e>
                    </m:d>
                  </m:oMath>
                </a14:m>
                <a:endParaRPr lang="en-US" sz="2400" dirty="0"/>
              </a:p>
              <a:p>
                <a:endParaRPr lang="en-US" sz="2400" dirty="0"/>
              </a:p>
            </p:txBody>
          </p:sp>
        </mc:Choice>
        <mc:Fallback>
          <p:sp>
            <p:nvSpPr>
              <p:cNvPr id="81" name="TextBox 80"/>
              <p:cNvSpPr txBox="1">
                <a:spLocks noRot="1" noChangeAspect="1" noMove="1" noResize="1" noEditPoints="1" noAdjustHandles="1" noChangeArrowheads="1" noChangeShapeType="1" noTextEdit="1"/>
              </p:cNvSpPr>
              <p:nvPr/>
            </p:nvSpPr>
            <p:spPr>
              <a:xfrm>
                <a:off x="96849" y="3869510"/>
                <a:ext cx="5556699" cy="3046988"/>
              </a:xfrm>
              <a:prstGeom prst="rect">
                <a:avLst/>
              </a:prstGeom>
              <a:blipFill>
                <a:blip r:embed="rId3"/>
                <a:stretch>
                  <a:fillRect l="-1756" t="-1600"/>
                </a:stretch>
              </a:blipFill>
            </p:spPr>
            <p:txBody>
              <a:bodyPr/>
              <a:lstStyle/>
              <a:p>
                <a:r>
                  <a:rPr lang="en-US">
                    <a:noFill/>
                  </a:rPr>
                  <a:t> </a:t>
                </a:r>
              </a:p>
            </p:txBody>
          </p:sp>
        </mc:Fallback>
      </mc:AlternateContent>
    </p:spTree>
    <p:extLst>
      <p:ext uri="{BB962C8B-B14F-4D97-AF65-F5344CB8AC3E}">
        <p14:creationId xmlns:p14="http://schemas.microsoft.com/office/powerpoint/2010/main" val="601178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Adjacency List (Weighted)</a:t>
            </a:r>
          </a:p>
        </p:txBody>
      </p:sp>
      <p:grpSp>
        <p:nvGrpSpPr>
          <p:cNvPr id="124" name="Group 123" descr="An illustration of the following weighted undirected graph:&#10;&#10;The vertices are: 1,2,3,4,5,6,7,8&#10;The edges are as follows:&#10;(1,2) w=10, (1,3) w=12, &#10;(2,5) w=8, (2,3) w=9, &#10;(3,4) w=3, (3,6) w=1, &#10;(4,5) w=7, (4,6) w=3, &#10;(5,7) w=5, (5,8) w=8, &#10;(6,7) w=9, &#10;(7,8) w=9, (7,9) w=11, &#10;(8,9) w=2">
            <a:extLst>
              <a:ext uri="{FF2B5EF4-FFF2-40B4-BE49-F238E27FC236}">
                <a16:creationId xmlns:a16="http://schemas.microsoft.com/office/drawing/2014/main" id="{4D19F696-5548-15EA-EAB6-8A6E02CA8B19}"/>
              </a:ext>
            </a:extLst>
          </p:cNvPr>
          <p:cNvGrpSpPr/>
          <p:nvPr/>
        </p:nvGrpSpPr>
        <p:grpSpPr>
          <a:xfrm>
            <a:off x="1524000" y="1143000"/>
            <a:ext cx="4600060" cy="2787240"/>
            <a:chOff x="0" y="2862182"/>
            <a:chExt cx="7044346" cy="4268266"/>
          </a:xfrm>
        </p:grpSpPr>
        <p:cxnSp>
          <p:nvCxnSpPr>
            <p:cNvPr id="125" name="Straight Connector 124">
              <a:extLst>
                <a:ext uri="{FF2B5EF4-FFF2-40B4-BE49-F238E27FC236}">
                  <a16:creationId xmlns:a16="http://schemas.microsoft.com/office/drawing/2014/main" id="{53DE259D-9034-9B3D-5EC4-DDD8E2DDC8F5}"/>
                </a:ext>
              </a:extLst>
            </p:cNvPr>
            <p:cNvCxnSpPr>
              <a:stCxn id="153" idx="7"/>
              <a:endCxn id="154"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600F064A-9EA6-2346-9FD2-6D7C878741F6}"/>
                </a:ext>
              </a:extLst>
            </p:cNvPr>
            <p:cNvCxnSpPr>
              <a:stCxn id="154" idx="6"/>
              <a:endCxn id="157"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90754BF9-F23A-64E4-9FC9-D8C00C7BF946}"/>
                </a:ext>
              </a:extLst>
            </p:cNvPr>
            <p:cNvCxnSpPr>
              <a:stCxn id="153" idx="4"/>
              <a:endCxn id="155"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BA6F304E-20EE-84AA-387B-778C945E958C}"/>
                </a:ext>
              </a:extLst>
            </p:cNvPr>
            <p:cNvCxnSpPr>
              <a:stCxn id="156" idx="3"/>
              <a:endCxn id="155"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3B40A342-7886-3842-E103-4EE1B48F9158}"/>
                </a:ext>
              </a:extLst>
            </p:cNvPr>
            <p:cNvCxnSpPr>
              <a:stCxn id="158" idx="2"/>
              <a:endCxn id="155"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3F2A868-BB12-BF4F-B8C3-E46D41E28D92}"/>
                </a:ext>
              </a:extLst>
            </p:cNvPr>
            <p:cNvCxnSpPr>
              <a:stCxn id="156" idx="5"/>
              <a:endCxn id="158"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2C2CD981-8616-F667-62EF-DB0103A9E88F}"/>
                </a:ext>
              </a:extLst>
            </p:cNvPr>
            <p:cNvCxnSpPr>
              <a:stCxn id="156" idx="7"/>
              <a:endCxn id="157"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762BEFD1-E5FB-315B-AF38-F2D298BEDCFF}"/>
                </a:ext>
              </a:extLst>
            </p:cNvPr>
            <p:cNvCxnSpPr>
              <a:stCxn id="158" idx="6"/>
              <a:endCxn id="159"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CF8DBD37-0CD6-E31F-4C9A-532CD6185060}"/>
                </a:ext>
              </a:extLst>
            </p:cNvPr>
            <p:cNvCxnSpPr>
              <a:stCxn id="159" idx="1"/>
              <a:endCxn id="157"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144C237A-6AAB-6817-E6B9-534CCEB7CFCA}"/>
                </a:ext>
              </a:extLst>
            </p:cNvPr>
            <p:cNvCxnSpPr>
              <a:stCxn id="161" idx="2"/>
              <a:endCxn id="157" idx="5"/>
            </p:cNvCxnSpPr>
            <p:nvPr/>
          </p:nvCxnSpPr>
          <p:spPr>
            <a:xfrm flipH="1" flipV="1">
              <a:off x="4392599" y="3510584"/>
              <a:ext cx="893790" cy="49520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7517E6B9-5FAD-1D92-1585-BCC74F25EB25}"/>
                </a:ext>
              </a:extLst>
            </p:cNvPr>
            <p:cNvCxnSpPr>
              <a:stCxn id="159" idx="0"/>
              <a:endCxn id="161" idx="3"/>
            </p:cNvCxnSpPr>
            <p:nvPr/>
          </p:nvCxnSpPr>
          <p:spPr>
            <a:xfrm flipV="1">
              <a:off x="5257802" y="4187257"/>
              <a:ext cx="103754" cy="195141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180BF92C-AE8E-5157-E223-D4D83DAA35C1}"/>
                </a:ext>
              </a:extLst>
            </p:cNvPr>
            <p:cNvCxnSpPr>
              <a:stCxn id="160" idx="1"/>
              <a:endCxn id="161" idx="5"/>
            </p:cNvCxnSpPr>
            <p:nvPr/>
          </p:nvCxnSpPr>
          <p:spPr>
            <a:xfrm flipH="1" flipV="1">
              <a:off x="5724490" y="4187257"/>
              <a:ext cx="881755" cy="6748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7F363BD5-5FDA-E77C-8DEA-CC5C0E195765}"/>
                </a:ext>
              </a:extLst>
            </p:cNvPr>
            <p:cNvCxnSpPr>
              <a:stCxn id="160" idx="3"/>
              <a:endCxn id="159"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4E071D5E-15D2-5AF2-53D8-731A74F0CF08}"/>
                </a:ext>
              </a:extLst>
            </p:cNvPr>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139" name="TextBox 138">
              <a:extLst>
                <a:ext uri="{FF2B5EF4-FFF2-40B4-BE49-F238E27FC236}">
                  <a16:creationId xmlns:a16="http://schemas.microsoft.com/office/drawing/2014/main" id="{518557C3-85CC-BEF6-F48F-88C8BA0C1A9B}"/>
                </a:ext>
              </a:extLst>
            </p:cNvPr>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140" name="TextBox 139">
              <a:extLst>
                <a:ext uri="{FF2B5EF4-FFF2-40B4-BE49-F238E27FC236}">
                  <a16:creationId xmlns:a16="http://schemas.microsoft.com/office/drawing/2014/main" id="{D55F019B-1C59-1125-9827-21B16E49DB73}"/>
                </a:ext>
              </a:extLst>
            </p:cNvPr>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6</a:t>
              </a:r>
            </a:p>
          </p:txBody>
        </p:sp>
        <p:sp>
          <p:nvSpPr>
            <p:cNvPr id="141" name="TextBox 140">
              <a:extLst>
                <a:ext uri="{FF2B5EF4-FFF2-40B4-BE49-F238E27FC236}">
                  <a16:creationId xmlns:a16="http://schemas.microsoft.com/office/drawing/2014/main" id="{0CF82939-6E09-13CC-D97F-E560BA7843D7}"/>
                </a:ext>
              </a:extLst>
            </p:cNvPr>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142" name="TextBox 141">
              <a:extLst>
                <a:ext uri="{FF2B5EF4-FFF2-40B4-BE49-F238E27FC236}">
                  <a16:creationId xmlns:a16="http://schemas.microsoft.com/office/drawing/2014/main" id="{C98494BD-6655-8F50-4790-9A0BBB60C681}"/>
                </a:ext>
              </a:extLst>
            </p:cNvPr>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143" name="TextBox 142">
              <a:extLst>
                <a:ext uri="{FF2B5EF4-FFF2-40B4-BE49-F238E27FC236}">
                  <a16:creationId xmlns:a16="http://schemas.microsoft.com/office/drawing/2014/main" id="{CFA7B874-2677-8E34-798E-8179ACD4FD40}"/>
                </a:ext>
              </a:extLst>
            </p:cNvPr>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144" name="TextBox 143">
              <a:extLst>
                <a:ext uri="{FF2B5EF4-FFF2-40B4-BE49-F238E27FC236}">
                  <a16:creationId xmlns:a16="http://schemas.microsoft.com/office/drawing/2014/main" id="{8F2F83A0-B969-19D8-5ABE-7FD1DE889918}"/>
                </a:ext>
              </a:extLst>
            </p:cNvPr>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8</a:t>
              </a:r>
            </a:p>
          </p:txBody>
        </p:sp>
        <p:sp>
          <p:nvSpPr>
            <p:cNvPr id="145" name="TextBox 144">
              <a:extLst>
                <a:ext uri="{FF2B5EF4-FFF2-40B4-BE49-F238E27FC236}">
                  <a16:creationId xmlns:a16="http://schemas.microsoft.com/office/drawing/2014/main" id="{F95F8570-0D82-9501-E9AE-75D60BA6E19C}"/>
                </a:ext>
              </a:extLst>
            </p:cNvPr>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3</a:t>
              </a:r>
            </a:p>
          </p:txBody>
        </p:sp>
        <p:sp>
          <p:nvSpPr>
            <p:cNvPr id="146" name="TextBox 145">
              <a:extLst>
                <a:ext uri="{FF2B5EF4-FFF2-40B4-BE49-F238E27FC236}">
                  <a16:creationId xmlns:a16="http://schemas.microsoft.com/office/drawing/2014/main" id="{953B783E-FF23-6B52-438F-674A468879E4}"/>
                </a:ext>
              </a:extLst>
            </p:cNvPr>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147" name="TextBox 146">
              <a:extLst>
                <a:ext uri="{FF2B5EF4-FFF2-40B4-BE49-F238E27FC236}">
                  <a16:creationId xmlns:a16="http://schemas.microsoft.com/office/drawing/2014/main" id="{0A893A4E-4EB6-B07D-B0D4-EE0196BAE491}"/>
                </a:ext>
              </a:extLst>
            </p:cNvPr>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148" name="TextBox 147">
              <a:extLst>
                <a:ext uri="{FF2B5EF4-FFF2-40B4-BE49-F238E27FC236}">
                  <a16:creationId xmlns:a16="http://schemas.microsoft.com/office/drawing/2014/main" id="{9B8F87E7-4A5E-FF90-5FBD-706547EB4B56}"/>
                </a:ext>
              </a:extLst>
            </p:cNvPr>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149" name="TextBox 148">
              <a:extLst>
                <a:ext uri="{FF2B5EF4-FFF2-40B4-BE49-F238E27FC236}">
                  <a16:creationId xmlns:a16="http://schemas.microsoft.com/office/drawing/2014/main" id="{A2AB894E-2934-FDB6-4D23-436B6C4566B9}"/>
                </a:ext>
              </a:extLst>
            </p:cNvPr>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150" name="TextBox 149">
              <a:extLst>
                <a:ext uri="{FF2B5EF4-FFF2-40B4-BE49-F238E27FC236}">
                  <a16:creationId xmlns:a16="http://schemas.microsoft.com/office/drawing/2014/main" id="{6B4BF10C-B938-B868-6846-217819D9C43C}"/>
                </a:ext>
              </a:extLst>
            </p:cNvPr>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151" name="Straight Connector 150">
              <a:extLst>
                <a:ext uri="{FF2B5EF4-FFF2-40B4-BE49-F238E27FC236}">
                  <a16:creationId xmlns:a16="http://schemas.microsoft.com/office/drawing/2014/main" id="{1A55DDF5-D54E-B68D-2B1A-F2F79A1A54D9}"/>
                </a:ext>
              </a:extLst>
            </p:cNvPr>
            <p:cNvCxnSpPr>
              <a:stCxn id="154" idx="4"/>
              <a:endCxn id="155"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52" name="TextBox 151">
              <a:extLst>
                <a:ext uri="{FF2B5EF4-FFF2-40B4-BE49-F238E27FC236}">
                  <a16:creationId xmlns:a16="http://schemas.microsoft.com/office/drawing/2014/main" id="{95C80263-D548-6F68-09D4-4D3420440F4A}"/>
                </a:ext>
              </a:extLst>
            </p:cNvPr>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153" name="Oval 152">
              <a:extLst>
                <a:ext uri="{FF2B5EF4-FFF2-40B4-BE49-F238E27FC236}">
                  <a16:creationId xmlns:a16="http://schemas.microsoft.com/office/drawing/2014/main" id="{DD9488D2-B8EF-8FDB-44AE-CB1A83360F25}"/>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54" name="Oval 153">
              <a:extLst>
                <a:ext uri="{FF2B5EF4-FFF2-40B4-BE49-F238E27FC236}">
                  <a16:creationId xmlns:a16="http://schemas.microsoft.com/office/drawing/2014/main" id="{6963990B-CD15-ACFE-15D8-27B89352DE7E}"/>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55" name="Oval 154">
              <a:extLst>
                <a:ext uri="{FF2B5EF4-FFF2-40B4-BE49-F238E27FC236}">
                  <a16:creationId xmlns:a16="http://schemas.microsoft.com/office/drawing/2014/main" id="{486583D9-0D6B-4722-E14B-49D47452CC06}"/>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56" name="Oval 155">
              <a:extLst>
                <a:ext uri="{FF2B5EF4-FFF2-40B4-BE49-F238E27FC236}">
                  <a16:creationId xmlns:a16="http://schemas.microsoft.com/office/drawing/2014/main" id="{AA8B5BB0-6947-0F92-05DA-19F7129D50F9}"/>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57" name="Oval 156">
              <a:extLst>
                <a:ext uri="{FF2B5EF4-FFF2-40B4-BE49-F238E27FC236}">
                  <a16:creationId xmlns:a16="http://schemas.microsoft.com/office/drawing/2014/main" id="{23139458-4DB4-9D74-38A4-CE1D0EAAE6B9}"/>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58" name="Oval 157">
              <a:extLst>
                <a:ext uri="{FF2B5EF4-FFF2-40B4-BE49-F238E27FC236}">
                  <a16:creationId xmlns:a16="http://schemas.microsoft.com/office/drawing/2014/main" id="{AD337E16-1EBE-88D1-EF21-7F2563787DEF}"/>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159" name="Oval 158">
              <a:extLst>
                <a:ext uri="{FF2B5EF4-FFF2-40B4-BE49-F238E27FC236}">
                  <a16:creationId xmlns:a16="http://schemas.microsoft.com/office/drawing/2014/main" id="{653DFFF2-181E-3C12-F6D4-333170CB7DE0}"/>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60" name="Oval 159">
              <a:extLst>
                <a:ext uri="{FF2B5EF4-FFF2-40B4-BE49-F238E27FC236}">
                  <a16:creationId xmlns:a16="http://schemas.microsoft.com/office/drawing/2014/main" id="{B8F22F5D-6223-4D66-9A1E-0C966266F488}"/>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61" name="Oval 160">
              <a:extLst>
                <a:ext uri="{FF2B5EF4-FFF2-40B4-BE49-F238E27FC236}">
                  <a16:creationId xmlns:a16="http://schemas.microsoft.com/office/drawing/2014/main" id="{7500B587-7CCC-AE36-EFC0-7B1F312CE49C}"/>
                </a:ext>
              </a:extLst>
            </p:cNvPr>
            <p:cNvSpPr/>
            <p:nvPr/>
          </p:nvSpPr>
          <p:spPr>
            <a:xfrm>
              <a:off x="5286390" y="3749156"/>
              <a:ext cx="513267" cy="5132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nvGrpSpPr>
          <p:cNvPr id="6" name="Group 5" descr="An adjacency list representation of the given graph.&#10;&#10;In the list defined per-node, each element is a pair representing the neighbor and the weight of the edge to that neighbor (respectively).&#10;&#10;For the graph given, the adjacency list is as follows:&#10;&#10;1: [(2,10), (3,12)]&#10;2: [(1,10), (3,9), (5,8)]&#10;3: [(1,12), (2,9), (4,3), (6,1)]&#10;4: [(3,3), (5,7), (6,3)]&#10;5: [(2,8), (4,7), (7,5), (8,8)]&#10;6: [(3,1), (4,3), (7,6)]&#10;7: [(5,5), (6,6), (8,9), (9,11)]&#10;8: [(5,8), (7,9), (9,2)]&#10;9: [(7,11), (8,2)]">
            <a:extLst>
              <a:ext uri="{FF2B5EF4-FFF2-40B4-BE49-F238E27FC236}">
                <a16:creationId xmlns:a16="http://schemas.microsoft.com/office/drawing/2014/main" id="{389CF602-807D-585B-D4A2-E35D7B6F72A6}"/>
              </a:ext>
            </a:extLst>
          </p:cNvPr>
          <p:cNvGrpSpPr/>
          <p:nvPr/>
        </p:nvGrpSpPr>
        <p:grpSpPr>
          <a:xfrm>
            <a:off x="7374272" y="1218290"/>
            <a:ext cx="3065129" cy="5284172"/>
            <a:chOff x="7374272" y="1218290"/>
            <a:chExt cx="3065129" cy="5284172"/>
          </a:xfrm>
        </p:grpSpPr>
        <p:sp>
          <p:nvSpPr>
            <p:cNvPr id="43" name="Rectangle 42"/>
            <p:cNvSpPr/>
            <p:nvPr/>
          </p:nvSpPr>
          <p:spPr>
            <a:xfrm>
              <a:off x="7374272" y="1219201"/>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44" name="Rectangle 43"/>
            <p:cNvSpPr/>
            <p:nvPr/>
          </p:nvSpPr>
          <p:spPr>
            <a:xfrm>
              <a:off x="7374272" y="1806230"/>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45" name="Rectangle 44"/>
            <p:cNvSpPr/>
            <p:nvPr/>
          </p:nvSpPr>
          <p:spPr>
            <a:xfrm>
              <a:off x="7374272" y="2393259"/>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46" name="Rectangle 45"/>
            <p:cNvSpPr/>
            <p:nvPr/>
          </p:nvSpPr>
          <p:spPr>
            <a:xfrm>
              <a:off x="7374272" y="2980288"/>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47" name="Rectangle 46"/>
            <p:cNvSpPr/>
            <p:nvPr/>
          </p:nvSpPr>
          <p:spPr>
            <a:xfrm>
              <a:off x="7374272" y="3567317"/>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48" name="Rectangle 47"/>
            <p:cNvSpPr/>
            <p:nvPr/>
          </p:nvSpPr>
          <p:spPr>
            <a:xfrm>
              <a:off x="7374272" y="4154346"/>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49" name="Rectangle 48"/>
            <p:cNvSpPr/>
            <p:nvPr/>
          </p:nvSpPr>
          <p:spPr>
            <a:xfrm>
              <a:off x="7374272" y="4741375"/>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50" name="Rectangle 49"/>
            <p:cNvSpPr/>
            <p:nvPr/>
          </p:nvSpPr>
          <p:spPr>
            <a:xfrm>
              <a:off x="7374272" y="5328404"/>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51" name="Rectangle 50"/>
            <p:cNvSpPr/>
            <p:nvPr/>
          </p:nvSpPr>
          <p:spPr>
            <a:xfrm>
              <a:off x="7374272" y="5915433"/>
              <a:ext cx="587029" cy="587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2" name="Rectangle 51"/>
            <p:cNvSpPr/>
            <p:nvPr/>
          </p:nvSpPr>
          <p:spPr>
            <a:xfrm>
              <a:off x="8085572" y="121920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a:p>
              <a:pPr algn="ctr"/>
              <a:r>
                <a:rPr lang="en-US" dirty="0"/>
                <a:t>(10)</a:t>
              </a:r>
            </a:p>
          </p:txBody>
        </p:sp>
        <p:sp>
          <p:nvSpPr>
            <p:cNvPr id="53" name="Rectangle 52"/>
            <p:cNvSpPr/>
            <p:nvPr/>
          </p:nvSpPr>
          <p:spPr>
            <a:xfrm>
              <a:off x="8672601" y="121829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a:p>
              <a:pPr algn="ctr"/>
              <a:r>
                <a:rPr lang="en-US" dirty="0"/>
                <a:t>(12)</a:t>
              </a:r>
            </a:p>
          </p:txBody>
        </p:sp>
        <p:sp>
          <p:nvSpPr>
            <p:cNvPr id="54" name="Rectangle 53"/>
            <p:cNvSpPr/>
            <p:nvPr/>
          </p:nvSpPr>
          <p:spPr>
            <a:xfrm>
              <a:off x="8085571" y="180623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a:p>
              <a:pPr algn="ctr"/>
              <a:r>
                <a:rPr lang="en-US" dirty="0"/>
                <a:t>(10)</a:t>
              </a:r>
            </a:p>
          </p:txBody>
        </p:sp>
        <p:sp>
          <p:nvSpPr>
            <p:cNvPr id="55" name="Rectangle 54"/>
            <p:cNvSpPr/>
            <p:nvPr/>
          </p:nvSpPr>
          <p:spPr>
            <a:xfrm>
              <a:off x="8672600" y="180532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a:p>
              <a:pPr algn="ctr"/>
              <a:r>
                <a:rPr lang="en-US" dirty="0"/>
                <a:t>(9)</a:t>
              </a:r>
            </a:p>
          </p:txBody>
        </p:sp>
        <p:sp>
          <p:nvSpPr>
            <p:cNvPr id="56" name="Rectangle 55"/>
            <p:cNvSpPr/>
            <p:nvPr/>
          </p:nvSpPr>
          <p:spPr>
            <a:xfrm>
              <a:off x="9259629" y="180531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a:p>
              <a:pPr algn="ctr"/>
              <a:r>
                <a:rPr lang="en-US" dirty="0"/>
                <a:t>(8)</a:t>
              </a:r>
            </a:p>
          </p:txBody>
        </p:sp>
        <p:sp>
          <p:nvSpPr>
            <p:cNvPr id="57" name="Rectangle 56"/>
            <p:cNvSpPr/>
            <p:nvPr/>
          </p:nvSpPr>
          <p:spPr>
            <a:xfrm>
              <a:off x="8085570" y="239234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a:p>
              <a:pPr algn="ctr"/>
              <a:r>
                <a:rPr lang="en-US" dirty="0"/>
                <a:t>(12)</a:t>
              </a:r>
            </a:p>
          </p:txBody>
        </p:sp>
        <p:sp>
          <p:nvSpPr>
            <p:cNvPr id="58" name="Rectangle 57"/>
            <p:cNvSpPr/>
            <p:nvPr/>
          </p:nvSpPr>
          <p:spPr>
            <a:xfrm>
              <a:off x="8672599" y="239143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a:p>
              <a:pPr algn="ctr"/>
              <a:r>
                <a:rPr lang="en-US" dirty="0"/>
                <a:t>(9)</a:t>
              </a:r>
            </a:p>
          </p:txBody>
        </p:sp>
        <p:sp>
          <p:nvSpPr>
            <p:cNvPr id="59" name="Rectangle 58"/>
            <p:cNvSpPr/>
            <p:nvPr/>
          </p:nvSpPr>
          <p:spPr>
            <a:xfrm>
              <a:off x="9259628" y="239143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a:p>
              <a:pPr algn="ctr"/>
              <a:r>
                <a:rPr lang="en-US" dirty="0"/>
                <a:t>(3)</a:t>
              </a:r>
            </a:p>
          </p:txBody>
        </p:sp>
        <p:sp>
          <p:nvSpPr>
            <p:cNvPr id="60" name="Rectangle 59"/>
            <p:cNvSpPr/>
            <p:nvPr/>
          </p:nvSpPr>
          <p:spPr>
            <a:xfrm>
              <a:off x="9847358" y="239325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a:p>
              <a:pPr algn="ctr"/>
              <a:r>
                <a:rPr lang="en-US" dirty="0"/>
                <a:t>(1)</a:t>
              </a:r>
            </a:p>
          </p:txBody>
        </p:sp>
        <p:sp>
          <p:nvSpPr>
            <p:cNvPr id="61" name="Rectangle 60"/>
            <p:cNvSpPr/>
            <p:nvPr/>
          </p:nvSpPr>
          <p:spPr>
            <a:xfrm>
              <a:off x="8090584" y="298028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a:p>
              <a:pPr algn="ctr"/>
              <a:r>
                <a:rPr lang="en-US" dirty="0"/>
                <a:t>(3)</a:t>
              </a:r>
            </a:p>
          </p:txBody>
        </p:sp>
        <p:sp>
          <p:nvSpPr>
            <p:cNvPr id="62" name="Rectangle 61"/>
            <p:cNvSpPr/>
            <p:nvPr/>
          </p:nvSpPr>
          <p:spPr>
            <a:xfrm>
              <a:off x="8677613" y="298028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a:p>
              <a:pPr algn="ctr"/>
              <a:r>
                <a:rPr lang="en-US" dirty="0"/>
                <a:t>(7)</a:t>
              </a:r>
            </a:p>
          </p:txBody>
        </p:sp>
        <p:sp>
          <p:nvSpPr>
            <p:cNvPr id="63" name="Rectangle 62"/>
            <p:cNvSpPr/>
            <p:nvPr/>
          </p:nvSpPr>
          <p:spPr>
            <a:xfrm>
              <a:off x="9264642" y="298028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a:p>
              <a:pPr algn="ctr"/>
              <a:r>
                <a:rPr lang="en-US" dirty="0"/>
                <a:t>(3)</a:t>
              </a:r>
            </a:p>
          </p:txBody>
        </p:sp>
        <p:sp>
          <p:nvSpPr>
            <p:cNvPr id="64" name="Rectangle 63"/>
            <p:cNvSpPr/>
            <p:nvPr/>
          </p:nvSpPr>
          <p:spPr>
            <a:xfrm>
              <a:off x="8090584" y="355621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a:p>
              <a:pPr algn="ctr"/>
              <a:r>
                <a:rPr lang="en-US" dirty="0"/>
                <a:t>(8)</a:t>
              </a:r>
            </a:p>
          </p:txBody>
        </p:sp>
        <p:sp>
          <p:nvSpPr>
            <p:cNvPr id="65" name="Rectangle 64"/>
            <p:cNvSpPr/>
            <p:nvPr/>
          </p:nvSpPr>
          <p:spPr>
            <a:xfrm>
              <a:off x="8677613" y="3555309"/>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a:p>
              <a:pPr algn="ctr"/>
              <a:r>
                <a:rPr lang="en-US" dirty="0"/>
                <a:t>(7)</a:t>
              </a:r>
            </a:p>
          </p:txBody>
        </p:sp>
        <p:sp>
          <p:nvSpPr>
            <p:cNvPr id="66" name="Rectangle 65"/>
            <p:cNvSpPr/>
            <p:nvPr/>
          </p:nvSpPr>
          <p:spPr>
            <a:xfrm>
              <a:off x="9264642" y="355530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a:p>
              <a:pPr algn="ctr"/>
              <a:r>
                <a:rPr lang="en-US" dirty="0"/>
                <a:t>(5)</a:t>
              </a:r>
            </a:p>
          </p:txBody>
        </p:sp>
        <p:sp>
          <p:nvSpPr>
            <p:cNvPr id="67" name="Rectangle 66"/>
            <p:cNvSpPr/>
            <p:nvPr/>
          </p:nvSpPr>
          <p:spPr>
            <a:xfrm>
              <a:off x="9852372" y="3557130"/>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a:p>
              <a:pPr algn="ctr"/>
              <a:r>
                <a:rPr lang="en-US" dirty="0"/>
                <a:t>(8)</a:t>
              </a:r>
            </a:p>
          </p:txBody>
        </p:sp>
        <p:sp>
          <p:nvSpPr>
            <p:cNvPr id="68" name="Rectangle 67"/>
            <p:cNvSpPr/>
            <p:nvPr/>
          </p:nvSpPr>
          <p:spPr>
            <a:xfrm>
              <a:off x="8090583" y="416237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a:p>
              <a:pPr algn="ctr"/>
              <a:r>
                <a:rPr lang="en-US" dirty="0"/>
                <a:t>(1)</a:t>
              </a:r>
            </a:p>
          </p:txBody>
        </p:sp>
        <p:sp>
          <p:nvSpPr>
            <p:cNvPr id="69" name="Rectangle 68"/>
            <p:cNvSpPr/>
            <p:nvPr/>
          </p:nvSpPr>
          <p:spPr>
            <a:xfrm>
              <a:off x="8677612" y="4161468"/>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a:p>
              <a:pPr algn="ctr"/>
              <a:r>
                <a:rPr lang="en-US" dirty="0"/>
                <a:t>(3)</a:t>
              </a:r>
            </a:p>
          </p:txBody>
        </p:sp>
        <p:sp>
          <p:nvSpPr>
            <p:cNvPr id="70" name="Rectangle 69"/>
            <p:cNvSpPr/>
            <p:nvPr/>
          </p:nvSpPr>
          <p:spPr>
            <a:xfrm>
              <a:off x="9264641" y="416146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a:p>
              <a:pPr algn="ctr"/>
              <a:r>
                <a:rPr lang="en-US" dirty="0"/>
                <a:t>(6)</a:t>
              </a:r>
            </a:p>
          </p:txBody>
        </p:sp>
        <p:sp>
          <p:nvSpPr>
            <p:cNvPr id="71" name="Rectangle 70"/>
            <p:cNvSpPr/>
            <p:nvPr/>
          </p:nvSpPr>
          <p:spPr>
            <a:xfrm>
              <a:off x="8090584" y="4741374"/>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a:p>
              <a:pPr algn="ctr"/>
              <a:r>
                <a:rPr lang="en-US" dirty="0"/>
                <a:t>(5)</a:t>
              </a:r>
            </a:p>
          </p:txBody>
        </p:sp>
        <p:sp>
          <p:nvSpPr>
            <p:cNvPr id="72" name="Rectangle 71"/>
            <p:cNvSpPr/>
            <p:nvPr/>
          </p:nvSpPr>
          <p:spPr>
            <a:xfrm>
              <a:off x="8677613" y="4740464"/>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a:p>
              <a:pPr algn="ctr"/>
              <a:r>
                <a:rPr lang="en-US" dirty="0"/>
                <a:t>(6)</a:t>
              </a:r>
            </a:p>
          </p:txBody>
        </p:sp>
        <p:sp>
          <p:nvSpPr>
            <p:cNvPr id="73" name="Rectangle 72"/>
            <p:cNvSpPr/>
            <p:nvPr/>
          </p:nvSpPr>
          <p:spPr>
            <a:xfrm>
              <a:off x="9264642" y="4740463"/>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a:p>
              <a:pPr algn="ctr"/>
              <a:r>
                <a:rPr lang="en-US" dirty="0"/>
                <a:t>(9)</a:t>
              </a:r>
            </a:p>
          </p:txBody>
        </p:sp>
        <p:sp>
          <p:nvSpPr>
            <p:cNvPr id="74" name="Rectangle 73"/>
            <p:cNvSpPr/>
            <p:nvPr/>
          </p:nvSpPr>
          <p:spPr>
            <a:xfrm>
              <a:off x="9846657" y="4749407"/>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a:p>
              <a:pPr algn="ctr"/>
              <a:r>
                <a:rPr lang="en-US" dirty="0"/>
                <a:t>(11)</a:t>
              </a:r>
            </a:p>
          </p:txBody>
        </p:sp>
        <p:sp>
          <p:nvSpPr>
            <p:cNvPr id="75" name="Rectangle 74"/>
            <p:cNvSpPr/>
            <p:nvPr/>
          </p:nvSpPr>
          <p:spPr>
            <a:xfrm>
              <a:off x="8090584" y="5327492"/>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a:p>
              <a:pPr algn="ctr"/>
              <a:r>
                <a:rPr lang="en-US" dirty="0"/>
                <a:t>(8)</a:t>
              </a:r>
            </a:p>
          </p:txBody>
        </p:sp>
        <p:sp>
          <p:nvSpPr>
            <p:cNvPr id="76" name="Rectangle 75"/>
            <p:cNvSpPr/>
            <p:nvPr/>
          </p:nvSpPr>
          <p:spPr>
            <a:xfrm>
              <a:off x="8677613" y="5326582"/>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a:p>
              <a:pPr algn="ctr"/>
              <a:r>
                <a:rPr lang="en-US" dirty="0"/>
                <a:t>(9)</a:t>
              </a:r>
            </a:p>
          </p:txBody>
        </p:sp>
        <p:sp>
          <p:nvSpPr>
            <p:cNvPr id="77" name="Rectangle 76"/>
            <p:cNvSpPr/>
            <p:nvPr/>
          </p:nvSpPr>
          <p:spPr>
            <a:xfrm>
              <a:off x="9264642" y="5326581"/>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a:p>
              <a:pPr algn="ctr"/>
              <a:r>
                <a:rPr lang="en-US" dirty="0"/>
                <a:t>(2)</a:t>
              </a:r>
            </a:p>
          </p:txBody>
        </p:sp>
        <p:sp>
          <p:nvSpPr>
            <p:cNvPr id="78" name="Rectangle 77"/>
            <p:cNvSpPr/>
            <p:nvPr/>
          </p:nvSpPr>
          <p:spPr>
            <a:xfrm>
              <a:off x="8085569" y="5915433"/>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a:p>
              <a:pPr algn="ctr"/>
              <a:r>
                <a:rPr lang="en-US" dirty="0"/>
                <a:t>(11)</a:t>
              </a:r>
            </a:p>
          </p:txBody>
        </p:sp>
        <p:sp>
          <p:nvSpPr>
            <p:cNvPr id="79" name="Rectangle 78"/>
            <p:cNvSpPr/>
            <p:nvPr/>
          </p:nvSpPr>
          <p:spPr>
            <a:xfrm>
              <a:off x="8672598" y="5914523"/>
              <a:ext cx="587029" cy="587029"/>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a:p>
              <a:pPr algn="ctr"/>
              <a:r>
                <a:rPr lang="en-US"/>
                <a:t>(2)</a:t>
              </a:r>
              <a:endParaRPr lang="en-US" dirty="0"/>
            </a:p>
          </p:txBody>
        </p:sp>
      </p:gr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D346170E-54D0-4B76-DEF7-4A7EED2AE8E2}"/>
                  </a:ext>
                </a:extLst>
              </p:cNvPr>
              <p:cNvSpPr txBox="1"/>
              <p:nvPr/>
            </p:nvSpPr>
            <p:spPr>
              <a:xfrm>
                <a:off x="5573520" y="3601742"/>
                <a:ext cx="1506887" cy="954107"/>
              </a:xfrm>
              <a:prstGeom prst="rect">
                <a:avLst/>
              </a:prstGeom>
              <a:noFill/>
              <a:ln>
                <a:solidFill>
                  <a:srgbClr val="FF33CC"/>
                </a:solidFill>
              </a:ln>
            </p:spPr>
            <p:txBody>
              <a:bodyPr wrap="none" rtlCol="0">
                <a:spAutoFit/>
              </a:bodyPr>
              <a:lstStyle/>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𝑉</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𝑛</m:t>
                    </m:r>
                  </m:oMath>
                </a14:m>
                <a:r>
                  <a:rPr lang="en-US" sz="2800" b="0" dirty="0">
                    <a:solidFill>
                      <a:srgbClr val="FF33CC"/>
                    </a:solidFill>
                  </a:rPr>
                  <a:t> </a:t>
                </a:r>
              </a:p>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𝐸</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𝑚</m:t>
                    </m:r>
                  </m:oMath>
                </a14:m>
                <a:r>
                  <a:rPr lang="en-US" sz="2800" dirty="0">
                    <a:solidFill>
                      <a:srgbClr val="FF33CC"/>
                    </a:solidFill>
                  </a:rPr>
                  <a:t> </a:t>
                </a:r>
              </a:p>
            </p:txBody>
          </p:sp>
        </mc:Choice>
        <mc:Fallback>
          <p:sp>
            <p:nvSpPr>
              <p:cNvPr id="3" name="TextBox 2">
                <a:extLst>
                  <a:ext uri="{FF2B5EF4-FFF2-40B4-BE49-F238E27FC236}">
                    <a16:creationId xmlns:a16="http://schemas.microsoft.com/office/drawing/2014/main" id="{D346170E-54D0-4B76-DEF7-4A7EED2AE8E2}"/>
                  </a:ext>
                </a:extLst>
              </p:cNvPr>
              <p:cNvSpPr txBox="1">
                <a:spLocks noRot="1" noChangeAspect="1" noMove="1" noResize="1" noEditPoints="1" noAdjustHandles="1" noChangeArrowheads="1" noChangeShapeType="1" noTextEdit="1"/>
              </p:cNvSpPr>
              <p:nvPr/>
            </p:nvSpPr>
            <p:spPr>
              <a:xfrm>
                <a:off x="5573520" y="3601742"/>
                <a:ext cx="1506887" cy="954107"/>
              </a:xfrm>
              <a:prstGeom prst="rect">
                <a:avLst/>
              </a:prstGeom>
              <a:blipFill>
                <a:blip r:embed="rId2"/>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1D0B161E-1F73-15E4-3E7D-EC4F2E75C535}"/>
                  </a:ext>
                </a:extLst>
              </p:cNvPr>
              <p:cNvSpPr txBox="1"/>
              <p:nvPr/>
            </p:nvSpPr>
            <p:spPr>
              <a:xfrm>
                <a:off x="96849" y="3869510"/>
                <a:ext cx="4928325" cy="3046988"/>
              </a:xfrm>
              <a:prstGeom prst="rect">
                <a:avLst/>
              </a:prstGeom>
              <a:noFill/>
            </p:spPr>
            <p:txBody>
              <a:bodyPr wrap="square" rtlCol="0">
                <a:spAutoFit/>
              </a:bodyPr>
              <a:lstStyle/>
              <a:p>
                <a:r>
                  <a:rPr lang="en-US" sz="2400" u="sng" dirty="0"/>
                  <a:t>Time/Space Tradeoff</a:t>
                </a:r>
              </a:p>
              <a:p>
                <a:r>
                  <a:rPr lang="en-US" sz="2400" dirty="0"/>
                  <a:t>Space to represent: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r>
                      <a:rPr lang="en-US" sz="2400" b="0" i="1" smtClean="0">
                        <a:latin typeface="Cambria Math" panose="02040503050406030204" pitchFamily="18" charset="0"/>
                      </a:rPr>
                      <m:t>𝑚</m:t>
                    </m:r>
                    <m:r>
                      <a:rPr lang="en-US" sz="2400" b="0" i="1" smtClean="0">
                        <a:latin typeface="Cambria Math" panose="02040503050406030204" pitchFamily="18" charset="0"/>
                      </a:rPr>
                      <m:t>)</m:t>
                    </m:r>
                  </m:oMath>
                </a14:m>
                <a:endParaRPr lang="en-US" sz="2400" dirty="0"/>
              </a:p>
              <a:p>
                <a:r>
                  <a:rPr lang="en-US" sz="2400" dirty="0"/>
                  <a:t>Add Edge </a:t>
                </a:r>
                <a14:m>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r>
                      <a:rPr lang="en-US" sz="2400" b="0" i="1" smtClean="0">
                        <a:latin typeface="Cambria Math" panose="02040503050406030204" pitchFamily="18" charset="0"/>
                      </a:rPr>
                      <m:t>𝑤</m:t>
                    </m:r>
                    <m:r>
                      <a:rPr lang="en-US" sz="2400" b="0" i="1" smtClean="0">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m:rPr>
                        <m:sty m:val="p"/>
                      </m:rPr>
                      <a:rPr lang="en-US" sz="2400" b="0" i="0" smtClean="0">
                        <a:latin typeface="Cambria Math" panose="02040503050406030204" pitchFamily="18" charset="0"/>
                      </a:rPr>
                      <m:t>deg</m:t>
                    </m:r>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oMath>
                </a14:m>
                <a:endParaRPr lang="en-US" sz="2400" dirty="0"/>
              </a:p>
              <a:p>
                <a:r>
                  <a:rPr lang="en-US" sz="2400" dirty="0"/>
                  <a:t>Remove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m:rPr>
                        <m:sty m:val="p"/>
                      </m:rPr>
                      <a:rPr lang="en-US" sz="2400" b="0" i="0" smtClean="0">
                        <a:latin typeface="Cambria Math" panose="02040503050406030204" pitchFamily="18" charset="0"/>
                      </a:rPr>
                      <m:t>deg</m:t>
                    </m:r>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oMath>
                </a14:m>
                <a:endParaRPr lang="en-US" sz="2400" dirty="0"/>
              </a:p>
              <a:p>
                <a:r>
                  <a:rPr lang="en-US" sz="2400" dirty="0"/>
                  <a:t>Check if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Exists: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m:rPr>
                        <m:sty m:val="p"/>
                      </m:rPr>
                      <a:rPr lang="en-US" sz="2400" b="0" i="0" smtClean="0">
                        <a:latin typeface="Cambria Math" panose="02040503050406030204" pitchFamily="18" charset="0"/>
                      </a:rPr>
                      <m:t>deg</m:t>
                    </m:r>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oMath>
                </a14:m>
                <a:endParaRPr lang="en-US" sz="2400" dirty="0"/>
              </a:p>
              <a:p>
                <a:r>
                  <a:rPr lang="en-US" sz="2400" dirty="0"/>
                  <a:t>Get Neighbors (incoming):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r>
                      <a:rPr lang="en-US" sz="2400" b="0" i="1" smtClean="0">
                        <a:latin typeface="Cambria Math" panose="02040503050406030204" pitchFamily="18" charset="0"/>
                      </a:rPr>
                      <m:t>𝑚</m:t>
                    </m:r>
                    <m:r>
                      <a:rPr lang="en-US" sz="2400" b="0" i="1" smtClean="0">
                        <a:latin typeface="Cambria Math" panose="02040503050406030204" pitchFamily="18" charset="0"/>
                      </a:rPr>
                      <m:t>)</m:t>
                    </m:r>
                  </m:oMath>
                </a14:m>
                <a:endParaRPr lang="en-US" sz="2400" dirty="0"/>
              </a:p>
              <a:p>
                <a:r>
                  <a:rPr lang="en-US" sz="2400" dirty="0"/>
                  <a:t>Get Neighbors (outgoing): </a:t>
                </a:r>
                <a14:m>
                  <m:oMath xmlns:m="http://schemas.openxmlformats.org/officeDocument/2006/math">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func>
                          <m:funcPr>
                            <m:ctrlPr>
                              <a:rPr lang="en-US" sz="2400" b="0" i="1" smtClean="0">
                                <a:latin typeface="Cambria Math" panose="02040503050406030204" pitchFamily="18" charset="0"/>
                              </a:rPr>
                            </m:ctrlPr>
                          </m:funcPr>
                          <m:fName>
                            <m:r>
                              <m:rPr>
                                <m:sty m:val="p"/>
                              </m:rPr>
                              <a:rPr lang="en-US" sz="2400" b="0" i="0" smtClean="0">
                                <a:latin typeface="Cambria Math" panose="02040503050406030204" pitchFamily="18" charset="0"/>
                              </a:rPr>
                              <m:t>deg</m:t>
                            </m:r>
                          </m:fName>
                          <m:e>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𝑣</m:t>
                                </m:r>
                              </m:e>
                            </m:d>
                          </m:e>
                        </m:func>
                      </m:e>
                    </m:d>
                  </m:oMath>
                </a14:m>
                <a:endParaRPr lang="en-US" sz="2400" dirty="0"/>
              </a:p>
              <a:p>
                <a:endParaRPr lang="en-US" sz="2400" dirty="0"/>
              </a:p>
            </p:txBody>
          </p:sp>
        </mc:Choice>
        <mc:Fallback>
          <p:sp>
            <p:nvSpPr>
              <p:cNvPr id="5" name="TextBox 4">
                <a:extLst>
                  <a:ext uri="{FF2B5EF4-FFF2-40B4-BE49-F238E27FC236}">
                    <a16:creationId xmlns:a16="http://schemas.microsoft.com/office/drawing/2014/main" id="{1D0B161E-1F73-15E4-3E7D-EC4F2E75C535}"/>
                  </a:ext>
                </a:extLst>
              </p:cNvPr>
              <p:cNvSpPr txBox="1">
                <a:spLocks noRot="1" noChangeAspect="1" noMove="1" noResize="1" noEditPoints="1" noAdjustHandles="1" noChangeArrowheads="1" noChangeShapeType="1" noTextEdit="1"/>
              </p:cNvSpPr>
              <p:nvPr/>
            </p:nvSpPr>
            <p:spPr>
              <a:xfrm>
                <a:off x="96849" y="3869510"/>
                <a:ext cx="4928325" cy="3046988"/>
              </a:xfrm>
              <a:prstGeom prst="rect">
                <a:avLst/>
              </a:prstGeom>
              <a:blipFill>
                <a:blip r:embed="rId3"/>
                <a:stretch>
                  <a:fillRect l="-1980" t="-1600" r="-866"/>
                </a:stretch>
              </a:blipFill>
            </p:spPr>
            <p:txBody>
              <a:bodyPr/>
              <a:lstStyle/>
              <a:p>
                <a:r>
                  <a:rPr lang="en-US">
                    <a:noFill/>
                  </a:rPr>
                  <a:t> </a:t>
                </a:r>
              </a:p>
            </p:txBody>
          </p:sp>
        </mc:Fallback>
      </mc:AlternateContent>
    </p:spTree>
    <p:extLst>
      <p:ext uri="{BB962C8B-B14F-4D97-AF65-F5344CB8AC3E}">
        <p14:creationId xmlns:p14="http://schemas.microsoft.com/office/powerpoint/2010/main" val="2068406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Adjacency Matrix Data Structure</a:t>
            </a:r>
          </a:p>
        </p:txBody>
      </p:sp>
      <p:grpSp>
        <p:nvGrpSpPr>
          <p:cNvPr id="52" name="Group 51" descr="An illustration of the following undirected graph:&#10;&#10;The vertices are: 1,2,3,4,5,6,7,8&#10;The edges are as follows:&#10;(1,2), (1,3), &#10;(2,5), (2,3), &#10;(3,4), (3,6), &#10;(4,5), (4,6), &#10;(5,7), (5,8), &#10;(6,7), &#10;(7,8), (7,9), &#10;(8,9)">
            <a:extLst>
              <a:ext uri="{FF2B5EF4-FFF2-40B4-BE49-F238E27FC236}">
                <a16:creationId xmlns:a16="http://schemas.microsoft.com/office/drawing/2014/main" id="{01D50B7B-3100-C794-83B3-651BDC5F3DB5}"/>
              </a:ext>
            </a:extLst>
          </p:cNvPr>
          <p:cNvGrpSpPr/>
          <p:nvPr/>
        </p:nvGrpSpPr>
        <p:grpSpPr>
          <a:xfrm>
            <a:off x="1524000" y="1246118"/>
            <a:ext cx="4600060" cy="2539233"/>
            <a:chOff x="0" y="3020093"/>
            <a:chExt cx="7044346" cy="3888478"/>
          </a:xfrm>
        </p:grpSpPr>
        <p:cxnSp>
          <p:nvCxnSpPr>
            <p:cNvPr id="53" name="Straight Connector 52">
              <a:extLst>
                <a:ext uri="{FF2B5EF4-FFF2-40B4-BE49-F238E27FC236}">
                  <a16:creationId xmlns:a16="http://schemas.microsoft.com/office/drawing/2014/main" id="{4F3342EE-A9B2-FA6C-73D4-46AB375F0854}"/>
                </a:ext>
              </a:extLst>
            </p:cNvPr>
            <p:cNvCxnSpPr>
              <a:stCxn id="67" idx="7"/>
              <a:endCxn id="68"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D91CB77-4C51-BFDB-275E-23A95C506138}"/>
                </a:ext>
              </a:extLst>
            </p:cNvPr>
            <p:cNvCxnSpPr>
              <a:stCxn id="68" idx="6"/>
              <a:endCxn id="71"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3BCF58B5-ECF0-F95A-3D8E-C1FF823F9D9C}"/>
                </a:ext>
              </a:extLst>
            </p:cNvPr>
            <p:cNvCxnSpPr>
              <a:stCxn id="67" idx="4"/>
              <a:endCxn id="69"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D0012D5-F9F9-6C25-7F84-273687242B73}"/>
                </a:ext>
              </a:extLst>
            </p:cNvPr>
            <p:cNvCxnSpPr>
              <a:stCxn id="70" idx="3"/>
              <a:endCxn id="69"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16B8498-7F38-B175-608F-5EACB1DC882D}"/>
                </a:ext>
              </a:extLst>
            </p:cNvPr>
            <p:cNvCxnSpPr>
              <a:stCxn id="72" idx="2"/>
              <a:endCxn id="69"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C0622185-67AE-8746-83C4-9430F0B601B1}"/>
                </a:ext>
              </a:extLst>
            </p:cNvPr>
            <p:cNvCxnSpPr>
              <a:stCxn id="70" idx="5"/>
              <a:endCxn id="72"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55DCB21F-5EFD-8B37-9029-945FB9DCD116}"/>
                </a:ext>
              </a:extLst>
            </p:cNvPr>
            <p:cNvCxnSpPr>
              <a:stCxn id="70" idx="7"/>
              <a:endCxn id="71"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0F30A11C-A644-608E-EE8D-8169A2CBE13E}"/>
                </a:ext>
              </a:extLst>
            </p:cNvPr>
            <p:cNvCxnSpPr>
              <a:stCxn id="72" idx="6"/>
              <a:endCxn id="73"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75536144-ADFE-4E2B-0E88-0B75DA8A2636}"/>
                </a:ext>
              </a:extLst>
            </p:cNvPr>
            <p:cNvCxnSpPr>
              <a:stCxn id="73" idx="1"/>
              <a:endCxn id="71"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532896E5-4865-638B-963D-3F36DDC7066A}"/>
                </a:ext>
              </a:extLst>
            </p:cNvPr>
            <p:cNvCxnSpPr>
              <a:stCxn id="75" idx="2"/>
              <a:endCxn id="71" idx="5"/>
            </p:cNvCxnSpPr>
            <p:nvPr/>
          </p:nvCxnSpPr>
          <p:spPr>
            <a:xfrm flipH="1" flipV="1">
              <a:off x="4392599" y="3510584"/>
              <a:ext cx="893790" cy="49520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4325C00-F967-9FE5-EEC3-96943F31E68D}"/>
                </a:ext>
              </a:extLst>
            </p:cNvPr>
            <p:cNvCxnSpPr>
              <a:stCxn id="73" idx="0"/>
              <a:endCxn id="75" idx="3"/>
            </p:cNvCxnSpPr>
            <p:nvPr/>
          </p:nvCxnSpPr>
          <p:spPr>
            <a:xfrm flipV="1">
              <a:off x="5257802" y="4187257"/>
              <a:ext cx="103754" cy="195141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A0DA5262-2679-9A04-1545-443C541D5549}"/>
                </a:ext>
              </a:extLst>
            </p:cNvPr>
            <p:cNvCxnSpPr>
              <a:stCxn id="74" idx="1"/>
              <a:endCxn id="75" idx="5"/>
            </p:cNvCxnSpPr>
            <p:nvPr/>
          </p:nvCxnSpPr>
          <p:spPr>
            <a:xfrm flipH="1" flipV="1">
              <a:off x="5724490" y="4187257"/>
              <a:ext cx="881755" cy="6748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D583069-4000-75DF-D600-CD6DF4A08E4A}"/>
                </a:ext>
              </a:extLst>
            </p:cNvPr>
            <p:cNvCxnSpPr>
              <a:stCxn id="74" idx="3"/>
              <a:endCxn id="73"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D16408F-FB91-869A-9BF7-8700A532C2CD}"/>
                </a:ext>
              </a:extLst>
            </p:cNvPr>
            <p:cNvCxnSpPr>
              <a:stCxn id="68" idx="4"/>
              <a:endCxn id="69"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67" name="Oval 66">
              <a:extLst>
                <a:ext uri="{FF2B5EF4-FFF2-40B4-BE49-F238E27FC236}">
                  <a16:creationId xmlns:a16="http://schemas.microsoft.com/office/drawing/2014/main" id="{5075E689-1532-32F5-D97D-16160EE5DF90}"/>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68" name="Oval 67">
              <a:extLst>
                <a:ext uri="{FF2B5EF4-FFF2-40B4-BE49-F238E27FC236}">
                  <a16:creationId xmlns:a16="http://schemas.microsoft.com/office/drawing/2014/main" id="{0C49BF0B-5924-64AD-3493-7900DF244C30}"/>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69" name="Oval 68">
              <a:extLst>
                <a:ext uri="{FF2B5EF4-FFF2-40B4-BE49-F238E27FC236}">
                  <a16:creationId xmlns:a16="http://schemas.microsoft.com/office/drawing/2014/main" id="{C8CE1177-4B0A-2EF3-CBE7-03AEBA8FB126}"/>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70" name="Oval 69">
              <a:extLst>
                <a:ext uri="{FF2B5EF4-FFF2-40B4-BE49-F238E27FC236}">
                  <a16:creationId xmlns:a16="http://schemas.microsoft.com/office/drawing/2014/main" id="{977C052A-E54F-19DA-8B07-AFD851537FB9}"/>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71" name="Oval 70">
              <a:extLst>
                <a:ext uri="{FF2B5EF4-FFF2-40B4-BE49-F238E27FC236}">
                  <a16:creationId xmlns:a16="http://schemas.microsoft.com/office/drawing/2014/main" id="{85B67BCC-2BD0-A862-35D2-10179B59465B}"/>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72" name="Oval 71">
              <a:extLst>
                <a:ext uri="{FF2B5EF4-FFF2-40B4-BE49-F238E27FC236}">
                  <a16:creationId xmlns:a16="http://schemas.microsoft.com/office/drawing/2014/main" id="{86BC8E41-DAB6-A248-2348-C7CDEC8BF557}"/>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73" name="Oval 72">
              <a:extLst>
                <a:ext uri="{FF2B5EF4-FFF2-40B4-BE49-F238E27FC236}">
                  <a16:creationId xmlns:a16="http://schemas.microsoft.com/office/drawing/2014/main" id="{B5294341-350D-16C6-4C8B-5EDE404D8260}"/>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74" name="Oval 73">
              <a:extLst>
                <a:ext uri="{FF2B5EF4-FFF2-40B4-BE49-F238E27FC236}">
                  <a16:creationId xmlns:a16="http://schemas.microsoft.com/office/drawing/2014/main" id="{4AD7798D-D1F8-988C-F9BD-C2195897EC66}"/>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75" name="Oval 74">
              <a:extLst>
                <a:ext uri="{FF2B5EF4-FFF2-40B4-BE49-F238E27FC236}">
                  <a16:creationId xmlns:a16="http://schemas.microsoft.com/office/drawing/2014/main" id="{280C5C2A-FCF2-7A58-5811-CC6F91457247}"/>
                </a:ext>
              </a:extLst>
            </p:cNvPr>
            <p:cNvSpPr/>
            <p:nvPr/>
          </p:nvSpPr>
          <p:spPr>
            <a:xfrm>
              <a:off x="5286390" y="3749156"/>
              <a:ext cx="513267" cy="5132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nvGrpSpPr>
          <p:cNvPr id="44" name="Group 43" descr="An adjacency matrix representation of the given graph.&#10;&#10;An adjacency matrix is a 2-dimensional array of size nxn. There is one row and one column for each node in the graph. Each cell contains a value (e.g. true/false, 1/0, non-null/null) to indicate whether the edge from the row-node to the column-node exists in the graph. &#10;&#10;For the graph given, the adjacency matrix will have true/1/non-null for each of the following cells:&#10;(1,2), (1,3), &#10;(2,5), (2,3), &#10;(3,4), (3,6), &#10;(4,5), (4,6), &#10;(5,7), (5,8), &#10;(6,7), &#10;(7,8), (7,9), &#10;(8,9)&#10;&#10;All other cells contain false/0/null.">
            <a:extLst>
              <a:ext uri="{FF2B5EF4-FFF2-40B4-BE49-F238E27FC236}">
                <a16:creationId xmlns:a16="http://schemas.microsoft.com/office/drawing/2014/main" id="{804530F0-7B2E-DB7F-6AE3-B36747BC4BBE}"/>
              </a:ext>
            </a:extLst>
          </p:cNvPr>
          <p:cNvGrpSpPr/>
          <p:nvPr/>
        </p:nvGrpSpPr>
        <p:grpSpPr>
          <a:xfrm>
            <a:off x="7572412" y="1567190"/>
            <a:ext cx="4261557" cy="4789160"/>
            <a:chOff x="7572412" y="1567190"/>
            <a:chExt cx="4261557" cy="4789160"/>
          </a:xfrm>
        </p:grpSpPr>
        <p:grpSp>
          <p:nvGrpSpPr>
            <p:cNvPr id="6" name="Group 5">
              <a:extLst>
                <a:ext uri="{FF2B5EF4-FFF2-40B4-BE49-F238E27FC236}">
                  <a16:creationId xmlns:a16="http://schemas.microsoft.com/office/drawing/2014/main" id="{05F24138-8109-0E8D-9A94-B2DAAB47463C}"/>
                </a:ext>
              </a:extLst>
            </p:cNvPr>
            <p:cNvGrpSpPr/>
            <p:nvPr/>
          </p:nvGrpSpPr>
          <p:grpSpPr>
            <a:xfrm>
              <a:off x="7572412" y="1567190"/>
              <a:ext cx="4261557" cy="4144421"/>
              <a:chOff x="6939843" y="1796152"/>
              <a:chExt cx="2935140" cy="2854463"/>
            </a:xfrm>
          </p:grpSpPr>
          <p:sp>
            <p:nvSpPr>
              <p:cNvPr id="7" name="Rectangle 6">
                <a:extLst>
                  <a:ext uri="{FF2B5EF4-FFF2-40B4-BE49-F238E27FC236}">
                    <a16:creationId xmlns:a16="http://schemas.microsoft.com/office/drawing/2014/main" id="{F3BEDE1C-162E-FF38-9E93-924FD9538E69}"/>
                  </a:ext>
                </a:extLst>
              </p:cNvPr>
              <p:cNvSpPr/>
              <p:nvPr/>
            </p:nvSpPr>
            <p:spPr>
              <a:xfrm>
                <a:off x="6939843" y="2090199"/>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 name="Rectangle 7">
                <a:extLst>
                  <a:ext uri="{FF2B5EF4-FFF2-40B4-BE49-F238E27FC236}">
                    <a16:creationId xmlns:a16="http://schemas.microsoft.com/office/drawing/2014/main" id="{D9592046-7BDE-0391-1A02-3FA66A4A546D}"/>
                  </a:ext>
                </a:extLst>
              </p:cNvPr>
              <p:cNvSpPr/>
              <p:nvPr/>
            </p:nvSpPr>
            <p:spPr>
              <a:xfrm>
                <a:off x="6939843" y="2383713"/>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9" name="Rectangle 8">
                <a:extLst>
                  <a:ext uri="{FF2B5EF4-FFF2-40B4-BE49-F238E27FC236}">
                    <a16:creationId xmlns:a16="http://schemas.microsoft.com/office/drawing/2014/main" id="{F6DB79B1-4142-F7C1-4F13-7BD223503D72}"/>
                  </a:ext>
                </a:extLst>
              </p:cNvPr>
              <p:cNvSpPr/>
              <p:nvPr/>
            </p:nvSpPr>
            <p:spPr>
              <a:xfrm>
                <a:off x="6939843" y="2661728"/>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 name="Rectangle 9">
                <a:extLst>
                  <a:ext uri="{FF2B5EF4-FFF2-40B4-BE49-F238E27FC236}">
                    <a16:creationId xmlns:a16="http://schemas.microsoft.com/office/drawing/2014/main" id="{AF0E4E52-D602-9393-EE4D-D1DFE19278E5}"/>
                  </a:ext>
                </a:extLst>
              </p:cNvPr>
              <p:cNvSpPr/>
              <p:nvPr/>
            </p:nvSpPr>
            <p:spPr>
              <a:xfrm>
                <a:off x="6939843" y="2944520"/>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1" name="Rectangle 10">
                <a:extLst>
                  <a:ext uri="{FF2B5EF4-FFF2-40B4-BE49-F238E27FC236}">
                    <a16:creationId xmlns:a16="http://schemas.microsoft.com/office/drawing/2014/main" id="{9DC6BD2E-9E6F-019F-C7F4-986D4F0FF75C}"/>
                  </a:ext>
                </a:extLst>
              </p:cNvPr>
              <p:cNvSpPr/>
              <p:nvPr/>
            </p:nvSpPr>
            <p:spPr>
              <a:xfrm>
                <a:off x="6939843" y="3237939"/>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2" name="Rectangle 11">
                <a:extLst>
                  <a:ext uri="{FF2B5EF4-FFF2-40B4-BE49-F238E27FC236}">
                    <a16:creationId xmlns:a16="http://schemas.microsoft.com/office/drawing/2014/main" id="{DD5C63C2-47CE-DA48-0A30-604376BFE54F}"/>
                  </a:ext>
                </a:extLst>
              </p:cNvPr>
              <p:cNvSpPr/>
              <p:nvPr/>
            </p:nvSpPr>
            <p:spPr>
              <a:xfrm>
                <a:off x="6939843" y="3510186"/>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13" name="Rectangle 12">
                <a:extLst>
                  <a:ext uri="{FF2B5EF4-FFF2-40B4-BE49-F238E27FC236}">
                    <a16:creationId xmlns:a16="http://schemas.microsoft.com/office/drawing/2014/main" id="{C51C2C80-FE73-E919-26DC-4602CCC0AB47}"/>
                  </a:ext>
                </a:extLst>
              </p:cNvPr>
              <p:cNvSpPr/>
              <p:nvPr/>
            </p:nvSpPr>
            <p:spPr>
              <a:xfrm>
                <a:off x="6939843" y="3774748"/>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4" name="Rectangle 13">
                <a:extLst>
                  <a:ext uri="{FF2B5EF4-FFF2-40B4-BE49-F238E27FC236}">
                    <a16:creationId xmlns:a16="http://schemas.microsoft.com/office/drawing/2014/main" id="{878B1666-1646-40EC-830B-4B739BC8DD5B}"/>
                  </a:ext>
                </a:extLst>
              </p:cNvPr>
              <p:cNvSpPr/>
              <p:nvPr/>
            </p:nvSpPr>
            <p:spPr>
              <a:xfrm>
                <a:off x="6939843" y="4068510"/>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5" name="Rectangle 14">
                <a:extLst>
                  <a:ext uri="{FF2B5EF4-FFF2-40B4-BE49-F238E27FC236}">
                    <a16:creationId xmlns:a16="http://schemas.microsoft.com/office/drawing/2014/main" id="{138D820F-7A95-7569-160C-3C2EB05286DF}"/>
                  </a:ext>
                </a:extLst>
              </p:cNvPr>
              <p:cNvSpPr/>
              <p:nvPr/>
            </p:nvSpPr>
            <p:spPr>
              <a:xfrm>
                <a:off x="6939843" y="4346788"/>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grpSp>
            <p:nvGrpSpPr>
              <p:cNvPr id="16" name="Group 15">
                <a:extLst>
                  <a:ext uri="{FF2B5EF4-FFF2-40B4-BE49-F238E27FC236}">
                    <a16:creationId xmlns:a16="http://schemas.microsoft.com/office/drawing/2014/main" id="{6295B66B-7A96-DE75-5BC3-A559065430F6}"/>
                  </a:ext>
                </a:extLst>
              </p:cNvPr>
              <p:cNvGrpSpPr/>
              <p:nvPr/>
            </p:nvGrpSpPr>
            <p:grpSpPr>
              <a:xfrm>
                <a:off x="7233357" y="1796152"/>
                <a:ext cx="2641626" cy="298875"/>
                <a:chOff x="5709357" y="1796152"/>
                <a:chExt cx="2641626" cy="298875"/>
              </a:xfrm>
            </p:grpSpPr>
            <p:sp>
              <p:nvSpPr>
                <p:cNvPr id="225" name="Rectangle 224">
                  <a:extLst>
                    <a:ext uri="{FF2B5EF4-FFF2-40B4-BE49-F238E27FC236}">
                      <a16:creationId xmlns:a16="http://schemas.microsoft.com/office/drawing/2014/main" id="{0B6CBBF9-159E-053D-5A51-E98D01348AE8}"/>
                    </a:ext>
                  </a:extLst>
                </p:cNvPr>
                <p:cNvSpPr/>
                <p:nvPr/>
              </p:nvSpPr>
              <p:spPr>
                <a:xfrm>
                  <a:off x="5709357" y="1796685"/>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26" name="Rectangle 225">
                  <a:extLst>
                    <a:ext uri="{FF2B5EF4-FFF2-40B4-BE49-F238E27FC236}">
                      <a16:creationId xmlns:a16="http://schemas.microsoft.com/office/drawing/2014/main" id="{5F2DA22A-8ACA-486D-50A0-01BB3128699E}"/>
                    </a:ext>
                  </a:extLst>
                </p:cNvPr>
                <p:cNvSpPr/>
                <p:nvPr/>
              </p:nvSpPr>
              <p:spPr>
                <a:xfrm>
                  <a:off x="6002871" y="1796685"/>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27" name="Rectangle 226">
                  <a:extLst>
                    <a:ext uri="{FF2B5EF4-FFF2-40B4-BE49-F238E27FC236}">
                      <a16:creationId xmlns:a16="http://schemas.microsoft.com/office/drawing/2014/main" id="{90892587-A746-94BC-D132-2678B6F53363}"/>
                    </a:ext>
                  </a:extLst>
                </p:cNvPr>
                <p:cNvSpPr/>
                <p:nvPr/>
              </p:nvSpPr>
              <p:spPr>
                <a:xfrm>
                  <a:off x="6296385"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28" name="Rectangle 227">
                  <a:extLst>
                    <a:ext uri="{FF2B5EF4-FFF2-40B4-BE49-F238E27FC236}">
                      <a16:creationId xmlns:a16="http://schemas.microsoft.com/office/drawing/2014/main" id="{2CAFDCF4-7A23-2421-32B7-4DEAE473D683}"/>
                    </a:ext>
                  </a:extLst>
                </p:cNvPr>
                <p:cNvSpPr/>
                <p:nvPr/>
              </p:nvSpPr>
              <p:spPr>
                <a:xfrm>
                  <a:off x="6589899"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29" name="Rectangle 228">
                  <a:extLst>
                    <a:ext uri="{FF2B5EF4-FFF2-40B4-BE49-F238E27FC236}">
                      <a16:creationId xmlns:a16="http://schemas.microsoft.com/office/drawing/2014/main" id="{BD3D173D-6EAC-3302-D38E-460DA3E77D0A}"/>
                    </a:ext>
                  </a:extLst>
                </p:cNvPr>
                <p:cNvSpPr/>
                <p:nvPr/>
              </p:nvSpPr>
              <p:spPr>
                <a:xfrm>
                  <a:off x="6883413"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30" name="Rectangle 229">
                  <a:extLst>
                    <a:ext uri="{FF2B5EF4-FFF2-40B4-BE49-F238E27FC236}">
                      <a16:creationId xmlns:a16="http://schemas.microsoft.com/office/drawing/2014/main" id="{8446EA45-5253-383C-330D-64E537492699}"/>
                    </a:ext>
                  </a:extLst>
                </p:cNvPr>
                <p:cNvSpPr/>
                <p:nvPr/>
              </p:nvSpPr>
              <p:spPr>
                <a:xfrm>
                  <a:off x="7176927"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231" name="Rectangle 230">
                  <a:extLst>
                    <a:ext uri="{FF2B5EF4-FFF2-40B4-BE49-F238E27FC236}">
                      <a16:creationId xmlns:a16="http://schemas.microsoft.com/office/drawing/2014/main" id="{3ADB3227-882F-D751-7B50-6830E2201E16}"/>
                    </a:ext>
                  </a:extLst>
                </p:cNvPr>
                <p:cNvSpPr/>
                <p:nvPr/>
              </p:nvSpPr>
              <p:spPr>
                <a:xfrm>
                  <a:off x="7470441" y="1801513"/>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232" name="Rectangle 231">
                  <a:extLst>
                    <a:ext uri="{FF2B5EF4-FFF2-40B4-BE49-F238E27FC236}">
                      <a16:creationId xmlns:a16="http://schemas.microsoft.com/office/drawing/2014/main" id="{7905CB36-005A-8678-1B61-29A02DB834C8}"/>
                    </a:ext>
                  </a:extLst>
                </p:cNvPr>
                <p:cNvSpPr/>
                <p:nvPr/>
              </p:nvSpPr>
              <p:spPr>
                <a:xfrm>
                  <a:off x="7763955" y="1801513"/>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233" name="Rectangle 232">
                  <a:extLst>
                    <a:ext uri="{FF2B5EF4-FFF2-40B4-BE49-F238E27FC236}">
                      <a16:creationId xmlns:a16="http://schemas.microsoft.com/office/drawing/2014/main" id="{F7034F8C-2A37-5209-3C20-D91BFE3DF3DC}"/>
                    </a:ext>
                  </a:extLst>
                </p:cNvPr>
                <p:cNvSpPr/>
                <p:nvPr/>
              </p:nvSpPr>
              <p:spPr>
                <a:xfrm>
                  <a:off x="8057469"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grpSp>
          <p:sp>
            <p:nvSpPr>
              <p:cNvPr id="17" name="Rectangle 16">
                <a:extLst>
                  <a:ext uri="{FF2B5EF4-FFF2-40B4-BE49-F238E27FC236}">
                    <a16:creationId xmlns:a16="http://schemas.microsoft.com/office/drawing/2014/main" id="{F411BA86-E8CB-776D-2759-FF65D7544E35}"/>
                  </a:ext>
                </a:extLst>
              </p:cNvPr>
              <p:cNvSpPr/>
              <p:nvPr/>
            </p:nvSpPr>
            <p:spPr>
              <a:xfrm>
                <a:off x="7233357" y="2112095"/>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9E1AED3-C978-77C8-718B-51E3122DE9B7}"/>
                  </a:ext>
                </a:extLst>
              </p:cNvPr>
              <p:cNvSpPr/>
              <p:nvPr/>
            </p:nvSpPr>
            <p:spPr>
              <a:xfrm>
                <a:off x="7526871" y="211209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9" name="Rectangle 18">
                <a:extLst>
                  <a:ext uri="{FF2B5EF4-FFF2-40B4-BE49-F238E27FC236}">
                    <a16:creationId xmlns:a16="http://schemas.microsoft.com/office/drawing/2014/main" id="{3FA8999E-7289-EA98-A2CB-35D9BAD4EBC4}"/>
                  </a:ext>
                </a:extLst>
              </p:cNvPr>
              <p:cNvSpPr/>
              <p:nvPr/>
            </p:nvSpPr>
            <p:spPr>
              <a:xfrm>
                <a:off x="7820385" y="2111562"/>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 name="Rectangle 19">
                <a:extLst>
                  <a:ext uri="{FF2B5EF4-FFF2-40B4-BE49-F238E27FC236}">
                    <a16:creationId xmlns:a16="http://schemas.microsoft.com/office/drawing/2014/main" id="{33A61119-53D3-B881-2BA0-2FEEBB606CE2}"/>
                  </a:ext>
                </a:extLst>
              </p:cNvPr>
              <p:cNvSpPr/>
              <p:nvPr/>
            </p:nvSpPr>
            <p:spPr>
              <a:xfrm>
                <a:off x="8113899"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16206A82-976A-D001-E70B-6145CC1B3C77}"/>
                  </a:ext>
                </a:extLst>
              </p:cNvPr>
              <p:cNvSpPr/>
              <p:nvPr/>
            </p:nvSpPr>
            <p:spPr>
              <a:xfrm>
                <a:off x="8407413"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BF37149-D5D9-5046-7C31-1CB01803E7D4}"/>
                  </a:ext>
                </a:extLst>
              </p:cNvPr>
              <p:cNvSpPr/>
              <p:nvPr/>
            </p:nvSpPr>
            <p:spPr>
              <a:xfrm>
                <a:off x="8700927"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ED1AC1D2-0249-4049-5D2A-B2E2DA96E066}"/>
                  </a:ext>
                </a:extLst>
              </p:cNvPr>
              <p:cNvSpPr/>
              <p:nvPr/>
            </p:nvSpPr>
            <p:spPr>
              <a:xfrm>
                <a:off x="8994441" y="211102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F3CD6231-77F2-6038-4C47-B64CCD06A09E}"/>
                  </a:ext>
                </a:extLst>
              </p:cNvPr>
              <p:cNvSpPr/>
              <p:nvPr/>
            </p:nvSpPr>
            <p:spPr>
              <a:xfrm>
                <a:off x="9287955" y="211102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6F0C9FB-7CBF-2B7A-5621-B2D951B4095A}"/>
                  </a:ext>
                </a:extLst>
              </p:cNvPr>
              <p:cNvSpPr/>
              <p:nvPr/>
            </p:nvSpPr>
            <p:spPr>
              <a:xfrm>
                <a:off x="9581469"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FF67F544-B237-CFFE-8D86-67B3F437C05A}"/>
                  </a:ext>
                </a:extLst>
              </p:cNvPr>
              <p:cNvSpPr/>
              <p:nvPr/>
            </p:nvSpPr>
            <p:spPr>
              <a:xfrm>
                <a:off x="7233357" y="2377257"/>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7" name="Rectangle 26">
                <a:extLst>
                  <a:ext uri="{FF2B5EF4-FFF2-40B4-BE49-F238E27FC236}">
                    <a16:creationId xmlns:a16="http://schemas.microsoft.com/office/drawing/2014/main" id="{E5EC77FF-EF1D-B6CD-61E8-CA5D6CE49AC9}"/>
                  </a:ext>
                </a:extLst>
              </p:cNvPr>
              <p:cNvSpPr/>
              <p:nvPr/>
            </p:nvSpPr>
            <p:spPr>
              <a:xfrm>
                <a:off x="7526871" y="237725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2902CF4E-3318-84C9-746B-074DCE3D587F}"/>
                  </a:ext>
                </a:extLst>
              </p:cNvPr>
              <p:cNvSpPr/>
              <p:nvPr/>
            </p:nvSpPr>
            <p:spPr>
              <a:xfrm>
                <a:off x="7820385" y="237672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9" name="Rectangle 28">
                <a:extLst>
                  <a:ext uri="{FF2B5EF4-FFF2-40B4-BE49-F238E27FC236}">
                    <a16:creationId xmlns:a16="http://schemas.microsoft.com/office/drawing/2014/main" id="{955EF377-C4B3-3717-0CEB-60F6A5F0D21A}"/>
                  </a:ext>
                </a:extLst>
              </p:cNvPr>
              <p:cNvSpPr/>
              <p:nvPr/>
            </p:nvSpPr>
            <p:spPr>
              <a:xfrm>
                <a:off x="8113899" y="2376724"/>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BAB0D630-6E8B-6C9C-2EDC-9B77B3007F06}"/>
                  </a:ext>
                </a:extLst>
              </p:cNvPr>
              <p:cNvSpPr/>
              <p:nvPr/>
            </p:nvSpPr>
            <p:spPr>
              <a:xfrm>
                <a:off x="8407413" y="237672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1" name="Rectangle 30">
                <a:extLst>
                  <a:ext uri="{FF2B5EF4-FFF2-40B4-BE49-F238E27FC236}">
                    <a16:creationId xmlns:a16="http://schemas.microsoft.com/office/drawing/2014/main" id="{4F5AA962-1C31-9072-553C-FCF783351ADE}"/>
                  </a:ext>
                </a:extLst>
              </p:cNvPr>
              <p:cNvSpPr/>
              <p:nvPr/>
            </p:nvSpPr>
            <p:spPr>
              <a:xfrm>
                <a:off x="8700927" y="2376724"/>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93D2B5DE-72B5-1577-FEB1-C838026F2D27}"/>
                  </a:ext>
                </a:extLst>
              </p:cNvPr>
              <p:cNvSpPr/>
              <p:nvPr/>
            </p:nvSpPr>
            <p:spPr>
              <a:xfrm>
                <a:off x="8994441" y="237619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95E4625-B29D-90BD-EC69-D25E5D4666C4}"/>
                  </a:ext>
                </a:extLst>
              </p:cNvPr>
              <p:cNvSpPr/>
              <p:nvPr/>
            </p:nvSpPr>
            <p:spPr>
              <a:xfrm>
                <a:off x="9287955" y="237619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21790D2B-D11E-B0BE-37F1-0C23259823DF}"/>
                  </a:ext>
                </a:extLst>
              </p:cNvPr>
              <p:cNvSpPr/>
              <p:nvPr/>
            </p:nvSpPr>
            <p:spPr>
              <a:xfrm>
                <a:off x="9581469" y="2376724"/>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4C12EEBF-6286-3F7E-7997-D9486C83FE40}"/>
                  </a:ext>
                </a:extLst>
              </p:cNvPr>
              <p:cNvSpPr/>
              <p:nvPr/>
            </p:nvSpPr>
            <p:spPr>
              <a:xfrm>
                <a:off x="7233357" y="267029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6" name="Rectangle 35">
                <a:extLst>
                  <a:ext uri="{FF2B5EF4-FFF2-40B4-BE49-F238E27FC236}">
                    <a16:creationId xmlns:a16="http://schemas.microsoft.com/office/drawing/2014/main" id="{EFB23445-F548-9521-8A86-403C24DC6593}"/>
                  </a:ext>
                </a:extLst>
              </p:cNvPr>
              <p:cNvSpPr/>
              <p:nvPr/>
            </p:nvSpPr>
            <p:spPr>
              <a:xfrm>
                <a:off x="7526871" y="267029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7" name="Rectangle 36">
                <a:extLst>
                  <a:ext uri="{FF2B5EF4-FFF2-40B4-BE49-F238E27FC236}">
                    <a16:creationId xmlns:a16="http://schemas.microsoft.com/office/drawing/2014/main" id="{21DFB15B-8AF5-99A6-3D93-CA584F341EAD}"/>
                  </a:ext>
                </a:extLst>
              </p:cNvPr>
              <p:cNvSpPr/>
              <p:nvPr/>
            </p:nvSpPr>
            <p:spPr>
              <a:xfrm>
                <a:off x="7820385"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1528B84B-F081-7AB9-C898-F1580B1C1864}"/>
                  </a:ext>
                </a:extLst>
              </p:cNvPr>
              <p:cNvSpPr/>
              <p:nvPr/>
            </p:nvSpPr>
            <p:spPr>
              <a:xfrm>
                <a:off x="8113899" y="2669761"/>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9" name="Rectangle 38">
                <a:extLst>
                  <a:ext uri="{FF2B5EF4-FFF2-40B4-BE49-F238E27FC236}">
                    <a16:creationId xmlns:a16="http://schemas.microsoft.com/office/drawing/2014/main" id="{5E39C1AA-A4DA-C5C0-F037-3EE6E05036B3}"/>
                  </a:ext>
                </a:extLst>
              </p:cNvPr>
              <p:cNvSpPr/>
              <p:nvPr/>
            </p:nvSpPr>
            <p:spPr>
              <a:xfrm>
                <a:off x="8407413"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2E89DD73-B290-8532-6504-EC8F0F2A9BB9}"/>
                  </a:ext>
                </a:extLst>
              </p:cNvPr>
              <p:cNvSpPr/>
              <p:nvPr/>
            </p:nvSpPr>
            <p:spPr>
              <a:xfrm>
                <a:off x="8700927"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C3262E8E-6BAB-717B-C121-C340ED4F9B6B}"/>
                  </a:ext>
                </a:extLst>
              </p:cNvPr>
              <p:cNvSpPr/>
              <p:nvPr/>
            </p:nvSpPr>
            <p:spPr>
              <a:xfrm>
                <a:off x="8994441" y="266922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3E0915E8-8969-2A1F-C316-9D12F842A7E8}"/>
                  </a:ext>
                </a:extLst>
              </p:cNvPr>
              <p:cNvSpPr/>
              <p:nvPr/>
            </p:nvSpPr>
            <p:spPr>
              <a:xfrm>
                <a:off x="9287955" y="266922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E1911B69-191C-9A75-EE43-964E59EFCFEA}"/>
                  </a:ext>
                </a:extLst>
              </p:cNvPr>
              <p:cNvSpPr/>
              <p:nvPr/>
            </p:nvSpPr>
            <p:spPr>
              <a:xfrm>
                <a:off x="9581469"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6015F67B-D4C4-E3F1-6D19-800626619D46}"/>
                  </a:ext>
                </a:extLst>
              </p:cNvPr>
              <p:cNvSpPr/>
              <p:nvPr/>
            </p:nvSpPr>
            <p:spPr>
              <a:xfrm>
                <a:off x="7233357" y="293545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a:extLst>
                  <a:ext uri="{FF2B5EF4-FFF2-40B4-BE49-F238E27FC236}">
                    <a16:creationId xmlns:a16="http://schemas.microsoft.com/office/drawing/2014/main" id="{44B00D37-B87F-D591-EE13-97A2B61EB7F1}"/>
                  </a:ext>
                </a:extLst>
              </p:cNvPr>
              <p:cNvSpPr/>
              <p:nvPr/>
            </p:nvSpPr>
            <p:spPr>
              <a:xfrm>
                <a:off x="7526871" y="293545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39B97067-B0CA-CA55-0258-0363DC57A738}"/>
                  </a:ext>
                </a:extLst>
              </p:cNvPr>
              <p:cNvSpPr/>
              <p:nvPr/>
            </p:nvSpPr>
            <p:spPr>
              <a:xfrm>
                <a:off x="7820385" y="293492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2" name="Rectangle 81">
                <a:extLst>
                  <a:ext uri="{FF2B5EF4-FFF2-40B4-BE49-F238E27FC236}">
                    <a16:creationId xmlns:a16="http://schemas.microsoft.com/office/drawing/2014/main" id="{83AE19C3-3BD7-B1D0-A20B-857728649CD3}"/>
                  </a:ext>
                </a:extLst>
              </p:cNvPr>
              <p:cNvSpPr/>
              <p:nvPr/>
            </p:nvSpPr>
            <p:spPr>
              <a:xfrm>
                <a:off x="8113899" y="2934923"/>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a:extLst>
                  <a:ext uri="{FF2B5EF4-FFF2-40B4-BE49-F238E27FC236}">
                    <a16:creationId xmlns:a16="http://schemas.microsoft.com/office/drawing/2014/main" id="{B08D9A26-A031-9465-AD6B-CDEA0EAA865B}"/>
                  </a:ext>
                </a:extLst>
              </p:cNvPr>
              <p:cNvSpPr/>
              <p:nvPr/>
            </p:nvSpPr>
            <p:spPr>
              <a:xfrm>
                <a:off x="8407413" y="293492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4" name="Rectangle 83">
                <a:extLst>
                  <a:ext uri="{FF2B5EF4-FFF2-40B4-BE49-F238E27FC236}">
                    <a16:creationId xmlns:a16="http://schemas.microsoft.com/office/drawing/2014/main" id="{C47B4E70-4956-F378-3697-9C2DE49C7910}"/>
                  </a:ext>
                </a:extLst>
              </p:cNvPr>
              <p:cNvSpPr/>
              <p:nvPr/>
            </p:nvSpPr>
            <p:spPr>
              <a:xfrm>
                <a:off x="8700927" y="293492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94" name="Rectangle 93">
                <a:extLst>
                  <a:ext uri="{FF2B5EF4-FFF2-40B4-BE49-F238E27FC236}">
                    <a16:creationId xmlns:a16="http://schemas.microsoft.com/office/drawing/2014/main" id="{150F985B-C270-B43C-674F-DD56C5493563}"/>
                  </a:ext>
                </a:extLst>
              </p:cNvPr>
              <p:cNvSpPr/>
              <p:nvPr/>
            </p:nvSpPr>
            <p:spPr>
              <a:xfrm>
                <a:off x="8994441" y="2934390"/>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066248C-F07E-2FCD-34F1-80F05AAEBB0E}"/>
                  </a:ext>
                </a:extLst>
              </p:cNvPr>
              <p:cNvSpPr/>
              <p:nvPr/>
            </p:nvSpPr>
            <p:spPr>
              <a:xfrm>
                <a:off x="9287955" y="2934390"/>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BDC5D651-4FF2-DA88-A28E-B066F36D2F8E}"/>
                  </a:ext>
                </a:extLst>
              </p:cNvPr>
              <p:cNvSpPr/>
              <p:nvPr/>
            </p:nvSpPr>
            <p:spPr>
              <a:xfrm>
                <a:off x="9581469" y="2934923"/>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7310B719-47A1-842F-FDD0-646F1E329E50}"/>
                  </a:ext>
                </a:extLst>
              </p:cNvPr>
              <p:cNvSpPr/>
              <p:nvPr/>
            </p:nvSpPr>
            <p:spPr>
              <a:xfrm>
                <a:off x="7233357" y="3228970"/>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Rectangle 133">
                <a:extLst>
                  <a:ext uri="{FF2B5EF4-FFF2-40B4-BE49-F238E27FC236}">
                    <a16:creationId xmlns:a16="http://schemas.microsoft.com/office/drawing/2014/main" id="{9E5A75B4-A437-F887-930F-C6F1A4122658}"/>
                  </a:ext>
                </a:extLst>
              </p:cNvPr>
              <p:cNvSpPr/>
              <p:nvPr/>
            </p:nvSpPr>
            <p:spPr>
              <a:xfrm>
                <a:off x="7526871" y="3228970"/>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44" name="Rectangle 143">
                <a:extLst>
                  <a:ext uri="{FF2B5EF4-FFF2-40B4-BE49-F238E27FC236}">
                    <a16:creationId xmlns:a16="http://schemas.microsoft.com/office/drawing/2014/main" id="{C514CD3F-BE62-89AA-2DA6-A6B0B774685E}"/>
                  </a:ext>
                </a:extLst>
              </p:cNvPr>
              <p:cNvSpPr/>
              <p:nvPr/>
            </p:nvSpPr>
            <p:spPr>
              <a:xfrm>
                <a:off x="7820385"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F637B4AF-C48A-C908-F719-5E09B85A290D}"/>
                  </a:ext>
                </a:extLst>
              </p:cNvPr>
              <p:cNvSpPr/>
              <p:nvPr/>
            </p:nvSpPr>
            <p:spPr>
              <a:xfrm>
                <a:off x="8113899" y="3228437"/>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74" name="Rectangle 173">
                <a:extLst>
                  <a:ext uri="{FF2B5EF4-FFF2-40B4-BE49-F238E27FC236}">
                    <a16:creationId xmlns:a16="http://schemas.microsoft.com/office/drawing/2014/main" id="{7D1AD1C8-559B-5E89-7299-8940E5958881}"/>
                  </a:ext>
                </a:extLst>
              </p:cNvPr>
              <p:cNvSpPr/>
              <p:nvPr/>
            </p:nvSpPr>
            <p:spPr>
              <a:xfrm>
                <a:off x="8407413"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4" name="Rectangle 183">
                <a:extLst>
                  <a:ext uri="{FF2B5EF4-FFF2-40B4-BE49-F238E27FC236}">
                    <a16:creationId xmlns:a16="http://schemas.microsoft.com/office/drawing/2014/main" id="{346021F1-B36D-53B9-226E-5B8968337FF3}"/>
                  </a:ext>
                </a:extLst>
              </p:cNvPr>
              <p:cNvSpPr/>
              <p:nvPr/>
            </p:nvSpPr>
            <p:spPr>
              <a:xfrm>
                <a:off x="8700927"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5" name="Rectangle 184">
                <a:extLst>
                  <a:ext uri="{FF2B5EF4-FFF2-40B4-BE49-F238E27FC236}">
                    <a16:creationId xmlns:a16="http://schemas.microsoft.com/office/drawing/2014/main" id="{C5A89DDD-FFBD-BA9C-30F3-265215DBE999}"/>
                  </a:ext>
                </a:extLst>
              </p:cNvPr>
              <p:cNvSpPr/>
              <p:nvPr/>
            </p:nvSpPr>
            <p:spPr>
              <a:xfrm>
                <a:off x="8994441" y="322790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86" name="Rectangle 185">
                <a:extLst>
                  <a:ext uri="{FF2B5EF4-FFF2-40B4-BE49-F238E27FC236}">
                    <a16:creationId xmlns:a16="http://schemas.microsoft.com/office/drawing/2014/main" id="{69FC2EF3-3F99-D034-15CD-CED561F0D468}"/>
                  </a:ext>
                </a:extLst>
              </p:cNvPr>
              <p:cNvSpPr/>
              <p:nvPr/>
            </p:nvSpPr>
            <p:spPr>
              <a:xfrm>
                <a:off x="9287955" y="322790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87" name="Rectangle 186">
                <a:extLst>
                  <a:ext uri="{FF2B5EF4-FFF2-40B4-BE49-F238E27FC236}">
                    <a16:creationId xmlns:a16="http://schemas.microsoft.com/office/drawing/2014/main" id="{096C9FB3-C3B3-006A-D938-1E0F87A2FC17}"/>
                  </a:ext>
                </a:extLst>
              </p:cNvPr>
              <p:cNvSpPr/>
              <p:nvPr/>
            </p:nvSpPr>
            <p:spPr>
              <a:xfrm>
                <a:off x="9581469"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8" name="Rectangle 187">
                <a:extLst>
                  <a:ext uri="{FF2B5EF4-FFF2-40B4-BE49-F238E27FC236}">
                    <a16:creationId xmlns:a16="http://schemas.microsoft.com/office/drawing/2014/main" id="{952B2BA1-FDA9-66CC-1D6C-C661B58CA220}"/>
                  </a:ext>
                </a:extLst>
              </p:cNvPr>
              <p:cNvSpPr/>
              <p:nvPr/>
            </p:nvSpPr>
            <p:spPr>
              <a:xfrm>
                <a:off x="7233357" y="349413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9" name="Rectangle 188">
                <a:extLst>
                  <a:ext uri="{FF2B5EF4-FFF2-40B4-BE49-F238E27FC236}">
                    <a16:creationId xmlns:a16="http://schemas.microsoft.com/office/drawing/2014/main" id="{D016FDBD-A9D6-9E06-7834-58C1182145EB}"/>
                  </a:ext>
                </a:extLst>
              </p:cNvPr>
              <p:cNvSpPr/>
              <p:nvPr/>
            </p:nvSpPr>
            <p:spPr>
              <a:xfrm>
                <a:off x="7526871" y="349413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0" name="Rectangle 189">
                <a:extLst>
                  <a:ext uri="{FF2B5EF4-FFF2-40B4-BE49-F238E27FC236}">
                    <a16:creationId xmlns:a16="http://schemas.microsoft.com/office/drawing/2014/main" id="{F74BE5B5-078C-2288-D641-A7EE095F60BE}"/>
                  </a:ext>
                </a:extLst>
              </p:cNvPr>
              <p:cNvSpPr/>
              <p:nvPr/>
            </p:nvSpPr>
            <p:spPr>
              <a:xfrm>
                <a:off x="7820385" y="3493599"/>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91" name="Rectangle 190">
                <a:extLst>
                  <a:ext uri="{FF2B5EF4-FFF2-40B4-BE49-F238E27FC236}">
                    <a16:creationId xmlns:a16="http://schemas.microsoft.com/office/drawing/2014/main" id="{692F102C-1442-78BD-119D-741777BC2B80}"/>
                  </a:ext>
                </a:extLst>
              </p:cNvPr>
              <p:cNvSpPr/>
              <p:nvPr/>
            </p:nvSpPr>
            <p:spPr>
              <a:xfrm>
                <a:off x="8113899" y="3493599"/>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92" name="Rectangle 191">
                <a:extLst>
                  <a:ext uri="{FF2B5EF4-FFF2-40B4-BE49-F238E27FC236}">
                    <a16:creationId xmlns:a16="http://schemas.microsoft.com/office/drawing/2014/main" id="{0CB2AB59-42A3-02A6-155F-B54B23BE4C71}"/>
                  </a:ext>
                </a:extLst>
              </p:cNvPr>
              <p:cNvSpPr/>
              <p:nvPr/>
            </p:nvSpPr>
            <p:spPr>
              <a:xfrm>
                <a:off x="8407413" y="349359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3" name="Rectangle 192">
                <a:extLst>
                  <a:ext uri="{FF2B5EF4-FFF2-40B4-BE49-F238E27FC236}">
                    <a16:creationId xmlns:a16="http://schemas.microsoft.com/office/drawing/2014/main" id="{B309B349-3402-EC71-A6A2-341E3456E746}"/>
                  </a:ext>
                </a:extLst>
              </p:cNvPr>
              <p:cNvSpPr/>
              <p:nvPr/>
            </p:nvSpPr>
            <p:spPr>
              <a:xfrm>
                <a:off x="8700927" y="349359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 name="Rectangle 193">
                <a:extLst>
                  <a:ext uri="{FF2B5EF4-FFF2-40B4-BE49-F238E27FC236}">
                    <a16:creationId xmlns:a16="http://schemas.microsoft.com/office/drawing/2014/main" id="{BFDF31AD-315F-C9F1-63CB-0BAA1B5A9B12}"/>
                  </a:ext>
                </a:extLst>
              </p:cNvPr>
              <p:cNvSpPr/>
              <p:nvPr/>
            </p:nvSpPr>
            <p:spPr>
              <a:xfrm>
                <a:off x="8994441" y="349306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95" name="Rectangle 194">
                <a:extLst>
                  <a:ext uri="{FF2B5EF4-FFF2-40B4-BE49-F238E27FC236}">
                    <a16:creationId xmlns:a16="http://schemas.microsoft.com/office/drawing/2014/main" id="{10A4BE9B-BF10-3C39-7B2E-1E3BB794205E}"/>
                  </a:ext>
                </a:extLst>
              </p:cNvPr>
              <p:cNvSpPr/>
              <p:nvPr/>
            </p:nvSpPr>
            <p:spPr>
              <a:xfrm>
                <a:off x="9287955" y="349306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6" name="Rectangle 195">
                <a:extLst>
                  <a:ext uri="{FF2B5EF4-FFF2-40B4-BE49-F238E27FC236}">
                    <a16:creationId xmlns:a16="http://schemas.microsoft.com/office/drawing/2014/main" id="{10B6BB57-E71B-AA95-E8AA-1C11211476FA}"/>
                  </a:ext>
                </a:extLst>
              </p:cNvPr>
              <p:cNvSpPr/>
              <p:nvPr/>
            </p:nvSpPr>
            <p:spPr>
              <a:xfrm>
                <a:off x="9581469" y="349359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7" name="Rectangle 196">
                <a:extLst>
                  <a:ext uri="{FF2B5EF4-FFF2-40B4-BE49-F238E27FC236}">
                    <a16:creationId xmlns:a16="http://schemas.microsoft.com/office/drawing/2014/main" id="{03540A32-CA4A-4B2C-9727-FCEBACE3D35B}"/>
                  </a:ext>
                </a:extLst>
              </p:cNvPr>
              <p:cNvSpPr/>
              <p:nvPr/>
            </p:nvSpPr>
            <p:spPr>
              <a:xfrm>
                <a:off x="7233357" y="378716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 name="Rectangle 197">
                <a:extLst>
                  <a:ext uri="{FF2B5EF4-FFF2-40B4-BE49-F238E27FC236}">
                    <a16:creationId xmlns:a16="http://schemas.microsoft.com/office/drawing/2014/main" id="{AF644BB0-FD07-9D15-74C5-870B7E3D6790}"/>
                  </a:ext>
                </a:extLst>
              </p:cNvPr>
              <p:cNvSpPr/>
              <p:nvPr/>
            </p:nvSpPr>
            <p:spPr>
              <a:xfrm>
                <a:off x="7526871" y="378716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9" name="Rectangle 198">
                <a:extLst>
                  <a:ext uri="{FF2B5EF4-FFF2-40B4-BE49-F238E27FC236}">
                    <a16:creationId xmlns:a16="http://schemas.microsoft.com/office/drawing/2014/main" id="{A79F36F5-4F28-E1D6-AA76-6162D8E1AE82}"/>
                  </a:ext>
                </a:extLst>
              </p:cNvPr>
              <p:cNvSpPr/>
              <p:nvPr/>
            </p:nvSpPr>
            <p:spPr>
              <a:xfrm>
                <a:off x="7820385" y="378663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 name="Rectangle 199">
                <a:extLst>
                  <a:ext uri="{FF2B5EF4-FFF2-40B4-BE49-F238E27FC236}">
                    <a16:creationId xmlns:a16="http://schemas.microsoft.com/office/drawing/2014/main" id="{F61781B7-22DA-3BB2-98A8-2AF991952025}"/>
                  </a:ext>
                </a:extLst>
              </p:cNvPr>
              <p:cNvSpPr/>
              <p:nvPr/>
            </p:nvSpPr>
            <p:spPr>
              <a:xfrm>
                <a:off x="8113899" y="378663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Rectangle 200">
                <a:extLst>
                  <a:ext uri="{FF2B5EF4-FFF2-40B4-BE49-F238E27FC236}">
                    <a16:creationId xmlns:a16="http://schemas.microsoft.com/office/drawing/2014/main" id="{919113C0-F95D-7C7B-1D19-7F8F504C2F5E}"/>
                  </a:ext>
                </a:extLst>
              </p:cNvPr>
              <p:cNvSpPr/>
              <p:nvPr/>
            </p:nvSpPr>
            <p:spPr>
              <a:xfrm>
                <a:off x="8407413" y="378663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2" name="Rectangle 201">
                <a:extLst>
                  <a:ext uri="{FF2B5EF4-FFF2-40B4-BE49-F238E27FC236}">
                    <a16:creationId xmlns:a16="http://schemas.microsoft.com/office/drawing/2014/main" id="{B9288655-5878-70F4-9853-2079EE3A604C}"/>
                  </a:ext>
                </a:extLst>
              </p:cNvPr>
              <p:cNvSpPr/>
              <p:nvPr/>
            </p:nvSpPr>
            <p:spPr>
              <a:xfrm>
                <a:off x="8700927" y="378663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3" name="Rectangle 202">
                <a:extLst>
                  <a:ext uri="{FF2B5EF4-FFF2-40B4-BE49-F238E27FC236}">
                    <a16:creationId xmlns:a16="http://schemas.microsoft.com/office/drawing/2014/main" id="{D1E62A57-A03B-53C5-F1AC-5D6FA9AEF9E5}"/>
                  </a:ext>
                </a:extLst>
              </p:cNvPr>
              <p:cNvSpPr/>
              <p:nvPr/>
            </p:nvSpPr>
            <p:spPr>
              <a:xfrm>
                <a:off x="8994441" y="3786103"/>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4" name="Rectangle 203">
                <a:extLst>
                  <a:ext uri="{FF2B5EF4-FFF2-40B4-BE49-F238E27FC236}">
                    <a16:creationId xmlns:a16="http://schemas.microsoft.com/office/drawing/2014/main" id="{74B2D91C-2A2C-CB5D-E624-1924C1DDB93F}"/>
                  </a:ext>
                </a:extLst>
              </p:cNvPr>
              <p:cNvSpPr/>
              <p:nvPr/>
            </p:nvSpPr>
            <p:spPr>
              <a:xfrm>
                <a:off x="9287955" y="378610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5" name="Rectangle 204">
                <a:extLst>
                  <a:ext uri="{FF2B5EF4-FFF2-40B4-BE49-F238E27FC236}">
                    <a16:creationId xmlns:a16="http://schemas.microsoft.com/office/drawing/2014/main" id="{CA504059-64F6-482E-C9DB-A3F3B277ED29}"/>
                  </a:ext>
                </a:extLst>
              </p:cNvPr>
              <p:cNvSpPr/>
              <p:nvPr/>
            </p:nvSpPr>
            <p:spPr>
              <a:xfrm>
                <a:off x="9581469" y="378663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6" name="Rectangle 205">
                <a:extLst>
                  <a:ext uri="{FF2B5EF4-FFF2-40B4-BE49-F238E27FC236}">
                    <a16:creationId xmlns:a16="http://schemas.microsoft.com/office/drawing/2014/main" id="{369297AF-D2B9-461D-26A8-FF0C47389EC5}"/>
                  </a:ext>
                </a:extLst>
              </p:cNvPr>
              <p:cNvSpPr/>
              <p:nvPr/>
            </p:nvSpPr>
            <p:spPr>
              <a:xfrm>
                <a:off x="7233357" y="405233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 name="Rectangle 206">
                <a:extLst>
                  <a:ext uri="{FF2B5EF4-FFF2-40B4-BE49-F238E27FC236}">
                    <a16:creationId xmlns:a16="http://schemas.microsoft.com/office/drawing/2014/main" id="{8A2BDEB0-DAF1-789E-D728-C51880FA110F}"/>
                  </a:ext>
                </a:extLst>
              </p:cNvPr>
              <p:cNvSpPr/>
              <p:nvPr/>
            </p:nvSpPr>
            <p:spPr>
              <a:xfrm>
                <a:off x="7526871" y="405233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8" name="Rectangle 207">
                <a:extLst>
                  <a:ext uri="{FF2B5EF4-FFF2-40B4-BE49-F238E27FC236}">
                    <a16:creationId xmlns:a16="http://schemas.microsoft.com/office/drawing/2014/main" id="{2DEF8D40-790B-080E-4B92-5229AF8F0144}"/>
                  </a:ext>
                </a:extLst>
              </p:cNvPr>
              <p:cNvSpPr/>
              <p:nvPr/>
            </p:nvSpPr>
            <p:spPr>
              <a:xfrm>
                <a:off x="7820385" y="405179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9" name="Rectangle 208">
                <a:extLst>
                  <a:ext uri="{FF2B5EF4-FFF2-40B4-BE49-F238E27FC236}">
                    <a16:creationId xmlns:a16="http://schemas.microsoft.com/office/drawing/2014/main" id="{CF92D234-9AAD-AFAE-8D74-30F92CF982C6}"/>
                  </a:ext>
                </a:extLst>
              </p:cNvPr>
              <p:cNvSpPr/>
              <p:nvPr/>
            </p:nvSpPr>
            <p:spPr>
              <a:xfrm>
                <a:off x="8113899" y="405179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0" name="Rectangle 209">
                <a:extLst>
                  <a:ext uri="{FF2B5EF4-FFF2-40B4-BE49-F238E27FC236}">
                    <a16:creationId xmlns:a16="http://schemas.microsoft.com/office/drawing/2014/main" id="{53DFF053-C17B-9554-D194-EEE573FD992E}"/>
                  </a:ext>
                </a:extLst>
              </p:cNvPr>
              <p:cNvSpPr/>
              <p:nvPr/>
            </p:nvSpPr>
            <p:spPr>
              <a:xfrm>
                <a:off x="8407413" y="4051798"/>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11" name="Rectangle 210">
                <a:extLst>
                  <a:ext uri="{FF2B5EF4-FFF2-40B4-BE49-F238E27FC236}">
                    <a16:creationId xmlns:a16="http://schemas.microsoft.com/office/drawing/2014/main" id="{CABED3E4-FA5C-D4A2-7B36-FACCE1DAA527}"/>
                  </a:ext>
                </a:extLst>
              </p:cNvPr>
              <p:cNvSpPr/>
              <p:nvPr/>
            </p:nvSpPr>
            <p:spPr>
              <a:xfrm>
                <a:off x="8700927" y="405179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2" name="Rectangle 211">
                <a:extLst>
                  <a:ext uri="{FF2B5EF4-FFF2-40B4-BE49-F238E27FC236}">
                    <a16:creationId xmlns:a16="http://schemas.microsoft.com/office/drawing/2014/main" id="{20B2ABA7-A6C8-EE0F-C036-96BCADBFF2E2}"/>
                  </a:ext>
                </a:extLst>
              </p:cNvPr>
              <p:cNvSpPr/>
              <p:nvPr/>
            </p:nvSpPr>
            <p:spPr>
              <a:xfrm>
                <a:off x="8994441" y="405126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13" name="Rectangle 212">
                <a:extLst>
                  <a:ext uri="{FF2B5EF4-FFF2-40B4-BE49-F238E27FC236}">
                    <a16:creationId xmlns:a16="http://schemas.microsoft.com/office/drawing/2014/main" id="{66601ABF-2BEA-F4C5-FD20-BDEA7EE20B75}"/>
                  </a:ext>
                </a:extLst>
              </p:cNvPr>
              <p:cNvSpPr/>
              <p:nvPr/>
            </p:nvSpPr>
            <p:spPr>
              <a:xfrm>
                <a:off x="9287955" y="4051265"/>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4" name="Rectangle 213">
                <a:extLst>
                  <a:ext uri="{FF2B5EF4-FFF2-40B4-BE49-F238E27FC236}">
                    <a16:creationId xmlns:a16="http://schemas.microsoft.com/office/drawing/2014/main" id="{5C3BE22A-F23C-58FD-D4AF-3ABF673656A9}"/>
                  </a:ext>
                </a:extLst>
              </p:cNvPr>
              <p:cNvSpPr/>
              <p:nvPr/>
            </p:nvSpPr>
            <p:spPr>
              <a:xfrm>
                <a:off x="9581469" y="4051798"/>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15" name="Rectangle 214">
                <a:extLst>
                  <a:ext uri="{FF2B5EF4-FFF2-40B4-BE49-F238E27FC236}">
                    <a16:creationId xmlns:a16="http://schemas.microsoft.com/office/drawing/2014/main" id="{0C97010D-850D-0E00-431F-EF8F3E160F9B}"/>
                  </a:ext>
                </a:extLst>
              </p:cNvPr>
              <p:cNvSpPr/>
              <p:nvPr/>
            </p:nvSpPr>
            <p:spPr>
              <a:xfrm>
                <a:off x="7233357" y="435710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6" name="Rectangle 215">
                <a:extLst>
                  <a:ext uri="{FF2B5EF4-FFF2-40B4-BE49-F238E27FC236}">
                    <a16:creationId xmlns:a16="http://schemas.microsoft.com/office/drawing/2014/main" id="{BEAE6B6F-99D7-A7AC-C708-9F90578DC4A8}"/>
                  </a:ext>
                </a:extLst>
              </p:cNvPr>
              <p:cNvSpPr/>
              <p:nvPr/>
            </p:nvSpPr>
            <p:spPr>
              <a:xfrm>
                <a:off x="7526871" y="435710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7" name="Rectangle 216">
                <a:extLst>
                  <a:ext uri="{FF2B5EF4-FFF2-40B4-BE49-F238E27FC236}">
                    <a16:creationId xmlns:a16="http://schemas.microsoft.com/office/drawing/2014/main" id="{BB65FDC9-507A-64A5-B94D-A79944413342}"/>
                  </a:ext>
                </a:extLst>
              </p:cNvPr>
              <p:cNvSpPr/>
              <p:nvPr/>
            </p:nvSpPr>
            <p:spPr>
              <a:xfrm>
                <a:off x="7820385"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Rectangle 217">
                <a:extLst>
                  <a:ext uri="{FF2B5EF4-FFF2-40B4-BE49-F238E27FC236}">
                    <a16:creationId xmlns:a16="http://schemas.microsoft.com/office/drawing/2014/main" id="{88A8C969-37FD-E522-5D79-BBA9B468E068}"/>
                  </a:ext>
                </a:extLst>
              </p:cNvPr>
              <p:cNvSpPr/>
              <p:nvPr/>
            </p:nvSpPr>
            <p:spPr>
              <a:xfrm>
                <a:off x="8113899"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9" name="Rectangle 218">
                <a:extLst>
                  <a:ext uri="{FF2B5EF4-FFF2-40B4-BE49-F238E27FC236}">
                    <a16:creationId xmlns:a16="http://schemas.microsoft.com/office/drawing/2014/main" id="{692085C9-0F8E-3089-4650-6CFE8C9A25AD}"/>
                  </a:ext>
                </a:extLst>
              </p:cNvPr>
              <p:cNvSpPr/>
              <p:nvPr/>
            </p:nvSpPr>
            <p:spPr>
              <a:xfrm>
                <a:off x="8407413"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0" name="Rectangle 219">
                <a:extLst>
                  <a:ext uri="{FF2B5EF4-FFF2-40B4-BE49-F238E27FC236}">
                    <a16:creationId xmlns:a16="http://schemas.microsoft.com/office/drawing/2014/main" id="{BBF9E504-E1BC-AAC3-1A2F-1788ACACC4EA}"/>
                  </a:ext>
                </a:extLst>
              </p:cNvPr>
              <p:cNvSpPr/>
              <p:nvPr/>
            </p:nvSpPr>
            <p:spPr>
              <a:xfrm>
                <a:off x="8700927"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1" name="Rectangle 220">
                <a:extLst>
                  <a:ext uri="{FF2B5EF4-FFF2-40B4-BE49-F238E27FC236}">
                    <a16:creationId xmlns:a16="http://schemas.microsoft.com/office/drawing/2014/main" id="{AEC1B7DA-6965-D182-3A3F-7F96AEA222ED}"/>
                  </a:ext>
                </a:extLst>
              </p:cNvPr>
              <p:cNvSpPr/>
              <p:nvPr/>
            </p:nvSpPr>
            <p:spPr>
              <a:xfrm>
                <a:off x="8994441" y="435603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22" name="Rectangle 221">
                <a:extLst>
                  <a:ext uri="{FF2B5EF4-FFF2-40B4-BE49-F238E27FC236}">
                    <a16:creationId xmlns:a16="http://schemas.microsoft.com/office/drawing/2014/main" id="{9879EB31-BEBD-B17C-D6FC-4E3881FCC7A6}"/>
                  </a:ext>
                </a:extLst>
              </p:cNvPr>
              <p:cNvSpPr/>
              <p:nvPr/>
            </p:nvSpPr>
            <p:spPr>
              <a:xfrm>
                <a:off x="9287955" y="435603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23" name="Rectangle 222">
                <a:extLst>
                  <a:ext uri="{FF2B5EF4-FFF2-40B4-BE49-F238E27FC236}">
                    <a16:creationId xmlns:a16="http://schemas.microsoft.com/office/drawing/2014/main" id="{68A8D64A-AB39-208A-2E2E-992161F1F5B7}"/>
                  </a:ext>
                </a:extLst>
              </p:cNvPr>
              <p:cNvSpPr/>
              <p:nvPr/>
            </p:nvSpPr>
            <p:spPr>
              <a:xfrm>
                <a:off x="9581469"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4" name="Rectangle 223">
                <a:extLst>
                  <a:ext uri="{FF2B5EF4-FFF2-40B4-BE49-F238E27FC236}">
                    <a16:creationId xmlns:a16="http://schemas.microsoft.com/office/drawing/2014/main" id="{84DC3593-A585-0E23-D961-05E472C600B9}"/>
                  </a:ext>
                </a:extLst>
              </p:cNvPr>
              <p:cNvSpPr/>
              <p:nvPr/>
            </p:nvSpPr>
            <p:spPr>
              <a:xfrm>
                <a:off x="8700927" y="2657973"/>
                <a:ext cx="293514" cy="265162"/>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sp>
          <p:nvSpPr>
            <p:cNvPr id="3" name="TextBox 2">
              <a:extLst>
                <a:ext uri="{FF2B5EF4-FFF2-40B4-BE49-F238E27FC236}">
                  <a16:creationId xmlns:a16="http://schemas.microsoft.com/office/drawing/2014/main" id="{99C7D1C1-360C-6F42-DBF2-DF99CE37B493}"/>
                </a:ext>
              </a:extLst>
            </p:cNvPr>
            <p:cNvSpPr txBox="1"/>
            <p:nvPr/>
          </p:nvSpPr>
          <p:spPr>
            <a:xfrm>
              <a:off x="7718323" y="5710019"/>
              <a:ext cx="3999271" cy="646331"/>
            </a:xfrm>
            <a:prstGeom prst="rect">
              <a:avLst/>
            </a:prstGeom>
            <a:noFill/>
            <a:ln>
              <a:noFill/>
            </a:ln>
          </p:spPr>
          <p:txBody>
            <a:bodyPr wrap="square" rtlCol="0">
              <a:spAutoFit/>
            </a:bodyPr>
            <a:lstStyle/>
            <a:p>
              <a:r>
                <a:rPr lang="en-US" dirty="0"/>
                <a:t>In practice, blank cells would be null/0s </a:t>
              </a:r>
            </a:p>
            <a:p>
              <a:r>
                <a:rPr lang="en-US" dirty="0"/>
                <a:t>(omitted for readability)</a:t>
              </a:r>
            </a:p>
          </p:txBody>
        </p:sp>
      </p:grpSp>
      <mc:AlternateContent xmlns:mc="http://schemas.openxmlformats.org/markup-compatibility/2006">
        <mc:Choice xmlns:a14="http://schemas.microsoft.com/office/drawing/2010/main" Requires="a14">
          <p:sp>
            <p:nvSpPr>
              <p:cNvPr id="43" name="TextBox 42">
                <a:extLst>
                  <a:ext uri="{FF2B5EF4-FFF2-40B4-BE49-F238E27FC236}">
                    <a16:creationId xmlns:a16="http://schemas.microsoft.com/office/drawing/2014/main" id="{31EEF3EE-F08F-C10B-1FA5-B418A992199C}"/>
                  </a:ext>
                </a:extLst>
              </p:cNvPr>
              <p:cNvSpPr txBox="1"/>
              <p:nvPr/>
            </p:nvSpPr>
            <p:spPr>
              <a:xfrm>
                <a:off x="5573520" y="3601742"/>
                <a:ext cx="1506887" cy="954107"/>
              </a:xfrm>
              <a:prstGeom prst="rect">
                <a:avLst/>
              </a:prstGeom>
              <a:noFill/>
              <a:ln>
                <a:solidFill>
                  <a:srgbClr val="FF33CC"/>
                </a:solidFill>
              </a:ln>
            </p:spPr>
            <p:txBody>
              <a:bodyPr wrap="none" rtlCol="0">
                <a:spAutoFit/>
              </a:bodyPr>
              <a:lstStyle/>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𝑉</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𝑛</m:t>
                    </m:r>
                  </m:oMath>
                </a14:m>
                <a:r>
                  <a:rPr lang="en-US" sz="2800" b="0" dirty="0">
                    <a:solidFill>
                      <a:srgbClr val="FF33CC"/>
                    </a:solidFill>
                  </a:rPr>
                  <a:t> </a:t>
                </a:r>
              </a:p>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𝐸</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𝑚</m:t>
                    </m:r>
                  </m:oMath>
                </a14:m>
                <a:r>
                  <a:rPr lang="en-US" sz="2800" dirty="0">
                    <a:solidFill>
                      <a:srgbClr val="FF33CC"/>
                    </a:solidFill>
                  </a:rPr>
                  <a:t> </a:t>
                </a:r>
              </a:p>
            </p:txBody>
          </p:sp>
        </mc:Choice>
        <mc:Fallback>
          <p:sp>
            <p:nvSpPr>
              <p:cNvPr id="43" name="TextBox 42">
                <a:extLst>
                  <a:ext uri="{FF2B5EF4-FFF2-40B4-BE49-F238E27FC236}">
                    <a16:creationId xmlns:a16="http://schemas.microsoft.com/office/drawing/2014/main" id="{31EEF3EE-F08F-C10B-1FA5-B418A992199C}"/>
                  </a:ext>
                </a:extLst>
              </p:cNvPr>
              <p:cNvSpPr txBox="1">
                <a:spLocks noRot="1" noChangeAspect="1" noMove="1" noResize="1" noEditPoints="1" noAdjustHandles="1" noChangeArrowheads="1" noChangeShapeType="1" noTextEdit="1"/>
              </p:cNvSpPr>
              <p:nvPr/>
            </p:nvSpPr>
            <p:spPr>
              <a:xfrm>
                <a:off x="5573520" y="3601742"/>
                <a:ext cx="1506887" cy="954107"/>
              </a:xfrm>
              <a:prstGeom prst="rect">
                <a:avLst/>
              </a:prstGeom>
              <a:blipFill>
                <a:blip r:embed="rId2"/>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C7064DDF-8436-4E12-4E3C-42EF46279474}"/>
                  </a:ext>
                </a:extLst>
              </p:cNvPr>
              <p:cNvSpPr txBox="1"/>
              <p:nvPr/>
            </p:nvSpPr>
            <p:spPr>
              <a:xfrm>
                <a:off x="96849" y="3869510"/>
                <a:ext cx="4928325" cy="3046988"/>
              </a:xfrm>
              <a:prstGeom prst="rect">
                <a:avLst/>
              </a:prstGeom>
              <a:noFill/>
            </p:spPr>
            <p:txBody>
              <a:bodyPr wrap="square" rtlCol="0">
                <a:spAutoFit/>
              </a:bodyPr>
              <a:lstStyle/>
              <a:p>
                <a:r>
                  <a:rPr lang="en-US" sz="2400" u="sng" dirty="0"/>
                  <a:t>Time/Space Tradeoff</a:t>
                </a:r>
              </a:p>
              <a:p>
                <a:r>
                  <a:rPr lang="en-US" sz="2400" dirty="0"/>
                  <a:t>Space to represent: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oMath>
                </a14:m>
                <a:endParaRPr lang="en-US" sz="2400" dirty="0"/>
              </a:p>
              <a:p>
                <a:r>
                  <a:rPr lang="en-US" sz="2400" dirty="0"/>
                  <a:t>Add Edge </a:t>
                </a:r>
                <a14:m>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r>
                      <a:rPr lang="en-US" sz="2400" b="0" i="1" smtClean="0">
                        <a:latin typeface="Cambria Math" panose="02040503050406030204" pitchFamily="18" charset="0"/>
                      </a:rPr>
                      <m:t>𝑤</m:t>
                    </m:r>
                    <m:r>
                      <a:rPr lang="en-US" sz="2400" b="0" i="1" smtClean="0">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0" smtClean="0">
                        <a:latin typeface="Cambria Math" panose="02040503050406030204" pitchFamily="18" charset="0"/>
                      </a:rPr>
                      <m:t>1</m:t>
                    </m:r>
                    <m:r>
                      <a:rPr lang="en-US" sz="2400" b="0" i="1" smtClean="0">
                        <a:latin typeface="Cambria Math" panose="02040503050406030204" pitchFamily="18" charset="0"/>
                      </a:rPr>
                      <m:t>)</m:t>
                    </m:r>
                  </m:oMath>
                </a14:m>
                <a:endParaRPr lang="en-US" sz="2400" dirty="0"/>
              </a:p>
              <a:p>
                <a:r>
                  <a:rPr lang="en-US" sz="2400" dirty="0"/>
                  <a:t>Remove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0" smtClean="0">
                        <a:latin typeface="Cambria Math" panose="02040503050406030204" pitchFamily="18" charset="0"/>
                      </a:rPr>
                      <m:t>1</m:t>
                    </m:r>
                    <m:r>
                      <a:rPr lang="en-US" sz="2400" b="0" i="1" smtClean="0">
                        <a:latin typeface="Cambria Math" panose="02040503050406030204" pitchFamily="18" charset="0"/>
                      </a:rPr>
                      <m:t>)</m:t>
                    </m:r>
                  </m:oMath>
                </a14:m>
                <a:endParaRPr lang="en-US" sz="2400" dirty="0"/>
              </a:p>
              <a:p>
                <a:r>
                  <a:rPr lang="en-US" sz="2400" dirty="0"/>
                  <a:t>Check if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Exists: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0" smtClean="0">
                        <a:latin typeface="Cambria Math" panose="02040503050406030204" pitchFamily="18" charset="0"/>
                      </a:rPr>
                      <m:t>1</m:t>
                    </m:r>
                    <m:r>
                      <a:rPr lang="en-US" sz="2400" b="0" i="1" smtClean="0">
                        <a:latin typeface="Cambria Math" panose="02040503050406030204" pitchFamily="18" charset="0"/>
                      </a:rPr>
                      <m:t>)</m:t>
                    </m:r>
                  </m:oMath>
                </a14:m>
                <a:endParaRPr lang="en-US" sz="2400" dirty="0"/>
              </a:p>
              <a:p>
                <a:r>
                  <a:rPr lang="en-US" sz="2400" dirty="0"/>
                  <a:t>Get Neighbors (incoming):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oMath>
                </a14:m>
                <a:endParaRPr lang="en-US" sz="2400" dirty="0"/>
              </a:p>
              <a:p>
                <a:r>
                  <a:rPr lang="en-US" sz="2400" dirty="0"/>
                  <a:t>Get Neighbors (outgoing): </a:t>
                </a:r>
                <a14:m>
                  <m:oMath xmlns:m="http://schemas.openxmlformats.org/officeDocument/2006/math">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𝑛</m:t>
                        </m:r>
                      </m:e>
                    </m:d>
                  </m:oMath>
                </a14:m>
                <a:endParaRPr lang="en-US" sz="2400" dirty="0"/>
              </a:p>
              <a:p>
                <a:endParaRPr lang="en-US" sz="2400" dirty="0"/>
              </a:p>
            </p:txBody>
          </p:sp>
        </mc:Choice>
        <mc:Fallback>
          <p:sp>
            <p:nvSpPr>
              <p:cNvPr id="5" name="TextBox 4">
                <a:extLst>
                  <a:ext uri="{FF2B5EF4-FFF2-40B4-BE49-F238E27FC236}">
                    <a16:creationId xmlns:a16="http://schemas.microsoft.com/office/drawing/2014/main" id="{C7064DDF-8436-4E12-4E3C-42EF46279474}"/>
                  </a:ext>
                </a:extLst>
              </p:cNvPr>
              <p:cNvSpPr txBox="1">
                <a:spLocks noRot="1" noChangeAspect="1" noMove="1" noResize="1" noEditPoints="1" noAdjustHandles="1" noChangeArrowheads="1" noChangeShapeType="1" noTextEdit="1"/>
              </p:cNvSpPr>
              <p:nvPr/>
            </p:nvSpPr>
            <p:spPr>
              <a:xfrm>
                <a:off x="96849" y="3869510"/>
                <a:ext cx="4928325" cy="3046988"/>
              </a:xfrm>
              <a:prstGeom prst="rect">
                <a:avLst/>
              </a:prstGeom>
              <a:blipFill>
                <a:blip r:embed="rId3"/>
                <a:stretch>
                  <a:fillRect l="-1980" t="-1600"/>
                </a:stretch>
              </a:blipFill>
            </p:spPr>
            <p:txBody>
              <a:bodyPr/>
              <a:lstStyle/>
              <a:p>
                <a:r>
                  <a:rPr lang="en-US">
                    <a:noFill/>
                  </a:rPr>
                  <a:t> </a:t>
                </a:r>
              </a:p>
            </p:txBody>
          </p:sp>
        </mc:Fallback>
      </mc:AlternateContent>
    </p:spTree>
    <p:extLst>
      <p:ext uri="{BB962C8B-B14F-4D97-AF65-F5344CB8AC3E}">
        <p14:creationId xmlns:p14="http://schemas.microsoft.com/office/powerpoint/2010/main" val="2014732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Adjacency Matrix (weighted)</a:t>
            </a:r>
          </a:p>
        </p:txBody>
      </p:sp>
      <p:grpSp>
        <p:nvGrpSpPr>
          <p:cNvPr id="5" name="Group 4" descr="An illustration of the following weighted undirected graph:&#10;&#10;The vertices are: 1,2,3,4,5,6,7,8&#10;The edges are as follows:&#10;(1,2) w=10, (1,3) w=12, &#10;(2,5) w=8, (2,3) w=9, &#10;(3,4) w=3, (3,6) w=1, &#10;(4,5) w=7, (4,6) w=3, &#10;(5,7) w=5, (5,8) w=8, &#10;(6,7) w=9, &#10;(7,8) w=9, (7,9) w=11, &#10;(8,9) w=2">
            <a:extLst>
              <a:ext uri="{FF2B5EF4-FFF2-40B4-BE49-F238E27FC236}">
                <a16:creationId xmlns:a16="http://schemas.microsoft.com/office/drawing/2014/main" id="{5ACFD0F0-CAEA-3F3D-4355-8F6A6099BAF2}"/>
              </a:ext>
            </a:extLst>
          </p:cNvPr>
          <p:cNvGrpSpPr/>
          <p:nvPr/>
        </p:nvGrpSpPr>
        <p:grpSpPr>
          <a:xfrm>
            <a:off x="1524000" y="1143000"/>
            <a:ext cx="4600060" cy="2787240"/>
            <a:chOff x="0" y="2862182"/>
            <a:chExt cx="7044346" cy="4268266"/>
          </a:xfrm>
        </p:grpSpPr>
        <p:cxnSp>
          <p:nvCxnSpPr>
            <p:cNvPr id="6" name="Straight Connector 5">
              <a:extLst>
                <a:ext uri="{FF2B5EF4-FFF2-40B4-BE49-F238E27FC236}">
                  <a16:creationId xmlns:a16="http://schemas.microsoft.com/office/drawing/2014/main" id="{B03DEDC3-8A71-12E6-C383-365BED1D0704}"/>
                </a:ext>
              </a:extLst>
            </p:cNvPr>
            <p:cNvCxnSpPr>
              <a:stCxn id="34" idx="7"/>
              <a:endCxn id="35"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0D13497-D3B5-06B8-BA9A-196C3F3CFA4C}"/>
                </a:ext>
              </a:extLst>
            </p:cNvPr>
            <p:cNvCxnSpPr>
              <a:stCxn id="35" idx="6"/>
              <a:endCxn id="38"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E80AC92-7DA0-5EB1-D6CE-1E8BA2CB5025}"/>
                </a:ext>
              </a:extLst>
            </p:cNvPr>
            <p:cNvCxnSpPr>
              <a:stCxn id="34" idx="4"/>
              <a:endCxn id="36"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9893485-66AB-41D4-CF14-FB8728D94384}"/>
                </a:ext>
              </a:extLst>
            </p:cNvPr>
            <p:cNvCxnSpPr>
              <a:stCxn id="37" idx="3"/>
              <a:endCxn id="36"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88FF82B-B6A8-E4C4-C963-B485543BCF62}"/>
                </a:ext>
              </a:extLst>
            </p:cNvPr>
            <p:cNvCxnSpPr>
              <a:stCxn id="39" idx="2"/>
              <a:endCxn id="36"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CEC1AEF-3C5A-1795-38D8-7A50C4715784}"/>
                </a:ext>
              </a:extLst>
            </p:cNvPr>
            <p:cNvCxnSpPr>
              <a:stCxn id="37" idx="5"/>
              <a:endCxn id="39"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3E99C1B-E24F-309C-8930-89C0B541DFD1}"/>
                </a:ext>
              </a:extLst>
            </p:cNvPr>
            <p:cNvCxnSpPr>
              <a:stCxn id="37" idx="7"/>
              <a:endCxn id="38"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B7B7152-5659-CA66-3DC9-869D534DC20E}"/>
                </a:ext>
              </a:extLst>
            </p:cNvPr>
            <p:cNvCxnSpPr>
              <a:stCxn id="39" idx="6"/>
              <a:endCxn id="40"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CFBF6DE-D4F3-74B3-F635-3EAC0B9133B7}"/>
                </a:ext>
              </a:extLst>
            </p:cNvPr>
            <p:cNvCxnSpPr>
              <a:stCxn id="40" idx="1"/>
              <a:endCxn id="38"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405ACC5-E2D3-52BE-EB40-DF5A49484DDE}"/>
                </a:ext>
              </a:extLst>
            </p:cNvPr>
            <p:cNvCxnSpPr>
              <a:stCxn id="42" idx="2"/>
              <a:endCxn id="38" idx="5"/>
            </p:cNvCxnSpPr>
            <p:nvPr/>
          </p:nvCxnSpPr>
          <p:spPr>
            <a:xfrm flipH="1" flipV="1">
              <a:off x="4392599" y="3510584"/>
              <a:ext cx="893790" cy="49520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F6380E6-3FDA-E358-FB09-F29C47E60825}"/>
                </a:ext>
              </a:extLst>
            </p:cNvPr>
            <p:cNvCxnSpPr>
              <a:stCxn id="40" idx="0"/>
              <a:endCxn id="42" idx="3"/>
            </p:cNvCxnSpPr>
            <p:nvPr/>
          </p:nvCxnSpPr>
          <p:spPr>
            <a:xfrm flipV="1">
              <a:off x="5257802" y="4187257"/>
              <a:ext cx="103754" cy="195141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A87A88A-409D-8D94-92EF-A3CA1A4D9C2F}"/>
                </a:ext>
              </a:extLst>
            </p:cNvPr>
            <p:cNvCxnSpPr>
              <a:stCxn id="41" idx="1"/>
              <a:endCxn id="42" idx="5"/>
            </p:cNvCxnSpPr>
            <p:nvPr/>
          </p:nvCxnSpPr>
          <p:spPr>
            <a:xfrm flipH="1" flipV="1">
              <a:off x="5724490" y="4187257"/>
              <a:ext cx="881755" cy="6748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6CB830C-4010-0F6D-CA49-A03849EE150A}"/>
                </a:ext>
              </a:extLst>
            </p:cNvPr>
            <p:cNvCxnSpPr>
              <a:stCxn id="41" idx="3"/>
              <a:endCxn id="40"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861D52A1-F216-4E52-3B19-7DFF0E176116}"/>
                </a:ext>
              </a:extLst>
            </p:cNvPr>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20" name="TextBox 19">
              <a:extLst>
                <a:ext uri="{FF2B5EF4-FFF2-40B4-BE49-F238E27FC236}">
                  <a16:creationId xmlns:a16="http://schemas.microsoft.com/office/drawing/2014/main" id="{9A021CB0-78A1-941A-85AF-73FD3BC82E39}"/>
                </a:ext>
              </a:extLst>
            </p:cNvPr>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21" name="TextBox 20">
              <a:extLst>
                <a:ext uri="{FF2B5EF4-FFF2-40B4-BE49-F238E27FC236}">
                  <a16:creationId xmlns:a16="http://schemas.microsoft.com/office/drawing/2014/main" id="{D8B11E92-FCF0-7B03-799F-5C45C46FB499}"/>
                </a:ext>
              </a:extLst>
            </p:cNvPr>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6</a:t>
              </a:r>
            </a:p>
          </p:txBody>
        </p:sp>
        <p:sp>
          <p:nvSpPr>
            <p:cNvPr id="22" name="TextBox 21">
              <a:extLst>
                <a:ext uri="{FF2B5EF4-FFF2-40B4-BE49-F238E27FC236}">
                  <a16:creationId xmlns:a16="http://schemas.microsoft.com/office/drawing/2014/main" id="{DF920580-31C5-D681-D472-7CB082553E09}"/>
                </a:ext>
              </a:extLst>
            </p:cNvPr>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23" name="TextBox 22">
              <a:extLst>
                <a:ext uri="{FF2B5EF4-FFF2-40B4-BE49-F238E27FC236}">
                  <a16:creationId xmlns:a16="http://schemas.microsoft.com/office/drawing/2014/main" id="{5E6DA40A-FBEB-EA6E-6D79-F18C272C5E6C}"/>
                </a:ext>
              </a:extLst>
            </p:cNvPr>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24" name="TextBox 23">
              <a:extLst>
                <a:ext uri="{FF2B5EF4-FFF2-40B4-BE49-F238E27FC236}">
                  <a16:creationId xmlns:a16="http://schemas.microsoft.com/office/drawing/2014/main" id="{E82202B9-C6D8-1DC9-E3C3-1B4219FD9E53}"/>
                </a:ext>
              </a:extLst>
            </p:cNvPr>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25" name="TextBox 24">
              <a:extLst>
                <a:ext uri="{FF2B5EF4-FFF2-40B4-BE49-F238E27FC236}">
                  <a16:creationId xmlns:a16="http://schemas.microsoft.com/office/drawing/2014/main" id="{7A28D2EB-E2B9-B81C-731B-E1B186DB6FC9}"/>
                </a:ext>
              </a:extLst>
            </p:cNvPr>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8</a:t>
              </a:r>
            </a:p>
          </p:txBody>
        </p:sp>
        <p:sp>
          <p:nvSpPr>
            <p:cNvPr id="26" name="TextBox 25">
              <a:extLst>
                <a:ext uri="{FF2B5EF4-FFF2-40B4-BE49-F238E27FC236}">
                  <a16:creationId xmlns:a16="http://schemas.microsoft.com/office/drawing/2014/main" id="{A9769688-4212-57E0-B979-91690162228C}"/>
                </a:ext>
              </a:extLst>
            </p:cNvPr>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3</a:t>
              </a:r>
            </a:p>
          </p:txBody>
        </p:sp>
        <p:sp>
          <p:nvSpPr>
            <p:cNvPr id="27" name="TextBox 26">
              <a:extLst>
                <a:ext uri="{FF2B5EF4-FFF2-40B4-BE49-F238E27FC236}">
                  <a16:creationId xmlns:a16="http://schemas.microsoft.com/office/drawing/2014/main" id="{F52D6641-22D1-96ED-B8FF-BC87203F7117}"/>
                </a:ext>
              </a:extLst>
            </p:cNvPr>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28" name="TextBox 27">
              <a:extLst>
                <a:ext uri="{FF2B5EF4-FFF2-40B4-BE49-F238E27FC236}">
                  <a16:creationId xmlns:a16="http://schemas.microsoft.com/office/drawing/2014/main" id="{A3F7DC8D-E02F-E016-85C4-79B772C00490}"/>
                </a:ext>
              </a:extLst>
            </p:cNvPr>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29" name="TextBox 28">
              <a:extLst>
                <a:ext uri="{FF2B5EF4-FFF2-40B4-BE49-F238E27FC236}">
                  <a16:creationId xmlns:a16="http://schemas.microsoft.com/office/drawing/2014/main" id="{8FC20B16-5381-A254-5556-B6D4501B5116}"/>
                </a:ext>
              </a:extLst>
            </p:cNvPr>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30" name="TextBox 29">
              <a:extLst>
                <a:ext uri="{FF2B5EF4-FFF2-40B4-BE49-F238E27FC236}">
                  <a16:creationId xmlns:a16="http://schemas.microsoft.com/office/drawing/2014/main" id="{1581AD04-A3AE-9309-DFF4-EF3D9FE20F1C}"/>
                </a:ext>
              </a:extLst>
            </p:cNvPr>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31" name="TextBox 30">
              <a:extLst>
                <a:ext uri="{FF2B5EF4-FFF2-40B4-BE49-F238E27FC236}">
                  <a16:creationId xmlns:a16="http://schemas.microsoft.com/office/drawing/2014/main" id="{D34350CB-BC96-454D-1F32-9D4A085A1324}"/>
                </a:ext>
              </a:extLst>
            </p:cNvPr>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32" name="Straight Connector 31">
              <a:extLst>
                <a:ext uri="{FF2B5EF4-FFF2-40B4-BE49-F238E27FC236}">
                  <a16:creationId xmlns:a16="http://schemas.microsoft.com/office/drawing/2014/main" id="{634BAA6F-E4FA-01D2-F81D-B9E528E7C8FB}"/>
                </a:ext>
              </a:extLst>
            </p:cNvPr>
            <p:cNvCxnSpPr>
              <a:stCxn id="35" idx="4"/>
              <a:endCxn id="36"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352282C8-F2F7-45DF-CCA9-6ECABF092DF1}"/>
                </a:ext>
              </a:extLst>
            </p:cNvPr>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34" name="Oval 33">
              <a:extLst>
                <a:ext uri="{FF2B5EF4-FFF2-40B4-BE49-F238E27FC236}">
                  <a16:creationId xmlns:a16="http://schemas.microsoft.com/office/drawing/2014/main" id="{9BCD5587-B982-D447-D64F-888A5676E718}"/>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5" name="Oval 34">
              <a:extLst>
                <a:ext uri="{FF2B5EF4-FFF2-40B4-BE49-F238E27FC236}">
                  <a16:creationId xmlns:a16="http://schemas.microsoft.com/office/drawing/2014/main" id="{585891CD-0431-39DE-BEC0-93F30DF20BE4}"/>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36" name="Oval 35">
              <a:extLst>
                <a:ext uri="{FF2B5EF4-FFF2-40B4-BE49-F238E27FC236}">
                  <a16:creationId xmlns:a16="http://schemas.microsoft.com/office/drawing/2014/main" id="{3D48CA4F-80A5-D018-7F37-89E1A32D888F}"/>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37" name="Oval 36">
              <a:extLst>
                <a:ext uri="{FF2B5EF4-FFF2-40B4-BE49-F238E27FC236}">
                  <a16:creationId xmlns:a16="http://schemas.microsoft.com/office/drawing/2014/main" id="{C220B665-2751-C1E6-D211-A728A19C7160}"/>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38" name="Oval 37">
              <a:extLst>
                <a:ext uri="{FF2B5EF4-FFF2-40B4-BE49-F238E27FC236}">
                  <a16:creationId xmlns:a16="http://schemas.microsoft.com/office/drawing/2014/main" id="{E19D09CA-9AB0-12FB-2963-943D2B7BA8D9}"/>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9" name="Oval 38">
              <a:extLst>
                <a:ext uri="{FF2B5EF4-FFF2-40B4-BE49-F238E27FC236}">
                  <a16:creationId xmlns:a16="http://schemas.microsoft.com/office/drawing/2014/main" id="{6BB5E38A-97F6-1782-B853-200D66499393}"/>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40" name="Oval 39">
              <a:extLst>
                <a:ext uri="{FF2B5EF4-FFF2-40B4-BE49-F238E27FC236}">
                  <a16:creationId xmlns:a16="http://schemas.microsoft.com/office/drawing/2014/main" id="{62BE4707-E84E-A8F1-278A-779689EB8E12}"/>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41" name="Oval 40">
              <a:extLst>
                <a:ext uri="{FF2B5EF4-FFF2-40B4-BE49-F238E27FC236}">
                  <a16:creationId xmlns:a16="http://schemas.microsoft.com/office/drawing/2014/main" id="{25256ABF-7D43-EFB9-D701-A07B680CB27B}"/>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2" name="Oval 41">
              <a:extLst>
                <a:ext uri="{FF2B5EF4-FFF2-40B4-BE49-F238E27FC236}">
                  <a16:creationId xmlns:a16="http://schemas.microsoft.com/office/drawing/2014/main" id="{BDAFED39-706A-A91E-BFFD-A74F814C4C10}"/>
                </a:ext>
              </a:extLst>
            </p:cNvPr>
            <p:cNvSpPr/>
            <p:nvPr/>
          </p:nvSpPr>
          <p:spPr>
            <a:xfrm>
              <a:off x="5286390" y="3749156"/>
              <a:ext cx="513267" cy="5132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nvGrpSpPr>
          <p:cNvPr id="44" name="Group 43" descr="An adjacency matrix representation of the given weighted graph.&#10;&#10;An adjacency matrix is a 2-dimensional array of size nxn. There is one row and one column for each node in the graph. Each cell contains either the weight of the edge from the row-node to the column-node (if that edge exists) or else a default value to indicate that the edge does not exist in the graph. The default value should be chosen so that it cannot be confused for an edge's weight (e.g. if all edge weights are guaranteed to be positive then 0 may work, if the programming language has a value for infinity then that could work, null could work).&#10;&#10;For the graph given, the adjacency matrix has the following weights:&#10;(1,2)=10, (2,1)=10, (1,3)=12, (3,1)=12&#10;(2,5)=8, (5,2)=8, (2,3)=9, (3,2)=9, &#10;(3,4)=3, (4,3)=3, (3,6)=1, (6,3)=1, &#10;(4,5)=7, (5,40=7, (4,6)=3, (6,4)=3 &#10;(5,7)=5, (7,5)=5, (5,8)=8, (8,5)=5 &#10;(6,7)=1, (7,6)=1, &#10;(7,8)=9, (8,7)=9, (7,9)=11, (9,7)=11, &#10;(8,9)=2, (9,8)=2&#10;&#10;All other cells contain the default value.">
            <a:extLst>
              <a:ext uri="{FF2B5EF4-FFF2-40B4-BE49-F238E27FC236}">
                <a16:creationId xmlns:a16="http://schemas.microsoft.com/office/drawing/2014/main" id="{B2F4209F-108A-99D1-D35D-92C91D81E2E3}"/>
              </a:ext>
            </a:extLst>
          </p:cNvPr>
          <p:cNvGrpSpPr/>
          <p:nvPr/>
        </p:nvGrpSpPr>
        <p:grpSpPr>
          <a:xfrm>
            <a:off x="7572412" y="1567190"/>
            <a:ext cx="4261557" cy="4789160"/>
            <a:chOff x="7572412" y="1567190"/>
            <a:chExt cx="4261557" cy="4789160"/>
          </a:xfrm>
        </p:grpSpPr>
        <p:grpSp>
          <p:nvGrpSpPr>
            <p:cNvPr id="53" name="Group 52">
              <a:extLst>
                <a:ext uri="{FF2B5EF4-FFF2-40B4-BE49-F238E27FC236}">
                  <a16:creationId xmlns:a16="http://schemas.microsoft.com/office/drawing/2014/main" id="{2A8B9FD3-0952-DF9D-2B9F-7B7432FB3F78}"/>
                </a:ext>
              </a:extLst>
            </p:cNvPr>
            <p:cNvGrpSpPr/>
            <p:nvPr/>
          </p:nvGrpSpPr>
          <p:grpSpPr>
            <a:xfrm>
              <a:off x="7572412" y="1567190"/>
              <a:ext cx="4261557" cy="4144421"/>
              <a:chOff x="6939843" y="1796152"/>
              <a:chExt cx="2935140" cy="2854463"/>
            </a:xfrm>
          </p:grpSpPr>
          <p:sp>
            <p:nvSpPr>
              <p:cNvPr id="54" name="Rectangle 53">
                <a:extLst>
                  <a:ext uri="{FF2B5EF4-FFF2-40B4-BE49-F238E27FC236}">
                    <a16:creationId xmlns:a16="http://schemas.microsoft.com/office/drawing/2014/main" id="{020B040A-D691-CEA4-F502-F81661DEB89B}"/>
                  </a:ext>
                </a:extLst>
              </p:cNvPr>
              <p:cNvSpPr/>
              <p:nvPr/>
            </p:nvSpPr>
            <p:spPr>
              <a:xfrm>
                <a:off x="6939843" y="2090199"/>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55" name="Rectangle 54">
                <a:extLst>
                  <a:ext uri="{FF2B5EF4-FFF2-40B4-BE49-F238E27FC236}">
                    <a16:creationId xmlns:a16="http://schemas.microsoft.com/office/drawing/2014/main" id="{E635869D-F69A-D822-C45F-FC53CEED4D41}"/>
                  </a:ext>
                </a:extLst>
              </p:cNvPr>
              <p:cNvSpPr/>
              <p:nvPr/>
            </p:nvSpPr>
            <p:spPr>
              <a:xfrm>
                <a:off x="6939843" y="2383713"/>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56" name="Rectangle 55">
                <a:extLst>
                  <a:ext uri="{FF2B5EF4-FFF2-40B4-BE49-F238E27FC236}">
                    <a16:creationId xmlns:a16="http://schemas.microsoft.com/office/drawing/2014/main" id="{33C46242-AD63-61EC-FCDE-053AFD4EFBD6}"/>
                  </a:ext>
                </a:extLst>
              </p:cNvPr>
              <p:cNvSpPr/>
              <p:nvPr/>
            </p:nvSpPr>
            <p:spPr>
              <a:xfrm>
                <a:off x="6939843" y="2661728"/>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57" name="Rectangle 56">
                <a:extLst>
                  <a:ext uri="{FF2B5EF4-FFF2-40B4-BE49-F238E27FC236}">
                    <a16:creationId xmlns:a16="http://schemas.microsoft.com/office/drawing/2014/main" id="{9843E1B2-7C34-670F-5824-A6FFE5F4FA87}"/>
                  </a:ext>
                </a:extLst>
              </p:cNvPr>
              <p:cNvSpPr/>
              <p:nvPr/>
            </p:nvSpPr>
            <p:spPr>
              <a:xfrm>
                <a:off x="6939843" y="2944520"/>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58" name="Rectangle 57">
                <a:extLst>
                  <a:ext uri="{FF2B5EF4-FFF2-40B4-BE49-F238E27FC236}">
                    <a16:creationId xmlns:a16="http://schemas.microsoft.com/office/drawing/2014/main" id="{3A558606-9D8A-BDC0-460F-2BB3D0103A95}"/>
                  </a:ext>
                </a:extLst>
              </p:cNvPr>
              <p:cNvSpPr/>
              <p:nvPr/>
            </p:nvSpPr>
            <p:spPr>
              <a:xfrm>
                <a:off x="6939843" y="3237939"/>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59" name="Rectangle 58">
                <a:extLst>
                  <a:ext uri="{FF2B5EF4-FFF2-40B4-BE49-F238E27FC236}">
                    <a16:creationId xmlns:a16="http://schemas.microsoft.com/office/drawing/2014/main" id="{D481FD5C-1E85-7056-FBEB-C38843522486}"/>
                  </a:ext>
                </a:extLst>
              </p:cNvPr>
              <p:cNvSpPr/>
              <p:nvPr/>
            </p:nvSpPr>
            <p:spPr>
              <a:xfrm>
                <a:off x="6939843" y="3510186"/>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60" name="Rectangle 59">
                <a:extLst>
                  <a:ext uri="{FF2B5EF4-FFF2-40B4-BE49-F238E27FC236}">
                    <a16:creationId xmlns:a16="http://schemas.microsoft.com/office/drawing/2014/main" id="{8E53BDB2-10C4-C7B8-7AA6-9752A3AF065C}"/>
                  </a:ext>
                </a:extLst>
              </p:cNvPr>
              <p:cNvSpPr/>
              <p:nvPr/>
            </p:nvSpPr>
            <p:spPr>
              <a:xfrm>
                <a:off x="6939843" y="3774748"/>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61" name="Rectangle 60">
                <a:extLst>
                  <a:ext uri="{FF2B5EF4-FFF2-40B4-BE49-F238E27FC236}">
                    <a16:creationId xmlns:a16="http://schemas.microsoft.com/office/drawing/2014/main" id="{E5577C13-E466-8541-4DC9-A7B736FE950C}"/>
                  </a:ext>
                </a:extLst>
              </p:cNvPr>
              <p:cNvSpPr/>
              <p:nvPr/>
            </p:nvSpPr>
            <p:spPr>
              <a:xfrm>
                <a:off x="6939843" y="4068510"/>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62" name="Rectangle 61">
                <a:extLst>
                  <a:ext uri="{FF2B5EF4-FFF2-40B4-BE49-F238E27FC236}">
                    <a16:creationId xmlns:a16="http://schemas.microsoft.com/office/drawing/2014/main" id="{A16F37A4-3CB4-10D7-5954-A6A0BB8257B7}"/>
                  </a:ext>
                </a:extLst>
              </p:cNvPr>
              <p:cNvSpPr/>
              <p:nvPr/>
            </p:nvSpPr>
            <p:spPr>
              <a:xfrm>
                <a:off x="6939843" y="4346788"/>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grpSp>
            <p:nvGrpSpPr>
              <p:cNvPr id="63" name="Group 62">
                <a:extLst>
                  <a:ext uri="{FF2B5EF4-FFF2-40B4-BE49-F238E27FC236}">
                    <a16:creationId xmlns:a16="http://schemas.microsoft.com/office/drawing/2014/main" id="{07F16E3A-4C68-2C93-5D37-C20E9645A1E6}"/>
                  </a:ext>
                </a:extLst>
              </p:cNvPr>
              <p:cNvGrpSpPr/>
              <p:nvPr/>
            </p:nvGrpSpPr>
            <p:grpSpPr>
              <a:xfrm>
                <a:off x="7233357" y="1796152"/>
                <a:ext cx="2641626" cy="298875"/>
                <a:chOff x="5709357" y="1796152"/>
                <a:chExt cx="2641626" cy="298875"/>
              </a:xfrm>
            </p:grpSpPr>
            <p:sp>
              <p:nvSpPr>
                <p:cNvPr id="239" name="Rectangle 238">
                  <a:extLst>
                    <a:ext uri="{FF2B5EF4-FFF2-40B4-BE49-F238E27FC236}">
                      <a16:creationId xmlns:a16="http://schemas.microsoft.com/office/drawing/2014/main" id="{46D00E4C-B1AC-AF7F-34FE-7CF342C6A807}"/>
                    </a:ext>
                  </a:extLst>
                </p:cNvPr>
                <p:cNvSpPr/>
                <p:nvPr/>
              </p:nvSpPr>
              <p:spPr>
                <a:xfrm>
                  <a:off x="5709357" y="1796685"/>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40" name="Rectangle 239">
                  <a:extLst>
                    <a:ext uri="{FF2B5EF4-FFF2-40B4-BE49-F238E27FC236}">
                      <a16:creationId xmlns:a16="http://schemas.microsoft.com/office/drawing/2014/main" id="{C18CA2D0-E13D-8A75-0AFB-6835D86B5FF8}"/>
                    </a:ext>
                  </a:extLst>
                </p:cNvPr>
                <p:cNvSpPr/>
                <p:nvPr/>
              </p:nvSpPr>
              <p:spPr>
                <a:xfrm>
                  <a:off x="6002871" y="1796685"/>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41" name="Rectangle 240">
                  <a:extLst>
                    <a:ext uri="{FF2B5EF4-FFF2-40B4-BE49-F238E27FC236}">
                      <a16:creationId xmlns:a16="http://schemas.microsoft.com/office/drawing/2014/main" id="{8536A049-CE2F-B6B4-D47D-5C4417DDF072}"/>
                    </a:ext>
                  </a:extLst>
                </p:cNvPr>
                <p:cNvSpPr/>
                <p:nvPr/>
              </p:nvSpPr>
              <p:spPr>
                <a:xfrm>
                  <a:off x="6296385"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42" name="Rectangle 241">
                  <a:extLst>
                    <a:ext uri="{FF2B5EF4-FFF2-40B4-BE49-F238E27FC236}">
                      <a16:creationId xmlns:a16="http://schemas.microsoft.com/office/drawing/2014/main" id="{5700AAA3-D817-1DBB-C3CB-FC83847ACF28}"/>
                    </a:ext>
                  </a:extLst>
                </p:cNvPr>
                <p:cNvSpPr/>
                <p:nvPr/>
              </p:nvSpPr>
              <p:spPr>
                <a:xfrm>
                  <a:off x="6589899"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43" name="Rectangle 242">
                  <a:extLst>
                    <a:ext uri="{FF2B5EF4-FFF2-40B4-BE49-F238E27FC236}">
                      <a16:creationId xmlns:a16="http://schemas.microsoft.com/office/drawing/2014/main" id="{1A765714-6374-659E-7D29-DEA5E83E48D2}"/>
                    </a:ext>
                  </a:extLst>
                </p:cNvPr>
                <p:cNvSpPr/>
                <p:nvPr/>
              </p:nvSpPr>
              <p:spPr>
                <a:xfrm>
                  <a:off x="6883413"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44" name="Rectangle 243">
                  <a:extLst>
                    <a:ext uri="{FF2B5EF4-FFF2-40B4-BE49-F238E27FC236}">
                      <a16:creationId xmlns:a16="http://schemas.microsoft.com/office/drawing/2014/main" id="{D8A123CF-4E5D-CA02-3A48-9BEA462D2137}"/>
                    </a:ext>
                  </a:extLst>
                </p:cNvPr>
                <p:cNvSpPr/>
                <p:nvPr/>
              </p:nvSpPr>
              <p:spPr>
                <a:xfrm>
                  <a:off x="7176927"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245" name="Rectangle 244">
                  <a:extLst>
                    <a:ext uri="{FF2B5EF4-FFF2-40B4-BE49-F238E27FC236}">
                      <a16:creationId xmlns:a16="http://schemas.microsoft.com/office/drawing/2014/main" id="{621B422B-9ED9-F643-3001-1FD93D901CF1}"/>
                    </a:ext>
                  </a:extLst>
                </p:cNvPr>
                <p:cNvSpPr/>
                <p:nvPr/>
              </p:nvSpPr>
              <p:spPr>
                <a:xfrm>
                  <a:off x="7470441" y="1801513"/>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246" name="Rectangle 245">
                  <a:extLst>
                    <a:ext uri="{FF2B5EF4-FFF2-40B4-BE49-F238E27FC236}">
                      <a16:creationId xmlns:a16="http://schemas.microsoft.com/office/drawing/2014/main" id="{2AE2285F-30A9-2C91-0262-FB6E59DDAD67}"/>
                    </a:ext>
                  </a:extLst>
                </p:cNvPr>
                <p:cNvSpPr/>
                <p:nvPr/>
              </p:nvSpPr>
              <p:spPr>
                <a:xfrm>
                  <a:off x="7763955" y="1801513"/>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247" name="Rectangle 246">
                  <a:extLst>
                    <a:ext uri="{FF2B5EF4-FFF2-40B4-BE49-F238E27FC236}">
                      <a16:creationId xmlns:a16="http://schemas.microsoft.com/office/drawing/2014/main" id="{8DF7DD9A-01EB-25E5-8F09-BE7A9E2FB71D}"/>
                    </a:ext>
                  </a:extLst>
                </p:cNvPr>
                <p:cNvSpPr/>
                <p:nvPr/>
              </p:nvSpPr>
              <p:spPr>
                <a:xfrm>
                  <a:off x="8057469" y="1796152"/>
                  <a:ext cx="293514" cy="293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grpSp>
          <p:sp>
            <p:nvSpPr>
              <p:cNvPr id="64" name="Rectangle 63">
                <a:extLst>
                  <a:ext uri="{FF2B5EF4-FFF2-40B4-BE49-F238E27FC236}">
                    <a16:creationId xmlns:a16="http://schemas.microsoft.com/office/drawing/2014/main" id="{A3A13CEA-8590-E485-026B-2592CBFDEBE2}"/>
                  </a:ext>
                </a:extLst>
              </p:cNvPr>
              <p:cNvSpPr/>
              <p:nvPr/>
            </p:nvSpPr>
            <p:spPr>
              <a:xfrm>
                <a:off x="7233357" y="2112095"/>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982245A8-3E5D-0665-B1A2-0FE17E4B3211}"/>
                  </a:ext>
                </a:extLst>
              </p:cNvPr>
              <p:cNvSpPr/>
              <p:nvPr/>
            </p:nvSpPr>
            <p:spPr>
              <a:xfrm>
                <a:off x="7526871" y="211209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66" name="Rectangle 65">
                <a:extLst>
                  <a:ext uri="{FF2B5EF4-FFF2-40B4-BE49-F238E27FC236}">
                    <a16:creationId xmlns:a16="http://schemas.microsoft.com/office/drawing/2014/main" id="{8F7A5DB8-3769-FD0B-9893-6F8DD59EA977}"/>
                  </a:ext>
                </a:extLst>
              </p:cNvPr>
              <p:cNvSpPr/>
              <p:nvPr/>
            </p:nvSpPr>
            <p:spPr>
              <a:xfrm>
                <a:off x="7820385" y="2111562"/>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12</a:t>
                </a:r>
              </a:p>
            </p:txBody>
          </p:sp>
          <p:sp>
            <p:nvSpPr>
              <p:cNvPr id="67" name="Rectangle 66">
                <a:extLst>
                  <a:ext uri="{FF2B5EF4-FFF2-40B4-BE49-F238E27FC236}">
                    <a16:creationId xmlns:a16="http://schemas.microsoft.com/office/drawing/2014/main" id="{2A354EF1-9926-5A03-C1DF-053566DDF832}"/>
                  </a:ext>
                </a:extLst>
              </p:cNvPr>
              <p:cNvSpPr/>
              <p:nvPr/>
            </p:nvSpPr>
            <p:spPr>
              <a:xfrm>
                <a:off x="8113899"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457E048A-6E6A-C52D-EA4B-ACB2C95A1F40}"/>
                  </a:ext>
                </a:extLst>
              </p:cNvPr>
              <p:cNvSpPr/>
              <p:nvPr/>
            </p:nvSpPr>
            <p:spPr>
              <a:xfrm>
                <a:off x="8407413"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9CFFA454-3905-508D-B84A-CC2CC3B7BD0D}"/>
                  </a:ext>
                </a:extLst>
              </p:cNvPr>
              <p:cNvSpPr/>
              <p:nvPr/>
            </p:nvSpPr>
            <p:spPr>
              <a:xfrm>
                <a:off x="8700927"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C3695419-F2A9-293F-2804-1582D9DDEAAB}"/>
                  </a:ext>
                </a:extLst>
              </p:cNvPr>
              <p:cNvSpPr/>
              <p:nvPr/>
            </p:nvSpPr>
            <p:spPr>
              <a:xfrm>
                <a:off x="8994441" y="211102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74E8090A-0BF5-B9D5-EB08-246526DFE04A}"/>
                  </a:ext>
                </a:extLst>
              </p:cNvPr>
              <p:cNvSpPr/>
              <p:nvPr/>
            </p:nvSpPr>
            <p:spPr>
              <a:xfrm>
                <a:off x="9287955" y="211102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60A9F269-4522-94BE-5F2E-214C85D5BFE7}"/>
                  </a:ext>
                </a:extLst>
              </p:cNvPr>
              <p:cNvSpPr/>
              <p:nvPr/>
            </p:nvSpPr>
            <p:spPr>
              <a:xfrm>
                <a:off x="9581469" y="211156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3B831239-46C0-130B-06A1-8FFD40535148}"/>
                  </a:ext>
                </a:extLst>
              </p:cNvPr>
              <p:cNvSpPr/>
              <p:nvPr/>
            </p:nvSpPr>
            <p:spPr>
              <a:xfrm>
                <a:off x="7233357" y="2377257"/>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a:t>
                </a:r>
              </a:p>
            </p:txBody>
          </p:sp>
          <p:sp>
            <p:nvSpPr>
              <p:cNvPr id="74" name="Rectangle 73">
                <a:extLst>
                  <a:ext uri="{FF2B5EF4-FFF2-40B4-BE49-F238E27FC236}">
                    <a16:creationId xmlns:a16="http://schemas.microsoft.com/office/drawing/2014/main" id="{311A15AD-944F-B69B-D8D0-CB05688AC44D}"/>
                  </a:ext>
                </a:extLst>
              </p:cNvPr>
              <p:cNvSpPr/>
              <p:nvPr/>
            </p:nvSpPr>
            <p:spPr>
              <a:xfrm>
                <a:off x="7526871" y="237725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30FE4655-6A00-0E45-56CB-995DE7BAFFE7}"/>
                  </a:ext>
                </a:extLst>
              </p:cNvPr>
              <p:cNvSpPr/>
              <p:nvPr/>
            </p:nvSpPr>
            <p:spPr>
              <a:xfrm>
                <a:off x="7820385" y="237672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76" name="Rectangle 75">
                <a:extLst>
                  <a:ext uri="{FF2B5EF4-FFF2-40B4-BE49-F238E27FC236}">
                    <a16:creationId xmlns:a16="http://schemas.microsoft.com/office/drawing/2014/main" id="{90337FFB-B02E-210D-B991-2D7414F55D07}"/>
                  </a:ext>
                </a:extLst>
              </p:cNvPr>
              <p:cNvSpPr/>
              <p:nvPr/>
            </p:nvSpPr>
            <p:spPr>
              <a:xfrm>
                <a:off x="8113899" y="2376724"/>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1599A13A-E040-718F-1BF8-920BBD894F53}"/>
                  </a:ext>
                </a:extLst>
              </p:cNvPr>
              <p:cNvSpPr/>
              <p:nvPr/>
            </p:nvSpPr>
            <p:spPr>
              <a:xfrm>
                <a:off x="8407413" y="237672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80" name="Rectangle 79">
                <a:extLst>
                  <a:ext uri="{FF2B5EF4-FFF2-40B4-BE49-F238E27FC236}">
                    <a16:creationId xmlns:a16="http://schemas.microsoft.com/office/drawing/2014/main" id="{DD4514AB-3181-C394-C7FE-523BD8A86AF6}"/>
                  </a:ext>
                </a:extLst>
              </p:cNvPr>
              <p:cNvSpPr/>
              <p:nvPr/>
            </p:nvSpPr>
            <p:spPr>
              <a:xfrm>
                <a:off x="8700927" y="2376724"/>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5FFC4C39-13B6-4EE7-0CD2-789669898353}"/>
                  </a:ext>
                </a:extLst>
              </p:cNvPr>
              <p:cNvSpPr/>
              <p:nvPr/>
            </p:nvSpPr>
            <p:spPr>
              <a:xfrm>
                <a:off x="8994441" y="237619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a:extLst>
                  <a:ext uri="{FF2B5EF4-FFF2-40B4-BE49-F238E27FC236}">
                    <a16:creationId xmlns:a16="http://schemas.microsoft.com/office/drawing/2014/main" id="{17E82FDF-8449-2FDA-4243-A67148A34190}"/>
                  </a:ext>
                </a:extLst>
              </p:cNvPr>
              <p:cNvSpPr/>
              <p:nvPr/>
            </p:nvSpPr>
            <p:spPr>
              <a:xfrm>
                <a:off x="9287955" y="237619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a:extLst>
                  <a:ext uri="{FF2B5EF4-FFF2-40B4-BE49-F238E27FC236}">
                    <a16:creationId xmlns:a16="http://schemas.microsoft.com/office/drawing/2014/main" id="{E7A36F0E-40BA-348F-F623-35DB3C9C4B99}"/>
                  </a:ext>
                </a:extLst>
              </p:cNvPr>
              <p:cNvSpPr/>
              <p:nvPr/>
            </p:nvSpPr>
            <p:spPr>
              <a:xfrm>
                <a:off x="9581469" y="2376724"/>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83">
                <a:extLst>
                  <a:ext uri="{FF2B5EF4-FFF2-40B4-BE49-F238E27FC236}">
                    <a16:creationId xmlns:a16="http://schemas.microsoft.com/office/drawing/2014/main" id="{3E677215-ED50-700C-2C0E-6AE5B9B82DF8}"/>
                  </a:ext>
                </a:extLst>
              </p:cNvPr>
              <p:cNvSpPr/>
              <p:nvPr/>
            </p:nvSpPr>
            <p:spPr>
              <a:xfrm>
                <a:off x="7233357" y="267029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12</a:t>
                </a:r>
              </a:p>
            </p:txBody>
          </p:sp>
          <p:sp>
            <p:nvSpPr>
              <p:cNvPr id="94" name="Rectangle 93">
                <a:extLst>
                  <a:ext uri="{FF2B5EF4-FFF2-40B4-BE49-F238E27FC236}">
                    <a16:creationId xmlns:a16="http://schemas.microsoft.com/office/drawing/2014/main" id="{7E5DF689-B965-D205-D37B-F1E9F8F46B64}"/>
                  </a:ext>
                </a:extLst>
              </p:cNvPr>
              <p:cNvSpPr/>
              <p:nvPr/>
            </p:nvSpPr>
            <p:spPr>
              <a:xfrm>
                <a:off x="7526871" y="267029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04" name="Rectangle 103">
                <a:extLst>
                  <a:ext uri="{FF2B5EF4-FFF2-40B4-BE49-F238E27FC236}">
                    <a16:creationId xmlns:a16="http://schemas.microsoft.com/office/drawing/2014/main" id="{1A296B77-E128-BEA7-24E2-9321156AAF47}"/>
                  </a:ext>
                </a:extLst>
              </p:cNvPr>
              <p:cNvSpPr/>
              <p:nvPr/>
            </p:nvSpPr>
            <p:spPr>
              <a:xfrm>
                <a:off x="7820385"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9D2F262E-71A7-FD7A-A0C9-76D9346161A7}"/>
                  </a:ext>
                </a:extLst>
              </p:cNvPr>
              <p:cNvSpPr/>
              <p:nvPr/>
            </p:nvSpPr>
            <p:spPr>
              <a:xfrm>
                <a:off x="8113899" y="2669761"/>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24" name="Rectangle 123">
                <a:extLst>
                  <a:ext uri="{FF2B5EF4-FFF2-40B4-BE49-F238E27FC236}">
                    <a16:creationId xmlns:a16="http://schemas.microsoft.com/office/drawing/2014/main" id="{D4FB3173-D01B-8071-816F-472E9B0888D4}"/>
                  </a:ext>
                </a:extLst>
              </p:cNvPr>
              <p:cNvSpPr/>
              <p:nvPr/>
            </p:nvSpPr>
            <p:spPr>
              <a:xfrm>
                <a:off x="8407413"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Rectangle 133">
                <a:extLst>
                  <a:ext uri="{FF2B5EF4-FFF2-40B4-BE49-F238E27FC236}">
                    <a16:creationId xmlns:a16="http://schemas.microsoft.com/office/drawing/2014/main" id="{CEC4F9C7-9CD3-8D07-89AF-189D70CF6BE5}"/>
                  </a:ext>
                </a:extLst>
              </p:cNvPr>
              <p:cNvSpPr/>
              <p:nvPr/>
            </p:nvSpPr>
            <p:spPr>
              <a:xfrm>
                <a:off x="8700927"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37B25563-E875-6F5C-F7AF-A130AAA41A1E}"/>
                  </a:ext>
                </a:extLst>
              </p:cNvPr>
              <p:cNvSpPr/>
              <p:nvPr/>
            </p:nvSpPr>
            <p:spPr>
              <a:xfrm>
                <a:off x="8994441" y="266922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CE90BA0D-F4D4-922F-9D3B-AA6ED277C444}"/>
                  </a:ext>
                </a:extLst>
              </p:cNvPr>
              <p:cNvSpPr/>
              <p:nvPr/>
            </p:nvSpPr>
            <p:spPr>
              <a:xfrm>
                <a:off x="9287955" y="266922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4" name="Rectangle 173">
                <a:extLst>
                  <a:ext uri="{FF2B5EF4-FFF2-40B4-BE49-F238E27FC236}">
                    <a16:creationId xmlns:a16="http://schemas.microsoft.com/office/drawing/2014/main" id="{2D624605-69AE-399F-CEE6-4233C89C54D2}"/>
                  </a:ext>
                </a:extLst>
              </p:cNvPr>
              <p:cNvSpPr/>
              <p:nvPr/>
            </p:nvSpPr>
            <p:spPr>
              <a:xfrm>
                <a:off x="9581469" y="266976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4" name="Rectangle 183">
                <a:extLst>
                  <a:ext uri="{FF2B5EF4-FFF2-40B4-BE49-F238E27FC236}">
                    <a16:creationId xmlns:a16="http://schemas.microsoft.com/office/drawing/2014/main" id="{C89E9568-88D9-F39E-E18D-A0BA276EBEAD}"/>
                  </a:ext>
                </a:extLst>
              </p:cNvPr>
              <p:cNvSpPr/>
              <p:nvPr/>
            </p:nvSpPr>
            <p:spPr>
              <a:xfrm>
                <a:off x="7233357" y="293545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5" name="Rectangle 184">
                <a:extLst>
                  <a:ext uri="{FF2B5EF4-FFF2-40B4-BE49-F238E27FC236}">
                    <a16:creationId xmlns:a16="http://schemas.microsoft.com/office/drawing/2014/main" id="{49914660-6881-65EE-60DE-1B92F8660C3E}"/>
                  </a:ext>
                </a:extLst>
              </p:cNvPr>
              <p:cNvSpPr/>
              <p:nvPr/>
            </p:nvSpPr>
            <p:spPr>
              <a:xfrm>
                <a:off x="7526871" y="293545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6" name="Rectangle 185">
                <a:extLst>
                  <a:ext uri="{FF2B5EF4-FFF2-40B4-BE49-F238E27FC236}">
                    <a16:creationId xmlns:a16="http://schemas.microsoft.com/office/drawing/2014/main" id="{9E8E80E8-30C9-B9B4-ED3A-1B5544A54C8C}"/>
                  </a:ext>
                </a:extLst>
              </p:cNvPr>
              <p:cNvSpPr/>
              <p:nvPr/>
            </p:nvSpPr>
            <p:spPr>
              <a:xfrm>
                <a:off x="7820385" y="293492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87" name="Rectangle 186">
                <a:extLst>
                  <a:ext uri="{FF2B5EF4-FFF2-40B4-BE49-F238E27FC236}">
                    <a16:creationId xmlns:a16="http://schemas.microsoft.com/office/drawing/2014/main" id="{9365B3EE-50D9-C7B6-6846-D39D21763D79}"/>
                  </a:ext>
                </a:extLst>
              </p:cNvPr>
              <p:cNvSpPr/>
              <p:nvPr/>
            </p:nvSpPr>
            <p:spPr>
              <a:xfrm>
                <a:off x="8113899" y="2934923"/>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8" name="Rectangle 187">
                <a:extLst>
                  <a:ext uri="{FF2B5EF4-FFF2-40B4-BE49-F238E27FC236}">
                    <a16:creationId xmlns:a16="http://schemas.microsoft.com/office/drawing/2014/main" id="{374DF524-DD18-18D3-2654-BD12ABBFF614}"/>
                  </a:ext>
                </a:extLst>
              </p:cNvPr>
              <p:cNvSpPr/>
              <p:nvPr/>
            </p:nvSpPr>
            <p:spPr>
              <a:xfrm>
                <a:off x="8407413" y="293492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89" name="Rectangle 188">
                <a:extLst>
                  <a:ext uri="{FF2B5EF4-FFF2-40B4-BE49-F238E27FC236}">
                    <a16:creationId xmlns:a16="http://schemas.microsoft.com/office/drawing/2014/main" id="{E1235047-D44E-015E-7EB3-998E060D99BE}"/>
                  </a:ext>
                </a:extLst>
              </p:cNvPr>
              <p:cNvSpPr/>
              <p:nvPr/>
            </p:nvSpPr>
            <p:spPr>
              <a:xfrm>
                <a:off x="8700927" y="293492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90" name="Rectangle 189">
                <a:extLst>
                  <a:ext uri="{FF2B5EF4-FFF2-40B4-BE49-F238E27FC236}">
                    <a16:creationId xmlns:a16="http://schemas.microsoft.com/office/drawing/2014/main" id="{E7F71730-990E-1C7F-EF0C-667176BA317B}"/>
                  </a:ext>
                </a:extLst>
              </p:cNvPr>
              <p:cNvSpPr/>
              <p:nvPr/>
            </p:nvSpPr>
            <p:spPr>
              <a:xfrm>
                <a:off x="8994441" y="2934390"/>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1" name="Rectangle 190">
                <a:extLst>
                  <a:ext uri="{FF2B5EF4-FFF2-40B4-BE49-F238E27FC236}">
                    <a16:creationId xmlns:a16="http://schemas.microsoft.com/office/drawing/2014/main" id="{FFA3E394-B504-D1DC-C3DC-6F87FF52C0FE}"/>
                  </a:ext>
                </a:extLst>
              </p:cNvPr>
              <p:cNvSpPr/>
              <p:nvPr/>
            </p:nvSpPr>
            <p:spPr>
              <a:xfrm>
                <a:off x="9287955" y="2934390"/>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Rectangle 191">
                <a:extLst>
                  <a:ext uri="{FF2B5EF4-FFF2-40B4-BE49-F238E27FC236}">
                    <a16:creationId xmlns:a16="http://schemas.microsoft.com/office/drawing/2014/main" id="{6BBBDC82-8F76-D6EB-4BFF-D1C07FAB43B2}"/>
                  </a:ext>
                </a:extLst>
              </p:cNvPr>
              <p:cNvSpPr/>
              <p:nvPr/>
            </p:nvSpPr>
            <p:spPr>
              <a:xfrm>
                <a:off x="9581469" y="2934923"/>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3" name="Rectangle 192">
                <a:extLst>
                  <a:ext uri="{FF2B5EF4-FFF2-40B4-BE49-F238E27FC236}">
                    <a16:creationId xmlns:a16="http://schemas.microsoft.com/office/drawing/2014/main" id="{A5B2D63F-4BFB-4928-13DA-4CD20A316A94}"/>
                  </a:ext>
                </a:extLst>
              </p:cNvPr>
              <p:cNvSpPr/>
              <p:nvPr/>
            </p:nvSpPr>
            <p:spPr>
              <a:xfrm>
                <a:off x="7233357" y="3228970"/>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 name="Rectangle 193">
                <a:extLst>
                  <a:ext uri="{FF2B5EF4-FFF2-40B4-BE49-F238E27FC236}">
                    <a16:creationId xmlns:a16="http://schemas.microsoft.com/office/drawing/2014/main" id="{38506921-4BCB-193E-D6E7-ED1229A0A9C4}"/>
                  </a:ext>
                </a:extLst>
              </p:cNvPr>
              <p:cNvSpPr/>
              <p:nvPr/>
            </p:nvSpPr>
            <p:spPr>
              <a:xfrm>
                <a:off x="7526871" y="3228970"/>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95" name="Rectangle 194">
                <a:extLst>
                  <a:ext uri="{FF2B5EF4-FFF2-40B4-BE49-F238E27FC236}">
                    <a16:creationId xmlns:a16="http://schemas.microsoft.com/office/drawing/2014/main" id="{E40C4518-BC4D-89B0-14EB-90ECE897CCDA}"/>
                  </a:ext>
                </a:extLst>
              </p:cNvPr>
              <p:cNvSpPr/>
              <p:nvPr/>
            </p:nvSpPr>
            <p:spPr>
              <a:xfrm>
                <a:off x="7820385"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6" name="Rectangle 195">
                <a:extLst>
                  <a:ext uri="{FF2B5EF4-FFF2-40B4-BE49-F238E27FC236}">
                    <a16:creationId xmlns:a16="http://schemas.microsoft.com/office/drawing/2014/main" id="{89FBFF86-7CFD-6BAA-67FB-E9CF4FFA8FAE}"/>
                  </a:ext>
                </a:extLst>
              </p:cNvPr>
              <p:cNvSpPr/>
              <p:nvPr/>
            </p:nvSpPr>
            <p:spPr>
              <a:xfrm>
                <a:off x="8113899" y="3228437"/>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97" name="Rectangle 196">
                <a:extLst>
                  <a:ext uri="{FF2B5EF4-FFF2-40B4-BE49-F238E27FC236}">
                    <a16:creationId xmlns:a16="http://schemas.microsoft.com/office/drawing/2014/main" id="{76CE0A94-87B6-E067-064B-813FB6BBF06C}"/>
                  </a:ext>
                </a:extLst>
              </p:cNvPr>
              <p:cNvSpPr/>
              <p:nvPr/>
            </p:nvSpPr>
            <p:spPr>
              <a:xfrm>
                <a:off x="8407413"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 name="Rectangle 197">
                <a:extLst>
                  <a:ext uri="{FF2B5EF4-FFF2-40B4-BE49-F238E27FC236}">
                    <a16:creationId xmlns:a16="http://schemas.microsoft.com/office/drawing/2014/main" id="{009584B1-0B0C-8B3A-616C-54ADDDA2514C}"/>
                  </a:ext>
                </a:extLst>
              </p:cNvPr>
              <p:cNvSpPr/>
              <p:nvPr/>
            </p:nvSpPr>
            <p:spPr>
              <a:xfrm>
                <a:off x="8700927"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9" name="Rectangle 198">
                <a:extLst>
                  <a:ext uri="{FF2B5EF4-FFF2-40B4-BE49-F238E27FC236}">
                    <a16:creationId xmlns:a16="http://schemas.microsoft.com/office/drawing/2014/main" id="{3824CAE7-E2AB-2364-0CB3-ADAB6D88FABE}"/>
                  </a:ext>
                </a:extLst>
              </p:cNvPr>
              <p:cNvSpPr/>
              <p:nvPr/>
            </p:nvSpPr>
            <p:spPr>
              <a:xfrm>
                <a:off x="8994441" y="322790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00" name="Rectangle 199">
                <a:extLst>
                  <a:ext uri="{FF2B5EF4-FFF2-40B4-BE49-F238E27FC236}">
                    <a16:creationId xmlns:a16="http://schemas.microsoft.com/office/drawing/2014/main" id="{BCB11E18-F06E-C0C0-9BC5-1CFCCACD006E}"/>
                  </a:ext>
                </a:extLst>
              </p:cNvPr>
              <p:cNvSpPr/>
              <p:nvPr/>
            </p:nvSpPr>
            <p:spPr>
              <a:xfrm>
                <a:off x="9287955" y="3227904"/>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201" name="Rectangle 200">
                <a:extLst>
                  <a:ext uri="{FF2B5EF4-FFF2-40B4-BE49-F238E27FC236}">
                    <a16:creationId xmlns:a16="http://schemas.microsoft.com/office/drawing/2014/main" id="{4C65895C-86DA-1023-D15F-6172D98E9B09}"/>
                  </a:ext>
                </a:extLst>
              </p:cNvPr>
              <p:cNvSpPr/>
              <p:nvPr/>
            </p:nvSpPr>
            <p:spPr>
              <a:xfrm>
                <a:off x="9581469" y="3228437"/>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Rectangle 201">
                <a:extLst>
                  <a:ext uri="{FF2B5EF4-FFF2-40B4-BE49-F238E27FC236}">
                    <a16:creationId xmlns:a16="http://schemas.microsoft.com/office/drawing/2014/main" id="{5D80DF42-C609-E1A4-1EAB-48571B96D2DE}"/>
                  </a:ext>
                </a:extLst>
              </p:cNvPr>
              <p:cNvSpPr/>
              <p:nvPr/>
            </p:nvSpPr>
            <p:spPr>
              <a:xfrm>
                <a:off x="7233357" y="349413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3" name="Rectangle 202">
                <a:extLst>
                  <a:ext uri="{FF2B5EF4-FFF2-40B4-BE49-F238E27FC236}">
                    <a16:creationId xmlns:a16="http://schemas.microsoft.com/office/drawing/2014/main" id="{90617654-A906-3357-FBFD-6944EA87FB3C}"/>
                  </a:ext>
                </a:extLst>
              </p:cNvPr>
              <p:cNvSpPr/>
              <p:nvPr/>
            </p:nvSpPr>
            <p:spPr>
              <a:xfrm>
                <a:off x="7526871" y="3494132"/>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4" name="Rectangle 203">
                <a:extLst>
                  <a:ext uri="{FF2B5EF4-FFF2-40B4-BE49-F238E27FC236}">
                    <a16:creationId xmlns:a16="http://schemas.microsoft.com/office/drawing/2014/main" id="{76C6C56A-3C91-CABE-7424-12B8E3224E2C}"/>
                  </a:ext>
                </a:extLst>
              </p:cNvPr>
              <p:cNvSpPr/>
              <p:nvPr/>
            </p:nvSpPr>
            <p:spPr>
              <a:xfrm>
                <a:off x="7820385" y="3493599"/>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5" name="Rectangle 204">
                <a:extLst>
                  <a:ext uri="{FF2B5EF4-FFF2-40B4-BE49-F238E27FC236}">
                    <a16:creationId xmlns:a16="http://schemas.microsoft.com/office/drawing/2014/main" id="{B9E23314-210A-2DA1-1864-DA4A387DCC56}"/>
                  </a:ext>
                </a:extLst>
              </p:cNvPr>
              <p:cNvSpPr/>
              <p:nvPr/>
            </p:nvSpPr>
            <p:spPr>
              <a:xfrm>
                <a:off x="8113899" y="3493599"/>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06" name="Rectangle 205">
                <a:extLst>
                  <a:ext uri="{FF2B5EF4-FFF2-40B4-BE49-F238E27FC236}">
                    <a16:creationId xmlns:a16="http://schemas.microsoft.com/office/drawing/2014/main" id="{7A3382D8-40C2-D247-ADDE-0EF2C3571970}"/>
                  </a:ext>
                </a:extLst>
              </p:cNvPr>
              <p:cNvSpPr/>
              <p:nvPr/>
            </p:nvSpPr>
            <p:spPr>
              <a:xfrm>
                <a:off x="8407413" y="349359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 name="Rectangle 206">
                <a:extLst>
                  <a:ext uri="{FF2B5EF4-FFF2-40B4-BE49-F238E27FC236}">
                    <a16:creationId xmlns:a16="http://schemas.microsoft.com/office/drawing/2014/main" id="{FCE50D8F-92CF-05E2-EB62-805981D4239F}"/>
                  </a:ext>
                </a:extLst>
              </p:cNvPr>
              <p:cNvSpPr/>
              <p:nvPr/>
            </p:nvSpPr>
            <p:spPr>
              <a:xfrm>
                <a:off x="8700927" y="349359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8" name="Rectangle 207">
                <a:extLst>
                  <a:ext uri="{FF2B5EF4-FFF2-40B4-BE49-F238E27FC236}">
                    <a16:creationId xmlns:a16="http://schemas.microsoft.com/office/drawing/2014/main" id="{35869B93-1DEE-3053-80DF-465350599508}"/>
                  </a:ext>
                </a:extLst>
              </p:cNvPr>
              <p:cNvSpPr/>
              <p:nvPr/>
            </p:nvSpPr>
            <p:spPr>
              <a:xfrm>
                <a:off x="8994441" y="349306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9" name="Rectangle 208">
                <a:extLst>
                  <a:ext uri="{FF2B5EF4-FFF2-40B4-BE49-F238E27FC236}">
                    <a16:creationId xmlns:a16="http://schemas.microsoft.com/office/drawing/2014/main" id="{9FFADA9E-92FF-0C87-DAE2-2B3DC62C89A1}"/>
                  </a:ext>
                </a:extLst>
              </p:cNvPr>
              <p:cNvSpPr/>
              <p:nvPr/>
            </p:nvSpPr>
            <p:spPr>
              <a:xfrm>
                <a:off x="9287955" y="349306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0" name="Rectangle 209">
                <a:extLst>
                  <a:ext uri="{FF2B5EF4-FFF2-40B4-BE49-F238E27FC236}">
                    <a16:creationId xmlns:a16="http://schemas.microsoft.com/office/drawing/2014/main" id="{20780218-0012-0AD6-0781-940F2B4F3D89}"/>
                  </a:ext>
                </a:extLst>
              </p:cNvPr>
              <p:cNvSpPr/>
              <p:nvPr/>
            </p:nvSpPr>
            <p:spPr>
              <a:xfrm>
                <a:off x="9581469" y="349359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1" name="Rectangle 210">
                <a:extLst>
                  <a:ext uri="{FF2B5EF4-FFF2-40B4-BE49-F238E27FC236}">
                    <a16:creationId xmlns:a16="http://schemas.microsoft.com/office/drawing/2014/main" id="{D4435889-6ECD-93DC-ED45-5D97BC80D4AE}"/>
                  </a:ext>
                </a:extLst>
              </p:cNvPr>
              <p:cNvSpPr/>
              <p:nvPr/>
            </p:nvSpPr>
            <p:spPr>
              <a:xfrm>
                <a:off x="7233357" y="378716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2" name="Rectangle 211">
                <a:extLst>
                  <a:ext uri="{FF2B5EF4-FFF2-40B4-BE49-F238E27FC236}">
                    <a16:creationId xmlns:a16="http://schemas.microsoft.com/office/drawing/2014/main" id="{F2C1055A-64B0-F49B-BF5C-B61010588AD5}"/>
                  </a:ext>
                </a:extLst>
              </p:cNvPr>
              <p:cNvSpPr/>
              <p:nvPr/>
            </p:nvSpPr>
            <p:spPr>
              <a:xfrm>
                <a:off x="7526871" y="3787169"/>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3" name="Rectangle 212">
                <a:extLst>
                  <a:ext uri="{FF2B5EF4-FFF2-40B4-BE49-F238E27FC236}">
                    <a16:creationId xmlns:a16="http://schemas.microsoft.com/office/drawing/2014/main" id="{CBD20EEB-CF82-4200-F4FD-AD63E7118DE4}"/>
                  </a:ext>
                </a:extLst>
              </p:cNvPr>
              <p:cNvSpPr/>
              <p:nvPr/>
            </p:nvSpPr>
            <p:spPr>
              <a:xfrm>
                <a:off x="7820385" y="378663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4" name="Rectangle 213">
                <a:extLst>
                  <a:ext uri="{FF2B5EF4-FFF2-40B4-BE49-F238E27FC236}">
                    <a16:creationId xmlns:a16="http://schemas.microsoft.com/office/drawing/2014/main" id="{35EBCF2B-29BC-BFA8-DE41-F76662E47820}"/>
                  </a:ext>
                </a:extLst>
              </p:cNvPr>
              <p:cNvSpPr/>
              <p:nvPr/>
            </p:nvSpPr>
            <p:spPr>
              <a:xfrm>
                <a:off x="8113899" y="3786636"/>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5" name="Rectangle 214">
                <a:extLst>
                  <a:ext uri="{FF2B5EF4-FFF2-40B4-BE49-F238E27FC236}">
                    <a16:creationId xmlns:a16="http://schemas.microsoft.com/office/drawing/2014/main" id="{9718F445-42DB-E1FA-7FC7-62B81423434E}"/>
                  </a:ext>
                </a:extLst>
              </p:cNvPr>
              <p:cNvSpPr/>
              <p:nvPr/>
            </p:nvSpPr>
            <p:spPr>
              <a:xfrm>
                <a:off x="8407413" y="378663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16" name="Rectangle 215">
                <a:extLst>
                  <a:ext uri="{FF2B5EF4-FFF2-40B4-BE49-F238E27FC236}">
                    <a16:creationId xmlns:a16="http://schemas.microsoft.com/office/drawing/2014/main" id="{DB535213-1BB8-A5C8-C07C-E5FF60AF4E77}"/>
                  </a:ext>
                </a:extLst>
              </p:cNvPr>
              <p:cNvSpPr/>
              <p:nvPr/>
            </p:nvSpPr>
            <p:spPr>
              <a:xfrm>
                <a:off x="8700927" y="378663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17" name="Rectangle 216">
                <a:extLst>
                  <a:ext uri="{FF2B5EF4-FFF2-40B4-BE49-F238E27FC236}">
                    <a16:creationId xmlns:a16="http://schemas.microsoft.com/office/drawing/2014/main" id="{436A88BB-4F98-0EA2-B588-91299E8E4805}"/>
                  </a:ext>
                </a:extLst>
              </p:cNvPr>
              <p:cNvSpPr/>
              <p:nvPr/>
            </p:nvSpPr>
            <p:spPr>
              <a:xfrm>
                <a:off x="8994441" y="3786103"/>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Rectangle 217">
                <a:extLst>
                  <a:ext uri="{FF2B5EF4-FFF2-40B4-BE49-F238E27FC236}">
                    <a16:creationId xmlns:a16="http://schemas.microsoft.com/office/drawing/2014/main" id="{BADB46B8-3969-05C1-A14D-50C6D311500D}"/>
                  </a:ext>
                </a:extLst>
              </p:cNvPr>
              <p:cNvSpPr/>
              <p:nvPr/>
            </p:nvSpPr>
            <p:spPr>
              <a:xfrm>
                <a:off x="9287955" y="3786103"/>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19" name="Rectangle 218">
                <a:extLst>
                  <a:ext uri="{FF2B5EF4-FFF2-40B4-BE49-F238E27FC236}">
                    <a16:creationId xmlns:a16="http://schemas.microsoft.com/office/drawing/2014/main" id="{61DC2207-3388-7603-368C-455C0767150C}"/>
                  </a:ext>
                </a:extLst>
              </p:cNvPr>
              <p:cNvSpPr/>
              <p:nvPr/>
            </p:nvSpPr>
            <p:spPr>
              <a:xfrm>
                <a:off x="9581469" y="3786636"/>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11</a:t>
                </a:r>
              </a:p>
            </p:txBody>
          </p:sp>
          <p:sp>
            <p:nvSpPr>
              <p:cNvPr id="220" name="Rectangle 219">
                <a:extLst>
                  <a:ext uri="{FF2B5EF4-FFF2-40B4-BE49-F238E27FC236}">
                    <a16:creationId xmlns:a16="http://schemas.microsoft.com/office/drawing/2014/main" id="{E65F2E02-3647-7E7D-1E97-9CA6D6C5ECFF}"/>
                  </a:ext>
                </a:extLst>
              </p:cNvPr>
              <p:cNvSpPr/>
              <p:nvPr/>
            </p:nvSpPr>
            <p:spPr>
              <a:xfrm>
                <a:off x="7233357" y="405233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1" name="Rectangle 220">
                <a:extLst>
                  <a:ext uri="{FF2B5EF4-FFF2-40B4-BE49-F238E27FC236}">
                    <a16:creationId xmlns:a16="http://schemas.microsoft.com/office/drawing/2014/main" id="{C2822572-67A5-3244-5576-C070DBD56629}"/>
                  </a:ext>
                </a:extLst>
              </p:cNvPr>
              <p:cNvSpPr/>
              <p:nvPr/>
            </p:nvSpPr>
            <p:spPr>
              <a:xfrm>
                <a:off x="7526871" y="405233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2" name="Rectangle 221">
                <a:extLst>
                  <a:ext uri="{FF2B5EF4-FFF2-40B4-BE49-F238E27FC236}">
                    <a16:creationId xmlns:a16="http://schemas.microsoft.com/office/drawing/2014/main" id="{E1D23C74-83F6-98B4-6FCC-9F73A8739E7D}"/>
                  </a:ext>
                </a:extLst>
              </p:cNvPr>
              <p:cNvSpPr/>
              <p:nvPr/>
            </p:nvSpPr>
            <p:spPr>
              <a:xfrm>
                <a:off x="7820385" y="405179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3" name="Rectangle 222">
                <a:extLst>
                  <a:ext uri="{FF2B5EF4-FFF2-40B4-BE49-F238E27FC236}">
                    <a16:creationId xmlns:a16="http://schemas.microsoft.com/office/drawing/2014/main" id="{E273F2E9-A7D4-F5A2-DE4E-2112721DC9E1}"/>
                  </a:ext>
                </a:extLst>
              </p:cNvPr>
              <p:cNvSpPr/>
              <p:nvPr/>
            </p:nvSpPr>
            <p:spPr>
              <a:xfrm>
                <a:off x="8113899" y="405179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4" name="Rectangle 223">
                <a:extLst>
                  <a:ext uri="{FF2B5EF4-FFF2-40B4-BE49-F238E27FC236}">
                    <a16:creationId xmlns:a16="http://schemas.microsoft.com/office/drawing/2014/main" id="{19635530-1731-C417-EFDD-F79BD4102F1D}"/>
                  </a:ext>
                </a:extLst>
              </p:cNvPr>
              <p:cNvSpPr/>
              <p:nvPr/>
            </p:nvSpPr>
            <p:spPr>
              <a:xfrm>
                <a:off x="8407413" y="4051798"/>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225" name="Rectangle 224">
                <a:extLst>
                  <a:ext uri="{FF2B5EF4-FFF2-40B4-BE49-F238E27FC236}">
                    <a16:creationId xmlns:a16="http://schemas.microsoft.com/office/drawing/2014/main" id="{59578B0C-4826-0BCB-4F4D-8AB33DFE8FE0}"/>
                  </a:ext>
                </a:extLst>
              </p:cNvPr>
              <p:cNvSpPr/>
              <p:nvPr/>
            </p:nvSpPr>
            <p:spPr>
              <a:xfrm>
                <a:off x="8700927" y="405179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6" name="Rectangle 225">
                <a:extLst>
                  <a:ext uri="{FF2B5EF4-FFF2-40B4-BE49-F238E27FC236}">
                    <a16:creationId xmlns:a16="http://schemas.microsoft.com/office/drawing/2014/main" id="{46BB244F-8C9F-3C3A-6190-C77EBC879DF5}"/>
                  </a:ext>
                </a:extLst>
              </p:cNvPr>
              <p:cNvSpPr/>
              <p:nvPr/>
            </p:nvSpPr>
            <p:spPr>
              <a:xfrm>
                <a:off x="8994441" y="405126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27" name="Rectangle 226">
                <a:extLst>
                  <a:ext uri="{FF2B5EF4-FFF2-40B4-BE49-F238E27FC236}">
                    <a16:creationId xmlns:a16="http://schemas.microsoft.com/office/drawing/2014/main" id="{54806C63-CA0B-1415-C26C-550597AB0AB2}"/>
                  </a:ext>
                </a:extLst>
              </p:cNvPr>
              <p:cNvSpPr/>
              <p:nvPr/>
            </p:nvSpPr>
            <p:spPr>
              <a:xfrm>
                <a:off x="9287955" y="4051265"/>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8" name="Rectangle 227">
                <a:extLst>
                  <a:ext uri="{FF2B5EF4-FFF2-40B4-BE49-F238E27FC236}">
                    <a16:creationId xmlns:a16="http://schemas.microsoft.com/office/drawing/2014/main" id="{35AE33C8-EA03-7C5E-AB28-232B0AA5533E}"/>
                  </a:ext>
                </a:extLst>
              </p:cNvPr>
              <p:cNvSpPr/>
              <p:nvPr/>
            </p:nvSpPr>
            <p:spPr>
              <a:xfrm>
                <a:off x="9581469" y="4051798"/>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29" name="Rectangle 228">
                <a:extLst>
                  <a:ext uri="{FF2B5EF4-FFF2-40B4-BE49-F238E27FC236}">
                    <a16:creationId xmlns:a16="http://schemas.microsoft.com/office/drawing/2014/main" id="{F9983296-660F-C205-11B9-24606012248A}"/>
                  </a:ext>
                </a:extLst>
              </p:cNvPr>
              <p:cNvSpPr/>
              <p:nvPr/>
            </p:nvSpPr>
            <p:spPr>
              <a:xfrm>
                <a:off x="7233357" y="435710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0" name="Rectangle 229">
                <a:extLst>
                  <a:ext uri="{FF2B5EF4-FFF2-40B4-BE49-F238E27FC236}">
                    <a16:creationId xmlns:a16="http://schemas.microsoft.com/office/drawing/2014/main" id="{6A12B6CF-8B85-2377-E69D-9FF7D38256B9}"/>
                  </a:ext>
                </a:extLst>
              </p:cNvPr>
              <p:cNvSpPr/>
              <p:nvPr/>
            </p:nvSpPr>
            <p:spPr>
              <a:xfrm>
                <a:off x="7526871" y="4357101"/>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1" name="Rectangle 230">
                <a:extLst>
                  <a:ext uri="{FF2B5EF4-FFF2-40B4-BE49-F238E27FC236}">
                    <a16:creationId xmlns:a16="http://schemas.microsoft.com/office/drawing/2014/main" id="{465344EC-2A68-3228-FB7C-2C900D196EB1}"/>
                  </a:ext>
                </a:extLst>
              </p:cNvPr>
              <p:cNvSpPr/>
              <p:nvPr/>
            </p:nvSpPr>
            <p:spPr>
              <a:xfrm>
                <a:off x="7820385"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Rectangle 231">
                <a:extLst>
                  <a:ext uri="{FF2B5EF4-FFF2-40B4-BE49-F238E27FC236}">
                    <a16:creationId xmlns:a16="http://schemas.microsoft.com/office/drawing/2014/main" id="{F163B6FA-996A-FB9B-E6CB-707F416E200A}"/>
                  </a:ext>
                </a:extLst>
              </p:cNvPr>
              <p:cNvSpPr/>
              <p:nvPr/>
            </p:nvSpPr>
            <p:spPr>
              <a:xfrm>
                <a:off x="8113899"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3" name="Rectangle 232">
                <a:extLst>
                  <a:ext uri="{FF2B5EF4-FFF2-40B4-BE49-F238E27FC236}">
                    <a16:creationId xmlns:a16="http://schemas.microsoft.com/office/drawing/2014/main" id="{280970B2-26E7-E1E3-4E0A-988A0D59A812}"/>
                  </a:ext>
                </a:extLst>
              </p:cNvPr>
              <p:cNvSpPr/>
              <p:nvPr/>
            </p:nvSpPr>
            <p:spPr>
              <a:xfrm>
                <a:off x="8407413"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4" name="Rectangle 233">
                <a:extLst>
                  <a:ext uri="{FF2B5EF4-FFF2-40B4-BE49-F238E27FC236}">
                    <a16:creationId xmlns:a16="http://schemas.microsoft.com/office/drawing/2014/main" id="{A78B5C94-8CAB-4BAD-C744-35F1F7826633}"/>
                  </a:ext>
                </a:extLst>
              </p:cNvPr>
              <p:cNvSpPr/>
              <p:nvPr/>
            </p:nvSpPr>
            <p:spPr>
              <a:xfrm>
                <a:off x="8700927"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5" name="Rectangle 234">
                <a:extLst>
                  <a:ext uri="{FF2B5EF4-FFF2-40B4-BE49-F238E27FC236}">
                    <a16:creationId xmlns:a16="http://schemas.microsoft.com/office/drawing/2014/main" id="{91BCF726-3FD5-82A8-DB8C-1598381C944E}"/>
                  </a:ext>
                </a:extLst>
              </p:cNvPr>
              <p:cNvSpPr/>
              <p:nvPr/>
            </p:nvSpPr>
            <p:spPr>
              <a:xfrm>
                <a:off x="8994441" y="435603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11</a:t>
                </a:r>
              </a:p>
            </p:txBody>
          </p:sp>
          <p:sp>
            <p:nvSpPr>
              <p:cNvPr id="236" name="Rectangle 235">
                <a:extLst>
                  <a:ext uri="{FF2B5EF4-FFF2-40B4-BE49-F238E27FC236}">
                    <a16:creationId xmlns:a16="http://schemas.microsoft.com/office/drawing/2014/main" id="{B310B0C0-D862-1B81-867C-8FC4BA4A9495}"/>
                  </a:ext>
                </a:extLst>
              </p:cNvPr>
              <p:cNvSpPr/>
              <p:nvPr/>
            </p:nvSpPr>
            <p:spPr>
              <a:xfrm>
                <a:off x="9287955" y="4356035"/>
                <a:ext cx="293514" cy="293514"/>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37" name="Rectangle 236">
                <a:extLst>
                  <a:ext uri="{FF2B5EF4-FFF2-40B4-BE49-F238E27FC236}">
                    <a16:creationId xmlns:a16="http://schemas.microsoft.com/office/drawing/2014/main" id="{1D4E0400-AD84-4DF9-AE42-62E258ADB510}"/>
                  </a:ext>
                </a:extLst>
              </p:cNvPr>
              <p:cNvSpPr/>
              <p:nvPr/>
            </p:nvSpPr>
            <p:spPr>
              <a:xfrm>
                <a:off x="9581469" y="4356568"/>
                <a:ext cx="293514" cy="293514"/>
              </a:xfrm>
              <a:prstGeom prst="rect">
                <a:avLst/>
              </a:prstGeom>
              <a:solidFill>
                <a:schemeClr val="bg1">
                  <a:lumMod val="75000"/>
                </a:schemeClr>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8" name="Rectangle 237">
                <a:extLst>
                  <a:ext uri="{FF2B5EF4-FFF2-40B4-BE49-F238E27FC236}">
                    <a16:creationId xmlns:a16="http://schemas.microsoft.com/office/drawing/2014/main" id="{3A6A84B5-A1EB-78EF-2457-FCDA8393B030}"/>
                  </a:ext>
                </a:extLst>
              </p:cNvPr>
              <p:cNvSpPr/>
              <p:nvPr/>
            </p:nvSpPr>
            <p:spPr>
              <a:xfrm>
                <a:off x="8700927" y="2657973"/>
                <a:ext cx="293514" cy="265162"/>
              </a:xfrm>
              <a:prstGeom prst="rect">
                <a:avLst/>
              </a:prstGeom>
              <a:solidFill>
                <a:srgbClr val="FF505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sp>
          <p:nvSpPr>
            <p:cNvPr id="3" name="TextBox 2">
              <a:extLst>
                <a:ext uri="{FF2B5EF4-FFF2-40B4-BE49-F238E27FC236}">
                  <a16:creationId xmlns:a16="http://schemas.microsoft.com/office/drawing/2014/main" id="{E958D204-964A-2F70-9FCB-E74461209F1B}"/>
                </a:ext>
              </a:extLst>
            </p:cNvPr>
            <p:cNvSpPr txBox="1"/>
            <p:nvPr/>
          </p:nvSpPr>
          <p:spPr>
            <a:xfrm>
              <a:off x="7718323" y="5710019"/>
              <a:ext cx="3999271" cy="646331"/>
            </a:xfrm>
            <a:prstGeom prst="rect">
              <a:avLst/>
            </a:prstGeom>
            <a:noFill/>
            <a:ln>
              <a:noFill/>
            </a:ln>
          </p:spPr>
          <p:txBody>
            <a:bodyPr wrap="square" rtlCol="0">
              <a:spAutoFit/>
            </a:bodyPr>
            <a:lstStyle/>
            <a:p>
              <a:r>
                <a:rPr lang="en-US" dirty="0"/>
                <a:t>In practice, blank cells would be null </a:t>
              </a:r>
            </a:p>
            <a:p>
              <a:r>
                <a:rPr lang="en-US" dirty="0"/>
                <a:t>(omitted for readability)</a:t>
              </a:r>
            </a:p>
          </p:txBody>
        </p:sp>
      </p:grpSp>
      <mc:AlternateContent xmlns:mc="http://schemas.openxmlformats.org/markup-compatibility/2006">
        <mc:Choice xmlns:a14="http://schemas.microsoft.com/office/drawing/2010/main" Requires="a14">
          <p:sp>
            <p:nvSpPr>
              <p:cNvPr id="43" name="TextBox 42">
                <a:extLst>
                  <a:ext uri="{FF2B5EF4-FFF2-40B4-BE49-F238E27FC236}">
                    <a16:creationId xmlns:a16="http://schemas.microsoft.com/office/drawing/2014/main" id="{35A9DD58-CA05-E29B-B6EB-476D0BC67FD6}"/>
                  </a:ext>
                </a:extLst>
              </p:cNvPr>
              <p:cNvSpPr txBox="1"/>
              <p:nvPr/>
            </p:nvSpPr>
            <p:spPr>
              <a:xfrm>
                <a:off x="5573520" y="3601742"/>
                <a:ext cx="1506887" cy="954107"/>
              </a:xfrm>
              <a:prstGeom prst="rect">
                <a:avLst/>
              </a:prstGeom>
              <a:noFill/>
              <a:ln>
                <a:solidFill>
                  <a:srgbClr val="FF33CC"/>
                </a:solidFill>
              </a:ln>
            </p:spPr>
            <p:txBody>
              <a:bodyPr wrap="none" rtlCol="0">
                <a:spAutoFit/>
              </a:bodyPr>
              <a:lstStyle/>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𝑉</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𝑛</m:t>
                    </m:r>
                  </m:oMath>
                </a14:m>
                <a:r>
                  <a:rPr lang="en-US" sz="2800" b="0" dirty="0">
                    <a:solidFill>
                      <a:srgbClr val="FF33CC"/>
                    </a:solidFill>
                  </a:rPr>
                  <a:t> </a:t>
                </a:r>
              </a:p>
              <a:p>
                <a14:m>
                  <m:oMath xmlns:m="http://schemas.openxmlformats.org/officeDocument/2006/math">
                    <m:d>
                      <m:dPr>
                        <m:begChr m:val="|"/>
                        <m:endChr m:val="|"/>
                        <m:ctrlPr>
                          <a:rPr lang="en-US" sz="2800" b="0" i="1" smtClean="0">
                            <a:solidFill>
                              <a:srgbClr val="FF33CC"/>
                            </a:solidFill>
                            <a:latin typeface="Cambria Math" panose="02040503050406030204" pitchFamily="18" charset="0"/>
                          </a:rPr>
                        </m:ctrlPr>
                      </m:dPr>
                      <m:e>
                        <m:r>
                          <a:rPr lang="en-US" sz="2800" b="0" i="1" smtClean="0">
                            <a:solidFill>
                              <a:srgbClr val="FF33CC"/>
                            </a:solidFill>
                            <a:latin typeface="Cambria Math" panose="02040503050406030204" pitchFamily="18" charset="0"/>
                          </a:rPr>
                          <m:t>𝐸</m:t>
                        </m:r>
                      </m:e>
                    </m:d>
                    <m:r>
                      <a:rPr lang="en-US" sz="2800" b="0" i="1" smtClean="0">
                        <a:solidFill>
                          <a:srgbClr val="FF33CC"/>
                        </a:solidFill>
                        <a:latin typeface="Cambria Math" panose="02040503050406030204" pitchFamily="18" charset="0"/>
                      </a:rPr>
                      <m:t>=</m:t>
                    </m:r>
                    <m:r>
                      <a:rPr lang="en-US" sz="2800" b="0" i="1" smtClean="0">
                        <a:solidFill>
                          <a:srgbClr val="FF33CC"/>
                        </a:solidFill>
                        <a:latin typeface="Cambria Math" panose="02040503050406030204" pitchFamily="18" charset="0"/>
                      </a:rPr>
                      <m:t>𝑚</m:t>
                    </m:r>
                  </m:oMath>
                </a14:m>
                <a:r>
                  <a:rPr lang="en-US" sz="2800" dirty="0">
                    <a:solidFill>
                      <a:srgbClr val="FF33CC"/>
                    </a:solidFill>
                  </a:rPr>
                  <a:t> </a:t>
                </a:r>
              </a:p>
            </p:txBody>
          </p:sp>
        </mc:Choice>
        <mc:Fallback>
          <p:sp>
            <p:nvSpPr>
              <p:cNvPr id="43" name="TextBox 42">
                <a:extLst>
                  <a:ext uri="{FF2B5EF4-FFF2-40B4-BE49-F238E27FC236}">
                    <a16:creationId xmlns:a16="http://schemas.microsoft.com/office/drawing/2014/main" id="{35A9DD58-CA05-E29B-B6EB-476D0BC67FD6}"/>
                  </a:ext>
                </a:extLst>
              </p:cNvPr>
              <p:cNvSpPr txBox="1">
                <a:spLocks noRot="1" noChangeAspect="1" noMove="1" noResize="1" noEditPoints="1" noAdjustHandles="1" noChangeArrowheads="1" noChangeShapeType="1" noTextEdit="1"/>
              </p:cNvSpPr>
              <p:nvPr/>
            </p:nvSpPr>
            <p:spPr>
              <a:xfrm>
                <a:off x="5573520" y="3601742"/>
                <a:ext cx="1506887" cy="954107"/>
              </a:xfrm>
              <a:prstGeom prst="rect">
                <a:avLst/>
              </a:prstGeom>
              <a:blipFill>
                <a:blip r:embed="rId2"/>
                <a:stretch>
                  <a:fillRect/>
                </a:stretch>
              </a:blipFill>
              <a:ln>
                <a:solidFill>
                  <a:srgbClr val="FF33CC"/>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Box 51">
                <a:extLst>
                  <a:ext uri="{FF2B5EF4-FFF2-40B4-BE49-F238E27FC236}">
                    <a16:creationId xmlns:a16="http://schemas.microsoft.com/office/drawing/2014/main" id="{D1FB8B3D-BAAC-3A35-6028-01D2A3E24765}"/>
                  </a:ext>
                </a:extLst>
              </p:cNvPr>
              <p:cNvSpPr txBox="1"/>
              <p:nvPr/>
            </p:nvSpPr>
            <p:spPr>
              <a:xfrm>
                <a:off x="96849" y="3869510"/>
                <a:ext cx="4928325" cy="3046988"/>
              </a:xfrm>
              <a:prstGeom prst="rect">
                <a:avLst/>
              </a:prstGeom>
              <a:noFill/>
            </p:spPr>
            <p:txBody>
              <a:bodyPr wrap="square" rtlCol="0">
                <a:spAutoFit/>
              </a:bodyPr>
              <a:lstStyle/>
              <a:p>
                <a:r>
                  <a:rPr lang="en-US" sz="2400" u="sng" dirty="0"/>
                  <a:t>Time/Space Tradeoffs</a:t>
                </a:r>
              </a:p>
              <a:p>
                <a:r>
                  <a:rPr lang="en-US" sz="2400" dirty="0"/>
                  <a:t>Space to represent: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oMath>
                </a14:m>
                <a:endParaRPr lang="en-US" sz="2400" dirty="0"/>
              </a:p>
              <a:p>
                <a:r>
                  <a:rPr lang="en-US" sz="2400" dirty="0"/>
                  <a:t>Add Edge </a:t>
                </a:r>
                <a14:m>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𝑣</m:t>
                    </m:r>
                    <m:r>
                      <a:rPr lang="en-US" sz="2400" b="0" i="1" smtClean="0">
                        <a:latin typeface="Cambria Math" panose="02040503050406030204" pitchFamily="18" charset="0"/>
                      </a:rPr>
                      <m:t>,</m:t>
                    </m:r>
                    <m:r>
                      <a:rPr lang="en-US" sz="2400" b="0" i="1" smtClean="0">
                        <a:latin typeface="Cambria Math" panose="02040503050406030204" pitchFamily="18" charset="0"/>
                      </a:rPr>
                      <m:t>𝑤</m:t>
                    </m:r>
                    <m:r>
                      <a:rPr lang="en-US" sz="2400" b="0" i="1" smtClean="0">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0" smtClean="0">
                        <a:latin typeface="Cambria Math" panose="02040503050406030204" pitchFamily="18" charset="0"/>
                      </a:rPr>
                      <m:t>1</m:t>
                    </m:r>
                    <m:r>
                      <a:rPr lang="en-US" sz="2400" b="0" i="1" smtClean="0">
                        <a:latin typeface="Cambria Math" panose="02040503050406030204" pitchFamily="18" charset="0"/>
                      </a:rPr>
                      <m:t>)</m:t>
                    </m:r>
                  </m:oMath>
                </a14:m>
                <a:endParaRPr lang="en-US" sz="2400" dirty="0"/>
              </a:p>
              <a:p>
                <a:r>
                  <a:rPr lang="en-US" sz="2400" dirty="0"/>
                  <a:t>Remove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0" smtClean="0">
                        <a:latin typeface="Cambria Math" panose="02040503050406030204" pitchFamily="18" charset="0"/>
                      </a:rPr>
                      <m:t>1</m:t>
                    </m:r>
                    <m:r>
                      <a:rPr lang="en-US" sz="2400" b="0" i="1" smtClean="0">
                        <a:latin typeface="Cambria Math" panose="02040503050406030204" pitchFamily="18" charset="0"/>
                      </a:rPr>
                      <m:t>)</m:t>
                    </m:r>
                  </m:oMath>
                </a14:m>
                <a:endParaRPr lang="en-US" sz="2400" dirty="0"/>
              </a:p>
              <a:p>
                <a:r>
                  <a:rPr lang="en-US" sz="2400" dirty="0"/>
                  <a:t>Check if Edge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𝑣</m:t>
                    </m:r>
                    <m:r>
                      <a:rPr lang="en-US" sz="2400" i="1">
                        <a:latin typeface="Cambria Math" panose="02040503050406030204" pitchFamily="18" charset="0"/>
                      </a:rPr>
                      <m:t>,</m:t>
                    </m:r>
                    <m:r>
                      <a:rPr lang="en-US" sz="2400" i="1">
                        <a:latin typeface="Cambria Math" panose="02040503050406030204" pitchFamily="18" charset="0"/>
                      </a:rPr>
                      <m:t>𝑤</m:t>
                    </m:r>
                    <m:r>
                      <a:rPr lang="en-US" sz="2400" i="1">
                        <a:latin typeface="Cambria Math" panose="02040503050406030204" pitchFamily="18" charset="0"/>
                      </a:rPr>
                      <m:t>)</m:t>
                    </m:r>
                  </m:oMath>
                </a14:m>
                <a:r>
                  <a:rPr lang="en-US" sz="2400" dirty="0"/>
                  <a:t> Exists: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0" smtClean="0">
                        <a:latin typeface="Cambria Math" panose="02040503050406030204" pitchFamily="18" charset="0"/>
                      </a:rPr>
                      <m:t>1</m:t>
                    </m:r>
                    <m:r>
                      <a:rPr lang="en-US" sz="2400" b="0" i="1" smtClean="0">
                        <a:latin typeface="Cambria Math" panose="02040503050406030204" pitchFamily="18" charset="0"/>
                      </a:rPr>
                      <m:t>)</m:t>
                    </m:r>
                  </m:oMath>
                </a14:m>
                <a:endParaRPr lang="en-US" sz="2400" dirty="0"/>
              </a:p>
              <a:p>
                <a:r>
                  <a:rPr lang="en-US" sz="2400" dirty="0"/>
                  <a:t>Get Neighbors (incoming): </a:t>
                </a:r>
                <a14:m>
                  <m:oMath xmlns:m="http://schemas.openxmlformats.org/officeDocument/2006/math">
                    <m:r>
                      <m:rPr>
                        <m:sty m:val="p"/>
                      </m:rPr>
                      <a:rPr lang="en-US" sz="2400" b="0" i="0" smtClean="0">
                        <a:latin typeface="Cambria Math" panose="02040503050406030204" pitchFamily="18" charset="0"/>
                      </a:rPr>
                      <m:t>Θ</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oMath>
                </a14:m>
                <a:endParaRPr lang="en-US" sz="2400" dirty="0"/>
              </a:p>
              <a:p>
                <a:r>
                  <a:rPr lang="en-US" sz="2400" dirty="0"/>
                  <a:t>Get Neighbors (outgoing): </a:t>
                </a:r>
                <a14:m>
                  <m:oMath xmlns:m="http://schemas.openxmlformats.org/officeDocument/2006/math">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𝑛</m:t>
                        </m:r>
                      </m:e>
                    </m:d>
                  </m:oMath>
                </a14:m>
                <a:endParaRPr lang="en-US" sz="2400" dirty="0"/>
              </a:p>
              <a:p>
                <a:endParaRPr lang="en-US" sz="2400" dirty="0"/>
              </a:p>
            </p:txBody>
          </p:sp>
        </mc:Choice>
        <mc:Fallback xmlns="">
          <p:sp>
            <p:nvSpPr>
              <p:cNvPr id="52" name="TextBox 51">
                <a:extLst>
                  <a:ext uri="{FF2B5EF4-FFF2-40B4-BE49-F238E27FC236}">
                    <a16:creationId xmlns:a16="http://schemas.microsoft.com/office/drawing/2014/main" id="{D1FB8B3D-BAAC-3A35-6028-01D2A3E24765}"/>
                  </a:ext>
                </a:extLst>
              </p:cNvPr>
              <p:cNvSpPr txBox="1">
                <a:spLocks noRot="1" noChangeAspect="1" noMove="1" noResize="1" noEditPoints="1" noAdjustHandles="1" noChangeArrowheads="1" noChangeShapeType="1" noTextEdit="1"/>
              </p:cNvSpPr>
              <p:nvPr/>
            </p:nvSpPr>
            <p:spPr>
              <a:xfrm>
                <a:off x="96849" y="3869510"/>
                <a:ext cx="4928325" cy="3046988"/>
              </a:xfrm>
              <a:prstGeom prst="rect">
                <a:avLst/>
              </a:prstGeom>
              <a:blipFill>
                <a:blip r:embed="rId4"/>
                <a:stretch>
                  <a:fillRect l="-1980" t="-1600"/>
                </a:stretch>
              </a:blipFill>
            </p:spPr>
            <p:txBody>
              <a:bodyPr/>
              <a:lstStyle/>
              <a:p>
                <a:r>
                  <a:rPr lang="en-US">
                    <a:noFill/>
                  </a:rPr>
                  <a:t> </a:t>
                </a:r>
              </a:p>
            </p:txBody>
          </p:sp>
        </mc:Fallback>
      </mc:AlternateContent>
    </p:spTree>
    <p:extLst>
      <p:ext uri="{BB962C8B-B14F-4D97-AF65-F5344CB8AC3E}">
        <p14:creationId xmlns:p14="http://schemas.microsoft.com/office/powerpoint/2010/main" val="139756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5D8CA-9965-F96E-527A-B3B96E0A9B73}"/>
              </a:ext>
            </a:extLst>
          </p:cNvPr>
          <p:cNvSpPr>
            <a:spLocks noGrp="1"/>
          </p:cNvSpPr>
          <p:nvPr>
            <p:ph type="title"/>
          </p:nvPr>
        </p:nvSpPr>
        <p:spPr/>
        <p:txBody>
          <a:bodyPr/>
          <a:lstStyle/>
          <a:p>
            <a:r>
              <a:rPr lang="en-US" dirty="0"/>
              <a:t>Comparison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18206F4-AEBA-AFF0-5435-30521973FE94}"/>
                  </a:ext>
                </a:extLst>
              </p:cNvPr>
              <p:cNvSpPr>
                <a:spLocks noGrp="1"/>
              </p:cNvSpPr>
              <p:nvPr>
                <p:ph idx="1"/>
              </p:nvPr>
            </p:nvSpPr>
            <p:spPr>
              <a:xfrm>
                <a:off x="838200" y="1825625"/>
                <a:ext cx="10515600" cy="4857808"/>
              </a:xfrm>
            </p:spPr>
            <p:txBody>
              <a:bodyPr>
                <a:normAutofit fontScale="92500" lnSpcReduction="20000"/>
              </a:bodyPr>
              <a:lstStyle/>
              <a:p>
                <a:r>
                  <a:rPr lang="en-US" dirty="0"/>
                  <a:t>Adjacency List:</a:t>
                </a:r>
              </a:p>
              <a:p>
                <a:pPr lvl="1"/>
                <a:r>
                  <a:rPr lang="en-US" dirty="0"/>
                  <a:t>Less memory when </a:t>
                </a:r>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r>
                      <a:rPr lang="en-US" b="0" i="1" smtClean="0">
                        <a:latin typeface="Cambria Math" panose="02040503050406030204" pitchFamily="18" charset="0"/>
                      </a:rPr>
                      <m:t>&lt;</m:t>
                    </m:r>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sup>
                        <m:r>
                          <a:rPr lang="en-US" b="0" i="1" smtClean="0">
                            <a:latin typeface="Cambria Math" panose="02040503050406030204" pitchFamily="18" charset="0"/>
                          </a:rPr>
                          <m:t>2</m:t>
                        </m:r>
                      </m:sup>
                    </m:sSup>
                  </m:oMath>
                </a14:m>
                <a:endParaRPr lang="en-US" dirty="0"/>
              </a:p>
              <a:p>
                <a:pPr lvl="1"/>
                <a:r>
                  <a:rPr lang="en-US" dirty="0"/>
                  <a:t>Operations with running time linear in degree of source node</a:t>
                </a:r>
              </a:p>
              <a:p>
                <a:pPr lvl="2"/>
                <a:r>
                  <a:rPr lang="en-US" dirty="0"/>
                  <a:t>Add an edge</a:t>
                </a:r>
              </a:p>
              <a:p>
                <a:pPr lvl="2"/>
                <a:r>
                  <a:rPr lang="en-US" dirty="0"/>
                  <a:t>Remove an edge</a:t>
                </a:r>
              </a:p>
              <a:p>
                <a:pPr lvl="2"/>
                <a:r>
                  <a:rPr lang="en-US" dirty="0"/>
                  <a:t>Check for edge</a:t>
                </a:r>
              </a:p>
              <a:p>
                <a:pPr lvl="2"/>
                <a:r>
                  <a:rPr lang="en-US" dirty="0"/>
                  <a:t>Get neighbors</a:t>
                </a:r>
              </a:p>
              <a:p>
                <a:r>
                  <a:rPr lang="en-US" dirty="0"/>
                  <a:t>Adjacency Matrix:</a:t>
                </a:r>
              </a:p>
              <a:p>
                <a:pPr lvl="1"/>
                <a:r>
                  <a:rPr lang="en-US" dirty="0"/>
                  <a:t>Similar amount of memory when </a:t>
                </a:r>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sup>
                        <m:r>
                          <a:rPr lang="en-US" b="0" i="1" smtClean="0">
                            <a:latin typeface="Cambria Math" panose="02040503050406030204" pitchFamily="18" charset="0"/>
                          </a:rPr>
                          <m:t>2</m:t>
                        </m:r>
                      </m:sup>
                    </m:sSup>
                  </m:oMath>
                </a14:m>
                <a:endParaRPr lang="en-US" dirty="0"/>
              </a:p>
              <a:p>
                <a:pPr lvl="1"/>
                <a:r>
                  <a:rPr lang="en-US" dirty="0"/>
                  <a:t>Constant time operations:</a:t>
                </a:r>
              </a:p>
              <a:p>
                <a:pPr lvl="2"/>
                <a:r>
                  <a:rPr lang="en-US" dirty="0"/>
                  <a:t>Add an edge</a:t>
                </a:r>
              </a:p>
              <a:p>
                <a:pPr lvl="2"/>
                <a:r>
                  <a:rPr lang="en-US" dirty="0"/>
                  <a:t>Remove an edge</a:t>
                </a:r>
              </a:p>
              <a:p>
                <a:pPr lvl="2"/>
                <a:r>
                  <a:rPr lang="en-US" dirty="0"/>
                  <a:t>Check for an edge</a:t>
                </a:r>
              </a:p>
              <a:p>
                <a:pPr lvl="1"/>
                <a:r>
                  <a:rPr lang="en-US" dirty="0"/>
                  <a:t>Operations running with linear time in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𝑉</m:t>
                    </m:r>
                    <m:r>
                      <a:rPr lang="en-US" b="0" i="1" smtClean="0">
                        <a:latin typeface="Cambria Math" panose="02040503050406030204" pitchFamily="18" charset="0"/>
                      </a:rPr>
                      <m:t>|</m:t>
                    </m:r>
                  </m:oMath>
                </a14:m>
                <a:endParaRPr lang="en-US" dirty="0"/>
              </a:p>
              <a:p>
                <a:pPr lvl="2"/>
                <a:r>
                  <a:rPr lang="en-US" dirty="0">
                    <a:solidFill>
                      <a:srgbClr val="FF0000"/>
                    </a:solidFill>
                  </a:rPr>
                  <a:t>Get neighbors</a:t>
                </a:r>
              </a:p>
              <a:p>
                <a:pPr lvl="1"/>
                <a:endParaRPr lang="en-US" dirty="0"/>
              </a:p>
            </p:txBody>
          </p:sp>
        </mc:Choice>
        <mc:Fallback xmlns="">
          <p:sp>
            <p:nvSpPr>
              <p:cNvPr id="3" name="Content Placeholder 2">
                <a:extLst>
                  <a:ext uri="{FF2B5EF4-FFF2-40B4-BE49-F238E27FC236}">
                    <a16:creationId xmlns:a16="http://schemas.microsoft.com/office/drawing/2014/main" id="{218206F4-AEBA-AFF0-5435-30521973FE94}"/>
                  </a:ext>
                </a:extLst>
              </p:cNvPr>
              <p:cNvSpPr>
                <a:spLocks noGrp="1" noRot="1" noChangeAspect="1" noMove="1" noResize="1" noEditPoints="1" noAdjustHandles="1" noChangeArrowheads="1" noChangeShapeType="1" noTextEdit="1"/>
              </p:cNvSpPr>
              <p:nvPr>
                <p:ph idx="1"/>
              </p:nvPr>
            </p:nvSpPr>
            <p:spPr>
              <a:xfrm>
                <a:off x="838200" y="1825625"/>
                <a:ext cx="10515600" cy="4857808"/>
              </a:xfrm>
              <a:blipFill>
                <a:blip r:embed="rId2"/>
                <a:stretch>
                  <a:fillRect l="-928" t="-313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30F1998-AC84-2B98-EFCA-7D0342965B19}"/>
                  </a:ext>
                </a:extLst>
              </p:cNvPr>
              <p:cNvSpPr txBox="1"/>
              <p:nvPr/>
            </p:nvSpPr>
            <p:spPr>
              <a:xfrm>
                <a:off x="6974378" y="3369973"/>
                <a:ext cx="4912822" cy="2246769"/>
              </a:xfrm>
              <a:prstGeom prst="rect">
                <a:avLst/>
              </a:prstGeom>
              <a:noFill/>
              <a:ln>
                <a:solidFill>
                  <a:srgbClr val="0070C0"/>
                </a:solidFill>
              </a:ln>
            </p:spPr>
            <p:txBody>
              <a:bodyPr wrap="square" rtlCol="0">
                <a:spAutoFit/>
              </a:bodyPr>
              <a:lstStyle/>
              <a:p>
                <a:r>
                  <a:rPr lang="en-US" sz="2000" dirty="0">
                    <a:solidFill>
                      <a:schemeClr val="accent5">
                        <a:lumMod val="75000"/>
                      </a:schemeClr>
                    </a:solidFill>
                  </a:rPr>
                  <a:t>Adjacency List is more common in practice:</a:t>
                </a:r>
              </a:p>
              <a:p>
                <a:pPr marL="285750" indent="-285750">
                  <a:buFont typeface="Arial" panose="020B0604020202020204" pitchFamily="34" charset="0"/>
                  <a:buChar char="•"/>
                </a:pPr>
                <a:r>
                  <a:rPr lang="en-US" sz="2000" dirty="0">
                    <a:solidFill>
                      <a:schemeClr val="accent5">
                        <a:lumMod val="75000"/>
                      </a:schemeClr>
                    </a:solidFill>
                  </a:rPr>
                  <a:t>Most graphs have </a:t>
                </a:r>
                <a14:m>
                  <m:oMath xmlns:m="http://schemas.openxmlformats.org/officeDocument/2006/math">
                    <m:d>
                      <m:dPr>
                        <m:begChr m:val="|"/>
                        <m:endChr m:val="|"/>
                        <m:ctrlPr>
                          <a:rPr lang="en-US" sz="2000" b="0" i="1" smtClean="0">
                            <a:solidFill>
                              <a:schemeClr val="accent5">
                                <a:lumMod val="75000"/>
                              </a:schemeClr>
                            </a:solidFill>
                            <a:latin typeface="Cambria Math" panose="02040503050406030204" pitchFamily="18" charset="0"/>
                          </a:rPr>
                        </m:ctrlPr>
                      </m:dPr>
                      <m:e>
                        <m:r>
                          <a:rPr lang="en-US" sz="2000" b="0" i="1" smtClean="0">
                            <a:solidFill>
                              <a:schemeClr val="accent5">
                                <a:lumMod val="75000"/>
                              </a:schemeClr>
                            </a:solidFill>
                            <a:latin typeface="Cambria Math" panose="02040503050406030204" pitchFamily="18" charset="0"/>
                          </a:rPr>
                          <m:t>𝐸</m:t>
                        </m:r>
                      </m:e>
                    </m:d>
                    <m:r>
                      <a:rPr lang="en-US" sz="2000" b="0" i="1" smtClean="0">
                        <a:solidFill>
                          <a:schemeClr val="accent5">
                            <a:lumMod val="75000"/>
                          </a:schemeClr>
                        </a:solidFill>
                        <a:latin typeface="Cambria Math" panose="02040503050406030204" pitchFamily="18" charset="0"/>
                      </a:rPr>
                      <m:t>≪</m:t>
                    </m:r>
                    <m:sSup>
                      <m:sSupPr>
                        <m:ctrlPr>
                          <a:rPr lang="en-US" sz="2000" b="0" i="1" smtClean="0">
                            <a:solidFill>
                              <a:schemeClr val="accent5">
                                <a:lumMod val="75000"/>
                              </a:schemeClr>
                            </a:solidFill>
                            <a:latin typeface="Cambria Math" panose="02040503050406030204" pitchFamily="18" charset="0"/>
                          </a:rPr>
                        </m:ctrlPr>
                      </m:sSupPr>
                      <m:e>
                        <m:d>
                          <m:dPr>
                            <m:begChr m:val="|"/>
                            <m:endChr m:val="|"/>
                            <m:ctrlPr>
                              <a:rPr lang="en-US" sz="2000" b="0" i="1" smtClean="0">
                                <a:solidFill>
                                  <a:schemeClr val="accent5">
                                    <a:lumMod val="75000"/>
                                  </a:schemeClr>
                                </a:solidFill>
                                <a:latin typeface="Cambria Math" panose="02040503050406030204" pitchFamily="18" charset="0"/>
                              </a:rPr>
                            </m:ctrlPr>
                          </m:dPr>
                          <m:e>
                            <m:r>
                              <a:rPr lang="en-US" sz="2000" b="0" i="1" smtClean="0">
                                <a:solidFill>
                                  <a:schemeClr val="accent5">
                                    <a:lumMod val="75000"/>
                                  </a:schemeClr>
                                </a:solidFill>
                                <a:latin typeface="Cambria Math" panose="02040503050406030204" pitchFamily="18" charset="0"/>
                              </a:rPr>
                              <m:t>𝑉</m:t>
                            </m:r>
                          </m:e>
                        </m:d>
                      </m:e>
                      <m:sup>
                        <m:r>
                          <a:rPr lang="en-US" sz="2000" b="0" i="1" smtClean="0">
                            <a:solidFill>
                              <a:schemeClr val="accent5">
                                <a:lumMod val="75000"/>
                              </a:schemeClr>
                            </a:solidFill>
                            <a:latin typeface="Cambria Math" panose="02040503050406030204" pitchFamily="18" charset="0"/>
                          </a:rPr>
                          <m:t>2</m:t>
                        </m:r>
                      </m:sup>
                    </m:sSup>
                  </m:oMath>
                </a14:m>
                <a:endParaRPr lang="en-US" sz="2000" dirty="0">
                  <a:solidFill>
                    <a:schemeClr val="accent5">
                      <a:lumMod val="75000"/>
                    </a:schemeClr>
                  </a:solidFill>
                </a:endParaRPr>
              </a:p>
              <a:p>
                <a:pPr marL="742950" lvl="1" indent="-285750">
                  <a:buFont typeface="Arial" panose="020B0604020202020204" pitchFamily="34" charset="0"/>
                  <a:buChar char="•"/>
                </a:pPr>
                <a:r>
                  <a:rPr lang="en-US" sz="2000" dirty="0">
                    <a:solidFill>
                      <a:schemeClr val="accent5">
                        <a:lumMod val="75000"/>
                      </a:schemeClr>
                    </a:solidFill>
                  </a:rPr>
                  <a:t>Saves memory</a:t>
                </a:r>
              </a:p>
              <a:p>
                <a:pPr marL="742950" lvl="1" indent="-285750">
                  <a:buFont typeface="Arial" panose="020B0604020202020204" pitchFamily="34" charset="0"/>
                  <a:buChar char="•"/>
                </a:pPr>
                <a:r>
                  <a:rPr lang="en-US" sz="2000" dirty="0">
                    <a:solidFill>
                      <a:schemeClr val="accent5">
                        <a:lumMod val="75000"/>
                      </a:schemeClr>
                    </a:solidFill>
                  </a:rPr>
                  <a:t>Most nodes will have small degree</a:t>
                </a:r>
              </a:p>
              <a:p>
                <a:pPr marL="285750" indent="-285750">
                  <a:buFont typeface="Arial" panose="020B0604020202020204" pitchFamily="34" charset="0"/>
                  <a:buChar char="•"/>
                </a:pPr>
                <a:r>
                  <a:rPr lang="en-US" sz="2000" dirty="0">
                    <a:solidFill>
                      <a:schemeClr val="accent5">
                        <a:lumMod val="75000"/>
                      </a:schemeClr>
                    </a:solidFill>
                  </a:rPr>
                  <a:t>Getting neighbors is a common operation</a:t>
                </a:r>
              </a:p>
              <a:p>
                <a:pPr marL="285750" indent="-285750">
                  <a:buFont typeface="Arial" panose="020B0604020202020204" pitchFamily="34" charset="0"/>
                  <a:buChar char="•"/>
                </a:pPr>
                <a:r>
                  <a:rPr lang="en-US" sz="2000" dirty="0">
                    <a:solidFill>
                      <a:schemeClr val="accent5">
                        <a:lumMod val="75000"/>
                      </a:schemeClr>
                    </a:solidFill>
                  </a:rPr>
                  <a:t>Adjacency Matrix may be better if the graph is “dense” or if its edges change a lot</a:t>
                </a:r>
              </a:p>
            </p:txBody>
          </p:sp>
        </mc:Choice>
        <mc:Fallback xmlns="">
          <p:sp>
            <p:nvSpPr>
              <p:cNvPr id="4" name="TextBox 3">
                <a:extLst>
                  <a:ext uri="{FF2B5EF4-FFF2-40B4-BE49-F238E27FC236}">
                    <a16:creationId xmlns:a16="http://schemas.microsoft.com/office/drawing/2014/main" id="{A30F1998-AC84-2B98-EFCA-7D0342965B19}"/>
                  </a:ext>
                </a:extLst>
              </p:cNvPr>
              <p:cNvSpPr txBox="1">
                <a:spLocks noRot="1" noChangeAspect="1" noMove="1" noResize="1" noEditPoints="1" noAdjustHandles="1" noChangeArrowheads="1" noChangeShapeType="1" noTextEdit="1"/>
              </p:cNvSpPr>
              <p:nvPr/>
            </p:nvSpPr>
            <p:spPr>
              <a:xfrm>
                <a:off x="6974378" y="3369973"/>
                <a:ext cx="4912822" cy="2246769"/>
              </a:xfrm>
              <a:prstGeom prst="rect">
                <a:avLst/>
              </a:prstGeom>
              <a:blipFill>
                <a:blip r:embed="rId3"/>
                <a:stretch>
                  <a:fillRect l="-1114" t="-1351" r="-1114" b="-3784"/>
                </a:stretch>
              </a:blipFill>
              <a:ln>
                <a:solidFill>
                  <a:srgbClr val="0070C0"/>
                </a:solidFill>
              </a:ln>
            </p:spPr>
            <p:txBody>
              <a:bodyPr/>
              <a:lstStyle/>
              <a:p>
                <a:r>
                  <a:rPr lang="en-US">
                    <a:noFill/>
                  </a:rPr>
                  <a:t> </a:t>
                </a:r>
              </a:p>
            </p:txBody>
          </p:sp>
        </mc:Fallback>
      </mc:AlternateContent>
    </p:spTree>
    <p:extLst>
      <p:ext uri="{BB962C8B-B14F-4D97-AF65-F5344CB8AC3E}">
        <p14:creationId xmlns:p14="http://schemas.microsoft.com/office/powerpoint/2010/main" val="1967714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Breadth-First Search</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Input: a node </a:t>
                </a:r>
                <a14:m>
                  <m:oMath xmlns:m="http://schemas.openxmlformats.org/officeDocument/2006/math">
                    <m:r>
                      <a:rPr lang="en-US" b="0" i="1" smtClean="0">
                        <a:solidFill>
                          <a:srgbClr val="FF0000"/>
                        </a:solidFill>
                        <a:latin typeface="Cambria Math"/>
                      </a:rPr>
                      <m:t>𝑠</m:t>
                    </m:r>
                  </m:oMath>
                </a14:m>
                <a:endParaRPr lang="en-US" dirty="0"/>
              </a:p>
              <a:p>
                <a:r>
                  <a:rPr lang="en-US" dirty="0"/>
                  <a:t>Behavior: Start with node </a:t>
                </a:r>
                <a14:m>
                  <m:oMath xmlns:m="http://schemas.openxmlformats.org/officeDocument/2006/math">
                    <m:r>
                      <a:rPr lang="en-US" b="0" i="1" smtClean="0">
                        <a:solidFill>
                          <a:srgbClr val="FF0000"/>
                        </a:solidFill>
                        <a:latin typeface="Cambria Math"/>
                      </a:rPr>
                      <m:t>𝑠</m:t>
                    </m:r>
                  </m:oMath>
                </a14:m>
                <a:r>
                  <a:rPr lang="en-US" dirty="0"/>
                  <a:t>, visit all neighbors of </a:t>
                </a:r>
                <a14:m>
                  <m:oMath xmlns:m="http://schemas.openxmlformats.org/officeDocument/2006/math">
                    <m:r>
                      <a:rPr lang="en-US" b="0" i="1" smtClean="0">
                        <a:solidFill>
                          <a:srgbClr val="FF0000"/>
                        </a:solidFill>
                        <a:latin typeface="Cambria Math"/>
                      </a:rPr>
                      <m:t>𝑠</m:t>
                    </m:r>
                  </m:oMath>
                </a14:m>
                <a:r>
                  <a:rPr lang="en-US" dirty="0"/>
                  <a:t>, then all neighbors of neighbors of </a:t>
                </a:r>
                <a14:m>
                  <m:oMath xmlns:m="http://schemas.openxmlformats.org/officeDocument/2006/math">
                    <m:r>
                      <a:rPr lang="en-US" b="0" i="1" smtClean="0">
                        <a:solidFill>
                          <a:srgbClr val="FF0000"/>
                        </a:solidFill>
                        <a:latin typeface="Cambria Math"/>
                      </a:rPr>
                      <m:t>𝑠</m:t>
                    </m:r>
                  </m:oMath>
                </a14:m>
                <a:r>
                  <a:rPr lang="en-US" dirty="0"/>
                  <a:t>, …</a:t>
                </a:r>
              </a:p>
              <a:p>
                <a:r>
                  <a:rPr lang="en-US" dirty="0"/>
                  <a:t>Visits every node reachable from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 in order of distance</a:t>
                </a:r>
              </a:p>
              <a:p>
                <a:r>
                  <a:rPr lang="en-US" dirty="0"/>
                  <a:t>Output: </a:t>
                </a:r>
              </a:p>
              <a:p>
                <a:pPr lvl="1"/>
                <a:r>
                  <a:rPr lang="en-US" dirty="0"/>
                  <a:t>How long is the shortest path?</a:t>
                </a:r>
              </a:p>
              <a:p>
                <a:pPr lvl="1"/>
                <a:r>
                  <a:rPr lang="en-US" dirty="0"/>
                  <a:t>Is the graph connected?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r="-986"/>
                </a:stretch>
              </a:blipFill>
            </p:spPr>
            <p:txBody>
              <a:bodyPr/>
              <a:lstStyle/>
              <a:p>
                <a:r>
                  <a:rPr lang="en-US">
                    <a:noFill/>
                  </a:rPr>
                  <a:t> </a:t>
                </a:r>
              </a:p>
            </p:txBody>
          </p:sp>
        </mc:Fallback>
      </mc:AlternateContent>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75E60E83-EF60-B160-6395-F34703A2E2C9}"/>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A2187964-E870-5C20-5011-7EF331D8B442}"/>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4CFC0412-9146-E934-F4DC-D43CAC4D8DE1}"/>
                  </a:ext>
                </a:extLst>
              </p:cNvPr>
              <p:cNvCxnSpPr>
                <a:stCxn id="49" idx="7"/>
                <a:endCxn id="50"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08726BF-EB96-6CE6-3CBC-9B19B9874C5E}"/>
                  </a:ext>
                </a:extLst>
              </p:cNvPr>
              <p:cNvCxnSpPr>
                <a:stCxn id="50" idx="6"/>
                <a:endCxn id="53"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D3345FA-E452-9557-2472-ED7C1E1FF6F5}"/>
                  </a:ext>
                </a:extLst>
              </p:cNvPr>
              <p:cNvCxnSpPr>
                <a:stCxn id="49" idx="4"/>
                <a:endCxn id="51"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6F20CE6-12E8-B8CD-4C6D-6E08BB48B8DD}"/>
                  </a:ext>
                </a:extLst>
              </p:cNvPr>
              <p:cNvCxnSpPr>
                <a:stCxn id="52" idx="3"/>
                <a:endCxn id="51"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8E65BF8-0C38-878D-43F0-DCA1382ECE78}"/>
                  </a:ext>
                </a:extLst>
              </p:cNvPr>
              <p:cNvCxnSpPr>
                <a:stCxn id="54" idx="2"/>
                <a:endCxn id="51"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FE8A7D6-FA04-569D-7C8B-00D1000D5562}"/>
                  </a:ext>
                </a:extLst>
              </p:cNvPr>
              <p:cNvCxnSpPr>
                <a:stCxn id="52" idx="5"/>
                <a:endCxn id="54"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F8CFF62-24F6-E065-106D-CA91FC2FD082}"/>
                  </a:ext>
                </a:extLst>
              </p:cNvPr>
              <p:cNvCxnSpPr>
                <a:stCxn id="52" idx="7"/>
                <a:endCxn id="53"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244733C-FCCA-2B14-53BE-1D266F25D9A6}"/>
                  </a:ext>
                </a:extLst>
              </p:cNvPr>
              <p:cNvCxnSpPr>
                <a:stCxn id="54" idx="6"/>
                <a:endCxn id="55"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CAA9FF4-A914-088F-BC91-64DF4D401A0C}"/>
                  </a:ext>
                </a:extLst>
              </p:cNvPr>
              <p:cNvCxnSpPr>
                <a:stCxn id="55" idx="1"/>
                <a:endCxn id="53"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C444822-6EFB-DDAD-2CFA-EF917A222B88}"/>
                  </a:ext>
                </a:extLst>
              </p:cNvPr>
              <p:cNvCxnSpPr>
                <a:stCxn id="57" idx="2"/>
                <a:endCxn id="53"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A959733-B4ED-BA28-9EDF-61445BDDEFA8}"/>
                  </a:ext>
                </a:extLst>
              </p:cNvPr>
              <p:cNvCxnSpPr>
                <a:stCxn id="55" idx="0"/>
                <a:endCxn id="57"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8F4AA5D-0263-91BE-E34B-3CCF5E6D33A9}"/>
                  </a:ext>
                </a:extLst>
              </p:cNvPr>
              <p:cNvCxnSpPr>
                <a:stCxn id="56" idx="1"/>
                <a:endCxn id="57"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ACB732B-4621-C7D4-11BA-682F7277548D}"/>
                  </a:ext>
                </a:extLst>
              </p:cNvPr>
              <p:cNvCxnSpPr>
                <a:stCxn id="56" idx="3"/>
                <a:endCxn id="55"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3753FED-EBEF-C50C-C21C-755E93539BEA}"/>
                  </a:ext>
                </a:extLst>
              </p:cNvPr>
              <p:cNvCxnSpPr>
                <a:stCxn id="50" idx="4"/>
                <a:endCxn id="51"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1B5F7B4A-9EC8-F78B-2346-A30082F4B6EE}"/>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50" name="Oval 49">
                <a:extLst>
                  <a:ext uri="{FF2B5EF4-FFF2-40B4-BE49-F238E27FC236}">
                    <a16:creationId xmlns:a16="http://schemas.microsoft.com/office/drawing/2014/main" id="{BF6D25DC-D0D4-04D2-6803-B09D9B9393B3}"/>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1" name="Oval 50">
                <a:extLst>
                  <a:ext uri="{FF2B5EF4-FFF2-40B4-BE49-F238E27FC236}">
                    <a16:creationId xmlns:a16="http://schemas.microsoft.com/office/drawing/2014/main" id="{AD85C94E-8822-4B5A-41C5-2476C6E729DD}"/>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2" name="Oval 51">
                <a:extLst>
                  <a:ext uri="{FF2B5EF4-FFF2-40B4-BE49-F238E27FC236}">
                    <a16:creationId xmlns:a16="http://schemas.microsoft.com/office/drawing/2014/main" id="{379FB71B-E579-7B2A-783E-A82ED8BEA553}"/>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3" name="Oval 52">
                <a:extLst>
                  <a:ext uri="{FF2B5EF4-FFF2-40B4-BE49-F238E27FC236}">
                    <a16:creationId xmlns:a16="http://schemas.microsoft.com/office/drawing/2014/main" id="{520B4334-C074-8A41-9DB1-8ED01D36B502}"/>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4" name="Oval 53">
                <a:extLst>
                  <a:ext uri="{FF2B5EF4-FFF2-40B4-BE49-F238E27FC236}">
                    <a16:creationId xmlns:a16="http://schemas.microsoft.com/office/drawing/2014/main" id="{7ED46E86-17A7-C404-82BA-A842355628A9}"/>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5" name="Oval 54">
                <a:extLst>
                  <a:ext uri="{FF2B5EF4-FFF2-40B4-BE49-F238E27FC236}">
                    <a16:creationId xmlns:a16="http://schemas.microsoft.com/office/drawing/2014/main" id="{8229461C-16BC-CC4C-AFAC-1E5547FEB92D}"/>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56" name="Oval 55">
                <a:extLst>
                  <a:ext uri="{FF2B5EF4-FFF2-40B4-BE49-F238E27FC236}">
                    <a16:creationId xmlns:a16="http://schemas.microsoft.com/office/drawing/2014/main" id="{B2094438-55C6-D79E-8879-4351A8143ED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7" name="Oval 56">
                <a:extLst>
                  <a:ext uri="{FF2B5EF4-FFF2-40B4-BE49-F238E27FC236}">
                    <a16:creationId xmlns:a16="http://schemas.microsoft.com/office/drawing/2014/main" id="{8C98B4E5-D147-0466-56D0-8ED4B6840997}"/>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30932EFF-C21A-C8FB-6275-23E9BF2E34BA}"/>
                </a:ext>
              </a:extLst>
            </p:cNvPr>
            <p:cNvCxnSpPr>
              <a:cxnSpLocks/>
              <a:stCxn id="55" idx="7"/>
              <a:endCxn id="57"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739BBA3-18B2-BF36-7317-ED47E1F53C5D}"/>
                </a:ext>
              </a:extLst>
            </p:cNvPr>
            <p:cNvCxnSpPr>
              <a:cxnSpLocks/>
              <a:stCxn id="54" idx="3"/>
              <a:endCxn id="51"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74278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BFS – Pseudocode</a:t>
            </a:r>
          </a:p>
        </p:txBody>
      </p:sp>
      <p:sp>
        <p:nvSpPr>
          <p:cNvPr id="43" name="TextBox 42"/>
          <p:cNvSpPr txBox="1"/>
          <p:nvPr/>
        </p:nvSpPr>
        <p:spPr>
          <a:xfrm>
            <a:off x="5194496" y="414158"/>
            <a:ext cx="8686800" cy="6124754"/>
          </a:xfrm>
          <a:prstGeom prst="rect">
            <a:avLst/>
          </a:prstGeom>
          <a:noFill/>
        </p:spPr>
        <p:txBody>
          <a:bodyPr wrap="square" rtlCol="0">
            <a:spAutoFit/>
          </a:bodyPr>
          <a:lstStyle/>
          <a:p>
            <a:r>
              <a:rPr lang="en-US" sz="2800" dirty="0"/>
              <a:t>void </a:t>
            </a:r>
            <a:r>
              <a:rPr lang="en-US" sz="2800" dirty="0" err="1"/>
              <a:t>bfs</a:t>
            </a:r>
            <a:r>
              <a:rPr lang="en-US" sz="2800" dirty="0"/>
              <a:t>(graph, s){</a:t>
            </a:r>
          </a:p>
          <a:p>
            <a:r>
              <a:rPr lang="en-US" sz="2800" dirty="0"/>
              <a:t>	found = new Queue();</a:t>
            </a:r>
          </a:p>
          <a:p>
            <a:r>
              <a:rPr lang="en-US" sz="2800" dirty="0"/>
              <a:t>	</a:t>
            </a:r>
            <a:r>
              <a:rPr lang="en-US" sz="2800" dirty="0" err="1"/>
              <a:t>found.enqueue</a:t>
            </a:r>
            <a:r>
              <a:rPr lang="en-US" sz="2800" dirty="0"/>
              <a:t>(s);</a:t>
            </a:r>
          </a:p>
          <a:p>
            <a:r>
              <a:rPr lang="en-US" sz="2800" dirty="0"/>
              <a:t>	mark s as “visited”;</a:t>
            </a:r>
          </a:p>
          <a:p>
            <a:r>
              <a:rPr lang="en-US" sz="2800" dirty="0"/>
              <a:t>	While (!</a:t>
            </a:r>
            <a:r>
              <a:rPr lang="en-US" sz="2800" dirty="0" err="1"/>
              <a:t>found.isEmpty</a:t>
            </a:r>
            <a:r>
              <a:rPr lang="en-US" sz="2800" dirty="0"/>
              <a:t>()){</a:t>
            </a:r>
          </a:p>
          <a:p>
            <a:r>
              <a:rPr lang="en-US" sz="2800" dirty="0"/>
              <a:t>		current = </a:t>
            </a:r>
            <a:r>
              <a:rPr lang="en-US" sz="2800" dirty="0" err="1"/>
              <a:t>found.dequeue</a:t>
            </a:r>
            <a:r>
              <a:rPr lang="en-US" sz="2800" dirty="0"/>
              <a:t>();</a:t>
            </a:r>
          </a:p>
          <a:p>
            <a:r>
              <a:rPr lang="en-US" sz="2800" dirty="0"/>
              <a:t>		for (v : neighbors(current)){</a:t>
            </a:r>
          </a:p>
          <a:p>
            <a:r>
              <a:rPr lang="en-US" sz="2800" dirty="0"/>
              <a:t>			if (! v marked “visited”){</a:t>
            </a:r>
          </a:p>
          <a:p>
            <a:r>
              <a:rPr lang="en-US" sz="2800" dirty="0"/>
              <a:t>				mark v as “visited”;</a:t>
            </a:r>
          </a:p>
          <a:p>
            <a:r>
              <a:rPr lang="en-US" sz="2800" dirty="0"/>
              <a:t>				</a:t>
            </a:r>
            <a:r>
              <a:rPr lang="en-US" sz="2800" dirty="0" err="1"/>
              <a:t>found.enqueue</a:t>
            </a:r>
            <a:r>
              <a:rPr lang="en-US" sz="2800" dirty="0"/>
              <a:t>(v);</a:t>
            </a:r>
          </a:p>
          <a:p>
            <a:r>
              <a:rPr lang="en-US" sz="2800" dirty="0"/>
              <a:t>			}</a:t>
            </a:r>
          </a:p>
          <a:p>
            <a:r>
              <a:rPr lang="en-US" sz="2800" dirty="0"/>
              <a:t>		}</a:t>
            </a:r>
          </a:p>
          <a:p>
            <a:r>
              <a:rPr lang="en-US" sz="2800" dirty="0"/>
              <a:t>	}	</a:t>
            </a:r>
          </a:p>
          <a:p>
            <a:r>
              <a:rPr lang="en-US" sz="2800" dirty="0"/>
              <a:t>}			</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7685445-E91C-3488-3626-7813352F07C6}"/>
                  </a:ext>
                </a:extLst>
              </p:cNvPr>
              <p:cNvSpPr txBox="1"/>
              <p:nvPr/>
            </p:nvSpPr>
            <p:spPr>
              <a:xfrm>
                <a:off x="565536" y="4880066"/>
                <a:ext cx="4201535" cy="523220"/>
              </a:xfrm>
              <a:prstGeom prst="rect">
                <a:avLst/>
              </a:prstGeom>
              <a:noFill/>
            </p:spPr>
            <p:txBody>
              <a:bodyPr wrap="none" rtlCol="0">
                <a:spAutoFit/>
              </a:bodyPr>
              <a:lstStyle/>
              <a:p>
                <a:r>
                  <a:rPr lang="en-US" sz="2800" dirty="0">
                    <a:solidFill>
                      <a:srgbClr val="FF0000"/>
                    </a:solidFill>
                  </a:rPr>
                  <a:t>Running time: </a:t>
                </a:r>
                <a14:m>
                  <m:oMath xmlns:m="http://schemas.openxmlformats.org/officeDocument/2006/math">
                    <m:r>
                      <m:rPr>
                        <m:sty m:val="p"/>
                      </m:rPr>
                      <a:rPr lang="en-US" sz="2800" b="0" i="0" smtClean="0">
                        <a:solidFill>
                          <a:srgbClr val="FF0000"/>
                        </a:solidFill>
                        <a:latin typeface="Cambria Math" panose="02040503050406030204" pitchFamily="18" charset="0"/>
                      </a:rPr>
                      <m:t>Θ</m:t>
                    </m:r>
                    <m:d>
                      <m:dPr>
                        <m:ctrlPr>
                          <a:rPr lang="en-US" sz="2800" b="0" i="1" smtClean="0">
                            <a:solidFill>
                              <a:srgbClr val="FF0000"/>
                            </a:solidFill>
                            <a:latin typeface="Cambria Math" panose="02040503050406030204" pitchFamily="18" charset="0"/>
                          </a:rPr>
                        </m:ctrlPr>
                      </m:dPr>
                      <m:e>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𝑉</m:t>
                            </m:r>
                          </m:e>
                        </m:d>
                        <m:r>
                          <a:rPr lang="en-US" sz="2800" b="0" i="1" smtClean="0">
                            <a:solidFill>
                              <a:srgbClr val="FF0000"/>
                            </a:solidFill>
                            <a:latin typeface="Cambria Math" panose="02040503050406030204" pitchFamily="18" charset="0"/>
                          </a:rPr>
                          <m:t>+</m:t>
                        </m:r>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𝐸</m:t>
                            </m:r>
                          </m:e>
                        </m:d>
                      </m:e>
                    </m:d>
                  </m:oMath>
                </a14:m>
                <a:endParaRPr lang="en-US" sz="2800" dirty="0">
                  <a:solidFill>
                    <a:srgbClr val="FF0000"/>
                  </a:solidFill>
                </a:endParaRPr>
              </a:p>
            </p:txBody>
          </p:sp>
        </mc:Choice>
        <mc:Fallback xmlns="">
          <p:sp>
            <p:nvSpPr>
              <p:cNvPr id="3" name="TextBox 2">
                <a:extLst>
                  <a:ext uri="{FF2B5EF4-FFF2-40B4-BE49-F238E27FC236}">
                    <a16:creationId xmlns:a16="http://schemas.microsoft.com/office/drawing/2014/main" id="{F7685445-E91C-3488-3626-7813352F07C6}"/>
                  </a:ext>
                </a:extLst>
              </p:cNvPr>
              <p:cNvSpPr txBox="1">
                <a:spLocks noRot="1" noChangeAspect="1" noMove="1" noResize="1" noEditPoints="1" noAdjustHandles="1" noChangeArrowheads="1" noChangeShapeType="1" noTextEdit="1"/>
              </p:cNvSpPr>
              <p:nvPr/>
            </p:nvSpPr>
            <p:spPr>
              <a:xfrm>
                <a:off x="565536" y="4880066"/>
                <a:ext cx="4201535" cy="523220"/>
              </a:xfrm>
              <a:prstGeom prst="rect">
                <a:avLst/>
              </a:prstGeom>
              <a:blipFill>
                <a:blip r:embed="rId2"/>
                <a:stretch>
                  <a:fillRect l="-3048" t="-11765" b="-34118"/>
                </a:stretch>
              </a:blipFill>
            </p:spPr>
            <p:txBody>
              <a:bodyPr/>
              <a:lstStyle/>
              <a:p>
                <a:r>
                  <a:rPr lang="en-US">
                    <a:noFill/>
                  </a:rPr>
                  <a:t> </a:t>
                </a:r>
              </a:p>
            </p:txBody>
          </p:sp>
        </mc:Fallback>
      </mc:AlternateContent>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05DE2EC2-2F8B-20FE-8951-E2BD5C549C1C}"/>
              </a:ext>
            </a:extLst>
          </p:cNvPr>
          <p:cNvGrpSpPr/>
          <p:nvPr/>
        </p:nvGrpSpPr>
        <p:grpSpPr>
          <a:xfrm>
            <a:off x="474420" y="1517187"/>
            <a:ext cx="4385159" cy="2420607"/>
            <a:chOff x="1524000" y="2625729"/>
            <a:chExt cx="7044346" cy="3888478"/>
          </a:xfrm>
        </p:grpSpPr>
        <p:grpSp>
          <p:nvGrpSpPr>
            <p:cNvPr id="32" name="Group 31">
              <a:extLst>
                <a:ext uri="{FF2B5EF4-FFF2-40B4-BE49-F238E27FC236}">
                  <a16:creationId xmlns:a16="http://schemas.microsoft.com/office/drawing/2014/main" id="{FB1968D4-0ECC-068E-765A-3DF8DE21145C}"/>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027EFB9C-1AD6-9281-AA30-5BE0BBE83EAC}"/>
                  </a:ext>
                </a:extLst>
              </p:cNvPr>
              <p:cNvCxnSpPr>
                <a:stCxn id="88" idx="7"/>
                <a:endCxn id="8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7B5A33-2C67-775A-F9F8-9849005F705A}"/>
                  </a:ext>
                </a:extLst>
              </p:cNvPr>
              <p:cNvCxnSpPr>
                <a:stCxn id="89" idx="6"/>
                <a:endCxn id="9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E578285-E842-D666-EFFF-FAC536B41CA6}"/>
                  </a:ext>
                </a:extLst>
              </p:cNvPr>
              <p:cNvCxnSpPr>
                <a:stCxn id="88" idx="4"/>
                <a:endCxn id="9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6344E26-0374-B29A-3047-F12847819446}"/>
                  </a:ext>
                </a:extLst>
              </p:cNvPr>
              <p:cNvCxnSpPr>
                <a:stCxn id="91" idx="3"/>
                <a:endCxn id="9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6777E69-513F-8E97-420E-4508C3786C63}"/>
                  </a:ext>
                </a:extLst>
              </p:cNvPr>
              <p:cNvCxnSpPr>
                <a:stCxn id="93" idx="2"/>
                <a:endCxn id="9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6D715E8-E960-3FE6-7B4F-3ED4B6D49FDA}"/>
                  </a:ext>
                </a:extLst>
              </p:cNvPr>
              <p:cNvCxnSpPr>
                <a:stCxn id="91" idx="5"/>
                <a:endCxn id="9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6249CD4-F9C0-5A68-8D91-891A4FA839E0}"/>
                  </a:ext>
                </a:extLst>
              </p:cNvPr>
              <p:cNvCxnSpPr>
                <a:stCxn id="91" idx="7"/>
                <a:endCxn id="92"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204DB22-82A3-0118-6481-472F7A6AF3F1}"/>
                  </a:ext>
                </a:extLst>
              </p:cNvPr>
              <p:cNvCxnSpPr>
                <a:stCxn id="93" idx="6"/>
                <a:endCxn id="94"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D26EFBD-31D4-049E-B188-F35998D684F2}"/>
                  </a:ext>
                </a:extLst>
              </p:cNvPr>
              <p:cNvCxnSpPr>
                <a:stCxn id="94" idx="1"/>
                <a:endCxn id="92"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0849E95-CB0E-ABD6-850A-E61EBDEFACAA}"/>
                  </a:ext>
                </a:extLst>
              </p:cNvPr>
              <p:cNvCxnSpPr>
                <a:stCxn id="96" idx="2"/>
                <a:endCxn id="9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8AD1B02-958A-B3BD-72CC-9B0590B340F7}"/>
                  </a:ext>
                </a:extLst>
              </p:cNvPr>
              <p:cNvCxnSpPr>
                <a:stCxn id="94" idx="0"/>
                <a:endCxn id="96"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8B0F441-A7E2-FA9E-92EB-30933184D3BE}"/>
                  </a:ext>
                </a:extLst>
              </p:cNvPr>
              <p:cNvCxnSpPr>
                <a:stCxn id="95" idx="1"/>
                <a:endCxn id="9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6A0B411A-7680-5A59-15AD-2CE231F51725}"/>
                  </a:ext>
                </a:extLst>
              </p:cNvPr>
              <p:cNvCxnSpPr>
                <a:stCxn id="95" idx="3"/>
                <a:endCxn id="9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6B8A6D9A-B0B6-1AB8-DA09-FDB8212801F7}"/>
                  </a:ext>
                </a:extLst>
              </p:cNvPr>
              <p:cNvCxnSpPr>
                <a:stCxn id="89" idx="4"/>
                <a:endCxn id="9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264BFE18-A20F-D4C8-0B8F-13C5DDCAC640}"/>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9" name="Oval 88">
                <a:extLst>
                  <a:ext uri="{FF2B5EF4-FFF2-40B4-BE49-F238E27FC236}">
                    <a16:creationId xmlns:a16="http://schemas.microsoft.com/office/drawing/2014/main" id="{67ECD6AE-5FC3-1D62-3146-0E728A59E99C}"/>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Oval 89">
                <a:extLst>
                  <a:ext uri="{FF2B5EF4-FFF2-40B4-BE49-F238E27FC236}">
                    <a16:creationId xmlns:a16="http://schemas.microsoft.com/office/drawing/2014/main" id="{CC9B2643-4AE7-7327-D66E-875DFE9D352B}"/>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1" name="Oval 90">
                <a:extLst>
                  <a:ext uri="{FF2B5EF4-FFF2-40B4-BE49-F238E27FC236}">
                    <a16:creationId xmlns:a16="http://schemas.microsoft.com/office/drawing/2014/main" id="{D2A84FF5-BE60-6F0B-E7E8-AC31F8FD91F1}"/>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2" name="Oval 91">
                <a:extLst>
                  <a:ext uri="{FF2B5EF4-FFF2-40B4-BE49-F238E27FC236}">
                    <a16:creationId xmlns:a16="http://schemas.microsoft.com/office/drawing/2014/main" id="{7725E181-533F-9D89-A8B9-60FC2F93CD5E}"/>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3" name="Oval 92">
                <a:extLst>
                  <a:ext uri="{FF2B5EF4-FFF2-40B4-BE49-F238E27FC236}">
                    <a16:creationId xmlns:a16="http://schemas.microsoft.com/office/drawing/2014/main" id="{089257CE-86BE-EB39-0021-0B5F58AB7E2C}"/>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94" name="Oval 93">
                <a:extLst>
                  <a:ext uri="{FF2B5EF4-FFF2-40B4-BE49-F238E27FC236}">
                    <a16:creationId xmlns:a16="http://schemas.microsoft.com/office/drawing/2014/main" id="{95D391F7-C135-F995-9D25-9947220935E2}"/>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5" name="Oval 94">
                <a:extLst>
                  <a:ext uri="{FF2B5EF4-FFF2-40B4-BE49-F238E27FC236}">
                    <a16:creationId xmlns:a16="http://schemas.microsoft.com/office/drawing/2014/main" id="{34A9BCF0-A3F7-F8A4-C80C-FD60E28E095D}"/>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6" name="Oval 95">
                <a:extLst>
                  <a:ext uri="{FF2B5EF4-FFF2-40B4-BE49-F238E27FC236}">
                    <a16:creationId xmlns:a16="http://schemas.microsoft.com/office/drawing/2014/main" id="{150E87BD-E051-DE7A-3950-ABE1A2CEA1DE}"/>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6D9BE6BC-AF01-B341-278E-F84FB764CC8F}"/>
                </a:ext>
              </a:extLst>
            </p:cNvPr>
            <p:cNvCxnSpPr>
              <a:cxnSpLocks/>
              <a:stCxn id="94" idx="7"/>
              <a:endCxn id="96"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0182084-CD52-8859-188D-BB9EC0EBC053}"/>
                </a:ext>
              </a:extLst>
            </p:cNvPr>
            <p:cNvCxnSpPr>
              <a:cxnSpLocks/>
              <a:stCxn id="93" idx="3"/>
              <a:endCxn id="9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9806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7D05F-C10D-73F2-3AAF-B8AAB9DD5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1F6E3-1E1C-389A-3D32-70E8B4176BE9}"/>
              </a:ext>
            </a:extLst>
          </p:cNvPr>
          <p:cNvSpPr>
            <a:spLocks noGrp="1"/>
          </p:cNvSpPr>
          <p:nvPr>
            <p:ph type="title"/>
          </p:nvPr>
        </p:nvSpPr>
        <p:spPr/>
        <p:txBody>
          <a:bodyPr>
            <a:normAutofit/>
          </a:bodyPr>
          <a:lstStyle/>
          <a:p>
            <a:r>
              <a:rPr lang="en-US" dirty="0"/>
              <a:t>BFS – Worked Example</a:t>
            </a:r>
          </a:p>
        </p:txBody>
      </p:sp>
      <p:sp>
        <p:nvSpPr>
          <p:cNvPr id="3" name="TextBox 2">
            <a:extLst>
              <a:ext uri="{FF2B5EF4-FFF2-40B4-BE49-F238E27FC236}">
                <a16:creationId xmlns:a16="http://schemas.microsoft.com/office/drawing/2014/main" id="{2A549A85-396E-4DD3-B156-C50E133349BF}"/>
              </a:ext>
            </a:extLst>
          </p:cNvPr>
          <p:cNvSpPr txBox="1"/>
          <p:nvPr/>
        </p:nvSpPr>
        <p:spPr>
          <a:xfrm>
            <a:off x="311300" y="4450870"/>
            <a:ext cx="5105437" cy="1815882"/>
          </a:xfrm>
          <a:prstGeom prst="rect">
            <a:avLst/>
          </a:prstGeom>
          <a:noFill/>
        </p:spPr>
        <p:txBody>
          <a:bodyPr wrap="none" rtlCol="0">
            <a:spAutoFit/>
          </a:bodyPr>
          <a:lstStyle/>
          <a:p>
            <a:r>
              <a:rPr lang="en-US" sz="2800" dirty="0">
                <a:solidFill>
                  <a:srgbClr val="FF0000"/>
                </a:solidFill>
              </a:rPr>
              <a:t>For each node:</a:t>
            </a:r>
          </a:p>
          <a:p>
            <a:r>
              <a:rPr lang="en-US" sz="2800" dirty="0">
                <a:solidFill>
                  <a:srgbClr val="FF0000"/>
                </a:solidFill>
              </a:rPr>
              <a:t>    For each unvisited neighbor:</a:t>
            </a:r>
          </a:p>
          <a:p>
            <a:r>
              <a:rPr lang="en-US" sz="2800" dirty="0">
                <a:solidFill>
                  <a:srgbClr val="FF0000"/>
                </a:solidFill>
              </a:rPr>
              <a:t>        add that neighbor to a queue</a:t>
            </a:r>
          </a:p>
          <a:p>
            <a:r>
              <a:rPr lang="en-US" sz="2800" dirty="0">
                <a:solidFill>
                  <a:srgbClr val="FF0000"/>
                </a:solidFill>
              </a:rPr>
              <a:t>        mark that neighbor as visited</a:t>
            </a:r>
          </a:p>
        </p:txBody>
      </p:sp>
      <p:graphicFrame>
        <p:nvGraphicFramePr>
          <p:cNvPr id="7" name="Table 6">
            <a:extLst>
              <a:ext uri="{FF2B5EF4-FFF2-40B4-BE49-F238E27FC236}">
                <a16:creationId xmlns:a16="http://schemas.microsoft.com/office/drawing/2014/main" id="{44DC8385-3149-ADA1-65A8-6FC96A350388}"/>
              </a:ext>
            </a:extLst>
          </p:cNvPr>
          <p:cNvGraphicFramePr>
            <a:graphicFrameLocks noGrp="1"/>
          </p:cNvGraphicFramePr>
          <p:nvPr>
            <p:extLst>
              <p:ext uri="{D42A27DB-BD31-4B8C-83A1-F6EECF244321}">
                <p14:modId xmlns:p14="http://schemas.microsoft.com/office/powerpoint/2010/main" val="3860555495"/>
              </p:ext>
            </p:extLst>
          </p:nvPr>
        </p:nvGraphicFramePr>
        <p:xfrm>
          <a:off x="6820603" y="1399839"/>
          <a:ext cx="3977241" cy="3708400"/>
        </p:xfrm>
        <a:graphic>
          <a:graphicData uri="http://schemas.openxmlformats.org/drawingml/2006/table">
            <a:tbl>
              <a:tblPr firstRow="1" bandRow="1">
                <a:tableStyleId>{5C22544A-7EE6-4342-B048-85BDC9FD1C3A}</a:tableStyleId>
              </a:tblPr>
              <a:tblGrid>
                <a:gridCol w="966330">
                  <a:extLst>
                    <a:ext uri="{9D8B030D-6E8A-4147-A177-3AD203B41FA5}">
                      <a16:colId xmlns:a16="http://schemas.microsoft.com/office/drawing/2014/main" val="2885487592"/>
                    </a:ext>
                  </a:extLst>
                </a:gridCol>
                <a:gridCol w="1014152">
                  <a:extLst>
                    <a:ext uri="{9D8B030D-6E8A-4147-A177-3AD203B41FA5}">
                      <a16:colId xmlns:a16="http://schemas.microsoft.com/office/drawing/2014/main" val="3918555435"/>
                    </a:ext>
                  </a:extLst>
                </a:gridCol>
                <a:gridCol w="1996759">
                  <a:extLst>
                    <a:ext uri="{9D8B030D-6E8A-4147-A177-3AD203B41FA5}">
                      <a16:colId xmlns:a16="http://schemas.microsoft.com/office/drawing/2014/main" val="1745931878"/>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Other Info</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r>
                        <a:rPr lang="en-US" dirty="0"/>
                        <a:t>True</a:t>
                      </a:r>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10" name="Group 9" descr="Discovered but not-yet visited nodes are stored in a queue">
            <a:extLst>
              <a:ext uri="{FF2B5EF4-FFF2-40B4-BE49-F238E27FC236}">
                <a16:creationId xmlns:a16="http://schemas.microsoft.com/office/drawing/2014/main" id="{8E78528F-B481-501B-80C8-3ACEF731F1AB}"/>
              </a:ext>
            </a:extLst>
          </p:cNvPr>
          <p:cNvGrpSpPr/>
          <p:nvPr/>
        </p:nvGrpSpPr>
        <p:grpSpPr>
          <a:xfrm>
            <a:off x="5742926" y="5619404"/>
            <a:ext cx="6036209" cy="647348"/>
            <a:chOff x="5742926" y="5619404"/>
            <a:chExt cx="6036209" cy="647348"/>
          </a:xfrm>
        </p:grpSpPr>
        <p:sp>
          <p:nvSpPr>
            <p:cNvPr id="8" name="Rectangle 7">
              <a:extLst>
                <a:ext uri="{FF2B5EF4-FFF2-40B4-BE49-F238E27FC236}">
                  <a16:creationId xmlns:a16="http://schemas.microsoft.com/office/drawing/2014/main" id="{F08B7A96-F20F-58E9-9395-737B04B7460B}"/>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B55E0C5-A13E-712E-C130-6D7FE34C5699}"/>
                </a:ext>
              </a:extLst>
            </p:cNvPr>
            <p:cNvSpPr txBox="1"/>
            <p:nvPr/>
          </p:nvSpPr>
          <p:spPr>
            <a:xfrm>
              <a:off x="5742926" y="5765866"/>
              <a:ext cx="877163" cy="369332"/>
            </a:xfrm>
            <a:prstGeom prst="rect">
              <a:avLst/>
            </a:prstGeom>
            <a:noFill/>
          </p:spPr>
          <p:txBody>
            <a:bodyPr wrap="none" rtlCol="0">
              <a:spAutoFit/>
            </a:bodyPr>
            <a:lstStyle/>
            <a:p>
              <a:r>
                <a:rPr lang="en-US" dirty="0"/>
                <a:t>Queue:</a:t>
              </a:r>
            </a:p>
          </p:txBody>
        </p:sp>
      </p:grpSp>
      <p:grpSp>
        <p:nvGrpSpPr>
          <p:cNvPr id="5" name="Group 4"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471537E6-B258-49CA-A0DC-14BBCAB791D6}"/>
              </a:ext>
            </a:extLst>
          </p:cNvPr>
          <p:cNvGrpSpPr/>
          <p:nvPr/>
        </p:nvGrpSpPr>
        <p:grpSpPr>
          <a:xfrm>
            <a:off x="474420" y="1517187"/>
            <a:ext cx="4385159" cy="2420607"/>
            <a:chOff x="1524000" y="2625729"/>
            <a:chExt cx="7044346" cy="3888478"/>
          </a:xfrm>
        </p:grpSpPr>
        <p:grpSp>
          <p:nvGrpSpPr>
            <p:cNvPr id="6" name="Group 5">
              <a:extLst>
                <a:ext uri="{FF2B5EF4-FFF2-40B4-BE49-F238E27FC236}">
                  <a16:creationId xmlns:a16="http://schemas.microsoft.com/office/drawing/2014/main" id="{3F725365-0377-FA45-1BA3-D4380AE9572B}"/>
                </a:ext>
              </a:extLst>
            </p:cNvPr>
            <p:cNvGrpSpPr/>
            <p:nvPr/>
          </p:nvGrpSpPr>
          <p:grpSpPr>
            <a:xfrm>
              <a:off x="1524000" y="2625729"/>
              <a:ext cx="7044346" cy="3888478"/>
              <a:chOff x="0" y="3020093"/>
              <a:chExt cx="7044346" cy="3888478"/>
            </a:xfrm>
          </p:grpSpPr>
          <p:cxnSp>
            <p:nvCxnSpPr>
              <p:cNvPr id="13" name="Straight Connector 12">
                <a:extLst>
                  <a:ext uri="{FF2B5EF4-FFF2-40B4-BE49-F238E27FC236}">
                    <a16:creationId xmlns:a16="http://schemas.microsoft.com/office/drawing/2014/main" id="{9C3F17D6-AD9A-9059-F023-A49625875477}"/>
                  </a:ext>
                </a:extLst>
              </p:cNvPr>
              <p:cNvCxnSpPr>
                <a:stCxn id="27" idx="7"/>
                <a:endCxn id="28"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AE32919-F6B3-F9B6-EAA8-75796230018F}"/>
                  </a:ext>
                </a:extLst>
              </p:cNvPr>
              <p:cNvCxnSpPr>
                <a:stCxn id="28" idx="6"/>
                <a:endCxn id="43"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D61580C-C9DB-F0C9-228C-7C0C4336283F}"/>
                  </a:ext>
                </a:extLst>
              </p:cNvPr>
              <p:cNvCxnSpPr>
                <a:stCxn id="27" idx="4"/>
                <a:endCxn id="29"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61D698A-077E-160C-0B56-9B01772BFDAC}"/>
                  </a:ext>
                </a:extLst>
              </p:cNvPr>
              <p:cNvCxnSpPr>
                <a:stCxn id="30" idx="3"/>
                <a:endCxn id="29"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04FE36B-E991-9A9B-37E1-785016281F1C}"/>
                  </a:ext>
                </a:extLst>
              </p:cNvPr>
              <p:cNvCxnSpPr>
                <a:stCxn id="47" idx="2"/>
                <a:endCxn id="29"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C050821-0232-FD8E-B775-E3FF54DEED9A}"/>
                  </a:ext>
                </a:extLst>
              </p:cNvPr>
              <p:cNvCxnSpPr>
                <a:stCxn id="30" idx="5"/>
                <a:endCxn id="47"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ED61863-28CA-406A-7037-E7FAEB23EA96}"/>
                  </a:ext>
                </a:extLst>
              </p:cNvPr>
              <p:cNvCxnSpPr>
                <a:stCxn id="30" idx="7"/>
                <a:endCxn id="43"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F0BAB7B-A04E-A8DC-D0FE-E96FB1010E96}"/>
                  </a:ext>
                </a:extLst>
              </p:cNvPr>
              <p:cNvCxnSpPr>
                <a:stCxn id="47" idx="6"/>
                <a:endCxn id="48"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1A39E06-72F0-B4AF-2BF2-E7EE11024651}"/>
                  </a:ext>
                </a:extLst>
              </p:cNvPr>
              <p:cNvCxnSpPr>
                <a:stCxn id="48" idx="1"/>
                <a:endCxn id="43"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8797A5A-7DB5-02FD-76D9-E7CC329D6C14}"/>
                  </a:ext>
                </a:extLst>
              </p:cNvPr>
              <p:cNvCxnSpPr>
                <a:stCxn id="50" idx="2"/>
                <a:endCxn id="43"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7095339-34C9-3938-2351-C20C3DD08B12}"/>
                  </a:ext>
                </a:extLst>
              </p:cNvPr>
              <p:cNvCxnSpPr>
                <a:stCxn id="48" idx="0"/>
                <a:endCxn id="50"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0C34311-CBBE-D069-0DCE-FC93393EEB85}"/>
                  </a:ext>
                </a:extLst>
              </p:cNvPr>
              <p:cNvCxnSpPr>
                <a:stCxn id="49" idx="1"/>
                <a:endCxn id="50"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67E1EBA-07B9-6224-593F-BF523AF43AC6}"/>
                  </a:ext>
                </a:extLst>
              </p:cNvPr>
              <p:cNvCxnSpPr>
                <a:stCxn id="49" idx="3"/>
                <a:endCxn id="48"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3C669BC-51EB-5B18-C9A3-45BAD2B202B1}"/>
                  </a:ext>
                </a:extLst>
              </p:cNvPr>
              <p:cNvCxnSpPr>
                <a:stCxn id="28" idx="4"/>
                <a:endCxn id="29"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4DE4569E-0F68-7C5E-2276-6AF38FA65018}"/>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8" name="Oval 27">
                <a:extLst>
                  <a:ext uri="{FF2B5EF4-FFF2-40B4-BE49-F238E27FC236}">
                    <a16:creationId xmlns:a16="http://schemas.microsoft.com/office/drawing/2014/main" id="{3AE4927C-7862-D63F-EC7A-F4324891FC94}"/>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9" name="Oval 28">
                <a:extLst>
                  <a:ext uri="{FF2B5EF4-FFF2-40B4-BE49-F238E27FC236}">
                    <a16:creationId xmlns:a16="http://schemas.microsoft.com/office/drawing/2014/main" id="{3D86C76F-0D9F-EBDC-BAF7-A71A4B544AA1}"/>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0" name="Oval 29">
                <a:extLst>
                  <a:ext uri="{FF2B5EF4-FFF2-40B4-BE49-F238E27FC236}">
                    <a16:creationId xmlns:a16="http://schemas.microsoft.com/office/drawing/2014/main" id="{7F5D11B7-F846-0B8D-7DF7-85BC189BE14B}"/>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43" name="Oval 42">
                <a:extLst>
                  <a:ext uri="{FF2B5EF4-FFF2-40B4-BE49-F238E27FC236}">
                    <a16:creationId xmlns:a16="http://schemas.microsoft.com/office/drawing/2014/main" id="{12E57616-D50C-9D9A-C26F-4D99B95AB73D}"/>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7" name="Oval 46">
                <a:extLst>
                  <a:ext uri="{FF2B5EF4-FFF2-40B4-BE49-F238E27FC236}">
                    <a16:creationId xmlns:a16="http://schemas.microsoft.com/office/drawing/2014/main" id="{D93EB31A-40DE-888E-DB97-54A5FF5EA6EA}"/>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8" name="Oval 47">
                <a:extLst>
                  <a:ext uri="{FF2B5EF4-FFF2-40B4-BE49-F238E27FC236}">
                    <a16:creationId xmlns:a16="http://schemas.microsoft.com/office/drawing/2014/main" id="{696A9CA9-088E-F93D-6FC4-BBB923098952}"/>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49" name="Oval 48">
                <a:extLst>
                  <a:ext uri="{FF2B5EF4-FFF2-40B4-BE49-F238E27FC236}">
                    <a16:creationId xmlns:a16="http://schemas.microsoft.com/office/drawing/2014/main" id="{F9DC6670-B0FF-AB4C-30E6-9B6CACEAC998}"/>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0" name="Oval 49">
                <a:extLst>
                  <a:ext uri="{FF2B5EF4-FFF2-40B4-BE49-F238E27FC236}">
                    <a16:creationId xmlns:a16="http://schemas.microsoft.com/office/drawing/2014/main" id="{910F52F4-D6B8-8888-739F-FCA67F6662E2}"/>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1" name="Straight Connector 10">
              <a:extLst>
                <a:ext uri="{FF2B5EF4-FFF2-40B4-BE49-F238E27FC236}">
                  <a16:creationId xmlns:a16="http://schemas.microsoft.com/office/drawing/2014/main" id="{C88F9F5D-D32E-B447-CCEA-E327CAA853B5}"/>
                </a:ext>
              </a:extLst>
            </p:cNvPr>
            <p:cNvCxnSpPr>
              <a:cxnSpLocks/>
              <a:stCxn id="48" idx="7"/>
              <a:endCxn id="50"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058E8F9-F64E-2630-0B46-FFE0A1F50B30}"/>
                </a:ext>
              </a:extLst>
            </p:cNvPr>
            <p:cNvCxnSpPr>
              <a:cxnSpLocks/>
              <a:stCxn id="47" idx="3"/>
              <a:endCxn id="29"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15066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9" y="117543"/>
            <a:ext cx="10972800" cy="1143000"/>
          </a:xfrm>
        </p:spPr>
        <p:txBody>
          <a:bodyPr>
            <a:normAutofit/>
          </a:bodyPr>
          <a:lstStyle/>
          <a:p>
            <a:r>
              <a:rPr lang="en-US" sz="3600" dirty="0"/>
              <a:t>Find Distance (unweighted)</a:t>
            </a:r>
          </a:p>
        </p:txBody>
      </p:sp>
      <p:sp>
        <p:nvSpPr>
          <p:cNvPr id="3" name="TextBox 2">
            <a:extLst>
              <a:ext uri="{FF2B5EF4-FFF2-40B4-BE49-F238E27FC236}">
                <a16:creationId xmlns:a16="http://schemas.microsoft.com/office/drawing/2014/main" id="{3A1EF236-31C1-EF76-BCC3-71E806C76908}"/>
              </a:ext>
            </a:extLst>
          </p:cNvPr>
          <p:cNvSpPr txBox="1"/>
          <p:nvPr/>
        </p:nvSpPr>
        <p:spPr>
          <a:xfrm>
            <a:off x="197532" y="4632030"/>
            <a:ext cx="5007570" cy="954107"/>
          </a:xfrm>
          <a:prstGeom prst="rect">
            <a:avLst/>
          </a:prstGeom>
          <a:noFill/>
          <a:ln>
            <a:solidFill>
              <a:srgbClr val="FF0000"/>
            </a:solidFill>
          </a:ln>
        </p:spPr>
        <p:txBody>
          <a:bodyPr wrap="square" rtlCol="0">
            <a:spAutoFit/>
          </a:bodyPr>
          <a:lstStyle/>
          <a:p>
            <a:r>
              <a:rPr lang="en-US" sz="2800" dirty="0">
                <a:solidFill>
                  <a:srgbClr val="FF0000"/>
                </a:solidFill>
              </a:rPr>
              <a:t>Idea: when it’s seen, remember its “layer” depth!</a:t>
            </a:r>
          </a:p>
        </p:txBody>
      </p:sp>
      <p:sp>
        <p:nvSpPr>
          <p:cNvPr id="43" name="TextBox 42"/>
          <p:cNvSpPr txBox="1"/>
          <p:nvPr/>
        </p:nvSpPr>
        <p:spPr>
          <a:xfrm>
            <a:off x="5506979" y="197326"/>
            <a:ext cx="8686800" cy="6740307"/>
          </a:xfrm>
          <a:prstGeom prst="rect">
            <a:avLst/>
          </a:prstGeom>
          <a:noFill/>
        </p:spPr>
        <p:txBody>
          <a:bodyPr wrap="square" rtlCol="0">
            <a:spAutoFit/>
          </a:bodyPr>
          <a:lstStyle/>
          <a:p>
            <a:r>
              <a:rPr lang="en-US" sz="2400" dirty="0"/>
              <a:t>int </a:t>
            </a:r>
            <a:r>
              <a:rPr lang="en-US" sz="2400" dirty="0" err="1"/>
              <a:t>findDistance</a:t>
            </a:r>
            <a:r>
              <a:rPr lang="en-US" sz="2400" dirty="0"/>
              <a:t>(graph, s, t){</a:t>
            </a:r>
          </a:p>
          <a:p>
            <a:r>
              <a:rPr lang="en-US" sz="2400" dirty="0"/>
              <a:t>	found = new Queue();</a:t>
            </a:r>
          </a:p>
          <a:p>
            <a:r>
              <a:rPr lang="en-US" sz="2400" dirty="0"/>
              <a:t>	</a:t>
            </a:r>
            <a:r>
              <a:rPr lang="en-US" sz="2400" dirty="0">
                <a:solidFill>
                  <a:srgbClr val="FF0000"/>
                </a:solidFill>
              </a:rPr>
              <a:t>layer = 0;</a:t>
            </a:r>
          </a:p>
          <a:p>
            <a:r>
              <a:rPr lang="en-US" sz="2400" dirty="0"/>
              <a:t>	</a:t>
            </a:r>
            <a:r>
              <a:rPr lang="en-US" sz="2400" dirty="0" err="1"/>
              <a:t>found.enqueue</a:t>
            </a:r>
            <a:r>
              <a:rPr lang="en-US" sz="2400" dirty="0"/>
              <a:t>(s);</a:t>
            </a:r>
          </a:p>
          <a:p>
            <a:r>
              <a:rPr lang="en-US" sz="2400" dirty="0"/>
              <a:t>	mark s as “visited”;</a:t>
            </a:r>
          </a:p>
          <a:p>
            <a:r>
              <a:rPr lang="en-US" sz="2400" dirty="0"/>
              <a:t>	While (!</a:t>
            </a:r>
            <a:r>
              <a:rPr lang="en-US" sz="2400" dirty="0" err="1"/>
              <a:t>found.isEmpty</a:t>
            </a:r>
            <a:r>
              <a:rPr lang="en-US" sz="2400" dirty="0"/>
              <a:t>()){</a:t>
            </a:r>
          </a:p>
          <a:p>
            <a:r>
              <a:rPr lang="en-US" sz="2400" dirty="0"/>
              <a:t>		current = </a:t>
            </a:r>
            <a:r>
              <a:rPr lang="en-US" sz="2400" dirty="0" err="1"/>
              <a:t>found.dequeue</a:t>
            </a:r>
            <a:r>
              <a:rPr lang="en-US" sz="2400" dirty="0"/>
              <a:t>();</a:t>
            </a:r>
          </a:p>
          <a:p>
            <a:r>
              <a:rPr lang="en-US" sz="2400" dirty="0"/>
              <a:t>		</a:t>
            </a:r>
            <a:r>
              <a:rPr lang="en-US" sz="2400" dirty="0">
                <a:solidFill>
                  <a:srgbClr val="FF0000"/>
                </a:solidFill>
              </a:rPr>
              <a:t>layer = depth of current;</a:t>
            </a:r>
          </a:p>
          <a:p>
            <a:r>
              <a:rPr lang="en-US" sz="2400" dirty="0"/>
              <a:t>		for (v : neighbors(current)){</a:t>
            </a:r>
          </a:p>
          <a:p>
            <a:r>
              <a:rPr lang="en-US" sz="2400" dirty="0"/>
              <a:t>			if (! v marked “visited”){</a:t>
            </a:r>
          </a:p>
          <a:p>
            <a:r>
              <a:rPr lang="en-US" sz="2400" dirty="0"/>
              <a:t>				mark v as “visited”;</a:t>
            </a:r>
          </a:p>
          <a:p>
            <a:r>
              <a:rPr lang="en-US" sz="2400" dirty="0"/>
              <a:t>				</a:t>
            </a:r>
            <a:r>
              <a:rPr lang="en-US" sz="2400" dirty="0">
                <a:solidFill>
                  <a:srgbClr val="FF0000"/>
                </a:solidFill>
              </a:rPr>
              <a:t>depth of v = layer + 1;</a:t>
            </a:r>
          </a:p>
          <a:p>
            <a:r>
              <a:rPr lang="en-US" sz="2400" dirty="0"/>
              <a:t>				</a:t>
            </a:r>
            <a:r>
              <a:rPr lang="en-US" sz="2400" dirty="0" err="1"/>
              <a:t>found.enqueue</a:t>
            </a:r>
            <a:r>
              <a:rPr lang="en-US" sz="2400" dirty="0"/>
              <a:t>(v);</a:t>
            </a:r>
          </a:p>
          <a:p>
            <a:r>
              <a:rPr lang="en-US" sz="2400" dirty="0"/>
              <a:t>			}</a:t>
            </a:r>
          </a:p>
          <a:p>
            <a:r>
              <a:rPr lang="en-US" sz="2400" dirty="0"/>
              <a:t>		}</a:t>
            </a:r>
          </a:p>
          <a:p>
            <a:r>
              <a:rPr lang="en-US" sz="2400" dirty="0"/>
              <a:t>	}</a:t>
            </a:r>
          </a:p>
          <a:p>
            <a:r>
              <a:rPr lang="en-US" sz="2400" dirty="0"/>
              <a:t>	</a:t>
            </a:r>
            <a:r>
              <a:rPr lang="en-US" sz="2400" dirty="0">
                <a:solidFill>
                  <a:srgbClr val="FF0000"/>
                </a:solidFill>
              </a:rPr>
              <a:t>return depth of t;</a:t>
            </a:r>
            <a:r>
              <a:rPr lang="en-US" sz="2400" dirty="0"/>
              <a:t>	</a:t>
            </a:r>
          </a:p>
          <a:p>
            <a:r>
              <a:rPr lang="en-US" sz="2400" dirty="0"/>
              <a:t>}			</a:t>
            </a:r>
          </a:p>
        </p:txBody>
      </p:sp>
      <p:grpSp>
        <p:nvGrpSpPr>
          <p:cNvPr id="5" name="Group 4"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10;&#10;The edges followed in the BFS form a tree on the graph. For this graph the tree is:&#10;(1,2), (1,3), (2,5), (3,4), (4,6), (5,8), (8,7)">
            <a:extLst>
              <a:ext uri="{FF2B5EF4-FFF2-40B4-BE49-F238E27FC236}">
                <a16:creationId xmlns:a16="http://schemas.microsoft.com/office/drawing/2014/main" id="{0418904D-A23D-F7E7-77F7-9C5654D8606A}"/>
              </a:ext>
            </a:extLst>
          </p:cNvPr>
          <p:cNvGrpSpPr/>
          <p:nvPr/>
        </p:nvGrpSpPr>
        <p:grpSpPr>
          <a:xfrm>
            <a:off x="508737" y="1745062"/>
            <a:ext cx="4385159" cy="2420607"/>
            <a:chOff x="1524000" y="2625729"/>
            <a:chExt cx="7044346" cy="3888478"/>
          </a:xfrm>
        </p:grpSpPr>
        <p:grpSp>
          <p:nvGrpSpPr>
            <p:cNvPr id="6" name="Group 5">
              <a:extLst>
                <a:ext uri="{FF2B5EF4-FFF2-40B4-BE49-F238E27FC236}">
                  <a16:creationId xmlns:a16="http://schemas.microsoft.com/office/drawing/2014/main" id="{F575207F-5479-5963-8004-40032CDB5E54}"/>
                </a:ext>
              </a:extLst>
            </p:cNvPr>
            <p:cNvGrpSpPr/>
            <p:nvPr/>
          </p:nvGrpSpPr>
          <p:grpSpPr>
            <a:xfrm>
              <a:off x="1524000" y="2625729"/>
              <a:ext cx="7044346" cy="3888478"/>
              <a:chOff x="0" y="3020093"/>
              <a:chExt cx="7044346" cy="3888478"/>
            </a:xfrm>
          </p:grpSpPr>
          <p:cxnSp>
            <p:nvCxnSpPr>
              <p:cNvPr id="9" name="Straight Connector 8">
                <a:extLst>
                  <a:ext uri="{FF2B5EF4-FFF2-40B4-BE49-F238E27FC236}">
                    <a16:creationId xmlns:a16="http://schemas.microsoft.com/office/drawing/2014/main" id="{27288E00-3423-BF9C-8CF8-84F095D826DE}"/>
                  </a:ext>
                </a:extLst>
              </p:cNvPr>
              <p:cNvCxnSpPr>
                <a:stCxn id="23" idx="7"/>
                <a:endCxn id="24" idx="2"/>
              </p:cNvCxnSpPr>
              <p:nvPr/>
            </p:nvCxnSpPr>
            <p:spPr>
              <a:xfrm flipV="1">
                <a:off x="438102" y="3276727"/>
                <a:ext cx="1492916" cy="9626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086EFE9-D906-8A68-FB16-D547CEC30E1E}"/>
                  </a:ext>
                </a:extLst>
              </p:cNvPr>
              <p:cNvCxnSpPr>
                <a:stCxn id="24" idx="6"/>
                <a:endCxn id="27" idx="2"/>
              </p:cNvCxnSpPr>
              <p:nvPr/>
            </p:nvCxnSpPr>
            <p:spPr>
              <a:xfrm>
                <a:off x="2444286" y="3276727"/>
                <a:ext cx="1510213" cy="52390"/>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1C25311-7C68-C36D-4476-CA0FCCD69244}"/>
                  </a:ext>
                </a:extLst>
              </p:cNvPr>
              <p:cNvCxnSpPr>
                <a:stCxn id="23" idx="4"/>
                <a:endCxn id="25" idx="1"/>
              </p:cNvCxnSpPr>
              <p:nvPr/>
            </p:nvCxnSpPr>
            <p:spPr>
              <a:xfrm>
                <a:off x="256634" y="4677433"/>
                <a:ext cx="857899" cy="1046257"/>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1F5BADE-4A56-92F9-58BC-B486B8F7E070}"/>
                  </a:ext>
                </a:extLst>
              </p:cNvPr>
              <p:cNvCxnSpPr>
                <a:stCxn id="26" idx="3"/>
                <a:endCxn id="25" idx="7"/>
              </p:cNvCxnSpPr>
              <p:nvPr/>
            </p:nvCxnSpPr>
            <p:spPr>
              <a:xfrm flipH="1">
                <a:off x="1477469" y="4930617"/>
                <a:ext cx="1172042" cy="79307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27FA524-C0FB-0934-FA57-17F9C7BAE186}"/>
                  </a:ext>
                </a:extLst>
              </p:cNvPr>
              <p:cNvCxnSpPr>
                <a:stCxn id="28" idx="2"/>
                <a:endCxn id="25"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DD6C19D-2D8E-F3D1-9BEE-4E9B9E6A8587}"/>
                  </a:ext>
                </a:extLst>
              </p:cNvPr>
              <p:cNvCxnSpPr>
                <a:stCxn id="26" idx="5"/>
                <a:endCxn id="28"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AC7CFD8-7844-11BF-72E2-7FAC5E5D51D9}"/>
                  </a:ext>
                </a:extLst>
              </p:cNvPr>
              <p:cNvCxnSpPr>
                <a:stCxn id="26" idx="7"/>
                <a:endCxn id="27"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E77900-A6CF-C297-A6B7-E676DEBA1211}"/>
                  </a:ext>
                </a:extLst>
              </p:cNvPr>
              <p:cNvCxnSpPr>
                <a:stCxn id="28" idx="6"/>
                <a:endCxn id="29"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7C4C5DD-3870-F3AC-A444-916129C761B5}"/>
                  </a:ext>
                </a:extLst>
              </p:cNvPr>
              <p:cNvCxnSpPr>
                <a:stCxn id="29" idx="1"/>
                <a:endCxn id="27"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4629D72-BBBE-5AB8-F371-E489B421A452}"/>
                  </a:ext>
                </a:extLst>
              </p:cNvPr>
              <p:cNvCxnSpPr>
                <a:stCxn id="47" idx="2"/>
                <a:endCxn id="27" idx="5"/>
              </p:cNvCxnSpPr>
              <p:nvPr/>
            </p:nvCxnSpPr>
            <p:spPr>
              <a:xfrm flipH="1" flipV="1">
                <a:off x="4392601" y="3510585"/>
                <a:ext cx="913997" cy="495205"/>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49FB4E7-4DAE-BB0C-3685-407F9B1895F4}"/>
                  </a:ext>
                </a:extLst>
              </p:cNvPr>
              <p:cNvCxnSpPr>
                <a:stCxn id="29" idx="0"/>
                <a:endCxn id="47" idx="3"/>
              </p:cNvCxnSpPr>
              <p:nvPr/>
            </p:nvCxnSpPr>
            <p:spPr>
              <a:xfrm flipV="1">
                <a:off x="5257801" y="4187258"/>
                <a:ext cx="123963" cy="1951411"/>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BB8579B-0572-EE4C-4590-561529CC3161}"/>
                  </a:ext>
                </a:extLst>
              </p:cNvPr>
              <p:cNvCxnSpPr>
                <a:stCxn id="30" idx="1"/>
                <a:endCxn id="47"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A6E8E87-D0F7-BDA0-AF78-72DC2CE9C860}"/>
                  </a:ext>
                </a:extLst>
              </p:cNvPr>
              <p:cNvCxnSpPr>
                <a:stCxn id="30" idx="3"/>
                <a:endCxn id="29"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AEE3F55-268C-5144-5B98-2EACFC0C0CBF}"/>
                  </a:ext>
                </a:extLst>
              </p:cNvPr>
              <p:cNvCxnSpPr>
                <a:stCxn id="24" idx="4"/>
                <a:endCxn id="25"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A0798340-7B35-17BE-0B33-CE06FADA2E92}"/>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4" name="Oval 23">
                <a:extLst>
                  <a:ext uri="{FF2B5EF4-FFF2-40B4-BE49-F238E27FC236}">
                    <a16:creationId xmlns:a16="http://schemas.microsoft.com/office/drawing/2014/main" id="{C4A65DA6-774E-0FE3-4D06-3E93383C728E}"/>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5" name="Oval 24">
                <a:extLst>
                  <a:ext uri="{FF2B5EF4-FFF2-40B4-BE49-F238E27FC236}">
                    <a16:creationId xmlns:a16="http://schemas.microsoft.com/office/drawing/2014/main" id="{22B91480-4C85-A081-2FE2-963A3BCE0382}"/>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6" name="Oval 25">
                <a:extLst>
                  <a:ext uri="{FF2B5EF4-FFF2-40B4-BE49-F238E27FC236}">
                    <a16:creationId xmlns:a16="http://schemas.microsoft.com/office/drawing/2014/main" id="{AF7EAA21-792F-41EE-AC55-1B1D748CF362}"/>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7" name="Oval 26">
                <a:extLst>
                  <a:ext uri="{FF2B5EF4-FFF2-40B4-BE49-F238E27FC236}">
                    <a16:creationId xmlns:a16="http://schemas.microsoft.com/office/drawing/2014/main" id="{E2DC5204-758E-422C-7620-F2CB8AD543FC}"/>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8" name="Oval 27">
                <a:extLst>
                  <a:ext uri="{FF2B5EF4-FFF2-40B4-BE49-F238E27FC236}">
                    <a16:creationId xmlns:a16="http://schemas.microsoft.com/office/drawing/2014/main" id="{FDDC74CF-E5BF-4989-DE6D-842F332C8CC3}"/>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9" name="Oval 28">
                <a:extLst>
                  <a:ext uri="{FF2B5EF4-FFF2-40B4-BE49-F238E27FC236}">
                    <a16:creationId xmlns:a16="http://schemas.microsoft.com/office/drawing/2014/main" id="{98920CAB-73F8-6071-7659-A84EA68DAF39}"/>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30" name="Oval 29">
                <a:extLst>
                  <a:ext uri="{FF2B5EF4-FFF2-40B4-BE49-F238E27FC236}">
                    <a16:creationId xmlns:a16="http://schemas.microsoft.com/office/drawing/2014/main" id="{4F9BCDA8-36C9-7E40-A352-11256FF278A8}"/>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7" name="Oval 46">
                <a:extLst>
                  <a:ext uri="{FF2B5EF4-FFF2-40B4-BE49-F238E27FC236}">
                    <a16:creationId xmlns:a16="http://schemas.microsoft.com/office/drawing/2014/main" id="{3EE2D146-DAEA-00BE-7C60-D185B4C0F610}"/>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7" name="Straight Connector 6">
              <a:extLst>
                <a:ext uri="{FF2B5EF4-FFF2-40B4-BE49-F238E27FC236}">
                  <a16:creationId xmlns:a16="http://schemas.microsoft.com/office/drawing/2014/main" id="{B06595CC-A5D9-7851-3D09-0246DF1C7A83}"/>
                </a:ext>
              </a:extLst>
            </p:cNvPr>
            <p:cNvCxnSpPr>
              <a:cxnSpLocks/>
              <a:stCxn id="29" idx="7"/>
              <a:endCxn id="47"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CF675CA-0FA6-3D2C-63D0-79A0D2101294}"/>
                </a:ext>
              </a:extLst>
            </p:cNvPr>
            <p:cNvCxnSpPr>
              <a:cxnSpLocks/>
              <a:stCxn id="28" idx="3"/>
              <a:endCxn id="25" idx="4"/>
            </p:cNvCxnSpPr>
            <p:nvPr/>
          </p:nvCxnSpPr>
          <p:spPr>
            <a:xfrm flipH="1" flipV="1">
              <a:off x="2820001" y="5767428"/>
              <a:ext cx="1626045" cy="67161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94759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1A2D5-C737-A39E-7E2E-D192CB644AEF}"/>
              </a:ext>
            </a:extLst>
          </p:cNvPr>
          <p:cNvSpPr>
            <a:spLocks noGrp="1"/>
          </p:cNvSpPr>
          <p:nvPr>
            <p:ph type="title"/>
          </p:nvPr>
        </p:nvSpPr>
        <p:spPr/>
        <p:txBody>
          <a:bodyPr/>
          <a:lstStyle/>
          <a:p>
            <a:r>
              <a:rPr lang="en-US" dirty="0"/>
              <a:t>Graph Applications</a:t>
            </a:r>
          </a:p>
        </p:txBody>
      </p:sp>
      <p:sp>
        <p:nvSpPr>
          <p:cNvPr id="3" name="Content Placeholder 2">
            <a:extLst>
              <a:ext uri="{FF2B5EF4-FFF2-40B4-BE49-F238E27FC236}">
                <a16:creationId xmlns:a16="http://schemas.microsoft.com/office/drawing/2014/main" id="{CD20B705-15E4-A291-8248-D337DB23F1BC}"/>
              </a:ext>
            </a:extLst>
          </p:cNvPr>
          <p:cNvSpPr>
            <a:spLocks noGrp="1"/>
          </p:cNvSpPr>
          <p:nvPr>
            <p:ph idx="1"/>
          </p:nvPr>
        </p:nvSpPr>
        <p:spPr/>
        <p:txBody>
          <a:bodyPr>
            <a:normAutofit lnSpcReduction="10000"/>
          </a:bodyPr>
          <a:lstStyle/>
          <a:p>
            <a:r>
              <a:rPr lang="en-US" dirty="0"/>
              <a:t>For each application below, consider:</a:t>
            </a:r>
          </a:p>
          <a:p>
            <a:pPr lvl="1"/>
            <a:r>
              <a:rPr lang="en-US" dirty="0"/>
              <a:t>What are the nodes, what are the edges?</a:t>
            </a:r>
          </a:p>
          <a:p>
            <a:pPr lvl="1"/>
            <a:r>
              <a:rPr lang="en-US" dirty="0"/>
              <a:t>Is the graph directed?</a:t>
            </a:r>
          </a:p>
          <a:p>
            <a:pPr lvl="1"/>
            <a:r>
              <a:rPr lang="en-US" dirty="0"/>
              <a:t>Is the graph simple?</a:t>
            </a:r>
          </a:p>
          <a:p>
            <a:pPr lvl="1"/>
            <a:r>
              <a:rPr lang="en-US" dirty="0"/>
              <a:t>Is the graph weighted?</a:t>
            </a:r>
          </a:p>
          <a:p>
            <a:r>
              <a:rPr lang="en-US" dirty="0"/>
              <a:t>LinkedIn Connections</a:t>
            </a:r>
          </a:p>
          <a:p>
            <a:r>
              <a:rPr lang="en-US" dirty="0"/>
              <a:t>Twitter Followers</a:t>
            </a:r>
          </a:p>
          <a:p>
            <a:r>
              <a:rPr lang="en-US" dirty="0"/>
              <a:t>Java Inheritance</a:t>
            </a:r>
          </a:p>
          <a:p>
            <a:r>
              <a:rPr lang="en-US" dirty="0"/>
              <a:t>Airline Routes</a:t>
            </a:r>
          </a:p>
          <a:p>
            <a:r>
              <a:rPr lang="en-US" dirty="0"/>
              <a:t>Course Prerequisites</a:t>
            </a:r>
          </a:p>
          <a:p>
            <a:endParaRPr lang="en-US" dirty="0"/>
          </a:p>
        </p:txBody>
      </p:sp>
    </p:spTree>
    <p:extLst>
      <p:ext uri="{BB962C8B-B14F-4D97-AF65-F5344CB8AC3E}">
        <p14:creationId xmlns:p14="http://schemas.microsoft.com/office/powerpoint/2010/main" val="732656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B25D7-46D9-7A29-F433-24525C1795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94C9A-430C-4F98-53B0-13383F31D87E}"/>
              </a:ext>
            </a:extLst>
          </p:cNvPr>
          <p:cNvSpPr>
            <a:spLocks noGrp="1"/>
          </p:cNvSpPr>
          <p:nvPr>
            <p:ph type="title"/>
          </p:nvPr>
        </p:nvSpPr>
        <p:spPr/>
        <p:txBody>
          <a:bodyPr>
            <a:normAutofit/>
          </a:bodyPr>
          <a:lstStyle/>
          <a:p>
            <a:r>
              <a:rPr lang="en-US" dirty="0"/>
              <a:t>Find Distance – Worked Example</a:t>
            </a:r>
          </a:p>
        </p:txBody>
      </p:sp>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271CF9C8-0EB1-808E-6937-D55B88045794}"/>
              </a:ext>
            </a:extLst>
          </p:cNvPr>
          <p:cNvGrpSpPr/>
          <p:nvPr/>
        </p:nvGrpSpPr>
        <p:grpSpPr>
          <a:xfrm>
            <a:off x="474420" y="1517187"/>
            <a:ext cx="4385159" cy="2420607"/>
            <a:chOff x="1524000" y="2625729"/>
            <a:chExt cx="7044346" cy="3888478"/>
          </a:xfrm>
        </p:grpSpPr>
        <p:grpSp>
          <p:nvGrpSpPr>
            <p:cNvPr id="32" name="Group 31">
              <a:extLst>
                <a:ext uri="{FF2B5EF4-FFF2-40B4-BE49-F238E27FC236}">
                  <a16:creationId xmlns:a16="http://schemas.microsoft.com/office/drawing/2014/main" id="{28F90165-D1B4-25ED-6027-B1D8D91EE9D3}"/>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E29E0C23-FF86-8EEA-0144-7F272DDA62DA}"/>
                  </a:ext>
                </a:extLst>
              </p:cNvPr>
              <p:cNvCxnSpPr>
                <a:stCxn id="88" idx="7"/>
                <a:endCxn id="8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2EC391-05A6-3506-01A9-C2240D8025FA}"/>
                  </a:ext>
                </a:extLst>
              </p:cNvPr>
              <p:cNvCxnSpPr>
                <a:stCxn id="89" idx="6"/>
                <a:endCxn id="9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28E4B48-5E79-8886-A44D-E01E16E84D82}"/>
                  </a:ext>
                </a:extLst>
              </p:cNvPr>
              <p:cNvCxnSpPr>
                <a:stCxn id="88" idx="4"/>
                <a:endCxn id="9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3AD71E1-1C59-0A4D-1288-BBEDA337FC02}"/>
                  </a:ext>
                </a:extLst>
              </p:cNvPr>
              <p:cNvCxnSpPr>
                <a:stCxn id="91" idx="3"/>
                <a:endCxn id="9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0E9AA0F-ADE4-9C34-B251-AA94C1E4D969}"/>
                  </a:ext>
                </a:extLst>
              </p:cNvPr>
              <p:cNvCxnSpPr>
                <a:stCxn id="93" idx="2"/>
                <a:endCxn id="9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4BBAB7B5-32E7-5BE9-45F7-DB5CA05855A6}"/>
                  </a:ext>
                </a:extLst>
              </p:cNvPr>
              <p:cNvCxnSpPr>
                <a:stCxn id="91" idx="5"/>
                <a:endCxn id="9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9923C17-F588-E260-DA4D-9DD9DB3AC4BF}"/>
                  </a:ext>
                </a:extLst>
              </p:cNvPr>
              <p:cNvCxnSpPr>
                <a:stCxn id="91" idx="7"/>
                <a:endCxn id="92"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B4A147D0-1973-BE93-04D0-EB87C7536397}"/>
                  </a:ext>
                </a:extLst>
              </p:cNvPr>
              <p:cNvCxnSpPr>
                <a:stCxn id="93" idx="6"/>
                <a:endCxn id="94"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D4C1515-5592-C525-E1D4-F74FBB371676}"/>
                  </a:ext>
                </a:extLst>
              </p:cNvPr>
              <p:cNvCxnSpPr>
                <a:stCxn id="94" idx="1"/>
                <a:endCxn id="92"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AD2E1FE1-CF43-DE17-8F21-E99B186E23E4}"/>
                  </a:ext>
                </a:extLst>
              </p:cNvPr>
              <p:cNvCxnSpPr>
                <a:stCxn id="96" idx="2"/>
                <a:endCxn id="9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337B2B6-D1B5-2ADD-1D67-90C812AA100E}"/>
                  </a:ext>
                </a:extLst>
              </p:cNvPr>
              <p:cNvCxnSpPr>
                <a:stCxn id="94" idx="0"/>
                <a:endCxn id="96"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4ED31D3F-F699-E76A-12EF-2E5FFDAC4765}"/>
                  </a:ext>
                </a:extLst>
              </p:cNvPr>
              <p:cNvCxnSpPr>
                <a:stCxn id="95" idx="1"/>
                <a:endCxn id="9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F27782D1-F1CA-DBD2-6D2A-ADFD9A47BCEA}"/>
                  </a:ext>
                </a:extLst>
              </p:cNvPr>
              <p:cNvCxnSpPr>
                <a:stCxn id="95" idx="3"/>
                <a:endCxn id="9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A48AB834-1C74-3268-B430-3C841684F3A3}"/>
                  </a:ext>
                </a:extLst>
              </p:cNvPr>
              <p:cNvCxnSpPr>
                <a:stCxn id="89" idx="4"/>
                <a:endCxn id="9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8602BDAA-33D3-2325-0A07-9333ED85B614}"/>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9" name="Oval 88">
                <a:extLst>
                  <a:ext uri="{FF2B5EF4-FFF2-40B4-BE49-F238E27FC236}">
                    <a16:creationId xmlns:a16="http://schemas.microsoft.com/office/drawing/2014/main" id="{10F59170-6D6B-9F34-58B4-B2B4A00B9E69}"/>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Oval 89">
                <a:extLst>
                  <a:ext uri="{FF2B5EF4-FFF2-40B4-BE49-F238E27FC236}">
                    <a16:creationId xmlns:a16="http://schemas.microsoft.com/office/drawing/2014/main" id="{A7B830C2-CE9A-EDEA-A05C-CCA2204272A4}"/>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1" name="Oval 90">
                <a:extLst>
                  <a:ext uri="{FF2B5EF4-FFF2-40B4-BE49-F238E27FC236}">
                    <a16:creationId xmlns:a16="http://schemas.microsoft.com/office/drawing/2014/main" id="{27D1A3C8-9983-4585-689C-0D3660B95854}"/>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2" name="Oval 91">
                <a:extLst>
                  <a:ext uri="{FF2B5EF4-FFF2-40B4-BE49-F238E27FC236}">
                    <a16:creationId xmlns:a16="http://schemas.microsoft.com/office/drawing/2014/main" id="{9BC78DA5-AD48-1ECA-69C8-B139F0C4FFB5}"/>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3" name="Oval 92">
                <a:extLst>
                  <a:ext uri="{FF2B5EF4-FFF2-40B4-BE49-F238E27FC236}">
                    <a16:creationId xmlns:a16="http://schemas.microsoft.com/office/drawing/2014/main" id="{B03EF8D6-5A76-3E86-D7D2-E4D69A21FFD1}"/>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94" name="Oval 93">
                <a:extLst>
                  <a:ext uri="{FF2B5EF4-FFF2-40B4-BE49-F238E27FC236}">
                    <a16:creationId xmlns:a16="http://schemas.microsoft.com/office/drawing/2014/main" id="{1BC16755-D9DF-713A-5A59-479D6312958F}"/>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5" name="Oval 94">
                <a:extLst>
                  <a:ext uri="{FF2B5EF4-FFF2-40B4-BE49-F238E27FC236}">
                    <a16:creationId xmlns:a16="http://schemas.microsoft.com/office/drawing/2014/main" id="{539DE575-94DD-7B30-F122-E85E687337BE}"/>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6" name="Oval 95">
                <a:extLst>
                  <a:ext uri="{FF2B5EF4-FFF2-40B4-BE49-F238E27FC236}">
                    <a16:creationId xmlns:a16="http://schemas.microsoft.com/office/drawing/2014/main" id="{C67B488D-93A5-DD1E-1B6A-1BD8D6397406}"/>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95E829E4-58A1-6BFF-7D14-C1A6DFE3A306}"/>
                </a:ext>
              </a:extLst>
            </p:cNvPr>
            <p:cNvCxnSpPr>
              <a:cxnSpLocks/>
              <a:stCxn id="94" idx="7"/>
              <a:endCxn id="96"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0E878FE-B3E8-3C5C-1F67-E780ED29F4E1}"/>
                </a:ext>
              </a:extLst>
            </p:cNvPr>
            <p:cNvCxnSpPr>
              <a:cxnSpLocks/>
              <a:stCxn id="93" idx="3"/>
              <a:endCxn id="9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89BA5A57-FBDF-C6BD-B65C-BE270C865080}"/>
              </a:ext>
            </a:extLst>
          </p:cNvPr>
          <p:cNvSpPr txBox="1"/>
          <p:nvPr/>
        </p:nvSpPr>
        <p:spPr>
          <a:xfrm>
            <a:off x="32803" y="3973607"/>
            <a:ext cx="6984733" cy="3108543"/>
          </a:xfrm>
          <a:prstGeom prst="rect">
            <a:avLst/>
          </a:prstGeom>
          <a:noFill/>
        </p:spPr>
        <p:txBody>
          <a:bodyPr wrap="none" rtlCol="0">
            <a:spAutoFit/>
          </a:bodyPr>
          <a:lstStyle/>
          <a:p>
            <a:r>
              <a:rPr lang="en-US" sz="2800" dirty="0">
                <a:solidFill>
                  <a:srgbClr val="FF0000"/>
                </a:solidFill>
              </a:rPr>
              <a:t>For each node:</a:t>
            </a:r>
          </a:p>
          <a:p>
            <a:r>
              <a:rPr lang="en-US" sz="2800" dirty="0">
                <a:solidFill>
                  <a:srgbClr val="FF0000"/>
                </a:solidFill>
              </a:rPr>
              <a:t>    update current layer</a:t>
            </a:r>
          </a:p>
          <a:p>
            <a:r>
              <a:rPr lang="en-US" sz="2800" dirty="0">
                <a:solidFill>
                  <a:srgbClr val="FF0000"/>
                </a:solidFill>
              </a:rPr>
              <a:t>    For each unvisited neighbor:</a:t>
            </a:r>
          </a:p>
          <a:p>
            <a:r>
              <a:rPr lang="en-US" sz="2800" dirty="0">
                <a:solidFill>
                  <a:srgbClr val="FF0000"/>
                </a:solidFill>
              </a:rPr>
              <a:t>        add that neighbor to a queue</a:t>
            </a:r>
          </a:p>
          <a:p>
            <a:r>
              <a:rPr lang="en-US" sz="2800" dirty="0">
                <a:solidFill>
                  <a:srgbClr val="FF0000"/>
                </a:solidFill>
              </a:rPr>
              <a:t>        mark that neighbor as visited</a:t>
            </a:r>
          </a:p>
          <a:p>
            <a:r>
              <a:rPr lang="en-US" sz="2800" dirty="0">
                <a:solidFill>
                  <a:srgbClr val="FF0000"/>
                </a:solidFill>
              </a:rPr>
              <a:t>        set neighbor’s layer to be current layer + 1</a:t>
            </a:r>
          </a:p>
          <a:p>
            <a:r>
              <a:rPr lang="en-US" sz="2800" dirty="0">
                <a:solidFill>
                  <a:srgbClr val="FF0000"/>
                </a:solidFill>
              </a:rPr>
              <a:t>        </a:t>
            </a:r>
          </a:p>
        </p:txBody>
      </p:sp>
      <p:graphicFrame>
        <p:nvGraphicFramePr>
          <p:cNvPr id="7" name="Table 6">
            <a:extLst>
              <a:ext uri="{FF2B5EF4-FFF2-40B4-BE49-F238E27FC236}">
                <a16:creationId xmlns:a16="http://schemas.microsoft.com/office/drawing/2014/main" id="{8018B9F0-016C-4A88-CD0A-06B9EFF961FB}"/>
              </a:ext>
            </a:extLst>
          </p:cNvPr>
          <p:cNvGraphicFramePr>
            <a:graphicFrameLocks noGrp="1"/>
          </p:cNvGraphicFramePr>
          <p:nvPr>
            <p:extLst>
              <p:ext uri="{D42A27DB-BD31-4B8C-83A1-F6EECF244321}">
                <p14:modId xmlns:p14="http://schemas.microsoft.com/office/powerpoint/2010/main" val="4161720483"/>
              </p:ext>
            </p:extLst>
          </p:nvPr>
        </p:nvGraphicFramePr>
        <p:xfrm>
          <a:off x="6820603" y="1399839"/>
          <a:ext cx="3977241" cy="3708400"/>
        </p:xfrm>
        <a:graphic>
          <a:graphicData uri="http://schemas.openxmlformats.org/drawingml/2006/table">
            <a:tbl>
              <a:tblPr firstRow="1" bandRow="1">
                <a:tableStyleId>{5C22544A-7EE6-4342-B048-85BDC9FD1C3A}</a:tableStyleId>
              </a:tblPr>
              <a:tblGrid>
                <a:gridCol w="966330">
                  <a:extLst>
                    <a:ext uri="{9D8B030D-6E8A-4147-A177-3AD203B41FA5}">
                      <a16:colId xmlns:a16="http://schemas.microsoft.com/office/drawing/2014/main" val="2885487592"/>
                    </a:ext>
                  </a:extLst>
                </a:gridCol>
                <a:gridCol w="1014152">
                  <a:extLst>
                    <a:ext uri="{9D8B030D-6E8A-4147-A177-3AD203B41FA5}">
                      <a16:colId xmlns:a16="http://schemas.microsoft.com/office/drawing/2014/main" val="3918555435"/>
                    </a:ext>
                  </a:extLst>
                </a:gridCol>
                <a:gridCol w="1996759">
                  <a:extLst>
                    <a:ext uri="{9D8B030D-6E8A-4147-A177-3AD203B41FA5}">
                      <a16:colId xmlns:a16="http://schemas.microsoft.com/office/drawing/2014/main" val="1745931878"/>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Layer</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Discovered but not-yet visited nodes are stored in a queue">
            <a:extLst>
              <a:ext uri="{FF2B5EF4-FFF2-40B4-BE49-F238E27FC236}">
                <a16:creationId xmlns:a16="http://schemas.microsoft.com/office/drawing/2014/main" id="{9FC32378-B7BA-966F-E93B-2D3957A6733E}"/>
              </a:ext>
            </a:extLst>
          </p:cNvPr>
          <p:cNvGrpSpPr/>
          <p:nvPr/>
        </p:nvGrpSpPr>
        <p:grpSpPr>
          <a:xfrm>
            <a:off x="5742926" y="5486396"/>
            <a:ext cx="6036209" cy="647348"/>
            <a:chOff x="5742926" y="5619404"/>
            <a:chExt cx="6036209" cy="647348"/>
          </a:xfrm>
        </p:grpSpPr>
        <p:sp>
          <p:nvSpPr>
            <p:cNvPr id="6" name="Rectangle 5">
              <a:extLst>
                <a:ext uri="{FF2B5EF4-FFF2-40B4-BE49-F238E27FC236}">
                  <a16:creationId xmlns:a16="http://schemas.microsoft.com/office/drawing/2014/main" id="{F0FBA9DE-AFF7-CB66-1D65-61892F4009DC}"/>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9C82495-D6C1-0C18-036B-6069D1519417}"/>
                </a:ext>
              </a:extLst>
            </p:cNvPr>
            <p:cNvSpPr txBox="1"/>
            <p:nvPr/>
          </p:nvSpPr>
          <p:spPr>
            <a:xfrm>
              <a:off x="5742926" y="5765866"/>
              <a:ext cx="877163" cy="369332"/>
            </a:xfrm>
            <a:prstGeom prst="rect">
              <a:avLst/>
            </a:prstGeom>
            <a:noFill/>
          </p:spPr>
          <p:txBody>
            <a:bodyPr wrap="none" rtlCol="0">
              <a:spAutoFit/>
            </a:bodyPr>
            <a:lstStyle/>
            <a:p>
              <a:r>
                <a:rPr lang="en-US" dirty="0"/>
                <a:t>Queue:</a:t>
              </a:r>
            </a:p>
          </p:txBody>
        </p:sp>
      </p:grpSp>
    </p:spTree>
    <p:extLst>
      <p:ext uri="{BB962C8B-B14F-4D97-AF65-F5344CB8AC3E}">
        <p14:creationId xmlns:p14="http://schemas.microsoft.com/office/powerpoint/2010/main" val="1677093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E8D23-AC6D-8027-7A1B-98072E8ACB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070DF-BF7D-48BD-FEE1-60E439662A29}"/>
              </a:ext>
            </a:extLst>
          </p:cNvPr>
          <p:cNvSpPr>
            <a:spLocks noGrp="1"/>
          </p:cNvSpPr>
          <p:nvPr>
            <p:ph type="title"/>
          </p:nvPr>
        </p:nvSpPr>
        <p:spPr/>
        <p:txBody>
          <a:bodyPr>
            <a:normAutofit/>
          </a:bodyPr>
          <a:lstStyle/>
          <a:p>
            <a:r>
              <a:rPr lang="en-US" dirty="0"/>
              <a:t>Shortest Path – Worked Example</a:t>
            </a:r>
          </a:p>
        </p:txBody>
      </p:sp>
      <p:grpSp>
        <p:nvGrpSpPr>
          <p:cNvPr id="31" name="Group 30" descr="An illustration of the following undirected graph:&#10;&#10;The vertices are: 1,2,3,4,5,6,7,8&#10;The edges are as follows:&#10;(1,2), (1,3), &#10;(2,5), &#10;(3,2), (3,4), (3,6), &#10;(4,6), &#10;(5,4), (5,8), &#10;(6,3),  &#10;(7,5), (7,6), (7,8) &#10;(8,7),&#10;(9,7), (9,8)&#10;&#10;For a breadth-first search starting from node 1, we would visit the nodes in the following order:&#10;&#10;1&#10;2 and 3 (in any order)&#10;4, 5, and 6 (in any order)&#10;7&#10;8&#10;&#10;Because 9 is not reachable from 1, it will not be visited.">
            <a:extLst>
              <a:ext uri="{FF2B5EF4-FFF2-40B4-BE49-F238E27FC236}">
                <a16:creationId xmlns:a16="http://schemas.microsoft.com/office/drawing/2014/main" id="{590AFFE2-0C44-3C78-0EBE-F2B9CB2409CA}"/>
              </a:ext>
            </a:extLst>
          </p:cNvPr>
          <p:cNvGrpSpPr/>
          <p:nvPr/>
        </p:nvGrpSpPr>
        <p:grpSpPr>
          <a:xfrm>
            <a:off x="474420" y="1517187"/>
            <a:ext cx="4385159" cy="2420607"/>
            <a:chOff x="1524000" y="2625729"/>
            <a:chExt cx="7044346" cy="3888478"/>
          </a:xfrm>
        </p:grpSpPr>
        <p:grpSp>
          <p:nvGrpSpPr>
            <p:cNvPr id="32" name="Group 31">
              <a:extLst>
                <a:ext uri="{FF2B5EF4-FFF2-40B4-BE49-F238E27FC236}">
                  <a16:creationId xmlns:a16="http://schemas.microsoft.com/office/drawing/2014/main" id="{BA9F1D6C-ACE7-BC5B-F569-9A70CE937B0D}"/>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C783CA8C-3E94-0E3C-6D96-3CFC2A7358EE}"/>
                  </a:ext>
                </a:extLst>
              </p:cNvPr>
              <p:cNvCxnSpPr>
                <a:stCxn id="88" idx="7"/>
                <a:endCxn id="8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1B3D5AA-F1D7-3368-4383-D4FCE55D019C}"/>
                  </a:ext>
                </a:extLst>
              </p:cNvPr>
              <p:cNvCxnSpPr>
                <a:stCxn id="89" idx="6"/>
                <a:endCxn id="9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944A9A2-D1AF-CDD7-0D84-91FA7A11CFD4}"/>
                  </a:ext>
                </a:extLst>
              </p:cNvPr>
              <p:cNvCxnSpPr>
                <a:stCxn id="88" idx="4"/>
                <a:endCxn id="9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FA77429-45D1-E595-4393-DA0258546472}"/>
                  </a:ext>
                </a:extLst>
              </p:cNvPr>
              <p:cNvCxnSpPr>
                <a:stCxn id="91" idx="3"/>
                <a:endCxn id="9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5B3C426-52C7-742A-D3B2-A93F30C3D91D}"/>
                  </a:ext>
                </a:extLst>
              </p:cNvPr>
              <p:cNvCxnSpPr>
                <a:stCxn id="93" idx="2"/>
                <a:endCxn id="9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4B8B381-111A-FD41-7E22-8F44EC30EFD6}"/>
                  </a:ext>
                </a:extLst>
              </p:cNvPr>
              <p:cNvCxnSpPr>
                <a:stCxn id="91" idx="5"/>
                <a:endCxn id="9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3ED18C9-0F58-FE0A-224C-2588174AFB81}"/>
                  </a:ext>
                </a:extLst>
              </p:cNvPr>
              <p:cNvCxnSpPr>
                <a:stCxn id="91" idx="7"/>
                <a:endCxn id="92" idx="3"/>
              </p:cNvCxnSpPr>
              <p:nvPr/>
            </p:nvCxnSpPr>
            <p:spPr>
              <a:xfrm flipV="1">
                <a:off x="3012447" y="3510585"/>
                <a:ext cx="1017218" cy="105709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7BFEEB3-97C2-AEF0-9428-FBF57DE0453A}"/>
                  </a:ext>
                </a:extLst>
              </p:cNvPr>
              <p:cNvCxnSpPr>
                <a:stCxn id="93" idx="6"/>
                <a:endCxn id="94" idx="3"/>
              </p:cNvCxnSpPr>
              <p:nvPr/>
            </p:nvCxnSpPr>
            <p:spPr>
              <a:xfrm flipV="1">
                <a:off x="3360148" y="6576771"/>
                <a:ext cx="1716185" cy="75166"/>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2064E52-216B-91FC-4B46-2311B61F7132}"/>
                  </a:ext>
                </a:extLst>
              </p:cNvPr>
              <p:cNvCxnSpPr>
                <a:stCxn id="94" idx="1"/>
                <a:endCxn id="92" idx="4"/>
              </p:cNvCxnSpPr>
              <p:nvPr/>
            </p:nvCxnSpPr>
            <p:spPr>
              <a:xfrm flipH="1" flipV="1">
                <a:off x="4211133" y="3585751"/>
                <a:ext cx="865200" cy="262808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27927D8-F995-BC9D-2E12-CA5E5A93084B}"/>
                  </a:ext>
                </a:extLst>
              </p:cNvPr>
              <p:cNvCxnSpPr>
                <a:stCxn id="96" idx="2"/>
                <a:endCxn id="9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4708231-BFB6-80B8-9507-7F4B9B28CD2E}"/>
                  </a:ext>
                </a:extLst>
              </p:cNvPr>
              <p:cNvCxnSpPr>
                <a:stCxn id="94" idx="0"/>
                <a:endCxn id="96" idx="3"/>
              </p:cNvCxnSpPr>
              <p:nvPr/>
            </p:nvCxnSpPr>
            <p:spPr>
              <a:xfrm flipV="1">
                <a:off x="5257801" y="4187258"/>
                <a:ext cx="123963" cy="1951411"/>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2C6D9FE-7480-CF62-2F8F-F3263512D305}"/>
                  </a:ext>
                </a:extLst>
              </p:cNvPr>
              <p:cNvCxnSpPr>
                <a:stCxn id="95" idx="1"/>
                <a:endCxn id="9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4FDF33F4-50FF-57CE-0D0C-B81049DC5328}"/>
                  </a:ext>
                </a:extLst>
              </p:cNvPr>
              <p:cNvCxnSpPr>
                <a:stCxn id="95" idx="3"/>
                <a:endCxn id="9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945C8B4B-4F12-5223-18DA-B771717B2568}"/>
                  </a:ext>
                </a:extLst>
              </p:cNvPr>
              <p:cNvCxnSpPr>
                <a:stCxn id="89" idx="4"/>
                <a:endCxn id="9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73BB55AC-6552-DF0B-125E-970A40257AF6}"/>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9" name="Oval 88">
                <a:extLst>
                  <a:ext uri="{FF2B5EF4-FFF2-40B4-BE49-F238E27FC236}">
                    <a16:creationId xmlns:a16="http://schemas.microsoft.com/office/drawing/2014/main" id="{6F004A88-0014-17C5-23B1-58339851F5A5}"/>
                  </a:ext>
                </a:extLst>
              </p:cNvPr>
              <p:cNvSpPr/>
              <p:nvPr/>
            </p:nvSpPr>
            <p:spPr>
              <a:xfrm>
                <a:off x="1931018" y="3020093"/>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Oval 89">
                <a:extLst>
                  <a:ext uri="{FF2B5EF4-FFF2-40B4-BE49-F238E27FC236}">
                    <a16:creationId xmlns:a16="http://schemas.microsoft.com/office/drawing/2014/main" id="{CBCF41E3-C342-A8F8-BC70-760CC907982E}"/>
                  </a:ext>
                </a:extLst>
              </p:cNvPr>
              <p:cNvSpPr/>
              <p:nvPr/>
            </p:nvSpPr>
            <p:spPr>
              <a:xfrm>
                <a:off x="1039367" y="5648524"/>
                <a:ext cx="513268" cy="513268"/>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1" name="Oval 90">
                <a:extLst>
                  <a:ext uri="{FF2B5EF4-FFF2-40B4-BE49-F238E27FC236}">
                    <a16:creationId xmlns:a16="http://schemas.microsoft.com/office/drawing/2014/main" id="{79E00AAD-1B6F-C063-FD03-8C1542D5362D}"/>
                  </a:ext>
                </a:extLst>
              </p:cNvPr>
              <p:cNvSpPr/>
              <p:nvPr/>
            </p:nvSpPr>
            <p:spPr>
              <a:xfrm>
                <a:off x="2574345" y="4492515"/>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2" name="Oval 91">
                <a:extLst>
                  <a:ext uri="{FF2B5EF4-FFF2-40B4-BE49-F238E27FC236}">
                    <a16:creationId xmlns:a16="http://schemas.microsoft.com/office/drawing/2014/main" id="{934C4B80-D7E1-B1EA-8093-43F2C630458F}"/>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3" name="Oval 92">
                <a:extLst>
                  <a:ext uri="{FF2B5EF4-FFF2-40B4-BE49-F238E27FC236}">
                    <a16:creationId xmlns:a16="http://schemas.microsoft.com/office/drawing/2014/main" id="{E006F4F3-7154-9957-1607-30309B9D7EB4}"/>
                  </a:ext>
                </a:extLst>
              </p:cNvPr>
              <p:cNvSpPr/>
              <p:nvPr/>
            </p:nvSpPr>
            <p:spPr>
              <a:xfrm>
                <a:off x="2846880" y="639530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94" name="Oval 93">
                <a:extLst>
                  <a:ext uri="{FF2B5EF4-FFF2-40B4-BE49-F238E27FC236}">
                    <a16:creationId xmlns:a16="http://schemas.microsoft.com/office/drawing/2014/main" id="{6483AC7E-DC22-645B-FD39-9AFE24B91B57}"/>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5" name="Oval 94">
                <a:extLst>
                  <a:ext uri="{FF2B5EF4-FFF2-40B4-BE49-F238E27FC236}">
                    <a16:creationId xmlns:a16="http://schemas.microsoft.com/office/drawing/2014/main" id="{DBAB79B6-ED59-E70B-252B-FCF83693C674}"/>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6" name="Oval 95">
                <a:extLst>
                  <a:ext uri="{FF2B5EF4-FFF2-40B4-BE49-F238E27FC236}">
                    <a16:creationId xmlns:a16="http://schemas.microsoft.com/office/drawing/2014/main" id="{9E9BD361-1CAC-81E4-D04E-77489843E897}"/>
                  </a:ext>
                </a:extLst>
              </p:cNvPr>
              <p:cNvSpPr/>
              <p:nvPr/>
            </p:nvSpPr>
            <p:spPr>
              <a:xfrm>
                <a:off x="5306598" y="3749156"/>
                <a:ext cx="513268" cy="513268"/>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4694D02E-26D0-E33C-9762-F65088F5CF48}"/>
                </a:ext>
              </a:extLst>
            </p:cNvPr>
            <p:cNvCxnSpPr>
              <a:cxnSpLocks/>
              <a:stCxn id="94" idx="7"/>
              <a:endCxn id="96" idx="4"/>
            </p:cNvCxnSpPr>
            <p:nvPr/>
          </p:nvCxnSpPr>
          <p:spPr>
            <a:xfrm flipV="1">
              <a:off x="6963269" y="3868060"/>
              <a:ext cx="123963" cy="19514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09AC4CD-7B2F-C50E-B425-B8853CD4FAB6}"/>
                </a:ext>
              </a:extLst>
            </p:cNvPr>
            <p:cNvCxnSpPr>
              <a:cxnSpLocks/>
              <a:stCxn id="93" idx="3"/>
              <a:endCxn id="9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83E7E310-EA56-B238-8799-0C3977E917EB}"/>
              </a:ext>
            </a:extLst>
          </p:cNvPr>
          <p:cNvSpPr txBox="1"/>
          <p:nvPr/>
        </p:nvSpPr>
        <p:spPr>
          <a:xfrm>
            <a:off x="32803" y="4480684"/>
            <a:ext cx="7607852" cy="2677656"/>
          </a:xfrm>
          <a:prstGeom prst="rect">
            <a:avLst/>
          </a:prstGeom>
          <a:noFill/>
        </p:spPr>
        <p:txBody>
          <a:bodyPr wrap="none" rtlCol="0">
            <a:spAutoFit/>
          </a:bodyPr>
          <a:lstStyle/>
          <a:p>
            <a:r>
              <a:rPr lang="en-US" sz="2800" dirty="0">
                <a:solidFill>
                  <a:srgbClr val="FF0000"/>
                </a:solidFill>
              </a:rPr>
              <a:t>For each node:</a:t>
            </a:r>
          </a:p>
          <a:p>
            <a:r>
              <a:rPr lang="en-US" sz="2800" dirty="0">
                <a:solidFill>
                  <a:srgbClr val="FF0000"/>
                </a:solidFill>
              </a:rPr>
              <a:t>    For each unvisited neighbor:</a:t>
            </a:r>
          </a:p>
          <a:p>
            <a:r>
              <a:rPr lang="en-US" sz="2800" dirty="0">
                <a:solidFill>
                  <a:srgbClr val="FF0000"/>
                </a:solidFill>
              </a:rPr>
              <a:t>        add that neighbor to a queue</a:t>
            </a:r>
          </a:p>
          <a:p>
            <a:r>
              <a:rPr lang="en-US" sz="2800" dirty="0">
                <a:solidFill>
                  <a:srgbClr val="FF0000"/>
                </a:solidFill>
              </a:rPr>
              <a:t>        mark that neighbor as visited</a:t>
            </a:r>
          </a:p>
          <a:p>
            <a:r>
              <a:rPr lang="en-US" sz="2800" dirty="0">
                <a:solidFill>
                  <a:srgbClr val="FF0000"/>
                </a:solidFill>
              </a:rPr>
              <a:t>        set neighbor’s previous to be the current node</a:t>
            </a:r>
          </a:p>
          <a:p>
            <a:r>
              <a:rPr lang="en-US" sz="2800" dirty="0">
                <a:solidFill>
                  <a:srgbClr val="FF0000"/>
                </a:solidFill>
              </a:rPr>
              <a:t>        </a:t>
            </a:r>
          </a:p>
        </p:txBody>
      </p:sp>
      <p:graphicFrame>
        <p:nvGraphicFramePr>
          <p:cNvPr id="7" name="Table 6">
            <a:extLst>
              <a:ext uri="{FF2B5EF4-FFF2-40B4-BE49-F238E27FC236}">
                <a16:creationId xmlns:a16="http://schemas.microsoft.com/office/drawing/2014/main" id="{C3DF76A7-1AE5-FE32-B9BA-55D479F06495}"/>
              </a:ext>
            </a:extLst>
          </p:cNvPr>
          <p:cNvGraphicFramePr>
            <a:graphicFrameLocks noGrp="1"/>
          </p:cNvGraphicFramePr>
          <p:nvPr>
            <p:extLst>
              <p:ext uri="{D42A27DB-BD31-4B8C-83A1-F6EECF244321}">
                <p14:modId xmlns:p14="http://schemas.microsoft.com/office/powerpoint/2010/main" val="38631411"/>
              </p:ext>
            </p:extLst>
          </p:nvPr>
        </p:nvGraphicFramePr>
        <p:xfrm>
          <a:off x="6820603" y="1399839"/>
          <a:ext cx="3977241" cy="3708400"/>
        </p:xfrm>
        <a:graphic>
          <a:graphicData uri="http://schemas.openxmlformats.org/drawingml/2006/table">
            <a:tbl>
              <a:tblPr firstRow="1" bandRow="1">
                <a:tableStyleId>{5C22544A-7EE6-4342-B048-85BDC9FD1C3A}</a:tableStyleId>
              </a:tblPr>
              <a:tblGrid>
                <a:gridCol w="966330">
                  <a:extLst>
                    <a:ext uri="{9D8B030D-6E8A-4147-A177-3AD203B41FA5}">
                      <a16:colId xmlns:a16="http://schemas.microsoft.com/office/drawing/2014/main" val="2885487592"/>
                    </a:ext>
                  </a:extLst>
                </a:gridCol>
                <a:gridCol w="1014152">
                  <a:extLst>
                    <a:ext uri="{9D8B030D-6E8A-4147-A177-3AD203B41FA5}">
                      <a16:colId xmlns:a16="http://schemas.microsoft.com/office/drawing/2014/main" val="3918555435"/>
                    </a:ext>
                  </a:extLst>
                </a:gridCol>
                <a:gridCol w="1996759">
                  <a:extLst>
                    <a:ext uri="{9D8B030D-6E8A-4147-A177-3AD203B41FA5}">
                      <a16:colId xmlns:a16="http://schemas.microsoft.com/office/drawing/2014/main" val="1745931878"/>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Previous</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Discovered but not-yet visited nodes are stored in a queue">
            <a:extLst>
              <a:ext uri="{FF2B5EF4-FFF2-40B4-BE49-F238E27FC236}">
                <a16:creationId xmlns:a16="http://schemas.microsoft.com/office/drawing/2014/main" id="{6D38CD5B-5A6B-D249-71C9-53138DD93CBB}"/>
              </a:ext>
            </a:extLst>
          </p:cNvPr>
          <p:cNvGrpSpPr/>
          <p:nvPr/>
        </p:nvGrpSpPr>
        <p:grpSpPr>
          <a:xfrm>
            <a:off x="5742926" y="5486396"/>
            <a:ext cx="6036209" cy="647348"/>
            <a:chOff x="5742926" y="5619404"/>
            <a:chExt cx="6036209" cy="647348"/>
          </a:xfrm>
        </p:grpSpPr>
        <p:sp>
          <p:nvSpPr>
            <p:cNvPr id="6" name="Rectangle 5">
              <a:extLst>
                <a:ext uri="{FF2B5EF4-FFF2-40B4-BE49-F238E27FC236}">
                  <a16:creationId xmlns:a16="http://schemas.microsoft.com/office/drawing/2014/main" id="{69E0C2FE-17B8-0CDF-F2EE-54A2FDB66321}"/>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1EE25D8-B172-B4CA-EC39-BD6F91CBDA5B}"/>
                </a:ext>
              </a:extLst>
            </p:cNvPr>
            <p:cNvSpPr txBox="1"/>
            <p:nvPr/>
          </p:nvSpPr>
          <p:spPr>
            <a:xfrm>
              <a:off x="5742926" y="5765866"/>
              <a:ext cx="877163" cy="369332"/>
            </a:xfrm>
            <a:prstGeom prst="rect">
              <a:avLst/>
            </a:prstGeom>
            <a:noFill/>
          </p:spPr>
          <p:txBody>
            <a:bodyPr wrap="none" rtlCol="0">
              <a:spAutoFit/>
            </a:bodyPr>
            <a:lstStyle/>
            <a:p>
              <a:r>
                <a:rPr lang="en-US" dirty="0"/>
                <a:t>Queue:</a:t>
              </a:r>
            </a:p>
          </p:txBody>
        </p:sp>
      </p:grpSp>
    </p:spTree>
    <p:extLst>
      <p:ext uri="{BB962C8B-B14F-4D97-AF65-F5344CB8AC3E}">
        <p14:creationId xmlns:p14="http://schemas.microsoft.com/office/powerpoint/2010/main" val="2339483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Depth-First Search</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Input: a node </a:t>
                </a:r>
                <a14:m>
                  <m:oMath xmlns:m="http://schemas.openxmlformats.org/officeDocument/2006/math">
                    <m:r>
                      <a:rPr lang="en-US" b="0" i="1" smtClean="0">
                        <a:solidFill>
                          <a:srgbClr val="FF0000"/>
                        </a:solidFill>
                        <a:latin typeface="Cambria Math"/>
                      </a:rPr>
                      <m:t>𝑠</m:t>
                    </m:r>
                  </m:oMath>
                </a14:m>
                <a:endParaRPr lang="en-US" dirty="0"/>
              </a:p>
              <a:p>
                <a:r>
                  <a:rPr lang="en-US" dirty="0"/>
                  <a:t>Behavior: Start with node </a:t>
                </a:r>
                <a14:m>
                  <m:oMath xmlns:m="http://schemas.openxmlformats.org/officeDocument/2006/math">
                    <m:r>
                      <a:rPr lang="en-US" b="0" i="1" smtClean="0">
                        <a:solidFill>
                          <a:srgbClr val="FF0000"/>
                        </a:solidFill>
                        <a:latin typeface="Cambria Math"/>
                      </a:rPr>
                      <m:t>𝑠</m:t>
                    </m:r>
                  </m:oMath>
                </a14:m>
                <a:r>
                  <a:rPr lang="en-US" dirty="0"/>
                  <a:t>, visit one neighbor of </a:t>
                </a:r>
                <a14:m>
                  <m:oMath xmlns:m="http://schemas.openxmlformats.org/officeDocument/2006/math">
                    <m:r>
                      <a:rPr lang="en-US" b="0" i="1" smtClean="0">
                        <a:solidFill>
                          <a:srgbClr val="FF0000"/>
                        </a:solidFill>
                        <a:latin typeface="Cambria Math"/>
                      </a:rPr>
                      <m:t>𝑠</m:t>
                    </m:r>
                  </m:oMath>
                </a14:m>
                <a:r>
                  <a:rPr lang="en-US" dirty="0"/>
                  <a:t>, then all nodes reachable from that neighbor of </a:t>
                </a:r>
                <a14:m>
                  <m:oMath xmlns:m="http://schemas.openxmlformats.org/officeDocument/2006/math">
                    <m:r>
                      <a:rPr lang="en-US" b="0" i="1" smtClean="0">
                        <a:solidFill>
                          <a:srgbClr val="FF0000"/>
                        </a:solidFill>
                        <a:latin typeface="Cambria Math"/>
                      </a:rPr>
                      <m:t>𝑠</m:t>
                    </m:r>
                  </m:oMath>
                </a14:m>
                <a:r>
                  <a:rPr lang="en-US" dirty="0"/>
                  <a:t>, then another neighbor of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a:t>
                </a:r>
              </a:p>
              <a:p>
                <a:pPr lvl="1"/>
                <a:r>
                  <a:rPr lang="en-US" dirty="0"/>
                  <a:t>Before moving on to the second neighbor of </a:t>
                </a:r>
                <a14:m>
                  <m:oMath xmlns:m="http://schemas.openxmlformats.org/officeDocument/2006/math">
                    <m:r>
                      <a:rPr lang="en-US" b="0" i="1" smtClean="0">
                        <a:solidFill>
                          <a:srgbClr val="FF0000"/>
                        </a:solidFill>
                        <a:latin typeface="Cambria Math" panose="02040503050406030204" pitchFamily="18" charset="0"/>
                      </a:rPr>
                      <m:t>𝑠</m:t>
                    </m:r>
                  </m:oMath>
                </a14:m>
                <a:r>
                  <a:rPr lang="en-US" dirty="0"/>
                  <a:t>, visit everything reachable from the first neighbor of </a:t>
                </a:r>
                <a14:m>
                  <m:oMath xmlns:m="http://schemas.openxmlformats.org/officeDocument/2006/math">
                    <m:r>
                      <a:rPr lang="en-US" b="0" i="1" smtClean="0">
                        <a:solidFill>
                          <a:srgbClr val="FF0000"/>
                        </a:solidFill>
                        <a:latin typeface="Cambria Math" panose="02040503050406030204" pitchFamily="18" charset="0"/>
                      </a:rPr>
                      <m:t>𝑠</m:t>
                    </m:r>
                  </m:oMath>
                </a14:m>
                <a:endParaRPr lang="en-US" dirty="0"/>
              </a:p>
              <a:p>
                <a:r>
                  <a:rPr lang="en-US" dirty="0"/>
                  <a:t>Output: </a:t>
                </a:r>
              </a:p>
              <a:p>
                <a:pPr lvl="1"/>
                <a:r>
                  <a:rPr lang="en-US" dirty="0"/>
                  <a:t>Does the graph have a cycle?</a:t>
                </a:r>
              </a:p>
              <a:p>
                <a:pPr lvl="1"/>
                <a:r>
                  <a:rPr lang="en-US" dirty="0"/>
                  <a:t>A </a:t>
                </a:r>
                <a:r>
                  <a:rPr lang="en-US" b="1" dirty="0"/>
                  <a:t>topological sort </a:t>
                </a:r>
                <a:r>
                  <a:rPr lang="en-US" dirty="0"/>
                  <a:t>of the graph.</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9" name="Group 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E979014D-93BA-935F-E618-94D02540C8AA}"/>
              </a:ext>
            </a:extLst>
          </p:cNvPr>
          <p:cNvGrpSpPr/>
          <p:nvPr/>
        </p:nvGrpSpPr>
        <p:grpSpPr>
          <a:xfrm>
            <a:off x="6857667" y="3747441"/>
            <a:ext cx="4537025" cy="3110559"/>
            <a:chOff x="6857667" y="3747441"/>
            <a:chExt cx="4537025" cy="3110559"/>
          </a:xfrm>
        </p:grpSpPr>
        <p:sp>
          <p:nvSpPr>
            <p:cNvPr id="5" name="TextBox 4">
              <a:extLst>
                <a:ext uri="{FF2B5EF4-FFF2-40B4-BE49-F238E27FC236}">
                  <a16:creationId xmlns:a16="http://schemas.microsoft.com/office/drawing/2014/main" id="{637040C6-C78B-8017-6D73-97D93EB826C3}"/>
                </a:ext>
              </a:extLst>
            </p:cNvPr>
            <p:cNvSpPr txBox="1"/>
            <p:nvPr/>
          </p:nvSpPr>
          <p:spPr>
            <a:xfrm>
              <a:off x="6857667" y="4464542"/>
              <a:ext cx="301686" cy="369332"/>
            </a:xfrm>
            <a:prstGeom prst="rect">
              <a:avLst/>
            </a:prstGeom>
            <a:noFill/>
          </p:spPr>
          <p:txBody>
            <a:bodyPr wrap="none" rtlCol="0">
              <a:spAutoFit/>
            </a:bodyPr>
            <a:lstStyle/>
            <a:p>
              <a:r>
                <a:rPr lang="en-US" dirty="0"/>
                <a:t>0</a:t>
              </a:r>
            </a:p>
          </p:txBody>
        </p:sp>
        <p:sp>
          <p:nvSpPr>
            <p:cNvPr id="6" name="TextBox 5">
              <a:extLst>
                <a:ext uri="{FF2B5EF4-FFF2-40B4-BE49-F238E27FC236}">
                  <a16:creationId xmlns:a16="http://schemas.microsoft.com/office/drawing/2014/main" id="{0605044C-10BD-AEE9-D583-6E3F278B41F7}"/>
                </a:ext>
              </a:extLst>
            </p:cNvPr>
            <p:cNvSpPr txBox="1"/>
            <p:nvPr/>
          </p:nvSpPr>
          <p:spPr>
            <a:xfrm>
              <a:off x="8096239" y="3747441"/>
              <a:ext cx="301686" cy="369332"/>
            </a:xfrm>
            <a:prstGeom prst="rect">
              <a:avLst/>
            </a:prstGeom>
            <a:noFill/>
          </p:spPr>
          <p:txBody>
            <a:bodyPr wrap="none" rtlCol="0">
              <a:spAutoFit/>
            </a:bodyPr>
            <a:lstStyle/>
            <a:p>
              <a:r>
                <a:rPr lang="en-US" dirty="0"/>
                <a:t>1</a:t>
              </a:r>
            </a:p>
          </p:txBody>
        </p:sp>
        <p:sp>
          <p:nvSpPr>
            <p:cNvPr id="7" name="TextBox 6">
              <a:extLst>
                <a:ext uri="{FF2B5EF4-FFF2-40B4-BE49-F238E27FC236}">
                  <a16:creationId xmlns:a16="http://schemas.microsoft.com/office/drawing/2014/main" id="{B137F514-BD71-389A-276B-9053B381D8E4}"/>
                </a:ext>
              </a:extLst>
            </p:cNvPr>
            <p:cNvSpPr txBox="1"/>
            <p:nvPr/>
          </p:nvSpPr>
          <p:spPr>
            <a:xfrm>
              <a:off x="9338044" y="3798833"/>
              <a:ext cx="301686" cy="369332"/>
            </a:xfrm>
            <a:prstGeom prst="rect">
              <a:avLst/>
            </a:prstGeom>
            <a:noFill/>
          </p:spPr>
          <p:txBody>
            <a:bodyPr wrap="none" rtlCol="0">
              <a:spAutoFit/>
            </a:bodyPr>
            <a:lstStyle/>
            <a:p>
              <a:r>
                <a:rPr lang="en-US" dirty="0"/>
                <a:t>2</a:t>
              </a:r>
            </a:p>
          </p:txBody>
        </p:sp>
        <p:sp>
          <p:nvSpPr>
            <p:cNvPr id="8" name="TextBox 7">
              <a:extLst>
                <a:ext uri="{FF2B5EF4-FFF2-40B4-BE49-F238E27FC236}">
                  <a16:creationId xmlns:a16="http://schemas.microsoft.com/office/drawing/2014/main" id="{AA7298B3-A661-E800-FF4D-E8EEBF644EAB}"/>
                </a:ext>
              </a:extLst>
            </p:cNvPr>
            <p:cNvSpPr txBox="1"/>
            <p:nvPr/>
          </p:nvSpPr>
          <p:spPr>
            <a:xfrm>
              <a:off x="10242843" y="4155894"/>
              <a:ext cx="301686" cy="369332"/>
            </a:xfrm>
            <a:prstGeom prst="rect">
              <a:avLst/>
            </a:prstGeom>
            <a:noFill/>
          </p:spPr>
          <p:txBody>
            <a:bodyPr wrap="none" rtlCol="0">
              <a:spAutoFit/>
            </a:bodyPr>
            <a:lstStyle/>
            <a:p>
              <a:r>
                <a:rPr lang="en-US" dirty="0"/>
                <a:t>3</a:t>
              </a:r>
            </a:p>
          </p:txBody>
        </p:sp>
        <p:sp>
          <p:nvSpPr>
            <p:cNvPr id="10" name="TextBox 9">
              <a:extLst>
                <a:ext uri="{FF2B5EF4-FFF2-40B4-BE49-F238E27FC236}">
                  <a16:creationId xmlns:a16="http://schemas.microsoft.com/office/drawing/2014/main" id="{84D8D756-6925-39E6-93AD-CDD831F97A7D}"/>
                </a:ext>
              </a:extLst>
            </p:cNvPr>
            <p:cNvSpPr txBox="1"/>
            <p:nvPr/>
          </p:nvSpPr>
          <p:spPr>
            <a:xfrm>
              <a:off x="10287000" y="6248400"/>
              <a:ext cx="301686" cy="369332"/>
            </a:xfrm>
            <a:prstGeom prst="rect">
              <a:avLst/>
            </a:prstGeom>
            <a:noFill/>
          </p:spPr>
          <p:txBody>
            <a:bodyPr wrap="none" rtlCol="0">
              <a:spAutoFit/>
            </a:bodyPr>
            <a:lstStyle/>
            <a:p>
              <a:r>
                <a:rPr lang="en-US" dirty="0"/>
                <a:t>4</a:t>
              </a:r>
            </a:p>
          </p:txBody>
        </p:sp>
        <p:sp>
          <p:nvSpPr>
            <p:cNvPr id="11" name="TextBox 10">
              <a:extLst>
                <a:ext uri="{FF2B5EF4-FFF2-40B4-BE49-F238E27FC236}">
                  <a16:creationId xmlns:a16="http://schemas.microsoft.com/office/drawing/2014/main" id="{50F2CDBA-DA7A-3C1A-5713-45F18AC0DC23}"/>
                </a:ext>
              </a:extLst>
            </p:cNvPr>
            <p:cNvSpPr txBox="1"/>
            <p:nvPr/>
          </p:nvSpPr>
          <p:spPr>
            <a:xfrm>
              <a:off x="7421000" y="5817950"/>
              <a:ext cx="301686" cy="369332"/>
            </a:xfrm>
            <a:prstGeom prst="rect">
              <a:avLst/>
            </a:prstGeom>
            <a:noFill/>
          </p:spPr>
          <p:txBody>
            <a:bodyPr wrap="none" rtlCol="0">
              <a:spAutoFit/>
            </a:bodyPr>
            <a:lstStyle/>
            <a:p>
              <a:r>
                <a:rPr lang="en-US" dirty="0"/>
                <a:t>5</a:t>
              </a:r>
            </a:p>
          </p:txBody>
        </p:sp>
        <p:sp>
          <p:nvSpPr>
            <p:cNvPr id="12" name="TextBox 11">
              <a:extLst>
                <a:ext uri="{FF2B5EF4-FFF2-40B4-BE49-F238E27FC236}">
                  <a16:creationId xmlns:a16="http://schemas.microsoft.com/office/drawing/2014/main" id="{935030A1-83AA-A3BB-CB2D-2CE9A3C9892E}"/>
                </a:ext>
              </a:extLst>
            </p:cNvPr>
            <p:cNvSpPr txBox="1"/>
            <p:nvPr/>
          </p:nvSpPr>
          <p:spPr>
            <a:xfrm>
              <a:off x="8429267" y="4733162"/>
              <a:ext cx="301686" cy="369332"/>
            </a:xfrm>
            <a:prstGeom prst="rect">
              <a:avLst/>
            </a:prstGeom>
            <a:noFill/>
          </p:spPr>
          <p:txBody>
            <a:bodyPr wrap="none" rtlCol="0">
              <a:spAutoFit/>
            </a:bodyPr>
            <a:lstStyle/>
            <a:p>
              <a:r>
                <a:rPr lang="en-US" dirty="0"/>
                <a:t>6</a:t>
              </a:r>
            </a:p>
          </p:txBody>
        </p:sp>
        <p:grpSp>
          <p:nvGrpSpPr>
            <p:cNvPr id="14" name="Group 13">
              <a:extLst>
                <a:ext uri="{FF2B5EF4-FFF2-40B4-BE49-F238E27FC236}">
                  <a16:creationId xmlns:a16="http://schemas.microsoft.com/office/drawing/2014/main" id="{16652F29-0A79-210D-2DF8-9579B15BE792}"/>
                </a:ext>
              </a:extLst>
            </p:cNvPr>
            <p:cNvGrpSpPr/>
            <p:nvPr/>
          </p:nvGrpSpPr>
          <p:grpSpPr>
            <a:xfrm>
              <a:off x="7009533" y="4114199"/>
              <a:ext cx="4385159" cy="2420607"/>
              <a:chOff x="6934200" y="4047495"/>
              <a:chExt cx="4385159" cy="2420607"/>
            </a:xfrm>
          </p:grpSpPr>
          <p:grpSp>
            <p:nvGrpSpPr>
              <p:cNvPr id="15" name="Group 14">
                <a:extLst>
                  <a:ext uri="{FF2B5EF4-FFF2-40B4-BE49-F238E27FC236}">
                    <a16:creationId xmlns:a16="http://schemas.microsoft.com/office/drawing/2014/main" id="{77EB8E3F-6751-1E82-7583-8F80C26138DF}"/>
                  </a:ext>
                </a:extLst>
              </p:cNvPr>
              <p:cNvGrpSpPr/>
              <p:nvPr/>
            </p:nvGrpSpPr>
            <p:grpSpPr>
              <a:xfrm>
                <a:off x="6934200" y="4047495"/>
                <a:ext cx="4385159" cy="2420607"/>
                <a:chOff x="1524000" y="2625729"/>
                <a:chExt cx="7044346" cy="3888478"/>
              </a:xfrm>
            </p:grpSpPr>
            <p:grpSp>
              <p:nvGrpSpPr>
                <p:cNvPr id="17" name="Group 16">
                  <a:extLst>
                    <a:ext uri="{FF2B5EF4-FFF2-40B4-BE49-F238E27FC236}">
                      <a16:creationId xmlns:a16="http://schemas.microsoft.com/office/drawing/2014/main" id="{933A9D27-8499-DCAD-BB09-C5811A2BD9B8}"/>
                    </a:ext>
                  </a:extLst>
                </p:cNvPr>
                <p:cNvGrpSpPr/>
                <p:nvPr/>
              </p:nvGrpSpPr>
              <p:grpSpPr>
                <a:xfrm>
                  <a:off x="1524000" y="2625729"/>
                  <a:ext cx="7044346" cy="3888478"/>
                  <a:chOff x="0" y="3020093"/>
                  <a:chExt cx="7044346" cy="3888478"/>
                </a:xfrm>
              </p:grpSpPr>
              <p:cxnSp>
                <p:nvCxnSpPr>
                  <p:cNvPr id="19" name="Straight Connector 18">
                    <a:extLst>
                      <a:ext uri="{FF2B5EF4-FFF2-40B4-BE49-F238E27FC236}">
                        <a16:creationId xmlns:a16="http://schemas.microsoft.com/office/drawing/2014/main" id="{76F20D4D-C2AE-E63F-6C7C-DE9BDBED70C7}"/>
                      </a:ext>
                    </a:extLst>
                  </p:cNvPr>
                  <p:cNvCxnSpPr>
                    <a:stCxn id="58" idx="7"/>
                    <a:endCxn id="59"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02F690A-F0D8-CEFB-E093-724538ADFB0B}"/>
                      </a:ext>
                    </a:extLst>
                  </p:cNvPr>
                  <p:cNvCxnSpPr>
                    <a:stCxn id="59" idx="6"/>
                    <a:endCxn id="62"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52C7ABA-BBB6-2678-6598-C7D0CEA71D55}"/>
                      </a:ext>
                    </a:extLst>
                  </p:cNvPr>
                  <p:cNvCxnSpPr>
                    <a:stCxn id="58" idx="4"/>
                    <a:endCxn id="60"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9662FE4-23A3-CBB5-86C2-A01319284309}"/>
                      </a:ext>
                    </a:extLst>
                  </p:cNvPr>
                  <p:cNvCxnSpPr>
                    <a:stCxn id="61" idx="3"/>
                    <a:endCxn id="60"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CAFCEF6-1E10-BE11-39F3-D367EC560DB9}"/>
                      </a:ext>
                    </a:extLst>
                  </p:cNvPr>
                  <p:cNvCxnSpPr>
                    <a:stCxn id="63" idx="2"/>
                    <a:endCxn id="60"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32A12C4-8001-3670-1EDB-F2EFBDB7661E}"/>
                      </a:ext>
                    </a:extLst>
                  </p:cNvPr>
                  <p:cNvCxnSpPr>
                    <a:stCxn id="61" idx="5"/>
                    <a:endCxn id="6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BFE5E66-3D07-C865-EB56-C97B22695E90}"/>
                      </a:ext>
                    </a:extLst>
                  </p:cNvPr>
                  <p:cNvCxnSpPr>
                    <a:cxnSpLocks/>
                    <a:stCxn id="59" idx="5"/>
                    <a:endCxn id="64"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324CD16-9A95-C1EA-83C5-7A9080A0385E}"/>
                      </a:ext>
                    </a:extLst>
                  </p:cNvPr>
                  <p:cNvCxnSpPr>
                    <a:cxnSpLocks/>
                    <a:stCxn id="66" idx="4"/>
                    <a:endCxn id="64"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EE0805D-E768-31B1-8BF9-AAD97F21580B}"/>
                      </a:ext>
                    </a:extLst>
                  </p:cNvPr>
                  <p:cNvCxnSpPr>
                    <a:stCxn id="66" idx="2"/>
                    <a:endCxn id="62"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6C691D0-D9B7-B74F-D15F-4D0CDB0BB571}"/>
                      </a:ext>
                    </a:extLst>
                  </p:cNvPr>
                  <p:cNvCxnSpPr>
                    <a:stCxn id="65" idx="1"/>
                    <a:endCxn id="66"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28A2562-2B96-4380-2649-D2603A892492}"/>
                      </a:ext>
                    </a:extLst>
                  </p:cNvPr>
                  <p:cNvCxnSpPr>
                    <a:stCxn id="65" idx="3"/>
                    <a:endCxn id="64"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677C7EE-6C4E-FD2F-87D9-ABDBFACDFE6D}"/>
                      </a:ext>
                    </a:extLst>
                  </p:cNvPr>
                  <p:cNvCxnSpPr>
                    <a:stCxn id="59" idx="4"/>
                    <a:endCxn id="60"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Oval 57">
                    <a:extLst>
                      <a:ext uri="{FF2B5EF4-FFF2-40B4-BE49-F238E27FC236}">
                        <a16:creationId xmlns:a16="http://schemas.microsoft.com/office/drawing/2014/main" id="{2D856A7F-12C5-19F0-FCB2-420F43545988}"/>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59" name="Oval 58">
                    <a:extLst>
                      <a:ext uri="{FF2B5EF4-FFF2-40B4-BE49-F238E27FC236}">
                        <a16:creationId xmlns:a16="http://schemas.microsoft.com/office/drawing/2014/main" id="{3C5968D7-2907-9113-8FF6-CC4B379CC232}"/>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0" name="Oval 59">
                    <a:extLst>
                      <a:ext uri="{FF2B5EF4-FFF2-40B4-BE49-F238E27FC236}">
                        <a16:creationId xmlns:a16="http://schemas.microsoft.com/office/drawing/2014/main" id="{7DBE19AF-9821-7DB2-BABD-9828DF2FDA2B}"/>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61" name="Oval 60">
                    <a:extLst>
                      <a:ext uri="{FF2B5EF4-FFF2-40B4-BE49-F238E27FC236}">
                        <a16:creationId xmlns:a16="http://schemas.microsoft.com/office/drawing/2014/main" id="{66C0888B-D28A-7C05-A7DC-C42BD35E4A46}"/>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62" name="Oval 61">
                    <a:extLst>
                      <a:ext uri="{FF2B5EF4-FFF2-40B4-BE49-F238E27FC236}">
                        <a16:creationId xmlns:a16="http://schemas.microsoft.com/office/drawing/2014/main" id="{AF6BA200-2A32-4B42-FDB6-8BC54E2290CC}"/>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3" name="Oval 62">
                    <a:extLst>
                      <a:ext uri="{FF2B5EF4-FFF2-40B4-BE49-F238E27FC236}">
                        <a16:creationId xmlns:a16="http://schemas.microsoft.com/office/drawing/2014/main" id="{10A11247-2014-BBA9-F784-829C0D1A56DD}"/>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4" name="Oval 63">
                    <a:extLst>
                      <a:ext uri="{FF2B5EF4-FFF2-40B4-BE49-F238E27FC236}">
                        <a16:creationId xmlns:a16="http://schemas.microsoft.com/office/drawing/2014/main" id="{A6FA3B9B-58B9-D650-AE52-EB3C4C14EBF2}"/>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65" name="Oval 64">
                    <a:extLst>
                      <a:ext uri="{FF2B5EF4-FFF2-40B4-BE49-F238E27FC236}">
                        <a16:creationId xmlns:a16="http://schemas.microsoft.com/office/drawing/2014/main" id="{B5EA0F88-7B97-1BA7-DF0F-7D545939207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66" name="Oval 65">
                    <a:extLst>
                      <a:ext uri="{FF2B5EF4-FFF2-40B4-BE49-F238E27FC236}">
                        <a16:creationId xmlns:a16="http://schemas.microsoft.com/office/drawing/2014/main" id="{2909E842-3B88-2325-732B-830110DB65F8}"/>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8" name="Straight Connector 17">
                  <a:extLst>
                    <a:ext uri="{FF2B5EF4-FFF2-40B4-BE49-F238E27FC236}">
                      <a16:creationId xmlns:a16="http://schemas.microsoft.com/office/drawing/2014/main" id="{7234E73A-0E2E-C169-BBC8-1336F0573A3C}"/>
                    </a:ext>
                  </a:extLst>
                </p:cNvPr>
                <p:cNvCxnSpPr>
                  <a:cxnSpLocks/>
                  <a:stCxn id="63" idx="3"/>
                  <a:endCxn id="60"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6" name="Straight Connector 15">
                <a:extLst>
                  <a:ext uri="{FF2B5EF4-FFF2-40B4-BE49-F238E27FC236}">
                    <a16:creationId xmlns:a16="http://schemas.microsoft.com/office/drawing/2014/main" id="{ED5250A6-491F-63A7-7A2B-12750046089E}"/>
                  </a:ext>
                </a:extLst>
              </p:cNvPr>
              <p:cNvCxnSpPr>
                <a:cxnSpLocks/>
                <a:stCxn id="63" idx="6"/>
                <a:endCxn id="64"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93" name="TextBox 92">
              <a:extLst>
                <a:ext uri="{FF2B5EF4-FFF2-40B4-BE49-F238E27FC236}">
                  <a16:creationId xmlns:a16="http://schemas.microsoft.com/office/drawing/2014/main" id="{E2D8E6EA-0503-E96D-3170-C01DCD7AB07A}"/>
                </a:ext>
              </a:extLst>
            </p:cNvPr>
            <p:cNvSpPr txBox="1"/>
            <p:nvPr/>
          </p:nvSpPr>
          <p:spPr>
            <a:xfrm>
              <a:off x="8915400" y="6488668"/>
              <a:ext cx="301686" cy="369332"/>
            </a:xfrm>
            <a:prstGeom prst="rect">
              <a:avLst/>
            </a:prstGeom>
            <a:noFill/>
          </p:spPr>
          <p:txBody>
            <a:bodyPr wrap="none" rtlCol="0">
              <a:spAutoFit/>
            </a:bodyPr>
            <a:lstStyle/>
            <a:p>
              <a:r>
                <a:rPr lang="en-US" dirty="0"/>
                <a:t>7</a:t>
              </a:r>
            </a:p>
          </p:txBody>
        </p:sp>
      </p:grpSp>
    </p:spTree>
    <p:extLst>
      <p:ext uri="{BB962C8B-B14F-4D97-AF65-F5344CB8AC3E}">
        <p14:creationId xmlns:p14="http://schemas.microsoft.com/office/powerpoint/2010/main" val="2324569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 y="192802"/>
            <a:ext cx="10515600" cy="1325563"/>
          </a:xfrm>
        </p:spPr>
        <p:txBody>
          <a:bodyPr>
            <a:normAutofit/>
          </a:bodyPr>
          <a:lstStyle/>
          <a:p>
            <a:r>
              <a:rPr lang="en-US" dirty="0"/>
              <a:t>DFS (non-recursive)</a:t>
            </a:r>
          </a:p>
        </p:txBody>
      </p:sp>
      <p:sp>
        <p:nvSpPr>
          <p:cNvPr id="43" name="TextBox 42"/>
          <p:cNvSpPr txBox="1"/>
          <p:nvPr/>
        </p:nvSpPr>
        <p:spPr>
          <a:xfrm>
            <a:off x="5194496" y="414158"/>
            <a:ext cx="8686800" cy="6124754"/>
          </a:xfrm>
          <a:prstGeom prst="rect">
            <a:avLst/>
          </a:prstGeom>
          <a:noFill/>
        </p:spPr>
        <p:txBody>
          <a:bodyPr wrap="square" rtlCol="0">
            <a:spAutoFit/>
          </a:bodyPr>
          <a:lstStyle/>
          <a:p>
            <a:r>
              <a:rPr lang="en-US" sz="2800" dirty="0"/>
              <a:t>void </a:t>
            </a:r>
            <a:r>
              <a:rPr lang="en-US" sz="2800" dirty="0" err="1"/>
              <a:t>dfs</a:t>
            </a:r>
            <a:r>
              <a:rPr lang="en-US" sz="2800" dirty="0"/>
              <a:t>(graph, s){</a:t>
            </a:r>
          </a:p>
          <a:p>
            <a:r>
              <a:rPr lang="en-US" sz="2800" dirty="0"/>
              <a:t>	found = new </a:t>
            </a:r>
            <a:r>
              <a:rPr lang="en-US" sz="2800" dirty="0">
                <a:solidFill>
                  <a:srgbClr val="FF0000"/>
                </a:solidFill>
              </a:rPr>
              <a:t>Stack();</a:t>
            </a:r>
          </a:p>
          <a:p>
            <a:r>
              <a:rPr lang="en-US" sz="2800" dirty="0"/>
              <a:t>	</a:t>
            </a:r>
            <a:r>
              <a:rPr lang="en-US" sz="2800" dirty="0" err="1"/>
              <a:t>found.</a:t>
            </a:r>
            <a:r>
              <a:rPr lang="en-US" sz="2800" dirty="0" err="1">
                <a:solidFill>
                  <a:srgbClr val="FF0000"/>
                </a:solidFill>
              </a:rPr>
              <a:t>pop</a:t>
            </a:r>
            <a:r>
              <a:rPr lang="en-US" sz="2800" dirty="0"/>
              <a:t>(s);</a:t>
            </a:r>
          </a:p>
          <a:p>
            <a:r>
              <a:rPr lang="en-US" sz="2800" dirty="0"/>
              <a:t>	mark s as “visited”;</a:t>
            </a:r>
          </a:p>
          <a:p>
            <a:r>
              <a:rPr lang="en-US" sz="2800" dirty="0"/>
              <a:t>	While (!</a:t>
            </a:r>
            <a:r>
              <a:rPr lang="en-US" sz="2800" dirty="0" err="1"/>
              <a:t>found.isEmpty</a:t>
            </a:r>
            <a:r>
              <a:rPr lang="en-US" sz="2800" dirty="0"/>
              <a:t>()){</a:t>
            </a:r>
          </a:p>
          <a:p>
            <a:r>
              <a:rPr lang="en-US" sz="2800" dirty="0"/>
              <a:t>		current = </a:t>
            </a:r>
            <a:r>
              <a:rPr lang="en-US" sz="2800" dirty="0" err="1"/>
              <a:t>found.</a:t>
            </a:r>
            <a:r>
              <a:rPr lang="en-US" sz="2800" dirty="0" err="1">
                <a:solidFill>
                  <a:srgbClr val="FF0000"/>
                </a:solidFill>
              </a:rPr>
              <a:t>pop</a:t>
            </a:r>
            <a:r>
              <a:rPr lang="en-US" sz="2800" dirty="0"/>
              <a:t>();</a:t>
            </a:r>
          </a:p>
          <a:p>
            <a:r>
              <a:rPr lang="en-US" sz="2800" dirty="0"/>
              <a:t>		for (v : neighbors(current)){</a:t>
            </a:r>
          </a:p>
          <a:p>
            <a:r>
              <a:rPr lang="en-US" sz="2800" dirty="0"/>
              <a:t>			if (! v marked “visited”){</a:t>
            </a:r>
          </a:p>
          <a:p>
            <a:r>
              <a:rPr lang="en-US" sz="2800" dirty="0"/>
              <a:t>				mark v as “visited”;</a:t>
            </a:r>
          </a:p>
          <a:p>
            <a:r>
              <a:rPr lang="en-US" sz="2800" dirty="0"/>
              <a:t>				</a:t>
            </a:r>
            <a:r>
              <a:rPr lang="en-US" sz="2800" dirty="0" err="1"/>
              <a:t>found.</a:t>
            </a:r>
            <a:r>
              <a:rPr lang="en-US" sz="2800" dirty="0" err="1">
                <a:solidFill>
                  <a:srgbClr val="FF0000"/>
                </a:solidFill>
              </a:rPr>
              <a:t>push</a:t>
            </a:r>
            <a:r>
              <a:rPr lang="en-US" sz="2800" dirty="0"/>
              <a:t>(v);</a:t>
            </a:r>
          </a:p>
          <a:p>
            <a:r>
              <a:rPr lang="en-US" sz="2800" dirty="0"/>
              <a:t>			}</a:t>
            </a:r>
          </a:p>
          <a:p>
            <a:r>
              <a:rPr lang="en-US" sz="2800" dirty="0"/>
              <a:t>		}</a:t>
            </a:r>
          </a:p>
          <a:p>
            <a:r>
              <a:rPr lang="en-US" sz="2800" dirty="0"/>
              <a:t>	}	</a:t>
            </a:r>
          </a:p>
          <a:p>
            <a:r>
              <a:rPr lang="en-US" sz="2800" dirty="0"/>
              <a:t>}			</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7685445-E91C-3488-3626-7813352F07C6}"/>
                  </a:ext>
                </a:extLst>
              </p:cNvPr>
              <p:cNvSpPr txBox="1"/>
              <p:nvPr/>
            </p:nvSpPr>
            <p:spPr>
              <a:xfrm>
                <a:off x="565536" y="4880066"/>
                <a:ext cx="4201535" cy="523220"/>
              </a:xfrm>
              <a:prstGeom prst="rect">
                <a:avLst/>
              </a:prstGeom>
              <a:noFill/>
            </p:spPr>
            <p:txBody>
              <a:bodyPr wrap="none" rtlCol="0">
                <a:spAutoFit/>
              </a:bodyPr>
              <a:lstStyle/>
              <a:p>
                <a:r>
                  <a:rPr lang="en-US" sz="2800" dirty="0">
                    <a:solidFill>
                      <a:srgbClr val="FF0000"/>
                    </a:solidFill>
                  </a:rPr>
                  <a:t>Running time: </a:t>
                </a:r>
                <a14:m>
                  <m:oMath xmlns:m="http://schemas.openxmlformats.org/officeDocument/2006/math">
                    <m:r>
                      <m:rPr>
                        <m:sty m:val="p"/>
                      </m:rPr>
                      <a:rPr lang="en-US" sz="2800" b="0" i="0" smtClean="0">
                        <a:solidFill>
                          <a:srgbClr val="FF0000"/>
                        </a:solidFill>
                        <a:latin typeface="Cambria Math" panose="02040503050406030204" pitchFamily="18" charset="0"/>
                      </a:rPr>
                      <m:t>Θ</m:t>
                    </m:r>
                    <m:d>
                      <m:dPr>
                        <m:ctrlPr>
                          <a:rPr lang="en-US" sz="2800" b="0" i="1" smtClean="0">
                            <a:solidFill>
                              <a:srgbClr val="FF0000"/>
                            </a:solidFill>
                            <a:latin typeface="Cambria Math" panose="02040503050406030204" pitchFamily="18" charset="0"/>
                          </a:rPr>
                        </m:ctrlPr>
                      </m:dPr>
                      <m:e>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𝑉</m:t>
                            </m:r>
                          </m:e>
                        </m:d>
                        <m:r>
                          <a:rPr lang="en-US" sz="2800" b="0" i="1" smtClean="0">
                            <a:solidFill>
                              <a:srgbClr val="FF0000"/>
                            </a:solidFill>
                            <a:latin typeface="Cambria Math" panose="02040503050406030204" pitchFamily="18" charset="0"/>
                          </a:rPr>
                          <m:t>+</m:t>
                        </m:r>
                        <m:d>
                          <m:dPr>
                            <m:begChr m:val="|"/>
                            <m:endChr m:val="|"/>
                            <m:ctrlPr>
                              <a:rPr lang="en-US" sz="2800" b="0" i="1" smtClean="0">
                                <a:solidFill>
                                  <a:srgbClr val="FF0000"/>
                                </a:solidFill>
                                <a:latin typeface="Cambria Math" panose="02040503050406030204" pitchFamily="18" charset="0"/>
                              </a:rPr>
                            </m:ctrlPr>
                          </m:dPr>
                          <m:e>
                            <m:r>
                              <a:rPr lang="en-US" sz="2800" b="0" i="1" smtClean="0">
                                <a:solidFill>
                                  <a:srgbClr val="FF0000"/>
                                </a:solidFill>
                                <a:latin typeface="Cambria Math" panose="02040503050406030204" pitchFamily="18" charset="0"/>
                              </a:rPr>
                              <m:t>𝐸</m:t>
                            </m:r>
                          </m:e>
                        </m:d>
                      </m:e>
                    </m:d>
                  </m:oMath>
                </a14:m>
                <a:endParaRPr lang="en-US" sz="2800" dirty="0">
                  <a:solidFill>
                    <a:srgbClr val="FF0000"/>
                  </a:solidFill>
                </a:endParaRPr>
              </a:p>
            </p:txBody>
          </p:sp>
        </mc:Choice>
        <mc:Fallback xmlns="">
          <p:sp>
            <p:nvSpPr>
              <p:cNvPr id="3" name="TextBox 2">
                <a:extLst>
                  <a:ext uri="{FF2B5EF4-FFF2-40B4-BE49-F238E27FC236}">
                    <a16:creationId xmlns:a16="http://schemas.microsoft.com/office/drawing/2014/main" id="{F7685445-E91C-3488-3626-7813352F07C6}"/>
                  </a:ext>
                </a:extLst>
              </p:cNvPr>
              <p:cNvSpPr txBox="1">
                <a:spLocks noRot="1" noChangeAspect="1" noMove="1" noResize="1" noEditPoints="1" noAdjustHandles="1" noChangeArrowheads="1" noChangeShapeType="1" noTextEdit="1"/>
              </p:cNvSpPr>
              <p:nvPr/>
            </p:nvSpPr>
            <p:spPr>
              <a:xfrm>
                <a:off x="565536" y="4880066"/>
                <a:ext cx="4201535" cy="523220"/>
              </a:xfrm>
              <a:prstGeom prst="rect">
                <a:avLst/>
              </a:prstGeom>
              <a:blipFill>
                <a:blip r:embed="rId2"/>
                <a:stretch>
                  <a:fillRect l="-3048" t="-11765" b="-34118"/>
                </a:stretch>
              </a:blipFill>
            </p:spPr>
            <p:txBody>
              <a:bodyPr/>
              <a:lstStyle/>
              <a:p>
                <a:r>
                  <a:rPr lang="en-US">
                    <a:noFill/>
                  </a:rPr>
                  <a:t> </a:t>
                </a:r>
              </a:p>
            </p:txBody>
          </p:sp>
        </mc:Fallback>
      </mc:AlternateContent>
      <p:grpSp>
        <p:nvGrpSpPr>
          <p:cNvPr id="5" name="Group 4"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D167D64F-2B9B-C508-9920-F4C797F21EB0}"/>
              </a:ext>
            </a:extLst>
          </p:cNvPr>
          <p:cNvGrpSpPr/>
          <p:nvPr/>
        </p:nvGrpSpPr>
        <p:grpSpPr>
          <a:xfrm>
            <a:off x="458009" y="1810946"/>
            <a:ext cx="4385159" cy="2420607"/>
            <a:chOff x="6934200" y="4047495"/>
            <a:chExt cx="4385159" cy="2420607"/>
          </a:xfrm>
        </p:grpSpPr>
        <p:grpSp>
          <p:nvGrpSpPr>
            <p:cNvPr id="6" name="Group 5">
              <a:extLst>
                <a:ext uri="{FF2B5EF4-FFF2-40B4-BE49-F238E27FC236}">
                  <a16:creationId xmlns:a16="http://schemas.microsoft.com/office/drawing/2014/main" id="{8EB4602C-F8FA-0BEB-8FE7-9313A55D49DE}"/>
                </a:ext>
              </a:extLst>
            </p:cNvPr>
            <p:cNvGrpSpPr/>
            <p:nvPr/>
          </p:nvGrpSpPr>
          <p:grpSpPr>
            <a:xfrm>
              <a:off x="6934200" y="4047495"/>
              <a:ext cx="4385159" cy="2420607"/>
              <a:chOff x="1524000" y="2625729"/>
              <a:chExt cx="7044346" cy="3888478"/>
            </a:xfrm>
          </p:grpSpPr>
          <p:grpSp>
            <p:nvGrpSpPr>
              <p:cNvPr id="8" name="Group 7">
                <a:extLst>
                  <a:ext uri="{FF2B5EF4-FFF2-40B4-BE49-F238E27FC236}">
                    <a16:creationId xmlns:a16="http://schemas.microsoft.com/office/drawing/2014/main" id="{1428ECE3-E802-FBEF-B3D5-CD698D64CB87}"/>
                  </a:ext>
                </a:extLst>
              </p:cNvPr>
              <p:cNvGrpSpPr/>
              <p:nvPr/>
            </p:nvGrpSpPr>
            <p:grpSpPr>
              <a:xfrm>
                <a:off x="1524000" y="2625729"/>
                <a:ext cx="7044346" cy="3888478"/>
                <a:chOff x="0" y="3020093"/>
                <a:chExt cx="7044346" cy="3888478"/>
              </a:xfrm>
            </p:grpSpPr>
            <p:cxnSp>
              <p:nvCxnSpPr>
                <p:cNvPr id="10" name="Straight Connector 9">
                  <a:extLst>
                    <a:ext uri="{FF2B5EF4-FFF2-40B4-BE49-F238E27FC236}">
                      <a16:creationId xmlns:a16="http://schemas.microsoft.com/office/drawing/2014/main" id="{0AA8EDDA-EF25-A891-2159-ACF5BA3BF792}"/>
                    </a:ext>
                  </a:extLst>
                </p:cNvPr>
                <p:cNvCxnSpPr>
                  <a:stCxn id="22" idx="7"/>
                  <a:endCxn id="23"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4C8B1BE-4C56-F3E0-A02B-7C706F314D60}"/>
                    </a:ext>
                  </a:extLst>
                </p:cNvPr>
                <p:cNvCxnSpPr>
                  <a:stCxn id="23" idx="6"/>
                  <a:endCxn id="26"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8305019-2BC0-97E3-1F92-EDD4342693C3}"/>
                    </a:ext>
                  </a:extLst>
                </p:cNvPr>
                <p:cNvCxnSpPr>
                  <a:stCxn id="22" idx="4"/>
                  <a:endCxn id="24"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A7DDCB0-6B6D-7535-D256-3BB4CE470188}"/>
                    </a:ext>
                  </a:extLst>
                </p:cNvPr>
                <p:cNvCxnSpPr>
                  <a:stCxn id="25" idx="3"/>
                  <a:endCxn id="24"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67A901E-9F9B-1300-02B3-BA3CB0B18A0C}"/>
                    </a:ext>
                  </a:extLst>
                </p:cNvPr>
                <p:cNvCxnSpPr>
                  <a:stCxn id="27" idx="2"/>
                  <a:endCxn id="24"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7727986-1A72-95EB-D5B4-51667991A7B8}"/>
                    </a:ext>
                  </a:extLst>
                </p:cNvPr>
                <p:cNvCxnSpPr>
                  <a:stCxn id="25" idx="5"/>
                  <a:endCxn id="27"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A887DB1-C1C5-09F4-2ED1-9B8B05AD41B1}"/>
                    </a:ext>
                  </a:extLst>
                </p:cNvPr>
                <p:cNvCxnSpPr>
                  <a:cxnSpLocks/>
                  <a:stCxn id="23" idx="5"/>
                  <a:endCxn id="28"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37E199F-D81D-D76B-CCC0-07003F5E024F}"/>
                    </a:ext>
                  </a:extLst>
                </p:cNvPr>
                <p:cNvCxnSpPr>
                  <a:cxnSpLocks/>
                  <a:stCxn id="30" idx="4"/>
                  <a:endCxn id="28"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736DB52-1F54-B21C-D19D-F5509EF2F743}"/>
                    </a:ext>
                  </a:extLst>
                </p:cNvPr>
                <p:cNvCxnSpPr>
                  <a:stCxn id="30" idx="2"/>
                  <a:endCxn id="26"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EDB5FE-7BA3-2684-2843-66EFAC98BD5C}"/>
                    </a:ext>
                  </a:extLst>
                </p:cNvPr>
                <p:cNvCxnSpPr>
                  <a:stCxn id="29" idx="1"/>
                  <a:endCxn id="30"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CE7DB8C-1E3C-4E72-1736-EB8A6F3844D8}"/>
                    </a:ext>
                  </a:extLst>
                </p:cNvPr>
                <p:cNvCxnSpPr>
                  <a:stCxn id="29" idx="3"/>
                  <a:endCxn id="28"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234D75C-E956-5C4E-F59B-90A7D7966E96}"/>
                    </a:ext>
                  </a:extLst>
                </p:cNvPr>
                <p:cNvCxnSpPr>
                  <a:stCxn id="23" idx="4"/>
                  <a:endCxn id="24"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2E88EB9-44F8-7929-366A-BD1700025216}"/>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3" name="Oval 22">
                  <a:extLst>
                    <a:ext uri="{FF2B5EF4-FFF2-40B4-BE49-F238E27FC236}">
                      <a16:creationId xmlns:a16="http://schemas.microsoft.com/office/drawing/2014/main" id="{72EDEA93-293D-6D35-0F17-38A42E580F22}"/>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4" name="Oval 23">
                  <a:extLst>
                    <a:ext uri="{FF2B5EF4-FFF2-40B4-BE49-F238E27FC236}">
                      <a16:creationId xmlns:a16="http://schemas.microsoft.com/office/drawing/2014/main" id="{F78126EE-A3DE-4903-F082-2959917A4780}"/>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5" name="Oval 24">
                  <a:extLst>
                    <a:ext uri="{FF2B5EF4-FFF2-40B4-BE49-F238E27FC236}">
                      <a16:creationId xmlns:a16="http://schemas.microsoft.com/office/drawing/2014/main" id="{32CCBE43-4A94-CAF5-2112-06D7DA8A3617}"/>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6" name="Oval 25">
                  <a:extLst>
                    <a:ext uri="{FF2B5EF4-FFF2-40B4-BE49-F238E27FC236}">
                      <a16:creationId xmlns:a16="http://schemas.microsoft.com/office/drawing/2014/main" id="{62AB9AAE-142F-5CD7-778C-85CD6F4C038F}"/>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7" name="Oval 26">
                  <a:extLst>
                    <a:ext uri="{FF2B5EF4-FFF2-40B4-BE49-F238E27FC236}">
                      <a16:creationId xmlns:a16="http://schemas.microsoft.com/office/drawing/2014/main" id="{26D220E1-4E87-BB58-171D-22F5D6CD01D0}"/>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8" name="Oval 27">
                  <a:extLst>
                    <a:ext uri="{FF2B5EF4-FFF2-40B4-BE49-F238E27FC236}">
                      <a16:creationId xmlns:a16="http://schemas.microsoft.com/office/drawing/2014/main" id="{F1482C77-0C02-87E5-D987-5A83F26B19CF}"/>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9" name="Oval 28">
                  <a:extLst>
                    <a:ext uri="{FF2B5EF4-FFF2-40B4-BE49-F238E27FC236}">
                      <a16:creationId xmlns:a16="http://schemas.microsoft.com/office/drawing/2014/main" id="{64275FE9-0FC5-9E38-10D2-07FEA56B0A1C}"/>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30" name="Oval 29">
                  <a:extLst>
                    <a:ext uri="{FF2B5EF4-FFF2-40B4-BE49-F238E27FC236}">
                      <a16:creationId xmlns:a16="http://schemas.microsoft.com/office/drawing/2014/main" id="{CDA1B473-9C9E-FF91-68A0-B564476F1B24}"/>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9" name="Straight Connector 8">
                <a:extLst>
                  <a:ext uri="{FF2B5EF4-FFF2-40B4-BE49-F238E27FC236}">
                    <a16:creationId xmlns:a16="http://schemas.microsoft.com/office/drawing/2014/main" id="{3A0978BC-CEA4-C6FA-CC82-B4BC042B2039}"/>
                  </a:ext>
                </a:extLst>
              </p:cNvPr>
              <p:cNvCxnSpPr>
                <a:cxnSpLocks/>
                <a:stCxn id="27" idx="3"/>
                <a:endCxn id="24"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B6F3FA87-A4AE-F02B-C825-8C57E5BCCDD5}"/>
                </a:ext>
              </a:extLst>
            </p:cNvPr>
            <p:cNvCxnSpPr>
              <a:cxnSpLocks/>
              <a:stCxn id="27" idx="6"/>
              <a:endCxn id="28"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6291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DFS Recursively (more common)</a:t>
            </a:r>
          </a:p>
        </p:txBody>
      </p:sp>
      <p:sp>
        <p:nvSpPr>
          <p:cNvPr id="43" name="TextBox 42"/>
          <p:cNvSpPr txBox="1"/>
          <p:nvPr/>
        </p:nvSpPr>
        <p:spPr>
          <a:xfrm>
            <a:off x="105865" y="1866236"/>
            <a:ext cx="8686800" cy="3970318"/>
          </a:xfrm>
          <a:prstGeom prst="rect">
            <a:avLst/>
          </a:prstGeom>
          <a:noFill/>
        </p:spPr>
        <p:txBody>
          <a:bodyPr wrap="square" rtlCol="0">
            <a:spAutoFit/>
          </a:bodyPr>
          <a:lstStyle/>
          <a:p>
            <a:r>
              <a:rPr lang="en-US" sz="2800" dirty="0"/>
              <a:t>void </a:t>
            </a:r>
            <a:r>
              <a:rPr lang="en-US" sz="2800" dirty="0" err="1"/>
              <a:t>dfs</a:t>
            </a:r>
            <a:r>
              <a:rPr lang="en-US" sz="2800" dirty="0"/>
              <a:t>(graph, </a:t>
            </a:r>
            <a:r>
              <a:rPr lang="en-US" sz="2800" dirty="0" err="1"/>
              <a:t>curr</a:t>
            </a:r>
            <a:r>
              <a:rPr lang="en-US" sz="2800" dirty="0"/>
              <a:t>){</a:t>
            </a:r>
          </a:p>
          <a:p>
            <a:r>
              <a:rPr lang="en-US" sz="2800" dirty="0"/>
              <a:t>	mark </a:t>
            </a:r>
            <a:r>
              <a:rPr lang="en-US" sz="2800" dirty="0" err="1"/>
              <a:t>curr</a:t>
            </a:r>
            <a:r>
              <a:rPr lang="en-US" sz="2800" dirty="0"/>
              <a:t> as “visited”;</a:t>
            </a:r>
          </a:p>
          <a:p>
            <a:r>
              <a:rPr lang="en-US" sz="2800" dirty="0"/>
              <a:t>	for (v : neighbors(current)){</a:t>
            </a:r>
          </a:p>
          <a:p>
            <a:r>
              <a:rPr lang="en-US" sz="2800" dirty="0"/>
              <a:t>		if (! v marked “visited”){</a:t>
            </a:r>
          </a:p>
          <a:p>
            <a:r>
              <a:rPr lang="en-US" sz="2800" dirty="0"/>
              <a:t>			</a:t>
            </a:r>
            <a:r>
              <a:rPr lang="en-US" sz="2800" dirty="0" err="1"/>
              <a:t>dfs</a:t>
            </a:r>
            <a:r>
              <a:rPr lang="en-US" sz="2800" dirty="0"/>
              <a:t>(graph, v);</a:t>
            </a:r>
          </a:p>
          <a:p>
            <a:r>
              <a:rPr lang="en-US" sz="2800" dirty="0"/>
              <a:t>		}</a:t>
            </a:r>
          </a:p>
          <a:p>
            <a:r>
              <a:rPr lang="en-US" sz="2800" dirty="0"/>
              <a:t>	}</a:t>
            </a:r>
          </a:p>
          <a:p>
            <a:r>
              <a:rPr lang="en-US" sz="2800" dirty="0"/>
              <a:t>	mark </a:t>
            </a:r>
            <a:r>
              <a:rPr lang="en-US" sz="2800" dirty="0" err="1"/>
              <a:t>curr</a:t>
            </a:r>
            <a:r>
              <a:rPr lang="en-US" sz="2800" dirty="0"/>
              <a:t> as “done”;</a:t>
            </a:r>
          </a:p>
          <a:p>
            <a:r>
              <a:rPr lang="en-US" sz="2800" dirty="0"/>
              <a:t>}			</a:t>
            </a:r>
          </a:p>
        </p:txBody>
      </p:sp>
      <p:grpSp>
        <p:nvGrpSpPr>
          <p:cNvPr id="29" name="Group 2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88200AC9-7D9A-1925-52EB-C7B86A898E60}"/>
              </a:ext>
            </a:extLst>
          </p:cNvPr>
          <p:cNvGrpSpPr/>
          <p:nvPr/>
        </p:nvGrpSpPr>
        <p:grpSpPr>
          <a:xfrm>
            <a:off x="7543800" y="3714388"/>
            <a:ext cx="4385159" cy="2420607"/>
            <a:chOff x="6934200" y="4047495"/>
            <a:chExt cx="4385159" cy="2420607"/>
          </a:xfrm>
        </p:grpSpPr>
        <p:grpSp>
          <p:nvGrpSpPr>
            <p:cNvPr id="30" name="Group 29">
              <a:extLst>
                <a:ext uri="{FF2B5EF4-FFF2-40B4-BE49-F238E27FC236}">
                  <a16:creationId xmlns:a16="http://schemas.microsoft.com/office/drawing/2014/main" id="{4F4A86F4-FB7F-26CB-6FB5-7F1BFF9453F7}"/>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57445EE1-44C3-64A2-986E-D46EA88A8BED}"/>
                  </a:ext>
                </a:extLst>
              </p:cNvPr>
              <p:cNvGrpSpPr/>
              <p:nvPr/>
            </p:nvGrpSpPr>
            <p:grpSpPr>
              <a:xfrm>
                <a:off x="1524000" y="2625729"/>
                <a:ext cx="7044346" cy="3888478"/>
                <a:chOff x="0" y="3020093"/>
                <a:chExt cx="7044346" cy="3888478"/>
              </a:xfrm>
            </p:grpSpPr>
            <p:cxnSp>
              <p:nvCxnSpPr>
                <p:cNvPr id="34" name="Straight Connector 33">
                  <a:extLst>
                    <a:ext uri="{FF2B5EF4-FFF2-40B4-BE49-F238E27FC236}">
                      <a16:creationId xmlns:a16="http://schemas.microsoft.com/office/drawing/2014/main" id="{98667B16-A5D7-BBD9-C34D-964D4C9AFF12}"/>
                    </a:ext>
                  </a:extLst>
                </p:cNvPr>
                <p:cNvCxnSpPr>
                  <a:stCxn id="47" idx="7"/>
                  <a:endCxn id="48"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A0256C7-0C0F-A799-5AE9-2E217FD5D756}"/>
                    </a:ext>
                  </a:extLst>
                </p:cNvPr>
                <p:cNvCxnSpPr>
                  <a:stCxn id="48" idx="6"/>
                  <a:endCxn id="51"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54B94F8-CF37-B94A-47FD-BD2899922A25}"/>
                    </a:ext>
                  </a:extLst>
                </p:cNvPr>
                <p:cNvCxnSpPr>
                  <a:stCxn id="47" idx="4"/>
                  <a:endCxn id="49"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D98E141-8BD7-326E-BA69-6B184455899A}"/>
                    </a:ext>
                  </a:extLst>
                </p:cNvPr>
                <p:cNvCxnSpPr>
                  <a:stCxn id="50" idx="3"/>
                  <a:endCxn id="49"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DAFBF81-44CC-A51D-66C0-2C5B87B35C40}"/>
                    </a:ext>
                  </a:extLst>
                </p:cNvPr>
                <p:cNvCxnSpPr>
                  <a:stCxn id="52" idx="2"/>
                  <a:endCxn id="49"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2C89A0F-5857-790A-2E5A-C334C74AD9DF}"/>
                    </a:ext>
                  </a:extLst>
                </p:cNvPr>
                <p:cNvCxnSpPr>
                  <a:stCxn id="50" idx="5"/>
                  <a:endCxn id="52"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52BECD2-A307-35FE-E7B9-BEF318C03A1D}"/>
                    </a:ext>
                  </a:extLst>
                </p:cNvPr>
                <p:cNvCxnSpPr>
                  <a:cxnSpLocks/>
                  <a:stCxn id="48" idx="5"/>
                  <a:endCxn id="53"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39A6867-664B-0A60-EC3B-4B9FB9DABFF2}"/>
                    </a:ext>
                  </a:extLst>
                </p:cNvPr>
                <p:cNvCxnSpPr>
                  <a:cxnSpLocks/>
                  <a:stCxn id="55" idx="4"/>
                  <a:endCxn id="53"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890D792-DD4D-C941-053C-56792BC91B07}"/>
                    </a:ext>
                  </a:extLst>
                </p:cNvPr>
                <p:cNvCxnSpPr>
                  <a:stCxn id="55" idx="2"/>
                  <a:endCxn id="51"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1E4AEE4-0B75-9ED8-B545-8ECB83BC5819}"/>
                    </a:ext>
                  </a:extLst>
                </p:cNvPr>
                <p:cNvCxnSpPr>
                  <a:stCxn id="54" idx="1"/>
                  <a:endCxn id="55"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5F552B6-93EB-210F-6CA5-732260C4CB99}"/>
                    </a:ext>
                  </a:extLst>
                </p:cNvPr>
                <p:cNvCxnSpPr>
                  <a:stCxn id="54" idx="3"/>
                  <a:endCxn id="53"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9CF98F7-72EE-A41B-94B4-C0C7D5B40A13}"/>
                    </a:ext>
                  </a:extLst>
                </p:cNvPr>
                <p:cNvCxnSpPr>
                  <a:stCxn id="48" idx="4"/>
                  <a:endCxn id="49"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CCD3DB87-8FDD-BBEE-9D89-F763E1040ED7}"/>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48" name="Oval 47">
                  <a:extLst>
                    <a:ext uri="{FF2B5EF4-FFF2-40B4-BE49-F238E27FC236}">
                      <a16:creationId xmlns:a16="http://schemas.microsoft.com/office/drawing/2014/main" id="{684B893D-29DB-BB7C-BBA0-B919C23C6B1E}"/>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49" name="Oval 48">
                  <a:extLst>
                    <a:ext uri="{FF2B5EF4-FFF2-40B4-BE49-F238E27FC236}">
                      <a16:creationId xmlns:a16="http://schemas.microsoft.com/office/drawing/2014/main" id="{E98533ED-C91E-BCB7-C7FA-6A6BB23DB5EE}"/>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0" name="Oval 49">
                  <a:extLst>
                    <a:ext uri="{FF2B5EF4-FFF2-40B4-BE49-F238E27FC236}">
                      <a16:creationId xmlns:a16="http://schemas.microsoft.com/office/drawing/2014/main" id="{E5E38723-49F4-D444-B6E9-10D1CEE06FAA}"/>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1" name="Oval 50">
                  <a:extLst>
                    <a:ext uri="{FF2B5EF4-FFF2-40B4-BE49-F238E27FC236}">
                      <a16:creationId xmlns:a16="http://schemas.microsoft.com/office/drawing/2014/main" id="{494084C6-F266-1A65-C3CD-B28BAECD1CD3}"/>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2" name="Oval 51">
                  <a:extLst>
                    <a:ext uri="{FF2B5EF4-FFF2-40B4-BE49-F238E27FC236}">
                      <a16:creationId xmlns:a16="http://schemas.microsoft.com/office/drawing/2014/main" id="{D79CA729-96DA-7BDA-8FA9-CD452C4A54D4}"/>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3" name="Oval 52">
                  <a:extLst>
                    <a:ext uri="{FF2B5EF4-FFF2-40B4-BE49-F238E27FC236}">
                      <a16:creationId xmlns:a16="http://schemas.microsoft.com/office/drawing/2014/main" id="{1F607055-3BC9-7EEA-81D8-BD20DB6D7E80}"/>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4" name="Oval 53">
                  <a:extLst>
                    <a:ext uri="{FF2B5EF4-FFF2-40B4-BE49-F238E27FC236}">
                      <a16:creationId xmlns:a16="http://schemas.microsoft.com/office/drawing/2014/main" id="{58830F5E-7D53-760E-EA93-ACF453B746AC}"/>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55" name="Oval 54">
                  <a:extLst>
                    <a:ext uri="{FF2B5EF4-FFF2-40B4-BE49-F238E27FC236}">
                      <a16:creationId xmlns:a16="http://schemas.microsoft.com/office/drawing/2014/main" id="{DA593680-DCFA-7AF1-C06C-855B87D1B597}"/>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E035AA82-3EEE-70A9-9876-C158C70B2BD0}"/>
                  </a:ext>
                </a:extLst>
              </p:cNvPr>
              <p:cNvCxnSpPr>
                <a:cxnSpLocks/>
                <a:stCxn id="52" idx="3"/>
                <a:endCxn id="49"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31" name="Straight Connector 30">
              <a:extLst>
                <a:ext uri="{FF2B5EF4-FFF2-40B4-BE49-F238E27FC236}">
                  <a16:creationId xmlns:a16="http://schemas.microsoft.com/office/drawing/2014/main" id="{80E6D0F4-C146-E647-3385-43715450879E}"/>
                </a:ext>
              </a:extLst>
            </p:cNvPr>
            <p:cNvCxnSpPr>
              <a:cxnSpLocks/>
              <a:stCxn id="52" idx="6"/>
              <a:endCxn id="53"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67908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E589D-DD2B-0072-9A9F-44244F47B3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6EEE7-7808-13FE-18FA-87C4E85BCDC9}"/>
              </a:ext>
            </a:extLst>
          </p:cNvPr>
          <p:cNvSpPr>
            <a:spLocks noGrp="1"/>
          </p:cNvSpPr>
          <p:nvPr>
            <p:ph type="title"/>
          </p:nvPr>
        </p:nvSpPr>
        <p:spPr/>
        <p:txBody>
          <a:bodyPr>
            <a:normAutofit/>
          </a:bodyPr>
          <a:lstStyle/>
          <a:p>
            <a:r>
              <a:rPr lang="en-US" dirty="0"/>
              <a:t>DFS – Worked Example</a:t>
            </a:r>
          </a:p>
        </p:txBody>
      </p:sp>
      <p:sp>
        <p:nvSpPr>
          <p:cNvPr id="3" name="TextBox 2">
            <a:extLst>
              <a:ext uri="{FF2B5EF4-FFF2-40B4-BE49-F238E27FC236}">
                <a16:creationId xmlns:a16="http://schemas.microsoft.com/office/drawing/2014/main" id="{8CD7599C-F16A-B059-0C92-B0C55CDC160A}"/>
              </a:ext>
            </a:extLst>
          </p:cNvPr>
          <p:cNvSpPr txBox="1"/>
          <p:nvPr/>
        </p:nvSpPr>
        <p:spPr>
          <a:xfrm>
            <a:off x="311300" y="4450870"/>
            <a:ext cx="5110630" cy="2246769"/>
          </a:xfrm>
          <a:prstGeom prst="rect">
            <a:avLst/>
          </a:prstGeom>
          <a:noFill/>
        </p:spPr>
        <p:txBody>
          <a:bodyPr wrap="none" rtlCol="0">
            <a:spAutoFit/>
          </a:bodyPr>
          <a:lstStyle/>
          <a:p>
            <a:r>
              <a:rPr lang="en-US" sz="2800" dirty="0">
                <a:solidFill>
                  <a:srgbClr val="FF0000"/>
                </a:solidFill>
              </a:rPr>
              <a:t>Starting from the current node:</a:t>
            </a:r>
          </a:p>
          <a:p>
            <a:r>
              <a:rPr lang="en-US" sz="2800" dirty="0">
                <a:solidFill>
                  <a:srgbClr val="FF0000"/>
                </a:solidFill>
              </a:rPr>
              <a:t>    for each unvisited neighbor:</a:t>
            </a:r>
          </a:p>
          <a:p>
            <a:r>
              <a:rPr lang="en-US" sz="2800" dirty="0">
                <a:solidFill>
                  <a:srgbClr val="FF0000"/>
                </a:solidFill>
              </a:rPr>
              <a:t>        mark the neighbor as visited</a:t>
            </a:r>
          </a:p>
          <a:p>
            <a:r>
              <a:rPr lang="en-US" sz="2800" dirty="0">
                <a:solidFill>
                  <a:srgbClr val="FF0000"/>
                </a:solidFill>
              </a:rPr>
              <a:t>        do a DFS from the neighbor</a:t>
            </a:r>
          </a:p>
          <a:p>
            <a:r>
              <a:rPr lang="en-US" sz="2800" dirty="0">
                <a:solidFill>
                  <a:srgbClr val="FF0000"/>
                </a:solidFill>
              </a:rPr>
              <a:t>    mark the current node as done</a:t>
            </a:r>
          </a:p>
        </p:txBody>
      </p:sp>
      <p:graphicFrame>
        <p:nvGraphicFramePr>
          <p:cNvPr id="7" name="Table 6">
            <a:extLst>
              <a:ext uri="{FF2B5EF4-FFF2-40B4-BE49-F238E27FC236}">
                <a16:creationId xmlns:a16="http://schemas.microsoft.com/office/drawing/2014/main" id="{1D3A3091-C629-A857-AF5C-735442B2150D}"/>
              </a:ext>
            </a:extLst>
          </p:cNvPr>
          <p:cNvGraphicFramePr>
            <a:graphicFrameLocks noGrp="1"/>
          </p:cNvGraphicFramePr>
          <p:nvPr>
            <p:extLst>
              <p:ext uri="{D42A27DB-BD31-4B8C-83A1-F6EECF244321}">
                <p14:modId xmlns:p14="http://schemas.microsoft.com/office/powerpoint/2010/main" val="3960382664"/>
              </p:ext>
            </p:extLst>
          </p:nvPr>
        </p:nvGraphicFramePr>
        <p:xfrm>
          <a:off x="6492240" y="1399839"/>
          <a:ext cx="5225339" cy="3708400"/>
        </p:xfrm>
        <a:graphic>
          <a:graphicData uri="http://schemas.openxmlformats.org/drawingml/2006/table">
            <a:tbl>
              <a:tblPr firstRow="1" bandRow="1">
                <a:tableStyleId>{5C22544A-7EE6-4342-B048-85BDC9FD1C3A}</a:tableStyleId>
              </a:tblPr>
              <a:tblGrid>
                <a:gridCol w="845229">
                  <a:extLst>
                    <a:ext uri="{9D8B030D-6E8A-4147-A177-3AD203B41FA5}">
                      <a16:colId xmlns:a16="http://schemas.microsoft.com/office/drawing/2014/main" val="2885487592"/>
                    </a:ext>
                  </a:extLst>
                </a:gridCol>
                <a:gridCol w="991884">
                  <a:extLst>
                    <a:ext uri="{9D8B030D-6E8A-4147-A177-3AD203B41FA5}">
                      <a16:colId xmlns:a16="http://schemas.microsoft.com/office/drawing/2014/main" val="3918555435"/>
                    </a:ext>
                  </a:extLst>
                </a:gridCol>
                <a:gridCol w="997527">
                  <a:extLst>
                    <a:ext uri="{9D8B030D-6E8A-4147-A177-3AD203B41FA5}">
                      <a16:colId xmlns:a16="http://schemas.microsoft.com/office/drawing/2014/main" val="1745931878"/>
                    </a:ext>
                  </a:extLst>
                </a:gridCol>
                <a:gridCol w="2390699">
                  <a:extLst>
                    <a:ext uri="{9D8B030D-6E8A-4147-A177-3AD203B41FA5}">
                      <a16:colId xmlns:a16="http://schemas.microsoft.com/office/drawing/2014/main" val="2503185837"/>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Done?</a:t>
                      </a:r>
                    </a:p>
                  </a:txBody>
                  <a:tcPr/>
                </a:tc>
                <a:tc>
                  <a:txBody>
                    <a:bodyPr/>
                    <a:lstStyle/>
                    <a:p>
                      <a:r>
                        <a:rPr lang="en-US" dirty="0"/>
                        <a:t>Other Info</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Visited but not-yet done nodes will be found on the call stack.">
            <a:extLst>
              <a:ext uri="{FF2B5EF4-FFF2-40B4-BE49-F238E27FC236}">
                <a16:creationId xmlns:a16="http://schemas.microsoft.com/office/drawing/2014/main" id="{6AF7FF17-3F04-7C8B-3A0F-4BC05B6F83A8}"/>
              </a:ext>
            </a:extLst>
          </p:cNvPr>
          <p:cNvGrpSpPr/>
          <p:nvPr/>
        </p:nvGrpSpPr>
        <p:grpSpPr>
          <a:xfrm>
            <a:off x="5742926" y="5474915"/>
            <a:ext cx="6036209" cy="658829"/>
            <a:chOff x="5742926" y="5607923"/>
            <a:chExt cx="6036209" cy="658829"/>
          </a:xfrm>
        </p:grpSpPr>
        <p:sp>
          <p:nvSpPr>
            <p:cNvPr id="6" name="Rectangle 5">
              <a:extLst>
                <a:ext uri="{FF2B5EF4-FFF2-40B4-BE49-F238E27FC236}">
                  <a16:creationId xmlns:a16="http://schemas.microsoft.com/office/drawing/2014/main" id="{8F488023-8334-C431-2978-04F99C0218F4}"/>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0517DDD-0345-09D5-F81A-D9C19CD73E09}"/>
                </a:ext>
              </a:extLst>
            </p:cNvPr>
            <p:cNvSpPr txBox="1"/>
            <p:nvPr/>
          </p:nvSpPr>
          <p:spPr>
            <a:xfrm>
              <a:off x="5742926" y="5607923"/>
              <a:ext cx="739690" cy="646331"/>
            </a:xfrm>
            <a:prstGeom prst="rect">
              <a:avLst/>
            </a:prstGeom>
            <a:noFill/>
          </p:spPr>
          <p:txBody>
            <a:bodyPr wrap="none" rtlCol="0">
              <a:spAutoFit/>
            </a:bodyPr>
            <a:lstStyle/>
            <a:p>
              <a:r>
                <a:rPr lang="en-US" dirty="0"/>
                <a:t>(Call)</a:t>
              </a:r>
            </a:p>
            <a:p>
              <a:r>
                <a:rPr lang="en-US" dirty="0"/>
                <a:t>Stack:</a:t>
              </a:r>
            </a:p>
          </p:txBody>
        </p:sp>
      </p:grpSp>
      <p:grpSp>
        <p:nvGrpSpPr>
          <p:cNvPr id="9" name="Group 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Because 9 is not reachable from 1, it will not be visited.">
            <a:extLst>
              <a:ext uri="{FF2B5EF4-FFF2-40B4-BE49-F238E27FC236}">
                <a16:creationId xmlns:a16="http://schemas.microsoft.com/office/drawing/2014/main" id="{7E02A3D7-F72D-3988-D0EB-E35D15316BD3}"/>
              </a:ext>
            </a:extLst>
          </p:cNvPr>
          <p:cNvGrpSpPr/>
          <p:nvPr/>
        </p:nvGrpSpPr>
        <p:grpSpPr>
          <a:xfrm>
            <a:off x="752302" y="1569705"/>
            <a:ext cx="4385159" cy="2420607"/>
            <a:chOff x="6934200" y="4047495"/>
            <a:chExt cx="4385159" cy="2420607"/>
          </a:xfrm>
        </p:grpSpPr>
        <p:grpSp>
          <p:nvGrpSpPr>
            <p:cNvPr id="10" name="Group 9">
              <a:extLst>
                <a:ext uri="{FF2B5EF4-FFF2-40B4-BE49-F238E27FC236}">
                  <a16:creationId xmlns:a16="http://schemas.microsoft.com/office/drawing/2014/main" id="{377FC970-CC36-C096-69E7-DB70031B416D}"/>
                </a:ext>
              </a:extLst>
            </p:cNvPr>
            <p:cNvGrpSpPr/>
            <p:nvPr/>
          </p:nvGrpSpPr>
          <p:grpSpPr>
            <a:xfrm>
              <a:off x="6934200" y="4047495"/>
              <a:ext cx="4385159" cy="2420607"/>
              <a:chOff x="1524000" y="2625729"/>
              <a:chExt cx="7044346" cy="3888478"/>
            </a:xfrm>
          </p:grpSpPr>
          <p:grpSp>
            <p:nvGrpSpPr>
              <p:cNvPr id="12" name="Group 11">
                <a:extLst>
                  <a:ext uri="{FF2B5EF4-FFF2-40B4-BE49-F238E27FC236}">
                    <a16:creationId xmlns:a16="http://schemas.microsoft.com/office/drawing/2014/main" id="{23C29F8A-5331-C503-0DA4-C0F6FC6752ED}"/>
                  </a:ext>
                </a:extLst>
              </p:cNvPr>
              <p:cNvGrpSpPr/>
              <p:nvPr/>
            </p:nvGrpSpPr>
            <p:grpSpPr>
              <a:xfrm>
                <a:off x="1524000" y="2625729"/>
                <a:ext cx="7044346" cy="3888478"/>
                <a:chOff x="0" y="3020093"/>
                <a:chExt cx="7044346" cy="3888478"/>
              </a:xfrm>
            </p:grpSpPr>
            <p:cxnSp>
              <p:nvCxnSpPr>
                <p:cNvPr id="14" name="Straight Connector 13">
                  <a:extLst>
                    <a:ext uri="{FF2B5EF4-FFF2-40B4-BE49-F238E27FC236}">
                      <a16:creationId xmlns:a16="http://schemas.microsoft.com/office/drawing/2014/main" id="{97829BA5-429D-723C-B30E-5CFE4AA093D9}"/>
                    </a:ext>
                  </a:extLst>
                </p:cNvPr>
                <p:cNvCxnSpPr>
                  <a:stCxn id="26" idx="7"/>
                  <a:endCxn id="27"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71F9DE4-4A65-BE7D-F60D-7DDEF5F6B4F3}"/>
                    </a:ext>
                  </a:extLst>
                </p:cNvPr>
                <p:cNvCxnSpPr>
                  <a:stCxn id="27" idx="6"/>
                  <a:endCxn id="30"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944CBFB-F9F7-BA1C-DE6E-591025869C22}"/>
                    </a:ext>
                  </a:extLst>
                </p:cNvPr>
                <p:cNvCxnSpPr>
                  <a:stCxn id="26" idx="4"/>
                  <a:endCxn id="28"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F7E111-08C9-FC1F-C832-7E2FD47C9A2E}"/>
                    </a:ext>
                  </a:extLst>
                </p:cNvPr>
                <p:cNvCxnSpPr>
                  <a:stCxn id="29" idx="3"/>
                  <a:endCxn id="28"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CEE6A5-BCE9-A9E2-902E-A545D900A66D}"/>
                    </a:ext>
                  </a:extLst>
                </p:cNvPr>
                <p:cNvCxnSpPr>
                  <a:stCxn id="43" idx="2"/>
                  <a:endCxn id="28"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5A6CD9-D32E-2503-637C-E5CBF14909A6}"/>
                    </a:ext>
                  </a:extLst>
                </p:cNvPr>
                <p:cNvCxnSpPr>
                  <a:stCxn id="29" idx="5"/>
                  <a:endCxn id="4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E361374-D27D-C505-AE05-95C565CB264C}"/>
                    </a:ext>
                  </a:extLst>
                </p:cNvPr>
                <p:cNvCxnSpPr>
                  <a:cxnSpLocks/>
                  <a:stCxn id="27" idx="5"/>
                  <a:endCxn id="47"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CAA2C8E-4FDF-A36D-3C19-402FE4F23D3F}"/>
                    </a:ext>
                  </a:extLst>
                </p:cNvPr>
                <p:cNvCxnSpPr>
                  <a:cxnSpLocks/>
                  <a:stCxn id="49" idx="4"/>
                  <a:endCxn id="47"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E9A6F90-FF38-0BCD-420C-A0B3781E2BBA}"/>
                    </a:ext>
                  </a:extLst>
                </p:cNvPr>
                <p:cNvCxnSpPr>
                  <a:stCxn id="49" idx="2"/>
                  <a:endCxn id="30"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5C2EA1B-19CC-30E3-C77A-00432CD0F5CD}"/>
                    </a:ext>
                  </a:extLst>
                </p:cNvPr>
                <p:cNvCxnSpPr>
                  <a:stCxn id="48" idx="1"/>
                  <a:endCxn id="49"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041241B-2F78-56F6-0445-70F83A03EF73}"/>
                    </a:ext>
                  </a:extLst>
                </p:cNvPr>
                <p:cNvCxnSpPr>
                  <a:stCxn id="48" idx="3"/>
                  <a:endCxn id="47"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6B86E6C-73EA-DF42-8C40-9673F7168192}"/>
                    </a:ext>
                  </a:extLst>
                </p:cNvPr>
                <p:cNvCxnSpPr>
                  <a:stCxn id="27" idx="4"/>
                  <a:endCxn id="28"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0A5646B1-918D-B9F3-89A2-E464F61493E1}"/>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7" name="Oval 26">
                  <a:extLst>
                    <a:ext uri="{FF2B5EF4-FFF2-40B4-BE49-F238E27FC236}">
                      <a16:creationId xmlns:a16="http://schemas.microsoft.com/office/drawing/2014/main" id="{D4100F48-0C60-9629-4724-4C43B871B8D6}"/>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00D0E257-5601-F5B8-96A9-4183038B65CE}"/>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9" name="Oval 28">
                  <a:extLst>
                    <a:ext uri="{FF2B5EF4-FFF2-40B4-BE49-F238E27FC236}">
                      <a16:creationId xmlns:a16="http://schemas.microsoft.com/office/drawing/2014/main" id="{4F6B1D85-6312-FDAE-89AA-70B2A6AC5CD5}"/>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0" name="Oval 29">
                  <a:extLst>
                    <a:ext uri="{FF2B5EF4-FFF2-40B4-BE49-F238E27FC236}">
                      <a16:creationId xmlns:a16="http://schemas.microsoft.com/office/drawing/2014/main" id="{D28E099B-C606-1AC4-5D81-33E8764C96CE}"/>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3" name="Oval 42">
                  <a:extLst>
                    <a:ext uri="{FF2B5EF4-FFF2-40B4-BE49-F238E27FC236}">
                      <a16:creationId xmlns:a16="http://schemas.microsoft.com/office/drawing/2014/main" id="{61E2857D-1260-6ECD-4B23-717BFA4CE993}"/>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7" name="Oval 46">
                  <a:extLst>
                    <a:ext uri="{FF2B5EF4-FFF2-40B4-BE49-F238E27FC236}">
                      <a16:creationId xmlns:a16="http://schemas.microsoft.com/office/drawing/2014/main" id="{0ED91393-043A-4946-6BAF-1A593432A826}"/>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8" name="Oval 47">
                  <a:extLst>
                    <a:ext uri="{FF2B5EF4-FFF2-40B4-BE49-F238E27FC236}">
                      <a16:creationId xmlns:a16="http://schemas.microsoft.com/office/drawing/2014/main" id="{62C08A1E-0216-48F9-9F5A-1800C93AC320}"/>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49" name="Oval 48">
                  <a:extLst>
                    <a:ext uri="{FF2B5EF4-FFF2-40B4-BE49-F238E27FC236}">
                      <a16:creationId xmlns:a16="http://schemas.microsoft.com/office/drawing/2014/main" id="{BA91EE9A-DC76-098F-5E4E-4172D2B5E959}"/>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3" name="Straight Connector 12">
                <a:extLst>
                  <a:ext uri="{FF2B5EF4-FFF2-40B4-BE49-F238E27FC236}">
                    <a16:creationId xmlns:a16="http://schemas.microsoft.com/office/drawing/2014/main" id="{C957024D-72C0-0C23-BE41-E087C73A80B5}"/>
                  </a:ext>
                </a:extLst>
              </p:cNvPr>
              <p:cNvCxnSpPr>
                <a:cxnSpLocks/>
                <a:stCxn id="43" idx="3"/>
                <a:endCxn id="28"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1" name="Straight Connector 10">
              <a:extLst>
                <a:ext uri="{FF2B5EF4-FFF2-40B4-BE49-F238E27FC236}">
                  <a16:creationId xmlns:a16="http://schemas.microsoft.com/office/drawing/2014/main" id="{3CFBA753-90FC-AA22-E3B7-F37EBA7C56B4}"/>
                </a:ext>
              </a:extLst>
            </p:cNvPr>
            <p:cNvCxnSpPr>
              <a:cxnSpLocks/>
              <a:stCxn id="43" idx="6"/>
              <a:endCxn id="47"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56380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595"/>
            <a:ext cx="10515600" cy="1325563"/>
          </a:xfrm>
        </p:spPr>
        <p:txBody>
          <a:bodyPr/>
          <a:lstStyle/>
          <a:p>
            <a:r>
              <a:rPr lang="en-US" dirty="0"/>
              <a:t>Using DFS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0" y="1295401"/>
                <a:ext cx="7525415" cy="5531984"/>
              </a:xfrm>
            </p:spPr>
            <p:txBody>
              <a:bodyPr>
                <a:normAutofit fontScale="92500" lnSpcReduction="10000"/>
              </a:bodyPr>
              <a:lstStyle/>
              <a:p>
                <a:r>
                  <a:rPr lang="en-US" dirty="0"/>
                  <a:t>Consider the “visited times” and “done times” </a:t>
                </a:r>
              </a:p>
              <a:p>
                <a:r>
                  <a:rPr lang="en-US" dirty="0"/>
                  <a:t>Edges can be categorized:</a:t>
                </a:r>
              </a:p>
              <a:p>
                <a:pPr lvl="1"/>
                <a:r>
                  <a:rPr lang="en-US" dirty="0">
                    <a:solidFill>
                      <a:schemeClr val="accent3">
                        <a:lumMod val="75000"/>
                      </a:schemeClr>
                    </a:solidFill>
                  </a:rPr>
                  <a:t>Tree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was followed when pushing</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b="0" dirty="0"/>
                  <a:t> when </a:t>
                </a:r>
                <a14:m>
                  <m:oMath xmlns:m="http://schemas.openxmlformats.org/officeDocument/2006/math">
                    <m:r>
                      <a:rPr lang="en-US" b="0" i="1" smtClean="0">
                        <a:latin typeface="Cambria Math" panose="02040503050406030204" pitchFamily="18" charset="0"/>
                      </a:rPr>
                      <m:t>𝑏</m:t>
                    </m:r>
                  </m:oMath>
                </a14:m>
                <a:r>
                  <a:rPr lang="en-US" dirty="0"/>
                  <a:t> was unvisited when we were at </a:t>
                </a:r>
                <a14:m>
                  <m:oMath xmlns:m="http://schemas.openxmlformats.org/officeDocument/2006/math">
                    <m:r>
                      <a:rPr lang="en-US" b="0" i="1" smtClean="0">
                        <a:latin typeface="Cambria Math" panose="02040503050406030204" pitchFamily="18" charset="0"/>
                      </a:rPr>
                      <m:t>𝑎</m:t>
                    </m:r>
                  </m:oMath>
                </a14:m>
                <a:endParaRPr lang="en-US" dirty="0"/>
              </a:p>
              <a:p>
                <a:pPr lvl="1"/>
                <a:r>
                  <a:rPr lang="en-US" dirty="0">
                    <a:solidFill>
                      <a:srgbClr val="7030A0"/>
                    </a:solidFill>
                  </a:rPr>
                  <a:t>Back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goes to an “ancestor”</a:t>
                </a:r>
              </a:p>
              <a:p>
                <a:pPr lvl="2"/>
                <a14:m>
                  <m:oMath xmlns:m="http://schemas.openxmlformats.org/officeDocument/2006/math">
                    <m:r>
                      <a:rPr lang="en-US" b="0" i="1" smtClean="0">
                        <a:latin typeface="Cambria Math" panose="02040503050406030204" pitchFamily="18" charset="0"/>
                      </a:rPr>
                      <m:t>𝑎</m:t>
                    </m:r>
                  </m:oMath>
                </a14:m>
                <a:r>
                  <a:rPr lang="en-US" b="0" dirty="0"/>
                  <a:t> and </a:t>
                </a:r>
                <a14:m>
                  <m:oMath xmlns:m="http://schemas.openxmlformats.org/officeDocument/2006/math">
                    <m:r>
                      <a:rPr lang="en-US" b="0" i="1" smtClean="0">
                        <a:latin typeface="Cambria Math" panose="02040503050406030204" pitchFamily="18" charset="0"/>
                      </a:rPr>
                      <m:t>𝑏</m:t>
                    </m:r>
                  </m:oMath>
                </a14:m>
                <a:r>
                  <a:rPr lang="en-US" dirty="0"/>
                  <a:t> visited but not done when we saw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endParaRPr lang="en-US" dirty="0"/>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endParaRPr lang="en-US" dirty="0"/>
              </a:p>
              <a:p>
                <a:pPr lvl="1"/>
                <a:r>
                  <a:rPr lang="en-US" dirty="0">
                    <a:solidFill>
                      <a:srgbClr val="FF33CC"/>
                    </a:solidFill>
                  </a:rPr>
                  <a:t>Forward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goes to a “descendent”</a:t>
                </a:r>
              </a:p>
              <a:p>
                <a:pPr lvl="2"/>
                <a14:m>
                  <m:oMath xmlns:m="http://schemas.openxmlformats.org/officeDocument/2006/math">
                    <m:r>
                      <a:rPr lang="en-US" b="0" i="1" smtClean="0">
                        <a:latin typeface="Cambria Math" panose="02040503050406030204" pitchFamily="18" charset="0"/>
                      </a:rPr>
                      <m:t>𝑏</m:t>
                    </m:r>
                  </m:oMath>
                </a14:m>
                <a:r>
                  <a:rPr lang="en-US" dirty="0"/>
                  <a:t> was visited and done between when </a:t>
                </a:r>
                <a14:m>
                  <m:oMath xmlns:m="http://schemas.openxmlformats.org/officeDocument/2006/math">
                    <m:r>
                      <a:rPr lang="en-US" b="0" i="1" smtClean="0">
                        <a:latin typeface="Cambria Math" panose="02040503050406030204" pitchFamily="18" charset="0"/>
                      </a:rPr>
                      <m:t>𝑎</m:t>
                    </m:r>
                  </m:oMath>
                </a14:m>
                <a:r>
                  <a:rPr lang="en-US" dirty="0"/>
                  <a:t> was visited and done</a:t>
                </a:r>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0"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oMath>
                </a14:m>
                <a:endParaRPr lang="en-US" dirty="0"/>
              </a:p>
              <a:p>
                <a:pPr lvl="1"/>
                <a:r>
                  <a:rPr lang="en-US" dirty="0">
                    <a:solidFill>
                      <a:srgbClr val="FF9933"/>
                    </a:solidFill>
                  </a:rPr>
                  <a:t>Cross Edge</a:t>
                </a:r>
              </a:p>
              <a:p>
                <a:pPr lvl="2"/>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oMath>
                </a14:m>
                <a:r>
                  <a:rPr lang="en-US" dirty="0"/>
                  <a:t> goes to a node that doesn’t connect to </a:t>
                </a:r>
                <a14:m>
                  <m:oMath xmlns:m="http://schemas.openxmlformats.org/officeDocument/2006/math">
                    <m:r>
                      <a:rPr lang="en-US" b="0" i="1" smtClean="0">
                        <a:latin typeface="Cambria Math" panose="02040503050406030204" pitchFamily="18" charset="0"/>
                      </a:rPr>
                      <m:t>𝑎</m:t>
                    </m:r>
                  </m:oMath>
                </a14:m>
                <a:endParaRPr lang="en-US" dirty="0"/>
              </a:p>
              <a:p>
                <a:pPr lvl="2"/>
                <a14:m>
                  <m:oMath xmlns:m="http://schemas.openxmlformats.org/officeDocument/2006/math">
                    <m:r>
                      <a:rPr lang="en-US" b="0" i="1" smtClean="0">
                        <a:latin typeface="Cambria Math" panose="02040503050406030204" pitchFamily="18" charset="0"/>
                      </a:rPr>
                      <m:t>𝑏</m:t>
                    </m:r>
                  </m:oMath>
                </a14:m>
                <a:r>
                  <a:rPr lang="en-US" dirty="0"/>
                  <a:t> was seen and done before </a:t>
                </a:r>
                <a14:m>
                  <m:oMath xmlns:m="http://schemas.openxmlformats.org/officeDocument/2006/math">
                    <m:r>
                      <a:rPr lang="en-US" b="0" i="1" smtClean="0">
                        <a:latin typeface="Cambria Math" panose="02040503050406030204" pitchFamily="18" charset="0"/>
                      </a:rPr>
                      <m:t>𝑎</m:t>
                    </m:r>
                  </m:oMath>
                </a14:m>
                <a:r>
                  <a:rPr lang="en-US" dirty="0"/>
                  <a:t> was ever visited</a:t>
                </a:r>
              </a:p>
              <a:p>
                <a:pPr lvl="2"/>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𝑑𝑜𝑛𝑒</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𝑏</m:t>
                        </m:r>
                      </m:e>
                    </m:d>
                    <m:r>
                      <a:rPr lang="en-US" b="0" i="1" smtClean="0">
                        <a:latin typeface="Cambria Math" panose="02040503050406030204" pitchFamily="18" charset="0"/>
                      </a:rPr>
                      <m:t>&lt;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𝑣𝑖𝑠𝑖𝑡𝑒𝑑</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𝑎</m:t>
                        </m:r>
                      </m:e>
                    </m:d>
                  </m:oMath>
                </a14:m>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0" y="1295401"/>
                <a:ext cx="7525415" cy="5531984"/>
              </a:xfrm>
              <a:blipFill>
                <a:blip r:embed="rId2"/>
                <a:stretch>
                  <a:fillRect l="-1216" t="-2315" b="-551"/>
                </a:stretch>
              </a:blipFill>
            </p:spPr>
            <p:txBody>
              <a:bodyPr/>
              <a:lstStyle/>
              <a:p>
                <a:r>
                  <a:rPr lang="en-US">
                    <a:noFill/>
                  </a:rPr>
                  <a:t> </a:t>
                </a:r>
              </a:p>
            </p:txBody>
          </p:sp>
        </mc:Fallback>
      </mc:AlternateContent>
      <p:sp>
        <p:nvSpPr>
          <p:cNvPr id="6" name="Rectangle 5" descr="For this class we only care about back edges.">
            <a:extLst>
              <a:ext uri="{FF2B5EF4-FFF2-40B4-BE49-F238E27FC236}">
                <a16:creationId xmlns:a16="http://schemas.microsoft.com/office/drawing/2014/main" id="{1B8A8A14-3CBF-B60B-19E3-50826B767932}"/>
              </a:ext>
            </a:extLst>
          </p:cNvPr>
          <p:cNvSpPr/>
          <p:nvPr/>
        </p:nvSpPr>
        <p:spPr>
          <a:xfrm>
            <a:off x="396240" y="3083319"/>
            <a:ext cx="5939716" cy="1245456"/>
          </a:xfrm>
          <a:prstGeom prst="rect">
            <a:avLst/>
          </a:prstGeom>
          <a:solidFill>
            <a:srgbClr val="FFF2CC">
              <a:alpha val="30196"/>
            </a:srgb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EFEBF43D-377C-816B-B534-D9CB45ABF82D}"/>
              </a:ext>
            </a:extLst>
          </p:cNvPr>
          <p:cNvGrpSpPr/>
          <p:nvPr/>
        </p:nvGrpSpPr>
        <p:grpSpPr>
          <a:xfrm>
            <a:off x="7051376" y="1738815"/>
            <a:ext cx="5015358" cy="3502771"/>
            <a:chOff x="7051376" y="1738815"/>
            <a:chExt cx="5015358" cy="3502771"/>
          </a:xfrm>
        </p:grpSpPr>
        <p:sp>
          <p:nvSpPr>
            <p:cNvPr id="5" name="TextBox 4">
              <a:extLst>
                <a:ext uri="{FF2B5EF4-FFF2-40B4-BE49-F238E27FC236}">
                  <a16:creationId xmlns:a16="http://schemas.microsoft.com/office/drawing/2014/main" id="{637040C6-C78B-8017-6D73-97D93EB826C3}"/>
                </a:ext>
              </a:extLst>
            </p:cNvPr>
            <p:cNvSpPr txBox="1"/>
            <p:nvPr/>
          </p:nvSpPr>
          <p:spPr>
            <a:xfrm>
              <a:off x="7051376" y="2498155"/>
              <a:ext cx="1055802" cy="646331"/>
            </a:xfrm>
            <a:prstGeom prst="rect">
              <a:avLst/>
            </a:prstGeom>
            <a:noFill/>
          </p:spPr>
          <p:txBody>
            <a:bodyPr wrap="none" rtlCol="0">
              <a:spAutoFit/>
            </a:bodyPr>
            <a:lstStyle/>
            <a:p>
              <a:r>
                <a:rPr lang="en-US" dirty="0"/>
                <a:t>Visited: 0</a:t>
              </a:r>
            </a:p>
            <a:p>
              <a:r>
                <a:rPr lang="en-US" dirty="0"/>
                <a:t>Done: 15</a:t>
              </a:r>
            </a:p>
          </p:txBody>
        </p:sp>
        <p:sp>
          <p:nvSpPr>
            <p:cNvPr id="9" name="TextBox 8">
              <a:extLst>
                <a:ext uri="{FF2B5EF4-FFF2-40B4-BE49-F238E27FC236}">
                  <a16:creationId xmlns:a16="http://schemas.microsoft.com/office/drawing/2014/main" id="{8C2373CC-A627-D9ED-0BCD-FD194BEA0AC1}"/>
                </a:ext>
              </a:extLst>
            </p:cNvPr>
            <p:cNvSpPr txBox="1"/>
            <p:nvPr/>
          </p:nvSpPr>
          <p:spPr>
            <a:xfrm>
              <a:off x="8400192" y="1738815"/>
              <a:ext cx="1108701" cy="646331"/>
            </a:xfrm>
            <a:prstGeom prst="rect">
              <a:avLst/>
            </a:prstGeom>
            <a:noFill/>
          </p:spPr>
          <p:txBody>
            <a:bodyPr wrap="none" rtlCol="0">
              <a:spAutoFit/>
            </a:bodyPr>
            <a:lstStyle/>
            <a:p>
              <a:r>
                <a:rPr lang="en-US" dirty="0"/>
                <a:t>Visited : 1</a:t>
              </a:r>
            </a:p>
            <a:p>
              <a:r>
                <a:rPr lang="en-US" dirty="0"/>
                <a:t>Done: 8</a:t>
              </a:r>
            </a:p>
          </p:txBody>
        </p:sp>
        <p:sp>
          <p:nvSpPr>
            <p:cNvPr id="13" name="TextBox 12">
              <a:extLst>
                <a:ext uri="{FF2B5EF4-FFF2-40B4-BE49-F238E27FC236}">
                  <a16:creationId xmlns:a16="http://schemas.microsoft.com/office/drawing/2014/main" id="{25EF6F6B-53A1-1B5A-5296-E139589D5427}"/>
                </a:ext>
              </a:extLst>
            </p:cNvPr>
            <p:cNvSpPr txBox="1"/>
            <p:nvPr/>
          </p:nvSpPr>
          <p:spPr>
            <a:xfrm>
              <a:off x="9835743" y="1769458"/>
              <a:ext cx="1108701" cy="646331"/>
            </a:xfrm>
            <a:prstGeom prst="rect">
              <a:avLst/>
            </a:prstGeom>
            <a:noFill/>
          </p:spPr>
          <p:txBody>
            <a:bodyPr wrap="none" rtlCol="0">
              <a:spAutoFit/>
            </a:bodyPr>
            <a:lstStyle/>
            <a:p>
              <a:r>
                <a:rPr lang="en-US" dirty="0"/>
                <a:t>Visited : 2</a:t>
              </a:r>
            </a:p>
            <a:p>
              <a:r>
                <a:rPr lang="en-US" dirty="0"/>
                <a:t>Done: 7</a:t>
              </a:r>
            </a:p>
          </p:txBody>
        </p:sp>
        <p:sp>
          <p:nvSpPr>
            <p:cNvPr id="14" name="TextBox 13">
              <a:extLst>
                <a:ext uri="{FF2B5EF4-FFF2-40B4-BE49-F238E27FC236}">
                  <a16:creationId xmlns:a16="http://schemas.microsoft.com/office/drawing/2014/main" id="{2602DFE7-756D-9FCD-789C-1C34AF7E9F41}"/>
                </a:ext>
              </a:extLst>
            </p:cNvPr>
            <p:cNvSpPr txBox="1"/>
            <p:nvPr/>
          </p:nvSpPr>
          <p:spPr>
            <a:xfrm>
              <a:off x="10817858" y="2189528"/>
              <a:ext cx="1108701" cy="646331"/>
            </a:xfrm>
            <a:prstGeom prst="rect">
              <a:avLst/>
            </a:prstGeom>
            <a:noFill/>
          </p:spPr>
          <p:txBody>
            <a:bodyPr wrap="none" rtlCol="0">
              <a:spAutoFit/>
            </a:bodyPr>
            <a:lstStyle/>
            <a:p>
              <a:r>
                <a:rPr lang="en-US" dirty="0"/>
                <a:t>Visited : 3</a:t>
              </a:r>
            </a:p>
            <a:p>
              <a:r>
                <a:rPr lang="en-US" dirty="0"/>
                <a:t>Done: 6</a:t>
              </a:r>
            </a:p>
          </p:txBody>
        </p:sp>
        <p:sp>
          <p:nvSpPr>
            <p:cNvPr id="15" name="TextBox 14">
              <a:extLst>
                <a:ext uri="{FF2B5EF4-FFF2-40B4-BE49-F238E27FC236}">
                  <a16:creationId xmlns:a16="http://schemas.microsoft.com/office/drawing/2014/main" id="{DEC26F77-4D49-3950-8D22-8923AC36C2A4}"/>
                </a:ext>
              </a:extLst>
            </p:cNvPr>
            <p:cNvSpPr txBox="1"/>
            <p:nvPr/>
          </p:nvSpPr>
          <p:spPr>
            <a:xfrm>
              <a:off x="10958033" y="4504684"/>
              <a:ext cx="1108701" cy="646331"/>
            </a:xfrm>
            <a:prstGeom prst="rect">
              <a:avLst/>
            </a:prstGeom>
            <a:noFill/>
          </p:spPr>
          <p:txBody>
            <a:bodyPr wrap="none" rtlCol="0">
              <a:spAutoFit/>
            </a:bodyPr>
            <a:lstStyle/>
            <a:p>
              <a:r>
                <a:rPr lang="en-US" dirty="0"/>
                <a:t>Visited : 4</a:t>
              </a:r>
            </a:p>
            <a:p>
              <a:r>
                <a:rPr lang="en-US" dirty="0"/>
                <a:t>Done: 5</a:t>
              </a:r>
            </a:p>
          </p:txBody>
        </p:sp>
        <p:grpSp>
          <p:nvGrpSpPr>
            <p:cNvPr id="27" name="Group 26">
              <a:extLst>
                <a:ext uri="{FF2B5EF4-FFF2-40B4-BE49-F238E27FC236}">
                  <a16:creationId xmlns:a16="http://schemas.microsoft.com/office/drawing/2014/main" id="{53B7506F-586D-4F12-6E6A-2136E400F4CD}"/>
                </a:ext>
              </a:extLst>
            </p:cNvPr>
            <p:cNvGrpSpPr/>
            <p:nvPr/>
          </p:nvGrpSpPr>
          <p:grpSpPr>
            <a:xfrm>
              <a:off x="7620000" y="2371126"/>
              <a:ext cx="4385159" cy="2420607"/>
              <a:chOff x="6934200" y="4047495"/>
              <a:chExt cx="4385159" cy="2420607"/>
            </a:xfrm>
          </p:grpSpPr>
          <p:grpSp>
            <p:nvGrpSpPr>
              <p:cNvPr id="31" name="Group 30">
                <a:extLst>
                  <a:ext uri="{FF2B5EF4-FFF2-40B4-BE49-F238E27FC236}">
                    <a16:creationId xmlns:a16="http://schemas.microsoft.com/office/drawing/2014/main" id="{75E60E83-EF60-B160-6395-F34703A2E2C9}"/>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A2187964-E870-5C20-5011-7EF331D8B442}"/>
                    </a:ext>
                  </a:extLst>
                </p:cNvPr>
                <p:cNvGrpSpPr/>
                <p:nvPr/>
              </p:nvGrpSpPr>
              <p:grpSpPr>
                <a:xfrm>
                  <a:off x="1524000" y="2625729"/>
                  <a:ext cx="7044346" cy="3888478"/>
                  <a:chOff x="0" y="3020093"/>
                  <a:chExt cx="7044346" cy="3888478"/>
                </a:xfrm>
              </p:grpSpPr>
              <p:cxnSp>
                <p:nvCxnSpPr>
                  <p:cNvPr id="35" name="Straight Connector 34">
                    <a:extLst>
                      <a:ext uri="{FF2B5EF4-FFF2-40B4-BE49-F238E27FC236}">
                        <a16:creationId xmlns:a16="http://schemas.microsoft.com/office/drawing/2014/main" id="{4CFC0412-9146-E934-F4DC-D43CAC4D8DE1}"/>
                      </a:ext>
                    </a:extLst>
                  </p:cNvPr>
                  <p:cNvCxnSpPr>
                    <a:stCxn id="49" idx="7"/>
                    <a:endCxn id="50" idx="2"/>
                  </p:cNvCxnSpPr>
                  <p:nvPr/>
                </p:nvCxnSpPr>
                <p:spPr>
                  <a:xfrm flipV="1">
                    <a:off x="438102" y="3276727"/>
                    <a:ext cx="1492916" cy="962604"/>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08726BF-EB96-6CE6-3CBC-9B19B9874C5E}"/>
                      </a:ext>
                    </a:extLst>
                  </p:cNvPr>
                  <p:cNvCxnSpPr>
                    <a:stCxn id="50" idx="6"/>
                    <a:endCxn id="53" idx="2"/>
                  </p:cNvCxnSpPr>
                  <p:nvPr/>
                </p:nvCxnSpPr>
                <p:spPr>
                  <a:xfrm>
                    <a:off x="2444286" y="3276727"/>
                    <a:ext cx="1510213" cy="52390"/>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D3345FA-E452-9557-2472-ED7C1E1FF6F5}"/>
                      </a:ext>
                    </a:extLst>
                  </p:cNvPr>
                  <p:cNvCxnSpPr>
                    <a:stCxn id="49" idx="4"/>
                    <a:endCxn id="51" idx="1"/>
                  </p:cNvCxnSpPr>
                  <p:nvPr/>
                </p:nvCxnSpPr>
                <p:spPr>
                  <a:xfrm>
                    <a:off x="256634" y="4677433"/>
                    <a:ext cx="857899" cy="1046257"/>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6F20CE6-12E8-B8CD-4C6D-6E08BB48B8DD}"/>
                      </a:ext>
                    </a:extLst>
                  </p:cNvPr>
                  <p:cNvCxnSpPr>
                    <a:stCxn id="52" idx="3"/>
                    <a:endCxn id="51" idx="7"/>
                  </p:cNvCxnSpPr>
                  <p:nvPr/>
                </p:nvCxnSpPr>
                <p:spPr>
                  <a:xfrm flipH="1">
                    <a:off x="1477469" y="4930617"/>
                    <a:ext cx="1172042" cy="793073"/>
                  </a:xfrm>
                  <a:prstGeom prst="line">
                    <a:avLst/>
                  </a:prstGeom>
                  <a:ln w="57150">
                    <a:solidFill>
                      <a:schemeClr val="accent3">
                        <a:lumMod val="7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8E65BF8-0C38-878D-43F0-DCA1382ECE78}"/>
                      </a:ext>
                    </a:extLst>
                  </p:cNvPr>
                  <p:cNvCxnSpPr>
                    <a:stCxn id="54" idx="2"/>
                    <a:endCxn id="51" idx="5"/>
                  </p:cNvCxnSpPr>
                  <p:nvPr/>
                </p:nvCxnSpPr>
                <p:spPr>
                  <a:xfrm flipH="1" flipV="1">
                    <a:off x="1477469" y="6086626"/>
                    <a:ext cx="1369411" cy="565311"/>
                  </a:xfrm>
                  <a:prstGeom prst="line">
                    <a:avLst/>
                  </a:prstGeom>
                  <a:ln w="5715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FE8A7D6-FA04-569D-7C8B-00D1000D5562}"/>
                      </a:ext>
                    </a:extLst>
                  </p:cNvPr>
                  <p:cNvCxnSpPr>
                    <a:stCxn id="52" idx="5"/>
                    <a:endCxn id="54" idx="0"/>
                  </p:cNvCxnSpPr>
                  <p:nvPr/>
                </p:nvCxnSpPr>
                <p:spPr>
                  <a:xfrm>
                    <a:off x="3012447" y="4930617"/>
                    <a:ext cx="91067" cy="1464686"/>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244733C-FCCA-2B14-53BE-1D266F25D9A6}"/>
                      </a:ext>
                    </a:extLst>
                  </p:cNvPr>
                  <p:cNvCxnSpPr>
                    <a:cxnSpLocks/>
                    <a:stCxn id="50" idx="5"/>
                    <a:endCxn id="55" idx="1"/>
                  </p:cNvCxnSpPr>
                  <p:nvPr/>
                </p:nvCxnSpPr>
                <p:spPr>
                  <a:xfrm>
                    <a:off x="2369118" y="3458194"/>
                    <a:ext cx="2707217" cy="2755642"/>
                  </a:xfrm>
                  <a:prstGeom prst="line">
                    <a:avLst/>
                  </a:prstGeom>
                  <a:ln w="5715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CAA9FF4-A914-088F-BC91-64DF4D401A0C}"/>
                      </a:ext>
                    </a:extLst>
                  </p:cNvPr>
                  <p:cNvCxnSpPr>
                    <a:cxnSpLocks/>
                    <a:stCxn id="57" idx="4"/>
                    <a:endCxn id="55" idx="0"/>
                  </p:cNvCxnSpPr>
                  <p:nvPr/>
                </p:nvCxnSpPr>
                <p:spPr>
                  <a:xfrm flipH="1">
                    <a:off x="5257802" y="4262423"/>
                    <a:ext cx="305431" cy="1876245"/>
                  </a:xfrm>
                  <a:prstGeom prst="line">
                    <a:avLst/>
                  </a:prstGeom>
                  <a:ln w="57150">
                    <a:solidFill>
                      <a:schemeClr val="accent3">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C444822-6EFB-DDAD-2CFA-EF917A222B88}"/>
                      </a:ext>
                    </a:extLst>
                  </p:cNvPr>
                  <p:cNvCxnSpPr>
                    <a:stCxn id="57" idx="2"/>
                    <a:endCxn id="53" idx="5"/>
                  </p:cNvCxnSpPr>
                  <p:nvPr/>
                </p:nvCxnSpPr>
                <p:spPr>
                  <a:xfrm flipH="1" flipV="1">
                    <a:off x="4392601" y="3510585"/>
                    <a:ext cx="913997" cy="495205"/>
                  </a:xfrm>
                  <a:prstGeom prst="line">
                    <a:avLst/>
                  </a:prstGeom>
                  <a:ln w="57150">
                    <a:solidFill>
                      <a:schemeClr val="accent3">
                        <a:lumMod val="7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8F4AA5D-0263-91BE-E34B-3CCF5E6D33A9}"/>
                      </a:ext>
                    </a:extLst>
                  </p:cNvPr>
                  <p:cNvCxnSpPr>
                    <a:stCxn id="56" idx="1"/>
                    <a:endCxn id="57"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ACB732B-4621-C7D4-11BA-682F7277548D}"/>
                      </a:ext>
                    </a:extLst>
                  </p:cNvPr>
                  <p:cNvCxnSpPr>
                    <a:stCxn id="56" idx="3"/>
                    <a:endCxn id="55"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3753FED-EBEF-C50C-C21C-755E93539BEA}"/>
                      </a:ext>
                    </a:extLst>
                  </p:cNvPr>
                  <p:cNvCxnSpPr>
                    <a:stCxn id="50" idx="4"/>
                    <a:endCxn id="51" idx="0"/>
                  </p:cNvCxnSpPr>
                  <p:nvPr/>
                </p:nvCxnSpPr>
                <p:spPr>
                  <a:xfrm flipH="1">
                    <a:off x="1296001" y="3533361"/>
                    <a:ext cx="891651" cy="2115163"/>
                  </a:xfrm>
                  <a:prstGeom prst="line">
                    <a:avLst/>
                  </a:prstGeom>
                  <a:ln w="57150">
                    <a:solidFill>
                      <a:srgbClr val="FF9933"/>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1B5F7B4A-9EC8-F78B-2346-A30082F4B6EE}"/>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50" name="Oval 49">
                    <a:extLst>
                      <a:ext uri="{FF2B5EF4-FFF2-40B4-BE49-F238E27FC236}">
                        <a16:creationId xmlns:a16="http://schemas.microsoft.com/office/drawing/2014/main" id="{BF6D25DC-D0D4-04D2-6803-B09D9B9393B3}"/>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1" name="Oval 50">
                    <a:extLst>
                      <a:ext uri="{FF2B5EF4-FFF2-40B4-BE49-F238E27FC236}">
                        <a16:creationId xmlns:a16="http://schemas.microsoft.com/office/drawing/2014/main" id="{AD85C94E-8822-4B5A-41C5-2476C6E729DD}"/>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2" name="Oval 51">
                    <a:extLst>
                      <a:ext uri="{FF2B5EF4-FFF2-40B4-BE49-F238E27FC236}">
                        <a16:creationId xmlns:a16="http://schemas.microsoft.com/office/drawing/2014/main" id="{379FB71B-E579-7B2A-783E-A82ED8BEA553}"/>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3" name="Oval 52">
                    <a:extLst>
                      <a:ext uri="{FF2B5EF4-FFF2-40B4-BE49-F238E27FC236}">
                        <a16:creationId xmlns:a16="http://schemas.microsoft.com/office/drawing/2014/main" id="{520B4334-C074-8A41-9DB1-8ED01D36B502}"/>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4" name="Oval 53">
                    <a:extLst>
                      <a:ext uri="{FF2B5EF4-FFF2-40B4-BE49-F238E27FC236}">
                        <a16:creationId xmlns:a16="http://schemas.microsoft.com/office/drawing/2014/main" id="{7ED46E86-17A7-C404-82BA-A842355628A9}"/>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5" name="Oval 54">
                    <a:extLst>
                      <a:ext uri="{FF2B5EF4-FFF2-40B4-BE49-F238E27FC236}">
                        <a16:creationId xmlns:a16="http://schemas.microsoft.com/office/drawing/2014/main" id="{8229461C-16BC-CC4C-AFAC-1E5547FEB92D}"/>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6" name="Oval 55">
                    <a:extLst>
                      <a:ext uri="{FF2B5EF4-FFF2-40B4-BE49-F238E27FC236}">
                        <a16:creationId xmlns:a16="http://schemas.microsoft.com/office/drawing/2014/main" id="{B2094438-55C6-D79E-8879-4351A8143ED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57" name="Oval 56">
                    <a:extLst>
                      <a:ext uri="{FF2B5EF4-FFF2-40B4-BE49-F238E27FC236}">
                        <a16:creationId xmlns:a16="http://schemas.microsoft.com/office/drawing/2014/main" id="{8C98B4E5-D147-0466-56D0-8ED4B6840997}"/>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4" name="Straight Connector 33">
                  <a:extLst>
                    <a:ext uri="{FF2B5EF4-FFF2-40B4-BE49-F238E27FC236}">
                      <a16:creationId xmlns:a16="http://schemas.microsoft.com/office/drawing/2014/main" id="{2739BBA3-18B2-BF36-7317-ED47E1F53C5D}"/>
                    </a:ext>
                  </a:extLst>
                </p:cNvPr>
                <p:cNvCxnSpPr>
                  <a:cxnSpLocks/>
                  <a:stCxn id="54" idx="3"/>
                  <a:endCxn id="51" idx="4"/>
                </p:cNvCxnSpPr>
                <p:nvPr/>
              </p:nvCxnSpPr>
              <p:spPr>
                <a:xfrm flipH="1" flipV="1">
                  <a:off x="2820001" y="5767428"/>
                  <a:ext cx="1626045" cy="671613"/>
                </a:xfrm>
                <a:prstGeom prst="line">
                  <a:avLst/>
                </a:prstGeom>
                <a:ln w="57150">
                  <a:solidFill>
                    <a:srgbClr val="FF33CC"/>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9" name="Straight Connector 18">
                <a:extLst>
                  <a:ext uri="{FF2B5EF4-FFF2-40B4-BE49-F238E27FC236}">
                    <a16:creationId xmlns:a16="http://schemas.microsoft.com/office/drawing/2014/main" id="{E9958E16-56EF-E87C-97A5-B5B68FBFEDCF}"/>
                  </a:ext>
                </a:extLst>
              </p:cNvPr>
              <p:cNvCxnSpPr>
                <a:cxnSpLocks/>
                <a:stCxn id="54" idx="6"/>
                <a:endCxn id="55" idx="3"/>
              </p:cNvCxnSpPr>
              <p:nvPr/>
            </p:nvCxnSpPr>
            <p:spPr>
              <a:xfrm flipV="1">
                <a:off x="9025917" y="6261553"/>
                <a:ext cx="1068340" cy="46793"/>
              </a:xfrm>
              <a:prstGeom prst="line">
                <a:avLst/>
              </a:prstGeom>
              <a:ln w="57150">
                <a:solidFill>
                  <a:srgbClr val="FF9933"/>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A32814FC-926C-D602-D14E-28CFA754FC90}"/>
                </a:ext>
              </a:extLst>
            </p:cNvPr>
            <p:cNvSpPr txBox="1"/>
            <p:nvPr/>
          </p:nvSpPr>
          <p:spPr>
            <a:xfrm>
              <a:off x="7248312" y="3989297"/>
              <a:ext cx="1108701" cy="646331"/>
            </a:xfrm>
            <a:prstGeom prst="rect">
              <a:avLst/>
            </a:prstGeom>
            <a:noFill/>
          </p:spPr>
          <p:txBody>
            <a:bodyPr wrap="none" rtlCol="0">
              <a:spAutoFit/>
            </a:bodyPr>
            <a:lstStyle/>
            <a:p>
              <a:r>
                <a:rPr lang="en-US" dirty="0"/>
                <a:t>Visited : 9</a:t>
              </a:r>
            </a:p>
            <a:p>
              <a:r>
                <a:rPr lang="en-US" dirty="0"/>
                <a:t>Done: 14 </a:t>
              </a:r>
            </a:p>
          </p:txBody>
        </p:sp>
        <p:sp>
          <p:nvSpPr>
            <p:cNvPr id="25" name="TextBox 24">
              <a:extLst>
                <a:ext uri="{FF2B5EF4-FFF2-40B4-BE49-F238E27FC236}">
                  <a16:creationId xmlns:a16="http://schemas.microsoft.com/office/drawing/2014/main" id="{9847A006-6587-9141-4A2A-B0B5DC4D6D60}"/>
                </a:ext>
              </a:extLst>
            </p:cNvPr>
            <p:cNvSpPr txBox="1"/>
            <p:nvPr/>
          </p:nvSpPr>
          <p:spPr>
            <a:xfrm>
              <a:off x="9488075" y="3034367"/>
              <a:ext cx="1225720" cy="646331"/>
            </a:xfrm>
            <a:prstGeom prst="rect">
              <a:avLst/>
            </a:prstGeom>
            <a:noFill/>
          </p:spPr>
          <p:txBody>
            <a:bodyPr wrap="none" rtlCol="0">
              <a:spAutoFit/>
            </a:bodyPr>
            <a:lstStyle/>
            <a:p>
              <a:r>
                <a:rPr lang="en-US" dirty="0"/>
                <a:t>Visited : 10</a:t>
              </a:r>
            </a:p>
            <a:p>
              <a:r>
                <a:rPr lang="en-US" dirty="0"/>
                <a:t>Done: 13 </a:t>
              </a:r>
            </a:p>
          </p:txBody>
        </p:sp>
        <p:sp>
          <p:nvSpPr>
            <p:cNvPr id="26" name="TextBox 25">
              <a:extLst>
                <a:ext uri="{FF2B5EF4-FFF2-40B4-BE49-F238E27FC236}">
                  <a16:creationId xmlns:a16="http://schemas.microsoft.com/office/drawing/2014/main" id="{CB4C1517-411B-677D-7B95-09FAEBAE632E}"/>
                </a:ext>
              </a:extLst>
            </p:cNvPr>
            <p:cNvSpPr txBox="1"/>
            <p:nvPr/>
          </p:nvSpPr>
          <p:spPr>
            <a:xfrm>
              <a:off x="9611646" y="4595255"/>
              <a:ext cx="1225720" cy="646331"/>
            </a:xfrm>
            <a:prstGeom prst="rect">
              <a:avLst/>
            </a:prstGeom>
            <a:noFill/>
          </p:spPr>
          <p:txBody>
            <a:bodyPr wrap="none" rtlCol="0">
              <a:spAutoFit/>
            </a:bodyPr>
            <a:lstStyle/>
            <a:p>
              <a:r>
                <a:rPr lang="en-US" dirty="0"/>
                <a:t>Visited : 11</a:t>
              </a:r>
            </a:p>
            <a:p>
              <a:r>
                <a:rPr lang="en-US" dirty="0"/>
                <a:t>Done: 12</a:t>
              </a:r>
            </a:p>
          </p:txBody>
        </p:sp>
      </p:grpSp>
    </p:spTree>
    <p:extLst>
      <p:ext uri="{BB962C8B-B14F-4D97-AF65-F5344CB8AC3E}">
        <p14:creationId xmlns:p14="http://schemas.microsoft.com/office/powerpoint/2010/main" val="37498097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65E17-3E9F-B9AE-7A20-33EABD73B4AB}"/>
              </a:ext>
            </a:extLst>
          </p:cNvPr>
          <p:cNvSpPr>
            <a:spLocks noGrp="1"/>
          </p:cNvSpPr>
          <p:nvPr>
            <p:ph type="title"/>
          </p:nvPr>
        </p:nvSpPr>
        <p:spPr/>
        <p:txBody>
          <a:bodyPr/>
          <a:lstStyle/>
          <a:p>
            <a:r>
              <a:rPr lang="en-US" dirty="0"/>
              <a:t>Back Edges</a:t>
            </a:r>
          </a:p>
        </p:txBody>
      </p:sp>
      <p:sp>
        <p:nvSpPr>
          <p:cNvPr id="3" name="Content Placeholder 2">
            <a:extLst>
              <a:ext uri="{FF2B5EF4-FFF2-40B4-BE49-F238E27FC236}">
                <a16:creationId xmlns:a16="http://schemas.microsoft.com/office/drawing/2014/main" id="{8078C3A9-45D7-FF17-BBD2-A14D04F500C9}"/>
              </a:ext>
            </a:extLst>
          </p:cNvPr>
          <p:cNvSpPr>
            <a:spLocks noGrp="1"/>
          </p:cNvSpPr>
          <p:nvPr>
            <p:ph idx="1"/>
          </p:nvPr>
        </p:nvSpPr>
        <p:spPr/>
        <p:txBody>
          <a:bodyPr/>
          <a:lstStyle/>
          <a:p>
            <a:r>
              <a:rPr lang="en-US" dirty="0"/>
              <a:t>Behavior of DFS:</a:t>
            </a:r>
          </a:p>
          <a:p>
            <a:pPr lvl="1"/>
            <a:r>
              <a:rPr lang="en-US" dirty="0"/>
              <a:t>“Visit everything reachable from the current node before going back”</a:t>
            </a:r>
          </a:p>
          <a:p>
            <a:r>
              <a:rPr lang="en-US" dirty="0"/>
              <a:t>Back Edge:</a:t>
            </a:r>
          </a:p>
          <a:p>
            <a:pPr lvl="1"/>
            <a:r>
              <a:rPr lang="en-US" dirty="0"/>
              <a:t>The current node’s neighbor is an “in progress” node</a:t>
            </a:r>
          </a:p>
          <a:p>
            <a:pPr lvl="1"/>
            <a:r>
              <a:rPr lang="en-US" dirty="0"/>
              <a:t>Since that other node is “in progress”, the current node is reachable from it</a:t>
            </a:r>
          </a:p>
          <a:p>
            <a:pPr lvl="1"/>
            <a:r>
              <a:rPr lang="en-US" dirty="0"/>
              <a:t>The back edge is a path to that other node</a:t>
            </a:r>
          </a:p>
          <a:p>
            <a:pPr lvl="1"/>
            <a:r>
              <a:rPr lang="en-US" b="1" dirty="0"/>
              <a:t>Cycle!</a:t>
            </a:r>
          </a:p>
          <a:p>
            <a:pPr lvl="1"/>
            <a:endParaRPr lang="en-US" dirty="0"/>
          </a:p>
        </p:txBody>
      </p:sp>
      <p:grpSp>
        <p:nvGrpSpPr>
          <p:cNvPr id="4" name="Group 3"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11DCC4DB-F032-4A81-897E-295E7BE1228A}"/>
              </a:ext>
            </a:extLst>
          </p:cNvPr>
          <p:cNvGrpSpPr/>
          <p:nvPr/>
        </p:nvGrpSpPr>
        <p:grpSpPr>
          <a:xfrm>
            <a:off x="7371080" y="4232548"/>
            <a:ext cx="4385159" cy="2420607"/>
            <a:chOff x="6934200" y="4047495"/>
            <a:chExt cx="4385159" cy="2420607"/>
          </a:xfrm>
        </p:grpSpPr>
        <p:grpSp>
          <p:nvGrpSpPr>
            <p:cNvPr id="5" name="Group 4">
              <a:extLst>
                <a:ext uri="{FF2B5EF4-FFF2-40B4-BE49-F238E27FC236}">
                  <a16:creationId xmlns:a16="http://schemas.microsoft.com/office/drawing/2014/main" id="{C005497C-CF95-1114-2C14-12B127FE61D0}"/>
                </a:ext>
              </a:extLst>
            </p:cNvPr>
            <p:cNvGrpSpPr/>
            <p:nvPr/>
          </p:nvGrpSpPr>
          <p:grpSpPr>
            <a:xfrm>
              <a:off x="6934200" y="4047495"/>
              <a:ext cx="4385159" cy="2420607"/>
              <a:chOff x="1524000" y="2625729"/>
              <a:chExt cx="7044346" cy="3888478"/>
            </a:xfrm>
          </p:grpSpPr>
          <p:grpSp>
            <p:nvGrpSpPr>
              <p:cNvPr id="7" name="Group 6">
                <a:extLst>
                  <a:ext uri="{FF2B5EF4-FFF2-40B4-BE49-F238E27FC236}">
                    <a16:creationId xmlns:a16="http://schemas.microsoft.com/office/drawing/2014/main" id="{9C3D7E5C-709B-24DE-E459-C9E48E51A49E}"/>
                  </a:ext>
                </a:extLst>
              </p:cNvPr>
              <p:cNvGrpSpPr/>
              <p:nvPr/>
            </p:nvGrpSpPr>
            <p:grpSpPr>
              <a:xfrm>
                <a:off x="1524000" y="2625729"/>
                <a:ext cx="7044346" cy="3888478"/>
                <a:chOff x="0" y="3020093"/>
                <a:chExt cx="7044346" cy="3888478"/>
              </a:xfrm>
            </p:grpSpPr>
            <p:cxnSp>
              <p:nvCxnSpPr>
                <p:cNvPr id="9" name="Straight Connector 8">
                  <a:extLst>
                    <a:ext uri="{FF2B5EF4-FFF2-40B4-BE49-F238E27FC236}">
                      <a16:creationId xmlns:a16="http://schemas.microsoft.com/office/drawing/2014/main" id="{BBFAE05B-7497-744C-A5DF-44FF38A1B758}"/>
                    </a:ext>
                  </a:extLst>
                </p:cNvPr>
                <p:cNvCxnSpPr>
                  <a:stCxn id="21" idx="7"/>
                  <a:endCxn id="22"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9592929-9D37-C268-4973-01502CCD95DE}"/>
                    </a:ext>
                  </a:extLst>
                </p:cNvPr>
                <p:cNvCxnSpPr>
                  <a:stCxn id="22" idx="6"/>
                  <a:endCxn id="25"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38FA5CC-5DA7-01F1-2FEA-47026A9CE0CD}"/>
                    </a:ext>
                  </a:extLst>
                </p:cNvPr>
                <p:cNvCxnSpPr>
                  <a:stCxn id="21" idx="4"/>
                  <a:endCxn id="23"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2D95AEC-5385-F86B-5C0C-1A605EBFA106}"/>
                    </a:ext>
                  </a:extLst>
                </p:cNvPr>
                <p:cNvCxnSpPr>
                  <a:stCxn id="24" idx="3"/>
                  <a:endCxn id="23"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A9A9856-2110-929C-2296-629DD2719CB1}"/>
                    </a:ext>
                  </a:extLst>
                </p:cNvPr>
                <p:cNvCxnSpPr>
                  <a:stCxn id="26" idx="2"/>
                  <a:endCxn id="23" idx="5"/>
                </p:cNvCxnSpPr>
                <p:nvPr/>
              </p:nvCxnSpPr>
              <p:spPr>
                <a:xfrm flipH="1" flipV="1">
                  <a:off x="1477469" y="6086626"/>
                  <a:ext cx="1369411" cy="565311"/>
                </a:xfrm>
                <a:prstGeom prst="line">
                  <a:avLst/>
                </a:prstGeom>
                <a:ln w="5715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64D2DCE-0948-D368-8B07-0373D6B6DB9E}"/>
                    </a:ext>
                  </a:extLst>
                </p:cNvPr>
                <p:cNvCxnSpPr>
                  <a:stCxn id="24" idx="5"/>
                  <a:endCxn id="26"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3975036-CC03-E7BB-AF20-2A9B20DCB113}"/>
                    </a:ext>
                  </a:extLst>
                </p:cNvPr>
                <p:cNvCxnSpPr>
                  <a:cxnSpLocks/>
                  <a:stCxn id="22" idx="5"/>
                  <a:endCxn id="27" idx="1"/>
                </p:cNvCxnSpPr>
                <p:nvPr/>
              </p:nvCxnSpPr>
              <p:spPr>
                <a:xfrm>
                  <a:off x="2369118" y="3458194"/>
                  <a:ext cx="2707217" cy="2755642"/>
                </a:xfrm>
                <a:prstGeom prst="line">
                  <a:avLst/>
                </a:prstGeom>
                <a:ln w="57150">
                  <a:solidFill>
                    <a:srgbClr val="7030A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4A3F958-BEA5-B6DC-2BEA-0F03C1464AB6}"/>
                    </a:ext>
                  </a:extLst>
                </p:cNvPr>
                <p:cNvCxnSpPr>
                  <a:cxnSpLocks/>
                  <a:stCxn id="29" idx="4"/>
                  <a:endCxn id="27"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534E752-806D-9EC0-9920-26490F7D20AC}"/>
                    </a:ext>
                  </a:extLst>
                </p:cNvPr>
                <p:cNvCxnSpPr>
                  <a:stCxn id="29" idx="2"/>
                  <a:endCxn id="25"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93B54E8-F1AA-8138-92DD-A90F692F291A}"/>
                    </a:ext>
                  </a:extLst>
                </p:cNvPr>
                <p:cNvCxnSpPr>
                  <a:stCxn id="28" idx="1"/>
                  <a:endCxn id="29"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3FE647C-B33C-6D0A-EF08-464FB5072C0E}"/>
                    </a:ext>
                  </a:extLst>
                </p:cNvPr>
                <p:cNvCxnSpPr>
                  <a:stCxn id="28" idx="3"/>
                  <a:endCxn id="27"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E8BCCA-3BA1-3DA5-95F5-49AE6F389185}"/>
                    </a:ext>
                  </a:extLst>
                </p:cNvPr>
                <p:cNvCxnSpPr>
                  <a:stCxn id="22" idx="4"/>
                  <a:endCxn id="23"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01DFB8EE-BA6D-03DB-6325-067BA39330C6}"/>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2" name="Oval 21">
                  <a:extLst>
                    <a:ext uri="{FF2B5EF4-FFF2-40B4-BE49-F238E27FC236}">
                      <a16:creationId xmlns:a16="http://schemas.microsoft.com/office/drawing/2014/main" id="{5358D523-10D3-DC0A-A3AC-680CD3B6CBA1}"/>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3" name="Oval 22">
                  <a:extLst>
                    <a:ext uri="{FF2B5EF4-FFF2-40B4-BE49-F238E27FC236}">
                      <a16:creationId xmlns:a16="http://schemas.microsoft.com/office/drawing/2014/main" id="{E2709509-5AFA-9027-8CE6-DDF1E65BECC7}"/>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4" name="Oval 23">
                  <a:extLst>
                    <a:ext uri="{FF2B5EF4-FFF2-40B4-BE49-F238E27FC236}">
                      <a16:creationId xmlns:a16="http://schemas.microsoft.com/office/drawing/2014/main" id="{B891A546-AD77-7B39-D8ED-3CEF182E85ED}"/>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5" name="Oval 24">
                  <a:extLst>
                    <a:ext uri="{FF2B5EF4-FFF2-40B4-BE49-F238E27FC236}">
                      <a16:creationId xmlns:a16="http://schemas.microsoft.com/office/drawing/2014/main" id="{E17795D5-B07D-6BBC-0FD6-93D219AC2221}"/>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6" name="Oval 25">
                  <a:extLst>
                    <a:ext uri="{FF2B5EF4-FFF2-40B4-BE49-F238E27FC236}">
                      <a16:creationId xmlns:a16="http://schemas.microsoft.com/office/drawing/2014/main" id="{51E2E627-E987-0637-939F-9D67131CED36}"/>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7" name="Oval 26">
                  <a:extLst>
                    <a:ext uri="{FF2B5EF4-FFF2-40B4-BE49-F238E27FC236}">
                      <a16:creationId xmlns:a16="http://schemas.microsoft.com/office/drawing/2014/main" id="{BAAC9EDC-C798-1CF1-AB22-2F75208F18C1}"/>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8" name="Oval 27">
                  <a:extLst>
                    <a:ext uri="{FF2B5EF4-FFF2-40B4-BE49-F238E27FC236}">
                      <a16:creationId xmlns:a16="http://schemas.microsoft.com/office/drawing/2014/main" id="{09A32FFF-2117-14FC-368E-3578D1750C0B}"/>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29" name="Oval 28">
                  <a:extLst>
                    <a:ext uri="{FF2B5EF4-FFF2-40B4-BE49-F238E27FC236}">
                      <a16:creationId xmlns:a16="http://schemas.microsoft.com/office/drawing/2014/main" id="{7CC32412-8B24-36D1-2463-8B1FD1F235E9}"/>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8" name="Straight Connector 7">
                <a:extLst>
                  <a:ext uri="{FF2B5EF4-FFF2-40B4-BE49-F238E27FC236}">
                    <a16:creationId xmlns:a16="http://schemas.microsoft.com/office/drawing/2014/main" id="{64169FFD-3958-E793-7DF4-EC555FBD836B}"/>
                  </a:ext>
                </a:extLst>
              </p:cNvPr>
              <p:cNvCxnSpPr>
                <a:cxnSpLocks/>
                <a:stCxn id="26" idx="3"/>
                <a:endCxn id="23"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6" name="Straight Connector 5">
              <a:extLst>
                <a:ext uri="{FF2B5EF4-FFF2-40B4-BE49-F238E27FC236}">
                  <a16:creationId xmlns:a16="http://schemas.microsoft.com/office/drawing/2014/main" id="{05ED39C8-9FE1-0516-963A-24BEA5C6DC50}"/>
                </a:ext>
              </a:extLst>
            </p:cNvPr>
            <p:cNvCxnSpPr>
              <a:cxnSpLocks/>
              <a:stCxn id="26" idx="6"/>
              <a:endCxn id="27"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923115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Cycle Detection</a:t>
            </a:r>
          </a:p>
        </p:txBody>
      </p:sp>
      <p:sp>
        <p:nvSpPr>
          <p:cNvPr id="3" name="TextBox 2">
            <a:extLst>
              <a:ext uri="{FF2B5EF4-FFF2-40B4-BE49-F238E27FC236}">
                <a16:creationId xmlns:a16="http://schemas.microsoft.com/office/drawing/2014/main" id="{6305A923-957B-ED78-9721-01D3F5097FFD}"/>
              </a:ext>
            </a:extLst>
          </p:cNvPr>
          <p:cNvSpPr txBox="1"/>
          <p:nvPr/>
        </p:nvSpPr>
        <p:spPr>
          <a:xfrm>
            <a:off x="7931446" y="424092"/>
            <a:ext cx="4101507" cy="523220"/>
          </a:xfrm>
          <a:prstGeom prst="rect">
            <a:avLst/>
          </a:prstGeom>
          <a:noFill/>
          <a:ln>
            <a:solidFill>
              <a:srgbClr val="FF0000"/>
            </a:solidFill>
          </a:ln>
        </p:spPr>
        <p:txBody>
          <a:bodyPr wrap="none" rtlCol="0">
            <a:spAutoFit/>
          </a:bodyPr>
          <a:lstStyle/>
          <a:p>
            <a:r>
              <a:rPr lang="en-US" sz="2800" dirty="0">
                <a:solidFill>
                  <a:srgbClr val="FF0000"/>
                </a:solidFill>
              </a:rPr>
              <a:t>Idea: Look for a back edge!</a:t>
            </a:r>
          </a:p>
        </p:txBody>
      </p:sp>
      <p:sp>
        <p:nvSpPr>
          <p:cNvPr id="43" name="TextBox 42"/>
          <p:cNvSpPr txBox="1"/>
          <p:nvPr/>
        </p:nvSpPr>
        <p:spPr>
          <a:xfrm>
            <a:off x="5409814" y="1237309"/>
            <a:ext cx="6637261" cy="5509200"/>
          </a:xfrm>
          <a:prstGeom prst="rect">
            <a:avLst/>
          </a:prstGeom>
          <a:noFill/>
        </p:spPr>
        <p:txBody>
          <a:bodyPr wrap="square" rtlCol="0">
            <a:spAutoFit/>
          </a:bodyPr>
          <a:lstStyle/>
          <a:p>
            <a:r>
              <a:rPr lang="en-US" sz="1600" dirty="0"/>
              <a:t>Boolean </a:t>
            </a:r>
            <a:r>
              <a:rPr lang="en-US" sz="1600" dirty="0" err="1"/>
              <a:t>hasCycle</a:t>
            </a:r>
            <a:r>
              <a:rPr lang="en-US" sz="1600" dirty="0"/>
              <a:t>(graph){</a:t>
            </a:r>
          </a:p>
          <a:p>
            <a:r>
              <a:rPr lang="en-US" sz="1600" dirty="0"/>
              <a:t>	for(v : </a:t>
            </a:r>
            <a:r>
              <a:rPr lang="en-US" sz="1600" dirty="0" err="1"/>
              <a:t>graph.vertices</a:t>
            </a:r>
            <a:r>
              <a:rPr lang="en-US" sz="1600" dirty="0"/>
              <a:t>){</a:t>
            </a:r>
          </a:p>
          <a:p>
            <a:r>
              <a:rPr lang="en-US" sz="1600" dirty="0"/>
              <a:t>		if( ! v marked “done”){</a:t>
            </a:r>
          </a:p>
          <a:p>
            <a:r>
              <a:rPr lang="en-US" sz="1600" dirty="0"/>
              <a:t>			if(</a:t>
            </a:r>
            <a:r>
              <a:rPr lang="en-US" sz="1600" dirty="0" err="1"/>
              <a:t>hasCycle</a:t>
            </a:r>
            <a:r>
              <a:rPr lang="en-US" sz="1600" dirty="0"/>
              <a:t>(graph, v)){ return true; }</a:t>
            </a:r>
          </a:p>
          <a:p>
            <a:r>
              <a:rPr lang="en-US" sz="1600" dirty="0"/>
              <a:t>		}</a:t>
            </a:r>
          </a:p>
          <a:p>
            <a:r>
              <a:rPr lang="en-US" sz="1600" dirty="0"/>
              <a:t>	}</a:t>
            </a:r>
          </a:p>
          <a:p>
            <a:r>
              <a:rPr lang="en-US" sz="1600" dirty="0"/>
              <a:t>	return false;</a:t>
            </a:r>
          </a:p>
          <a:p>
            <a:r>
              <a:rPr lang="en-US" sz="1600" dirty="0"/>
              <a:t>}</a:t>
            </a:r>
          </a:p>
          <a:p>
            <a:r>
              <a:rPr lang="en-US" sz="1600" dirty="0" err="1"/>
              <a:t>boolean</a:t>
            </a:r>
            <a:r>
              <a:rPr lang="en-US" sz="1600" dirty="0"/>
              <a:t> </a:t>
            </a:r>
            <a:r>
              <a:rPr lang="en-US" sz="1600" dirty="0" err="1"/>
              <a:t>hasCycle</a:t>
            </a:r>
            <a:r>
              <a:rPr lang="en-US" sz="1600" dirty="0"/>
              <a:t>(graph, </a:t>
            </a:r>
            <a:r>
              <a:rPr lang="en-US" sz="1600" dirty="0" err="1"/>
              <a:t>curr</a:t>
            </a:r>
            <a:r>
              <a:rPr lang="en-US" sz="1600" dirty="0"/>
              <a:t>){</a:t>
            </a:r>
          </a:p>
          <a:p>
            <a:r>
              <a:rPr lang="en-US" sz="1600" dirty="0"/>
              <a:t>	mark </a:t>
            </a:r>
            <a:r>
              <a:rPr lang="en-US" sz="1600" dirty="0" err="1"/>
              <a:t>curr</a:t>
            </a:r>
            <a:r>
              <a:rPr lang="en-US" sz="1600" dirty="0"/>
              <a:t> as “visited”;</a:t>
            </a:r>
          </a:p>
          <a:p>
            <a:r>
              <a:rPr lang="en-US" sz="1600" dirty="0"/>
              <a:t>	</a:t>
            </a:r>
            <a:r>
              <a:rPr lang="en-US" sz="1600" dirty="0" err="1">
                <a:solidFill>
                  <a:srgbClr val="FF0000"/>
                </a:solidFill>
              </a:rPr>
              <a:t>cycleFound</a:t>
            </a:r>
            <a:r>
              <a:rPr lang="en-US" sz="1600" dirty="0">
                <a:solidFill>
                  <a:srgbClr val="FF0000"/>
                </a:solidFill>
              </a:rPr>
              <a:t> = false;</a:t>
            </a:r>
          </a:p>
          <a:p>
            <a:r>
              <a:rPr lang="en-US" sz="1600" dirty="0"/>
              <a:t>	for (v : neighbors(current)){</a:t>
            </a:r>
          </a:p>
          <a:p>
            <a:r>
              <a:rPr lang="en-US" sz="1600" dirty="0"/>
              <a:t>		</a:t>
            </a:r>
            <a:r>
              <a:rPr lang="en-US" sz="1600" dirty="0">
                <a:solidFill>
                  <a:srgbClr val="FF0000"/>
                </a:solidFill>
              </a:rPr>
              <a:t>if (v marked “visited” &amp;&amp; ! v marked “done”){</a:t>
            </a:r>
          </a:p>
          <a:p>
            <a:r>
              <a:rPr lang="en-US" sz="1600" dirty="0">
                <a:solidFill>
                  <a:srgbClr val="FF0000"/>
                </a:solidFill>
              </a:rPr>
              <a:t>			</a:t>
            </a:r>
            <a:r>
              <a:rPr lang="en-US" sz="1600" dirty="0" err="1">
                <a:solidFill>
                  <a:srgbClr val="FF0000"/>
                </a:solidFill>
              </a:rPr>
              <a:t>cycleFound</a:t>
            </a:r>
            <a:r>
              <a:rPr lang="en-US" sz="1600" dirty="0">
                <a:solidFill>
                  <a:srgbClr val="FF0000"/>
                </a:solidFill>
              </a:rPr>
              <a:t>=true;</a:t>
            </a:r>
          </a:p>
          <a:p>
            <a:r>
              <a:rPr lang="en-US" sz="1600" dirty="0">
                <a:solidFill>
                  <a:srgbClr val="FF0000"/>
                </a:solidFill>
              </a:rPr>
              <a:t>		}</a:t>
            </a:r>
          </a:p>
          <a:p>
            <a:r>
              <a:rPr lang="en-US" sz="1600" dirty="0"/>
              <a:t>		if (! v marked “visited”</a:t>
            </a:r>
            <a:r>
              <a:rPr lang="en-US" sz="1600" dirty="0">
                <a:solidFill>
                  <a:srgbClr val="FF0000"/>
                </a:solidFill>
              </a:rPr>
              <a:t> &amp;&amp; !</a:t>
            </a:r>
            <a:r>
              <a:rPr lang="en-US" sz="1600" dirty="0" err="1">
                <a:solidFill>
                  <a:srgbClr val="FF0000"/>
                </a:solidFill>
              </a:rPr>
              <a:t>cycleFound</a:t>
            </a:r>
            <a:r>
              <a:rPr lang="en-US" sz="1600" dirty="0"/>
              <a:t>){</a:t>
            </a:r>
          </a:p>
          <a:p>
            <a:r>
              <a:rPr lang="en-US" sz="1600" dirty="0"/>
              <a:t>			</a:t>
            </a:r>
            <a:r>
              <a:rPr lang="en-US" sz="1600" dirty="0" err="1">
                <a:solidFill>
                  <a:srgbClr val="FF0000"/>
                </a:solidFill>
              </a:rPr>
              <a:t>cycleFound</a:t>
            </a:r>
            <a:r>
              <a:rPr lang="en-US" sz="1600" dirty="0">
                <a:solidFill>
                  <a:srgbClr val="FF0000"/>
                </a:solidFill>
              </a:rPr>
              <a:t> = </a:t>
            </a:r>
            <a:r>
              <a:rPr lang="en-US" sz="1600" dirty="0" err="1"/>
              <a:t>hasCycle</a:t>
            </a:r>
            <a:r>
              <a:rPr lang="en-US" sz="1600" dirty="0"/>
              <a:t>(graph, v);</a:t>
            </a:r>
          </a:p>
          <a:p>
            <a:r>
              <a:rPr lang="en-US" sz="1600" dirty="0"/>
              <a:t>		}</a:t>
            </a:r>
          </a:p>
          <a:p>
            <a:r>
              <a:rPr lang="en-US" sz="1600" dirty="0"/>
              <a:t>	}</a:t>
            </a:r>
          </a:p>
          <a:p>
            <a:r>
              <a:rPr lang="en-US" sz="1600" dirty="0"/>
              <a:t>	mark </a:t>
            </a:r>
            <a:r>
              <a:rPr lang="en-US" sz="1600" dirty="0" err="1"/>
              <a:t>curr</a:t>
            </a:r>
            <a:r>
              <a:rPr lang="en-US" sz="1600" dirty="0"/>
              <a:t> as “done”;</a:t>
            </a:r>
          </a:p>
          <a:p>
            <a:r>
              <a:rPr lang="en-US" sz="1600" dirty="0"/>
              <a:t>	</a:t>
            </a:r>
            <a:r>
              <a:rPr lang="en-US" sz="1600" dirty="0">
                <a:solidFill>
                  <a:srgbClr val="FF0000"/>
                </a:solidFill>
              </a:rPr>
              <a:t>return </a:t>
            </a:r>
            <a:r>
              <a:rPr lang="en-US" sz="1600" dirty="0" err="1">
                <a:solidFill>
                  <a:srgbClr val="FF0000"/>
                </a:solidFill>
              </a:rPr>
              <a:t>cycleFound</a:t>
            </a:r>
            <a:r>
              <a:rPr lang="en-US" sz="1600" dirty="0">
                <a:solidFill>
                  <a:srgbClr val="FF0000"/>
                </a:solidFill>
              </a:rPr>
              <a:t>;</a:t>
            </a:r>
          </a:p>
          <a:p>
            <a:r>
              <a:rPr lang="en-US" sz="1600" dirty="0"/>
              <a:t>}			</a:t>
            </a:r>
          </a:p>
        </p:txBody>
      </p:sp>
      <p:grpSp>
        <p:nvGrpSpPr>
          <p:cNvPr id="29" name="Group 2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88200AC9-7D9A-1925-52EB-C7B86A898E60}"/>
              </a:ext>
            </a:extLst>
          </p:cNvPr>
          <p:cNvGrpSpPr/>
          <p:nvPr/>
        </p:nvGrpSpPr>
        <p:grpSpPr>
          <a:xfrm>
            <a:off x="303500" y="2950683"/>
            <a:ext cx="4385159" cy="2420607"/>
            <a:chOff x="6934200" y="4047495"/>
            <a:chExt cx="4385159" cy="2420607"/>
          </a:xfrm>
        </p:grpSpPr>
        <p:grpSp>
          <p:nvGrpSpPr>
            <p:cNvPr id="30" name="Group 29">
              <a:extLst>
                <a:ext uri="{FF2B5EF4-FFF2-40B4-BE49-F238E27FC236}">
                  <a16:creationId xmlns:a16="http://schemas.microsoft.com/office/drawing/2014/main" id="{4F4A86F4-FB7F-26CB-6FB5-7F1BFF9453F7}"/>
                </a:ext>
              </a:extLst>
            </p:cNvPr>
            <p:cNvGrpSpPr/>
            <p:nvPr/>
          </p:nvGrpSpPr>
          <p:grpSpPr>
            <a:xfrm>
              <a:off x="6934200" y="4047495"/>
              <a:ext cx="4385159" cy="2420607"/>
              <a:chOff x="1524000" y="2625729"/>
              <a:chExt cx="7044346" cy="3888478"/>
            </a:xfrm>
          </p:grpSpPr>
          <p:grpSp>
            <p:nvGrpSpPr>
              <p:cNvPr id="32" name="Group 31">
                <a:extLst>
                  <a:ext uri="{FF2B5EF4-FFF2-40B4-BE49-F238E27FC236}">
                    <a16:creationId xmlns:a16="http://schemas.microsoft.com/office/drawing/2014/main" id="{57445EE1-44C3-64A2-986E-D46EA88A8BED}"/>
                  </a:ext>
                </a:extLst>
              </p:cNvPr>
              <p:cNvGrpSpPr/>
              <p:nvPr/>
            </p:nvGrpSpPr>
            <p:grpSpPr>
              <a:xfrm>
                <a:off x="1524000" y="2625729"/>
                <a:ext cx="7044346" cy="3888478"/>
                <a:chOff x="0" y="3020093"/>
                <a:chExt cx="7044346" cy="3888478"/>
              </a:xfrm>
            </p:grpSpPr>
            <p:cxnSp>
              <p:nvCxnSpPr>
                <p:cNvPr id="34" name="Straight Connector 33">
                  <a:extLst>
                    <a:ext uri="{FF2B5EF4-FFF2-40B4-BE49-F238E27FC236}">
                      <a16:creationId xmlns:a16="http://schemas.microsoft.com/office/drawing/2014/main" id="{98667B16-A5D7-BBD9-C34D-964D4C9AFF12}"/>
                    </a:ext>
                  </a:extLst>
                </p:cNvPr>
                <p:cNvCxnSpPr>
                  <a:stCxn id="47" idx="7"/>
                  <a:endCxn id="48"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A0256C7-0C0F-A799-5AE9-2E217FD5D756}"/>
                    </a:ext>
                  </a:extLst>
                </p:cNvPr>
                <p:cNvCxnSpPr>
                  <a:stCxn id="48" idx="6"/>
                  <a:endCxn id="51"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54B94F8-CF37-B94A-47FD-BD2899922A25}"/>
                    </a:ext>
                  </a:extLst>
                </p:cNvPr>
                <p:cNvCxnSpPr>
                  <a:stCxn id="47" idx="4"/>
                  <a:endCxn id="49"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D98E141-8BD7-326E-BA69-6B184455899A}"/>
                    </a:ext>
                  </a:extLst>
                </p:cNvPr>
                <p:cNvCxnSpPr>
                  <a:stCxn id="50" idx="3"/>
                  <a:endCxn id="49"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DAFBF81-44CC-A51D-66C0-2C5B87B35C40}"/>
                    </a:ext>
                  </a:extLst>
                </p:cNvPr>
                <p:cNvCxnSpPr>
                  <a:stCxn id="52" idx="2"/>
                  <a:endCxn id="49"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2C89A0F-5857-790A-2E5A-C334C74AD9DF}"/>
                    </a:ext>
                  </a:extLst>
                </p:cNvPr>
                <p:cNvCxnSpPr>
                  <a:stCxn id="50" idx="5"/>
                  <a:endCxn id="52"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52BECD2-A307-35FE-E7B9-BEF318C03A1D}"/>
                    </a:ext>
                  </a:extLst>
                </p:cNvPr>
                <p:cNvCxnSpPr>
                  <a:cxnSpLocks/>
                  <a:stCxn id="48" idx="5"/>
                  <a:endCxn id="53"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39A6867-664B-0A60-EC3B-4B9FB9DABFF2}"/>
                    </a:ext>
                  </a:extLst>
                </p:cNvPr>
                <p:cNvCxnSpPr>
                  <a:cxnSpLocks/>
                  <a:stCxn id="55" idx="4"/>
                  <a:endCxn id="53"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890D792-DD4D-C941-053C-56792BC91B07}"/>
                    </a:ext>
                  </a:extLst>
                </p:cNvPr>
                <p:cNvCxnSpPr>
                  <a:stCxn id="55" idx="2"/>
                  <a:endCxn id="51"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1E4AEE4-0B75-9ED8-B545-8ECB83BC5819}"/>
                    </a:ext>
                  </a:extLst>
                </p:cNvPr>
                <p:cNvCxnSpPr>
                  <a:stCxn id="54" idx="1"/>
                  <a:endCxn id="55"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5F552B6-93EB-210F-6CA5-732260C4CB99}"/>
                    </a:ext>
                  </a:extLst>
                </p:cNvPr>
                <p:cNvCxnSpPr>
                  <a:stCxn id="54" idx="3"/>
                  <a:endCxn id="53"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9CF98F7-72EE-A41B-94B4-C0C7D5B40A13}"/>
                    </a:ext>
                  </a:extLst>
                </p:cNvPr>
                <p:cNvCxnSpPr>
                  <a:stCxn id="48" idx="4"/>
                  <a:endCxn id="49"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CCD3DB87-8FDD-BBEE-9D89-F763E1040ED7}"/>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48" name="Oval 47">
                  <a:extLst>
                    <a:ext uri="{FF2B5EF4-FFF2-40B4-BE49-F238E27FC236}">
                      <a16:creationId xmlns:a16="http://schemas.microsoft.com/office/drawing/2014/main" id="{684B893D-29DB-BB7C-BBA0-B919C23C6B1E}"/>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49" name="Oval 48">
                  <a:extLst>
                    <a:ext uri="{FF2B5EF4-FFF2-40B4-BE49-F238E27FC236}">
                      <a16:creationId xmlns:a16="http://schemas.microsoft.com/office/drawing/2014/main" id="{E98533ED-C91E-BCB7-C7FA-6A6BB23DB5EE}"/>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0" name="Oval 49">
                  <a:extLst>
                    <a:ext uri="{FF2B5EF4-FFF2-40B4-BE49-F238E27FC236}">
                      <a16:creationId xmlns:a16="http://schemas.microsoft.com/office/drawing/2014/main" id="{E5E38723-49F4-D444-B6E9-10D1CEE06FAA}"/>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1" name="Oval 50">
                  <a:extLst>
                    <a:ext uri="{FF2B5EF4-FFF2-40B4-BE49-F238E27FC236}">
                      <a16:creationId xmlns:a16="http://schemas.microsoft.com/office/drawing/2014/main" id="{494084C6-F266-1A65-C3CD-B28BAECD1CD3}"/>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2" name="Oval 51">
                  <a:extLst>
                    <a:ext uri="{FF2B5EF4-FFF2-40B4-BE49-F238E27FC236}">
                      <a16:creationId xmlns:a16="http://schemas.microsoft.com/office/drawing/2014/main" id="{D79CA729-96DA-7BDA-8FA9-CD452C4A54D4}"/>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53" name="Oval 52">
                  <a:extLst>
                    <a:ext uri="{FF2B5EF4-FFF2-40B4-BE49-F238E27FC236}">
                      <a16:creationId xmlns:a16="http://schemas.microsoft.com/office/drawing/2014/main" id="{1F607055-3BC9-7EEA-81D8-BD20DB6D7E80}"/>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4" name="Oval 53">
                  <a:extLst>
                    <a:ext uri="{FF2B5EF4-FFF2-40B4-BE49-F238E27FC236}">
                      <a16:creationId xmlns:a16="http://schemas.microsoft.com/office/drawing/2014/main" id="{58830F5E-7D53-760E-EA93-ACF453B746AC}"/>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55" name="Oval 54">
                  <a:extLst>
                    <a:ext uri="{FF2B5EF4-FFF2-40B4-BE49-F238E27FC236}">
                      <a16:creationId xmlns:a16="http://schemas.microsoft.com/office/drawing/2014/main" id="{DA593680-DCFA-7AF1-C06C-855B87D1B597}"/>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33" name="Straight Connector 32">
                <a:extLst>
                  <a:ext uri="{FF2B5EF4-FFF2-40B4-BE49-F238E27FC236}">
                    <a16:creationId xmlns:a16="http://schemas.microsoft.com/office/drawing/2014/main" id="{E035AA82-3EEE-70A9-9876-C158C70B2BD0}"/>
                  </a:ext>
                </a:extLst>
              </p:cNvPr>
              <p:cNvCxnSpPr>
                <a:cxnSpLocks/>
                <a:stCxn id="52" idx="3"/>
                <a:endCxn id="49"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31" name="Straight Connector 30">
              <a:extLst>
                <a:ext uri="{FF2B5EF4-FFF2-40B4-BE49-F238E27FC236}">
                  <a16:creationId xmlns:a16="http://schemas.microsoft.com/office/drawing/2014/main" id="{80E6D0F4-C146-E647-3385-43715450879E}"/>
                </a:ext>
              </a:extLst>
            </p:cNvPr>
            <p:cNvCxnSpPr>
              <a:cxnSpLocks/>
              <a:stCxn id="52" idx="6"/>
              <a:endCxn id="53"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760316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68C3F-4B9D-C618-991C-2A9D4BC49F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4AFB2E-DA37-6BBE-3E9C-0C48E3759DA4}"/>
              </a:ext>
            </a:extLst>
          </p:cNvPr>
          <p:cNvSpPr>
            <a:spLocks noGrp="1"/>
          </p:cNvSpPr>
          <p:nvPr>
            <p:ph type="title"/>
          </p:nvPr>
        </p:nvSpPr>
        <p:spPr/>
        <p:txBody>
          <a:bodyPr>
            <a:normAutofit/>
          </a:bodyPr>
          <a:lstStyle/>
          <a:p>
            <a:r>
              <a:rPr lang="en-US" dirty="0"/>
              <a:t>Cycle Detection – Worked Example</a:t>
            </a:r>
          </a:p>
        </p:txBody>
      </p:sp>
      <p:sp>
        <p:nvSpPr>
          <p:cNvPr id="3" name="TextBox 2">
            <a:extLst>
              <a:ext uri="{FF2B5EF4-FFF2-40B4-BE49-F238E27FC236}">
                <a16:creationId xmlns:a16="http://schemas.microsoft.com/office/drawing/2014/main" id="{98B0A24A-53B6-BE08-C03A-58D7F5E5BFE9}"/>
              </a:ext>
            </a:extLst>
          </p:cNvPr>
          <p:cNvSpPr txBox="1"/>
          <p:nvPr/>
        </p:nvSpPr>
        <p:spPr>
          <a:xfrm>
            <a:off x="73330" y="3873029"/>
            <a:ext cx="4552721" cy="3046988"/>
          </a:xfrm>
          <a:prstGeom prst="rect">
            <a:avLst/>
          </a:prstGeom>
          <a:noFill/>
        </p:spPr>
        <p:txBody>
          <a:bodyPr wrap="none" rtlCol="0">
            <a:spAutoFit/>
          </a:bodyPr>
          <a:lstStyle/>
          <a:p>
            <a:r>
              <a:rPr lang="en-US" sz="2400" dirty="0">
                <a:solidFill>
                  <a:srgbClr val="FF0000"/>
                </a:solidFill>
              </a:rPr>
              <a:t>Starting from the current node:</a:t>
            </a:r>
          </a:p>
          <a:p>
            <a:r>
              <a:rPr lang="en-US" sz="2400" dirty="0">
                <a:solidFill>
                  <a:srgbClr val="FF0000"/>
                </a:solidFill>
              </a:rPr>
              <a:t>    for each non-done neighbor:</a:t>
            </a:r>
          </a:p>
          <a:p>
            <a:r>
              <a:rPr lang="en-US" sz="2400" dirty="0">
                <a:solidFill>
                  <a:srgbClr val="FF0000"/>
                </a:solidFill>
              </a:rPr>
              <a:t>        if the neighbor is visited:</a:t>
            </a:r>
          </a:p>
          <a:p>
            <a:r>
              <a:rPr lang="en-US" sz="2400" dirty="0">
                <a:solidFill>
                  <a:srgbClr val="FF0000"/>
                </a:solidFill>
              </a:rPr>
              <a:t>            we found a cycle!</a:t>
            </a:r>
          </a:p>
          <a:p>
            <a:r>
              <a:rPr lang="en-US" sz="2400" dirty="0">
                <a:solidFill>
                  <a:srgbClr val="FF0000"/>
                </a:solidFill>
              </a:rPr>
              <a:t>        else:</a:t>
            </a:r>
          </a:p>
          <a:p>
            <a:r>
              <a:rPr lang="en-US" sz="2400" dirty="0">
                <a:solidFill>
                  <a:srgbClr val="FF0000"/>
                </a:solidFill>
              </a:rPr>
              <a:t>            mark the neighbor as visited</a:t>
            </a:r>
          </a:p>
          <a:p>
            <a:r>
              <a:rPr lang="en-US" sz="2400" dirty="0">
                <a:solidFill>
                  <a:srgbClr val="FF0000"/>
                </a:solidFill>
              </a:rPr>
              <a:t>            do a DFS from the neighbor</a:t>
            </a:r>
          </a:p>
          <a:p>
            <a:r>
              <a:rPr lang="en-US" sz="2400" dirty="0">
                <a:solidFill>
                  <a:srgbClr val="FF0000"/>
                </a:solidFill>
              </a:rPr>
              <a:t>    mark the current node as done</a:t>
            </a:r>
          </a:p>
        </p:txBody>
      </p:sp>
      <p:graphicFrame>
        <p:nvGraphicFramePr>
          <p:cNvPr id="7" name="Table 6">
            <a:extLst>
              <a:ext uri="{FF2B5EF4-FFF2-40B4-BE49-F238E27FC236}">
                <a16:creationId xmlns:a16="http://schemas.microsoft.com/office/drawing/2014/main" id="{0FE1CDB6-9AD2-5C23-41FE-6AFA369B0160}"/>
              </a:ext>
            </a:extLst>
          </p:cNvPr>
          <p:cNvGraphicFramePr>
            <a:graphicFrameLocks noGrp="1"/>
          </p:cNvGraphicFramePr>
          <p:nvPr/>
        </p:nvGraphicFramePr>
        <p:xfrm>
          <a:off x="6492240" y="1399839"/>
          <a:ext cx="5225339" cy="3708400"/>
        </p:xfrm>
        <a:graphic>
          <a:graphicData uri="http://schemas.openxmlformats.org/drawingml/2006/table">
            <a:tbl>
              <a:tblPr firstRow="1" bandRow="1">
                <a:tableStyleId>{5C22544A-7EE6-4342-B048-85BDC9FD1C3A}</a:tableStyleId>
              </a:tblPr>
              <a:tblGrid>
                <a:gridCol w="845229">
                  <a:extLst>
                    <a:ext uri="{9D8B030D-6E8A-4147-A177-3AD203B41FA5}">
                      <a16:colId xmlns:a16="http://schemas.microsoft.com/office/drawing/2014/main" val="2885487592"/>
                    </a:ext>
                  </a:extLst>
                </a:gridCol>
                <a:gridCol w="991884">
                  <a:extLst>
                    <a:ext uri="{9D8B030D-6E8A-4147-A177-3AD203B41FA5}">
                      <a16:colId xmlns:a16="http://schemas.microsoft.com/office/drawing/2014/main" val="3918555435"/>
                    </a:ext>
                  </a:extLst>
                </a:gridCol>
                <a:gridCol w="997527">
                  <a:extLst>
                    <a:ext uri="{9D8B030D-6E8A-4147-A177-3AD203B41FA5}">
                      <a16:colId xmlns:a16="http://schemas.microsoft.com/office/drawing/2014/main" val="1745931878"/>
                    </a:ext>
                  </a:extLst>
                </a:gridCol>
                <a:gridCol w="2390699">
                  <a:extLst>
                    <a:ext uri="{9D8B030D-6E8A-4147-A177-3AD203B41FA5}">
                      <a16:colId xmlns:a16="http://schemas.microsoft.com/office/drawing/2014/main" val="2503185837"/>
                    </a:ext>
                  </a:extLst>
                </a:gridCol>
              </a:tblGrid>
              <a:tr h="370840">
                <a:tc>
                  <a:txBody>
                    <a:bodyPr/>
                    <a:lstStyle/>
                    <a:p>
                      <a:r>
                        <a:rPr lang="en-US" dirty="0"/>
                        <a:t>Node</a:t>
                      </a:r>
                    </a:p>
                  </a:txBody>
                  <a:tcPr/>
                </a:tc>
                <a:tc>
                  <a:txBody>
                    <a:bodyPr/>
                    <a:lstStyle/>
                    <a:p>
                      <a:r>
                        <a:rPr lang="en-US" dirty="0"/>
                        <a:t>Visited?</a:t>
                      </a:r>
                    </a:p>
                  </a:txBody>
                  <a:tcPr/>
                </a:tc>
                <a:tc>
                  <a:txBody>
                    <a:bodyPr/>
                    <a:lstStyle/>
                    <a:p>
                      <a:r>
                        <a:rPr lang="en-US" dirty="0"/>
                        <a:t>Done?</a:t>
                      </a:r>
                    </a:p>
                  </a:txBody>
                  <a:tcPr/>
                </a:tc>
                <a:tc>
                  <a:txBody>
                    <a:bodyPr/>
                    <a:lstStyle/>
                    <a:p>
                      <a:r>
                        <a:rPr lang="en-US" dirty="0"/>
                        <a:t>Other Info</a:t>
                      </a:r>
                    </a:p>
                  </a:txBody>
                  <a:tcPr/>
                </a:tc>
                <a:extLst>
                  <a:ext uri="{0D108BD9-81ED-4DB2-BD59-A6C34878D82A}">
                    <a16:rowId xmlns:a16="http://schemas.microsoft.com/office/drawing/2014/main" val="2308798723"/>
                  </a:ext>
                </a:extLst>
              </a:tr>
              <a:tr h="370840">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4763930"/>
                  </a:ext>
                </a:extLst>
              </a:tr>
              <a:tr h="370840">
                <a:tc>
                  <a:txBody>
                    <a:bodyPr/>
                    <a:lstStyle/>
                    <a:p>
                      <a:r>
                        <a:rPr lang="en-US" dirty="0"/>
                        <a:t>2</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55311175"/>
                  </a:ext>
                </a:extLst>
              </a:tr>
              <a:tr h="370840">
                <a:tc>
                  <a:txBody>
                    <a:bodyPr/>
                    <a:lstStyle/>
                    <a:p>
                      <a:r>
                        <a:rPr lang="en-US" dirty="0"/>
                        <a:t>3</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657591"/>
                  </a:ext>
                </a:extLst>
              </a:tr>
              <a:tr h="370840">
                <a:tc>
                  <a:txBody>
                    <a:bodyPr/>
                    <a:lstStyle/>
                    <a:p>
                      <a:r>
                        <a:rPr lang="en-US" dirty="0"/>
                        <a:t>4</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57034338"/>
                  </a:ext>
                </a:extLst>
              </a:tr>
              <a:tr h="370840">
                <a:tc>
                  <a:txBody>
                    <a:bodyPr/>
                    <a:lstStyle/>
                    <a:p>
                      <a:r>
                        <a:rPr lang="en-US" dirty="0"/>
                        <a:t>5</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6718475"/>
                  </a:ext>
                </a:extLst>
              </a:tr>
              <a:tr h="370840">
                <a:tc>
                  <a:txBody>
                    <a:bodyPr/>
                    <a:lstStyle/>
                    <a:p>
                      <a:r>
                        <a:rPr lang="en-US" dirty="0"/>
                        <a:t>6</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31982426"/>
                  </a:ext>
                </a:extLst>
              </a:tr>
              <a:tr h="370840">
                <a:tc>
                  <a:txBody>
                    <a:bodyPr/>
                    <a:lstStyle/>
                    <a:p>
                      <a:r>
                        <a:rPr lang="en-US" dirty="0"/>
                        <a:t>7</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6448052"/>
                  </a:ext>
                </a:extLst>
              </a:tr>
              <a:tr h="370840">
                <a:tc>
                  <a:txBody>
                    <a:bodyPr/>
                    <a:lstStyle/>
                    <a:p>
                      <a:r>
                        <a:rPr lang="en-US" dirty="0"/>
                        <a:t>8</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843436055"/>
                  </a:ext>
                </a:extLst>
              </a:tr>
              <a:tr h="370840">
                <a:tc>
                  <a:txBody>
                    <a:bodyPr/>
                    <a:lstStyle/>
                    <a:p>
                      <a:r>
                        <a:rPr lang="en-US" dirty="0"/>
                        <a:t>9</a:t>
                      </a:r>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25953369"/>
                  </a:ext>
                </a:extLst>
              </a:tr>
            </a:tbl>
          </a:graphicData>
        </a:graphic>
      </p:graphicFrame>
      <p:grpSp>
        <p:nvGrpSpPr>
          <p:cNvPr id="5" name="Group 4" descr="Visited but not-yet done nodes will be found on the call stack.">
            <a:extLst>
              <a:ext uri="{FF2B5EF4-FFF2-40B4-BE49-F238E27FC236}">
                <a16:creationId xmlns:a16="http://schemas.microsoft.com/office/drawing/2014/main" id="{1C301D81-9C2C-04F9-DD6E-E893BB75F3F4}"/>
              </a:ext>
            </a:extLst>
          </p:cNvPr>
          <p:cNvGrpSpPr/>
          <p:nvPr/>
        </p:nvGrpSpPr>
        <p:grpSpPr>
          <a:xfrm>
            <a:off x="5742926" y="5474915"/>
            <a:ext cx="6036209" cy="658829"/>
            <a:chOff x="5742926" y="5607923"/>
            <a:chExt cx="6036209" cy="658829"/>
          </a:xfrm>
        </p:grpSpPr>
        <p:sp>
          <p:nvSpPr>
            <p:cNvPr id="6" name="Rectangle 5">
              <a:extLst>
                <a:ext uri="{FF2B5EF4-FFF2-40B4-BE49-F238E27FC236}">
                  <a16:creationId xmlns:a16="http://schemas.microsoft.com/office/drawing/2014/main" id="{E7DA16A2-0CD3-8A9F-F1BC-894F3EA7D7E9}"/>
                </a:ext>
              </a:extLst>
            </p:cNvPr>
            <p:cNvSpPr/>
            <p:nvPr/>
          </p:nvSpPr>
          <p:spPr>
            <a:xfrm>
              <a:off x="6558742" y="5619404"/>
              <a:ext cx="5220393" cy="64734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37D29E0-54AD-227B-D827-A36AFEF2D743}"/>
                </a:ext>
              </a:extLst>
            </p:cNvPr>
            <p:cNvSpPr txBox="1"/>
            <p:nvPr/>
          </p:nvSpPr>
          <p:spPr>
            <a:xfrm>
              <a:off x="5742926" y="5607923"/>
              <a:ext cx="739690" cy="646331"/>
            </a:xfrm>
            <a:prstGeom prst="rect">
              <a:avLst/>
            </a:prstGeom>
            <a:noFill/>
          </p:spPr>
          <p:txBody>
            <a:bodyPr wrap="none" rtlCol="0">
              <a:spAutoFit/>
            </a:bodyPr>
            <a:lstStyle/>
            <a:p>
              <a:r>
                <a:rPr lang="en-US" dirty="0"/>
                <a:t>(Call)</a:t>
              </a:r>
            </a:p>
            <a:p>
              <a:r>
                <a:rPr lang="en-US" dirty="0"/>
                <a:t>Stack:</a:t>
              </a:r>
            </a:p>
          </p:txBody>
        </p:sp>
      </p:grpSp>
      <p:grpSp>
        <p:nvGrpSpPr>
          <p:cNvPr id="9" name="Group 8" descr="An illustration of the following undirected graph:&#10;&#10;The vertices are: 1,2,3,4,5,6,7,8&#10;The edges are as follows:&#10;(1,2), (1,3), &#10;(2,5), &#10;(3,2), (3,4), (3,6), &#10;(4,6), &#10;(5,8), &#10;(6,3),  &#10;(7,2), &#10;(8,7),&#10;(9,7), (9,8)&#10;&#10;For a depth-first search starting from node 1, we would visit the nodes in the following order (assuming we always visit the lowest-numbered node when there are ties):&#10;&#10;1&#10;2&#10;5&#10;8&#10;7&#10;3&#10;4&#10;6&#10;&#10;The back edges are: (7,2) and (6,3) because the destination nodes were on the call stack when we popped the source nodes.">
            <a:extLst>
              <a:ext uri="{FF2B5EF4-FFF2-40B4-BE49-F238E27FC236}">
                <a16:creationId xmlns:a16="http://schemas.microsoft.com/office/drawing/2014/main" id="{983110CD-4802-ACCC-CC22-A3803B7FD9BA}"/>
              </a:ext>
            </a:extLst>
          </p:cNvPr>
          <p:cNvGrpSpPr/>
          <p:nvPr/>
        </p:nvGrpSpPr>
        <p:grpSpPr>
          <a:xfrm>
            <a:off x="336666" y="1399839"/>
            <a:ext cx="4385159" cy="2420607"/>
            <a:chOff x="6934200" y="4047495"/>
            <a:chExt cx="4385159" cy="2420607"/>
          </a:xfrm>
        </p:grpSpPr>
        <p:grpSp>
          <p:nvGrpSpPr>
            <p:cNvPr id="10" name="Group 9">
              <a:extLst>
                <a:ext uri="{FF2B5EF4-FFF2-40B4-BE49-F238E27FC236}">
                  <a16:creationId xmlns:a16="http://schemas.microsoft.com/office/drawing/2014/main" id="{6E513DBA-D573-ECF7-AF85-B480795D7D4C}"/>
                </a:ext>
              </a:extLst>
            </p:cNvPr>
            <p:cNvGrpSpPr/>
            <p:nvPr/>
          </p:nvGrpSpPr>
          <p:grpSpPr>
            <a:xfrm>
              <a:off x="6934200" y="4047495"/>
              <a:ext cx="4385159" cy="2420607"/>
              <a:chOff x="1524000" y="2625729"/>
              <a:chExt cx="7044346" cy="3888478"/>
            </a:xfrm>
          </p:grpSpPr>
          <p:grpSp>
            <p:nvGrpSpPr>
              <p:cNvPr id="12" name="Group 11">
                <a:extLst>
                  <a:ext uri="{FF2B5EF4-FFF2-40B4-BE49-F238E27FC236}">
                    <a16:creationId xmlns:a16="http://schemas.microsoft.com/office/drawing/2014/main" id="{548DC151-B6A2-7217-85A3-B194F6DBD4FB}"/>
                  </a:ext>
                </a:extLst>
              </p:cNvPr>
              <p:cNvGrpSpPr/>
              <p:nvPr/>
            </p:nvGrpSpPr>
            <p:grpSpPr>
              <a:xfrm>
                <a:off x="1524000" y="2625729"/>
                <a:ext cx="7044346" cy="3888478"/>
                <a:chOff x="0" y="3020093"/>
                <a:chExt cx="7044346" cy="3888478"/>
              </a:xfrm>
            </p:grpSpPr>
            <p:cxnSp>
              <p:nvCxnSpPr>
                <p:cNvPr id="14" name="Straight Connector 13">
                  <a:extLst>
                    <a:ext uri="{FF2B5EF4-FFF2-40B4-BE49-F238E27FC236}">
                      <a16:creationId xmlns:a16="http://schemas.microsoft.com/office/drawing/2014/main" id="{1FABAA4C-E9AA-BBC4-EE1C-E5F598D0FAAC}"/>
                    </a:ext>
                  </a:extLst>
                </p:cNvPr>
                <p:cNvCxnSpPr>
                  <a:stCxn id="26" idx="7"/>
                  <a:endCxn id="27" idx="2"/>
                </p:cNvCxnSpPr>
                <p:nvPr/>
              </p:nvCxnSpPr>
              <p:spPr>
                <a:xfrm flipV="1">
                  <a:off x="438102" y="3276727"/>
                  <a:ext cx="1492916" cy="9626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47DED7C-37A2-4185-0085-C799CEB7E887}"/>
                    </a:ext>
                  </a:extLst>
                </p:cNvPr>
                <p:cNvCxnSpPr>
                  <a:stCxn id="27" idx="6"/>
                  <a:endCxn id="30" idx="2"/>
                </p:cNvCxnSpPr>
                <p:nvPr/>
              </p:nvCxnSpPr>
              <p:spPr>
                <a:xfrm>
                  <a:off x="2444286" y="3276727"/>
                  <a:ext cx="1510213" cy="5239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4406FE0-7880-018C-F059-2F319F0E7202}"/>
                    </a:ext>
                  </a:extLst>
                </p:cNvPr>
                <p:cNvCxnSpPr>
                  <a:stCxn id="26" idx="4"/>
                  <a:endCxn id="28" idx="1"/>
                </p:cNvCxnSpPr>
                <p:nvPr/>
              </p:nvCxnSpPr>
              <p:spPr>
                <a:xfrm>
                  <a:off x="256634" y="4677433"/>
                  <a:ext cx="857899" cy="1046257"/>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9DF2E77-C2A9-185C-544C-1D82413EA2C8}"/>
                    </a:ext>
                  </a:extLst>
                </p:cNvPr>
                <p:cNvCxnSpPr>
                  <a:stCxn id="29" idx="3"/>
                  <a:endCxn id="28" idx="7"/>
                </p:cNvCxnSpPr>
                <p:nvPr/>
              </p:nvCxnSpPr>
              <p:spPr>
                <a:xfrm flipH="1">
                  <a:off x="1477469" y="4930617"/>
                  <a:ext cx="1172042" cy="79307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A679EB0-00E6-D92F-524C-8C9612C31749}"/>
                    </a:ext>
                  </a:extLst>
                </p:cNvPr>
                <p:cNvCxnSpPr>
                  <a:stCxn id="43" idx="2"/>
                  <a:endCxn id="28" idx="5"/>
                </p:cNvCxnSpPr>
                <p:nvPr/>
              </p:nvCxnSpPr>
              <p:spPr>
                <a:xfrm flipH="1" flipV="1">
                  <a:off x="1477469" y="6086626"/>
                  <a:ext cx="1369411" cy="56531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A883C6F-1A4A-0DBA-17F7-243880D2566E}"/>
                    </a:ext>
                  </a:extLst>
                </p:cNvPr>
                <p:cNvCxnSpPr>
                  <a:stCxn id="29" idx="5"/>
                  <a:endCxn id="43" idx="0"/>
                </p:cNvCxnSpPr>
                <p:nvPr/>
              </p:nvCxnSpPr>
              <p:spPr>
                <a:xfrm>
                  <a:off x="3012447" y="4930617"/>
                  <a:ext cx="91067" cy="146468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3A30ECC-BDFA-2F09-C1F1-162FF19105D1}"/>
                    </a:ext>
                  </a:extLst>
                </p:cNvPr>
                <p:cNvCxnSpPr>
                  <a:cxnSpLocks/>
                  <a:stCxn id="27" idx="5"/>
                  <a:endCxn id="47" idx="1"/>
                </p:cNvCxnSpPr>
                <p:nvPr/>
              </p:nvCxnSpPr>
              <p:spPr>
                <a:xfrm>
                  <a:off x="2369118" y="3458194"/>
                  <a:ext cx="2707217" cy="2755642"/>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AE315C5-3930-18E5-9BAB-6022ABB33C39}"/>
                    </a:ext>
                  </a:extLst>
                </p:cNvPr>
                <p:cNvCxnSpPr>
                  <a:cxnSpLocks/>
                  <a:stCxn id="49" idx="4"/>
                  <a:endCxn id="47" idx="0"/>
                </p:cNvCxnSpPr>
                <p:nvPr/>
              </p:nvCxnSpPr>
              <p:spPr>
                <a:xfrm flipH="1">
                  <a:off x="5257802" y="4262423"/>
                  <a:ext cx="305431" cy="187624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38391A9-D44C-0282-C0B7-525D7952CE54}"/>
                    </a:ext>
                  </a:extLst>
                </p:cNvPr>
                <p:cNvCxnSpPr>
                  <a:stCxn id="49" idx="2"/>
                  <a:endCxn id="30" idx="5"/>
                </p:cNvCxnSpPr>
                <p:nvPr/>
              </p:nvCxnSpPr>
              <p:spPr>
                <a:xfrm flipH="1" flipV="1">
                  <a:off x="4392601" y="3510585"/>
                  <a:ext cx="913997" cy="495205"/>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A2F1494-B8AD-6CAC-81D7-9102EDA4A3EE}"/>
                    </a:ext>
                  </a:extLst>
                </p:cNvPr>
                <p:cNvCxnSpPr>
                  <a:stCxn id="48" idx="1"/>
                  <a:endCxn id="49" idx="5"/>
                </p:cNvCxnSpPr>
                <p:nvPr/>
              </p:nvCxnSpPr>
              <p:spPr>
                <a:xfrm flipH="1" flipV="1">
                  <a:off x="5744700" y="4187258"/>
                  <a:ext cx="861544" cy="674868"/>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C301D3B-EE9A-2685-F45E-8C4067240F32}"/>
                    </a:ext>
                  </a:extLst>
                </p:cNvPr>
                <p:cNvCxnSpPr>
                  <a:stCxn id="48" idx="3"/>
                  <a:endCxn id="47" idx="6"/>
                </p:cNvCxnSpPr>
                <p:nvPr/>
              </p:nvCxnSpPr>
              <p:spPr>
                <a:xfrm flipH="1">
                  <a:off x="5514435" y="5225062"/>
                  <a:ext cx="1091809" cy="117024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3FD3D2C-DA91-1B27-4C0E-B92F73E6049A}"/>
                    </a:ext>
                  </a:extLst>
                </p:cNvPr>
                <p:cNvCxnSpPr>
                  <a:stCxn id="27" idx="4"/>
                  <a:endCxn id="28" idx="0"/>
                </p:cNvCxnSpPr>
                <p:nvPr/>
              </p:nvCxnSpPr>
              <p:spPr>
                <a:xfrm flipH="1">
                  <a:off x="1296001" y="3533361"/>
                  <a:ext cx="891651" cy="211516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FF87792A-6963-8E7F-9191-315F58BC1D3B}"/>
                    </a:ext>
                  </a:extLst>
                </p:cNvPr>
                <p:cNvSpPr/>
                <p:nvPr/>
              </p:nvSpPr>
              <p:spPr>
                <a:xfrm>
                  <a:off x="0" y="4164165"/>
                  <a:ext cx="513268" cy="513268"/>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p>
              </p:txBody>
            </p:sp>
            <p:sp>
              <p:nvSpPr>
                <p:cNvPr id="27" name="Oval 26">
                  <a:extLst>
                    <a:ext uri="{FF2B5EF4-FFF2-40B4-BE49-F238E27FC236}">
                      <a16:creationId xmlns:a16="http://schemas.microsoft.com/office/drawing/2014/main" id="{4B01CE90-E3B9-6F24-AF62-13D41D6CDEFF}"/>
                    </a:ext>
                  </a:extLst>
                </p:cNvPr>
                <p:cNvSpPr/>
                <p:nvPr/>
              </p:nvSpPr>
              <p:spPr>
                <a:xfrm>
                  <a:off x="1931018" y="302009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7A831B14-9CD1-9A57-721F-B5AFDC15218D}"/>
                    </a:ext>
                  </a:extLst>
                </p:cNvPr>
                <p:cNvSpPr/>
                <p:nvPr/>
              </p:nvSpPr>
              <p:spPr>
                <a:xfrm>
                  <a:off x="1039367" y="5648524"/>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9" name="Oval 28">
                  <a:extLst>
                    <a:ext uri="{FF2B5EF4-FFF2-40B4-BE49-F238E27FC236}">
                      <a16:creationId xmlns:a16="http://schemas.microsoft.com/office/drawing/2014/main" id="{91D99591-25BC-8AC7-69A6-0A5B5F0A81B5}"/>
                    </a:ext>
                  </a:extLst>
                </p:cNvPr>
                <p:cNvSpPr/>
                <p:nvPr/>
              </p:nvSpPr>
              <p:spPr>
                <a:xfrm>
                  <a:off x="2574345" y="4492515"/>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0" name="Oval 29">
                  <a:extLst>
                    <a:ext uri="{FF2B5EF4-FFF2-40B4-BE49-F238E27FC236}">
                      <a16:creationId xmlns:a16="http://schemas.microsoft.com/office/drawing/2014/main" id="{633FD9BA-5729-E1E2-E3D7-50C15B23D6F7}"/>
                    </a:ext>
                  </a:extLst>
                </p:cNvPr>
                <p:cNvSpPr/>
                <p:nvPr/>
              </p:nvSpPr>
              <p:spPr>
                <a:xfrm>
                  <a:off x="3954499" y="3072483"/>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3" name="Oval 42">
                  <a:extLst>
                    <a:ext uri="{FF2B5EF4-FFF2-40B4-BE49-F238E27FC236}">
                      <a16:creationId xmlns:a16="http://schemas.microsoft.com/office/drawing/2014/main" id="{616C9327-8D05-8D09-3618-C4D2646A9CE8}"/>
                    </a:ext>
                  </a:extLst>
                </p:cNvPr>
                <p:cNvSpPr/>
                <p:nvPr/>
              </p:nvSpPr>
              <p:spPr>
                <a:xfrm>
                  <a:off x="2846880" y="6395303"/>
                  <a:ext cx="513268" cy="513268"/>
                </a:xfrm>
                <a:prstGeom prst="ellipse">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7" name="Oval 46">
                  <a:extLst>
                    <a:ext uri="{FF2B5EF4-FFF2-40B4-BE49-F238E27FC236}">
                      <a16:creationId xmlns:a16="http://schemas.microsoft.com/office/drawing/2014/main" id="{744474E1-71F6-462B-0F4D-A5C3A5D1733B}"/>
                    </a:ext>
                  </a:extLst>
                </p:cNvPr>
                <p:cNvSpPr/>
                <p:nvPr/>
              </p:nvSpPr>
              <p:spPr>
                <a:xfrm>
                  <a:off x="5001167" y="6138669"/>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8" name="Oval 47">
                  <a:extLst>
                    <a:ext uri="{FF2B5EF4-FFF2-40B4-BE49-F238E27FC236}">
                      <a16:creationId xmlns:a16="http://schemas.microsoft.com/office/drawing/2014/main" id="{E18B2CEE-B7DA-ED4D-C37F-6FFA219844F1}"/>
                    </a:ext>
                  </a:extLst>
                </p:cNvPr>
                <p:cNvSpPr/>
                <p:nvPr/>
              </p:nvSpPr>
              <p:spPr>
                <a:xfrm>
                  <a:off x="6531078" y="4786960"/>
                  <a:ext cx="513268" cy="51326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sp>
              <p:nvSpPr>
                <p:cNvPr id="49" name="Oval 48">
                  <a:extLst>
                    <a:ext uri="{FF2B5EF4-FFF2-40B4-BE49-F238E27FC236}">
                      <a16:creationId xmlns:a16="http://schemas.microsoft.com/office/drawing/2014/main" id="{5CC9C376-9A49-233A-F78E-515398A73AF9}"/>
                    </a:ext>
                  </a:extLst>
                </p:cNvPr>
                <p:cNvSpPr/>
                <p:nvPr/>
              </p:nvSpPr>
              <p:spPr>
                <a:xfrm>
                  <a:off x="5306598" y="3749156"/>
                  <a:ext cx="513268" cy="513268"/>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grpSp>
          <p:cxnSp>
            <p:nvCxnSpPr>
              <p:cNvPr id="13" name="Straight Connector 12">
                <a:extLst>
                  <a:ext uri="{FF2B5EF4-FFF2-40B4-BE49-F238E27FC236}">
                    <a16:creationId xmlns:a16="http://schemas.microsoft.com/office/drawing/2014/main" id="{CF1AC76B-3813-40CA-1628-0611863B842D}"/>
                  </a:ext>
                </a:extLst>
              </p:cNvPr>
              <p:cNvCxnSpPr>
                <a:cxnSpLocks/>
                <a:stCxn id="43" idx="3"/>
                <a:endCxn id="28" idx="4"/>
              </p:cNvCxnSpPr>
              <p:nvPr/>
            </p:nvCxnSpPr>
            <p:spPr>
              <a:xfrm flipH="1" flipV="1">
                <a:off x="2820001" y="5767428"/>
                <a:ext cx="1626045" cy="671613"/>
              </a:xfrm>
              <a:prstGeom prst="line">
                <a:avLst/>
              </a:prstGeom>
              <a:ln w="57150">
                <a:solidFill>
                  <a:schemeClr val="bg1">
                    <a:lumMod val="6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1" name="Straight Connector 10">
              <a:extLst>
                <a:ext uri="{FF2B5EF4-FFF2-40B4-BE49-F238E27FC236}">
                  <a16:creationId xmlns:a16="http://schemas.microsoft.com/office/drawing/2014/main" id="{D13EB4C0-147D-458E-07EA-A6A47DB3DE84}"/>
                </a:ext>
              </a:extLst>
            </p:cNvPr>
            <p:cNvCxnSpPr>
              <a:cxnSpLocks/>
              <a:stCxn id="43" idx="6"/>
              <a:endCxn id="47" idx="3"/>
            </p:cNvCxnSpPr>
            <p:nvPr/>
          </p:nvCxnSpPr>
          <p:spPr>
            <a:xfrm flipV="1">
              <a:off x="9025917" y="6261553"/>
              <a:ext cx="1068340" cy="4679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81757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61270-E0F8-A2B4-DC31-E1498BB47B05}"/>
              </a:ext>
            </a:extLst>
          </p:cNvPr>
          <p:cNvSpPr>
            <a:spLocks noGrp="1"/>
          </p:cNvSpPr>
          <p:nvPr>
            <p:ph type="title"/>
          </p:nvPr>
        </p:nvSpPr>
        <p:spPr/>
        <p:txBody>
          <a:bodyPr/>
          <a:lstStyle/>
          <a:p>
            <a:r>
              <a:rPr lang="en-US" dirty="0"/>
              <a:t>Some Graph Terms</a:t>
            </a:r>
          </a:p>
        </p:txBody>
      </p:sp>
      <p:sp>
        <p:nvSpPr>
          <p:cNvPr id="3" name="Content Placeholder 2">
            <a:extLst>
              <a:ext uri="{FF2B5EF4-FFF2-40B4-BE49-F238E27FC236}">
                <a16:creationId xmlns:a16="http://schemas.microsoft.com/office/drawing/2014/main" id="{D7815C73-AF4A-DFE5-A3D1-D1EC818DCB5A}"/>
              </a:ext>
            </a:extLst>
          </p:cNvPr>
          <p:cNvSpPr>
            <a:spLocks noGrp="1"/>
          </p:cNvSpPr>
          <p:nvPr>
            <p:ph idx="1"/>
          </p:nvPr>
        </p:nvSpPr>
        <p:spPr>
          <a:xfrm>
            <a:off x="609600" y="1600201"/>
            <a:ext cx="7367570" cy="4525963"/>
          </a:xfrm>
        </p:spPr>
        <p:txBody>
          <a:bodyPr>
            <a:normAutofit/>
          </a:bodyPr>
          <a:lstStyle/>
          <a:p>
            <a:r>
              <a:rPr lang="en-US" dirty="0"/>
              <a:t>Adjacent/Neighbors</a:t>
            </a:r>
          </a:p>
          <a:p>
            <a:pPr lvl="1"/>
            <a:r>
              <a:rPr lang="en-US" dirty="0"/>
              <a:t>Nodes are adjacent/neighbors if they share an edge</a:t>
            </a:r>
          </a:p>
          <a:p>
            <a:r>
              <a:rPr lang="en-US" dirty="0"/>
              <a:t>Degree</a:t>
            </a:r>
          </a:p>
          <a:p>
            <a:pPr lvl="1"/>
            <a:r>
              <a:rPr lang="en-US" dirty="0"/>
              <a:t>Number of edges “touching” a vertex</a:t>
            </a:r>
          </a:p>
          <a:p>
            <a:r>
              <a:rPr lang="en-US" dirty="0"/>
              <a:t>Indegree</a:t>
            </a:r>
          </a:p>
          <a:p>
            <a:pPr lvl="1"/>
            <a:r>
              <a:rPr lang="en-US" dirty="0"/>
              <a:t>Number of incoming edges</a:t>
            </a:r>
          </a:p>
          <a:p>
            <a:r>
              <a:rPr lang="en-US" dirty="0"/>
              <a:t>Outdegree</a:t>
            </a:r>
          </a:p>
          <a:p>
            <a:pPr lvl="1"/>
            <a:r>
              <a:rPr lang="en-US" dirty="0"/>
              <a:t>Number of outgoing edges</a:t>
            </a:r>
          </a:p>
          <a:p>
            <a:endParaRPr lang="en-US" dirty="0"/>
          </a:p>
          <a:p>
            <a:endParaRPr lang="en-US" dirty="0"/>
          </a:p>
        </p:txBody>
      </p:sp>
      <p:grpSp>
        <p:nvGrpSpPr>
          <p:cNvPr id="4" name="Group 3" descr="An illustration of the following undirected graph:&#10;&#10;The vertices are: 1,2,3,4,5,6,7,8&#10;The edges are as follows:&#10;(1,2), (1,3), &#10;(2,5), (2,3), &#10;(3,4), (3,6), &#10;(4,5), (4,6), &#10;(5,7), (5,8), &#10;(6,7), &#10;(7,8), (7,9), &#10;(8,9)&#10;&#10;We would say, for example:&#10;That node 5 is adjacent to 2&#10;That the degree of node 5 is 4&#10;">
            <a:extLst>
              <a:ext uri="{FF2B5EF4-FFF2-40B4-BE49-F238E27FC236}">
                <a16:creationId xmlns:a16="http://schemas.microsoft.com/office/drawing/2014/main" id="{A77077EB-8563-0C5E-9AF2-6FB42457C3F5}"/>
              </a:ext>
            </a:extLst>
          </p:cNvPr>
          <p:cNvGrpSpPr/>
          <p:nvPr/>
        </p:nvGrpSpPr>
        <p:grpSpPr>
          <a:xfrm>
            <a:off x="7848600" y="846138"/>
            <a:ext cx="4301146" cy="2374232"/>
            <a:chOff x="0" y="3020093"/>
            <a:chExt cx="7044346" cy="3888478"/>
          </a:xfrm>
        </p:grpSpPr>
        <p:cxnSp>
          <p:nvCxnSpPr>
            <p:cNvPr id="5" name="Straight Connector 4">
              <a:extLst>
                <a:ext uri="{FF2B5EF4-FFF2-40B4-BE49-F238E27FC236}">
                  <a16:creationId xmlns:a16="http://schemas.microsoft.com/office/drawing/2014/main" id="{91C421F4-A457-DB86-1FD3-32D14A13BE0A}"/>
                </a:ext>
              </a:extLst>
            </p:cNvPr>
            <p:cNvCxnSpPr>
              <a:stCxn id="19" idx="7"/>
              <a:endCxn id="20"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06D50B3-9D94-894A-AEF4-03C92A6437D5}"/>
                </a:ext>
              </a:extLst>
            </p:cNvPr>
            <p:cNvCxnSpPr>
              <a:stCxn id="20" idx="6"/>
              <a:endCxn id="23"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6F2AEC7-7C95-AF77-5085-BC18C20FED6C}"/>
                </a:ext>
              </a:extLst>
            </p:cNvPr>
            <p:cNvCxnSpPr>
              <a:stCxn id="19" idx="4"/>
              <a:endCxn id="21"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D91F591-A554-8D39-D9B1-E0EE5E18BBEA}"/>
                </a:ext>
              </a:extLst>
            </p:cNvPr>
            <p:cNvCxnSpPr>
              <a:stCxn id="22" idx="3"/>
              <a:endCxn id="21"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DDE6CD8-5778-FAA9-5C53-CE46081CD71E}"/>
                </a:ext>
              </a:extLst>
            </p:cNvPr>
            <p:cNvCxnSpPr>
              <a:stCxn id="24" idx="2"/>
              <a:endCxn id="21"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877BBA0-F365-074C-3764-5C12DEEB2E8F}"/>
                </a:ext>
              </a:extLst>
            </p:cNvPr>
            <p:cNvCxnSpPr>
              <a:stCxn id="22" idx="5"/>
              <a:endCxn id="24"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0203ADB-430A-D65F-9723-DAA04ACAFB9C}"/>
                </a:ext>
              </a:extLst>
            </p:cNvPr>
            <p:cNvCxnSpPr>
              <a:stCxn id="22" idx="7"/>
              <a:endCxn id="23"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68AE7B9-7053-F6F9-A0D3-5A043D505A2D}"/>
                </a:ext>
              </a:extLst>
            </p:cNvPr>
            <p:cNvCxnSpPr>
              <a:stCxn id="24" idx="6"/>
              <a:endCxn id="25"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75ACCEC-0E1D-BF87-4D29-C9EFE7A95074}"/>
                </a:ext>
              </a:extLst>
            </p:cNvPr>
            <p:cNvCxnSpPr>
              <a:stCxn id="25" idx="1"/>
              <a:endCxn id="23"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C3ADBF4-FB3C-D330-300D-00B6AF377E53}"/>
                </a:ext>
              </a:extLst>
            </p:cNvPr>
            <p:cNvCxnSpPr>
              <a:stCxn id="27" idx="2"/>
              <a:endCxn id="23" idx="5"/>
            </p:cNvCxnSpPr>
            <p:nvPr/>
          </p:nvCxnSpPr>
          <p:spPr>
            <a:xfrm flipH="1" flipV="1">
              <a:off x="4392601" y="3510585"/>
              <a:ext cx="913997" cy="49520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FFB4587-1690-02D4-BA3C-A0099E7358D5}"/>
                </a:ext>
              </a:extLst>
            </p:cNvPr>
            <p:cNvCxnSpPr>
              <a:stCxn id="25" idx="0"/>
              <a:endCxn id="27" idx="3"/>
            </p:cNvCxnSpPr>
            <p:nvPr/>
          </p:nvCxnSpPr>
          <p:spPr>
            <a:xfrm flipV="1">
              <a:off x="5257801" y="4187258"/>
              <a:ext cx="123963" cy="19514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C13D604-B112-B9D1-2FB0-D426EB51FDB5}"/>
                </a:ext>
              </a:extLst>
            </p:cNvPr>
            <p:cNvCxnSpPr>
              <a:stCxn id="26" idx="1"/>
              <a:endCxn id="27" idx="5"/>
            </p:cNvCxnSpPr>
            <p:nvPr/>
          </p:nvCxnSpPr>
          <p:spPr>
            <a:xfrm flipH="1" flipV="1">
              <a:off x="5744700" y="4187258"/>
              <a:ext cx="861544" cy="67486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8B21677-B01D-DF4C-8F76-B4A4CCE81DFF}"/>
                </a:ext>
              </a:extLst>
            </p:cNvPr>
            <p:cNvCxnSpPr>
              <a:stCxn id="26" idx="3"/>
              <a:endCxn id="25"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A2EE3B9-2788-3830-4E73-9DF1652682FE}"/>
                </a:ext>
              </a:extLst>
            </p:cNvPr>
            <p:cNvCxnSpPr>
              <a:stCxn id="20" idx="4"/>
              <a:endCxn id="21"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102ECF91-9510-823B-C909-5F0EB0CA3147}"/>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0" name="Oval 19">
              <a:extLst>
                <a:ext uri="{FF2B5EF4-FFF2-40B4-BE49-F238E27FC236}">
                  <a16:creationId xmlns:a16="http://schemas.microsoft.com/office/drawing/2014/main" id="{98B09655-F346-B1A3-1410-FB8E825C8643}"/>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1" name="Oval 20">
              <a:extLst>
                <a:ext uri="{FF2B5EF4-FFF2-40B4-BE49-F238E27FC236}">
                  <a16:creationId xmlns:a16="http://schemas.microsoft.com/office/drawing/2014/main" id="{49E88022-25E7-86C7-8B92-34447DB1CB81}"/>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2" name="Oval 21">
              <a:extLst>
                <a:ext uri="{FF2B5EF4-FFF2-40B4-BE49-F238E27FC236}">
                  <a16:creationId xmlns:a16="http://schemas.microsoft.com/office/drawing/2014/main" id="{7EB710F6-6934-006D-D44B-6C316E606C86}"/>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3" name="Oval 22">
              <a:extLst>
                <a:ext uri="{FF2B5EF4-FFF2-40B4-BE49-F238E27FC236}">
                  <a16:creationId xmlns:a16="http://schemas.microsoft.com/office/drawing/2014/main" id="{62B6EF87-9ED8-0DE9-D60E-95BDFA888588}"/>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4" name="Oval 23">
              <a:extLst>
                <a:ext uri="{FF2B5EF4-FFF2-40B4-BE49-F238E27FC236}">
                  <a16:creationId xmlns:a16="http://schemas.microsoft.com/office/drawing/2014/main" id="{41E8C970-DD24-1453-11B9-B8ACAA2F939D}"/>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25" name="Oval 24">
              <a:extLst>
                <a:ext uri="{FF2B5EF4-FFF2-40B4-BE49-F238E27FC236}">
                  <a16:creationId xmlns:a16="http://schemas.microsoft.com/office/drawing/2014/main" id="{75E1A8BB-249C-43D9-96A3-202B7BEE668A}"/>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26" name="Oval 25">
              <a:extLst>
                <a:ext uri="{FF2B5EF4-FFF2-40B4-BE49-F238E27FC236}">
                  <a16:creationId xmlns:a16="http://schemas.microsoft.com/office/drawing/2014/main" id="{1A1B0CD1-8132-C3B4-B8C7-CDDC25E0B19D}"/>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7" name="Oval 26">
              <a:extLst>
                <a:ext uri="{FF2B5EF4-FFF2-40B4-BE49-F238E27FC236}">
                  <a16:creationId xmlns:a16="http://schemas.microsoft.com/office/drawing/2014/main" id="{156E15FE-2AC2-BAA6-9B20-EDB3AA8EE9EF}"/>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nvGrpSpPr>
          <p:cNvPr id="76" name="Group 75" descr="An illustration of the following undirected graph:&#10;&#10;The vertices are: 1,2,3,4,5,6,7,8&#10;The edges are as follows:&#10;(1,2), (1,3), &#10;(2,5), &#10;(3,2), (3,4), (3,6), &#10;(4,6), &#10;(5,4), (5,8), &#10;(6,3),  &#10;(7,5), (7,6), (7,8) &#10;(8,7),&#10;(9,7), (9,8)&#10;&#10;We would say, for example:&#10;That 5 is adjacent to 2 but 2 is not adjacent to 5&#10;The in-degree of 8 is 3&#10;The out-degree of 8 is 1&#10;The degree of 8 is 4">
            <a:extLst>
              <a:ext uri="{FF2B5EF4-FFF2-40B4-BE49-F238E27FC236}">
                <a16:creationId xmlns:a16="http://schemas.microsoft.com/office/drawing/2014/main" id="{49BC2B0C-3F8F-E385-9C36-453724DCBB67}"/>
              </a:ext>
            </a:extLst>
          </p:cNvPr>
          <p:cNvGrpSpPr/>
          <p:nvPr/>
        </p:nvGrpSpPr>
        <p:grpSpPr>
          <a:xfrm>
            <a:off x="7752750" y="3494747"/>
            <a:ext cx="4385159" cy="2420607"/>
            <a:chOff x="1524000" y="2625729"/>
            <a:chExt cx="7044346" cy="3888478"/>
          </a:xfrm>
        </p:grpSpPr>
        <p:grpSp>
          <p:nvGrpSpPr>
            <p:cNvPr id="77" name="Group 76">
              <a:extLst>
                <a:ext uri="{FF2B5EF4-FFF2-40B4-BE49-F238E27FC236}">
                  <a16:creationId xmlns:a16="http://schemas.microsoft.com/office/drawing/2014/main" id="{D1311A56-0703-B4CB-4DF3-E964A1EBFC91}"/>
                </a:ext>
              </a:extLst>
            </p:cNvPr>
            <p:cNvGrpSpPr/>
            <p:nvPr/>
          </p:nvGrpSpPr>
          <p:grpSpPr>
            <a:xfrm>
              <a:off x="1524000" y="2625729"/>
              <a:ext cx="7044346" cy="3888478"/>
              <a:chOff x="0" y="3020093"/>
              <a:chExt cx="7044346" cy="3888478"/>
            </a:xfrm>
          </p:grpSpPr>
          <p:cxnSp>
            <p:nvCxnSpPr>
              <p:cNvPr id="80" name="Straight Connector 79">
                <a:extLst>
                  <a:ext uri="{FF2B5EF4-FFF2-40B4-BE49-F238E27FC236}">
                    <a16:creationId xmlns:a16="http://schemas.microsoft.com/office/drawing/2014/main" id="{F08BE01B-5DBC-5EE1-D933-A8EB34AAAF91}"/>
                  </a:ext>
                </a:extLst>
              </p:cNvPr>
              <p:cNvCxnSpPr>
                <a:stCxn id="94" idx="7"/>
                <a:endCxn id="95" idx="2"/>
              </p:cNvCxnSpPr>
              <p:nvPr/>
            </p:nvCxnSpPr>
            <p:spPr>
              <a:xfrm flipV="1">
                <a:off x="438102" y="3276727"/>
                <a:ext cx="1492916" cy="9626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58838333-99B5-EDB2-E636-E37A3041178D}"/>
                  </a:ext>
                </a:extLst>
              </p:cNvPr>
              <p:cNvCxnSpPr>
                <a:stCxn id="95" idx="6"/>
                <a:endCxn id="98" idx="2"/>
              </p:cNvCxnSpPr>
              <p:nvPr/>
            </p:nvCxnSpPr>
            <p:spPr>
              <a:xfrm>
                <a:off x="2444286" y="3276727"/>
                <a:ext cx="1510213" cy="52390"/>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C90C3336-FD01-DDE1-F0D0-03F55BFFCE28}"/>
                  </a:ext>
                </a:extLst>
              </p:cNvPr>
              <p:cNvCxnSpPr>
                <a:stCxn id="94" idx="4"/>
                <a:endCxn id="96" idx="1"/>
              </p:cNvCxnSpPr>
              <p:nvPr/>
            </p:nvCxnSpPr>
            <p:spPr>
              <a:xfrm>
                <a:off x="256634" y="4677433"/>
                <a:ext cx="857899" cy="1046257"/>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A12F9B32-568D-6074-BFD1-06C1C822970C}"/>
                  </a:ext>
                </a:extLst>
              </p:cNvPr>
              <p:cNvCxnSpPr>
                <a:stCxn id="97" idx="3"/>
                <a:endCxn id="96" idx="7"/>
              </p:cNvCxnSpPr>
              <p:nvPr/>
            </p:nvCxnSpPr>
            <p:spPr>
              <a:xfrm flipH="1">
                <a:off x="1477469" y="4930617"/>
                <a:ext cx="1172042" cy="79307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927DFB4-FE48-C8DF-70F7-FA2E1E749276}"/>
                  </a:ext>
                </a:extLst>
              </p:cNvPr>
              <p:cNvCxnSpPr>
                <a:stCxn id="99" idx="2"/>
                <a:endCxn id="96" idx="5"/>
              </p:cNvCxnSpPr>
              <p:nvPr/>
            </p:nvCxnSpPr>
            <p:spPr>
              <a:xfrm flipH="1" flipV="1">
                <a:off x="1477469" y="6086626"/>
                <a:ext cx="1369411" cy="5653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5F6211A5-2B55-D230-16B2-2AD51EA7A0D9}"/>
                  </a:ext>
                </a:extLst>
              </p:cNvPr>
              <p:cNvCxnSpPr>
                <a:stCxn id="97" idx="5"/>
                <a:endCxn id="99" idx="0"/>
              </p:cNvCxnSpPr>
              <p:nvPr/>
            </p:nvCxnSpPr>
            <p:spPr>
              <a:xfrm>
                <a:off x="3012447" y="4930617"/>
                <a:ext cx="91067" cy="1464686"/>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FAC54169-CBFA-C7E2-BC2E-33184A527D9D}"/>
                  </a:ext>
                </a:extLst>
              </p:cNvPr>
              <p:cNvCxnSpPr>
                <a:stCxn id="97" idx="7"/>
                <a:endCxn id="98" idx="3"/>
              </p:cNvCxnSpPr>
              <p:nvPr/>
            </p:nvCxnSpPr>
            <p:spPr>
              <a:xfrm flipV="1">
                <a:off x="3012447" y="3510585"/>
                <a:ext cx="1017218" cy="105709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ECDD1BC-741B-9CAD-1105-09E397EE3B17}"/>
                  </a:ext>
                </a:extLst>
              </p:cNvPr>
              <p:cNvCxnSpPr>
                <a:stCxn id="99" idx="6"/>
                <a:endCxn id="100" idx="3"/>
              </p:cNvCxnSpPr>
              <p:nvPr/>
            </p:nvCxnSpPr>
            <p:spPr>
              <a:xfrm flipV="1">
                <a:off x="3360148" y="6576771"/>
                <a:ext cx="1716185" cy="7516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60CE11B8-8F5D-C7A3-14F8-FBE2BD41B155}"/>
                  </a:ext>
                </a:extLst>
              </p:cNvPr>
              <p:cNvCxnSpPr>
                <a:stCxn id="100" idx="1"/>
                <a:endCxn id="98" idx="4"/>
              </p:cNvCxnSpPr>
              <p:nvPr/>
            </p:nvCxnSpPr>
            <p:spPr>
              <a:xfrm flipH="1" flipV="1">
                <a:off x="4211133" y="3585751"/>
                <a:ext cx="865200" cy="262808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D4A98BB-84E0-53EA-CAB6-B34746A23FB1}"/>
                  </a:ext>
                </a:extLst>
              </p:cNvPr>
              <p:cNvCxnSpPr>
                <a:stCxn id="102" idx="2"/>
                <a:endCxn id="98" idx="5"/>
              </p:cNvCxnSpPr>
              <p:nvPr/>
            </p:nvCxnSpPr>
            <p:spPr>
              <a:xfrm flipH="1" flipV="1">
                <a:off x="4392601" y="3510585"/>
                <a:ext cx="913997" cy="495205"/>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3DFE9DAC-A92C-CC96-A200-12881D3F5556}"/>
                  </a:ext>
                </a:extLst>
              </p:cNvPr>
              <p:cNvCxnSpPr>
                <a:stCxn id="100" idx="0"/>
                <a:endCxn id="102" idx="3"/>
              </p:cNvCxnSpPr>
              <p:nvPr/>
            </p:nvCxnSpPr>
            <p:spPr>
              <a:xfrm flipV="1">
                <a:off x="5257801" y="4187258"/>
                <a:ext cx="123963" cy="1951411"/>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53C9770-FA50-C8A2-029D-50072B26B7AA}"/>
                  </a:ext>
                </a:extLst>
              </p:cNvPr>
              <p:cNvCxnSpPr>
                <a:stCxn id="101" idx="1"/>
                <a:endCxn id="102" idx="5"/>
              </p:cNvCxnSpPr>
              <p:nvPr/>
            </p:nvCxnSpPr>
            <p:spPr>
              <a:xfrm flipH="1" flipV="1">
                <a:off x="5744700" y="4187258"/>
                <a:ext cx="861544" cy="674868"/>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368074D-3071-983E-D9B7-5D8BED13FAD1}"/>
                  </a:ext>
                </a:extLst>
              </p:cNvPr>
              <p:cNvCxnSpPr>
                <a:stCxn id="101" idx="3"/>
                <a:endCxn id="100" idx="6"/>
              </p:cNvCxnSpPr>
              <p:nvPr/>
            </p:nvCxnSpPr>
            <p:spPr>
              <a:xfrm flipH="1">
                <a:off x="5514435" y="5225062"/>
                <a:ext cx="1091809" cy="117024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3DDF72EC-73F5-C92E-7376-748E30BB74C1}"/>
                  </a:ext>
                </a:extLst>
              </p:cNvPr>
              <p:cNvCxnSpPr>
                <a:stCxn id="95" idx="4"/>
                <a:endCxn id="96" idx="0"/>
              </p:cNvCxnSpPr>
              <p:nvPr/>
            </p:nvCxnSpPr>
            <p:spPr>
              <a:xfrm flipH="1">
                <a:off x="1296001" y="3533361"/>
                <a:ext cx="891651" cy="211516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94" name="Oval 93">
                <a:extLst>
                  <a:ext uri="{FF2B5EF4-FFF2-40B4-BE49-F238E27FC236}">
                    <a16:creationId xmlns:a16="http://schemas.microsoft.com/office/drawing/2014/main" id="{F5FC2285-020A-878E-90CE-2ACC450330AE}"/>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95" name="Oval 94">
                <a:extLst>
                  <a:ext uri="{FF2B5EF4-FFF2-40B4-BE49-F238E27FC236}">
                    <a16:creationId xmlns:a16="http://schemas.microsoft.com/office/drawing/2014/main" id="{8AA52F75-BA01-66A5-EF54-E52D90EDD432}"/>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96" name="Oval 95">
                <a:extLst>
                  <a:ext uri="{FF2B5EF4-FFF2-40B4-BE49-F238E27FC236}">
                    <a16:creationId xmlns:a16="http://schemas.microsoft.com/office/drawing/2014/main" id="{C0E6879E-1525-AA65-2114-574042CBEEB6}"/>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97" name="Oval 96">
                <a:extLst>
                  <a:ext uri="{FF2B5EF4-FFF2-40B4-BE49-F238E27FC236}">
                    <a16:creationId xmlns:a16="http://schemas.microsoft.com/office/drawing/2014/main" id="{BDC3F494-6211-1948-0CDB-6CD123A25C3C}"/>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98" name="Oval 97">
                <a:extLst>
                  <a:ext uri="{FF2B5EF4-FFF2-40B4-BE49-F238E27FC236}">
                    <a16:creationId xmlns:a16="http://schemas.microsoft.com/office/drawing/2014/main" id="{3BE19C25-5170-64E5-46A0-C59958E021A7}"/>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99" name="Oval 98">
                <a:extLst>
                  <a:ext uri="{FF2B5EF4-FFF2-40B4-BE49-F238E27FC236}">
                    <a16:creationId xmlns:a16="http://schemas.microsoft.com/office/drawing/2014/main" id="{AB48AE5A-C4EE-BA50-885A-F30C09797C9D}"/>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100" name="Oval 99">
                <a:extLst>
                  <a:ext uri="{FF2B5EF4-FFF2-40B4-BE49-F238E27FC236}">
                    <a16:creationId xmlns:a16="http://schemas.microsoft.com/office/drawing/2014/main" id="{587E7852-F9BC-8B04-BCFA-082683DAC530}"/>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01" name="Oval 100">
                <a:extLst>
                  <a:ext uri="{FF2B5EF4-FFF2-40B4-BE49-F238E27FC236}">
                    <a16:creationId xmlns:a16="http://schemas.microsoft.com/office/drawing/2014/main" id="{FE98C314-CBA0-EA5B-6C6F-13F8858E0BBD}"/>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02" name="Oval 101">
                <a:extLst>
                  <a:ext uri="{FF2B5EF4-FFF2-40B4-BE49-F238E27FC236}">
                    <a16:creationId xmlns:a16="http://schemas.microsoft.com/office/drawing/2014/main" id="{C9C4FAAE-5AE5-4514-0BA9-55334F0335B1}"/>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cxnSp>
          <p:nvCxnSpPr>
            <p:cNvPr id="78" name="Straight Connector 77">
              <a:extLst>
                <a:ext uri="{FF2B5EF4-FFF2-40B4-BE49-F238E27FC236}">
                  <a16:creationId xmlns:a16="http://schemas.microsoft.com/office/drawing/2014/main" id="{CA80272A-3CC3-702F-8EA2-DA7404D25FFB}"/>
                </a:ext>
              </a:extLst>
            </p:cNvPr>
            <p:cNvCxnSpPr>
              <a:cxnSpLocks/>
              <a:stCxn id="100" idx="7"/>
              <a:endCxn id="102" idx="4"/>
            </p:cNvCxnSpPr>
            <p:nvPr/>
          </p:nvCxnSpPr>
          <p:spPr>
            <a:xfrm flipV="1">
              <a:off x="6963269" y="3868060"/>
              <a:ext cx="123963" cy="19514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9F2BA105-F684-B473-14DF-7C5E0517E06F}"/>
                </a:ext>
              </a:extLst>
            </p:cNvPr>
            <p:cNvCxnSpPr>
              <a:cxnSpLocks/>
              <a:stCxn id="99" idx="3"/>
              <a:endCxn id="96" idx="4"/>
            </p:cNvCxnSpPr>
            <p:nvPr/>
          </p:nvCxnSpPr>
          <p:spPr>
            <a:xfrm flipH="1" flipV="1">
              <a:off x="2820001" y="5767428"/>
              <a:ext cx="1626045" cy="67161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43548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Complete Graph</a:t>
            </a:r>
          </a:p>
        </p:txBody>
      </p:sp>
      <mc:AlternateContent xmlns:mc="http://schemas.openxmlformats.org/markup-compatibility/2006" xmlns:a14="http://schemas.microsoft.com/office/drawing/2010/main">
        <mc:Choice Requires="a14">
          <p:sp>
            <p:nvSpPr>
              <p:cNvPr id="81" name="TextBox 80"/>
              <p:cNvSpPr txBox="1"/>
              <p:nvPr/>
            </p:nvSpPr>
            <p:spPr>
              <a:xfrm>
                <a:off x="2749217" y="1600201"/>
                <a:ext cx="6841446" cy="954107"/>
              </a:xfrm>
              <a:prstGeom prst="rect">
                <a:avLst/>
              </a:prstGeom>
              <a:noFill/>
            </p:spPr>
            <p:txBody>
              <a:bodyPr wrap="square" rtlCol="0">
                <a:spAutoFit/>
              </a:bodyPr>
              <a:lstStyle/>
              <a:p>
                <a:r>
                  <a:rPr lang="en-US" sz="2800" dirty="0"/>
                  <a:t>A Graph </a:t>
                </a:r>
                <a14:m>
                  <m:oMath xmlns:m="http://schemas.openxmlformats.org/officeDocument/2006/math">
                    <m:r>
                      <a:rPr lang="en-US" sz="2800" i="1">
                        <a:latin typeface="Cambria Math"/>
                      </a:rPr>
                      <m:t>𝐺</m:t>
                    </m:r>
                    <m:r>
                      <a:rPr lang="en-US" sz="2800" i="1">
                        <a:latin typeface="Cambria Math"/>
                      </a:rPr>
                      <m:t>=(</m:t>
                    </m:r>
                    <m:r>
                      <a:rPr lang="en-US" sz="2800" i="1">
                        <a:latin typeface="Cambria Math"/>
                      </a:rPr>
                      <m:t>𝑉</m:t>
                    </m:r>
                    <m:r>
                      <a:rPr lang="en-US" sz="2800" i="1">
                        <a:latin typeface="Cambria Math"/>
                      </a:rPr>
                      <m:t>,</m:t>
                    </m:r>
                    <m:r>
                      <a:rPr lang="en-US" sz="2800" i="1">
                        <a:latin typeface="Cambria Math"/>
                      </a:rPr>
                      <m:t>𝐸</m:t>
                    </m:r>
                    <m:r>
                      <a:rPr lang="en-US" sz="2800" i="1">
                        <a:latin typeface="Cambria Math"/>
                      </a:rPr>
                      <m:t>)</m:t>
                    </m:r>
                  </m:oMath>
                </a14:m>
                <a:r>
                  <a:rPr lang="en-US" sz="2800" dirty="0"/>
                  <a:t> </a:t>
                </a:r>
                <a:r>
                  <a:rPr lang="en-US" sz="2800" dirty="0" err="1"/>
                  <a:t>s.t.</a:t>
                </a:r>
                <a:r>
                  <a:rPr lang="en-US" sz="2800" dirty="0"/>
                  <a:t> for any pair of nodes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1</m:t>
                        </m:r>
                      </m:sub>
                    </m:sSub>
                    <m:r>
                      <a:rPr lang="en-US" sz="2800" i="1">
                        <a:latin typeface="Cambria Math"/>
                      </a:rPr>
                      <m:t>,</m:t>
                    </m:r>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2</m:t>
                        </m:r>
                      </m:sub>
                    </m:sSub>
                    <m:r>
                      <a:rPr lang="en-US" sz="2800" i="1">
                        <a:latin typeface="Cambria Math"/>
                      </a:rPr>
                      <m:t>∈</m:t>
                    </m:r>
                    <m:r>
                      <a:rPr lang="en-US" sz="2800" i="1">
                        <a:latin typeface="Cambria Math"/>
                      </a:rPr>
                      <m:t>𝑉</m:t>
                    </m:r>
                  </m:oMath>
                </a14:m>
                <a:r>
                  <a:rPr lang="en-US" sz="2800" dirty="0"/>
                  <a:t> there is an edge from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1</m:t>
                        </m:r>
                      </m:sub>
                    </m:sSub>
                  </m:oMath>
                </a14:m>
                <a:r>
                  <a:rPr lang="en-US" sz="2800" dirty="0"/>
                  <a:t>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2</m:t>
                        </m:r>
                      </m:sub>
                    </m:sSub>
                  </m:oMath>
                </a14:m>
                <a:endParaRPr lang="en-US" sz="2800" dirty="0"/>
              </a:p>
            </p:txBody>
          </p:sp>
        </mc:Choice>
        <mc:Fallback xmlns="">
          <p:sp>
            <p:nvSpPr>
              <p:cNvPr id="81" name="TextBox 80"/>
              <p:cNvSpPr txBox="1">
                <a:spLocks noRot="1" noChangeAspect="1" noMove="1" noResize="1" noEditPoints="1" noAdjustHandles="1" noChangeArrowheads="1" noChangeShapeType="1" noTextEdit="1"/>
              </p:cNvSpPr>
              <p:nvPr/>
            </p:nvSpPr>
            <p:spPr>
              <a:xfrm>
                <a:off x="2749217" y="1600201"/>
                <a:ext cx="6841446" cy="954107"/>
              </a:xfrm>
              <a:prstGeom prst="rect">
                <a:avLst/>
              </a:prstGeom>
              <a:blipFill>
                <a:blip r:embed="rId2"/>
                <a:stretch>
                  <a:fillRect l="-1872" t="-6410" b="-17308"/>
                </a:stretch>
              </a:blipFill>
            </p:spPr>
            <p:txBody>
              <a:bodyPr/>
              <a:lstStyle/>
              <a:p>
                <a:r>
                  <a:rPr lang="en-US">
                    <a:noFill/>
                  </a:rPr>
                  <a:t> </a:t>
                </a:r>
              </a:p>
            </p:txBody>
          </p:sp>
        </mc:Fallback>
      </mc:AlternateContent>
      <p:grpSp>
        <p:nvGrpSpPr>
          <p:cNvPr id="3" name="Group 2" descr="A complete undirected graph of 4 nodes. It contains all unordered pairs of the 4 nodes as edges, giving the following 6 edges:&#10;(1,2),(1,3),(1,4),(2,4),(2,3),(3,4)">
            <a:extLst>
              <a:ext uri="{FF2B5EF4-FFF2-40B4-BE49-F238E27FC236}">
                <a16:creationId xmlns:a16="http://schemas.microsoft.com/office/drawing/2014/main" id="{3D7DF397-FBC2-D1CC-AF2D-4450AD28FB54}"/>
              </a:ext>
            </a:extLst>
          </p:cNvPr>
          <p:cNvGrpSpPr/>
          <p:nvPr/>
        </p:nvGrpSpPr>
        <p:grpSpPr>
          <a:xfrm>
            <a:off x="344787" y="3206160"/>
            <a:ext cx="3135454" cy="3379131"/>
            <a:chOff x="344787" y="3206160"/>
            <a:chExt cx="3135454" cy="3379131"/>
          </a:xfrm>
        </p:grpSpPr>
        <mc:AlternateContent xmlns:mc="http://schemas.openxmlformats.org/markup-compatibility/2006" xmlns:a14="http://schemas.microsoft.com/office/drawing/2010/main">
          <mc:Choice Requires="a14">
            <p:sp>
              <p:nvSpPr>
                <p:cNvPr id="45" name="TextBox 44" descr="A complete undirected graph of 4 nodes. It contains all unordered pairs of the 4 nodes as edges, giving the following 6 edges:&#10;(1,2),(1,3),(1,4),(2,4),(2,3),(3,4)&#10;&#10;In general, a complete undirected graph of n nodes has n(n+1)/2 edges">
                  <a:extLst>
                    <a:ext uri="{FF2B5EF4-FFF2-40B4-BE49-F238E27FC236}">
                      <a16:creationId xmlns:a16="http://schemas.microsoft.com/office/drawing/2014/main" id="{1E0F26B5-366A-711E-D723-7F1979D24DA8}"/>
                    </a:ext>
                  </a:extLst>
                </p:cNvPr>
                <p:cNvSpPr txBox="1"/>
                <p:nvPr/>
              </p:nvSpPr>
              <p:spPr>
                <a:xfrm>
                  <a:off x="344787" y="4916821"/>
                  <a:ext cx="3135454" cy="1668470"/>
                </a:xfrm>
                <a:prstGeom prst="rect">
                  <a:avLst/>
                </a:prstGeom>
                <a:noFill/>
              </p:spPr>
              <p:txBody>
                <a:bodyPr wrap="square" rtlCol="0">
                  <a:spAutoFit/>
                </a:bodyPr>
                <a:lstStyle/>
                <a:p>
                  <a:r>
                    <a:rPr lang="en-US" sz="2800" dirty="0"/>
                    <a:t>Complete Undirected Graph</a:t>
                  </a:r>
                </a:p>
                <a:p>
                  <a:pPr/>
                  <a14:m>
                    <m:oMathPara xmlns:m="http://schemas.openxmlformats.org/officeDocument/2006/math">
                      <m:oMathParaPr>
                        <m:jc m:val="centerGroup"/>
                      </m:oMathParaPr>
                      <m:oMath xmlns:m="http://schemas.openxmlformats.org/officeDocument/2006/math">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𝐸</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𝑉</m:t>
                                </m:r>
                              </m:e>
                            </m:d>
                            <m:d>
                              <m:dPr>
                                <m:ctrlPr>
                                  <a:rPr lang="en-US" sz="2400" b="0" i="1" smtClean="0">
                                    <a:latin typeface="Cambria Math" panose="02040503050406030204" pitchFamily="18" charset="0"/>
                                  </a:rPr>
                                </m:ctrlPr>
                              </m:dPr>
                              <m:e>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𝑉</m:t>
                                    </m:r>
                                  </m:e>
                                </m:d>
                                <m:r>
                                  <a:rPr lang="en-US" sz="2400" b="0" i="1" smtClean="0">
                                    <a:latin typeface="Cambria Math" panose="02040503050406030204" pitchFamily="18" charset="0"/>
                                  </a:rPr>
                                  <m:t>−1</m:t>
                                </m:r>
                              </m:e>
                            </m:d>
                          </m:num>
                          <m:den>
                            <m:r>
                              <a:rPr lang="en-US" sz="2400" b="0" i="1" smtClean="0">
                                <a:latin typeface="Cambria Math" panose="02040503050406030204" pitchFamily="18" charset="0"/>
                              </a:rPr>
                              <m:t>2</m:t>
                            </m:r>
                          </m:den>
                        </m:f>
                      </m:oMath>
                    </m:oMathPara>
                  </a14:m>
                  <a:endParaRPr lang="en-US" sz="2400" dirty="0"/>
                </a:p>
              </p:txBody>
            </p:sp>
          </mc:Choice>
          <mc:Fallback xmlns="">
            <p:sp>
              <p:nvSpPr>
                <p:cNvPr id="45" name="TextBox 44" descr="A complete undirected graph of 4 nodes. It contains all unordered pairs of the 4 nodes as edges, giving the following 6 edges:&#10;(1,2),(1,3),(1,4),(2,4),(2,3),(3,4)&#10;&#10;In general, a complete undirected graph of n nodes has n(n+1)/2 edges">
                  <a:extLst>
                    <a:ext uri="{FF2B5EF4-FFF2-40B4-BE49-F238E27FC236}">
                      <a16:creationId xmlns:a16="http://schemas.microsoft.com/office/drawing/2014/main" id="{1E0F26B5-366A-711E-D723-7F1979D24DA8}"/>
                    </a:ext>
                  </a:extLst>
                </p:cNvPr>
                <p:cNvSpPr txBox="1">
                  <a:spLocks noRot="1" noChangeAspect="1" noMove="1" noResize="1" noEditPoints="1" noAdjustHandles="1" noChangeArrowheads="1" noChangeShapeType="1" noTextEdit="1"/>
                </p:cNvSpPr>
                <p:nvPr/>
              </p:nvSpPr>
              <p:spPr>
                <a:xfrm>
                  <a:off x="344787" y="4916821"/>
                  <a:ext cx="3135454" cy="1668470"/>
                </a:xfrm>
                <a:prstGeom prst="rect">
                  <a:avLst/>
                </a:prstGeom>
                <a:blipFill>
                  <a:blip r:embed="rId3"/>
                  <a:stretch>
                    <a:fillRect l="-4086" t="-3663"/>
                  </a:stretch>
                </a:blipFill>
              </p:spPr>
              <p:txBody>
                <a:bodyPr/>
                <a:lstStyle/>
                <a:p>
                  <a:r>
                    <a:rPr lang="en-US">
                      <a:noFill/>
                    </a:rPr>
                    <a:t> </a:t>
                  </a:r>
                </a:p>
              </p:txBody>
            </p:sp>
          </mc:Fallback>
        </mc:AlternateContent>
        <p:grpSp>
          <p:nvGrpSpPr>
            <p:cNvPr id="83" name="Group 82">
              <a:extLst>
                <a:ext uri="{FF2B5EF4-FFF2-40B4-BE49-F238E27FC236}">
                  <a16:creationId xmlns:a16="http://schemas.microsoft.com/office/drawing/2014/main" id="{DFBE9801-D0B3-6EF8-63EA-B9DCCBFB1CE6}"/>
                </a:ext>
              </a:extLst>
            </p:cNvPr>
            <p:cNvGrpSpPr/>
            <p:nvPr/>
          </p:nvGrpSpPr>
          <p:grpSpPr>
            <a:xfrm>
              <a:off x="718434" y="3206160"/>
              <a:ext cx="1729793" cy="1622043"/>
              <a:chOff x="1378834" y="3116577"/>
              <a:chExt cx="1729793" cy="1622043"/>
            </a:xfrm>
          </p:grpSpPr>
          <p:grpSp>
            <p:nvGrpSpPr>
              <p:cNvPr id="31" name="Group 30">
                <a:extLst>
                  <a:ext uri="{FF2B5EF4-FFF2-40B4-BE49-F238E27FC236}">
                    <a16:creationId xmlns:a16="http://schemas.microsoft.com/office/drawing/2014/main" id="{8737F504-B85A-1520-E7F4-8989BE84231C}"/>
                  </a:ext>
                </a:extLst>
              </p:cNvPr>
              <p:cNvGrpSpPr/>
              <p:nvPr/>
            </p:nvGrpSpPr>
            <p:grpSpPr>
              <a:xfrm>
                <a:off x="1378834" y="3116577"/>
                <a:ext cx="1729793" cy="1622043"/>
                <a:chOff x="-388725" y="3020093"/>
                <a:chExt cx="2833027" cy="2656555"/>
              </a:xfrm>
            </p:grpSpPr>
            <p:cxnSp>
              <p:nvCxnSpPr>
                <p:cNvPr id="32" name="Straight Connector 31">
                  <a:extLst>
                    <a:ext uri="{FF2B5EF4-FFF2-40B4-BE49-F238E27FC236}">
                      <a16:creationId xmlns:a16="http://schemas.microsoft.com/office/drawing/2014/main" id="{5E1BD8B7-4CC3-76C2-B59D-BB8E9AB4F6AB}"/>
                    </a:ext>
                  </a:extLst>
                </p:cNvPr>
                <p:cNvCxnSpPr>
                  <a:cxnSpLocks/>
                  <a:stCxn id="85" idx="6"/>
                  <a:endCxn id="86" idx="2"/>
                </p:cNvCxnSpPr>
                <p:nvPr/>
              </p:nvCxnSpPr>
              <p:spPr>
                <a:xfrm>
                  <a:off x="166749" y="3276727"/>
                  <a:ext cx="1764268"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0A5863F-100D-A240-865D-33C97E04E063}"/>
                    </a:ext>
                  </a:extLst>
                </p:cNvPr>
                <p:cNvCxnSpPr>
                  <a:cxnSpLocks/>
                  <a:stCxn id="86" idx="4"/>
                  <a:endCxn id="88" idx="0"/>
                </p:cNvCxnSpPr>
                <p:nvPr/>
              </p:nvCxnSpPr>
              <p:spPr>
                <a:xfrm>
                  <a:off x="2187651" y="3533361"/>
                  <a:ext cx="16" cy="160181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CEE1F91-DED4-E4D4-2B84-54D4FDE1057A}"/>
                    </a:ext>
                  </a:extLst>
                </p:cNvPr>
                <p:cNvCxnSpPr>
                  <a:cxnSpLocks/>
                  <a:stCxn id="85" idx="4"/>
                  <a:endCxn id="87" idx="0"/>
                </p:cNvCxnSpPr>
                <p:nvPr/>
              </p:nvCxnSpPr>
              <p:spPr>
                <a:xfrm flipH="1">
                  <a:off x="-132091" y="3533361"/>
                  <a:ext cx="42206" cy="1630019"/>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DFEBBBC-BC80-BAFB-02A9-944572FA7FA8}"/>
                    </a:ext>
                  </a:extLst>
                </p:cNvPr>
                <p:cNvCxnSpPr>
                  <a:cxnSpLocks/>
                  <a:stCxn id="88" idx="2"/>
                  <a:endCxn id="87" idx="6"/>
                </p:cNvCxnSpPr>
                <p:nvPr/>
              </p:nvCxnSpPr>
              <p:spPr>
                <a:xfrm flipH="1">
                  <a:off x="124543" y="5391811"/>
                  <a:ext cx="1806490" cy="2820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F75438BD-A475-6206-0EF0-890B3A937474}"/>
                    </a:ext>
                  </a:extLst>
                </p:cNvPr>
                <p:cNvCxnSpPr>
                  <a:cxnSpLocks/>
                  <a:stCxn id="86" idx="3"/>
                  <a:endCxn id="87" idx="7"/>
                </p:cNvCxnSpPr>
                <p:nvPr/>
              </p:nvCxnSpPr>
              <p:spPr>
                <a:xfrm flipH="1">
                  <a:off x="49377" y="3458195"/>
                  <a:ext cx="1956808" cy="178035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433C72C6-1468-0C1C-DAFA-E75622DA098E}"/>
                    </a:ext>
                  </a:extLst>
                </p:cNvPr>
                <p:cNvSpPr/>
                <p:nvPr/>
              </p:nvSpPr>
              <p:spPr>
                <a:xfrm>
                  <a:off x="-346519"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6" name="Oval 85">
                  <a:extLst>
                    <a:ext uri="{FF2B5EF4-FFF2-40B4-BE49-F238E27FC236}">
                      <a16:creationId xmlns:a16="http://schemas.microsoft.com/office/drawing/2014/main" id="{5C6235E6-E60A-062C-E312-5D5F0758C46F}"/>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87" name="Oval 86">
                  <a:extLst>
                    <a:ext uri="{FF2B5EF4-FFF2-40B4-BE49-F238E27FC236}">
                      <a16:creationId xmlns:a16="http://schemas.microsoft.com/office/drawing/2014/main" id="{266721D1-8A4C-2F76-CAA9-FEE941202C62}"/>
                    </a:ext>
                  </a:extLst>
                </p:cNvPr>
                <p:cNvSpPr/>
                <p:nvPr/>
              </p:nvSpPr>
              <p:spPr>
                <a:xfrm>
                  <a:off x="-388725" y="516338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88" name="Oval 87">
                  <a:extLst>
                    <a:ext uri="{FF2B5EF4-FFF2-40B4-BE49-F238E27FC236}">
                      <a16:creationId xmlns:a16="http://schemas.microsoft.com/office/drawing/2014/main" id="{A11DC63D-5D3B-50C2-0184-D0A5C0983F41}"/>
                    </a:ext>
                  </a:extLst>
                </p:cNvPr>
                <p:cNvSpPr/>
                <p:nvPr/>
              </p:nvSpPr>
              <p:spPr>
                <a:xfrm>
                  <a:off x="1931034" y="5135177"/>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grpSp>
          <p:cxnSp>
            <p:nvCxnSpPr>
              <p:cNvPr id="65" name="Straight Connector 64">
                <a:extLst>
                  <a:ext uri="{FF2B5EF4-FFF2-40B4-BE49-F238E27FC236}">
                    <a16:creationId xmlns:a16="http://schemas.microsoft.com/office/drawing/2014/main" id="{32E320C1-342B-2917-1FF6-23EADE44AF82}"/>
                  </a:ext>
                </a:extLst>
              </p:cNvPr>
              <p:cNvCxnSpPr>
                <a:cxnSpLocks/>
                <a:stCxn id="85" idx="5"/>
                <a:endCxn id="88" idx="1"/>
              </p:cNvCxnSpPr>
              <p:nvPr/>
            </p:nvCxnSpPr>
            <p:spPr>
              <a:xfrm>
                <a:off x="1672101" y="3384074"/>
                <a:ext cx="1169029" cy="1069829"/>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5" name="Group 4" descr="A complete undirected graph of 4 nodes. It contains all ordered pairs of the 4 nodes as edges, giving the following 12 edges:&#10;(1,2),(2,1)(1,3),(3,1),(1,4),(4,1),(2,4),(4,2),(3,2)(2,3),(3,4),(4,3)&#10;&#10;In general, a complete directed graph of n nodes has n(n-1) edges">
            <a:extLst>
              <a:ext uri="{FF2B5EF4-FFF2-40B4-BE49-F238E27FC236}">
                <a16:creationId xmlns:a16="http://schemas.microsoft.com/office/drawing/2014/main" id="{CF0BE5E2-2027-8CC7-D28D-120B3428946C}"/>
              </a:ext>
            </a:extLst>
          </p:cNvPr>
          <p:cNvGrpSpPr/>
          <p:nvPr/>
        </p:nvGrpSpPr>
        <p:grpSpPr>
          <a:xfrm>
            <a:off x="3899919" y="3110592"/>
            <a:ext cx="3135454" cy="3133075"/>
            <a:chOff x="3899919" y="3110592"/>
            <a:chExt cx="3135454" cy="3133075"/>
          </a:xfrm>
        </p:grpSpPr>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1DBCCB78-25D1-DA64-D181-C086C657BD95}"/>
                    </a:ext>
                  </a:extLst>
                </p:cNvPr>
                <p:cNvSpPr txBox="1"/>
                <p:nvPr/>
              </p:nvSpPr>
              <p:spPr>
                <a:xfrm>
                  <a:off x="3899919" y="4920228"/>
                  <a:ext cx="3135454" cy="1323439"/>
                </a:xfrm>
                <a:prstGeom prst="rect">
                  <a:avLst/>
                </a:prstGeom>
                <a:noFill/>
              </p:spPr>
              <p:txBody>
                <a:bodyPr wrap="square" rtlCol="0">
                  <a:spAutoFit/>
                </a:bodyPr>
                <a:lstStyle/>
                <a:p>
                  <a:r>
                    <a:rPr lang="en-US" sz="2800" dirty="0"/>
                    <a:t>Complete </a:t>
                  </a:r>
                </a:p>
                <a:p>
                  <a:r>
                    <a:rPr lang="en-US" sz="2800" dirty="0"/>
                    <a:t>Directed Graph</a:t>
                  </a:r>
                </a:p>
                <a:p>
                  <a:pPr/>
                  <a14:m>
                    <m:oMathPara xmlns:m="http://schemas.openxmlformats.org/officeDocument/2006/math">
                      <m:oMathParaPr>
                        <m:jc m:val="centerGroup"/>
                      </m:oMathParaPr>
                      <m:oMath xmlns:m="http://schemas.openxmlformats.org/officeDocument/2006/math">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𝐸</m:t>
                            </m:r>
                          </m:e>
                        </m:d>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𝑉</m:t>
                            </m:r>
                          </m:e>
                        </m:d>
                        <m:d>
                          <m:dPr>
                            <m:ctrlPr>
                              <a:rPr lang="en-US" sz="2400" b="0" i="1" smtClean="0">
                                <a:latin typeface="Cambria Math" panose="02040503050406030204" pitchFamily="18" charset="0"/>
                              </a:rPr>
                            </m:ctrlPr>
                          </m:dPr>
                          <m:e>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𝑉</m:t>
                                </m:r>
                              </m:e>
                            </m:d>
                            <m:r>
                              <a:rPr lang="en-US" sz="2400" b="0" i="1" smtClean="0">
                                <a:latin typeface="Cambria Math" panose="02040503050406030204" pitchFamily="18" charset="0"/>
                              </a:rPr>
                              <m:t>−1</m:t>
                            </m:r>
                          </m:e>
                        </m:d>
                      </m:oMath>
                    </m:oMathPara>
                  </a14:m>
                  <a:endParaRPr lang="en-US" sz="2800" dirty="0"/>
                </a:p>
              </p:txBody>
            </p:sp>
          </mc:Choice>
          <mc:Fallback xmlns="">
            <p:sp>
              <p:nvSpPr>
                <p:cNvPr id="46" name="TextBox 45">
                  <a:extLst>
                    <a:ext uri="{FF2B5EF4-FFF2-40B4-BE49-F238E27FC236}">
                      <a16:creationId xmlns:a16="http://schemas.microsoft.com/office/drawing/2014/main" id="{1DBCCB78-25D1-DA64-D181-C086C657BD95}"/>
                    </a:ext>
                  </a:extLst>
                </p:cNvPr>
                <p:cNvSpPr txBox="1">
                  <a:spLocks noRot="1" noChangeAspect="1" noMove="1" noResize="1" noEditPoints="1" noAdjustHandles="1" noChangeArrowheads="1" noChangeShapeType="1" noTextEdit="1"/>
                </p:cNvSpPr>
                <p:nvPr/>
              </p:nvSpPr>
              <p:spPr>
                <a:xfrm>
                  <a:off x="3899919" y="4920228"/>
                  <a:ext cx="3135454" cy="1323439"/>
                </a:xfrm>
                <a:prstGeom prst="rect">
                  <a:avLst/>
                </a:prstGeom>
                <a:blipFill>
                  <a:blip r:embed="rId4"/>
                  <a:stretch>
                    <a:fillRect l="-4086" t="-4147"/>
                  </a:stretch>
                </a:blipFill>
              </p:spPr>
              <p:txBody>
                <a:bodyPr/>
                <a:lstStyle/>
                <a:p>
                  <a:r>
                    <a:rPr lang="en-US">
                      <a:noFill/>
                    </a:rPr>
                    <a:t> </a:t>
                  </a:r>
                </a:p>
              </p:txBody>
            </p:sp>
          </mc:Fallback>
        </mc:AlternateContent>
        <p:grpSp>
          <p:nvGrpSpPr>
            <p:cNvPr id="82" name="Group 81">
              <a:extLst>
                <a:ext uri="{FF2B5EF4-FFF2-40B4-BE49-F238E27FC236}">
                  <a16:creationId xmlns:a16="http://schemas.microsoft.com/office/drawing/2014/main" id="{FCA9F77F-1A5A-D413-FF40-26A41279BB85}"/>
                </a:ext>
              </a:extLst>
            </p:cNvPr>
            <p:cNvGrpSpPr/>
            <p:nvPr/>
          </p:nvGrpSpPr>
          <p:grpSpPr>
            <a:xfrm>
              <a:off x="3940430" y="3110592"/>
              <a:ext cx="1729793" cy="1622043"/>
              <a:chOff x="8610600" y="3884345"/>
              <a:chExt cx="1729793" cy="1622043"/>
            </a:xfrm>
          </p:grpSpPr>
          <p:grpSp>
            <p:nvGrpSpPr>
              <p:cNvPr id="68" name="Group 67">
                <a:extLst>
                  <a:ext uri="{FF2B5EF4-FFF2-40B4-BE49-F238E27FC236}">
                    <a16:creationId xmlns:a16="http://schemas.microsoft.com/office/drawing/2014/main" id="{85E6465E-23D4-7A78-2D90-033B0364F71F}"/>
                  </a:ext>
                </a:extLst>
              </p:cNvPr>
              <p:cNvGrpSpPr/>
              <p:nvPr/>
            </p:nvGrpSpPr>
            <p:grpSpPr>
              <a:xfrm>
                <a:off x="8610600" y="3884345"/>
                <a:ext cx="1729793" cy="1622043"/>
                <a:chOff x="-388725" y="3020093"/>
                <a:chExt cx="2833027" cy="2656555"/>
              </a:xfrm>
            </p:grpSpPr>
            <p:cxnSp>
              <p:nvCxnSpPr>
                <p:cNvPr id="69" name="Straight Connector 68">
                  <a:extLst>
                    <a:ext uri="{FF2B5EF4-FFF2-40B4-BE49-F238E27FC236}">
                      <a16:creationId xmlns:a16="http://schemas.microsoft.com/office/drawing/2014/main" id="{8DD0BA37-2B83-48D8-E26B-B217259C66A7}"/>
                    </a:ext>
                  </a:extLst>
                </p:cNvPr>
                <p:cNvCxnSpPr>
                  <a:cxnSpLocks/>
                  <a:stCxn id="74" idx="6"/>
                  <a:endCxn id="75" idx="2"/>
                </p:cNvCxnSpPr>
                <p:nvPr/>
              </p:nvCxnSpPr>
              <p:spPr>
                <a:xfrm>
                  <a:off x="166749" y="3276727"/>
                  <a:ext cx="1764268" cy="0"/>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F9CF37D2-E27F-7A71-AA33-5320E9514E61}"/>
                    </a:ext>
                  </a:extLst>
                </p:cNvPr>
                <p:cNvCxnSpPr>
                  <a:cxnSpLocks/>
                  <a:stCxn id="75" idx="4"/>
                  <a:endCxn id="77" idx="0"/>
                </p:cNvCxnSpPr>
                <p:nvPr/>
              </p:nvCxnSpPr>
              <p:spPr>
                <a:xfrm>
                  <a:off x="2187651" y="3533361"/>
                  <a:ext cx="16" cy="1601816"/>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4B9CD13-FF66-A5D2-1F8C-EA4244CE544E}"/>
                    </a:ext>
                  </a:extLst>
                </p:cNvPr>
                <p:cNvCxnSpPr>
                  <a:cxnSpLocks/>
                  <a:stCxn id="74" idx="4"/>
                  <a:endCxn id="76" idx="0"/>
                </p:cNvCxnSpPr>
                <p:nvPr/>
              </p:nvCxnSpPr>
              <p:spPr>
                <a:xfrm flipH="1">
                  <a:off x="-132091" y="3533361"/>
                  <a:ext cx="42206" cy="1630019"/>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BAAAAFF1-1B6F-502F-3C12-C0947F002D01}"/>
                    </a:ext>
                  </a:extLst>
                </p:cNvPr>
                <p:cNvCxnSpPr>
                  <a:cxnSpLocks/>
                  <a:stCxn id="77" idx="2"/>
                  <a:endCxn id="76" idx="6"/>
                </p:cNvCxnSpPr>
                <p:nvPr/>
              </p:nvCxnSpPr>
              <p:spPr>
                <a:xfrm flipH="1">
                  <a:off x="124543" y="5391811"/>
                  <a:ext cx="1806490" cy="28203"/>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2F468B2-2AA2-16F2-91D4-FBD14E916986}"/>
                    </a:ext>
                  </a:extLst>
                </p:cNvPr>
                <p:cNvCxnSpPr>
                  <a:cxnSpLocks/>
                  <a:stCxn id="75" idx="3"/>
                  <a:endCxn id="76" idx="7"/>
                </p:cNvCxnSpPr>
                <p:nvPr/>
              </p:nvCxnSpPr>
              <p:spPr>
                <a:xfrm flipH="1">
                  <a:off x="49377" y="3458195"/>
                  <a:ext cx="1956808" cy="1780351"/>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4" name="Oval 73">
                  <a:extLst>
                    <a:ext uri="{FF2B5EF4-FFF2-40B4-BE49-F238E27FC236}">
                      <a16:creationId xmlns:a16="http://schemas.microsoft.com/office/drawing/2014/main" id="{FFBBC902-CBD4-4CB0-72AA-AE5F4733DCCB}"/>
                    </a:ext>
                  </a:extLst>
                </p:cNvPr>
                <p:cNvSpPr/>
                <p:nvPr/>
              </p:nvSpPr>
              <p:spPr>
                <a:xfrm>
                  <a:off x="-346519"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75" name="Oval 74">
                  <a:extLst>
                    <a:ext uri="{FF2B5EF4-FFF2-40B4-BE49-F238E27FC236}">
                      <a16:creationId xmlns:a16="http://schemas.microsoft.com/office/drawing/2014/main" id="{D4FC3465-BB6F-A32D-08ED-ABA63E4E3C5C}"/>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76" name="Oval 75">
                  <a:extLst>
                    <a:ext uri="{FF2B5EF4-FFF2-40B4-BE49-F238E27FC236}">
                      <a16:creationId xmlns:a16="http://schemas.microsoft.com/office/drawing/2014/main" id="{232A27BB-C4B2-C204-190D-230D1EDFACFD}"/>
                    </a:ext>
                  </a:extLst>
                </p:cNvPr>
                <p:cNvSpPr/>
                <p:nvPr/>
              </p:nvSpPr>
              <p:spPr>
                <a:xfrm>
                  <a:off x="-388725" y="516338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77" name="Oval 76">
                  <a:extLst>
                    <a:ext uri="{FF2B5EF4-FFF2-40B4-BE49-F238E27FC236}">
                      <a16:creationId xmlns:a16="http://schemas.microsoft.com/office/drawing/2014/main" id="{DC3F8BBE-8F1A-CB36-09BD-AAC71BEE1AFE}"/>
                    </a:ext>
                  </a:extLst>
                </p:cNvPr>
                <p:cNvSpPr/>
                <p:nvPr/>
              </p:nvSpPr>
              <p:spPr>
                <a:xfrm>
                  <a:off x="1931034" y="5135177"/>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grpSp>
          <p:cxnSp>
            <p:nvCxnSpPr>
              <p:cNvPr id="78" name="Straight Connector 77">
                <a:extLst>
                  <a:ext uri="{FF2B5EF4-FFF2-40B4-BE49-F238E27FC236}">
                    <a16:creationId xmlns:a16="http://schemas.microsoft.com/office/drawing/2014/main" id="{943D3B1D-6E15-D403-70FD-A1D85F4CE5E3}"/>
                  </a:ext>
                </a:extLst>
              </p:cNvPr>
              <p:cNvCxnSpPr>
                <a:cxnSpLocks/>
                <a:stCxn id="74" idx="5"/>
                <a:endCxn id="77" idx="1"/>
              </p:cNvCxnSpPr>
              <p:nvPr/>
            </p:nvCxnSpPr>
            <p:spPr>
              <a:xfrm>
                <a:off x="8903867" y="4151842"/>
                <a:ext cx="1169029" cy="1069829"/>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grpSp>
        <p:nvGrpSpPr>
          <p:cNvPr id="7" name="Group 6" descr="A complete undirected graph of 4 nodes. It contains all ordered pairs of the 4 nodes as edges, giving the following 12 edges:&#10;(1,2),(2,1)(1,3),(3,1),(1,4),(4,1),(2,4),(4,2),(3,2)(2,3),(3,4),(4,3),(1,1),(2,2),(3,3),(4,4)&#10;&#10;In general, a complete directed graph of n nodes has n^2 edges">
            <a:extLst>
              <a:ext uri="{FF2B5EF4-FFF2-40B4-BE49-F238E27FC236}">
                <a16:creationId xmlns:a16="http://schemas.microsoft.com/office/drawing/2014/main" id="{D3DB6BCA-0612-FC5B-2229-2FA613DC72D0}"/>
              </a:ext>
            </a:extLst>
          </p:cNvPr>
          <p:cNvGrpSpPr/>
          <p:nvPr/>
        </p:nvGrpSpPr>
        <p:grpSpPr>
          <a:xfrm>
            <a:off x="7293345" y="3188940"/>
            <a:ext cx="3008896" cy="3150295"/>
            <a:chOff x="7293345" y="3188940"/>
            <a:chExt cx="3008896" cy="3150295"/>
          </a:xfrm>
        </p:grpSpPr>
        <mc:AlternateContent xmlns:mc="http://schemas.openxmlformats.org/markup-compatibility/2006" xmlns:a14="http://schemas.microsoft.com/office/drawing/2010/main">
          <mc:Choice Requires="a14">
            <p:sp>
              <p:nvSpPr>
                <p:cNvPr id="84" name="TextBox 83">
                  <a:extLst>
                    <a:ext uri="{FF2B5EF4-FFF2-40B4-BE49-F238E27FC236}">
                      <a16:creationId xmlns:a16="http://schemas.microsoft.com/office/drawing/2014/main" id="{EDEF3C5F-5BD2-C41A-AD2D-7FDA50A70D73}"/>
                    </a:ext>
                  </a:extLst>
                </p:cNvPr>
                <p:cNvSpPr txBox="1"/>
                <p:nvPr/>
              </p:nvSpPr>
              <p:spPr>
                <a:xfrm>
                  <a:off x="7293345" y="5015796"/>
                  <a:ext cx="3008896" cy="1323439"/>
                </a:xfrm>
                <a:prstGeom prst="rect">
                  <a:avLst/>
                </a:prstGeom>
                <a:noFill/>
              </p:spPr>
              <p:txBody>
                <a:bodyPr wrap="square" rtlCol="0">
                  <a:spAutoFit/>
                </a:bodyPr>
                <a:lstStyle/>
                <a:p>
                  <a:r>
                    <a:rPr lang="en-US" sz="2800" dirty="0"/>
                    <a:t>Complete Directed Non-simple Graph</a:t>
                  </a:r>
                </a:p>
                <a:p>
                  <a:pPr/>
                  <a14:m>
                    <m:oMathPara xmlns:m="http://schemas.openxmlformats.org/officeDocument/2006/math">
                      <m:oMathParaPr>
                        <m:jc m:val="centerGroup"/>
                      </m:oMathParaPr>
                      <m:oMath xmlns:m="http://schemas.openxmlformats.org/officeDocument/2006/math">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𝐸</m:t>
                            </m:r>
                          </m:e>
                        </m:d>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𝑉</m:t>
                                </m:r>
                              </m:e>
                            </m:d>
                          </m:e>
                          <m:sup>
                            <m:r>
                              <a:rPr lang="en-US" sz="2400" b="0" i="1" smtClean="0">
                                <a:latin typeface="Cambria Math" panose="02040503050406030204" pitchFamily="18" charset="0"/>
                              </a:rPr>
                              <m:t>2</m:t>
                            </m:r>
                          </m:sup>
                        </m:sSup>
                      </m:oMath>
                    </m:oMathPara>
                  </a14:m>
                  <a:endParaRPr lang="en-US" sz="2800" dirty="0"/>
                </a:p>
              </p:txBody>
            </p:sp>
          </mc:Choice>
          <mc:Fallback xmlns="">
            <p:sp>
              <p:nvSpPr>
                <p:cNvPr id="84" name="TextBox 83">
                  <a:extLst>
                    <a:ext uri="{FF2B5EF4-FFF2-40B4-BE49-F238E27FC236}">
                      <a16:creationId xmlns:a16="http://schemas.microsoft.com/office/drawing/2014/main" id="{EDEF3C5F-5BD2-C41A-AD2D-7FDA50A70D73}"/>
                    </a:ext>
                  </a:extLst>
                </p:cNvPr>
                <p:cNvSpPr txBox="1">
                  <a:spLocks noRot="1" noChangeAspect="1" noMove="1" noResize="1" noEditPoints="1" noAdjustHandles="1" noChangeArrowheads="1" noChangeShapeType="1" noTextEdit="1"/>
                </p:cNvSpPr>
                <p:nvPr/>
              </p:nvSpPr>
              <p:spPr>
                <a:xfrm>
                  <a:off x="7293345" y="5015796"/>
                  <a:ext cx="3008896" cy="1323439"/>
                </a:xfrm>
                <a:prstGeom prst="rect">
                  <a:avLst/>
                </a:prstGeom>
                <a:blipFill>
                  <a:blip r:embed="rId5"/>
                  <a:stretch>
                    <a:fillRect l="-4049" t="-4608" r="-2632"/>
                  </a:stretch>
                </a:blipFill>
              </p:spPr>
              <p:txBody>
                <a:bodyPr/>
                <a:lstStyle/>
                <a:p>
                  <a:r>
                    <a:rPr lang="en-US">
                      <a:noFill/>
                    </a:rPr>
                    <a:t> </a:t>
                  </a:r>
                </a:p>
              </p:txBody>
            </p:sp>
          </mc:Fallback>
        </mc:AlternateContent>
        <p:grpSp>
          <p:nvGrpSpPr>
            <p:cNvPr id="122" name="Group 121">
              <a:extLst>
                <a:ext uri="{FF2B5EF4-FFF2-40B4-BE49-F238E27FC236}">
                  <a16:creationId xmlns:a16="http://schemas.microsoft.com/office/drawing/2014/main" id="{32359349-EE97-3770-8BAC-38168D0EF38B}"/>
                </a:ext>
              </a:extLst>
            </p:cNvPr>
            <p:cNvGrpSpPr/>
            <p:nvPr/>
          </p:nvGrpSpPr>
          <p:grpSpPr>
            <a:xfrm>
              <a:off x="7932896" y="3188940"/>
              <a:ext cx="1729793" cy="1622043"/>
              <a:chOff x="7333856" y="3206160"/>
              <a:chExt cx="1729793" cy="1622043"/>
            </a:xfrm>
          </p:grpSpPr>
          <p:grpSp>
            <p:nvGrpSpPr>
              <p:cNvPr id="94" name="Group 93">
                <a:extLst>
                  <a:ext uri="{FF2B5EF4-FFF2-40B4-BE49-F238E27FC236}">
                    <a16:creationId xmlns:a16="http://schemas.microsoft.com/office/drawing/2014/main" id="{FA94A04F-CBDC-2DFF-3B03-A6FD1C79CAF6}"/>
                  </a:ext>
                </a:extLst>
              </p:cNvPr>
              <p:cNvGrpSpPr/>
              <p:nvPr/>
            </p:nvGrpSpPr>
            <p:grpSpPr>
              <a:xfrm>
                <a:off x="7333856" y="3206160"/>
                <a:ext cx="1729793" cy="1622043"/>
                <a:chOff x="8610600" y="3884345"/>
                <a:chExt cx="1729793" cy="1622043"/>
              </a:xfrm>
            </p:grpSpPr>
            <p:grpSp>
              <p:nvGrpSpPr>
                <p:cNvPr id="95" name="Group 94">
                  <a:extLst>
                    <a:ext uri="{FF2B5EF4-FFF2-40B4-BE49-F238E27FC236}">
                      <a16:creationId xmlns:a16="http://schemas.microsoft.com/office/drawing/2014/main" id="{CE6C9A5B-FF03-AA04-A4AE-24D89402B256}"/>
                    </a:ext>
                  </a:extLst>
                </p:cNvPr>
                <p:cNvGrpSpPr/>
                <p:nvPr/>
              </p:nvGrpSpPr>
              <p:grpSpPr>
                <a:xfrm>
                  <a:off x="8610600" y="3884345"/>
                  <a:ext cx="1729793" cy="1622043"/>
                  <a:chOff x="-388725" y="3020093"/>
                  <a:chExt cx="2833027" cy="2656555"/>
                </a:xfrm>
              </p:grpSpPr>
              <p:cxnSp>
                <p:nvCxnSpPr>
                  <p:cNvPr id="97" name="Straight Connector 96">
                    <a:extLst>
                      <a:ext uri="{FF2B5EF4-FFF2-40B4-BE49-F238E27FC236}">
                        <a16:creationId xmlns:a16="http://schemas.microsoft.com/office/drawing/2014/main" id="{10B5200E-1448-31F4-AA7A-88645C9AD2BD}"/>
                      </a:ext>
                    </a:extLst>
                  </p:cNvPr>
                  <p:cNvCxnSpPr>
                    <a:cxnSpLocks/>
                    <a:stCxn id="102" idx="6"/>
                    <a:endCxn id="103" idx="2"/>
                  </p:cNvCxnSpPr>
                  <p:nvPr/>
                </p:nvCxnSpPr>
                <p:spPr>
                  <a:xfrm>
                    <a:off x="166749" y="3276727"/>
                    <a:ext cx="1764268" cy="0"/>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D0C0BF86-1F58-EDBC-66CF-FE1283DDCE59}"/>
                      </a:ext>
                    </a:extLst>
                  </p:cNvPr>
                  <p:cNvCxnSpPr>
                    <a:cxnSpLocks/>
                    <a:stCxn id="103" idx="4"/>
                    <a:endCxn id="105" idx="0"/>
                  </p:cNvCxnSpPr>
                  <p:nvPr/>
                </p:nvCxnSpPr>
                <p:spPr>
                  <a:xfrm>
                    <a:off x="2187651" y="3533361"/>
                    <a:ext cx="16" cy="1601816"/>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8EDC5ECE-C857-8E84-F3DE-369A603DE929}"/>
                      </a:ext>
                    </a:extLst>
                  </p:cNvPr>
                  <p:cNvCxnSpPr>
                    <a:cxnSpLocks/>
                    <a:stCxn id="102" idx="4"/>
                    <a:endCxn id="104" idx="0"/>
                  </p:cNvCxnSpPr>
                  <p:nvPr/>
                </p:nvCxnSpPr>
                <p:spPr>
                  <a:xfrm flipH="1">
                    <a:off x="-132091" y="3533361"/>
                    <a:ext cx="42206" cy="1630019"/>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E939F5E-DEAF-A9A8-7B5D-E05002EB01D4}"/>
                      </a:ext>
                    </a:extLst>
                  </p:cNvPr>
                  <p:cNvCxnSpPr>
                    <a:cxnSpLocks/>
                    <a:stCxn id="105" idx="2"/>
                    <a:endCxn id="104" idx="6"/>
                  </p:cNvCxnSpPr>
                  <p:nvPr/>
                </p:nvCxnSpPr>
                <p:spPr>
                  <a:xfrm flipH="1">
                    <a:off x="124543" y="5391811"/>
                    <a:ext cx="1806490" cy="28203"/>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214D2943-F575-CC14-FDFC-39D72AABD608}"/>
                      </a:ext>
                    </a:extLst>
                  </p:cNvPr>
                  <p:cNvCxnSpPr>
                    <a:cxnSpLocks/>
                    <a:stCxn id="103" idx="3"/>
                    <a:endCxn id="104" idx="7"/>
                  </p:cNvCxnSpPr>
                  <p:nvPr/>
                </p:nvCxnSpPr>
                <p:spPr>
                  <a:xfrm flipH="1">
                    <a:off x="49377" y="3458195"/>
                    <a:ext cx="1956808" cy="1780351"/>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2" name="Oval 101">
                    <a:extLst>
                      <a:ext uri="{FF2B5EF4-FFF2-40B4-BE49-F238E27FC236}">
                        <a16:creationId xmlns:a16="http://schemas.microsoft.com/office/drawing/2014/main" id="{B21E3DC6-38B7-146E-1A6C-437B5A9E20EA}"/>
                      </a:ext>
                    </a:extLst>
                  </p:cNvPr>
                  <p:cNvSpPr/>
                  <p:nvPr/>
                </p:nvSpPr>
                <p:spPr>
                  <a:xfrm>
                    <a:off x="-346519"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03" name="Oval 102">
                    <a:extLst>
                      <a:ext uri="{FF2B5EF4-FFF2-40B4-BE49-F238E27FC236}">
                        <a16:creationId xmlns:a16="http://schemas.microsoft.com/office/drawing/2014/main" id="{4ED45FA7-5323-F739-FF16-46247FADD7CB}"/>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04" name="Oval 103">
                    <a:extLst>
                      <a:ext uri="{FF2B5EF4-FFF2-40B4-BE49-F238E27FC236}">
                        <a16:creationId xmlns:a16="http://schemas.microsoft.com/office/drawing/2014/main" id="{57E6E620-E580-606F-5183-439E2E75E879}"/>
                      </a:ext>
                    </a:extLst>
                  </p:cNvPr>
                  <p:cNvSpPr/>
                  <p:nvPr/>
                </p:nvSpPr>
                <p:spPr>
                  <a:xfrm>
                    <a:off x="-388725" y="516338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05" name="Oval 104" descr="A complete undirected non-simple graph of 4 nodes. It contains all ordered pairs of the 4 nodes as edges along with self-edge, giving the following 16 edges:&#10;(1,2),(2,1)(1,3),(3,1),(1,4),(4,1),(2,4),(4,2),(3,2)(2,3),(3,4),(4,3),(1,1),(2,2),(3,3),(4,4)&#10;&#10;In general, a complete directed non-simple graph of n nodes has n^2 edges">
                    <a:extLst>
                      <a:ext uri="{FF2B5EF4-FFF2-40B4-BE49-F238E27FC236}">
                        <a16:creationId xmlns:a16="http://schemas.microsoft.com/office/drawing/2014/main" id="{299B76C7-479F-7E2A-8439-49539F65348C}"/>
                      </a:ext>
                    </a:extLst>
                  </p:cNvPr>
                  <p:cNvSpPr/>
                  <p:nvPr/>
                </p:nvSpPr>
                <p:spPr>
                  <a:xfrm>
                    <a:off x="1931034" y="5135177"/>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grpSp>
            <p:cxnSp>
              <p:nvCxnSpPr>
                <p:cNvPr id="96" name="Straight Connector 95">
                  <a:extLst>
                    <a:ext uri="{FF2B5EF4-FFF2-40B4-BE49-F238E27FC236}">
                      <a16:creationId xmlns:a16="http://schemas.microsoft.com/office/drawing/2014/main" id="{E849EE9E-1689-9D70-42AC-4990CC1047BC}"/>
                    </a:ext>
                  </a:extLst>
                </p:cNvPr>
                <p:cNvCxnSpPr>
                  <a:cxnSpLocks/>
                  <a:stCxn id="102" idx="5"/>
                  <a:endCxn id="105" idx="1"/>
                </p:cNvCxnSpPr>
                <p:nvPr/>
              </p:nvCxnSpPr>
              <p:spPr>
                <a:xfrm>
                  <a:off x="8903867" y="4151842"/>
                  <a:ext cx="1169029" cy="1069829"/>
                </a:xfrm>
                <a:prstGeom prst="line">
                  <a:avLst/>
                </a:prstGeom>
                <a:ln w="5715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109" name="Connector: Curved 108">
                <a:extLst>
                  <a:ext uri="{FF2B5EF4-FFF2-40B4-BE49-F238E27FC236}">
                    <a16:creationId xmlns:a16="http://schemas.microsoft.com/office/drawing/2014/main" id="{EAB280D5-8B38-1A02-1A1E-6AAFBCBDFF3C}"/>
                  </a:ext>
                </a:extLst>
              </p:cNvPr>
              <p:cNvCxnSpPr>
                <a:cxnSpLocks/>
                <a:stCxn id="102" idx="2"/>
                <a:endCxn id="102" idx="0"/>
              </p:cNvCxnSpPr>
              <p:nvPr/>
            </p:nvCxnSpPr>
            <p:spPr>
              <a:xfrm rot="10800000" flipH="1">
                <a:off x="7359626" y="3206160"/>
                <a:ext cx="156696" cy="156696"/>
              </a:xfrm>
              <a:prstGeom prst="curvedConnector4">
                <a:avLst>
                  <a:gd name="adj1" fmla="val -145888"/>
                  <a:gd name="adj2" fmla="val 245888"/>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Connector: Curved 112">
                <a:extLst>
                  <a:ext uri="{FF2B5EF4-FFF2-40B4-BE49-F238E27FC236}">
                    <a16:creationId xmlns:a16="http://schemas.microsoft.com/office/drawing/2014/main" id="{EC8AAE19-B417-E8DA-AF16-7D2A38B228B3}"/>
                  </a:ext>
                </a:extLst>
              </p:cNvPr>
              <p:cNvCxnSpPr>
                <a:cxnSpLocks/>
                <a:stCxn id="103" idx="6"/>
                <a:endCxn id="103" idx="0"/>
              </p:cNvCxnSpPr>
              <p:nvPr/>
            </p:nvCxnSpPr>
            <p:spPr>
              <a:xfrm flipH="1" flipV="1">
                <a:off x="8906943" y="3206160"/>
                <a:ext cx="156696" cy="156696"/>
              </a:xfrm>
              <a:prstGeom prst="curvedConnector4">
                <a:avLst>
                  <a:gd name="adj1" fmla="val -145888"/>
                  <a:gd name="adj2" fmla="val 245888"/>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Connector: Curved 115">
                <a:extLst>
                  <a:ext uri="{FF2B5EF4-FFF2-40B4-BE49-F238E27FC236}">
                    <a16:creationId xmlns:a16="http://schemas.microsoft.com/office/drawing/2014/main" id="{DEDD00C3-0088-64FE-A5C8-A608B44F7253}"/>
                  </a:ext>
                </a:extLst>
              </p:cNvPr>
              <p:cNvCxnSpPr>
                <a:cxnSpLocks/>
                <a:stCxn id="105" idx="6"/>
                <a:endCxn id="105" idx="4"/>
              </p:cNvCxnSpPr>
              <p:nvPr/>
            </p:nvCxnSpPr>
            <p:spPr>
              <a:xfrm flipH="1">
                <a:off x="8906953" y="4654287"/>
                <a:ext cx="156696" cy="156696"/>
              </a:xfrm>
              <a:prstGeom prst="curvedConnector4">
                <a:avLst>
                  <a:gd name="adj1" fmla="val -145888"/>
                  <a:gd name="adj2" fmla="val 245888"/>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Connector: Curved 118">
                <a:extLst>
                  <a:ext uri="{FF2B5EF4-FFF2-40B4-BE49-F238E27FC236}">
                    <a16:creationId xmlns:a16="http://schemas.microsoft.com/office/drawing/2014/main" id="{81CBC10A-9968-CBFF-40CB-013C222F0918}"/>
                  </a:ext>
                </a:extLst>
              </p:cNvPr>
              <p:cNvCxnSpPr>
                <a:cxnSpLocks/>
                <a:stCxn id="104" idx="4"/>
                <a:endCxn id="104" idx="2"/>
              </p:cNvCxnSpPr>
              <p:nvPr/>
            </p:nvCxnSpPr>
            <p:spPr>
              <a:xfrm rot="5400000" flipH="1">
                <a:off x="7333856" y="4671507"/>
                <a:ext cx="156696" cy="156696"/>
              </a:xfrm>
              <a:prstGeom prst="curvedConnector4">
                <a:avLst>
                  <a:gd name="adj1" fmla="val -145888"/>
                  <a:gd name="adj2" fmla="val 245888"/>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076058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F3AC3-3AA8-E27B-FB78-7759EBA9B3EB}"/>
              </a:ext>
            </a:extLst>
          </p:cNvPr>
          <p:cNvSpPr>
            <a:spLocks noGrp="1"/>
          </p:cNvSpPr>
          <p:nvPr>
            <p:ph type="title"/>
          </p:nvPr>
        </p:nvSpPr>
        <p:spPr/>
        <p:txBody>
          <a:bodyPr/>
          <a:lstStyle/>
          <a:p>
            <a:r>
              <a:rPr lang="en-US" dirty="0"/>
              <a:t>Graph Density, Data Structures, Efficiency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6155EE9-7CE2-D431-734A-223076BAE216}"/>
                  </a:ext>
                </a:extLst>
              </p:cNvPr>
              <p:cNvSpPr>
                <a:spLocks noGrp="1"/>
              </p:cNvSpPr>
              <p:nvPr>
                <p:ph idx="1"/>
              </p:nvPr>
            </p:nvSpPr>
            <p:spPr/>
            <p:txBody>
              <a:bodyPr>
                <a:normAutofit lnSpcReduction="10000"/>
              </a:bodyPr>
              <a:lstStyle/>
              <a:p>
                <a:r>
                  <a:rPr lang="en-US" dirty="0"/>
                  <a:t>The maximum number of edges in a graph is </a:t>
                </a:r>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𝑉</m:t>
                            </m:r>
                            <m:r>
                              <a:rPr lang="en-US" b="0" i="1" smtClean="0">
                                <a:latin typeface="Cambria Math" panose="02040503050406030204" pitchFamily="18" charset="0"/>
                              </a:rPr>
                              <m:t>|</m:t>
                            </m:r>
                          </m:e>
                          <m:sup>
                            <m:r>
                              <a:rPr lang="en-US" b="0" i="1" smtClean="0">
                                <a:latin typeface="Cambria Math" panose="02040503050406030204" pitchFamily="18" charset="0"/>
                              </a:rPr>
                              <m:t>2</m:t>
                            </m:r>
                          </m:sup>
                        </m:sSup>
                      </m:e>
                    </m:d>
                    <m:r>
                      <a:rPr lang="en-US" b="0" i="0" smtClean="0">
                        <a:latin typeface="Cambria Math" panose="02040503050406030204" pitchFamily="18" charset="0"/>
                      </a:rPr>
                      <m:t>:</m:t>
                    </m:r>
                  </m:oMath>
                </a14:m>
                <a:endParaRPr lang="en-US" b="0" dirty="0"/>
              </a:p>
              <a:p>
                <a:pPr lvl="1"/>
                <a:r>
                  <a:rPr lang="en-US" dirty="0"/>
                  <a:t>Undirected and simple: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𝑉</m:t>
                        </m:r>
                        <m:r>
                          <a:rPr lang="en-US" b="0" i="1" smtClean="0">
                            <a:latin typeface="Cambria Math" panose="02040503050406030204" pitchFamily="18" charset="0"/>
                          </a:rPr>
                          <m:t>|(|</m:t>
                        </m:r>
                        <m:r>
                          <a:rPr lang="en-US" i="1">
                            <a:latin typeface="Cambria Math" panose="02040503050406030204" pitchFamily="18" charset="0"/>
                          </a:rPr>
                          <m:t>𝑉</m:t>
                        </m:r>
                        <m:r>
                          <a:rPr lang="en-US" i="1">
                            <a:latin typeface="Cambria Math" panose="02040503050406030204" pitchFamily="18" charset="0"/>
                          </a:rPr>
                          <m:t>|−1)</m:t>
                        </m:r>
                      </m:num>
                      <m:den>
                        <m:r>
                          <a:rPr lang="en-US" b="0" i="1" smtClean="0">
                            <a:latin typeface="Cambria Math" panose="02040503050406030204" pitchFamily="18" charset="0"/>
                          </a:rPr>
                          <m:t>2</m:t>
                        </m:r>
                      </m:den>
                    </m:f>
                  </m:oMath>
                </a14:m>
                <a:endParaRPr lang="en-US" dirty="0"/>
              </a:p>
              <a:p>
                <a:pPr lvl="1"/>
                <a:r>
                  <a:rPr lang="en-US" dirty="0"/>
                  <a:t>Directed and simple: </a:t>
                </a:r>
                <a14:m>
                  <m:oMath xmlns:m="http://schemas.openxmlformats.org/officeDocument/2006/math">
                    <m:r>
                      <a:rPr lang="en-US" i="1">
                        <a:latin typeface="Cambria Math" panose="02040503050406030204" pitchFamily="18" charset="0"/>
                      </a:rPr>
                      <m:t>|</m:t>
                    </m:r>
                    <m:r>
                      <a:rPr lang="en-US" i="1">
                        <a:latin typeface="Cambria Math" panose="02040503050406030204" pitchFamily="18" charset="0"/>
                      </a:rPr>
                      <m:t>𝑉</m:t>
                    </m:r>
                    <m:r>
                      <a:rPr lang="en-US" i="1">
                        <a:latin typeface="Cambria Math" panose="02040503050406030204" pitchFamily="18" charset="0"/>
                      </a:rPr>
                      <m:t>|(|</m:t>
                    </m:r>
                    <m:r>
                      <a:rPr lang="en-US" i="1">
                        <a:latin typeface="Cambria Math" panose="02040503050406030204" pitchFamily="18" charset="0"/>
                      </a:rPr>
                      <m:t>𝑉</m:t>
                    </m:r>
                    <m:r>
                      <a:rPr lang="en-US" i="1">
                        <a:latin typeface="Cambria Math" panose="02040503050406030204" pitchFamily="18" charset="0"/>
                      </a:rPr>
                      <m:t>|−1)</m:t>
                    </m:r>
                  </m:oMath>
                </a14:m>
                <a:endParaRPr lang="en-US" dirty="0"/>
              </a:p>
              <a:p>
                <a:pPr lvl="1"/>
                <a:r>
                  <a:rPr lang="en-US" dirty="0"/>
                  <a:t>Direct and non-simple (but no duplicates): </a:t>
                </a:r>
                <a14:m>
                  <m:oMath xmlns:m="http://schemas.openxmlformats.org/officeDocument/2006/math">
                    <m:sSup>
                      <m:sSupPr>
                        <m:ctrlPr>
                          <a:rPr lang="en-US" b="0" i="1" smtClean="0">
                            <a:latin typeface="Cambria Math" panose="02040503050406030204" pitchFamily="18" charset="0"/>
                          </a:rPr>
                        </m:ctrlPr>
                      </m:sSupPr>
                      <m:e>
                        <m:r>
                          <a:rPr lang="en-US" i="1">
                            <a:latin typeface="Cambria Math" panose="02040503050406030204" pitchFamily="18" charset="0"/>
                          </a:rPr>
                          <m:t>|</m:t>
                        </m:r>
                        <m:r>
                          <a:rPr lang="en-US" i="1">
                            <a:latin typeface="Cambria Math" panose="02040503050406030204" pitchFamily="18" charset="0"/>
                          </a:rPr>
                          <m:t>𝑉</m:t>
                        </m:r>
                        <m:r>
                          <a:rPr lang="en-US" i="1">
                            <a:latin typeface="Cambria Math" panose="02040503050406030204" pitchFamily="18" charset="0"/>
                          </a:rPr>
                          <m:t>|</m:t>
                        </m:r>
                      </m:e>
                      <m:sup>
                        <m:r>
                          <a:rPr lang="en-US" b="0" i="1" smtClean="0">
                            <a:latin typeface="Cambria Math" panose="02040503050406030204" pitchFamily="18" charset="0"/>
                          </a:rPr>
                          <m:t>2</m:t>
                        </m:r>
                      </m:sup>
                    </m:sSup>
                  </m:oMath>
                </a14:m>
                <a:endParaRPr lang="en-US" dirty="0"/>
              </a:p>
              <a:p>
                <a:r>
                  <a:rPr lang="en-US" dirty="0"/>
                  <a:t>If the graph is connected, the minimum number of edges is </a:t>
                </a:r>
                <a14:m>
                  <m:oMath xmlns:m="http://schemas.openxmlformats.org/officeDocument/2006/math">
                    <m:d>
                      <m:dPr>
                        <m:begChr m:val="|"/>
                        <m:endChr m:val="|"/>
                        <m:ctrlPr>
                          <a:rPr lang="en-US" i="1">
                            <a:latin typeface="Cambria Math" panose="02040503050406030204" pitchFamily="18" charset="0"/>
                          </a:rPr>
                        </m:ctrlPr>
                      </m:dPr>
                      <m:e>
                        <m:r>
                          <a:rPr lang="en-US" i="1">
                            <a:latin typeface="Cambria Math" panose="02040503050406030204" pitchFamily="18" charset="0"/>
                          </a:rPr>
                          <m:t>𝑉</m:t>
                        </m:r>
                      </m:e>
                    </m:d>
                    <m:r>
                      <a:rPr lang="en-US" b="0" i="1" smtClean="0">
                        <a:latin typeface="Cambria Math" panose="02040503050406030204" pitchFamily="18" charset="0"/>
                      </a:rPr>
                      <m:t>−1</m:t>
                    </m:r>
                  </m:oMath>
                </a14:m>
                <a:endParaRPr lang="en-US" dirty="0"/>
              </a:p>
              <a:p>
                <a:r>
                  <a:rPr lang="en-US" dirty="0"/>
                  <a:t>If </a:t>
                </a:r>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r>
                      <a:rPr lang="en-US" b="0" i="1" smtClean="0">
                        <a:latin typeface="Cambria Math" panose="02040503050406030204" pitchFamily="18" charset="0"/>
                      </a:rPr>
                      <m:t>∈</m:t>
                    </m:r>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sup>
                            <m:r>
                              <a:rPr lang="en-US" b="0" i="1" smtClean="0">
                                <a:latin typeface="Cambria Math" panose="02040503050406030204" pitchFamily="18" charset="0"/>
                              </a:rPr>
                              <m:t>2</m:t>
                            </m:r>
                          </m:sup>
                        </m:sSup>
                      </m:e>
                    </m:d>
                  </m:oMath>
                </a14:m>
                <a:r>
                  <a:rPr lang="en-US" dirty="0"/>
                  <a:t> we say the graph is </a:t>
                </a:r>
                <a:r>
                  <a:rPr lang="en-US" b="1" dirty="0"/>
                  <a:t>dense</a:t>
                </a:r>
              </a:p>
              <a:p>
                <a:r>
                  <a:rPr lang="en-US" dirty="0"/>
                  <a:t>If </a:t>
                </a:r>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r>
                      <a:rPr lang="en-US" b="0" i="1" smtClean="0">
                        <a:latin typeface="Cambria Math" panose="02040503050406030204" pitchFamily="18" charset="0"/>
                      </a:rPr>
                      <m:t>∈</m:t>
                    </m:r>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𝑉</m:t>
                        </m:r>
                        <m:r>
                          <a:rPr lang="en-US" b="0" i="1" smtClean="0">
                            <a:latin typeface="Cambria Math" panose="02040503050406030204" pitchFamily="18" charset="0"/>
                          </a:rPr>
                          <m:t>|</m:t>
                        </m:r>
                      </m:e>
                    </m:d>
                  </m:oMath>
                </a14:m>
                <a:r>
                  <a:rPr lang="en-US" dirty="0"/>
                  <a:t> we say the graph is </a:t>
                </a:r>
                <a:r>
                  <a:rPr lang="en-US" b="1" dirty="0"/>
                  <a:t>sparse</a:t>
                </a:r>
                <a:endParaRPr lang="en-US" dirty="0"/>
              </a:p>
              <a:p>
                <a:r>
                  <a:rPr lang="en-US" dirty="0"/>
                  <a:t>Because </a:t>
                </a:r>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oMath>
                </a14:m>
                <a:r>
                  <a:rPr lang="en-US" dirty="0"/>
                  <a:t> is not always near to </a:t>
                </a:r>
                <a14:m>
                  <m:oMath xmlns:m="http://schemas.openxmlformats.org/officeDocument/2006/math">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sup>
                        <m:r>
                          <a:rPr lang="en-US" b="0" i="1" smtClean="0">
                            <a:latin typeface="Cambria Math" panose="02040503050406030204" pitchFamily="18" charset="0"/>
                          </a:rPr>
                          <m:t>2</m:t>
                        </m:r>
                      </m:sup>
                    </m:sSup>
                  </m:oMath>
                </a14:m>
                <a:r>
                  <a:rPr lang="en-US" dirty="0"/>
                  <a:t> we do not typically substitute </a:t>
                </a:r>
                <a14:m>
                  <m:oMath xmlns:m="http://schemas.openxmlformats.org/officeDocument/2006/math">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sup>
                        <m:r>
                          <a:rPr lang="en-US" b="0" i="1" smtClean="0">
                            <a:latin typeface="Cambria Math" panose="02040503050406030204" pitchFamily="18" charset="0"/>
                          </a:rPr>
                          <m:t>2</m:t>
                        </m:r>
                      </m:sup>
                    </m:sSup>
                  </m:oMath>
                </a14:m>
                <a:r>
                  <a:rPr lang="en-US" dirty="0"/>
                  <a:t> for </a:t>
                </a:r>
                <a14:m>
                  <m:oMath xmlns:m="http://schemas.openxmlformats.org/officeDocument/2006/math">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oMath>
                </a14:m>
                <a:r>
                  <a:rPr lang="en-US" dirty="0"/>
                  <a:t> in running times, but leave it as a separate variable</a:t>
                </a:r>
              </a:p>
              <a:p>
                <a:pPr lvl="1"/>
                <a:r>
                  <a:rPr lang="en-US" dirty="0"/>
                  <a:t>However,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𝐸</m:t>
                                </m:r>
                              </m:e>
                            </m:d>
                          </m:e>
                        </m:d>
                      </m:e>
                    </m:func>
                    <m:r>
                      <a:rPr lang="en-US" b="0" i="1" smtClean="0">
                        <a:latin typeface="Cambria Math" panose="02040503050406030204" pitchFamily="18" charset="0"/>
                      </a:rPr>
                      <m:t>∈</m:t>
                    </m:r>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𝑉</m:t>
                                    </m:r>
                                  </m:e>
                                </m:d>
                              </m:e>
                            </m:d>
                          </m:e>
                        </m:func>
                      </m:e>
                    </m:d>
                  </m:oMath>
                </a14:m>
                <a:endParaRPr lang="en-US" dirty="0"/>
              </a:p>
            </p:txBody>
          </p:sp>
        </mc:Choice>
        <mc:Fallback xmlns="">
          <p:sp>
            <p:nvSpPr>
              <p:cNvPr id="3" name="Content Placeholder 2">
                <a:extLst>
                  <a:ext uri="{FF2B5EF4-FFF2-40B4-BE49-F238E27FC236}">
                    <a16:creationId xmlns:a16="http://schemas.microsoft.com/office/drawing/2014/main" id="{F6155EE9-7CE2-D431-734A-223076BAE216}"/>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1487236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Path</a:t>
            </a:r>
          </a:p>
        </p:txBody>
      </p:sp>
      <p:grpSp>
        <p:nvGrpSpPr>
          <p:cNvPr id="5" name="Group 4" descr="An illustration of the following undirected graph:&#10;&#10;The vertices are: 1,2,3,4,5,6,7,8&#10;The edges are as follows:&#10;(1,2), (1,3), &#10;(2,5), (2,3), &#10;(3,4), (3,6), &#10;(4,5), (4,6), &#10;(5,7), (5,8), &#10;(6,7), &#10;(7,8), (7,9), &#10;(8,9)&#10;&#10;In this graph, the following is a simple path from node 1 to node 4: [1,2,5,7,6,4]&#10;&#10;The following is a cycle: [5,7,6,4,5]&#10;&#10;And the following is neither a simple path nor a cycle: [5,8,9,7,8]"/>
          <p:cNvGrpSpPr/>
          <p:nvPr/>
        </p:nvGrpSpPr>
        <p:grpSpPr>
          <a:xfrm>
            <a:off x="1524000" y="1687612"/>
            <a:ext cx="4600060" cy="2787240"/>
            <a:chOff x="0" y="2862182"/>
            <a:chExt cx="7044346" cy="4268266"/>
          </a:xfrm>
        </p:grpSpPr>
        <p:cxnSp>
          <p:nvCxnSpPr>
            <p:cNvPr id="6" name="Straight Connector 5"/>
            <p:cNvCxnSpPr>
              <a:stCxn id="34" idx="7"/>
              <a:endCxn id="35" idx="2"/>
            </p:cNvCxnSpPr>
            <p:nvPr/>
          </p:nvCxnSpPr>
          <p:spPr>
            <a:xfrm flipV="1">
              <a:off x="438102" y="3276727"/>
              <a:ext cx="1492916" cy="962604"/>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35" idx="6"/>
              <a:endCxn id="38" idx="2"/>
            </p:cNvCxnSpPr>
            <p:nvPr/>
          </p:nvCxnSpPr>
          <p:spPr>
            <a:xfrm>
              <a:off x="2444286" y="3276727"/>
              <a:ext cx="1510213" cy="5239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34" idx="4"/>
              <a:endCxn id="36"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37" idx="3"/>
              <a:endCxn id="36"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39" idx="2"/>
              <a:endCxn id="36"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37" idx="5"/>
              <a:endCxn id="39" idx="0"/>
            </p:cNvCxnSpPr>
            <p:nvPr/>
          </p:nvCxnSpPr>
          <p:spPr>
            <a:xfrm>
              <a:off x="3012447" y="4930617"/>
              <a:ext cx="91067" cy="1464686"/>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37" idx="7"/>
              <a:endCxn id="38"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39" idx="6"/>
              <a:endCxn id="40" idx="3"/>
            </p:cNvCxnSpPr>
            <p:nvPr/>
          </p:nvCxnSpPr>
          <p:spPr>
            <a:xfrm flipV="1">
              <a:off x="3360148" y="6576771"/>
              <a:ext cx="1716185" cy="75166"/>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40" idx="1"/>
              <a:endCxn id="38" idx="4"/>
            </p:cNvCxnSpPr>
            <p:nvPr/>
          </p:nvCxnSpPr>
          <p:spPr>
            <a:xfrm flipH="1" flipV="1">
              <a:off x="4211133" y="3585751"/>
              <a:ext cx="865200" cy="2628084"/>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2" idx="2"/>
              <a:endCxn id="38" idx="5"/>
            </p:cNvCxnSpPr>
            <p:nvPr/>
          </p:nvCxnSpPr>
          <p:spPr>
            <a:xfrm flipH="1" flipV="1">
              <a:off x="4392601" y="3510585"/>
              <a:ext cx="913997" cy="49520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40" idx="0"/>
              <a:endCxn id="42" idx="3"/>
            </p:cNvCxnSpPr>
            <p:nvPr/>
          </p:nvCxnSpPr>
          <p:spPr>
            <a:xfrm flipV="1">
              <a:off x="5257801" y="4187258"/>
              <a:ext cx="123963" cy="19514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41" idx="1"/>
              <a:endCxn id="42" idx="5"/>
            </p:cNvCxnSpPr>
            <p:nvPr/>
          </p:nvCxnSpPr>
          <p:spPr>
            <a:xfrm flipH="1" flipV="1">
              <a:off x="5744700" y="4187258"/>
              <a:ext cx="861544" cy="67486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41" idx="3"/>
              <a:endCxn id="40"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67228" y="3195081"/>
              <a:ext cx="641186" cy="565580"/>
            </a:xfrm>
            <a:prstGeom prst="rect">
              <a:avLst/>
            </a:prstGeom>
            <a:noFill/>
          </p:spPr>
          <p:txBody>
            <a:bodyPr wrap="none" rtlCol="0">
              <a:spAutoFit/>
            </a:bodyPr>
            <a:lstStyle/>
            <a:p>
              <a:r>
                <a:rPr lang="en-US" dirty="0">
                  <a:solidFill>
                    <a:srgbClr val="00B050"/>
                  </a:solidFill>
                </a:rPr>
                <a:t>10</a:t>
              </a:r>
            </a:p>
          </p:txBody>
        </p:sp>
        <p:sp>
          <p:nvSpPr>
            <p:cNvPr id="20" name="TextBox 19"/>
            <p:cNvSpPr txBox="1"/>
            <p:nvPr/>
          </p:nvSpPr>
          <p:spPr>
            <a:xfrm>
              <a:off x="6095562" y="4099030"/>
              <a:ext cx="461990" cy="565580"/>
            </a:xfrm>
            <a:prstGeom prst="rect">
              <a:avLst/>
            </a:prstGeom>
            <a:noFill/>
          </p:spPr>
          <p:txBody>
            <a:bodyPr wrap="none" rtlCol="0">
              <a:spAutoFit/>
            </a:bodyPr>
            <a:lstStyle/>
            <a:p>
              <a:r>
                <a:rPr lang="en-US" dirty="0">
                  <a:solidFill>
                    <a:srgbClr val="00B050"/>
                  </a:solidFill>
                </a:rPr>
                <a:t>2</a:t>
              </a:r>
            </a:p>
          </p:txBody>
        </p:sp>
        <p:sp>
          <p:nvSpPr>
            <p:cNvPr id="21" name="TextBox 20"/>
            <p:cNvSpPr txBox="1"/>
            <p:nvPr/>
          </p:nvSpPr>
          <p:spPr>
            <a:xfrm>
              <a:off x="3895875" y="6564868"/>
              <a:ext cx="461990" cy="565580"/>
            </a:xfrm>
            <a:prstGeom prst="rect">
              <a:avLst/>
            </a:prstGeom>
            <a:noFill/>
          </p:spPr>
          <p:txBody>
            <a:bodyPr wrap="none" rtlCol="0">
              <a:spAutoFit/>
            </a:bodyPr>
            <a:lstStyle/>
            <a:p>
              <a:r>
                <a:rPr lang="en-US" dirty="0">
                  <a:solidFill>
                    <a:srgbClr val="00B050"/>
                  </a:solidFill>
                </a:rPr>
                <a:t>6</a:t>
              </a:r>
            </a:p>
          </p:txBody>
        </p:sp>
        <p:sp>
          <p:nvSpPr>
            <p:cNvPr id="22" name="TextBox 21"/>
            <p:cNvSpPr txBox="1"/>
            <p:nvPr/>
          </p:nvSpPr>
          <p:spPr>
            <a:xfrm>
              <a:off x="6047348" y="5905158"/>
              <a:ext cx="641186" cy="565580"/>
            </a:xfrm>
            <a:prstGeom prst="rect">
              <a:avLst/>
            </a:prstGeom>
            <a:noFill/>
          </p:spPr>
          <p:txBody>
            <a:bodyPr wrap="none" rtlCol="0">
              <a:spAutoFit/>
            </a:bodyPr>
            <a:lstStyle/>
            <a:p>
              <a:r>
                <a:rPr lang="en-US" dirty="0">
                  <a:solidFill>
                    <a:srgbClr val="00B050"/>
                  </a:solidFill>
                </a:rPr>
                <a:t>11</a:t>
              </a:r>
            </a:p>
          </p:txBody>
        </p:sp>
        <p:sp>
          <p:nvSpPr>
            <p:cNvPr id="23" name="TextBox 22"/>
            <p:cNvSpPr txBox="1"/>
            <p:nvPr/>
          </p:nvSpPr>
          <p:spPr>
            <a:xfrm>
              <a:off x="5255801" y="4595356"/>
              <a:ext cx="461990" cy="565580"/>
            </a:xfrm>
            <a:prstGeom prst="rect">
              <a:avLst/>
            </a:prstGeom>
            <a:noFill/>
          </p:spPr>
          <p:txBody>
            <a:bodyPr wrap="none" rtlCol="0">
              <a:spAutoFit/>
            </a:bodyPr>
            <a:lstStyle/>
            <a:p>
              <a:r>
                <a:rPr lang="en-US" dirty="0">
                  <a:solidFill>
                    <a:srgbClr val="00B050"/>
                  </a:solidFill>
                </a:rPr>
                <a:t>9</a:t>
              </a:r>
            </a:p>
          </p:txBody>
        </p:sp>
        <p:sp>
          <p:nvSpPr>
            <p:cNvPr id="24" name="TextBox 23"/>
            <p:cNvSpPr txBox="1"/>
            <p:nvPr/>
          </p:nvSpPr>
          <p:spPr>
            <a:xfrm>
              <a:off x="4119679" y="4462779"/>
              <a:ext cx="461990" cy="565580"/>
            </a:xfrm>
            <a:prstGeom prst="rect">
              <a:avLst/>
            </a:prstGeom>
            <a:noFill/>
          </p:spPr>
          <p:txBody>
            <a:bodyPr wrap="none" rtlCol="0">
              <a:spAutoFit/>
            </a:bodyPr>
            <a:lstStyle/>
            <a:p>
              <a:r>
                <a:rPr lang="en-US" dirty="0">
                  <a:solidFill>
                    <a:srgbClr val="00B050"/>
                  </a:solidFill>
                </a:rPr>
                <a:t>5</a:t>
              </a:r>
            </a:p>
          </p:txBody>
        </p:sp>
        <p:sp>
          <p:nvSpPr>
            <p:cNvPr id="25" name="TextBox 24"/>
            <p:cNvSpPr txBox="1"/>
            <p:nvPr/>
          </p:nvSpPr>
          <p:spPr>
            <a:xfrm>
              <a:off x="4582463" y="3299181"/>
              <a:ext cx="461990" cy="565580"/>
            </a:xfrm>
            <a:prstGeom prst="rect">
              <a:avLst/>
            </a:prstGeom>
            <a:noFill/>
          </p:spPr>
          <p:txBody>
            <a:bodyPr wrap="none" rtlCol="0">
              <a:spAutoFit/>
            </a:bodyPr>
            <a:lstStyle/>
            <a:p>
              <a:r>
                <a:rPr lang="en-US" dirty="0">
                  <a:solidFill>
                    <a:srgbClr val="00B050"/>
                  </a:solidFill>
                </a:rPr>
                <a:t>8</a:t>
              </a:r>
            </a:p>
          </p:txBody>
        </p:sp>
        <p:sp>
          <p:nvSpPr>
            <p:cNvPr id="26" name="TextBox 25"/>
            <p:cNvSpPr txBox="1"/>
            <p:nvPr/>
          </p:nvSpPr>
          <p:spPr>
            <a:xfrm>
              <a:off x="3058462" y="5546336"/>
              <a:ext cx="461990" cy="565580"/>
            </a:xfrm>
            <a:prstGeom prst="rect">
              <a:avLst/>
            </a:prstGeom>
            <a:noFill/>
          </p:spPr>
          <p:txBody>
            <a:bodyPr wrap="none" rtlCol="0">
              <a:spAutoFit/>
            </a:bodyPr>
            <a:lstStyle/>
            <a:p>
              <a:r>
                <a:rPr lang="en-US" dirty="0">
                  <a:solidFill>
                    <a:srgbClr val="00B050"/>
                  </a:solidFill>
                </a:rPr>
                <a:t>3</a:t>
              </a:r>
            </a:p>
          </p:txBody>
        </p:sp>
        <p:sp>
          <p:nvSpPr>
            <p:cNvPr id="27" name="TextBox 26"/>
            <p:cNvSpPr txBox="1"/>
            <p:nvPr/>
          </p:nvSpPr>
          <p:spPr>
            <a:xfrm>
              <a:off x="3064048" y="3778529"/>
              <a:ext cx="461990" cy="565580"/>
            </a:xfrm>
            <a:prstGeom prst="rect">
              <a:avLst/>
            </a:prstGeom>
            <a:noFill/>
          </p:spPr>
          <p:txBody>
            <a:bodyPr wrap="none" rtlCol="0">
              <a:spAutoFit/>
            </a:bodyPr>
            <a:lstStyle/>
            <a:p>
              <a:r>
                <a:rPr lang="en-US" dirty="0">
                  <a:solidFill>
                    <a:srgbClr val="00B050"/>
                  </a:solidFill>
                </a:rPr>
                <a:t>7</a:t>
              </a:r>
            </a:p>
          </p:txBody>
        </p:sp>
        <p:sp>
          <p:nvSpPr>
            <p:cNvPr id="28" name="TextBox 27"/>
            <p:cNvSpPr txBox="1"/>
            <p:nvPr/>
          </p:nvSpPr>
          <p:spPr>
            <a:xfrm>
              <a:off x="2051034" y="5224258"/>
              <a:ext cx="461990" cy="565580"/>
            </a:xfrm>
            <a:prstGeom prst="rect">
              <a:avLst/>
            </a:prstGeom>
            <a:noFill/>
          </p:spPr>
          <p:txBody>
            <a:bodyPr wrap="none" rtlCol="0">
              <a:spAutoFit/>
            </a:bodyPr>
            <a:lstStyle/>
            <a:p>
              <a:r>
                <a:rPr lang="en-US" dirty="0">
                  <a:solidFill>
                    <a:srgbClr val="00B050"/>
                  </a:solidFill>
                </a:rPr>
                <a:t>3</a:t>
              </a:r>
            </a:p>
          </p:txBody>
        </p:sp>
        <p:sp>
          <p:nvSpPr>
            <p:cNvPr id="29" name="TextBox 28"/>
            <p:cNvSpPr txBox="1"/>
            <p:nvPr/>
          </p:nvSpPr>
          <p:spPr>
            <a:xfrm>
              <a:off x="1885966" y="6404395"/>
              <a:ext cx="461990" cy="565580"/>
            </a:xfrm>
            <a:prstGeom prst="rect">
              <a:avLst/>
            </a:prstGeom>
            <a:noFill/>
          </p:spPr>
          <p:txBody>
            <a:bodyPr wrap="none" rtlCol="0">
              <a:spAutoFit/>
            </a:bodyPr>
            <a:lstStyle/>
            <a:p>
              <a:r>
                <a:rPr lang="en-US" dirty="0">
                  <a:solidFill>
                    <a:srgbClr val="00B050"/>
                  </a:solidFill>
                </a:rPr>
                <a:t>1</a:t>
              </a:r>
            </a:p>
          </p:txBody>
        </p:sp>
        <p:sp>
          <p:nvSpPr>
            <p:cNvPr id="30" name="TextBox 29"/>
            <p:cNvSpPr txBox="1"/>
            <p:nvPr/>
          </p:nvSpPr>
          <p:spPr>
            <a:xfrm>
              <a:off x="2830979" y="2862182"/>
              <a:ext cx="461990" cy="565580"/>
            </a:xfrm>
            <a:prstGeom prst="rect">
              <a:avLst/>
            </a:prstGeom>
            <a:noFill/>
          </p:spPr>
          <p:txBody>
            <a:bodyPr wrap="none" rtlCol="0">
              <a:spAutoFit/>
            </a:bodyPr>
            <a:lstStyle/>
            <a:p>
              <a:r>
                <a:rPr lang="en-US" dirty="0">
                  <a:solidFill>
                    <a:srgbClr val="00B050"/>
                  </a:solidFill>
                </a:rPr>
                <a:t>8</a:t>
              </a:r>
            </a:p>
          </p:txBody>
        </p:sp>
        <p:sp>
          <p:nvSpPr>
            <p:cNvPr id="31" name="TextBox 30"/>
            <p:cNvSpPr txBox="1"/>
            <p:nvPr/>
          </p:nvSpPr>
          <p:spPr>
            <a:xfrm>
              <a:off x="256634" y="5096526"/>
              <a:ext cx="641186" cy="565580"/>
            </a:xfrm>
            <a:prstGeom prst="rect">
              <a:avLst/>
            </a:prstGeom>
            <a:noFill/>
          </p:spPr>
          <p:txBody>
            <a:bodyPr wrap="none" rtlCol="0">
              <a:spAutoFit/>
            </a:bodyPr>
            <a:lstStyle/>
            <a:p>
              <a:r>
                <a:rPr lang="en-US" dirty="0">
                  <a:solidFill>
                    <a:srgbClr val="00B050"/>
                  </a:solidFill>
                </a:rPr>
                <a:t>12</a:t>
              </a:r>
            </a:p>
          </p:txBody>
        </p:sp>
        <p:cxnSp>
          <p:nvCxnSpPr>
            <p:cNvPr id="32" name="Straight Connector 31"/>
            <p:cNvCxnSpPr>
              <a:stCxn id="35" idx="4"/>
              <a:endCxn id="36"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414258" y="4262423"/>
              <a:ext cx="461990" cy="565580"/>
            </a:xfrm>
            <a:prstGeom prst="rect">
              <a:avLst/>
            </a:prstGeom>
            <a:noFill/>
          </p:spPr>
          <p:txBody>
            <a:bodyPr wrap="none" rtlCol="0">
              <a:spAutoFit/>
            </a:bodyPr>
            <a:lstStyle/>
            <a:p>
              <a:r>
                <a:rPr lang="en-US" dirty="0">
                  <a:solidFill>
                    <a:srgbClr val="00B050"/>
                  </a:solidFill>
                </a:rPr>
                <a:t>9</a:t>
              </a:r>
            </a:p>
          </p:txBody>
        </p:sp>
        <p:sp>
          <p:nvSpPr>
            <p:cNvPr id="34" name="Oval 33"/>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5" name="Oval 34"/>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36" name="Oval 35"/>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37" name="Oval 36"/>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38" name="Oval 37"/>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9" name="Oval 38"/>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40" name="Oval 39"/>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41" name="Oval 40"/>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2" name="Oval 41"/>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mc:AlternateContent xmlns:mc="http://schemas.openxmlformats.org/markup-compatibility/2006" xmlns:a14="http://schemas.microsoft.com/office/drawing/2010/main">
        <mc:Choice Requires="a14">
          <p:sp>
            <p:nvSpPr>
              <p:cNvPr id="81" name="TextBox 80"/>
              <p:cNvSpPr txBox="1"/>
              <p:nvPr/>
            </p:nvSpPr>
            <p:spPr>
              <a:xfrm>
                <a:off x="4818101" y="1135560"/>
                <a:ext cx="5492466" cy="954107"/>
              </a:xfrm>
              <a:prstGeom prst="rect">
                <a:avLst/>
              </a:prstGeom>
              <a:noFill/>
            </p:spPr>
            <p:txBody>
              <a:bodyPr wrap="none" rtlCol="0">
                <a:spAutoFit/>
              </a:bodyPr>
              <a:lstStyle/>
              <a:p>
                <a:r>
                  <a:rPr lang="en-US" sz="2800" dirty="0"/>
                  <a:t>A </a:t>
                </a:r>
                <a:r>
                  <a:rPr lang="en-US" sz="2800" dirty="0">
                    <a:solidFill>
                      <a:srgbClr val="7030A0"/>
                    </a:solidFill>
                  </a:rPr>
                  <a:t>sequence of nodes </a:t>
                </a:r>
                <a14:m>
                  <m:oMath xmlns:m="http://schemas.openxmlformats.org/officeDocument/2006/math">
                    <m:r>
                      <a:rPr lang="en-US" sz="2800" i="1">
                        <a:solidFill>
                          <a:srgbClr val="7030A0"/>
                        </a:solidFill>
                        <a:latin typeface="Cambria Math"/>
                      </a:rPr>
                      <m:t>(</m:t>
                    </m:r>
                    <m:sSub>
                      <m:sSubPr>
                        <m:ctrlPr>
                          <a:rPr lang="en-US" sz="2800" i="1">
                            <a:solidFill>
                              <a:srgbClr val="7030A0"/>
                            </a:solidFill>
                            <a:latin typeface="Cambria Math" panose="02040503050406030204" pitchFamily="18" charset="0"/>
                          </a:rPr>
                        </m:ctrlPr>
                      </m:sSubPr>
                      <m:e>
                        <m:r>
                          <a:rPr lang="en-US" sz="2800" i="1">
                            <a:solidFill>
                              <a:srgbClr val="7030A0"/>
                            </a:solidFill>
                            <a:latin typeface="Cambria Math"/>
                          </a:rPr>
                          <m:t>𝑣</m:t>
                        </m:r>
                      </m:e>
                      <m:sub>
                        <m:r>
                          <a:rPr lang="en-US" sz="2800" i="1">
                            <a:solidFill>
                              <a:srgbClr val="7030A0"/>
                            </a:solidFill>
                            <a:latin typeface="Cambria Math"/>
                          </a:rPr>
                          <m:t>1</m:t>
                        </m:r>
                      </m:sub>
                    </m:sSub>
                    <m:r>
                      <a:rPr lang="en-US" sz="2800" i="1">
                        <a:solidFill>
                          <a:srgbClr val="7030A0"/>
                        </a:solidFill>
                        <a:latin typeface="Cambria Math"/>
                      </a:rPr>
                      <m:t>,</m:t>
                    </m:r>
                    <m:sSub>
                      <m:sSubPr>
                        <m:ctrlPr>
                          <a:rPr lang="en-US" sz="2800" i="1">
                            <a:solidFill>
                              <a:srgbClr val="7030A0"/>
                            </a:solidFill>
                            <a:latin typeface="Cambria Math" panose="02040503050406030204" pitchFamily="18" charset="0"/>
                          </a:rPr>
                        </m:ctrlPr>
                      </m:sSubPr>
                      <m:e>
                        <m:r>
                          <a:rPr lang="en-US" sz="2800" i="1">
                            <a:solidFill>
                              <a:srgbClr val="7030A0"/>
                            </a:solidFill>
                            <a:latin typeface="Cambria Math"/>
                          </a:rPr>
                          <m:t>𝑣</m:t>
                        </m:r>
                      </m:e>
                      <m:sub>
                        <m:r>
                          <a:rPr lang="en-US" sz="2800" i="1">
                            <a:solidFill>
                              <a:srgbClr val="7030A0"/>
                            </a:solidFill>
                            <a:latin typeface="Cambria Math"/>
                          </a:rPr>
                          <m:t>2</m:t>
                        </m:r>
                      </m:sub>
                    </m:sSub>
                    <m:r>
                      <a:rPr lang="en-US" sz="2800" i="1">
                        <a:solidFill>
                          <a:srgbClr val="7030A0"/>
                        </a:solidFill>
                        <a:latin typeface="Cambria Math"/>
                      </a:rPr>
                      <m:t>,…, </m:t>
                    </m:r>
                    <m:sSub>
                      <m:sSubPr>
                        <m:ctrlPr>
                          <a:rPr lang="en-US" sz="2800" i="1">
                            <a:solidFill>
                              <a:srgbClr val="7030A0"/>
                            </a:solidFill>
                            <a:latin typeface="Cambria Math" panose="02040503050406030204" pitchFamily="18" charset="0"/>
                          </a:rPr>
                        </m:ctrlPr>
                      </m:sSubPr>
                      <m:e>
                        <m:r>
                          <a:rPr lang="en-US" sz="2800" i="1">
                            <a:solidFill>
                              <a:srgbClr val="7030A0"/>
                            </a:solidFill>
                            <a:latin typeface="Cambria Math"/>
                          </a:rPr>
                          <m:t>𝑣</m:t>
                        </m:r>
                      </m:e>
                      <m:sub>
                        <m:r>
                          <a:rPr lang="en-US" sz="2800" i="1">
                            <a:solidFill>
                              <a:srgbClr val="7030A0"/>
                            </a:solidFill>
                            <a:latin typeface="Cambria Math"/>
                          </a:rPr>
                          <m:t>𝑘</m:t>
                        </m:r>
                      </m:sub>
                    </m:sSub>
                    <m:r>
                      <a:rPr lang="en-US" sz="2800" i="1">
                        <a:solidFill>
                          <a:srgbClr val="7030A0"/>
                        </a:solidFill>
                        <a:latin typeface="Cambria Math"/>
                      </a:rPr>
                      <m:t>)</m:t>
                    </m:r>
                  </m:oMath>
                </a14:m>
                <a:r>
                  <a:rPr lang="en-US" sz="2800" dirty="0">
                    <a:solidFill>
                      <a:srgbClr val="7030A0"/>
                    </a:solidFill>
                  </a:rPr>
                  <a:t> </a:t>
                </a:r>
                <a:endParaRPr lang="en-US" sz="2800" dirty="0"/>
              </a:p>
              <a:p>
                <a:r>
                  <a:rPr lang="en-US" sz="2800" dirty="0" err="1"/>
                  <a:t>s.t.</a:t>
                </a:r>
                <a:r>
                  <a:rPr lang="en-US" sz="2800" dirty="0"/>
                  <a:t> </a:t>
                </a:r>
                <a14:m>
                  <m:oMath xmlns:m="http://schemas.openxmlformats.org/officeDocument/2006/math">
                    <m:r>
                      <a:rPr lang="en-US" sz="2800" i="1">
                        <a:latin typeface="Cambria Math"/>
                      </a:rPr>
                      <m:t>∀1≤</m:t>
                    </m:r>
                    <m:r>
                      <a:rPr lang="en-US" sz="2800" i="1">
                        <a:latin typeface="Cambria Math"/>
                      </a:rPr>
                      <m:t>𝑖</m:t>
                    </m:r>
                    <m:r>
                      <a:rPr lang="en-US" sz="2800" i="1">
                        <a:latin typeface="Cambria Math"/>
                      </a:rPr>
                      <m:t>≤</m:t>
                    </m:r>
                    <m:r>
                      <a:rPr lang="en-US" sz="2800" i="1">
                        <a:latin typeface="Cambria Math"/>
                      </a:rPr>
                      <m:t>𝑘</m:t>
                    </m:r>
                    <m:r>
                      <a:rPr lang="en-US" sz="2800" i="1">
                        <a:latin typeface="Cambria Math"/>
                      </a:rPr>
                      <m:t>−1</m:t>
                    </m:r>
                  </m:oMath>
                </a14:m>
                <a:r>
                  <a:rPr lang="en-US" sz="2800" dirty="0"/>
                  <a:t>, </a:t>
                </a:r>
                <a14:m>
                  <m:oMath xmlns:m="http://schemas.openxmlformats.org/officeDocument/2006/math">
                    <m:d>
                      <m:dPr>
                        <m:ctrlPr>
                          <a:rPr lang="en-US" sz="2800" i="1">
                            <a:solidFill>
                              <a:srgbClr val="FF0000"/>
                            </a:solidFill>
                            <a:latin typeface="Cambria Math" panose="02040503050406030204" pitchFamily="18" charset="0"/>
                          </a:rPr>
                        </m:ctrlPr>
                      </m:dPr>
                      <m:e>
                        <m:sSub>
                          <m:sSubPr>
                            <m:ctrlPr>
                              <a:rPr lang="en-US" sz="2800" i="1">
                                <a:solidFill>
                                  <a:srgbClr val="FF0000"/>
                                </a:solidFill>
                                <a:latin typeface="Cambria Math" panose="02040503050406030204" pitchFamily="18" charset="0"/>
                              </a:rPr>
                            </m:ctrlPr>
                          </m:sSubPr>
                          <m:e>
                            <m:r>
                              <a:rPr lang="en-US" sz="2800" i="1">
                                <a:solidFill>
                                  <a:srgbClr val="FF0000"/>
                                </a:solidFill>
                                <a:latin typeface="Cambria Math"/>
                              </a:rPr>
                              <m:t>𝑣</m:t>
                            </m:r>
                          </m:e>
                          <m:sub>
                            <m:r>
                              <a:rPr lang="en-US" sz="2800" i="1">
                                <a:solidFill>
                                  <a:srgbClr val="FF0000"/>
                                </a:solidFill>
                                <a:latin typeface="Cambria Math"/>
                              </a:rPr>
                              <m:t>𝑖</m:t>
                            </m:r>
                          </m:sub>
                        </m:sSub>
                        <m:r>
                          <a:rPr lang="en-US" sz="2800" i="1">
                            <a:solidFill>
                              <a:srgbClr val="FF0000"/>
                            </a:solidFill>
                            <a:latin typeface="Cambria Math"/>
                          </a:rPr>
                          <m:t>,</m:t>
                        </m:r>
                        <m:sSub>
                          <m:sSubPr>
                            <m:ctrlPr>
                              <a:rPr lang="en-US" sz="2800" i="1">
                                <a:solidFill>
                                  <a:srgbClr val="FF0000"/>
                                </a:solidFill>
                                <a:latin typeface="Cambria Math" panose="02040503050406030204" pitchFamily="18" charset="0"/>
                              </a:rPr>
                            </m:ctrlPr>
                          </m:sSubPr>
                          <m:e>
                            <m:r>
                              <a:rPr lang="en-US" sz="2800" i="1">
                                <a:solidFill>
                                  <a:srgbClr val="FF0000"/>
                                </a:solidFill>
                                <a:latin typeface="Cambria Math"/>
                              </a:rPr>
                              <m:t>𝑣</m:t>
                            </m:r>
                          </m:e>
                          <m:sub>
                            <m:r>
                              <a:rPr lang="en-US" sz="2800" i="1">
                                <a:solidFill>
                                  <a:srgbClr val="FF0000"/>
                                </a:solidFill>
                                <a:latin typeface="Cambria Math"/>
                              </a:rPr>
                              <m:t>𝑖</m:t>
                            </m:r>
                            <m:r>
                              <a:rPr lang="en-US" sz="2800" i="1">
                                <a:solidFill>
                                  <a:srgbClr val="FF0000"/>
                                </a:solidFill>
                                <a:latin typeface="Cambria Math"/>
                              </a:rPr>
                              <m:t>+1</m:t>
                            </m:r>
                          </m:sub>
                        </m:sSub>
                      </m:e>
                    </m:d>
                    <m:r>
                      <a:rPr lang="en-US" sz="2800" i="1">
                        <a:solidFill>
                          <a:srgbClr val="FF0000"/>
                        </a:solidFill>
                        <a:latin typeface="Cambria Math"/>
                      </a:rPr>
                      <m:t>∈</m:t>
                    </m:r>
                    <m:r>
                      <a:rPr lang="en-US" sz="2800" i="1">
                        <a:solidFill>
                          <a:srgbClr val="FF0000"/>
                        </a:solidFill>
                        <a:latin typeface="Cambria Math"/>
                      </a:rPr>
                      <m:t>𝐸</m:t>
                    </m:r>
                  </m:oMath>
                </a14:m>
                <a:endParaRPr lang="en-US" sz="2800" dirty="0">
                  <a:solidFill>
                    <a:srgbClr val="FF000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4818101" y="1135560"/>
                <a:ext cx="5492466" cy="954107"/>
              </a:xfrm>
              <a:prstGeom prst="rect">
                <a:avLst/>
              </a:prstGeom>
              <a:blipFill>
                <a:blip r:embed="rId2"/>
                <a:stretch>
                  <a:fillRect l="-2074" t="-5195" b="-15584"/>
                </a:stretch>
              </a:blipFill>
            </p:spPr>
            <p:txBody>
              <a:bodyPr/>
              <a:lstStyle/>
              <a:p>
                <a:r>
                  <a:rPr lang="en-US">
                    <a:noFill/>
                  </a:rPr>
                  <a:t> </a:t>
                </a:r>
              </a:p>
            </p:txBody>
          </p:sp>
        </mc:Fallback>
      </mc:AlternateContent>
      <p:sp>
        <p:nvSpPr>
          <p:cNvPr id="52" name="TextBox 51"/>
          <p:cNvSpPr txBox="1"/>
          <p:nvPr/>
        </p:nvSpPr>
        <p:spPr>
          <a:xfrm>
            <a:off x="1783389" y="4800601"/>
            <a:ext cx="4108321" cy="1384995"/>
          </a:xfrm>
          <a:prstGeom prst="rect">
            <a:avLst/>
          </a:prstGeom>
          <a:noFill/>
        </p:spPr>
        <p:txBody>
          <a:bodyPr wrap="square" rtlCol="0">
            <a:spAutoFit/>
          </a:bodyPr>
          <a:lstStyle/>
          <a:p>
            <a:r>
              <a:rPr lang="en-US" sz="2800" u="sng" dirty="0"/>
              <a:t>Simple Path:</a:t>
            </a:r>
          </a:p>
          <a:p>
            <a:r>
              <a:rPr lang="en-US" sz="2800" dirty="0"/>
              <a:t>A path in which each node appears at most once</a:t>
            </a:r>
          </a:p>
        </p:txBody>
      </p:sp>
      <p:sp>
        <p:nvSpPr>
          <p:cNvPr id="154" name="TextBox 153"/>
          <p:cNvSpPr txBox="1"/>
          <p:nvPr/>
        </p:nvSpPr>
        <p:spPr>
          <a:xfrm>
            <a:off x="6559680" y="4800600"/>
            <a:ext cx="4108321" cy="1384995"/>
          </a:xfrm>
          <a:prstGeom prst="rect">
            <a:avLst/>
          </a:prstGeom>
          <a:noFill/>
        </p:spPr>
        <p:txBody>
          <a:bodyPr wrap="square" rtlCol="0">
            <a:spAutoFit/>
          </a:bodyPr>
          <a:lstStyle/>
          <a:p>
            <a:r>
              <a:rPr lang="en-US" sz="2800" u="sng" dirty="0"/>
              <a:t>Cycle:</a:t>
            </a:r>
          </a:p>
          <a:p>
            <a:r>
              <a:rPr lang="en-US" sz="2800" dirty="0"/>
              <a:t>A path which starts and ends in the same place</a:t>
            </a:r>
          </a:p>
        </p:txBody>
      </p:sp>
    </p:spTree>
    <p:extLst>
      <p:ext uri="{BB962C8B-B14F-4D97-AF65-F5344CB8AC3E}">
        <p14:creationId xmlns:p14="http://schemas.microsoft.com/office/powerpoint/2010/main" val="1501057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(Strongly) Connected Graph</a:t>
            </a:r>
          </a:p>
        </p:txBody>
      </p:sp>
      <mc:AlternateContent xmlns:mc="http://schemas.openxmlformats.org/markup-compatibility/2006" xmlns:a14="http://schemas.microsoft.com/office/drawing/2010/main">
        <mc:Choice Requires="a14">
          <p:sp>
            <p:nvSpPr>
              <p:cNvPr id="81" name="TextBox 80"/>
              <p:cNvSpPr txBox="1"/>
              <p:nvPr/>
            </p:nvSpPr>
            <p:spPr>
              <a:xfrm>
                <a:off x="2749217" y="1600201"/>
                <a:ext cx="6841446" cy="954107"/>
              </a:xfrm>
              <a:prstGeom prst="rect">
                <a:avLst/>
              </a:prstGeom>
              <a:noFill/>
            </p:spPr>
            <p:txBody>
              <a:bodyPr wrap="square" rtlCol="0">
                <a:spAutoFit/>
              </a:bodyPr>
              <a:lstStyle/>
              <a:p>
                <a:r>
                  <a:rPr lang="en-US" sz="2800" dirty="0"/>
                  <a:t>A Graph </a:t>
                </a:r>
                <a14:m>
                  <m:oMath xmlns:m="http://schemas.openxmlformats.org/officeDocument/2006/math">
                    <m:r>
                      <a:rPr lang="en-US" sz="2800" i="1">
                        <a:latin typeface="Cambria Math"/>
                      </a:rPr>
                      <m:t>𝐺</m:t>
                    </m:r>
                    <m:r>
                      <a:rPr lang="en-US" sz="2800" i="1">
                        <a:latin typeface="Cambria Math"/>
                      </a:rPr>
                      <m:t>=(</m:t>
                    </m:r>
                    <m:r>
                      <a:rPr lang="en-US" sz="2800" i="1">
                        <a:latin typeface="Cambria Math"/>
                      </a:rPr>
                      <m:t>𝑉</m:t>
                    </m:r>
                    <m:r>
                      <a:rPr lang="en-US" sz="2800" i="1">
                        <a:latin typeface="Cambria Math"/>
                      </a:rPr>
                      <m:t>,</m:t>
                    </m:r>
                    <m:r>
                      <a:rPr lang="en-US" sz="2800" i="1">
                        <a:latin typeface="Cambria Math"/>
                      </a:rPr>
                      <m:t>𝐸</m:t>
                    </m:r>
                    <m:r>
                      <a:rPr lang="en-US" sz="2800" i="1">
                        <a:latin typeface="Cambria Math"/>
                      </a:rPr>
                      <m:t>)</m:t>
                    </m:r>
                  </m:oMath>
                </a14:m>
                <a:r>
                  <a:rPr lang="en-US" sz="2800" dirty="0"/>
                  <a:t> </a:t>
                </a:r>
                <a:r>
                  <a:rPr lang="en-US" sz="2800" dirty="0" err="1"/>
                  <a:t>s.t.</a:t>
                </a:r>
                <a:r>
                  <a:rPr lang="en-US" sz="2800" dirty="0"/>
                  <a:t> for any pair of nodes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1</m:t>
                        </m:r>
                      </m:sub>
                    </m:sSub>
                    <m:r>
                      <a:rPr lang="en-US" sz="2800" i="1">
                        <a:latin typeface="Cambria Math"/>
                      </a:rPr>
                      <m:t>,</m:t>
                    </m:r>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2</m:t>
                        </m:r>
                      </m:sub>
                    </m:sSub>
                    <m:r>
                      <a:rPr lang="en-US" sz="2800" i="1">
                        <a:latin typeface="Cambria Math"/>
                      </a:rPr>
                      <m:t>∈</m:t>
                    </m:r>
                    <m:r>
                      <a:rPr lang="en-US" sz="2800" i="1">
                        <a:latin typeface="Cambria Math"/>
                      </a:rPr>
                      <m:t>𝑉</m:t>
                    </m:r>
                  </m:oMath>
                </a14:m>
                <a:r>
                  <a:rPr lang="en-US" sz="2800" dirty="0"/>
                  <a:t> there is a path from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1</m:t>
                        </m:r>
                      </m:sub>
                    </m:sSub>
                  </m:oMath>
                </a14:m>
                <a:r>
                  <a:rPr lang="en-US" sz="2800" dirty="0"/>
                  <a:t>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2</m:t>
                        </m:r>
                      </m:sub>
                    </m:sSub>
                  </m:oMath>
                </a14:m>
                <a:endParaRPr lang="en-US" sz="2800" dirty="0"/>
              </a:p>
            </p:txBody>
          </p:sp>
        </mc:Choice>
        <mc:Fallback xmlns="">
          <p:sp>
            <p:nvSpPr>
              <p:cNvPr id="81" name="TextBox 80"/>
              <p:cNvSpPr txBox="1">
                <a:spLocks noRot="1" noChangeAspect="1" noMove="1" noResize="1" noEditPoints="1" noAdjustHandles="1" noChangeArrowheads="1" noChangeShapeType="1" noTextEdit="1"/>
              </p:cNvSpPr>
              <p:nvPr/>
            </p:nvSpPr>
            <p:spPr>
              <a:xfrm>
                <a:off x="2749217" y="1600201"/>
                <a:ext cx="6841446" cy="954107"/>
              </a:xfrm>
              <a:prstGeom prst="rect">
                <a:avLst/>
              </a:prstGeom>
              <a:blipFill>
                <a:blip r:embed="rId2"/>
                <a:stretch>
                  <a:fillRect l="-1855" t="-6579" b="-15789"/>
                </a:stretch>
              </a:blipFill>
            </p:spPr>
            <p:txBody>
              <a:bodyPr/>
              <a:lstStyle/>
              <a:p>
                <a:r>
                  <a:rPr lang="en-US">
                    <a:noFill/>
                  </a:rPr>
                  <a:t> </a:t>
                </a:r>
              </a:p>
            </p:txBody>
          </p:sp>
        </mc:Fallback>
      </mc:AlternateContent>
      <p:grpSp>
        <p:nvGrpSpPr>
          <p:cNvPr id="47" name="Group 46" descr="An illustration of the following undirected graph:&#10;&#10;The vertices are: 1,2,3,4,5,6,7,8&#10;The edges are as follows:&#10;(1,2), (1,3), &#10;(2,5), (2,3), &#10;(3,4), (3,6), &#10;(4,5), (4,6), &#10;(5,7), (5,8), &#10;(6,7), &#10;(7,8), (7,9), &#10;(8,9)&#10;&#10;Because we can identify a path from any node to any other node in this graph, it is connected.">
            <a:extLst>
              <a:ext uri="{FF2B5EF4-FFF2-40B4-BE49-F238E27FC236}">
                <a16:creationId xmlns:a16="http://schemas.microsoft.com/office/drawing/2014/main" id="{2B921582-14F2-2CDF-EE5D-D0B88021BD72}"/>
              </a:ext>
            </a:extLst>
          </p:cNvPr>
          <p:cNvGrpSpPr/>
          <p:nvPr/>
        </p:nvGrpSpPr>
        <p:grpSpPr>
          <a:xfrm>
            <a:off x="1616182" y="3116577"/>
            <a:ext cx="4301146" cy="3151832"/>
            <a:chOff x="1616182" y="3116577"/>
            <a:chExt cx="4301146" cy="3151832"/>
          </a:xfrm>
        </p:grpSpPr>
        <p:grpSp>
          <p:nvGrpSpPr>
            <p:cNvPr id="31" name="Group 30">
              <a:extLst>
                <a:ext uri="{FF2B5EF4-FFF2-40B4-BE49-F238E27FC236}">
                  <a16:creationId xmlns:a16="http://schemas.microsoft.com/office/drawing/2014/main" id="{8737F504-B85A-1520-E7F4-8989BE84231C}"/>
                </a:ext>
              </a:extLst>
            </p:cNvPr>
            <p:cNvGrpSpPr/>
            <p:nvPr/>
          </p:nvGrpSpPr>
          <p:grpSpPr>
            <a:xfrm>
              <a:off x="1616182" y="3116577"/>
              <a:ext cx="4301146" cy="2374232"/>
              <a:chOff x="0" y="3020093"/>
              <a:chExt cx="7044346" cy="3888478"/>
            </a:xfrm>
          </p:grpSpPr>
          <p:cxnSp>
            <p:nvCxnSpPr>
              <p:cNvPr id="32" name="Straight Connector 31">
                <a:extLst>
                  <a:ext uri="{FF2B5EF4-FFF2-40B4-BE49-F238E27FC236}">
                    <a16:creationId xmlns:a16="http://schemas.microsoft.com/office/drawing/2014/main" id="{5E1BD8B7-4CC3-76C2-B59D-BB8E9AB4F6AB}"/>
                  </a:ext>
                </a:extLst>
              </p:cNvPr>
              <p:cNvCxnSpPr>
                <a:stCxn id="85" idx="7"/>
                <a:endCxn id="86"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0A5863F-100D-A240-865D-33C97E04E063}"/>
                  </a:ext>
                </a:extLst>
              </p:cNvPr>
              <p:cNvCxnSpPr>
                <a:stCxn id="86" idx="6"/>
                <a:endCxn id="89" idx="2"/>
              </p:cNvCxnSpPr>
              <p:nvPr/>
            </p:nvCxnSpPr>
            <p:spPr>
              <a:xfrm>
                <a:off x="2444286" y="3276727"/>
                <a:ext cx="1510213" cy="5239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CEE1F91-DED4-E4D4-2B84-54D4FDE1057A}"/>
                  </a:ext>
                </a:extLst>
              </p:cNvPr>
              <p:cNvCxnSpPr>
                <a:stCxn id="85" idx="4"/>
                <a:endCxn id="87"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DFEBBBC-BC80-BAFB-02A9-944572FA7FA8}"/>
                  </a:ext>
                </a:extLst>
              </p:cNvPr>
              <p:cNvCxnSpPr>
                <a:stCxn id="88" idx="3"/>
                <a:endCxn id="87"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4ECCA56-B715-95D0-83A6-60AF5A7297FF}"/>
                  </a:ext>
                </a:extLst>
              </p:cNvPr>
              <p:cNvCxnSpPr>
                <a:stCxn id="90" idx="2"/>
                <a:endCxn id="87" idx="5"/>
              </p:cNvCxnSpPr>
              <p:nvPr/>
            </p:nvCxnSpPr>
            <p:spPr>
              <a:xfrm flipH="1" flipV="1">
                <a:off x="1477469" y="6086626"/>
                <a:ext cx="1369411" cy="5653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2590685-BC32-4A6F-5A37-D6428C971D84}"/>
                  </a:ext>
                </a:extLst>
              </p:cNvPr>
              <p:cNvCxnSpPr>
                <a:stCxn id="88" idx="5"/>
                <a:endCxn id="90"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22BE66F-CBDB-9CEF-9F06-ADB5F68BD1CB}"/>
                  </a:ext>
                </a:extLst>
              </p:cNvPr>
              <p:cNvCxnSpPr>
                <a:stCxn id="88" idx="7"/>
                <a:endCxn id="89"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ED1E064-189B-F03C-1A06-B7A4627BCB55}"/>
                  </a:ext>
                </a:extLst>
              </p:cNvPr>
              <p:cNvCxnSpPr>
                <a:stCxn id="90" idx="6"/>
                <a:endCxn id="91" idx="3"/>
              </p:cNvCxnSpPr>
              <p:nvPr/>
            </p:nvCxnSpPr>
            <p:spPr>
              <a:xfrm flipV="1">
                <a:off x="3360148" y="6576771"/>
                <a:ext cx="1716185" cy="7516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8FDEE05-0F64-09AD-162E-CEBA1DE2EEA0}"/>
                  </a:ext>
                </a:extLst>
              </p:cNvPr>
              <p:cNvCxnSpPr>
                <a:stCxn id="91" idx="1"/>
                <a:endCxn id="89" idx="4"/>
              </p:cNvCxnSpPr>
              <p:nvPr/>
            </p:nvCxnSpPr>
            <p:spPr>
              <a:xfrm flipH="1" flipV="1">
                <a:off x="4211133" y="3585751"/>
                <a:ext cx="865200" cy="262808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20AC6570-6D5A-48F4-4C13-5FEA4B295FA6}"/>
                  </a:ext>
                </a:extLst>
              </p:cNvPr>
              <p:cNvCxnSpPr>
                <a:stCxn id="93" idx="2"/>
                <a:endCxn id="89" idx="5"/>
              </p:cNvCxnSpPr>
              <p:nvPr/>
            </p:nvCxnSpPr>
            <p:spPr>
              <a:xfrm flipH="1" flipV="1">
                <a:off x="4392601" y="3510585"/>
                <a:ext cx="913997" cy="49520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A429117-4959-566E-2650-71AFD0E1BBAA}"/>
                  </a:ext>
                </a:extLst>
              </p:cNvPr>
              <p:cNvCxnSpPr>
                <a:stCxn id="91" idx="0"/>
                <a:endCxn id="93" idx="3"/>
              </p:cNvCxnSpPr>
              <p:nvPr/>
            </p:nvCxnSpPr>
            <p:spPr>
              <a:xfrm flipV="1">
                <a:off x="5257801" y="4187258"/>
                <a:ext cx="123963" cy="19514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2EDC6FD-F830-449D-BEA8-3A01CC00C88D}"/>
                  </a:ext>
                </a:extLst>
              </p:cNvPr>
              <p:cNvCxnSpPr>
                <a:stCxn id="92" idx="1"/>
                <a:endCxn id="93" idx="5"/>
              </p:cNvCxnSpPr>
              <p:nvPr/>
            </p:nvCxnSpPr>
            <p:spPr>
              <a:xfrm flipH="1" flipV="1">
                <a:off x="5744700" y="4187258"/>
                <a:ext cx="861544" cy="67486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54325B0E-E771-8B2A-813B-1C9C414A2711}"/>
                  </a:ext>
                </a:extLst>
              </p:cNvPr>
              <p:cNvCxnSpPr>
                <a:stCxn id="92" idx="3"/>
                <a:endCxn id="91" idx="6"/>
              </p:cNvCxnSpPr>
              <p:nvPr/>
            </p:nvCxnSpPr>
            <p:spPr>
              <a:xfrm flipH="1">
                <a:off x="5514435" y="5225062"/>
                <a:ext cx="1091809" cy="11702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F75438BD-A475-6206-0EF0-890B3A937474}"/>
                  </a:ext>
                </a:extLst>
              </p:cNvPr>
              <p:cNvCxnSpPr>
                <a:stCxn id="86" idx="4"/>
                <a:endCxn id="87" idx="0"/>
              </p:cNvCxnSpPr>
              <p:nvPr/>
            </p:nvCxnSpPr>
            <p:spPr>
              <a:xfrm flipH="1">
                <a:off x="1296001" y="3533361"/>
                <a:ext cx="891651" cy="21151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433C72C6-1468-0C1C-DAFA-E75622DA098E}"/>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86" name="Oval 85">
                <a:extLst>
                  <a:ext uri="{FF2B5EF4-FFF2-40B4-BE49-F238E27FC236}">
                    <a16:creationId xmlns:a16="http://schemas.microsoft.com/office/drawing/2014/main" id="{5C6235E6-E60A-062C-E312-5D5F0758C46F}"/>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87" name="Oval 86">
                <a:extLst>
                  <a:ext uri="{FF2B5EF4-FFF2-40B4-BE49-F238E27FC236}">
                    <a16:creationId xmlns:a16="http://schemas.microsoft.com/office/drawing/2014/main" id="{266721D1-8A4C-2F76-CAA9-FEE941202C62}"/>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88" name="Oval 87">
                <a:extLst>
                  <a:ext uri="{FF2B5EF4-FFF2-40B4-BE49-F238E27FC236}">
                    <a16:creationId xmlns:a16="http://schemas.microsoft.com/office/drawing/2014/main" id="{A11DC63D-5D3B-50C2-0184-D0A5C0983F41}"/>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89" name="Oval 88">
                <a:extLst>
                  <a:ext uri="{FF2B5EF4-FFF2-40B4-BE49-F238E27FC236}">
                    <a16:creationId xmlns:a16="http://schemas.microsoft.com/office/drawing/2014/main" id="{A85C5B94-C7C8-EF44-98C4-BE12B03F5982}"/>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90" name="Oval 89">
                <a:extLst>
                  <a:ext uri="{FF2B5EF4-FFF2-40B4-BE49-F238E27FC236}">
                    <a16:creationId xmlns:a16="http://schemas.microsoft.com/office/drawing/2014/main" id="{B2B540B4-CB17-9AE6-4BB0-4C37019F579D}"/>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91" name="Oval 90">
                <a:extLst>
                  <a:ext uri="{FF2B5EF4-FFF2-40B4-BE49-F238E27FC236}">
                    <a16:creationId xmlns:a16="http://schemas.microsoft.com/office/drawing/2014/main" id="{33EC8594-8ABF-2A8A-5F6C-A051BCCEB0DB}"/>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92" name="Oval 91">
                <a:extLst>
                  <a:ext uri="{FF2B5EF4-FFF2-40B4-BE49-F238E27FC236}">
                    <a16:creationId xmlns:a16="http://schemas.microsoft.com/office/drawing/2014/main" id="{4BEDAF14-D53E-75A5-E285-6B0F2B4BACC2}"/>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93" name="Oval 92">
                <a:extLst>
                  <a:ext uri="{FF2B5EF4-FFF2-40B4-BE49-F238E27FC236}">
                    <a16:creationId xmlns:a16="http://schemas.microsoft.com/office/drawing/2014/main" id="{A3638133-CC72-9171-3757-AEDA085786C7}"/>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sp>
          <p:nvSpPr>
            <p:cNvPr id="45" name="TextBox 44">
              <a:extLst>
                <a:ext uri="{FF2B5EF4-FFF2-40B4-BE49-F238E27FC236}">
                  <a16:creationId xmlns:a16="http://schemas.microsoft.com/office/drawing/2014/main" id="{1E0F26B5-366A-711E-D723-7F1979D24DA8}"/>
                </a:ext>
              </a:extLst>
            </p:cNvPr>
            <p:cNvSpPr txBox="1"/>
            <p:nvPr/>
          </p:nvSpPr>
          <p:spPr>
            <a:xfrm>
              <a:off x="2548407" y="5745189"/>
              <a:ext cx="1756571" cy="523220"/>
            </a:xfrm>
            <a:prstGeom prst="rect">
              <a:avLst/>
            </a:prstGeom>
            <a:noFill/>
          </p:spPr>
          <p:txBody>
            <a:bodyPr wrap="none" rtlCol="0">
              <a:spAutoFit/>
            </a:bodyPr>
            <a:lstStyle/>
            <a:p>
              <a:r>
                <a:rPr lang="en-US" sz="2800" dirty="0"/>
                <a:t>Connected</a:t>
              </a:r>
            </a:p>
          </p:txBody>
        </p:sp>
      </p:grpSp>
      <p:grpSp>
        <p:nvGrpSpPr>
          <p:cNvPr id="48" name="Group 47" descr="An illustration of the following undirected graph:&#10;&#10;The vertices are: 1,2,3,4,5,6,7,8&#10;The edges are as follows:&#10;(1,2), (1,3), &#10;(2,5), &#10;(3,2), (3,4), (3,6), &#10;(4,6), &#10;(5,4), (5,8), &#10;(6,3),  &#10;(7,5), (7,6), (7,8) &#10;(8,7),&#10;(9,7), (9,8)&#10;&#10;To be strongly connected we need to be able to identify a path from any node to any other node. Even thought there is a path from node 9 to node 7, there is not a path from node 7 to node 9, so it is not strongly connected.">
            <a:extLst>
              <a:ext uri="{FF2B5EF4-FFF2-40B4-BE49-F238E27FC236}">
                <a16:creationId xmlns:a16="http://schemas.microsoft.com/office/drawing/2014/main" id="{905F0962-A3E0-271C-79D6-0552E34A7DD3}"/>
              </a:ext>
            </a:extLst>
          </p:cNvPr>
          <p:cNvGrpSpPr/>
          <p:nvPr/>
        </p:nvGrpSpPr>
        <p:grpSpPr>
          <a:xfrm>
            <a:off x="7066996" y="2971845"/>
            <a:ext cx="4385159" cy="3327415"/>
            <a:chOff x="7066996" y="2971845"/>
            <a:chExt cx="4385159" cy="3327415"/>
          </a:xfrm>
        </p:grpSpPr>
        <p:grpSp>
          <p:nvGrpSpPr>
            <p:cNvPr id="3" name="Group 2" descr="An illustration of the following undirected graph:&#10;&#10;The vertices are: 1,2,3,4,5,6,7,8&#10;The edges are as follows:&#10;(1,2), (1,3), &#10;(2,5), &#10;(3,2), (3,4), (3,6), &#10;(4,6), &#10;(5,4), (5,8), &#10;(6,3),  &#10;(7,5), (7,6), (7,8) &#10;(8,7),&#10;(9,7), (9,8)">
              <a:extLst>
                <a:ext uri="{FF2B5EF4-FFF2-40B4-BE49-F238E27FC236}">
                  <a16:creationId xmlns:a16="http://schemas.microsoft.com/office/drawing/2014/main" id="{81BF1141-E287-AF7C-AFF5-2F8E9B62CA1A}"/>
                </a:ext>
              </a:extLst>
            </p:cNvPr>
            <p:cNvGrpSpPr/>
            <p:nvPr/>
          </p:nvGrpSpPr>
          <p:grpSpPr>
            <a:xfrm>
              <a:off x="7066996" y="2971845"/>
              <a:ext cx="4385159" cy="2420607"/>
              <a:chOff x="1524000" y="2625729"/>
              <a:chExt cx="7044346" cy="3888478"/>
            </a:xfrm>
          </p:grpSpPr>
          <p:grpSp>
            <p:nvGrpSpPr>
              <p:cNvPr id="5" name="Group 4">
                <a:extLst>
                  <a:ext uri="{FF2B5EF4-FFF2-40B4-BE49-F238E27FC236}">
                    <a16:creationId xmlns:a16="http://schemas.microsoft.com/office/drawing/2014/main" id="{AEE66EC6-58BA-8B7F-F97E-CEC5873CDDC7}"/>
                  </a:ext>
                </a:extLst>
              </p:cNvPr>
              <p:cNvGrpSpPr/>
              <p:nvPr/>
            </p:nvGrpSpPr>
            <p:grpSpPr>
              <a:xfrm>
                <a:off x="1524000" y="2625729"/>
                <a:ext cx="7044346" cy="3888478"/>
                <a:chOff x="0" y="3020093"/>
                <a:chExt cx="7044346" cy="3888478"/>
              </a:xfrm>
            </p:grpSpPr>
            <p:cxnSp>
              <p:nvCxnSpPr>
                <p:cNvPr id="8" name="Straight Connector 7">
                  <a:extLst>
                    <a:ext uri="{FF2B5EF4-FFF2-40B4-BE49-F238E27FC236}">
                      <a16:creationId xmlns:a16="http://schemas.microsoft.com/office/drawing/2014/main" id="{89AFC12B-39C3-99AC-053B-CE2CCA14BA75}"/>
                    </a:ext>
                  </a:extLst>
                </p:cNvPr>
                <p:cNvCxnSpPr>
                  <a:stCxn id="22" idx="7"/>
                  <a:endCxn id="23" idx="2"/>
                </p:cNvCxnSpPr>
                <p:nvPr/>
              </p:nvCxnSpPr>
              <p:spPr>
                <a:xfrm flipV="1">
                  <a:off x="438102" y="3276727"/>
                  <a:ext cx="1492916" cy="9626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0AF04E6-0506-14DD-C1B8-061A0C100FEC}"/>
                    </a:ext>
                  </a:extLst>
                </p:cNvPr>
                <p:cNvCxnSpPr>
                  <a:stCxn id="23" idx="6"/>
                  <a:endCxn id="26" idx="2"/>
                </p:cNvCxnSpPr>
                <p:nvPr/>
              </p:nvCxnSpPr>
              <p:spPr>
                <a:xfrm>
                  <a:off x="2444286" y="3276727"/>
                  <a:ext cx="1510213" cy="52390"/>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E6AEB8A-3153-8E0D-0156-6F98D5335F49}"/>
                    </a:ext>
                  </a:extLst>
                </p:cNvPr>
                <p:cNvCxnSpPr>
                  <a:stCxn id="22" idx="4"/>
                  <a:endCxn id="24" idx="1"/>
                </p:cNvCxnSpPr>
                <p:nvPr/>
              </p:nvCxnSpPr>
              <p:spPr>
                <a:xfrm>
                  <a:off x="256634" y="4677433"/>
                  <a:ext cx="857899" cy="1046257"/>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D5F06FF-1FBB-51C9-D087-2A0EB822B04D}"/>
                    </a:ext>
                  </a:extLst>
                </p:cNvPr>
                <p:cNvCxnSpPr>
                  <a:stCxn id="25" idx="3"/>
                  <a:endCxn id="24" idx="7"/>
                </p:cNvCxnSpPr>
                <p:nvPr/>
              </p:nvCxnSpPr>
              <p:spPr>
                <a:xfrm flipH="1">
                  <a:off x="1477469" y="4930617"/>
                  <a:ext cx="1172042" cy="79307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5098F52-2824-8AA8-3922-992FB49EB3E5}"/>
                    </a:ext>
                  </a:extLst>
                </p:cNvPr>
                <p:cNvCxnSpPr>
                  <a:stCxn id="27" idx="2"/>
                  <a:endCxn id="24" idx="5"/>
                </p:cNvCxnSpPr>
                <p:nvPr/>
              </p:nvCxnSpPr>
              <p:spPr>
                <a:xfrm flipH="1" flipV="1">
                  <a:off x="1477469" y="6086626"/>
                  <a:ext cx="1369411" cy="5653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A475DF4-532D-38A5-63C3-9BA7C3D6939C}"/>
                    </a:ext>
                  </a:extLst>
                </p:cNvPr>
                <p:cNvCxnSpPr>
                  <a:stCxn id="25" idx="5"/>
                  <a:endCxn id="27" idx="0"/>
                </p:cNvCxnSpPr>
                <p:nvPr/>
              </p:nvCxnSpPr>
              <p:spPr>
                <a:xfrm>
                  <a:off x="3012447" y="4930617"/>
                  <a:ext cx="91067" cy="1464686"/>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564BD50-F8D5-5D5A-95EF-5568D430D039}"/>
                    </a:ext>
                  </a:extLst>
                </p:cNvPr>
                <p:cNvCxnSpPr>
                  <a:stCxn id="25" idx="7"/>
                  <a:endCxn id="26" idx="3"/>
                </p:cNvCxnSpPr>
                <p:nvPr/>
              </p:nvCxnSpPr>
              <p:spPr>
                <a:xfrm flipV="1">
                  <a:off x="3012447" y="3510585"/>
                  <a:ext cx="1017218" cy="105709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47C31DA-8F2A-8F23-C636-D1342B4A7DF4}"/>
                    </a:ext>
                  </a:extLst>
                </p:cNvPr>
                <p:cNvCxnSpPr>
                  <a:stCxn id="27" idx="6"/>
                  <a:endCxn id="28" idx="3"/>
                </p:cNvCxnSpPr>
                <p:nvPr/>
              </p:nvCxnSpPr>
              <p:spPr>
                <a:xfrm flipV="1">
                  <a:off x="3360148" y="6576771"/>
                  <a:ext cx="1716185" cy="7516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EEA4FB5-ABAC-FB0F-FE78-8BE2B901BF66}"/>
                    </a:ext>
                  </a:extLst>
                </p:cNvPr>
                <p:cNvCxnSpPr>
                  <a:stCxn id="28" idx="1"/>
                  <a:endCxn id="26" idx="4"/>
                </p:cNvCxnSpPr>
                <p:nvPr/>
              </p:nvCxnSpPr>
              <p:spPr>
                <a:xfrm flipH="1" flipV="1">
                  <a:off x="4211133" y="3585751"/>
                  <a:ext cx="865200" cy="262808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5BF0B6-60ED-3C2A-9FB3-DC753FC6FAA6}"/>
                    </a:ext>
                  </a:extLst>
                </p:cNvPr>
                <p:cNvCxnSpPr>
                  <a:stCxn id="30" idx="2"/>
                  <a:endCxn id="26" idx="5"/>
                </p:cNvCxnSpPr>
                <p:nvPr/>
              </p:nvCxnSpPr>
              <p:spPr>
                <a:xfrm flipH="1" flipV="1">
                  <a:off x="4392601" y="3510585"/>
                  <a:ext cx="913997" cy="495205"/>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746BAB-BB1E-C2B2-520A-A86FCCB55CE7}"/>
                    </a:ext>
                  </a:extLst>
                </p:cNvPr>
                <p:cNvCxnSpPr>
                  <a:stCxn id="28" idx="0"/>
                  <a:endCxn id="30" idx="3"/>
                </p:cNvCxnSpPr>
                <p:nvPr/>
              </p:nvCxnSpPr>
              <p:spPr>
                <a:xfrm flipV="1">
                  <a:off x="5257801" y="4187258"/>
                  <a:ext cx="123963" cy="1951411"/>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4AC7CFD-ECC5-6018-3782-7B088AECD37C}"/>
                    </a:ext>
                  </a:extLst>
                </p:cNvPr>
                <p:cNvCxnSpPr>
                  <a:stCxn id="29" idx="1"/>
                  <a:endCxn id="30" idx="5"/>
                </p:cNvCxnSpPr>
                <p:nvPr/>
              </p:nvCxnSpPr>
              <p:spPr>
                <a:xfrm flipH="1" flipV="1">
                  <a:off x="5744700" y="4187258"/>
                  <a:ext cx="861544" cy="674868"/>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9AEBB05-4F00-801A-D566-A93053A1D101}"/>
                    </a:ext>
                  </a:extLst>
                </p:cNvPr>
                <p:cNvCxnSpPr>
                  <a:stCxn id="29" idx="3"/>
                  <a:endCxn id="28" idx="6"/>
                </p:cNvCxnSpPr>
                <p:nvPr/>
              </p:nvCxnSpPr>
              <p:spPr>
                <a:xfrm flipH="1">
                  <a:off x="5514435" y="5225062"/>
                  <a:ext cx="1091809" cy="117024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EFB02D6-9344-FD5B-8B88-9AC79699BFFE}"/>
                    </a:ext>
                  </a:extLst>
                </p:cNvPr>
                <p:cNvCxnSpPr>
                  <a:stCxn id="23" idx="4"/>
                  <a:endCxn id="24" idx="0"/>
                </p:cNvCxnSpPr>
                <p:nvPr/>
              </p:nvCxnSpPr>
              <p:spPr>
                <a:xfrm flipH="1">
                  <a:off x="1296001" y="3533361"/>
                  <a:ext cx="891651" cy="211516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1DAE3905-1B05-6124-AB53-61458D9EB977}"/>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3" name="Oval 22">
                  <a:extLst>
                    <a:ext uri="{FF2B5EF4-FFF2-40B4-BE49-F238E27FC236}">
                      <a16:creationId xmlns:a16="http://schemas.microsoft.com/office/drawing/2014/main" id="{3C3D966A-9151-52E6-017F-2694581BB748}"/>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4" name="Oval 23">
                  <a:extLst>
                    <a:ext uri="{FF2B5EF4-FFF2-40B4-BE49-F238E27FC236}">
                      <a16:creationId xmlns:a16="http://schemas.microsoft.com/office/drawing/2014/main" id="{62A45554-D79D-45C9-7301-93F33FFEF2CB}"/>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5" name="Oval 24">
                  <a:extLst>
                    <a:ext uri="{FF2B5EF4-FFF2-40B4-BE49-F238E27FC236}">
                      <a16:creationId xmlns:a16="http://schemas.microsoft.com/office/drawing/2014/main" id="{0BF1C4A5-87DC-6397-F7B4-E8B6A5363133}"/>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6" name="Oval 25">
                  <a:extLst>
                    <a:ext uri="{FF2B5EF4-FFF2-40B4-BE49-F238E27FC236}">
                      <a16:creationId xmlns:a16="http://schemas.microsoft.com/office/drawing/2014/main" id="{BE2669F6-C388-5DB3-8B7C-276BF872A7B8}"/>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7" name="Oval 26">
                  <a:extLst>
                    <a:ext uri="{FF2B5EF4-FFF2-40B4-BE49-F238E27FC236}">
                      <a16:creationId xmlns:a16="http://schemas.microsoft.com/office/drawing/2014/main" id="{AE4EA7AE-E274-5D22-6F89-0AB74F01887D}"/>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28" name="Oval 27">
                  <a:extLst>
                    <a:ext uri="{FF2B5EF4-FFF2-40B4-BE49-F238E27FC236}">
                      <a16:creationId xmlns:a16="http://schemas.microsoft.com/office/drawing/2014/main" id="{CADFF9D3-A17E-83D3-E0AB-24C0F47B6A00}"/>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29" name="Oval 28">
                  <a:extLst>
                    <a:ext uri="{FF2B5EF4-FFF2-40B4-BE49-F238E27FC236}">
                      <a16:creationId xmlns:a16="http://schemas.microsoft.com/office/drawing/2014/main" id="{8057FAA4-BCDD-0947-760F-FCDFF8FAB60B}"/>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30" name="Oval 29">
                  <a:extLst>
                    <a:ext uri="{FF2B5EF4-FFF2-40B4-BE49-F238E27FC236}">
                      <a16:creationId xmlns:a16="http://schemas.microsoft.com/office/drawing/2014/main" id="{49D5AA22-30A7-9811-FE6C-6EDEA48BC1E3}"/>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cxnSp>
            <p:nvCxnSpPr>
              <p:cNvPr id="6" name="Straight Connector 5">
                <a:extLst>
                  <a:ext uri="{FF2B5EF4-FFF2-40B4-BE49-F238E27FC236}">
                    <a16:creationId xmlns:a16="http://schemas.microsoft.com/office/drawing/2014/main" id="{2CF2B64D-2DF1-BB32-71E0-C22A56E4E2ED}"/>
                  </a:ext>
                </a:extLst>
              </p:cNvPr>
              <p:cNvCxnSpPr>
                <a:cxnSpLocks/>
                <a:stCxn id="28" idx="7"/>
                <a:endCxn id="30" idx="4"/>
              </p:cNvCxnSpPr>
              <p:nvPr/>
            </p:nvCxnSpPr>
            <p:spPr>
              <a:xfrm flipV="1">
                <a:off x="6963269" y="3868060"/>
                <a:ext cx="123963" cy="19514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CE29F38-5950-0CEC-28BD-9BE87A22D3DB}"/>
                  </a:ext>
                </a:extLst>
              </p:cNvPr>
              <p:cNvCxnSpPr>
                <a:cxnSpLocks/>
                <a:stCxn id="27" idx="3"/>
                <a:endCxn id="24" idx="4"/>
              </p:cNvCxnSpPr>
              <p:nvPr/>
            </p:nvCxnSpPr>
            <p:spPr>
              <a:xfrm flipH="1" flipV="1">
                <a:off x="2820001" y="5767428"/>
                <a:ext cx="1626045" cy="67161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46" name="TextBox 45">
              <a:extLst>
                <a:ext uri="{FF2B5EF4-FFF2-40B4-BE49-F238E27FC236}">
                  <a16:creationId xmlns:a16="http://schemas.microsoft.com/office/drawing/2014/main" id="{1DBCCB78-25D1-DA64-D181-C086C657BD95}"/>
                </a:ext>
              </a:extLst>
            </p:cNvPr>
            <p:cNvSpPr txBox="1"/>
            <p:nvPr/>
          </p:nvSpPr>
          <p:spPr>
            <a:xfrm>
              <a:off x="7493777" y="5776040"/>
              <a:ext cx="3846694" cy="523220"/>
            </a:xfrm>
            <a:prstGeom prst="rect">
              <a:avLst/>
            </a:prstGeom>
            <a:noFill/>
          </p:spPr>
          <p:txBody>
            <a:bodyPr wrap="none" rtlCol="0">
              <a:spAutoFit/>
            </a:bodyPr>
            <a:lstStyle/>
            <a:p>
              <a:r>
                <a:rPr lang="en-US" sz="2800" dirty="0"/>
                <a:t>Not (strongly) Connected</a:t>
              </a:r>
            </a:p>
          </p:txBody>
        </p:sp>
      </p:grpSp>
    </p:spTree>
    <p:extLst>
      <p:ext uri="{BB962C8B-B14F-4D97-AF65-F5344CB8AC3E}">
        <p14:creationId xmlns:p14="http://schemas.microsoft.com/office/powerpoint/2010/main" val="3376358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Weakly Connected Graph</a:t>
            </a:r>
          </a:p>
        </p:txBody>
      </p:sp>
      <mc:AlternateContent xmlns:mc="http://schemas.openxmlformats.org/markup-compatibility/2006" xmlns:a14="http://schemas.microsoft.com/office/drawing/2010/main">
        <mc:Choice Requires="a14">
          <p:sp>
            <p:nvSpPr>
              <p:cNvPr id="81" name="TextBox 80"/>
              <p:cNvSpPr txBox="1"/>
              <p:nvPr/>
            </p:nvSpPr>
            <p:spPr>
              <a:xfrm>
                <a:off x="2749217" y="1600201"/>
                <a:ext cx="6841446" cy="1384995"/>
              </a:xfrm>
              <a:prstGeom prst="rect">
                <a:avLst/>
              </a:prstGeom>
              <a:noFill/>
            </p:spPr>
            <p:txBody>
              <a:bodyPr wrap="square" rtlCol="0">
                <a:spAutoFit/>
              </a:bodyPr>
              <a:lstStyle/>
              <a:p>
                <a:r>
                  <a:rPr lang="en-US" sz="2800" dirty="0"/>
                  <a:t>A Graph </a:t>
                </a:r>
                <a14:m>
                  <m:oMath xmlns:m="http://schemas.openxmlformats.org/officeDocument/2006/math">
                    <m:r>
                      <a:rPr lang="en-US" sz="2800" i="1">
                        <a:latin typeface="Cambria Math"/>
                      </a:rPr>
                      <m:t>𝐺</m:t>
                    </m:r>
                    <m:r>
                      <a:rPr lang="en-US" sz="2800" i="1">
                        <a:latin typeface="Cambria Math"/>
                      </a:rPr>
                      <m:t>=(</m:t>
                    </m:r>
                    <m:r>
                      <a:rPr lang="en-US" sz="2800" i="1">
                        <a:latin typeface="Cambria Math"/>
                      </a:rPr>
                      <m:t>𝑉</m:t>
                    </m:r>
                    <m:r>
                      <a:rPr lang="en-US" sz="2800" i="1">
                        <a:latin typeface="Cambria Math"/>
                      </a:rPr>
                      <m:t>,</m:t>
                    </m:r>
                    <m:r>
                      <a:rPr lang="en-US" sz="2800" i="1">
                        <a:latin typeface="Cambria Math"/>
                      </a:rPr>
                      <m:t>𝐸</m:t>
                    </m:r>
                    <m:r>
                      <a:rPr lang="en-US" sz="2800" i="1">
                        <a:latin typeface="Cambria Math"/>
                      </a:rPr>
                      <m:t>)</m:t>
                    </m:r>
                  </m:oMath>
                </a14:m>
                <a:r>
                  <a:rPr lang="en-US" sz="2800" dirty="0"/>
                  <a:t> </a:t>
                </a:r>
                <a:r>
                  <a:rPr lang="en-US" sz="2800" dirty="0" err="1"/>
                  <a:t>s.t.</a:t>
                </a:r>
                <a:r>
                  <a:rPr lang="en-US" sz="2800" dirty="0"/>
                  <a:t> for any pair of nodes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1</m:t>
                        </m:r>
                      </m:sub>
                    </m:sSub>
                    <m:r>
                      <a:rPr lang="en-US" sz="2800" i="1">
                        <a:latin typeface="Cambria Math"/>
                      </a:rPr>
                      <m:t>,</m:t>
                    </m:r>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2</m:t>
                        </m:r>
                      </m:sub>
                    </m:sSub>
                    <m:r>
                      <a:rPr lang="en-US" sz="2800" i="1">
                        <a:latin typeface="Cambria Math"/>
                      </a:rPr>
                      <m:t>∈</m:t>
                    </m:r>
                    <m:r>
                      <a:rPr lang="en-US" sz="2800" i="1">
                        <a:latin typeface="Cambria Math"/>
                      </a:rPr>
                      <m:t>𝑉</m:t>
                    </m:r>
                  </m:oMath>
                </a14:m>
                <a:r>
                  <a:rPr lang="en-US" sz="2800" dirty="0"/>
                  <a:t> there is a path from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1</m:t>
                        </m:r>
                      </m:sub>
                    </m:sSub>
                  </m:oMath>
                </a14:m>
                <a:r>
                  <a:rPr lang="en-US" sz="2800" dirty="0"/>
                  <a:t>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𝑣</m:t>
                        </m:r>
                      </m:e>
                      <m:sub>
                        <m:r>
                          <a:rPr lang="en-US" sz="2800" i="1">
                            <a:latin typeface="Cambria Math"/>
                          </a:rPr>
                          <m:t>2</m:t>
                        </m:r>
                      </m:sub>
                    </m:sSub>
                  </m:oMath>
                </a14:m>
                <a:r>
                  <a:rPr lang="en-US" sz="2800" dirty="0"/>
                  <a:t> ignoring direction of edges</a:t>
                </a:r>
              </a:p>
            </p:txBody>
          </p:sp>
        </mc:Choice>
        <mc:Fallback xmlns="">
          <p:sp>
            <p:nvSpPr>
              <p:cNvPr id="81" name="TextBox 80"/>
              <p:cNvSpPr txBox="1">
                <a:spLocks noRot="1" noChangeAspect="1" noMove="1" noResize="1" noEditPoints="1" noAdjustHandles="1" noChangeArrowheads="1" noChangeShapeType="1" noTextEdit="1"/>
              </p:cNvSpPr>
              <p:nvPr/>
            </p:nvSpPr>
            <p:spPr>
              <a:xfrm>
                <a:off x="2749217" y="1600201"/>
                <a:ext cx="6841446" cy="1384995"/>
              </a:xfrm>
              <a:prstGeom prst="rect">
                <a:avLst/>
              </a:prstGeom>
              <a:blipFill>
                <a:blip r:embed="rId2"/>
                <a:stretch>
                  <a:fillRect l="-1872" t="-4405" b="-11454"/>
                </a:stretch>
              </a:blipFill>
            </p:spPr>
            <p:txBody>
              <a:bodyPr/>
              <a:lstStyle/>
              <a:p>
                <a:r>
                  <a:rPr lang="en-US">
                    <a:noFill/>
                  </a:rPr>
                  <a:t> </a:t>
                </a:r>
              </a:p>
            </p:txBody>
          </p:sp>
        </mc:Fallback>
      </mc:AlternateContent>
      <p:grpSp>
        <p:nvGrpSpPr>
          <p:cNvPr id="31" name="Group 30" descr="An illustration of the following undirected graph:&#10;&#10;The vertices are: 1,2,3,4,5,6,7,8&#10;The edges are as follows:&#10;(1,2), (1,3), &#10;(2,5), &#10;(3,2), (3,4), (3,6), &#10;(4,6), &#10;(5,4), (5,8), &#10;(6,3),  &#10;(7,5), (7,6), (7,8) &#10;(8,7),&#10;(9,7), (9,8)&#10;&#10;Even though the graph was not strongly connected, by ignoring edge direction we can get from any node to any other node, making it weakly connected.">
            <a:extLst>
              <a:ext uri="{FF2B5EF4-FFF2-40B4-BE49-F238E27FC236}">
                <a16:creationId xmlns:a16="http://schemas.microsoft.com/office/drawing/2014/main" id="{19BC0474-2A8C-0AB9-1FE3-EA12B04EF99D}"/>
              </a:ext>
            </a:extLst>
          </p:cNvPr>
          <p:cNvGrpSpPr/>
          <p:nvPr/>
        </p:nvGrpSpPr>
        <p:grpSpPr>
          <a:xfrm>
            <a:off x="1345045" y="3509073"/>
            <a:ext cx="4385159" cy="3094574"/>
            <a:chOff x="1345045" y="3509073"/>
            <a:chExt cx="4385159" cy="3094574"/>
          </a:xfrm>
        </p:grpSpPr>
        <p:grpSp>
          <p:nvGrpSpPr>
            <p:cNvPr id="3" name="Group 2">
              <a:extLst>
                <a:ext uri="{FF2B5EF4-FFF2-40B4-BE49-F238E27FC236}">
                  <a16:creationId xmlns:a16="http://schemas.microsoft.com/office/drawing/2014/main" id="{81BF1141-E287-AF7C-AFF5-2F8E9B62CA1A}"/>
                </a:ext>
              </a:extLst>
            </p:cNvPr>
            <p:cNvGrpSpPr/>
            <p:nvPr/>
          </p:nvGrpSpPr>
          <p:grpSpPr>
            <a:xfrm>
              <a:off x="1345045" y="3509073"/>
              <a:ext cx="4385159" cy="2420607"/>
              <a:chOff x="1524000" y="2625729"/>
              <a:chExt cx="7044346" cy="3888478"/>
            </a:xfrm>
          </p:grpSpPr>
          <p:grpSp>
            <p:nvGrpSpPr>
              <p:cNvPr id="5" name="Group 4">
                <a:extLst>
                  <a:ext uri="{FF2B5EF4-FFF2-40B4-BE49-F238E27FC236}">
                    <a16:creationId xmlns:a16="http://schemas.microsoft.com/office/drawing/2014/main" id="{AEE66EC6-58BA-8B7F-F97E-CEC5873CDDC7}"/>
                  </a:ext>
                </a:extLst>
              </p:cNvPr>
              <p:cNvGrpSpPr/>
              <p:nvPr/>
            </p:nvGrpSpPr>
            <p:grpSpPr>
              <a:xfrm>
                <a:off x="1524000" y="2625729"/>
                <a:ext cx="7044346" cy="3888478"/>
                <a:chOff x="0" y="3020093"/>
                <a:chExt cx="7044346" cy="3888478"/>
              </a:xfrm>
            </p:grpSpPr>
            <p:cxnSp>
              <p:nvCxnSpPr>
                <p:cNvPr id="8" name="Straight Connector 7">
                  <a:extLst>
                    <a:ext uri="{FF2B5EF4-FFF2-40B4-BE49-F238E27FC236}">
                      <a16:creationId xmlns:a16="http://schemas.microsoft.com/office/drawing/2014/main" id="{89AFC12B-39C3-99AC-053B-CE2CCA14BA75}"/>
                    </a:ext>
                  </a:extLst>
                </p:cNvPr>
                <p:cNvCxnSpPr>
                  <a:stCxn id="22" idx="7"/>
                  <a:endCxn id="23" idx="2"/>
                </p:cNvCxnSpPr>
                <p:nvPr/>
              </p:nvCxnSpPr>
              <p:spPr>
                <a:xfrm flipV="1">
                  <a:off x="438102" y="3276727"/>
                  <a:ext cx="1492916" cy="9626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0AF04E6-0506-14DD-C1B8-061A0C100FEC}"/>
                    </a:ext>
                  </a:extLst>
                </p:cNvPr>
                <p:cNvCxnSpPr>
                  <a:stCxn id="23" idx="6"/>
                  <a:endCxn id="26" idx="2"/>
                </p:cNvCxnSpPr>
                <p:nvPr/>
              </p:nvCxnSpPr>
              <p:spPr>
                <a:xfrm>
                  <a:off x="2444286" y="3276727"/>
                  <a:ext cx="1510213" cy="52390"/>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E6AEB8A-3153-8E0D-0156-6F98D5335F49}"/>
                    </a:ext>
                  </a:extLst>
                </p:cNvPr>
                <p:cNvCxnSpPr>
                  <a:stCxn id="22" idx="4"/>
                  <a:endCxn id="24" idx="1"/>
                </p:cNvCxnSpPr>
                <p:nvPr/>
              </p:nvCxnSpPr>
              <p:spPr>
                <a:xfrm>
                  <a:off x="256634" y="4677433"/>
                  <a:ext cx="857899" cy="1046257"/>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D5F06FF-1FBB-51C9-D087-2A0EB822B04D}"/>
                    </a:ext>
                  </a:extLst>
                </p:cNvPr>
                <p:cNvCxnSpPr>
                  <a:stCxn id="25" idx="3"/>
                  <a:endCxn id="24" idx="7"/>
                </p:cNvCxnSpPr>
                <p:nvPr/>
              </p:nvCxnSpPr>
              <p:spPr>
                <a:xfrm flipH="1">
                  <a:off x="1477469" y="4930617"/>
                  <a:ext cx="1172042" cy="79307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5098F52-2824-8AA8-3922-992FB49EB3E5}"/>
                    </a:ext>
                  </a:extLst>
                </p:cNvPr>
                <p:cNvCxnSpPr>
                  <a:stCxn id="27" idx="2"/>
                  <a:endCxn id="24" idx="5"/>
                </p:cNvCxnSpPr>
                <p:nvPr/>
              </p:nvCxnSpPr>
              <p:spPr>
                <a:xfrm flipH="1" flipV="1">
                  <a:off x="1477469" y="6086626"/>
                  <a:ext cx="1369411" cy="5653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A475DF4-532D-38A5-63C3-9BA7C3D6939C}"/>
                    </a:ext>
                  </a:extLst>
                </p:cNvPr>
                <p:cNvCxnSpPr>
                  <a:stCxn id="25" idx="5"/>
                  <a:endCxn id="27" idx="0"/>
                </p:cNvCxnSpPr>
                <p:nvPr/>
              </p:nvCxnSpPr>
              <p:spPr>
                <a:xfrm>
                  <a:off x="3012447" y="4930617"/>
                  <a:ext cx="91067" cy="1464686"/>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564BD50-F8D5-5D5A-95EF-5568D430D039}"/>
                    </a:ext>
                  </a:extLst>
                </p:cNvPr>
                <p:cNvCxnSpPr>
                  <a:stCxn id="25" idx="7"/>
                  <a:endCxn id="26" idx="3"/>
                </p:cNvCxnSpPr>
                <p:nvPr/>
              </p:nvCxnSpPr>
              <p:spPr>
                <a:xfrm flipV="1">
                  <a:off x="3012447" y="3510585"/>
                  <a:ext cx="1017218" cy="105709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47C31DA-8F2A-8F23-C636-D1342B4A7DF4}"/>
                    </a:ext>
                  </a:extLst>
                </p:cNvPr>
                <p:cNvCxnSpPr>
                  <a:stCxn id="27" idx="6"/>
                  <a:endCxn id="28" idx="3"/>
                </p:cNvCxnSpPr>
                <p:nvPr/>
              </p:nvCxnSpPr>
              <p:spPr>
                <a:xfrm flipV="1">
                  <a:off x="3360148" y="6576771"/>
                  <a:ext cx="1716185" cy="7516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EEA4FB5-ABAC-FB0F-FE78-8BE2B901BF66}"/>
                    </a:ext>
                  </a:extLst>
                </p:cNvPr>
                <p:cNvCxnSpPr>
                  <a:stCxn id="28" idx="1"/>
                  <a:endCxn id="26" idx="4"/>
                </p:cNvCxnSpPr>
                <p:nvPr/>
              </p:nvCxnSpPr>
              <p:spPr>
                <a:xfrm flipH="1" flipV="1">
                  <a:off x="4211133" y="3585751"/>
                  <a:ext cx="865200" cy="262808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5BF0B6-60ED-3C2A-9FB3-DC753FC6FAA6}"/>
                    </a:ext>
                  </a:extLst>
                </p:cNvPr>
                <p:cNvCxnSpPr>
                  <a:stCxn id="30" idx="2"/>
                  <a:endCxn id="26" idx="5"/>
                </p:cNvCxnSpPr>
                <p:nvPr/>
              </p:nvCxnSpPr>
              <p:spPr>
                <a:xfrm flipH="1" flipV="1">
                  <a:off x="4392601" y="3510585"/>
                  <a:ext cx="913997" cy="495205"/>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746BAB-BB1E-C2B2-520A-A86FCCB55CE7}"/>
                    </a:ext>
                  </a:extLst>
                </p:cNvPr>
                <p:cNvCxnSpPr>
                  <a:stCxn id="28" idx="0"/>
                  <a:endCxn id="30" idx="3"/>
                </p:cNvCxnSpPr>
                <p:nvPr/>
              </p:nvCxnSpPr>
              <p:spPr>
                <a:xfrm flipV="1">
                  <a:off x="5257801" y="4187258"/>
                  <a:ext cx="123963" cy="1951411"/>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4AC7CFD-ECC5-6018-3782-7B088AECD37C}"/>
                    </a:ext>
                  </a:extLst>
                </p:cNvPr>
                <p:cNvCxnSpPr>
                  <a:stCxn id="29" idx="1"/>
                  <a:endCxn id="30" idx="5"/>
                </p:cNvCxnSpPr>
                <p:nvPr/>
              </p:nvCxnSpPr>
              <p:spPr>
                <a:xfrm flipH="1" flipV="1">
                  <a:off x="5744700" y="4187258"/>
                  <a:ext cx="861544" cy="674868"/>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9AEBB05-4F00-801A-D566-A93053A1D101}"/>
                    </a:ext>
                  </a:extLst>
                </p:cNvPr>
                <p:cNvCxnSpPr>
                  <a:stCxn id="29" idx="3"/>
                  <a:endCxn id="28" idx="6"/>
                </p:cNvCxnSpPr>
                <p:nvPr/>
              </p:nvCxnSpPr>
              <p:spPr>
                <a:xfrm flipH="1">
                  <a:off x="5514435" y="5225062"/>
                  <a:ext cx="1091809" cy="117024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EFB02D6-9344-FD5B-8B88-9AC79699BFFE}"/>
                    </a:ext>
                  </a:extLst>
                </p:cNvPr>
                <p:cNvCxnSpPr>
                  <a:stCxn id="23" idx="4"/>
                  <a:endCxn id="24" idx="0"/>
                </p:cNvCxnSpPr>
                <p:nvPr/>
              </p:nvCxnSpPr>
              <p:spPr>
                <a:xfrm flipH="1">
                  <a:off x="1296001" y="3533361"/>
                  <a:ext cx="891651" cy="211516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1DAE3905-1B05-6124-AB53-61458D9EB977}"/>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3" name="Oval 22">
                  <a:extLst>
                    <a:ext uri="{FF2B5EF4-FFF2-40B4-BE49-F238E27FC236}">
                      <a16:creationId xmlns:a16="http://schemas.microsoft.com/office/drawing/2014/main" id="{3C3D966A-9151-52E6-017F-2694581BB748}"/>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4" name="Oval 23">
                  <a:extLst>
                    <a:ext uri="{FF2B5EF4-FFF2-40B4-BE49-F238E27FC236}">
                      <a16:creationId xmlns:a16="http://schemas.microsoft.com/office/drawing/2014/main" id="{62A45554-D79D-45C9-7301-93F33FFEF2CB}"/>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25" name="Oval 24">
                  <a:extLst>
                    <a:ext uri="{FF2B5EF4-FFF2-40B4-BE49-F238E27FC236}">
                      <a16:creationId xmlns:a16="http://schemas.microsoft.com/office/drawing/2014/main" id="{0BF1C4A5-87DC-6397-F7B4-E8B6A5363133}"/>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6" name="Oval 25">
                  <a:extLst>
                    <a:ext uri="{FF2B5EF4-FFF2-40B4-BE49-F238E27FC236}">
                      <a16:creationId xmlns:a16="http://schemas.microsoft.com/office/drawing/2014/main" id="{BE2669F6-C388-5DB3-8B7C-276BF872A7B8}"/>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7" name="Oval 26">
                  <a:extLst>
                    <a:ext uri="{FF2B5EF4-FFF2-40B4-BE49-F238E27FC236}">
                      <a16:creationId xmlns:a16="http://schemas.microsoft.com/office/drawing/2014/main" id="{AE4EA7AE-E274-5D22-6F89-0AB74F01887D}"/>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28" name="Oval 27">
                  <a:extLst>
                    <a:ext uri="{FF2B5EF4-FFF2-40B4-BE49-F238E27FC236}">
                      <a16:creationId xmlns:a16="http://schemas.microsoft.com/office/drawing/2014/main" id="{CADFF9D3-A17E-83D3-E0AB-24C0F47B6A00}"/>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29" name="Oval 28">
                  <a:extLst>
                    <a:ext uri="{FF2B5EF4-FFF2-40B4-BE49-F238E27FC236}">
                      <a16:creationId xmlns:a16="http://schemas.microsoft.com/office/drawing/2014/main" id="{8057FAA4-BCDD-0947-760F-FCDFF8FAB60B}"/>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30" name="Oval 29">
                  <a:extLst>
                    <a:ext uri="{FF2B5EF4-FFF2-40B4-BE49-F238E27FC236}">
                      <a16:creationId xmlns:a16="http://schemas.microsoft.com/office/drawing/2014/main" id="{49D5AA22-30A7-9811-FE6C-6EDEA48BC1E3}"/>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cxnSp>
            <p:nvCxnSpPr>
              <p:cNvPr id="6" name="Straight Connector 5">
                <a:extLst>
                  <a:ext uri="{FF2B5EF4-FFF2-40B4-BE49-F238E27FC236}">
                    <a16:creationId xmlns:a16="http://schemas.microsoft.com/office/drawing/2014/main" id="{2CF2B64D-2DF1-BB32-71E0-C22A56E4E2ED}"/>
                  </a:ext>
                </a:extLst>
              </p:cNvPr>
              <p:cNvCxnSpPr>
                <a:cxnSpLocks/>
                <a:stCxn id="28" idx="7"/>
                <a:endCxn id="30" idx="4"/>
              </p:cNvCxnSpPr>
              <p:nvPr/>
            </p:nvCxnSpPr>
            <p:spPr>
              <a:xfrm flipV="1">
                <a:off x="6963269" y="3868060"/>
                <a:ext cx="123963" cy="19514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CE29F38-5950-0CEC-28BD-9BE87A22D3DB}"/>
                  </a:ext>
                </a:extLst>
              </p:cNvPr>
              <p:cNvCxnSpPr>
                <a:cxnSpLocks/>
                <a:stCxn id="27" idx="3"/>
                <a:endCxn id="24" idx="4"/>
              </p:cNvCxnSpPr>
              <p:nvPr/>
            </p:nvCxnSpPr>
            <p:spPr>
              <a:xfrm flipH="1" flipV="1">
                <a:off x="2820001" y="5767428"/>
                <a:ext cx="1626045" cy="67161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45" name="TextBox 44">
              <a:extLst>
                <a:ext uri="{FF2B5EF4-FFF2-40B4-BE49-F238E27FC236}">
                  <a16:creationId xmlns:a16="http://schemas.microsoft.com/office/drawing/2014/main" id="{EE1BE191-9ADF-A0F9-9404-022D8FA417F2}"/>
                </a:ext>
              </a:extLst>
            </p:cNvPr>
            <p:cNvSpPr txBox="1"/>
            <p:nvPr/>
          </p:nvSpPr>
          <p:spPr>
            <a:xfrm>
              <a:off x="2038851" y="6080427"/>
              <a:ext cx="2900794" cy="523220"/>
            </a:xfrm>
            <a:prstGeom prst="rect">
              <a:avLst/>
            </a:prstGeom>
            <a:noFill/>
          </p:spPr>
          <p:txBody>
            <a:bodyPr wrap="none" rtlCol="0">
              <a:spAutoFit/>
            </a:bodyPr>
            <a:lstStyle/>
            <a:p>
              <a:r>
                <a:rPr lang="en-US" sz="2800" dirty="0"/>
                <a:t>Weakly Connected</a:t>
              </a:r>
            </a:p>
          </p:txBody>
        </p:sp>
      </p:grpSp>
      <p:grpSp>
        <p:nvGrpSpPr>
          <p:cNvPr id="32" name="Group 31" descr="An illustration of the following undirected graph:&#10;&#10;The vertices are: 1,2,3,4,5,6,7,8&#10;The edges are as follows:&#10;(1,2), (1,3), &#10;(2,5), &#10;(3,2),  &#10;(4,6),  &#10;(7,6), (7,8) &#10;(8,7),&#10;(9,7), (9,8)&#10;&#10;Even if we ignore edge direction, there is no path from 5 to 4, making this graph not weakly connected.">
            <a:extLst>
              <a:ext uri="{FF2B5EF4-FFF2-40B4-BE49-F238E27FC236}">
                <a16:creationId xmlns:a16="http://schemas.microsoft.com/office/drawing/2014/main" id="{FFB8F1B0-54C6-58CB-256F-D049A914D62C}"/>
              </a:ext>
            </a:extLst>
          </p:cNvPr>
          <p:cNvGrpSpPr/>
          <p:nvPr/>
        </p:nvGrpSpPr>
        <p:grpSpPr>
          <a:xfrm>
            <a:off x="6788205" y="3626901"/>
            <a:ext cx="4385159" cy="3094574"/>
            <a:chOff x="6788205" y="3626901"/>
            <a:chExt cx="4385159" cy="3094574"/>
          </a:xfrm>
        </p:grpSpPr>
        <p:grpSp>
          <p:nvGrpSpPr>
            <p:cNvPr id="46" name="Group 45">
              <a:extLst>
                <a:ext uri="{FF2B5EF4-FFF2-40B4-BE49-F238E27FC236}">
                  <a16:creationId xmlns:a16="http://schemas.microsoft.com/office/drawing/2014/main" id="{F84C5F6F-58DE-3FC1-BB80-93719F85BC73}"/>
                </a:ext>
              </a:extLst>
            </p:cNvPr>
            <p:cNvGrpSpPr/>
            <p:nvPr/>
          </p:nvGrpSpPr>
          <p:grpSpPr>
            <a:xfrm>
              <a:off x="6788205" y="3626901"/>
              <a:ext cx="4385159" cy="2420607"/>
              <a:chOff x="1524000" y="2625729"/>
              <a:chExt cx="7044346" cy="3888478"/>
            </a:xfrm>
          </p:grpSpPr>
          <p:grpSp>
            <p:nvGrpSpPr>
              <p:cNvPr id="47" name="Group 46">
                <a:extLst>
                  <a:ext uri="{FF2B5EF4-FFF2-40B4-BE49-F238E27FC236}">
                    <a16:creationId xmlns:a16="http://schemas.microsoft.com/office/drawing/2014/main" id="{18CB4F3E-CB23-97A6-EFAF-F9BD45269D39}"/>
                  </a:ext>
                </a:extLst>
              </p:cNvPr>
              <p:cNvGrpSpPr/>
              <p:nvPr/>
            </p:nvGrpSpPr>
            <p:grpSpPr>
              <a:xfrm>
                <a:off x="1524000" y="2625729"/>
                <a:ext cx="7044346" cy="3888478"/>
                <a:chOff x="0" y="3020093"/>
                <a:chExt cx="7044346" cy="3888478"/>
              </a:xfrm>
            </p:grpSpPr>
            <p:cxnSp>
              <p:nvCxnSpPr>
                <p:cNvPr id="50" name="Straight Connector 49">
                  <a:extLst>
                    <a:ext uri="{FF2B5EF4-FFF2-40B4-BE49-F238E27FC236}">
                      <a16:creationId xmlns:a16="http://schemas.microsoft.com/office/drawing/2014/main" id="{82DF5C0A-E8F2-69C9-D8DE-36C592DB1F35}"/>
                    </a:ext>
                  </a:extLst>
                </p:cNvPr>
                <p:cNvCxnSpPr>
                  <a:stCxn id="65" idx="7"/>
                  <a:endCxn id="66" idx="2"/>
                </p:cNvCxnSpPr>
                <p:nvPr/>
              </p:nvCxnSpPr>
              <p:spPr>
                <a:xfrm flipV="1">
                  <a:off x="438102" y="3276727"/>
                  <a:ext cx="1492916" cy="9626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636BDB3A-6A37-BF11-EE32-6CDC3F572EC1}"/>
                    </a:ext>
                  </a:extLst>
                </p:cNvPr>
                <p:cNvCxnSpPr>
                  <a:stCxn id="66" idx="6"/>
                  <a:endCxn id="69" idx="2"/>
                </p:cNvCxnSpPr>
                <p:nvPr/>
              </p:nvCxnSpPr>
              <p:spPr>
                <a:xfrm>
                  <a:off x="2444286" y="3276727"/>
                  <a:ext cx="1510213" cy="52390"/>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0D29429-F6EA-7784-1BA6-CCC4A20D5296}"/>
                    </a:ext>
                  </a:extLst>
                </p:cNvPr>
                <p:cNvCxnSpPr>
                  <a:stCxn id="65" idx="4"/>
                  <a:endCxn id="67" idx="1"/>
                </p:cNvCxnSpPr>
                <p:nvPr/>
              </p:nvCxnSpPr>
              <p:spPr>
                <a:xfrm>
                  <a:off x="256634" y="4677433"/>
                  <a:ext cx="857899" cy="1046257"/>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F6D26E9-C424-E5E0-5828-DC247F0AE23F}"/>
                    </a:ext>
                  </a:extLst>
                </p:cNvPr>
                <p:cNvCxnSpPr>
                  <a:stCxn id="68" idx="5"/>
                  <a:endCxn id="70" idx="0"/>
                </p:cNvCxnSpPr>
                <p:nvPr/>
              </p:nvCxnSpPr>
              <p:spPr>
                <a:xfrm>
                  <a:off x="3012447" y="4930617"/>
                  <a:ext cx="91067" cy="1464686"/>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E300FF0-365B-494E-20E5-01CB17669309}"/>
                    </a:ext>
                  </a:extLst>
                </p:cNvPr>
                <p:cNvCxnSpPr>
                  <a:stCxn id="70" idx="6"/>
                  <a:endCxn id="71" idx="3"/>
                </p:cNvCxnSpPr>
                <p:nvPr/>
              </p:nvCxnSpPr>
              <p:spPr>
                <a:xfrm flipV="1">
                  <a:off x="3360148" y="6576771"/>
                  <a:ext cx="1716185" cy="75166"/>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1B2ACCC7-4379-03F2-199D-6BA7A3ABBDB0}"/>
                    </a:ext>
                  </a:extLst>
                </p:cNvPr>
                <p:cNvCxnSpPr>
                  <a:stCxn id="71" idx="0"/>
                  <a:endCxn id="73" idx="3"/>
                </p:cNvCxnSpPr>
                <p:nvPr/>
              </p:nvCxnSpPr>
              <p:spPr>
                <a:xfrm flipV="1">
                  <a:off x="5257801" y="4187258"/>
                  <a:ext cx="123963" cy="1951411"/>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5EFA6315-8521-AC29-8B30-A0CA8E3B459C}"/>
                    </a:ext>
                  </a:extLst>
                </p:cNvPr>
                <p:cNvCxnSpPr>
                  <a:stCxn id="72" idx="1"/>
                  <a:endCxn id="73" idx="5"/>
                </p:cNvCxnSpPr>
                <p:nvPr/>
              </p:nvCxnSpPr>
              <p:spPr>
                <a:xfrm flipH="1" flipV="1">
                  <a:off x="5744700" y="4187258"/>
                  <a:ext cx="861544" cy="674868"/>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5F159AA-0EEA-ADC5-8921-C9C56BA6C0DF}"/>
                    </a:ext>
                  </a:extLst>
                </p:cNvPr>
                <p:cNvCxnSpPr>
                  <a:stCxn id="72" idx="3"/>
                  <a:endCxn id="71" idx="6"/>
                </p:cNvCxnSpPr>
                <p:nvPr/>
              </p:nvCxnSpPr>
              <p:spPr>
                <a:xfrm flipH="1">
                  <a:off x="5514435" y="5225062"/>
                  <a:ext cx="1091809" cy="117024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7F9E7C5-BC15-996A-D145-12AEB7E95473}"/>
                    </a:ext>
                  </a:extLst>
                </p:cNvPr>
                <p:cNvCxnSpPr>
                  <a:stCxn id="66" idx="4"/>
                  <a:endCxn id="67" idx="0"/>
                </p:cNvCxnSpPr>
                <p:nvPr/>
              </p:nvCxnSpPr>
              <p:spPr>
                <a:xfrm flipH="1">
                  <a:off x="1296001" y="3533361"/>
                  <a:ext cx="891651" cy="211516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7CF46F7D-3C0A-7812-5BC4-CD5BDEA859BB}"/>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66" name="Oval 65">
                  <a:extLst>
                    <a:ext uri="{FF2B5EF4-FFF2-40B4-BE49-F238E27FC236}">
                      <a16:creationId xmlns:a16="http://schemas.microsoft.com/office/drawing/2014/main" id="{941D961C-8CE3-DBC7-EE64-675C6FF1BF1B}"/>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67" name="Oval 66">
                  <a:extLst>
                    <a:ext uri="{FF2B5EF4-FFF2-40B4-BE49-F238E27FC236}">
                      <a16:creationId xmlns:a16="http://schemas.microsoft.com/office/drawing/2014/main" id="{64CF45A4-1E9B-24B3-185C-1ADC7D62BEFF}"/>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68" name="Oval 67">
                  <a:extLst>
                    <a:ext uri="{FF2B5EF4-FFF2-40B4-BE49-F238E27FC236}">
                      <a16:creationId xmlns:a16="http://schemas.microsoft.com/office/drawing/2014/main" id="{55B9325F-60F2-4882-622D-1D708738D72E}"/>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69" name="Oval 68">
                  <a:extLst>
                    <a:ext uri="{FF2B5EF4-FFF2-40B4-BE49-F238E27FC236}">
                      <a16:creationId xmlns:a16="http://schemas.microsoft.com/office/drawing/2014/main" id="{5458B5D4-3984-6FCD-0CF4-D6AD24A19202}"/>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70" name="Oval 69">
                  <a:extLst>
                    <a:ext uri="{FF2B5EF4-FFF2-40B4-BE49-F238E27FC236}">
                      <a16:creationId xmlns:a16="http://schemas.microsoft.com/office/drawing/2014/main" id="{3C8E179C-59A4-27DB-665D-DC9BAB2B8C9B}"/>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71" name="Oval 70">
                  <a:extLst>
                    <a:ext uri="{FF2B5EF4-FFF2-40B4-BE49-F238E27FC236}">
                      <a16:creationId xmlns:a16="http://schemas.microsoft.com/office/drawing/2014/main" id="{00B9E416-A418-F46B-9E32-E1B19FA507AF}"/>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72" name="Oval 71">
                  <a:extLst>
                    <a:ext uri="{FF2B5EF4-FFF2-40B4-BE49-F238E27FC236}">
                      <a16:creationId xmlns:a16="http://schemas.microsoft.com/office/drawing/2014/main" id="{90DCD95A-6DC3-DEE9-8A08-6540DC6B46EA}"/>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73" name="Oval 72">
                  <a:extLst>
                    <a:ext uri="{FF2B5EF4-FFF2-40B4-BE49-F238E27FC236}">
                      <a16:creationId xmlns:a16="http://schemas.microsoft.com/office/drawing/2014/main" id="{BB8AC4A4-A928-9D1A-72E3-E11A496D8848}"/>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cxnSp>
            <p:nvCxnSpPr>
              <p:cNvPr id="48" name="Straight Connector 47">
                <a:extLst>
                  <a:ext uri="{FF2B5EF4-FFF2-40B4-BE49-F238E27FC236}">
                    <a16:creationId xmlns:a16="http://schemas.microsoft.com/office/drawing/2014/main" id="{5AEFFE30-A635-FC0A-A611-D53C6175AA53}"/>
                  </a:ext>
                </a:extLst>
              </p:cNvPr>
              <p:cNvCxnSpPr>
                <a:cxnSpLocks/>
                <a:stCxn id="71" idx="7"/>
                <a:endCxn id="73" idx="4"/>
              </p:cNvCxnSpPr>
              <p:nvPr/>
            </p:nvCxnSpPr>
            <p:spPr>
              <a:xfrm flipV="1">
                <a:off x="6963269" y="3868060"/>
                <a:ext cx="123963" cy="195141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74" name="TextBox 73">
              <a:extLst>
                <a:ext uri="{FF2B5EF4-FFF2-40B4-BE49-F238E27FC236}">
                  <a16:creationId xmlns:a16="http://schemas.microsoft.com/office/drawing/2014/main" id="{5CD567A0-55DE-E659-0F5F-1C52C0C2E415}"/>
                </a:ext>
              </a:extLst>
            </p:cNvPr>
            <p:cNvSpPr txBox="1"/>
            <p:nvPr/>
          </p:nvSpPr>
          <p:spPr>
            <a:xfrm>
              <a:off x="7482011" y="6198255"/>
              <a:ext cx="3524363" cy="523220"/>
            </a:xfrm>
            <a:prstGeom prst="rect">
              <a:avLst/>
            </a:prstGeom>
            <a:noFill/>
          </p:spPr>
          <p:txBody>
            <a:bodyPr wrap="none" rtlCol="0">
              <a:spAutoFit/>
            </a:bodyPr>
            <a:lstStyle/>
            <a:p>
              <a:r>
                <a:rPr lang="en-US" sz="2800" dirty="0"/>
                <a:t>Not Weakly Connected</a:t>
              </a:r>
            </a:p>
          </p:txBody>
        </p:sp>
      </p:grpSp>
    </p:spTree>
    <p:extLst>
      <p:ext uri="{BB962C8B-B14F-4D97-AF65-F5344CB8AC3E}">
        <p14:creationId xmlns:p14="http://schemas.microsoft.com/office/powerpoint/2010/main" val="359573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Tree</a:t>
            </a:r>
          </a:p>
        </p:txBody>
      </p:sp>
      <mc:AlternateContent xmlns:mc="http://schemas.openxmlformats.org/markup-compatibility/2006" xmlns:a14="http://schemas.microsoft.com/office/drawing/2010/main">
        <mc:Choice Requires="a14">
          <p:sp>
            <p:nvSpPr>
              <p:cNvPr id="81" name="TextBox 80"/>
              <p:cNvSpPr txBox="1"/>
              <p:nvPr/>
            </p:nvSpPr>
            <p:spPr>
              <a:xfrm>
                <a:off x="2749217" y="1600201"/>
                <a:ext cx="6841446" cy="1384995"/>
              </a:xfrm>
              <a:prstGeom prst="rect">
                <a:avLst/>
              </a:prstGeom>
              <a:noFill/>
            </p:spPr>
            <p:txBody>
              <a:bodyPr wrap="square" rtlCol="0">
                <a:spAutoFit/>
              </a:bodyPr>
              <a:lstStyle/>
              <a:p>
                <a:r>
                  <a:rPr lang="en-US" sz="2800" dirty="0"/>
                  <a:t>A Graph </a:t>
                </a:r>
                <a14:m>
                  <m:oMath xmlns:m="http://schemas.openxmlformats.org/officeDocument/2006/math">
                    <m:r>
                      <a:rPr lang="en-US" sz="2800" i="1">
                        <a:latin typeface="Cambria Math"/>
                      </a:rPr>
                      <m:t>𝐺</m:t>
                    </m:r>
                    <m:r>
                      <a:rPr lang="en-US" sz="2800" i="1">
                        <a:latin typeface="Cambria Math"/>
                      </a:rPr>
                      <m:t>=(</m:t>
                    </m:r>
                    <m:r>
                      <a:rPr lang="en-US" sz="2800" i="1">
                        <a:latin typeface="Cambria Math"/>
                      </a:rPr>
                      <m:t>𝑉</m:t>
                    </m:r>
                    <m:r>
                      <a:rPr lang="en-US" sz="2800" i="1">
                        <a:latin typeface="Cambria Math"/>
                      </a:rPr>
                      <m:t>,</m:t>
                    </m:r>
                    <m:r>
                      <a:rPr lang="en-US" sz="2800" i="1">
                        <a:latin typeface="Cambria Math"/>
                      </a:rPr>
                      <m:t>𝐸</m:t>
                    </m:r>
                    <m:r>
                      <a:rPr lang="en-US" sz="2800" i="1">
                        <a:latin typeface="Cambria Math"/>
                      </a:rPr>
                      <m:t>)</m:t>
                    </m:r>
                  </m:oMath>
                </a14:m>
                <a:r>
                  <a:rPr lang="en-US" sz="2800" dirty="0"/>
                  <a:t> is a tree if it is undirect, connected, and has no cycles (i.e. is acyclic).</a:t>
                </a:r>
              </a:p>
              <a:p>
                <a:r>
                  <a:rPr lang="en-US" sz="2800" dirty="0"/>
                  <a:t>Often one node is identified as the “root”</a:t>
                </a:r>
              </a:p>
            </p:txBody>
          </p:sp>
        </mc:Choice>
        <mc:Fallback xmlns="">
          <p:sp>
            <p:nvSpPr>
              <p:cNvPr id="81" name="TextBox 80"/>
              <p:cNvSpPr txBox="1">
                <a:spLocks noRot="1" noChangeAspect="1" noMove="1" noResize="1" noEditPoints="1" noAdjustHandles="1" noChangeArrowheads="1" noChangeShapeType="1" noTextEdit="1"/>
              </p:cNvSpPr>
              <p:nvPr/>
            </p:nvSpPr>
            <p:spPr>
              <a:xfrm>
                <a:off x="2749217" y="1600201"/>
                <a:ext cx="6841446" cy="1384995"/>
              </a:xfrm>
              <a:prstGeom prst="rect">
                <a:avLst/>
              </a:prstGeom>
              <a:blipFill>
                <a:blip r:embed="rId2"/>
                <a:stretch>
                  <a:fillRect l="-1872" t="-4405" b="-11454"/>
                </a:stretch>
              </a:blipFill>
            </p:spPr>
            <p:txBody>
              <a:bodyPr/>
              <a:lstStyle/>
              <a:p>
                <a:r>
                  <a:rPr lang="en-US">
                    <a:noFill/>
                  </a:rPr>
                  <a:t> </a:t>
                </a:r>
              </a:p>
            </p:txBody>
          </p:sp>
        </mc:Fallback>
      </mc:AlternateContent>
      <p:grpSp>
        <p:nvGrpSpPr>
          <p:cNvPr id="3" name="Group 2" descr="An illustration of the following undirected graph:&#10;&#10;The vertices are: 1,2,3,4,5,6,7,8&#10;The edges are as follows:&#10;(1,2), (1,3), &#10;(3,4), &#10;(4,5), (4,6), &#10;(5,8), &#10;(7,8), &#10;(8,9)&#10;&#10;Because the graph is connected and we can't find any cycles, this graph is a tree.">
            <a:extLst>
              <a:ext uri="{FF2B5EF4-FFF2-40B4-BE49-F238E27FC236}">
                <a16:creationId xmlns:a16="http://schemas.microsoft.com/office/drawing/2014/main" id="{DCEB1014-8469-0178-3638-23CF18E510B7}"/>
              </a:ext>
            </a:extLst>
          </p:cNvPr>
          <p:cNvGrpSpPr/>
          <p:nvPr/>
        </p:nvGrpSpPr>
        <p:grpSpPr>
          <a:xfrm>
            <a:off x="222637" y="3116577"/>
            <a:ext cx="4301146" cy="3033293"/>
            <a:chOff x="222637" y="3116577"/>
            <a:chExt cx="4301146" cy="3033293"/>
          </a:xfrm>
        </p:grpSpPr>
        <p:sp>
          <p:nvSpPr>
            <p:cNvPr id="78" name="TextBox 77">
              <a:extLst>
                <a:ext uri="{FF2B5EF4-FFF2-40B4-BE49-F238E27FC236}">
                  <a16:creationId xmlns:a16="http://schemas.microsoft.com/office/drawing/2014/main" id="{CB26A4FB-1FF3-22E3-008F-C86C19A60FCA}"/>
                </a:ext>
              </a:extLst>
            </p:cNvPr>
            <p:cNvSpPr txBox="1"/>
            <p:nvPr/>
          </p:nvSpPr>
          <p:spPr>
            <a:xfrm>
              <a:off x="1347968" y="5626650"/>
              <a:ext cx="2908318" cy="523220"/>
            </a:xfrm>
            <a:prstGeom prst="rect">
              <a:avLst/>
            </a:prstGeom>
            <a:noFill/>
          </p:spPr>
          <p:txBody>
            <a:bodyPr wrap="square" rtlCol="0">
              <a:spAutoFit/>
            </a:bodyPr>
            <a:lstStyle/>
            <a:p>
              <a:r>
                <a:rPr lang="en-US" sz="2800" dirty="0"/>
                <a:t>A Tree</a:t>
              </a:r>
            </a:p>
          </p:txBody>
        </p:sp>
        <p:grpSp>
          <p:nvGrpSpPr>
            <p:cNvPr id="103" name="Group 102">
              <a:extLst>
                <a:ext uri="{FF2B5EF4-FFF2-40B4-BE49-F238E27FC236}">
                  <a16:creationId xmlns:a16="http://schemas.microsoft.com/office/drawing/2014/main" id="{A5759540-9AC3-0DDB-F03A-ACDE045114E3}"/>
                </a:ext>
              </a:extLst>
            </p:cNvPr>
            <p:cNvGrpSpPr/>
            <p:nvPr/>
          </p:nvGrpSpPr>
          <p:grpSpPr>
            <a:xfrm>
              <a:off x="222637" y="3116577"/>
              <a:ext cx="4301146" cy="2374232"/>
              <a:chOff x="0" y="3020093"/>
              <a:chExt cx="7044346" cy="3888478"/>
            </a:xfrm>
          </p:grpSpPr>
          <p:cxnSp>
            <p:nvCxnSpPr>
              <p:cNvPr id="104" name="Straight Connector 103">
                <a:extLst>
                  <a:ext uri="{FF2B5EF4-FFF2-40B4-BE49-F238E27FC236}">
                    <a16:creationId xmlns:a16="http://schemas.microsoft.com/office/drawing/2014/main" id="{3579F93B-7403-10DF-E95E-AAEF3BA6A367}"/>
                  </a:ext>
                </a:extLst>
              </p:cNvPr>
              <p:cNvCxnSpPr>
                <a:stCxn id="118" idx="7"/>
                <a:endCxn id="119" idx="2"/>
              </p:cNvCxnSpPr>
              <p:nvPr/>
            </p:nvCxnSpPr>
            <p:spPr>
              <a:xfrm flipV="1">
                <a:off x="438102" y="3276727"/>
                <a:ext cx="1492916" cy="9626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BD78E9FC-207A-E53D-7517-EEF9FF99AAF2}"/>
                  </a:ext>
                </a:extLst>
              </p:cNvPr>
              <p:cNvCxnSpPr>
                <a:stCxn id="118" idx="4"/>
                <a:endCxn id="120" idx="1"/>
              </p:cNvCxnSpPr>
              <p:nvPr/>
            </p:nvCxnSpPr>
            <p:spPr>
              <a:xfrm>
                <a:off x="256634" y="4677433"/>
                <a:ext cx="857899" cy="104625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486C4985-38E1-46D6-CB4D-A6A98BD9ED77}"/>
                  </a:ext>
                </a:extLst>
              </p:cNvPr>
              <p:cNvCxnSpPr>
                <a:stCxn id="121" idx="3"/>
                <a:endCxn id="120" idx="7"/>
              </p:cNvCxnSpPr>
              <p:nvPr/>
            </p:nvCxnSpPr>
            <p:spPr>
              <a:xfrm flipH="1">
                <a:off x="1477469" y="4930617"/>
                <a:ext cx="1172042" cy="79307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6D22C930-0352-6899-1E98-8A3AA06731A6}"/>
                  </a:ext>
                </a:extLst>
              </p:cNvPr>
              <p:cNvCxnSpPr>
                <a:stCxn id="121" idx="5"/>
                <a:endCxn id="123" idx="0"/>
              </p:cNvCxnSpPr>
              <p:nvPr/>
            </p:nvCxnSpPr>
            <p:spPr>
              <a:xfrm>
                <a:off x="3012447" y="4930617"/>
                <a:ext cx="91067" cy="146468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26F78A95-92D3-3C83-2D08-884970B4C01A}"/>
                  </a:ext>
                </a:extLst>
              </p:cNvPr>
              <p:cNvCxnSpPr>
                <a:stCxn id="121" idx="7"/>
                <a:endCxn id="122" idx="3"/>
              </p:cNvCxnSpPr>
              <p:nvPr/>
            </p:nvCxnSpPr>
            <p:spPr>
              <a:xfrm flipV="1">
                <a:off x="3012447" y="3510585"/>
                <a:ext cx="1017218" cy="10570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29927E5-909C-C044-BEFF-60F1FEE460A4}"/>
                  </a:ext>
                </a:extLst>
              </p:cNvPr>
              <p:cNvCxnSpPr>
                <a:stCxn id="126" idx="2"/>
                <a:endCxn id="122" idx="5"/>
              </p:cNvCxnSpPr>
              <p:nvPr/>
            </p:nvCxnSpPr>
            <p:spPr>
              <a:xfrm flipH="1" flipV="1">
                <a:off x="4392601" y="3510585"/>
                <a:ext cx="913997" cy="49520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5423522A-4F24-8A79-8AED-C46B27D17E35}"/>
                  </a:ext>
                </a:extLst>
              </p:cNvPr>
              <p:cNvCxnSpPr>
                <a:stCxn id="124" idx="0"/>
                <a:endCxn id="126" idx="3"/>
              </p:cNvCxnSpPr>
              <p:nvPr/>
            </p:nvCxnSpPr>
            <p:spPr>
              <a:xfrm flipV="1">
                <a:off x="5257801" y="4187258"/>
                <a:ext cx="123963" cy="195141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E7937C5B-8522-FE68-C63F-72C9C051B3D7}"/>
                  </a:ext>
                </a:extLst>
              </p:cNvPr>
              <p:cNvCxnSpPr>
                <a:stCxn id="125" idx="1"/>
                <a:endCxn id="126" idx="5"/>
              </p:cNvCxnSpPr>
              <p:nvPr/>
            </p:nvCxnSpPr>
            <p:spPr>
              <a:xfrm flipH="1" flipV="1">
                <a:off x="5744700" y="4187258"/>
                <a:ext cx="861544" cy="67486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A6C4D89C-3C85-56BA-4BFC-56F1024D1EBA}"/>
                  </a:ext>
                </a:extLst>
              </p:cNvPr>
              <p:cNvSpPr/>
              <p:nvPr/>
            </p:nvSpPr>
            <p:spPr>
              <a:xfrm>
                <a:off x="0" y="416416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19" name="Oval 118">
                <a:extLst>
                  <a:ext uri="{FF2B5EF4-FFF2-40B4-BE49-F238E27FC236}">
                    <a16:creationId xmlns:a16="http://schemas.microsoft.com/office/drawing/2014/main" id="{49B2B4FA-C1C9-855B-2015-97144E4F2FAB}"/>
                  </a:ext>
                </a:extLst>
              </p:cNvPr>
              <p:cNvSpPr/>
              <p:nvPr/>
            </p:nvSpPr>
            <p:spPr>
              <a:xfrm>
                <a:off x="1931018" y="302009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20" name="Oval 119">
                <a:extLst>
                  <a:ext uri="{FF2B5EF4-FFF2-40B4-BE49-F238E27FC236}">
                    <a16:creationId xmlns:a16="http://schemas.microsoft.com/office/drawing/2014/main" id="{51D38388-C86D-1D9F-3601-C3BD0D65BAAE}"/>
                  </a:ext>
                </a:extLst>
              </p:cNvPr>
              <p:cNvSpPr/>
              <p:nvPr/>
            </p:nvSpPr>
            <p:spPr>
              <a:xfrm>
                <a:off x="1039367" y="5648524"/>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21" name="Oval 120">
                <a:extLst>
                  <a:ext uri="{FF2B5EF4-FFF2-40B4-BE49-F238E27FC236}">
                    <a16:creationId xmlns:a16="http://schemas.microsoft.com/office/drawing/2014/main" id="{4DB4CA7F-D981-B1C6-AD3C-CD1E9E7E4C56}"/>
                  </a:ext>
                </a:extLst>
              </p:cNvPr>
              <p:cNvSpPr/>
              <p:nvPr/>
            </p:nvSpPr>
            <p:spPr>
              <a:xfrm>
                <a:off x="2574345" y="44925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22" name="Oval 121">
                <a:extLst>
                  <a:ext uri="{FF2B5EF4-FFF2-40B4-BE49-F238E27FC236}">
                    <a16:creationId xmlns:a16="http://schemas.microsoft.com/office/drawing/2014/main" id="{78C583B9-6AFF-9308-7CA5-EB8DD9BA17F8}"/>
                  </a:ext>
                </a:extLst>
              </p:cNvPr>
              <p:cNvSpPr/>
              <p:nvPr/>
            </p:nvSpPr>
            <p:spPr>
              <a:xfrm>
                <a:off x="3954499" y="307248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23" name="Oval 122">
                <a:extLst>
                  <a:ext uri="{FF2B5EF4-FFF2-40B4-BE49-F238E27FC236}">
                    <a16:creationId xmlns:a16="http://schemas.microsoft.com/office/drawing/2014/main" id="{3057C619-BB2D-5ED4-80D6-6576D285508F}"/>
                  </a:ext>
                </a:extLst>
              </p:cNvPr>
              <p:cNvSpPr/>
              <p:nvPr/>
            </p:nvSpPr>
            <p:spPr>
              <a:xfrm>
                <a:off x="2846880" y="639530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124" name="Oval 123">
                <a:extLst>
                  <a:ext uri="{FF2B5EF4-FFF2-40B4-BE49-F238E27FC236}">
                    <a16:creationId xmlns:a16="http://schemas.microsoft.com/office/drawing/2014/main" id="{269B7C16-C0D7-3D0C-6AB3-4D7B9EBFF8B7}"/>
                  </a:ext>
                </a:extLst>
              </p:cNvPr>
              <p:cNvSpPr/>
              <p:nvPr/>
            </p:nvSpPr>
            <p:spPr>
              <a:xfrm>
                <a:off x="5001167" y="613866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25" name="Oval 124">
                <a:extLst>
                  <a:ext uri="{FF2B5EF4-FFF2-40B4-BE49-F238E27FC236}">
                    <a16:creationId xmlns:a16="http://schemas.microsoft.com/office/drawing/2014/main" id="{CC7ABB57-BAD7-A7C2-0130-69898A09FBD7}"/>
                  </a:ext>
                </a:extLst>
              </p:cNvPr>
              <p:cNvSpPr/>
              <p:nvPr/>
            </p:nvSpPr>
            <p:spPr>
              <a:xfrm>
                <a:off x="6531078" y="4786960"/>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26" name="Oval 125">
                <a:extLst>
                  <a:ext uri="{FF2B5EF4-FFF2-40B4-BE49-F238E27FC236}">
                    <a16:creationId xmlns:a16="http://schemas.microsoft.com/office/drawing/2014/main" id="{3C278552-0929-7F80-E4A2-BC45124A87DB}"/>
                  </a:ext>
                </a:extLst>
              </p:cNvPr>
              <p:cNvSpPr/>
              <p:nvPr/>
            </p:nvSpPr>
            <p:spPr>
              <a:xfrm>
                <a:off x="5306598" y="374915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grpSp>
        <p:nvGrpSpPr>
          <p:cNvPr id="5" name="Group 4" descr="An illustration of the following undirected graph (same as the previous):&#10;&#10;The vertices are: 1,2,3,4,5,6,7,8&#10;The edges are as follows:&#10;(1,2), (1,3), &#10;(3,4), &#10;(4,5), (4,6), &#10;(5,8), &#10;(7,8), &#10;(8,9)&#10;&#10;In this case we identify the node 4 as the root node, so we can think of it as follows:&#10;The root is 4&#10;4's children are 3, 6, 5&#10;3's child is 1&#10;6 has not children&#10;5's child is 8&#10;1's child is 2&#10;8's children are 7 and 9&#10;2, 7, 9 have no children.">
            <a:extLst>
              <a:ext uri="{FF2B5EF4-FFF2-40B4-BE49-F238E27FC236}">
                <a16:creationId xmlns:a16="http://schemas.microsoft.com/office/drawing/2014/main" id="{B9F77481-A614-CFA3-3507-723CADE21049}"/>
              </a:ext>
            </a:extLst>
          </p:cNvPr>
          <p:cNvGrpSpPr/>
          <p:nvPr/>
        </p:nvGrpSpPr>
        <p:grpSpPr>
          <a:xfrm>
            <a:off x="7891433" y="3069482"/>
            <a:ext cx="2908318" cy="3509915"/>
            <a:chOff x="7891433" y="3069482"/>
            <a:chExt cx="2908318" cy="3509915"/>
          </a:xfrm>
        </p:grpSpPr>
        <p:sp>
          <p:nvSpPr>
            <p:cNvPr id="127" name="TextBox 126">
              <a:extLst>
                <a:ext uri="{FF2B5EF4-FFF2-40B4-BE49-F238E27FC236}">
                  <a16:creationId xmlns:a16="http://schemas.microsoft.com/office/drawing/2014/main" id="{56204DC0-5532-D2DD-0951-4ED40E184A8D}"/>
                </a:ext>
              </a:extLst>
            </p:cNvPr>
            <p:cNvSpPr txBox="1"/>
            <p:nvPr/>
          </p:nvSpPr>
          <p:spPr>
            <a:xfrm>
              <a:off x="7891433" y="6056177"/>
              <a:ext cx="2908318" cy="523220"/>
            </a:xfrm>
            <a:prstGeom prst="rect">
              <a:avLst/>
            </a:prstGeom>
            <a:noFill/>
          </p:spPr>
          <p:txBody>
            <a:bodyPr wrap="square" rtlCol="0">
              <a:spAutoFit/>
            </a:bodyPr>
            <a:lstStyle/>
            <a:p>
              <a:r>
                <a:rPr lang="en-US" sz="2800" dirty="0"/>
                <a:t>A Rooted Tree</a:t>
              </a:r>
            </a:p>
          </p:txBody>
        </p:sp>
        <p:grpSp>
          <p:nvGrpSpPr>
            <p:cNvPr id="128" name="Group 127">
              <a:extLst>
                <a:ext uri="{FF2B5EF4-FFF2-40B4-BE49-F238E27FC236}">
                  <a16:creationId xmlns:a16="http://schemas.microsoft.com/office/drawing/2014/main" id="{8B85FD0C-A578-1C23-26A0-A573C8E06253}"/>
                </a:ext>
              </a:extLst>
            </p:cNvPr>
            <p:cNvGrpSpPr/>
            <p:nvPr/>
          </p:nvGrpSpPr>
          <p:grpSpPr>
            <a:xfrm>
              <a:off x="7972595" y="3069482"/>
              <a:ext cx="1931460" cy="2875894"/>
              <a:chOff x="1975975" y="3234315"/>
              <a:chExt cx="3163313" cy="4710092"/>
            </a:xfrm>
          </p:grpSpPr>
          <p:cxnSp>
            <p:nvCxnSpPr>
              <p:cNvPr id="129" name="Straight Connector 128">
                <a:extLst>
                  <a:ext uri="{FF2B5EF4-FFF2-40B4-BE49-F238E27FC236}">
                    <a16:creationId xmlns:a16="http://schemas.microsoft.com/office/drawing/2014/main" id="{50C46145-3AED-D952-D22E-5CD74086CFE4}"/>
                  </a:ext>
                </a:extLst>
              </p:cNvPr>
              <p:cNvCxnSpPr>
                <a:cxnSpLocks/>
                <a:stCxn id="137" idx="4"/>
                <a:endCxn id="138" idx="0"/>
              </p:cNvCxnSpPr>
              <p:nvPr/>
            </p:nvCxnSpPr>
            <p:spPr>
              <a:xfrm flipH="1">
                <a:off x="2232609" y="6436506"/>
                <a:ext cx="18769" cy="705341"/>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7FBDAA7A-E23D-7B4C-9341-DEC0ABC0901B}"/>
                  </a:ext>
                </a:extLst>
              </p:cNvPr>
              <p:cNvCxnSpPr>
                <a:cxnSpLocks/>
                <a:stCxn id="137" idx="0"/>
                <a:endCxn id="139" idx="4"/>
              </p:cNvCxnSpPr>
              <p:nvPr/>
            </p:nvCxnSpPr>
            <p:spPr>
              <a:xfrm flipH="1" flipV="1">
                <a:off x="2242545" y="5375694"/>
                <a:ext cx="8833" cy="547544"/>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3ABF3FBD-AAF8-E87C-0AE3-3C7987960345}"/>
                  </a:ext>
                </a:extLst>
              </p:cNvPr>
              <p:cNvCxnSpPr>
                <a:cxnSpLocks/>
                <a:stCxn id="140" idx="3"/>
                <a:endCxn id="139" idx="7"/>
              </p:cNvCxnSpPr>
              <p:nvPr/>
            </p:nvCxnSpPr>
            <p:spPr>
              <a:xfrm flipH="1">
                <a:off x="2424013" y="3672417"/>
                <a:ext cx="533541" cy="1265175"/>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153F4EC0-D1D9-B03F-5C30-B3D5412FCFB0}"/>
                  </a:ext>
                </a:extLst>
              </p:cNvPr>
              <p:cNvCxnSpPr>
                <a:cxnSpLocks/>
                <a:stCxn id="140" idx="4"/>
                <a:endCxn id="142" idx="0"/>
              </p:cNvCxnSpPr>
              <p:nvPr/>
            </p:nvCxnSpPr>
            <p:spPr>
              <a:xfrm flipH="1">
                <a:off x="3113923" y="3747583"/>
                <a:ext cx="25099" cy="1221204"/>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344D2C2C-BFA5-F796-EEBA-B1BE3FD52820}"/>
                  </a:ext>
                </a:extLst>
              </p:cNvPr>
              <p:cNvCxnSpPr>
                <a:cxnSpLocks/>
                <a:stCxn id="140" idx="5"/>
                <a:endCxn id="141" idx="1"/>
              </p:cNvCxnSpPr>
              <p:nvPr/>
            </p:nvCxnSpPr>
            <p:spPr>
              <a:xfrm>
                <a:off x="3320490" y="3672417"/>
                <a:ext cx="478336" cy="1281176"/>
              </a:xfrm>
              <a:prstGeom prst="line">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C7B95E0A-9DDF-6B65-B8CC-4BA742F228DA}"/>
                  </a:ext>
                </a:extLst>
              </p:cNvPr>
              <p:cNvCxnSpPr>
                <a:cxnSpLocks/>
                <a:stCxn id="145" idx="0"/>
                <a:endCxn id="141" idx="4"/>
              </p:cNvCxnSpPr>
              <p:nvPr/>
            </p:nvCxnSpPr>
            <p:spPr>
              <a:xfrm flipH="1" flipV="1">
                <a:off x="3980294" y="5391695"/>
                <a:ext cx="244352" cy="899002"/>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83EB0404-14D3-1B52-3A0F-886A0478956C}"/>
                  </a:ext>
                </a:extLst>
              </p:cNvPr>
              <p:cNvCxnSpPr>
                <a:stCxn id="143" idx="0"/>
                <a:endCxn id="145" idx="3"/>
              </p:cNvCxnSpPr>
              <p:nvPr/>
            </p:nvCxnSpPr>
            <p:spPr>
              <a:xfrm flipV="1">
                <a:off x="3816291" y="6728800"/>
                <a:ext cx="226887" cy="702339"/>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C045A29-1865-0404-CBBC-2A9A656F44C8}"/>
                  </a:ext>
                </a:extLst>
              </p:cNvPr>
              <p:cNvCxnSpPr>
                <a:cxnSpLocks/>
                <a:stCxn id="144" idx="0"/>
                <a:endCxn id="145" idx="5"/>
              </p:cNvCxnSpPr>
              <p:nvPr/>
            </p:nvCxnSpPr>
            <p:spPr>
              <a:xfrm flipH="1" flipV="1">
                <a:off x="4406115" y="6728800"/>
                <a:ext cx="476539" cy="602773"/>
              </a:xfrm>
              <a:prstGeom prst="line">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37" name="Oval 136">
                <a:extLst>
                  <a:ext uri="{FF2B5EF4-FFF2-40B4-BE49-F238E27FC236}">
                    <a16:creationId xmlns:a16="http://schemas.microsoft.com/office/drawing/2014/main" id="{C3DAB289-ACE3-40AF-161A-F60C3F5C8E6D}"/>
                  </a:ext>
                </a:extLst>
              </p:cNvPr>
              <p:cNvSpPr/>
              <p:nvPr/>
            </p:nvSpPr>
            <p:spPr>
              <a:xfrm>
                <a:off x="1994744" y="5923238"/>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38" name="Oval 137">
                <a:extLst>
                  <a:ext uri="{FF2B5EF4-FFF2-40B4-BE49-F238E27FC236}">
                    <a16:creationId xmlns:a16="http://schemas.microsoft.com/office/drawing/2014/main" id="{DF763AAF-F20B-3CCC-54B3-571FE59D285C}"/>
                  </a:ext>
                </a:extLst>
              </p:cNvPr>
              <p:cNvSpPr/>
              <p:nvPr/>
            </p:nvSpPr>
            <p:spPr>
              <a:xfrm>
                <a:off x="1975975" y="7141847"/>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39" name="Oval 138">
                <a:extLst>
                  <a:ext uri="{FF2B5EF4-FFF2-40B4-BE49-F238E27FC236}">
                    <a16:creationId xmlns:a16="http://schemas.microsoft.com/office/drawing/2014/main" id="{3AC2FA7B-BA61-4C22-2789-214F7D17EA4F}"/>
                  </a:ext>
                </a:extLst>
              </p:cNvPr>
              <p:cNvSpPr/>
              <p:nvPr/>
            </p:nvSpPr>
            <p:spPr>
              <a:xfrm>
                <a:off x="1985911" y="4862426"/>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140" name="Oval 139">
                <a:extLst>
                  <a:ext uri="{FF2B5EF4-FFF2-40B4-BE49-F238E27FC236}">
                    <a16:creationId xmlns:a16="http://schemas.microsoft.com/office/drawing/2014/main" id="{A38AE445-8301-A81B-8E6A-74DCDE903058}"/>
                  </a:ext>
                </a:extLst>
              </p:cNvPr>
              <p:cNvSpPr/>
              <p:nvPr/>
            </p:nvSpPr>
            <p:spPr>
              <a:xfrm>
                <a:off x="2882388" y="3234315"/>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41" name="Oval 140">
                <a:extLst>
                  <a:ext uri="{FF2B5EF4-FFF2-40B4-BE49-F238E27FC236}">
                    <a16:creationId xmlns:a16="http://schemas.microsoft.com/office/drawing/2014/main" id="{E3634F20-61B8-01BA-265B-6D53BFED478F}"/>
                  </a:ext>
                </a:extLst>
              </p:cNvPr>
              <p:cNvSpPr/>
              <p:nvPr/>
            </p:nvSpPr>
            <p:spPr>
              <a:xfrm>
                <a:off x="3723660" y="4878427"/>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42" name="Oval 141">
                <a:extLst>
                  <a:ext uri="{FF2B5EF4-FFF2-40B4-BE49-F238E27FC236}">
                    <a16:creationId xmlns:a16="http://schemas.microsoft.com/office/drawing/2014/main" id="{F0FE370C-E9B0-5F3C-D304-503B3A904DC1}"/>
                  </a:ext>
                </a:extLst>
              </p:cNvPr>
              <p:cNvSpPr/>
              <p:nvPr/>
            </p:nvSpPr>
            <p:spPr>
              <a:xfrm>
                <a:off x="2857289" y="4968787"/>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a:t>
                </a:r>
              </a:p>
            </p:txBody>
          </p:sp>
          <p:sp>
            <p:nvSpPr>
              <p:cNvPr id="143" name="Oval 142">
                <a:extLst>
                  <a:ext uri="{FF2B5EF4-FFF2-40B4-BE49-F238E27FC236}">
                    <a16:creationId xmlns:a16="http://schemas.microsoft.com/office/drawing/2014/main" id="{E4375051-9540-4F0A-98CC-A806591EFAC1}"/>
                  </a:ext>
                </a:extLst>
              </p:cNvPr>
              <p:cNvSpPr/>
              <p:nvPr/>
            </p:nvSpPr>
            <p:spPr>
              <a:xfrm>
                <a:off x="3559657" y="7431139"/>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a:t>
                </a:r>
              </a:p>
            </p:txBody>
          </p:sp>
          <p:sp>
            <p:nvSpPr>
              <p:cNvPr id="144" name="Oval 143">
                <a:extLst>
                  <a:ext uri="{FF2B5EF4-FFF2-40B4-BE49-F238E27FC236}">
                    <a16:creationId xmlns:a16="http://schemas.microsoft.com/office/drawing/2014/main" id="{D85A1BCB-B54D-AFFF-3E9E-3D242BD2890D}"/>
                  </a:ext>
                </a:extLst>
              </p:cNvPr>
              <p:cNvSpPr/>
              <p:nvPr/>
            </p:nvSpPr>
            <p:spPr>
              <a:xfrm>
                <a:off x="4626020" y="7331573"/>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45" name="Oval 144">
                <a:extLst>
                  <a:ext uri="{FF2B5EF4-FFF2-40B4-BE49-F238E27FC236}">
                    <a16:creationId xmlns:a16="http://schemas.microsoft.com/office/drawing/2014/main" id="{C99D7300-F782-0F13-A601-B867BFB18170}"/>
                  </a:ext>
                </a:extLst>
              </p:cNvPr>
              <p:cNvSpPr/>
              <p:nvPr/>
            </p:nvSpPr>
            <p:spPr>
              <a:xfrm>
                <a:off x="3968012" y="6290698"/>
                <a:ext cx="513268" cy="5132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grpSp>
      </p:grpSp>
    </p:spTree>
    <p:extLst>
      <p:ext uri="{BB962C8B-B14F-4D97-AF65-F5344CB8AC3E}">
        <p14:creationId xmlns:p14="http://schemas.microsoft.com/office/powerpoint/2010/main" val="4217369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24266</TotalTime>
  <Words>2786</Words>
  <Application>Microsoft Office PowerPoint</Application>
  <PresentationFormat>Widescreen</PresentationFormat>
  <Paragraphs>885</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Calibri Light</vt:lpstr>
      <vt:lpstr>Calibri</vt:lpstr>
      <vt:lpstr>Cambria Math</vt:lpstr>
      <vt:lpstr>Arial</vt:lpstr>
      <vt:lpstr>Aptos</vt:lpstr>
      <vt:lpstr>Office Theme</vt:lpstr>
      <vt:lpstr>CSE 332 Winter 2026 Lecture 16: Graphs 2</vt:lpstr>
      <vt:lpstr>Graph Applications</vt:lpstr>
      <vt:lpstr>Some Graph Terms</vt:lpstr>
      <vt:lpstr>Definition: Complete Graph</vt:lpstr>
      <vt:lpstr>Graph Density, Data Structures, Efficiency</vt:lpstr>
      <vt:lpstr>Definition: Path</vt:lpstr>
      <vt:lpstr>Definition: (Strongly) Connected Graph</vt:lpstr>
      <vt:lpstr>Definition: Weakly Connected Graph</vt:lpstr>
      <vt:lpstr>Definition: Tree</vt:lpstr>
      <vt:lpstr>Graph “ADT”</vt:lpstr>
      <vt:lpstr>Adjacency List Data Structure</vt:lpstr>
      <vt:lpstr>Adjacency List (Weighted)</vt:lpstr>
      <vt:lpstr>Adjacency Matrix Data Structure</vt:lpstr>
      <vt:lpstr>Adjacency Matrix (weighted)</vt:lpstr>
      <vt:lpstr>Comparison</vt:lpstr>
      <vt:lpstr>Breadth-First Search</vt:lpstr>
      <vt:lpstr>BFS – Pseudocode</vt:lpstr>
      <vt:lpstr>BFS – Worked Example</vt:lpstr>
      <vt:lpstr>Find Distance (unweighted)</vt:lpstr>
      <vt:lpstr>Find Distance – Worked Example</vt:lpstr>
      <vt:lpstr>Shortest Path – Worked Example</vt:lpstr>
      <vt:lpstr>Depth-First Search</vt:lpstr>
      <vt:lpstr>DFS (non-recursive)</vt:lpstr>
      <vt:lpstr>DFS Recursively (more common)</vt:lpstr>
      <vt:lpstr>DFS – Worked Example</vt:lpstr>
      <vt:lpstr>Using DFS</vt:lpstr>
      <vt:lpstr>Back Edges</vt:lpstr>
      <vt:lpstr>Cycle Detection</vt:lpstr>
      <vt:lpstr>Cycle Detection – Worked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271</cp:revision>
  <dcterms:created xsi:type="dcterms:W3CDTF">2023-10-13T16:06:42Z</dcterms:created>
  <dcterms:modified xsi:type="dcterms:W3CDTF">2026-05-06T19:24:49Z</dcterms:modified>
</cp:coreProperties>
</file>