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7" r:id="rId2"/>
    <p:sldId id="852" r:id="rId3"/>
    <p:sldId id="853" r:id="rId4"/>
    <p:sldId id="854" r:id="rId5"/>
    <p:sldId id="855" r:id="rId6"/>
    <p:sldId id="856" r:id="rId7"/>
    <p:sldId id="857" r:id="rId8"/>
    <p:sldId id="858" r:id="rId9"/>
    <p:sldId id="859" r:id="rId10"/>
    <p:sldId id="860" r:id="rId11"/>
    <p:sldId id="752" r:id="rId12"/>
    <p:sldId id="753" r:id="rId13"/>
    <p:sldId id="830" r:id="rId14"/>
    <p:sldId id="836" r:id="rId15"/>
    <p:sldId id="829" r:id="rId16"/>
    <p:sldId id="837" r:id="rId17"/>
    <p:sldId id="846" r:id="rId18"/>
    <p:sldId id="850" r:id="rId19"/>
    <p:sldId id="849" r:id="rId20"/>
    <p:sldId id="756" r:id="rId21"/>
    <p:sldId id="847" r:id="rId22"/>
    <p:sldId id="848" r:id="rId23"/>
    <p:sldId id="851" r:id="rId24"/>
  </p:sldIdLst>
  <p:sldSz cx="12192000" cy="6858000"/>
  <p:notesSz cx="6858000" cy="9144000"/>
  <p:embeddedFontLs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1" autoAdjust="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A25B-064F-4940-8CEE-34D7920B25F9}"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96D1-356A-4D34-AE7A-0DFABF1C9C5A}" type="slidenum">
              <a:rPr lang="en-US" smtClean="0"/>
              <a:t>‹#›</a:t>
            </a:fld>
            <a:endParaRPr lang="en-US"/>
          </a:p>
        </p:txBody>
      </p:sp>
    </p:spTree>
    <p:extLst>
      <p:ext uri="{BB962C8B-B14F-4D97-AF65-F5344CB8AC3E}">
        <p14:creationId xmlns:p14="http://schemas.microsoft.com/office/powerpoint/2010/main" val="189822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5/1/2026</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5/1/2026</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0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6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Spring 2026</a:t>
            </a:r>
            <a:br>
              <a:rPr lang="en-US" dirty="0"/>
            </a:br>
            <a:r>
              <a:rPr lang="en-US" dirty="0"/>
              <a:t>Lecture 15: graphs 1</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91A-165A-A4B2-5211-40C5459F61AF}"/>
              </a:ext>
            </a:extLst>
          </p:cNvPr>
          <p:cNvSpPr>
            <a:spLocks noGrp="1"/>
          </p:cNvSpPr>
          <p:nvPr>
            <p:ph type="title"/>
          </p:nvPr>
        </p:nvSpPr>
        <p:spPr/>
        <p:txBody>
          <a:bodyPr/>
          <a:lstStyle/>
          <a:p>
            <a:r>
              <a:rPr lang="en-US" dirty="0" err="1"/>
              <a:t>RadixSort</a:t>
            </a:r>
            <a:r>
              <a:rPr lang="en-US" dirty="0"/>
              <a:t>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9708F3-E299-035E-25B6-51CE18AF3A43}"/>
                  </a:ext>
                </a:extLst>
              </p:cNvPr>
              <p:cNvSpPr>
                <a:spLocks noGrp="1"/>
              </p:cNvSpPr>
              <p:nvPr>
                <p:ph idx="1"/>
              </p:nvPr>
            </p:nvSpPr>
            <p:spPr/>
            <p:txBody>
              <a:bodyPr>
                <a:normAutofit fontScale="92500" lnSpcReduction="10000"/>
              </a:bodyPr>
              <a:lstStyle/>
              <a:p>
                <a:r>
                  <a:rPr lang="en-US" dirty="0"/>
                  <a:t>Suppose largest value is </a:t>
                </a:r>
                <a14:m>
                  <m:oMath xmlns:m="http://schemas.openxmlformats.org/officeDocument/2006/math">
                    <m:r>
                      <a:rPr lang="en-US" b="0" i="1" smtClean="0">
                        <a:latin typeface="Cambria Math" panose="02040503050406030204" pitchFamily="18" charset="0"/>
                      </a:rPr>
                      <m:t>𝑚</m:t>
                    </m:r>
                  </m:oMath>
                </a14:m>
                <a:endParaRPr lang="en-US" dirty="0"/>
              </a:p>
              <a:p>
                <a:r>
                  <a:rPr lang="en-US" dirty="0"/>
                  <a:t>Choose a radix (base of representation) </a:t>
                </a:r>
                <a14:m>
                  <m:oMath xmlns:m="http://schemas.openxmlformats.org/officeDocument/2006/math">
                    <m:r>
                      <a:rPr lang="en-US" b="0" i="1" smtClean="0">
                        <a:latin typeface="Cambria Math" panose="02040503050406030204" pitchFamily="18" charset="0"/>
                      </a:rPr>
                      <m:t>𝑏</m:t>
                    </m:r>
                  </m:oMath>
                </a14:m>
                <a:endParaRPr lang="en-US" dirty="0"/>
              </a:p>
              <a:p>
                <a:r>
                  <a:rPr lang="en-US" dirty="0" err="1"/>
                  <a:t>BucketSort</a:t>
                </a:r>
                <a:r>
                  <a:rPr lang="en-US" dirty="0"/>
                  <a:t> all </a:t>
                </a:r>
                <a14:m>
                  <m:oMath xmlns:m="http://schemas.openxmlformats.org/officeDocument/2006/math">
                    <m:r>
                      <a:rPr lang="en-US" b="0" i="1" smtClean="0">
                        <a:latin typeface="Cambria Math" panose="02040503050406030204" pitchFamily="18" charset="0"/>
                      </a:rPr>
                      <m:t>𝑛</m:t>
                    </m:r>
                  </m:oMath>
                </a14:m>
                <a:r>
                  <a:rPr lang="en-US" dirty="0"/>
                  <a:t> things using </a:t>
                </a:r>
                <a14:m>
                  <m:oMath xmlns:m="http://schemas.openxmlformats.org/officeDocument/2006/math">
                    <m:r>
                      <a:rPr lang="en-US" b="0" i="1" smtClean="0">
                        <a:latin typeface="Cambria Math" panose="02040503050406030204" pitchFamily="18" charset="0"/>
                      </a:rPr>
                      <m:t>𝑏</m:t>
                    </m:r>
                  </m:oMath>
                </a14:m>
                <a:r>
                  <a:rPr lang="en-US" dirty="0"/>
                  <a:t> buckets</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Repeat once per each digit</a:t>
                </a:r>
              </a:p>
              <a:p>
                <a:pPr lvl="1"/>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𝑚</m:t>
                        </m:r>
                      </m:e>
                    </m:func>
                  </m:oMath>
                </a14:m>
                <a:r>
                  <a:rPr lang="en-US" dirty="0"/>
                  <a:t> iterations</a:t>
                </a:r>
              </a:p>
              <a:p>
                <a:r>
                  <a:rPr lang="en-US" dirty="0"/>
                  <a:t>Overall:</a:t>
                </a:r>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𝑚</m:t>
                            </m:r>
                          </m:e>
                        </m:func>
                        <m:r>
                          <a:rPr lang="en-US" b="0" i="1" smtClean="0">
                            <a:latin typeface="Cambria Math" panose="02040503050406030204" pitchFamily="18" charset="0"/>
                          </a:rPr>
                          <m:t>+</m:t>
                        </m:r>
                        <m:r>
                          <a:rPr lang="en-US" b="0" i="1" smtClean="0">
                            <a:latin typeface="Cambria Math" panose="02040503050406030204" pitchFamily="18" charset="0"/>
                          </a:rPr>
                          <m:t>𝑏</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𝑚</m:t>
                            </m:r>
                          </m:e>
                        </m:func>
                      </m:e>
                    </m:d>
                  </m:oMath>
                </a14:m>
                <a:endParaRPr lang="en-US" dirty="0"/>
              </a:p>
              <a:p>
                <a:r>
                  <a:rPr lang="en-US" dirty="0"/>
                  <a:t>In practice, you can select the value of </a:t>
                </a:r>
                <a14:m>
                  <m:oMath xmlns:m="http://schemas.openxmlformats.org/officeDocument/2006/math">
                    <m:r>
                      <a:rPr lang="en-US" b="0" i="1" smtClean="0">
                        <a:latin typeface="Cambria Math" panose="02040503050406030204" pitchFamily="18" charset="0"/>
                      </a:rPr>
                      <m:t>𝑏</m:t>
                    </m:r>
                  </m:oMath>
                </a14:m>
                <a:r>
                  <a:rPr lang="en-US" dirty="0"/>
                  <a:t> to optimize running time</a:t>
                </a:r>
              </a:p>
              <a:p>
                <a:r>
                  <a:rPr lang="en-US" dirty="0"/>
                  <a:t>When is this better than </a:t>
                </a:r>
                <a:r>
                  <a:rPr lang="en-US" dirty="0" err="1"/>
                  <a:t>mergesort</a:t>
                </a:r>
                <a:r>
                  <a:rPr lang="en-US" dirty="0"/>
                  <a:t>?</a:t>
                </a:r>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49708F3-E299-035E-25B6-51CE18AF3A43}"/>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211016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ARPANET</a:t>
            </a:r>
          </a:p>
        </p:txBody>
      </p:sp>
      <p:grpSp>
        <p:nvGrpSpPr>
          <p:cNvPr id="5" name="Group 4" descr="An illustration of the ARPANET network as a graph. It depicts universities by their logos. The logos are connected together by lines to indicate that there is a communication wire that connects those campuses.">
            <a:extLst>
              <a:ext uri="{FF2B5EF4-FFF2-40B4-BE49-F238E27FC236}">
                <a16:creationId xmlns:a16="http://schemas.microsoft.com/office/drawing/2014/main" id="{6D40A998-F8EF-40C8-5FC3-D09842B53AAE}"/>
              </a:ext>
            </a:extLst>
          </p:cNvPr>
          <p:cNvGrpSpPr/>
          <p:nvPr/>
        </p:nvGrpSpPr>
        <p:grpSpPr>
          <a:xfrm>
            <a:off x="2004930" y="1521214"/>
            <a:ext cx="7331334" cy="3991049"/>
            <a:chOff x="2004930" y="1521214"/>
            <a:chExt cx="7331334" cy="3991049"/>
          </a:xfrm>
        </p:grpSpPr>
        <p:pic>
          <p:nvPicPr>
            <p:cNvPr id="1026" name="Picture 2" descr="Image result for UC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1" y="411480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RI Intern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09800"/>
              <a:ext cx="1295400" cy="957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CS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691" y="1694568"/>
              <a:ext cx="957755" cy="508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versity of Ut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0074" y="4419600"/>
              <a:ext cx="1042326" cy="1042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arva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4362" y="4850938"/>
              <a:ext cx="678862" cy="661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ya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930" y="2590800"/>
              <a:ext cx="674276" cy="7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m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2135" y="3216885"/>
              <a:ext cx="994129" cy="9941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i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6399" y="3227427"/>
              <a:ext cx="737119" cy="37655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cxnSpLocks/>
            </p:cNvCxnSpPr>
            <p:nvPr/>
          </p:nvCxnSpPr>
          <p:spPr>
            <a:xfrm flipV="1">
              <a:off x="2624296" y="1948872"/>
              <a:ext cx="1214280" cy="6733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676446" y="1807387"/>
              <a:ext cx="11092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1036" idx="2"/>
            </p:cNvCxnSpPr>
            <p:nvPr/>
          </p:nvCxnSpPr>
          <p:spPr>
            <a:xfrm>
              <a:off x="2342068" y="3294857"/>
              <a:ext cx="716596" cy="1029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040" idx="1"/>
            </p:cNvCxnSpPr>
            <p:nvPr/>
          </p:nvCxnSpPr>
          <p:spPr>
            <a:xfrm flipH="1">
              <a:off x="3824008" y="3415704"/>
              <a:ext cx="882391" cy="912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flipV="1">
              <a:off x="3776917" y="4780959"/>
              <a:ext cx="1135672"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1040" idx="2"/>
              <a:endCxn id="1034" idx="0"/>
            </p:cNvCxnSpPr>
            <p:nvPr/>
          </p:nvCxnSpPr>
          <p:spPr>
            <a:xfrm>
              <a:off x="5074959" y="3603980"/>
              <a:ext cx="118834" cy="1246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V="1">
              <a:off x="5193794" y="2318202"/>
              <a:ext cx="787515" cy="976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1034" idx="3"/>
            </p:cNvCxnSpPr>
            <p:nvPr/>
          </p:nvCxnSpPr>
          <p:spPr>
            <a:xfrm>
              <a:off x="5533224" y="5181601"/>
              <a:ext cx="1400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flipV="1">
              <a:off x="6249637" y="2412816"/>
              <a:ext cx="836964" cy="231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flipV="1">
              <a:off x="6637383" y="2238828"/>
              <a:ext cx="449218" cy="231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410450" y="2942829"/>
              <a:ext cx="171450" cy="1605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flipV="1">
              <a:off x="8013242" y="2872266"/>
              <a:ext cx="469440" cy="45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H="1">
              <a:off x="7772400" y="4163760"/>
              <a:ext cx="850482" cy="81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030" idx="2"/>
              <a:endCxn id="1026" idx="0"/>
            </p:cNvCxnSpPr>
            <p:nvPr/>
          </p:nvCxnSpPr>
          <p:spPr>
            <a:xfrm flipH="1">
              <a:off x="3405188" y="2203174"/>
              <a:ext cx="792380" cy="19116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University of Washington - Wikipedia">
              <a:extLst>
                <a:ext uri="{FF2B5EF4-FFF2-40B4-BE49-F238E27FC236}">
                  <a16:creationId xmlns:a16="http://schemas.microsoft.com/office/drawing/2014/main" id="{A9A49F51-0866-954E-BFF9-1DE70B8806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3628" y="1521214"/>
              <a:ext cx="994130" cy="994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327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Undirected Graphs</a:t>
            </a:r>
          </a:p>
        </p:txBody>
      </p:sp>
      <p:grpSp>
        <p:nvGrpSpPr>
          <p:cNvPr id="3" name="Group 2" descr="A graph is defined as a pair of two sets. One set is called V and it contains all vertices/nodes in the graph. The other is called E which contains pairs of vertices to indicate that those two vertices are connected together. For an undirected graph the edges are considered unordered pairs.">
            <a:extLst>
              <a:ext uri="{FF2B5EF4-FFF2-40B4-BE49-F238E27FC236}">
                <a16:creationId xmlns:a16="http://schemas.microsoft.com/office/drawing/2014/main" id="{5C95C37B-CEE2-97DF-F289-7A53CFE04C87}"/>
              </a:ext>
            </a:extLst>
          </p:cNvPr>
          <p:cNvGrpSpPr/>
          <p:nvPr/>
        </p:nvGrpSpPr>
        <p:grpSpPr>
          <a:xfrm>
            <a:off x="3976310" y="1058920"/>
            <a:ext cx="4922324" cy="1250591"/>
            <a:chOff x="3976310" y="1058920"/>
            <a:chExt cx="4922324" cy="1250591"/>
          </a:xfrm>
        </p:grpSpPr>
        <mc:AlternateContent xmlns:mc="http://schemas.openxmlformats.org/markup-compatibility/2006">
          <mc:Choice xmlns:a14="http://schemas.microsoft.com/office/drawing/2010/main" Requires="a14">
            <p:sp>
              <p:nvSpPr>
                <p:cNvPr id="2067" name="TextBox 2066"/>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p:sp>
              <p:nvSpPr>
                <p:cNvPr id="2067" name="TextBox 2066"/>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442" t="-15517" b="-35345"/>
                  </a:stretch>
                </a:blipFill>
              </p:spPr>
              <p:txBody>
                <a:bodyPr/>
                <a:lstStyle/>
                <a:p>
                  <a:r>
                    <a:rPr lang="en-US">
                      <a:noFill/>
                    </a:rPr>
                    <a:t> </a:t>
                  </a:r>
                </a:p>
              </p:txBody>
            </p:sp>
          </mc:Fallback>
        </mc:AlternateContent>
        <p:sp>
          <p:nvSpPr>
            <p:cNvPr id="2068" name="TextBox 2067"/>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90" name="TextBox 89"/>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p:grpSp>
      <mc:AlternateContent xmlns:mc="http://schemas.openxmlformats.org/markup-compatibility/2006">
        <mc:Choice xmlns:a14="http://schemas.microsoft.com/office/drawing/2010/main" Requires="a14">
          <p:sp>
            <p:nvSpPr>
              <p:cNvPr id="2069" name="TextBox 2068"/>
              <p:cNvSpPr txBox="1"/>
              <p:nvPr/>
            </p:nvSpPr>
            <p:spPr>
              <a:xfrm>
                <a:off x="4986849" y="1976368"/>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p:sp>
            <p:nvSpPr>
              <p:cNvPr id="2069" name="TextBox 2068"/>
              <p:cNvSpPr txBox="1">
                <a:spLocks noRot="1" noChangeAspect="1" noMove="1" noResize="1" noEditPoints="1" noAdjustHandles="1" noChangeArrowheads="1" noChangeShapeType="1" noTextEdit="1"/>
              </p:cNvSpPr>
              <p:nvPr/>
            </p:nvSpPr>
            <p:spPr>
              <a:xfrm>
                <a:off x="4986849" y="1976368"/>
                <a:ext cx="2651623" cy="400110"/>
              </a:xfrm>
              <a:prstGeom prst="rect">
                <a:avLst/>
              </a:prstGeom>
              <a:blipFill>
                <a:blip r:embed="rId3"/>
                <a:stretch>
                  <a:fillRect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Box 92"/>
              <p:cNvSpPr txBox="1"/>
              <p:nvPr/>
            </p:nvSpPr>
            <p:spPr>
              <a:xfrm>
                <a:off x="4979825" y="2401094"/>
                <a:ext cx="31204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2,3</m:t>
                          </m:r>
                        </m:e>
                      </m:d>
                      <m:r>
                        <a:rPr lang="en-US" sz="2000" b="0" i="1" smtClean="0">
                          <a:solidFill>
                            <a:srgbClr val="FF0000"/>
                          </a:solidFill>
                          <a:latin typeface="Cambria Math" panose="02040503050406030204" pitchFamily="18" charset="0"/>
                        </a:rPr>
                        <m:t>,(1,3)</m:t>
                      </m:r>
                      <m:r>
                        <a:rPr lang="en-US" sz="2000" i="1">
                          <a:solidFill>
                            <a:srgbClr val="FF0000"/>
                          </a:solidFill>
                          <a:latin typeface="Cambria Math"/>
                        </a:rPr>
                        <m:t>,…}</m:t>
                      </m:r>
                    </m:oMath>
                  </m:oMathPara>
                </a14:m>
                <a:endParaRPr lang="en-US" sz="2000" dirty="0">
                  <a:solidFill>
                    <a:srgbClr val="FF0000"/>
                  </a:solidFill>
                </a:endParaRPr>
              </a:p>
            </p:txBody>
          </p:sp>
        </mc:Choice>
        <mc:Fallback>
          <p:sp>
            <p:nvSpPr>
              <p:cNvPr id="93" name="TextBox 92"/>
              <p:cNvSpPr txBox="1">
                <a:spLocks noRot="1" noChangeAspect="1" noMove="1" noResize="1" noEditPoints="1" noAdjustHandles="1" noChangeArrowheads="1" noChangeShapeType="1" noTextEdit="1"/>
              </p:cNvSpPr>
              <p:nvPr/>
            </p:nvSpPr>
            <p:spPr>
              <a:xfrm>
                <a:off x="4979825" y="2401094"/>
                <a:ext cx="3120470" cy="400110"/>
              </a:xfrm>
              <a:prstGeom prst="rect">
                <a:avLst/>
              </a:prstGeom>
              <a:blipFill>
                <a:blip r:embed="rId4"/>
                <a:stretch>
                  <a:fillRect b="-13636"/>
                </a:stretch>
              </a:blipFill>
            </p:spPr>
            <p:txBody>
              <a:bodyPr/>
              <a:lstStyle/>
              <a:p>
                <a:r>
                  <a:rPr lang="en-US">
                    <a:noFill/>
                  </a:rPr>
                  <a:t> </a:t>
                </a:r>
              </a:p>
            </p:txBody>
          </p:sp>
        </mc:Fallback>
      </mc:AlternateContent>
      <p:grpSp>
        <p:nvGrpSpPr>
          <p:cNvPr id="2070" name="Group 2069" descr="An illustration of an undirected graph.&#10;&#10;Nodes/vertices are represented as circles and edges (which connect pairs of vertices) are represented as lines. For an undirected graph the edges may be crossed in either order."/>
          <p:cNvGrpSpPr/>
          <p:nvPr/>
        </p:nvGrpSpPr>
        <p:grpSpPr>
          <a:xfrm>
            <a:off x="454137" y="2714655"/>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Tree>
    <p:extLst>
      <p:ext uri="{BB962C8B-B14F-4D97-AF65-F5344CB8AC3E}">
        <p14:creationId xmlns:p14="http://schemas.microsoft.com/office/powerpoint/2010/main" val="182314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grpSp>
        <p:nvGrpSpPr>
          <p:cNvPr id="6" name="Group 5" descr="A graph is defined as a pair of two sets. One set is called V and it contains all vertices/nodes in the graph. The other is called E which contains pairs of vertices to indicate that those two vertices are connected together. For a directed graph the edges are considered ordered pairs.">
            <a:extLst>
              <a:ext uri="{FF2B5EF4-FFF2-40B4-BE49-F238E27FC236}">
                <a16:creationId xmlns:a16="http://schemas.microsoft.com/office/drawing/2014/main" id="{10B59DDF-B349-DD37-400E-D9AB4A3E8C63}"/>
              </a:ext>
            </a:extLst>
          </p:cNvPr>
          <p:cNvGrpSpPr/>
          <p:nvPr/>
        </p:nvGrpSpPr>
        <p:grpSpPr>
          <a:xfrm>
            <a:off x="3976310" y="1058920"/>
            <a:ext cx="4922324" cy="1250591"/>
            <a:chOff x="3976310" y="1058920"/>
            <a:chExt cx="4922324" cy="1250591"/>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7294A28-CC24-EB41-B5EB-675BBA8C94B0}"/>
                    </a:ext>
                  </a:extLst>
                </p:cNvPr>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p:sp>
              <p:nvSpPr>
                <p:cNvPr id="7" name="TextBox 6">
                  <a:extLst>
                    <a:ext uri="{FF2B5EF4-FFF2-40B4-BE49-F238E27FC236}">
                      <a16:creationId xmlns:a16="http://schemas.microsoft.com/office/drawing/2014/main" id="{57294A28-CC24-EB41-B5EB-675BBA8C94B0}"/>
                    </a:ext>
                  </a:extLst>
                </p:cNvPr>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442" t="-15517" b="-3534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B791F18-51A7-0F38-C5D7-30C5CF7F4B07}"/>
                </a:ext>
              </a:extLst>
            </p:cNvPr>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10" name="TextBox 9">
              <a:extLst>
                <a:ext uri="{FF2B5EF4-FFF2-40B4-BE49-F238E27FC236}">
                  <a16:creationId xmlns:a16="http://schemas.microsoft.com/office/drawing/2014/main" id="{EEF270C6-38FC-A42E-8A70-DAB2A0F86015}"/>
                </a:ext>
              </a:extLst>
            </p:cNvPr>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p:grpSp>
      <mc:AlternateContent xmlns:mc="http://schemas.openxmlformats.org/markup-compatibility/2006">
        <mc:Choice xmlns:a14="http://schemas.microsoft.com/office/drawing/2010/main" Requires="a14">
          <p:sp>
            <p:nvSpPr>
              <p:cNvPr id="2069" name="TextBox 2068"/>
              <p:cNvSpPr txBox="1"/>
              <p:nvPr/>
            </p:nvSpPr>
            <p:spPr>
              <a:xfrm>
                <a:off x="4968093" y="2067415"/>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p:sp>
            <p:nvSpPr>
              <p:cNvPr id="2069" name="TextBox 2068"/>
              <p:cNvSpPr txBox="1">
                <a:spLocks noRot="1" noChangeAspect="1" noMove="1" noResize="1" noEditPoints="1" noAdjustHandles="1" noChangeArrowheads="1" noChangeShapeType="1" noTextEdit="1"/>
              </p:cNvSpPr>
              <p:nvPr/>
            </p:nvSpPr>
            <p:spPr>
              <a:xfrm>
                <a:off x="4968093" y="2067415"/>
                <a:ext cx="2651623" cy="400110"/>
              </a:xfrm>
              <a:prstGeom prst="rect">
                <a:avLst/>
              </a:prstGeom>
              <a:blipFill>
                <a:blip r:embed="rId3"/>
                <a:stretch>
                  <a:fillRect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Box 92"/>
              <p:cNvSpPr txBox="1"/>
              <p:nvPr/>
            </p:nvSpPr>
            <p:spPr>
              <a:xfrm>
                <a:off x="4961069" y="2492141"/>
                <a:ext cx="43611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3</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1,3</m:t>
                          </m:r>
                        </m:e>
                      </m:d>
                      <m:r>
                        <a:rPr lang="en-US" sz="2000" i="1">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3,6</m:t>
                          </m:r>
                        </m:e>
                      </m:d>
                      <m:r>
                        <a:rPr lang="en-US" sz="2000" b="0" i="1" smtClean="0">
                          <a:solidFill>
                            <a:srgbClr val="FF0000"/>
                          </a:solidFill>
                          <a:latin typeface="Cambria Math" panose="02040503050406030204" pitchFamily="18" charset="0"/>
                        </a:rPr>
                        <m:t>,(6,3)</m:t>
                      </m:r>
                      <m:r>
                        <a:rPr lang="en-US" sz="2000" i="1">
                          <a:solidFill>
                            <a:srgbClr val="FF0000"/>
                          </a:solidFill>
                          <a:latin typeface="Cambria Math"/>
                        </a:rPr>
                        <m:t>…}</m:t>
                      </m:r>
                    </m:oMath>
                  </m:oMathPara>
                </a14:m>
                <a:endParaRPr lang="en-US" sz="2000" dirty="0">
                  <a:solidFill>
                    <a:srgbClr val="FF0000"/>
                  </a:solidFill>
                </a:endParaRPr>
              </a:p>
            </p:txBody>
          </p:sp>
        </mc:Choice>
        <mc:Fallback>
          <p:sp>
            <p:nvSpPr>
              <p:cNvPr id="93" name="TextBox 92"/>
              <p:cNvSpPr txBox="1">
                <a:spLocks noRot="1" noChangeAspect="1" noMove="1" noResize="1" noEditPoints="1" noAdjustHandles="1" noChangeArrowheads="1" noChangeShapeType="1" noTextEdit="1"/>
              </p:cNvSpPr>
              <p:nvPr/>
            </p:nvSpPr>
            <p:spPr>
              <a:xfrm>
                <a:off x="4961069" y="2492141"/>
                <a:ext cx="4361130" cy="400110"/>
              </a:xfrm>
              <a:prstGeom prst="rect">
                <a:avLst/>
              </a:prstGeom>
              <a:blipFill>
                <a:blip r:embed="rId4"/>
                <a:stretch>
                  <a:fillRect b="-15385"/>
                </a:stretch>
              </a:blipFill>
            </p:spPr>
            <p:txBody>
              <a:bodyPr/>
              <a:lstStyle/>
              <a:p>
                <a:r>
                  <a:rPr lang="en-US">
                    <a:noFill/>
                  </a:rPr>
                  <a:t> </a:t>
                </a:r>
              </a:p>
            </p:txBody>
          </p:sp>
        </mc:Fallback>
      </mc:AlternateContent>
      <p:grpSp>
        <p:nvGrpSpPr>
          <p:cNvPr id="11" name="Group 10" descr="An illustration of a directed graph.&#10;&#10;Nodes/vertices are represented as circles and edges (which connect pairs of vertices) are represented as arrows. For a directed graph the edges may be crossed in only one direction, where that direction is indicated by the arrow.">
            <a:extLst>
              <a:ext uri="{FF2B5EF4-FFF2-40B4-BE49-F238E27FC236}">
                <a16:creationId xmlns:a16="http://schemas.microsoft.com/office/drawing/2014/main" id="{3D4F64E0-3961-CFDA-3271-06B48D4D0B4D}"/>
              </a:ext>
            </a:extLst>
          </p:cNvPr>
          <p:cNvGrpSpPr/>
          <p:nvPr/>
        </p:nvGrpSpPr>
        <p:grpSpPr>
          <a:xfrm>
            <a:off x="277878" y="2714655"/>
            <a:ext cx="7044346" cy="3888478"/>
            <a:chOff x="1524000" y="2625729"/>
            <a:chExt cx="7044346" cy="3888478"/>
          </a:xfrm>
        </p:grpSpPr>
        <p:grpSp>
          <p:nvGrpSpPr>
            <p:cNvPr id="2070" name="Group 2069"/>
            <p:cNvGrpSpPr/>
            <p:nvPr/>
          </p:nvGrpSpPr>
          <p:grpSpPr>
            <a:xfrm>
              <a:off x="1524000" y="2625729"/>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 name="Straight Connector 2">
              <a:extLst>
                <a:ext uri="{FF2B5EF4-FFF2-40B4-BE49-F238E27FC236}">
                  <a16:creationId xmlns:a16="http://schemas.microsoft.com/office/drawing/2014/main" id="{05017AB7-164A-F3E8-2283-B6D8043EC3F1}"/>
                </a:ext>
              </a:extLst>
            </p:cNvPr>
            <p:cNvCxnSpPr>
              <a:cxnSpLocks/>
              <a:stCxn id="51" idx="7"/>
              <a:endCxn id="54"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3C30C-4DA2-F5A0-18BB-7C9D45A12607}"/>
                </a:ext>
              </a:extLst>
            </p:cNvPr>
            <p:cNvCxnSpPr>
              <a:cxnSpLocks/>
              <a:stCxn id="50" idx="3"/>
              <a:endCxn id="4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98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Self-Edges and Duplicate Edges</a:t>
            </a:r>
          </a:p>
        </p:txBody>
      </p:sp>
      <p:sp>
        <p:nvSpPr>
          <p:cNvPr id="38" name="TextBox 37">
            <a:extLst>
              <a:ext uri="{FF2B5EF4-FFF2-40B4-BE49-F238E27FC236}">
                <a16:creationId xmlns:a16="http://schemas.microsoft.com/office/drawing/2014/main" id="{AC3F99A2-D314-6EC0-C057-BC351C4F1666}"/>
              </a:ext>
            </a:extLst>
          </p:cNvPr>
          <p:cNvSpPr txBox="1"/>
          <p:nvPr/>
        </p:nvSpPr>
        <p:spPr>
          <a:xfrm>
            <a:off x="3108113" y="1460924"/>
            <a:ext cx="10407197" cy="1015663"/>
          </a:xfrm>
          <a:prstGeom prst="rect">
            <a:avLst/>
          </a:prstGeom>
          <a:noFill/>
        </p:spPr>
        <p:txBody>
          <a:bodyPr wrap="square" rtlCol="0">
            <a:spAutoFit/>
          </a:bodyPr>
          <a:lstStyle/>
          <a:p>
            <a:r>
              <a:rPr lang="en-US" sz="2000" dirty="0"/>
              <a:t>Some graphs may have duplicate edges (e.g. here we have the edge (1,2) twice).</a:t>
            </a:r>
          </a:p>
          <a:p>
            <a:r>
              <a:rPr lang="en-US" sz="2000" dirty="0"/>
              <a:t>Some may also have self-edges/loops (e.g. here there is an edge from 1 to 1).</a:t>
            </a:r>
          </a:p>
          <a:p>
            <a:r>
              <a:rPr lang="en-US" sz="2000" dirty="0"/>
              <a:t>Graph with neither self-edges nor duplicate edges are called </a:t>
            </a:r>
            <a:r>
              <a:rPr lang="en-US" sz="2000" b="1" dirty="0">
                <a:solidFill>
                  <a:srgbClr val="FF00FF"/>
                </a:solidFill>
              </a:rPr>
              <a:t>simple graphs</a:t>
            </a:r>
          </a:p>
        </p:txBody>
      </p:sp>
      <p:grpSp>
        <p:nvGrpSpPr>
          <p:cNvPr id="7" name="Group 6" descr="An illustration of a directed non-simple graph.&#10;&#10;Nodes/vertices are represented as circles and edges (which connect pairs of vertices) are represented as arrows. In this case the edge from 7 to 6 appears twice (an example of a duplicate edge) and there is an edge from the node 1 to itself (and example of a self-edge/loop).">
            <a:extLst>
              <a:ext uri="{FF2B5EF4-FFF2-40B4-BE49-F238E27FC236}">
                <a16:creationId xmlns:a16="http://schemas.microsoft.com/office/drawing/2014/main" id="{A43EA064-996C-9FBA-BCFF-801E5CD83A91}"/>
              </a:ext>
            </a:extLst>
          </p:cNvPr>
          <p:cNvGrpSpPr/>
          <p:nvPr/>
        </p:nvGrpSpPr>
        <p:grpSpPr>
          <a:xfrm>
            <a:off x="1524000" y="2625729"/>
            <a:ext cx="7044346" cy="3888478"/>
            <a:chOff x="1524000" y="2625729"/>
            <a:chExt cx="7044346" cy="3888478"/>
          </a:xfrm>
        </p:grpSpPr>
        <p:grpSp>
          <p:nvGrpSpPr>
            <p:cNvPr id="11" name="Group 10">
              <a:extLst>
                <a:ext uri="{FF2B5EF4-FFF2-40B4-BE49-F238E27FC236}">
                  <a16:creationId xmlns:a16="http://schemas.microsoft.com/office/drawing/2014/main" id="{3D4F64E0-3961-CFDA-3271-06B48D4D0B4D}"/>
                </a:ext>
              </a:extLst>
            </p:cNvPr>
            <p:cNvGrpSpPr/>
            <p:nvPr/>
          </p:nvGrpSpPr>
          <p:grpSpPr>
            <a:xfrm>
              <a:off x="1524000" y="2625729"/>
              <a:ext cx="7044346" cy="3888478"/>
              <a:chOff x="1524000" y="2625729"/>
              <a:chExt cx="7044346" cy="3888478"/>
            </a:xfrm>
          </p:grpSpPr>
          <p:grpSp>
            <p:nvGrpSpPr>
              <p:cNvPr id="2070" name="Group 2069"/>
              <p:cNvGrpSpPr/>
              <p:nvPr/>
            </p:nvGrpSpPr>
            <p:grpSpPr>
              <a:xfrm>
                <a:off x="1524000" y="2625729"/>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50" idx="6"/>
                  <a:endCxn id="51" idx="2"/>
                </p:cNvCxnSpPr>
                <p:nvPr/>
              </p:nvCxnSpPr>
              <p:spPr>
                <a:xfrm flipV="1">
                  <a:off x="3360148" y="6395303"/>
                  <a:ext cx="1641019" cy="256634"/>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 name="Straight Connector 2">
                <a:extLst>
                  <a:ext uri="{FF2B5EF4-FFF2-40B4-BE49-F238E27FC236}">
                    <a16:creationId xmlns:a16="http://schemas.microsoft.com/office/drawing/2014/main" id="{05017AB7-164A-F3E8-2283-B6D8043EC3F1}"/>
                  </a:ext>
                </a:extLst>
              </p:cNvPr>
              <p:cNvCxnSpPr>
                <a:cxnSpLocks/>
                <a:stCxn id="51" idx="7"/>
                <a:endCxn id="54"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3C30C-4DA2-F5A0-18BB-7C9D45A12607}"/>
                  </a:ext>
                </a:extLst>
              </p:cNvPr>
              <p:cNvCxnSpPr>
                <a:cxnSpLocks/>
                <a:stCxn id="50" idx="3"/>
                <a:endCxn id="4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0D33CB24-50C7-D2CF-FAED-CF4F258497C8}"/>
                </a:ext>
              </a:extLst>
            </p:cNvPr>
            <p:cNvCxnSpPr>
              <a:cxnSpLocks/>
              <a:stCxn id="5" idx="6"/>
              <a:endCxn id="44" idx="3"/>
            </p:cNvCxnSpPr>
            <p:nvPr/>
          </p:nvCxnSpPr>
          <p:spPr>
            <a:xfrm flipV="1">
              <a:off x="2037268" y="3063831"/>
              <a:ext cx="1492916" cy="962604"/>
            </a:xfrm>
            <a:prstGeom prst="line">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6B0E6A-605D-5996-9043-170D7CC5F07A}"/>
                </a:ext>
              </a:extLst>
            </p:cNvPr>
            <p:cNvCxnSpPr>
              <a:cxnSpLocks/>
              <a:stCxn id="51" idx="3"/>
              <a:endCxn id="50" idx="5"/>
            </p:cNvCxnSpPr>
            <p:nvPr/>
          </p:nvCxnSpPr>
          <p:spPr>
            <a:xfrm flipH="1">
              <a:off x="4808982" y="6182407"/>
              <a:ext cx="1791351" cy="256634"/>
            </a:xfrm>
            <a:prstGeom prst="line">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9B9F7E4-6D03-3262-1E65-A6910025C7EF}"/>
                </a:ext>
              </a:extLst>
            </p:cNvPr>
            <p:cNvCxnSpPr>
              <a:cxnSpLocks/>
              <a:stCxn id="5" idx="0"/>
              <a:endCxn id="5" idx="2"/>
            </p:cNvCxnSpPr>
            <p:nvPr/>
          </p:nvCxnSpPr>
          <p:spPr>
            <a:xfrm rot="16200000" flipH="1" flipV="1">
              <a:off x="1524000" y="3769801"/>
              <a:ext cx="256634" cy="256634"/>
            </a:xfrm>
            <a:prstGeom prst="curvedConnector4">
              <a:avLst>
                <a:gd name="adj1" fmla="val -135735"/>
                <a:gd name="adj2" fmla="val 235735"/>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78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grpSp>
        <p:nvGrpSpPr>
          <p:cNvPr id="3" name="Group 2" descr="A graph is defined as a pair of two sets. One set is called V and it contains all vertices/nodes in the graph. The other is called E which contains pairs of vertices to indicate that those two vertices are connected together. In a weighted graph these connections have an associated cost that we call a weight.">
            <a:extLst>
              <a:ext uri="{FF2B5EF4-FFF2-40B4-BE49-F238E27FC236}">
                <a16:creationId xmlns:a16="http://schemas.microsoft.com/office/drawing/2014/main" id="{485F44A6-7ADA-6D74-721C-2A358944FE10}"/>
              </a:ext>
            </a:extLst>
          </p:cNvPr>
          <p:cNvGrpSpPr/>
          <p:nvPr/>
        </p:nvGrpSpPr>
        <p:grpSpPr>
          <a:xfrm>
            <a:off x="3976310" y="1058920"/>
            <a:ext cx="4922324" cy="1250591"/>
            <a:chOff x="3976310" y="1058920"/>
            <a:chExt cx="4922324" cy="1250591"/>
          </a:xfrm>
        </p:grpSpPr>
        <mc:AlternateContent xmlns:mc="http://schemas.openxmlformats.org/markup-compatibility/2006">
          <mc:Choice xmlns:a14="http://schemas.microsoft.com/office/drawing/2010/main" Requires="a14">
            <p:sp>
              <p:nvSpPr>
                <p:cNvPr id="2067" name="TextBox 2066"/>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p:sp>
              <p:nvSpPr>
                <p:cNvPr id="2067" name="TextBox 2066"/>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442" t="-15517" b="-35345"/>
                  </a:stretch>
                </a:blipFill>
              </p:spPr>
              <p:txBody>
                <a:bodyPr/>
                <a:lstStyle/>
                <a:p>
                  <a:r>
                    <a:rPr lang="en-US">
                      <a:noFill/>
                    </a:rPr>
                    <a:t> </a:t>
                  </a:r>
                </a:p>
              </p:txBody>
            </p:sp>
          </mc:Fallback>
        </mc:AlternateContent>
        <p:sp>
          <p:nvSpPr>
            <p:cNvPr id="2068" name="TextBox 2067"/>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90" name="TextBox 89"/>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p:grpSp>
      <mc:AlternateContent xmlns:mc="http://schemas.openxmlformats.org/markup-compatibility/2006" xmlns:a14="http://schemas.microsoft.com/office/drawing/2010/main">
        <mc:Choice Requires="a14">
          <p:sp>
            <p:nvSpPr>
              <p:cNvPr id="91" name="TextBox 90"/>
              <p:cNvSpPr txBox="1"/>
              <p:nvPr/>
            </p:nvSpPr>
            <p:spPr>
              <a:xfrm>
                <a:off x="2496650" y="1981200"/>
                <a:ext cx="5047151" cy="707886"/>
              </a:xfrm>
              <a:prstGeom prst="rect">
                <a:avLst/>
              </a:prstGeom>
              <a:noFill/>
            </p:spPr>
            <p:txBody>
              <a:bodyPr wrap="none" rtlCol="0">
                <a:spAutoFit/>
              </a:bodyPr>
              <a:lstStyle/>
              <a:p>
                <a14:m>
                  <m:oMath xmlns:m="http://schemas.openxmlformats.org/officeDocument/2006/math">
                    <m:r>
                      <a:rPr lang="en-US" sz="3200" i="1">
                        <a:solidFill>
                          <a:srgbClr val="00B050"/>
                        </a:solidFill>
                        <a:latin typeface="Cambria Math"/>
                      </a:rPr>
                      <m:t>𝑤</m:t>
                    </m:r>
                    <m:d>
                      <m:dPr>
                        <m:ctrlPr>
                          <a:rPr lang="en-US" sz="3200" i="1">
                            <a:latin typeface="Cambria Math" panose="02040503050406030204" pitchFamily="18" charset="0"/>
                          </a:rPr>
                        </m:ctrlPr>
                      </m:dPr>
                      <m:e>
                        <m:r>
                          <a:rPr lang="en-US" sz="3200" i="1">
                            <a:solidFill>
                              <a:srgbClr val="FF0000"/>
                            </a:solidFill>
                            <a:latin typeface="Cambria Math"/>
                          </a:rPr>
                          <m:t>𝑒</m:t>
                        </m:r>
                      </m:e>
                    </m:d>
                    <m:r>
                      <a:rPr lang="en-US" sz="3200" i="1">
                        <a:latin typeface="Cambria Math"/>
                      </a:rPr>
                      <m:t>=</m:t>
                    </m:r>
                  </m:oMath>
                </a14:m>
                <a:r>
                  <a:rPr lang="en-US" sz="4000" dirty="0"/>
                  <a:t> </a:t>
                </a:r>
                <a:r>
                  <a:rPr lang="en-US" sz="4000" dirty="0">
                    <a:solidFill>
                      <a:srgbClr val="00B050"/>
                    </a:solidFill>
                  </a:rPr>
                  <a:t>weight</a:t>
                </a:r>
                <a:r>
                  <a:rPr lang="en-US" sz="4000" dirty="0"/>
                  <a:t> of </a:t>
                </a:r>
                <a:r>
                  <a:rPr lang="en-US" sz="4000" dirty="0">
                    <a:solidFill>
                      <a:srgbClr val="FF0000"/>
                    </a:solidFill>
                  </a:rPr>
                  <a:t>edge </a:t>
                </a:r>
                <a14:m>
                  <m:oMath xmlns:m="http://schemas.openxmlformats.org/officeDocument/2006/math">
                    <m:r>
                      <a:rPr lang="en-US" sz="4000" i="1" dirty="0">
                        <a:solidFill>
                          <a:srgbClr val="FF0000"/>
                        </a:solidFill>
                        <a:latin typeface="Cambria Math"/>
                      </a:rPr>
                      <m:t>𝑒</m:t>
                    </m:r>
                  </m:oMath>
                </a14:m>
                <a:endParaRPr lang="en-US" sz="4000" dirty="0">
                  <a:solidFill>
                    <a:srgbClr val="FF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496650" y="1981200"/>
                <a:ext cx="5047151" cy="707886"/>
              </a:xfrm>
              <a:prstGeom prst="rect">
                <a:avLst/>
              </a:prstGeom>
              <a:blipFill>
                <a:blip r:embed="rId3"/>
                <a:stretch>
                  <a:fillRect l="-251" t="-14286" b="-3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69" name="TextBox 2068"/>
              <p:cNvSpPr txBox="1"/>
              <p:nvPr/>
            </p:nvSpPr>
            <p:spPr>
              <a:xfrm>
                <a:off x="9078554" y="1864250"/>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p:sp>
            <p:nvSpPr>
              <p:cNvPr id="2069" name="TextBox 2068"/>
              <p:cNvSpPr txBox="1">
                <a:spLocks noRot="1" noChangeAspect="1" noMove="1" noResize="1" noEditPoints="1" noAdjustHandles="1" noChangeArrowheads="1" noChangeShapeType="1" noTextEdit="1"/>
              </p:cNvSpPr>
              <p:nvPr/>
            </p:nvSpPr>
            <p:spPr>
              <a:xfrm>
                <a:off x="9078554" y="1864250"/>
                <a:ext cx="2651623" cy="400110"/>
              </a:xfrm>
              <a:prstGeom prst="rect">
                <a:avLst/>
              </a:prstGeom>
              <a:blipFill>
                <a:blip r:embed="rId4"/>
                <a:stretch>
                  <a:fillRect b="-153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Box 92"/>
              <p:cNvSpPr txBox="1"/>
              <p:nvPr/>
            </p:nvSpPr>
            <p:spPr>
              <a:xfrm>
                <a:off x="9071530" y="2288976"/>
                <a:ext cx="31204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2,3</m:t>
                          </m:r>
                        </m:e>
                      </m:d>
                      <m:r>
                        <a:rPr lang="en-US" sz="2000" b="0" i="1" smtClean="0">
                          <a:solidFill>
                            <a:srgbClr val="FF0000"/>
                          </a:solidFill>
                          <a:latin typeface="Cambria Math" panose="02040503050406030204" pitchFamily="18" charset="0"/>
                        </a:rPr>
                        <m:t>,(1,3)</m:t>
                      </m:r>
                      <m:r>
                        <a:rPr lang="en-US" sz="2000" i="1">
                          <a:solidFill>
                            <a:srgbClr val="FF0000"/>
                          </a:solidFill>
                          <a:latin typeface="Cambria Math"/>
                        </a:rPr>
                        <m:t>,…}</m:t>
                      </m:r>
                    </m:oMath>
                  </m:oMathPara>
                </a14:m>
                <a:endParaRPr lang="en-US" sz="2000" dirty="0">
                  <a:solidFill>
                    <a:srgbClr val="FF0000"/>
                  </a:solidFill>
                </a:endParaRPr>
              </a:p>
            </p:txBody>
          </p:sp>
        </mc:Choice>
        <mc:Fallback>
          <p:sp>
            <p:nvSpPr>
              <p:cNvPr id="93" name="TextBox 92"/>
              <p:cNvSpPr txBox="1">
                <a:spLocks noRot="1" noChangeAspect="1" noMove="1" noResize="1" noEditPoints="1" noAdjustHandles="1" noChangeArrowheads="1" noChangeShapeType="1" noTextEdit="1"/>
              </p:cNvSpPr>
              <p:nvPr/>
            </p:nvSpPr>
            <p:spPr>
              <a:xfrm>
                <a:off x="9071530" y="2288976"/>
                <a:ext cx="3120470" cy="400110"/>
              </a:xfrm>
              <a:prstGeom prst="rect">
                <a:avLst/>
              </a:prstGeom>
              <a:blipFill>
                <a:blip r:embed="rId5"/>
                <a:stretch>
                  <a:fillRect b="-15152"/>
                </a:stretch>
              </a:blipFill>
            </p:spPr>
            <p:txBody>
              <a:bodyPr/>
              <a:lstStyle/>
              <a:p>
                <a:r>
                  <a:rPr lang="en-US">
                    <a:noFill/>
                  </a:rPr>
                  <a:t> </a:t>
                </a:r>
              </a:p>
            </p:txBody>
          </p:sp>
        </mc:Fallback>
      </mc:AlternateContent>
      <p:grpSp>
        <p:nvGrpSpPr>
          <p:cNvPr id="2070" name="Group 2069" descr="An illustration of a weighted undirected graph.&#10;&#10;Nodes/vertices are represented as circles and edges (which connect pairs of vertices) are represented as lines. Because this is a weighted graph, each edge is labelled with a number of indicate its weight."/>
          <p:cNvGrpSpPr/>
          <p:nvPr/>
        </p:nvGrpSpPr>
        <p:grpSpPr>
          <a:xfrm>
            <a:off x="1524000" y="2743200"/>
            <a:ext cx="7044346" cy="4072018"/>
            <a:chOff x="0" y="2862182"/>
            <a:chExt cx="7044346" cy="407201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57" name="TextBox 2056"/>
            <p:cNvSpPr txBox="1"/>
            <p:nvPr/>
          </p:nvSpPr>
          <p:spPr>
            <a:xfrm>
              <a:off x="886366" y="3331447"/>
              <a:ext cx="418704" cy="369332"/>
            </a:xfrm>
            <a:prstGeom prst="rect">
              <a:avLst/>
            </a:prstGeom>
            <a:noFill/>
          </p:spPr>
          <p:txBody>
            <a:bodyPr wrap="none" rtlCol="0">
              <a:spAutoFit/>
            </a:bodyPr>
            <a:lstStyle/>
            <a:p>
              <a:r>
                <a:rPr lang="en-US" dirty="0">
                  <a:solidFill>
                    <a:srgbClr val="00B050"/>
                  </a:solidFill>
                </a:rPr>
                <a:t>10</a:t>
              </a:r>
            </a:p>
          </p:txBody>
        </p:sp>
        <p:sp>
          <p:nvSpPr>
            <p:cNvPr id="57" name="TextBox 56"/>
            <p:cNvSpPr txBox="1"/>
            <p:nvPr/>
          </p:nvSpPr>
          <p:spPr>
            <a:xfrm>
              <a:off x="6095562" y="4099030"/>
              <a:ext cx="301686" cy="369332"/>
            </a:xfrm>
            <a:prstGeom prst="rect">
              <a:avLst/>
            </a:prstGeom>
            <a:noFill/>
          </p:spPr>
          <p:txBody>
            <a:bodyPr wrap="none" rtlCol="0">
              <a:spAutoFit/>
            </a:bodyPr>
            <a:lstStyle/>
            <a:p>
              <a:r>
                <a:rPr lang="en-US" dirty="0">
                  <a:solidFill>
                    <a:srgbClr val="00B050"/>
                  </a:solidFill>
                </a:rPr>
                <a:t>2</a:t>
              </a:r>
            </a:p>
          </p:txBody>
        </p:sp>
        <p:sp>
          <p:nvSpPr>
            <p:cNvPr id="58" name="TextBox 57"/>
            <p:cNvSpPr txBox="1"/>
            <p:nvPr/>
          </p:nvSpPr>
          <p:spPr>
            <a:xfrm>
              <a:off x="3895875" y="6564868"/>
              <a:ext cx="301686" cy="369332"/>
            </a:xfrm>
            <a:prstGeom prst="rect">
              <a:avLst/>
            </a:prstGeom>
            <a:noFill/>
          </p:spPr>
          <p:txBody>
            <a:bodyPr wrap="none" rtlCol="0">
              <a:spAutoFit/>
            </a:bodyPr>
            <a:lstStyle/>
            <a:p>
              <a:r>
                <a:rPr lang="en-US" dirty="0">
                  <a:solidFill>
                    <a:srgbClr val="00B050"/>
                  </a:solidFill>
                </a:rPr>
                <a:t>6</a:t>
              </a:r>
            </a:p>
          </p:txBody>
        </p:sp>
        <p:sp>
          <p:nvSpPr>
            <p:cNvPr id="59" name="TextBox 58"/>
            <p:cNvSpPr txBox="1"/>
            <p:nvPr/>
          </p:nvSpPr>
          <p:spPr>
            <a:xfrm>
              <a:off x="6047348" y="5905158"/>
              <a:ext cx="418704" cy="369332"/>
            </a:xfrm>
            <a:prstGeom prst="rect">
              <a:avLst/>
            </a:prstGeom>
            <a:noFill/>
          </p:spPr>
          <p:txBody>
            <a:bodyPr wrap="none" rtlCol="0">
              <a:spAutoFit/>
            </a:bodyPr>
            <a:lstStyle/>
            <a:p>
              <a:r>
                <a:rPr lang="en-US" dirty="0">
                  <a:solidFill>
                    <a:srgbClr val="00B050"/>
                  </a:solidFill>
                </a:rPr>
                <a:t>11</a:t>
              </a:r>
            </a:p>
          </p:txBody>
        </p:sp>
        <p:sp>
          <p:nvSpPr>
            <p:cNvPr id="60" name="TextBox 59"/>
            <p:cNvSpPr txBox="1"/>
            <p:nvPr/>
          </p:nvSpPr>
          <p:spPr>
            <a:xfrm>
              <a:off x="5004912" y="4717243"/>
              <a:ext cx="301686" cy="369332"/>
            </a:xfrm>
            <a:prstGeom prst="rect">
              <a:avLst/>
            </a:prstGeom>
            <a:noFill/>
          </p:spPr>
          <p:txBody>
            <a:bodyPr wrap="none" rtlCol="0">
              <a:spAutoFit/>
            </a:bodyPr>
            <a:lstStyle/>
            <a:p>
              <a:r>
                <a:rPr lang="en-US" dirty="0">
                  <a:solidFill>
                    <a:srgbClr val="00B050"/>
                  </a:solidFill>
                </a:rPr>
                <a:t>9</a:t>
              </a:r>
            </a:p>
          </p:txBody>
        </p:sp>
        <p:sp>
          <p:nvSpPr>
            <p:cNvPr id="61" name="TextBox 60"/>
            <p:cNvSpPr txBox="1"/>
            <p:nvPr/>
          </p:nvSpPr>
          <p:spPr>
            <a:xfrm>
              <a:off x="4119679" y="4462779"/>
              <a:ext cx="301686" cy="369332"/>
            </a:xfrm>
            <a:prstGeom prst="rect">
              <a:avLst/>
            </a:prstGeom>
            <a:noFill/>
          </p:spPr>
          <p:txBody>
            <a:bodyPr wrap="none" rtlCol="0">
              <a:spAutoFit/>
            </a:bodyPr>
            <a:lstStyle/>
            <a:p>
              <a:r>
                <a:rPr lang="en-US" dirty="0">
                  <a:solidFill>
                    <a:srgbClr val="00B050"/>
                  </a:solidFill>
                </a:rPr>
                <a:t>5</a:t>
              </a:r>
            </a:p>
          </p:txBody>
        </p:sp>
        <p:sp>
          <p:nvSpPr>
            <p:cNvPr id="62" name="TextBox 61"/>
            <p:cNvSpPr txBox="1"/>
            <p:nvPr/>
          </p:nvSpPr>
          <p:spPr>
            <a:xfrm>
              <a:off x="4582463" y="3299181"/>
              <a:ext cx="301686" cy="369332"/>
            </a:xfrm>
            <a:prstGeom prst="rect">
              <a:avLst/>
            </a:prstGeom>
            <a:noFill/>
          </p:spPr>
          <p:txBody>
            <a:bodyPr wrap="none" rtlCol="0">
              <a:spAutoFit/>
            </a:bodyPr>
            <a:lstStyle/>
            <a:p>
              <a:r>
                <a:rPr lang="en-US" dirty="0">
                  <a:solidFill>
                    <a:srgbClr val="00B050"/>
                  </a:solidFill>
                </a:rPr>
                <a:t>8</a:t>
              </a:r>
            </a:p>
          </p:txBody>
        </p:sp>
        <p:sp>
          <p:nvSpPr>
            <p:cNvPr id="63" name="TextBox 62"/>
            <p:cNvSpPr txBox="1"/>
            <p:nvPr/>
          </p:nvSpPr>
          <p:spPr>
            <a:xfrm>
              <a:off x="3058462" y="5546337"/>
              <a:ext cx="301686" cy="369332"/>
            </a:xfrm>
            <a:prstGeom prst="rect">
              <a:avLst/>
            </a:prstGeom>
            <a:noFill/>
          </p:spPr>
          <p:txBody>
            <a:bodyPr wrap="none" rtlCol="0">
              <a:spAutoFit/>
            </a:bodyPr>
            <a:lstStyle/>
            <a:p>
              <a:r>
                <a:rPr lang="en-US" dirty="0">
                  <a:solidFill>
                    <a:srgbClr val="00B050"/>
                  </a:solidFill>
                </a:rPr>
                <a:t>3</a:t>
              </a:r>
            </a:p>
          </p:txBody>
        </p:sp>
        <p:sp>
          <p:nvSpPr>
            <p:cNvPr id="64" name="TextBox 63"/>
            <p:cNvSpPr txBox="1"/>
            <p:nvPr/>
          </p:nvSpPr>
          <p:spPr>
            <a:xfrm>
              <a:off x="3064048" y="3853179"/>
              <a:ext cx="301686" cy="369332"/>
            </a:xfrm>
            <a:prstGeom prst="rect">
              <a:avLst/>
            </a:prstGeom>
            <a:noFill/>
          </p:spPr>
          <p:txBody>
            <a:bodyPr wrap="none" rtlCol="0">
              <a:spAutoFit/>
            </a:bodyPr>
            <a:lstStyle/>
            <a:p>
              <a:r>
                <a:rPr lang="en-US" dirty="0">
                  <a:solidFill>
                    <a:srgbClr val="00B050"/>
                  </a:solidFill>
                </a:rPr>
                <a:t>7</a:t>
              </a:r>
            </a:p>
          </p:txBody>
        </p:sp>
        <p:sp>
          <p:nvSpPr>
            <p:cNvPr id="65" name="TextBox 64"/>
            <p:cNvSpPr txBox="1"/>
            <p:nvPr/>
          </p:nvSpPr>
          <p:spPr>
            <a:xfrm>
              <a:off x="2051034" y="5224258"/>
              <a:ext cx="301686" cy="369332"/>
            </a:xfrm>
            <a:prstGeom prst="rect">
              <a:avLst/>
            </a:prstGeom>
            <a:noFill/>
          </p:spPr>
          <p:txBody>
            <a:bodyPr wrap="none" rtlCol="0">
              <a:spAutoFit/>
            </a:bodyPr>
            <a:lstStyle/>
            <a:p>
              <a:r>
                <a:rPr lang="en-US" dirty="0">
                  <a:solidFill>
                    <a:srgbClr val="00B050"/>
                  </a:solidFill>
                </a:rPr>
                <a:t>3</a:t>
              </a:r>
            </a:p>
          </p:txBody>
        </p:sp>
        <p:sp>
          <p:nvSpPr>
            <p:cNvPr id="66" name="TextBox 65"/>
            <p:cNvSpPr txBox="1"/>
            <p:nvPr/>
          </p:nvSpPr>
          <p:spPr>
            <a:xfrm>
              <a:off x="1885966" y="6404395"/>
              <a:ext cx="301686" cy="369332"/>
            </a:xfrm>
            <a:prstGeom prst="rect">
              <a:avLst/>
            </a:prstGeom>
            <a:noFill/>
          </p:spPr>
          <p:txBody>
            <a:bodyPr wrap="none" rtlCol="0">
              <a:spAutoFit/>
            </a:bodyPr>
            <a:lstStyle/>
            <a:p>
              <a:r>
                <a:rPr lang="en-US" dirty="0">
                  <a:solidFill>
                    <a:srgbClr val="00B050"/>
                  </a:solidFill>
                </a:rPr>
                <a:t>1</a:t>
              </a:r>
            </a:p>
          </p:txBody>
        </p:sp>
        <p:sp>
          <p:nvSpPr>
            <p:cNvPr id="67" name="TextBox 66"/>
            <p:cNvSpPr txBox="1"/>
            <p:nvPr/>
          </p:nvSpPr>
          <p:spPr>
            <a:xfrm>
              <a:off x="2830979" y="2862182"/>
              <a:ext cx="301686" cy="369332"/>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256634" y="5096525"/>
              <a:ext cx="418704" cy="369332"/>
            </a:xfrm>
            <a:prstGeom prst="rect">
              <a:avLst/>
            </a:prstGeom>
            <a:noFill/>
          </p:spPr>
          <p:txBody>
            <a:bodyPr wrap="none" rtlCol="0">
              <a:spAutoFit/>
            </a:bodyPr>
            <a:lstStyle/>
            <a:p>
              <a:r>
                <a:rPr lang="en-US" dirty="0">
                  <a:solidFill>
                    <a:srgbClr val="00B050"/>
                  </a:solidFill>
                </a:rPr>
                <a:t>12</a:t>
              </a:r>
            </a:p>
          </p:txBody>
        </p: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14258" y="4262424"/>
              <a:ext cx="301686" cy="369332"/>
            </a:xfrm>
            <a:prstGeom prst="rect">
              <a:avLst/>
            </a:prstGeom>
            <a:noFill/>
          </p:spPr>
          <p:txBody>
            <a:bodyPr wrap="none" rtlCol="0">
              <a:spAutoFit/>
            </a:bodyPr>
            <a:lstStyle/>
            <a:p>
              <a:r>
                <a:rPr lang="en-US" dirty="0">
                  <a:solidFill>
                    <a:srgbClr val="00B050"/>
                  </a:solidFill>
                </a:rPr>
                <a:t>9</a:t>
              </a:r>
            </a:p>
          </p:txBody>
        </p: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Tree>
    <p:extLst>
      <p:ext uri="{BB962C8B-B14F-4D97-AF65-F5344CB8AC3E}">
        <p14:creationId xmlns:p14="http://schemas.microsoft.com/office/powerpoint/2010/main" val="211530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A2D5-C737-A39E-7E2E-D192CB644AEF}"/>
              </a:ext>
            </a:extLst>
          </p:cNvPr>
          <p:cNvSpPr>
            <a:spLocks noGrp="1"/>
          </p:cNvSpPr>
          <p:nvPr>
            <p:ph type="title"/>
          </p:nvPr>
        </p:nvSpPr>
        <p:spPr/>
        <p:txBody>
          <a:bodyPr/>
          <a:lstStyle/>
          <a:p>
            <a:r>
              <a:rPr lang="en-US" dirty="0"/>
              <a:t>Graph Applications</a:t>
            </a:r>
          </a:p>
        </p:txBody>
      </p:sp>
      <p:sp>
        <p:nvSpPr>
          <p:cNvPr id="3" name="Content Placeholder 2">
            <a:extLst>
              <a:ext uri="{FF2B5EF4-FFF2-40B4-BE49-F238E27FC236}">
                <a16:creationId xmlns:a16="http://schemas.microsoft.com/office/drawing/2014/main" id="{CD20B705-15E4-A291-8248-D337DB23F1BC}"/>
              </a:ext>
            </a:extLst>
          </p:cNvPr>
          <p:cNvSpPr>
            <a:spLocks noGrp="1"/>
          </p:cNvSpPr>
          <p:nvPr>
            <p:ph idx="1"/>
          </p:nvPr>
        </p:nvSpPr>
        <p:spPr/>
        <p:txBody>
          <a:bodyPr>
            <a:normAutofit lnSpcReduction="10000"/>
          </a:bodyPr>
          <a:lstStyle/>
          <a:p>
            <a:r>
              <a:rPr lang="en-US" dirty="0"/>
              <a:t>For each application below, consider:</a:t>
            </a:r>
          </a:p>
          <a:p>
            <a:pPr lvl="1"/>
            <a:r>
              <a:rPr lang="en-US" dirty="0"/>
              <a:t>What are the nodes, what are the edges?</a:t>
            </a:r>
          </a:p>
          <a:p>
            <a:pPr lvl="1"/>
            <a:r>
              <a:rPr lang="en-US" dirty="0"/>
              <a:t>Is the graph directed?</a:t>
            </a:r>
          </a:p>
          <a:p>
            <a:pPr lvl="1"/>
            <a:r>
              <a:rPr lang="en-US" dirty="0"/>
              <a:t>Is the graph simple?</a:t>
            </a:r>
          </a:p>
          <a:p>
            <a:pPr lvl="1"/>
            <a:r>
              <a:rPr lang="en-US" dirty="0"/>
              <a:t>Is the graph weighted?</a:t>
            </a:r>
          </a:p>
          <a:p>
            <a:r>
              <a:rPr lang="en-US" dirty="0"/>
              <a:t>LinkedIn Connections</a:t>
            </a:r>
          </a:p>
          <a:p>
            <a:r>
              <a:rPr lang="en-US" dirty="0"/>
              <a:t>Twitter Followers</a:t>
            </a:r>
          </a:p>
          <a:p>
            <a:r>
              <a:rPr lang="en-US" dirty="0"/>
              <a:t>Java Inheritance</a:t>
            </a:r>
          </a:p>
          <a:p>
            <a:r>
              <a:rPr lang="en-US" dirty="0"/>
              <a:t>Airline Routes</a:t>
            </a:r>
          </a:p>
          <a:p>
            <a:r>
              <a:rPr lang="en-US" dirty="0"/>
              <a:t>Course Prerequisites</a:t>
            </a:r>
          </a:p>
          <a:p>
            <a:endParaRPr lang="en-US" dirty="0"/>
          </a:p>
        </p:txBody>
      </p:sp>
    </p:spTree>
    <p:extLst>
      <p:ext uri="{BB962C8B-B14F-4D97-AF65-F5344CB8AC3E}">
        <p14:creationId xmlns:p14="http://schemas.microsoft.com/office/powerpoint/2010/main" val="73265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1270-E0F8-A2B4-DC31-E1498BB47B05}"/>
              </a:ext>
            </a:extLst>
          </p:cNvPr>
          <p:cNvSpPr>
            <a:spLocks noGrp="1"/>
          </p:cNvSpPr>
          <p:nvPr>
            <p:ph type="title"/>
          </p:nvPr>
        </p:nvSpPr>
        <p:spPr/>
        <p:txBody>
          <a:bodyPr/>
          <a:lstStyle/>
          <a:p>
            <a:r>
              <a:rPr lang="en-US" dirty="0"/>
              <a:t>Some Graph Terms</a:t>
            </a:r>
          </a:p>
        </p:txBody>
      </p:sp>
      <p:sp>
        <p:nvSpPr>
          <p:cNvPr id="3" name="Content Placeholder 2">
            <a:extLst>
              <a:ext uri="{FF2B5EF4-FFF2-40B4-BE49-F238E27FC236}">
                <a16:creationId xmlns:a16="http://schemas.microsoft.com/office/drawing/2014/main" id="{D7815C73-AF4A-DFE5-A3D1-D1EC818DCB5A}"/>
              </a:ext>
            </a:extLst>
          </p:cNvPr>
          <p:cNvSpPr>
            <a:spLocks noGrp="1"/>
          </p:cNvSpPr>
          <p:nvPr>
            <p:ph idx="1"/>
          </p:nvPr>
        </p:nvSpPr>
        <p:spPr>
          <a:xfrm>
            <a:off x="609600" y="1600201"/>
            <a:ext cx="7367570" cy="4525963"/>
          </a:xfrm>
        </p:spPr>
        <p:txBody>
          <a:bodyPr>
            <a:normAutofit/>
          </a:bodyPr>
          <a:lstStyle/>
          <a:p>
            <a:r>
              <a:rPr lang="en-US" dirty="0"/>
              <a:t>Adjacent/Neighbors</a:t>
            </a:r>
          </a:p>
          <a:p>
            <a:pPr lvl="1"/>
            <a:r>
              <a:rPr lang="en-US" dirty="0"/>
              <a:t>Nodes are adjacent/neighbors if they share an edge</a:t>
            </a:r>
          </a:p>
          <a:p>
            <a:r>
              <a:rPr lang="en-US" dirty="0"/>
              <a:t>Degree</a:t>
            </a:r>
          </a:p>
          <a:p>
            <a:pPr lvl="1"/>
            <a:r>
              <a:rPr lang="en-US" dirty="0"/>
              <a:t>Number of edges “touching” a vertex</a:t>
            </a:r>
          </a:p>
          <a:p>
            <a:r>
              <a:rPr lang="en-US" dirty="0"/>
              <a:t>Indegree</a:t>
            </a:r>
          </a:p>
          <a:p>
            <a:pPr lvl="1"/>
            <a:r>
              <a:rPr lang="en-US" dirty="0"/>
              <a:t>Number of incoming edges</a:t>
            </a:r>
          </a:p>
          <a:p>
            <a:r>
              <a:rPr lang="en-US" dirty="0"/>
              <a:t>Outdegree</a:t>
            </a:r>
          </a:p>
          <a:p>
            <a:pPr lvl="1"/>
            <a:r>
              <a:rPr lang="en-US" dirty="0"/>
              <a:t>Number of outgoing edges</a:t>
            </a:r>
          </a:p>
          <a:p>
            <a:endParaRPr lang="en-US" dirty="0"/>
          </a:p>
          <a:p>
            <a:endParaRPr lang="en-US" dirty="0"/>
          </a:p>
        </p:txBody>
      </p:sp>
      <p:grpSp>
        <p:nvGrpSpPr>
          <p:cNvPr id="4" name="Group 3" descr="An illustration of the following undirected graph:&#10;&#10;The vertices are: 1,2,3,4,5,6,7,8&#10;The edges are as follows:&#10;(1,2), (1,3), &#10;(2,5), (2,3), &#10;(3,4), (3,6), &#10;(4,5), (4,6), &#10;(5,7), (5,8), &#10;(6,7), &#10;(7,8), (7,9), &#10;(8,9)&#10;&#10;We would say, for example:&#10;That node 5 is adjacent to 2&#10;That the degree of node 5 is 4&#10;">
            <a:extLst>
              <a:ext uri="{FF2B5EF4-FFF2-40B4-BE49-F238E27FC236}">
                <a16:creationId xmlns:a16="http://schemas.microsoft.com/office/drawing/2014/main" id="{A77077EB-8563-0C5E-9AF2-6FB42457C3F5}"/>
              </a:ext>
            </a:extLst>
          </p:cNvPr>
          <p:cNvGrpSpPr/>
          <p:nvPr/>
        </p:nvGrpSpPr>
        <p:grpSpPr>
          <a:xfrm>
            <a:off x="7848600" y="846138"/>
            <a:ext cx="4301146" cy="2374232"/>
            <a:chOff x="0" y="3020093"/>
            <a:chExt cx="7044346" cy="3888478"/>
          </a:xfrm>
        </p:grpSpPr>
        <p:cxnSp>
          <p:nvCxnSpPr>
            <p:cNvPr id="5" name="Straight Connector 4">
              <a:extLst>
                <a:ext uri="{FF2B5EF4-FFF2-40B4-BE49-F238E27FC236}">
                  <a16:creationId xmlns:a16="http://schemas.microsoft.com/office/drawing/2014/main" id="{91C421F4-A457-DB86-1FD3-32D14A13BE0A}"/>
                </a:ext>
              </a:extLst>
            </p:cNvPr>
            <p:cNvCxnSpPr>
              <a:stCxn id="19" idx="7"/>
              <a:endCxn id="20"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6D50B3-9D94-894A-AEF4-03C92A6437D5}"/>
                </a:ext>
              </a:extLst>
            </p:cNvPr>
            <p:cNvCxnSpPr>
              <a:stCxn id="20" idx="6"/>
              <a:endCxn id="23"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F2AEC7-7C95-AF77-5085-BC18C20FED6C}"/>
                </a:ext>
              </a:extLst>
            </p:cNvPr>
            <p:cNvCxnSpPr>
              <a:stCxn id="19" idx="4"/>
              <a:endCxn id="21"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91F591-A554-8D39-D9B1-E0EE5E18BBEA}"/>
                </a:ext>
              </a:extLst>
            </p:cNvPr>
            <p:cNvCxnSpPr>
              <a:stCxn id="22" idx="3"/>
              <a:endCxn id="21"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DE6CD8-5778-FAA9-5C53-CE46081CD71E}"/>
                </a:ext>
              </a:extLst>
            </p:cNvPr>
            <p:cNvCxnSpPr>
              <a:stCxn id="24" idx="2"/>
              <a:endCxn id="21"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7BBA0-F365-074C-3764-5C12DEEB2E8F}"/>
                </a:ext>
              </a:extLst>
            </p:cNvPr>
            <p:cNvCxnSpPr>
              <a:stCxn id="22" idx="5"/>
              <a:endCxn id="24"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03ADB-430A-D65F-9723-DAA04ACAFB9C}"/>
                </a:ext>
              </a:extLst>
            </p:cNvPr>
            <p:cNvCxnSpPr>
              <a:stCxn id="22" idx="7"/>
              <a:endCxn id="23"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8AE7B9-7053-F6F9-A0D3-5A043D505A2D}"/>
                </a:ext>
              </a:extLst>
            </p:cNvPr>
            <p:cNvCxnSpPr>
              <a:stCxn id="24" idx="6"/>
              <a:endCxn id="25"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5ACCEC-0E1D-BF87-4D29-C9EFE7A95074}"/>
                </a:ext>
              </a:extLst>
            </p:cNvPr>
            <p:cNvCxnSpPr>
              <a:stCxn id="25" idx="1"/>
              <a:endCxn id="23"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ADBF4-FB3C-D330-300D-00B6AF377E53}"/>
                </a:ext>
              </a:extLst>
            </p:cNvPr>
            <p:cNvCxnSpPr>
              <a:stCxn id="27" idx="2"/>
              <a:endCxn id="23"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FB4587-1690-02D4-BA3C-A0099E7358D5}"/>
                </a:ext>
              </a:extLst>
            </p:cNvPr>
            <p:cNvCxnSpPr>
              <a:stCxn id="25" idx="0"/>
              <a:endCxn id="27"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13D604-B112-B9D1-2FB0-D426EB51FDB5}"/>
                </a:ext>
              </a:extLst>
            </p:cNvPr>
            <p:cNvCxnSpPr>
              <a:stCxn id="26" idx="1"/>
              <a:endCxn id="27"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B21677-B01D-DF4C-8F76-B4A4CCE81DFF}"/>
                </a:ext>
              </a:extLst>
            </p:cNvPr>
            <p:cNvCxnSpPr>
              <a:stCxn id="26" idx="3"/>
              <a:endCxn id="25"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2EE3B9-2788-3830-4E73-9DF1652682FE}"/>
                </a:ext>
              </a:extLst>
            </p:cNvPr>
            <p:cNvCxnSpPr>
              <a:stCxn id="20" idx="4"/>
              <a:endCxn id="21"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02ECF91-9510-823B-C909-5F0EB0CA314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Oval 19">
              <a:extLst>
                <a:ext uri="{FF2B5EF4-FFF2-40B4-BE49-F238E27FC236}">
                  <a16:creationId xmlns:a16="http://schemas.microsoft.com/office/drawing/2014/main" id="{98B09655-F346-B1A3-1410-FB8E825C864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Oval 20">
              <a:extLst>
                <a:ext uri="{FF2B5EF4-FFF2-40B4-BE49-F238E27FC236}">
                  <a16:creationId xmlns:a16="http://schemas.microsoft.com/office/drawing/2014/main" id="{49E88022-25E7-86C7-8B92-34447DB1CB8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Oval 21">
              <a:extLst>
                <a:ext uri="{FF2B5EF4-FFF2-40B4-BE49-F238E27FC236}">
                  <a16:creationId xmlns:a16="http://schemas.microsoft.com/office/drawing/2014/main" id="{7EB710F6-6934-006D-D44B-6C316E606C86}"/>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 name="Oval 22">
              <a:extLst>
                <a:ext uri="{FF2B5EF4-FFF2-40B4-BE49-F238E27FC236}">
                  <a16:creationId xmlns:a16="http://schemas.microsoft.com/office/drawing/2014/main" id="{62B6EF87-9ED8-0DE9-D60E-95BDFA88858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Oval 23">
              <a:extLst>
                <a:ext uri="{FF2B5EF4-FFF2-40B4-BE49-F238E27FC236}">
                  <a16:creationId xmlns:a16="http://schemas.microsoft.com/office/drawing/2014/main" id="{41E8C970-DD24-1453-11B9-B8ACAA2F93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75E1A8BB-249C-43D9-96A3-202B7BEE668A}"/>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6" name="Oval 25">
              <a:extLst>
                <a:ext uri="{FF2B5EF4-FFF2-40B4-BE49-F238E27FC236}">
                  <a16:creationId xmlns:a16="http://schemas.microsoft.com/office/drawing/2014/main" id="{1A1B0CD1-8132-C3B4-B8C7-CDDC25E0B19D}"/>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7" name="Oval 26">
              <a:extLst>
                <a:ext uri="{FF2B5EF4-FFF2-40B4-BE49-F238E27FC236}">
                  <a16:creationId xmlns:a16="http://schemas.microsoft.com/office/drawing/2014/main" id="{156E15FE-2AC2-BAA6-9B20-EDB3AA8EE9E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grpSp>
        <p:nvGrpSpPr>
          <p:cNvPr id="76" name="Group 75" descr="An illustration of the following undirected graph:&#10;&#10;The vertices are: 1,2,3,4,5,6,7,8&#10;The edges are as follows:&#10;(1,2), (1,3), &#10;(2,5), &#10;(3,2), (3,4), (3,6), &#10;(4,6), &#10;(5,4), (5,8), &#10;(6,3),  &#10;(7,5), (7,6), (7,8) &#10;(8,7),&#10;(9,7), (9,8)&#10;&#10;We would say, for example:&#10;That 5 is adjacent to 2 but 2 is not adjacent to 5&#10;The in-degree of 8 is 3&#10;The out-degree of 8 is 1&#10;The degree of 8 is 4">
            <a:extLst>
              <a:ext uri="{FF2B5EF4-FFF2-40B4-BE49-F238E27FC236}">
                <a16:creationId xmlns:a16="http://schemas.microsoft.com/office/drawing/2014/main" id="{49BC2B0C-3F8F-E385-9C36-453724DCBB67}"/>
              </a:ext>
            </a:extLst>
          </p:cNvPr>
          <p:cNvGrpSpPr/>
          <p:nvPr/>
        </p:nvGrpSpPr>
        <p:grpSpPr>
          <a:xfrm>
            <a:off x="7752750" y="3494747"/>
            <a:ext cx="4385159" cy="2420607"/>
            <a:chOff x="1524000" y="2625729"/>
            <a:chExt cx="7044346" cy="3888478"/>
          </a:xfrm>
        </p:grpSpPr>
        <p:grpSp>
          <p:nvGrpSpPr>
            <p:cNvPr id="77" name="Group 76">
              <a:extLst>
                <a:ext uri="{FF2B5EF4-FFF2-40B4-BE49-F238E27FC236}">
                  <a16:creationId xmlns:a16="http://schemas.microsoft.com/office/drawing/2014/main" id="{D1311A56-0703-B4CB-4DF3-E964A1EBFC91}"/>
                </a:ext>
              </a:extLst>
            </p:cNvPr>
            <p:cNvGrpSpPr/>
            <p:nvPr/>
          </p:nvGrpSpPr>
          <p:grpSpPr>
            <a:xfrm>
              <a:off x="1524000" y="2625729"/>
              <a:ext cx="7044346" cy="3888478"/>
              <a:chOff x="0" y="3020093"/>
              <a:chExt cx="7044346" cy="3888478"/>
            </a:xfrm>
          </p:grpSpPr>
          <p:cxnSp>
            <p:nvCxnSpPr>
              <p:cNvPr id="80" name="Straight Connector 79">
                <a:extLst>
                  <a:ext uri="{FF2B5EF4-FFF2-40B4-BE49-F238E27FC236}">
                    <a16:creationId xmlns:a16="http://schemas.microsoft.com/office/drawing/2014/main" id="{F08BE01B-5DBC-5EE1-D933-A8EB34AAAF91}"/>
                  </a:ext>
                </a:extLst>
              </p:cNvPr>
              <p:cNvCxnSpPr>
                <a:stCxn id="94" idx="7"/>
                <a:endCxn id="95"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8838333-99B5-EDB2-E636-E37A3041178D}"/>
                  </a:ext>
                </a:extLst>
              </p:cNvPr>
              <p:cNvCxnSpPr>
                <a:stCxn id="95" idx="6"/>
                <a:endCxn id="9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0C3336-FD01-DDE1-F0D0-03F55BFFCE28}"/>
                  </a:ext>
                </a:extLst>
              </p:cNvPr>
              <p:cNvCxnSpPr>
                <a:stCxn id="94" idx="4"/>
                <a:endCxn id="96"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12F9B32-568D-6074-BFD1-06C1C822970C}"/>
                  </a:ext>
                </a:extLst>
              </p:cNvPr>
              <p:cNvCxnSpPr>
                <a:stCxn id="97" idx="3"/>
                <a:endCxn id="96"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27DFB4-FE48-C8DF-70F7-FA2E1E749276}"/>
                  </a:ext>
                </a:extLst>
              </p:cNvPr>
              <p:cNvCxnSpPr>
                <a:stCxn id="99" idx="2"/>
                <a:endCxn id="96"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6211A5-2B55-D230-16B2-2AD51EA7A0D9}"/>
                  </a:ext>
                </a:extLst>
              </p:cNvPr>
              <p:cNvCxnSpPr>
                <a:stCxn id="97" idx="5"/>
                <a:endCxn id="99"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C54169-CBFA-C7E2-BC2E-33184A527D9D}"/>
                  </a:ext>
                </a:extLst>
              </p:cNvPr>
              <p:cNvCxnSpPr>
                <a:stCxn id="97" idx="7"/>
                <a:endCxn id="9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CDD1BC-741B-9CAD-1105-09E397EE3B17}"/>
                  </a:ext>
                </a:extLst>
              </p:cNvPr>
              <p:cNvCxnSpPr>
                <a:stCxn id="99" idx="6"/>
                <a:endCxn id="100"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CE11B8-8F5D-C7A3-14F8-FBE2BD41B155}"/>
                  </a:ext>
                </a:extLst>
              </p:cNvPr>
              <p:cNvCxnSpPr>
                <a:stCxn id="100" idx="1"/>
                <a:endCxn id="9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D4A98BB-84E0-53EA-CAB6-B34746A23FB1}"/>
                  </a:ext>
                </a:extLst>
              </p:cNvPr>
              <p:cNvCxnSpPr>
                <a:stCxn id="102" idx="2"/>
                <a:endCxn id="9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FE9DAC-A92C-CC96-A200-12881D3F5556}"/>
                  </a:ext>
                </a:extLst>
              </p:cNvPr>
              <p:cNvCxnSpPr>
                <a:stCxn id="100" idx="0"/>
                <a:endCxn id="102"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53C9770-FA50-C8A2-029D-50072B26B7AA}"/>
                  </a:ext>
                </a:extLst>
              </p:cNvPr>
              <p:cNvCxnSpPr>
                <a:stCxn id="101" idx="1"/>
                <a:endCxn id="102"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68074D-3071-983E-D9B7-5D8BED13FAD1}"/>
                  </a:ext>
                </a:extLst>
              </p:cNvPr>
              <p:cNvCxnSpPr>
                <a:stCxn id="101" idx="3"/>
                <a:endCxn id="100"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DDF72EC-73F5-C92E-7376-748E30BB74C1}"/>
                  </a:ext>
                </a:extLst>
              </p:cNvPr>
              <p:cNvCxnSpPr>
                <a:stCxn id="95" idx="4"/>
                <a:endCxn id="96"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5FC2285-020A-878E-90CE-2ACC450330AE}"/>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5" name="Oval 94">
                <a:extLst>
                  <a:ext uri="{FF2B5EF4-FFF2-40B4-BE49-F238E27FC236}">
                    <a16:creationId xmlns:a16="http://schemas.microsoft.com/office/drawing/2014/main" id="{8AA52F75-BA01-66A5-EF54-E52D90EDD43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6" name="Oval 95">
                <a:extLst>
                  <a:ext uri="{FF2B5EF4-FFF2-40B4-BE49-F238E27FC236}">
                    <a16:creationId xmlns:a16="http://schemas.microsoft.com/office/drawing/2014/main" id="{C0E6879E-1525-AA65-2114-574042CBEEB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7" name="Oval 96">
                <a:extLst>
                  <a:ext uri="{FF2B5EF4-FFF2-40B4-BE49-F238E27FC236}">
                    <a16:creationId xmlns:a16="http://schemas.microsoft.com/office/drawing/2014/main" id="{BDC3F494-6211-1948-0CDB-6CD123A25C3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8" name="Oval 97">
                <a:extLst>
                  <a:ext uri="{FF2B5EF4-FFF2-40B4-BE49-F238E27FC236}">
                    <a16:creationId xmlns:a16="http://schemas.microsoft.com/office/drawing/2014/main" id="{3BE19C25-5170-64E5-46A0-C59958E021A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9" name="Oval 98">
                <a:extLst>
                  <a:ext uri="{FF2B5EF4-FFF2-40B4-BE49-F238E27FC236}">
                    <a16:creationId xmlns:a16="http://schemas.microsoft.com/office/drawing/2014/main" id="{AB48AE5A-C4EE-BA50-885A-F30C09797C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00" name="Oval 99">
                <a:extLst>
                  <a:ext uri="{FF2B5EF4-FFF2-40B4-BE49-F238E27FC236}">
                    <a16:creationId xmlns:a16="http://schemas.microsoft.com/office/drawing/2014/main" id="{587E7852-F9BC-8B04-BCFA-082683DAC53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1" name="Oval 100">
                <a:extLst>
                  <a:ext uri="{FF2B5EF4-FFF2-40B4-BE49-F238E27FC236}">
                    <a16:creationId xmlns:a16="http://schemas.microsoft.com/office/drawing/2014/main" id="{FE98C314-CBA0-EA5B-6C6F-13F8858E0BBD}"/>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02" name="Oval 101">
                <a:extLst>
                  <a:ext uri="{FF2B5EF4-FFF2-40B4-BE49-F238E27FC236}">
                    <a16:creationId xmlns:a16="http://schemas.microsoft.com/office/drawing/2014/main" id="{C9C4FAAE-5AE5-4514-0BA9-55334F0335B1}"/>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78" name="Straight Connector 77">
              <a:extLst>
                <a:ext uri="{FF2B5EF4-FFF2-40B4-BE49-F238E27FC236}">
                  <a16:creationId xmlns:a16="http://schemas.microsoft.com/office/drawing/2014/main" id="{CA80272A-3CC3-702F-8EA2-DA7404D25FFB}"/>
                </a:ext>
              </a:extLst>
            </p:cNvPr>
            <p:cNvCxnSpPr>
              <a:cxnSpLocks/>
              <a:stCxn id="100" idx="7"/>
              <a:endCxn id="102"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F2BA105-F684-B473-14DF-7C5E0517E06F}"/>
                </a:ext>
              </a:extLst>
            </p:cNvPr>
            <p:cNvCxnSpPr>
              <a:cxnSpLocks/>
              <a:stCxn id="99" idx="3"/>
              <a:endCxn id="96"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30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Complete Graph</a:t>
            </a:r>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954107"/>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an edge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954107"/>
              </a:xfrm>
              <a:prstGeom prst="rect">
                <a:avLst/>
              </a:prstGeom>
              <a:blipFill>
                <a:blip r:embed="rId2"/>
                <a:stretch>
                  <a:fillRect l="-1872" t="-6410" b="-17308"/>
                </a:stretch>
              </a:blipFill>
            </p:spPr>
            <p:txBody>
              <a:bodyPr/>
              <a:lstStyle/>
              <a:p>
                <a:r>
                  <a:rPr lang="en-US">
                    <a:noFill/>
                  </a:rPr>
                  <a:t> </a:t>
                </a:r>
              </a:p>
            </p:txBody>
          </p:sp>
        </mc:Fallback>
      </mc:AlternateContent>
      <p:grpSp>
        <p:nvGrpSpPr>
          <p:cNvPr id="3" name="Group 2" descr="A complete undirected graph of 4 nodes. It contains all unordered pairs of the 4 nodes as edges, giving the following 6 edges:&#10;(1,2),(1,3),(1,4),(2,4),(2,3),(3,4)">
            <a:extLst>
              <a:ext uri="{FF2B5EF4-FFF2-40B4-BE49-F238E27FC236}">
                <a16:creationId xmlns:a16="http://schemas.microsoft.com/office/drawing/2014/main" id="{3D7DF397-FBC2-D1CC-AF2D-4450AD28FB54}"/>
              </a:ext>
            </a:extLst>
          </p:cNvPr>
          <p:cNvGrpSpPr/>
          <p:nvPr/>
        </p:nvGrpSpPr>
        <p:grpSpPr>
          <a:xfrm>
            <a:off x="344787" y="3206160"/>
            <a:ext cx="3135454" cy="3379131"/>
            <a:chOff x="344787" y="3206160"/>
            <a:chExt cx="3135454" cy="3379131"/>
          </a:xfrm>
        </p:grpSpPr>
        <mc:AlternateContent xmlns:mc="http://schemas.openxmlformats.org/markup-compatibility/2006">
          <mc:Choice xmlns:a14="http://schemas.microsoft.com/office/drawing/2010/main" Requires="a14">
            <p:sp>
              <p:nvSpPr>
                <p:cNvPr id="45" name="TextBox 44" descr="A complete undirected graph of 4 nodes. It contains all unordered pairs of the 4 nodes as edges, giving the following 6 edges:&#10;(1,2),(1,3),(1,4),(2,4),(2,3),(3,4)&#10;&#10;In general, a complete undirected graph of n nodes has n(n+1)/2 edges">
                  <a:extLst>
                    <a:ext uri="{FF2B5EF4-FFF2-40B4-BE49-F238E27FC236}">
                      <a16:creationId xmlns:a16="http://schemas.microsoft.com/office/drawing/2014/main" id="{1E0F26B5-366A-711E-D723-7F1979D24DA8}"/>
                    </a:ext>
                  </a:extLst>
                </p:cNvPr>
                <p:cNvSpPr txBox="1"/>
                <p:nvPr/>
              </p:nvSpPr>
              <p:spPr>
                <a:xfrm>
                  <a:off x="344787" y="4916821"/>
                  <a:ext cx="3135454" cy="1668470"/>
                </a:xfrm>
                <a:prstGeom prst="rect">
                  <a:avLst/>
                </a:prstGeom>
                <a:noFill/>
              </p:spPr>
              <p:txBody>
                <a:bodyPr wrap="square" rtlCol="0">
                  <a:spAutoFit/>
                </a:bodyPr>
                <a:lstStyle/>
                <a:p>
                  <a:r>
                    <a:rPr lang="en-US" sz="2800" dirty="0"/>
                    <a:t>Complete Undirected Graph</a:t>
                  </a:r>
                </a:p>
                <a:p>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−1</m:t>
                                </m:r>
                              </m:e>
                            </m:d>
                          </m:num>
                          <m:den>
                            <m:r>
                              <a:rPr lang="en-US" sz="2400" b="0" i="1" smtClean="0">
                                <a:latin typeface="Cambria Math" panose="02040503050406030204" pitchFamily="18" charset="0"/>
                              </a:rPr>
                              <m:t>2</m:t>
                            </m:r>
                          </m:den>
                        </m:f>
                      </m:oMath>
                    </m:oMathPara>
                  </a14:m>
                  <a:endParaRPr lang="en-US" sz="2400" dirty="0"/>
                </a:p>
              </p:txBody>
            </p:sp>
          </mc:Choice>
          <mc:Fallback>
            <p:sp>
              <p:nvSpPr>
                <p:cNvPr id="45" name="TextBox 44" descr="A complete undirected graph of 4 nodes. It contains all unordered pairs of the 4 nodes as edges, giving the following 6 edges:&#10;(1,2),(1,3),(1,4),(2,4),(2,3),(3,4)&#10;&#10;In general, a complete undirected graph of n nodes has n(n+1)/2 edges">
                  <a:extLst>
                    <a:ext uri="{FF2B5EF4-FFF2-40B4-BE49-F238E27FC236}">
                      <a16:creationId xmlns:a16="http://schemas.microsoft.com/office/drawing/2014/main" id="{1E0F26B5-366A-711E-D723-7F1979D24DA8}"/>
                    </a:ext>
                  </a:extLst>
                </p:cNvPr>
                <p:cNvSpPr txBox="1">
                  <a:spLocks noRot="1" noChangeAspect="1" noMove="1" noResize="1" noEditPoints="1" noAdjustHandles="1" noChangeArrowheads="1" noChangeShapeType="1" noTextEdit="1"/>
                </p:cNvSpPr>
                <p:nvPr/>
              </p:nvSpPr>
              <p:spPr>
                <a:xfrm>
                  <a:off x="344787" y="4916821"/>
                  <a:ext cx="3135454" cy="1668470"/>
                </a:xfrm>
                <a:prstGeom prst="rect">
                  <a:avLst/>
                </a:prstGeom>
                <a:blipFill>
                  <a:blip r:embed="rId3"/>
                  <a:stretch>
                    <a:fillRect l="-4086" t="-3663"/>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DFBE9801-D0B3-6EF8-63EA-B9DCCBFB1CE6}"/>
                </a:ext>
              </a:extLst>
            </p:cNvPr>
            <p:cNvGrpSpPr/>
            <p:nvPr/>
          </p:nvGrpSpPr>
          <p:grpSpPr>
            <a:xfrm>
              <a:off x="718434" y="3206160"/>
              <a:ext cx="1729793" cy="1622043"/>
              <a:chOff x="1378834" y="3116577"/>
              <a:chExt cx="1729793" cy="1622043"/>
            </a:xfrm>
          </p:grpSpPr>
          <p:grpSp>
            <p:nvGrpSpPr>
              <p:cNvPr id="31" name="Group 30">
                <a:extLst>
                  <a:ext uri="{FF2B5EF4-FFF2-40B4-BE49-F238E27FC236}">
                    <a16:creationId xmlns:a16="http://schemas.microsoft.com/office/drawing/2014/main" id="{8737F504-B85A-1520-E7F4-8989BE84231C}"/>
                  </a:ext>
                </a:extLst>
              </p:cNvPr>
              <p:cNvGrpSpPr/>
              <p:nvPr/>
            </p:nvGrpSpPr>
            <p:grpSpPr>
              <a:xfrm>
                <a:off x="1378834" y="3116577"/>
                <a:ext cx="1729793" cy="1622043"/>
                <a:chOff x="-388725" y="3020093"/>
                <a:chExt cx="2833027" cy="2656555"/>
              </a:xfrm>
            </p:grpSpPr>
            <p:cxnSp>
              <p:nvCxnSpPr>
                <p:cNvPr id="32" name="Straight Connector 31">
                  <a:extLst>
                    <a:ext uri="{FF2B5EF4-FFF2-40B4-BE49-F238E27FC236}">
                      <a16:creationId xmlns:a16="http://schemas.microsoft.com/office/drawing/2014/main" id="{5E1BD8B7-4CC3-76C2-B59D-BB8E9AB4F6AB}"/>
                    </a:ext>
                  </a:extLst>
                </p:cNvPr>
                <p:cNvCxnSpPr>
                  <a:cxnSpLocks/>
                  <a:stCxn id="85" idx="6"/>
                  <a:endCxn id="86" idx="2"/>
                </p:cNvCxnSpPr>
                <p:nvPr/>
              </p:nvCxnSpPr>
              <p:spPr>
                <a:xfrm>
                  <a:off x="166749" y="3276727"/>
                  <a:ext cx="17642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A5863F-100D-A240-865D-33C97E04E063}"/>
                    </a:ext>
                  </a:extLst>
                </p:cNvPr>
                <p:cNvCxnSpPr>
                  <a:cxnSpLocks/>
                  <a:stCxn id="86" idx="4"/>
                  <a:endCxn id="88" idx="0"/>
                </p:cNvCxnSpPr>
                <p:nvPr/>
              </p:nvCxnSpPr>
              <p:spPr>
                <a:xfrm>
                  <a:off x="2187651" y="3533361"/>
                  <a:ext cx="16" cy="16018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EE1F91-DED4-E4D4-2B84-54D4FDE1057A}"/>
                    </a:ext>
                  </a:extLst>
                </p:cNvPr>
                <p:cNvCxnSpPr>
                  <a:cxnSpLocks/>
                  <a:stCxn id="85" idx="4"/>
                  <a:endCxn id="87" idx="0"/>
                </p:cNvCxnSpPr>
                <p:nvPr/>
              </p:nvCxnSpPr>
              <p:spPr>
                <a:xfrm flipH="1">
                  <a:off x="-132091" y="3533361"/>
                  <a:ext cx="42206" cy="16300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EBBBC-BC80-BAFB-02A9-944572FA7FA8}"/>
                    </a:ext>
                  </a:extLst>
                </p:cNvPr>
                <p:cNvCxnSpPr>
                  <a:cxnSpLocks/>
                  <a:stCxn id="88" idx="2"/>
                  <a:endCxn id="87" idx="6"/>
                </p:cNvCxnSpPr>
                <p:nvPr/>
              </p:nvCxnSpPr>
              <p:spPr>
                <a:xfrm flipH="1">
                  <a:off x="124543" y="5391811"/>
                  <a:ext cx="1806490" cy="282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438BD-A475-6206-0EF0-890B3A937474}"/>
                    </a:ext>
                  </a:extLst>
                </p:cNvPr>
                <p:cNvCxnSpPr>
                  <a:cxnSpLocks/>
                  <a:stCxn id="86" idx="3"/>
                  <a:endCxn id="87" idx="7"/>
                </p:cNvCxnSpPr>
                <p:nvPr/>
              </p:nvCxnSpPr>
              <p:spPr>
                <a:xfrm flipH="1">
                  <a:off x="49377" y="3458195"/>
                  <a:ext cx="1956808" cy="17803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33C72C6-1468-0C1C-DAFA-E75622DA098E}"/>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5C6235E6-E60A-062C-E312-5D5F0758C46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Oval 86">
                  <a:extLst>
                    <a:ext uri="{FF2B5EF4-FFF2-40B4-BE49-F238E27FC236}">
                      <a16:creationId xmlns:a16="http://schemas.microsoft.com/office/drawing/2014/main" id="{266721D1-8A4C-2F76-CAA9-FEE941202C62}"/>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Oval 87">
                  <a:extLst>
                    <a:ext uri="{FF2B5EF4-FFF2-40B4-BE49-F238E27FC236}">
                      <a16:creationId xmlns:a16="http://schemas.microsoft.com/office/drawing/2014/main" id="{A11DC63D-5D3B-50C2-0184-D0A5C0983F41}"/>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65" name="Straight Connector 64">
                <a:extLst>
                  <a:ext uri="{FF2B5EF4-FFF2-40B4-BE49-F238E27FC236}">
                    <a16:creationId xmlns:a16="http://schemas.microsoft.com/office/drawing/2014/main" id="{32E320C1-342B-2917-1FF6-23EADE44AF82}"/>
                  </a:ext>
                </a:extLst>
              </p:cNvPr>
              <p:cNvCxnSpPr>
                <a:cxnSpLocks/>
                <a:stCxn id="85" idx="5"/>
                <a:endCxn id="88" idx="1"/>
              </p:cNvCxnSpPr>
              <p:nvPr/>
            </p:nvCxnSpPr>
            <p:spPr>
              <a:xfrm>
                <a:off x="1672101" y="3384074"/>
                <a:ext cx="1169029" cy="10698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4" descr="A complete undirected graph of 4 nodes. It contains all ordered pairs of the 4 nodes as edges, giving the following 12 edges:&#10;(1,2),(2,1)(1,3),(3,1),(1,4),(4,1),(2,4),(4,2),(3,2)(2,3),(3,4),(4,3)&#10;&#10;In general, a complete directed graph of n nodes has n(n-1) edges">
            <a:extLst>
              <a:ext uri="{FF2B5EF4-FFF2-40B4-BE49-F238E27FC236}">
                <a16:creationId xmlns:a16="http://schemas.microsoft.com/office/drawing/2014/main" id="{CF0BE5E2-2027-8CC7-D28D-120B3428946C}"/>
              </a:ext>
            </a:extLst>
          </p:cNvPr>
          <p:cNvGrpSpPr/>
          <p:nvPr/>
        </p:nvGrpSpPr>
        <p:grpSpPr>
          <a:xfrm>
            <a:off x="3899919" y="3110592"/>
            <a:ext cx="3135454" cy="3133075"/>
            <a:chOff x="3899919" y="3110592"/>
            <a:chExt cx="3135454" cy="3133075"/>
          </a:xfrm>
        </p:grpSpPr>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1DBCCB78-25D1-DA64-D181-C086C657BD95}"/>
                    </a:ext>
                  </a:extLst>
                </p:cNvPr>
                <p:cNvSpPr txBox="1"/>
                <p:nvPr/>
              </p:nvSpPr>
              <p:spPr>
                <a:xfrm>
                  <a:off x="3899919" y="4920228"/>
                  <a:ext cx="3135454" cy="1323439"/>
                </a:xfrm>
                <a:prstGeom prst="rect">
                  <a:avLst/>
                </a:prstGeom>
                <a:noFill/>
              </p:spPr>
              <p:txBody>
                <a:bodyPr wrap="square" rtlCol="0">
                  <a:spAutoFit/>
                </a:bodyPr>
                <a:lstStyle/>
                <a:p>
                  <a:r>
                    <a:rPr lang="en-US" sz="2800" dirty="0"/>
                    <a:t>Complete </a:t>
                  </a:r>
                </a:p>
                <a:p>
                  <a:r>
                    <a:rPr lang="en-US" sz="2800" dirty="0"/>
                    <a:t>Directed Graph</a:t>
                  </a:r>
                </a:p>
                <a:p>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−1</m:t>
                            </m:r>
                          </m:e>
                        </m:d>
                      </m:oMath>
                    </m:oMathPara>
                  </a14:m>
                  <a:endParaRPr lang="en-US" sz="2800" dirty="0"/>
                </a:p>
              </p:txBody>
            </p:sp>
          </mc:Choice>
          <mc:Fallback>
            <p:sp>
              <p:nvSpPr>
                <p:cNvPr id="46" name="TextBox 45">
                  <a:extLst>
                    <a:ext uri="{FF2B5EF4-FFF2-40B4-BE49-F238E27FC236}">
                      <a16:creationId xmlns:a16="http://schemas.microsoft.com/office/drawing/2014/main" id="{1DBCCB78-25D1-DA64-D181-C086C657BD95}"/>
                    </a:ext>
                  </a:extLst>
                </p:cNvPr>
                <p:cNvSpPr txBox="1">
                  <a:spLocks noRot="1" noChangeAspect="1" noMove="1" noResize="1" noEditPoints="1" noAdjustHandles="1" noChangeArrowheads="1" noChangeShapeType="1" noTextEdit="1"/>
                </p:cNvSpPr>
                <p:nvPr/>
              </p:nvSpPr>
              <p:spPr>
                <a:xfrm>
                  <a:off x="3899919" y="4920228"/>
                  <a:ext cx="3135454" cy="1323439"/>
                </a:xfrm>
                <a:prstGeom prst="rect">
                  <a:avLst/>
                </a:prstGeom>
                <a:blipFill>
                  <a:blip r:embed="rId4"/>
                  <a:stretch>
                    <a:fillRect l="-4086" t="-4147"/>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FCA9F77F-1A5A-D413-FF40-26A41279BB85}"/>
                </a:ext>
              </a:extLst>
            </p:cNvPr>
            <p:cNvGrpSpPr/>
            <p:nvPr/>
          </p:nvGrpSpPr>
          <p:grpSpPr>
            <a:xfrm>
              <a:off x="3940430" y="3110592"/>
              <a:ext cx="1729793" cy="1622043"/>
              <a:chOff x="8610600" y="3884345"/>
              <a:chExt cx="1729793" cy="1622043"/>
            </a:xfrm>
          </p:grpSpPr>
          <p:grpSp>
            <p:nvGrpSpPr>
              <p:cNvPr id="68" name="Group 67">
                <a:extLst>
                  <a:ext uri="{FF2B5EF4-FFF2-40B4-BE49-F238E27FC236}">
                    <a16:creationId xmlns:a16="http://schemas.microsoft.com/office/drawing/2014/main" id="{85E6465E-23D4-7A78-2D90-033B0364F71F}"/>
                  </a:ext>
                </a:extLst>
              </p:cNvPr>
              <p:cNvGrpSpPr/>
              <p:nvPr/>
            </p:nvGrpSpPr>
            <p:grpSpPr>
              <a:xfrm>
                <a:off x="8610600" y="3884345"/>
                <a:ext cx="1729793" cy="1622043"/>
                <a:chOff x="-388725" y="3020093"/>
                <a:chExt cx="2833027" cy="2656555"/>
              </a:xfrm>
            </p:grpSpPr>
            <p:cxnSp>
              <p:nvCxnSpPr>
                <p:cNvPr id="69" name="Straight Connector 68">
                  <a:extLst>
                    <a:ext uri="{FF2B5EF4-FFF2-40B4-BE49-F238E27FC236}">
                      <a16:creationId xmlns:a16="http://schemas.microsoft.com/office/drawing/2014/main" id="{8DD0BA37-2B83-48D8-E26B-B217259C66A7}"/>
                    </a:ext>
                  </a:extLst>
                </p:cNvPr>
                <p:cNvCxnSpPr>
                  <a:cxnSpLocks/>
                  <a:stCxn id="74" idx="6"/>
                  <a:endCxn id="75" idx="2"/>
                </p:cNvCxnSpPr>
                <p:nvPr/>
              </p:nvCxnSpPr>
              <p:spPr>
                <a:xfrm>
                  <a:off x="166749" y="3276727"/>
                  <a:ext cx="1764268"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CF37D2-E27F-7A71-AA33-5320E9514E61}"/>
                    </a:ext>
                  </a:extLst>
                </p:cNvPr>
                <p:cNvCxnSpPr>
                  <a:cxnSpLocks/>
                  <a:stCxn id="75" idx="4"/>
                  <a:endCxn id="77" idx="0"/>
                </p:cNvCxnSpPr>
                <p:nvPr/>
              </p:nvCxnSpPr>
              <p:spPr>
                <a:xfrm>
                  <a:off x="2187651" y="3533361"/>
                  <a:ext cx="16" cy="1601816"/>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B9CD13-FF66-A5D2-1F8C-EA4244CE544E}"/>
                    </a:ext>
                  </a:extLst>
                </p:cNvPr>
                <p:cNvCxnSpPr>
                  <a:cxnSpLocks/>
                  <a:stCxn id="74" idx="4"/>
                  <a:endCxn id="76" idx="0"/>
                </p:cNvCxnSpPr>
                <p:nvPr/>
              </p:nvCxnSpPr>
              <p:spPr>
                <a:xfrm flipH="1">
                  <a:off x="-132091" y="3533361"/>
                  <a:ext cx="42206" cy="163001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AAAFF1-1B6F-502F-3C12-C0947F002D01}"/>
                    </a:ext>
                  </a:extLst>
                </p:cNvPr>
                <p:cNvCxnSpPr>
                  <a:cxnSpLocks/>
                  <a:stCxn id="77" idx="2"/>
                  <a:endCxn id="76" idx="6"/>
                </p:cNvCxnSpPr>
                <p:nvPr/>
              </p:nvCxnSpPr>
              <p:spPr>
                <a:xfrm flipH="1">
                  <a:off x="124543" y="5391811"/>
                  <a:ext cx="1806490" cy="28203"/>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2F468B2-2AA2-16F2-91D4-FBD14E916986}"/>
                    </a:ext>
                  </a:extLst>
                </p:cNvPr>
                <p:cNvCxnSpPr>
                  <a:cxnSpLocks/>
                  <a:stCxn id="75" idx="3"/>
                  <a:endCxn id="76" idx="7"/>
                </p:cNvCxnSpPr>
                <p:nvPr/>
              </p:nvCxnSpPr>
              <p:spPr>
                <a:xfrm flipH="1">
                  <a:off x="49377" y="3458195"/>
                  <a:ext cx="1956808" cy="1780351"/>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FFBBC902-CBD4-4CB0-72AA-AE5F4733DCCB}"/>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5" name="Oval 74">
                  <a:extLst>
                    <a:ext uri="{FF2B5EF4-FFF2-40B4-BE49-F238E27FC236}">
                      <a16:creationId xmlns:a16="http://schemas.microsoft.com/office/drawing/2014/main" id="{D4FC3465-BB6F-A32D-08ED-ABA63E4E3C5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6" name="Oval 75">
                  <a:extLst>
                    <a:ext uri="{FF2B5EF4-FFF2-40B4-BE49-F238E27FC236}">
                      <a16:creationId xmlns:a16="http://schemas.microsoft.com/office/drawing/2014/main" id="{232A27BB-C4B2-C204-190D-230D1EDFACFD}"/>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7" name="Oval 76">
                  <a:extLst>
                    <a:ext uri="{FF2B5EF4-FFF2-40B4-BE49-F238E27FC236}">
                      <a16:creationId xmlns:a16="http://schemas.microsoft.com/office/drawing/2014/main" id="{DC3F8BBE-8F1A-CB36-09BD-AAC71BEE1AFE}"/>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78" name="Straight Connector 77">
                <a:extLst>
                  <a:ext uri="{FF2B5EF4-FFF2-40B4-BE49-F238E27FC236}">
                    <a16:creationId xmlns:a16="http://schemas.microsoft.com/office/drawing/2014/main" id="{943D3B1D-6E15-D403-70FD-A1D85F4CE5E3}"/>
                  </a:ext>
                </a:extLst>
              </p:cNvPr>
              <p:cNvCxnSpPr>
                <a:cxnSpLocks/>
                <a:stCxn id="74" idx="5"/>
                <a:endCxn id="77" idx="1"/>
              </p:cNvCxnSpPr>
              <p:nvPr/>
            </p:nvCxnSpPr>
            <p:spPr>
              <a:xfrm>
                <a:off x="8903867" y="4151842"/>
                <a:ext cx="1169029" cy="106982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7" name="Group 6" descr="A complete undirected graph of 4 nodes. It contains all ordered pairs of the 4 nodes as edges, giving the following 12 edges:&#10;(1,2),(2,1)(1,3),(3,1),(1,4),(4,1),(2,4),(4,2),(3,2)(2,3),(3,4),(4,3),(1,1),(2,2),(3,3),(4,4)&#10;&#10;In general, a complete directed graph of n nodes has n^2 edges">
            <a:extLst>
              <a:ext uri="{FF2B5EF4-FFF2-40B4-BE49-F238E27FC236}">
                <a16:creationId xmlns:a16="http://schemas.microsoft.com/office/drawing/2014/main" id="{D3DB6BCA-0612-FC5B-2229-2FA613DC72D0}"/>
              </a:ext>
            </a:extLst>
          </p:cNvPr>
          <p:cNvGrpSpPr/>
          <p:nvPr/>
        </p:nvGrpSpPr>
        <p:grpSpPr>
          <a:xfrm>
            <a:off x="7293345" y="3188940"/>
            <a:ext cx="3008896" cy="3150295"/>
            <a:chOff x="7293345" y="3188940"/>
            <a:chExt cx="3008896" cy="3150295"/>
          </a:xfrm>
        </p:grpSpPr>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EDEF3C5F-5BD2-C41A-AD2D-7FDA50A70D73}"/>
                    </a:ext>
                  </a:extLst>
                </p:cNvPr>
                <p:cNvSpPr txBox="1"/>
                <p:nvPr/>
              </p:nvSpPr>
              <p:spPr>
                <a:xfrm>
                  <a:off x="7293345" y="5015796"/>
                  <a:ext cx="3008896" cy="1323439"/>
                </a:xfrm>
                <a:prstGeom prst="rect">
                  <a:avLst/>
                </a:prstGeom>
                <a:noFill/>
              </p:spPr>
              <p:txBody>
                <a:bodyPr wrap="square" rtlCol="0">
                  <a:spAutoFit/>
                </a:bodyPr>
                <a:lstStyle/>
                <a:p>
                  <a:r>
                    <a:rPr lang="en-US" sz="2800" dirty="0"/>
                    <a:t>Complete Directed Non-simple Graph</a:t>
                  </a:r>
                </a:p>
                <a:p>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e>
                          <m:sup>
                            <m:r>
                              <a:rPr lang="en-US" sz="2400" b="0" i="1" smtClean="0">
                                <a:latin typeface="Cambria Math" panose="02040503050406030204" pitchFamily="18" charset="0"/>
                              </a:rPr>
                              <m:t>2</m:t>
                            </m:r>
                          </m:sup>
                        </m:sSup>
                      </m:oMath>
                    </m:oMathPara>
                  </a14:m>
                  <a:endParaRPr lang="en-US" sz="2800" dirty="0"/>
                </a:p>
              </p:txBody>
            </p:sp>
          </mc:Choice>
          <mc:Fallback>
            <p:sp>
              <p:nvSpPr>
                <p:cNvPr id="84" name="TextBox 83">
                  <a:extLst>
                    <a:ext uri="{FF2B5EF4-FFF2-40B4-BE49-F238E27FC236}">
                      <a16:creationId xmlns:a16="http://schemas.microsoft.com/office/drawing/2014/main" id="{EDEF3C5F-5BD2-C41A-AD2D-7FDA50A70D73}"/>
                    </a:ext>
                  </a:extLst>
                </p:cNvPr>
                <p:cNvSpPr txBox="1">
                  <a:spLocks noRot="1" noChangeAspect="1" noMove="1" noResize="1" noEditPoints="1" noAdjustHandles="1" noChangeArrowheads="1" noChangeShapeType="1" noTextEdit="1"/>
                </p:cNvSpPr>
                <p:nvPr/>
              </p:nvSpPr>
              <p:spPr>
                <a:xfrm>
                  <a:off x="7293345" y="5015796"/>
                  <a:ext cx="3008896" cy="1323439"/>
                </a:xfrm>
                <a:prstGeom prst="rect">
                  <a:avLst/>
                </a:prstGeom>
                <a:blipFill>
                  <a:blip r:embed="rId5"/>
                  <a:stretch>
                    <a:fillRect l="-4049" t="-4608" r="-2632"/>
                  </a:stretch>
                </a:blipFill>
              </p:spPr>
              <p:txBody>
                <a:bodyPr/>
                <a:lstStyle/>
                <a:p>
                  <a:r>
                    <a:rPr lang="en-US">
                      <a:noFill/>
                    </a:rPr>
                    <a:t> </a:t>
                  </a:r>
                </a:p>
              </p:txBody>
            </p:sp>
          </mc:Fallback>
        </mc:AlternateContent>
        <p:grpSp>
          <p:nvGrpSpPr>
            <p:cNvPr id="122" name="Group 121">
              <a:extLst>
                <a:ext uri="{FF2B5EF4-FFF2-40B4-BE49-F238E27FC236}">
                  <a16:creationId xmlns:a16="http://schemas.microsoft.com/office/drawing/2014/main" id="{32359349-EE97-3770-8BAC-38168D0EF38B}"/>
                </a:ext>
              </a:extLst>
            </p:cNvPr>
            <p:cNvGrpSpPr/>
            <p:nvPr/>
          </p:nvGrpSpPr>
          <p:grpSpPr>
            <a:xfrm>
              <a:off x="7932896" y="3188940"/>
              <a:ext cx="1729793" cy="1622043"/>
              <a:chOff x="7333856" y="3206160"/>
              <a:chExt cx="1729793" cy="1622043"/>
            </a:xfrm>
          </p:grpSpPr>
          <p:grpSp>
            <p:nvGrpSpPr>
              <p:cNvPr id="94" name="Group 93">
                <a:extLst>
                  <a:ext uri="{FF2B5EF4-FFF2-40B4-BE49-F238E27FC236}">
                    <a16:creationId xmlns:a16="http://schemas.microsoft.com/office/drawing/2014/main" id="{FA94A04F-CBDC-2DFF-3B03-A6FD1C79CAF6}"/>
                  </a:ext>
                </a:extLst>
              </p:cNvPr>
              <p:cNvGrpSpPr/>
              <p:nvPr/>
            </p:nvGrpSpPr>
            <p:grpSpPr>
              <a:xfrm>
                <a:off x="7333856" y="3206160"/>
                <a:ext cx="1729793" cy="1622043"/>
                <a:chOff x="8610600" y="3884345"/>
                <a:chExt cx="1729793" cy="1622043"/>
              </a:xfrm>
            </p:grpSpPr>
            <p:grpSp>
              <p:nvGrpSpPr>
                <p:cNvPr id="95" name="Group 94">
                  <a:extLst>
                    <a:ext uri="{FF2B5EF4-FFF2-40B4-BE49-F238E27FC236}">
                      <a16:creationId xmlns:a16="http://schemas.microsoft.com/office/drawing/2014/main" id="{CE6C9A5B-FF03-AA04-A4AE-24D89402B256}"/>
                    </a:ext>
                  </a:extLst>
                </p:cNvPr>
                <p:cNvGrpSpPr/>
                <p:nvPr/>
              </p:nvGrpSpPr>
              <p:grpSpPr>
                <a:xfrm>
                  <a:off x="8610600" y="3884345"/>
                  <a:ext cx="1729793" cy="1622043"/>
                  <a:chOff x="-388725" y="3020093"/>
                  <a:chExt cx="2833027" cy="2656555"/>
                </a:xfrm>
              </p:grpSpPr>
              <p:cxnSp>
                <p:nvCxnSpPr>
                  <p:cNvPr id="97" name="Straight Connector 96">
                    <a:extLst>
                      <a:ext uri="{FF2B5EF4-FFF2-40B4-BE49-F238E27FC236}">
                        <a16:creationId xmlns:a16="http://schemas.microsoft.com/office/drawing/2014/main" id="{10B5200E-1448-31F4-AA7A-88645C9AD2BD}"/>
                      </a:ext>
                    </a:extLst>
                  </p:cNvPr>
                  <p:cNvCxnSpPr>
                    <a:cxnSpLocks/>
                    <a:stCxn id="102" idx="6"/>
                    <a:endCxn id="103" idx="2"/>
                  </p:cNvCxnSpPr>
                  <p:nvPr/>
                </p:nvCxnSpPr>
                <p:spPr>
                  <a:xfrm>
                    <a:off x="166749" y="3276727"/>
                    <a:ext cx="1764268"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0C0BF86-1F58-EDBC-66CF-FE1283DDCE59}"/>
                      </a:ext>
                    </a:extLst>
                  </p:cNvPr>
                  <p:cNvCxnSpPr>
                    <a:cxnSpLocks/>
                    <a:stCxn id="103" idx="4"/>
                    <a:endCxn id="105" idx="0"/>
                  </p:cNvCxnSpPr>
                  <p:nvPr/>
                </p:nvCxnSpPr>
                <p:spPr>
                  <a:xfrm>
                    <a:off x="2187651" y="3533361"/>
                    <a:ext cx="16" cy="1601816"/>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EDC5ECE-C857-8E84-F3DE-369A603DE929}"/>
                      </a:ext>
                    </a:extLst>
                  </p:cNvPr>
                  <p:cNvCxnSpPr>
                    <a:cxnSpLocks/>
                    <a:stCxn id="102" idx="4"/>
                    <a:endCxn id="104" idx="0"/>
                  </p:cNvCxnSpPr>
                  <p:nvPr/>
                </p:nvCxnSpPr>
                <p:spPr>
                  <a:xfrm flipH="1">
                    <a:off x="-132091" y="3533361"/>
                    <a:ext cx="42206" cy="163001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E939F5E-DEAF-A9A8-7B5D-E05002EB01D4}"/>
                      </a:ext>
                    </a:extLst>
                  </p:cNvPr>
                  <p:cNvCxnSpPr>
                    <a:cxnSpLocks/>
                    <a:stCxn id="105" idx="2"/>
                    <a:endCxn id="104" idx="6"/>
                  </p:cNvCxnSpPr>
                  <p:nvPr/>
                </p:nvCxnSpPr>
                <p:spPr>
                  <a:xfrm flipH="1">
                    <a:off x="124543" y="5391811"/>
                    <a:ext cx="1806490" cy="28203"/>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14D2943-F575-CC14-FDFC-39D72AABD608}"/>
                      </a:ext>
                    </a:extLst>
                  </p:cNvPr>
                  <p:cNvCxnSpPr>
                    <a:cxnSpLocks/>
                    <a:stCxn id="103" idx="3"/>
                    <a:endCxn id="104" idx="7"/>
                  </p:cNvCxnSpPr>
                  <p:nvPr/>
                </p:nvCxnSpPr>
                <p:spPr>
                  <a:xfrm flipH="1">
                    <a:off x="49377" y="3458195"/>
                    <a:ext cx="1956808" cy="1780351"/>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21E3DC6-38B7-146E-1A6C-437B5A9E20EA}"/>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3" name="Oval 102">
                    <a:extLst>
                      <a:ext uri="{FF2B5EF4-FFF2-40B4-BE49-F238E27FC236}">
                        <a16:creationId xmlns:a16="http://schemas.microsoft.com/office/drawing/2014/main" id="{4ED45FA7-5323-F739-FF16-46247FADD7C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4" name="Oval 103">
                    <a:extLst>
                      <a:ext uri="{FF2B5EF4-FFF2-40B4-BE49-F238E27FC236}">
                        <a16:creationId xmlns:a16="http://schemas.microsoft.com/office/drawing/2014/main" id="{57E6E620-E580-606F-5183-439E2E75E879}"/>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5" name="Oval 104" descr="A complete undirected non-simple graph of 4 nodes. It contains all ordered pairs of the 4 nodes as edges along with self-edge, giving the following 16 edges:&#10;(1,2),(2,1)(1,3),(3,1),(1,4),(4,1),(2,4),(4,2),(3,2)(2,3),(3,4),(4,3),(1,1),(2,2),(3,3),(4,4)&#10;&#10;In general, a complete directed non-simple graph of n nodes has n^2 edges">
                    <a:extLst>
                      <a:ext uri="{FF2B5EF4-FFF2-40B4-BE49-F238E27FC236}">
                        <a16:creationId xmlns:a16="http://schemas.microsoft.com/office/drawing/2014/main" id="{299B76C7-479F-7E2A-8439-49539F65348C}"/>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96" name="Straight Connector 95">
                  <a:extLst>
                    <a:ext uri="{FF2B5EF4-FFF2-40B4-BE49-F238E27FC236}">
                      <a16:creationId xmlns:a16="http://schemas.microsoft.com/office/drawing/2014/main" id="{E849EE9E-1689-9D70-42AC-4990CC1047BC}"/>
                    </a:ext>
                  </a:extLst>
                </p:cNvPr>
                <p:cNvCxnSpPr>
                  <a:cxnSpLocks/>
                  <a:stCxn id="102" idx="5"/>
                  <a:endCxn id="105" idx="1"/>
                </p:cNvCxnSpPr>
                <p:nvPr/>
              </p:nvCxnSpPr>
              <p:spPr>
                <a:xfrm>
                  <a:off x="8903867" y="4151842"/>
                  <a:ext cx="1169029" cy="106982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9" name="Connector: Curved 108">
                <a:extLst>
                  <a:ext uri="{FF2B5EF4-FFF2-40B4-BE49-F238E27FC236}">
                    <a16:creationId xmlns:a16="http://schemas.microsoft.com/office/drawing/2014/main" id="{EAB280D5-8B38-1A02-1A1E-6AAFBCBDFF3C}"/>
                  </a:ext>
                </a:extLst>
              </p:cNvPr>
              <p:cNvCxnSpPr>
                <a:cxnSpLocks/>
                <a:stCxn id="102" idx="2"/>
                <a:endCxn id="102" idx="0"/>
              </p:cNvCxnSpPr>
              <p:nvPr/>
            </p:nvCxnSpPr>
            <p:spPr>
              <a:xfrm rot="10800000" flipH="1">
                <a:off x="7359626" y="3206160"/>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Curved 112">
                <a:extLst>
                  <a:ext uri="{FF2B5EF4-FFF2-40B4-BE49-F238E27FC236}">
                    <a16:creationId xmlns:a16="http://schemas.microsoft.com/office/drawing/2014/main" id="{EC8AAE19-B417-E8DA-AF16-7D2A38B228B3}"/>
                  </a:ext>
                </a:extLst>
              </p:cNvPr>
              <p:cNvCxnSpPr>
                <a:cxnSpLocks/>
                <a:stCxn id="103" idx="6"/>
                <a:endCxn id="103" idx="0"/>
              </p:cNvCxnSpPr>
              <p:nvPr/>
            </p:nvCxnSpPr>
            <p:spPr>
              <a:xfrm flipH="1" flipV="1">
                <a:off x="8906943" y="3206160"/>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Curved 115">
                <a:extLst>
                  <a:ext uri="{FF2B5EF4-FFF2-40B4-BE49-F238E27FC236}">
                    <a16:creationId xmlns:a16="http://schemas.microsoft.com/office/drawing/2014/main" id="{DEDD00C3-0088-64FE-A5C8-A608B44F7253}"/>
                  </a:ext>
                </a:extLst>
              </p:cNvPr>
              <p:cNvCxnSpPr>
                <a:cxnSpLocks/>
                <a:stCxn id="105" idx="6"/>
                <a:endCxn id="105" idx="4"/>
              </p:cNvCxnSpPr>
              <p:nvPr/>
            </p:nvCxnSpPr>
            <p:spPr>
              <a:xfrm flipH="1">
                <a:off x="8906953" y="4654287"/>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81CBC10A-9968-CBFF-40CB-013C222F0918}"/>
                  </a:ext>
                </a:extLst>
              </p:cNvPr>
              <p:cNvCxnSpPr>
                <a:cxnSpLocks/>
                <a:stCxn id="104" idx="4"/>
                <a:endCxn id="104" idx="2"/>
              </p:cNvCxnSpPr>
              <p:nvPr/>
            </p:nvCxnSpPr>
            <p:spPr>
              <a:xfrm rot="5400000" flipH="1">
                <a:off x="7333856" y="4671507"/>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5686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3AC3-3AA8-E27B-FB78-7759EBA9B3EB}"/>
              </a:ext>
            </a:extLst>
          </p:cNvPr>
          <p:cNvSpPr>
            <a:spLocks noGrp="1"/>
          </p:cNvSpPr>
          <p:nvPr>
            <p:ph type="title"/>
          </p:nvPr>
        </p:nvSpPr>
        <p:spPr/>
        <p:txBody>
          <a:bodyPr/>
          <a:lstStyle/>
          <a:p>
            <a:r>
              <a:rPr lang="en-US" dirty="0"/>
              <a:t>Graph Density, Data Structures, Efficiency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155EE9-7CE2-D431-734A-223076BAE216}"/>
                  </a:ext>
                </a:extLst>
              </p:cNvPr>
              <p:cNvSpPr>
                <a:spLocks noGrp="1"/>
              </p:cNvSpPr>
              <p:nvPr>
                <p:ph idx="1"/>
              </p:nvPr>
            </p:nvSpPr>
            <p:spPr/>
            <p:txBody>
              <a:bodyPr>
                <a:normAutofit lnSpcReduction="10000"/>
              </a:bodyPr>
              <a:lstStyle/>
              <a:p>
                <a:r>
                  <a:rPr lang="en-US" dirty="0"/>
                  <a:t>The maximum number of edges in a graph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endParaRPr lang="en-US" b="0" dirty="0"/>
              </a:p>
              <a:p>
                <a:pPr lvl="1"/>
                <a:r>
                  <a:rPr lang="en-US" dirty="0"/>
                  <a:t>Undirected and simple: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r>
                  <a:rPr lang="en-US" dirty="0"/>
                  <a:t>Directed and simple: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|−1)</m:t>
                    </m:r>
                  </m:oMath>
                </a14:m>
                <a:endParaRPr lang="en-US" dirty="0"/>
              </a:p>
              <a:p>
                <a:pPr lvl="1"/>
                <a:r>
                  <a:rPr lang="en-US" dirty="0"/>
                  <a:t>Direct and non-simple (but no duplicates):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r>
                  <a:rPr lang="en-US" dirty="0"/>
                  <a:t>If the graph is connected, the minimum number of edges is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b="0" i="1" smtClean="0">
                        <a:latin typeface="Cambria Math" panose="02040503050406030204" pitchFamily="18" charset="0"/>
                      </a:rPr>
                      <m:t>−1</m:t>
                    </m:r>
                  </m:oMath>
                </a14:m>
                <a:endParaRPr lang="en-US" dirty="0"/>
              </a:p>
              <a:p>
                <a:r>
                  <a:rPr lang="en-US" dirty="0"/>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e>
                    </m:d>
                  </m:oMath>
                </a14:m>
                <a:r>
                  <a:rPr lang="en-US" dirty="0"/>
                  <a:t> we say the graph is </a:t>
                </a:r>
                <a:r>
                  <a:rPr lang="en-US" b="1" dirty="0"/>
                  <a:t>dense</a:t>
                </a:r>
              </a:p>
              <a:p>
                <a:r>
                  <a:rPr lang="en-US" dirty="0"/>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d>
                  </m:oMath>
                </a14:m>
                <a:r>
                  <a:rPr lang="en-US" dirty="0"/>
                  <a:t> we say the graph is </a:t>
                </a:r>
                <a:r>
                  <a:rPr lang="en-US" b="1" dirty="0"/>
                  <a:t>sparse</a:t>
                </a:r>
                <a:endParaRPr lang="en-US" dirty="0"/>
              </a:p>
              <a:p>
                <a:r>
                  <a:rPr lang="en-US" dirty="0"/>
                  <a:t>Because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oMath>
                </a14:m>
                <a:r>
                  <a:rPr lang="en-US" dirty="0"/>
                  <a:t> is not always near to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r>
                  <a:rPr lang="en-US" dirty="0"/>
                  <a:t> we do not typically substitute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oMath>
                </a14:m>
                <a:r>
                  <a:rPr lang="en-US" dirty="0"/>
                  <a:t> in running times, but leave it as a separate variable</a:t>
                </a:r>
              </a:p>
              <a:p>
                <a:pPr lvl="1"/>
                <a:r>
                  <a:rPr lang="en-US" dirty="0"/>
                  <a:t>However,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e>
                        </m:d>
                      </m:e>
                    </m:func>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d>
                          </m:e>
                        </m:func>
                      </m:e>
                    </m:d>
                  </m:oMath>
                </a14:m>
                <a:endParaRPr lang="en-US" dirty="0"/>
              </a:p>
            </p:txBody>
          </p:sp>
        </mc:Choice>
        <mc:Fallback xmlns="">
          <p:sp>
            <p:nvSpPr>
              <p:cNvPr id="3" name="Content Placeholder 2">
                <a:extLst>
                  <a:ext uri="{FF2B5EF4-FFF2-40B4-BE49-F238E27FC236}">
                    <a16:creationId xmlns:a16="http://schemas.microsoft.com/office/drawing/2014/main" id="{F6155EE9-7CE2-D431-734A-223076BAE216}"/>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148723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443D-CC80-4223-4973-783A2799D5A0}"/>
              </a:ext>
            </a:extLst>
          </p:cNvPr>
          <p:cNvSpPr>
            <a:spLocks noGrp="1"/>
          </p:cNvSpPr>
          <p:nvPr>
            <p:ph type="title"/>
          </p:nvPr>
        </p:nvSpPr>
        <p:spPr/>
        <p:txBody>
          <a:bodyPr/>
          <a:lstStyle/>
          <a:p>
            <a:r>
              <a:rPr lang="en-US" dirty="0"/>
              <a:t>“Linear Time” Sorting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4058D8-9EE1-AE68-B68A-9A002CD5EC46}"/>
                  </a:ext>
                </a:extLst>
              </p:cNvPr>
              <p:cNvSpPr>
                <a:spLocks noGrp="1"/>
              </p:cNvSpPr>
              <p:nvPr>
                <p:ph idx="1"/>
              </p:nvPr>
            </p:nvSpPr>
            <p:spPr/>
            <p:txBody>
              <a:bodyPr/>
              <a:lstStyle/>
              <a:p>
                <a:r>
                  <a:rPr lang="en-US" dirty="0"/>
                  <a:t>Useable when you are able to make additional assumptions about the contents of your list (beyond the ability to compare)</a:t>
                </a:r>
              </a:p>
              <a:p>
                <a:pPr lvl="1"/>
                <a:r>
                  <a:rPr lang="en-US" dirty="0"/>
                  <a:t>Examples:</a:t>
                </a:r>
              </a:p>
              <a:p>
                <a:pPr lvl="2"/>
                <a:r>
                  <a:rPr lang="en-US" dirty="0"/>
                  <a:t>The list contains only positive integers less than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The number of distinct values in the list is much smaller than the length of the list</a:t>
                </a:r>
              </a:p>
              <a:p>
                <a:r>
                  <a:rPr lang="en-US" dirty="0"/>
                  <a:t>The running time expression will always have a term other than the list’s length to account for this assumption</a:t>
                </a:r>
              </a:p>
              <a:p>
                <a:pPr lvl="1"/>
                <a:r>
                  <a:rPr lang="en-US" dirty="0"/>
                  <a:t>Examples:</a:t>
                </a:r>
              </a:p>
              <a:p>
                <a:pPr lvl="2"/>
                <a:r>
                  <a:rPr lang="en-US" dirty="0"/>
                  <a:t>Running time might be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𝑘</m:t>
                    </m:r>
                  </m:oMath>
                </a14:m>
                <a:r>
                  <a:rPr lang="en-US" dirty="0"/>
                  <a:t> is the range/count of values</a:t>
                </a:r>
              </a:p>
              <a:p>
                <a:pPr lvl="1"/>
                <a:endParaRPr lang="en-US" dirty="0"/>
              </a:p>
            </p:txBody>
          </p:sp>
        </mc:Choice>
        <mc:Fallback xmlns="">
          <p:sp>
            <p:nvSpPr>
              <p:cNvPr id="3" name="Content Placeholder 2">
                <a:extLst>
                  <a:ext uri="{FF2B5EF4-FFF2-40B4-BE49-F238E27FC236}">
                    <a16:creationId xmlns:a16="http://schemas.microsoft.com/office/drawing/2014/main" id="{614058D8-9EE1-AE68-B68A-9A002CD5EC46}"/>
                  </a:ext>
                </a:extLst>
              </p:cNvPr>
              <p:cNvSpPr>
                <a:spLocks noGrp="1" noRot="1" noChangeAspect="1" noMove="1" noResize="1" noEditPoints="1" noAdjustHandles="1" noChangeArrowheads="1" noChangeShapeType="1" noTextEdit="1"/>
              </p:cNvSpPr>
              <p:nvPr>
                <p:ph idx="1"/>
              </p:nvPr>
            </p:nvSpPr>
            <p:spPr>
              <a:blipFill>
                <a:blip r:embed="rId2"/>
                <a:stretch>
                  <a:fillRect l="-1043" t="-2241" r="-1681"/>
                </a:stretch>
              </a:blipFill>
            </p:spPr>
            <p:txBody>
              <a:bodyPr/>
              <a:lstStyle/>
              <a:p>
                <a:r>
                  <a:rPr lang="en-US">
                    <a:noFill/>
                  </a:rPr>
                  <a:t> </a:t>
                </a:r>
              </a:p>
            </p:txBody>
          </p:sp>
        </mc:Fallback>
      </mc:AlternateContent>
    </p:spTree>
    <p:extLst>
      <p:ext uri="{BB962C8B-B14F-4D97-AF65-F5344CB8AC3E}">
        <p14:creationId xmlns:p14="http://schemas.microsoft.com/office/powerpoint/2010/main" val="155784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Path</a:t>
            </a:r>
          </a:p>
        </p:txBody>
      </p:sp>
      <p:grpSp>
        <p:nvGrpSpPr>
          <p:cNvPr id="5" name="Group 4" descr="An illustration of the following undirected graph:&#10;&#10;The vertices are: 1,2,3,4,5,6,7,8&#10;The edges are as follows:&#10;(1,2), (1,3), &#10;(2,5), (2,3), &#10;(3,4), (3,6), &#10;(4,5), (4,6), &#10;(5,7), (5,8), &#10;(6,7), &#10;(7,8), (7,9), &#10;(8,9)&#10;&#10;In this graph, the following is a simple path from node 1 to node 4: [1,2,5,7,6,4]&#10;&#10;The following is a cycle: [5,7,6,4,5]&#10;&#10;And the following is neither a simple path nor a cycle: [5,8,9,7,8]"/>
          <p:cNvGrpSpPr/>
          <p:nvPr/>
        </p:nvGrpSpPr>
        <p:grpSpPr>
          <a:xfrm>
            <a:off x="1524000" y="1687612"/>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81" name="TextBox 80"/>
              <p:cNvSpPr txBox="1"/>
              <p:nvPr/>
            </p:nvSpPr>
            <p:spPr>
              <a:xfrm>
                <a:off x="4818101" y="1135560"/>
                <a:ext cx="5492466" cy="954107"/>
              </a:xfrm>
              <a:prstGeom prst="rect">
                <a:avLst/>
              </a:prstGeom>
              <a:noFill/>
            </p:spPr>
            <p:txBody>
              <a:bodyPr wrap="none" rtlCol="0">
                <a:spAutoFit/>
              </a:bodyPr>
              <a:lstStyle/>
              <a:p>
                <a:r>
                  <a:rPr lang="en-US" sz="2800" dirty="0"/>
                  <a:t>A </a:t>
                </a:r>
                <a:r>
                  <a:rPr lang="en-US" sz="2800" dirty="0">
                    <a:solidFill>
                      <a:srgbClr val="7030A0"/>
                    </a:solidFill>
                  </a:rPr>
                  <a:t>sequence of nodes </a:t>
                </a:r>
                <a14:m>
                  <m:oMath xmlns:m="http://schemas.openxmlformats.org/officeDocument/2006/math">
                    <m:r>
                      <a:rPr lang="en-US" sz="2800" i="1">
                        <a:solidFill>
                          <a:srgbClr val="7030A0"/>
                        </a:solidFill>
                        <a:latin typeface="Cambria Math"/>
                      </a:rPr>
                      <m:t>(</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1</m:t>
                        </m:r>
                      </m:sub>
                    </m:sSub>
                    <m:r>
                      <a:rPr lang="en-US" sz="2800" i="1">
                        <a:solidFill>
                          <a:srgbClr val="7030A0"/>
                        </a:solidFill>
                        <a:latin typeface="Cambria Math"/>
                      </a:rPr>
                      <m:t>,</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2</m:t>
                        </m:r>
                      </m:sub>
                    </m:sSub>
                    <m:r>
                      <a:rPr lang="en-US" sz="2800" i="1">
                        <a:solidFill>
                          <a:srgbClr val="7030A0"/>
                        </a:solidFill>
                        <a:latin typeface="Cambria Math"/>
                      </a:rPr>
                      <m:t>,…, </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𝑘</m:t>
                        </m:r>
                      </m:sub>
                    </m:sSub>
                    <m:r>
                      <a:rPr lang="en-US" sz="2800" i="1">
                        <a:solidFill>
                          <a:srgbClr val="7030A0"/>
                        </a:solidFill>
                        <a:latin typeface="Cambria Math"/>
                      </a:rPr>
                      <m:t>)</m:t>
                    </m:r>
                  </m:oMath>
                </a14:m>
                <a:r>
                  <a:rPr lang="en-US" sz="2800" dirty="0">
                    <a:solidFill>
                      <a:srgbClr val="7030A0"/>
                    </a:solidFill>
                  </a:rPr>
                  <a:t> </a:t>
                </a:r>
                <a:endParaRPr lang="en-US" sz="2800" dirty="0"/>
              </a:p>
              <a:p>
                <a:r>
                  <a:rPr lang="en-US" sz="2800" dirty="0" err="1"/>
                  <a:t>s.t.</a:t>
                </a:r>
                <a:r>
                  <a:rPr lang="en-US" sz="2800" dirty="0"/>
                  <a:t> </a:t>
                </a:r>
                <a14:m>
                  <m:oMath xmlns:m="http://schemas.openxmlformats.org/officeDocument/2006/math">
                    <m:r>
                      <a:rPr lang="en-US" sz="2800" i="1">
                        <a:latin typeface="Cambria Math"/>
                      </a:rPr>
                      <m:t>∀1≤</m:t>
                    </m:r>
                    <m:r>
                      <a:rPr lang="en-US" sz="2800" i="1">
                        <a:latin typeface="Cambria Math"/>
                      </a:rPr>
                      <m:t>𝑖</m:t>
                    </m:r>
                    <m:r>
                      <a:rPr lang="en-US" sz="2800" i="1">
                        <a:latin typeface="Cambria Math"/>
                      </a:rPr>
                      <m:t>≤</m:t>
                    </m:r>
                    <m:r>
                      <a:rPr lang="en-US" sz="2800" i="1">
                        <a:latin typeface="Cambria Math"/>
                      </a:rPr>
                      <m:t>𝑘</m:t>
                    </m:r>
                    <m:r>
                      <a:rPr lang="en-US" sz="2800" i="1">
                        <a:latin typeface="Cambria Math"/>
                      </a:rPr>
                      <m:t>−1</m:t>
                    </m:r>
                  </m:oMath>
                </a14:m>
                <a:r>
                  <a:rPr lang="en-US" sz="2800" dirty="0"/>
                  <a:t>, </a:t>
                </a:r>
                <a14:m>
                  <m:oMath xmlns:m="http://schemas.openxmlformats.org/officeDocument/2006/math">
                    <m:d>
                      <m:dPr>
                        <m:ctrlPr>
                          <a:rPr lang="en-US" sz="2800" i="1">
                            <a:solidFill>
                              <a:srgbClr val="FF0000"/>
                            </a:solidFill>
                            <a:latin typeface="Cambria Math" panose="02040503050406030204" pitchFamily="18" charset="0"/>
                          </a:rPr>
                        </m:ctrlPr>
                      </m:dPr>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𝑣</m:t>
                            </m:r>
                          </m:e>
                          <m:sub>
                            <m:r>
                              <a:rPr lang="en-US" sz="2800" i="1">
                                <a:solidFill>
                                  <a:srgbClr val="FF0000"/>
                                </a:solidFill>
                                <a:latin typeface="Cambria Math"/>
                              </a:rPr>
                              <m:t>𝑖</m:t>
                            </m:r>
                          </m:sub>
                        </m:sSub>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𝑣</m:t>
                            </m:r>
                          </m:e>
                          <m:sub>
                            <m:r>
                              <a:rPr lang="en-US" sz="2800" i="1">
                                <a:solidFill>
                                  <a:srgbClr val="FF0000"/>
                                </a:solidFill>
                                <a:latin typeface="Cambria Math"/>
                              </a:rPr>
                              <m:t>𝑖</m:t>
                            </m:r>
                            <m:r>
                              <a:rPr lang="en-US" sz="2800" i="1">
                                <a:solidFill>
                                  <a:srgbClr val="FF0000"/>
                                </a:solidFill>
                                <a:latin typeface="Cambria Math"/>
                              </a:rPr>
                              <m:t>+1</m:t>
                            </m:r>
                          </m:sub>
                        </m:sSub>
                      </m:e>
                    </m:d>
                    <m:r>
                      <a:rPr lang="en-US" sz="2800" i="1">
                        <a:solidFill>
                          <a:srgbClr val="FF0000"/>
                        </a:solidFill>
                        <a:latin typeface="Cambria Math"/>
                      </a:rPr>
                      <m:t>∈</m:t>
                    </m:r>
                    <m:r>
                      <a:rPr lang="en-US" sz="2800" i="1">
                        <a:solidFill>
                          <a:srgbClr val="FF0000"/>
                        </a:solidFill>
                        <a:latin typeface="Cambria Math"/>
                      </a:rPr>
                      <m:t>𝐸</m:t>
                    </m:r>
                  </m:oMath>
                </a14:m>
                <a:endParaRPr lang="en-US" sz="28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818101" y="1135560"/>
                <a:ext cx="5492466" cy="954107"/>
              </a:xfrm>
              <a:prstGeom prst="rect">
                <a:avLst/>
              </a:prstGeom>
              <a:blipFill>
                <a:blip r:embed="rId2"/>
                <a:stretch>
                  <a:fillRect l="-2074" t="-5195" b="-15584"/>
                </a:stretch>
              </a:blipFill>
            </p:spPr>
            <p:txBody>
              <a:bodyPr/>
              <a:lstStyle/>
              <a:p>
                <a:r>
                  <a:rPr lang="en-US">
                    <a:noFill/>
                  </a:rPr>
                  <a:t> </a:t>
                </a:r>
              </a:p>
            </p:txBody>
          </p:sp>
        </mc:Fallback>
      </mc:AlternateContent>
      <p:sp>
        <p:nvSpPr>
          <p:cNvPr id="52" name="TextBox 51"/>
          <p:cNvSpPr txBox="1"/>
          <p:nvPr/>
        </p:nvSpPr>
        <p:spPr>
          <a:xfrm>
            <a:off x="1783389" y="4800601"/>
            <a:ext cx="4108321" cy="1384995"/>
          </a:xfrm>
          <a:prstGeom prst="rect">
            <a:avLst/>
          </a:prstGeom>
          <a:noFill/>
        </p:spPr>
        <p:txBody>
          <a:bodyPr wrap="square" rtlCol="0">
            <a:spAutoFit/>
          </a:bodyPr>
          <a:lstStyle/>
          <a:p>
            <a:r>
              <a:rPr lang="en-US" sz="2800" u="sng" dirty="0"/>
              <a:t>Simple Path:</a:t>
            </a:r>
          </a:p>
          <a:p>
            <a:r>
              <a:rPr lang="en-US" sz="2800" dirty="0"/>
              <a:t>A path in which each node appears at most once</a:t>
            </a:r>
          </a:p>
        </p:txBody>
      </p:sp>
      <p:sp>
        <p:nvSpPr>
          <p:cNvPr id="154" name="TextBox 153"/>
          <p:cNvSpPr txBox="1"/>
          <p:nvPr/>
        </p:nvSpPr>
        <p:spPr>
          <a:xfrm>
            <a:off x="6559680" y="4800600"/>
            <a:ext cx="4108321" cy="1384995"/>
          </a:xfrm>
          <a:prstGeom prst="rect">
            <a:avLst/>
          </a:prstGeom>
          <a:noFill/>
        </p:spPr>
        <p:txBody>
          <a:bodyPr wrap="square" rtlCol="0">
            <a:spAutoFit/>
          </a:bodyPr>
          <a:lstStyle/>
          <a:p>
            <a:r>
              <a:rPr lang="en-US" sz="2800" u="sng" dirty="0"/>
              <a:t>Cycle:</a:t>
            </a:r>
          </a:p>
          <a:p>
            <a:r>
              <a:rPr lang="en-US" sz="2800" dirty="0"/>
              <a:t>A path which starts and ends in the same place</a:t>
            </a:r>
          </a:p>
        </p:txBody>
      </p:sp>
    </p:spTree>
    <p:extLst>
      <p:ext uri="{BB962C8B-B14F-4D97-AF65-F5344CB8AC3E}">
        <p14:creationId xmlns:p14="http://schemas.microsoft.com/office/powerpoint/2010/main" val="105498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(Strongly) Connected Graph</a:t>
            </a:r>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954107"/>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 path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954107"/>
              </a:xfrm>
              <a:prstGeom prst="rect">
                <a:avLst/>
              </a:prstGeom>
              <a:blipFill>
                <a:blip r:embed="rId2"/>
                <a:stretch>
                  <a:fillRect l="-1855" t="-6579" b="-15789"/>
                </a:stretch>
              </a:blipFill>
            </p:spPr>
            <p:txBody>
              <a:bodyPr/>
              <a:lstStyle/>
              <a:p>
                <a:r>
                  <a:rPr lang="en-US">
                    <a:noFill/>
                  </a:rPr>
                  <a:t> </a:t>
                </a:r>
              </a:p>
            </p:txBody>
          </p:sp>
        </mc:Fallback>
      </mc:AlternateContent>
      <p:grpSp>
        <p:nvGrpSpPr>
          <p:cNvPr id="47" name="Group 46" descr="An illustration of the following undirected graph:&#10;&#10;The vertices are: 1,2,3,4,5,6,7,8&#10;The edges are as follows:&#10;(1,2), (1,3), &#10;(2,5), (2,3), &#10;(3,4), (3,6), &#10;(4,5), (4,6), &#10;(5,7), (5,8), &#10;(6,7), &#10;(7,8), (7,9), &#10;(8,9)&#10;&#10;Because we can identify a path from any node to any other node in this graph, it is connected.">
            <a:extLst>
              <a:ext uri="{FF2B5EF4-FFF2-40B4-BE49-F238E27FC236}">
                <a16:creationId xmlns:a16="http://schemas.microsoft.com/office/drawing/2014/main" id="{2B921582-14F2-2CDF-EE5D-D0B88021BD72}"/>
              </a:ext>
            </a:extLst>
          </p:cNvPr>
          <p:cNvGrpSpPr/>
          <p:nvPr/>
        </p:nvGrpSpPr>
        <p:grpSpPr>
          <a:xfrm>
            <a:off x="1616182" y="3116577"/>
            <a:ext cx="4301146" cy="3151832"/>
            <a:chOff x="1616182" y="3116577"/>
            <a:chExt cx="4301146" cy="3151832"/>
          </a:xfrm>
        </p:grpSpPr>
        <p:grpSp>
          <p:nvGrpSpPr>
            <p:cNvPr id="31" name="Group 30">
              <a:extLst>
                <a:ext uri="{FF2B5EF4-FFF2-40B4-BE49-F238E27FC236}">
                  <a16:creationId xmlns:a16="http://schemas.microsoft.com/office/drawing/2014/main" id="{8737F504-B85A-1520-E7F4-8989BE84231C}"/>
                </a:ext>
              </a:extLst>
            </p:cNvPr>
            <p:cNvGrpSpPr/>
            <p:nvPr/>
          </p:nvGrpSpPr>
          <p:grpSpPr>
            <a:xfrm>
              <a:off x="1616182" y="3116577"/>
              <a:ext cx="4301146" cy="2374232"/>
              <a:chOff x="0" y="3020093"/>
              <a:chExt cx="7044346" cy="3888478"/>
            </a:xfrm>
          </p:grpSpPr>
          <p:cxnSp>
            <p:nvCxnSpPr>
              <p:cNvPr id="32" name="Straight Connector 31">
                <a:extLst>
                  <a:ext uri="{FF2B5EF4-FFF2-40B4-BE49-F238E27FC236}">
                    <a16:creationId xmlns:a16="http://schemas.microsoft.com/office/drawing/2014/main" id="{5E1BD8B7-4CC3-76C2-B59D-BB8E9AB4F6AB}"/>
                  </a:ext>
                </a:extLst>
              </p:cNvPr>
              <p:cNvCxnSpPr>
                <a:stCxn id="85" idx="7"/>
                <a:endCxn id="8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A5863F-100D-A240-865D-33C97E04E063}"/>
                  </a:ext>
                </a:extLst>
              </p:cNvPr>
              <p:cNvCxnSpPr>
                <a:stCxn id="86" idx="6"/>
                <a:endCxn id="89"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EE1F91-DED4-E4D4-2B84-54D4FDE1057A}"/>
                  </a:ext>
                </a:extLst>
              </p:cNvPr>
              <p:cNvCxnSpPr>
                <a:stCxn id="85" idx="4"/>
                <a:endCxn id="8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EBBBC-BC80-BAFB-02A9-944572FA7FA8}"/>
                  </a:ext>
                </a:extLst>
              </p:cNvPr>
              <p:cNvCxnSpPr>
                <a:stCxn id="88" idx="3"/>
                <a:endCxn id="8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ECCA56-B715-95D0-83A6-60AF5A7297FF}"/>
                  </a:ext>
                </a:extLst>
              </p:cNvPr>
              <p:cNvCxnSpPr>
                <a:stCxn id="90" idx="2"/>
                <a:endCxn id="87"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590685-BC32-4A6F-5A37-D6428C971D84}"/>
                  </a:ext>
                </a:extLst>
              </p:cNvPr>
              <p:cNvCxnSpPr>
                <a:stCxn id="88" idx="5"/>
                <a:endCxn id="9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2BE66F-CBDB-9CEF-9F06-ADB5F68BD1CB}"/>
                  </a:ext>
                </a:extLst>
              </p:cNvPr>
              <p:cNvCxnSpPr>
                <a:stCxn id="88" idx="7"/>
                <a:endCxn id="8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D1E064-189B-F03C-1A06-B7A4627BCB55}"/>
                  </a:ext>
                </a:extLst>
              </p:cNvPr>
              <p:cNvCxnSpPr>
                <a:stCxn id="90" idx="6"/>
                <a:endCxn id="9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FDEE05-0F64-09AD-162E-CEBA1DE2EEA0}"/>
                  </a:ext>
                </a:extLst>
              </p:cNvPr>
              <p:cNvCxnSpPr>
                <a:stCxn id="91" idx="1"/>
                <a:endCxn id="8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AC6570-6D5A-48F4-4C13-5FEA4B295FA6}"/>
                  </a:ext>
                </a:extLst>
              </p:cNvPr>
              <p:cNvCxnSpPr>
                <a:stCxn id="93" idx="2"/>
                <a:endCxn id="89"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429117-4959-566E-2650-71AFD0E1BBAA}"/>
                  </a:ext>
                </a:extLst>
              </p:cNvPr>
              <p:cNvCxnSpPr>
                <a:stCxn id="91" idx="0"/>
                <a:endCxn id="93"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EDC6FD-F830-449D-BEA8-3A01CC00C88D}"/>
                  </a:ext>
                </a:extLst>
              </p:cNvPr>
              <p:cNvCxnSpPr>
                <a:stCxn id="92" idx="1"/>
                <a:endCxn id="93"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325B0E-E771-8B2A-813B-1C9C414A2711}"/>
                  </a:ext>
                </a:extLst>
              </p:cNvPr>
              <p:cNvCxnSpPr>
                <a:stCxn id="92" idx="3"/>
                <a:endCxn id="9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438BD-A475-6206-0EF0-890B3A937474}"/>
                  </a:ext>
                </a:extLst>
              </p:cNvPr>
              <p:cNvCxnSpPr>
                <a:stCxn id="86" idx="4"/>
                <a:endCxn id="87"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33C72C6-1468-0C1C-DAFA-E75622DA098E}"/>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5C6235E6-E60A-062C-E312-5D5F0758C46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Oval 86">
                <a:extLst>
                  <a:ext uri="{FF2B5EF4-FFF2-40B4-BE49-F238E27FC236}">
                    <a16:creationId xmlns:a16="http://schemas.microsoft.com/office/drawing/2014/main" id="{266721D1-8A4C-2F76-CAA9-FEE941202C6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Oval 87">
                <a:extLst>
                  <a:ext uri="{FF2B5EF4-FFF2-40B4-BE49-F238E27FC236}">
                    <a16:creationId xmlns:a16="http://schemas.microsoft.com/office/drawing/2014/main" id="{A11DC63D-5D3B-50C2-0184-D0A5C0983F4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9" name="Oval 88">
                <a:extLst>
                  <a:ext uri="{FF2B5EF4-FFF2-40B4-BE49-F238E27FC236}">
                    <a16:creationId xmlns:a16="http://schemas.microsoft.com/office/drawing/2014/main" id="{A85C5B94-C7C8-EF44-98C4-BE12B03F5982}"/>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0" name="Oval 89">
                <a:extLst>
                  <a:ext uri="{FF2B5EF4-FFF2-40B4-BE49-F238E27FC236}">
                    <a16:creationId xmlns:a16="http://schemas.microsoft.com/office/drawing/2014/main" id="{B2B540B4-CB17-9AE6-4BB0-4C37019F57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1" name="Oval 90">
                <a:extLst>
                  <a:ext uri="{FF2B5EF4-FFF2-40B4-BE49-F238E27FC236}">
                    <a16:creationId xmlns:a16="http://schemas.microsoft.com/office/drawing/2014/main" id="{33EC8594-8ABF-2A8A-5F6C-A051BCCEB0DB}"/>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2" name="Oval 91">
                <a:extLst>
                  <a:ext uri="{FF2B5EF4-FFF2-40B4-BE49-F238E27FC236}">
                    <a16:creationId xmlns:a16="http://schemas.microsoft.com/office/drawing/2014/main" id="{4BEDAF14-D53E-75A5-E285-6B0F2B4BACC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3" name="Oval 92">
                <a:extLst>
                  <a:ext uri="{FF2B5EF4-FFF2-40B4-BE49-F238E27FC236}">
                    <a16:creationId xmlns:a16="http://schemas.microsoft.com/office/drawing/2014/main" id="{A3638133-CC72-9171-3757-AEDA085786C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45" name="TextBox 44">
              <a:extLst>
                <a:ext uri="{FF2B5EF4-FFF2-40B4-BE49-F238E27FC236}">
                  <a16:creationId xmlns:a16="http://schemas.microsoft.com/office/drawing/2014/main" id="{1E0F26B5-366A-711E-D723-7F1979D24DA8}"/>
                </a:ext>
              </a:extLst>
            </p:cNvPr>
            <p:cNvSpPr txBox="1"/>
            <p:nvPr/>
          </p:nvSpPr>
          <p:spPr>
            <a:xfrm>
              <a:off x="2548407" y="5745189"/>
              <a:ext cx="1756571" cy="523220"/>
            </a:xfrm>
            <a:prstGeom prst="rect">
              <a:avLst/>
            </a:prstGeom>
            <a:noFill/>
          </p:spPr>
          <p:txBody>
            <a:bodyPr wrap="none" rtlCol="0">
              <a:spAutoFit/>
            </a:bodyPr>
            <a:lstStyle/>
            <a:p>
              <a:r>
                <a:rPr lang="en-US" sz="2800" dirty="0"/>
                <a:t>Connected</a:t>
              </a:r>
            </a:p>
          </p:txBody>
        </p:sp>
      </p:grpSp>
      <p:grpSp>
        <p:nvGrpSpPr>
          <p:cNvPr id="48" name="Group 47" descr="An illustration of the following undirected graph:&#10;&#10;The vertices are: 1,2,3,4,5,6,7,8&#10;The edges are as follows:&#10;(1,2), (1,3), &#10;(2,5), &#10;(3,2), (3,4), (3,6), &#10;(4,6), &#10;(5,4), (5,8), &#10;(6,3),  &#10;(7,5), (7,6), (7,8) &#10;(8,7),&#10;(9,7), (9,8)&#10;&#10;To be strongly connected we need to be able to identify a path from any node to any other node. Even thought there is a path from node 9 to node 7, there is not a path from node 7 to node 9, so it is not strongly connected.">
            <a:extLst>
              <a:ext uri="{FF2B5EF4-FFF2-40B4-BE49-F238E27FC236}">
                <a16:creationId xmlns:a16="http://schemas.microsoft.com/office/drawing/2014/main" id="{905F0962-A3E0-271C-79D6-0552E34A7DD3}"/>
              </a:ext>
            </a:extLst>
          </p:cNvPr>
          <p:cNvGrpSpPr/>
          <p:nvPr/>
        </p:nvGrpSpPr>
        <p:grpSpPr>
          <a:xfrm>
            <a:off x="7066996" y="2971845"/>
            <a:ext cx="4385159" cy="3327415"/>
            <a:chOff x="7066996" y="2971845"/>
            <a:chExt cx="4385159" cy="3327415"/>
          </a:xfrm>
        </p:grpSpPr>
        <p:grpSp>
          <p:nvGrpSpPr>
            <p:cNvPr id="3" name="Group 2" descr="An illustration of the following undirected graph:&#10;&#10;The vertices are: 1,2,3,4,5,6,7,8&#10;The edges are as follows:&#10;(1,2), (1,3), &#10;(2,5), &#10;(3,2), (3,4), (3,6), &#10;(4,6), &#10;(5,4), (5,8), &#10;(6,3),  &#10;(7,5), (7,6), (7,8) &#10;(8,7),&#10;(9,7), (9,8)">
              <a:extLst>
                <a:ext uri="{FF2B5EF4-FFF2-40B4-BE49-F238E27FC236}">
                  <a16:creationId xmlns:a16="http://schemas.microsoft.com/office/drawing/2014/main" id="{81BF1141-E287-AF7C-AFF5-2F8E9B62CA1A}"/>
                </a:ext>
              </a:extLst>
            </p:cNvPr>
            <p:cNvGrpSpPr/>
            <p:nvPr/>
          </p:nvGrpSpPr>
          <p:grpSpPr>
            <a:xfrm>
              <a:off x="7066996" y="2971845"/>
              <a:ext cx="4385159" cy="2420607"/>
              <a:chOff x="1524000" y="2625729"/>
              <a:chExt cx="7044346" cy="3888478"/>
            </a:xfrm>
          </p:grpSpPr>
          <p:grpSp>
            <p:nvGrpSpPr>
              <p:cNvPr id="5" name="Group 4">
                <a:extLst>
                  <a:ext uri="{FF2B5EF4-FFF2-40B4-BE49-F238E27FC236}">
                    <a16:creationId xmlns:a16="http://schemas.microsoft.com/office/drawing/2014/main" id="{AEE66EC6-58BA-8B7F-F97E-CEC5873CDDC7}"/>
                  </a:ext>
                </a:extLst>
              </p:cNvPr>
              <p:cNvGrpSpPr/>
              <p:nvPr/>
            </p:nvGrpSpPr>
            <p:grpSpPr>
              <a:xfrm>
                <a:off x="1524000" y="2625729"/>
                <a:ext cx="7044346" cy="3888478"/>
                <a:chOff x="0" y="3020093"/>
                <a:chExt cx="7044346" cy="3888478"/>
              </a:xfrm>
            </p:grpSpPr>
            <p:cxnSp>
              <p:nvCxnSpPr>
                <p:cNvPr id="8" name="Straight Connector 7">
                  <a:extLst>
                    <a:ext uri="{FF2B5EF4-FFF2-40B4-BE49-F238E27FC236}">
                      <a16:creationId xmlns:a16="http://schemas.microsoft.com/office/drawing/2014/main" id="{89AFC12B-39C3-99AC-053B-CE2CCA14BA75}"/>
                    </a:ext>
                  </a:extLst>
                </p:cNvPr>
                <p:cNvCxnSpPr>
                  <a:stCxn id="22" idx="7"/>
                  <a:endCxn id="23"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AF04E6-0506-14DD-C1B8-061A0C100FEC}"/>
                    </a:ext>
                  </a:extLst>
                </p:cNvPr>
                <p:cNvCxnSpPr>
                  <a:stCxn id="23" idx="6"/>
                  <a:endCxn id="26"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AEB8A-3153-8E0D-0156-6F98D5335F49}"/>
                    </a:ext>
                  </a:extLst>
                </p:cNvPr>
                <p:cNvCxnSpPr>
                  <a:stCxn id="22" idx="4"/>
                  <a:endCxn id="24"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5F06FF-1FBB-51C9-D087-2A0EB822B04D}"/>
                    </a:ext>
                  </a:extLst>
                </p:cNvPr>
                <p:cNvCxnSpPr>
                  <a:stCxn id="25" idx="3"/>
                  <a:endCxn id="24"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098F52-2824-8AA8-3922-992FB49EB3E5}"/>
                    </a:ext>
                  </a:extLst>
                </p:cNvPr>
                <p:cNvCxnSpPr>
                  <a:stCxn id="27" idx="2"/>
                  <a:endCxn id="24"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475DF4-532D-38A5-63C3-9BA7C3D6939C}"/>
                    </a:ext>
                  </a:extLst>
                </p:cNvPr>
                <p:cNvCxnSpPr>
                  <a:stCxn id="25" idx="5"/>
                  <a:endCxn id="27"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64BD50-F8D5-5D5A-95EF-5568D430D039}"/>
                    </a:ext>
                  </a:extLst>
                </p:cNvPr>
                <p:cNvCxnSpPr>
                  <a:stCxn id="25" idx="7"/>
                  <a:endCxn id="26"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7C31DA-8F2A-8F23-C636-D1342B4A7DF4}"/>
                    </a:ext>
                  </a:extLst>
                </p:cNvPr>
                <p:cNvCxnSpPr>
                  <a:stCxn id="27" idx="6"/>
                  <a:endCxn id="28"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EA4FB5-ABAC-FB0F-FE78-8BE2B901BF66}"/>
                    </a:ext>
                  </a:extLst>
                </p:cNvPr>
                <p:cNvCxnSpPr>
                  <a:stCxn id="28" idx="1"/>
                  <a:endCxn id="26"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5BF0B6-60ED-3C2A-9FB3-DC753FC6FAA6}"/>
                    </a:ext>
                  </a:extLst>
                </p:cNvPr>
                <p:cNvCxnSpPr>
                  <a:stCxn id="30" idx="2"/>
                  <a:endCxn id="26"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6BAB-BB1E-C2B2-520A-A86FCCB55CE7}"/>
                    </a:ext>
                  </a:extLst>
                </p:cNvPr>
                <p:cNvCxnSpPr>
                  <a:stCxn id="28" idx="0"/>
                  <a:endCxn id="30"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C7CFD-ECC5-6018-3782-7B088AECD37C}"/>
                    </a:ext>
                  </a:extLst>
                </p:cNvPr>
                <p:cNvCxnSpPr>
                  <a:stCxn id="29" idx="1"/>
                  <a:endCxn id="30"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AEBB05-4F00-801A-D566-A93053A1D101}"/>
                    </a:ext>
                  </a:extLst>
                </p:cNvPr>
                <p:cNvCxnSpPr>
                  <a:stCxn id="29" idx="3"/>
                  <a:endCxn id="28"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B02D6-9344-FD5B-8B88-9AC79699BFFE}"/>
                    </a:ext>
                  </a:extLst>
                </p:cNvPr>
                <p:cNvCxnSpPr>
                  <a:stCxn id="23" idx="4"/>
                  <a:endCxn id="24"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DAE3905-1B05-6124-AB53-61458D9EB97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C3D966A-9151-52E6-017F-2694581BB74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62A45554-D79D-45C9-7301-93F33FFEF2C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0BF1C4A5-87DC-6397-F7B4-E8B6A536313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BE2669F6-C388-5DB3-8B7C-276BF872A7B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7" name="Oval 26">
                  <a:extLst>
                    <a:ext uri="{FF2B5EF4-FFF2-40B4-BE49-F238E27FC236}">
                      <a16:creationId xmlns:a16="http://schemas.microsoft.com/office/drawing/2014/main" id="{AE4EA7AE-E274-5D22-6F89-0AB74F01887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CADFF9D3-A17E-83D3-E0AB-24C0F47B6A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9" name="Oval 28">
                  <a:extLst>
                    <a:ext uri="{FF2B5EF4-FFF2-40B4-BE49-F238E27FC236}">
                      <a16:creationId xmlns:a16="http://schemas.microsoft.com/office/drawing/2014/main" id="{8057FAA4-BCDD-0947-760F-FCDFF8FAB60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0" name="Oval 29">
                  <a:extLst>
                    <a:ext uri="{FF2B5EF4-FFF2-40B4-BE49-F238E27FC236}">
                      <a16:creationId xmlns:a16="http://schemas.microsoft.com/office/drawing/2014/main" id="{49D5AA22-30A7-9811-FE6C-6EDEA48BC1E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6" name="Straight Connector 5">
                <a:extLst>
                  <a:ext uri="{FF2B5EF4-FFF2-40B4-BE49-F238E27FC236}">
                    <a16:creationId xmlns:a16="http://schemas.microsoft.com/office/drawing/2014/main" id="{2CF2B64D-2DF1-BB32-71E0-C22A56E4E2ED}"/>
                  </a:ext>
                </a:extLst>
              </p:cNvPr>
              <p:cNvCxnSpPr>
                <a:cxnSpLocks/>
                <a:stCxn id="28" idx="7"/>
                <a:endCxn id="30"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29F38-5950-0CEC-28BD-9BE87A22D3DB}"/>
                  </a:ext>
                </a:extLst>
              </p:cNvPr>
              <p:cNvCxnSpPr>
                <a:cxnSpLocks/>
                <a:stCxn id="27" idx="3"/>
                <a:endCxn id="24"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BCCB78-25D1-DA64-D181-C086C657BD95}"/>
                </a:ext>
              </a:extLst>
            </p:cNvPr>
            <p:cNvSpPr txBox="1"/>
            <p:nvPr/>
          </p:nvSpPr>
          <p:spPr>
            <a:xfrm>
              <a:off x="7493777" y="5776040"/>
              <a:ext cx="3846694" cy="523220"/>
            </a:xfrm>
            <a:prstGeom prst="rect">
              <a:avLst/>
            </a:prstGeom>
            <a:noFill/>
          </p:spPr>
          <p:txBody>
            <a:bodyPr wrap="none" rtlCol="0">
              <a:spAutoFit/>
            </a:bodyPr>
            <a:lstStyle/>
            <a:p>
              <a:r>
                <a:rPr lang="en-US" sz="2800" dirty="0"/>
                <a:t>Not (strongly) Connected</a:t>
              </a:r>
            </a:p>
          </p:txBody>
        </p:sp>
      </p:grpSp>
    </p:spTree>
    <p:extLst>
      <p:ext uri="{BB962C8B-B14F-4D97-AF65-F5344CB8AC3E}">
        <p14:creationId xmlns:p14="http://schemas.microsoft.com/office/powerpoint/2010/main" val="216253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Weakly Connected Graph</a:t>
            </a:r>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1384995"/>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 path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r>
                  <a:rPr lang="en-US" sz="2800" dirty="0"/>
                  <a:t> ignoring direction of edges</a:t>
                </a:r>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1384995"/>
              </a:xfrm>
              <a:prstGeom prst="rect">
                <a:avLst/>
              </a:prstGeom>
              <a:blipFill>
                <a:blip r:embed="rId2"/>
                <a:stretch>
                  <a:fillRect l="-1872" t="-4405" b="-11454"/>
                </a:stretch>
              </a:blipFill>
            </p:spPr>
            <p:txBody>
              <a:bodyPr/>
              <a:lstStyle/>
              <a:p>
                <a:r>
                  <a:rPr lang="en-US">
                    <a:noFill/>
                  </a:rPr>
                  <a:t> </a:t>
                </a:r>
              </a:p>
            </p:txBody>
          </p:sp>
        </mc:Fallback>
      </mc:AlternateContent>
      <p:grpSp>
        <p:nvGrpSpPr>
          <p:cNvPr id="31" name="Group 30" descr="An illustration of the following undirected graph:&#10;&#10;The vertices are: 1,2,3,4,5,6,7,8&#10;The edges are as follows:&#10;(1,2), (1,3), &#10;(2,5), &#10;(3,2), (3,4), (3,6), &#10;(4,6), &#10;(5,4), (5,8), &#10;(6,3),  &#10;(7,5), (7,6), (7,8) &#10;(8,7),&#10;(9,7), (9,8)&#10;&#10;Even though the graph was not strongly connected, by ignoring edge direction we can get from any node to any other node, making it weakly connected.">
            <a:extLst>
              <a:ext uri="{FF2B5EF4-FFF2-40B4-BE49-F238E27FC236}">
                <a16:creationId xmlns:a16="http://schemas.microsoft.com/office/drawing/2014/main" id="{19BC0474-2A8C-0AB9-1FE3-EA12B04EF99D}"/>
              </a:ext>
            </a:extLst>
          </p:cNvPr>
          <p:cNvGrpSpPr/>
          <p:nvPr/>
        </p:nvGrpSpPr>
        <p:grpSpPr>
          <a:xfrm>
            <a:off x="1345045" y="3509073"/>
            <a:ext cx="4385159" cy="3094574"/>
            <a:chOff x="1345045" y="3509073"/>
            <a:chExt cx="4385159" cy="3094574"/>
          </a:xfrm>
        </p:grpSpPr>
        <p:grpSp>
          <p:nvGrpSpPr>
            <p:cNvPr id="3" name="Group 2">
              <a:extLst>
                <a:ext uri="{FF2B5EF4-FFF2-40B4-BE49-F238E27FC236}">
                  <a16:creationId xmlns:a16="http://schemas.microsoft.com/office/drawing/2014/main" id="{81BF1141-E287-AF7C-AFF5-2F8E9B62CA1A}"/>
                </a:ext>
              </a:extLst>
            </p:cNvPr>
            <p:cNvGrpSpPr/>
            <p:nvPr/>
          </p:nvGrpSpPr>
          <p:grpSpPr>
            <a:xfrm>
              <a:off x="1345045" y="3509073"/>
              <a:ext cx="4385159" cy="2420607"/>
              <a:chOff x="1524000" y="2625729"/>
              <a:chExt cx="7044346" cy="3888478"/>
            </a:xfrm>
          </p:grpSpPr>
          <p:grpSp>
            <p:nvGrpSpPr>
              <p:cNvPr id="5" name="Group 4">
                <a:extLst>
                  <a:ext uri="{FF2B5EF4-FFF2-40B4-BE49-F238E27FC236}">
                    <a16:creationId xmlns:a16="http://schemas.microsoft.com/office/drawing/2014/main" id="{AEE66EC6-58BA-8B7F-F97E-CEC5873CDDC7}"/>
                  </a:ext>
                </a:extLst>
              </p:cNvPr>
              <p:cNvGrpSpPr/>
              <p:nvPr/>
            </p:nvGrpSpPr>
            <p:grpSpPr>
              <a:xfrm>
                <a:off x="1524000" y="2625729"/>
                <a:ext cx="7044346" cy="3888478"/>
                <a:chOff x="0" y="3020093"/>
                <a:chExt cx="7044346" cy="3888478"/>
              </a:xfrm>
            </p:grpSpPr>
            <p:cxnSp>
              <p:nvCxnSpPr>
                <p:cNvPr id="8" name="Straight Connector 7">
                  <a:extLst>
                    <a:ext uri="{FF2B5EF4-FFF2-40B4-BE49-F238E27FC236}">
                      <a16:creationId xmlns:a16="http://schemas.microsoft.com/office/drawing/2014/main" id="{89AFC12B-39C3-99AC-053B-CE2CCA14BA75}"/>
                    </a:ext>
                  </a:extLst>
                </p:cNvPr>
                <p:cNvCxnSpPr>
                  <a:stCxn id="22" idx="7"/>
                  <a:endCxn id="23"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AF04E6-0506-14DD-C1B8-061A0C100FEC}"/>
                    </a:ext>
                  </a:extLst>
                </p:cNvPr>
                <p:cNvCxnSpPr>
                  <a:stCxn id="23" idx="6"/>
                  <a:endCxn id="26"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AEB8A-3153-8E0D-0156-6F98D5335F49}"/>
                    </a:ext>
                  </a:extLst>
                </p:cNvPr>
                <p:cNvCxnSpPr>
                  <a:stCxn id="22" idx="4"/>
                  <a:endCxn id="24"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5F06FF-1FBB-51C9-D087-2A0EB822B04D}"/>
                    </a:ext>
                  </a:extLst>
                </p:cNvPr>
                <p:cNvCxnSpPr>
                  <a:stCxn id="25" idx="3"/>
                  <a:endCxn id="24"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098F52-2824-8AA8-3922-992FB49EB3E5}"/>
                    </a:ext>
                  </a:extLst>
                </p:cNvPr>
                <p:cNvCxnSpPr>
                  <a:stCxn id="27" idx="2"/>
                  <a:endCxn id="24"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475DF4-532D-38A5-63C3-9BA7C3D6939C}"/>
                    </a:ext>
                  </a:extLst>
                </p:cNvPr>
                <p:cNvCxnSpPr>
                  <a:stCxn id="25" idx="5"/>
                  <a:endCxn id="27"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64BD50-F8D5-5D5A-95EF-5568D430D039}"/>
                    </a:ext>
                  </a:extLst>
                </p:cNvPr>
                <p:cNvCxnSpPr>
                  <a:stCxn id="25" idx="7"/>
                  <a:endCxn id="26"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7C31DA-8F2A-8F23-C636-D1342B4A7DF4}"/>
                    </a:ext>
                  </a:extLst>
                </p:cNvPr>
                <p:cNvCxnSpPr>
                  <a:stCxn id="27" idx="6"/>
                  <a:endCxn id="28"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EA4FB5-ABAC-FB0F-FE78-8BE2B901BF66}"/>
                    </a:ext>
                  </a:extLst>
                </p:cNvPr>
                <p:cNvCxnSpPr>
                  <a:stCxn id="28" idx="1"/>
                  <a:endCxn id="26"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5BF0B6-60ED-3C2A-9FB3-DC753FC6FAA6}"/>
                    </a:ext>
                  </a:extLst>
                </p:cNvPr>
                <p:cNvCxnSpPr>
                  <a:stCxn id="30" idx="2"/>
                  <a:endCxn id="26"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6BAB-BB1E-C2B2-520A-A86FCCB55CE7}"/>
                    </a:ext>
                  </a:extLst>
                </p:cNvPr>
                <p:cNvCxnSpPr>
                  <a:stCxn id="28" idx="0"/>
                  <a:endCxn id="30"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C7CFD-ECC5-6018-3782-7B088AECD37C}"/>
                    </a:ext>
                  </a:extLst>
                </p:cNvPr>
                <p:cNvCxnSpPr>
                  <a:stCxn id="29" idx="1"/>
                  <a:endCxn id="30"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AEBB05-4F00-801A-D566-A93053A1D101}"/>
                    </a:ext>
                  </a:extLst>
                </p:cNvPr>
                <p:cNvCxnSpPr>
                  <a:stCxn id="29" idx="3"/>
                  <a:endCxn id="28"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B02D6-9344-FD5B-8B88-9AC79699BFFE}"/>
                    </a:ext>
                  </a:extLst>
                </p:cNvPr>
                <p:cNvCxnSpPr>
                  <a:stCxn id="23" idx="4"/>
                  <a:endCxn id="24"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DAE3905-1B05-6124-AB53-61458D9EB97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C3D966A-9151-52E6-017F-2694581BB74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62A45554-D79D-45C9-7301-93F33FFEF2C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0BF1C4A5-87DC-6397-F7B4-E8B6A536313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BE2669F6-C388-5DB3-8B7C-276BF872A7B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7" name="Oval 26">
                  <a:extLst>
                    <a:ext uri="{FF2B5EF4-FFF2-40B4-BE49-F238E27FC236}">
                      <a16:creationId xmlns:a16="http://schemas.microsoft.com/office/drawing/2014/main" id="{AE4EA7AE-E274-5D22-6F89-0AB74F01887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CADFF9D3-A17E-83D3-E0AB-24C0F47B6A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9" name="Oval 28">
                  <a:extLst>
                    <a:ext uri="{FF2B5EF4-FFF2-40B4-BE49-F238E27FC236}">
                      <a16:creationId xmlns:a16="http://schemas.microsoft.com/office/drawing/2014/main" id="{8057FAA4-BCDD-0947-760F-FCDFF8FAB60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0" name="Oval 29">
                  <a:extLst>
                    <a:ext uri="{FF2B5EF4-FFF2-40B4-BE49-F238E27FC236}">
                      <a16:creationId xmlns:a16="http://schemas.microsoft.com/office/drawing/2014/main" id="{49D5AA22-30A7-9811-FE6C-6EDEA48BC1E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6" name="Straight Connector 5">
                <a:extLst>
                  <a:ext uri="{FF2B5EF4-FFF2-40B4-BE49-F238E27FC236}">
                    <a16:creationId xmlns:a16="http://schemas.microsoft.com/office/drawing/2014/main" id="{2CF2B64D-2DF1-BB32-71E0-C22A56E4E2ED}"/>
                  </a:ext>
                </a:extLst>
              </p:cNvPr>
              <p:cNvCxnSpPr>
                <a:cxnSpLocks/>
                <a:stCxn id="28" idx="7"/>
                <a:endCxn id="30"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29F38-5950-0CEC-28BD-9BE87A22D3DB}"/>
                  </a:ext>
                </a:extLst>
              </p:cNvPr>
              <p:cNvCxnSpPr>
                <a:cxnSpLocks/>
                <a:stCxn id="27" idx="3"/>
                <a:endCxn id="24"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E1BE191-9ADF-A0F9-9404-022D8FA417F2}"/>
                </a:ext>
              </a:extLst>
            </p:cNvPr>
            <p:cNvSpPr txBox="1"/>
            <p:nvPr/>
          </p:nvSpPr>
          <p:spPr>
            <a:xfrm>
              <a:off x="2038851" y="6080427"/>
              <a:ext cx="2900794" cy="523220"/>
            </a:xfrm>
            <a:prstGeom prst="rect">
              <a:avLst/>
            </a:prstGeom>
            <a:noFill/>
          </p:spPr>
          <p:txBody>
            <a:bodyPr wrap="none" rtlCol="0">
              <a:spAutoFit/>
            </a:bodyPr>
            <a:lstStyle/>
            <a:p>
              <a:r>
                <a:rPr lang="en-US" sz="2800" dirty="0"/>
                <a:t>Weakly Connected</a:t>
              </a:r>
            </a:p>
          </p:txBody>
        </p:sp>
      </p:grpSp>
      <p:grpSp>
        <p:nvGrpSpPr>
          <p:cNvPr id="32" name="Group 31" descr="An illustration of the following undirected graph:&#10;&#10;The vertices are: 1,2,3,4,5,6,7,8&#10;The edges are as follows:&#10;(1,2), (1,3), &#10;(2,5), &#10;(3,2),  &#10;(4,6),  &#10;(7,6), (7,8) &#10;(8,7),&#10;(9,7), (9,8)&#10;&#10;Even if we ignore edge direction, there is no path from 5 to 4, making this graph not weakly connected.">
            <a:extLst>
              <a:ext uri="{FF2B5EF4-FFF2-40B4-BE49-F238E27FC236}">
                <a16:creationId xmlns:a16="http://schemas.microsoft.com/office/drawing/2014/main" id="{FFB8F1B0-54C6-58CB-256F-D049A914D62C}"/>
              </a:ext>
            </a:extLst>
          </p:cNvPr>
          <p:cNvGrpSpPr/>
          <p:nvPr/>
        </p:nvGrpSpPr>
        <p:grpSpPr>
          <a:xfrm>
            <a:off x="6788205" y="3626901"/>
            <a:ext cx="4385159" cy="3094574"/>
            <a:chOff x="6788205" y="3626901"/>
            <a:chExt cx="4385159" cy="3094574"/>
          </a:xfrm>
        </p:grpSpPr>
        <p:grpSp>
          <p:nvGrpSpPr>
            <p:cNvPr id="46" name="Group 45">
              <a:extLst>
                <a:ext uri="{FF2B5EF4-FFF2-40B4-BE49-F238E27FC236}">
                  <a16:creationId xmlns:a16="http://schemas.microsoft.com/office/drawing/2014/main" id="{F84C5F6F-58DE-3FC1-BB80-93719F85BC73}"/>
                </a:ext>
              </a:extLst>
            </p:cNvPr>
            <p:cNvGrpSpPr/>
            <p:nvPr/>
          </p:nvGrpSpPr>
          <p:grpSpPr>
            <a:xfrm>
              <a:off x="6788205" y="3626901"/>
              <a:ext cx="4385159" cy="2420607"/>
              <a:chOff x="1524000" y="2625729"/>
              <a:chExt cx="7044346" cy="3888478"/>
            </a:xfrm>
          </p:grpSpPr>
          <p:grpSp>
            <p:nvGrpSpPr>
              <p:cNvPr id="47" name="Group 46">
                <a:extLst>
                  <a:ext uri="{FF2B5EF4-FFF2-40B4-BE49-F238E27FC236}">
                    <a16:creationId xmlns:a16="http://schemas.microsoft.com/office/drawing/2014/main" id="{18CB4F3E-CB23-97A6-EFAF-F9BD45269D39}"/>
                  </a:ext>
                </a:extLst>
              </p:cNvPr>
              <p:cNvGrpSpPr/>
              <p:nvPr/>
            </p:nvGrpSpPr>
            <p:grpSpPr>
              <a:xfrm>
                <a:off x="1524000" y="2625729"/>
                <a:ext cx="7044346" cy="3888478"/>
                <a:chOff x="0" y="3020093"/>
                <a:chExt cx="7044346" cy="3888478"/>
              </a:xfrm>
            </p:grpSpPr>
            <p:cxnSp>
              <p:nvCxnSpPr>
                <p:cNvPr id="50" name="Straight Connector 49">
                  <a:extLst>
                    <a:ext uri="{FF2B5EF4-FFF2-40B4-BE49-F238E27FC236}">
                      <a16:creationId xmlns:a16="http://schemas.microsoft.com/office/drawing/2014/main" id="{82DF5C0A-E8F2-69C9-D8DE-36C592DB1F35}"/>
                    </a:ext>
                  </a:extLst>
                </p:cNvPr>
                <p:cNvCxnSpPr>
                  <a:stCxn id="65" idx="7"/>
                  <a:endCxn id="66"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36BDB3A-6A37-BF11-EE32-6CDC3F572EC1}"/>
                    </a:ext>
                  </a:extLst>
                </p:cNvPr>
                <p:cNvCxnSpPr>
                  <a:stCxn id="66" idx="6"/>
                  <a:endCxn id="69"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D29429-F6EA-7784-1BA6-CCC4A20D5296}"/>
                    </a:ext>
                  </a:extLst>
                </p:cNvPr>
                <p:cNvCxnSpPr>
                  <a:stCxn id="65" idx="4"/>
                  <a:endCxn id="67"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6D26E9-C424-E5E0-5828-DC247F0AE23F}"/>
                    </a:ext>
                  </a:extLst>
                </p:cNvPr>
                <p:cNvCxnSpPr>
                  <a:stCxn id="68" idx="5"/>
                  <a:endCxn id="7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E300FF0-365B-494E-20E5-01CB17669309}"/>
                    </a:ext>
                  </a:extLst>
                </p:cNvPr>
                <p:cNvCxnSpPr>
                  <a:stCxn id="70" idx="6"/>
                  <a:endCxn id="71"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2ACCC7-4379-03F2-199D-6BA7A3ABBDB0}"/>
                    </a:ext>
                  </a:extLst>
                </p:cNvPr>
                <p:cNvCxnSpPr>
                  <a:stCxn id="71" idx="0"/>
                  <a:endCxn id="73"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FA6315-8521-AC29-8B30-A0CA8E3B459C}"/>
                    </a:ext>
                  </a:extLst>
                </p:cNvPr>
                <p:cNvCxnSpPr>
                  <a:stCxn id="72" idx="1"/>
                  <a:endCxn id="73"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F159AA-0EEA-ADC5-8921-C9C56BA6C0DF}"/>
                    </a:ext>
                  </a:extLst>
                </p:cNvPr>
                <p:cNvCxnSpPr>
                  <a:stCxn id="72" idx="3"/>
                  <a:endCxn id="7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F9E7C5-BC15-996A-D145-12AEB7E95473}"/>
                    </a:ext>
                  </a:extLst>
                </p:cNvPr>
                <p:cNvCxnSpPr>
                  <a:stCxn id="66" idx="4"/>
                  <a:endCxn id="67"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7CF46F7D-3C0A-7812-5BC4-CD5BDEA859B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6" name="Oval 65">
                  <a:extLst>
                    <a:ext uri="{FF2B5EF4-FFF2-40B4-BE49-F238E27FC236}">
                      <a16:creationId xmlns:a16="http://schemas.microsoft.com/office/drawing/2014/main" id="{941D961C-8CE3-DBC7-EE64-675C6FF1BF1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7" name="Oval 66">
                  <a:extLst>
                    <a:ext uri="{FF2B5EF4-FFF2-40B4-BE49-F238E27FC236}">
                      <a16:creationId xmlns:a16="http://schemas.microsoft.com/office/drawing/2014/main" id="{64CF45A4-1E9B-24B3-185C-1ADC7D62BEF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8" name="Oval 67">
                  <a:extLst>
                    <a:ext uri="{FF2B5EF4-FFF2-40B4-BE49-F238E27FC236}">
                      <a16:creationId xmlns:a16="http://schemas.microsoft.com/office/drawing/2014/main" id="{55B9325F-60F2-4882-622D-1D708738D72E}"/>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9" name="Oval 68">
                  <a:extLst>
                    <a:ext uri="{FF2B5EF4-FFF2-40B4-BE49-F238E27FC236}">
                      <a16:creationId xmlns:a16="http://schemas.microsoft.com/office/drawing/2014/main" id="{5458B5D4-3984-6FCD-0CF4-D6AD24A19202}"/>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0" name="Oval 69">
                  <a:extLst>
                    <a:ext uri="{FF2B5EF4-FFF2-40B4-BE49-F238E27FC236}">
                      <a16:creationId xmlns:a16="http://schemas.microsoft.com/office/drawing/2014/main" id="{3C8E179C-59A4-27DB-665D-DC9BAB2B8C9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1" name="Oval 70">
                  <a:extLst>
                    <a:ext uri="{FF2B5EF4-FFF2-40B4-BE49-F238E27FC236}">
                      <a16:creationId xmlns:a16="http://schemas.microsoft.com/office/drawing/2014/main" id="{00B9E416-A418-F46B-9E32-E1B19FA507A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2" name="Oval 71">
                  <a:extLst>
                    <a:ext uri="{FF2B5EF4-FFF2-40B4-BE49-F238E27FC236}">
                      <a16:creationId xmlns:a16="http://schemas.microsoft.com/office/drawing/2014/main" id="{90DCD95A-6DC3-DEE9-8A08-6540DC6B46E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3" name="Oval 72">
                  <a:extLst>
                    <a:ext uri="{FF2B5EF4-FFF2-40B4-BE49-F238E27FC236}">
                      <a16:creationId xmlns:a16="http://schemas.microsoft.com/office/drawing/2014/main" id="{BB8AC4A4-A928-9D1A-72E3-E11A496D884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48" name="Straight Connector 47">
                <a:extLst>
                  <a:ext uri="{FF2B5EF4-FFF2-40B4-BE49-F238E27FC236}">
                    <a16:creationId xmlns:a16="http://schemas.microsoft.com/office/drawing/2014/main" id="{5AEFFE30-A635-FC0A-A611-D53C6175AA53}"/>
                  </a:ext>
                </a:extLst>
              </p:cNvPr>
              <p:cNvCxnSpPr>
                <a:cxnSpLocks/>
                <a:stCxn id="71" idx="7"/>
                <a:endCxn id="73"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5CD567A0-55DE-E659-0F5F-1C52C0C2E415}"/>
                </a:ext>
              </a:extLst>
            </p:cNvPr>
            <p:cNvSpPr txBox="1"/>
            <p:nvPr/>
          </p:nvSpPr>
          <p:spPr>
            <a:xfrm>
              <a:off x="7482011" y="6198255"/>
              <a:ext cx="3524363" cy="523220"/>
            </a:xfrm>
            <a:prstGeom prst="rect">
              <a:avLst/>
            </a:prstGeom>
            <a:noFill/>
          </p:spPr>
          <p:txBody>
            <a:bodyPr wrap="none" rtlCol="0">
              <a:spAutoFit/>
            </a:bodyPr>
            <a:lstStyle/>
            <a:p>
              <a:r>
                <a:rPr lang="en-US" sz="2800" dirty="0"/>
                <a:t>Not Weakly Connected</a:t>
              </a:r>
            </a:p>
          </p:txBody>
        </p:sp>
      </p:grpSp>
    </p:spTree>
    <p:extLst>
      <p:ext uri="{BB962C8B-B14F-4D97-AF65-F5344CB8AC3E}">
        <p14:creationId xmlns:p14="http://schemas.microsoft.com/office/powerpoint/2010/main" val="292156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1384995"/>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tree if it is undirect, connected, and has no cycles (i.e. is acyclic).</a:t>
                </a:r>
              </a:p>
              <a:p>
                <a:r>
                  <a:rPr lang="en-US" sz="2800" dirty="0"/>
                  <a:t>Often one node is identified as the “root”</a:t>
                </a:r>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1384995"/>
              </a:xfrm>
              <a:prstGeom prst="rect">
                <a:avLst/>
              </a:prstGeom>
              <a:blipFill>
                <a:blip r:embed="rId2"/>
                <a:stretch>
                  <a:fillRect l="-1872" t="-4405" b="-11454"/>
                </a:stretch>
              </a:blipFill>
            </p:spPr>
            <p:txBody>
              <a:bodyPr/>
              <a:lstStyle/>
              <a:p>
                <a:r>
                  <a:rPr lang="en-US">
                    <a:noFill/>
                  </a:rPr>
                  <a:t> </a:t>
                </a:r>
              </a:p>
            </p:txBody>
          </p:sp>
        </mc:Fallback>
      </mc:AlternateContent>
      <p:grpSp>
        <p:nvGrpSpPr>
          <p:cNvPr id="3" name="Group 2" descr="An illustration of the following undirected graph:&#10;&#10;The vertices are: 1,2,3,4,5,6,7,8&#10;The edges are as follows:&#10;(1,2), (1,3), &#10;(3,4), &#10;(4,5), (4,6), &#10;(5,8), &#10;(7,8), &#10;(8,9)&#10;&#10;Because the graph is connected and we can't find any cycles, this graph is a tree.">
            <a:extLst>
              <a:ext uri="{FF2B5EF4-FFF2-40B4-BE49-F238E27FC236}">
                <a16:creationId xmlns:a16="http://schemas.microsoft.com/office/drawing/2014/main" id="{DCEB1014-8469-0178-3638-23CF18E510B7}"/>
              </a:ext>
            </a:extLst>
          </p:cNvPr>
          <p:cNvGrpSpPr/>
          <p:nvPr/>
        </p:nvGrpSpPr>
        <p:grpSpPr>
          <a:xfrm>
            <a:off x="222637" y="3116577"/>
            <a:ext cx="4301146" cy="3033293"/>
            <a:chOff x="222637" y="3116577"/>
            <a:chExt cx="4301146" cy="3033293"/>
          </a:xfrm>
        </p:grpSpPr>
        <p:sp>
          <p:nvSpPr>
            <p:cNvPr id="78" name="TextBox 77">
              <a:extLst>
                <a:ext uri="{FF2B5EF4-FFF2-40B4-BE49-F238E27FC236}">
                  <a16:creationId xmlns:a16="http://schemas.microsoft.com/office/drawing/2014/main" id="{CB26A4FB-1FF3-22E3-008F-C86C19A60FCA}"/>
                </a:ext>
              </a:extLst>
            </p:cNvPr>
            <p:cNvSpPr txBox="1"/>
            <p:nvPr/>
          </p:nvSpPr>
          <p:spPr>
            <a:xfrm>
              <a:off x="1347968" y="5626650"/>
              <a:ext cx="2908318" cy="523220"/>
            </a:xfrm>
            <a:prstGeom prst="rect">
              <a:avLst/>
            </a:prstGeom>
            <a:noFill/>
          </p:spPr>
          <p:txBody>
            <a:bodyPr wrap="square" rtlCol="0">
              <a:spAutoFit/>
            </a:bodyPr>
            <a:lstStyle/>
            <a:p>
              <a:r>
                <a:rPr lang="en-US" sz="2800" dirty="0"/>
                <a:t>A Tree</a:t>
              </a:r>
            </a:p>
          </p:txBody>
        </p:sp>
        <p:grpSp>
          <p:nvGrpSpPr>
            <p:cNvPr id="103" name="Group 102">
              <a:extLst>
                <a:ext uri="{FF2B5EF4-FFF2-40B4-BE49-F238E27FC236}">
                  <a16:creationId xmlns:a16="http://schemas.microsoft.com/office/drawing/2014/main" id="{A5759540-9AC3-0DDB-F03A-ACDE045114E3}"/>
                </a:ext>
              </a:extLst>
            </p:cNvPr>
            <p:cNvGrpSpPr/>
            <p:nvPr/>
          </p:nvGrpSpPr>
          <p:grpSpPr>
            <a:xfrm>
              <a:off x="222637" y="3116577"/>
              <a:ext cx="4301146" cy="2374232"/>
              <a:chOff x="0" y="3020093"/>
              <a:chExt cx="7044346" cy="3888478"/>
            </a:xfrm>
          </p:grpSpPr>
          <p:cxnSp>
            <p:nvCxnSpPr>
              <p:cNvPr id="104" name="Straight Connector 103">
                <a:extLst>
                  <a:ext uri="{FF2B5EF4-FFF2-40B4-BE49-F238E27FC236}">
                    <a16:creationId xmlns:a16="http://schemas.microsoft.com/office/drawing/2014/main" id="{3579F93B-7403-10DF-E95E-AAEF3BA6A367}"/>
                  </a:ext>
                </a:extLst>
              </p:cNvPr>
              <p:cNvCxnSpPr>
                <a:stCxn id="118" idx="7"/>
                <a:endCxn id="119"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D78E9FC-207A-E53D-7517-EEF9FF99AAF2}"/>
                  </a:ext>
                </a:extLst>
              </p:cNvPr>
              <p:cNvCxnSpPr>
                <a:stCxn id="118" idx="4"/>
                <a:endCxn id="120"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6C4985-38E1-46D6-CB4D-A6A98BD9ED77}"/>
                  </a:ext>
                </a:extLst>
              </p:cNvPr>
              <p:cNvCxnSpPr>
                <a:stCxn id="121" idx="3"/>
                <a:endCxn id="120"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22C930-0352-6899-1E98-8A3AA06731A6}"/>
                  </a:ext>
                </a:extLst>
              </p:cNvPr>
              <p:cNvCxnSpPr>
                <a:stCxn id="121" idx="5"/>
                <a:endCxn id="123"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6F78A95-92D3-3C83-2D08-884970B4C01A}"/>
                  </a:ext>
                </a:extLst>
              </p:cNvPr>
              <p:cNvCxnSpPr>
                <a:stCxn id="121" idx="7"/>
                <a:endCxn id="122"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9927E5-909C-C044-BEFF-60F1FEE460A4}"/>
                  </a:ext>
                </a:extLst>
              </p:cNvPr>
              <p:cNvCxnSpPr>
                <a:stCxn id="126" idx="2"/>
                <a:endCxn id="122"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423522A-4F24-8A79-8AED-C46B27D17E35}"/>
                  </a:ext>
                </a:extLst>
              </p:cNvPr>
              <p:cNvCxnSpPr>
                <a:stCxn id="124" idx="0"/>
                <a:endCxn id="126"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7937C5B-8522-FE68-C63F-72C9C051B3D7}"/>
                  </a:ext>
                </a:extLst>
              </p:cNvPr>
              <p:cNvCxnSpPr>
                <a:stCxn id="125" idx="1"/>
                <a:endCxn id="126"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A6C4D89C-3C85-56BA-4BFC-56F1024D1EB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Oval 118">
                <a:extLst>
                  <a:ext uri="{FF2B5EF4-FFF2-40B4-BE49-F238E27FC236}">
                    <a16:creationId xmlns:a16="http://schemas.microsoft.com/office/drawing/2014/main" id="{49B2B4FA-C1C9-855B-2015-97144E4F2FA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0" name="Oval 119">
                <a:extLst>
                  <a:ext uri="{FF2B5EF4-FFF2-40B4-BE49-F238E27FC236}">
                    <a16:creationId xmlns:a16="http://schemas.microsoft.com/office/drawing/2014/main" id="{51D38388-C86D-1D9F-3601-C3BD0D65BAA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1" name="Oval 120">
                <a:extLst>
                  <a:ext uri="{FF2B5EF4-FFF2-40B4-BE49-F238E27FC236}">
                    <a16:creationId xmlns:a16="http://schemas.microsoft.com/office/drawing/2014/main" id="{4DB4CA7F-D981-B1C6-AD3C-CD1E9E7E4C56}"/>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2" name="Oval 121">
                <a:extLst>
                  <a:ext uri="{FF2B5EF4-FFF2-40B4-BE49-F238E27FC236}">
                    <a16:creationId xmlns:a16="http://schemas.microsoft.com/office/drawing/2014/main" id="{78C583B9-6AFF-9308-7CA5-EB8DD9BA17F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3" name="Oval 122">
                <a:extLst>
                  <a:ext uri="{FF2B5EF4-FFF2-40B4-BE49-F238E27FC236}">
                    <a16:creationId xmlns:a16="http://schemas.microsoft.com/office/drawing/2014/main" id="{3057C619-BB2D-5ED4-80D6-6576D285508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4" name="Oval 123">
                <a:extLst>
                  <a:ext uri="{FF2B5EF4-FFF2-40B4-BE49-F238E27FC236}">
                    <a16:creationId xmlns:a16="http://schemas.microsoft.com/office/drawing/2014/main" id="{269B7C16-C0D7-3D0C-6AB3-4D7B9EBFF8B7}"/>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5" name="Oval 124">
                <a:extLst>
                  <a:ext uri="{FF2B5EF4-FFF2-40B4-BE49-F238E27FC236}">
                    <a16:creationId xmlns:a16="http://schemas.microsoft.com/office/drawing/2014/main" id="{CC7ABB57-BAD7-A7C2-0130-69898A09FBD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6" name="Oval 125">
                <a:extLst>
                  <a:ext uri="{FF2B5EF4-FFF2-40B4-BE49-F238E27FC236}">
                    <a16:creationId xmlns:a16="http://schemas.microsoft.com/office/drawing/2014/main" id="{3C278552-0929-7F80-E4A2-BC45124A87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grpSp>
      <p:grpSp>
        <p:nvGrpSpPr>
          <p:cNvPr id="5" name="Group 4" descr="An illustration of the following undirected graph (same as the previous):&#10;&#10;The vertices are: 1,2,3,4,5,6,7,8&#10;The edges are as follows:&#10;(1,2), (1,3), &#10;(3,4), &#10;(4,5), (4,6), &#10;(5,8), &#10;(7,8), &#10;(8,9)&#10;&#10;In this case we identify the node 4 as the root node, so we can think of it as follows:&#10;The root is 4&#10;4's children are 3, 6, 5&#10;3's child is 1&#10;6 has not children&#10;5's child is 8&#10;1's child is 2&#10;8's children are 7 and 9&#10;2, 7, 9 have no children.">
            <a:extLst>
              <a:ext uri="{FF2B5EF4-FFF2-40B4-BE49-F238E27FC236}">
                <a16:creationId xmlns:a16="http://schemas.microsoft.com/office/drawing/2014/main" id="{B9F77481-A614-CFA3-3507-723CADE21049}"/>
              </a:ext>
            </a:extLst>
          </p:cNvPr>
          <p:cNvGrpSpPr/>
          <p:nvPr/>
        </p:nvGrpSpPr>
        <p:grpSpPr>
          <a:xfrm>
            <a:off x="7891433" y="3069482"/>
            <a:ext cx="2908318" cy="3509915"/>
            <a:chOff x="7891433" y="3069482"/>
            <a:chExt cx="2908318" cy="3509915"/>
          </a:xfrm>
        </p:grpSpPr>
        <p:sp>
          <p:nvSpPr>
            <p:cNvPr id="127" name="TextBox 126">
              <a:extLst>
                <a:ext uri="{FF2B5EF4-FFF2-40B4-BE49-F238E27FC236}">
                  <a16:creationId xmlns:a16="http://schemas.microsoft.com/office/drawing/2014/main" id="{56204DC0-5532-D2DD-0951-4ED40E184A8D}"/>
                </a:ext>
              </a:extLst>
            </p:cNvPr>
            <p:cNvSpPr txBox="1"/>
            <p:nvPr/>
          </p:nvSpPr>
          <p:spPr>
            <a:xfrm>
              <a:off x="7891433" y="6056177"/>
              <a:ext cx="2908318" cy="523220"/>
            </a:xfrm>
            <a:prstGeom prst="rect">
              <a:avLst/>
            </a:prstGeom>
            <a:noFill/>
          </p:spPr>
          <p:txBody>
            <a:bodyPr wrap="square" rtlCol="0">
              <a:spAutoFit/>
            </a:bodyPr>
            <a:lstStyle/>
            <a:p>
              <a:r>
                <a:rPr lang="en-US" sz="2800" dirty="0"/>
                <a:t>A Rooted Tree</a:t>
              </a:r>
            </a:p>
          </p:txBody>
        </p:sp>
        <p:grpSp>
          <p:nvGrpSpPr>
            <p:cNvPr id="128" name="Group 127">
              <a:extLst>
                <a:ext uri="{FF2B5EF4-FFF2-40B4-BE49-F238E27FC236}">
                  <a16:creationId xmlns:a16="http://schemas.microsoft.com/office/drawing/2014/main" id="{8B85FD0C-A578-1C23-26A0-A573C8E06253}"/>
                </a:ext>
              </a:extLst>
            </p:cNvPr>
            <p:cNvGrpSpPr/>
            <p:nvPr/>
          </p:nvGrpSpPr>
          <p:grpSpPr>
            <a:xfrm>
              <a:off x="7972595" y="3069482"/>
              <a:ext cx="1931460" cy="2875894"/>
              <a:chOff x="1975975" y="3234315"/>
              <a:chExt cx="3163313" cy="4710092"/>
            </a:xfrm>
          </p:grpSpPr>
          <p:cxnSp>
            <p:nvCxnSpPr>
              <p:cNvPr id="129" name="Straight Connector 128">
                <a:extLst>
                  <a:ext uri="{FF2B5EF4-FFF2-40B4-BE49-F238E27FC236}">
                    <a16:creationId xmlns:a16="http://schemas.microsoft.com/office/drawing/2014/main" id="{50C46145-3AED-D952-D22E-5CD74086CFE4}"/>
                  </a:ext>
                </a:extLst>
              </p:cNvPr>
              <p:cNvCxnSpPr>
                <a:cxnSpLocks/>
                <a:stCxn id="137" idx="4"/>
                <a:endCxn id="138" idx="0"/>
              </p:cNvCxnSpPr>
              <p:nvPr/>
            </p:nvCxnSpPr>
            <p:spPr>
              <a:xfrm flipH="1">
                <a:off x="2232609" y="6436506"/>
                <a:ext cx="18769" cy="7053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FBDAA7A-E23D-7B4C-9341-DEC0ABC0901B}"/>
                  </a:ext>
                </a:extLst>
              </p:cNvPr>
              <p:cNvCxnSpPr>
                <a:cxnSpLocks/>
                <a:stCxn id="137" idx="0"/>
                <a:endCxn id="139" idx="4"/>
              </p:cNvCxnSpPr>
              <p:nvPr/>
            </p:nvCxnSpPr>
            <p:spPr>
              <a:xfrm flipH="1" flipV="1">
                <a:off x="2242545" y="5375694"/>
                <a:ext cx="8833" cy="547544"/>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BF3FBD-AAF8-E87C-0AE3-3C7987960345}"/>
                  </a:ext>
                </a:extLst>
              </p:cNvPr>
              <p:cNvCxnSpPr>
                <a:cxnSpLocks/>
                <a:stCxn id="140" idx="3"/>
                <a:endCxn id="139" idx="7"/>
              </p:cNvCxnSpPr>
              <p:nvPr/>
            </p:nvCxnSpPr>
            <p:spPr>
              <a:xfrm flipH="1">
                <a:off x="2424013" y="3672417"/>
                <a:ext cx="533541" cy="1265175"/>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53F4EC0-D1D9-B03F-5C30-B3D5412FCFB0}"/>
                  </a:ext>
                </a:extLst>
              </p:cNvPr>
              <p:cNvCxnSpPr>
                <a:cxnSpLocks/>
                <a:stCxn id="140" idx="4"/>
                <a:endCxn id="142" idx="0"/>
              </p:cNvCxnSpPr>
              <p:nvPr/>
            </p:nvCxnSpPr>
            <p:spPr>
              <a:xfrm flipH="1">
                <a:off x="3113923" y="3747583"/>
                <a:ext cx="25099" cy="12212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44D2C2C-BFA5-F796-EEBA-B1BE3FD52820}"/>
                  </a:ext>
                </a:extLst>
              </p:cNvPr>
              <p:cNvCxnSpPr>
                <a:cxnSpLocks/>
                <a:stCxn id="140" idx="5"/>
                <a:endCxn id="141" idx="1"/>
              </p:cNvCxnSpPr>
              <p:nvPr/>
            </p:nvCxnSpPr>
            <p:spPr>
              <a:xfrm>
                <a:off x="3320490" y="3672417"/>
                <a:ext cx="478336" cy="128117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7B95E0A-9DDF-6B65-B8CC-4BA742F228DA}"/>
                  </a:ext>
                </a:extLst>
              </p:cNvPr>
              <p:cNvCxnSpPr>
                <a:cxnSpLocks/>
                <a:stCxn id="145" idx="0"/>
                <a:endCxn id="141" idx="4"/>
              </p:cNvCxnSpPr>
              <p:nvPr/>
            </p:nvCxnSpPr>
            <p:spPr>
              <a:xfrm flipH="1" flipV="1">
                <a:off x="3980294" y="5391695"/>
                <a:ext cx="244352" cy="899002"/>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3EB0404-14D3-1B52-3A0F-886A0478956C}"/>
                  </a:ext>
                </a:extLst>
              </p:cNvPr>
              <p:cNvCxnSpPr>
                <a:stCxn id="143" idx="0"/>
                <a:endCxn id="145" idx="3"/>
              </p:cNvCxnSpPr>
              <p:nvPr/>
            </p:nvCxnSpPr>
            <p:spPr>
              <a:xfrm flipV="1">
                <a:off x="3816291" y="6728800"/>
                <a:ext cx="226887" cy="702339"/>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C045A29-1865-0404-CBBC-2A9A656F44C8}"/>
                  </a:ext>
                </a:extLst>
              </p:cNvPr>
              <p:cNvCxnSpPr>
                <a:cxnSpLocks/>
                <a:stCxn id="144" idx="0"/>
                <a:endCxn id="145" idx="5"/>
              </p:cNvCxnSpPr>
              <p:nvPr/>
            </p:nvCxnSpPr>
            <p:spPr>
              <a:xfrm flipH="1" flipV="1">
                <a:off x="4406115" y="6728800"/>
                <a:ext cx="476539" cy="6027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C3DAB289-ACE3-40AF-161A-F60C3F5C8E6D}"/>
                  </a:ext>
                </a:extLst>
              </p:cNvPr>
              <p:cNvSpPr/>
              <p:nvPr/>
            </p:nvSpPr>
            <p:spPr>
              <a:xfrm>
                <a:off x="1994744" y="5923238"/>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8" name="Oval 137">
                <a:extLst>
                  <a:ext uri="{FF2B5EF4-FFF2-40B4-BE49-F238E27FC236}">
                    <a16:creationId xmlns:a16="http://schemas.microsoft.com/office/drawing/2014/main" id="{DF763AAF-F20B-3CCC-54B3-571FE59D285C}"/>
                  </a:ext>
                </a:extLst>
              </p:cNvPr>
              <p:cNvSpPr/>
              <p:nvPr/>
            </p:nvSpPr>
            <p:spPr>
              <a:xfrm>
                <a:off x="1975975" y="714184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9" name="Oval 138">
                <a:extLst>
                  <a:ext uri="{FF2B5EF4-FFF2-40B4-BE49-F238E27FC236}">
                    <a16:creationId xmlns:a16="http://schemas.microsoft.com/office/drawing/2014/main" id="{3AC2FA7B-BA61-4C22-2789-214F7D17EA4F}"/>
                  </a:ext>
                </a:extLst>
              </p:cNvPr>
              <p:cNvSpPr/>
              <p:nvPr/>
            </p:nvSpPr>
            <p:spPr>
              <a:xfrm>
                <a:off x="1985911" y="486242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0" name="Oval 139">
                <a:extLst>
                  <a:ext uri="{FF2B5EF4-FFF2-40B4-BE49-F238E27FC236}">
                    <a16:creationId xmlns:a16="http://schemas.microsoft.com/office/drawing/2014/main" id="{A38AE445-8301-A81B-8E6A-74DCDE903058}"/>
                  </a:ext>
                </a:extLst>
              </p:cNvPr>
              <p:cNvSpPr/>
              <p:nvPr/>
            </p:nvSpPr>
            <p:spPr>
              <a:xfrm>
                <a:off x="2882388" y="32343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1" name="Oval 140">
                <a:extLst>
                  <a:ext uri="{FF2B5EF4-FFF2-40B4-BE49-F238E27FC236}">
                    <a16:creationId xmlns:a16="http://schemas.microsoft.com/office/drawing/2014/main" id="{E3634F20-61B8-01BA-265B-6D53BFED478F}"/>
                  </a:ext>
                </a:extLst>
              </p:cNvPr>
              <p:cNvSpPr/>
              <p:nvPr/>
            </p:nvSpPr>
            <p:spPr>
              <a:xfrm>
                <a:off x="3723660" y="487842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2" name="Oval 141">
                <a:extLst>
                  <a:ext uri="{FF2B5EF4-FFF2-40B4-BE49-F238E27FC236}">
                    <a16:creationId xmlns:a16="http://schemas.microsoft.com/office/drawing/2014/main" id="{F0FE370C-E9B0-5F3C-D304-503B3A904DC1}"/>
                  </a:ext>
                </a:extLst>
              </p:cNvPr>
              <p:cNvSpPr/>
              <p:nvPr/>
            </p:nvSpPr>
            <p:spPr>
              <a:xfrm>
                <a:off x="2857289" y="496878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3" name="Oval 142">
                <a:extLst>
                  <a:ext uri="{FF2B5EF4-FFF2-40B4-BE49-F238E27FC236}">
                    <a16:creationId xmlns:a16="http://schemas.microsoft.com/office/drawing/2014/main" id="{E4375051-9540-4F0A-98CC-A806591EFAC1}"/>
                  </a:ext>
                </a:extLst>
              </p:cNvPr>
              <p:cNvSpPr/>
              <p:nvPr/>
            </p:nvSpPr>
            <p:spPr>
              <a:xfrm>
                <a:off x="3559657" y="743113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4" name="Oval 143">
                <a:extLst>
                  <a:ext uri="{FF2B5EF4-FFF2-40B4-BE49-F238E27FC236}">
                    <a16:creationId xmlns:a16="http://schemas.microsoft.com/office/drawing/2014/main" id="{D85A1BCB-B54D-AFFF-3E9E-3D242BD2890D}"/>
                  </a:ext>
                </a:extLst>
              </p:cNvPr>
              <p:cNvSpPr/>
              <p:nvPr/>
            </p:nvSpPr>
            <p:spPr>
              <a:xfrm>
                <a:off x="4626020" y="733157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45" name="Oval 144">
                <a:extLst>
                  <a:ext uri="{FF2B5EF4-FFF2-40B4-BE49-F238E27FC236}">
                    <a16:creationId xmlns:a16="http://schemas.microsoft.com/office/drawing/2014/main" id="{C99D7300-F782-0F13-A601-B867BFB18170}"/>
                  </a:ext>
                </a:extLst>
              </p:cNvPr>
              <p:cNvSpPr/>
              <p:nvPr/>
            </p:nvSpPr>
            <p:spPr>
              <a:xfrm>
                <a:off x="3968012" y="6290698"/>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grpSp>
    </p:spTree>
    <p:extLst>
      <p:ext uri="{BB962C8B-B14F-4D97-AF65-F5344CB8AC3E}">
        <p14:creationId xmlns:p14="http://schemas.microsoft.com/office/powerpoint/2010/main" val="171379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D522-A643-E0F7-0203-D79E5BF422B6}"/>
              </a:ext>
            </a:extLst>
          </p:cNvPr>
          <p:cNvSpPr>
            <a:spLocks noGrp="1"/>
          </p:cNvSpPr>
          <p:nvPr>
            <p:ph type="title"/>
          </p:nvPr>
        </p:nvSpPr>
        <p:spPr/>
        <p:txBody>
          <a:bodyPr/>
          <a:lstStyle/>
          <a:p>
            <a:r>
              <a:rPr lang="en-US" dirty="0" err="1"/>
              <a:t>BucketSort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E04AAD-4854-7E00-900E-93F7F0ADE080}"/>
                  </a:ext>
                </a:extLst>
              </p:cNvPr>
              <p:cNvSpPr>
                <a:spLocks noGrp="1"/>
              </p:cNvSpPr>
              <p:nvPr>
                <p:ph idx="1"/>
              </p:nvPr>
            </p:nvSpPr>
            <p:spPr/>
            <p:txBody>
              <a:bodyPr/>
              <a:lstStyle/>
              <a:p>
                <a:r>
                  <a:rPr lang="en-US" dirty="0"/>
                  <a:t>Assumes the array contains integers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(or some other small range)</a:t>
                </a:r>
              </a:p>
              <a:p>
                <a:r>
                  <a:rPr lang="en-US" dirty="0"/>
                  <a:t>Idea:</a:t>
                </a:r>
              </a:p>
              <a:p>
                <a:pPr lvl="1"/>
                <a:r>
                  <a:rPr lang="en-US" dirty="0"/>
                  <a:t>Use each value as an index into an array of size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Add the item into the “bucket” at that index (e.g. linked list)</a:t>
                </a:r>
              </a:p>
              <a:p>
                <a:pPr lvl="1"/>
                <a:r>
                  <a:rPr lang="en-US" dirty="0"/>
                  <a:t>Get sorted array by “appending” all the buckets</a:t>
                </a:r>
              </a:p>
            </p:txBody>
          </p:sp>
        </mc:Choice>
        <mc:Fallback xmlns="">
          <p:sp>
            <p:nvSpPr>
              <p:cNvPr id="3" name="Content Placeholder 2">
                <a:extLst>
                  <a:ext uri="{FF2B5EF4-FFF2-40B4-BE49-F238E27FC236}">
                    <a16:creationId xmlns:a16="http://schemas.microsoft.com/office/drawing/2014/main" id="{13E04AAD-4854-7E00-900E-93F7F0ADE08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6" name="Group 45" descr="An array of length 12 containing only the keys 0, 1, 2, and 3. In particular, the contents are:&#10;[0,2,3,0,0,1,2,1,3,0,2,0]">
            <a:extLst>
              <a:ext uri="{FF2B5EF4-FFF2-40B4-BE49-F238E27FC236}">
                <a16:creationId xmlns:a16="http://schemas.microsoft.com/office/drawing/2014/main" id="{28D2429C-A2C3-D78D-86E9-11CE8E41D125}"/>
              </a:ext>
            </a:extLst>
          </p:cNvPr>
          <p:cNvGrpSpPr/>
          <p:nvPr/>
        </p:nvGrpSpPr>
        <p:grpSpPr>
          <a:xfrm>
            <a:off x="11911" y="5514575"/>
            <a:ext cx="4386191" cy="365386"/>
            <a:chOff x="1445524" y="2895600"/>
            <a:chExt cx="6403076" cy="533400"/>
          </a:xfrm>
          <a:solidFill>
            <a:schemeClr val="bg1"/>
          </a:solidFill>
        </p:grpSpPr>
        <p:sp>
          <p:nvSpPr>
            <p:cNvPr id="47" name="Rectangle 46">
              <a:extLst>
                <a:ext uri="{FF2B5EF4-FFF2-40B4-BE49-F238E27FC236}">
                  <a16:creationId xmlns:a16="http://schemas.microsoft.com/office/drawing/2014/main" id="{C8991133-53D2-21F2-29C3-E98E7709EE01}"/>
                </a:ext>
              </a:extLst>
            </p:cNvPr>
            <p:cNvSpPr/>
            <p:nvPr/>
          </p:nvSpPr>
          <p:spPr>
            <a:xfrm>
              <a:off x="1445524"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0</a:t>
              </a:r>
            </a:p>
          </p:txBody>
        </p:sp>
        <p:sp>
          <p:nvSpPr>
            <p:cNvPr id="48" name="Rectangle 47">
              <a:extLst>
                <a:ext uri="{FF2B5EF4-FFF2-40B4-BE49-F238E27FC236}">
                  <a16:creationId xmlns:a16="http://schemas.microsoft.com/office/drawing/2014/main" id="{730D66B8-A5F7-07FF-D312-C7AC75751DF1}"/>
                </a:ext>
              </a:extLst>
            </p:cNvPr>
            <p:cNvSpPr/>
            <p:nvPr/>
          </p:nvSpPr>
          <p:spPr>
            <a:xfrm>
              <a:off x="1978924"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49" name="Rectangle 48">
              <a:extLst>
                <a:ext uri="{FF2B5EF4-FFF2-40B4-BE49-F238E27FC236}">
                  <a16:creationId xmlns:a16="http://schemas.microsoft.com/office/drawing/2014/main" id="{5E9E219E-11BF-685D-A6D4-EF356E8C2FA7}"/>
                </a:ext>
              </a:extLst>
            </p:cNvPr>
            <p:cNvSpPr/>
            <p:nvPr/>
          </p:nvSpPr>
          <p:spPr>
            <a:xfrm>
              <a:off x="25128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3</a:t>
              </a:r>
            </a:p>
          </p:txBody>
        </p:sp>
        <p:sp>
          <p:nvSpPr>
            <p:cNvPr id="50" name="Rectangle 49">
              <a:extLst>
                <a:ext uri="{FF2B5EF4-FFF2-40B4-BE49-F238E27FC236}">
                  <a16:creationId xmlns:a16="http://schemas.microsoft.com/office/drawing/2014/main" id="{9D87A812-EAA0-D443-7950-C573364609A0}"/>
                </a:ext>
              </a:extLst>
            </p:cNvPr>
            <p:cNvSpPr/>
            <p:nvPr/>
          </p:nvSpPr>
          <p:spPr>
            <a:xfrm>
              <a:off x="30462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0</a:t>
              </a:r>
            </a:p>
          </p:txBody>
        </p:sp>
        <p:sp>
          <p:nvSpPr>
            <p:cNvPr id="51" name="Rectangle 50">
              <a:extLst>
                <a:ext uri="{FF2B5EF4-FFF2-40B4-BE49-F238E27FC236}">
                  <a16:creationId xmlns:a16="http://schemas.microsoft.com/office/drawing/2014/main" id="{F1707F78-BE73-72CA-F6DC-1515ECE148EE}"/>
                </a:ext>
              </a:extLst>
            </p:cNvPr>
            <p:cNvSpPr/>
            <p:nvPr/>
          </p:nvSpPr>
          <p:spPr>
            <a:xfrm>
              <a:off x="35796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0</a:t>
              </a:r>
            </a:p>
          </p:txBody>
        </p:sp>
        <p:sp>
          <p:nvSpPr>
            <p:cNvPr id="52" name="Rectangle 51">
              <a:extLst>
                <a:ext uri="{FF2B5EF4-FFF2-40B4-BE49-F238E27FC236}">
                  <a16:creationId xmlns:a16="http://schemas.microsoft.com/office/drawing/2014/main" id="{361E9614-6CC2-15BD-1F3E-2BE8C9109E3A}"/>
                </a:ext>
              </a:extLst>
            </p:cNvPr>
            <p:cNvSpPr/>
            <p:nvPr/>
          </p:nvSpPr>
          <p:spPr>
            <a:xfrm>
              <a:off x="41136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3" name="Rectangle 52">
              <a:extLst>
                <a:ext uri="{FF2B5EF4-FFF2-40B4-BE49-F238E27FC236}">
                  <a16:creationId xmlns:a16="http://schemas.microsoft.com/office/drawing/2014/main" id="{712D61F4-D525-E70B-DDA3-1CA9C95D238A}"/>
                </a:ext>
              </a:extLst>
            </p:cNvPr>
            <p:cNvSpPr/>
            <p:nvPr/>
          </p:nvSpPr>
          <p:spPr>
            <a:xfrm>
              <a:off x="46470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4" name="Rectangle 53">
              <a:extLst>
                <a:ext uri="{FF2B5EF4-FFF2-40B4-BE49-F238E27FC236}">
                  <a16:creationId xmlns:a16="http://schemas.microsoft.com/office/drawing/2014/main" id="{A9D0A8A3-E471-716C-E1E2-84F388209D08}"/>
                </a:ext>
              </a:extLst>
            </p:cNvPr>
            <p:cNvSpPr/>
            <p:nvPr/>
          </p:nvSpPr>
          <p:spPr>
            <a:xfrm>
              <a:off x="51804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1</a:t>
              </a:r>
            </a:p>
          </p:txBody>
        </p:sp>
        <p:sp>
          <p:nvSpPr>
            <p:cNvPr id="55" name="Rectangle 54">
              <a:extLst>
                <a:ext uri="{FF2B5EF4-FFF2-40B4-BE49-F238E27FC236}">
                  <a16:creationId xmlns:a16="http://schemas.microsoft.com/office/drawing/2014/main" id="{39E38520-A7FB-159F-9CCA-D3E7AF2DAAAB}"/>
                </a:ext>
              </a:extLst>
            </p:cNvPr>
            <p:cNvSpPr/>
            <p:nvPr/>
          </p:nvSpPr>
          <p:spPr>
            <a:xfrm>
              <a:off x="57144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56" name="Rectangle 55">
              <a:extLst>
                <a:ext uri="{FF2B5EF4-FFF2-40B4-BE49-F238E27FC236}">
                  <a16:creationId xmlns:a16="http://schemas.microsoft.com/office/drawing/2014/main" id="{75A47277-D855-F580-7023-1EC9C825E2D6}"/>
                </a:ext>
              </a:extLst>
            </p:cNvPr>
            <p:cNvSpPr/>
            <p:nvPr/>
          </p:nvSpPr>
          <p:spPr>
            <a:xfrm>
              <a:off x="62478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57" name="Rectangle 56">
              <a:extLst>
                <a:ext uri="{FF2B5EF4-FFF2-40B4-BE49-F238E27FC236}">
                  <a16:creationId xmlns:a16="http://schemas.microsoft.com/office/drawing/2014/main" id="{871D4AD6-315C-B84D-7071-065DA90CB2D5}"/>
                </a:ext>
              </a:extLst>
            </p:cNvPr>
            <p:cNvSpPr/>
            <p:nvPr/>
          </p:nvSpPr>
          <p:spPr>
            <a:xfrm>
              <a:off x="67812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2</a:t>
              </a:r>
            </a:p>
          </p:txBody>
        </p:sp>
        <p:sp>
          <p:nvSpPr>
            <p:cNvPr id="58" name="Rectangle 57">
              <a:extLst>
                <a:ext uri="{FF2B5EF4-FFF2-40B4-BE49-F238E27FC236}">
                  <a16:creationId xmlns:a16="http://schemas.microsoft.com/office/drawing/2014/main" id="{DD60F3EF-76FE-B40C-1312-CAA6D43CD06D}"/>
                </a:ext>
              </a:extLst>
            </p:cNvPr>
            <p:cNvSpPr/>
            <p:nvPr/>
          </p:nvSpPr>
          <p:spPr>
            <a:xfrm>
              <a:off x="7315200"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0</a:t>
              </a:r>
            </a:p>
          </p:txBody>
        </p:sp>
      </p:grpSp>
      <p:sp>
        <p:nvSpPr>
          <p:cNvPr id="72" name="Arrow: Right 71">
            <a:extLst>
              <a:ext uri="{FF2B5EF4-FFF2-40B4-BE49-F238E27FC236}">
                <a16:creationId xmlns:a16="http://schemas.microsoft.com/office/drawing/2014/main" id="{1DC3E660-9E6E-B53B-EBBB-B31CCC11C4A0}"/>
              </a:ext>
              <a:ext uri="{C183D7F6-B498-43B3-948B-1728B52AA6E4}">
                <adec:decorative xmlns:adec="http://schemas.microsoft.com/office/drawing/2017/decorative" val="1"/>
              </a:ext>
            </a:extLst>
          </p:cNvPr>
          <p:cNvSpPr/>
          <p:nvPr/>
        </p:nvSpPr>
        <p:spPr>
          <a:xfrm>
            <a:off x="4520023" y="5341155"/>
            <a:ext cx="449486" cy="772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descr="We have one &quot;bucket&quot; per key in our array, so in this case we have buckets 0, 1, 2, and 3. To sort the first step is to insert each item into a bucket according to its sort key. In this case the bucket 0 has six 0s, bucket 1 has two 1s, bucket 2 has three 2s, and bucket 3 has two 3s.">
            <a:extLst>
              <a:ext uri="{FF2B5EF4-FFF2-40B4-BE49-F238E27FC236}">
                <a16:creationId xmlns:a16="http://schemas.microsoft.com/office/drawing/2014/main" id="{67AF8E09-4807-2868-A48C-6127E71A25DA}"/>
              </a:ext>
            </a:extLst>
          </p:cNvPr>
          <p:cNvGrpSpPr/>
          <p:nvPr/>
        </p:nvGrpSpPr>
        <p:grpSpPr>
          <a:xfrm>
            <a:off x="5029200" y="4971363"/>
            <a:ext cx="2133600" cy="1817195"/>
            <a:chOff x="4876800" y="4493526"/>
            <a:chExt cx="2133600" cy="1817195"/>
          </a:xfrm>
        </p:grpSpPr>
        <p:sp>
          <p:nvSpPr>
            <p:cNvPr id="10" name="Rectangle 9">
              <a:extLst>
                <a:ext uri="{FF2B5EF4-FFF2-40B4-BE49-F238E27FC236}">
                  <a16:creationId xmlns:a16="http://schemas.microsoft.com/office/drawing/2014/main" id="{37195B6B-8F20-1E06-FD24-55448A14BC22}"/>
                </a:ext>
              </a:extLst>
            </p:cNvPr>
            <p:cNvSpPr/>
            <p:nvPr/>
          </p:nvSpPr>
          <p:spPr>
            <a:xfrm>
              <a:off x="64770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a:p>
              <a:pPr algn="ctr"/>
              <a:r>
                <a:rPr lang="en-US" dirty="0">
                  <a:solidFill>
                    <a:srgbClr val="0070C0"/>
                  </a:solidFill>
                </a:rPr>
                <a:t>3</a:t>
              </a:r>
            </a:p>
          </p:txBody>
        </p:sp>
        <p:sp>
          <p:nvSpPr>
            <p:cNvPr id="11" name="Rectangle 10">
              <a:extLst>
                <a:ext uri="{FF2B5EF4-FFF2-40B4-BE49-F238E27FC236}">
                  <a16:creationId xmlns:a16="http://schemas.microsoft.com/office/drawing/2014/main" id="{EFCDDC84-F1EE-993E-EAE5-3B0A4221D133}"/>
                </a:ext>
              </a:extLst>
            </p:cNvPr>
            <p:cNvSpPr/>
            <p:nvPr/>
          </p:nvSpPr>
          <p:spPr>
            <a:xfrm>
              <a:off x="59436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2</a:t>
              </a:r>
            </a:p>
            <a:p>
              <a:pPr algn="ctr"/>
              <a:r>
                <a:rPr lang="en-US" dirty="0">
                  <a:solidFill>
                    <a:schemeClr val="tx1"/>
                  </a:solidFill>
                </a:rPr>
                <a:t>2</a:t>
              </a:r>
            </a:p>
            <a:p>
              <a:pPr algn="ctr"/>
              <a:r>
                <a:rPr lang="en-US" dirty="0">
                  <a:solidFill>
                    <a:srgbClr val="FF0000"/>
                  </a:solidFill>
                </a:rPr>
                <a:t>2</a:t>
              </a:r>
            </a:p>
          </p:txBody>
        </p:sp>
        <p:sp>
          <p:nvSpPr>
            <p:cNvPr id="12" name="TextBox 11">
              <a:extLst>
                <a:ext uri="{FF2B5EF4-FFF2-40B4-BE49-F238E27FC236}">
                  <a16:creationId xmlns:a16="http://schemas.microsoft.com/office/drawing/2014/main" id="{BCBDC5BF-A788-9BB0-473D-1600DF77A3F1}"/>
                </a:ext>
              </a:extLst>
            </p:cNvPr>
            <p:cNvSpPr txBox="1"/>
            <p:nvPr/>
          </p:nvSpPr>
          <p:spPr>
            <a:xfrm>
              <a:off x="4992657" y="5941389"/>
              <a:ext cx="301686" cy="369332"/>
            </a:xfrm>
            <a:prstGeom prst="rect">
              <a:avLst/>
            </a:prstGeom>
            <a:noFill/>
          </p:spPr>
          <p:txBody>
            <a:bodyPr wrap="none" rtlCol="0">
              <a:spAutoFit/>
            </a:bodyPr>
            <a:lstStyle/>
            <a:p>
              <a:r>
                <a:rPr lang="en-US" dirty="0"/>
                <a:t>0</a:t>
              </a:r>
            </a:p>
          </p:txBody>
        </p:sp>
        <p:sp>
          <p:nvSpPr>
            <p:cNvPr id="13" name="TextBox 12">
              <a:extLst>
                <a:ext uri="{FF2B5EF4-FFF2-40B4-BE49-F238E27FC236}">
                  <a16:creationId xmlns:a16="http://schemas.microsoft.com/office/drawing/2014/main" id="{7FD68542-BB28-5946-6762-7C4484D3871E}"/>
                </a:ext>
              </a:extLst>
            </p:cNvPr>
            <p:cNvSpPr txBox="1"/>
            <p:nvPr/>
          </p:nvSpPr>
          <p:spPr>
            <a:xfrm>
              <a:off x="5526057" y="5941389"/>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6DF4183B-2334-683F-82D4-12D377A07121}"/>
                </a:ext>
              </a:extLst>
            </p:cNvPr>
            <p:cNvSpPr txBox="1"/>
            <p:nvPr/>
          </p:nvSpPr>
          <p:spPr>
            <a:xfrm>
              <a:off x="6060026" y="5941389"/>
              <a:ext cx="301686" cy="369332"/>
            </a:xfrm>
            <a:prstGeom prst="rect">
              <a:avLst/>
            </a:prstGeom>
            <a:noFill/>
          </p:spPr>
          <p:txBody>
            <a:bodyPr wrap="none" rtlCol="0">
              <a:spAutoFit/>
            </a:bodyPr>
            <a:lstStyle/>
            <a:p>
              <a:r>
                <a:rPr lang="en-US" dirty="0"/>
                <a:t>2</a:t>
              </a:r>
            </a:p>
          </p:txBody>
        </p:sp>
        <p:sp>
          <p:nvSpPr>
            <p:cNvPr id="15" name="TextBox 14">
              <a:extLst>
                <a:ext uri="{FF2B5EF4-FFF2-40B4-BE49-F238E27FC236}">
                  <a16:creationId xmlns:a16="http://schemas.microsoft.com/office/drawing/2014/main" id="{E7C120CA-55FF-AB22-BBE5-BF9068E1A493}"/>
                </a:ext>
              </a:extLst>
            </p:cNvPr>
            <p:cNvSpPr txBox="1"/>
            <p:nvPr/>
          </p:nvSpPr>
          <p:spPr>
            <a:xfrm>
              <a:off x="6569800" y="5941389"/>
              <a:ext cx="301686" cy="369332"/>
            </a:xfrm>
            <a:prstGeom prst="rect">
              <a:avLst/>
            </a:prstGeom>
            <a:noFill/>
          </p:spPr>
          <p:txBody>
            <a:bodyPr wrap="none" rtlCol="0">
              <a:spAutoFit/>
            </a:bodyPr>
            <a:lstStyle/>
            <a:p>
              <a:r>
                <a:rPr lang="en-US" dirty="0"/>
                <a:t>3</a:t>
              </a:r>
            </a:p>
          </p:txBody>
        </p:sp>
        <p:sp>
          <p:nvSpPr>
            <p:cNvPr id="20" name="Rectangle 19">
              <a:extLst>
                <a:ext uri="{FF2B5EF4-FFF2-40B4-BE49-F238E27FC236}">
                  <a16:creationId xmlns:a16="http://schemas.microsoft.com/office/drawing/2014/main" id="{6FA4C3E8-9EFE-C9A8-7B7A-F47C950A259C}"/>
                </a:ext>
              </a:extLst>
            </p:cNvPr>
            <p:cNvSpPr/>
            <p:nvPr/>
          </p:nvSpPr>
          <p:spPr>
            <a:xfrm>
              <a:off x="54102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a:p>
              <a:pPr algn="ctr"/>
              <a:r>
                <a:rPr lang="en-US" dirty="0">
                  <a:solidFill>
                    <a:srgbClr val="FF00FF"/>
                  </a:solidFill>
                </a:rPr>
                <a:t>1</a:t>
              </a:r>
            </a:p>
          </p:txBody>
        </p:sp>
        <p:sp>
          <p:nvSpPr>
            <p:cNvPr id="21" name="Rectangle 20">
              <a:extLst>
                <a:ext uri="{FF2B5EF4-FFF2-40B4-BE49-F238E27FC236}">
                  <a16:creationId xmlns:a16="http://schemas.microsoft.com/office/drawing/2014/main" id="{0562214D-E46D-80EC-D18F-6101DF8377CD}"/>
                </a:ext>
              </a:extLst>
            </p:cNvPr>
            <p:cNvSpPr/>
            <p:nvPr/>
          </p:nvSpPr>
          <p:spPr>
            <a:xfrm>
              <a:off x="48768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AA48"/>
                  </a:solidFill>
                </a:rPr>
                <a:t>0</a:t>
              </a:r>
            </a:p>
            <a:p>
              <a:pPr algn="ctr"/>
              <a:r>
                <a:rPr lang="en-US" dirty="0">
                  <a:solidFill>
                    <a:schemeClr val="tx1"/>
                  </a:solidFill>
                </a:rPr>
                <a:t>0</a:t>
              </a:r>
            </a:p>
            <a:p>
              <a:pPr algn="ctr"/>
              <a:r>
                <a:rPr lang="en-US" dirty="0">
                  <a:solidFill>
                    <a:srgbClr val="0070C0"/>
                  </a:solidFill>
                </a:rPr>
                <a:t>0</a:t>
              </a:r>
            </a:p>
            <a:p>
              <a:pPr algn="ctr"/>
              <a:r>
                <a:rPr lang="en-US" dirty="0">
                  <a:solidFill>
                    <a:srgbClr val="FF00FF"/>
                  </a:solidFill>
                </a:rPr>
                <a:t>0</a:t>
              </a:r>
            </a:p>
            <a:p>
              <a:pPr algn="ctr"/>
              <a:r>
                <a:rPr lang="en-US" dirty="0">
                  <a:solidFill>
                    <a:srgbClr val="FF0000"/>
                  </a:solidFill>
                </a:rPr>
                <a:t>0</a:t>
              </a:r>
            </a:p>
          </p:txBody>
        </p:sp>
      </p:grpSp>
      <p:sp>
        <p:nvSpPr>
          <p:cNvPr id="73" name="Arrow: Right 72">
            <a:extLst>
              <a:ext uri="{FF2B5EF4-FFF2-40B4-BE49-F238E27FC236}">
                <a16:creationId xmlns:a16="http://schemas.microsoft.com/office/drawing/2014/main" id="{13A20324-3B66-FEF7-4AD8-FE7A0460A6BD}"/>
              </a:ext>
              <a:ext uri="{C183D7F6-B498-43B3-948B-1728B52AA6E4}">
                <adec:decorative xmlns:adec="http://schemas.microsoft.com/office/drawing/2017/decorative" val="1"/>
              </a:ext>
            </a:extLst>
          </p:cNvPr>
          <p:cNvSpPr/>
          <p:nvPr/>
        </p:nvSpPr>
        <p:spPr>
          <a:xfrm>
            <a:off x="7219147" y="5404803"/>
            <a:ext cx="449486" cy="772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descr="finally we empty the buckets into an output array, going in order of the buckets. Our final output will be an array of six 0s, then two 1s, then three 2s, and finally two 3s.">
            <a:extLst>
              <a:ext uri="{FF2B5EF4-FFF2-40B4-BE49-F238E27FC236}">
                <a16:creationId xmlns:a16="http://schemas.microsoft.com/office/drawing/2014/main" id="{2C37DF3F-683D-C0A4-0917-907B958B84E0}"/>
              </a:ext>
            </a:extLst>
          </p:cNvPr>
          <p:cNvGrpSpPr/>
          <p:nvPr/>
        </p:nvGrpSpPr>
        <p:grpSpPr>
          <a:xfrm>
            <a:off x="7782872" y="5527885"/>
            <a:ext cx="4386191" cy="365386"/>
            <a:chOff x="1445524" y="2895600"/>
            <a:chExt cx="6403076" cy="533400"/>
          </a:xfrm>
          <a:solidFill>
            <a:schemeClr val="bg1"/>
          </a:solidFill>
        </p:grpSpPr>
        <p:sp>
          <p:nvSpPr>
            <p:cNvPr id="60" name="Rectangle 59">
              <a:extLst>
                <a:ext uri="{FF2B5EF4-FFF2-40B4-BE49-F238E27FC236}">
                  <a16:creationId xmlns:a16="http://schemas.microsoft.com/office/drawing/2014/main" id="{168E7DD3-EF08-978F-A4CC-F110D4874DFC}"/>
                </a:ext>
              </a:extLst>
            </p:cNvPr>
            <p:cNvSpPr/>
            <p:nvPr/>
          </p:nvSpPr>
          <p:spPr>
            <a:xfrm>
              <a:off x="1445524"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0</a:t>
              </a:r>
            </a:p>
          </p:txBody>
        </p:sp>
        <p:sp>
          <p:nvSpPr>
            <p:cNvPr id="61" name="Rectangle 60">
              <a:extLst>
                <a:ext uri="{FF2B5EF4-FFF2-40B4-BE49-F238E27FC236}">
                  <a16:creationId xmlns:a16="http://schemas.microsoft.com/office/drawing/2014/main" id="{69B22446-6F01-32A0-2BB0-AEAB907E04D5}"/>
                </a:ext>
              </a:extLst>
            </p:cNvPr>
            <p:cNvSpPr/>
            <p:nvPr/>
          </p:nvSpPr>
          <p:spPr>
            <a:xfrm>
              <a:off x="1978924"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0</a:t>
              </a:r>
            </a:p>
          </p:txBody>
        </p:sp>
        <p:sp>
          <p:nvSpPr>
            <p:cNvPr id="62" name="Rectangle 61">
              <a:extLst>
                <a:ext uri="{FF2B5EF4-FFF2-40B4-BE49-F238E27FC236}">
                  <a16:creationId xmlns:a16="http://schemas.microsoft.com/office/drawing/2014/main" id="{002ABD29-384B-723C-6187-14C726F98BDC}"/>
                </a:ext>
              </a:extLst>
            </p:cNvPr>
            <p:cNvSpPr/>
            <p:nvPr/>
          </p:nvSpPr>
          <p:spPr>
            <a:xfrm>
              <a:off x="25128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0</a:t>
              </a:r>
              <a:endParaRPr lang="en-US" dirty="0">
                <a:solidFill>
                  <a:schemeClr val="tx1"/>
                </a:solidFill>
              </a:endParaRPr>
            </a:p>
          </p:txBody>
        </p:sp>
        <p:sp>
          <p:nvSpPr>
            <p:cNvPr id="63" name="Rectangle 62">
              <a:extLst>
                <a:ext uri="{FF2B5EF4-FFF2-40B4-BE49-F238E27FC236}">
                  <a16:creationId xmlns:a16="http://schemas.microsoft.com/office/drawing/2014/main" id="{5E9E328F-376B-9281-6918-22FBE538C2AE}"/>
                </a:ext>
              </a:extLst>
            </p:cNvPr>
            <p:cNvSpPr/>
            <p:nvPr/>
          </p:nvSpPr>
          <p:spPr>
            <a:xfrm>
              <a:off x="30462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4" name="Rectangle 63">
              <a:extLst>
                <a:ext uri="{FF2B5EF4-FFF2-40B4-BE49-F238E27FC236}">
                  <a16:creationId xmlns:a16="http://schemas.microsoft.com/office/drawing/2014/main" id="{629300FB-CEAE-D3F3-1EEE-A6D4FA6E9460}"/>
                </a:ext>
              </a:extLst>
            </p:cNvPr>
            <p:cNvSpPr/>
            <p:nvPr/>
          </p:nvSpPr>
          <p:spPr>
            <a:xfrm>
              <a:off x="3579693"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0</a:t>
              </a:r>
              <a:endParaRPr lang="en-US" dirty="0">
                <a:solidFill>
                  <a:schemeClr val="tx1"/>
                </a:solidFill>
              </a:endParaRPr>
            </a:p>
          </p:txBody>
        </p:sp>
        <p:sp>
          <p:nvSpPr>
            <p:cNvPr id="65" name="Rectangle 64">
              <a:extLst>
                <a:ext uri="{FF2B5EF4-FFF2-40B4-BE49-F238E27FC236}">
                  <a16:creationId xmlns:a16="http://schemas.microsoft.com/office/drawing/2014/main" id="{984D1EB2-7C2B-B887-349D-881E6E9E1109}"/>
                </a:ext>
              </a:extLst>
            </p:cNvPr>
            <p:cNvSpPr/>
            <p:nvPr/>
          </p:nvSpPr>
          <p:spPr>
            <a:xfrm>
              <a:off x="41136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1</a:t>
              </a:r>
            </a:p>
          </p:txBody>
        </p:sp>
        <p:sp>
          <p:nvSpPr>
            <p:cNvPr id="66" name="Rectangle 65">
              <a:extLst>
                <a:ext uri="{FF2B5EF4-FFF2-40B4-BE49-F238E27FC236}">
                  <a16:creationId xmlns:a16="http://schemas.microsoft.com/office/drawing/2014/main" id="{041EB973-F099-2F63-CFFA-6B4FE1504307}"/>
                </a:ext>
              </a:extLst>
            </p:cNvPr>
            <p:cNvSpPr/>
            <p:nvPr/>
          </p:nvSpPr>
          <p:spPr>
            <a:xfrm>
              <a:off x="46470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7" name="Rectangle 66">
              <a:extLst>
                <a:ext uri="{FF2B5EF4-FFF2-40B4-BE49-F238E27FC236}">
                  <a16:creationId xmlns:a16="http://schemas.microsoft.com/office/drawing/2014/main" id="{D16FC5AC-9509-45B7-F650-CED6211C8830}"/>
                </a:ext>
              </a:extLst>
            </p:cNvPr>
            <p:cNvSpPr/>
            <p:nvPr/>
          </p:nvSpPr>
          <p:spPr>
            <a:xfrm>
              <a:off x="5180462"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endParaRPr lang="en-US" dirty="0">
                <a:solidFill>
                  <a:schemeClr val="tx1"/>
                </a:solidFill>
              </a:endParaRPr>
            </a:p>
          </p:txBody>
        </p:sp>
        <p:sp>
          <p:nvSpPr>
            <p:cNvPr id="68" name="Rectangle 67">
              <a:extLst>
                <a:ext uri="{FF2B5EF4-FFF2-40B4-BE49-F238E27FC236}">
                  <a16:creationId xmlns:a16="http://schemas.microsoft.com/office/drawing/2014/main" id="{525304CE-B1AA-C3A7-6873-7110DE44C16E}"/>
                </a:ext>
              </a:extLst>
            </p:cNvPr>
            <p:cNvSpPr/>
            <p:nvPr/>
          </p:nvSpPr>
          <p:spPr>
            <a:xfrm>
              <a:off x="57144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9" name="Rectangle 68">
              <a:extLst>
                <a:ext uri="{FF2B5EF4-FFF2-40B4-BE49-F238E27FC236}">
                  <a16:creationId xmlns:a16="http://schemas.microsoft.com/office/drawing/2014/main" id="{D07EFFBC-9B46-C790-EF65-9D92153F102F}"/>
                </a:ext>
              </a:extLst>
            </p:cNvPr>
            <p:cNvSpPr/>
            <p:nvPr/>
          </p:nvSpPr>
          <p:spPr>
            <a:xfrm>
              <a:off x="62478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2</a:t>
              </a:r>
              <a:endParaRPr lang="en-US" dirty="0">
                <a:solidFill>
                  <a:schemeClr val="tx1"/>
                </a:solidFill>
              </a:endParaRPr>
            </a:p>
          </p:txBody>
        </p:sp>
        <p:sp>
          <p:nvSpPr>
            <p:cNvPr id="70" name="Rectangle 69">
              <a:extLst>
                <a:ext uri="{FF2B5EF4-FFF2-40B4-BE49-F238E27FC236}">
                  <a16:creationId xmlns:a16="http://schemas.microsoft.com/office/drawing/2014/main" id="{3624E2DD-4DD7-4825-D30E-BEAB32059351}"/>
                </a:ext>
              </a:extLst>
            </p:cNvPr>
            <p:cNvSpPr/>
            <p:nvPr/>
          </p:nvSpPr>
          <p:spPr>
            <a:xfrm>
              <a:off x="6781231"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3</a:t>
              </a:r>
            </a:p>
          </p:txBody>
        </p:sp>
        <p:sp>
          <p:nvSpPr>
            <p:cNvPr id="71" name="Rectangle 70">
              <a:extLst>
                <a:ext uri="{FF2B5EF4-FFF2-40B4-BE49-F238E27FC236}">
                  <a16:creationId xmlns:a16="http://schemas.microsoft.com/office/drawing/2014/main" id="{DFEDECB3-6B8A-6D9C-D63C-0945F37563C3}"/>
                </a:ext>
              </a:extLst>
            </p:cNvPr>
            <p:cNvSpPr/>
            <p:nvPr/>
          </p:nvSpPr>
          <p:spPr>
            <a:xfrm>
              <a:off x="7315200" y="2895600"/>
              <a:ext cx="5334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endParaRPr lang="en-US" dirty="0">
                <a:solidFill>
                  <a:schemeClr val="tx1"/>
                </a:solidFill>
              </a:endParaRPr>
            </a:p>
          </p:txBody>
        </p:sp>
      </p:grpSp>
    </p:spTree>
    <p:extLst>
      <p:ext uri="{BB962C8B-B14F-4D97-AF65-F5344CB8AC3E}">
        <p14:creationId xmlns:p14="http://schemas.microsoft.com/office/powerpoint/2010/main" val="29957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91A-165A-A4B2-5211-40C5459F61AF}"/>
              </a:ext>
            </a:extLst>
          </p:cNvPr>
          <p:cNvSpPr>
            <a:spLocks noGrp="1"/>
          </p:cNvSpPr>
          <p:nvPr>
            <p:ph type="title"/>
          </p:nvPr>
        </p:nvSpPr>
        <p:spPr/>
        <p:txBody>
          <a:bodyPr/>
          <a:lstStyle/>
          <a:p>
            <a:r>
              <a:rPr lang="en-US" dirty="0" err="1"/>
              <a:t>BucketSort</a:t>
            </a:r>
            <a:r>
              <a:rPr lang="en-US" dirty="0"/>
              <a:t>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9708F3-E299-035E-25B6-51CE18AF3A43}"/>
                  </a:ext>
                </a:extLst>
              </p:cNvPr>
              <p:cNvSpPr>
                <a:spLocks noGrp="1"/>
              </p:cNvSpPr>
              <p:nvPr>
                <p:ph idx="1"/>
              </p:nvPr>
            </p:nvSpPr>
            <p:spPr/>
            <p:txBody>
              <a:bodyPr/>
              <a:lstStyle/>
              <a:p>
                <a:r>
                  <a:rPr lang="en-US" dirty="0"/>
                  <a:t>Create array of </a:t>
                </a:r>
                <a14:m>
                  <m:oMath xmlns:m="http://schemas.openxmlformats.org/officeDocument/2006/math">
                    <m:r>
                      <a:rPr lang="en-US" b="0" i="1" smtClean="0">
                        <a:latin typeface="Cambria Math" panose="02040503050406030204" pitchFamily="18" charset="0"/>
                      </a:rPr>
                      <m:t>𝑘</m:t>
                    </m:r>
                  </m:oMath>
                </a14:m>
                <a:r>
                  <a:rPr lang="en-US" dirty="0"/>
                  <a:t> buckets</a:t>
                </a:r>
              </a:p>
              <a:p>
                <a:pPr lvl="1"/>
                <a:r>
                  <a:rPr lang="en-US" dirty="0"/>
                  <a:t>Either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or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 depending on some things…</a:t>
                </a:r>
              </a:p>
              <a:p>
                <a:r>
                  <a:rPr lang="en-US" dirty="0"/>
                  <a:t>Insert all </a:t>
                </a:r>
                <a14:m>
                  <m:oMath xmlns:m="http://schemas.openxmlformats.org/officeDocument/2006/math">
                    <m:r>
                      <a:rPr lang="en-US" b="0" i="1" smtClean="0">
                        <a:latin typeface="Cambria Math" panose="02040503050406030204" pitchFamily="18" charset="0"/>
                      </a:rPr>
                      <m:t>𝑛</m:t>
                    </m:r>
                  </m:oMath>
                </a14:m>
                <a:r>
                  <a:rPr lang="en-US" dirty="0"/>
                  <a:t> things into buckets</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Empty buckets into an array</a:t>
                </a:r>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Overall:</a:t>
                </a:r>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oMath>
                </a14:m>
                <a:endParaRPr lang="en-US" dirty="0"/>
              </a:p>
              <a:p>
                <a:r>
                  <a:rPr lang="en-US" dirty="0"/>
                  <a:t>When is this better than </a:t>
                </a:r>
                <a:r>
                  <a:rPr lang="en-US" dirty="0" err="1"/>
                  <a:t>mergesort</a:t>
                </a:r>
                <a:r>
                  <a:rPr lang="en-US" dirty="0"/>
                  <a:t>?</a:t>
                </a:r>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49708F3-E299-035E-25B6-51CE18AF3A4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43215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8172-18DF-BF9D-15EE-737B44C98824}"/>
              </a:ext>
            </a:extLst>
          </p:cNvPr>
          <p:cNvSpPr>
            <a:spLocks noGrp="1"/>
          </p:cNvSpPr>
          <p:nvPr>
            <p:ph type="title"/>
          </p:nvPr>
        </p:nvSpPr>
        <p:spPr/>
        <p:txBody>
          <a:bodyPr/>
          <a:lstStyle/>
          <a:p>
            <a:r>
              <a:rPr lang="en-US" dirty="0"/>
              <a:t>Properties of </a:t>
            </a:r>
            <a:r>
              <a:rPr lang="en-US" dirty="0" err="1"/>
              <a:t>BucketSort</a:t>
            </a:r>
            <a:endParaRPr lang="en-US" dirty="0"/>
          </a:p>
        </p:txBody>
      </p:sp>
      <p:sp>
        <p:nvSpPr>
          <p:cNvPr id="3" name="Content Placeholder 2">
            <a:extLst>
              <a:ext uri="{FF2B5EF4-FFF2-40B4-BE49-F238E27FC236}">
                <a16:creationId xmlns:a16="http://schemas.microsoft.com/office/drawing/2014/main" id="{E5F1C77C-A95B-025D-AC30-3008592132B7}"/>
              </a:ext>
            </a:extLst>
          </p:cNvPr>
          <p:cNvSpPr>
            <a:spLocks noGrp="1"/>
          </p:cNvSpPr>
          <p:nvPr>
            <p:ph idx="1"/>
          </p:nvPr>
        </p:nvSpPr>
        <p:spPr/>
        <p:txBody>
          <a:bodyPr>
            <a:normAutofit/>
          </a:bodyPr>
          <a:lstStyle/>
          <a:p>
            <a:r>
              <a:rPr lang="en-US" dirty="0"/>
              <a:t>In-Place?</a:t>
            </a:r>
          </a:p>
          <a:p>
            <a:pPr lvl="1"/>
            <a:r>
              <a:rPr lang="en-US" dirty="0"/>
              <a:t>No</a:t>
            </a:r>
          </a:p>
          <a:p>
            <a:r>
              <a:rPr lang="en-US" dirty="0"/>
              <a:t>Adaptive?</a:t>
            </a:r>
          </a:p>
          <a:p>
            <a:pPr lvl="1"/>
            <a:r>
              <a:rPr lang="en-US" dirty="0"/>
              <a:t>No</a:t>
            </a:r>
          </a:p>
          <a:p>
            <a:r>
              <a:rPr lang="en-US" dirty="0"/>
              <a:t>Stable?</a:t>
            </a:r>
          </a:p>
          <a:p>
            <a:pPr lvl="1"/>
            <a:r>
              <a:rPr lang="en-US" dirty="0"/>
              <a:t>Yes! </a:t>
            </a:r>
          </a:p>
        </p:txBody>
      </p:sp>
    </p:spTree>
    <p:extLst>
      <p:ext uri="{BB962C8B-B14F-4D97-AF65-F5344CB8AC3E}">
        <p14:creationId xmlns:p14="http://schemas.microsoft.com/office/powerpoint/2010/main" val="41942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D522-A643-E0F7-0203-D79E5BF422B6}"/>
              </a:ext>
            </a:extLst>
          </p:cNvPr>
          <p:cNvSpPr>
            <a:spLocks noGrp="1"/>
          </p:cNvSpPr>
          <p:nvPr>
            <p:ph type="title"/>
          </p:nvPr>
        </p:nvSpPr>
        <p:spPr/>
        <p:txBody>
          <a:bodyPr/>
          <a:lstStyle/>
          <a:p>
            <a:r>
              <a:rPr lang="en-US" dirty="0" err="1"/>
              <a:t>RadixSort</a:t>
            </a:r>
            <a:endParaRPr lang="en-US" dirty="0"/>
          </a:p>
        </p:txBody>
      </p:sp>
      <p:sp>
        <p:nvSpPr>
          <p:cNvPr id="3" name="Content Placeholder 2">
            <a:extLst>
              <a:ext uri="{FF2B5EF4-FFF2-40B4-BE49-F238E27FC236}">
                <a16:creationId xmlns:a16="http://schemas.microsoft.com/office/drawing/2014/main" id="{13E04AAD-4854-7E00-900E-93F7F0ADE080}"/>
              </a:ext>
            </a:extLst>
          </p:cNvPr>
          <p:cNvSpPr>
            <a:spLocks noGrp="1"/>
          </p:cNvSpPr>
          <p:nvPr>
            <p:ph idx="1"/>
          </p:nvPr>
        </p:nvSpPr>
        <p:spPr>
          <a:xfrm>
            <a:off x="503842" y="1517901"/>
            <a:ext cx="11668760" cy="4351338"/>
          </a:xfrm>
        </p:spPr>
        <p:txBody>
          <a:bodyPr/>
          <a:lstStyle/>
          <a:p>
            <a:r>
              <a:rPr lang="en-US" dirty="0"/>
              <a:t>Radix: The base of a number system</a:t>
            </a:r>
          </a:p>
          <a:p>
            <a:pPr lvl="1"/>
            <a:r>
              <a:rPr lang="en-US" dirty="0"/>
              <a:t>We’ll use base 10, most implementations will use larger bases</a:t>
            </a:r>
          </a:p>
          <a:p>
            <a:r>
              <a:rPr lang="en-US" dirty="0"/>
              <a:t>Idea: </a:t>
            </a:r>
          </a:p>
          <a:p>
            <a:pPr lvl="1"/>
            <a:r>
              <a:rPr lang="en-US" dirty="0" err="1"/>
              <a:t>BucketSort</a:t>
            </a:r>
            <a:r>
              <a:rPr lang="en-US" dirty="0"/>
              <a:t> by each digit, one at a time, from least significant to most significant</a:t>
            </a:r>
          </a:p>
        </p:txBody>
      </p:sp>
      <p:sp>
        <p:nvSpPr>
          <p:cNvPr id="31" name="TextBox 30">
            <a:extLst>
              <a:ext uri="{FF2B5EF4-FFF2-40B4-BE49-F238E27FC236}">
                <a16:creationId xmlns:a16="http://schemas.microsoft.com/office/drawing/2014/main" id="{9F143260-887A-82E5-E7F0-D8C587242AE1}"/>
              </a:ext>
            </a:extLst>
          </p:cNvPr>
          <p:cNvSpPr txBox="1"/>
          <p:nvPr/>
        </p:nvSpPr>
        <p:spPr>
          <a:xfrm>
            <a:off x="1293363" y="5249289"/>
            <a:ext cx="3184788" cy="1200329"/>
          </a:xfrm>
          <a:prstGeom prst="rect">
            <a:avLst/>
          </a:prstGeom>
          <a:noFill/>
        </p:spPr>
        <p:txBody>
          <a:bodyPr wrap="square" rtlCol="0">
            <a:spAutoFit/>
          </a:bodyPr>
          <a:lstStyle/>
          <a:p>
            <a:r>
              <a:rPr lang="en-US" sz="2400" dirty="0"/>
              <a:t>Place each element into a “bucket” according to its 1’s place</a:t>
            </a:r>
          </a:p>
        </p:txBody>
      </p:sp>
      <p:grpSp>
        <p:nvGrpSpPr>
          <p:cNvPr id="98" name="Group 97" descr="An array of three digit numbers of length 16:&#10;[103, 801, 401, 323, 255, 823, 999, 101, 113, 901, 555, 512, 245, 800, 018, 121]">
            <a:extLst>
              <a:ext uri="{FF2B5EF4-FFF2-40B4-BE49-F238E27FC236}">
                <a16:creationId xmlns:a16="http://schemas.microsoft.com/office/drawing/2014/main" id="{30506CD8-5A21-1B48-F376-2B0346B1442F}"/>
              </a:ext>
            </a:extLst>
          </p:cNvPr>
          <p:cNvGrpSpPr/>
          <p:nvPr/>
        </p:nvGrpSpPr>
        <p:grpSpPr>
          <a:xfrm>
            <a:off x="503842" y="3666399"/>
            <a:ext cx="8561464" cy="849868"/>
            <a:chOff x="1752600" y="2743200"/>
            <a:chExt cx="8561464" cy="849868"/>
          </a:xfrm>
        </p:grpSpPr>
        <p:grpSp>
          <p:nvGrpSpPr>
            <p:cNvPr id="4" name="Group 3">
              <a:extLst>
                <a:ext uri="{FF2B5EF4-FFF2-40B4-BE49-F238E27FC236}">
                  <a16:creationId xmlns:a16="http://schemas.microsoft.com/office/drawing/2014/main" id="{668EBC18-C202-3D7E-B926-33134979DB44}"/>
                </a:ext>
              </a:extLst>
            </p:cNvPr>
            <p:cNvGrpSpPr/>
            <p:nvPr/>
          </p:nvGrpSpPr>
          <p:grpSpPr>
            <a:xfrm>
              <a:off x="1752600" y="2743200"/>
              <a:ext cx="4268338" cy="849868"/>
              <a:chOff x="2361062" y="2743200"/>
              <a:chExt cx="4268338" cy="849868"/>
            </a:xfrm>
          </p:grpSpPr>
          <p:grpSp>
            <p:nvGrpSpPr>
              <p:cNvPr id="5" name="Group 4">
                <a:extLst>
                  <a:ext uri="{FF2B5EF4-FFF2-40B4-BE49-F238E27FC236}">
                    <a16:creationId xmlns:a16="http://schemas.microsoft.com/office/drawing/2014/main" id="{B07EEFA4-C5F7-5449-AE1D-C9DCD31AEE37}"/>
                  </a:ext>
                </a:extLst>
              </p:cNvPr>
              <p:cNvGrpSpPr/>
              <p:nvPr/>
            </p:nvGrpSpPr>
            <p:grpSpPr>
              <a:xfrm>
                <a:off x="2361062" y="2743200"/>
                <a:ext cx="4268338" cy="533400"/>
                <a:chOff x="1445524" y="2971800"/>
                <a:chExt cx="4268338" cy="533400"/>
              </a:xfrm>
            </p:grpSpPr>
            <p:sp>
              <p:nvSpPr>
                <p:cNvPr id="22" name="Rectangle 21">
                  <a:extLst>
                    <a:ext uri="{FF2B5EF4-FFF2-40B4-BE49-F238E27FC236}">
                      <a16:creationId xmlns:a16="http://schemas.microsoft.com/office/drawing/2014/main" id="{B772C34B-AE61-051B-E7C0-BD7A0E92C086}"/>
                    </a:ext>
                  </a:extLst>
                </p:cNvPr>
                <p:cNvSpPr/>
                <p:nvPr/>
              </p:nvSpPr>
              <p:spPr>
                <a:xfrm>
                  <a:off x="14455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103</a:t>
                  </a:r>
                </a:p>
              </p:txBody>
            </p:sp>
            <p:sp>
              <p:nvSpPr>
                <p:cNvPr id="23" name="Rectangle 22">
                  <a:extLst>
                    <a:ext uri="{FF2B5EF4-FFF2-40B4-BE49-F238E27FC236}">
                      <a16:creationId xmlns:a16="http://schemas.microsoft.com/office/drawing/2014/main" id="{FA76D77E-9B08-5B17-CAB0-434AA7692468}"/>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801</a:t>
                  </a:r>
                </a:p>
              </p:txBody>
            </p:sp>
            <p:sp>
              <p:nvSpPr>
                <p:cNvPr id="25" name="Rectangle 24">
                  <a:extLst>
                    <a:ext uri="{FF2B5EF4-FFF2-40B4-BE49-F238E27FC236}">
                      <a16:creationId xmlns:a16="http://schemas.microsoft.com/office/drawing/2014/main" id="{14E195B0-311A-9164-AE6C-6CC2E9E46C94}"/>
                    </a:ext>
                  </a:extLst>
                </p:cNvPr>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a:t>
                  </a:r>
                </a:p>
              </p:txBody>
            </p:sp>
            <p:sp>
              <p:nvSpPr>
                <p:cNvPr id="26" name="Rectangle 25">
                  <a:extLst>
                    <a:ext uri="{FF2B5EF4-FFF2-40B4-BE49-F238E27FC236}">
                      <a16:creationId xmlns:a16="http://schemas.microsoft.com/office/drawing/2014/main" id="{5E96D355-24F5-F191-E3B1-402061B50FD0}"/>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323</a:t>
                  </a:r>
                </a:p>
              </p:txBody>
            </p:sp>
            <p:sp>
              <p:nvSpPr>
                <p:cNvPr id="27" name="Rectangle 26">
                  <a:extLst>
                    <a:ext uri="{FF2B5EF4-FFF2-40B4-BE49-F238E27FC236}">
                      <a16:creationId xmlns:a16="http://schemas.microsoft.com/office/drawing/2014/main" id="{1B07A61B-7381-B0A9-3D0B-7C9945E1349D}"/>
                    </a:ext>
                  </a:extLst>
                </p:cNvPr>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p:txBody>
            </p:sp>
            <p:sp>
              <p:nvSpPr>
                <p:cNvPr id="28" name="Rectangle 27">
                  <a:extLst>
                    <a:ext uri="{FF2B5EF4-FFF2-40B4-BE49-F238E27FC236}">
                      <a16:creationId xmlns:a16="http://schemas.microsoft.com/office/drawing/2014/main" id="{FDB9E96C-7F87-6C59-7CAB-3D0C04C4A4B9}"/>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823</a:t>
                  </a:r>
                </a:p>
              </p:txBody>
            </p:sp>
            <p:sp>
              <p:nvSpPr>
                <p:cNvPr id="29" name="Rectangle 28">
                  <a:extLst>
                    <a:ext uri="{FF2B5EF4-FFF2-40B4-BE49-F238E27FC236}">
                      <a16:creationId xmlns:a16="http://schemas.microsoft.com/office/drawing/2014/main" id="{639CFBAD-84A8-D35F-518F-ACA2E84658C4}"/>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sp>
              <p:nvSpPr>
                <p:cNvPr id="30" name="Rectangle 29">
                  <a:extLst>
                    <a:ext uri="{FF2B5EF4-FFF2-40B4-BE49-F238E27FC236}">
                      <a16:creationId xmlns:a16="http://schemas.microsoft.com/office/drawing/2014/main" id="{8D65DD80-C4D2-3900-188B-E4A300D3349C}"/>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101</a:t>
                  </a:r>
                </a:p>
              </p:txBody>
            </p:sp>
          </p:grpSp>
          <p:sp>
            <p:nvSpPr>
              <p:cNvPr id="6" name="TextBox 5">
                <a:extLst>
                  <a:ext uri="{FF2B5EF4-FFF2-40B4-BE49-F238E27FC236}">
                    <a16:creationId xmlns:a16="http://schemas.microsoft.com/office/drawing/2014/main" id="{3335E1F1-0254-0DDD-5734-F8739BDEB8E2}"/>
                  </a:ext>
                </a:extLst>
              </p:cNvPr>
              <p:cNvSpPr txBox="1"/>
              <p:nvPr/>
            </p:nvSpPr>
            <p:spPr>
              <a:xfrm>
                <a:off x="2500545" y="3223736"/>
                <a:ext cx="301686" cy="369332"/>
              </a:xfrm>
              <a:prstGeom prst="rect">
                <a:avLst/>
              </a:prstGeom>
              <a:noFill/>
            </p:spPr>
            <p:txBody>
              <a:bodyPr wrap="none" rtlCol="0">
                <a:spAutoFit/>
              </a:bodyPr>
              <a:lstStyle/>
              <a:p>
                <a:r>
                  <a:rPr lang="en-US" dirty="0">
                    <a:solidFill>
                      <a:srgbClr val="FF33CC"/>
                    </a:solidFill>
                  </a:rPr>
                  <a:t>0</a:t>
                </a:r>
              </a:p>
            </p:txBody>
          </p:sp>
          <p:sp>
            <p:nvSpPr>
              <p:cNvPr id="7" name="TextBox 6">
                <a:extLst>
                  <a:ext uri="{FF2B5EF4-FFF2-40B4-BE49-F238E27FC236}">
                    <a16:creationId xmlns:a16="http://schemas.microsoft.com/office/drawing/2014/main" id="{8738B4C1-48B3-8D43-57B3-DF798D570F2D}"/>
                  </a:ext>
                </a:extLst>
              </p:cNvPr>
              <p:cNvSpPr txBox="1"/>
              <p:nvPr/>
            </p:nvSpPr>
            <p:spPr>
              <a:xfrm>
                <a:off x="3033945" y="3223736"/>
                <a:ext cx="301686" cy="369332"/>
              </a:xfrm>
              <a:prstGeom prst="rect">
                <a:avLst/>
              </a:prstGeom>
              <a:noFill/>
            </p:spPr>
            <p:txBody>
              <a:bodyPr wrap="none" rtlCol="0">
                <a:spAutoFit/>
              </a:bodyPr>
              <a:lstStyle/>
              <a:p>
                <a:r>
                  <a:rPr lang="en-US" dirty="0">
                    <a:solidFill>
                      <a:srgbClr val="FF33CC"/>
                    </a:solidFill>
                  </a:rPr>
                  <a:t>1</a:t>
                </a:r>
              </a:p>
            </p:txBody>
          </p:sp>
          <p:sp>
            <p:nvSpPr>
              <p:cNvPr id="8" name="TextBox 7">
                <a:extLst>
                  <a:ext uri="{FF2B5EF4-FFF2-40B4-BE49-F238E27FC236}">
                    <a16:creationId xmlns:a16="http://schemas.microsoft.com/office/drawing/2014/main" id="{5BCE153C-97D2-2FDC-4F4B-FEDFBB49AE98}"/>
                  </a:ext>
                </a:extLst>
              </p:cNvPr>
              <p:cNvSpPr txBox="1"/>
              <p:nvPr/>
            </p:nvSpPr>
            <p:spPr>
              <a:xfrm>
                <a:off x="3567914" y="3223736"/>
                <a:ext cx="301686" cy="369332"/>
              </a:xfrm>
              <a:prstGeom prst="rect">
                <a:avLst/>
              </a:prstGeom>
              <a:noFill/>
            </p:spPr>
            <p:txBody>
              <a:bodyPr wrap="none" rtlCol="0">
                <a:spAutoFit/>
              </a:bodyPr>
              <a:lstStyle/>
              <a:p>
                <a:r>
                  <a:rPr lang="en-US" dirty="0">
                    <a:solidFill>
                      <a:srgbClr val="FF33CC"/>
                    </a:solidFill>
                  </a:rPr>
                  <a:t>2</a:t>
                </a:r>
              </a:p>
            </p:txBody>
          </p:sp>
          <p:sp>
            <p:nvSpPr>
              <p:cNvPr id="9" name="TextBox 8">
                <a:extLst>
                  <a:ext uri="{FF2B5EF4-FFF2-40B4-BE49-F238E27FC236}">
                    <a16:creationId xmlns:a16="http://schemas.microsoft.com/office/drawing/2014/main" id="{9C2625EF-4B40-86AC-DBF7-AEC4DBAC7920}"/>
                  </a:ext>
                </a:extLst>
              </p:cNvPr>
              <p:cNvSpPr txBox="1"/>
              <p:nvPr/>
            </p:nvSpPr>
            <p:spPr>
              <a:xfrm>
                <a:off x="4077688" y="3223736"/>
                <a:ext cx="301686" cy="369332"/>
              </a:xfrm>
              <a:prstGeom prst="rect">
                <a:avLst/>
              </a:prstGeom>
              <a:noFill/>
            </p:spPr>
            <p:txBody>
              <a:bodyPr wrap="none" rtlCol="0">
                <a:spAutoFit/>
              </a:bodyPr>
              <a:lstStyle/>
              <a:p>
                <a:r>
                  <a:rPr lang="en-US" dirty="0">
                    <a:solidFill>
                      <a:srgbClr val="FF33CC"/>
                    </a:solidFill>
                  </a:rPr>
                  <a:t>3</a:t>
                </a:r>
              </a:p>
            </p:txBody>
          </p:sp>
          <p:sp>
            <p:nvSpPr>
              <p:cNvPr id="16" name="TextBox 15">
                <a:extLst>
                  <a:ext uri="{FF2B5EF4-FFF2-40B4-BE49-F238E27FC236}">
                    <a16:creationId xmlns:a16="http://schemas.microsoft.com/office/drawing/2014/main" id="{EEC37B8A-61E0-DCA9-F6F9-F99C03E50FC5}"/>
                  </a:ext>
                </a:extLst>
              </p:cNvPr>
              <p:cNvSpPr txBox="1"/>
              <p:nvPr/>
            </p:nvSpPr>
            <p:spPr>
              <a:xfrm>
                <a:off x="4611088" y="3223158"/>
                <a:ext cx="301686" cy="369332"/>
              </a:xfrm>
              <a:prstGeom prst="rect">
                <a:avLst/>
              </a:prstGeom>
              <a:noFill/>
            </p:spPr>
            <p:txBody>
              <a:bodyPr wrap="none" rtlCol="0">
                <a:spAutoFit/>
              </a:bodyPr>
              <a:lstStyle/>
              <a:p>
                <a:r>
                  <a:rPr lang="en-US" dirty="0">
                    <a:solidFill>
                      <a:srgbClr val="FF33CC"/>
                    </a:solidFill>
                  </a:rPr>
                  <a:t>4</a:t>
                </a:r>
              </a:p>
            </p:txBody>
          </p:sp>
          <p:sp>
            <p:nvSpPr>
              <p:cNvPr id="17" name="TextBox 16">
                <a:extLst>
                  <a:ext uri="{FF2B5EF4-FFF2-40B4-BE49-F238E27FC236}">
                    <a16:creationId xmlns:a16="http://schemas.microsoft.com/office/drawing/2014/main" id="{751485CC-79A7-5233-BFC5-0C022EE87F6C}"/>
                  </a:ext>
                </a:extLst>
              </p:cNvPr>
              <p:cNvSpPr txBox="1"/>
              <p:nvPr/>
            </p:nvSpPr>
            <p:spPr>
              <a:xfrm>
                <a:off x="5110332" y="3223158"/>
                <a:ext cx="301686" cy="369332"/>
              </a:xfrm>
              <a:prstGeom prst="rect">
                <a:avLst/>
              </a:prstGeom>
              <a:noFill/>
            </p:spPr>
            <p:txBody>
              <a:bodyPr wrap="none" rtlCol="0">
                <a:spAutoFit/>
              </a:bodyPr>
              <a:lstStyle/>
              <a:p>
                <a:r>
                  <a:rPr lang="en-US" dirty="0">
                    <a:solidFill>
                      <a:srgbClr val="FF33CC"/>
                    </a:solidFill>
                  </a:rPr>
                  <a:t>5</a:t>
                </a:r>
              </a:p>
            </p:txBody>
          </p:sp>
          <p:sp>
            <p:nvSpPr>
              <p:cNvPr id="18" name="TextBox 17">
                <a:extLst>
                  <a:ext uri="{FF2B5EF4-FFF2-40B4-BE49-F238E27FC236}">
                    <a16:creationId xmlns:a16="http://schemas.microsoft.com/office/drawing/2014/main" id="{3B272925-512C-C00B-7B35-8DB56343F758}"/>
                  </a:ext>
                </a:extLst>
              </p:cNvPr>
              <p:cNvSpPr txBox="1"/>
              <p:nvPr/>
            </p:nvSpPr>
            <p:spPr>
              <a:xfrm>
                <a:off x="5702083" y="3223736"/>
                <a:ext cx="301686" cy="369332"/>
              </a:xfrm>
              <a:prstGeom prst="rect">
                <a:avLst/>
              </a:prstGeom>
              <a:noFill/>
            </p:spPr>
            <p:txBody>
              <a:bodyPr wrap="none" rtlCol="0">
                <a:spAutoFit/>
              </a:bodyPr>
              <a:lstStyle/>
              <a:p>
                <a:r>
                  <a:rPr lang="en-US" dirty="0">
                    <a:solidFill>
                      <a:srgbClr val="FF33CC"/>
                    </a:solidFill>
                  </a:rPr>
                  <a:t>6</a:t>
                </a:r>
              </a:p>
            </p:txBody>
          </p:sp>
          <p:sp>
            <p:nvSpPr>
              <p:cNvPr id="19" name="TextBox 18">
                <a:extLst>
                  <a:ext uri="{FF2B5EF4-FFF2-40B4-BE49-F238E27FC236}">
                    <a16:creationId xmlns:a16="http://schemas.microsoft.com/office/drawing/2014/main" id="{BC30E54D-BCBB-11D5-CD6E-F0AA8FE92BDD}"/>
                  </a:ext>
                </a:extLst>
              </p:cNvPr>
              <p:cNvSpPr txBox="1"/>
              <p:nvPr/>
            </p:nvSpPr>
            <p:spPr>
              <a:xfrm>
                <a:off x="6235483" y="3223158"/>
                <a:ext cx="301686" cy="369332"/>
              </a:xfrm>
              <a:prstGeom prst="rect">
                <a:avLst/>
              </a:prstGeom>
              <a:noFill/>
            </p:spPr>
            <p:txBody>
              <a:bodyPr wrap="none" rtlCol="0">
                <a:spAutoFit/>
              </a:bodyPr>
              <a:lstStyle/>
              <a:p>
                <a:r>
                  <a:rPr lang="en-US" dirty="0">
                    <a:solidFill>
                      <a:srgbClr val="FF33CC"/>
                    </a:solidFill>
                  </a:rPr>
                  <a:t>7</a:t>
                </a:r>
              </a:p>
            </p:txBody>
          </p:sp>
        </p:grpSp>
        <p:grpSp>
          <p:nvGrpSpPr>
            <p:cNvPr id="40" name="Group 39">
              <a:extLst>
                <a:ext uri="{FF2B5EF4-FFF2-40B4-BE49-F238E27FC236}">
                  <a16:creationId xmlns:a16="http://schemas.microsoft.com/office/drawing/2014/main" id="{6CAA4EA5-FE3D-8D40-0A90-42A1D5AC8ECF}"/>
                </a:ext>
              </a:extLst>
            </p:cNvPr>
            <p:cNvGrpSpPr/>
            <p:nvPr/>
          </p:nvGrpSpPr>
          <p:grpSpPr>
            <a:xfrm>
              <a:off x="6020939" y="2743200"/>
              <a:ext cx="4293125" cy="849868"/>
              <a:chOff x="2361062" y="2743200"/>
              <a:chExt cx="4293125" cy="849868"/>
            </a:xfrm>
          </p:grpSpPr>
          <p:grpSp>
            <p:nvGrpSpPr>
              <p:cNvPr id="41" name="Group 40">
                <a:extLst>
                  <a:ext uri="{FF2B5EF4-FFF2-40B4-BE49-F238E27FC236}">
                    <a16:creationId xmlns:a16="http://schemas.microsoft.com/office/drawing/2014/main" id="{F028159C-F314-68E3-297B-5DE73893EACE}"/>
                  </a:ext>
                </a:extLst>
              </p:cNvPr>
              <p:cNvGrpSpPr/>
              <p:nvPr/>
            </p:nvGrpSpPr>
            <p:grpSpPr>
              <a:xfrm>
                <a:off x="2361062" y="2743200"/>
                <a:ext cx="4268338" cy="533400"/>
                <a:chOff x="1445524" y="2971800"/>
                <a:chExt cx="4268338" cy="533400"/>
              </a:xfrm>
            </p:grpSpPr>
            <p:sp>
              <p:nvSpPr>
                <p:cNvPr id="78" name="Rectangle 77">
                  <a:extLst>
                    <a:ext uri="{FF2B5EF4-FFF2-40B4-BE49-F238E27FC236}">
                      <a16:creationId xmlns:a16="http://schemas.microsoft.com/office/drawing/2014/main" id="{A954409E-4BAF-A95F-544D-B8DF8CE93CEE}"/>
                    </a:ext>
                  </a:extLst>
                </p:cNvPr>
                <p:cNvSpPr/>
                <p:nvPr/>
              </p:nvSpPr>
              <p:spPr>
                <a:xfrm>
                  <a:off x="14455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113</a:t>
                  </a:r>
                </a:p>
              </p:txBody>
            </p:sp>
            <p:sp>
              <p:nvSpPr>
                <p:cNvPr id="79" name="Rectangle 78">
                  <a:extLst>
                    <a:ext uri="{FF2B5EF4-FFF2-40B4-BE49-F238E27FC236}">
                      <a16:creationId xmlns:a16="http://schemas.microsoft.com/office/drawing/2014/main" id="{245B0D8C-0166-3B37-5CF9-01E6616C1DC7}"/>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901</a:t>
                  </a:r>
                </a:p>
              </p:txBody>
            </p:sp>
            <p:sp>
              <p:nvSpPr>
                <p:cNvPr id="80" name="Rectangle 79">
                  <a:extLst>
                    <a:ext uri="{FF2B5EF4-FFF2-40B4-BE49-F238E27FC236}">
                      <a16:creationId xmlns:a16="http://schemas.microsoft.com/office/drawing/2014/main" id="{D8757A04-74EC-52A0-17F3-20B1DEECB0C4}"/>
                    </a:ext>
                  </a:extLst>
                </p:cNvPr>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555</a:t>
                  </a:r>
                </a:p>
              </p:txBody>
            </p:sp>
            <p:sp>
              <p:nvSpPr>
                <p:cNvPr id="81" name="Rectangle 80">
                  <a:extLst>
                    <a:ext uri="{FF2B5EF4-FFF2-40B4-BE49-F238E27FC236}">
                      <a16:creationId xmlns:a16="http://schemas.microsoft.com/office/drawing/2014/main" id="{9D5D8644-3F22-4B90-4575-591E69E6DD1D}"/>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p:txBody>
            </p:sp>
            <p:sp>
              <p:nvSpPr>
                <p:cNvPr id="82" name="Rectangle 81">
                  <a:extLst>
                    <a:ext uri="{FF2B5EF4-FFF2-40B4-BE49-F238E27FC236}">
                      <a16:creationId xmlns:a16="http://schemas.microsoft.com/office/drawing/2014/main" id="{D0FB66AC-257C-A3A7-72A2-9BAA64032154}"/>
                    </a:ext>
                  </a:extLst>
                </p:cNvPr>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p:txBody>
            </p:sp>
            <p:sp>
              <p:nvSpPr>
                <p:cNvPr id="83" name="Rectangle 82">
                  <a:extLst>
                    <a:ext uri="{FF2B5EF4-FFF2-40B4-BE49-F238E27FC236}">
                      <a16:creationId xmlns:a16="http://schemas.microsoft.com/office/drawing/2014/main" id="{B64146E2-4504-A8F1-99F9-D44753821034}"/>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p:txBody>
            </p:sp>
            <p:sp>
              <p:nvSpPr>
                <p:cNvPr id="84" name="Rectangle 83">
                  <a:extLst>
                    <a:ext uri="{FF2B5EF4-FFF2-40B4-BE49-F238E27FC236}">
                      <a16:creationId xmlns:a16="http://schemas.microsoft.com/office/drawing/2014/main" id="{24994ADB-06A8-D4BC-7DB5-3CC06E91FA0C}"/>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85" name="Rectangle 84">
                  <a:extLst>
                    <a:ext uri="{FF2B5EF4-FFF2-40B4-BE49-F238E27FC236}">
                      <a16:creationId xmlns:a16="http://schemas.microsoft.com/office/drawing/2014/main" id="{A8740905-608B-1F49-6E88-49046DEDE13C}"/>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121</a:t>
                  </a:r>
                </a:p>
              </p:txBody>
            </p:sp>
          </p:grpSp>
          <p:sp>
            <p:nvSpPr>
              <p:cNvPr id="42" name="TextBox 41">
                <a:extLst>
                  <a:ext uri="{FF2B5EF4-FFF2-40B4-BE49-F238E27FC236}">
                    <a16:creationId xmlns:a16="http://schemas.microsoft.com/office/drawing/2014/main" id="{FA4ED3AF-CE5A-B2A9-1793-8C8C2A1B881B}"/>
                  </a:ext>
                </a:extLst>
              </p:cNvPr>
              <p:cNvSpPr txBox="1"/>
              <p:nvPr/>
            </p:nvSpPr>
            <p:spPr>
              <a:xfrm>
                <a:off x="2500545" y="3223736"/>
                <a:ext cx="301686" cy="369332"/>
              </a:xfrm>
              <a:prstGeom prst="rect">
                <a:avLst/>
              </a:prstGeom>
              <a:noFill/>
            </p:spPr>
            <p:txBody>
              <a:bodyPr wrap="none" rtlCol="0">
                <a:spAutoFit/>
              </a:bodyPr>
              <a:lstStyle/>
              <a:p>
                <a:r>
                  <a:rPr lang="en-US" dirty="0">
                    <a:solidFill>
                      <a:srgbClr val="FF33CC"/>
                    </a:solidFill>
                  </a:rPr>
                  <a:t>8</a:t>
                </a:r>
              </a:p>
            </p:txBody>
          </p:sp>
          <p:sp>
            <p:nvSpPr>
              <p:cNvPr id="43" name="TextBox 42">
                <a:extLst>
                  <a:ext uri="{FF2B5EF4-FFF2-40B4-BE49-F238E27FC236}">
                    <a16:creationId xmlns:a16="http://schemas.microsoft.com/office/drawing/2014/main" id="{000116F0-E2BC-4A94-3A2F-68B14E3D9D6D}"/>
                  </a:ext>
                </a:extLst>
              </p:cNvPr>
              <p:cNvSpPr txBox="1"/>
              <p:nvPr/>
            </p:nvSpPr>
            <p:spPr>
              <a:xfrm>
                <a:off x="3033945" y="3223736"/>
                <a:ext cx="301686" cy="369332"/>
              </a:xfrm>
              <a:prstGeom prst="rect">
                <a:avLst/>
              </a:prstGeom>
              <a:noFill/>
            </p:spPr>
            <p:txBody>
              <a:bodyPr wrap="none" rtlCol="0">
                <a:spAutoFit/>
              </a:bodyPr>
              <a:lstStyle/>
              <a:p>
                <a:r>
                  <a:rPr lang="en-US" dirty="0">
                    <a:solidFill>
                      <a:srgbClr val="FF33CC"/>
                    </a:solidFill>
                  </a:rPr>
                  <a:t>9</a:t>
                </a:r>
              </a:p>
            </p:txBody>
          </p:sp>
          <p:sp>
            <p:nvSpPr>
              <p:cNvPr id="44" name="TextBox 43">
                <a:extLst>
                  <a:ext uri="{FF2B5EF4-FFF2-40B4-BE49-F238E27FC236}">
                    <a16:creationId xmlns:a16="http://schemas.microsoft.com/office/drawing/2014/main" id="{58EB4907-B83A-178C-0854-3A1D1D6D8064}"/>
                  </a:ext>
                </a:extLst>
              </p:cNvPr>
              <p:cNvSpPr txBox="1"/>
              <p:nvPr/>
            </p:nvSpPr>
            <p:spPr>
              <a:xfrm>
                <a:off x="3567914" y="3223736"/>
                <a:ext cx="418704" cy="369332"/>
              </a:xfrm>
              <a:prstGeom prst="rect">
                <a:avLst/>
              </a:prstGeom>
              <a:noFill/>
            </p:spPr>
            <p:txBody>
              <a:bodyPr wrap="none" rtlCol="0">
                <a:spAutoFit/>
              </a:bodyPr>
              <a:lstStyle/>
              <a:p>
                <a:r>
                  <a:rPr lang="en-US" dirty="0">
                    <a:solidFill>
                      <a:srgbClr val="FF33CC"/>
                    </a:solidFill>
                  </a:rPr>
                  <a:t>10</a:t>
                </a:r>
              </a:p>
            </p:txBody>
          </p:sp>
          <p:sp>
            <p:nvSpPr>
              <p:cNvPr id="45" name="TextBox 44">
                <a:extLst>
                  <a:ext uri="{FF2B5EF4-FFF2-40B4-BE49-F238E27FC236}">
                    <a16:creationId xmlns:a16="http://schemas.microsoft.com/office/drawing/2014/main" id="{1F29C78F-1BB3-E0F4-23B0-F89C42A85941}"/>
                  </a:ext>
                </a:extLst>
              </p:cNvPr>
              <p:cNvSpPr txBox="1"/>
              <p:nvPr/>
            </p:nvSpPr>
            <p:spPr>
              <a:xfrm>
                <a:off x="4077688" y="3223736"/>
                <a:ext cx="418704" cy="369332"/>
              </a:xfrm>
              <a:prstGeom prst="rect">
                <a:avLst/>
              </a:prstGeom>
              <a:noFill/>
            </p:spPr>
            <p:txBody>
              <a:bodyPr wrap="none" rtlCol="0">
                <a:spAutoFit/>
              </a:bodyPr>
              <a:lstStyle/>
              <a:p>
                <a:r>
                  <a:rPr lang="en-US" dirty="0">
                    <a:solidFill>
                      <a:srgbClr val="FF33CC"/>
                    </a:solidFill>
                  </a:rPr>
                  <a:t>11</a:t>
                </a:r>
              </a:p>
            </p:txBody>
          </p:sp>
          <p:sp>
            <p:nvSpPr>
              <p:cNvPr id="74" name="TextBox 73">
                <a:extLst>
                  <a:ext uri="{FF2B5EF4-FFF2-40B4-BE49-F238E27FC236}">
                    <a16:creationId xmlns:a16="http://schemas.microsoft.com/office/drawing/2014/main" id="{91155CF0-8F3F-B2B6-B4CE-818EC30457F9}"/>
                  </a:ext>
                </a:extLst>
              </p:cNvPr>
              <p:cNvSpPr txBox="1"/>
              <p:nvPr/>
            </p:nvSpPr>
            <p:spPr>
              <a:xfrm>
                <a:off x="4611088" y="3223158"/>
                <a:ext cx="418704" cy="369332"/>
              </a:xfrm>
              <a:prstGeom prst="rect">
                <a:avLst/>
              </a:prstGeom>
              <a:noFill/>
            </p:spPr>
            <p:txBody>
              <a:bodyPr wrap="none" rtlCol="0">
                <a:spAutoFit/>
              </a:bodyPr>
              <a:lstStyle/>
              <a:p>
                <a:r>
                  <a:rPr lang="en-US" dirty="0">
                    <a:solidFill>
                      <a:srgbClr val="FF33CC"/>
                    </a:solidFill>
                  </a:rPr>
                  <a:t>12</a:t>
                </a:r>
              </a:p>
            </p:txBody>
          </p:sp>
          <p:sp>
            <p:nvSpPr>
              <p:cNvPr id="75" name="TextBox 74">
                <a:extLst>
                  <a:ext uri="{FF2B5EF4-FFF2-40B4-BE49-F238E27FC236}">
                    <a16:creationId xmlns:a16="http://schemas.microsoft.com/office/drawing/2014/main" id="{5ABAEC95-3AA8-1977-949A-53F10027BACC}"/>
                  </a:ext>
                </a:extLst>
              </p:cNvPr>
              <p:cNvSpPr txBox="1"/>
              <p:nvPr/>
            </p:nvSpPr>
            <p:spPr>
              <a:xfrm>
                <a:off x="5110332" y="3223158"/>
                <a:ext cx="418704" cy="369332"/>
              </a:xfrm>
              <a:prstGeom prst="rect">
                <a:avLst/>
              </a:prstGeom>
              <a:noFill/>
            </p:spPr>
            <p:txBody>
              <a:bodyPr wrap="none" rtlCol="0">
                <a:spAutoFit/>
              </a:bodyPr>
              <a:lstStyle/>
              <a:p>
                <a:r>
                  <a:rPr lang="en-US" dirty="0">
                    <a:solidFill>
                      <a:srgbClr val="FF33CC"/>
                    </a:solidFill>
                  </a:rPr>
                  <a:t>13</a:t>
                </a:r>
              </a:p>
            </p:txBody>
          </p:sp>
          <p:sp>
            <p:nvSpPr>
              <p:cNvPr id="76" name="TextBox 75">
                <a:extLst>
                  <a:ext uri="{FF2B5EF4-FFF2-40B4-BE49-F238E27FC236}">
                    <a16:creationId xmlns:a16="http://schemas.microsoft.com/office/drawing/2014/main" id="{9F7C5BDB-74C7-EEA9-FD7A-108150ED3D0B}"/>
                  </a:ext>
                </a:extLst>
              </p:cNvPr>
              <p:cNvSpPr txBox="1"/>
              <p:nvPr/>
            </p:nvSpPr>
            <p:spPr>
              <a:xfrm>
                <a:off x="5702083" y="3223736"/>
                <a:ext cx="418704" cy="369332"/>
              </a:xfrm>
              <a:prstGeom prst="rect">
                <a:avLst/>
              </a:prstGeom>
              <a:noFill/>
            </p:spPr>
            <p:txBody>
              <a:bodyPr wrap="none" rtlCol="0">
                <a:spAutoFit/>
              </a:bodyPr>
              <a:lstStyle/>
              <a:p>
                <a:r>
                  <a:rPr lang="en-US" dirty="0">
                    <a:solidFill>
                      <a:srgbClr val="FF33CC"/>
                    </a:solidFill>
                  </a:rPr>
                  <a:t>14</a:t>
                </a:r>
              </a:p>
            </p:txBody>
          </p:sp>
          <p:sp>
            <p:nvSpPr>
              <p:cNvPr id="77" name="TextBox 76">
                <a:extLst>
                  <a:ext uri="{FF2B5EF4-FFF2-40B4-BE49-F238E27FC236}">
                    <a16:creationId xmlns:a16="http://schemas.microsoft.com/office/drawing/2014/main" id="{9C38C609-4A48-7161-25E6-18F44C5174A4}"/>
                  </a:ext>
                </a:extLst>
              </p:cNvPr>
              <p:cNvSpPr txBox="1"/>
              <p:nvPr/>
            </p:nvSpPr>
            <p:spPr>
              <a:xfrm>
                <a:off x="6235483" y="3223158"/>
                <a:ext cx="418704" cy="369332"/>
              </a:xfrm>
              <a:prstGeom prst="rect">
                <a:avLst/>
              </a:prstGeom>
              <a:noFill/>
            </p:spPr>
            <p:txBody>
              <a:bodyPr wrap="none" rtlCol="0">
                <a:spAutoFit/>
              </a:bodyPr>
              <a:lstStyle/>
              <a:p>
                <a:r>
                  <a:rPr lang="en-US" dirty="0">
                    <a:solidFill>
                      <a:srgbClr val="FF33CC"/>
                    </a:solidFill>
                  </a:rPr>
                  <a:t>15</a:t>
                </a:r>
              </a:p>
            </p:txBody>
          </p:sp>
        </p:grpSp>
      </p:grpSp>
      <p:grpSp>
        <p:nvGrpSpPr>
          <p:cNvPr id="99" name="Group 98" descr="We proceed by doing a bucket sort using the least significant digit of the numbers. Because our numbers are represented in base 10, we have buckets 0 through 9, filled in as follows:&#10;bucket 0: 800&#10;bucket 1: 801, 401, 901, 121&#10;bucket 2: 512&#10;bucket 3: 103, 323, 823, 113&#10;bucket 4: empty&#10;bucket 5: 255, 555, 245&#10;bucket 6: empty&#10;bucket 7: empty&#10;bucket 8: 018&#10;bucket 9: 999">
            <a:extLst>
              <a:ext uri="{FF2B5EF4-FFF2-40B4-BE49-F238E27FC236}">
                <a16:creationId xmlns:a16="http://schemas.microsoft.com/office/drawing/2014/main" id="{C4BEB531-3711-E388-CD9E-744269DCB5F9}"/>
              </a:ext>
            </a:extLst>
          </p:cNvPr>
          <p:cNvGrpSpPr/>
          <p:nvPr/>
        </p:nvGrpSpPr>
        <p:grpSpPr>
          <a:xfrm>
            <a:off x="6639080" y="4886764"/>
            <a:ext cx="5334000" cy="1817195"/>
            <a:chOff x="4876800" y="4493526"/>
            <a:chExt cx="5334000" cy="1817195"/>
          </a:xfrm>
        </p:grpSpPr>
        <p:sp>
          <p:nvSpPr>
            <p:cNvPr id="100" name="Rectangle 99">
              <a:extLst>
                <a:ext uri="{FF2B5EF4-FFF2-40B4-BE49-F238E27FC236}">
                  <a16:creationId xmlns:a16="http://schemas.microsoft.com/office/drawing/2014/main" id="{54D98CC9-1ECA-8EC1-D4F2-F5356BD5D74D}"/>
                </a:ext>
              </a:extLst>
            </p:cNvPr>
            <p:cNvSpPr/>
            <p:nvPr/>
          </p:nvSpPr>
          <p:spPr>
            <a:xfrm>
              <a:off x="96774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sp>
          <p:nvSpPr>
            <p:cNvPr id="101" name="Rectangle 100">
              <a:extLst>
                <a:ext uri="{FF2B5EF4-FFF2-40B4-BE49-F238E27FC236}">
                  <a16:creationId xmlns:a16="http://schemas.microsoft.com/office/drawing/2014/main" id="{AA885E00-B68C-F785-3E08-00904AF4E605}"/>
                </a:ext>
              </a:extLst>
            </p:cNvPr>
            <p:cNvSpPr/>
            <p:nvPr/>
          </p:nvSpPr>
          <p:spPr>
            <a:xfrm>
              <a:off x="91440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102" name="Rectangle 101">
              <a:extLst>
                <a:ext uri="{FF2B5EF4-FFF2-40B4-BE49-F238E27FC236}">
                  <a16:creationId xmlns:a16="http://schemas.microsoft.com/office/drawing/2014/main" id="{8E53BF7D-9B29-0146-38F4-473D33D31363}"/>
                </a:ext>
              </a:extLst>
            </p:cNvPr>
            <p:cNvSpPr/>
            <p:nvPr/>
          </p:nvSpPr>
          <p:spPr>
            <a:xfrm>
              <a:off x="86106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26DF8AFB-0BE2-6403-A1E2-1E8D871B2345}"/>
                </a:ext>
              </a:extLst>
            </p:cNvPr>
            <p:cNvSpPr/>
            <p:nvPr/>
          </p:nvSpPr>
          <p:spPr>
            <a:xfrm>
              <a:off x="80772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7989718A-7D33-FB9B-C348-2CC0497D6E02}"/>
                </a:ext>
              </a:extLst>
            </p:cNvPr>
            <p:cNvSpPr/>
            <p:nvPr/>
          </p:nvSpPr>
          <p:spPr>
            <a:xfrm>
              <a:off x="75438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a:p>
              <a:pPr algn="ctr"/>
              <a:r>
                <a:rPr lang="en-US" dirty="0">
                  <a:solidFill>
                    <a:schemeClr val="tx1"/>
                  </a:solidFill>
                </a:rPr>
                <a:t>555</a:t>
              </a:r>
            </a:p>
            <a:p>
              <a:pPr algn="ctr"/>
              <a:r>
                <a:rPr lang="en-US" dirty="0">
                  <a:solidFill>
                    <a:schemeClr val="tx1"/>
                  </a:solidFill>
                </a:rPr>
                <a:t>245</a:t>
              </a:r>
            </a:p>
          </p:txBody>
        </p:sp>
        <p:sp>
          <p:nvSpPr>
            <p:cNvPr id="105" name="Rectangle 104">
              <a:extLst>
                <a:ext uri="{FF2B5EF4-FFF2-40B4-BE49-F238E27FC236}">
                  <a16:creationId xmlns:a16="http://schemas.microsoft.com/office/drawing/2014/main" id="{DC242C9B-09A4-6117-C57D-D24450AC01BE}"/>
                </a:ext>
              </a:extLst>
            </p:cNvPr>
            <p:cNvSpPr/>
            <p:nvPr/>
          </p:nvSpPr>
          <p:spPr>
            <a:xfrm>
              <a:off x="70104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015C1621-566D-4D9B-4062-CF55647D2ACB}"/>
                </a:ext>
              </a:extLst>
            </p:cNvPr>
            <p:cNvSpPr/>
            <p:nvPr/>
          </p:nvSpPr>
          <p:spPr>
            <a:xfrm>
              <a:off x="64770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103</a:t>
              </a:r>
            </a:p>
            <a:p>
              <a:pPr algn="ctr"/>
              <a:r>
                <a:rPr lang="en-US" dirty="0">
                  <a:solidFill>
                    <a:schemeClr val="tx1"/>
                  </a:solidFill>
                </a:rPr>
                <a:t>323</a:t>
              </a:r>
            </a:p>
            <a:p>
              <a:pPr algn="ctr"/>
              <a:r>
                <a:rPr lang="en-US" dirty="0">
                  <a:solidFill>
                    <a:schemeClr val="tx1"/>
                  </a:solidFill>
                </a:rPr>
                <a:t>823</a:t>
              </a:r>
            </a:p>
            <a:p>
              <a:pPr algn="ctr"/>
              <a:r>
                <a:rPr lang="en-US" dirty="0">
                  <a:solidFill>
                    <a:schemeClr val="tx1"/>
                  </a:solidFill>
                </a:rPr>
                <a:t>113</a:t>
              </a:r>
            </a:p>
          </p:txBody>
        </p:sp>
        <p:sp>
          <p:nvSpPr>
            <p:cNvPr id="107" name="Rectangle 106">
              <a:extLst>
                <a:ext uri="{FF2B5EF4-FFF2-40B4-BE49-F238E27FC236}">
                  <a16:creationId xmlns:a16="http://schemas.microsoft.com/office/drawing/2014/main" id="{C7A6F8BB-D41D-CFC2-3B83-378EB0BEE6B6}"/>
                </a:ext>
              </a:extLst>
            </p:cNvPr>
            <p:cNvSpPr/>
            <p:nvPr/>
          </p:nvSpPr>
          <p:spPr>
            <a:xfrm>
              <a:off x="59436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p:txBody>
        </p:sp>
        <p:sp>
          <p:nvSpPr>
            <p:cNvPr id="108" name="TextBox 107">
              <a:extLst>
                <a:ext uri="{FF2B5EF4-FFF2-40B4-BE49-F238E27FC236}">
                  <a16:creationId xmlns:a16="http://schemas.microsoft.com/office/drawing/2014/main" id="{F861BB88-9666-9EB5-3623-B2DCEF4360DA}"/>
                </a:ext>
              </a:extLst>
            </p:cNvPr>
            <p:cNvSpPr txBox="1"/>
            <p:nvPr/>
          </p:nvSpPr>
          <p:spPr>
            <a:xfrm>
              <a:off x="4992657" y="5941389"/>
              <a:ext cx="301686" cy="369332"/>
            </a:xfrm>
            <a:prstGeom prst="rect">
              <a:avLst/>
            </a:prstGeom>
            <a:noFill/>
          </p:spPr>
          <p:txBody>
            <a:bodyPr wrap="none" rtlCol="0">
              <a:spAutoFit/>
            </a:bodyPr>
            <a:lstStyle/>
            <a:p>
              <a:r>
                <a:rPr lang="en-US" dirty="0">
                  <a:solidFill>
                    <a:srgbClr val="FF33CC"/>
                  </a:solidFill>
                </a:rPr>
                <a:t>0</a:t>
              </a:r>
            </a:p>
          </p:txBody>
        </p:sp>
        <p:sp>
          <p:nvSpPr>
            <p:cNvPr id="109" name="TextBox 108">
              <a:extLst>
                <a:ext uri="{FF2B5EF4-FFF2-40B4-BE49-F238E27FC236}">
                  <a16:creationId xmlns:a16="http://schemas.microsoft.com/office/drawing/2014/main" id="{7DD2ED4B-3174-CE5F-9623-8FFD23B19965}"/>
                </a:ext>
              </a:extLst>
            </p:cNvPr>
            <p:cNvSpPr txBox="1"/>
            <p:nvPr/>
          </p:nvSpPr>
          <p:spPr>
            <a:xfrm>
              <a:off x="5526057" y="5941389"/>
              <a:ext cx="301686" cy="369332"/>
            </a:xfrm>
            <a:prstGeom prst="rect">
              <a:avLst/>
            </a:prstGeom>
            <a:noFill/>
          </p:spPr>
          <p:txBody>
            <a:bodyPr wrap="none" rtlCol="0">
              <a:spAutoFit/>
            </a:bodyPr>
            <a:lstStyle/>
            <a:p>
              <a:r>
                <a:rPr lang="en-US" dirty="0">
                  <a:solidFill>
                    <a:srgbClr val="FF33CC"/>
                  </a:solidFill>
                </a:rPr>
                <a:t>1</a:t>
              </a:r>
            </a:p>
          </p:txBody>
        </p:sp>
        <p:sp>
          <p:nvSpPr>
            <p:cNvPr id="110" name="TextBox 109">
              <a:extLst>
                <a:ext uri="{FF2B5EF4-FFF2-40B4-BE49-F238E27FC236}">
                  <a16:creationId xmlns:a16="http://schemas.microsoft.com/office/drawing/2014/main" id="{E3A5957B-0255-9C64-F7B4-05DAE01FEE43}"/>
                </a:ext>
              </a:extLst>
            </p:cNvPr>
            <p:cNvSpPr txBox="1"/>
            <p:nvPr/>
          </p:nvSpPr>
          <p:spPr>
            <a:xfrm>
              <a:off x="6060026" y="5941389"/>
              <a:ext cx="301686" cy="369332"/>
            </a:xfrm>
            <a:prstGeom prst="rect">
              <a:avLst/>
            </a:prstGeom>
            <a:noFill/>
          </p:spPr>
          <p:txBody>
            <a:bodyPr wrap="none" rtlCol="0">
              <a:spAutoFit/>
            </a:bodyPr>
            <a:lstStyle/>
            <a:p>
              <a:r>
                <a:rPr lang="en-US" dirty="0">
                  <a:solidFill>
                    <a:srgbClr val="FF33CC"/>
                  </a:solidFill>
                </a:rPr>
                <a:t>2</a:t>
              </a:r>
            </a:p>
          </p:txBody>
        </p:sp>
        <p:sp>
          <p:nvSpPr>
            <p:cNvPr id="111" name="TextBox 110">
              <a:extLst>
                <a:ext uri="{FF2B5EF4-FFF2-40B4-BE49-F238E27FC236}">
                  <a16:creationId xmlns:a16="http://schemas.microsoft.com/office/drawing/2014/main" id="{281CAD29-B3DF-A849-5CE5-4BF69DD53C73}"/>
                </a:ext>
              </a:extLst>
            </p:cNvPr>
            <p:cNvSpPr txBox="1"/>
            <p:nvPr/>
          </p:nvSpPr>
          <p:spPr>
            <a:xfrm>
              <a:off x="6569800" y="5941389"/>
              <a:ext cx="301686" cy="369332"/>
            </a:xfrm>
            <a:prstGeom prst="rect">
              <a:avLst/>
            </a:prstGeom>
            <a:noFill/>
          </p:spPr>
          <p:txBody>
            <a:bodyPr wrap="none" rtlCol="0">
              <a:spAutoFit/>
            </a:bodyPr>
            <a:lstStyle/>
            <a:p>
              <a:r>
                <a:rPr lang="en-US" dirty="0">
                  <a:solidFill>
                    <a:srgbClr val="FF33CC"/>
                  </a:solidFill>
                </a:rPr>
                <a:t>3</a:t>
              </a:r>
            </a:p>
          </p:txBody>
        </p:sp>
        <p:sp>
          <p:nvSpPr>
            <p:cNvPr id="112" name="TextBox 111">
              <a:extLst>
                <a:ext uri="{FF2B5EF4-FFF2-40B4-BE49-F238E27FC236}">
                  <a16:creationId xmlns:a16="http://schemas.microsoft.com/office/drawing/2014/main" id="{DB99E5E6-92D5-F305-7AAD-325721A03303}"/>
                </a:ext>
              </a:extLst>
            </p:cNvPr>
            <p:cNvSpPr txBox="1"/>
            <p:nvPr/>
          </p:nvSpPr>
          <p:spPr>
            <a:xfrm>
              <a:off x="7103200" y="5940811"/>
              <a:ext cx="301686" cy="369332"/>
            </a:xfrm>
            <a:prstGeom prst="rect">
              <a:avLst/>
            </a:prstGeom>
            <a:noFill/>
          </p:spPr>
          <p:txBody>
            <a:bodyPr wrap="none" rtlCol="0">
              <a:spAutoFit/>
            </a:bodyPr>
            <a:lstStyle/>
            <a:p>
              <a:r>
                <a:rPr lang="en-US" dirty="0">
                  <a:solidFill>
                    <a:srgbClr val="FF33CC"/>
                  </a:solidFill>
                </a:rPr>
                <a:t>4</a:t>
              </a:r>
            </a:p>
          </p:txBody>
        </p:sp>
        <p:sp>
          <p:nvSpPr>
            <p:cNvPr id="113" name="TextBox 112">
              <a:extLst>
                <a:ext uri="{FF2B5EF4-FFF2-40B4-BE49-F238E27FC236}">
                  <a16:creationId xmlns:a16="http://schemas.microsoft.com/office/drawing/2014/main" id="{94D8D65B-6701-8B3A-6DF6-D98B1ED9EBFF}"/>
                </a:ext>
              </a:extLst>
            </p:cNvPr>
            <p:cNvSpPr txBox="1"/>
            <p:nvPr/>
          </p:nvSpPr>
          <p:spPr>
            <a:xfrm>
              <a:off x="7602444" y="5940811"/>
              <a:ext cx="301686" cy="369332"/>
            </a:xfrm>
            <a:prstGeom prst="rect">
              <a:avLst/>
            </a:prstGeom>
            <a:noFill/>
          </p:spPr>
          <p:txBody>
            <a:bodyPr wrap="none" rtlCol="0">
              <a:spAutoFit/>
            </a:bodyPr>
            <a:lstStyle/>
            <a:p>
              <a:r>
                <a:rPr lang="en-US" dirty="0">
                  <a:solidFill>
                    <a:srgbClr val="FF33CC"/>
                  </a:solidFill>
                </a:rPr>
                <a:t>5</a:t>
              </a:r>
            </a:p>
          </p:txBody>
        </p:sp>
        <p:sp>
          <p:nvSpPr>
            <p:cNvPr id="114" name="TextBox 113">
              <a:extLst>
                <a:ext uri="{FF2B5EF4-FFF2-40B4-BE49-F238E27FC236}">
                  <a16:creationId xmlns:a16="http://schemas.microsoft.com/office/drawing/2014/main" id="{8BC08D99-04C9-E62B-494D-3A181488A7AA}"/>
                </a:ext>
              </a:extLst>
            </p:cNvPr>
            <p:cNvSpPr txBox="1"/>
            <p:nvPr/>
          </p:nvSpPr>
          <p:spPr>
            <a:xfrm>
              <a:off x="8194195" y="5941389"/>
              <a:ext cx="301686" cy="369332"/>
            </a:xfrm>
            <a:prstGeom prst="rect">
              <a:avLst/>
            </a:prstGeom>
            <a:noFill/>
          </p:spPr>
          <p:txBody>
            <a:bodyPr wrap="none" rtlCol="0">
              <a:spAutoFit/>
            </a:bodyPr>
            <a:lstStyle/>
            <a:p>
              <a:r>
                <a:rPr lang="en-US" dirty="0">
                  <a:solidFill>
                    <a:srgbClr val="FF33CC"/>
                  </a:solidFill>
                </a:rPr>
                <a:t>6</a:t>
              </a:r>
            </a:p>
          </p:txBody>
        </p:sp>
        <p:sp>
          <p:nvSpPr>
            <p:cNvPr id="115" name="TextBox 114">
              <a:extLst>
                <a:ext uri="{FF2B5EF4-FFF2-40B4-BE49-F238E27FC236}">
                  <a16:creationId xmlns:a16="http://schemas.microsoft.com/office/drawing/2014/main" id="{7F614A99-7467-E672-9DB1-AF5A3A8C5BA4}"/>
                </a:ext>
              </a:extLst>
            </p:cNvPr>
            <p:cNvSpPr txBox="1"/>
            <p:nvPr/>
          </p:nvSpPr>
          <p:spPr>
            <a:xfrm>
              <a:off x="8727595" y="5940811"/>
              <a:ext cx="301686" cy="369332"/>
            </a:xfrm>
            <a:prstGeom prst="rect">
              <a:avLst/>
            </a:prstGeom>
            <a:noFill/>
          </p:spPr>
          <p:txBody>
            <a:bodyPr wrap="none" rtlCol="0">
              <a:spAutoFit/>
            </a:bodyPr>
            <a:lstStyle/>
            <a:p>
              <a:r>
                <a:rPr lang="en-US" dirty="0">
                  <a:solidFill>
                    <a:srgbClr val="FF33CC"/>
                  </a:solidFill>
                </a:rPr>
                <a:t>7</a:t>
              </a:r>
            </a:p>
          </p:txBody>
        </p:sp>
        <p:sp>
          <p:nvSpPr>
            <p:cNvPr id="116" name="Rectangle 115">
              <a:extLst>
                <a:ext uri="{FF2B5EF4-FFF2-40B4-BE49-F238E27FC236}">
                  <a16:creationId xmlns:a16="http://schemas.microsoft.com/office/drawing/2014/main" id="{F764E1B5-6D75-87C0-89E3-5D3ABC709EDB}"/>
                </a:ext>
              </a:extLst>
            </p:cNvPr>
            <p:cNvSpPr/>
            <p:nvPr/>
          </p:nvSpPr>
          <p:spPr>
            <a:xfrm>
              <a:off x="54102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801</a:t>
              </a:r>
            </a:p>
            <a:p>
              <a:pPr algn="ctr"/>
              <a:r>
                <a:rPr lang="en-US" dirty="0">
                  <a:solidFill>
                    <a:schemeClr val="tx1"/>
                  </a:solidFill>
                </a:rPr>
                <a:t>401</a:t>
              </a:r>
            </a:p>
            <a:p>
              <a:pPr algn="ctr"/>
              <a:r>
                <a:rPr lang="en-US" dirty="0">
                  <a:solidFill>
                    <a:schemeClr val="tx1"/>
                  </a:solidFill>
                </a:rPr>
                <a:t>101</a:t>
              </a:r>
            </a:p>
            <a:p>
              <a:pPr algn="ctr"/>
              <a:r>
                <a:rPr lang="en-US" dirty="0">
                  <a:solidFill>
                    <a:schemeClr val="tx1"/>
                  </a:solidFill>
                </a:rPr>
                <a:t>901</a:t>
              </a:r>
            </a:p>
            <a:p>
              <a:pPr algn="ctr"/>
              <a:r>
                <a:rPr lang="en-US" dirty="0">
                  <a:solidFill>
                    <a:schemeClr val="tx1"/>
                  </a:solidFill>
                </a:rPr>
                <a:t>121</a:t>
              </a:r>
            </a:p>
          </p:txBody>
        </p:sp>
        <p:sp>
          <p:nvSpPr>
            <p:cNvPr id="117" name="Rectangle 116">
              <a:extLst>
                <a:ext uri="{FF2B5EF4-FFF2-40B4-BE49-F238E27FC236}">
                  <a16:creationId xmlns:a16="http://schemas.microsoft.com/office/drawing/2014/main" id="{69EB4A83-5E3A-A769-DCFB-123F8F10F4A7}"/>
                </a:ext>
              </a:extLst>
            </p:cNvPr>
            <p:cNvSpPr/>
            <p:nvPr/>
          </p:nvSpPr>
          <p:spPr>
            <a:xfrm>
              <a:off x="48768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p:txBody>
        </p:sp>
        <p:sp>
          <p:nvSpPr>
            <p:cNvPr id="118" name="TextBox 117">
              <a:extLst>
                <a:ext uri="{FF2B5EF4-FFF2-40B4-BE49-F238E27FC236}">
                  <a16:creationId xmlns:a16="http://schemas.microsoft.com/office/drawing/2014/main" id="{9C96E0C1-A550-56EC-FD72-2C4BC9F7C7F9}"/>
                </a:ext>
              </a:extLst>
            </p:cNvPr>
            <p:cNvSpPr txBox="1"/>
            <p:nvPr/>
          </p:nvSpPr>
          <p:spPr>
            <a:xfrm>
              <a:off x="9269625" y="5941389"/>
              <a:ext cx="301686" cy="369332"/>
            </a:xfrm>
            <a:prstGeom prst="rect">
              <a:avLst/>
            </a:prstGeom>
            <a:noFill/>
          </p:spPr>
          <p:txBody>
            <a:bodyPr wrap="none" rtlCol="0">
              <a:spAutoFit/>
            </a:bodyPr>
            <a:lstStyle/>
            <a:p>
              <a:r>
                <a:rPr lang="en-US" dirty="0">
                  <a:solidFill>
                    <a:srgbClr val="FF33CC"/>
                  </a:solidFill>
                </a:rPr>
                <a:t>8</a:t>
              </a:r>
            </a:p>
          </p:txBody>
        </p:sp>
        <p:sp>
          <p:nvSpPr>
            <p:cNvPr id="119" name="TextBox 118">
              <a:extLst>
                <a:ext uri="{FF2B5EF4-FFF2-40B4-BE49-F238E27FC236}">
                  <a16:creationId xmlns:a16="http://schemas.microsoft.com/office/drawing/2014/main" id="{6CBA1B4E-2801-0FFF-09AA-4BDE9E2E2705}"/>
                </a:ext>
              </a:extLst>
            </p:cNvPr>
            <p:cNvSpPr txBox="1"/>
            <p:nvPr/>
          </p:nvSpPr>
          <p:spPr>
            <a:xfrm>
              <a:off x="9811805" y="5941389"/>
              <a:ext cx="301686" cy="369332"/>
            </a:xfrm>
            <a:prstGeom prst="rect">
              <a:avLst/>
            </a:prstGeom>
            <a:noFill/>
          </p:spPr>
          <p:txBody>
            <a:bodyPr wrap="none" rtlCol="0">
              <a:spAutoFit/>
            </a:bodyPr>
            <a:lstStyle/>
            <a:p>
              <a:r>
                <a:rPr lang="en-US" dirty="0">
                  <a:solidFill>
                    <a:srgbClr val="FF33CC"/>
                  </a:solidFill>
                </a:rPr>
                <a:t>9</a:t>
              </a:r>
            </a:p>
          </p:txBody>
        </p:sp>
      </p:grpSp>
      <p:sp>
        <p:nvSpPr>
          <p:cNvPr id="120" name="Arrow: Bent-Up 119">
            <a:extLst>
              <a:ext uri="{FF2B5EF4-FFF2-40B4-BE49-F238E27FC236}">
                <a16:creationId xmlns:a16="http://schemas.microsoft.com/office/drawing/2014/main" id="{F8C1EBBC-2D29-3947-2D55-152820918DA0}"/>
              </a:ext>
              <a:ext uri="{C183D7F6-B498-43B3-948B-1728B52AA6E4}">
                <adec:decorative xmlns:adec="http://schemas.microsoft.com/office/drawing/2017/decorative" val="1"/>
              </a:ext>
            </a:extLst>
          </p:cNvPr>
          <p:cNvSpPr/>
          <p:nvPr/>
        </p:nvSpPr>
        <p:spPr>
          <a:xfrm rot="5400000">
            <a:off x="4443829" y="4592010"/>
            <a:ext cx="1128451" cy="13255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6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D522-A643-E0F7-0203-D79E5BF422B6}"/>
              </a:ext>
            </a:extLst>
          </p:cNvPr>
          <p:cNvSpPr>
            <a:spLocks noGrp="1"/>
          </p:cNvSpPr>
          <p:nvPr>
            <p:ph type="title"/>
          </p:nvPr>
        </p:nvSpPr>
        <p:spPr/>
        <p:txBody>
          <a:bodyPr/>
          <a:lstStyle/>
          <a:p>
            <a:r>
              <a:rPr lang="en-US" dirty="0" err="1"/>
              <a:t>RadixSort</a:t>
            </a:r>
            <a:r>
              <a:rPr lang="en-US" dirty="0"/>
              <a:t> – Re-Bucket by 10s</a:t>
            </a:r>
          </a:p>
        </p:txBody>
      </p:sp>
      <p:sp>
        <p:nvSpPr>
          <p:cNvPr id="3" name="Content Placeholder 2">
            <a:extLst>
              <a:ext uri="{FF2B5EF4-FFF2-40B4-BE49-F238E27FC236}">
                <a16:creationId xmlns:a16="http://schemas.microsoft.com/office/drawing/2014/main" id="{13E04AAD-4854-7E00-900E-93F7F0ADE080}"/>
              </a:ext>
            </a:extLst>
          </p:cNvPr>
          <p:cNvSpPr>
            <a:spLocks noGrp="1"/>
          </p:cNvSpPr>
          <p:nvPr>
            <p:ph idx="1"/>
          </p:nvPr>
        </p:nvSpPr>
        <p:spPr>
          <a:xfrm>
            <a:off x="503842" y="1517901"/>
            <a:ext cx="11668760" cy="4351338"/>
          </a:xfrm>
        </p:spPr>
        <p:txBody>
          <a:bodyPr/>
          <a:lstStyle/>
          <a:p>
            <a:r>
              <a:rPr lang="en-US" dirty="0"/>
              <a:t>Radix: The base of a number system</a:t>
            </a:r>
          </a:p>
          <a:p>
            <a:pPr lvl="1"/>
            <a:r>
              <a:rPr lang="en-US" dirty="0"/>
              <a:t>We’ll use base 10, most implementations will use larger bases</a:t>
            </a:r>
          </a:p>
          <a:p>
            <a:r>
              <a:rPr lang="en-US" dirty="0"/>
              <a:t>Idea: </a:t>
            </a:r>
          </a:p>
          <a:p>
            <a:pPr lvl="1"/>
            <a:r>
              <a:rPr lang="en-US" dirty="0" err="1"/>
              <a:t>BucketSort</a:t>
            </a:r>
            <a:r>
              <a:rPr lang="en-US" dirty="0"/>
              <a:t> by each digit, one at a time, from least significant to most significant</a:t>
            </a:r>
          </a:p>
        </p:txBody>
      </p:sp>
      <p:sp>
        <p:nvSpPr>
          <p:cNvPr id="31" name="TextBox 30">
            <a:extLst>
              <a:ext uri="{FF2B5EF4-FFF2-40B4-BE49-F238E27FC236}">
                <a16:creationId xmlns:a16="http://schemas.microsoft.com/office/drawing/2014/main" id="{9F143260-887A-82E5-E7F0-D8C587242AE1}"/>
              </a:ext>
            </a:extLst>
          </p:cNvPr>
          <p:cNvSpPr txBox="1"/>
          <p:nvPr/>
        </p:nvSpPr>
        <p:spPr>
          <a:xfrm>
            <a:off x="1308984" y="5534047"/>
            <a:ext cx="3184788" cy="1200329"/>
          </a:xfrm>
          <a:prstGeom prst="rect">
            <a:avLst/>
          </a:prstGeom>
          <a:noFill/>
        </p:spPr>
        <p:txBody>
          <a:bodyPr wrap="square" rtlCol="0">
            <a:spAutoFit/>
          </a:bodyPr>
          <a:lstStyle/>
          <a:p>
            <a:r>
              <a:rPr lang="en-US" sz="2400" dirty="0"/>
              <a:t>Place each element into a “bucket” according to its 10’s place</a:t>
            </a:r>
          </a:p>
        </p:txBody>
      </p:sp>
      <p:grpSp>
        <p:nvGrpSpPr>
          <p:cNvPr id="99" name="Group 98" descr="All the values bucketed by the 1s place">
            <a:extLst>
              <a:ext uri="{FF2B5EF4-FFF2-40B4-BE49-F238E27FC236}">
                <a16:creationId xmlns:a16="http://schemas.microsoft.com/office/drawing/2014/main" id="{C4BEB531-3711-E388-CD9E-744269DCB5F9}"/>
              </a:ext>
            </a:extLst>
          </p:cNvPr>
          <p:cNvGrpSpPr/>
          <p:nvPr/>
        </p:nvGrpSpPr>
        <p:grpSpPr>
          <a:xfrm>
            <a:off x="452562" y="3381872"/>
            <a:ext cx="5334000" cy="1817195"/>
            <a:chOff x="4876800" y="4493526"/>
            <a:chExt cx="5334000" cy="1817195"/>
          </a:xfrm>
        </p:grpSpPr>
        <p:sp>
          <p:nvSpPr>
            <p:cNvPr id="100" name="Rectangle 99">
              <a:extLst>
                <a:ext uri="{FF2B5EF4-FFF2-40B4-BE49-F238E27FC236}">
                  <a16:creationId xmlns:a16="http://schemas.microsoft.com/office/drawing/2014/main" id="{54D98CC9-1ECA-8EC1-D4F2-F5356BD5D74D}"/>
                </a:ext>
              </a:extLst>
            </p:cNvPr>
            <p:cNvSpPr/>
            <p:nvPr/>
          </p:nvSpPr>
          <p:spPr>
            <a:xfrm>
              <a:off x="96774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sp>
          <p:nvSpPr>
            <p:cNvPr id="101" name="Rectangle 100">
              <a:extLst>
                <a:ext uri="{FF2B5EF4-FFF2-40B4-BE49-F238E27FC236}">
                  <a16:creationId xmlns:a16="http://schemas.microsoft.com/office/drawing/2014/main" id="{AA885E00-B68C-F785-3E08-00904AF4E605}"/>
                </a:ext>
              </a:extLst>
            </p:cNvPr>
            <p:cNvSpPr/>
            <p:nvPr/>
          </p:nvSpPr>
          <p:spPr>
            <a:xfrm>
              <a:off x="91440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102" name="Rectangle 101">
              <a:extLst>
                <a:ext uri="{FF2B5EF4-FFF2-40B4-BE49-F238E27FC236}">
                  <a16:creationId xmlns:a16="http://schemas.microsoft.com/office/drawing/2014/main" id="{8E53BF7D-9B29-0146-38F4-473D33D31363}"/>
                </a:ext>
              </a:extLst>
            </p:cNvPr>
            <p:cNvSpPr/>
            <p:nvPr/>
          </p:nvSpPr>
          <p:spPr>
            <a:xfrm>
              <a:off x="86106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26DF8AFB-0BE2-6403-A1E2-1E8D871B2345}"/>
                </a:ext>
              </a:extLst>
            </p:cNvPr>
            <p:cNvSpPr/>
            <p:nvPr/>
          </p:nvSpPr>
          <p:spPr>
            <a:xfrm>
              <a:off x="80772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7989718A-7D33-FB9B-C348-2CC0497D6E02}"/>
                </a:ext>
              </a:extLst>
            </p:cNvPr>
            <p:cNvSpPr/>
            <p:nvPr/>
          </p:nvSpPr>
          <p:spPr>
            <a:xfrm>
              <a:off x="75438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a:p>
              <a:pPr algn="ctr"/>
              <a:r>
                <a:rPr lang="en-US" dirty="0">
                  <a:solidFill>
                    <a:schemeClr val="tx1"/>
                  </a:solidFill>
                </a:rPr>
                <a:t>555</a:t>
              </a:r>
            </a:p>
            <a:p>
              <a:pPr algn="ctr"/>
              <a:r>
                <a:rPr lang="en-US" dirty="0">
                  <a:solidFill>
                    <a:schemeClr val="tx1"/>
                  </a:solidFill>
                </a:rPr>
                <a:t>245</a:t>
              </a:r>
            </a:p>
          </p:txBody>
        </p:sp>
        <p:sp>
          <p:nvSpPr>
            <p:cNvPr id="105" name="Rectangle 104">
              <a:extLst>
                <a:ext uri="{FF2B5EF4-FFF2-40B4-BE49-F238E27FC236}">
                  <a16:creationId xmlns:a16="http://schemas.microsoft.com/office/drawing/2014/main" id="{DC242C9B-09A4-6117-C57D-D24450AC01BE}"/>
                </a:ext>
              </a:extLst>
            </p:cNvPr>
            <p:cNvSpPr/>
            <p:nvPr/>
          </p:nvSpPr>
          <p:spPr>
            <a:xfrm>
              <a:off x="70104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015C1621-566D-4D9B-4062-CF55647D2ACB}"/>
                </a:ext>
              </a:extLst>
            </p:cNvPr>
            <p:cNvSpPr/>
            <p:nvPr/>
          </p:nvSpPr>
          <p:spPr>
            <a:xfrm>
              <a:off x="64770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103</a:t>
              </a:r>
            </a:p>
            <a:p>
              <a:pPr algn="ctr"/>
              <a:r>
                <a:rPr lang="en-US" dirty="0">
                  <a:solidFill>
                    <a:schemeClr val="tx1"/>
                  </a:solidFill>
                </a:rPr>
                <a:t>323</a:t>
              </a:r>
            </a:p>
            <a:p>
              <a:pPr algn="ctr"/>
              <a:r>
                <a:rPr lang="en-US" dirty="0">
                  <a:solidFill>
                    <a:schemeClr val="tx1"/>
                  </a:solidFill>
                </a:rPr>
                <a:t>823</a:t>
              </a:r>
            </a:p>
            <a:p>
              <a:pPr algn="ctr"/>
              <a:r>
                <a:rPr lang="en-US" dirty="0">
                  <a:solidFill>
                    <a:schemeClr val="tx1"/>
                  </a:solidFill>
                </a:rPr>
                <a:t>113</a:t>
              </a:r>
            </a:p>
          </p:txBody>
        </p:sp>
        <p:sp>
          <p:nvSpPr>
            <p:cNvPr id="107" name="Rectangle 106">
              <a:extLst>
                <a:ext uri="{FF2B5EF4-FFF2-40B4-BE49-F238E27FC236}">
                  <a16:creationId xmlns:a16="http://schemas.microsoft.com/office/drawing/2014/main" id="{C7A6F8BB-D41D-CFC2-3B83-378EB0BEE6B6}"/>
                </a:ext>
              </a:extLst>
            </p:cNvPr>
            <p:cNvSpPr/>
            <p:nvPr/>
          </p:nvSpPr>
          <p:spPr>
            <a:xfrm>
              <a:off x="59436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p:txBody>
        </p:sp>
        <p:sp>
          <p:nvSpPr>
            <p:cNvPr id="108" name="TextBox 107">
              <a:extLst>
                <a:ext uri="{FF2B5EF4-FFF2-40B4-BE49-F238E27FC236}">
                  <a16:creationId xmlns:a16="http://schemas.microsoft.com/office/drawing/2014/main" id="{F861BB88-9666-9EB5-3623-B2DCEF4360DA}"/>
                </a:ext>
              </a:extLst>
            </p:cNvPr>
            <p:cNvSpPr txBox="1"/>
            <p:nvPr/>
          </p:nvSpPr>
          <p:spPr>
            <a:xfrm>
              <a:off x="4992657" y="5941389"/>
              <a:ext cx="301686" cy="369332"/>
            </a:xfrm>
            <a:prstGeom prst="rect">
              <a:avLst/>
            </a:prstGeom>
            <a:noFill/>
          </p:spPr>
          <p:txBody>
            <a:bodyPr wrap="none" rtlCol="0">
              <a:spAutoFit/>
            </a:bodyPr>
            <a:lstStyle/>
            <a:p>
              <a:r>
                <a:rPr lang="en-US" dirty="0">
                  <a:solidFill>
                    <a:srgbClr val="FF33CC"/>
                  </a:solidFill>
                </a:rPr>
                <a:t>0</a:t>
              </a:r>
            </a:p>
          </p:txBody>
        </p:sp>
        <p:sp>
          <p:nvSpPr>
            <p:cNvPr id="109" name="TextBox 108">
              <a:extLst>
                <a:ext uri="{FF2B5EF4-FFF2-40B4-BE49-F238E27FC236}">
                  <a16:creationId xmlns:a16="http://schemas.microsoft.com/office/drawing/2014/main" id="{7DD2ED4B-3174-CE5F-9623-8FFD23B19965}"/>
                </a:ext>
              </a:extLst>
            </p:cNvPr>
            <p:cNvSpPr txBox="1"/>
            <p:nvPr/>
          </p:nvSpPr>
          <p:spPr>
            <a:xfrm>
              <a:off x="5526057" y="5941389"/>
              <a:ext cx="301686" cy="369332"/>
            </a:xfrm>
            <a:prstGeom prst="rect">
              <a:avLst/>
            </a:prstGeom>
            <a:noFill/>
          </p:spPr>
          <p:txBody>
            <a:bodyPr wrap="none" rtlCol="0">
              <a:spAutoFit/>
            </a:bodyPr>
            <a:lstStyle/>
            <a:p>
              <a:r>
                <a:rPr lang="en-US" dirty="0">
                  <a:solidFill>
                    <a:srgbClr val="FF33CC"/>
                  </a:solidFill>
                </a:rPr>
                <a:t>1</a:t>
              </a:r>
            </a:p>
          </p:txBody>
        </p:sp>
        <p:sp>
          <p:nvSpPr>
            <p:cNvPr id="110" name="TextBox 109">
              <a:extLst>
                <a:ext uri="{FF2B5EF4-FFF2-40B4-BE49-F238E27FC236}">
                  <a16:creationId xmlns:a16="http://schemas.microsoft.com/office/drawing/2014/main" id="{E3A5957B-0255-9C64-F7B4-05DAE01FEE43}"/>
                </a:ext>
              </a:extLst>
            </p:cNvPr>
            <p:cNvSpPr txBox="1"/>
            <p:nvPr/>
          </p:nvSpPr>
          <p:spPr>
            <a:xfrm>
              <a:off x="6060026" y="5941389"/>
              <a:ext cx="301686" cy="369332"/>
            </a:xfrm>
            <a:prstGeom prst="rect">
              <a:avLst/>
            </a:prstGeom>
            <a:noFill/>
          </p:spPr>
          <p:txBody>
            <a:bodyPr wrap="none" rtlCol="0">
              <a:spAutoFit/>
            </a:bodyPr>
            <a:lstStyle/>
            <a:p>
              <a:r>
                <a:rPr lang="en-US" dirty="0">
                  <a:solidFill>
                    <a:srgbClr val="FF33CC"/>
                  </a:solidFill>
                </a:rPr>
                <a:t>2</a:t>
              </a:r>
            </a:p>
          </p:txBody>
        </p:sp>
        <p:sp>
          <p:nvSpPr>
            <p:cNvPr id="111" name="TextBox 110">
              <a:extLst>
                <a:ext uri="{FF2B5EF4-FFF2-40B4-BE49-F238E27FC236}">
                  <a16:creationId xmlns:a16="http://schemas.microsoft.com/office/drawing/2014/main" id="{281CAD29-B3DF-A849-5CE5-4BF69DD53C73}"/>
                </a:ext>
              </a:extLst>
            </p:cNvPr>
            <p:cNvSpPr txBox="1"/>
            <p:nvPr/>
          </p:nvSpPr>
          <p:spPr>
            <a:xfrm>
              <a:off x="6569800" y="5941389"/>
              <a:ext cx="301686" cy="369332"/>
            </a:xfrm>
            <a:prstGeom prst="rect">
              <a:avLst/>
            </a:prstGeom>
            <a:noFill/>
          </p:spPr>
          <p:txBody>
            <a:bodyPr wrap="none" rtlCol="0">
              <a:spAutoFit/>
            </a:bodyPr>
            <a:lstStyle/>
            <a:p>
              <a:r>
                <a:rPr lang="en-US" dirty="0">
                  <a:solidFill>
                    <a:srgbClr val="FF33CC"/>
                  </a:solidFill>
                </a:rPr>
                <a:t>3</a:t>
              </a:r>
            </a:p>
          </p:txBody>
        </p:sp>
        <p:sp>
          <p:nvSpPr>
            <p:cNvPr id="112" name="TextBox 111">
              <a:extLst>
                <a:ext uri="{FF2B5EF4-FFF2-40B4-BE49-F238E27FC236}">
                  <a16:creationId xmlns:a16="http://schemas.microsoft.com/office/drawing/2014/main" id="{DB99E5E6-92D5-F305-7AAD-325721A03303}"/>
                </a:ext>
              </a:extLst>
            </p:cNvPr>
            <p:cNvSpPr txBox="1"/>
            <p:nvPr/>
          </p:nvSpPr>
          <p:spPr>
            <a:xfrm>
              <a:off x="7103200" y="5940811"/>
              <a:ext cx="301686" cy="369332"/>
            </a:xfrm>
            <a:prstGeom prst="rect">
              <a:avLst/>
            </a:prstGeom>
            <a:noFill/>
          </p:spPr>
          <p:txBody>
            <a:bodyPr wrap="none" rtlCol="0">
              <a:spAutoFit/>
            </a:bodyPr>
            <a:lstStyle/>
            <a:p>
              <a:r>
                <a:rPr lang="en-US" dirty="0">
                  <a:solidFill>
                    <a:srgbClr val="FF33CC"/>
                  </a:solidFill>
                </a:rPr>
                <a:t>4</a:t>
              </a:r>
            </a:p>
          </p:txBody>
        </p:sp>
        <p:sp>
          <p:nvSpPr>
            <p:cNvPr id="113" name="TextBox 112">
              <a:extLst>
                <a:ext uri="{FF2B5EF4-FFF2-40B4-BE49-F238E27FC236}">
                  <a16:creationId xmlns:a16="http://schemas.microsoft.com/office/drawing/2014/main" id="{94D8D65B-6701-8B3A-6DF6-D98B1ED9EBFF}"/>
                </a:ext>
              </a:extLst>
            </p:cNvPr>
            <p:cNvSpPr txBox="1"/>
            <p:nvPr/>
          </p:nvSpPr>
          <p:spPr>
            <a:xfrm>
              <a:off x="7602444" y="5940811"/>
              <a:ext cx="301686" cy="369332"/>
            </a:xfrm>
            <a:prstGeom prst="rect">
              <a:avLst/>
            </a:prstGeom>
            <a:noFill/>
          </p:spPr>
          <p:txBody>
            <a:bodyPr wrap="none" rtlCol="0">
              <a:spAutoFit/>
            </a:bodyPr>
            <a:lstStyle/>
            <a:p>
              <a:r>
                <a:rPr lang="en-US" dirty="0">
                  <a:solidFill>
                    <a:srgbClr val="FF33CC"/>
                  </a:solidFill>
                </a:rPr>
                <a:t>5</a:t>
              </a:r>
            </a:p>
          </p:txBody>
        </p:sp>
        <p:sp>
          <p:nvSpPr>
            <p:cNvPr id="114" name="TextBox 113">
              <a:extLst>
                <a:ext uri="{FF2B5EF4-FFF2-40B4-BE49-F238E27FC236}">
                  <a16:creationId xmlns:a16="http://schemas.microsoft.com/office/drawing/2014/main" id="{8BC08D99-04C9-E62B-494D-3A181488A7AA}"/>
                </a:ext>
              </a:extLst>
            </p:cNvPr>
            <p:cNvSpPr txBox="1"/>
            <p:nvPr/>
          </p:nvSpPr>
          <p:spPr>
            <a:xfrm>
              <a:off x="8194195" y="5941389"/>
              <a:ext cx="301686" cy="369332"/>
            </a:xfrm>
            <a:prstGeom prst="rect">
              <a:avLst/>
            </a:prstGeom>
            <a:noFill/>
          </p:spPr>
          <p:txBody>
            <a:bodyPr wrap="none" rtlCol="0">
              <a:spAutoFit/>
            </a:bodyPr>
            <a:lstStyle/>
            <a:p>
              <a:r>
                <a:rPr lang="en-US" dirty="0">
                  <a:solidFill>
                    <a:srgbClr val="FF33CC"/>
                  </a:solidFill>
                </a:rPr>
                <a:t>6</a:t>
              </a:r>
            </a:p>
          </p:txBody>
        </p:sp>
        <p:sp>
          <p:nvSpPr>
            <p:cNvPr id="115" name="TextBox 114">
              <a:extLst>
                <a:ext uri="{FF2B5EF4-FFF2-40B4-BE49-F238E27FC236}">
                  <a16:creationId xmlns:a16="http://schemas.microsoft.com/office/drawing/2014/main" id="{7F614A99-7467-E672-9DB1-AF5A3A8C5BA4}"/>
                </a:ext>
              </a:extLst>
            </p:cNvPr>
            <p:cNvSpPr txBox="1"/>
            <p:nvPr/>
          </p:nvSpPr>
          <p:spPr>
            <a:xfrm>
              <a:off x="8727595" y="5940811"/>
              <a:ext cx="301686" cy="369332"/>
            </a:xfrm>
            <a:prstGeom prst="rect">
              <a:avLst/>
            </a:prstGeom>
            <a:noFill/>
          </p:spPr>
          <p:txBody>
            <a:bodyPr wrap="none" rtlCol="0">
              <a:spAutoFit/>
            </a:bodyPr>
            <a:lstStyle/>
            <a:p>
              <a:r>
                <a:rPr lang="en-US" dirty="0">
                  <a:solidFill>
                    <a:srgbClr val="FF33CC"/>
                  </a:solidFill>
                </a:rPr>
                <a:t>7</a:t>
              </a:r>
            </a:p>
          </p:txBody>
        </p:sp>
        <p:sp>
          <p:nvSpPr>
            <p:cNvPr id="116" name="Rectangle 115">
              <a:extLst>
                <a:ext uri="{FF2B5EF4-FFF2-40B4-BE49-F238E27FC236}">
                  <a16:creationId xmlns:a16="http://schemas.microsoft.com/office/drawing/2014/main" id="{F764E1B5-6D75-87C0-89E3-5D3ABC709EDB}"/>
                </a:ext>
              </a:extLst>
            </p:cNvPr>
            <p:cNvSpPr/>
            <p:nvPr/>
          </p:nvSpPr>
          <p:spPr>
            <a:xfrm>
              <a:off x="5410200" y="4494663"/>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801</a:t>
              </a:r>
            </a:p>
            <a:p>
              <a:pPr algn="ctr"/>
              <a:r>
                <a:rPr lang="en-US" dirty="0">
                  <a:solidFill>
                    <a:schemeClr val="tx1"/>
                  </a:solidFill>
                </a:rPr>
                <a:t>401</a:t>
              </a:r>
            </a:p>
            <a:p>
              <a:pPr algn="ctr"/>
              <a:r>
                <a:rPr lang="en-US" dirty="0">
                  <a:solidFill>
                    <a:schemeClr val="tx1"/>
                  </a:solidFill>
                </a:rPr>
                <a:t>101</a:t>
              </a:r>
            </a:p>
            <a:p>
              <a:pPr algn="ctr"/>
              <a:r>
                <a:rPr lang="en-US" dirty="0">
                  <a:solidFill>
                    <a:schemeClr val="tx1"/>
                  </a:solidFill>
                </a:rPr>
                <a:t>901</a:t>
              </a:r>
            </a:p>
            <a:p>
              <a:pPr algn="ctr"/>
              <a:r>
                <a:rPr lang="en-US" dirty="0">
                  <a:solidFill>
                    <a:schemeClr val="tx1"/>
                  </a:solidFill>
                </a:rPr>
                <a:t>121</a:t>
              </a:r>
            </a:p>
          </p:txBody>
        </p:sp>
        <p:sp>
          <p:nvSpPr>
            <p:cNvPr id="117" name="Rectangle 116">
              <a:extLst>
                <a:ext uri="{FF2B5EF4-FFF2-40B4-BE49-F238E27FC236}">
                  <a16:creationId xmlns:a16="http://schemas.microsoft.com/office/drawing/2014/main" id="{69EB4A83-5E3A-A769-DCFB-123F8F10F4A7}"/>
                </a:ext>
              </a:extLst>
            </p:cNvPr>
            <p:cNvSpPr/>
            <p:nvPr/>
          </p:nvSpPr>
          <p:spPr>
            <a:xfrm>
              <a:off x="4876800" y="4493526"/>
              <a:ext cx="533400" cy="1443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p:txBody>
        </p:sp>
        <p:sp>
          <p:nvSpPr>
            <p:cNvPr id="118" name="TextBox 117">
              <a:extLst>
                <a:ext uri="{FF2B5EF4-FFF2-40B4-BE49-F238E27FC236}">
                  <a16:creationId xmlns:a16="http://schemas.microsoft.com/office/drawing/2014/main" id="{9C96E0C1-A550-56EC-FD72-2C4BC9F7C7F9}"/>
                </a:ext>
              </a:extLst>
            </p:cNvPr>
            <p:cNvSpPr txBox="1"/>
            <p:nvPr/>
          </p:nvSpPr>
          <p:spPr>
            <a:xfrm>
              <a:off x="9269625" y="5941389"/>
              <a:ext cx="301686" cy="369332"/>
            </a:xfrm>
            <a:prstGeom prst="rect">
              <a:avLst/>
            </a:prstGeom>
            <a:noFill/>
          </p:spPr>
          <p:txBody>
            <a:bodyPr wrap="none" rtlCol="0">
              <a:spAutoFit/>
            </a:bodyPr>
            <a:lstStyle/>
            <a:p>
              <a:r>
                <a:rPr lang="en-US" dirty="0">
                  <a:solidFill>
                    <a:srgbClr val="FF33CC"/>
                  </a:solidFill>
                </a:rPr>
                <a:t>8</a:t>
              </a:r>
            </a:p>
          </p:txBody>
        </p:sp>
        <p:sp>
          <p:nvSpPr>
            <p:cNvPr id="119" name="TextBox 118">
              <a:extLst>
                <a:ext uri="{FF2B5EF4-FFF2-40B4-BE49-F238E27FC236}">
                  <a16:creationId xmlns:a16="http://schemas.microsoft.com/office/drawing/2014/main" id="{6CBA1B4E-2801-0FFF-09AA-4BDE9E2E2705}"/>
                </a:ext>
              </a:extLst>
            </p:cNvPr>
            <p:cNvSpPr txBox="1"/>
            <p:nvPr/>
          </p:nvSpPr>
          <p:spPr>
            <a:xfrm>
              <a:off x="9811805" y="5941389"/>
              <a:ext cx="301686" cy="369332"/>
            </a:xfrm>
            <a:prstGeom prst="rect">
              <a:avLst/>
            </a:prstGeom>
            <a:noFill/>
          </p:spPr>
          <p:txBody>
            <a:bodyPr wrap="none" rtlCol="0">
              <a:spAutoFit/>
            </a:bodyPr>
            <a:lstStyle/>
            <a:p>
              <a:r>
                <a:rPr lang="en-US" dirty="0">
                  <a:solidFill>
                    <a:srgbClr val="FF33CC"/>
                  </a:solidFill>
                </a:rPr>
                <a:t>9</a:t>
              </a:r>
            </a:p>
          </p:txBody>
        </p:sp>
      </p:grpSp>
      <p:sp>
        <p:nvSpPr>
          <p:cNvPr id="120" name="Arrow: Bent-Up 119">
            <a:extLst>
              <a:ext uri="{FF2B5EF4-FFF2-40B4-BE49-F238E27FC236}">
                <a16:creationId xmlns:a16="http://schemas.microsoft.com/office/drawing/2014/main" id="{F8C1EBBC-2D29-3947-2D55-152820918DA0}"/>
              </a:ext>
              <a:ext uri="{C183D7F6-B498-43B3-948B-1728B52AA6E4}">
                <adec:decorative xmlns:adec="http://schemas.microsoft.com/office/drawing/2017/decorative" val="1"/>
              </a:ext>
            </a:extLst>
          </p:cNvPr>
          <p:cNvSpPr/>
          <p:nvPr/>
        </p:nvSpPr>
        <p:spPr>
          <a:xfrm rot="5400000">
            <a:off x="4551618" y="5289479"/>
            <a:ext cx="1128451" cy="13255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descr="Next we do a bucket sort using the next least significant digit of the numbers. Because our numbers are represented in base 10, we have buckets 0 through 9, filled in as follows:&#10;bucket 0: 800, 801, 401, 101, 901, 103&#10;bucket 1: 512, 113, 018&#10;bucket 2: 121, 323, 823&#10;bucket 3: empty&#10;bucket 4: 245&#10;bucket 5: 255, 555&#10;bucket 6: empty&#10;bucket 7: empty&#10;bucket 8: empty&#10;bucket 9: 999">
            <a:extLst>
              <a:ext uri="{FF2B5EF4-FFF2-40B4-BE49-F238E27FC236}">
                <a16:creationId xmlns:a16="http://schemas.microsoft.com/office/drawing/2014/main" id="{D03E7495-E90F-2D2E-2DC8-D7DB5BFCCBEB}"/>
              </a:ext>
            </a:extLst>
          </p:cNvPr>
          <p:cNvGrpSpPr/>
          <p:nvPr/>
        </p:nvGrpSpPr>
        <p:grpSpPr>
          <a:xfrm>
            <a:off x="6401447" y="4683760"/>
            <a:ext cx="5334000" cy="1969595"/>
            <a:chOff x="4876800" y="4572000"/>
            <a:chExt cx="5334000" cy="1969595"/>
          </a:xfrm>
        </p:grpSpPr>
        <p:sp>
          <p:nvSpPr>
            <p:cNvPr id="10" name="Rectangle 9">
              <a:extLst>
                <a:ext uri="{FF2B5EF4-FFF2-40B4-BE49-F238E27FC236}">
                  <a16:creationId xmlns:a16="http://schemas.microsoft.com/office/drawing/2014/main" id="{A661D6AA-7881-F709-2A3E-E335A463EA74}"/>
                </a:ext>
              </a:extLst>
            </p:cNvPr>
            <p:cNvSpPr/>
            <p:nvPr/>
          </p:nvSpPr>
          <p:spPr>
            <a:xfrm>
              <a:off x="96774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sp>
          <p:nvSpPr>
            <p:cNvPr id="11" name="Rectangle 10">
              <a:extLst>
                <a:ext uri="{FF2B5EF4-FFF2-40B4-BE49-F238E27FC236}">
                  <a16:creationId xmlns:a16="http://schemas.microsoft.com/office/drawing/2014/main" id="{342CC28F-B99B-5CE7-2FB0-4AAFD47CDE15}"/>
                </a:ext>
              </a:extLst>
            </p:cNvPr>
            <p:cNvSpPr/>
            <p:nvPr/>
          </p:nvSpPr>
          <p:spPr>
            <a:xfrm>
              <a:off x="91440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B966A1E3-10C4-8F36-8163-DECE62BFF72C}"/>
                </a:ext>
              </a:extLst>
            </p:cNvPr>
            <p:cNvSpPr/>
            <p:nvPr/>
          </p:nvSpPr>
          <p:spPr>
            <a:xfrm>
              <a:off x="86106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44EFCA7D-7C8B-740A-99B9-440328E85B88}"/>
                </a:ext>
              </a:extLst>
            </p:cNvPr>
            <p:cNvSpPr/>
            <p:nvPr/>
          </p:nvSpPr>
          <p:spPr>
            <a:xfrm>
              <a:off x="80772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795C9FB0-7648-B3B8-1167-E8E5A5704B01}"/>
                </a:ext>
              </a:extLst>
            </p:cNvPr>
            <p:cNvSpPr/>
            <p:nvPr/>
          </p:nvSpPr>
          <p:spPr>
            <a:xfrm>
              <a:off x="75438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a:p>
              <a:pPr algn="ctr"/>
              <a:r>
                <a:rPr lang="en-US" dirty="0">
                  <a:solidFill>
                    <a:schemeClr val="tx1"/>
                  </a:solidFill>
                </a:rPr>
                <a:t>555</a:t>
              </a:r>
            </a:p>
          </p:txBody>
        </p:sp>
        <p:sp>
          <p:nvSpPr>
            <p:cNvPr id="15" name="Rectangle 14">
              <a:extLst>
                <a:ext uri="{FF2B5EF4-FFF2-40B4-BE49-F238E27FC236}">
                  <a16:creationId xmlns:a16="http://schemas.microsoft.com/office/drawing/2014/main" id="{B88BC752-BDCA-AD13-4233-89889A8DAC63}"/>
                </a:ext>
              </a:extLst>
            </p:cNvPr>
            <p:cNvSpPr/>
            <p:nvPr/>
          </p:nvSpPr>
          <p:spPr>
            <a:xfrm>
              <a:off x="70104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p:txBody>
        </p:sp>
        <p:sp>
          <p:nvSpPr>
            <p:cNvPr id="20" name="Rectangle 19">
              <a:extLst>
                <a:ext uri="{FF2B5EF4-FFF2-40B4-BE49-F238E27FC236}">
                  <a16:creationId xmlns:a16="http://schemas.microsoft.com/office/drawing/2014/main" id="{45678187-148C-0105-9D7E-192A22C6E036}"/>
                </a:ext>
              </a:extLst>
            </p:cNvPr>
            <p:cNvSpPr/>
            <p:nvPr/>
          </p:nvSpPr>
          <p:spPr>
            <a:xfrm>
              <a:off x="64770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FCEEE52B-4C01-5D72-A987-4A97F4C6D2D2}"/>
                </a:ext>
              </a:extLst>
            </p:cNvPr>
            <p:cNvSpPr/>
            <p:nvPr/>
          </p:nvSpPr>
          <p:spPr>
            <a:xfrm>
              <a:off x="59436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121</a:t>
              </a:r>
            </a:p>
            <a:p>
              <a:pPr algn="ctr"/>
              <a:r>
                <a:rPr lang="en-US" dirty="0">
                  <a:solidFill>
                    <a:schemeClr val="tx1"/>
                  </a:solidFill>
                </a:rPr>
                <a:t>323</a:t>
              </a:r>
            </a:p>
            <a:p>
              <a:pPr algn="ctr"/>
              <a:r>
                <a:rPr lang="en-US" dirty="0">
                  <a:solidFill>
                    <a:schemeClr val="tx1"/>
                  </a:solidFill>
                </a:rPr>
                <a:t>823</a:t>
              </a:r>
            </a:p>
          </p:txBody>
        </p:sp>
        <p:sp>
          <p:nvSpPr>
            <p:cNvPr id="24" name="TextBox 23">
              <a:extLst>
                <a:ext uri="{FF2B5EF4-FFF2-40B4-BE49-F238E27FC236}">
                  <a16:creationId xmlns:a16="http://schemas.microsoft.com/office/drawing/2014/main" id="{8779D00F-9272-7C1E-9D41-A93C338DF723}"/>
                </a:ext>
              </a:extLst>
            </p:cNvPr>
            <p:cNvSpPr txBox="1"/>
            <p:nvPr/>
          </p:nvSpPr>
          <p:spPr>
            <a:xfrm>
              <a:off x="4992657" y="6172263"/>
              <a:ext cx="301686" cy="369332"/>
            </a:xfrm>
            <a:prstGeom prst="rect">
              <a:avLst/>
            </a:prstGeom>
            <a:noFill/>
          </p:spPr>
          <p:txBody>
            <a:bodyPr wrap="none" rtlCol="0">
              <a:spAutoFit/>
            </a:bodyPr>
            <a:lstStyle/>
            <a:p>
              <a:r>
                <a:rPr lang="en-US" dirty="0">
                  <a:solidFill>
                    <a:srgbClr val="FF33CC"/>
                  </a:solidFill>
                </a:rPr>
                <a:t>0</a:t>
              </a:r>
            </a:p>
          </p:txBody>
        </p:sp>
        <p:sp>
          <p:nvSpPr>
            <p:cNvPr id="32" name="TextBox 31">
              <a:extLst>
                <a:ext uri="{FF2B5EF4-FFF2-40B4-BE49-F238E27FC236}">
                  <a16:creationId xmlns:a16="http://schemas.microsoft.com/office/drawing/2014/main" id="{47767DD9-39BB-8683-09BF-F85099F5390E}"/>
                </a:ext>
              </a:extLst>
            </p:cNvPr>
            <p:cNvSpPr txBox="1"/>
            <p:nvPr/>
          </p:nvSpPr>
          <p:spPr>
            <a:xfrm>
              <a:off x="5526057" y="6172263"/>
              <a:ext cx="301686" cy="369332"/>
            </a:xfrm>
            <a:prstGeom prst="rect">
              <a:avLst/>
            </a:prstGeom>
            <a:noFill/>
          </p:spPr>
          <p:txBody>
            <a:bodyPr wrap="none" rtlCol="0">
              <a:spAutoFit/>
            </a:bodyPr>
            <a:lstStyle/>
            <a:p>
              <a:r>
                <a:rPr lang="en-US" dirty="0">
                  <a:solidFill>
                    <a:srgbClr val="FF33CC"/>
                  </a:solidFill>
                </a:rPr>
                <a:t>1</a:t>
              </a:r>
            </a:p>
          </p:txBody>
        </p:sp>
        <p:sp>
          <p:nvSpPr>
            <p:cNvPr id="33" name="TextBox 32">
              <a:extLst>
                <a:ext uri="{FF2B5EF4-FFF2-40B4-BE49-F238E27FC236}">
                  <a16:creationId xmlns:a16="http://schemas.microsoft.com/office/drawing/2014/main" id="{4561B223-FD8D-5A03-DA6E-247DED224AB8}"/>
                </a:ext>
              </a:extLst>
            </p:cNvPr>
            <p:cNvSpPr txBox="1"/>
            <p:nvPr/>
          </p:nvSpPr>
          <p:spPr>
            <a:xfrm>
              <a:off x="6060026" y="6172263"/>
              <a:ext cx="301686" cy="369332"/>
            </a:xfrm>
            <a:prstGeom prst="rect">
              <a:avLst/>
            </a:prstGeom>
            <a:noFill/>
          </p:spPr>
          <p:txBody>
            <a:bodyPr wrap="none" rtlCol="0">
              <a:spAutoFit/>
            </a:bodyPr>
            <a:lstStyle/>
            <a:p>
              <a:r>
                <a:rPr lang="en-US" dirty="0">
                  <a:solidFill>
                    <a:srgbClr val="FF33CC"/>
                  </a:solidFill>
                </a:rPr>
                <a:t>2</a:t>
              </a:r>
            </a:p>
          </p:txBody>
        </p:sp>
        <p:sp>
          <p:nvSpPr>
            <p:cNvPr id="34" name="TextBox 33">
              <a:extLst>
                <a:ext uri="{FF2B5EF4-FFF2-40B4-BE49-F238E27FC236}">
                  <a16:creationId xmlns:a16="http://schemas.microsoft.com/office/drawing/2014/main" id="{D6FA6309-8B37-CE8D-E7E5-E5E79AF811D3}"/>
                </a:ext>
              </a:extLst>
            </p:cNvPr>
            <p:cNvSpPr txBox="1"/>
            <p:nvPr/>
          </p:nvSpPr>
          <p:spPr>
            <a:xfrm>
              <a:off x="6569800" y="6172263"/>
              <a:ext cx="301686" cy="369332"/>
            </a:xfrm>
            <a:prstGeom prst="rect">
              <a:avLst/>
            </a:prstGeom>
            <a:noFill/>
          </p:spPr>
          <p:txBody>
            <a:bodyPr wrap="none" rtlCol="0">
              <a:spAutoFit/>
            </a:bodyPr>
            <a:lstStyle/>
            <a:p>
              <a:r>
                <a:rPr lang="en-US" dirty="0">
                  <a:solidFill>
                    <a:srgbClr val="FF33CC"/>
                  </a:solidFill>
                </a:rPr>
                <a:t>3</a:t>
              </a:r>
            </a:p>
          </p:txBody>
        </p:sp>
        <p:sp>
          <p:nvSpPr>
            <p:cNvPr id="35" name="TextBox 34">
              <a:extLst>
                <a:ext uri="{FF2B5EF4-FFF2-40B4-BE49-F238E27FC236}">
                  <a16:creationId xmlns:a16="http://schemas.microsoft.com/office/drawing/2014/main" id="{D759F879-D7EC-6511-A722-BA8C1D510326}"/>
                </a:ext>
              </a:extLst>
            </p:cNvPr>
            <p:cNvSpPr txBox="1"/>
            <p:nvPr/>
          </p:nvSpPr>
          <p:spPr>
            <a:xfrm>
              <a:off x="7103200" y="6171685"/>
              <a:ext cx="301686" cy="369332"/>
            </a:xfrm>
            <a:prstGeom prst="rect">
              <a:avLst/>
            </a:prstGeom>
            <a:noFill/>
          </p:spPr>
          <p:txBody>
            <a:bodyPr wrap="none" rtlCol="0">
              <a:spAutoFit/>
            </a:bodyPr>
            <a:lstStyle/>
            <a:p>
              <a:r>
                <a:rPr lang="en-US" dirty="0">
                  <a:solidFill>
                    <a:srgbClr val="FF33CC"/>
                  </a:solidFill>
                </a:rPr>
                <a:t>4</a:t>
              </a:r>
            </a:p>
          </p:txBody>
        </p:sp>
        <p:sp>
          <p:nvSpPr>
            <p:cNvPr id="36" name="TextBox 35">
              <a:extLst>
                <a:ext uri="{FF2B5EF4-FFF2-40B4-BE49-F238E27FC236}">
                  <a16:creationId xmlns:a16="http://schemas.microsoft.com/office/drawing/2014/main" id="{B1D13815-BC06-EB0C-3AC3-4EEE8B2BE084}"/>
                </a:ext>
              </a:extLst>
            </p:cNvPr>
            <p:cNvSpPr txBox="1"/>
            <p:nvPr/>
          </p:nvSpPr>
          <p:spPr>
            <a:xfrm>
              <a:off x="7602444" y="6171685"/>
              <a:ext cx="301686" cy="369332"/>
            </a:xfrm>
            <a:prstGeom prst="rect">
              <a:avLst/>
            </a:prstGeom>
            <a:noFill/>
          </p:spPr>
          <p:txBody>
            <a:bodyPr wrap="none" rtlCol="0">
              <a:spAutoFit/>
            </a:bodyPr>
            <a:lstStyle/>
            <a:p>
              <a:r>
                <a:rPr lang="en-US" dirty="0">
                  <a:solidFill>
                    <a:srgbClr val="FF33CC"/>
                  </a:solidFill>
                </a:rPr>
                <a:t>5</a:t>
              </a:r>
            </a:p>
          </p:txBody>
        </p:sp>
        <p:sp>
          <p:nvSpPr>
            <p:cNvPr id="37" name="TextBox 36">
              <a:extLst>
                <a:ext uri="{FF2B5EF4-FFF2-40B4-BE49-F238E27FC236}">
                  <a16:creationId xmlns:a16="http://schemas.microsoft.com/office/drawing/2014/main" id="{D4813CA8-C813-EE49-18B2-760E4527EEAE}"/>
                </a:ext>
              </a:extLst>
            </p:cNvPr>
            <p:cNvSpPr txBox="1"/>
            <p:nvPr/>
          </p:nvSpPr>
          <p:spPr>
            <a:xfrm>
              <a:off x="8194195" y="6172263"/>
              <a:ext cx="301686" cy="369332"/>
            </a:xfrm>
            <a:prstGeom prst="rect">
              <a:avLst/>
            </a:prstGeom>
            <a:noFill/>
          </p:spPr>
          <p:txBody>
            <a:bodyPr wrap="none" rtlCol="0">
              <a:spAutoFit/>
            </a:bodyPr>
            <a:lstStyle/>
            <a:p>
              <a:r>
                <a:rPr lang="en-US" dirty="0">
                  <a:solidFill>
                    <a:srgbClr val="FF33CC"/>
                  </a:solidFill>
                </a:rPr>
                <a:t>6</a:t>
              </a:r>
            </a:p>
          </p:txBody>
        </p:sp>
        <p:sp>
          <p:nvSpPr>
            <p:cNvPr id="38" name="TextBox 37">
              <a:extLst>
                <a:ext uri="{FF2B5EF4-FFF2-40B4-BE49-F238E27FC236}">
                  <a16:creationId xmlns:a16="http://schemas.microsoft.com/office/drawing/2014/main" id="{4EFF9DF0-151C-22B5-5D2E-5DF190627837}"/>
                </a:ext>
              </a:extLst>
            </p:cNvPr>
            <p:cNvSpPr txBox="1"/>
            <p:nvPr/>
          </p:nvSpPr>
          <p:spPr>
            <a:xfrm>
              <a:off x="8727595" y="6171685"/>
              <a:ext cx="301686" cy="369332"/>
            </a:xfrm>
            <a:prstGeom prst="rect">
              <a:avLst/>
            </a:prstGeom>
            <a:noFill/>
          </p:spPr>
          <p:txBody>
            <a:bodyPr wrap="none" rtlCol="0">
              <a:spAutoFit/>
            </a:bodyPr>
            <a:lstStyle/>
            <a:p>
              <a:r>
                <a:rPr lang="en-US" dirty="0">
                  <a:solidFill>
                    <a:srgbClr val="FF33CC"/>
                  </a:solidFill>
                </a:rPr>
                <a:t>7</a:t>
              </a:r>
            </a:p>
          </p:txBody>
        </p:sp>
        <p:sp>
          <p:nvSpPr>
            <p:cNvPr id="39" name="Rectangle 38">
              <a:extLst>
                <a:ext uri="{FF2B5EF4-FFF2-40B4-BE49-F238E27FC236}">
                  <a16:creationId xmlns:a16="http://schemas.microsoft.com/office/drawing/2014/main" id="{745609D8-F348-FC00-0758-0607BF897D4D}"/>
                </a:ext>
              </a:extLst>
            </p:cNvPr>
            <p:cNvSpPr/>
            <p:nvPr/>
          </p:nvSpPr>
          <p:spPr>
            <a:xfrm>
              <a:off x="54102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a:p>
              <a:pPr algn="ctr"/>
              <a:r>
                <a:rPr lang="en-US" dirty="0">
                  <a:solidFill>
                    <a:schemeClr val="tx1"/>
                  </a:solidFill>
                </a:rPr>
                <a:t>113</a:t>
              </a:r>
            </a:p>
            <a:p>
              <a:pPr algn="ctr"/>
              <a:r>
                <a:rPr lang="en-US" dirty="0">
                  <a:solidFill>
                    <a:schemeClr val="tx1"/>
                  </a:solidFill>
                </a:rPr>
                <a:t>018</a:t>
              </a:r>
            </a:p>
          </p:txBody>
        </p:sp>
        <p:sp>
          <p:nvSpPr>
            <p:cNvPr id="46" name="Rectangle 45">
              <a:extLst>
                <a:ext uri="{FF2B5EF4-FFF2-40B4-BE49-F238E27FC236}">
                  <a16:creationId xmlns:a16="http://schemas.microsoft.com/office/drawing/2014/main" id="{38EA6627-C543-2DA1-2142-39B063E1F82B}"/>
                </a:ext>
              </a:extLst>
            </p:cNvPr>
            <p:cNvSpPr/>
            <p:nvPr/>
          </p:nvSpPr>
          <p:spPr>
            <a:xfrm>
              <a:off x="4876800" y="4574274"/>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a:p>
              <a:pPr algn="ctr"/>
              <a:r>
                <a:rPr lang="en-US" dirty="0">
                  <a:solidFill>
                    <a:schemeClr val="tx1"/>
                  </a:solidFill>
                </a:rPr>
                <a:t>801</a:t>
              </a:r>
            </a:p>
            <a:p>
              <a:pPr algn="ctr"/>
              <a:r>
                <a:rPr lang="en-US" dirty="0">
                  <a:solidFill>
                    <a:schemeClr val="tx1"/>
                  </a:solidFill>
                </a:rPr>
                <a:t>401</a:t>
              </a:r>
            </a:p>
            <a:p>
              <a:pPr algn="ctr"/>
              <a:r>
                <a:rPr lang="en-US" dirty="0">
                  <a:solidFill>
                    <a:schemeClr val="tx1"/>
                  </a:solidFill>
                </a:rPr>
                <a:t>101</a:t>
              </a:r>
            </a:p>
            <a:p>
              <a:pPr algn="ctr"/>
              <a:r>
                <a:rPr lang="en-US" dirty="0">
                  <a:solidFill>
                    <a:schemeClr val="tx1"/>
                  </a:solidFill>
                </a:rPr>
                <a:t>901</a:t>
              </a:r>
            </a:p>
            <a:p>
              <a:pPr algn="ctr"/>
              <a:r>
                <a:rPr lang="en-US" dirty="0">
                  <a:solidFill>
                    <a:schemeClr val="tx1"/>
                  </a:solidFill>
                </a:rPr>
                <a:t>103</a:t>
              </a:r>
            </a:p>
          </p:txBody>
        </p:sp>
        <p:sp>
          <p:nvSpPr>
            <p:cNvPr id="47" name="TextBox 46">
              <a:extLst>
                <a:ext uri="{FF2B5EF4-FFF2-40B4-BE49-F238E27FC236}">
                  <a16:creationId xmlns:a16="http://schemas.microsoft.com/office/drawing/2014/main" id="{D8ECA832-35E5-A9A8-F60B-961FEC7432B8}"/>
                </a:ext>
              </a:extLst>
            </p:cNvPr>
            <p:cNvSpPr txBox="1"/>
            <p:nvPr/>
          </p:nvSpPr>
          <p:spPr>
            <a:xfrm>
              <a:off x="9269625" y="6172263"/>
              <a:ext cx="301686" cy="369332"/>
            </a:xfrm>
            <a:prstGeom prst="rect">
              <a:avLst/>
            </a:prstGeom>
            <a:noFill/>
          </p:spPr>
          <p:txBody>
            <a:bodyPr wrap="none" rtlCol="0">
              <a:spAutoFit/>
            </a:bodyPr>
            <a:lstStyle/>
            <a:p>
              <a:r>
                <a:rPr lang="en-US" dirty="0">
                  <a:solidFill>
                    <a:srgbClr val="FF33CC"/>
                  </a:solidFill>
                </a:rPr>
                <a:t>8</a:t>
              </a:r>
            </a:p>
          </p:txBody>
        </p:sp>
        <p:sp>
          <p:nvSpPr>
            <p:cNvPr id="48" name="TextBox 47">
              <a:extLst>
                <a:ext uri="{FF2B5EF4-FFF2-40B4-BE49-F238E27FC236}">
                  <a16:creationId xmlns:a16="http://schemas.microsoft.com/office/drawing/2014/main" id="{9FB00CFA-F0FE-1E0A-4521-EB59CC8578C4}"/>
                </a:ext>
              </a:extLst>
            </p:cNvPr>
            <p:cNvSpPr txBox="1"/>
            <p:nvPr/>
          </p:nvSpPr>
          <p:spPr>
            <a:xfrm>
              <a:off x="9811805" y="6172263"/>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8808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D522-A643-E0F7-0203-D79E5BF422B6}"/>
              </a:ext>
            </a:extLst>
          </p:cNvPr>
          <p:cNvSpPr>
            <a:spLocks noGrp="1"/>
          </p:cNvSpPr>
          <p:nvPr>
            <p:ph type="title"/>
          </p:nvPr>
        </p:nvSpPr>
        <p:spPr/>
        <p:txBody>
          <a:bodyPr/>
          <a:lstStyle/>
          <a:p>
            <a:r>
              <a:rPr lang="en-US" dirty="0" err="1"/>
              <a:t>RadixSort</a:t>
            </a:r>
            <a:r>
              <a:rPr lang="en-US" dirty="0"/>
              <a:t> – Re-Bucket by 100s</a:t>
            </a:r>
          </a:p>
        </p:txBody>
      </p:sp>
      <p:sp>
        <p:nvSpPr>
          <p:cNvPr id="3" name="Content Placeholder 2">
            <a:extLst>
              <a:ext uri="{FF2B5EF4-FFF2-40B4-BE49-F238E27FC236}">
                <a16:creationId xmlns:a16="http://schemas.microsoft.com/office/drawing/2014/main" id="{13E04AAD-4854-7E00-900E-93F7F0ADE080}"/>
              </a:ext>
            </a:extLst>
          </p:cNvPr>
          <p:cNvSpPr>
            <a:spLocks noGrp="1"/>
          </p:cNvSpPr>
          <p:nvPr>
            <p:ph idx="1"/>
          </p:nvPr>
        </p:nvSpPr>
        <p:spPr>
          <a:xfrm>
            <a:off x="503842" y="1517901"/>
            <a:ext cx="11668760" cy="4351338"/>
          </a:xfrm>
        </p:spPr>
        <p:txBody>
          <a:bodyPr/>
          <a:lstStyle/>
          <a:p>
            <a:r>
              <a:rPr lang="en-US" dirty="0"/>
              <a:t>Radix: The base of a number system</a:t>
            </a:r>
          </a:p>
          <a:p>
            <a:pPr lvl="1"/>
            <a:r>
              <a:rPr lang="en-US" dirty="0"/>
              <a:t>We’ll use base 10, most implementations will use larger bases</a:t>
            </a:r>
          </a:p>
          <a:p>
            <a:r>
              <a:rPr lang="en-US" dirty="0"/>
              <a:t>Idea: </a:t>
            </a:r>
          </a:p>
          <a:p>
            <a:pPr lvl="1"/>
            <a:r>
              <a:rPr lang="en-US" dirty="0" err="1"/>
              <a:t>BucketSort</a:t>
            </a:r>
            <a:r>
              <a:rPr lang="en-US" dirty="0"/>
              <a:t> by each digit, one at a time, from least significant to most significant</a:t>
            </a:r>
          </a:p>
        </p:txBody>
      </p:sp>
      <p:sp>
        <p:nvSpPr>
          <p:cNvPr id="31" name="TextBox 30">
            <a:extLst>
              <a:ext uri="{FF2B5EF4-FFF2-40B4-BE49-F238E27FC236}">
                <a16:creationId xmlns:a16="http://schemas.microsoft.com/office/drawing/2014/main" id="{9F143260-887A-82E5-E7F0-D8C587242AE1}"/>
              </a:ext>
            </a:extLst>
          </p:cNvPr>
          <p:cNvSpPr txBox="1"/>
          <p:nvPr/>
        </p:nvSpPr>
        <p:spPr>
          <a:xfrm>
            <a:off x="1308984" y="5534047"/>
            <a:ext cx="3184788" cy="1200329"/>
          </a:xfrm>
          <a:prstGeom prst="rect">
            <a:avLst/>
          </a:prstGeom>
          <a:noFill/>
        </p:spPr>
        <p:txBody>
          <a:bodyPr wrap="square" rtlCol="0">
            <a:spAutoFit/>
          </a:bodyPr>
          <a:lstStyle/>
          <a:p>
            <a:r>
              <a:rPr lang="en-US" sz="2400" dirty="0"/>
              <a:t>Place each element into a “bucket” according to its 100’s place</a:t>
            </a:r>
          </a:p>
        </p:txBody>
      </p:sp>
      <p:sp>
        <p:nvSpPr>
          <p:cNvPr id="120" name="Arrow: Bent-Up 119">
            <a:extLst>
              <a:ext uri="{FF2B5EF4-FFF2-40B4-BE49-F238E27FC236}">
                <a16:creationId xmlns:a16="http://schemas.microsoft.com/office/drawing/2014/main" id="{F8C1EBBC-2D29-3947-2D55-152820918DA0}"/>
              </a:ext>
              <a:ext uri="{C183D7F6-B498-43B3-948B-1728B52AA6E4}">
                <adec:decorative xmlns:adec="http://schemas.microsoft.com/office/drawing/2017/decorative" val="1"/>
              </a:ext>
            </a:extLst>
          </p:cNvPr>
          <p:cNvSpPr/>
          <p:nvPr/>
        </p:nvSpPr>
        <p:spPr>
          <a:xfrm rot="5400000">
            <a:off x="4551618" y="5289479"/>
            <a:ext cx="1128451" cy="13255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descr="All the values bucketed by the 10s place">
            <a:extLst>
              <a:ext uri="{FF2B5EF4-FFF2-40B4-BE49-F238E27FC236}">
                <a16:creationId xmlns:a16="http://schemas.microsoft.com/office/drawing/2014/main" id="{D03E7495-E90F-2D2E-2DC8-D7DB5BFCCBEB}"/>
              </a:ext>
            </a:extLst>
          </p:cNvPr>
          <p:cNvGrpSpPr/>
          <p:nvPr/>
        </p:nvGrpSpPr>
        <p:grpSpPr>
          <a:xfrm>
            <a:off x="184190" y="3418440"/>
            <a:ext cx="5334000" cy="1969595"/>
            <a:chOff x="4876800" y="4572000"/>
            <a:chExt cx="5334000" cy="1969595"/>
          </a:xfrm>
        </p:grpSpPr>
        <p:sp>
          <p:nvSpPr>
            <p:cNvPr id="10" name="Rectangle 9">
              <a:extLst>
                <a:ext uri="{FF2B5EF4-FFF2-40B4-BE49-F238E27FC236}">
                  <a16:creationId xmlns:a16="http://schemas.microsoft.com/office/drawing/2014/main" id="{A661D6AA-7881-F709-2A3E-E335A463EA74}"/>
                </a:ext>
              </a:extLst>
            </p:cNvPr>
            <p:cNvSpPr/>
            <p:nvPr/>
          </p:nvSpPr>
          <p:spPr>
            <a:xfrm>
              <a:off x="96774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sp>
          <p:nvSpPr>
            <p:cNvPr id="11" name="Rectangle 10">
              <a:extLst>
                <a:ext uri="{FF2B5EF4-FFF2-40B4-BE49-F238E27FC236}">
                  <a16:creationId xmlns:a16="http://schemas.microsoft.com/office/drawing/2014/main" id="{342CC28F-B99B-5CE7-2FB0-4AAFD47CDE15}"/>
                </a:ext>
              </a:extLst>
            </p:cNvPr>
            <p:cNvSpPr/>
            <p:nvPr/>
          </p:nvSpPr>
          <p:spPr>
            <a:xfrm>
              <a:off x="91440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B966A1E3-10C4-8F36-8163-DECE62BFF72C}"/>
                </a:ext>
              </a:extLst>
            </p:cNvPr>
            <p:cNvSpPr/>
            <p:nvPr/>
          </p:nvSpPr>
          <p:spPr>
            <a:xfrm>
              <a:off x="86106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44EFCA7D-7C8B-740A-99B9-440328E85B88}"/>
                </a:ext>
              </a:extLst>
            </p:cNvPr>
            <p:cNvSpPr/>
            <p:nvPr/>
          </p:nvSpPr>
          <p:spPr>
            <a:xfrm>
              <a:off x="80772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795C9FB0-7648-B3B8-1167-E8E5A5704B01}"/>
                </a:ext>
              </a:extLst>
            </p:cNvPr>
            <p:cNvSpPr/>
            <p:nvPr/>
          </p:nvSpPr>
          <p:spPr>
            <a:xfrm>
              <a:off x="75438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a:p>
              <a:pPr algn="ctr"/>
              <a:r>
                <a:rPr lang="en-US" dirty="0">
                  <a:solidFill>
                    <a:schemeClr val="tx1"/>
                  </a:solidFill>
                </a:rPr>
                <a:t>555</a:t>
              </a:r>
            </a:p>
          </p:txBody>
        </p:sp>
        <p:sp>
          <p:nvSpPr>
            <p:cNvPr id="15" name="Rectangle 14">
              <a:extLst>
                <a:ext uri="{FF2B5EF4-FFF2-40B4-BE49-F238E27FC236}">
                  <a16:creationId xmlns:a16="http://schemas.microsoft.com/office/drawing/2014/main" id="{B88BC752-BDCA-AD13-4233-89889A8DAC63}"/>
                </a:ext>
              </a:extLst>
            </p:cNvPr>
            <p:cNvSpPr/>
            <p:nvPr/>
          </p:nvSpPr>
          <p:spPr>
            <a:xfrm>
              <a:off x="70104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p:txBody>
        </p:sp>
        <p:sp>
          <p:nvSpPr>
            <p:cNvPr id="20" name="Rectangle 19">
              <a:extLst>
                <a:ext uri="{FF2B5EF4-FFF2-40B4-BE49-F238E27FC236}">
                  <a16:creationId xmlns:a16="http://schemas.microsoft.com/office/drawing/2014/main" id="{45678187-148C-0105-9D7E-192A22C6E036}"/>
                </a:ext>
              </a:extLst>
            </p:cNvPr>
            <p:cNvSpPr/>
            <p:nvPr/>
          </p:nvSpPr>
          <p:spPr>
            <a:xfrm>
              <a:off x="6477000" y="4572000"/>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FCEEE52B-4C01-5D72-A987-4A97F4C6D2D2}"/>
                </a:ext>
              </a:extLst>
            </p:cNvPr>
            <p:cNvSpPr/>
            <p:nvPr/>
          </p:nvSpPr>
          <p:spPr>
            <a:xfrm>
              <a:off x="59436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121</a:t>
              </a:r>
            </a:p>
            <a:p>
              <a:pPr algn="ctr"/>
              <a:r>
                <a:rPr lang="en-US" dirty="0">
                  <a:solidFill>
                    <a:schemeClr val="tx1"/>
                  </a:solidFill>
                </a:rPr>
                <a:t>323</a:t>
              </a:r>
            </a:p>
            <a:p>
              <a:pPr algn="ctr"/>
              <a:r>
                <a:rPr lang="en-US" dirty="0">
                  <a:solidFill>
                    <a:schemeClr val="tx1"/>
                  </a:solidFill>
                </a:rPr>
                <a:t>823</a:t>
              </a:r>
            </a:p>
          </p:txBody>
        </p:sp>
        <p:sp>
          <p:nvSpPr>
            <p:cNvPr id="24" name="TextBox 23">
              <a:extLst>
                <a:ext uri="{FF2B5EF4-FFF2-40B4-BE49-F238E27FC236}">
                  <a16:creationId xmlns:a16="http://schemas.microsoft.com/office/drawing/2014/main" id="{8779D00F-9272-7C1E-9D41-A93C338DF723}"/>
                </a:ext>
              </a:extLst>
            </p:cNvPr>
            <p:cNvSpPr txBox="1"/>
            <p:nvPr/>
          </p:nvSpPr>
          <p:spPr>
            <a:xfrm>
              <a:off x="4992657" y="6172263"/>
              <a:ext cx="301686" cy="369332"/>
            </a:xfrm>
            <a:prstGeom prst="rect">
              <a:avLst/>
            </a:prstGeom>
            <a:noFill/>
          </p:spPr>
          <p:txBody>
            <a:bodyPr wrap="none" rtlCol="0">
              <a:spAutoFit/>
            </a:bodyPr>
            <a:lstStyle/>
            <a:p>
              <a:r>
                <a:rPr lang="en-US" dirty="0">
                  <a:solidFill>
                    <a:srgbClr val="FF33CC"/>
                  </a:solidFill>
                </a:rPr>
                <a:t>0</a:t>
              </a:r>
            </a:p>
          </p:txBody>
        </p:sp>
        <p:sp>
          <p:nvSpPr>
            <p:cNvPr id="32" name="TextBox 31">
              <a:extLst>
                <a:ext uri="{FF2B5EF4-FFF2-40B4-BE49-F238E27FC236}">
                  <a16:creationId xmlns:a16="http://schemas.microsoft.com/office/drawing/2014/main" id="{47767DD9-39BB-8683-09BF-F85099F5390E}"/>
                </a:ext>
              </a:extLst>
            </p:cNvPr>
            <p:cNvSpPr txBox="1"/>
            <p:nvPr/>
          </p:nvSpPr>
          <p:spPr>
            <a:xfrm>
              <a:off x="5526057" y="6172263"/>
              <a:ext cx="301686" cy="369332"/>
            </a:xfrm>
            <a:prstGeom prst="rect">
              <a:avLst/>
            </a:prstGeom>
            <a:noFill/>
          </p:spPr>
          <p:txBody>
            <a:bodyPr wrap="none" rtlCol="0">
              <a:spAutoFit/>
            </a:bodyPr>
            <a:lstStyle/>
            <a:p>
              <a:r>
                <a:rPr lang="en-US" dirty="0">
                  <a:solidFill>
                    <a:srgbClr val="FF33CC"/>
                  </a:solidFill>
                </a:rPr>
                <a:t>1</a:t>
              </a:r>
            </a:p>
          </p:txBody>
        </p:sp>
        <p:sp>
          <p:nvSpPr>
            <p:cNvPr id="33" name="TextBox 32">
              <a:extLst>
                <a:ext uri="{FF2B5EF4-FFF2-40B4-BE49-F238E27FC236}">
                  <a16:creationId xmlns:a16="http://schemas.microsoft.com/office/drawing/2014/main" id="{4561B223-FD8D-5A03-DA6E-247DED224AB8}"/>
                </a:ext>
              </a:extLst>
            </p:cNvPr>
            <p:cNvSpPr txBox="1"/>
            <p:nvPr/>
          </p:nvSpPr>
          <p:spPr>
            <a:xfrm>
              <a:off x="6060026" y="6172263"/>
              <a:ext cx="301686" cy="369332"/>
            </a:xfrm>
            <a:prstGeom prst="rect">
              <a:avLst/>
            </a:prstGeom>
            <a:noFill/>
          </p:spPr>
          <p:txBody>
            <a:bodyPr wrap="none" rtlCol="0">
              <a:spAutoFit/>
            </a:bodyPr>
            <a:lstStyle/>
            <a:p>
              <a:r>
                <a:rPr lang="en-US" dirty="0">
                  <a:solidFill>
                    <a:srgbClr val="FF33CC"/>
                  </a:solidFill>
                </a:rPr>
                <a:t>2</a:t>
              </a:r>
            </a:p>
          </p:txBody>
        </p:sp>
        <p:sp>
          <p:nvSpPr>
            <p:cNvPr id="34" name="TextBox 33">
              <a:extLst>
                <a:ext uri="{FF2B5EF4-FFF2-40B4-BE49-F238E27FC236}">
                  <a16:creationId xmlns:a16="http://schemas.microsoft.com/office/drawing/2014/main" id="{D6FA6309-8B37-CE8D-E7E5-E5E79AF811D3}"/>
                </a:ext>
              </a:extLst>
            </p:cNvPr>
            <p:cNvSpPr txBox="1"/>
            <p:nvPr/>
          </p:nvSpPr>
          <p:spPr>
            <a:xfrm>
              <a:off x="6569800" y="6172263"/>
              <a:ext cx="301686" cy="369332"/>
            </a:xfrm>
            <a:prstGeom prst="rect">
              <a:avLst/>
            </a:prstGeom>
            <a:noFill/>
          </p:spPr>
          <p:txBody>
            <a:bodyPr wrap="none" rtlCol="0">
              <a:spAutoFit/>
            </a:bodyPr>
            <a:lstStyle/>
            <a:p>
              <a:r>
                <a:rPr lang="en-US" dirty="0">
                  <a:solidFill>
                    <a:srgbClr val="FF33CC"/>
                  </a:solidFill>
                </a:rPr>
                <a:t>3</a:t>
              </a:r>
            </a:p>
          </p:txBody>
        </p:sp>
        <p:sp>
          <p:nvSpPr>
            <p:cNvPr id="35" name="TextBox 34">
              <a:extLst>
                <a:ext uri="{FF2B5EF4-FFF2-40B4-BE49-F238E27FC236}">
                  <a16:creationId xmlns:a16="http://schemas.microsoft.com/office/drawing/2014/main" id="{D759F879-D7EC-6511-A722-BA8C1D510326}"/>
                </a:ext>
              </a:extLst>
            </p:cNvPr>
            <p:cNvSpPr txBox="1"/>
            <p:nvPr/>
          </p:nvSpPr>
          <p:spPr>
            <a:xfrm>
              <a:off x="7103200" y="6171685"/>
              <a:ext cx="301686" cy="369332"/>
            </a:xfrm>
            <a:prstGeom prst="rect">
              <a:avLst/>
            </a:prstGeom>
            <a:noFill/>
          </p:spPr>
          <p:txBody>
            <a:bodyPr wrap="none" rtlCol="0">
              <a:spAutoFit/>
            </a:bodyPr>
            <a:lstStyle/>
            <a:p>
              <a:r>
                <a:rPr lang="en-US" dirty="0">
                  <a:solidFill>
                    <a:srgbClr val="FF33CC"/>
                  </a:solidFill>
                </a:rPr>
                <a:t>4</a:t>
              </a:r>
            </a:p>
          </p:txBody>
        </p:sp>
        <p:sp>
          <p:nvSpPr>
            <p:cNvPr id="36" name="TextBox 35">
              <a:extLst>
                <a:ext uri="{FF2B5EF4-FFF2-40B4-BE49-F238E27FC236}">
                  <a16:creationId xmlns:a16="http://schemas.microsoft.com/office/drawing/2014/main" id="{B1D13815-BC06-EB0C-3AC3-4EEE8B2BE084}"/>
                </a:ext>
              </a:extLst>
            </p:cNvPr>
            <p:cNvSpPr txBox="1"/>
            <p:nvPr/>
          </p:nvSpPr>
          <p:spPr>
            <a:xfrm>
              <a:off x="7602444" y="6171685"/>
              <a:ext cx="301686" cy="369332"/>
            </a:xfrm>
            <a:prstGeom prst="rect">
              <a:avLst/>
            </a:prstGeom>
            <a:noFill/>
          </p:spPr>
          <p:txBody>
            <a:bodyPr wrap="none" rtlCol="0">
              <a:spAutoFit/>
            </a:bodyPr>
            <a:lstStyle/>
            <a:p>
              <a:r>
                <a:rPr lang="en-US" dirty="0">
                  <a:solidFill>
                    <a:srgbClr val="FF33CC"/>
                  </a:solidFill>
                </a:rPr>
                <a:t>5</a:t>
              </a:r>
            </a:p>
          </p:txBody>
        </p:sp>
        <p:sp>
          <p:nvSpPr>
            <p:cNvPr id="37" name="TextBox 36">
              <a:extLst>
                <a:ext uri="{FF2B5EF4-FFF2-40B4-BE49-F238E27FC236}">
                  <a16:creationId xmlns:a16="http://schemas.microsoft.com/office/drawing/2014/main" id="{D4813CA8-C813-EE49-18B2-760E4527EEAE}"/>
                </a:ext>
              </a:extLst>
            </p:cNvPr>
            <p:cNvSpPr txBox="1"/>
            <p:nvPr/>
          </p:nvSpPr>
          <p:spPr>
            <a:xfrm>
              <a:off x="8194195" y="6172263"/>
              <a:ext cx="301686" cy="369332"/>
            </a:xfrm>
            <a:prstGeom prst="rect">
              <a:avLst/>
            </a:prstGeom>
            <a:noFill/>
          </p:spPr>
          <p:txBody>
            <a:bodyPr wrap="none" rtlCol="0">
              <a:spAutoFit/>
            </a:bodyPr>
            <a:lstStyle/>
            <a:p>
              <a:r>
                <a:rPr lang="en-US" dirty="0">
                  <a:solidFill>
                    <a:srgbClr val="FF33CC"/>
                  </a:solidFill>
                </a:rPr>
                <a:t>6</a:t>
              </a:r>
            </a:p>
          </p:txBody>
        </p:sp>
        <p:sp>
          <p:nvSpPr>
            <p:cNvPr id="38" name="TextBox 37">
              <a:extLst>
                <a:ext uri="{FF2B5EF4-FFF2-40B4-BE49-F238E27FC236}">
                  <a16:creationId xmlns:a16="http://schemas.microsoft.com/office/drawing/2014/main" id="{4EFF9DF0-151C-22B5-5D2E-5DF190627837}"/>
                </a:ext>
              </a:extLst>
            </p:cNvPr>
            <p:cNvSpPr txBox="1"/>
            <p:nvPr/>
          </p:nvSpPr>
          <p:spPr>
            <a:xfrm>
              <a:off x="8727595" y="6171685"/>
              <a:ext cx="301686" cy="369332"/>
            </a:xfrm>
            <a:prstGeom prst="rect">
              <a:avLst/>
            </a:prstGeom>
            <a:noFill/>
          </p:spPr>
          <p:txBody>
            <a:bodyPr wrap="none" rtlCol="0">
              <a:spAutoFit/>
            </a:bodyPr>
            <a:lstStyle/>
            <a:p>
              <a:r>
                <a:rPr lang="en-US" dirty="0">
                  <a:solidFill>
                    <a:srgbClr val="FF33CC"/>
                  </a:solidFill>
                </a:rPr>
                <a:t>7</a:t>
              </a:r>
            </a:p>
          </p:txBody>
        </p:sp>
        <p:sp>
          <p:nvSpPr>
            <p:cNvPr id="39" name="Rectangle 38">
              <a:extLst>
                <a:ext uri="{FF2B5EF4-FFF2-40B4-BE49-F238E27FC236}">
                  <a16:creationId xmlns:a16="http://schemas.microsoft.com/office/drawing/2014/main" id="{745609D8-F348-FC00-0758-0607BF897D4D}"/>
                </a:ext>
              </a:extLst>
            </p:cNvPr>
            <p:cNvSpPr/>
            <p:nvPr/>
          </p:nvSpPr>
          <p:spPr>
            <a:xfrm>
              <a:off x="5410200" y="4573137"/>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a:p>
              <a:pPr algn="ctr"/>
              <a:r>
                <a:rPr lang="en-US" dirty="0">
                  <a:solidFill>
                    <a:schemeClr val="tx1"/>
                  </a:solidFill>
                </a:rPr>
                <a:t>113</a:t>
              </a:r>
            </a:p>
            <a:p>
              <a:pPr algn="ctr"/>
              <a:r>
                <a:rPr lang="en-US" dirty="0">
                  <a:solidFill>
                    <a:schemeClr val="tx1"/>
                  </a:solidFill>
                </a:rPr>
                <a:t>018</a:t>
              </a:r>
            </a:p>
          </p:txBody>
        </p:sp>
        <p:sp>
          <p:nvSpPr>
            <p:cNvPr id="46" name="Rectangle 45">
              <a:extLst>
                <a:ext uri="{FF2B5EF4-FFF2-40B4-BE49-F238E27FC236}">
                  <a16:creationId xmlns:a16="http://schemas.microsoft.com/office/drawing/2014/main" id="{38EA6627-C543-2DA1-2142-39B063E1F82B}"/>
                </a:ext>
              </a:extLst>
            </p:cNvPr>
            <p:cNvSpPr/>
            <p:nvPr/>
          </p:nvSpPr>
          <p:spPr>
            <a:xfrm>
              <a:off x="4876800" y="4574274"/>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a:p>
              <a:pPr algn="ctr"/>
              <a:r>
                <a:rPr lang="en-US" dirty="0">
                  <a:solidFill>
                    <a:schemeClr val="tx1"/>
                  </a:solidFill>
                </a:rPr>
                <a:t>801</a:t>
              </a:r>
            </a:p>
            <a:p>
              <a:pPr algn="ctr"/>
              <a:r>
                <a:rPr lang="en-US" dirty="0">
                  <a:solidFill>
                    <a:schemeClr val="tx1"/>
                  </a:solidFill>
                </a:rPr>
                <a:t>401</a:t>
              </a:r>
            </a:p>
            <a:p>
              <a:pPr algn="ctr"/>
              <a:r>
                <a:rPr lang="en-US" dirty="0">
                  <a:solidFill>
                    <a:schemeClr val="tx1"/>
                  </a:solidFill>
                </a:rPr>
                <a:t>101</a:t>
              </a:r>
            </a:p>
            <a:p>
              <a:pPr algn="ctr"/>
              <a:r>
                <a:rPr lang="en-US" dirty="0">
                  <a:solidFill>
                    <a:schemeClr val="tx1"/>
                  </a:solidFill>
                </a:rPr>
                <a:t>901</a:t>
              </a:r>
            </a:p>
            <a:p>
              <a:pPr algn="ctr"/>
              <a:r>
                <a:rPr lang="en-US" dirty="0">
                  <a:solidFill>
                    <a:schemeClr val="tx1"/>
                  </a:solidFill>
                </a:rPr>
                <a:t>103</a:t>
              </a:r>
            </a:p>
          </p:txBody>
        </p:sp>
        <p:sp>
          <p:nvSpPr>
            <p:cNvPr id="47" name="TextBox 46">
              <a:extLst>
                <a:ext uri="{FF2B5EF4-FFF2-40B4-BE49-F238E27FC236}">
                  <a16:creationId xmlns:a16="http://schemas.microsoft.com/office/drawing/2014/main" id="{D8ECA832-35E5-A9A8-F60B-961FEC7432B8}"/>
                </a:ext>
              </a:extLst>
            </p:cNvPr>
            <p:cNvSpPr txBox="1"/>
            <p:nvPr/>
          </p:nvSpPr>
          <p:spPr>
            <a:xfrm>
              <a:off x="9269625" y="6172263"/>
              <a:ext cx="301686" cy="369332"/>
            </a:xfrm>
            <a:prstGeom prst="rect">
              <a:avLst/>
            </a:prstGeom>
            <a:noFill/>
          </p:spPr>
          <p:txBody>
            <a:bodyPr wrap="none" rtlCol="0">
              <a:spAutoFit/>
            </a:bodyPr>
            <a:lstStyle/>
            <a:p>
              <a:r>
                <a:rPr lang="en-US" dirty="0">
                  <a:solidFill>
                    <a:srgbClr val="FF33CC"/>
                  </a:solidFill>
                </a:rPr>
                <a:t>8</a:t>
              </a:r>
            </a:p>
          </p:txBody>
        </p:sp>
        <p:sp>
          <p:nvSpPr>
            <p:cNvPr id="48" name="TextBox 47">
              <a:extLst>
                <a:ext uri="{FF2B5EF4-FFF2-40B4-BE49-F238E27FC236}">
                  <a16:creationId xmlns:a16="http://schemas.microsoft.com/office/drawing/2014/main" id="{9FB00CFA-F0FE-1E0A-4521-EB59CC8578C4}"/>
                </a:ext>
              </a:extLst>
            </p:cNvPr>
            <p:cNvSpPr txBox="1"/>
            <p:nvPr/>
          </p:nvSpPr>
          <p:spPr>
            <a:xfrm>
              <a:off x="9811805" y="6172263"/>
              <a:ext cx="301686" cy="369332"/>
            </a:xfrm>
            <a:prstGeom prst="rect">
              <a:avLst/>
            </a:prstGeom>
            <a:noFill/>
          </p:spPr>
          <p:txBody>
            <a:bodyPr wrap="none" rtlCol="0">
              <a:spAutoFit/>
            </a:bodyPr>
            <a:lstStyle/>
            <a:p>
              <a:r>
                <a:rPr lang="en-US" dirty="0">
                  <a:solidFill>
                    <a:srgbClr val="FF33CC"/>
                  </a:solidFill>
                </a:rPr>
                <a:t>9</a:t>
              </a:r>
            </a:p>
          </p:txBody>
        </p:sp>
      </p:grpSp>
      <p:grpSp>
        <p:nvGrpSpPr>
          <p:cNvPr id="42" name="Group 41" descr="Next we do a bucket sort using the next least significant digit of the numbers. Because our numbers are represented in base 10, we have buckets 0 through 9, filled in as follows:&#10;bucket 0: 018&#10;bucket 1: 101, 103, 113, 121&#10;bucket 2: 245, 255&#10;bucket 3: 323&#10;bucket 4: 401&#10;bucket 5: 512, 555&#10;bucket 6: empty&#10;bucket 7: empty&#10;bucket 8: 800, 801, 823&#10;bucket 9: 901, 999">
            <a:extLst>
              <a:ext uri="{FF2B5EF4-FFF2-40B4-BE49-F238E27FC236}">
                <a16:creationId xmlns:a16="http://schemas.microsoft.com/office/drawing/2014/main" id="{265A8A20-D2B5-DB28-F722-367EBB815E4D}"/>
              </a:ext>
            </a:extLst>
          </p:cNvPr>
          <p:cNvGrpSpPr/>
          <p:nvPr/>
        </p:nvGrpSpPr>
        <p:grpSpPr>
          <a:xfrm>
            <a:off x="6390963" y="4659805"/>
            <a:ext cx="5334000" cy="1969595"/>
            <a:chOff x="5181600" y="4659805"/>
            <a:chExt cx="5334000" cy="1969595"/>
          </a:xfrm>
        </p:grpSpPr>
        <p:sp>
          <p:nvSpPr>
            <p:cNvPr id="4" name="Rectangle 3">
              <a:extLst>
                <a:ext uri="{FF2B5EF4-FFF2-40B4-BE49-F238E27FC236}">
                  <a16:creationId xmlns:a16="http://schemas.microsoft.com/office/drawing/2014/main" id="{EF532373-E7B4-2EFC-071E-679598070FDA}"/>
                </a:ext>
              </a:extLst>
            </p:cNvPr>
            <p:cNvSpPr/>
            <p:nvPr/>
          </p:nvSpPr>
          <p:spPr>
            <a:xfrm>
              <a:off x="99822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901</a:t>
              </a:r>
            </a:p>
            <a:p>
              <a:pPr algn="ctr"/>
              <a:r>
                <a:rPr lang="en-US" dirty="0">
                  <a:solidFill>
                    <a:schemeClr val="tx1"/>
                  </a:solidFill>
                </a:rPr>
                <a:t>999</a:t>
              </a:r>
            </a:p>
          </p:txBody>
        </p:sp>
        <p:sp>
          <p:nvSpPr>
            <p:cNvPr id="5" name="Rectangle 4">
              <a:extLst>
                <a:ext uri="{FF2B5EF4-FFF2-40B4-BE49-F238E27FC236}">
                  <a16:creationId xmlns:a16="http://schemas.microsoft.com/office/drawing/2014/main" id="{59409103-ADAF-06A2-3DA9-520F41B67426}"/>
                </a:ext>
              </a:extLst>
            </p:cNvPr>
            <p:cNvSpPr/>
            <p:nvPr/>
          </p:nvSpPr>
          <p:spPr>
            <a:xfrm>
              <a:off x="94488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a:p>
              <a:pPr algn="ctr"/>
              <a:r>
                <a:rPr lang="en-US" dirty="0">
                  <a:solidFill>
                    <a:schemeClr val="tx1"/>
                  </a:solidFill>
                </a:rPr>
                <a:t>801</a:t>
              </a:r>
            </a:p>
            <a:p>
              <a:pPr algn="ctr"/>
              <a:r>
                <a:rPr lang="en-US" dirty="0">
                  <a:solidFill>
                    <a:schemeClr val="tx1"/>
                  </a:solidFill>
                </a:rPr>
                <a:t>823</a:t>
              </a:r>
            </a:p>
          </p:txBody>
        </p:sp>
        <p:sp>
          <p:nvSpPr>
            <p:cNvPr id="6" name="Rectangle 5">
              <a:extLst>
                <a:ext uri="{FF2B5EF4-FFF2-40B4-BE49-F238E27FC236}">
                  <a16:creationId xmlns:a16="http://schemas.microsoft.com/office/drawing/2014/main" id="{288D6195-37CE-2DE2-F382-E40AC4FBDE19}"/>
                </a:ext>
              </a:extLst>
            </p:cNvPr>
            <p:cNvSpPr/>
            <p:nvPr/>
          </p:nvSpPr>
          <p:spPr>
            <a:xfrm>
              <a:off x="89154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9B8B052-6C9D-2F21-F4AF-137DC87A16BA}"/>
                </a:ext>
              </a:extLst>
            </p:cNvPr>
            <p:cNvSpPr/>
            <p:nvPr/>
          </p:nvSpPr>
          <p:spPr>
            <a:xfrm>
              <a:off x="83820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0F543091-F86D-2A7A-62E0-72FB4EED00AE}"/>
                </a:ext>
              </a:extLst>
            </p:cNvPr>
            <p:cNvSpPr/>
            <p:nvPr/>
          </p:nvSpPr>
          <p:spPr>
            <a:xfrm>
              <a:off x="78486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a:p>
              <a:pPr algn="ctr"/>
              <a:r>
                <a:rPr lang="en-US" dirty="0">
                  <a:solidFill>
                    <a:schemeClr val="tx1"/>
                  </a:solidFill>
                </a:rPr>
                <a:t>555</a:t>
              </a:r>
            </a:p>
          </p:txBody>
        </p:sp>
        <p:sp>
          <p:nvSpPr>
            <p:cNvPr id="9" name="Rectangle 8">
              <a:extLst>
                <a:ext uri="{FF2B5EF4-FFF2-40B4-BE49-F238E27FC236}">
                  <a16:creationId xmlns:a16="http://schemas.microsoft.com/office/drawing/2014/main" id="{DEC54B84-6150-A55B-306C-B25020DE0933}"/>
                </a:ext>
              </a:extLst>
            </p:cNvPr>
            <p:cNvSpPr/>
            <p:nvPr/>
          </p:nvSpPr>
          <p:spPr>
            <a:xfrm>
              <a:off x="73152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a:t>
              </a:r>
            </a:p>
          </p:txBody>
        </p:sp>
        <p:sp>
          <p:nvSpPr>
            <p:cNvPr id="16" name="Rectangle 15">
              <a:extLst>
                <a:ext uri="{FF2B5EF4-FFF2-40B4-BE49-F238E27FC236}">
                  <a16:creationId xmlns:a16="http://schemas.microsoft.com/office/drawing/2014/main" id="{1A7E5AF8-DF4B-8B5D-AB02-D32DC607F5ED}"/>
                </a:ext>
              </a:extLst>
            </p:cNvPr>
            <p:cNvSpPr/>
            <p:nvPr/>
          </p:nvSpPr>
          <p:spPr>
            <a:xfrm>
              <a:off x="67818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323</a:t>
              </a:r>
            </a:p>
          </p:txBody>
        </p:sp>
        <p:sp>
          <p:nvSpPr>
            <p:cNvPr id="17" name="Rectangle 16">
              <a:extLst>
                <a:ext uri="{FF2B5EF4-FFF2-40B4-BE49-F238E27FC236}">
                  <a16:creationId xmlns:a16="http://schemas.microsoft.com/office/drawing/2014/main" id="{69CA04DA-BEA9-9BAE-DFD0-5184E85AC645}"/>
                </a:ext>
              </a:extLst>
            </p:cNvPr>
            <p:cNvSpPr/>
            <p:nvPr/>
          </p:nvSpPr>
          <p:spPr>
            <a:xfrm>
              <a:off x="62484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a:p>
              <a:pPr algn="ctr"/>
              <a:r>
                <a:rPr lang="en-US" dirty="0">
                  <a:solidFill>
                    <a:schemeClr val="tx1"/>
                  </a:solidFill>
                </a:rPr>
                <a:t>255</a:t>
              </a:r>
            </a:p>
          </p:txBody>
        </p:sp>
        <p:sp>
          <p:nvSpPr>
            <p:cNvPr id="18" name="TextBox 17">
              <a:extLst>
                <a:ext uri="{FF2B5EF4-FFF2-40B4-BE49-F238E27FC236}">
                  <a16:creationId xmlns:a16="http://schemas.microsoft.com/office/drawing/2014/main" id="{9F1202EA-0602-9D72-2829-CA336835836D}"/>
                </a:ext>
              </a:extLst>
            </p:cNvPr>
            <p:cNvSpPr txBox="1"/>
            <p:nvPr/>
          </p:nvSpPr>
          <p:spPr>
            <a:xfrm>
              <a:off x="5297457" y="6260068"/>
              <a:ext cx="301686" cy="369332"/>
            </a:xfrm>
            <a:prstGeom prst="rect">
              <a:avLst/>
            </a:prstGeom>
            <a:noFill/>
          </p:spPr>
          <p:txBody>
            <a:bodyPr wrap="none" rtlCol="0">
              <a:spAutoFit/>
            </a:bodyPr>
            <a:lstStyle/>
            <a:p>
              <a:r>
                <a:rPr lang="en-US" dirty="0">
                  <a:solidFill>
                    <a:srgbClr val="FF33CC"/>
                  </a:solidFill>
                </a:rPr>
                <a:t>0</a:t>
              </a:r>
            </a:p>
          </p:txBody>
        </p:sp>
        <p:sp>
          <p:nvSpPr>
            <p:cNvPr id="19" name="TextBox 18">
              <a:extLst>
                <a:ext uri="{FF2B5EF4-FFF2-40B4-BE49-F238E27FC236}">
                  <a16:creationId xmlns:a16="http://schemas.microsoft.com/office/drawing/2014/main" id="{E14CB3AD-2265-62FA-CBAC-A400A269E0EC}"/>
                </a:ext>
              </a:extLst>
            </p:cNvPr>
            <p:cNvSpPr txBox="1"/>
            <p:nvPr/>
          </p:nvSpPr>
          <p:spPr>
            <a:xfrm>
              <a:off x="5830857" y="6260068"/>
              <a:ext cx="301686" cy="369332"/>
            </a:xfrm>
            <a:prstGeom prst="rect">
              <a:avLst/>
            </a:prstGeom>
            <a:noFill/>
          </p:spPr>
          <p:txBody>
            <a:bodyPr wrap="none" rtlCol="0">
              <a:spAutoFit/>
            </a:bodyPr>
            <a:lstStyle/>
            <a:p>
              <a:r>
                <a:rPr lang="en-US" dirty="0">
                  <a:solidFill>
                    <a:srgbClr val="FF33CC"/>
                  </a:solidFill>
                </a:rPr>
                <a:t>1</a:t>
              </a:r>
            </a:p>
          </p:txBody>
        </p:sp>
        <p:sp>
          <p:nvSpPr>
            <p:cNvPr id="22" name="TextBox 21">
              <a:extLst>
                <a:ext uri="{FF2B5EF4-FFF2-40B4-BE49-F238E27FC236}">
                  <a16:creationId xmlns:a16="http://schemas.microsoft.com/office/drawing/2014/main" id="{FA289862-1676-90BB-B64A-F5E3668714B1}"/>
                </a:ext>
              </a:extLst>
            </p:cNvPr>
            <p:cNvSpPr txBox="1"/>
            <p:nvPr/>
          </p:nvSpPr>
          <p:spPr>
            <a:xfrm>
              <a:off x="6364826" y="6260068"/>
              <a:ext cx="301686" cy="369332"/>
            </a:xfrm>
            <a:prstGeom prst="rect">
              <a:avLst/>
            </a:prstGeom>
            <a:noFill/>
          </p:spPr>
          <p:txBody>
            <a:bodyPr wrap="none" rtlCol="0">
              <a:spAutoFit/>
            </a:bodyPr>
            <a:lstStyle/>
            <a:p>
              <a:r>
                <a:rPr lang="en-US" dirty="0">
                  <a:solidFill>
                    <a:srgbClr val="FF33CC"/>
                  </a:solidFill>
                </a:rPr>
                <a:t>2</a:t>
              </a:r>
            </a:p>
          </p:txBody>
        </p:sp>
        <p:sp>
          <p:nvSpPr>
            <p:cNvPr id="23" name="TextBox 22">
              <a:extLst>
                <a:ext uri="{FF2B5EF4-FFF2-40B4-BE49-F238E27FC236}">
                  <a16:creationId xmlns:a16="http://schemas.microsoft.com/office/drawing/2014/main" id="{ECD5DA25-C681-B9C5-0B11-EE530F27373E}"/>
                </a:ext>
              </a:extLst>
            </p:cNvPr>
            <p:cNvSpPr txBox="1"/>
            <p:nvPr/>
          </p:nvSpPr>
          <p:spPr>
            <a:xfrm>
              <a:off x="6874600" y="6260068"/>
              <a:ext cx="301686" cy="369332"/>
            </a:xfrm>
            <a:prstGeom prst="rect">
              <a:avLst/>
            </a:prstGeom>
            <a:noFill/>
          </p:spPr>
          <p:txBody>
            <a:bodyPr wrap="none" rtlCol="0">
              <a:spAutoFit/>
            </a:bodyPr>
            <a:lstStyle/>
            <a:p>
              <a:r>
                <a:rPr lang="en-US" dirty="0">
                  <a:solidFill>
                    <a:srgbClr val="FF33CC"/>
                  </a:solidFill>
                </a:rPr>
                <a:t>3</a:t>
              </a:r>
            </a:p>
          </p:txBody>
        </p:sp>
        <p:sp>
          <p:nvSpPr>
            <p:cNvPr id="25" name="TextBox 24">
              <a:extLst>
                <a:ext uri="{FF2B5EF4-FFF2-40B4-BE49-F238E27FC236}">
                  <a16:creationId xmlns:a16="http://schemas.microsoft.com/office/drawing/2014/main" id="{134D126E-A428-30BC-F5BE-FDB235FDBB28}"/>
                </a:ext>
              </a:extLst>
            </p:cNvPr>
            <p:cNvSpPr txBox="1"/>
            <p:nvPr/>
          </p:nvSpPr>
          <p:spPr>
            <a:xfrm>
              <a:off x="7408000" y="6259490"/>
              <a:ext cx="301686" cy="369332"/>
            </a:xfrm>
            <a:prstGeom prst="rect">
              <a:avLst/>
            </a:prstGeom>
            <a:noFill/>
          </p:spPr>
          <p:txBody>
            <a:bodyPr wrap="none" rtlCol="0">
              <a:spAutoFit/>
            </a:bodyPr>
            <a:lstStyle/>
            <a:p>
              <a:r>
                <a:rPr lang="en-US" dirty="0">
                  <a:solidFill>
                    <a:srgbClr val="FF33CC"/>
                  </a:solidFill>
                </a:rPr>
                <a:t>4</a:t>
              </a:r>
            </a:p>
          </p:txBody>
        </p:sp>
        <p:sp>
          <p:nvSpPr>
            <p:cNvPr id="26" name="TextBox 25">
              <a:extLst>
                <a:ext uri="{FF2B5EF4-FFF2-40B4-BE49-F238E27FC236}">
                  <a16:creationId xmlns:a16="http://schemas.microsoft.com/office/drawing/2014/main" id="{D60968AA-7F88-E791-E5F7-88DF4401112E}"/>
                </a:ext>
              </a:extLst>
            </p:cNvPr>
            <p:cNvSpPr txBox="1"/>
            <p:nvPr/>
          </p:nvSpPr>
          <p:spPr>
            <a:xfrm>
              <a:off x="7907244" y="6259490"/>
              <a:ext cx="301686" cy="369332"/>
            </a:xfrm>
            <a:prstGeom prst="rect">
              <a:avLst/>
            </a:prstGeom>
            <a:noFill/>
          </p:spPr>
          <p:txBody>
            <a:bodyPr wrap="none" rtlCol="0">
              <a:spAutoFit/>
            </a:bodyPr>
            <a:lstStyle/>
            <a:p>
              <a:r>
                <a:rPr lang="en-US" dirty="0">
                  <a:solidFill>
                    <a:srgbClr val="FF33CC"/>
                  </a:solidFill>
                </a:rPr>
                <a:t>5</a:t>
              </a:r>
            </a:p>
          </p:txBody>
        </p:sp>
        <p:sp>
          <p:nvSpPr>
            <p:cNvPr id="27" name="TextBox 26">
              <a:extLst>
                <a:ext uri="{FF2B5EF4-FFF2-40B4-BE49-F238E27FC236}">
                  <a16:creationId xmlns:a16="http://schemas.microsoft.com/office/drawing/2014/main" id="{B5929E61-DF41-C186-5CC6-BCCC84AE1B02}"/>
                </a:ext>
              </a:extLst>
            </p:cNvPr>
            <p:cNvSpPr txBox="1"/>
            <p:nvPr/>
          </p:nvSpPr>
          <p:spPr>
            <a:xfrm>
              <a:off x="8498995" y="6260068"/>
              <a:ext cx="301686" cy="369332"/>
            </a:xfrm>
            <a:prstGeom prst="rect">
              <a:avLst/>
            </a:prstGeom>
            <a:noFill/>
          </p:spPr>
          <p:txBody>
            <a:bodyPr wrap="none" rtlCol="0">
              <a:spAutoFit/>
            </a:bodyPr>
            <a:lstStyle/>
            <a:p>
              <a:r>
                <a:rPr lang="en-US" dirty="0">
                  <a:solidFill>
                    <a:srgbClr val="FF33CC"/>
                  </a:solidFill>
                </a:rPr>
                <a:t>6</a:t>
              </a:r>
            </a:p>
          </p:txBody>
        </p:sp>
        <p:sp>
          <p:nvSpPr>
            <p:cNvPr id="28" name="TextBox 27">
              <a:extLst>
                <a:ext uri="{FF2B5EF4-FFF2-40B4-BE49-F238E27FC236}">
                  <a16:creationId xmlns:a16="http://schemas.microsoft.com/office/drawing/2014/main" id="{56E14B2A-1E62-4CA1-FAB8-3A2E770A1080}"/>
                </a:ext>
              </a:extLst>
            </p:cNvPr>
            <p:cNvSpPr txBox="1"/>
            <p:nvPr/>
          </p:nvSpPr>
          <p:spPr>
            <a:xfrm>
              <a:off x="9032395" y="6259490"/>
              <a:ext cx="301686" cy="369332"/>
            </a:xfrm>
            <a:prstGeom prst="rect">
              <a:avLst/>
            </a:prstGeom>
            <a:noFill/>
          </p:spPr>
          <p:txBody>
            <a:bodyPr wrap="none" rtlCol="0">
              <a:spAutoFit/>
            </a:bodyPr>
            <a:lstStyle/>
            <a:p>
              <a:r>
                <a:rPr lang="en-US" dirty="0">
                  <a:solidFill>
                    <a:srgbClr val="FF33CC"/>
                  </a:solidFill>
                </a:rPr>
                <a:t>7</a:t>
              </a:r>
            </a:p>
          </p:txBody>
        </p:sp>
        <p:sp>
          <p:nvSpPr>
            <p:cNvPr id="29" name="Rectangle 28">
              <a:extLst>
                <a:ext uri="{FF2B5EF4-FFF2-40B4-BE49-F238E27FC236}">
                  <a16:creationId xmlns:a16="http://schemas.microsoft.com/office/drawing/2014/main" id="{57F70415-63E3-60D2-602A-0723249F2C7A}"/>
                </a:ext>
              </a:extLst>
            </p:cNvPr>
            <p:cNvSpPr/>
            <p:nvPr/>
          </p:nvSpPr>
          <p:spPr>
            <a:xfrm>
              <a:off x="57150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101</a:t>
              </a:r>
            </a:p>
            <a:p>
              <a:pPr algn="ctr"/>
              <a:r>
                <a:rPr lang="en-US" dirty="0">
                  <a:solidFill>
                    <a:schemeClr val="tx1"/>
                  </a:solidFill>
                </a:rPr>
                <a:t>103</a:t>
              </a:r>
            </a:p>
            <a:p>
              <a:pPr algn="ctr"/>
              <a:r>
                <a:rPr lang="en-US" dirty="0">
                  <a:solidFill>
                    <a:schemeClr val="tx1"/>
                  </a:solidFill>
                </a:rPr>
                <a:t>113</a:t>
              </a:r>
            </a:p>
            <a:p>
              <a:pPr algn="ctr"/>
              <a:r>
                <a:rPr lang="en-US" dirty="0">
                  <a:solidFill>
                    <a:schemeClr val="tx1"/>
                  </a:solidFill>
                </a:rPr>
                <a:t>121</a:t>
              </a:r>
            </a:p>
          </p:txBody>
        </p:sp>
        <p:sp>
          <p:nvSpPr>
            <p:cNvPr id="30" name="Rectangle 29">
              <a:extLst>
                <a:ext uri="{FF2B5EF4-FFF2-40B4-BE49-F238E27FC236}">
                  <a16:creationId xmlns:a16="http://schemas.microsoft.com/office/drawing/2014/main" id="{DD808591-0946-6151-BEE9-DCB1F69336F4}"/>
                </a:ext>
              </a:extLst>
            </p:cNvPr>
            <p:cNvSpPr/>
            <p:nvPr/>
          </p:nvSpPr>
          <p:spPr>
            <a:xfrm>
              <a:off x="5181600" y="4662079"/>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40" name="TextBox 39">
              <a:extLst>
                <a:ext uri="{FF2B5EF4-FFF2-40B4-BE49-F238E27FC236}">
                  <a16:creationId xmlns:a16="http://schemas.microsoft.com/office/drawing/2014/main" id="{A55CB3EC-A71F-D8CE-A8B0-81A8F228A734}"/>
                </a:ext>
              </a:extLst>
            </p:cNvPr>
            <p:cNvSpPr txBox="1"/>
            <p:nvPr/>
          </p:nvSpPr>
          <p:spPr>
            <a:xfrm>
              <a:off x="9574425" y="6260068"/>
              <a:ext cx="301686" cy="369332"/>
            </a:xfrm>
            <a:prstGeom prst="rect">
              <a:avLst/>
            </a:prstGeom>
            <a:noFill/>
          </p:spPr>
          <p:txBody>
            <a:bodyPr wrap="none" rtlCol="0">
              <a:spAutoFit/>
            </a:bodyPr>
            <a:lstStyle/>
            <a:p>
              <a:r>
                <a:rPr lang="en-US" dirty="0">
                  <a:solidFill>
                    <a:srgbClr val="FF33CC"/>
                  </a:solidFill>
                </a:rPr>
                <a:t>8</a:t>
              </a:r>
            </a:p>
          </p:txBody>
        </p:sp>
        <p:sp>
          <p:nvSpPr>
            <p:cNvPr id="41" name="TextBox 40">
              <a:extLst>
                <a:ext uri="{FF2B5EF4-FFF2-40B4-BE49-F238E27FC236}">
                  <a16:creationId xmlns:a16="http://schemas.microsoft.com/office/drawing/2014/main" id="{D480DEBB-C234-71D7-F3E1-DA086A8B5893}"/>
                </a:ext>
              </a:extLst>
            </p:cNvPr>
            <p:cNvSpPr txBox="1"/>
            <p:nvPr/>
          </p:nvSpPr>
          <p:spPr>
            <a:xfrm>
              <a:off x="10116605" y="6260068"/>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396771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D522-A643-E0F7-0203-D79E5BF422B6}"/>
              </a:ext>
            </a:extLst>
          </p:cNvPr>
          <p:cNvSpPr>
            <a:spLocks noGrp="1"/>
          </p:cNvSpPr>
          <p:nvPr>
            <p:ph type="title"/>
          </p:nvPr>
        </p:nvSpPr>
        <p:spPr/>
        <p:txBody>
          <a:bodyPr/>
          <a:lstStyle/>
          <a:p>
            <a:r>
              <a:rPr lang="en-US" dirty="0" err="1"/>
              <a:t>RadixSort</a:t>
            </a:r>
            <a:r>
              <a:rPr lang="en-US" dirty="0"/>
              <a:t> – Empty Buckets into Output Array</a:t>
            </a:r>
          </a:p>
        </p:txBody>
      </p:sp>
      <p:sp>
        <p:nvSpPr>
          <p:cNvPr id="3" name="Content Placeholder 2">
            <a:extLst>
              <a:ext uri="{FF2B5EF4-FFF2-40B4-BE49-F238E27FC236}">
                <a16:creationId xmlns:a16="http://schemas.microsoft.com/office/drawing/2014/main" id="{13E04AAD-4854-7E00-900E-93F7F0ADE080}"/>
              </a:ext>
            </a:extLst>
          </p:cNvPr>
          <p:cNvSpPr>
            <a:spLocks noGrp="1"/>
          </p:cNvSpPr>
          <p:nvPr>
            <p:ph idx="1"/>
          </p:nvPr>
        </p:nvSpPr>
        <p:spPr>
          <a:xfrm>
            <a:off x="503842" y="1517901"/>
            <a:ext cx="11668760" cy="4351338"/>
          </a:xfrm>
        </p:spPr>
        <p:txBody>
          <a:bodyPr/>
          <a:lstStyle/>
          <a:p>
            <a:r>
              <a:rPr lang="en-US" dirty="0"/>
              <a:t>Radix: The base of a number system</a:t>
            </a:r>
          </a:p>
          <a:p>
            <a:pPr lvl="1"/>
            <a:r>
              <a:rPr lang="en-US" dirty="0"/>
              <a:t>We’ll use base 10, most implementations will use larger bases</a:t>
            </a:r>
          </a:p>
          <a:p>
            <a:r>
              <a:rPr lang="en-US" dirty="0"/>
              <a:t>Idea: </a:t>
            </a:r>
          </a:p>
          <a:p>
            <a:pPr lvl="1"/>
            <a:r>
              <a:rPr lang="en-US" dirty="0" err="1"/>
              <a:t>BucketSort</a:t>
            </a:r>
            <a:r>
              <a:rPr lang="en-US" dirty="0"/>
              <a:t> by each digit, one at a time, from least significant to most significant</a:t>
            </a:r>
          </a:p>
        </p:txBody>
      </p:sp>
      <p:sp>
        <p:nvSpPr>
          <p:cNvPr id="31" name="TextBox 30">
            <a:extLst>
              <a:ext uri="{FF2B5EF4-FFF2-40B4-BE49-F238E27FC236}">
                <a16:creationId xmlns:a16="http://schemas.microsoft.com/office/drawing/2014/main" id="{9F143260-887A-82E5-E7F0-D8C587242AE1}"/>
              </a:ext>
            </a:extLst>
          </p:cNvPr>
          <p:cNvSpPr txBox="1"/>
          <p:nvPr/>
        </p:nvSpPr>
        <p:spPr>
          <a:xfrm>
            <a:off x="7438723" y="4078344"/>
            <a:ext cx="3507868" cy="461665"/>
          </a:xfrm>
          <a:prstGeom prst="rect">
            <a:avLst/>
          </a:prstGeom>
          <a:noFill/>
        </p:spPr>
        <p:txBody>
          <a:bodyPr wrap="square" rtlCol="0">
            <a:spAutoFit/>
          </a:bodyPr>
          <a:lstStyle/>
          <a:p>
            <a:r>
              <a:rPr lang="en-US" sz="2400" dirty="0"/>
              <a:t>Convert back into an array</a:t>
            </a:r>
          </a:p>
        </p:txBody>
      </p:sp>
      <p:sp>
        <p:nvSpPr>
          <p:cNvPr id="120" name="Arrow: Bent-Up 119">
            <a:extLst>
              <a:ext uri="{FF2B5EF4-FFF2-40B4-BE49-F238E27FC236}">
                <a16:creationId xmlns:a16="http://schemas.microsoft.com/office/drawing/2014/main" id="{F8C1EBBC-2D29-3947-2D55-152820918DA0}"/>
              </a:ext>
              <a:ext uri="{C183D7F6-B498-43B3-948B-1728B52AA6E4}">
                <adec:decorative xmlns:adec="http://schemas.microsoft.com/office/drawing/2017/decorative" val="1"/>
              </a:ext>
            </a:extLst>
          </p:cNvPr>
          <p:cNvSpPr/>
          <p:nvPr/>
        </p:nvSpPr>
        <p:spPr>
          <a:xfrm flipV="1">
            <a:off x="6027125" y="3877228"/>
            <a:ext cx="1128451" cy="13255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descr="All the values bucketed by the 10s place">
            <a:extLst>
              <a:ext uri="{FF2B5EF4-FFF2-40B4-BE49-F238E27FC236}">
                <a16:creationId xmlns:a16="http://schemas.microsoft.com/office/drawing/2014/main" id="{265A8A20-D2B5-DB28-F722-367EBB815E4D}"/>
              </a:ext>
            </a:extLst>
          </p:cNvPr>
          <p:cNvGrpSpPr/>
          <p:nvPr/>
        </p:nvGrpSpPr>
        <p:grpSpPr>
          <a:xfrm>
            <a:off x="34961" y="3418440"/>
            <a:ext cx="5334000" cy="1969595"/>
            <a:chOff x="5181600" y="4659805"/>
            <a:chExt cx="5334000" cy="1969595"/>
          </a:xfrm>
        </p:grpSpPr>
        <p:sp>
          <p:nvSpPr>
            <p:cNvPr id="4" name="Rectangle 3">
              <a:extLst>
                <a:ext uri="{FF2B5EF4-FFF2-40B4-BE49-F238E27FC236}">
                  <a16:creationId xmlns:a16="http://schemas.microsoft.com/office/drawing/2014/main" id="{EF532373-E7B4-2EFC-071E-679598070FDA}"/>
                </a:ext>
              </a:extLst>
            </p:cNvPr>
            <p:cNvSpPr/>
            <p:nvPr/>
          </p:nvSpPr>
          <p:spPr>
            <a:xfrm>
              <a:off x="99822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901</a:t>
              </a:r>
            </a:p>
            <a:p>
              <a:pPr algn="ctr"/>
              <a:r>
                <a:rPr lang="en-US" dirty="0">
                  <a:solidFill>
                    <a:schemeClr val="tx1"/>
                  </a:solidFill>
                </a:rPr>
                <a:t>999</a:t>
              </a:r>
            </a:p>
          </p:txBody>
        </p:sp>
        <p:sp>
          <p:nvSpPr>
            <p:cNvPr id="5" name="Rectangle 4">
              <a:extLst>
                <a:ext uri="{FF2B5EF4-FFF2-40B4-BE49-F238E27FC236}">
                  <a16:creationId xmlns:a16="http://schemas.microsoft.com/office/drawing/2014/main" id="{59409103-ADAF-06A2-3DA9-520F41B67426}"/>
                </a:ext>
              </a:extLst>
            </p:cNvPr>
            <p:cNvSpPr/>
            <p:nvPr/>
          </p:nvSpPr>
          <p:spPr>
            <a:xfrm>
              <a:off x="94488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a:p>
              <a:pPr algn="ctr"/>
              <a:r>
                <a:rPr lang="en-US" dirty="0">
                  <a:solidFill>
                    <a:schemeClr val="tx1"/>
                  </a:solidFill>
                </a:rPr>
                <a:t>801</a:t>
              </a:r>
            </a:p>
            <a:p>
              <a:pPr algn="ctr"/>
              <a:r>
                <a:rPr lang="en-US" dirty="0">
                  <a:solidFill>
                    <a:schemeClr val="tx1"/>
                  </a:solidFill>
                </a:rPr>
                <a:t>823</a:t>
              </a:r>
            </a:p>
          </p:txBody>
        </p:sp>
        <p:sp>
          <p:nvSpPr>
            <p:cNvPr id="6" name="Rectangle 5">
              <a:extLst>
                <a:ext uri="{FF2B5EF4-FFF2-40B4-BE49-F238E27FC236}">
                  <a16:creationId xmlns:a16="http://schemas.microsoft.com/office/drawing/2014/main" id="{288D6195-37CE-2DE2-F382-E40AC4FBDE19}"/>
                </a:ext>
              </a:extLst>
            </p:cNvPr>
            <p:cNvSpPr/>
            <p:nvPr/>
          </p:nvSpPr>
          <p:spPr>
            <a:xfrm>
              <a:off x="89154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9B8B052-6C9D-2F21-F4AF-137DC87A16BA}"/>
                </a:ext>
              </a:extLst>
            </p:cNvPr>
            <p:cNvSpPr/>
            <p:nvPr/>
          </p:nvSpPr>
          <p:spPr>
            <a:xfrm>
              <a:off x="83820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0F543091-F86D-2A7A-62E0-72FB4EED00AE}"/>
                </a:ext>
              </a:extLst>
            </p:cNvPr>
            <p:cNvSpPr/>
            <p:nvPr/>
          </p:nvSpPr>
          <p:spPr>
            <a:xfrm>
              <a:off x="78486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a:p>
              <a:pPr algn="ctr"/>
              <a:r>
                <a:rPr lang="en-US" dirty="0">
                  <a:solidFill>
                    <a:schemeClr val="tx1"/>
                  </a:solidFill>
                </a:rPr>
                <a:t>555</a:t>
              </a:r>
            </a:p>
          </p:txBody>
        </p:sp>
        <p:sp>
          <p:nvSpPr>
            <p:cNvPr id="9" name="Rectangle 8">
              <a:extLst>
                <a:ext uri="{FF2B5EF4-FFF2-40B4-BE49-F238E27FC236}">
                  <a16:creationId xmlns:a16="http://schemas.microsoft.com/office/drawing/2014/main" id="{DEC54B84-6150-A55B-306C-B25020DE0933}"/>
                </a:ext>
              </a:extLst>
            </p:cNvPr>
            <p:cNvSpPr/>
            <p:nvPr/>
          </p:nvSpPr>
          <p:spPr>
            <a:xfrm>
              <a:off x="73152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a:t>
              </a:r>
            </a:p>
          </p:txBody>
        </p:sp>
        <p:sp>
          <p:nvSpPr>
            <p:cNvPr id="16" name="Rectangle 15">
              <a:extLst>
                <a:ext uri="{FF2B5EF4-FFF2-40B4-BE49-F238E27FC236}">
                  <a16:creationId xmlns:a16="http://schemas.microsoft.com/office/drawing/2014/main" id="{1A7E5AF8-DF4B-8B5D-AB02-D32DC607F5ED}"/>
                </a:ext>
              </a:extLst>
            </p:cNvPr>
            <p:cNvSpPr/>
            <p:nvPr/>
          </p:nvSpPr>
          <p:spPr>
            <a:xfrm>
              <a:off x="6781800" y="4659805"/>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323</a:t>
              </a:r>
            </a:p>
          </p:txBody>
        </p:sp>
        <p:sp>
          <p:nvSpPr>
            <p:cNvPr id="17" name="Rectangle 16">
              <a:extLst>
                <a:ext uri="{FF2B5EF4-FFF2-40B4-BE49-F238E27FC236}">
                  <a16:creationId xmlns:a16="http://schemas.microsoft.com/office/drawing/2014/main" id="{69CA04DA-BEA9-9BAE-DFD0-5184E85AC645}"/>
                </a:ext>
              </a:extLst>
            </p:cNvPr>
            <p:cNvSpPr/>
            <p:nvPr/>
          </p:nvSpPr>
          <p:spPr>
            <a:xfrm>
              <a:off x="62484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a:p>
              <a:pPr algn="ctr"/>
              <a:r>
                <a:rPr lang="en-US" dirty="0">
                  <a:solidFill>
                    <a:schemeClr val="tx1"/>
                  </a:solidFill>
                </a:rPr>
                <a:t>255</a:t>
              </a:r>
            </a:p>
          </p:txBody>
        </p:sp>
        <p:sp>
          <p:nvSpPr>
            <p:cNvPr id="18" name="TextBox 17">
              <a:extLst>
                <a:ext uri="{FF2B5EF4-FFF2-40B4-BE49-F238E27FC236}">
                  <a16:creationId xmlns:a16="http://schemas.microsoft.com/office/drawing/2014/main" id="{9F1202EA-0602-9D72-2829-CA336835836D}"/>
                </a:ext>
              </a:extLst>
            </p:cNvPr>
            <p:cNvSpPr txBox="1"/>
            <p:nvPr/>
          </p:nvSpPr>
          <p:spPr>
            <a:xfrm>
              <a:off x="5297457" y="6260068"/>
              <a:ext cx="301686" cy="369332"/>
            </a:xfrm>
            <a:prstGeom prst="rect">
              <a:avLst/>
            </a:prstGeom>
            <a:noFill/>
          </p:spPr>
          <p:txBody>
            <a:bodyPr wrap="none" rtlCol="0">
              <a:spAutoFit/>
            </a:bodyPr>
            <a:lstStyle/>
            <a:p>
              <a:r>
                <a:rPr lang="en-US" dirty="0">
                  <a:solidFill>
                    <a:srgbClr val="FF33CC"/>
                  </a:solidFill>
                </a:rPr>
                <a:t>0</a:t>
              </a:r>
            </a:p>
          </p:txBody>
        </p:sp>
        <p:sp>
          <p:nvSpPr>
            <p:cNvPr id="19" name="TextBox 18">
              <a:extLst>
                <a:ext uri="{FF2B5EF4-FFF2-40B4-BE49-F238E27FC236}">
                  <a16:creationId xmlns:a16="http://schemas.microsoft.com/office/drawing/2014/main" id="{E14CB3AD-2265-62FA-CBAC-A400A269E0EC}"/>
                </a:ext>
              </a:extLst>
            </p:cNvPr>
            <p:cNvSpPr txBox="1"/>
            <p:nvPr/>
          </p:nvSpPr>
          <p:spPr>
            <a:xfrm>
              <a:off x="5830857" y="6260068"/>
              <a:ext cx="301686" cy="369332"/>
            </a:xfrm>
            <a:prstGeom prst="rect">
              <a:avLst/>
            </a:prstGeom>
            <a:noFill/>
          </p:spPr>
          <p:txBody>
            <a:bodyPr wrap="none" rtlCol="0">
              <a:spAutoFit/>
            </a:bodyPr>
            <a:lstStyle/>
            <a:p>
              <a:r>
                <a:rPr lang="en-US" dirty="0">
                  <a:solidFill>
                    <a:srgbClr val="FF33CC"/>
                  </a:solidFill>
                </a:rPr>
                <a:t>1</a:t>
              </a:r>
            </a:p>
          </p:txBody>
        </p:sp>
        <p:sp>
          <p:nvSpPr>
            <p:cNvPr id="22" name="TextBox 21">
              <a:extLst>
                <a:ext uri="{FF2B5EF4-FFF2-40B4-BE49-F238E27FC236}">
                  <a16:creationId xmlns:a16="http://schemas.microsoft.com/office/drawing/2014/main" id="{FA289862-1676-90BB-B64A-F5E3668714B1}"/>
                </a:ext>
              </a:extLst>
            </p:cNvPr>
            <p:cNvSpPr txBox="1"/>
            <p:nvPr/>
          </p:nvSpPr>
          <p:spPr>
            <a:xfrm>
              <a:off x="6364826" y="6260068"/>
              <a:ext cx="301686" cy="369332"/>
            </a:xfrm>
            <a:prstGeom prst="rect">
              <a:avLst/>
            </a:prstGeom>
            <a:noFill/>
          </p:spPr>
          <p:txBody>
            <a:bodyPr wrap="none" rtlCol="0">
              <a:spAutoFit/>
            </a:bodyPr>
            <a:lstStyle/>
            <a:p>
              <a:r>
                <a:rPr lang="en-US" dirty="0">
                  <a:solidFill>
                    <a:srgbClr val="FF33CC"/>
                  </a:solidFill>
                </a:rPr>
                <a:t>2</a:t>
              </a:r>
            </a:p>
          </p:txBody>
        </p:sp>
        <p:sp>
          <p:nvSpPr>
            <p:cNvPr id="23" name="TextBox 22">
              <a:extLst>
                <a:ext uri="{FF2B5EF4-FFF2-40B4-BE49-F238E27FC236}">
                  <a16:creationId xmlns:a16="http://schemas.microsoft.com/office/drawing/2014/main" id="{ECD5DA25-C681-B9C5-0B11-EE530F27373E}"/>
                </a:ext>
              </a:extLst>
            </p:cNvPr>
            <p:cNvSpPr txBox="1"/>
            <p:nvPr/>
          </p:nvSpPr>
          <p:spPr>
            <a:xfrm>
              <a:off x="6874600" y="6260068"/>
              <a:ext cx="301686" cy="369332"/>
            </a:xfrm>
            <a:prstGeom prst="rect">
              <a:avLst/>
            </a:prstGeom>
            <a:noFill/>
          </p:spPr>
          <p:txBody>
            <a:bodyPr wrap="none" rtlCol="0">
              <a:spAutoFit/>
            </a:bodyPr>
            <a:lstStyle/>
            <a:p>
              <a:r>
                <a:rPr lang="en-US" dirty="0">
                  <a:solidFill>
                    <a:srgbClr val="FF33CC"/>
                  </a:solidFill>
                </a:rPr>
                <a:t>3</a:t>
              </a:r>
            </a:p>
          </p:txBody>
        </p:sp>
        <p:sp>
          <p:nvSpPr>
            <p:cNvPr id="25" name="TextBox 24">
              <a:extLst>
                <a:ext uri="{FF2B5EF4-FFF2-40B4-BE49-F238E27FC236}">
                  <a16:creationId xmlns:a16="http://schemas.microsoft.com/office/drawing/2014/main" id="{134D126E-A428-30BC-F5BE-FDB235FDBB28}"/>
                </a:ext>
              </a:extLst>
            </p:cNvPr>
            <p:cNvSpPr txBox="1"/>
            <p:nvPr/>
          </p:nvSpPr>
          <p:spPr>
            <a:xfrm>
              <a:off x="7408000" y="6259490"/>
              <a:ext cx="301686" cy="369332"/>
            </a:xfrm>
            <a:prstGeom prst="rect">
              <a:avLst/>
            </a:prstGeom>
            <a:noFill/>
          </p:spPr>
          <p:txBody>
            <a:bodyPr wrap="none" rtlCol="0">
              <a:spAutoFit/>
            </a:bodyPr>
            <a:lstStyle/>
            <a:p>
              <a:r>
                <a:rPr lang="en-US" dirty="0">
                  <a:solidFill>
                    <a:srgbClr val="FF33CC"/>
                  </a:solidFill>
                </a:rPr>
                <a:t>4</a:t>
              </a:r>
            </a:p>
          </p:txBody>
        </p:sp>
        <p:sp>
          <p:nvSpPr>
            <p:cNvPr id="26" name="TextBox 25">
              <a:extLst>
                <a:ext uri="{FF2B5EF4-FFF2-40B4-BE49-F238E27FC236}">
                  <a16:creationId xmlns:a16="http://schemas.microsoft.com/office/drawing/2014/main" id="{D60968AA-7F88-E791-E5F7-88DF4401112E}"/>
                </a:ext>
              </a:extLst>
            </p:cNvPr>
            <p:cNvSpPr txBox="1"/>
            <p:nvPr/>
          </p:nvSpPr>
          <p:spPr>
            <a:xfrm>
              <a:off x="7907244" y="6259490"/>
              <a:ext cx="301686" cy="369332"/>
            </a:xfrm>
            <a:prstGeom prst="rect">
              <a:avLst/>
            </a:prstGeom>
            <a:noFill/>
          </p:spPr>
          <p:txBody>
            <a:bodyPr wrap="none" rtlCol="0">
              <a:spAutoFit/>
            </a:bodyPr>
            <a:lstStyle/>
            <a:p>
              <a:r>
                <a:rPr lang="en-US" dirty="0">
                  <a:solidFill>
                    <a:srgbClr val="FF33CC"/>
                  </a:solidFill>
                </a:rPr>
                <a:t>5</a:t>
              </a:r>
            </a:p>
          </p:txBody>
        </p:sp>
        <p:sp>
          <p:nvSpPr>
            <p:cNvPr id="27" name="TextBox 26">
              <a:extLst>
                <a:ext uri="{FF2B5EF4-FFF2-40B4-BE49-F238E27FC236}">
                  <a16:creationId xmlns:a16="http://schemas.microsoft.com/office/drawing/2014/main" id="{B5929E61-DF41-C186-5CC6-BCCC84AE1B02}"/>
                </a:ext>
              </a:extLst>
            </p:cNvPr>
            <p:cNvSpPr txBox="1"/>
            <p:nvPr/>
          </p:nvSpPr>
          <p:spPr>
            <a:xfrm>
              <a:off x="8498995" y="6260068"/>
              <a:ext cx="301686" cy="369332"/>
            </a:xfrm>
            <a:prstGeom prst="rect">
              <a:avLst/>
            </a:prstGeom>
            <a:noFill/>
          </p:spPr>
          <p:txBody>
            <a:bodyPr wrap="none" rtlCol="0">
              <a:spAutoFit/>
            </a:bodyPr>
            <a:lstStyle/>
            <a:p>
              <a:r>
                <a:rPr lang="en-US" dirty="0">
                  <a:solidFill>
                    <a:srgbClr val="FF33CC"/>
                  </a:solidFill>
                </a:rPr>
                <a:t>6</a:t>
              </a:r>
            </a:p>
          </p:txBody>
        </p:sp>
        <p:sp>
          <p:nvSpPr>
            <p:cNvPr id="28" name="TextBox 27">
              <a:extLst>
                <a:ext uri="{FF2B5EF4-FFF2-40B4-BE49-F238E27FC236}">
                  <a16:creationId xmlns:a16="http://schemas.microsoft.com/office/drawing/2014/main" id="{56E14B2A-1E62-4CA1-FAB8-3A2E770A1080}"/>
                </a:ext>
              </a:extLst>
            </p:cNvPr>
            <p:cNvSpPr txBox="1"/>
            <p:nvPr/>
          </p:nvSpPr>
          <p:spPr>
            <a:xfrm>
              <a:off x="9032395" y="6259490"/>
              <a:ext cx="301686" cy="369332"/>
            </a:xfrm>
            <a:prstGeom prst="rect">
              <a:avLst/>
            </a:prstGeom>
            <a:noFill/>
          </p:spPr>
          <p:txBody>
            <a:bodyPr wrap="none" rtlCol="0">
              <a:spAutoFit/>
            </a:bodyPr>
            <a:lstStyle/>
            <a:p>
              <a:r>
                <a:rPr lang="en-US" dirty="0">
                  <a:solidFill>
                    <a:srgbClr val="FF33CC"/>
                  </a:solidFill>
                </a:rPr>
                <a:t>7</a:t>
              </a:r>
            </a:p>
          </p:txBody>
        </p:sp>
        <p:sp>
          <p:nvSpPr>
            <p:cNvPr id="29" name="Rectangle 28">
              <a:extLst>
                <a:ext uri="{FF2B5EF4-FFF2-40B4-BE49-F238E27FC236}">
                  <a16:creationId xmlns:a16="http://schemas.microsoft.com/office/drawing/2014/main" id="{57F70415-63E3-60D2-602A-0723249F2C7A}"/>
                </a:ext>
              </a:extLst>
            </p:cNvPr>
            <p:cNvSpPr/>
            <p:nvPr/>
          </p:nvSpPr>
          <p:spPr>
            <a:xfrm>
              <a:off x="5715000" y="4660942"/>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101</a:t>
              </a:r>
            </a:p>
            <a:p>
              <a:pPr algn="ctr"/>
              <a:r>
                <a:rPr lang="en-US" dirty="0">
                  <a:solidFill>
                    <a:schemeClr val="tx1"/>
                  </a:solidFill>
                </a:rPr>
                <a:t>103</a:t>
              </a:r>
            </a:p>
            <a:p>
              <a:pPr algn="ctr"/>
              <a:r>
                <a:rPr lang="en-US" dirty="0">
                  <a:solidFill>
                    <a:schemeClr val="tx1"/>
                  </a:solidFill>
                </a:rPr>
                <a:t>113</a:t>
              </a:r>
            </a:p>
            <a:p>
              <a:pPr algn="ctr"/>
              <a:r>
                <a:rPr lang="en-US" dirty="0">
                  <a:solidFill>
                    <a:schemeClr val="tx1"/>
                  </a:solidFill>
                </a:rPr>
                <a:t>121</a:t>
              </a:r>
            </a:p>
          </p:txBody>
        </p:sp>
        <p:sp>
          <p:nvSpPr>
            <p:cNvPr id="30" name="Rectangle 29">
              <a:extLst>
                <a:ext uri="{FF2B5EF4-FFF2-40B4-BE49-F238E27FC236}">
                  <a16:creationId xmlns:a16="http://schemas.microsoft.com/office/drawing/2014/main" id="{DD808591-0946-6151-BEE9-DCB1F69336F4}"/>
                </a:ext>
              </a:extLst>
            </p:cNvPr>
            <p:cNvSpPr/>
            <p:nvPr/>
          </p:nvSpPr>
          <p:spPr>
            <a:xfrm>
              <a:off x="5181600" y="4662079"/>
              <a:ext cx="533400" cy="159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40" name="TextBox 39">
              <a:extLst>
                <a:ext uri="{FF2B5EF4-FFF2-40B4-BE49-F238E27FC236}">
                  <a16:creationId xmlns:a16="http://schemas.microsoft.com/office/drawing/2014/main" id="{A55CB3EC-A71F-D8CE-A8B0-81A8F228A734}"/>
                </a:ext>
              </a:extLst>
            </p:cNvPr>
            <p:cNvSpPr txBox="1"/>
            <p:nvPr/>
          </p:nvSpPr>
          <p:spPr>
            <a:xfrm>
              <a:off x="9574425" y="6260068"/>
              <a:ext cx="301686" cy="369332"/>
            </a:xfrm>
            <a:prstGeom prst="rect">
              <a:avLst/>
            </a:prstGeom>
            <a:noFill/>
          </p:spPr>
          <p:txBody>
            <a:bodyPr wrap="none" rtlCol="0">
              <a:spAutoFit/>
            </a:bodyPr>
            <a:lstStyle/>
            <a:p>
              <a:r>
                <a:rPr lang="en-US" dirty="0">
                  <a:solidFill>
                    <a:srgbClr val="FF33CC"/>
                  </a:solidFill>
                </a:rPr>
                <a:t>8</a:t>
              </a:r>
            </a:p>
          </p:txBody>
        </p:sp>
        <p:sp>
          <p:nvSpPr>
            <p:cNvPr id="41" name="TextBox 40">
              <a:extLst>
                <a:ext uri="{FF2B5EF4-FFF2-40B4-BE49-F238E27FC236}">
                  <a16:creationId xmlns:a16="http://schemas.microsoft.com/office/drawing/2014/main" id="{D480DEBB-C234-71D7-F3E1-DA086A8B5893}"/>
                </a:ext>
              </a:extLst>
            </p:cNvPr>
            <p:cNvSpPr txBox="1"/>
            <p:nvPr/>
          </p:nvSpPr>
          <p:spPr>
            <a:xfrm>
              <a:off x="10116605" y="6260068"/>
              <a:ext cx="301686" cy="369332"/>
            </a:xfrm>
            <a:prstGeom prst="rect">
              <a:avLst/>
            </a:prstGeom>
            <a:noFill/>
          </p:spPr>
          <p:txBody>
            <a:bodyPr wrap="none" rtlCol="0">
              <a:spAutoFit/>
            </a:bodyPr>
            <a:lstStyle/>
            <a:p>
              <a:r>
                <a:rPr lang="en-US" dirty="0">
                  <a:solidFill>
                    <a:srgbClr val="FF33CC"/>
                  </a:solidFill>
                </a:rPr>
                <a:t>9</a:t>
              </a:r>
            </a:p>
          </p:txBody>
        </p:sp>
      </p:grpSp>
      <p:grpSp>
        <p:nvGrpSpPr>
          <p:cNvPr id="43" name="Group 42" descr="Finally we &quot;unbucket&quot; into an array like we did with bucket sort, giving the final sorted array:&#10;[018. 101. 103, 113, 121, 245, 255, 323, 401, 512, 555, 800, 801, 823, 901, 999]">
            <a:extLst>
              <a:ext uri="{FF2B5EF4-FFF2-40B4-BE49-F238E27FC236}">
                <a16:creationId xmlns:a16="http://schemas.microsoft.com/office/drawing/2014/main" id="{068934FF-C8AB-D781-D815-713828A58097}"/>
              </a:ext>
            </a:extLst>
          </p:cNvPr>
          <p:cNvGrpSpPr/>
          <p:nvPr/>
        </p:nvGrpSpPr>
        <p:grpSpPr>
          <a:xfrm>
            <a:off x="503842" y="5962559"/>
            <a:ext cx="8561464" cy="849868"/>
            <a:chOff x="1752600" y="2743200"/>
            <a:chExt cx="8561464" cy="849868"/>
          </a:xfrm>
        </p:grpSpPr>
        <p:grpSp>
          <p:nvGrpSpPr>
            <p:cNvPr id="44" name="Group 43">
              <a:extLst>
                <a:ext uri="{FF2B5EF4-FFF2-40B4-BE49-F238E27FC236}">
                  <a16:creationId xmlns:a16="http://schemas.microsoft.com/office/drawing/2014/main" id="{B6C8016D-7B0B-A436-E8B1-2B87C5834C4D}"/>
                </a:ext>
              </a:extLst>
            </p:cNvPr>
            <p:cNvGrpSpPr/>
            <p:nvPr/>
          </p:nvGrpSpPr>
          <p:grpSpPr>
            <a:xfrm>
              <a:off x="1752600" y="2743200"/>
              <a:ext cx="4268338" cy="849868"/>
              <a:chOff x="2361062" y="2743200"/>
              <a:chExt cx="4268338" cy="849868"/>
            </a:xfrm>
          </p:grpSpPr>
          <p:grpSp>
            <p:nvGrpSpPr>
              <p:cNvPr id="67" name="Group 66">
                <a:extLst>
                  <a:ext uri="{FF2B5EF4-FFF2-40B4-BE49-F238E27FC236}">
                    <a16:creationId xmlns:a16="http://schemas.microsoft.com/office/drawing/2014/main" id="{5755D94F-2867-A4B9-F6AC-E9F1886F3771}"/>
                  </a:ext>
                </a:extLst>
              </p:cNvPr>
              <p:cNvGrpSpPr/>
              <p:nvPr/>
            </p:nvGrpSpPr>
            <p:grpSpPr>
              <a:xfrm>
                <a:off x="2361062" y="2743200"/>
                <a:ext cx="4268338" cy="533400"/>
                <a:chOff x="1445524" y="2971800"/>
                <a:chExt cx="4268338" cy="533400"/>
              </a:xfrm>
            </p:grpSpPr>
            <p:sp>
              <p:nvSpPr>
                <p:cNvPr id="76" name="Rectangle 75">
                  <a:extLst>
                    <a:ext uri="{FF2B5EF4-FFF2-40B4-BE49-F238E27FC236}">
                      <a16:creationId xmlns:a16="http://schemas.microsoft.com/office/drawing/2014/main" id="{A514DDEF-0799-B04F-5B56-64D468AAAEE6}"/>
                    </a:ext>
                  </a:extLst>
                </p:cNvPr>
                <p:cNvSpPr/>
                <p:nvPr/>
              </p:nvSpPr>
              <p:spPr>
                <a:xfrm>
                  <a:off x="14455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018</a:t>
                  </a:r>
                </a:p>
              </p:txBody>
            </p:sp>
            <p:sp>
              <p:nvSpPr>
                <p:cNvPr id="77" name="Rectangle 76">
                  <a:extLst>
                    <a:ext uri="{FF2B5EF4-FFF2-40B4-BE49-F238E27FC236}">
                      <a16:creationId xmlns:a16="http://schemas.microsoft.com/office/drawing/2014/main" id="{AAB3906E-2D52-9AD8-0556-772ABCB5C5D9}"/>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101</a:t>
                  </a:r>
                </a:p>
              </p:txBody>
            </p:sp>
            <p:sp>
              <p:nvSpPr>
                <p:cNvPr id="78" name="Rectangle 77">
                  <a:extLst>
                    <a:ext uri="{FF2B5EF4-FFF2-40B4-BE49-F238E27FC236}">
                      <a16:creationId xmlns:a16="http://schemas.microsoft.com/office/drawing/2014/main" id="{DF0407A3-97AC-D294-9073-A3C5C3C52C0D}"/>
                    </a:ext>
                  </a:extLst>
                </p:cNvPr>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103</a:t>
                  </a:r>
                </a:p>
              </p:txBody>
            </p:sp>
            <p:sp>
              <p:nvSpPr>
                <p:cNvPr id="79" name="Rectangle 78">
                  <a:extLst>
                    <a:ext uri="{FF2B5EF4-FFF2-40B4-BE49-F238E27FC236}">
                      <a16:creationId xmlns:a16="http://schemas.microsoft.com/office/drawing/2014/main" id="{5B1E89E9-CD9C-EDED-9F75-F613D3AB91A0}"/>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113</a:t>
                  </a:r>
                </a:p>
              </p:txBody>
            </p:sp>
            <p:sp>
              <p:nvSpPr>
                <p:cNvPr id="80" name="Rectangle 79">
                  <a:extLst>
                    <a:ext uri="{FF2B5EF4-FFF2-40B4-BE49-F238E27FC236}">
                      <a16:creationId xmlns:a16="http://schemas.microsoft.com/office/drawing/2014/main" id="{4CEFA199-8AEF-A65C-B1DF-DB1BD53B7D4B}"/>
                    </a:ext>
                  </a:extLst>
                </p:cNvPr>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121</a:t>
                  </a:r>
                </a:p>
              </p:txBody>
            </p:sp>
            <p:sp>
              <p:nvSpPr>
                <p:cNvPr id="81" name="Rectangle 80">
                  <a:extLst>
                    <a:ext uri="{FF2B5EF4-FFF2-40B4-BE49-F238E27FC236}">
                      <a16:creationId xmlns:a16="http://schemas.microsoft.com/office/drawing/2014/main" id="{72314B16-133A-0F38-E912-090D0B52981D}"/>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245</a:t>
                  </a:r>
                </a:p>
              </p:txBody>
            </p:sp>
            <p:sp>
              <p:nvSpPr>
                <p:cNvPr id="82" name="Rectangle 81">
                  <a:extLst>
                    <a:ext uri="{FF2B5EF4-FFF2-40B4-BE49-F238E27FC236}">
                      <a16:creationId xmlns:a16="http://schemas.microsoft.com/office/drawing/2014/main" id="{1F53B560-510C-CE26-6FD0-9126FC5E6EE5}"/>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p:txBody>
            </p:sp>
            <p:sp>
              <p:nvSpPr>
                <p:cNvPr id="83" name="Rectangle 82">
                  <a:extLst>
                    <a:ext uri="{FF2B5EF4-FFF2-40B4-BE49-F238E27FC236}">
                      <a16:creationId xmlns:a16="http://schemas.microsoft.com/office/drawing/2014/main" id="{96B9D8C3-45D5-97A3-0477-A8C14C88AA95}"/>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323</a:t>
                  </a:r>
                </a:p>
              </p:txBody>
            </p:sp>
          </p:grpSp>
          <p:sp>
            <p:nvSpPr>
              <p:cNvPr id="68" name="TextBox 67">
                <a:extLst>
                  <a:ext uri="{FF2B5EF4-FFF2-40B4-BE49-F238E27FC236}">
                    <a16:creationId xmlns:a16="http://schemas.microsoft.com/office/drawing/2014/main" id="{8D59D340-F86D-62B2-AE74-933A408B6C2B}"/>
                  </a:ext>
                </a:extLst>
              </p:cNvPr>
              <p:cNvSpPr txBox="1"/>
              <p:nvPr/>
            </p:nvSpPr>
            <p:spPr>
              <a:xfrm>
                <a:off x="2500545" y="3223736"/>
                <a:ext cx="301686" cy="369332"/>
              </a:xfrm>
              <a:prstGeom prst="rect">
                <a:avLst/>
              </a:prstGeom>
              <a:noFill/>
            </p:spPr>
            <p:txBody>
              <a:bodyPr wrap="none" rtlCol="0">
                <a:spAutoFit/>
              </a:bodyPr>
              <a:lstStyle/>
              <a:p>
                <a:r>
                  <a:rPr lang="en-US" dirty="0">
                    <a:solidFill>
                      <a:srgbClr val="FF33CC"/>
                    </a:solidFill>
                  </a:rPr>
                  <a:t>0</a:t>
                </a:r>
              </a:p>
            </p:txBody>
          </p:sp>
          <p:sp>
            <p:nvSpPr>
              <p:cNvPr id="69" name="TextBox 68">
                <a:extLst>
                  <a:ext uri="{FF2B5EF4-FFF2-40B4-BE49-F238E27FC236}">
                    <a16:creationId xmlns:a16="http://schemas.microsoft.com/office/drawing/2014/main" id="{14369803-FF3D-71C4-321A-534AEA695271}"/>
                  </a:ext>
                </a:extLst>
              </p:cNvPr>
              <p:cNvSpPr txBox="1"/>
              <p:nvPr/>
            </p:nvSpPr>
            <p:spPr>
              <a:xfrm>
                <a:off x="3033945" y="3223736"/>
                <a:ext cx="301686" cy="369332"/>
              </a:xfrm>
              <a:prstGeom prst="rect">
                <a:avLst/>
              </a:prstGeom>
              <a:noFill/>
            </p:spPr>
            <p:txBody>
              <a:bodyPr wrap="none" rtlCol="0">
                <a:spAutoFit/>
              </a:bodyPr>
              <a:lstStyle/>
              <a:p>
                <a:r>
                  <a:rPr lang="en-US" dirty="0">
                    <a:solidFill>
                      <a:srgbClr val="FF33CC"/>
                    </a:solidFill>
                  </a:rPr>
                  <a:t>1</a:t>
                </a:r>
              </a:p>
            </p:txBody>
          </p:sp>
          <p:sp>
            <p:nvSpPr>
              <p:cNvPr id="70" name="TextBox 69">
                <a:extLst>
                  <a:ext uri="{FF2B5EF4-FFF2-40B4-BE49-F238E27FC236}">
                    <a16:creationId xmlns:a16="http://schemas.microsoft.com/office/drawing/2014/main" id="{E8CF6890-2735-7463-9DA0-D55F9D0A85CA}"/>
                  </a:ext>
                </a:extLst>
              </p:cNvPr>
              <p:cNvSpPr txBox="1"/>
              <p:nvPr/>
            </p:nvSpPr>
            <p:spPr>
              <a:xfrm>
                <a:off x="3567914" y="3223736"/>
                <a:ext cx="301686" cy="369332"/>
              </a:xfrm>
              <a:prstGeom prst="rect">
                <a:avLst/>
              </a:prstGeom>
              <a:noFill/>
            </p:spPr>
            <p:txBody>
              <a:bodyPr wrap="none" rtlCol="0">
                <a:spAutoFit/>
              </a:bodyPr>
              <a:lstStyle/>
              <a:p>
                <a:r>
                  <a:rPr lang="en-US" dirty="0">
                    <a:solidFill>
                      <a:srgbClr val="FF33CC"/>
                    </a:solidFill>
                  </a:rPr>
                  <a:t>2</a:t>
                </a:r>
              </a:p>
            </p:txBody>
          </p:sp>
          <p:sp>
            <p:nvSpPr>
              <p:cNvPr id="71" name="TextBox 70">
                <a:extLst>
                  <a:ext uri="{FF2B5EF4-FFF2-40B4-BE49-F238E27FC236}">
                    <a16:creationId xmlns:a16="http://schemas.microsoft.com/office/drawing/2014/main" id="{3DE0E5BC-B5BB-CFC8-BC80-B3CEBD2B4439}"/>
                  </a:ext>
                </a:extLst>
              </p:cNvPr>
              <p:cNvSpPr txBox="1"/>
              <p:nvPr/>
            </p:nvSpPr>
            <p:spPr>
              <a:xfrm>
                <a:off x="4077688" y="3223736"/>
                <a:ext cx="301686" cy="369332"/>
              </a:xfrm>
              <a:prstGeom prst="rect">
                <a:avLst/>
              </a:prstGeom>
              <a:noFill/>
            </p:spPr>
            <p:txBody>
              <a:bodyPr wrap="none" rtlCol="0">
                <a:spAutoFit/>
              </a:bodyPr>
              <a:lstStyle/>
              <a:p>
                <a:r>
                  <a:rPr lang="en-US" dirty="0">
                    <a:solidFill>
                      <a:srgbClr val="FF33CC"/>
                    </a:solidFill>
                  </a:rPr>
                  <a:t>3</a:t>
                </a:r>
              </a:p>
            </p:txBody>
          </p:sp>
          <p:sp>
            <p:nvSpPr>
              <p:cNvPr id="72" name="TextBox 71">
                <a:extLst>
                  <a:ext uri="{FF2B5EF4-FFF2-40B4-BE49-F238E27FC236}">
                    <a16:creationId xmlns:a16="http://schemas.microsoft.com/office/drawing/2014/main" id="{CA6340E6-115E-DFF8-F7E4-8EBA440A3683}"/>
                  </a:ext>
                </a:extLst>
              </p:cNvPr>
              <p:cNvSpPr txBox="1"/>
              <p:nvPr/>
            </p:nvSpPr>
            <p:spPr>
              <a:xfrm>
                <a:off x="4611088" y="3223158"/>
                <a:ext cx="301686" cy="369332"/>
              </a:xfrm>
              <a:prstGeom prst="rect">
                <a:avLst/>
              </a:prstGeom>
              <a:noFill/>
            </p:spPr>
            <p:txBody>
              <a:bodyPr wrap="none" rtlCol="0">
                <a:spAutoFit/>
              </a:bodyPr>
              <a:lstStyle/>
              <a:p>
                <a:r>
                  <a:rPr lang="en-US" dirty="0">
                    <a:solidFill>
                      <a:srgbClr val="FF33CC"/>
                    </a:solidFill>
                  </a:rPr>
                  <a:t>4</a:t>
                </a:r>
              </a:p>
            </p:txBody>
          </p:sp>
          <p:sp>
            <p:nvSpPr>
              <p:cNvPr id="73" name="TextBox 72">
                <a:extLst>
                  <a:ext uri="{FF2B5EF4-FFF2-40B4-BE49-F238E27FC236}">
                    <a16:creationId xmlns:a16="http://schemas.microsoft.com/office/drawing/2014/main" id="{B8B0F7F2-8B83-8BD0-81C0-AA08A21A6314}"/>
                  </a:ext>
                </a:extLst>
              </p:cNvPr>
              <p:cNvSpPr txBox="1"/>
              <p:nvPr/>
            </p:nvSpPr>
            <p:spPr>
              <a:xfrm>
                <a:off x="5110332" y="3223158"/>
                <a:ext cx="301686" cy="369332"/>
              </a:xfrm>
              <a:prstGeom prst="rect">
                <a:avLst/>
              </a:prstGeom>
              <a:noFill/>
            </p:spPr>
            <p:txBody>
              <a:bodyPr wrap="none" rtlCol="0">
                <a:spAutoFit/>
              </a:bodyPr>
              <a:lstStyle/>
              <a:p>
                <a:r>
                  <a:rPr lang="en-US" dirty="0">
                    <a:solidFill>
                      <a:srgbClr val="FF33CC"/>
                    </a:solidFill>
                  </a:rPr>
                  <a:t>5</a:t>
                </a:r>
              </a:p>
            </p:txBody>
          </p:sp>
          <p:sp>
            <p:nvSpPr>
              <p:cNvPr id="74" name="TextBox 73">
                <a:extLst>
                  <a:ext uri="{FF2B5EF4-FFF2-40B4-BE49-F238E27FC236}">
                    <a16:creationId xmlns:a16="http://schemas.microsoft.com/office/drawing/2014/main" id="{E4B3C70A-1F9D-1759-D960-6B5816CDF9D2}"/>
                  </a:ext>
                </a:extLst>
              </p:cNvPr>
              <p:cNvSpPr txBox="1"/>
              <p:nvPr/>
            </p:nvSpPr>
            <p:spPr>
              <a:xfrm>
                <a:off x="5702083" y="3223736"/>
                <a:ext cx="301686" cy="369332"/>
              </a:xfrm>
              <a:prstGeom prst="rect">
                <a:avLst/>
              </a:prstGeom>
              <a:noFill/>
            </p:spPr>
            <p:txBody>
              <a:bodyPr wrap="none" rtlCol="0">
                <a:spAutoFit/>
              </a:bodyPr>
              <a:lstStyle/>
              <a:p>
                <a:r>
                  <a:rPr lang="en-US" dirty="0">
                    <a:solidFill>
                      <a:srgbClr val="FF33CC"/>
                    </a:solidFill>
                  </a:rPr>
                  <a:t>6</a:t>
                </a:r>
              </a:p>
            </p:txBody>
          </p:sp>
          <p:sp>
            <p:nvSpPr>
              <p:cNvPr id="75" name="TextBox 74">
                <a:extLst>
                  <a:ext uri="{FF2B5EF4-FFF2-40B4-BE49-F238E27FC236}">
                    <a16:creationId xmlns:a16="http://schemas.microsoft.com/office/drawing/2014/main" id="{0DA49A2D-6D5E-1096-7255-84F4793E32CE}"/>
                  </a:ext>
                </a:extLst>
              </p:cNvPr>
              <p:cNvSpPr txBox="1"/>
              <p:nvPr/>
            </p:nvSpPr>
            <p:spPr>
              <a:xfrm>
                <a:off x="6235483" y="3223158"/>
                <a:ext cx="301686" cy="369332"/>
              </a:xfrm>
              <a:prstGeom prst="rect">
                <a:avLst/>
              </a:prstGeom>
              <a:noFill/>
            </p:spPr>
            <p:txBody>
              <a:bodyPr wrap="none" rtlCol="0">
                <a:spAutoFit/>
              </a:bodyPr>
              <a:lstStyle/>
              <a:p>
                <a:r>
                  <a:rPr lang="en-US" dirty="0">
                    <a:solidFill>
                      <a:srgbClr val="FF33CC"/>
                    </a:solidFill>
                  </a:rPr>
                  <a:t>7</a:t>
                </a:r>
              </a:p>
            </p:txBody>
          </p:sp>
        </p:grpSp>
        <p:grpSp>
          <p:nvGrpSpPr>
            <p:cNvPr id="45" name="Group 44">
              <a:extLst>
                <a:ext uri="{FF2B5EF4-FFF2-40B4-BE49-F238E27FC236}">
                  <a16:creationId xmlns:a16="http://schemas.microsoft.com/office/drawing/2014/main" id="{0D413D70-40DF-D119-7511-B9F9F3C5A188}"/>
                </a:ext>
              </a:extLst>
            </p:cNvPr>
            <p:cNvGrpSpPr/>
            <p:nvPr/>
          </p:nvGrpSpPr>
          <p:grpSpPr>
            <a:xfrm>
              <a:off x="6020939" y="2743200"/>
              <a:ext cx="4293125" cy="849868"/>
              <a:chOff x="2361062" y="2743200"/>
              <a:chExt cx="4293125" cy="849868"/>
            </a:xfrm>
          </p:grpSpPr>
          <p:grpSp>
            <p:nvGrpSpPr>
              <p:cNvPr id="50" name="Group 49">
                <a:extLst>
                  <a:ext uri="{FF2B5EF4-FFF2-40B4-BE49-F238E27FC236}">
                    <a16:creationId xmlns:a16="http://schemas.microsoft.com/office/drawing/2014/main" id="{004D5F06-57C0-9561-8DFB-97B713327871}"/>
                  </a:ext>
                </a:extLst>
              </p:cNvPr>
              <p:cNvGrpSpPr/>
              <p:nvPr/>
            </p:nvGrpSpPr>
            <p:grpSpPr>
              <a:xfrm>
                <a:off x="2361062" y="2743200"/>
                <a:ext cx="4268338" cy="533400"/>
                <a:chOff x="1445524" y="2971800"/>
                <a:chExt cx="4268338" cy="533400"/>
              </a:xfrm>
            </p:grpSpPr>
            <p:sp>
              <p:nvSpPr>
                <p:cNvPr id="59" name="Rectangle 58">
                  <a:extLst>
                    <a:ext uri="{FF2B5EF4-FFF2-40B4-BE49-F238E27FC236}">
                      <a16:creationId xmlns:a16="http://schemas.microsoft.com/office/drawing/2014/main" id="{550AB95D-A4E6-71A1-23FE-1422E35E9DB0}"/>
                    </a:ext>
                  </a:extLst>
                </p:cNvPr>
                <p:cNvSpPr/>
                <p:nvPr/>
              </p:nvSpPr>
              <p:spPr>
                <a:xfrm>
                  <a:off x="14455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a:t>
                  </a:r>
                </a:p>
              </p:txBody>
            </p:sp>
            <p:sp>
              <p:nvSpPr>
                <p:cNvPr id="60" name="Rectangle 59">
                  <a:extLst>
                    <a:ext uri="{FF2B5EF4-FFF2-40B4-BE49-F238E27FC236}">
                      <a16:creationId xmlns:a16="http://schemas.microsoft.com/office/drawing/2014/main" id="{6244BB98-1673-3E2D-1F18-41CA51F31C20}"/>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512</a:t>
                  </a:r>
                </a:p>
              </p:txBody>
            </p:sp>
            <p:sp>
              <p:nvSpPr>
                <p:cNvPr id="61" name="Rectangle 60">
                  <a:extLst>
                    <a:ext uri="{FF2B5EF4-FFF2-40B4-BE49-F238E27FC236}">
                      <a16:creationId xmlns:a16="http://schemas.microsoft.com/office/drawing/2014/main" id="{EF048AD2-88EF-B37F-B639-FCDFE3693E59}"/>
                    </a:ext>
                  </a:extLst>
                </p:cNvPr>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555</a:t>
                  </a:r>
                </a:p>
              </p:txBody>
            </p:sp>
            <p:sp>
              <p:nvSpPr>
                <p:cNvPr id="62" name="Rectangle 61">
                  <a:extLst>
                    <a:ext uri="{FF2B5EF4-FFF2-40B4-BE49-F238E27FC236}">
                      <a16:creationId xmlns:a16="http://schemas.microsoft.com/office/drawing/2014/main" id="{999EC23D-1356-7C68-7368-D59878A983F4}"/>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a:t>
                  </a:r>
                </a:p>
              </p:txBody>
            </p:sp>
            <p:sp>
              <p:nvSpPr>
                <p:cNvPr id="63" name="Rectangle 62">
                  <a:extLst>
                    <a:ext uri="{FF2B5EF4-FFF2-40B4-BE49-F238E27FC236}">
                      <a16:creationId xmlns:a16="http://schemas.microsoft.com/office/drawing/2014/main" id="{1497E028-C52E-675E-3CD6-CCD3F28302F7}"/>
                    </a:ext>
                  </a:extLst>
                </p:cNvPr>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801</a:t>
                  </a:r>
                </a:p>
              </p:txBody>
            </p:sp>
            <p:sp>
              <p:nvSpPr>
                <p:cNvPr id="64" name="Rectangle 63">
                  <a:extLst>
                    <a:ext uri="{FF2B5EF4-FFF2-40B4-BE49-F238E27FC236}">
                      <a16:creationId xmlns:a16="http://schemas.microsoft.com/office/drawing/2014/main" id="{13F32CD9-19E1-834C-26B7-A8F3D2CEE006}"/>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823</a:t>
                  </a:r>
                </a:p>
              </p:txBody>
            </p:sp>
            <p:sp>
              <p:nvSpPr>
                <p:cNvPr id="65" name="Rectangle 64">
                  <a:extLst>
                    <a:ext uri="{FF2B5EF4-FFF2-40B4-BE49-F238E27FC236}">
                      <a16:creationId xmlns:a16="http://schemas.microsoft.com/office/drawing/2014/main" id="{F675C80F-5B7A-BBA8-130A-B3CF5AD7FC84}"/>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901</a:t>
                  </a:r>
                </a:p>
              </p:txBody>
            </p:sp>
            <p:sp>
              <p:nvSpPr>
                <p:cNvPr id="66" name="Rectangle 65">
                  <a:extLst>
                    <a:ext uri="{FF2B5EF4-FFF2-40B4-BE49-F238E27FC236}">
                      <a16:creationId xmlns:a16="http://schemas.microsoft.com/office/drawing/2014/main" id="{D19F6413-A167-1DFB-2A37-A3D51542BA28}"/>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999</a:t>
                  </a:r>
                </a:p>
              </p:txBody>
            </p:sp>
          </p:grpSp>
          <p:sp>
            <p:nvSpPr>
              <p:cNvPr id="51" name="TextBox 50">
                <a:extLst>
                  <a:ext uri="{FF2B5EF4-FFF2-40B4-BE49-F238E27FC236}">
                    <a16:creationId xmlns:a16="http://schemas.microsoft.com/office/drawing/2014/main" id="{513F22D5-36EF-BD52-DD4A-012D7F9C3B19}"/>
                  </a:ext>
                </a:extLst>
              </p:cNvPr>
              <p:cNvSpPr txBox="1"/>
              <p:nvPr/>
            </p:nvSpPr>
            <p:spPr>
              <a:xfrm>
                <a:off x="2500545" y="3223736"/>
                <a:ext cx="301686" cy="369332"/>
              </a:xfrm>
              <a:prstGeom prst="rect">
                <a:avLst/>
              </a:prstGeom>
              <a:noFill/>
            </p:spPr>
            <p:txBody>
              <a:bodyPr wrap="none" rtlCol="0">
                <a:spAutoFit/>
              </a:bodyPr>
              <a:lstStyle/>
              <a:p>
                <a:r>
                  <a:rPr lang="en-US" dirty="0">
                    <a:solidFill>
                      <a:srgbClr val="FF33CC"/>
                    </a:solidFill>
                  </a:rPr>
                  <a:t>8</a:t>
                </a:r>
              </a:p>
            </p:txBody>
          </p:sp>
          <p:sp>
            <p:nvSpPr>
              <p:cNvPr id="52" name="TextBox 51">
                <a:extLst>
                  <a:ext uri="{FF2B5EF4-FFF2-40B4-BE49-F238E27FC236}">
                    <a16:creationId xmlns:a16="http://schemas.microsoft.com/office/drawing/2014/main" id="{D08AE7A7-92D6-4BF5-76F1-0BA807B9981D}"/>
                  </a:ext>
                </a:extLst>
              </p:cNvPr>
              <p:cNvSpPr txBox="1"/>
              <p:nvPr/>
            </p:nvSpPr>
            <p:spPr>
              <a:xfrm>
                <a:off x="3033945" y="3223736"/>
                <a:ext cx="301686" cy="369332"/>
              </a:xfrm>
              <a:prstGeom prst="rect">
                <a:avLst/>
              </a:prstGeom>
              <a:noFill/>
            </p:spPr>
            <p:txBody>
              <a:bodyPr wrap="none" rtlCol="0">
                <a:spAutoFit/>
              </a:bodyPr>
              <a:lstStyle/>
              <a:p>
                <a:r>
                  <a:rPr lang="en-US" dirty="0">
                    <a:solidFill>
                      <a:srgbClr val="FF33CC"/>
                    </a:solidFill>
                  </a:rPr>
                  <a:t>9</a:t>
                </a:r>
              </a:p>
            </p:txBody>
          </p:sp>
          <p:sp>
            <p:nvSpPr>
              <p:cNvPr id="53" name="TextBox 52">
                <a:extLst>
                  <a:ext uri="{FF2B5EF4-FFF2-40B4-BE49-F238E27FC236}">
                    <a16:creationId xmlns:a16="http://schemas.microsoft.com/office/drawing/2014/main" id="{CB441F66-DC45-EE7B-7A4B-9574148133B9}"/>
                  </a:ext>
                </a:extLst>
              </p:cNvPr>
              <p:cNvSpPr txBox="1"/>
              <p:nvPr/>
            </p:nvSpPr>
            <p:spPr>
              <a:xfrm>
                <a:off x="3567914" y="3223736"/>
                <a:ext cx="418704" cy="369332"/>
              </a:xfrm>
              <a:prstGeom prst="rect">
                <a:avLst/>
              </a:prstGeom>
              <a:noFill/>
            </p:spPr>
            <p:txBody>
              <a:bodyPr wrap="none" rtlCol="0">
                <a:spAutoFit/>
              </a:bodyPr>
              <a:lstStyle/>
              <a:p>
                <a:r>
                  <a:rPr lang="en-US" dirty="0">
                    <a:solidFill>
                      <a:srgbClr val="FF33CC"/>
                    </a:solidFill>
                  </a:rPr>
                  <a:t>10</a:t>
                </a:r>
              </a:p>
            </p:txBody>
          </p:sp>
          <p:sp>
            <p:nvSpPr>
              <p:cNvPr id="54" name="TextBox 53">
                <a:extLst>
                  <a:ext uri="{FF2B5EF4-FFF2-40B4-BE49-F238E27FC236}">
                    <a16:creationId xmlns:a16="http://schemas.microsoft.com/office/drawing/2014/main" id="{E19A5E20-A9BA-2C6A-A149-F0F458A67F9C}"/>
                  </a:ext>
                </a:extLst>
              </p:cNvPr>
              <p:cNvSpPr txBox="1"/>
              <p:nvPr/>
            </p:nvSpPr>
            <p:spPr>
              <a:xfrm>
                <a:off x="4077688" y="3223736"/>
                <a:ext cx="418704" cy="369332"/>
              </a:xfrm>
              <a:prstGeom prst="rect">
                <a:avLst/>
              </a:prstGeom>
              <a:noFill/>
            </p:spPr>
            <p:txBody>
              <a:bodyPr wrap="none" rtlCol="0">
                <a:spAutoFit/>
              </a:bodyPr>
              <a:lstStyle/>
              <a:p>
                <a:r>
                  <a:rPr lang="en-US" dirty="0">
                    <a:solidFill>
                      <a:srgbClr val="FF33CC"/>
                    </a:solidFill>
                  </a:rPr>
                  <a:t>11</a:t>
                </a:r>
              </a:p>
            </p:txBody>
          </p:sp>
          <p:sp>
            <p:nvSpPr>
              <p:cNvPr id="55" name="TextBox 54">
                <a:extLst>
                  <a:ext uri="{FF2B5EF4-FFF2-40B4-BE49-F238E27FC236}">
                    <a16:creationId xmlns:a16="http://schemas.microsoft.com/office/drawing/2014/main" id="{B419C7F8-2A62-E3D0-DAE0-473ABBD1B157}"/>
                  </a:ext>
                </a:extLst>
              </p:cNvPr>
              <p:cNvSpPr txBox="1"/>
              <p:nvPr/>
            </p:nvSpPr>
            <p:spPr>
              <a:xfrm>
                <a:off x="4611088" y="3223158"/>
                <a:ext cx="418704" cy="369332"/>
              </a:xfrm>
              <a:prstGeom prst="rect">
                <a:avLst/>
              </a:prstGeom>
              <a:noFill/>
            </p:spPr>
            <p:txBody>
              <a:bodyPr wrap="none" rtlCol="0">
                <a:spAutoFit/>
              </a:bodyPr>
              <a:lstStyle/>
              <a:p>
                <a:r>
                  <a:rPr lang="en-US" dirty="0">
                    <a:solidFill>
                      <a:srgbClr val="FF33CC"/>
                    </a:solidFill>
                  </a:rPr>
                  <a:t>12</a:t>
                </a:r>
              </a:p>
            </p:txBody>
          </p:sp>
          <p:sp>
            <p:nvSpPr>
              <p:cNvPr id="56" name="TextBox 55">
                <a:extLst>
                  <a:ext uri="{FF2B5EF4-FFF2-40B4-BE49-F238E27FC236}">
                    <a16:creationId xmlns:a16="http://schemas.microsoft.com/office/drawing/2014/main" id="{B3815E93-ACC1-5FFF-BD91-42D18964DD18}"/>
                  </a:ext>
                </a:extLst>
              </p:cNvPr>
              <p:cNvSpPr txBox="1"/>
              <p:nvPr/>
            </p:nvSpPr>
            <p:spPr>
              <a:xfrm>
                <a:off x="5110332" y="3223158"/>
                <a:ext cx="418704" cy="369332"/>
              </a:xfrm>
              <a:prstGeom prst="rect">
                <a:avLst/>
              </a:prstGeom>
              <a:noFill/>
            </p:spPr>
            <p:txBody>
              <a:bodyPr wrap="none" rtlCol="0">
                <a:spAutoFit/>
              </a:bodyPr>
              <a:lstStyle/>
              <a:p>
                <a:r>
                  <a:rPr lang="en-US" dirty="0">
                    <a:solidFill>
                      <a:srgbClr val="FF33CC"/>
                    </a:solidFill>
                  </a:rPr>
                  <a:t>13</a:t>
                </a:r>
              </a:p>
            </p:txBody>
          </p:sp>
          <p:sp>
            <p:nvSpPr>
              <p:cNvPr id="57" name="TextBox 56">
                <a:extLst>
                  <a:ext uri="{FF2B5EF4-FFF2-40B4-BE49-F238E27FC236}">
                    <a16:creationId xmlns:a16="http://schemas.microsoft.com/office/drawing/2014/main" id="{4B69515A-5AB2-AE1D-CB3B-DA3BB84E0EBD}"/>
                  </a:ext>
                </a:extLst>
              </p:cNvPr>
              <p:cNvSpPr txBox="1"/>
              <p:nvPr/>
            </p:nvSpPr>
            <p:spPr>
              <a:xfrm>
                <a:off x="5702083" y="3223736"/>
                <a:ext cx="418704" cy="369332"/>
              </a:xfrm>
              <a:prstGeom prst="rect">
                <a:avLst/>
              </a:prstGeom>
              <a:noFill/>
            </p:spPr>
            <p:txBody>
              <a:bodyPr wrap="none" rtlCol="0">
                <a:spAutoFit/>
              </a:bodyPr>
              <a:lstStyle/>
              <a:p>
                <a:r>
                  <a:rPr lang="en-US" dirty="0">
                    <a:solidFill>
                      <a:srgbClr val="FF33CC"/>
                    </a:solidFill>
                  </a:rPr>
                  <a:t>14</a:t>
                </a:r>
              </a:p>
            </p:txBody>
          </p:sp>
          <p:sp>
            <p:nvSpPr>
              <p:cNvPr id="58" name="TextBox 57">
                <a:extLst>
                  <a:ext uri="{FF2B5EF4-FFF2-40B4-BE49-F238E27FC236}">
                    <a16:creationId xmlns:a16="http://schemas.microsoft.com/office/drawing/2014/main" id="{A1D7BE6C-86B0-F51C-9E53-5ED83D0CFDAD}"/>
                  </a:ext>
                </a:extLst>
              </p:cNvPr>
              <p:cNvSpPr txBox="1"/>
              <p:nvPr/>
            </p:nvSpPr>
            <p:spPr>
              <a:xfrm>
                <a:off x="6235483" y="3223158"/>
                <a:ext cx="418704" cy="369332"/>
              </a:xfrm>
              <a:prstGeom prst="rect">
                <a:avLst/>
              </a:prstGeom>
              <a:noFill/>
            </p:spPr>
            <p:txBody>
              <a:bodyPr wrap="none" rtlCol="0">
                <a:spAutoFit/>
              </a:bodyPr>
              <a:lstStyle/>
              <a:p>
                <a:r>
                  <a:rPr lang="en-US" dirty="0">
                    <a:solidFill>
                      <a:srgbClr val="FF33CC"/>
                    </a:solidFill>
                  </a:rPr>
                  <a:t>15</a:t>
                </a:r>
              </a:p>
            </p:txBody>
          </p:sp>
        </p:grpSp>
      </p:grpSp>
    </p:spTree>
    <p:extLst>
      <p:ext uri="{BB962C8B-B14F-4D97-AF65-F5344CB8AC3E}">
        <p14:creationId xmlns:p14="http://schemas.microsoft.com/office/powerpoint/2010/main" val="17512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22630</TotalTime>
  <Words>1524</Words>
  <Application>Microsoft Office PowerPoint</Application>
  <PresentationFormat>Widescreen</PresentationFormat>
  <Paragraphs>569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Cambria Math</vt:lpstr>
      <vt:lpstr>Arial</vt:lpstr>
      <vt:lpstr>Aptos</vt:lpstr>
      <vt:lpstr>Calibri Light</vt:lpstr>
      <vt:lpstr>Calibri</vt:lpstr>
      <vt:lpstr>Office Theme</vt:lpstr>
      <vt:lpstr>CSE 332 Spring 2026 Lecture 15: graphs 1</vt:lpstr>
      <vt:lpstr>“Linear Time” Sorting Algorithms</vt:lpstr>
      <vt:lpstr>BucketSort</vt:lpstr>
      <vt:lpstr>BucketSort Running Time</vt:lpstr>
      <vt:lpstr>Properties of BucketSort</vt:lpstr>
      <vt:lpstr>RadixSort</vt:lpstr>
      <vt:lpstr>RadixSort – Re-Bucket by 10s</vt:lpstr>
      <vt:lpstr>RadixSort – Re-Bucket by 100s</vt:lpstr>
      <vt:lpstr>RadixSort – Empty Buckets into Output Array</vt:lpstr>
      <vt:lpstr>RadixSort Running Time</vt:lpstr>
      <vt:lpstr>ARPANET</vt:lpstr>
      <vt:lpstr>Undirected Graphs</vt:lpstr>
      <vt:lpstr>Directed Graphs</vt:lpstr>
      <vt:lpstr>Self-Edges and Duplicate Edges</vt:lpstr>
      <vt:lpstr>Weighted Graphs</vt:lpstr>
      <vt:lpstr>Graph Applications</vt:lpstr>
      <vt:lpstr>Some Graph Terms</vt:lpstr>
      <vt:lpstr>Definition: Complete Graph</vt:lpstr>
      <vt:lpstr>Graph Density, Data Structures, Efficiency</vt:lpstr>
      <vt:lpstr>Definition: Path</vt:lpstr>
      <vt:lpstr>Definition: (Strongly) Connected Graph</vt:lpstr>
      <vt:lpstr>Definition: Weakly Connected Graph</vt:lpstr>
      <vt:lpstr>Definition: Tree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Nathan Brunelle</cp:lastModifiedBy>
  <cp:revision>263</cp:revision>
  <dcterms:created xsi:type="dcterms:W3CDTF">2023-10-13T16:06:42Z</dcterms:created>
  <dcterms:modified xsi:type="dcterms:W3CDTF">2026-05-01T19:25:45Z</dcterms:modified>
</cp:coreProperties>
</file>