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ink/ink1.xml" ContentType="application/inkml+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8"/>
  </p:notesMasterIdLst>
  <p:handoutMasterIdLst>
    <p:handoutMasterId r:id="rId39"/>
  </p:handoutMasterIdLst>
  <p:sldIdLst>
    <p:sldId id="256" r:id="rId2"/>
    <p:sldId id="552" r:id="rId3"/>
    <p:sldId id="535" r:id="rId4"/>
    <p:sldId id="368" r:id="rId5"/>
    <p:sldId id="360" r:id="rId6"/>
    <p:sldId id="536" r:id="rId7"/>
    <p:sldId id="537" r:id="rId8"/>
    <p:sldId id="538" r:id="rId9"/>
    <p:sldId id="386" r:id="rId10"/>
    <p:sldId id="539" r:id="rId11"/>
    <p:sldId id="384" r:id="rId12"/>
    <p:sldId id="460" r:id="rId13"/>
    <p:sldId id="556" r:id="rId14"/>
    <p:sldId id="421" r:id="rId15"/>
    <p:sldId id="422" r:id="rId16"/>
    <p:sldId id="423" r:id="rId17"/>
    <p:sldId id="424" r:id="rId18"/>
    <p:sldId id="425" r:id="rId19"/>
    <p:sldId id="426" r:id="rId20"/>
    <p:sldId id="427" r:id="rId21"/>
    <p:sldId id="428" r:id="rId22"/>
    <p:sldId id="429" r:id="rId23"/>
    <p:sldId id="430" r:id="rId24"/>
    <p:sldId id="431" r:id="rId25"/>
    <p:sldId id="432" r:id="rId26"/>
    <p:sldId id="446" r:id="rId27"/>
    <p:sldId id="557" r:id="rId28"/>
    <p:sldId id="555" r:id="rId29"/>
    <p:sldId id="543" r:id="rId30"/>
    <p:sldId id="545" r:id="rId31"/>
    <p:sldId id="548" r:id="rId32"/>
    <p:sldId id="546" r:id="rId33"/>
    <p:sldId id="549" r:id="rId34"/>
    <p:sldId id="550" r:id="rId35"/>
    <p:sldId id="551" r:id="rId36"/>
    <p:sldId id="547" r:id="rId37"/>
  </p:sldIdLst>
  <p:sldSz cx="12192000" cy="6858000"/>
  <p:notesSz cx="6858000" cy="9144000"/>
  <p:embeddedFontLst>
    <p:embeddedFont>
      <p:font typeface="Cambria Math" panose="02040503050406030204" pitchFamily="18" charset="0"/>
      <p:regular r:id="rId40"/>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DCB46A9-AC64-2107-0D04-23C3E6A0A637}" name="Sarah Brunelle" initials="SB" userId="S::sarah.bland@TNC.ORG::0841f992-6401-4fcf-8797-7495e84da307"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00AA48"/>
    <a:srgbClr val="005E00"/>
    <a:srgbClr val="32BF72"/>
    <a:srgbClr val="0070C0"/>
    <a:srgbClr val="501000"/>
    <a:srgbClr val="FF7C80"/>
    <a:srgbClr val="CC66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816" autoAdjust="0"/>
    <p:restoredTop sz="94601" autoAdjust="0"/>
  </p:normalViewPr>
  <p:slideViewPr>
    <p:cSldViewPr snapToGrid="0">
      <p:cViewPr varScale="1">
        <p:scale>
          <a:sx n="73" d="100"/>
          <a:sy n="73" d="100"/>
        </p:scale>
        <p:origin x="296" y="36"/>
      </p:cViewPr>
      <p:guideLst/>
    </p:cSldViewPr>
  </p:slideViewPr>
  <p:outlineViewPr>
    <p:cViewPr>
      <p:scale>
        <a:sx n="33" d="100"/>
        <a:sy n="33" d="100"/>
      </p:scale>
      <p:origin x="0" y="-30744"/>
    </p:cViewPr>
    <p:sldLst>
      <p:sld r:id="rId1" collapse="1"/>
    </p:sldLst>
  </p:outlineViewPr>
  <p:notesTextViewPr>
    <p:cViewPr>
      <p:scale>
        <a:sx n="1" d="1"/>
        <a:sy n="1" d="1"/>
      </p:scale>
      <p:origin x="0" y="0"/>
    </p:cViewPr>
  </p:notesTextViewPr>
  <p:notesViewPr>
    <p:cSldViewPr snapToGrid="0">
      <p:cViewPr>
        <p:scale>
          <a:sx n="48" d="100"/>
          <a:sy n="48" d="100"/>
        </p:scale>
        <p:origin x="2752" y="32"/>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font" Target="fonts/font1.fntdata"/><Relationship Id="rId45" Type="http://schemas.microsoft.com/office/2018/10/relationships/authors" Targe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presProps" Target="presProps.xml"/></Relationships>
</file>

<file path=ppt/_rels/viewProps.xml.rels><?xml version="1.0" encoding="UTF-8" standalone="yes"?>
<Relationships xmlns="http://schemas.openxmlformats.org/package/2006/relationships"><Relationship Id="rId1" Type="http://schemas.openxmlformats.org/officeDocument/2006/relationships/slide" Target="slides/slide1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5EF960D-66C1-ABA0-D3DE-1DEABCB0C20C}"/>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FA401823-F715-AF68-6577-EBFD66D892A1}"/>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3643542-CF0C-48D3-A91E-34CCD96FC74F}" type="datetimeFigureOut">
              <a:rPr lang="en-US" smtClean="0"/>
              <a:t>4/29/2026</a:t>
            </a:fld>
            <a:endParaRPr lang="en-US"/>
          </a:p>
        </p:txBody>
      </p:sp>
      <p:sp>
        <p:nvSpPr>
          <p:cNvPr id="4" name="Footer Placeholder 3">
            <a:extLst>
              <a:ext uri="{FF2B5EF4-FFF2-40B4-BE49-F238E27FC236}">
                <a16:creationId xmlns:a16="http://schemas.microsoft.com/office/drawing/2014/main" id="{12B5E006-DFCE-D704-C827-FE0B884DE913}"/>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5C0F989F-B2F9-4E4D-C4FD-A5DF82B4462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A26CC33-4824-4BB3-8904-E821E71A70B5}" type="slidenum">
              <a:rPr lang="en-US" smtClean="0"/>
              <a:t>‹#›</a:t>
            </a:fld>
            <a:endParaRPr lang="en-US"/>
          </a:p>
        </p:txBody>
      </p:sp>
    </p:spTree>
    <p:extLst>
      <p:ext uri="{BB962C8B-B14F-4D97-AF65-F5344CB8AC3E}">
        <p14:creationId xmlns:p14="http://schemas.microsoft.com/office/powerpoint/2010/main" val="3714995578"/>
      </p:ext>
    </p:extLst>
  </p:cSld>
  <p:clrMap bg1="lt1" tx1="dk1" bg2="lt2" tx2="dk2" accent1="accent1" accent2="accent2" accent3="accent3" accent4="accent4" accent5="accent5" accent6="accent6" hlink="hlink" folHlink="folHlink"/>
</p:handoutMaster>
</file>

<file path=ppt/ink/ink1.xml><?xml version="1.0" encoding="utf-8"?>
<inkml:ink xmlns:inkml="http://www.w3.org/2003/InkML">
  <inkml:definitions>
    <inkml:context xml:id="ctx0">
      <inkml:inkSource xml:id="inkSrc0">
        <inkml:traceFormat>
          <inkml:channel name="X" type="integer" max="1920" units="cm"/>
          <inkml:channel name="Y" type="integer" max="1080" units="cm"/>
          <inkml:channel name="T" type="integer" max="2.14748E9" units="dev"/>
        </inkml:traceFormat>
        <inkml:channelProperties>
          <inkml:channelProperty channel="X" name="resolution" value="62.13592" units="1/cm"/>
          <inkml:channelProperty channel="Y" name="resolution" value="62.42775" units="1/cm"/>
          <inkml:channelProperty channel="T" name="resolution" value="1" units="1/dev"/>
        </inkml:channelProperties>
      </inkml:inkSource>
      <inkml:timestamp xml:id="ts0" timeString="2026-04-27T17:24:00.296"/>
    </inkml:context>
    <inkml:brush xml:id="br0">
      <inkml:brushProperty name="width" value="0.05292" units="cm"/>
      <inkml:brushProperty name="height" value="0.05292" units="cm"/>
      <inkml:brushProperty name="color" value="#FF0000"/>
    </inkml:brush>
  </inkml:definitions>
  <inkml:trace contextRef="#ctx0" brushRef="#br0">26141 12453 0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70D1F59-0C63-44D8-BE72-2266A9516CA1}" type="datetimeFigureOut">
              <a:rPr lang="en-US" smtClean="0"/>
              <a:t>4/29/2026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29C3430-04EA-4E2B-840E-2DAFF95C6F71}" type="slidenum">
              <a:rPr lang="en-US" smtClean="0"/>
              <a:t>‹#›</a:t>
            </a:fld>
            <a:endParaRPr lang="en-US"/>
          </a:p>
        </p:txBody>
      </p:sp>
    </p:spTree>
    <p:extLst>
      <p:ext uri="{BB962C8B-B14F-4D97-AF65-F5344CB8AC3E}">
        <p14:creationId xmlns:p14="http://schemas.microsoft.com/office/powerpoint/2010/main" val="22122316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441DCF-5FA9-3BBE-A6DC-4C4767E77E2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7D8AAD4-9F4E-2546-4A20-345BE6926F6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EB68BC9-B242-D863-6297-36224D351B7D}"/>
              </a:ext>
            </a:extLst>
          </p:cNvPr>
          <p:cNvSpPr>
            <a:spLocks noGrp="1"/>
          </p:cNvSpPr>
          <p:nvPr>
            <p:ph type="dt" sz="half" idx="10"/>
          </p:nvPr>
        </p:nvSpPr>
        <p:spPr/>
        <p:txBody>
          <a:bodyPr/>
          <a:lstStyle/>
          <a:p>
            <a:fld id="{2DB93FBE-67AC-4C5C-B62E-CFFDEAF9BE53}" type="datetimeFigureOut">
              <a:rPr lang="en-US" smtClean="0"/>
              <a:t>4/29/2026</a:t>
            </a:fld>
            <a:endParaRPr lang="en-US"/>
          </a:p>
        </p:txBody>
      </p:sp>
      <p:sp>
        <p:nvSpPr>
          <p:cNvPr id="5" name="Footer Placeholder 4">
            <a:extLst>
              <a:ext uri="{FF2B5EF4-FFF2-40B4-BE49-F238E27FC236}">
                <a16:creationId xmlns:a16="http://schemas.microsoft.com/office/drawing/2014/main" id="{7B6D43E7-A090-881E-D908-BB9CC53DDD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E2DFBC9-B9F9-85A6-26A1-9D7E515D0331}"/>
              </a:ext>
            </a:extLst>
          </p:cNvPr>
          <p:cNvSpPr>
            <a:spLocks noGrp="1"/>
          </p:cNvSpPr>
          <p:nvPr>
            <p:ph type="sldNum" sz="quarter" idx="12"/>
          </p:nvPr>
        </p:nvSpPr>
        <p:spPr/>
        <p:txBody>
          <a:bodyPr/>
          <a:lstStyle/>
          <a:p>
            <a:fld id="{A94D5A7D-FFFE-410B-BEE5-702232F4B148}" type="slidenum">
              <a:rPr lang="en-US" smtClean="0"/>
              <a:t>‹#›</a:t>
            </a:fld>
            <a:endParaRPr lang="en-US"/>
          </a:p>
        </p:txBody>
      </p:sp>
    </p:spTree>
    <p:extLst>
      <p:ext uri="{BB962C8B-B14F-4D97-AF65-F5344CB8AC3E}">
        <p14:creationId xmlns:p14="http://schemas.microsoft.com/office/powerpoint/2010/main" val="13543095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424705-3181-4743-BF72-E5B55E6278E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8D9669D-6765-7CD2-C040-D4C5E44BAB3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8E5E7B0-5065-8FAA-2D02-01DC4905B366}"/>
              </a:ext>
            </a:extLst>
          </p:cNvPr>
          <p:cNvSpPr>
            <a:spLocks noGrp="1"/>
          </p:cNvSpPr>
          <p:nvPr>
            <p:ph type="dt" sz="half" idx="10"/>
          </p:nvPr>
        </p:nvSpPr>
        <p:spPr/>
        <p:txBody>
          <a:bodyPr/>
          <a:lstStyle/>
          <a:p>
            <a:fld id="{2DB93FBE-67AC-4C5C-B62E-CFFDEAF9BE53}" type="datetimeFigureOut">
              <a:rPr lang="en-US" smtClean="0"/>
              <a:t>4/29/2026</a:t>
            </a:fld>
            <a:endParaRPr lang="en-US"/>
          </a:p>
        </p:txBody>
      </p:sp>
      <p:sp>
        <p:nvSpPr>
          <p:cNvPr id="5" name="Footer Placeholder 4">
            <a:extLst>
              <a:ext uri="{FF2B5EF4-FFF2-40B4-BE49-F238E27FC236}">
                <a16:creationId xmlns:a16="http://schemas.microsoft.com/office/drawing/2014/main" id="{CA487F4E-481E-5CA4-5AC0-EF15EBAF8DC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305C81A-1EC7-F85E-A5DB-0F7CA62EC06F}"/>
              </a:ext>
            </a:extLst>
          </p:cNvPr>
          <p:cNvSpPr>
            <a:spLocks noGrp="1"/>
          </p:cNvSpPr>
          <p:nvPr>
            <p:ph type="sldNum" sz="quarter" idx="12"/>
          </p:nvPr>
        </p:nvSpPr>
        <p:spPr/>
        <p:txBody>
          <a:bodyPr/>
          <a:lstStyle/>
          <a:p>
            <a:fld id="{A94D5A7D-FFFE-410B-BEE5-702232F4B148}" type="slidenum">
              <a:rPr lang="en-US" smtClean="0"/>
              <a:t>‹#›</a:t>
            </a:fld>
            <a:endParaRPr lang="en-US"/>
          </a:p>
        </p:txBody>
      </p:sp>
    </p:spTree>
    <p:extLst>
      <p:ext uri="{BB962C8B-B14F-4D97-AF65-F5344CB8AC3E}">
        <p14:creationId xmlns:p14="http://schemas.microsoft.com/office/powerpoint/2010/main" val="36531724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0F8F565-D4D2-A972-147D-1A41777B264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8813695-1D6C-4A4F-7F94-13466638117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6AEB8A-EA17-E1E1-8CD3-B7AF8E3F2803}"/>
              </a:ext>
            </a:extLst>
          </p:cNvPr>
          <p:cNvSpPr>
            <a:spLocks noGrp="1"/>
          </p:cNvSpPr>
          <p:nvPr>
            <p:ph type="dt" sz="half" idx="10"/>
          </p:nvPr>
        </p:nvSpPr>
        <p:spPr/>
        <p:txBody>
          <a:bodyPr/>
          <a:lstStyle/>
          <a:p>
            <a:fld id="{2DB93FBE-67AC-4C5C-B62E-CFFDEAF9BE53}" type="datetimeFigureOut">
              <a:rPr lang="en-US" smtClean="0"/>
              <a:t>4/29/2026</a:t>
            </a:fld>
            <a:endParaRPr lang="en-US"/>
          </a:p>
        </p:txBody>
      </p:sp>
      <p:sp>
        <p:nvSpPr>
          <p:cNvPr id="5" name="Footer Placeholder 4">
            <a:extLst>
              <a:ext uri="{FF2B5EF4-FFF2-40B4-BE49-F238E27FC236}">
                <a16:creationId xmlns:a16="http://schemas.microsoft.com/office/drawing/2014/main" id="{AB6AF905-A88D-ED4C-DD07-098840D4AB1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1A03B8-DD10-B6B6-6B59-3EB669F3776F}"/>
              </a:ext>
            </a:extLst>
          </p:cNvPr>
          <p:cNvSpPr>
            <a:spLocks noGrp="1"/>
          </p:cNvSpPr>
          <p:nvPr>
            <p:ph type="sldNum" sz="quarter" idx="12"/>
          </p:nvPr>
        </p:nvSpPr>
        <p:spPr/>
        <p:txBody>
          <a:bodyPr/>
          <a:lstStyle/>
          <a:p>
            <a:fld id="{A94D5A7D-FFFE-410B-BEE5-702232F4B148}" type="slidenum">
              <a:rPr lang="en-US" smtClean="0"/>
              <a:t>‹#›</a:t>
            </a:fld>
            <a:endParaRPr lang="en-US"/>
          </a:p>
        </p:txBody>
      </p:sp>
    </p:spTree>
    <p:extLst>
      <p:ext uri="{BB962C8B-B14F-4D97-AF65-F5344CB8AC3E}">
        <p14:creationId xmlns:p14="http://schemas.microsoft.com/office/powerpoint/2010/main" val="17878873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8BB011-50E5-247E-0EB3-D47C59C4FF2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BA71371-A022-A3A5-E49C-D2CCEC4E252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28F92F8-B436-FF4B-567C-6CF9F3F68596}"/>
              </a:ext>
            </a:extLst>
          </p:cNvPr>
          <p:cNvSpPr>
            <a:spLocks noGrp="1"/>
          </p:cNvSpPr>
          <p:nvPr>
            <p:ph type="dt" sz="half" idx="10"/>
          </p:nvPr>
        </p:nvSpPr>
        <p:spPr/>
        <p:txBody>
          <a:bodyPr/>
          <a:lstStyle/>
          <a:p>
            <a:fld id="{2DB93FBE-67AC-4C5C-B62E-CFFDEAF9BE53}" type="datetimeFigureOut">
              <a:rPr lang="en-US" smtClean="0"/>
              <a:t>4/29/2026</a:t>
            </a:fld>
            <a:endParaRPr lang="en-US"/>
          </a:p>
        </p:txBody>
      </p:sp>
      <p:sp>
        <p:nvSpPr>
          <p:cNvPr id="5" name="Footer Placeholder 4">
            <a:extLst>
              <a:ext uri="{FF2B5EF4-FFF2-40B4-BE49-F238E27FC236}">
                <a16:creationId xmlns:a16="http://schemas.microsoft.com/office/drawing/2014/main" id="{09C755B9-83BE-E117-954F-A47925F5BF5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7E45716-8D01-8E2F-8276-3A903E607C10}"/>
              </a:ext>
            </a:extLst>
          </p:cNvPr>
          <p:cNvSpPr>
            <a:spLocks noGrp="1"/>
          </p:cNvSpPr>
          <p:nvPr>
            <p:ph type="sldNum" sz="quarter" idx="12"/>
          </p:nvPr>
        </p:nvSpPr>
        <p:spPr/>
        <p:txBody>
          <a:bodyPr/>
          <a:lstStyle/>
          <a:p>
            <a:fld id="{A94D5A7D-FFFE-410B-BEE5-702232F4B148}" type="slidenum">
              <a:rPr lang="en-US" smtClean="0"/>
              <a:t>‹#›</a:t>
            </a:fld>
            <a:endParaRPr lang="en-US"/>
          </a:p>
        </p:txBody>
      </p:sp>
    </p:spTree>
    <p:extLst>
      <p:ext uri="{BB962C8B-B14F-4D97-AF65-F5344CB8AC3E}">
        <p14:creationId xmlns:p14="http://schemas.microsoft.com/office/powerpoint/2010/main" val="13316783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0264CF-1BBA-680C-4F96-017144A15A2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089E9BE-1B28-C587-A2C5-253ECF74E1D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33E3E68-CE19-CACB-1EDD-351F4F9C9466}"/>
              </a:ext>
            </a:extLst>
          </p:cNvPr>
          <p:cNvSpPr>
            <a:spLocks noGrp="1"/>
          </p:cNvSpPr>
          <p:nvPr>
            <p:ph type="dt" sz="half" idx="10"/>
          </p:nvPr>
        </p:nvSpPr>
        <p:spPr/>
        <p:txBody>
          <a:bodyPr/>
          <a:lstStyle/>
          <a:p>
            <a:fld id="{2DB93FBE-67AC-4C5C-B62E-CFFDEAF9BE53}" type="datetimeFigureOut">
              <a:rPr lang="en-US" smtClean="0"/>
              <a:t>4/29/2026</a:t>
            </a:fld>
            <a:endParaRPr lang="en-US"/>
          </a:p>
        </p:txBody>
      </p:sp>
      <p:sp>
        <p:nvSpPr>
          <p:cNvPr id="5" name="Footer Placeholder 4">
            <a:extLst>
              <a:ext uri="{FF2B5EF4-FFF2-40B4-BE49-F238E27FC236}">
                <a16:creationId xmlns:a16="http://schemas.microsoft.com/office/drawing/2014/main" id="{5DE49855-AB14-5CF9-EE88-AB42D1DF4D8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7DE2C96-8A85-4C99-39A1-9B9DB31D7A55}"/>
              </a:ext>
            </a:extLst>
          </p:cNvPr>
          <p:cNvSpPr>
            <a:spLocks noGrp="1"/>
          </p:cNvSpPr>
          <p:nvPr>
            <p:ph type="sldNum" sz="quarter" idx="12"/>
          </p:nvPr>
        </p:nvSpPr>
        <p:spPr/>
        <p:txBody>
          <a:bodyPr/>
          <a:lstStyle/>
          <a:p>
            <a:fld id="{A94D5A7D-FFFE-410B-BEE5-702232F4B148}" type="slidenum">
              <a:rPr lang="en-US" smtClean="0"/>
              <a:t>‹#›</a:t>
            </a:fld>
            <a:endParaRPr lang="en-US"/>
          </a:p>
        </p:txBody>
      </p:sp>
    </p:spTree>
    <p:extLst>
      <p:ext uri="{BB962C8B-B14F-4D97-AF65-F5344CB8AC3E}">
        <p14:creationId xmlns:p14="http://schemas.microsoft.com/office/powerpoint/2010/main" val="21772640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E89EEC-003E-DFFB-2D04-A2E70FE13DC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7BFE0F4-58A0-D6D9-6AAC-CD97965C20C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77E4C68-9C36-2696-B323-CF0642D6DBE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49713B3-5A96-0F1A-CFE7-8563FD24B87E}"/>
              </a:ext>
            </a:extLst>
          </p:cNvPr>
          <p:cNvSpPr>
            <a:spLocks noGrp="1"/>
          </p:cNvSpPr>
          <p:nvPr>
            <p:ph type="dt" sz="half" idx="10"/>
          </p:nvPr>
        </p:nvSpPr>
        <p:spPr/>
        <p:txBody>
          <a:bodyPr/>
          <a:lstStyle/>
          <a:p>
            <a:fld id="{2DB93FBE-67AC-4C5C-B62E-CFFDEAF9BE53}" type="datetimeFigureOut">
              <a:rPr lang="en-US" smtClean="0"/>
              <a:t>4/29/2026</a:t>
            </a:fld>
            <a:endParaRPr lang="en-US"/>
          </a:p>
        </p:txBody>
      </p:sp>
      <p:sp>
        <p:nvSpPr>
          <p:cNvPr id="6" name="Footer Placeholder 5">
            <a:extLst>
              <a:ext uri="{FF2B5EF4-FFF2-40B4-BE49-F238E27FC236}">
                <a16:creationId xmlns:a16="http://schemas.microsoft.com/office/drawing/2014/main" id="{818D724B-C264-2548-CAFF-305FE7D37BD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B193A13-EBDF-17F2-DF34-5BA3D79328AA}"/>
              </a:ext>
            </a:extLst>
          </p:cNvPr>
          <p:cNvSpPr>
            <a:spLocks noGrp="1"/>
          </p:cNvSpPr>
          <p:nvPr>
            <p:ph type="sldNum" sz="quarter" idx="12"/>
          </p:nvPr>
        </p:nvSpPr>
        <p:spPr/>
        <p:txBody>
          <a:bodyPr/>
          <a:lstStyle/>
          <a:p>
            <a:fld id="{A94D5A7D-FFFE-410B-BEE5-702232F4B148}" type="slidenum">
              <a:rPr lang="en-US" smtClean="0"/>
              <a:t>‹#›</a:t>
            </a:fld>
            <a:endParaRPr lang="en-US"/>
          </a:p>
        </p:txBody>
      </p:sp>
    </p:spTree>
    <p:extLst>
      <p:ext uri="{BB962C8B-B14F-4D97-AF65-F5344CB8AC3E}">
        <p14:creationId xmlns:p14="http://schemas.microsoft.com/office/powerpoint/2010/main" val="13659149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519F2D-6C68-B3F6-3BC7-2A9EE6BE2B4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32A2B36-9CB6-0E61-D14F-48AD642FCA8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E551B63-A4A2-BD66-BF76-72528E69BA7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3EF4911-72D8-7120-897F-434F05D8DA2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1354135-3D54-9447-778A-86081F0473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7F52A4A-AE91-8A3A-8DE2-74205F39FDCF}"/>
              </a:ext>
            </a:extLst>
          </p:cNvPr>
          <p:cNvSpPr>
            <a:spLocks noGrp="1"/>
          </p:cNvSpPr>
          <p:nvPr>
            <p:ph type="dt" sz="half" idx="10"/>
          </p:nvPr>
        </p:nvSpPr>
        <p:spPr/>
        <p:txBody>
          <a:bodyPr/>
          <a:lstStyle/>
          <a:p>
            <a:fld id="{2DB93FBE-67AC-4C5C-B62E-CFFDEAF9BE53}" type="datetimeFigureOut">
              <a:rPr lang="en-US" smtClean="0"/>
              <a:t>4/29/2026</a:t>
            </a:fld>
            <a:endParaRPr lang="en-US"/>
          </a:p>
        </p:txBody>
      </p:sp>
      <p:sp>
        <p:nvSpPr>
          <p:cNvPr id="8" name="Footer Placeholder 7">
            <a:extLst>
              <a:ext uri="{FF2B5EF4-FFF2-40B4-BE49-F238E27FC236}">
                <a16:creationId xmlns:a16="http://schemas.microsoft.com/office/drawing/2014/main" id="{38FC667D-AA9E-21BF-66F2-755D86E708B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D8E628E-2723-30DA-D22D-BFF79CE056C7}"/>
              </a:ext>
            </a:extLst>
          </p:cNvPr>
          <p:cNvSpPr>
            <a:spLocks noGrp="1"/>
          </p:cNvSpPr>
          <p:nvPr>
            <p:ph type="sldNum" sz="quarter" idx="12"/>
          </p:nvPr>
        </p:nvSpPr>
        <p:spPr/>
        <p:txBody>
          <a:bodyPr/>
          <a:lstStyle/>
          <a:p>
            <a:fld id="{A94D5A7D-FFFE-410B-BEE5-702232F4B148}" type="slidenum">
              <a:rPr lang="en-US" smtClean="0"/>
              <a:t>‹#›</a:t>
            </a:fld>
            <a:endParaRPr lang="en-US"/>
          </a:p>
        </p:txBody>
      </p:sp>
    </p:spTree>
    <p:extLst>
      <p:ext uri="{BB962C8B-B14F-4D97-AF65-F5344CB8AC3E}">
        <p14:creationId xmlns:p14="http://schemas.microsoft.com/office/powerpoint/2010/main" val="4197378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F41984-7865-CBC1-7E39-27325050C70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D341811-B828-6912-5458-2BC9266D21E5}"/>
              </a:ext>
            </a:extLst>
          </p:cNvPr>
          <p:cNvSpPr>
            <a:spLocks noGrp="1"/>
          </p:cNvSpPr>
          <p:nvPr>
            <p:ph type="dt" sz="half" idx="10"/>
          </p:nvPr>
        </p:nvSpPr>
        <p:spPr/>
        <p:txBody>
          <a:bodyPr/>
          <a:lstStyle/>
          <a:p>
            <a:fld id="{2DB93FBE-67AC-4C5C-B62E-CFFDEAF9BE53}" type="datetimeFigureOut">
              <a:rPr lang="en-US" smtClean="0"/>
              <a:t>4/29/2026</a:t>
            </a:fld>
            <a:endParaRPr lang="en-US"/>
          </a:p>
        </p:txBody>
      </p:sp>
      <p:sp>
        <p:nvSpPr>
          <p:cNvPr id="4" name="Footer Placeholder 3">
            <a:extLst>
              <a:ext uri="{FF2B5EF4-FFF2-40B4-BE49-F238E27FC236}">
                <a16:creationId xmlns:a16="http://schemas.microsoft.com/office/drawing/2014/main" id="{DA1DF831-0A64-24F5-806E-B3EBA559140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CEFD212-56D6-B7F8-FC27-BC4BF7386DD8}"/>
              </a:ext>
            </a:extLst>
          </p:cNvPr>
          <p:cNvSpPr>
            <a:spLocks noGrp="1"/>
          </p:cNvSpPr>
          <p:nvPr>
            <p:ph type="sldNum" sz="quarter" idx="12"/>
          </p:nvPr>
        </p:nvSpPr>
        <p:spPr/>
        <p:txBody>
          <a:bodyPr/>
          <a:lstStyle/>
          <a:p>
            <a:fld id="{A94D5A7D-FFFE-410B-BEE5-702232F4B148}" type="slidenum">
              <a:rPr lang="en-US" smtClean="0"/>
              <a:t>‹#›</a:t>
            </a:fld>
            <a:endParaRPr lang="en-US"/>
          </a:p>
        </p:txBody>
      </p:sp>
    </p:spTree>
    <p:extLst>
      <p:ext uri="{BB962C8B-B14F-4D97-AF65-F5344CB8AC3E}">
        <p14:creationId xmlns:p14="http://schemas.microsoft.com/office/powerpoint/2010/main" val="21499630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5903B13-E121-53F2-65F9-41E383C574E5}"/>
              </a:ext>
            </a:extLst>
          </p:cNvPr>
          <p:cNvSpPr>
            <a:spLocks noGrp="1"/>
          </p:cNvSpPr>
          <p:nvPr>
            <p:ph type="dt" sz="half" idx="10"/>
          </p:nvPr>
        </p:nvSpPr>
        <p:spPr/>
        <p:txBody>
          <a:bodyPr/>
          <a:lstStyle/>
          <a:p>
            <a:fld id="{2DB93FBE-67AC-4C5C-B62E-CFFDEAF9BE53}" type="datetimeFigureOut">
              <a:rPr lang="en-US" smtClean="0"/>
              <a:t>4/29/2026</a:t>
            </a:fld>
            <a:endParaRPr lang="en-US"/>
          </a:p>
        </p:txBody>
      </p:sp>
      <p:sp>
        <p:nvSpPr>
          <p:cNvPr id="3" name="Footer Placeholder 2">
            <a:extLst>
              <a:ext uri="{FF2B5EF4-FFF2-40B4-BE49-F238E27FC236}">
                <a16:creationId xmlns:a16="http://schemas.microsoft.com/office/drawing/2014/main" id="{D2814793-9D7D-32F8-795A-31644DBAB34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D76B231-FE15-2561-B700-2506AC71310D}"/>
              </a:ext>
            </a:extLst>
          </p:cNvPr>
          <p:cNvSpPr>
            <a:spLocks noGrp="1"/>
          </p:cNvSpPr>
          <p:nvPr>
            <p:ph type="sldNum" sz="quarter" idx="12"/>
          </p:nvPr>
        </p:nvSpPr>
        <p:spPr/>
        <p:txBody>
          <a:bodyPr/>
          <a:lstStyle/>
          <a:p>
            <a:fld id="{A94D5A7D-FFFE-410B-BEE5-702232F4B148}" type="slidenum">
              <a:rPr lang="en-US" smtClean="0"/>
              <a:t>‹#›</a:t>
            </a:fld>
            <a:endParaRPr lang="en-US"/>
          </a:p>
        </p:txBody>
      </p:sp>
    </p:spTree>
    <p:extLst>
      <p:ext uri="{BB962C8B-B14F-4D97-AF65-F5344CB8AC3E}">
        <p14:creationId xmlns:p14="http://schemas.microsoft.com/office/powerpoint/2010/main" val="8563565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CB5398-EEBA-42F4-3948-4DF36A153ED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2E000E0-12D7-545A-0B4A-64A8B51A9F1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9585510-3798-210C-EC55-29C449719B8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CE698E8-2EE7-873D-A608-9A260F5DDDE7}"/>
              </a:ext>
            </a:extLst>
          </p:cNvPr>
          <p:cNvSpPr>
            <a:spLocks noGrp="1"/>
          </p:cNvSpPr>
          <p:nvPr>
            <p:ph type="dt" sz="half" idx="10"/>
          </p:nvPr>
        </p:nvSpPr>
        <p:spPr/>
        <p:txBody>
          <a:bodyPr/>
          <a:lstStyle/>
          <a:p>
            <a:fld id="{2DB93FBE-67AC-4C5C-B62E-CFFDEAF9BE53}" type="datetimeFigureOut">
              <a:rPr lang="en-US" smtClean="0"/>
              <a:t>4/29/2026</a:t>
            </a:fld>
            <a:endParaRPr lang="en-US"/>
          </a:p>
        </p:txBody>
      </p:sp>
      <p:sp>
        <p:nvSpPr>
          <p:cNvPr id="6" name="Footer Placeholder 5">
            <a:extLst>
              <a:ext uri="{FF2B5EF4-FFF2-40B4-BE49-F238E27FC236}">
                <a16:creationId xmlns:a16="http://schemas.microsoft.com/office/drawing/2014/main" id="{F8D5F347-CF7A-10E6-8DC6-FA1E5DB6DB3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85E452D-F82A-718F-94C2-C889F622E545}"/>
              </a:ext>
            </a:extLst>
          </p:cNvPr>
          <p:cNvSpPr>
            <a:spLocks noGrp="1"/>
          </p:cNvSpPr>
          <p:nvPr>
            <p:ph type="sldNum" sz="quarter" idx="12"/>
          </p:nvPr>
        </p:nvSpPr>
        <p:spPr/>
        <p:txBody>
          <a:bodyPr/>
          <a:lstStyle/>
          <a:p>
            <a:fld id="{A94D5A7D-FFFE-410B-BEE5-702232F4B148}" type="slidenum">
              <a:rPr lang="en-US" smtClean="0"/>
              <a:t>‹#›</a:t>
            </a:fld>
            <a:endParaRPr lang="en-US"/>
          </a:p>
        </p:txBody>
      </p:sp>
    </p:spTree>
    <p:extLst>
      <p:ext uri="{BB962C8B-B14F-4D97-AF65-F5344CB8AC3E}">
        <p14:creationId xmlns:p14="http://schemas.microsoft.com/office/powerpoint/2010/main" val="11621564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E1DDD-DB8D-6429-4235-465780A7B8B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042B9E5-6756-3695-C94E-93A464783ED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A170C60-CA85-5E67-14F6-3176093E55F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3325D70-D5F0-5123-66A9-63D9B82E929A}"/>
              </a:ext>
            </a:extLst>
          </p:cNvPr>
          <p:cNvSpPr>
            <a:spLocks noGrp="1"/>
          </p:cNvSpPr>
          <p:nvPr>
            <p:ph type="dt" sz="half" idx="10"/>
          </p:nvPr>
        </p:nvSpPr>
        <p:spPr/>
        <p:txBody>
          <a:bodyPr/>
          <a:lstStyle/>
          <a:p>
            <a:fld id="{2DB93FBE-67AC-4C5C-B62E-CFFDEAF9BE53}" type="datetimeFigureOut">
              <a:rPr lang="en-US" smtClean="0"/>
              <a:t>4/29/2026</a:t>
            </a:fld>
            <a:endParaRPr lang="en-US"/>
          </a:p>
        </p:txBody>
      </p:sp>
      <p:sp>
        <p:nvSpPr>
          <p:cNvPr id="6" name="Footer Placeholder 5">
            <a:extLst>
              <a:ext uri="{FF2B5EF4-FFF2-40B4-BE49-F238E27FC236}">
                <a16:creationId xmlns:a16="http://schemas.microsoft.com/office/drawing/2014/main" id="{E977B62A-8600-7CE9-095E-82CDE4E1767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558F328-EF42-0E10-9C29-12A53381D4AB}"/>
              </a:ext>
            </a:extLst>
          </p:cNvPr>
          <p:cNvSpPr>
            <a:spLocks noGrp="1"/>
          </p:cNvSpPr>
          <p:nvPr>
            <p:ph type="sldNum" sz="quarter" idx="12"/>
          </p:nvPr>
        </p:nvSpPr>
        <p:spPr/>
        <p:txBody>
          <a:bodyPr/>
          <a:lstStyle/>
          <a:p>
            <a:fld id="{A94D5A7D-FFFE-410B-BEE5-702232F4B148}" type="slidenum">
              <a:rPr lang="en-US" smtClean="0"/>
              <a:t>‹#›</a:t>
            </a:fld>
            <a:endParaRPr lang="en-US"/>
          </a:p>
        </p:txBody>
      </p:sp>
    </p:spTree>
    <p:extLst>
      <p:ext uri="{BB962C8B-B14F-4D97-AF65-F5344CB8AC3E}">
        <p14:creationId xmlns:p14="http://schemas.microsoft.com/office/powerpoint/2010/main" val="14053401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BBC2B57-F2EC-C92D-BAFA-C36FE7F31CA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40AE8E8-3549-4143-3C3F-38529FA5532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62DEB0-3161-B686-27DF-345950BFF04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DB93FBE-67AC-4C5C-B62E-CFFDEAF9BE53}" type="datetimeFigureOut">
              <a:rPr lang="en-US" smtClean="0"/>
              <a:t>4/29/2026</a:t>
            </a:fld>
            <a:endParaRPr lang="en-US"/>
          </a:p>
        </p:txBody>
      </p:sp>
      <p:sp>
        <p:nvSpPr>
          <p:cNvPr id="5" name="Footer Placeholder 4">
            <a:extLst>
              <a:ext uri="{FF2B5EF4-FFF2-40B4-BE49-F238E27FC236}">
                <a16:creationId xmlns:a16="http://schemas.microsoft.com/office/drawing/2014/main" id="{B7B5E12D-E358-B346-0620-4D8545C52B8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EB1C4BA-D22A-5462-8F71-6F616DC8FA2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4D5A7D-FFFE-410B-BEE5-702232F4B148}" type="slidenum">
              <a:rPr lang="en-US" smtClean="0"/>
              <a:t>‹#›</a:t>
            </a:fld>
            <a:endParaRPr lang="en-US"/>
          </a:p>
        </p:txBody>
      </p:sp>
    </p:spTree>
    <p:extLst>
      <p:ext uri="{BB962C8B-B14F-4D97-AF65-F5344CB8AC3E}">
        <p14:creationId xmlns:p14="http://schemas.microsoft.com/office/powerpoint/2010/main" val="30965079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cs.uw.edu/332"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4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image" Target="../media/image66.png"/><Relationship Id="rId13" Type="http://schemas.openxmlformats.org/officeDocument/2006/relationships/image" Target="../media/image71.png"/><Relationship Id="rId18" Type="http://schemas.openxmlformats.org/officeDocument/2006/relationships/image" Target="../media/image76.png"/><Relationship Id="rId26" Type="http://schemas.openxmlformats.org/officeDocument/2006/relationships/image" Target="../media/image84.png"/><Relationship Id="rId3" Type="http://schemas.openxmlformats.org/officeDocument/2006/relationships/image" Target="../media/image61.png"/><Relationship Id="rId21" Type="http://schemas.openxmlformats.org/officeDocument/2006/relationships/image" Target="../media/image79.png"/><Relationship Id="rId7" Type="http://schemas.openxmlformats.org/officeDocument/2006/relationships/image" Target="../media/image650.png"/><Relationship Id="rId12" Type="http://schemas.openxmlformats.org/officeDocument/2006/relationships/image" Target="../media/image70.png"/><Relationship Id="rId17" Type="http://schemas.openxmlformats.org/officeDocument/2006/relationships/image" Target="../media/image75.png"/><Relationship Id="rId25" Type="http://schemas.openxmlformats.org/officeDocument/2006/relationships/image" Target="../media/image83.png"/><Relationship Id="rId2" Type="http://schemas.openxmlformats.org/officeDocument/2006/relationships/image" Target="../media/image60.png"/><Relationship Id="rId16" Type="http://schemas.openxmlformats.org/officeDocument/2006/relationships/image" Target="../media/image74.png"/><Relationship Id="rId20" Type="http://schemas.openxmlformats.org/officeDocument/2006/relationships/image" Target="../media/image78.png"/><Relationship Id="rId29" Type="http://schemas.openxmlformats.org/officeDocument/2006/relationships/image" Target="../media/image18.png"/><Relationship Id="rId1" Type="http://schemas.openxmlformats.org/officeDocument/2006/relationships/slideLayout" Target="../slideLayouts/slideLayout6.xml"/><Relationship Id="rId6" Type="http://schemas.openxmlformats.org/officeDocument/2006/relationships/image" Target="../media/image64.png"/><Relationship Id="rId11" Type="http://schemas.openxmlformats.org/officeDocument/2006/relationships/image" Target="../media/image69.png"/><Relationship Id="rId24" Type="http://schemas.openxmlformats.org/officeDocument/2006/relationships/image" Target="../media/image82.png"/><Relationship Id="rId5" Type="http://schemas.openxmlformats.org/officeDocument/2006/relationships/image" Target="../media/image63.png"/><Relationship Id="rId15" Type="http://schemas.openxmlformats.org/officeDocument/2006/relationships/image" Target="../media/image73.png"/><Relationship Id="rId23" Type="http://schemas.openxmlformats.org/officeDocument/2006/relationships/image" Target="../media/image81.png"/><Relationship Id="rId28" Type="http://schemas.openxmlformats.org/officeDocument/2006/relationships/image" Target="../media/image17.png"/><Relationship Id="rId10" Type="http://schemas.openxmlformats.org/officeDocument/2006/relationships/image" Target="../media/image68.png"/><Relationship Id="rId19" Type="http://schemas.openxmlformats.org/officeDocument/2006/relationships/image" Target="../media/image77.png"/><Relationship Id="rId4" Type="http://schemas.openxmlformats.org/officeDocument/2006/relationships/image" Target="../media/image62.png"/><Relationship Id="rId9" Type="http://schemas.openxmlformats.org/officeDocument/2006/relationships/image" Target="../media/image67.png"/><Relationship Id="rId14" Type="http://schemas.openxmlformats.org/officeDocument/2006/relationships/image" Target="../media/image72.png"/><Relationship Id="rId22" Type="http://schemas.openxmlformats.org/officeDocument/2006/relationships/image" Target="../media/image80.png"/><Relationship Id="rId27" Type="http://schemas.openxmlformats.org/officeDocument/2006/relationships/image" Target="../media/image85.png"/><Relationship Id="rId30" Type="http://schemas.openxmlformats.org/officeDocument/2006/relationships/image" Target="../media/image19.png"/></Relationships>
</file>

<file path=ppt/slides/_rels/slide13.xml.rels><?xml version="1.0" encoding="UTF-8" standalone="yes"?>
<Relationships xmlns="http://schemas.openxmlformats.org/package/2006/relationships"><Relationship Id="rId2" Type="http://schemas.openxmlformats.org/officeDocument/2006/relationships/image" Target="../media/image5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5.png"/><Relationship Id="rId2" Type="http://schemas.openxmlformats.org/officeDocument/2006/relationships/image" Target="../media/image49.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20.pn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620.pn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image" Target="../media/image620.png"/><Relationship Id="rId2" Type="http://schemas.openxmlformats.org/officeDocument/2006/relationships/image" Target="../media/image59.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620.png"/><Relationship Id="rId1" Type="http://schemas.openxmlformats.org/officeDocument/2006/relationships/slideLayout" Target="../slideLayouts/slideLayout6.xml"/><Relationship Id="rId4" Type="http://schemas.openxmlformats.org/officeDocument/2006/relationships/image" Target="../media/image21.png"/></Relationships>
</file>

<file path=ppt/slides/_rels/slide21.xml.rels><?xml version="1.0" encoding="UTF-8" standalone="yes"?>
<Relationships xmlns="http://schemas.openxmlformats.org/package/2006/relationships"><Relationship Id="rId3" Type="http://schemas.openxmlformats.org/officeDocument/2006/relationships/image" Target="../media/image610.png"/><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700.png"/><Relationship Id="rId2" Type="http://schemas.openxmlformats.org/officeDocument/2006/relationships/image" Target="../media/image690.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720.png"/><Relationship Id="rId2" Type="http://schemas.openxmlformats.org/officeDocument/2006/relationships/image" Target="../media/image710.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8" Type="http://schemas.openxmlformats.org/officeDocument/2006/relationships/image" Target="../media/image250.png"/><Relationship Id="rId13" Type="http://schemas.openxmlformats.org/officeDocument/2006/relationships/image" Target="../media/image32.png"/><Relationship Id="rId3" Type="http://schemas.openxmlformats.org/officeDocument/2006/relationships/image" Target="../media/image25.png"/><Relationship Id="rId7" Type="http://schemas.openxmlformats.org/officeDocument/2006/relationships/image" Target="../media/image240.png"/><Relationship Id="rId12" Type="http://schemas.openxmlformats.org/officeDocument/2006/relationships/image" Target="../media/image31.png"/><Relationship Id="rId17" Type="http://schemas.openxmlformats.org/officeDocument/2006/relationships/image" Target="../media/image33.png"/><Relationship Id="rId2" Type="http://schemas.openxmlformats.org/officeDocument/2006/relationships/image" Target="../media/image24.png"/><Relationship Id="rId16" Type="http://schemas.openxmlformats.org/officeDocument/2006/relationships/image" Target="../media/image300.png"/><Relationship Id="rId1" Type="http://schemas.openxmlformats.org/officeDocument/2006/relationships/slideLayout" Target="../slideLayouts/slideLayout2.xml"/><Relationship Id="rId6" Type="http://schemas.openxmlformats.org/officeDocument/2006/relationships/image" Target="../media/image230.png"/><Relationship Id="rId11" Type="http://schemas.openxmlformats.org/officeDocument/2006/relationships/image" Target="../media/image30.png"/><Relationship Id="rId5" Type="http://schemas.openxmlformats.org/officeDocument/2006/relationships/image" Target="../media/image220.png"/><Relationship Id="rId15" Type="http://schemas.openxmlformats.org/officeDocument/2006/relationships/customXml" Target="../ink/ink1.xml"/><Relationship Id="rId10" Type="http://schemas.openxmlformats.org/officeDocument/2006/relationships/image" Target="../media/image28.png"/><Relationship Id="rId9" Type="http://schemas.openxmlformats.org/officeDocument/2006/relationships/image" Target="../media/image260.png"/><Relationship Id="rId14" Type="http://schemas.openxmlformats.org/officeDocument/2006/relationships/image" Target="../media/image290.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61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500.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600.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70.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28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7.png"/><Relationship Id="rId7" Type="http://schemas.openxmlformats.org/officeDocument/2006/relationships/image" Target="../media/image9.png"/><Relationship Id="rId12" Type="http://schemas.openxmlformats.org/officeDocument/2006/relationships/image" Target="../media/image13.png"/><Relationship Id="rId2" Type="http://schemas.openxmlformats.org/officeDocument/2006/relationships/image" Target="../media/image65.png"/><Relationship Id="rId1" Type="http://schemas.openxmlformats.org/officeDocument/2006/relationships/slideLayout" Target="../slideLayouts/slideLayout2.xml"/><Relationship Id="rId6" Type="http://schemas.openxmlformats.org/officeDocument/2006/relationships/image" Target="../media/image110.png"/><Relationship Id="rId11" Type="http://schemas.openxmlformats.org/officeDocument/2006/relationships/image" Target="../media/image190.png"/><Relationship Id="rId5" Type="http://schemas.openxmlformats.org/officeDocument/2006/relationships/image" Target="../media/image90.png"/><Relationship Id="rId10" Type="http://schemas.openxmlformats.org/officeDocument/2006/relationships/image" Target="../media/image12.png"/><Relationship Id="rId4" Type="http://schemas.openxmlformats.org/officeDocument/2006/relationships/image" Target="../media/image8.png"/><Relationship Id="rId9" Type="http://schemas.openxmlformats.org/officeDocument/2006/relationships/image" Target="../media/image11.png"/></Relationships>
</file>

<file path=ppt/slides/_rels/slide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 Id="rId5" Type="http://schemas.openxmlformats.org/officeDocument/2006/relationships/image" Target="../media/image16.png"/><Relationship Id="rId4" Type="http://schemas.openxmlformats.org/officeDocument/2006/relationships/image" Target="../media/image11.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02029F-F4C6-FDAD-6A00-4E30C8EE848F}"/>
              </a:ext>
            </a:extLst>
          </p:cNvPr>
          <p:cNvSpPr>
            <a:spLocks noGrp="1"/>
          </p:cNvSpPr>
          <p:nvPr>
            <p:ph type="ctrTitle"/>
          </p:nvPr>
        </p:nvSpPr>
        <p:spPr/>
        <p:txBody>
          <a:bodyPr>
            <a:normAutofit/>
          </a:bodyPr>
          <a:lstStyle/>
          <a:p>
            <a:r>
              <a:rPr lang="en-US" dirty="0"/>
              <a:t>CSE 332 Spring 2026</a:t>
            </a:r>
            <a:br>
              <a:rPr lang="en-US" dirty="0"/>
            </a:br>
            <a:r>
              <a:rPr lang="en-US" dirty="0"/>
              <a:t>Lecture 14: Sorting 3</a:t>
            </a:r>
          </a:p>
        </p:txBody>
      </p:sp>
      <p:sp>
        <p:nvSpPr>
          <p:cNvPr id="3" name="Subtitle 2">
            <a:extLst>
              <a:ext uri="{FF2B5EF4-FFF2-40B4-BE49-F238E27FC236}">
                <a16:creationId xmlns:a16="http://schemas.microsoft.com/office/drawing/2014/main" id="{AB96019E-F067-13A3-DC5B-9F49CCFEF437}"/>
              </a:ext>
            </a:extLst>
          </p:cNvPr>
          <p:cNvSpPr>
            <a:spLocks noGrp="1"/>
          </p:cNvSpPr>
          <p:nvPr>
            <p:ph type="subTitle" idx="1"/>
          </p:nvPr>
        </p:nvSpPr>
        <p:spPr/>
        <p:txBody>
          <a:bodyPr/>
          <a:lstStyle/>
          <a:p>
            <a:r>
              <a:rPr lang="en-US" dirty="0"/>
              <a:t>Nathan Brunelle</a:t>
            </a:r>
          </a:p>
          <a:p>
            <a:r>
              <a:rPr lang="en-US" dirty="0">
                <a:hlinkClick r:id="rId2"/>
              </a:rPr>
              <a:t>http://www.cs.uw.edu/332</a:t>
            </a:r>
            <a:endParaRPr lang="en-US" dirty="0"/>
          </a:p>
          <a:p>
            <a:endParaRPr lang="en-US" dirty="0"/>
          </a:p>
          <a:p>
            <a:endParaRPr lang="en-US" dirty="0"/>
          </a:p>
        </p:txBody>
      </p:sp>
    </p:spTree>
    <p:extLst>
      <p:ext uri="{BB962C8B-B14F-4D97-AF65-F5344CB8AC3E}">
        <p14:creationId xmlns:p14="http://schemas.microsoft.com/office/powerpoint/2010/main" val="3973303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B055B0-6D93-98AC-8022-6107AB6DD55F}"/>
              </a:ext>
            </a:extLst>
          </p:cNvPr>
          <p:cNvSpPr>
            <a:spLocks noGrp="1"/>
          </p:cNvSpPr>
          <p:nvPr>
            <p:ph type="title"/>
          </p:nvPr>
        </p:nvSpPr>
        <p:spPr>
          <a:xfrm>
            <a:off x="838200" y="-356235"/>
            <a:ext cx="10515600" cy="1325563"/>
          </a:xfrm>
        </p:spPr>
        <p:txBody>
          <a:bodyPr/>
          <a:lstStyle/>
          <a:p>
            <a:r>
              <a:rPr lang="en-US" dirty="0"/>
              <a:t>Merge Pseudocode</a:t>
            </a:r>
          </a:p>
        </p:txBody>
      </p:sp>
      <p:sp>
        <p:nvSpPr>
          <p:cNvPr id="3" name="Content Placeholder 2">
            <a:extLst>
              <a:ext uri="{FF2B5EF4-FFF2-40B4-BE49-F238E27FC236}">
                <a16:creationId xmlns:a16="http://schemas.microsoft.com/office/drawing/2014/main" id="{CEFFCFEC-8CB0-8275-D534-1D938B3AD188}"/>
              </a:ext>
            </a:extLst>
          </p:cNvPr>
          <p:cNvSpPr>
            <a:spLocks noGrp="1"/>
          </p:cNvSpPr>
          <p:nvPr>
            <p:ph idx="1"/>
          </p:nvPr>
        </p:nvSpPr>
        <p:spPr>
          <a:xfrm>
            <a:off x="838200" y="589280"/>
            <a:ext cx="10515600" cy="6268720"/>
          </a:xfrm>
        </p:spPr>
        <p:txBody>
          <a:bodyPr>
            <a:normAutofit fontScale="77500" lnSpcReduction="20000"/>
          </a:bodyPr>
          <a:lstStyle/>
          <a:p>
            <a:pPr marL="0" indent="0">
              <a:buNone/>
            </a:pPr>
            <a:r>
              <a:rPr lang="en-US" dirty="0"/>
              <a:t>void merge(</a:t>
            </a:r>
            <a:r>
              <a:rPr lang="en-US" dirty="0" err="1"/>
              <a:t>myArray</a:t>
            </a:r>
            <a:r>
              <a:rPr lang="en-US" dirty="0"/>
              <a:t>, low, mid, high){</a:t>
            </a:r>
          </a:p>
          <a:p>
            <a:pPr marL="0" indent="0">
              <a:buNone/>
            </a:pPr>
            <a:r>
              <a:rPr lang="en-US" dirty="0"/>
              <a:t>	merged = new int[high-low+1]; // or whatever type is in </a:t>
            </a:r>
            <a:r>
              <a:rPr lang="en-US" dirty="0" err="1"/>
              <a:t>myArray</a:t>
            </a:r>
            <a:endParaRPr lang="en-US" dirty="0"/>
          </a:p>
          <a:p>
            <a:pPr marL="0" indent="0">
              <a:buNone/>
            </a:pPr>
            <a:r>
              <a:rPr lang="en-US" dirty="0"/>
              <a:t>	</a:t>
            </a:r>
            <a:r>
              <a:rPr lang="en-US" dirty="0" err="1"/>
              <a:t>l_next</a:t>
            </a:r>
            <a:r>
              <a:rPr lang="en-US" dirty="0"/>
              <a:t> = low;</a:t>
            </a:r>
          </a:p>
          <a:p>
            <a:pPr marL="0" indent="0">
              <a:buNone/>
            </a:pPr>
            <a:r>
              <a:rPr lang="en-US" dirty="0"/>
              <a:t>	</a:t>
            </a:r>
            <a:r>
              <a:rPr lang="en-US" dirty="0" err="1"/>
              <a:t>r_next</a:t>
            </a:r>
            <a:r>
              <a:rPr lang="en-US" dirty="0"/>
              <a:t> = high;</a:t>
            </a:r>
          </a:p>
          <a:p>
            <a:pPr marL="0" indent="0">
              <a:buNone/>
            </a:pPr>
            <a:r>
              <a:rPr lang="en-US" dirty="0"/>
              <a:t>	</a:t>
            </a:r>
            <a:r>
              <a:rPr lang="en-US" dirty="0" err="1"/>
              <a:t>m_next</a:t>
            </a:r>
            <a:r>
              <a:rPr lang="en-US" dirty="0"/>
              <a:t> = 0;</a:t>
            </a:r>
          </a:p>
          <a:p>
            <a:pPr marL="0" indent="0">
              <a:buNone/>
            </a:pPr>
            <a:r>
              <a:rPr lang="en-US" dirty="0"/>
              <a:t>	while (</a:t>
            </a:r>
            <a:r>
              <a:rPr lang="en-US" dirty="0" err="1"/>
              <a:t>l_next</a:t>
            </a:r>
            <a:r>
              <a:rPr lang="en-US" dirty="0"/>
              <a:t> &lt;= mid &amp;&amp; </a:t>
            </a:r>
            <a:r>
              <a:rPr lang="en-US" dirty="0" err="1"/>
              <a:t>r_next</a:t>
            </a:r>
            <a:r>
              <a:rPr lang="en-US" dirty="0"/>
              <a:t> &lt;= high){</a:t>
            </a:r>
          </a:p>
          <a:p>
            <a:pPr marL="0" indent="0">
              <a:buNone/>
            </a:pPr>
            <a:r>
              <a:rPr lang="en-US" dirty="0"/>
              <a:t>		if (</a:t>
            </a:r>
            <a:r>
              <a:rPr lang="en-US" dirty="0" err="1"/>
              <a:t>myArray</a:t>
            </a:r>
            <a:r>
              <a:rPr lang="en-US" dirty="0"/>
              <a:t>[</a:t>
            </a:r>
            <a:r>
              <a:rPr lang="en-US" dirty="0" err="1"/>
              <a:t>l_next</a:t>
            </a:r>
            <a:r>
              <a:rPr lang="en-US" dirty="0"/>
              <a:t>] &lt;= </a:t>
            </a:r>
            <a:r>
              <a:rPr lang="en-US" dirty="0" err="1"/>
              <a:t>myArray</a:t>
            </a:r>
            <a:r>
              <a:rPr lang="en-US" dirty="0"/>
              <a:t>[</a:t>
            </a:r>
            <a:r>
              <a:rPr lang="en-US" dirty="0" err="1"/>
              <a:t>r_next</a:t>
            </a:r>
            <a:r>
              <a:rPr lang="en-US" dirty="0"/>
              <a:t>]){</a:t>
            </a:r>
          </a:p>
          <a:p>
            <a:pPr marL="0" indent="0">
              <a:buNone/>
            </a:pPr>
            <a:r>
              <a:rPr lang="en-US" dirty="0"/>
              <a:t>			merged[</a:t>
            </a:r>
            <a:r>
              <a:rPr lang="en-US" dirty="0" err="1"/>
              <a:t>m_next</a:t>
            </a:r>
            <a:r>
              <a:rPr lang="en-US" dirty="0"/>
              <a:t>++] = </a:t>
            </a:r>
            <a:r>
              <a:rPr lang="en-US" dirty="0" err="1"/>
              <a:t>myArray</a:t>
            </a:r>
            <a:r>
              <a:rPr lang="en-US" dirty="0"/>
              <a:t>[</a:t>
            </a:r>
            <a:r>
              <a:rPr lang="en-US" dirty="0" err="1"/>
              <a:t>l_next</a:t>
            </a:r>
            <a:r>
              <a:rPr lang="en-US" dirty="0"/>
              <a:t>++];</a:t>
            </a:r>
          </a:p>
          <a:p>
            <a:pPr marL="0" indent="0">
              <a:buNone/>
            </a:pPr>
            <a:r>
              <a:rPr lang="en-US" dirty="0"/>
              <a:t>		}</a:t>
            </a:r>
          </a:p>
          <a:p>
            <a:pPr marL="0" indent="0">
              <a:buNone/>
            </a:pPr>
            <a:r>
              <a:rPr lang="en-US" dirty="0"/>
              <a:t>		else{</a:t>
            </a:r>
          </a:p>
          <a:p>
            <a:pPr marL="0" indent="0">
              <a:buNone/>
            </a:pPr>
            <a:r>
              <a:rPr lang="en-US" dirty="0"/>
              <a:t>			merged[</a:t>
            </a:r>
            <a:r>
              <a:rPr lang="en-US" dirty="0" err="1"/>
              <a:t>m_next</a:t>
            </a:r>
            <a:r>
              <a:rPr lang="en-US" dirty="0"/>
              <a:t>++] = </a:t>
            </a:r>
            <a:r>
              <a:rPr lang="en-US" dirty="0" err="1"/>
              <a:t>myArray</a:t>
            </a:r>
            <a:r>
              <a:rPr lang="en-US" dirty="0"/>
              <a:t>[</a:t>
            </a:r>
            <a:r>
              <a:rPr lang="en-US" dirty="0" err="1"/>
              <a:t>r_next</a:t>
            </a:r>
            <a:r>
              <a:rPr lang="en-US" dirty="0"/>
              <a:t>++];</a:t>
            </a:r>
          </a:p>
          <a:p>
            <a:pPr marL="0" indent="0">
              <a:buNone/>
            </a:pPr>
            <a:r>
              <a:rPr lang="en-US" dirty="0"/>
              <a:t>		} </a:t>
            </a:r>
          </a:p>
          <a:p>
            <a:pPr marL="0" indent="0">
              <a:buNone/>
            </a:pPr>
            <a:r>
              <a:rPr lang="en-US" dirty="0"/>
              <a:t>	}</a:t>
            </a:r>
          </a:p>
          <a:p>
            <a:pPr marL="0" indent="0">
              <a:buNone/>
            </a:pPr>
            <a:r>
              <a:rPr lang="en-US" dirty="0"/>
              <a:t>	while (</a:t>
            </a:r>
            <a:r>
              <a:rPr lang="en-US" dirty="0" err="1"/>
              <a:t>l_next</a:t>
            </a:r>
            <a:r>
              <a:rPr lang="en-US" dirty="0"/>
              <a:t> &lt;= mid){ merged[</a:t>
            </a:r>
            <a:r>
              <a:rPr lang="en-US" dirty="0" err="1"/>
              <a:t>m_next</a:t>
            </a:r>
            <a:r>
              <a:rPr lang="en-US" dirty="0"/>
              <a:t>++] = </a:t>
            </a:r>
            <a:r>
              <a:rPr lang="en-US" dirty="0" err="1"/>
              <a:t>myArray</a:t>
            </a:r>
            <a:r>
              <a:rPr lang="en-US" dirty="0"/>
              <a:t>[</a:t>
            </a:r>
            <a:r>
              <a:rPr lang="en-US" dirty="0" err="1"/>
              <a:t>l_next</a:t>
            </a:r>
            <a:r>
              <a:rPr lang="en-US" dirty="0"/>
              <a:t>++]; }</a:t>
            </a:r>
          </a:p>
          <a:p>
            <a:pPr marL="0" indent="0">
              <a:buNone/>
            </a:pPr>
            <a:r>
              <a:rPr lang="en-US" dirty="0"/>
              <a:t>	while (</a:t>
            </a:r>
            <a:r>
              <a:rPr lang="en-US" dirty="0" err="1"/>
              <a:t>r_next</a:t>
            </a:r>
            <a:r>
              <a:rPr lang="en-US" dirty="0"/>
              <a:t> &lt;= high){  merged[</a:t>
            </a:r>
            <a:r>
              <a:rPr lang="en-US" dirty="0" err="1"/>
              <a:t>m_next</a:t>
            </a:r>
            <a:r>
              <a:rPr lang="en-US" dirty="0"/>
              <a:t>++] = </a:t>
            </a:r>
            <a:r>
              <a:rPr lang="en-US" dirty="0" err="1"/>
              <a:t>myArray</a:t>
            </a:r>
            <a:r>
              <a:rPr lang="en-US" dirty="0"/>
              <a:t>[</a:t>
            </a:r>
            <a:r>
              <a:rPr lang="en-US" dirty="0" err="1"/>
              <a:t>r_next</a:t>
            </a:r>
            <a:r>
              <a:rPr lang="en-US" dirty="0"/>
              <a:t>++]; } </a:t>
            </a:r>
          </a:p>
          <a:p>
            <a:pPr marL="0" indent="0">
              <a:buNone/>
            </a:pPr>
            <a:r>
              <a:rPr lang="en-US" dirty="0"/>
              <a:t>	for(</a:t>
            </a:r>
            <a:r>
              <a:rPr lang="en-US" dirty="0" err="1"/>
              <a:t>i</a:t>
            </a:r>
            <a:r>
              <a:rPr lang="en-US" dirty="0"/>
              <a:t>=0; </a:t>
            </a:r>
            <a:r>
              <a:rPr lang="en-US" dirty="0" err="1"/>
              <a:t>i</a:t>
            </a:r>
            <a:r>
              <a:rPr lang="en-US" dirty="0"/>
              <a:t>&lt;=</a:t>
            </a:r>
            <a:r>
              <a:rPr lang="en-US" dirty="0" err="1"/>
              <a:t>merged.length</a:t>
            </a:r>
            <a:r>
              <a:rPr lang="en-US" dirty="0"/>
              <a:t>; </a:t>
            </a:r>
            <a:r>
              <a:rPr lang="en-US" dirty="0" err="1"/>
              <a:t>i</a:t>
            </a:r>
            <a:r>
              <a:rPr lang="en-US" dirty="0"/>
              <a:t>++){ </a:t>
            </a:r>
            <a:r>
              <a:rPr lang="en-US" dirty="0" err="1"/>
              <a:t>myArray</a:t>
            </a:r>
            <a:r>
              <a:rPr lang="en-US" dirty="0"/>
              <a:t>[</a:t>
            </a:r>
            <a:r>
              <a:rPr lang="en-US" dirty="0" err="1"/>
              <a:t>i+low</a:t>
            </a:r>
            <a:r>
              <a:rPr lang="en-US" dirty="0"/>
              <a:t>] = merged[</a:t>
            </a:r>
            <a:r>
              <a:rPr lang="en-US" dirty="0" err="1"/>
              <a:t>i</a:t>
            </a:r>
            <a:r>
              <a:rPr lang="en-US" dirty="0"/>
              <a:t>];}</a:t>
            </a:r>
          </a:p>
          <a:p>
            <a:pPr marL="0" indent="0">
              <a:buNone/>
            </a:pPr>
            <a:r>
              <a:rPr lang="en-US" dirty="0"/>
              <a:t>}</a:t>
            </a:r>
          </a:p>
        </p:txBody>
      </p:sp>
    </p:spTree>
    <p:extLst>
      <p:ext uri="{BB962C8B-B14F-4D97-AF65-F5344CB8AC3E}">
        <p14:creationId xmlns:p14="http://schemas.microsoft.com/office/powerpoint/2010/main" val="20801487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Analyzing Merge Sort</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609600" y="1524000"/>
                <a:ext cx="10972800" cy="5105399"/>
              </a:xfrm>
            </p:spPr>
            <p:txBody>
              <a:bodyPr>
                <a:normAutofit fontScale="92500" lnSpcReduction="10000"/>
              </a:bodyPr>
              <a:lstStyle/>
              <a:p>
                <a:pPr marL="514350" indent="-514350">
                  <a:buFont typeface="+mj-lt"/>
                  <a:buAutoNum type="arabicPeriod"/>
                </a:pPr>
                <a:r>
                  <a:rPr lang="en-US" dirty="0"/>
                  <a:t>Identify time required to Divide and Combine</a:t>
                </a:r>
              </a:p>
              <a:p>
                <a:pPr marL="514350" indent="-514350">
                  <a:buFont typeface="+mj-lt"/>
                  <a:buAutoNum type="arabicPeriod"/>
                </a:pPr>
                <a:r>
                  <a:rPr lang="en-US" dirty="0"/>
                  <a:t>Identify all subproblems and their sizes</a:t>
                </a:r>
              </a:p>
              <a:p>
                <a:pPr marL="514350" indent="-514350">
                  <a:buFont typeface="+mj-lt"/>
                  <a:buAutoNum type="arabicPeriod"/>
                </a:pPr>
                <a:r>
                  <a:rPr lang="en-US" dirty="0"/>
                  <a:t>Use recurrence relation to express recursive running time</a:t>
                </a:r>
              </a:p>
              <a:p>
                <a:pPr marL="514350" indent="-514350">
                  <a:buFont typeface="+mj-lt"/>
                  <a:buAutoNum type="arabicPeriod"/>
                </a:pPr>
                <a:r>
                  <a:rPr lang="en-US" dirty="0"/>
                  <a:t>Solve and express running time asymptotically</a:t>
                </a:r>
              </a:p>
              <a:p>
                <a:pPr marL="514350" indent="-514350">
                  <a:buFont typeface="+mj-lt"/>
                  <a:buAutoNum type="arabicPeriod"/>
                </a:pPr>
                <a:endParaRPr lang="en-US" dirty="0"/>
              </a:p>
              <a:p>
                <a:pPr>
                  <a:spcBef>
                    <a:spcPts val="648"/>
                  </a:spcBef>
                </a:pPr>
                <a:r>
                  <a:rPr lang="en-US" b="1" dirty="0">
                    <a:solidFill>
                      <a:srgbClr val="0070C0"/>
                    </a:solidFill>
                  </a:rPr>
                  <a:t>Divide</a:t>
                </a:r>
                <a:r>
                  <a:rPr lang="en-US" b="1" dirty="0"/>
                  <a:t>: </a:t>
                </a:r>
                <a14:m>
                  <m:oMath xmlns:m="http://schemas.openxmlformats.org/officeDocument/2006/math">
                    <m:r>
                      <a:rPr lang="en-US" b="0" i="1" dirty="0" smtClean="0">
                        <a:latin typeface="Cambria Math" panose="02040503050406030204" pitchFamily="18" charset="0"/>
                      </a:rPr>
                      <m:t>0</m:t>
                    </m:r>
                  </m:oMath>
                </a14:m>
                <a:r>
                  <a:rPr lang="en-US" dirty="0"/>
                  <a:t> comparisons </a:t>
                </a:r>
              </a:p>
              <a:p>
                <a:pPr>
                  <a:spcBef>
                    <a:spcPts val="648"/>
                  </a:spcBef>
                </a:pPr>
                <a:r>
                  <a:rPr lang="en-US" b="1" dirty="0">
                    <a:solidFill>
                      <a:srgbClr val="0070C0"/>
                    </a:solidFill>
                  </a:rPr>
                  <a:t>Conquer</a:t>
                </a:r>
                <a:r>
                  <a:rPr lang="en-US" b="1" dirty="0"/>
                  <a:t>: </a:t>
                </a:r>
                <a:r>
                  <a:rPr lang="en-US" dirty="0"/>
                  <a:t>recursively sort two lists of size </a:t>
                </a:r>
                <a14:m>
                  <m:oMath xmlns:m="http://schemas.openxmlformats.org/officeDocument/2006/math">
                    <m:f>
                      <m:fPr>
                        <m:ctrlPr>
                          <a:rPr lang="en-US" b="0" i="1" smtClean="0">
                            <a:latin typeface="Cambria Math" panose="02040503050406030204" pitchFamily="18" charset="0"/>
                          </a:rPr>
                        </m:ctrlPr>
                      </m:fPr>
                      <m:num>
                        <m:r>
                          <a:rPr lang="en-US" b="0" i="1" smtClean="0">
                            <a:latin typeface="Cambria Math" panose="02040503050406030204" pitchFamily="18" charset="0"/>
                          </a:rPr>
                          <m:t>𝑛</m:t>
                        </m:r>
                      </m:num>
                      <m:den>
                        <m:r>
                          <a:rPr lang="en-US" b="0" i="1" smtClean="0">
                            <a:latin typeface="Cambria Math" panose="02040503050406030204" pitchFamily="18" charset="0"/>
                          </a:rPr>
                          <m:t>2</m:t>
                        </m:r>
                      </m:den>
                    </m:f>
                  </m:oMath>
                </a14:m>
                <a:endParaRPr lang="en-US" b="1" dirty="0"/>
              </a:p>
              <a:p>
                <a:pPr>
                  <a:spcBef>
                    <a:spcPts val="648"/>
                  </a:spcBef>
                </a:pPr>
                <a:r>
                  <a:rPr lang="en-US" b="1" dirty="0">
                    <a:solidFill>
                      <a:srgbClr val="0070C0"/>
                    </a:solidFill>
                  </a:rPr>
                  <a:t>Combine</a:t>
                </a:r>
                <a:r>
                  <a:rPr lang="en-US" b="1" dirty="0"/>
                  <a:t>: </a:t>
                </a:r>
                <a14:m>
                  <m:oMath xmlns:m="http://schemas.openxmlformats.org/officeDocument/2006/math">
                    <m:r>
                      <a:rPr lang="en-US" b="0" i="1" smtClean="0">
                        <a:latin typeface="Cambria Math" panose="02040503050406030204" pitchFamily="18" charset="0"/>
                      </a:rPr>
                      <m:t>𝑛</m:t>
                    </m:r>
                  </m:oMath>
                </a14:m>
                <a:r>
                  <a:rPr lang="en-US" dirty="0"/>
                  <a:t> comparisons</a:t>
                </a:r>
              </a:p>
              <a:p>
                <a:pPr>
                  <a:spcBef>
                    <a:spcPts val="648"/>
                  </a:spcBef>
                </a:pPr>
                <a:r>
                  <a:rPr lang="en-US" b="1" dirty="0"/>
                  <a:t>Recurrence: </a:t>
                </a:r>
                <a:endParaRPr lang="en-US" b="0" i="1" dirty="0">
                  <a:latin typeface="Cambria Math"/>
                </a:endParaRPr>
              </a:p>
              <a:p>
                <a:pPr marL="457200" lvl="1" indent="0">
                  <a:buNone/>
                </a:pPr>
                <a14:m>
                  <m:oMath xmlns:m="http://schemas.openxmlformats.org/officeDocument/2006/math">
                    <m:r>
                      <a:rPr lang="en-US" b="0" i="1" smtClean="0">
                        <a:latin typeface="Cambria Math"/>
                      </a:rPr>
                      <m:t>𝑇</m:t>
                    </m:r>
                    <m:d>
                      <m:dPr>
                        <m:ctrlPr>
                          <a:rPr lang="en-US" i="1" smtClean="0">
                            <a:latin typeface="Cambria Math" panose="02040503050406030204" pitchFamily="18" charset="0"/>
                          </a:rPr>
                        </m:ctrlPr>
                      </m:dPr>
                      <m:e>
                        <m:r>
                          <a:rPr lang="en-US" b="0" i="1" smtClean="0">
                            <a:latin typeface="Cambria Math"/>
                          </a:rPr>
                          <m:t>𝑛</m:t>
                        </m:r>
                      </m:e>
                    </m:d>
                    <m:r>
                      <a:rPr lang="en-US" b="0" i="1" smtClean="0">
                        <a:latin typeface="Cambria Math"/>
                      </a:rPr>
                      <m:t>=</m:t>
                    </m:r>
                    <m:r>
                      <a:rPr lang="en-US" b="0" i="1" smtClean="0">
                        <a:latin typeface="Cambria Math" panose="02040503050406030204" pitchFamily="18" charset="0"/>
                      </a:rPr>
                      <m:t>0</m:t>
                    </m:r>
                    <m:r>
                      <a:rPr lang="en-US" b="0" i="1" smtClean="0">
                        <a:latin typeface="Cambria Math"/>
                      </a:rPr>
                      <m:t>+</m:t>
                    </m:r>
                    <m:r>
                      <a:rPr lang="en-US" b="0" i="1" smtClean="0">
                        <a:latin typeface="Cambria Math" panose="02040503050406030204" pitchFamily="18" charset="0"/>
                      </a:rPr>
                      <m:t>𝑇</m:t>
                    </m:r>
                    <m:d>
                      <m:dPr>
                        <m:ctrlPr>
                          <a:rPr lang="en-US" b="0" i="1" smtClean="0">
                            <a:latin typeface="Cambria Math" panose="02040503050406030204" pitchFamily="18" charset="0"/>
                          </a:rPr>
                        </m:ctrlPr>
                      </m:dPr>
                      <m:e>
                        <m:f>
                          <m:fPr>
                            <m:ctrlPr>
                              <a:rPr lang="en-US" b="0" i="1" smtClean="0">
                                <a:latin typeface="Cambria Math" panose="02040503050406030204" pitchFamily="18" charset="0"/>
                              </a:rPr>
                            </m:ctrlPr>
                          </m:fPr>
                          <m:num>
                            <m:r>
                              <a:rPr lang="en-US" b="0" i="1" smtClean="0">
                                <a:latin typeface="Cambria Math" panose="02040503050406030204" pitchFamily="18" charset="0"/>
                              </a:rPr>
                              <m:t>𝑛</m:t>
                            </m:r>
                          </m:num>
                          <m:den>
                            <m:r>
                              <a:rPr lang="en-US" b="0" i="1" smtClean="0">
                                <a:latin typeface="Cambria Math" panose="02040503050406030204" pitchFamily="18" charset="0"/>
                              </a:rPr>
                              <m:t>2</m:t>
                            </m:r>
                          </m:den>
                        </m:f>
                      </m:e>
                    </m:d>
                    <m:r>
                      <a:rPr lang="en-US" b="0" i="1" smtClean="0">
                        <a:latin typeface="Cambria Math" panose="02040503050406030204" pitchFamily="18" charset="0"/>
                      </a:rPr>
                      <m:t>+</m:t>
                    </m:r>
                    <m:r>
                      <a:rPr lang="en-US" b="0" i="1" smtClean="0">
                        <a:latin typeface="Cambria Math" panose="02040503050406030204" pitchFamily="18" charset="0"/>
                      </a:rPr>
                      <m:t>𝑇</m:t>
                    </m:r>
                    <m:d>
                      <m:dPr>
                        <m:ctrlPr>
                          <a:rPr lang="en-US" b="0" i="1" smtClean="0">
                            <a:latin typeface="Cambria Math" panose="02040503050406030204" pitchFamily="18" charset="0"/>
                          </a:rPr>
                        </m:ctrlPr>
                      </m:dPr>
                      <m:e>
                        <m:f>
                          <m:fPr>
                            <m:ctrlPr>
                              <a:rPr lang="en-US" b="0" i="1" smtClean="0">
                                <a:latin typeface="Cambria Math" panose="02040503050406030204" pitchFamily="18" charset="0"/>
                              </a:rPr>
                            </m:ctrlPr>
                          </m:fPr>
                          <m:num>
                            <m:r>
                              <a:rPr lang="en-US" b="0" i="1" smtClean="0">
                                <a:latin typeface="Cambria Math" panose="02040503050406030204" pitchFamily="18" charset="0"/>
                              </a:rPr>
                              <m:t>𝑛</m:t>
                            </m:r>
                          </m:num>
                          <m:den>
                            <m:r>
                              <a:rPr lang="en-US" b="0" i="1" smtClean="0">
                                <a:latin typeface="Cambria Math" panose="02040503050406030204" pitchFamily="18" charset="0"/>
                              </a:rPr>
                              <m:t>2</m:t>
                            </m:r>
                          </m:den>
                        </m:f>
                      </m:e>
                    </m:d>
                    <m:r>
                      <a:rPr lang="en-US" b="0" i="1" smtClean="0">
                        <a:latin typeface="Cambria Math"/>
                      </a:rPr>
                      <m:t>+</m:t>
                    </m:r>
                    <m:r>
                      <a:rPr lang="en-US" b="0" i="1" smtClean="0">
                        <a:latin typeface="Cambria Math" panose="02040503050406030204" pitchFamily="18" charset="0"/>
                      </a:rPr>
                      <m:t>𝑛</m:t>
                    </m:r>
                  </m:oMath>
                </a14:m>
                <a:r>
                  <a:rPr lang="en-US" dirty="0"/>
                  <a:t> 	</a:t>
                </a:r>
              </a:p>
              <a:p>
                <a:pPr marL="457200" lvl="1" indent="0">
                  <a:buNone/>
                </a:pPr>
                <a14:m>
                  <m:oMath xmlns:m="http://schemas.openxmlformats.org/officeDocument/2006/math">
                    <m:r>
                      <a:rPr lang="en-US" b="0" i="1" smtClean="0">
                        <a:latin typeface="Cambria Math" panose="02040503050406030204" pitchFamily="18" charset="0"/>
                      </a:rPr>
                      <m:t>𝑇</m:t>
                    </m:r>
                    <m:r>
                      <a:rPr lang="en-US" b="0" i="1" smtClean="0">
                        <a:latin typeface="Cambria Math" panose="02040503050406030204" pitchFamily="18" charset="0"/>
                      </a:rPr>
                      <m:t>(</m:t>
                    </m:r>
                    <m:r>
                      <a:rPr lang="en-US" b="0" i="1" smtClean="0">
                        <a:latin typeface="Cambria Math" panose="02040503050406030204" pitchFamily="18" charset="0"/>
                      </a:rPr>
                      <m:t>𝑛</m:t>
                    </m:r>
                    <m:r>
                      <a:rPr lang="en-US" b="0" i="1" smtClean="0">
                        <a:latin typeface="Cambria Math" panose="02040503050406030204" pitchFamily="18" charset="0"/>
                      </a:rPr>
                      <m:t>)=2</m:t>
                    </m:r>
                    <m:r>
                      <a:rPr lang="en-US" b="0" i="1" smtClean="0">
                        <a:latin typeface="Cambria Math" panose="02040503050406030204" pitchFamily="18" charset="0"/>
                      </a:rPr>
                      <m:t>𝑇</m:t>
                    </m:r>
                    <m:d>
                      <m:dPr>
                        <m:ctrlPr>
                          <a:rPr lang="en-US" b="0" i="1" smtClean="0">
                            <a:latin typeface="Cambria Math" panose="02040503050406030204" pitchFamily="18" charset="0"/>
                          </a:rPr>
                        </m:ctrlPr>
                      </m:dPr>
                      <m:e>
                        <m:f>
                          <m:fPr>
                            <m:ctrlPr>
                              <a:rPr lang="en-US" b="0" i="1" smtClean="0">
                                <a:latin typeface="Cambria Math" panose="02040503050406030204" pitchFamily="18" charset="0"/>
                              </a:rPr>
                            </m:ctrlPr>
                          </m:fPr>
                          <m:num>
                            <m:r>
                              <a:rPr lang="en-US" b="0" i="1" smtClean="0">
                                <a:latin typeface="Cambria Math" panose="02040503050406030204" pitchFamily="18" charset="0"/>
                              </a:rPr>
                              <m:t>𝑛</m:t>
                            </m:r>
                          </m:num>
                          <m:den>
                            <m:r>
                              <a:rPr lang="en-US" b="0" i="1" smtClean="0">
                                <a:latin typeface="Cambria Math" panose="02040503050406030204" pitchFamily="18" charset="0"/>
                              </a:rPr>
                              <m:t>2</m:t>
                            </m:r>
                          </m:den>
                        </m:f>
                      </m:e>
                    </m:d>
                    <m:r>
                      <a:rPr lang="en-US" b="0" i="1" smtClean="0">
                        <a:latin typeface="Cambria Math" panose="02040503050406030204" pitchFamily="18" charset="0"/>
                      </a:rPr>
                      <m:t>+</m:t>
                    </m:r>
                    <m:r>
                      <a:rPr lang="en-US" b="0" i="1" smtClean="0">
                        <a:latin typeface="Cambria Math" panose="02040503050406030204" pitchFamily="18" charset="0"/>
                      </a:rPr>
                      <m:t>𝑛</m:t>
                    </m:r>
                  </m:oMath>
                </a14:m>
                <a:r>
                  <a:rPr lang="en-US" dirty="0"/>
                  <a:t> </a:t>
                </a:r>
              </a:p>
              <a:p>
                <a:pPr lvl="1"/>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609600" y="1524000"/>
                <a:ext cx="10972800" cy="5105399"/>
              </a:xfrm>
              <a:blipFill>
                <a:blip r:embed="rId2"/>
                <a:stretch>
                  <a:fillRect l="-1000" t="-2509"/>
                </a:stretch>
              </a:blipFill>
            </p:spPr>
            <p:txBody>
              <a:bodyPr/>
              <a:lstStyle/>
              <a:p>
                <a:r>
                  <a:rPr lang="en-US">
                    <a:noFill/>
                  </a:rPr>
                  <a:t> </a:t>
                </a:r>
              </a:p>
            </p:txBody>
          </p:sp>
        </mc:Fallback>
      </mc:AlternateContent>
    </p:spTree>
    <p:extLst>
      <p:ext uri="{BB962C8B-B14F-4D97-AF65-F5344CB8AC3E}">
        <p14:creationId xmlns:p14="http://schemas.microsoft.com/office/powerpoint/2010/main" val="13156965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a:xfrm>
                <a:off x="838200" y="226901"/>
                <a:ext cx="10515600" cy="1152020"/>
              </a:xfrm>
            </p:spPr>
            <p:txBody>
              <a:bodyPr/>
              <a:lstStyle/>
              <a:p>
                <a:r>
                  <a:rPr lang="en-US" dirty="0"/>
                  <a:t>Tree Method </a:t>
                </a:r>
                <a14:m>
                  <m:oMath xmlns:m="http://schemas.openxmlformats.org/officeDocument/2006/math">
                    <m:r>
                      <a:rPr lang="en-US" b="0" i="1" smtClean="0">
                        <a:latin typeface="Cambria Math" panose="02040503050406030204" pitchFamily="18" charset="0"/>
                      </a:rPr>
                      <m:t>𝑇</m:t>
                    </m:r>
                    <m:d>
                      <m:dPr>
                        <m:ctrlPr>
                          <a:rPr lang="en-US" b="0" i="1" smtClean="0">
                            <a:latin typeface="Cambria Math" panose="02040503050406030204" pitchFamily="18" charset="0"/>
                          </a:rPr>
                        </m:ctrlPr>
                      </m:dPr>
                      <m:e>
                        <m:r>
                          <a:rPr lang="en-US" b="0" i="1" smtClean="0">
                            <a:latin typeface="Cambria Math" panose="02040503050406030204" pitchFamily="18" charset="0"/>
                          </a:rPr>
                          <m:t>𝑛</m:t>
                        </m:r>
                      </m:e>
                    </m:d>
                    <m:r>
                      <a:rPr lang="en-US" b="0" i="1" smtClean="0">
                        <a:latin typeface="Cambria Math" panose="02040503050406030204" pitchFamily="18" charset="0"/>
                      </a:rPr>
                      <m:t>=2</m:t>
                    </m:r>
                    <m:r>
                      <a:rPr lang="en-US" b="0" i="1" smtClean="0">
                        <a:latin typeface="Cambria Math" panose="02040503050406030204" pitchFamily="18" charset="0"/>
                      </a:rPr>
                      <m:t>𝑇</m:t>
                    </m:r>
                    <m:d>
                      <m:dPr>
                        <m:ctrlPr>
                          <a:rPr lang="en-US" b="0" i="1" smtClean="0">
                            <a:latin typeface="Cambria Math" panose="02040503050406030204" pitchFamily="18" charset="0"/>
                          </a:rPr>
                        </m:ctrlPr>
                      </m:dPr>
                      <m:e>
                        <m:f>
                          <m:fPr>
                            <m:ctrlPr>
                              <a:rPr lang="en-US" b="0" i="1" smtClean="0">
                                <a:latin typeface="Cambria Math" panose="02040503050406030204" pitchFamily="18" charset="0"/>
                              </a:rPr>
                            </m:ctrlPr>
                          </m:fPr>
                          <m:num>
                            <m:r>
                              <a:rPr lang="en-US" b="0" i="1" smtClean="0">
                                <a:latin typeface="Cambria Math" panose="02040503050406030204" pitchFamily="18" charset="0"/>
                              </a:rPr>
                              <m:t>𝑛</m:t>
                            </m:r>
                          </m:num>
                          <m:den>
                            <m:r>
                              <a:rPr lang="en-US" b="0" i="1" smtClean="0">
                                <a:latin typeface="Cambria Math" panose="02040503050406030204" pitchFamily="18" charset="0"/>
                              </a:rPr>
                              <m:t>2</m:t>
                            </m:r>
                          </m:den>
                        </m:f>
                      </m:e>
                    </m:d>
                    <m:r>
                      <a:rPr lang="en-US" b="0" i="1" smtClean="0">
                        <a:latin typeface="Cambria Math" panose="02040503050406030204" pitchFamily="18" charset="0"/>
                      </a:rPr>
                      <m:t>+</m:t>
                    </m:r>
                    <m:r>
                      <a:rPr lang="en-US" b="0" i="1" smtClean="0">
                        <a:latin typeface="Cambria Math" panose="02040503050406030204" pitchFamily="18" charset="0"/>
                      </a:rPr>
                      <m:t>𝑛</m:t>
                    </m:r>
                  </m:oMath>
                </a14:m>
                <a:endParaRPr lang="en-US"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xfrm>
                <a:off x="838200" y="226901"/>
                <a:ext cx="10515600" cy="1152020"/>
              </a:xfrm>
              <a:blipFill>
                <a:blip r:embed="rId2"/>
                <a:stretch>
                  <a:fillRect l="-2377" b="-6349"/>
                </a:stretch>
              </a:blipFill>
            </p:spPr>
            <p:txBody>
              <a:bodyPr/>
              <a:lstStyle/>
              <a:p>
                <a:r>
                  <a:rPr lang="en-US">
                    <a:noFill/>
                  </a:rPr>
                  <a:t> </a:t>
                </a:r>
              </a:p>
            </p:txBody>
          </p:sp>
        </mc:Fallback>
      </mc:AlternateContent>
      <p:sp>
        <p:nvSpPr>
          <p:cNvPr id="4" name="Rectangle 3">
            <a:extLst>
              <a:ext uri="{FF2B5EF4-FFF2-40B4-BE49-F238E27FC236}">
                <a16:creationId xmlns:a16="http://schemas.microsoft.com/office/drawing/2014/main" id="{9012C2DE-48D7-4255-8090-ED57B66C05A8}"/>
              </a:ext>
              <a:ext uri="{C183D7F6-B498-43B3-948B-1728B52AA6E4}">
                <adec:decorative xmlns:adec="http://schemas.microsoft.com/office/drawing/2017/decorative" val="1"/>
              </a:ext>
            </a:extLst>
          </p:cNvPr>
          <p:cNvSpPr/>
          <p:nvPr/>
        </p:nvSpPr>
        <p:spPr>
          <a:xfrm>
            <a:off x="198471" y="1473992"/>
            <a:ext cx="2602580" cy="639762"/>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Red box represents a problem instance</a:t>
            </a:r>
          </a:p>
        </p:txBody>
      </p:sp>
      <p:sp>
        <p:nvSpPr>
          <p:cNvPr id="3" name="Rectangle 2">
            <a:extLst>
              <a:ext uri="{FF2B5EF4-FFF2-40B4-BE49-F238E27FC236}">
                <a16:creationId xmlns:a16="http://schemas.microsoft.com/office/drawing/2014/main" id="{4404CA70-A150-F1D8-AD03-6AA8C0C6C3A5}"/>
              </a:ext>
              <a:ext uri="{C183D7F6-B498-43B3-948B-1728B52AA6E4}">
                <adec:decorative xmlns:adec="http://schemas.microsoft.com/office/drawing/2017/decorative" val="1"/>
              </a:ext>
            </a:extLst>
          </p:cNvPr>
          <p:cNvSpPr/>
          <p:nvPr/>
        </p:nvSpPr>
        <p:spPr>
          <a:xfrm>
            <a:off x="84143" y="2182904"/>
            <a:ext cx="2716908" cy="81158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70C0"/>
                </a:solidFill>
              </a:rPr>
              <a:t>Blue value next to each box represents time spent at that level of recursion</a:t>
            </a:r>
          </a:p>
        </p:txBody>
      </p:sp>
      <p:grpSp>
        <p:nvGrpSpPr>
          <p:cNvPr id="5" name="Group 4" descr="A picture of the recursion for the given recurrence relation. We have one box per stack frame in the recursion. Each box is labelled inside with a value that represents the size of the input for that stack frame. Outside each box is labelled with the amount of (non-recursive) work done by that box (in this case it matches the size of the box).&#10;&#10;Each box has an arrow pointing to two boxes with a smaller input (specifically each is half the size) to represent the larger box recursively invoking the algorithm twice with smaller inputs.">
            <a:extLst>
              <a:ext uri="{FF2B5EF4-FFF2-40B4-BE49-F238E27FC236}">
                <a16:creationId xmlns:a16="http://schemas.microsoft.com/office/drawing/2014/main" id="{1608846C-74F5-18A2-9C12-E88C074DF299}"/>
              </a:ext>
            </a:extLst>
          </p:cNvPr>
          <p:cNvGrpSpPr/>
          <p:nvPr/>
        </p:nvGrpSpPr>
        <p:grpSpPr>
          <a:xfrm>
            <a:off x="1312850" y="1751469"/>
            <a:ext cx="7080190" cy="3693910"/>
            <a:chOff x="1295400" y="1992868"/>
            <a:chExt cx="7080190" cy="3693910"/>
          </a:xfrm>
        </p:grpSpPr>
        <mc:AlternateContent xmlns:mc="http://schemas.openxmlformats.org/markup-compatibility/2006" xmlns:a14="http://schemas.microsoft.com/office/drawing/2010/main">
          <mc:Choice Requires="a14">
            <p:sp>
              <p:nvSpPr>
                <p:cNvPr id="44" name="Text Box 41"/>
                <p:cNvSpPr txBox="1">
                  <a:spLocks noChangeArrowheads="1"/>
                </p:cNvSpPr>
                <p:nvPr/>
              </p:nvSpPr>
              <p:spPr bwMode="auto">
                <a:xfrm>
                  <a:off x="4381500" y="2133600"/>
                  <a:ext cx="1333500" cy="457200"/>
                </a:xfrm>
                <a:prstGeom prst="rect">
                  <a:avLst/>
                </a:prstGeom>
                <a:noFill/>
                <a:ln w="9525">
                  <a:solidFill>
                    <a:srgbClr val="FF0000"/>
                  </a:solidFill>
                  <a:miter lim="800000"/>
                  <a:headEnd/>
                  <a:tailEnd/>
                </a:ln>
              </p:spPr>
              <p:txBody>
                <a:bodyPr lIns="0" tIns="0" rIns="0" bIns="0" anchor="ctr"/>
                <a:lstStyle/>
                <a:p>
                  <a:pPr algn="ctr">
                    <a:lnSpc>
                      <a:spcPct val="100000"/>
                    </a:lnSpc>
                  </a:pPr>
                  <a14:m>
                    <m:oMathPara xmlns:m="http://schemas.openxmlformats.org/officeDocument/2006/math">
                      <m:oMathParaPr>
                        <m:jc m:val="centerGroup"/>
                      </m:oMathParaPr>
                      <m:oMath xmlns:m="http://schemas.openxmlformats.org/officeDocument/2006/math">
                        <m:r>
                          <a:rPr lang="en-US" sz="2800" i="1" dirty="0">
                            <a:latin typeface="Cambria Math"/>
                          </a:rPr>
                          <m:t>𝑛</m:t>
                        </m:r>
                      </m:oMath>
                    </m:oMathPara>
                  </a14:m>
                  <a:endParaRPr lang="en-US" sz="2800" dirty="0"/>
                </a:p>
              </p:txBody>
            </p:sp>
          </mc:Choice>
          <mc:Fallback xmlns="">
            <p:sp>
              <p:nvSpPr>
                <p:cNvPr id="44" name="Text Box 41"/>
                <p:cNvSpPr txBox="1">
                  <a:spLocks noRot="1" noChangeAspect="1" noMove="1" noResize="1" noEditPoints="1" noAdjustHandles="1" noChangeArrowheads="1" noChangeShapeType="1" noTextEdit="1"/>
                </p:cNvSpPr>
                <p:nvPr/>
              </p:nvSpPr>
              <p:spPr bwMode="auto">
                <a:xfrm>
                  <a:off x="4381500" y="2133600"/>
                  <a:ext cx="1333500" cy="457200"/>
                </a:xfrm>
                <a:prstGeom prst="rect">
                  <a:avLst/>
                </a:prstGeom>
                <a:blipFill>
                  <a:blip r:embed="rId3"/>
                  <a:stretch>
                    <a:fillRect/>
                  </a:stretch>
                </a:blipFill>
                <a:ln w="9525">
                  <a:solidFill>
                    <a:srgbClr val="FF0000"/>
                  </a:solidFill>
                  <a:miter lim="800000"/>
                  <a:headEnd/>
                  <a:tailEnd/>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7" name="Text Box 41"/>
                <p:cNvSpPr txBox="1">
                  <a:spLocks noChangeArrowheads="1"/>
                </p:cNvSpPr>
                <p:nvPr/>
              </p:nvSpPr>
              <p:spPr bwMode="auto">
                <a:xfrm>
                  <a:off x="2690604" y="3028252"/>
                  <a:ext cx="1333500" cy="457200"/>
                </a:xfrm>
                <a:prstGeom prst="rect">
                  <a:avLst/>
                </a:prstGeom>
                <a:noFill/>
                <a:ln w="9525">
                  <a:solidFill>
                    <a:srgbClr val="FF0000"/>
                  </a:solidFill>
                  <a:miter lim="800000"/>
                  <a:headEnd/>
                  <a:tailEnd/>
                </a:ln>
              </p:spPr>
              <p:txBody>
                <a:bodyPr lIns="0" tIns="0" rIns="0" bIns="0" anchor="ctr"/>
                <a:lstStyle/>
                <a:p>
                  <a:pPr algn="ctr">
                    <a:lnSpc>
                      <a:spcPct val="100000"/>
                    </a:lnSpc>
                  </a:pPr>
                  <a14:m>
                    <m:oMathPara xmlns:m="http://schemas.openxmlformats.org/officeDocument/2006/math">
                      <m:oMathParaPr>
                        <m:jc m:val="centerGroup"/>
                      </m:oMathParaPr>
                      <m:oMath xmlns:m="http://schemas.openxmlformats.org/officeDocument/2006/math">
                        <m:f>
                          <m:fPr>
                            <m:type m:val="lin"/>
                            <m:ctrlPr>
                              <a:rPr lang="en-US" sz="2800" i="1">
                                <a:latin typeface="Cambria Math" panose="02040503050406030204" pitchFamily="18" charset="0"/>
                              </a:rPr>
                            </m:ctrlPr>
                          </m:fPr>
                          <m:num>
                            <m:r>
                              <a:rPr lang="en-US" sz="2800" i="1">
                                <a:latin typeface="Cambria Math"/>
                              </a:rPr>
                              <m:t>𝑛</m:t>
                            </m:r>
                          </m:num>
                          <m:den>
                            <m:r>
                              <a:rPr lang="en-US" sz="2800" i="1">
                                <a:latin typeface="Cambria Math"/>
                              </a:rPr>
                              <m:t>2</m:t>
                            </m:r>
                          </m:den>
                        </m:f>
                      </m:oMath>
                    </m:oMathPara>
                  </a14:m>
                  <a:endParaRPr lang="en-US" sz="2800" dirty="0"/>
                </a:p>
              </p:txBody>
            </p:sp>
          </mc:Choice>
          <mc:Fallback xmlns="">
            <p:sp>
              <p:nvSpPr>
                <p:cNvPr id="47" name="Text Box 41"/>
                <p:cNvSpPr txBox="1">
                  <a:spLocks noRot="1" noChangeAspect="1" noMove="1" noResize="1" noEditPoints="1" noAdjustHandles="1" noChangeArrowheads="1" noChangeShapeType="1" noTextEdit="1"/>
                </p:cNvSpPr>
                <p:nvPr/>
              </p:nvSpPr>
              <p:spPr bwMode="auto">
                <a:xfrm>
                  <a:off x="2690604" y="3028252"/>
                  <a:ext cx="1333500" cy="457200"/>
                </a:xfrm>
                <a:prstGeom prst="rect">
                  <a:avLst/>
                </a:prstGeom>
                <a:blipFill>
                  <a:blip r:embed="rId4"/>
                  <a:stretch>
                    <a:fillRect/>
                  </a:stretch>
                </a:blipFill>
                <a:ln w="9525">
                  <a:solidFill>
                    <a:srgbClr val="FF0000"/>
                  </a:solidFill>
                  <a:miter lim="800000"/>
                  <a:headEnd/>
                  <a:tailEnd/>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8" name="Text Box 41"/>
                <p:cNvSpPr txBox="1">
                  <a:spLocks noChangeArrowheads="1"/>
                </p:cNvSpPr>
                <p:nvPr/>
              </p:nvSpPr>
              <p:spPr bwMode="auto">
                <a:xfrm>
                  <a:off x="5981700" y="3028252"/>
                  <a:ext cx="1333500" cy="457200"/>
                </a:xfrm>
                <a:prstGeom prst="rect">
                  <a:avLst/>
                </a:prstGeom>
                <a:noFill/>
                <a:ln w="9525">
                  <a:solidFill>
                    <a:srgbClr val="FF0000"/>
                  </a:solidFill>
                  <a:miter lim="800000"/>
                  <a:headEnd/>
                  <a:tailEnd/>
                </a:ln>
              </p:spPr>
              <p:txBody>
                <a:bodyPr lIns="0" tIns="0" rIns="0" bIns="0" anchor="ctr"/>
                <a:lstStyle/>
                <a:p>
                  <a:pPr algn="ctr">
                    <a:lnSpc>
                      <a:spcPct val="100000"/>
                    </a:lnSpc>
                  </a:pPr>
                  <a14:m>
                    <m:oMathPara xmlns:m="http://schemas.openxmlformats.org/officeDocument/2006/math">
                      <m:oMathParaPr>
                        <m:jc m:val="centerGroup"/>
                      </m:oMathParaPr>
                      <m:oMath xmlns:m="http://schemas.openxmlformats.org/officeDocument/2006/math">
                        <m:f>
                          <m:fPr>
                            <m:type m:val="lin"/>
                            <m:ctrlPr>
                              <a:rPr lang="en-US" sz="2800" i="1">
                                <a:latin typeface="Cambria Math" panose="02040503050406030204" pitchFamily="18" charset="0"/>
                              </a:rPr>
                            </m:ctrlPr>
                          </m:fPr>
                          <m:num>
                            <m:r>
                              <a:rPr lang="en-US" sz="2800" i="1">
                                <a:latin typeface="Cambria Math"/>
                              </a:rPr>
                              <m:t>𝑛</m:t>
                            </m:r>
                          </m:num>
                          <m:den>
                            <m:r>
                              <a:rPr lang="en-US" sz="2800" i="1">
                                <a:latin typeface="Cambria Math"/>
                              </a:rPr>
                              <m:t>2</m:t>
                            </m:r>
                          </m:den>
                        </m:f>
                      </m:oMath>
                    </m:oMathPara>
                  </a14:m>
                  <a:endParaRPr lang="en-US" sz="2800" dirty="0"/>
                </a:p>
              </p:txBody>
            </p:sp>
          </mc:Choice>
          <mc:Fallback xmlns="">
            <p:sp>
              <p:nvSpPr>
                <p:cNvPr id="48" name="Text Box 41"/>
                <p:cNvSpPr txBox="1">
                  <a:spLocks noRot="1" noChangeAspect="1" noMove="1" noResize="1" noEditPoints="1" noAdjustHandles="1" noChangeArrowheads="1" noChangeShapeType="1" noTextEdit="1"/>
                </p:cNvSpPr>
                <p:nvPr/>
              </p:nvSpPr>
              <p:spPr bwMode="auto">
                <a:xfrm>
                  <a:off x="5981700" y="3028252"/>
                  <a:ext cx="1333500" cy="457200"/>
                </a:xfrm>
                <a:prstGeom prst="rect">
                  <a:avLst/>
                </a:prstGeom>
                <a:blipFill>
                  <a:blip r:embed="rId5"/>
                  <a:stretch>
                    <a:fillRect/>
                  </a:stretch>
                </a:blipFill>
                <a:ln w="9525">
                  <a:solidFill>
                    <a:srgbClr val="FF0000"/>
                  </a:solidFill>
                  <a:miter lim="800000"/>
                  <a:headEnd/>
                  <a:tailEnd/>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9" name="Text Box 41"/>
                <p:cNvSpPr txBox="1">
                  <a:spLocks noChangeArrowheads="1"/>
                </p:cNvSpPr>
                <p:nvPr/>
              </p:nvSpPr>
              <p:spPr bwMode="auto">
                <a:xfrm>
                  <a:off x="1573880" y="3834326"/>
                  <a:ext cx="1333500" cy="457200"/>
                </a:xfrm>
                <a:prstGeom prst="rect">
                  <a:avLst/>
                </a:prstGeom>
                <a:noFill/>
                <a:ln w="9525">
                  <a:solidFill>
                    <a:srgbClr val="FF0000"/>
                  </a:solidFill>
                  <a:miter lim="800000"/>
                  <a:headEnd/>
                  <a:tailEnd/>
                </a:ln>
              </p:spPr>
              <p:txBody>
                <a:bodyPr lIns="0" tIns="0" rIns="0" bIns="0" anchor="ctr"/>
                <a:lstStyle/>
                <a:p>
                  <a:pPr algn="ctr">
                    <a:lnSpc>
                      <a:spcPct val="100000"/>
                    </a:lnSpc>
                  </a:pPr>
                  <a14:m>
                    <m:oMathPara xmlns:m="http://schemas.openxmlformats.org/officeDocument/2006/math">
                      <m:oMathParaPr>
                        <m:jc m:val="centerGroup"/>
                      </m:oMathParaPr>
                      <m:oMath xmlns:m="http://schemas.openxmlformats.org/officeDocument/2006/math">
                        <m:f>
                          <m:fPr>
                            <m:type m:val="lin"/>
                            <m:ctrlPr>
                              <a:rPr lang="en-US" sz="2800" i="1">
                                <a:latin typeface="Cambria Math" panose="02040503050406030204" pitchFamily="18" charset="0"/>
                              </a:rPr>
                            </m:ctrlPr>
                          </m:fPr>
                          <m:num>
                            <m:r>
                              <a:rPr lang="en-US" sz="2800" i="1">
                                <a:latin typeface="Cambria Math"/>
                              </a:rPr>
                              <m:t>𝑛</m:t>
                            </m:r>
                          </m:num>
                          <m:den>
                            <m:r>
                              <a:rPr lang="en-US" sz="2800" i="1">
                                <a:latin typeface="Cambria Math"/>
                              </a:rPr>
                              <m:t>4</m:t>
                            </m:r>
                          </m:den>
                        </m:f>
                      </m:oMath>
                    </m:oMathPara>
                  </a14:m>
                  <a:endParaRPr lang="en-US" sz="2800" dirty="0"/>
                </a:p>
              </p:txBody>
            </p:sp>
          </mc:Choice>
          <mc:Fallback xmlns="">
            <p:sp>
              <p:nvSpPr>
                <p:cNvPr id="49" name="Text Box 41"/>
                <p:cNvSpPr txBox="1">
                  <a:spLocks noRot="1" noChangeAspect="1" noMove="1" noResize="1" noEditPoints="1" noAdjustHandles="1" noChangeArrowheads="1" noChangeShapeType="1" noTextEdit="1"/>
                </p:cNvSpPr>
                <p:nvPr/>
              </p:nvSpPr>
              <p:spPr bwMode="auto">
                <a:xfrm>
                  <a:off x="1573880" y="3834326"/>
                  <a:ext cx="1333500" cy="457200"/>
                </a:xfrm>
                <a:prstGeom prst="rect">
                  <a:avLst/>
                </a:prstGeom>
                <a:blipFill>
                  <a:blip r:embed="rId6"/>
                  <a:stretch>
                    <a:fillRect/>
                  </a:stretch>
                </a:blipFill>
                <a:ln w="9525">
                  <a:solidFill>
                    <a:srgbClr val="FF0000"/>
                  </a:solidFill>
                  <a:miter lim="800000"/>
                  <a:headEnd/>
                  <a:tailEnd/>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0" name="Text Box 41"/>
                <p:cNvSpPr txBox="1">
                  <a:spLocks noChangeArrowheads="1"/>
                </p:cNvSpPr>
                <p:nvPr/>
              </p:nvSpPr>
              <p:spPr bwMode="auto">
                <a:xfrm>
                  <a:off x="3314700" y="3834326"/>
                  <a:ext cx="1333500" cy="457200"/>
                </a:xfrm>
                <a:prstGeom prst="rect">
                  <a:avLst/>
                </a:prstGeom>
                <a:noFill/>
                <a:ln w="9525">
                  <a:solidFill>
                    <a:srgbClr val="FF0000"/>
                  </a:solidFill>
                  <a:miter lim="800000"/>
                  <a:headEnd/>
                  <a:tailEnd/>
                </a:ln>
              </p:spPr>
              <p:txBody>
                <a:bodyPr lIns="0" tIns="0" rIns="0" bIns="0" anchor="ctr"/>
                <a:lstStyle/>
                <a:p>
                  <a:pPr algn="ctr">
                    <a:lnSpc>
                      <a:spcPct val="100000"/>
                    </a:lnSpc>
                  </a:pPr>
                  <a14:m>
                    <m:oMathPara xmlns:m="http://schemas.openxmlformats.org/officeDocument/2006/math">
                      <m:oMathParaPr>
                        <m:jc m:val="centerGroup"/>
                      </m:oMathParaPr>
                      <m:oMath xmlns:m="http://schemas.openxmlformats.org/officeDocument/2006/math">
                        <m:f>
                          <m:fPr>
                            <m:type m:val="lin"/>
                            <m:ctrlPr>
                              <a:rPr lang="en-US" sz="2800" i="1">
                                <a:latin typeface="Cambria Math" panose="02040503050406030204" pitchFamily="18" charset="0"/>
                              </a:rPr>
                            </m:ctrlPr>
                          </m:fPr>
                          <m:num>
                            <m:r>
                              <a:rPr lang="en-US" sz="2800" i="1">
                                <a:latin typeface="Cambria Math"/>
                              </a:rPr>
                              <m:t>𝑛</m:t>
                            </m:r>
                          </m:num>
                          <m:den>
                            <m:r>
                              <a:rPr lang="en-US" sz="2800" i="1">
                                <a:latin typeface="Cambria Math"/>
                              </a:rPr>
                              <m:t>4</m:t>
                            </m:r>
                          </m:den>
                        </m:f>
                      </m:oMath>
                    </m:oMathPara>
                  </a14:m>
                  <a:endParaRPr lang="en-US" sz="2800" dirty="0"/>
                </a:p>
              </p:txBody>
            </p:sp>
          </mc:Choice>
          <mc:Fallback xmlns="">
            <p:sp>
              <p:nvSpPr>
                <p:cNvPr id="50" name="Text Box 41"/>
                <p:cNvSpPr txBox="1">
                  <a:spLocks noRot="1" noChangeAspect="1" noMove="1" noResize="1" noEditPoints="1" noAdjustHandles="1" noChangeArrowheads="1" noChangeShapeType="1" noTextEdit="1"/>
                </p:cNvSpPr>
                <p:nvPr/>
              </p:nvSpPr>
              <p:spPr bwMode="auto">
                <a:xfrm>
                  <a:off x="3314700" y="3834326"/>
                  <a:ext cx="1333500" cy="457200"/>
                </a:xfrm>
                <a:prstGeom prst="rect">
                  <a:avLst/>
                </a:prstGeom>
                <a:blipFill>
                  <a:blip r:embed="rId7"/>
                  <a:stretch>
                    <a:fillRect/>
                  </a:stretch>
                </a:blipFill>
                <a:ln w="9525">
                  <a:solidFill>
                    <a:srgbClr val="FF0000"/>
                  </a:solidFill>
                  <a:miter lim="800000"/>
                  <a:headEnd/>
                  <a:tailEnd/>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1" name="Text Box 41"/>
                <p:cNvSpPr txBox="1">
                  <a:spLocks noChangeArrowheads="1"/>
                </p:cNvSpPr>
                <p:nvPr/>
              </p:nvSpPr>
              <p:spPr bwMode="auto">
                <a:xfrm>
                  <a:off x="5181600" y="3832376"/>
                  <a:ext cx="1333500" cy="457200"/>
                </a:xfrm>
                <a:prstGeom prst="rect">
                  <a:avLst/>
                </a:prstGeom>
                <a:noFill/>
                <a:ln w="9525">
                  <a:solidFill>
                    <a:srgbClr val="FF0000"/>
                  </a:solidFill>
                  <a:miter lim="800000"/>
                  <a:headEnd/>
                  <a:tailEnd/>
                </a:ln>
              </p:spPr>
              <p:txBody>
                <a:bodyPr lIns="0" tIns="0" rIns="0" bIns="0" anchor="ctr"/>
                <a:lstStyle/>
                <a:p>
                  <a:pPr algn="ctr">
                    <a:lnSpc>
                      <a:spcPct val="100000"/>
                    </a:lnSpc>
                  </a:pPr>
                  <a14:m>
                    <m:oMathPara xmlns:m="http://schemas.openxmlformats.org/officeDocument/2006/math">
                      <m:oMathParaPr>
                        <m:jc m:val="centerGroup"/>
                      </m:oMathParaPr>
                      <m:oMath xmlns:m="http://schemas.openxmlformats.org/officeDocument/2006/math">
                        <m:f>
                          <m:fPr>
                            <m:type m:val="lin"/>
                            <m:ctrlPr>
                              <a:rPr lang="en-US" sz="2800" i="1">
                                <a:latin typeface="Cambria Math" panose="02040503050406030204" pitchFamily="18" charset="0"/>
                              </a:rPr>
                            </m:ctrlPr>
                          </m:fPr>
                          <m:num>
                            <m:r>
                              <a:rPr lang="en-US" sz="2800" i="1">
                                <a:latin typeface="Cambria Math"/>
                              </a:rPr>
                              <m:t>𝑛</m:t>
                            </m:r>
                          </m:num>
                          <m:den>
                            <m:r>
                              <a:rPr lang="en-US" sz="2800" i="1">
                                <a:latin typeface="Cambria Math"/>
                              </a:rPr>
                              <m:t>4</m:t>
                            </m:r>
                          </m:den>
                        </m:f>
                      </m:oMath>
                    </m:oMathPara>
                  </a14:m>
                  <a:endParaRPr lang="en-US" sz="2800" dirty="0"/>
                </a:p>
              </p:txBody>
            </p:sp>
          </mc:Choice>
          <mc:Fallback xmlns="">
            <p:sp>
              <p:nvSpPr>
                <p:cNvPr id="51" name="Text Box 41"/>
                <p:cNvSpPr txBox="1">
                  <a:spLocks noRot="1" noChangeAspect="1" noMove="1" noResize="1" noEditPoints="1" noAdjustHandles="1" noChangeArrowheads="1" noChangeShapeType="1" noTextEdit="1"/>
                </p:cNvSpPr>
                <p:nvPr/>
              </p:nvSpPr>
              <p:spPr bwMode="auto">
                <a:xfrm>
                  <a:off x="5181600" y="3832376"/>
                  <a:ext cx="1333500" cy="457200"/>
                </a:xfrm>
                <a:prstGeom prst="rect">
                  <a:avLst/>
                </a:prstGeom>
                <a:blipFill>
                  <a:blip r:embed="rId8"/>
                  <a:stretch>
                    <a:fillRect/>
                  </a:stretch>
                </a:blipFill>
                <a:ln w="9525">
                  <a:solidFill>
                    <a:srgbClr val="FF0000"/>
                  </a:solidFill>
                  <a:miter lim="800000"/>
                  <a:headEnd/>
                  <a:tailEnd/>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2" name="Text Box 41"/>
                <p:cNvSpPr txBox="1">
                  <a:spLocks noChangeArrowheads="1"/>
                </p:cNvSpPr>
                <p:nvPr/>
              </p:nvSpPr>
              <p:spPr bwMode="auto">
                <a:xfrm>
                  <a:off x="6743700" y="3834326"/>
                  <a:ext cx="1333500" cy="457200"/>
                </a:xfrm>
                <a:prstGeom prst="rect">
                  <a:avLst/>
                </a:prstGeom>
                <a:noFill/>
                <a:ln w="9525">
                  <a:solidFill>
                    <a:srgbClr val="FF0000"/>
                  </a:solidFill>
                  <a:miter lim="800000"/>
                  <a:headEnd/>
                  <a:tailEnd/>
                </a:ln>
              </p:spPr>
              <p:txBody>
                <a:bodyPr lIns="0" tIns="0" rIns="0" bIns="0" anchor="ctr"/>
                <a:lstStyle/>
                <a:p>
                  <a:pPr algn="ctr">
                    <a:lnSpc>
                      <a:spcPct val="100000"/>
                    </a:lnSpc>
                  </a:pPr>
                  <a14:m>
                    <m:oMathPara xmlns:m="http://schemas.openxmlformats.org/officeDocument/2006/math">
                      <m:oMathParaPr>
                        <m:jc m:val="centerGroup"/>
                      </m:oMathParaPr>
                      <m:oMath xmlns:m="http://schemas.openxmlformats.org/officeDocument/2006/math">
                        <m:f>
                          <m:fPr>
                            <m:type m:val="lin"/>
                            <m:ctrlPr>
                              <a:rPr lang="en-US" sz="2800" i="1">
                                <a:latin typeface="Cambria Math" panose="02040503050406030204" pitchFamily="18" charset="0"/>
                              </a:rPr>
                            </m:ctrlPr>
                          </m:fPr>
                          <m:num>
                            <m:r>
                              <a:rPr lang="en-US" sz="2800" i="1">
                                <a:latin typeface="Cambria Math"/>
                              </a:rPr>
                              <m:t>𝑛</m:t>
                            </m:r>
                          </m:num>
                          <m:den>
                            <m:r>
                              <a:rPr lang="en-US" sz="2800" i="1">
                                <a:latin typeface="Cambria Math"/>
                              </a:rPr>
                              <m:t>4</m:t>
                            </m:r>
                          </m:den>
                        </m:f>
                      </m:oMath>
                    </m:oMathPara>
                  </a14:m>
                  <a:endParaRPr lang="en-US" sz="2800" dirty="0"/>
                </a:p>
              </p:txBody>
            </p:sp>
          </mc:Choice>
          <mc:Fallback xmlns="">
            <p:sp>
              <p:nvSpPr>
                <p:cNvPr id="52" name="Text Box 41"/>
                <p:cNvSpPr txBox="1">
                  <a:spLocks noRot="1" noChangeAspect="1" noMove="1" noResize="1" noEditPoints="1" noAdjustHandles="1" noChangeArrowheads="1" noChangeShapeType="1" noTextEdit="1"/>
                </p:cNvSpPr>
                <p:nvPr/>
              </p:nvSpPr>
              <p:spPr bwMode="auto">
                <a:xfrm>
                  <a:off x="6743700" y="3834326"/>
                  <a:ext cx="1333500" cy="457200"/>
                </a:xfrm>
                <a:prstGeom prst="rect">
                  <a:avLst/>
                </a:prstGeom>
                <a:blipFill>
                  <a:blip r:embed="rId9"/>
                  <a:stretch>
                    <a:fillRect/>
                  </a:stretch>
                </a:blipFill>
                <a:ln w="9525">
                  <a:solidFill>
                    <a:srgbClr val="FF0000"/>
                  </a:solidFill>
                  <a:miter lim="800000"/>
                  <a:headEnd/>
                  <a:tailEnd/>
                </a:ln>
              </p:spPr>
              <p:txBody>
                <a:bodyPr/>
                <a:lstStyle/>
                <a:p>
                  <a:r>
                    <a:rPr lang="en-US">
                      <a:noFill/>
                    </a:rPr>
                    <a:t> </a:t>
                  </a:r>
                </a:p>
              </p:txBody>
            </p:sp>
          </mc:Fallback>
        </mc:AlternateContent>
        <p:sp>
          <p:nvSpPr>
            <p:cNvPr id="53" name="Rectangle 52"/>
            <p:cNvSpPr/>
            <p:nvPr/>
          </p:nvSpPr>
          <p:spPr>
            <a:xfrm rot="16200000">
              <a:off x="2018785" y="4281268"/>
              <a:ext cx="574196" cy="769441"/>
            </a:xfrm>
            <a:prstGeom prst="rect">
              <a:avLst/>
            </a:prstGeom>
          </p:spPr>
          <p:txBody>
            <a:bodyPr wrap="none">
              <a:spAutoFit/>
            </a:bodyPr>
            <a:lstStyle/>
            <a:p>
              <a:r>
                <a:rPr lang="en-US" sz="4400" dirty="0"/>
                <a:t>…</a:t>
              </a:r>
            </a:p>
          </p:txBody>
        </p:sp>
        <p:sp>
          <p:nvSpPr>
            <p:cNvPr id="54" name="Rectangle 53"/>
            <p:cNvSpPr/>
            <p:nvPr/>
          </p:nvSpPr>
          <p:spPr>
            <a:xfrm rot="16200000">
              <a:off x="3694351" y="4308283"/>
              <a:ext cx="574196" cy="769441"/>
            </a:xfrm>
            <a:prstGeom prst="rect">
              <a:avLst/>
            </a:prstGeom>
          </p:spPr>
          <p:txBody>
            <a:bodyPr wrap="none">
              <a:spAutoFit/>
            </a:bodyPr>
            <a:lstStyle/>
            <a:p>
              <a:r>
                <a:rPr lang="en-US" sz="4400" dirty="0"/>
                <a:t>…</a:t>
              </a:r>
            </a:p>
          </p:txBody>
        </p:sp>
        <p:sp>
          <p:nvSpPr>
            <p:cNvPr id="55" name="Rectangle 54"/>
            <p:cNvSpPr/>
            <p:nvPr/>
          </p:nvSpPr>
          <p:spPr>
            <a:xfrm rot="16200000">
              <a:off x="5637451" y="4308283"/>
              <a:ext cx="574196" cy="769441"/>
            </a:xfrm>
            <a:prstGeom prst="rect">
              <a:avLst/>
            </a:prstGeom>
          </p:spPr>
          <p:txBody>
            <a:bodyPr wrap="none">
              <a:spAutoFit/>
            </a:bodyPr>
            <a:lstStyle/>
            <a:p>
              <a:r>
                <a:rPr lang="en-US" sz="4400" dirty="0"/>
                <a:t>…</a:t>
              </a:r>
            </a:p>
          </p:txBody>
        </p:sp>
        <p:sp>
          <p:nvSpPr>
            <p:cNvPr id="56" name="Rectangle 55"/>
            <p:cNvSpPr/>
            <p:nvPr/>
          </p:nvSpPr>
          <p:spPr>
            <a:xfrm rot="16200000">
              <a:off x="7123351" y="4335298"/>
              <a:ext cx="574196" cy="769441"/>
            </a:xfrm>
            <a:prstGeom prst="rect">
              <a:avLst/>
            </a:prstGeom>
          </p:spPr>
          <p:txBody>
            <a:bodyPr wrap="none">
              <a:spAutoFit/>
            </a:bodyPr>
            <a:lstStyle/>
            <a:p>
              <a:r>
                <a:rPr lang="en-US" sz="4400" dirty="0"/>
                <a:t>…</a:t>
              </a:r>
            </a:p>
          </p:txBody>
        </p:sp>
        <mc:AlternateContent xmlns:mc="http://schemas.openxmlformats.org/markup-compatibility/2006" xmlns:a14="http://schemas.microsoft.com/office/drawing/2010/main">
          <mc:Choice Requires="a14">
            <p:sp>
              <p:nvSpPr>
                <p:cNvPr id="57" name="Text Box 41"/>
                <p:cNvSpPr txBox="1">
                  <a:spLocks noChangeArrowheads="1"/>
                </p:cNvSpPr>
                <p:nvPr/>
              </p:nvSpPr>
              <p:spPr bwMode="auto">
                <a:xfrm>
                  <a:off x="1295400" y="5226656"/>
                  <a:ext cx="716630" cy="457200"/>
                </a:xfrm>
                <a:prstGeom prst="rect">
                  <a:avLst/>
                </a:prstGeom>
                <a:noFill/>
                <a:ln w="9525">
                  <a:solidFill>
                    <a:srgbClr val="FF0000"/>
                  </a:solidFill>
                  <a:miter lim="800000"/>
                  <a:headEnd/>
                  <a:tailEnd/>
                </a:ln>
              </p:spPr>
              <p:txBody>
                <a:bodyPr lIns="0" tIns="0" rIns="0" bIns="0" anchor="ctr"/>
                <a:lstStyle/>
                <a:p>
                  <a:pPr algn="ctr">
                    <a:lnSpc>
                      <a:spcPct val="100000"/>
                    </a:lnSpc>
                  </a:pPr>
                  <a14:m>
                    <m:oMathPara xmlns:m="http://schemas.openxmlformats.org/officeDocument/2006/math">
                      <m:oMathParaPr>
                        <m:jc m:val="centerGroup"/>
                      </m:oMathParaPr>
                      <m:oMath xmlns:m="http://schemas.openxmlformats.org/officeDocument/2006/math">
                        <m:r>
                          <a:rPr lang="en-US" sz="2800" i="1">
                            <a:latin typeface="Cambria Math"/>
                          </a:rPr>
                          <m:t>1</m:t>
                        </m:r>
                      </m:oMath>
                    </m:oMathPara>
                  </a14:m>
                  <a:endParaRPr lang="en-US" sz="2800" dirty="0"/>
                </a:p>
              </p:txBody>
            </p:sp>
          </mc:Choice>
          <mc:Fallback xmlns="">
            <p:sp>
              <p:nvSpPr>
                <p:cNvPr id="57" name="Text Box 41"/>
                <p:cNvSpPr txBox="1">
                  <a:spLocks noRot="1" noChangeAspect="1" noMove="1" noResize="1" noEditPoints="1" noAdjustHandles="1" noChangeArrowheads="1" noChangeShapeType="1" noTextEdit="1"/>
                </p:cNvSpPr>
                <p:nvPr/>
              </p:nvSpPr>
              <p:spPr bwMode="auto">
                <a:xfrm>
                  <a:off x="1295400" y="5226656"/>
                  <a:ext cx="716630" cy="457200"/>
                </a:xfrm>
                <a:prstGeom prst="rect">
                  <a:avLst/>
                </a:prstGeom>
                <a:blipFill>
                  <a:blip r:embed="rId10"/>
                  <a:stretch>
                    <a:fillRect/>
                  </a:stretch>
                </a:blipFill>
                <a:ln w="9525">
                  <a:solidFill>
                    <a:srgbClr val="FF0000"/>
                  </a:solidFill>
                  <a:miter lim="800000"/>
                  <a:headEnd/>
                  <a:tailEnd/>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8" name="Text Box 41"/>
                <p:cNvSpPr txBox="1">
                  <a:spLocks noChangeArrowheads="1"/>
                </p:cNvSpPr>
                <p:nvPr/>
              </p:nvSpPr>
              <p:spPr bwMode="auto">
                <a:xfrm>
                  <a:off x="2286000" y="5229577"/>
                  <a:ext cx="716630" cy="457200"/>
                </a:xfrm>
                <a:prstGeom prst="rect">
                  <a:avLst/>
                </a:prstGeom>
                <a:noFill/>
                <a:ln w="9525">
                  <a:solidFill>
                    <a:srgbClr val="FF0000"/>
                  </a:solidFill>
                  <a:miter lim="800000"/>
                  <a:headEnd/>
                  <a:tailEnd/>
                </a:ln>
              </p:spPr>
              <p:txBody>
                <a:bodyPr lIns="0" tIns="0" rIns="0" bIns="0" anchor="ctr"/>
                <a:lstStyle/>
                <a:p>
                  <a:pPr algn="ctr">
                    <a:lnSpc>
                      <a:spcPct val="100000"/>
                    </a:lnSpc>
                  </a:pPr>
                  <a14:m>
                    <m:oMathPara xmlns:m="http://schemas.openxmlformats.org/officeDocument/2006/math">
                      <m:oMathParaPr>
                        <m:jc m:val="centerGroup"/>
                      </m:oMathParaPr>
                      <m:oMath xmlns:m="http://schemas.openxmlformats.org/officeDocument/2006/math">
                        <m:r>
                          <a:rPr lang="en-US" sz="2800" i="1">
                            <a:latin typeface="Cambria Math"/>
                          </a:rPr>
                          <m:t>1</m:t>
                        </m:r>
                      </m:oMath>
                    </m:oMathPara>
                  </a14:m>
                  <a:endParaRPr lang="en-US" sz="2800" dirty="0"/>
                </a:p>
              </p:txBody>
            </p:sp>
          </mc:Choice>
          <mc:Fallback xmlns="">
            <p:sp>
              <p:nvSpPr>
                <p:cNvPr id="58" name="Text Box 41"/>
                <p:cNvSpPr txBox="1">
                  <a:spLocks noRot="1" noChangeAspect="1" noMove="1" noResize="1" noEditPoints="1" noAdjustHandles="1" noChangeArrowheads="1" noChangeShapeType="1" noTextEdit="1"/>
                </p:cNvSpPr>
                <p:nvPr/>
              </p:nvSpPr>
              <p:spPr bwMode="auto">
                <a:xfrm>
                  <a:off x="2286000" y="5229577"/>
                  <a:ext cx="716630" cy="457200"/>
                </a:xfrm>
                <a:prstGeom prst="rect">
                  <a:avLst/>
                </a:prstGeom>
                <a:blipFill>
                  <a:blip r:embed="rId11"/>
                  <a:stretch>
                    <a:fillRect/>
                  </a:stretch>
                </a:blipFill>
                <a:ln w="9525">
                  <a:solidFill>
                    <a:srgbClr val="FF0000"/>
                  </a:solidFill>
                  <a:miter lim="800000"/>
                  <a:headEnd/>
                  <a:tailEnd/>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9" name="Text Box 41"/>
                <p:cNvSpPr txBox="1">
                  <a:spLocks noChangeArrowheads="1"/>
                </p:cNvSpPr>
                <p:nvPr/>
              </p:nvSpPr>
              <p:spPr bwMode="auto">
                <a:xfrm>
                  <a:off x="3201319" y="5229577"/>
                  <a:ext cx="716630" cy="457200"/>
                </a:xfrm>
                <a:prstGeom prst="rect">
                  <a:avLst/>
                </a:prstGeom>
                <a:noFill/>
                <a:ln w="9525">
                  <a:solidFill>
                    <a:srgbClr val="FF0000"/>
                  </a:solidFill>
                  <a:miter lim="800000"/>
                  <a:headEnd/>
                  <a:tailEnd/>
                </a:ln>
              </p:spPr>
              <p:txBody>
                <a:bodyPr lIns="0" tIns="0" rIns="0" bIns="0" anchor="ctr"/>
                <a:lstStyle/>
                <a:p>
                  <a:pPr algn="ctr">
                    <a:lnSpc>
                      <a:spcPct val="100000"/>
                    </a:lnSpc>
                  </a:pPr>
                  <a14:m>
                    <m:oMathPara xmlns:m="http://schemas.openxmlformats.org/officeDocument/2006/math">
                      <m:oMathParaPr>
                        <m:jc m:val="centerGroup"/>
                      </m:oMathParaPr>
                      <m:oMath xmlns:m="http://schemas.openxmlformats.org/officeDocument/2006/math">
                        <m:r>
                          <a:rPr lang="en-US" sz="2800" i="1">
                            <a:latin typeface="Cambria Math"/>
                          </a:rPr>
                          <m:t>1</m:t>
                        </m:r>
                      </m:oMath>
                    </m:oMathPara>
                  </a14:m>
                  <a:endParaRPr lang="en-US" sz="2800" dirty="0"/>
                </a:p>
              </p:txBody>
            </p:sp>
          </mc:Choice>
          <mc:Fallback xmlns="">
            <p:sp>
              <p:nvSpPr>
                <p:cNvPr id="59" name="Text Box 41"/>
                <p:cNvSpPr txBox="1">
                  <a:spLocks noRot="1" noChangeAspect="1" noMove="1" noResize="1" noEditPoints="1" noAdjustHandles="1" noChangeArrowheads="1" noChangeShapeType="1" noTextEdit="1"/>
                </p:cNvSpPr>
                <p:nvPr/>
              </p:nvSpPr>
              <p:spPr bwMode="auto">
                <a:xfrm>
                  <a:off x="3201319" y="5229577"/>
                  <a:ext cx="716630" cy="457200"/>
                </a:xfrm>
                <a:prstGeom prst="rect">
                  <a:avLst/>
                </a:prstGeom>
                <a:blipFill>
                  <a:blip r:embed="rId12"/>
                  <a:stretch>
                    <a:fillRect/>
                  </a:stretch>
                </a:blipFill>
                <a:ln w="9525">
                  <a:solidFill>
                    <a:srgbClr val="FF0000"/>
                  </a:solidFill>
                  <a:miter lim="800000"/>
                  <a:headEnd/>
                  <a:tailEnd/>
                </a:ln>
              </p:spPr>
              <p:txBody>
                <a:bodyPr/>
                <a:lstStyle/>
                <a:p>
                  <a:r>
                    <a:rPr lang="en-US">
                      <a:noFill/>
                    </a:rPr>
                    <a:t> </a:t>
                  </a:r>
                </a:p>
              </p:txBody>
            </p:sp>
          </mc:Fallback>
        </mc:AlternateContent>
        <p:sp>
          <p:nvSpPr>
            <p:cNvPr id="60" name="Rectangle 59"/>
            <p:cNvSpPr/>
            <p:nvPr/>
          </p:nvSpPr>
          <p:spPr>
            <a:xfrm>
              <a:off x="4133849" y="4917337"/>
              <a:ext cx="574196" cy="769441"/>
            </a:xfrm>
            <a:prstGeom prst="rect">
              <a:avLst/>
            </a:prstGeom>
          </p:spPr>
          <p:txBody>
            <a:bodyPr wrap="none">
              <a:spAutoFit/>
            </a:bodyPr>
            <a:lstStyle/>
            <a:p>
              <a:r>
                <a:rPr lang="en-US" sz="4400" dirty="0"/>
                <a:t>…</a:t>
              </a:r>
            </a:p>
          </p:txBody>
        </p:sp>
        <mc:AlternateContent xmlns:mc="http://schemas.openxmlformats.org/markup-compatibility/2006" xmlns:a14="http://schemas.microsoft.com/office/drawing/2010/main">
          <mc:Choice Requires="a14">
            <p:sp>
              <p:nvSpPr>
                <p:cNvPr id="61" name="Text Box 41"/>
                <p:cNvSpPr txBox="1">
                  <a:spLocks noChangeArrowheads="1"/>
                </p:cNvSpPr>
                <p:nvPr/>
              </p:nvSpPr>
              <p:spPr bwMode="auto">
                <a:xfrm>
                  <a:off x="5348411" y="5226656"/>
                  <a:ext cx="716630" cy="457200"/>
                </a:xfrm>
                <a:prstGeom prst="rect">
                  <a:avLst/>
                </a:prstGeom>
                <a:noFill/>
                <a:ln w="9525">
                  <a:solidFill>
                    <a:srgbClr val="FF0000"/>
                  </a:solidFill>
                  <a:miter lim="800000"/>
                  <a:headEnd/>
                  <a:tailEnd/>
                </a:ln>
              </p:spPr>
              <p:txBody>
                <a:bodyPr lIns="0" tIns="0" rIns="0" bIns="0" anchor="ctr"/>
                <a:lstStyle/>
                <a:p>
                  <a:pPr algn="ctr">
                    <a:lnSpc>
                      <a:spcPct val="100000"/>
                    </a:lnSpc>
                  </a:pPr>
                  <a14:m>
                    <m:oMathPara xmlns:m="http://schemas.openxmlformats.org/officeDocument/2006/math">
                      <m:oMathParaPr>
                        <m:jc m:val="centerGroup"/>
                      </m:oMathParaPr>
                      <m:oMath xmlns:m="http://schemas.openxmlformats.org/officeDocument/2006/math">
                        <m:r>
                          <a:rPr lang="en-US" sz="2800" i="1">
                            <a:latin typeface="Cambria Math"/>
                          </a:rPr>
                          <m:t>1</m:t>
                        </m:r>
                      </m:oMath>
                    </m:oMathPara>
                  </a14:m>
                  <a:endParaRPr lang="en-US" sz="2800" dirty="0"/>
                </a:p>
              </p:txBody>
            </p:sp>
          </mc:Choice>
          <mc:Fallback xmlns="">
            <p:sp>
              <p:nvSpPr>
                <p:cNvPr id="61" name="Text Box 41"/>
                <p:cNvSpPr txBox="1">
                  <a:spLocks noRot="1" noChangeAspect="1" noMove="1" noResize="1" noEditPoints="1" noAdjustHandles="1" noChangeArrowheads="1" noChangeShapeType="1" noTextEdit="1"/>
                </p:cNvSpPr>
                <p:nvPr/>
              </p:nvSpPr>
              <p:spPr bwMode="auto">
                <a:xfrm>
                  <a:off x="5348411" y="5226656"/>
                  <a:ext cx="716630" cy="457200"/>
                </a:xfrm>
                <a:prstGeom prst="rect">
                  <a:avLst/>
                </a:prstGeom>
                <a:blipFill>
                  <a:blip r:embed="rId13"/>
                  <a:stretch>
                    <a:fillRect/>
                  </a:stretch>
                </a:blipFill>
                <a:ln w="9525">
                  <a:solidFill>
                    <a:srgbClr val="FF0000"/>
                  </a:solidFill>
                  <a:miter lim="800000"/>
                  <a:headEnd/>
                  <a:tailEnd/>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2" name="Text Box 41"/>
                <p:cNvSpPr txBox="1">
                  <a:spLocks noChangeArrowheads="1"/>
                </p:cNvSpPr>
                <p:nvPr/>
              </p:nvSpPr>
              <p:spPr bwMode="auto">
                <a:xfrm>
                  <a:off x="6324600" y="5229577"/>
                  <a:ext cx="716630" cy="457200"/>
                </a:xfrm>
                <a:prstGeom prst="rect">
                  <a:avLst/>
                </a:prstGeom>
                <a:noFill/>
                <a:ln w="9525">
                  <a:solidFill>
                    <a:srgbClr val="FF0000"/>
                  </a:solidFill>
                  <a:miter lim="800000"/>
                  <a:headEnd/>
                  <a:tailEnd/>
                </a:ln>
              </p:spPr>
              <p:txBody>
                <a:bodyPr lIns="0" tIns="0" rIns="0" bIns="0" anchor="ctr"/>
                <a:lstStyle/>
                <a:p>
                  <a:pPr algn="ctr">
                    <a:lnSpc>
                      <a:spcPct val="100000"/>
                    </a:lnSpc>
                  </a:pPr>
                  <a14:m>
                    <m:oMathPara xmlns:m="http://schemas.openxmlformats.org/officeDocument/2006/math">
                      <m:oMathParaPr>
                        <m:jc m:val="centerGroup"/>
                      </m:oMathParaPr>
                      <m:oMath xmlns:m="http://schemas.openxmlformats.org/officeDocument/2006/math">
                        <m:r>
                          <a:rPr lang="en-US" sz="2800" i="1">
                            <a:latin typeface="Cambria Math"/>
                          </a:rPr>
                          <m:t>1</m:t>
                        </m:r>
                      </m:oMath>
                    </m:oMathPara>
                  </a14:m>
                  <a:endParaRPr lang="en-US" sz="2800" dirty="0"/>
                </a:p>
              </p:txBody>
            </p:sp>
          </mc:Choice>
          <mc:Fallback xmlns="">
            <p:sp>
              <p:nvSpPr>
                <p:cNvPr id="62" name="Text Box 41"/>
                <p:cNvSpPr txBox="1">
                  <a:spLocks noRot="1" noChangeAspect="1" noMove="1" noResize="1" noEditPoints="1" noAdjustHandles="1" noChangeArrowheads="1" noChangeShapeType="1" noTextEdit="1"/>
                </p:cNvSpPr>
                <p:nvPr/>
              </p:nvSpPr>
              <p:spPr bwMode="auto">
                <a:xfrm>
                  <a:off x="6324600" y="5229577"/>
                  <a:ext cx="716630" cy="457200"/>
                </a:xfrm>
                <a:prstGeom prst="rect">
                  <a:avLst/>
                </a:prstGeom>
                <a:blipFill>
                  <a:blip r:embed="rId14"/>
                  <a:stretch>
                    <a:fillRect/>
                  </a:stretch>
                </a:blipFill>
                <a:ln w="9525">
                  <a:solidFill>
                    <a:srgbClr val="FF0000"/>
                  </a:solidFill>
                  <a:miter lim="800000"/>
                  <a:headEnd/>
                  <a:tailEnd/>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3" name="Text Box 41"/>
                <p:cNvSpPr txBox="1">
                  <a:spLocks noChangeArrowheads="1"/>
                </p:cNvSpPr>
                <p:nvPr/>
              </p:nvSpPr>
              <p:spPr bwMode="auto">
                <a:xfrm>
                  <a:off x="7201056" y="5229577"/>
                  <a:ext cx="716630" cy="457200"/>
                </a:xfrm>
                <a:prstGeom prst="rect">
                  <a:avLst/>
                </a:prstGeom>
                <a:noFill/>
                <a:ln w="9525">
                  <a:solidFill>
                    <a:srgbClr val="FF0000"/>
                  </a:solidFill>
                  <a:miter lim="800000"/>
                  <a:headEnd/>
                  <a:tailEnd/>
                </a:ln>
              </p:spPr>
              <p:txBody>
                <a:bodyPr lIns="0" tIns="0" rIns="0" bIns="0" anchor="ctr"/>
                <a:lstStyle/>
                <a:p>
                  <a:pPr algn="ctr">
                    <a:lnSpc>
                      <a:spcPct val="100000"/>
                    </a:lnSpc>
                  </a:pPr>
                  <a14:m>
                    <m:oMathPara xmlns:m="http://schemas.openxmlformats.org/officeDocument/2006/math">
                      <m:oMathParaPr>
                        <m:jc m:val="centerGroup"/>
                      </m:oMathParaPr>
                      <m:oMath xmlns:m="http://schemas.openxmlformats.org/officeDocument/2006/math">
                        <m:r>
                          <a:rPr lang="en-US" sz="2800" i="1">
                            <a:latin typeface="Cambria Math"/>
                          </a:rPr>
                          <m:t>1</m:t>
                        </m:r>
                      </m:oMath>
                    </m:oMathPara>
                  </a14:m>
                  <a:endParaRPr lang="en-US" sz="2800" dirty="0"/>
                </a:p>
              </p:txBody>
            </p:sp>
          </mc:Choice>
          <mc:Fallback xmlns="">
            <p:sp>
              <p:nvSpPr>
                <p:cNvPr id="63" name="Text Box 41"/>
                <p:cNvSpPr txBox="1">
                  <a:spLocks noRot="1" noChangeAspect="1" noMove="1" noResize="1" noEditPoints="1" noAdjustHandles="1" noChangeArrowheads="1" noChangeShapeType="1" noTextEdit="1"/>
                </p:cNvSpPr>
                <p:nvPr/>
              </p:nvSpPr>
              <p:spPr bwMode="auto">
                <a:xfrm>
                  <a:off x="7201056" y="5229577"/>
                  <a:ext cx="716630" cy="457200"/>
                </a:xfrm>
                <a:prstGeom prst="rect">
                  <a:avLst/>
                </a:prstGeom>
                <a:blipFill>
                  <a:blip r:embed="rId15"/>
                  <a:stretch>
                    <a:fillRect/>
                  </a:stretch>
                </a:blipFill>
                <a:ln w="9525">
                  <a:solidFill>
                    <a:srgbClr val="FF0000"/>
                  </a:solidFill>
                  <a:miter lim="800000"/>
                  <a:headEnd/>
                  <a:tailEnd/>
                </a:ln>
              </p:spPr>
              <p:txBody>
                <a:bodyPr/>
                <a:lstStyle/>
                <a:p>
                  <a:r>
                    <a:rPr lang="en-US">
                      <a:noFill/>
                    </a:rPr>
                    <a:t> </a:t>
                  </a:r>
                </a:p>
              </p:txBody>
            </p:sp>
          </mc:Fallback>
        </mc:AlternateContent>
        <p:cxnSp>
          <p:nvCxnSpPr>
            <p:cNvPr id="65" name="Straight Connector 64"/>
            <p:cNvCxnSpPr>
              <a:stCxn id="44" idx="2"/>
              <a:endCxn id="47" idx="0"/>
            </p:cNvCxnSpPr>
            <p:nvPr/>
          </p:nvCxnSpPr>
          <p:spPr>
            <a:xfrm flipH="1">
              <a:off x="3357354" y="2590800"/>
              <a:ext cx="1690896" cy="437452"/>
            </a:xfrm>
            <a:prstGeom prst="line">
              <a:avLst/>
            </a:prstGeom>
            <a:ln w="28575">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a:stCxn id="44" idx="2"/>
              <a:endCxn id="48" idx="0"/>
            </p:cNvCxnSpPr>
            <p:nvPr/>
          </p:nvCxnSpPr>
          <p:spPr>
            <a:xfrm>
              <a:off x="5048250" y="2590800"/>
              <a:ext cx="1600200" cy="437452"/>
            </a:xfrm>
            <a:prstGeom prst="line">
              <a:avLst/>
            </a:prstGeom>
            <a:ln w="28575">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73" name="Straight Connector 72"/>
            <p:cNvCxnSpPr>
              <a:stCxn id="47" idx="2"/>
              <a:endCxn id="49" idx="0"/>
            </p:cNvCxnSpPr>
            <p:nvPr/>
          </p:nvCxnSpPr>
          <p:spPr>
            <a:xfrm flipH="1">
              <a:off x="2240630" y="3485452"/>
              <a:ext cx="1116724" cy="348874"/>
            </a:xfrm>
            <a:prstGeom prst="line">
              <a:avLst/>
            </a:prstGeom>
            <a:ln w="28575">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76" name="Straight Connector 75"/>
            <p:cNvCxnSpPr>
              <a:stCxn id="47" idx="2"/>
              <a:endCxn id="50" idx="0"/>
            </p:cNvCxnSpPr>
            <p:nvPr/>
          </p:nvCxnSpPr>
          <p:spPr>
            <a:xfrm>
              <a:off x="3357354" y="3485452"/>
              <a:ext cx="624096" cy="348874"/>
            </a:xfrm>
            <a:prstGeom prst="line">
              <a:avLst/>
            </a:prstGeom>
            <a:ln w="28575">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79" name="Straight Connector 78"/>
            <p:cNvCxnSpPr>
              <a:stCxn id="48" idx="2"/>
              <a:endCxn id="51" idx="0"/>
            </p:cNvCxnSpPr>
            <p:nvPr/>
          </p:nvCxnSpPr>
          <p:spPr>
            <a:xfrm flipH="1">
              <a:off x="5848350" y="3485452"/>
              <a:ext cx="800100" cy="346924"/>
            </a:xfrm>
            <a:prstGeom prst="line">
              <a:avLst/>
            </a:prstGeom>
            <a:ln w="28575">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82" name="Straight Connector 81"/>
            <p:cNvCxnSpPr>
              <a:stCxn id="48" idx="2"/>
              <a:endCxn id="52" idx="0"/>
            </p:cNvCxnSpPr>
            <p:nvPr/>
          </p:nvCxnSpPr>
          <p:spPr>
            <a:xfrm>
              <a:off x="6648450" y="3485452"/>
              <a:ext cx="762000" cy="348874"/>
            </a:xfrm>
            <a:prstGeom prst="line">
              <a:avLst/>
            </a:prstGeom>
            <a:ln w="28575">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a:off x="7486650" y="4291526"/>
              <a:ext cx="499546" cy="339268"/>
            </a:xfrm>
            <a:prstGeom prst="line">
              <a:avLst/>
            </a:prstGeom>
            <a:ln w="28575">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a:stCxn id="52" idx="2"/>
            </p:cNvCxnSpPr>
            <p:nvPr/>
          </p:nvCxnSpPr>
          <p:spPr>
            <a:xfrm flipH="1">
              <a:off x="7143432" y="4291526"/>
              <a:ext cx="267019" cy="339268"/>
            </a:xfrm>
            <a:prstGeom prst="line">
              <a:avLst/>
            </a:prstGeom>
            <a:ln w="28575">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92" name="Straight Connector 91"/>
            <p:cNvCxnSpPr>
              <a:stCxn id="51" idx="2"/>
            </p:cNvCxnSpPr>
            <p:nvPr/>
          </p:nvCxnSpPr>
          <p:spPr>
            <a:xfrm>
              <a:off x="5848351" y="4289576"/>
              <a:ext cx="499545" cy="320454"/>
            </a:xfrm>
            <a:prstGeom prst="line">
              <a:avLst/>
            </a:prstGeom>
            <a:ln w="28575">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93" name="Straight Connector 92"/>
            <p:cNvCxnSpPr>
              <a:stCxn id="51" idx="2"/>
            </p:cNvCxnSpPr>
            <p:nvPr/>
          </p:nvCxnSpPr>
          <p:spPr>
            <a:xfrm flipH="1">
              <a:off x="5581332" y="4289576"/>
              <a:ext cx="267019" cy="320454"/>
            </a:xfrm>
            <a:prstGeom prst="line">
              <a:avLst/>
            </a:prstGeom>
            <a:ln w="28575">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96" name="Straight Connector 95"/>
            <p:cNvCxnSpPr>
              <a:stCxn id="50" idx="2"/>
            </p:cNvCxnSpPr>
            <p:nvPr/>
          </p:nvCxnSpPr>
          <p:spPr>
            <a:xfrm>
              <a:off x="3981450" y="4291526"/>
              <a:ext cx="526860" cy="313382"/>
            </a:xfrm>
            <a:prstGeom prst="line">
              <a:avLst/>
            </a:prstGeom>
            <a:ln w="28575">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a:stCxn id="50" idx="2"/>
            </p:cNvCxnSpPr>
            <p:nvPr/>
          </p:nvCxnSpPr>
          <p:spPr>
            <a:xfrm flipH="1">
              <a:off x="3741748" y="4291526"/>
              <a:ext cx="239703" cy="313382"/>
            </a:xfrm>
            <a:prstGeom prst="line">
              <a:avLst/>
            </a:prstGeom>
            <a:ln w="28575">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00" name="Straight Connector 99"/>
            <p:cNvCxnSpPr>
              <a:stCxn id="49" idx="2"/>
            </p:cNvCxnSpPr>
            <p:nvPr/>
          </p:nvCxnSpPr>
          <p:spPr>
            <a:xfrm>
              <a:off x="2240631" y="4291527"/>
              <a:ext cx="474963" cy="308485"/>
            </a:xfrm>
            <a:prstGeom prst="line">
              <a:avLst/>
            </a:prstGeom>
            <a:ln w="28575">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01" name="Straight Connector 100"/>
            <p:cNvCxnSpPr>
              <a:stCxn id="49" idx="2"/>
            </p:cNvCxnSpPr>
            <p:nvPr/>
          </p:nvCxnSpPr>
          <p:spPr>
            <a:xfrm flipH="1">
              <a:off x="1949032" y="4291527"/>
              <a:ext cx="291599" cy="308485"/>
            </a:xfrm>
            <a:prstGeom prst="line">
              <a:avLst/>
            </a:prstGeom>
            <a:ln w="28575">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64" name="TextBox 63"/>
                <p:cNvSpPr txBox="1"/>
                <p:nvPr/>
              </p:nvSpPr>
              <p:spPr>
                <a:xfrm>
                  <a:off x="5668215" y="1992868"/>
                  <a:ext cx="374590"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b="0" i="1" smtClean="0">
                            <a:solidFill>
                              <a:srgbClr val="0070C0"/>
                            </a:solidFill>
                            <a:latin typeface="Cambria Math" panose="02040503050406030204" pitchFamily="18" charset="0"/>
                          </a:rPr>
                          <m:t>𝑛</m:t>
                        </m:r>
                      </m:oMath>
                    </m:oMathPara>
                  </a14:m>
                  <a:endParaRPr lang="en-US" dirty="0">
                    <a:solidFill>
                      <a:srgbClr val="0070C0"/>
                    </a:solidFill>
                  </a:endParaRPr>
                </a:p>
              </p:txBody>
            </p:sp>
          </mc:Choice>
          <mc:Fallback xmlns="">
            <p:sp>
              <p:nvSpPr>
                <p:cNvPr id="64" name="TextBox 63"/>
                <p:cNvSpPr txBox="1">
                  <a:spLocks noRot="1" noChangeAspect="1" noMove="1" noResize="1" noEditPoints="1" noAdjustHandles="1" noChangeArrowheads="1" noChangeShapeType="1" noTextEdit="1"/>
                </p:cNvSpPr>
                <p:nvPr/>
              </p:nvSpPr>
              <p:spPr>
                <a:xfrm>
                  <a:off x="5668215" y="1992868"/>
                  <a:ext cx="374590" cy="369332"/>
                </a:xfrm>
                <a:prstGeom prst="rect">
                  <a:avLst/>
                </a:prstGeom>
                <a:blipFill>
                  <a:blip r:embed="rId16"/>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6" name="TextBox 65"/>
                <p:cNvSpPr txBox="1"/>
                <p:nvPr/>
              </p:nvSpPr>
              <p:spPr>
                <a:xfrm>
                  <a:off x="3962400" y="2940302"/>
                  <a:ext cx="374590" cy="564898"/>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f>
                          <m:fPr>
                            <m:ctrlPr>
                              <a:rPr lang="en-US" b="0" i="1" smtClean="0">
                                <a:solidFill>
                                  <a:srgbClr val="0070C0"/>
                                </a:solidFill>
                                <a:latin typeface="Cambria Math" panose="02040503050406030204" pitchFamily="18" charset="0"/>
                              </a:rPr>
                            </m:ctrlPr>
                          </m:fPr>
                          <m:num>
                            <m:r>
                              <a:rPr lang="en-US" b="0" i="1" smtClean="0">
                                <a:solidFill>
                                  <a:srgbClr val="0070C0"/>
                                </a:solidFill>
                                <a:latin typeface="Cambria Math" panose="02040503050406030204" pitchFamily="18" charset="0"/>
                              </a:rPr>
                              <m:t>𝑛</m:t>
                            </m:r>
                          </m:num>
                          <m:den>
                            <m:r>
                              <a:rPr lang="en-US" b="0" i="1" smtClean="0">
                                <a:solidFill>
                                  <a:srgbClr val="0070C0"/>
                                </a:solidFill>
                                <a:latin typeface="Cambria Math" panose="02040503050406030204" pitchFamily="18" charset="0"/>
                              </a:rPr>
                              <m:t>2</m:t>
                            </m:r>
                          </m:den>
                        </m:f>
                      </m:oMath>
                    </m:oMathPara>
                  </a14:m>
                  <a:endParaRPr lang="en-US" dirty="0">
                    <a:solidFill>
                      <a:srgbClr val="0070C0"/>
                    </a:solidFill>
                  </a:endParaRPr>
                </a:p>
              </p:txBody>
            </p:sp>
          </mc:Choice>
          <mc:Fallback xmlns="">
            <p:sp>
              <p:nvSpPr>
                <p:cNvPr id="66" name="TextBox 65"/>
                <p:cNvSpPr txBox="1">
                  <a:spLocks noRot="1" noChangeAspect="1" noMove="1" noResize="1" noEditPoints="1" noAdjustHandles="1" noChangeArrowheads="1" noChangeShapeType="1" noTextEdit="1"/>
                </p:cNvSpPr>
                <p:nvPr/>
              </p:nvSpPr>
              <p:spPr>
                <a:xfrm>
                  <a:off x="3962400" y="2940302"/>
                  <a:ext cx="374590" cy="564898"/>
                </a:xfrm>
                <a:prstGeom prst="rect">
                  <a:avLst/>
                </a:prstGeom>
                <a:blipFill>
                  <a:blip r:embed="rId17"/>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7" name="TextBox 66"/>
                <p:cNvSpPr txBox="1"/>
                <p:nvPr/>
              </p:nvSpPr>
              <p:spPr>
                <a:xfrm>
                  <a:off x="7246374" y="2974403"/>
                  <a:ext cx="374590" cy="564898"/>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f>
                          <m:fPr>
                            <m:ctrlPr>
                              <a:rPr lang="en-US" b="0" i="1" smtClean="0">
                                <a:solidFill>
                                  <a:srgbClr val="0070C0"/>
                                </a:solidFill>
                                <a:latin typeface="Cambria Math" panose="02040503050406030204" pitchFamily="18" charset="0"/>
                              </a:rPr>
                            </m:ctrlPr>
                          </m:fPr>
                          <m:num>
                            <m:r>
                              <a:rPr lang="en-US" b="0" i="1" smtClean="0">
                                <a:solidFill>
                                  <a:srgbClr val="0070C0"/>
                                </a:solidFill>
                                <a:latin typeface="Cambria Math" panose="02040503050406030204" pitchFamily="18" charset="0"/>
                              </a:rPr>
                              <m:t>𝑛</m:t>
                            </m:r>
                          </m:num>
                          <m:den>
                            <m:r>
                              <a:rPr lang="en-US" b="0" i="1" smtClean="0">
                                <a:solidFill>
                                  <a:srgbClr val="0070C0"/>
                                </a:solidFill>
                                <a:latin typeface="Cambria Math" panose="02040503050406030204" pitchFamily="18" charset="0"/>
                              </a:rPr>
                              <m:t>2</m:t>
                            </m:r>
                          </m:den>
                        </m:f>
                      </m:oMath>
                    </m:oMathPara>
                  </a14:m>
                  <a:endParaRPr lang="en-US" dirty="0">
                    <a:solidFill>
                      <a:srgbClr val="0070C0"/>
                    </a:solidFill>
                  </a:endParaRPr>
                </a:p>
              </p:txBody>
            </p:sp>
          </mc:Choice>
          <mc:Fallback xmlns="">
            <p:sp>
              <p:nvSpPr>
                <p:cNvPr id="67" name="TextBox 66"/>
                <p:cNvSpPr txBox="1">
                  <a:spLocks noRot="1" noChangeAspect="1" noMove="1" noResize="1" noEditPoints="1" noAdjustHandles="1" noChangeArrowheads="1" noChangeShapeType="1" noTextEdit="1"/>
                </p:cNvSpPr>
                <p:nvPr/>
              </p:nvSpPr>
              <p:spPr>
                <a:xfrm>
                  <a:off x="7246374" y="2974403"/>
                  <a:ext cx="374590" cy="564898"/>
                </a:xfrm>
                <a:prstGeom prst="rect">
                  <a:avLst/>
                </a:prstGeom>
                <a:blipFill>
                  <a:blip r:embed="rId18"/>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8" name="TextBox 67"/>
                <p:cNvSpPr txBox="1"/>
                <p:nvPr/>
              </p:nvSpPr>
              <p:spPr>
                <a:xfrm>
                  <a:off x="2819400" y="3778527"/>
                  <a:ext cx="374590" cy="564898"/>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f>
                          <m:fPr>
                            <m:ctrlPr>
                              <a:rPr lang="en-US" b="0" i="1" smtClean="0">
                                <a:solidFill>
                                  <a:srgbClr val="0070C0"/>
                                </a:solidFill>
                                <a:latin typeface="Cambria Math" panose="02040503050406030204" pitchFamily="18" charset="0"/>
                              </a:rPr>
                            </m:ctrlPr>
                          </m:fPr>
                          <m:num>
                            <m:r>
                              <a:rPr lang="en-US" b="0" i="1" smtClean="0">
                                <a:solidFill>
                                  <a:srgbClr val="0070C0"/>
                                </a:solidFill>
                                <a:latin typeface="Cambria Math" panose="02040503050406030204" pitchFamily="18" charset="0"/>
                              </a:rPr>
                              <m:t>𝑛</m:t>
                            </m:r>
                          </m:num>
                          <m:den>
                            <m:r>
                              <a:rPr lang="en-US" b="0" i="1" smtClean="0">
                                <a:solidFill>
                                  <a:srgbClr val="0070C0"/>
                                </a:solidFill>
                                <a:latin typeface="Cambria Math" panose="02040503050406030204" pitchFamily="18" charset="0"/>
                              </a:rPr>
                              <m:t>4</m:t>
                            </m:r>
                          </m:den>
                        </m:f>
                      </m:oMath>
                    </m:oMathPara>
                  </a14:m>
                  <a:endParaRPr lang="en-US" dirty="0">
                    <a:solidFill>
                      <a:srgbClr val="0070C0"/>
                    </a:solidFill>
                  </a:endParaRPr>
                </a:p>
              </p:txBody>
            </p:sp>
          </mc:Choice>
          <mc:Fallback xmlns="">
            <p:sp>
              <p:nvSpPr>
                <p:cNvPr id="68" name="TextBox 67"/>
                <p:cNvSpPr txBox="1">
                  <a:spLocks noRot="1" noChangeAspect="1" noMove="1" noResize="1" noEditPoints="1" noAdjustHandles="1" noChangeArrowheads="1" noChangeShapeType="1" noTextEdit="1"/>
                </p:cNvSpPr>
                <p:nvPr/>
              </p:nvSpPr>
              <p:spPr>
                <a:xfrm>
                  <a:off x="2819400" y="3778527"/>
                  <a:ext cx="374590" cy="564898"/>
                </a:xfrm>
                <a:prstGeom prst="rect">
                  <a:avLst/>
                </a:prstGeom>
                <a:blipFill>
                  <a:blip r:embed="rId19"/>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0" name="TextBox 69"/>
                <p:cNvSpPr txBox="1"/>
                <p:nvPr/>
              </p:nvSpPr>
              <p:spPr>
                <a:xfrm>
                  <a:off x="4639597" y="3774093"/>
                  <a:ext cx="374590" cy="564898"/>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f>
                          <m:fPr>
                            <m:ctrlPr>
                              <a:rPr lang="en-US" b="0" i="1" smtClean="0">
                                <a:solidFill>
                                  <a:srgbClr val="0070C0"/>
                                </a:solidFill>
                                <a:latin typeface="Cambria Math" panose="02040503050406030204" pitchFamily="18" charset="0"/>
                              </a:rPr>
                            </m:ctrlPr>
                          </m:fPr>
                          <m:num>
                            <m:r>
                              <a:rPr lang="en-US" b="0" i="1" smtClean="0">
                                <a:solidFill>
                                  <a:srgbClr val="0070C0"/>
                                </a:solidFill>
                                <a:latin typeface="Cambria Math" panose="02040503050406030204" pitchFamily="18" charset="0"/>
                              </a:rPr>
                              <m:t>𝑛</m:t>
                            </m:r>
                          </m:num>
                          <m:den>
                            <m:r>
                              <a:rPr lang="en-US" b="0" i="1" smtClean="0">
                                <a:solidFill>
                                  <a:srgbClr val="0070C0"/>
                                </a:solidFill>
                                <a:latin typeface="Cambria Math" panose="02040503050406030204" pitchFamily="18" charset="0"/>
                              </a:rPr>
                              <m:t>4</m:t>
                            </m:r>
                          </m:den>
                        </m:f>
                      </m:oMath>
                    </m:oMathPara>
                  </a14:m>
                  <a:endParaRPr lang="en-US" dirty="0">
                    <a:solidFill>
                      <a:srgbClr val="0070C0"/>
                    </a:solidFill>
                  </a:endParaRPr>
                </a:p>
              </p:txBody>
            </p:sp>
          </mc:Choice>
          <mc:Fallback xmlns="">
            <p:sp>
              <p:nvSpPr>
                <p:cNvPr id="70" name="TextBox 69"/>
                <p:cNvSpPr txBox="1">
                  <a:spLocks noRot="1" noChangeAspect="1" noMove="1" noResize="1" noEditPoints="1" noAdjustHandles="1" noChangeArrowheads="1" noChangeShapeType="1" noTextEdit="1"/>
                </p:cNvSpPr>
                <p:nvPr/>
              </p:nvSpPr>
              <p:spPr>
                <a:xfrm>
                  <a:off x="4639597" y="3774093"/>
                  <a:ext cx="374590" cy="564898"/>
                </a:xfrm>
                <a:prstGeom prst="rect">
                  <a:avLst/>
                </a:prstGeom>
                <a:blipFill>
                  <a:blip r:embed="rId20"/>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1" name="TextBox 70"/>
                <p:cNvSpPr txBox="1"/>
                <p:nvPr/>
              </p:nvSpPr>
              <p:spPr>
                <a:xfrm>
                  <a:off x="6432433" y="3783622"/>
                  <a:ext cx="374590" cy="564898"/>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f>
                          <m:fPr>
                            <m:ctrlPr>
                              <a:rPr lang="en-US" b="0" i="1" smtClean="0">
                                <a:solidFill>
                                  <a:srgbClr val="0070C0"/>
                                </a:solidFill>
                                <a:latin typeface="Cambria Math" panose="02040503050406030204" pitchFamily="18" charset="0"/>
                              </a:rPr>
                            </m:ctrlPr>
                          </m:fPr>
                          <m:num>
                            <m:r>
                              <a:rPr lang="en-US" b="0" i="1" smtClean="0">
                                <a:solidFill>
                                  <a:srgbClr val="0070C0"/>
                                </a:solidFill>
                                <a:latin typeface="Cambria Math" panose="02040503050406030204" pitchFamily="18" charset="0"/>
                              </a:rPr>
                              <m:t>𝑛</m:t>
                            </m:r>
                          </m:num>
                          <m:den>
                            <m:r>
                              <a:rPr lang="en-US" b="0" i="1" smtClean="0">
                                <a:solidFill>
                                  <a:srgbClr val="0070C0"/>
                                </a:solidFill>
                                <a:latin typeface="Cambria Math" panose="02040503050406030204" pitchFamily="18" charset="0"/>
                              </a:rPr>
                              <m:t>4</m:t>
                            </m:r>
                          </m:den>
                        </m:f>
                      </m:oMath>
                    </m:oMathPara>
                  </a14:m>
                  <a:endParaRPr lang="en-US" b="0" dirty="0">
                    <a:solidFill>
                      <a:srgbClr val="0070C0"/>
                    </a:solidFill>
                  </a:endParaRPr>
                </a:p>
              </p:txBody>
            </p:sp>
          </mc:Choice>
          <mc:Fallback xmlns="">
            <p:sp>
              <p:nvSpPr>
                <p:cNvPr id="71" name="TextBox 70"/>
                <p:cNvSpPr txBox="1">
                  <a:spLocks noRot="1" noChangeAspect="1" noMove="1" noResize="1" noEditPoints="1" noAdjustHandles="1" noChangeArrowheads="1" noChangeShapeType="1" noTextEdit="1"/>
                </p:cNvSpPr>
                <p:nvPr/>
              </p:nvSpPr>
              <p:spPr>
                <a:xfrm>
                  <a:off x="6432433" y="3783622"/>
                  <a:ext cx="374590" cy="564898"/>
                </a:xfrm>
                <a:prstGeom prst="rect">
                  <a:avLst/>
                </a:prstGeom>
                <a:blipFill>
                  <a:blip r:embed="rId21"/>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2" name="TextBox 71"/>
                <p:cNvSpPr txBox="1"/>
                <p:nvPr/>
              </p:nvSpPr>
              <p:spPr>
                <a:xfrm>
                  <a:off x="8001000" y="3779188"/>
                  <a:ext cx="374590" cy="564898"/>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f>
                          <m:fPr>
                            <m:ctrlPr>
                              <a:rPr lang="en-US" b="0" i="1" smtClean="0">
                                <a:solidFill>
                                  <a:srgbClr val="0070C0"/>
                                </a:solidFill>
                                <a:latin typeface="Cambria Math" panose="02040503050406030204" pitchFamily="18" charset="0"/>
                              </a:rPr>
                            </m:ctrlPr>
                          </m:fPr>
                          <m:num>
                            <m:r>
                              <a:rPr lang="en-US" b="0" i="1" smtClean="0">
                                <a:solidFill>
                                  <a:srgbClr val="0070C0"/>
                                </a:solidFill>
                                <a:latin typeface="Cambria Math" panose="02040503050406030204" pitchFamily="18" charset="0"/>
                              </a:rPr>
                              <m:t>𝑛</m:t>
                            </m:r>
                          </m:num>
                          <m:den>
                            <m:r>
                              <a:rPr lang="en-US" b="0" i="1" smtClean="0">
                                <a:solidFill>
                                  <a:srgbClr val="0070C0"/>
                                </a:solidFill>
                                <a:latin typeface="Cambria Math" panose="02040503050406030204" pitchFamily="18" charset="0"/>
                              </a:rPr>
                              <m:t>4</m:t>
                            </m:r>
                          </m:den>
                        </m:f>
                      </m:oMath>
                    </m:oMathPara>
                  </a14:m>
                  <a:endParaRPr lang="en-US" dirty="0">
                    <a:solidFill>
                      <a:srgbClr val="0070C0"/>
                    </a:solidFill>
                  </a:endParaRPr>
                </a:p>
              </p:txBody>
            </p:sp>
          </mc:Choice>
          <mc:Fallback xmlns="">
            <p:sp>
              <p:nvSpPr>
                <p:cNvPr id="72" name="TextBox 71"/>
                <p:cNvSpPr txBox="1">
                  <a:spLocks noRot="1" noChangeAspect="1" noMove="1" noResize="1" noEditPoints="1" noAdjustHandles="1" noChangeArrowheads="1" noChangeShapeType="1" noTextEdit="1"/>
                </p:cNvSpPr>
                <p:nvPr/>
              </p:nvSpPr>
              <p:spPr>
                <a:xfrm>
                  <a:off x="8001000" y="3779188"/>
                  <a:ext cx="374590" cy="564898"/>
                </a:xfrm>
                <a:prstGeom prst="rect">
                  <a:avLst/>
                </a:prstGeom>
                <a:blipFill>
                  <a:blip r:embed="rId22"/>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4" name="TextBox 73"/>
                <p:cNvSpPr txBox="1"/>
                <p:nvPr/>
              </p:nvSpPr>
              <p:spPr>
                <a:xfrm>
                  <a:off x="1905000" y="5105400"/>
                  <a:ext cx="365806"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a:solidFill>
                              <a:srgbClr val="0070C0"/>
                            </a:solidFill>
                            <a:latin typeface="Cambria Math"/>
                          </a:rPr>
                          <m:t>1</m:t>
                        </m:r>
                      </m:oMath>
                    </m:oMathPara>
                  </a14:m>
                  <a:endParaRPr lang="en-US" dirty="0">
                    <a:solidFill>
                      <a:srgbClr val="0070C0"/>
                    </a:solidFill>
                  </a:endParaRPr>
                </a:p>
              </p:txBody>
            </p:sp>
          </mc:Choice>
          <mc:Fallback xmlns="">
            <p:sp>
              <p:nvSpPr>
                <p:cNvPr id="74" name="TextBox 73"/>
                <p:cNvSpPr txBox="1">
                  <a:spLocks noRot="1" noChangeAspect="1" noMove="1" noResize="1" noEditPoints="1" noAdjustHandles="1" noChangeArrowheads="1" noChangeShapeType="1" noTextEdit="1"/>
                </p:cNvSpPr>
                <p:nvPr/>
              </p:nvSpPr>
              <p:spPr>
                <a:xfrm>
                  <a:off x="1905000" y="5105400"/>
                  <a:ext cx="365806" cy="369332"/>
                </a:xfrm>
                <a:prstGeom prst="rect">
                  <a:avLst/>
                </a:prstGeom>
                <a:blipFill>
                  <a:blip r:embed="rId2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5" name="TextBox 74"/>
                <p:cNvSpPr txBox="1"/>
                <p:nvPr/>
              </p:nvSpPr>
              <p:spPr>
                <a:xfrm>
                  <a:off x="2907380" y="5105400"/>
                  <a:ext cx="365806"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a:solidFill>
                              <a:srgbClr val="0070C0"/>
                            </a:solidFill>
                            <a:latin typeface="Cambria Math"/>
                          </a:rPr>
                          <m:t>1</m:t>
                        </m:r>
                      </m:oMath>
                    </m:oMathPara>
                  </a14:m>
                  <a:endParaRPr lang="en-US" dirty="0">
                    <a:solidFill>
                      <a:srgbClr val="0070C0"/>
                    </a:solidFill>
                  </a:endParaRPr>
                </a:p>
              </p:txBody>
            </p:sp>
          </mc:Choice>
          <mc:Fallback xmlns="">
            <p:sp>
              <p:nvSpPr>
                <p:cNvPr id="75" name="TextBox 74"/>
                <p:cNvSpPr txBox="1">
                  <a:spLocks noRot="1" noChangeAspect="1" noMove="1" noResize="1" noEditPoints="1" noAdjustHandles="1" noChangeArrowheads="1" noChangeShapeType="1" noTextEdit="1"/>
                </p:cNvSpPr>
                <p:nvPr/>
              </p:nvSpPr>
              <p:spPr>
                <a:xfrm>
                  <a:off x="2907380" y="5105400"/>
                  <a:ext cx="365806" cy="369332"/>
                </a:xfrm>
                <a:prstGeom prst="rect">
                  <a:avLst/>
                </a:prstGeom>
                <a:blipFill>
                  <a:blip r:embed="rId2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7" name="TextBox 76"/>
                <p:cNvSpPr txBox="1"/>
                <p:nvPr/>
              </p:nvSpPr>
              <p:spPr>
                <a:xfrm>
                  <a:off x="3821292" y="5105400"/>
                  <a:ext cx="365806"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a:solidFill>
                              <a:srgbClr val="0070C0"/>
                            </a:solidFill>
                            <a:latin typeface="Cambria Math"/>
                          </a:rPr>
                          <m:t>1</m:t>
                        </m:r>
                      </m:oMath>
                    </m:oMathPara>
                  </a14:m>
                  <a:endParaRPr lang="en-US" dirty="0">
                    <a:solidFill>
                      <a:srgbClr val="0070C0"/>
                    </a:solidFill>
                  </a:endParaRPr>
                </a:p>
              </p:txBody>
            </p:sp>
          </mc:Choice>
          <mc:Fallback xmlns="">
            <p:sp>
              <p:nvSpPr>
                <p:cNvPr id="77" name="TextBox 76"/>
                <p:cNvSpPr txBox="1">
                  <a:spLocks noRot="1" noChangeAspect="1" noMove="1" noResize="1" noEditPoints="1" noAdjustHandles="1" noChangeArrowheads="1" noChangeShapeType="1" noTextEdit="1"/>
                </p:cNvSpPr>
                <p:nvPr/>
              </p:nvSpPr>
              <p:spPr>
                <a:xfrm>
                  <a:off x="3821292" y="5105400"/>
                  <a:ext cx="365806" cy="369332"/>
                </a:xfrm>
                <a:prstGeom prst="rect">
                  <a:avLst/>
                </a:prstGeom>
                <a:blipFill>
                  <a:blip r:embed="rId25"/>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8" name="TextBox 77"/>
                <p:cNvSpPr txBox="1"/>
                <p:nvPr/>
              </p:nvSpPr>
              <p:spPr>
                <a:xfrm>
                  <a:off x="5958794" y="5117390"/>
                  <a:ext cx="365806"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a:solidFill>
                              <a:srgbClr val="0070C0"/>
                            </a:solidFill>
                            <a:latin typeface="Cambria Math"/>
                          </a:rPr>
                          <m:t>1</m:t>
                        </m:r>
                      </m:oMath>
                    </m:oMathPara>
                  </a14:m>
                  <a:endParaRPr lang="en-US" dirty="0">
                    <a:solidFill>
                      <a:srgbClr val="0070C0"/>
                    </a:solidFill>
                  </a:endParaRPr>
                </a:p>
              </p:txBody>
            </p:sp>
          </mc:Choice>
          <mc:Fallback xmlns="">
            <p:sp>
              <p:nvSpPr>
                <p:cNvPr id="78" name="TextBox 77"/>
                <p:cNvSpPr txBox="1">
                  <a:spLocks noRot="1" noChangeAspect="1" noMove="1" noResize="1" noEditPoints="1" noAdjustHandles="1" noChangeArrowheads="1" noChangeShapeType="1" noTextEdit="1"/>
                </p:cNvSpPr>
                <p:nvPr/>
              </p:nvSpPr>
              <p:spPr>
                <a:xfrm>
                  <a:off x="5958794" y="5117390"/>
                  <a:ext cx="365806" cy="369332"/>
                </a:xfrm>
                <a:prstGeom prst="rect">
                  <a:avLst/>
                </a:prstGeom>
                <a:blipFill>
                  <a:blip r:embed="rId26"/>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80" name="TextBox 79"/>
                <p:cNvSpPr txBox="1"/>
                <p:nvPr/>
              </p:nvSpPr>
              <p:spPr>
                <a:xfrm>
                  <a:off x="6949394" y="5117390"/>
                  <a:ext cx="365806"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a:solidFill>
                              <a:srgbClr val="0070C0"/>
                            </a:solidFill>
                            <a:latin typeface="Cambria Math"/>
                          </a:rPr>
                          <m:t>1</m:t>
                        </m:r>
                      </m:oMath>
                    </m:oMathPara>
                  </a14:m>
                  <a:endParaRPr lang="en-US" dirty="0">
                    <a:solidFill>
                      <a:srgbClr val="0070C0"/>
                    </a:solidFill>
                  </a:endParaRPr>
                </a:p>
              </p:txBody>
            </p:sp>
          </mc:Choice>
          <mc:Fallback xmlns="">
            <p:sp>
              <p:nvSpPr>
                <p:cNvPr id="80" name="TextBox 79"/>
                <p:cNvSpPr txBox="1">
                  <a:spLocks noRot="1" noChangeAspect="1" noMove="1" noResize="1" noEditPoints="1" noAdjustHandles="1" noChangeArrowheads="1" noChangeShapeType="1" noTextEdit="1"/>
                </p:cNvSpPr>
                <p:nvPr/>
              </p:nvSpPr>
              <p:spPr>
                <a:xfrm>
                  <a:off x="6949394" y="5117390"/>
                  <a:ext cx="365806" cy="369332"/>
                </a:xfrm>
                <a:prstGeom prst="rect">
                  <a:avLst/>
                </a:prstGeom>
                <a:blipFill>
                  <a:blip r:embed="rId27"/>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81" name="TextBox 80"/>
                <p:cNvSpPr txBox="1"/>
                <p:nvPr/>
              </p:nvSpPr>
              <p:spPr>
                <a:xfrm>
                  <a:off x="7863794" y="5117390"/>
                  <a:ext cx="365806"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a:solidFill>
                              <a:srgbClr val="0070C0"/>
                            </a:solidFill>
                            <a:latin typeface="Cambria Math"/>
                          </a:rPr>
                          <m:t>1</m:t>
                        </m:r>
                      </m:oMath>
                    </m:oMathPara>
                  </a14:m>
                  <a:endParaRPr lang="en-US" dirty="0">
                    <a:solidFill>
                      <a:srgbClr val="0070C0"/>
                    </a:solidFill>
                  </a:endParaRPr>
                </a:p>
              </p:txBody>
            </p:sp>
          </mc:Choice>
          <mc:Fallback xmlns="">
            <p:sp>
              <p:nvSpPr>
                <p:cNvPr id="81" name="TextBox 80"/>
                <p:cNvSpPr txBox="1">
                  <a:spLocks noRot="1" noChangeAspect="1" noMove="1" noResize="1" noEditPoints="1" noAdjustHandles="1" noChangeArrowheads="1" noChangeShapeType="1" noTextEdit="1"/>
                </p:cNvSpPr>
                <p:nvPr/>
              </p:nvSpPr>
              <p:spPr>
                <a:xfrm>
                  <a:off x="7863794" y="5117390"/>
                  <a:ext cx="365806" cy="369332"/>
                </a:xfrm>
                <a:prstGeom prst="rect">
                  <a:avLst/>
                </a:prstGeom>
                <a:blipFill>
                  <a:blip r:embed="rId27"/>
                  <a:stretch>
                    <a:fillRect/>
                  </a:stretch>
                </a:blipFill>
              </p:spPr>
              <p:txBody>
                <a:bodyPr/>
                <a:lstStyle/>
                <a:p>
                  <a:r>
                    <a:rPr lang="en-US">
                      <a:noFill/>
                    </a:rPr>
                    <a:t> </a:t>
                  </a:r>
                </a:p>
              </p:txBody>
            </p:sp>
          </mc:Fallback>
        </mc:AlternateContent>
      </p:grpSp>
      <p:sp>
        <p:nvSpPr>
          <p:cNvPr id="42" name="Left Brace 41" descr="Because we need to make log_2(n) recursive calls before reaching a base case, the height of this chain of stackframes is log_2(n)."/>
          <p:cNvSpPr/>
          <p:nvPr/>
        </p:nvSpPr>
        <p:spPr>
          <a:xfrm flipH="1" flipV="1">
            <a:off x="8619126" y="1926189"/>
            <a:ext cx="250372" cy="3553177"/>
          </a:xfrm>
          <a:prstGeom prst="leftBrace">
            <a:avLst>
              <a:gd name="adj1" fmla="val 83199"/>
              <a:gd name="adj2" fmla="val 49631"/>
            </a:avLst>
          </a:prstGeom>
          <a:ln w="19050">
            <a:solidFill>
              <a:srgbClr val="FF00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mc:AlternateContent xmlns:mc="http://schemas.openxmlformats.org/markup-compatibility/2006" xmlns:a14="http://schemas.microsoft.com/office/drawing/2010/main">
        <mc:Choice Requires="a14">
          <p:sp>
            <p:nvSpPr>
              <p:cNvPr id="41" name="Text Box 2"/>
              <p:cNvSpPr txBox="1">
                <a:spLocks noChangeArrowheads="1"/>
              </p:cNvSpPr>
              <p:nvPr/>
            </p:nvSpPr>
            <p:spPr bwMode="auto">
              <a:xfrm>
                <a:off x="9266034" y="1745788"/>
                <a:ext cx="2807035" cy="505395"/>
              </a:xfrm>
              <a:prstGeom prst="rect">
                <a:avLst/>
              </a:prstGeom>
              <a:noFill/>
              <a:ln w="9525">
                <a:noFill/>
                <a:miter lim="800000"/>
                <a:headEnd/>
                <a:tailEnd/>
              </a:ln>
            </p:spPr>
            <p:txBody>
              <a:bodyPr wrap="square">
                <a:spAutoFit/>
              </a:bodyPr>
              <a:lstStyle/>
              <a:p>
                <a:pPr algn="ctr"/>
                <a:r>
                  <a:rPr lang="en-US" sz="2600" dirty="0">
                    <a:latin typeface="Symbol" pitchFamily="18" charset="2"/>
                  </a:rPr>
                  <a:t>Þ </a:t>
                </a:r>
                <a14:m>
                  <m:oMath xmlns:m="http://schemas.openxmlformats.org/officeDocument/2006/math">
                    <m:r>
                      <a:rPr lang="en-US" sz="2600" b="0" i="1" smtClean="0">
                        <a:solidFill>
                          <a:srgbClr val="0070C0"/>
                        </a:solidFill>
                        <a:latin typeface="Cambria Math" panose="02040503050406030204" pitchFamily="18" charset="0"/>
                      </a:rPr>
                      <m:t>𝑛</m:t>
                    </m:r>
                  </m:oMath>
                </a14:m>
                <a:r>
                  <a:rPr lang="en-US" sz="2600" dirty="0">
                    <a:solidFill>
                      <a:srgbClr val="FF0000"/>
                    </a:solidFill>
                  </a:rPr>
                  <a:t> </a:t>
                </a:r>
                <a:r>
                  <a:rPr lang="en-US" sz="2600" dirty="0"/>
                  <a:t>work per level</a:t>
                </a:r>
              </a:p>
            </p:txBody>
          </p:sp>
        </mc:Choice>
        <mc:Fallback xmlns="">
          <p:sp>
            <p:nvSpPr>
              <p:cNvPr id="41" name="Text Box 2"/>
              <p:cNvSpPr txBox="1">
                <a:spLocks noRot="1" noChangeAspect="1" noMove="1" noResize="1" noEditPoints="1" noAdjustHandles="1" noChangeArrowheads="1" noChangeShapeType="1" noTextEdit="1"/>
              </p:cNvSpPr>
              <p:nvPr/>
            </p:nvSpPr>
            <p:spPr bwMode="auto">
              <a:xfrm>
                <a:off x="9266034" y="1745788"/>
                <a:ext cx="2807035" cy="505395"/>
              </a:xfrm>
              <a:prstGeom prst="rect">
                <a:avLst/>
              </a:prstGeom>
              <a:blipFill>
                <a:blip r:embed="rId28"/>
                <a:stretch>
                  <a:fillRect l="-3043" t="-13253" r="-3043" b="-28916"/>
                </a:stretch>
              </a:blipFill>
              <a:ln w="9525">
                <a:noFill/>
                <a:miter lim="800000"/>
                <a:headEnd/>
                <a:tailEnd/>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3" name="Text Box 2"/>
              <p:cNvSpPr txBox="1">
                <a:spLocks noChangeArrowheads="1"/>
              </p:cNvSpPr>
              <p:nvPr/>
            </p:nvSpPr>
            <p:spPr bwMode="auto">
              <a:xfrm>
                <a:off x="8935966" y="3244053"/>
                <a:ext cx="2312388" cy="954107"/>
              </a:xfrm>
              <a:prstGeom prst="rect">
                <a:avLst/>
              </a:prstGeom>
              <a:noFill/>
              <a:ln w="9525">
                <a:noFill/>
                <a:miter lim="800000"/>
                <a:headEnd/>
                <a:tailEnd/>
              </a:ln>
            </p:spPr>
            <p:txBody>
              <a:bodyPr wrap="square">
                <a:spAutoFit/>
              </a:bodyPr>
              <a:lstStyle/>
              <a:p>
                <a:pPr algn="ctr"/>
                <a14:m>
                  <m:oMath xmlns:m="http://schemas.openxmlformats.org/officeDocument/2006/math">
                    <m:sSub>
                      <m:sSubPr>
                        <m:ctrlPr>
                          <a:rPr lang="en-US" sz="2800" i="1" dirty="0">
                            <a:solidFill>
                              <a:srgbClr val="FF00FF"/>
                            </a:solidFill>
                            <a:latin typeface="Cambria Math" panose="02040503050406030204" pitchFamily="18" charset="0"/>
                          </a:rPr>
                        </m:ctrlPr>
                      </m:sSubPr>
                      <m:e>
                        <m:r>
                          <m:rPr>
                            <m:sty m:val="p"/>
                          </m:rPr>
                          <a:rPr lang="en-US" sz="2800" dirty="0">
                            <a:solidFill>
                              <a:srgbClr val="FF00FF"/>
                            </a:solidFill>
                            <a:latin typeface="Cambria Math"/>
                          </a:rPr>
                          <m:t>log</m:t>
                        </m:r>
                      </m:e>
                      <m:sub>
                        <m:r>
                          <a:rPr lang="en-US" sz="2800" i="1" dirty="0">
                            <a:solidFill>
                              <a:srgbClr val="FF00FF"/>
                            </a:solidFill>
                            <a:latin typeface="Cambria Math"/>
                          </a:rPr>
                          <m:t>2</m:t>
                        </m:r>
                      </m:sub>
                    </m:sSub>
                    <m:r>
                      <a:rPr lang="en-US" sz="2800" i="1" dirty="0">
                        <a:solidFill>
                          <a:srgbClr val="FF00FF"/>
                        </a:solidFill>
                        <a:latin typeface="Cambria Math"/>
                      </a:rPr>
                      <m:t>⁡</m:t>
                    </m:r>
                    <m:r>
                      <a:rPr lang="en-US" sz="2800" i="1" dirty="0">
                        <a:solidFill>
                          <a:srgbClr val="FF00FF"/>
                        </a:solidFill>
                        <a:latin typeface="Cambria Math"/>
                      </a:rPr>
                      <m:t>𝑛</m:t>
                    </m:r>
                  </m:oMath>
                </a14:m>
                <a:r>
                  <a:rPr lang="en-US" sz="2800" dirty="0">
                    <a:solidFill>
                      <a:srgbClr val="FF00FF"/>
                    </a:solidFill>
                  </a:rPr>
                  <a:t> </a:t>
                </a:r>
                <a:r>
                  <a:rPr lang="en-US" sz="2800" dirty="0"/>
                  <a:t>levels</a:t>
                </a:r>
              </a:p>
              <a:p>
                <a:pPr algn="ctr"/>
                <a:r>
                  <a:rPr lang="en-US" sz="2800" dirty="0"/>
                  <a:t>of recursion</a:t>
                </a:r>
              </a:p>
            </p:txBody>
          </p:sp>
        </mc:Choice>
        <mc:Fallback xmlns="">
          <p:sp>
            <p:nvSpPr>
              <p:cNvPr id="43" name="Text Box 2"/>
              <p:cNvSpPr txBox="1">
                <a:spLocks noRot="1" noChangeAspect="1" noMove="1" noResize="1" noEditPoints="1" noAdjustHandles="1" noChangeArrowheads="1" noChangeShapeType="1" noTextEdit="1"/>
              </p:cNvSpPr>
              <p:nvPr/>
            </p:nvSpPr>
            <p:spPr bwMode="auto">
              <a:xfrm>
                <a:off x="8935966" y="3244053"/>
                <a:ext cx="2312388" cy="954107"/>
              </a:xfrm>
              <a:prstGeom prst="rect">
                <a:avLst/>
              </a:prstGeom>
              <a:blipFill>
                <a:blip r:embed="rId29"/>
                <a:stretch>
                  <a:fillRect t="-5732" b="-17197"/>
                </a:stretch>
              </a:blipFill>
              <a:ln w="9525">
                <a:noFill/>
                <a:miter lim="800000"/>
                <a:headEnd/>
                <a:tailEnd/>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6" name="Rectangle 45"/>
              <p:cNvSpPr/>
              <p:nvPr/>
            </p:nvSpPr>
            <p:spPr>
              <a:xfrm>
                <a:off x="6665900" y="5533535"/>
                <a:ext cx="5484531" cy="1324465"/>
              </a:xfrm>
              <a:prstGeom prst="rect">
                <a:avLst/>
              </a:prstGeom>
            </p:spPr>
            <p:txBody>
              <a:bodyPr wrap="square">
                <a:spAutoFit/>
              </a:bodyPr>
              <a:lstStyle/>
              <a:p>
                <a:pPr lvl="1"/>
                <a14:m>
                  <m:oMathPara xmlns:m="http://schemas.openxmlformats.org/officeDocument/2006/math">
                    <m:oMathParaPr>
                      <m:jc m:val="centerGroup"/>
                    </m:oMathParaPr>
                    <m:oMath xmlns:m="http://schemas.openxmlformats.org/officeDocument/2006/math">
                      <m:r>
                        <a:rPr lang="en-US" sz="2800" i="1" smtClean="0">
                          <a:latin typeface="Cambria Math"/>
                        </a:rPr>
                        <m:t>𝑇</m:t>
                      </m:r>
                      <m:d>
                        <m:dPr>
                          <m:ctrlPr>
                            <a:rPr lang="en-US" sz="2800" i="1">
                              <a:latin typeface="Cambria Math" panose="02040503050406030204" pitchFamily="18" charset="0"/>
                            </a:rPr>
                          </m:ctrlPr>
                        </m:dPr>
                        <m:e>
                          <m:r>
                            <a:rPr lang="en-US" sz="2800" i="1">
                              <a:latin typeface="Cambria Math"/>
                            </a:rPr>
                            <m:t>𝑛</m:t>
                          </m:r>
                        </m:e>
                      </m:d>
                      <m:r>
                        <a:rPr lang="en-US" sz="2800" i="1">
                          <a:latin typeface="Cambria Math"/>
                        </a:rPr>
                        <m:t>=</m:t>
                      </m:r>
                      <m:nary>
                        <m:naryPr>
                          <m:chr m:val="∑"/>
                          <m:ctrlPr>
                            <a:rPr lang="en-US" sz="2800" i="1">
                              <a:latin typeface="Cambria Math" panose="02040503050406030204" pitchFamily="18" charset="0"/>
                            </a:rPr>
                          </m:ctrlPr>
                        </m:naryPr>
                        <m:sub>
                          <m:r>
                            <m:rPr>
                              <m:brk m:alnAt="23"/>
                            </m:rPr>
                            <a:rPr lang="en-US" sz="2800" i="1">
                              <a:latin typeface="Cambria Math"/>
                            </a:rPr>
                            <m:t>𝑖</m:t>
                          </m:r>
                          <m:r>
                            <a:rPr lang="en-US" sz="2800" i="1">
                              <a:latin typeface="Cambria Math"/>
                            </a:rPr>
                            <m:t>=</m:t>
                          </m:r>
                          <m:r>
                            <a:rPr lang="en-US" sz="2800" b="0" i="1" smtClean="0">
                              <a:latin typeface="Cambria Math" panose="02040503050406030204" pitchFamily="18" charset="0"/>
                            </a:rPr>
                            <m:t>0</m:t>
                          </m:r>
                        </m:sub>
                        <m:sup>
                          <m:func>
                            <m:funcPr>
                              <m:ctrlPr>
                                <a:rPr lang="en-US" sz="2800" i="1">
                                  <a:latin typeface="Cambria Math" panose="02040503050406030204" pitchFamily="18" charset="0"/>
                                </a:rPr>
                              </m:ctrlPr>
                            </m:funcPr>
                            <m:fName>
                              <m:sSub>
                                <m:sSubPr>
                                  <m:ctrlPr>
                                    <a:rPr lang="en-US" sz="2800" i="1">
                                      <a:latin typeface="Cambria Math" panose="02040503050406030204" pitchFamily="18" charset="0"/>
                                    </a:rPr>
                                  </m:ctrlPr>
                                </m:sSubPr>
                                <m:e>
                                  <m:r>
                                    <m:rPr>
                                      <m:sty m:val="p"/>
                                    </m:rPr>
                                    <a:rPr lang="en-US" sz="2800">
                                      <a:latin typeface="Cambria Math"/>
                                    </a:rPr>
                                    <m:t>log</m:t>
                                  </m:r>
                                </m:e>
                                <m:sub>
                                  <m:r>
                                    <a:rPr lang="en-US" sz="2800">
                                      <a:latin typeface="Cambria Math"/>
                                    </a:rPr>
                                    <m:t>2</m:t>
                                  </m:r>
                                </m:sub>
                              </m:sSub>
                            </m:fName>
                            <m:e>
                              <m:r>
                                <a:rPr lang="en-US" sz="2800" i="1">
                                  <a:latin typeface="Cambria Math"/>
                                </a:rPr>
                                <m:t>𝑛</m:t>
                              </m:r>
                            </m:e>
                          </m:func>
                        </m:sup>
                        <m:e>
                          <m:r>
                            <a:rPr lang="en-US" sz="2800" b="0" i="1" smtClean="0">
                              <a:latin typeface="Cambria Math" panose="02040503050406030204" pitchFamily="18" charset="0"/>
                            </a:rPr>
                            <m:t>𝑛</m:t>
                          </m:r>
                        </m:e>
                      </m:nary>
                      <m:r>
                        <a:rPr lang="en-US" sz="2800" b="0" i="1" smtClean="0">
                          <a:latin typeface="Cambria Math" panose="02040503050406030204" pitchFamily="18" charset="0"/>
                        </a:rPr>
                        <m:t>=</m:t>
                      </m:r>
                      <m:r>
                        <m:rPr>
                          <m:sty m:val="p"/>
                        </m:rPr>
                        <a:rPr lang="en-US" sz="2800" b="0" i="0" smtClean="0">
                          <a:latin typeface="Cambria Math" panose="02040503050406030204" pitchFamily="18" charset="0"/>
                        </a:rPr>
                        <m:t>Θ</m:t>
                      </m:r>
                      <m:d>
                        <m:dPr>
                          <m:ctrlPr>
                            <a:rPr lang="en-US" sz="2800" b="0" i="1" smtClean="0">
                              <a:latin typeface="Cambria Math" panose="02040503050406030204" pitchFamily="18" charset="0"/>
                            </a:rPr>
                          </m:ctrlPr>
                        </m:dPr>
                        <m:e>
                          <m:r>
                            <a:rPr lang="en-US" sz="2800" b="0" i="1" smtClean="0">
                              <a:latin typeface="Cambria Math" panose="02040503050406030204" pitchFamily="18" charset="0"/>
                            </a:rPr>
                            <m:t>𝑛</m:t>
                          </m:r>
                          <m:func>
                            <m:funcPr>
                              <m:ctrlPr>
                                <a:rPr lang="en-US" sz="2800" b="0" i="1" smtClean="0">
                                  <a:latin typeface="Cambria Math" panose="02040503050406030204" pitchFamily="18" charset="0"/>
                                </a:rPr>
                              </m:ctrlPr>
                            </m:funcPr>
                            <m:fName>
                              <m:r>
                                <m:rPr>
                                  <m:sty m:val="p"/>
                                </m:rPr>
                                <a:rPr lang="en-US" sz="2800" b="0" i="0" smtClean="0">
                                  <a:latin typeface="Cambria Math" panose="02040503050406030204" pitchFamily="18" charset="0"/>
                                </a:rPr>
                                <m:t>log</m:t>
                              </m:r>
                            </m:fName>
                            <m:e>
                              <m:r>
                                <a:rPr lang="en-US" sz="2800" b="0" i="1" smtClean="0">
                                  <a:latin typeface="Cambria Math" panose="02040503050406030204" pitchFamily="18" charset="0"/>
                                </a:rPr>
                                <m:t>𝑛</m:t>
                              </m:r>
                            </m:e>
                          </m:func>
                        </m:e>
                      </m:d>
                    </m:oMath>
                  </m:oMathPara>
                </a14:m>
                <a:endParaRPr lang="en-US" sz="2800" dirty="0"/>
              </a:p>
            </p:txBody>
          </p:sp>
        </mc:Choice>
        <mc:Fallback xmlns="">
          <p:sp>
            <p:nvSpPr>
              <p:cNvPr id="46" name="Rectangle 45"/>
              <p:cNvSpPr>
                <a:spLocks noRot="1" noChangeAspect="1" noMove="1" noResize="1" noEditPoints="1" noAdjustHandles="1" noChangeArrowheads="1" noChangeShapeType="1" noTextEdit="1"/>
              </p:cNvSpPr>
              <p:nvPr/>
            </p:nvSpPr>
            <p:spPr>
              <a:xfrm>
                <a:off x="6665900" y="5533535"/>
                <a:ext cx="5484531" cy="1324465"/>
              </a:xfrm>
              <a:prstGeom prst="rect">
                <a:avLst/>
              </a:prstGeom>
              <a:blipFill>
                <a:blip r:embed="rId30"/>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25391014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2E5336-958B-F73C-23DD-A712A1D03E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52EBF59-DF2A-6E9B-261C-F8C2142E7F86}"/>
              </a:ext>
            </a:extLst>
          </p:cNvPr>
          <p:cNvSpPr>
            <a:spLocks noGrp="1"/>
          </p:cNvSpPr>
          <p:nvPr>
            <p:ph type="title"/>
          </p:nvPr>
        </p:nvSpPr>
        <p:spPr/>
        <p:txBody>
          <a:bodyPr/>
          <a:lstStyle/>
          <a:p>
            <a:r>
              <a:rPr lang="en-US" dirty="0"/>
              <a:t>Merge Sort Properties</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A7895523-78E6-BC2B-D426-8B9B63399B3D}"/>
                  </a:ext>
                </a:extLst>
              </p:cNvPr>
              <p:cNvSpPr>
                <a:spLocks noGrp="1"/>
              </p:cNvSpPr>
              <p:nvPr>
                <p:ph idx="1"/>
              </p:nvPr>
            </p:nvSpPr>
            <p:spPr/>
            <p:txBody>
              <a:bodyPr>
                <a:normAutofit fontScale="77500" lnSpcReduction="20000"/>
              </a:bodyPr>
              <a:lstStyle/>
              <a:p>
                <a:r>
                  <a:rPr lang="en-US" dirty="0"/>
                  <a:t>Worst case running time</a:t>
                </a:r>
              </a:p>
              <a:p>
                <a:pPr lvl="1"/>
                <a14:m>
                  <m:oMath xmlns:m="http://schemas.openxmlformats.org/officeDocument/2006/math">
                    <m:r>
                      <m:rPr>
                        <m:sty m:val="p"/>
                      </m:rPr>
                      <a:rPr lang="en-US" b="0" i="0" smtClean="0">
                        <a:latin typeface="Cambria Math" panose="02040503050406030204" pitchFamily="18" charset="0"/>
                      </a:rPr>
                      <m:t>Θ</m:t>
                    </m:r>
                    <m:r>
                      <a:rPr lang="en-US" b="0" i="1" smtClean="0">
                        <a:latin typeface="Cambria Math" panose="02040503050406030204" pitchFamily="18" charset="0"/>
                      </a:rPr>
                      <m:t>(</m:t>
                    </m:r>
                    <m:r>
                      <a:rPr lang="en-US" b="0" i="1" smtClean="0">
                        <a:latin typeface="Cambria Math" panose="02040503050406030204" pitchFamily="18" charset="0"/>
                      </a:rPr>
                      <m:t>𝑛</m:t>
                    </m:r>
                    <m:func>
                      <m:funcPr>
                        <m:ctrlPr>
                          <a:rPr lang="en-US" b="0" i="1" smtClean="0">
                            <a:latin typeface="Cambria Math" panose="02040503050406030204" pitchFamily="18" charset="0"/>
                          </a:rPr>
                        </m:ctrlPr>
                      </m:funcPr>
                      <m:fName>
                        <m:r>
                          <m:rPr>
                            <m:sty m:val="p"/>
                          </m:rPr>
                          <a:rPr lang="en-US" b="0" i="0" smtClean="0">
                            <a:latin typeface="Cambria Math" panose="02040503050406030204" pitchFamily="18" charset="0"/>
                          </a:rPr>
                          <m:t>log</m:t>
                        </m:r>
                      </m:fName>
                      <m:e>
                        <m:r>
                          <a:rPr lang="en-US" b="0" i="1" smtClean="0">
                            <a:latin typeface="Cambria Math" panose="02040503050406030204" pitchFamily="18" charset="0"/>
                          </a:rPr>
                          <m:t>𝑛</m:t>
                        </m:r>
                      </m:e>
                    </m:func>
                    <m:r>
                      <a:rPr lang="en-US" b="0" i="1" smtClean="0">
                        <a:latin typeface="Cambria Math" panose="02040503050406030204" pitchFamily="18" charset="0"/>
                      </a:rPr>
                      <m:t>)</m:t>
                    </m:r>
                  </m:oMath>
                </a14:m>
                <a:r>
                  <a:rPr lang="en-US" dirty="0"/>
                  <a:t> </a:t>
                </a:r>
              </a:p>
              <a:p>
                <a:r>
                  <a:rPr lang="en-US" dirty="0"/>
                  <a:t>In place:</a:t>
                </a:r>
              </a:p>
              <a:p>
                <a:pPr lvl="1"/>
                <a:r>
                  <a:rPr lang="en-US" dirty="0"/>
                  <a:t>NO!</a:t>
                </a:r>
              </a:p>
              <a:p>
                <a:pPr lvl="1"/>
                <a:r>
                  <a:rPr lang="en-US" dirty="0"/>
                  <a:t>We need a second array to merge into</a:t>
                </a:r>
              </a:p>
              <a:p>
                <a:r>
                  <a:rPr lang="en-US" dirty="0"/>
                  <a:t>Adaptive</a:t>
                </a:r>
              </a:p>
              <a:p>
                <a:pPr lvl="1"/>
                <a:r>
                  <a:rPr lang="en-US" dirty="0"/>
                  <a:t>NO!</a:t>
                </a:r>
              </a:p>
              <a:p>
                <a:pPr lvl="1"/>
                <a:r>
                  <a:rPr lang="en-US" dirty="0"/>
                  <a:t>Running time is the same regardless of original list’s order</a:t>
                </a:r>
              </a:p>
              <a:p>
                <a:r>
                  <a:rPr lang="en-US" dirty="0"/>
                  <a:t>Online</a:t>
                </a:r>
              </a:p>
              <a:p>
                <a:pPr lvl="1"/>
                <a:r>
                  <a:rPr lang="en-US" dirty="0"/>
                  <a:t>NO!</a:t>
                </a:r>
              </a:p>
              <a:p>
                <a:pPr lvl="1"/>
                <a:r>
                  <a:rPr lang="en-US" dirty="0"/>
                  <a:t>We need all elements before we can divide</a:t>
                </a:r>
              </a:p>
              <a:p>
                <a:r>
                  <a:rPr lang="en-US" dirty="0"/>
                  <a:t>Stable</a:t>
                </a:r>
              </a:p>
              <a:p>
                <a:pPr lvl="1"/>
                <a:r>
                  <a:rPr lang="en-US" dirty="0"/>
                  <a:t>YES!</a:t>
                </a:r>
              </a:p>
              <a:p>
                <a:pPr lvl="1"/>
                <a:r>
                  <a:rPr lang="en-US" dirty="0"/>
                  <a:t>When merging, and there’s a tie, choose the element from the left </a:t>
                </a:r>
              </a:p>
            </p:txBody>
          </p:sp>
        </mc:Choice>
        <mc:Fallback xmlns="">
          <p:sp>
            <p:nvSpPr>
              <p:cNvPr id="3" name="Content Placeholder 2">
                <a:extLst>
                  <a:ext uri="{FF2B5EF4-FFF2-40B4-BE49-F238E27FC236}">
                    <a16:creationId xmlns:a16="http://schemas.microsoft.com/office/drawing/2014/main" id="{A7895523-78E6-BC2B-D426-8B9B63399B3D}"/>
                  </a:ext>
                </a:extLst>
              </p:cNvPr>
              <p:cNvSpPr>
                <a:spLocks noGrp="1" noRot="1" noChangeAspect="1" noMove="1" noResize="1" noEditPoints="1" noAdjustHandles="1" noChangeArrowheads="1" noChangeShapeType="1" noTextEdit="1"/>
              </p:cNvSpPr>
              <p:nvPr>
                <p:ph idx="1"/>
              </p:nvPr>
            </p:nvSpPr>
            <p:spPr>
              <a:blipFill>
                <a:blip r:embed="rId2"/>
                <a:stretch>
                  <a:fillRect l="-696" t="-2801"/>
                </a:stretch>
              </a:blipFill>
            </p:spPr>
            <p:txBody>
              <a:bodyPr/>
              <a:lstStyle/>
              <a:p>
                <a:r>
                  <a:rPr lang="en-US">
                    <a:noFill/>
                  </a:rPr>
                  <a:t> </a:t>
                </a:r>
              </a:p>
            </p:txBody>
          </p:sp>
        </mc:Fallback>
      </mc:AlternateContent>
    </p:spTree>
    <p:extLst>
      <p:ext uri="{BB962C8B-B14F-4D97-AF65-F5344CB8AC3E}">
        <p14:creationId xmlns:p14="http://schemas.microsoft.com/office/powerpoint/2010/main" val="25495240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Quicksort Vs. </a:t>
            </a:r>
            <a:r>
              <a:rPr lang="en-US" dirty="0" err="1"/>
              <a:t>Mergesort</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r>
                  <a:rPr lang="en-US" b="0" dirty="0"/>
                  <a:t>Like </a:t>
                </a:r>
                <a:r>
                  <a:rPr lang="en-US" b="0" dirty="0" err="1"/>
                  <a:t>Mergesort</a:t>
                </a:r>
                <a:r>
                  <a:rPr lang="en-US" b="0" dirty="0"/>
                  <a:t>:</a:t>
                </a:r>
              </a:p>
              <a:p>
                <a:pPr lvl="1"/>
                <a:r>
                  <a:rPr lang="en-US" dirty="0"/>
                  <a:t>Divide and conquer</a:t>
                </a:r>
                <a:endParaRPr lang="en-US" b="0" dirty="0"/>
              </a:p>
              <a:p>
                <a:pPr lvl="1"/>
                <a14:m>
                  <m:oMath xmlns:m="http://schemas.openxmlformats.org/officeDocument/2006/math">
                    <m:r>
                      <a:rPr lang="en-US" b="0" i="1" smtClean="0">
                        <a:latin typeface="Cambria Math"/>
                      </a:rPr>
                      <m:t>𝑂</m:t>
                    </m:r>
                    <m:r>
                      <a:rPr lang="en-US" b="0" i="1" smtClean="0">
                        <a:latin typeface="Cambria Math"/>
                      </a:rPr>
                      <m:t>(</m:t>
                    </m:r>
                    <m:r>
                      <a:rPr lang="en-US" b="0" i="1" smtClean="0">
                        <a:latin typeface="Cambria Math"/>
                      </a:rPr>
                      <m:t>𝑛</m:t>
                    </m:r>
                    <m:func>
                      <m:funcPr>
                        <m:ctrlPr>
                          <a:rPr lang="en-US" b="0" i="1" smtClean="0">
                            <a:latin typeface="Cambria Math" panose="02040503050406030204" pitchFamily="18" charset="0"/>
                          </a:rPr>
                        </m:ctrlPr>
                      </m:funcPr>
                      <m:fName>
                        <m:r>
                          <m:rPr>
                            <m:sty m:val="p"/>
                          </m:rPr>
                          <a:rPr lang="en-US" b="0" i="0" smtClean="0">
                            <a:latin typeface="Cambria Math"/>
                          </a:rPr>
                          <m:t>log</m:t>
                        </m:r>
                      </m:fName>
                      <m:e>
                        <m:r>
                          <a:rPr lang="en-US" b="0" i="1" smtClean="0">
                            <a:latin typeface="Cambria Math"/>
                          </a:rPr>
                          <m:t>𝑛</m:t>
                        </m:r>
                      </m:e>
                    </m:func>
                    <m:r>
                      <a:rPr lang="en-US" b="0" i="1" smtClean="0">
                        <a:latin typeface="Cambria Math"/>
                      </a:rPr>
                      <m:t>)</m:t>
                    </m:r>
                  </m:oMath>
                </a14:m>
                <a:r>
                  <a:rPr lang="en-US" dirty="0"/>
                  <a:t> run time (kind of…)</a:t>
                </a:r>
              </a:p>
              <a:p>
                <a:r>
                  <a:rPr lang="en-US" dirty="0"/>
                  <a:t>Unlike </a:t>
                </a:r>
                <a:r>
                  <a:rPr lang="en-US" dirty="0" err="1"/>
                  <a:t>Mergesort</a:t>
                </a:r>
                <a:r>
                  <a:rPr lang="en-US" dirty="0"/>
                  <a:t>:</a:t>
                </a:r>
              </a:p>
              <a:p>
                <a:pPr lvl="1"/>
                <a:r>
                  <a:rPr lang="en-US" dirty="0"/>
                  <a:t>Divide step is the “hard” part</a:t>
                </a:r>
              </a:p>
              <a:p>
                <a:pPr lvl="1"/>
                <a:r>
                  <a:rPr lang="en-US" i="1" dirty="0"/>
                  <a:t>Typically</a:t>
                </a:r>
                <a:r>
                  <a:rPr lang="en-US" dirty="0"/>
                  <a:t> faster than </a:t>
                </a:r>
                <a:r>
                  <a:rPr lang="en-US" dirty="0" err="1"/>
                  <a:t>Mergesort</a:t>
                </a:r>
                <a:endParaRPr lang="en-US" i="1" dirty="0"/>
              </a:p>
              <a:p>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1043" t="-2241"/>
                </a:stretch>
              </a:blipFill>
            </p:spPr>
            <p:txBody>
              <a:bodyPr/>
              <a:lstStyle/>
              <a:p>
                <a:r>
                  <a:rPr lang="en-US">
                    <a:noFill/>
                  </a:rPr>
                  <a:t> </a:t>
                </a:r>
              </a:p>
            </p:txBody>
          </p:sp>
        </mc:Fallback>
      </mc:AlternateContent>
    </p:spTree>
    <p:extLst>
      <p:ext uri="{BB962C8B-B14F-4D97-AF65-F5344CB8AC3E}">
        <p14:creationId xmlns:p14="http://schemas.microsoft.com/office/powerpoint/2010/main" val="17049116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500"/>
                                        <p:tgtEl>
                                          <p:spTgt spid="3">
                                            <p:txEl>
                                              <p:pRg st="3" end="3"/>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4" end="4"/>
                                            </p:txEl>
                                          </p:spTgt>
                                        </p:tgtEl>
                                        <p:attrNameLst>
                                          <p:attrName>style.visibility</p:attrName>
                                        </p:attrNameLst>
                                      </p:cBhvr>
                                      <p:to>
                                        <p:strVal val="visible"/>
                                      </p:to>
                                    </p:set>
                                    <p:animEffect transition="in" filter="fade">
                                      <p:cBhvr>
                                        <p:cTn id="10" dur="500"/>
                                        <p:tgtEl>
                                          <p:spTgt spid="3">
                                            <p:txEl>
                                              <p:pRg st="4" end="4"/>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animEffect transition="in" filter="fade">
                                      <p:cBhvr>
                                        <p:cTn id="13"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Quicksort Overview</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pPr marL="0" indent="0">
                  <a:buNone/>
                </a:pPr>
                <a:r>
                  <a:rPr lang="en-US" dirty="0"/>
                  <a:t>Idea: pick a </a:t>
                </a:r>
                <a:r>
                  <a:rPr lang="en-US" dirty="0">
                    <a:solidFill>
                      <a:srgbClr val="FF33CC"/>
                    </a:solidFill>
                  </a:rPr>
                  <a:t>pivot </a:t>
                </a:r>
                <a:r>
                  <a:rPr lang="en-US" dirty="0"/>
                  <a:t>element, recursively sort two </a:t>
                </a:r>
                <a:r>
                  <a:rPr lang="en-US" dirty="0" err="1"/>
                  <a:t>sublists</a:t>
                </a:r>
                <a:r>
                  <a:rPr lang="en-US" dirty="0"/>
                  <a:t> around that element</a:t>
                </a:r>
              </a:p>
              <a:p>
                <a:r>
                  <a:rPr lang="en-US" dirty="0">
                    <a:solidFill>
                      <a:srgbClr val="0070C0"/>
                    </a:solidFill>
                  </a:rPr>
                  <a:t>Divide: </a:t>
                </a:r>
                <a:r>
                  <a:rPr lang="en-US" dirty="0"/>
                  <a:t>select </a:t>
                </a:r>
                <a:r>
                  <a:rPr lang="en-US" dirty="0">
                    <a:solidFill>
                      <a:srgbClr val="FF33CC"/>
                    </a:solidFill>
                  </a:rPr>
                  <a:t>pivot </a:t>
                </a:r>
                <a:r>
                  <a:rPr lang="en-US" dirty="0"/>
                  <a:t>element </a:t>
                </a:r>
                <a14:m>
                  <m:oMath xmlns:m="http://schemas.openxmlformats.org/officeDocument/2006/math">
                    <m:r>
                      <a:rPr lang="en-US" b="0" i="1" smtClean="0">
                        <a:solidFill>
                          <a:srgbClr val="FF33CC"/>
                        </a:solidFill>
                        <a:latin typeface="Cambria Math"/>
                      </a:rPr>
                      <m:t>𝑝</m:t>
                    </m:r>
                  </m:oMath>
                </a14:m>
                <a:r>
                  <a:rPr lang="en-US" dirty="0"/>
                  <a:t>, </a:t>
                </a:r>
                <a:r>
                  <a:rPr lang="en-US" dirty="0">
                    <a:solidFill>
                      <a:srgbClr val="FF33CC"/>
                    </a:solidFill>
                  </a:rPr>
                  <a:t>Partition(</a:t>
                </a:r>
                <a14:m>
                  <m:oMath xmlns:m="http://schemas.openxmlformats.org/officeDocument/2006/math">
                    <m:r>
                      <a:rPr lang="en-US" i="1" dirty="0" smtClean="0">
                        <a:solidFill>
                          <a:srgbClr val="FF33CC"/>
                        </a:solidFill>
                        <a:latin typeface="Cambria Math"/>
                      </a:rPr>
                      <m:t>𝑝</m:t>
                    </m:r>
                  </m:oMath>
                </a14:m>
                <a:r>
                  <a:rPr lang="en-US" dirty="0">
                    <a:solidFill>
                      <a:srgbClr val="FF33CC"/>
                    </a:solidFill>
                  </a:rPr>
                  <a:t>)</a:t>
                </a:r>
              </a:p>
              <a:p>
                <a:r>
                  <a:rPr lang="en-US" dirty="0">
                    <a:solidFill>
                      <a:srgbClr val="0070C0"/>
                    </a:solidFill>
                  </a:rPr>
                  <a:t>Conquer: </a:t>
                </a:r>
                <a:r>
                  <a:rPr lang="en-US" dirty="0"/>
                  <a:t>recursively sort left and right </a:t>
                </a:r>
                <a:r>
                  <a:rPr lang="en-US" dirty="0" err="1"/>
                  <a:t>sublists</a:t>
                </a:r>
                <a:endParaRPr lang="en-US" dirty="0"/>
              </a:p>
              <a:p>
                <a:r>
                  <a:rPr lang="en-US" dirty="0">
                    <a:solidFill>
                      <a:srgbClr val="0070C0"/>
                    </a:solidFill>
                  </a:rPr>
                  <a:t>Combine: </a:t>
                </a:r>
                <a:r>
                  <a:rPr lang="en-US" dirty="0"/>
                  <a:t>Nothing!</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1389"/>
                </a:stretch>
              </a:blipFill>
            </p:spPr>
            <p:txBody>
              <a:bodyPr/>
              <a:lstStyle/>
              <a:p>
                <a:r>
                  <a:rPr lang="en-US">
                    <a:noFill/>
                  </a:rPr>
                  <a:t> </a:t>
                </a:r>
              </a:p>
            </p:txBody>
          </p:sp>
        </mc:Fallback>
      </mc:AlternateContent>
    </p:spTree>
    <p:extLst>
      <p:ext uri="{BB962C8B-B14F-4D97-AF65-F5344CB8AC3E}">
        <p14:creationId xmlns:p14="http://schemas.microsoft.com/office/powerpoint/2010/main" val="15936121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Partition (Divide step)</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1905000" y="1970964"/>
                <a:ext cx="6019800" cy="685800"/>
              </a:xfrm>
            </p:spPr>
            <p:txBody>
              <a:bodyPr>
                <a:normAutofit/>
              </a:bodyPr>
              <a:lstStyle/>
              <a:p>
                <a:pPr marL="0" indent="0">
                  <a:buNone/>
                </a:pPr>
                <a:r>
                  <a:rPr lang="en-US" dirty="0"/>
                  <a:t>Given: a list, </a:t>
                </a:r>
                <a:r>
                  <a:rPr lang="en-US" dirty="0">
                    <a:solidFill>
                      <a:srgbClr val="FF33CC"/>
                    </a:solidFill>
                  </a:rPr>
                  <a:t>a pivot </a:t>
                </a:r>
                <a14:m>
                  <m:oMath xmlns:m="http://schemas.openxmlformats.org/officeDocument/2006/math">
                    <m:r>
                      <a:rPr lang="en-US" b="0" i="1" smtClean="0">
                        <a:solidFill>
                          <a:srgbClr val="FF33CC"/>
                        </a:solidFill>
                        <a:latin typeface="Cambria Math"/>
                      </a:rPr>
                      <m:t>𝑝</m:t>
                    </m:r>
                  </m:oMath>
                </a14:m>
                <a:endParaRPr lang="en-US" dirty="0">
                  <a:solidFill>
                    <a:srgbClr val="FF33CC"/>
                  </a:solidFill>
                </a:endParaRPr>
              </a:p>
              <a:p>
                <a:pPr marL="0" indent="0">
                  <a:buNone/>
                </a:pPr>
                <a:endParaRPr lang="en-US" dirty="0">
                  <a:solidFill>
                    <a:srgbClr val="FF33CC"/>
                  </a:solidFill>
                </a:endParaRP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1905000" y="1970964"/>
                <a:ext cx="6019800" cy="685800"/>
              </a:xfrm>
              <a:blipFill>
                <a:blip r:embed="rId2"/>
                <a:stretch>
                  <a:fillRect l="-2526" t="-43636"/>
                </a:stretch>
              </a:blipFill>
            </p:spPr>
            <p:txBody>
              <a:bodyPr/>
              <a:lstStyle/>
              <a:p>
                <a:r>
                  <a:rPr lang="en-US">
                    <a:noFill/>
                  </a:rPr>
                  <a:t> </a:t>
                </a:r>
              </a:p>
            </p:txBody>
          </p:sp>
        </mc:Fallback>
      </mc:AlternateContent>
      <p:sp>
        <p:nvSpPr>
          <p:cNvPr id="19" name="Content Placeholder 2"/>
          <p:cNvSpPr txBox="1">
            <a:spLocks/>
          </p:cNvSpPr>
          <p:nvPr/>
        </p:nvSpPr>
        <p:spPr>
          <a:xfrm>
            <a:off x="1905000" y="2362200"/>
            <a:ext cx="6019800" cy="6858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dirty="0"/>
              <a:t>Start: unordered list</a:t>
            </a:r>
            <a:endParaRPr lang="en-US" dirty="0">
              <a:solidFill>
                <a:srgbClr val="FF33CC"/>
              </a:solidFill>
            </a:endParaRPr>
          </a:p>
        </p:txBody>
      </p:sp>
      <p:grpSp>
        <p:nvGrpSpPr>
          <p:cNvPr id="17" name="Group 16" descr="We begin with an unordered list and a special element that we call the pivot.&#10;&#10;In this case our list is [8,5,7,3,12,10,1,2,4,9,6,11], and our pivot is the first element of the array, i.e. 8.">
            <a:extLst>
              <a:ext uri="{FF2B5EF4-FFF2-40B4-BE49-F238E27FC236}">
                <a16:creationId xmlns:a16="http://schemas.microsoft.com/office/drawing/2014/main" id="{E580BD3A-1AE5-B498-061E-78515B1BD5E7}"/>
              </a:ext>
            </a:extLst>
          </p:cNvPr>
          <p:cNvGrpSpPr/>
          <p:nvPr/>
        </p:nvGrpSpPr>
        <p:grpSpPr>
          <a:xfrm>
            <a:off x="2209800" y="3048000"/>
            <a:ext cx="6403076" cy="533400"/>
            <a:chOff x="2209800" y="3048000"/>
            <a:chExt cx="6403076" cy="533400"/>
          </a:xfrm>
        </p:grpSpPr>
        <p:sp>
          <p:nvSpPr>
            <p:cNvPr id="5" name="Rectangle 4"/>
            <p:cNvSpPr/>
            <p:nvPr/>
          </p:nvSpPr>
          <p:spPr>
            <a:xfrm>
              <a:off x="2209800" y="3048000"/>
              <a:ext cx="533400" cy="533400"/>
            </a:xfrm>
            <a:prstGeom prst="rect">
              <a:avLst/>
            </a:prstGeom>
            <a:solidFill>
              <a:srgbClr val="FF7C8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a:t>
              </a:r>
            </a:p>
          </p:txBody>
        </p:sp>
        <p:sp>
          <p:nvSpPr>
            <p:cNvPr id="6" name="Rectangle 5"/>
            <p:cNvSpPr/>
            <p:nvPr/>
          </p:nvSpPr>
          <p:spPr>
            <a:xfrm>
              <a:off x="2743200" y="3048000"/>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7" name="Rectangle 6"/>
            <p:cNvSpPr/>
            <p:nvPr/>
          </p:nvSpPr>
          <p:spPr>
            <a:xfrm>
              <a:off x="3277169" y="3048000"/>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sp>
          <p:nvSpPr>
            <p:cNvPr id="8" name="Rectangle 7"/>
            <p:cNvSpPr/>
            <p:nvPr/>
          </p:nvSpPr>
          <p:spPr>
            <a:xfrm>
              <a:off x="3810569" y="3048000"/>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9" name="Rectangle 8"/>
            <p:cNvSpPr/>
            <p:nvPr/>
          </p:nvSpPr>
          <p:spPr>
            <a:xfrm>
              <a:off x="4343969" y="3048000"/>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12</a:t>
              </a:r>
            </a:p>
          </p:txBody>
        </p:sp>
        <p:sp>
          <p:nvSpPr>
            <p:cNvPr id="10" name="Rectangle 9"/>
            <p:cNvSpPr/>
            <p:nvPr/>
          </p:nvSpPr>
          <p:spPr>
            <a:xfrm>
              <a:off x="4877938" y="3048000"/>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10</a:t>
              </a:r>
            </a:p>
          </p:txBody>
        </p:sp>
        <p:sp>
          <p:nvSpPr>
            <p:cNvPr id="11" name="Rectangle 10"/>
            <p:cNvSpPr/>
            <p:nvPr/>
          </p:nvSpPr>
          <p:spPr>
            <a:xfrm>
              <a:off x="5411338" y="3048000"/>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12" name="Rectangle 11"/>
            <p:cNvSpPr/>
            <p:nvPr/>
          </p:nvSpPr>
          <p:spPr>
            <a:xfrm>
              <a:off x="5944738" y="3048000"/>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13" name="Rectangle 12"/>
            <p:cNvSpPr/>
            <p:nvPr/>
          </p:nvSpPr>
          <p:spPr>
            <a:xfrm>
              <a:off x="6478707" y="3048000"/>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a:t>
              </a:r>
            </a:p>
          </p:txBody>
        </p:sp>
        <p:sp>
          <p:nvSpPr>
            <p:cNvPr id="14" name="Rectangle 13"/>
            <p:cNvSpPr/>
            <p:nvPr/>
          </p:nvSpPr>
          <p:spPr>
            <a:xfrm>
              <a:off x="7012107" y="3048000"/>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sp>
          <p:nvSpPr>
            <p:cNvPr id="15" name="Rectangle 14"/>
            <p:cNvSpPr/>
            <p:nvPr/>
          </p:nvSpPr>
          <p:spPr>
            <a:xfrm>
              <a:off x="7545507" y="3048000"/>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sp>
          <p:nvSpPr>
            <p:cNvPr id="16" name="Rectangle 15"/>
            <p:cNvSpPr/>
            <p:nvPr/>
          </p:nvSpPr>
          <p:spPr>
            <a:xfrm>
              <a:off x="8079476" y="3048000"/>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11</a:t>
              </a:r>
            </a:p>
          </p:txBody>
        </p:sp>
      </p:grpSp>
      <mc:AlternateContent xmlns:mc="http://schemas.openxmlformats.org/markup-compatibility/2006" xmlns:a14="http://schemas.microsoft.com/office/drawing/2010/main">
        <mc:Choice Requires="a14">
          <p:sp>
            <p:nvSpPr>
              <p:cNvPr id="18" name="Content Placeholder 2"/>
              <p:cNvSpPr txBox="1">
                <a:spLocks/>
              </p:cNvSpPr>
              <p:nvPr/>
            </p:nvSpPr>
            <p:spPr>
              <a:xfrm>
                <a:off x="1941394" y="4724400"/>
                <a:ext cx="7659806" cy="685800"/>
              </a:xfrm>
              <a:prstGeom prst="rect">
                <a:avLst/>
              </a:prstGeom>
            </p:spPr>
            <p:txBody>
              <a:bodyPr vert="horz" lIns="91440" tIns="45720" rIns="91440" bIns="45720" rtlCol="0">
                <a:normAutofit fontScale="925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dirty="0"/>
                  <a:t>Goal: All elements</a:t>
                </a:r>
                <a:r>
                  <a:rPr lang="en-US" dirty="0">
                    <a:solidFill>
                      <a:srgbClr val="FFCC00"/>
                    </a:solidFill>
                  </a:rPr>
                  <a:t> </a:t>
                </a:r>
                <a14:m>
                  <m:oMath xmlns:m="http://schemas.openxmlformats.org/officeDocument/2006/math">
                    <m:r>
                      <a:rPr lang="en-US" i="1" dirty="0">
                        <a:solidFill>
                          <a:srgbClr val="FFC000"/>
                        </a:solidFill>
                        <a:latin typeface="Cambria Math"/>
                      </a:rPr>
                      <m:t>&lt;</m:t>
                    </m:r>
                    <m:r>
                      <a:rPr lang="en-US" i="1" dirty="0">
                        <a:solidFill>
                          <a:srgbClr val="FFC000"/>
                        </a:solidFill>
                        <a:latin typeface="Cambria Math"/>
                      </a:rPr>
                      <m:t>𝑝</m:t>
                    </m:r>
                  </m:oMath>
                </a14:m>
                <a:r>
                  <a:rPr lang="en-US" dirty="0">
                    <a:solidFill>
                      <a:srgbClr val="00B050"/>
                    </a:solidFill>
                  </a:rPr>
                  <a:t> </a:t>
                </a:r>
                <a:r>
                  <a:rPr lang="en-US" dirty="0"/>
                  <a:t>on left, all </a:t>
                </a:r>
                <a14:m>
                  <m:oMath xmlns:m="http://schemas.openxmlformats.org/officeDocument/2006/math">
                    <m:r>
                      <a:rPr lang="en-US" i="1" dirty="0">
                        <a:solidFill>
                          <a:srgbClr val="0070C0"/>
                        </a:solidFill>
                        <a:latin typeface="Cambria Math"/>
                      </a:rPr>
                      <m:t>&gt;</m:t>
                    </m:r>
                    <m:r>
                      <a:rPr lang="en-US" i="1" dirty="0">
                        <a:solidFill>
                          <a:srgbClr val="0070C0"/>
                        </a:solidFill>
                        <a:latin typeface="Cambria Math"/>
                      </a:rPr>
                      <m:t>𝑝</m:t>
                    </m:r>
                  </m:oMath>
                </a14:m>
                <a:r>
                  <a:rPr lang="en-US" dirty="0">
                    <a:solidFill>
                      <a:srgbClr val="0070C0"/>
                    </a:solidFill>
                  </a:rPr>
                  <a:t> </a:t>
                </a:r>
                <a:r>
                  <a:rPr lang="en-US" dirty="0"/>
                  <a:t>on right</a:t>
                </a:r>
                <a:endParaRPr lang="en-US" dirty="0">
                  <a:solidFill>
                    <a:srgbClr val="FF33CC"/>
                  </a:solidFill>
                </a:endParaRPr>
              </a:p>
            </p:txBody>
          </p:sp>
        </mc:Choice>
        <mc:Fallback xmlns="">
          <p:sp>
            <p:nvSpPr>
              <p:cNvPr id="18" name="Content Placeholder 2"/>
              <p:cNvSpPr txBox="1">
                <a:spLocks noRot="1" noChangeAspect="1" noMove="1" noResize="1" noEditPoints="1" noAdjustHandles="1" noChangeArrowheads="1" noChangeShapeType="1" noTextEdit="1"/>
              </p:cNvSpPr>
              <p:nvPr/>
            </p:nvSpPr>
            <p:spPr>
              <a:xfrm>
                <a:off x="1941394" y="4724400"/>
                <a:ext cx="7659806" cy="685800"/>
              </a:xfrm>
              <a:prstGeom prst="rect">
                <a:avLst/>
              </a:prstGeom>
              <a:blipFill>
                <a:blip r:embed="rId3"/>
                <a:stretch>
                  <a:fillRect l="-1821" t="-11111" b="-5556"/>
                </a:stretch>
              </a:blipFill>
            </p:spPr>
            <p:txBody>
              <a:bodyPr/>
              <a:lstStyle/>
              <a:p>
                <a:r>
                  <a:rPr lang="en-US">
                    <a:noFill/>
                  </a:rPr>
                  <a:t> </a:t>
                </a:r>
              </a:p>
            </p:txBody>
          </p:sp>
        </mc:Fallback>
      </mc:AlternateContent>
      <p:grpSp>
        <p:nvGrpSpPr>
          <p:cNvPr id="32" name="Group 31" descr="After partitioning our array should be arranged so that we have all the elements less than the pivot to the left, all elements greater than the pivot to the right, and then all elements equal to the pivot in the middle.&#10;&#10;In this case our array would be: [5,6,7,3,1,2,4,6,8,12,10,9,11]">
            <a:extLst>
              <a:ext uri="{FF2B5EF4-FFF2-40B4-BE49-F238E27FC236}">
                <a16:creationId xmlns:a16="http://schemas.microsoft.com/office/drawing/2014/main" id="{FACFE0A8-C0CE-AC1A-8707-EA80622BB262}"/>
              </a:ext>
            </a:extLst>
          </p:cNvPr>
          <p:cNvGrpSpPr/>
          <p:nvPr/>
        </p:nvGrpSpPr>
        <p:grpSpPr>
          <a:xfrm>
            <a:off x="2209800" y="5410200"/>
            <a:ext cx="6403076" cy="533400"/>
            <a:chOff x="2209800" y="5410200"/>
            <a:chExt cx="6403076" cy="533400"/>
          </a:xfrm>
        </p:grpSpPr>
        <p:sp>
          <p:nvSpPr>
            <p:cNvPr id="20" name="Rectangle 19"/>
            <p:cNvSpPr/>
            <p:nvPr/>
          </p:nvSpPr>
          <p:spPr>
            <a:xfrm>
              <a:off x="2209800" y="5410200"/>
              <a:ext cx="533400" cy="53340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21" name="Rectangle 20"/>
            <p:cNvSpPr/>
            <p:nvPr/>
          </p:nvSpPr>
          <p:spPr>
            <a:xfrm>
              <a:off x="2743200" y="5410200"/>
              <a:ext cx="533400" cy="53340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sp>
          <p:nvSpPr>
            <p:cNvPr id="22" name="Rectangle 21"/>
            <p:cNvSpPr/>
            <p:nvPr/>
          </p:nvSpPr>
          <p:spPr>
            <a:xfrm>
              <a:off x="3277169" y="5410200"/>
              <a:ext cx="533400" cy="53340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23" name="Rectangle 22"/>
            <p:cNvSpPr/>
            <p:nvPr/>
          </p:nvSpPr>
          <p:spPr>
            <a:xfrm>
              <a:off x="3810569" y="5410200"/>
              <a:ext cx="533400" cy="53340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24" name="Rectangle 23"/>
            <p:cNvSpPr/>
            <p:nvPr/>
          </p:nvSpPr>
          <p:spPr>
            <a:xfrm>
              <a:off x="4343969" y="5410200"/>
              <a:ext cx="533400" cy="53340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25" name="Rectangle 24"/>
            <p:cNvSpPr/>
            <p:nvPr/>
          </p:nvSpPr>
          <p:spPr>
            <a:xfrm>
              <a:off x="4877938" y="5410200"/>
              <a:ext cx="533400" cy="53340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a:t>
              </a:r>
            </a:p>
          </p:txBody>
        </p:sp>
        <p:sp>
          <p:nvSpPr>
            <p:cNvPr id="26" name="Rectangle 25"/>
            <p:cNvSpPr/>
            <p:nvPr/>
          </p:nvSpPr>
          <p:spPr>
            <a:xfrm>
              <a:off x="5411338" y="5410200"/>
              <a:ext cx="533400" cy="53340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sp>
          <p:nvSpPr>
            <p:cNvPr id="27" name="Rectangle 26"/>
            <p:cNvSpPr/>
            <p:nvPr/>
          </p:nvSpPr>
          <p:spPr>
            <a:xfrm>
              <a:off x="5944738" y="5410200"/>
              <a:ext cx="533400" cy="533400"/>
            </a:xfrm>
            <a:prstGeom prst="rect">
              <a:avLst/>
            </a:prstGeom>
            <a:solidFill>
              <a:srgbClr val="FF7C8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a:t>
              </a:r>
            </a:p>
          </p:txBody>
        </p:sp>
        <p:sp>
          <p:nvSpPr>
            <p:cNvPr id="28" name="Rectangle 27"/>
            <p:cNvSpPr/>
            <p:nvPr/>
          </p:nvSpPr>
          <p:spPr>
            <a:xfrm>
              <a:off x="6478707" y="5410200"/>
              <a:ext cx="533400" cy="533400"/>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12</a:t>
              </a:r>
            </a:p>
          </p:txBody>
        </p:sp>
        <p:sp>
          <p:nvSpPr>
            <p:cNvPr id="29" name="Rectangle 28"/>
            <p:cNvSpPr/>
            <p:nvPr/>
          </p:nvSpPr>
          <p:spPr>
            <a:xfrm>
              <a:off x="7012107" y="5410200"/>
              <a:ext cx="533400" cy="533400"/>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10</a:t>
              </a:r>
            </a:p>
          </p:txBody>
        </p:sp>
        <p:sp>
          <p:nvSpPr>
            <p:cNvPr id="30" name="Rectangle 29"/>
            <p:cNvSpPr/>
            <p:nvPr/>
          </p:nvSpPr>
          <p:spPr>
            <a:xfrm>
              <a:off x="7545507" y="5410200"/>
              <a:ext cx="533400" cy="533400"/>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sp>
          <p:nvSpPr>
            <p:cNvPr id="31" name="Rectangle 30"/>
            <p:cNvSpPr/>
            <p:nvPr/>
          </p:nvSpPr>
          <p:spPr>
            <a:xfrm>
              <a:off x="8079476" y="5410200"/>
              <a:ext cx="533400" cy="533400"/>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11</a:t>
              </a:r>
            </a:p>
          </p:txBody>
        </p:sp>
      </p:grpSp>
    </p:spTree>
    <p:extLst>
      <p:ext uri="{BB962C8B-B14F-4D97-AF65-F5344CB8AC3E}">
        <p14:creationId xmlns:p14="http://schemas.microsoft.com/office/powerpoint/2010/main" val="20867802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9293" y="0"/>
            <a:ext cx="10515600" cy="1325563"/>
          </a:xfrm>
        </p:spPr>
        <p:txBody>
          <a:bodyPr/>
          <a:lstStyle/>
          <a:p>
            <a:r>
              <a:rPr lang="en-US" dirty="0"/>
              <a:t>Partition Procedure (Slide 1 of 2) </a:t>
            </a:r>
          </a:p>
        </p:txBody>
      </p:sp>
      <mc:AlternateContent xmlns:mc="http://schemas.openxmlformats.org/markup-compatibility/2006" xmlns:a14="http://schemas.microsoft.com/office/drawing/2010/main">
        <mc:Choice Requires="a14">
          <p:sp>
            <p:nvSpPr>
              <p:cNvPr id="19" name="Content Placeholder 2"/>
              <p:cNvSpPr txBox="1">
                <a:spLocks/>
              </p:cNvSpPr>
              <p:nvPr/>
            </p:nvSpPr>
            <p:spPr>
              <a:xfrm>
                <a:off x="1827093" y="990600"/>
                <a:ext cx="7774109" cy="1572904"/>
              </a:xfrm>
              <a:prstGeom prst="rect">
                <a:avLst/>
              </a:prstGeom>
            </p:spPr>
            <p:txBody>
              <a:bodyPr vert="horz" lIns="91440" tIns="45720" rIns="91440" bIns="45720" rtlCol="0">
                <a:normAutofit fontScale="850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dirty="0"/>
                  <a:t>If </a:t>
                </a:r>
                <a:r>
                  <a:rPr lang="en-US" dirty="0">
                    <a:solidFill>
                      <a:srgbClr val="FFC000"/>
                    </a:solidFill>
                  </a:rPr>
                  <a:t>Begin</a:t>
                </a:r>
                <a:r>
                  <a:rPr lang="en-US" dirty="0"/>
                  <a:t> value </a:t>
                </a:r>
                <a14:m>
                  <m:oMath xmlns:m="http://schemas.openxmlformats.org/officeDocument/2006/math">
                    <m:r>
                      <a:rPr lang="en-US" i="1" dirty="0">
                        <a:latin typeface="Cambria Math"/>
                      </a:rPr>
                      <m:t>&lt;</m:t>
                    </m:r>
                    <m:r>
                      <a:rPr lang="en-US" i="1" dirty="0">
                        <a:solidFill>
                          <a:srgbClr val="FF33CC"/>
                        </a:solidFill>
                        <a:latin typeface="Cambria Math"/>
                      </a:rPr>
                      <m:t> </m:t>
                    </m:r>
                    <m:r>
                      <a:rPr lang="en-US" i="1" dirty="0">
                        <a:solidFill>
                          <a:srgbClr val="FF33CC"/>
                        </a:solidFill>
                        <a:latin typeface="Cambria Math"/>
                      </a:rPr>
                      <m:t>𝑝</m:t>
                    </m:r>
                  </m:oMath>
                </a14:m>
                <a:r>
                  <a:rPr lang="en-US" dirty="0"/>
                  <a:t>, move</a:t>
                </a:r>
                <a:r>
                  <a:rPr lang="en-US" dirty="0">
                    <a:solidFill>
                      <a:srgbClr val="FFC000"/>
                    </a:solidFill>
                  </a:rPr>
                  <a:t> Begin</a:t>
                </a:r>
                <a:r>
                  <a:rPr lang="en-US" dirty="0"/>
                  <a:t> right</a:t>
                </a:r>
              </a:p>
              <a:p>
                <a:pPr marL="0" indent="0">
                  <a:buNone/>
                </a:pPr>
                <a:r>
                  <a:rPr lang="en-US" dirty="0"/>
                  <a:t>Else swap </a:t>
                </a:r>
                <a:r>
                  <a:rPr lang="en-US" dirty="0">
                    <a:solidFill>
                      <a:srgbClr val="FFC000"/>
                    </a:solidFill>
                  </a:rPr>
                  <a:t>Begin</a:t>
                </a:r>
                <a:r>
                  <a:rPr lang="en-US" dirty="0"/>
                  <a:t> value with </a:t>
                </a:r>
                <a:r>
                  <a:rPr lang="en-US" dirty="0">
                    <a:solidFill>
                      <a:srgbClr val="0070C0"/>
                    </a:solidFill>
                  </a:rPr>
                  <a:t>End</a:t>
                </a:r>
                <a:r>
                  <a:rPr lang="en-US" dirty="0"/>
                  <a:t> value, move </a:t>
                </a:r>
                <a:r>
                  <a:rPr lang="en-US" dirty="0">
                    <a:solidFill>
                      <a:srgbClr val="0070C0"/>
                    </a:solidFill>
                  </a:rPr>
                  <a:t>End</a:t>
                </a:r>
                <a:r>
                  <a:rPr lang="en-US" dirty="0"/>
                  <a:t> Left</a:t>
                </a:r>
              </a:p>
              <a:p>
                <a:pPr marL="0" indent="0">
                  <a:buNone/>
                </a:pPr>
                <a:r>
                  <a:rPr lang="en-US" dirty="0"/>
                  <a:t>Done when </a:t>
                </a:r>
                <a:r>
                  <a:rPr lang="en-US" dirty="0">
                    <a:solidFill>
                      <a:srgbClr val="FFC000"/>
                    </a:solidFill>
                  </a:rPr>
                  <a:t>Begin</a:t>
                </a:r>
                <a:r>
                  <a:rPr lang="en-US" dirty="0"/>
                  <a:t> = </a:t>
                </a:r>
                <a:r>
                  <a:rPr lang="en-US" dirty="0">
                    <a:solidFill>
                      <a:srgbClr val="0070C0"/>
                    </a:solidFill>
                  </a:rPr>
                  <a:t>End</a:t>
                </a:r>
              </a:p>
            </p:txBody>
          </p:sp>
        </mc:Choice>
        <mc:Fallback xmlns="">
          <p:sp>
            <p:nvSpPr>
              <p:cNvPr id="19" name="Content Placeholder 2"/>
              <p:cNvSpPr txBox="1">
                <a:spLocks noRot="1" noChangeAspect="1" noMove="1" noResize="1" noEditPoints="1" noAdjustHandles="1" noChangeArrowheads="1" noChangeShapeType="1" noTextEdit="1"/>
              </p:cNvSpPr>
              <p:nvPr/>
            </p:nvSpPr>
            <p:spPr>
              <a:xfrm>
                <a:off x="1827093" y="990600"/>
                <a:ext cx="7774109" cy="1572904"/>
              </a:xfrm>
              <a:prstGeom prst="rect">
                <a:avLst/>
              </a:prstGeom>
              <a:blipFill>
                <a:blip r:embed="rId2"/>
                <a:stretch>
                  <a:fillRect l="-1634" t="-5600"/>
                </a:stretch>
              </a:blipFill>
            </p:spPr>
            <p:txBody>
              <a:bodyPr/>
              <a:lstStyle/>
              <a:p>
                <a:r>
                  <a:rPr lang="en-US">
                    <a:noFill/>
                  </a:rPr>
                  <a:t> </a:t>
                </a:r>
              </a:p>
            </p:txBody>
          </p:sp>
        </mc:Fallback>
      </mc:AlternateContent>
      <p:grpSp>
        <p:nvGrpSpPr>
          <p:cNvPr id="3" name="Group 2" descr="Initially we arrange our array so that the pivot is at index 0. Next we have the variable begin which is initially set to index 1, and the variable end which is initially set to index n-1.&#10;&#10;Next we compare the value at index begin with the pivot. In this case that value is 5 and the pivot is 8. Because the pivot is larger, we leave 5 in place and increment begin.">
            <a:extLst>
              <a:ext uri="{FF2B5EF4-FFF2-40B4-BE49-F238E27FC236}">
                <a16:creationId xmlns:a16="http://schemas.microsoft.com/office/drawing/2014/main" id="{1A28EF59-F89F-062A-2308-C463822BE940}"/>
              </a:ext>
            </a:extLst>
          </p:cNvPr>
          <p:cNvGrpSpPr/>
          <p:nvPr/>
        </p:nvGrpSpPr>
        <p:grpSpPr>
          <a:xfrm>
            <a:off x="2969524" y="2324100"/>
            <a:ext cx="6403076" cy="952500"/>
            <a:chOff x="2969524" y="2324100"/>
            <a:chExt cx="6403076" cy="952500"/>
          </a:xfrm>
        </p:grpSpPr>
        <p:grpSp>
          <p:nvGrpSpPr>
            <p:cNvPr id="20" name="Group 19"/>
            <p:cNvGrpSpPr/>
            <p:nvPr/>
          </p:nvGrpSpPr>
          <p:grpSpPr>
            <a:xfrm>
              <a:off x="2969524" y="2743200"/>
              <a:ext cx="6403076" cy="533400"/>
              <a:chOff x="1445524" y="2895600"/>
              <a:chExt cx="6403076" cy="533400"/>
            </a:xfrm>
          </p:grpSpPr>
          <p:sp>
            <p:nvSpPr>
              <p:cNvPr id="5" name="Rectangle 4"/>
              <p:cNvSpPr/>
              <p:nvPr/>
            </p:nvSpPr>
            <p:spPr>
              <a:xfrm>
                <a:off x="1445524" y="2895600"/>
                <a:ext cx="533400" cy="533400"/>
              </a:xfrm>
              <a:prstGeom prst="rect">
                <a:avLst/>
              </a:prstGeom>
              <a:solidFill>
                <a:srgbClr val="FF7C8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a:t>
                </a:r>
              </a:p>
            </p:txBody>
          </p:sp>
          <p:sp>
            <p:nvSpPr>
              <p:cNvPr id="6" name="Rectangle 5"/>
              <p:cNvSpPr/>
              <p:nvPr/>
            </p:nvSpPr>
            <p:spPr>
              <a:xfrm>
                <a:off x="1978924" y="2895600"/>
                <a:ext cx="533400" cy="53340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7" name="Rectangle 6"/>
              <p:cNvSpPr/>
              <p:nvPr/>
            </p:nvSpPr>
            <p:spPr>
              <a:xfrm>
                <a:off x="2512893" y="2895600"/>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sp>
            <p:nvSpPr>
              <p:cNvPr id="8" name="Rectangle 7"/>
              <p:cNvSpPr/>
              <p:nvPr/>
            </p:nvSpPr>
            <p:spPr>
              <a:xfrm>
                <a:off x="3046293" y="2895600"/>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9" name="Rectangle 8"/>
              <p:cNvSpPr/>
              <p:nvPr/>
            </p:nvSpPr>
            <p:spPr>
              <a:xfrm>
                <a:off x="3579693" y="2895600"/>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12</a:t>
                </a:r>
              </a:p>
            </p:txBody>
          </p:sp>
          <p:sp>
            <p:nvSpPr>
              <p:cNvPr id="10" name="Rectangle 9"/>
              <p:cNvSpPr/>
              <p:nvPr/>
            </p:nvSpPr>
            <p:spPr>
              <a:xfrm>
                <a:off x="4113662" y="2895600"/>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10</a:t>
                </a:r>
              </a:p>
            </p:txBody>
          </p:sp>
          <p:sp>
            <p:nvSpPr>
              <p:cNvPr id="11" name="Rectangle 10"/>
              <p:cNvSpPr/>
              <p:nvPr/>
            </p:nvSpPr>
            <p:spPr>
              <a:xfrm>
                <a:off x="4647062" y="2895600"/>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12" name="Rectangle 11"/>
              <p:cNvSpPr/>
              <p:nvPr/>
            </p:nvSpPr>
            <p:spPr>
              <a:xfrm>
                <a:off x="5180462" y="2895600"/>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13" name="Rectangle 12"/>
              <p:cNvSpPr/>
              <p:nvPr/>
            </p:nvSpPr>
            <p:spPr>
              <a:xfrm>
                <a:off x="5714431" y="2895600"/>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a:t>
                </a:r>
              </a:p>
            </p:txBody>
          </p:sp>
          <p:sp>
            <p:nvSpPr>
              <p:cNvPr id="14" name="Rectangle 13"/>
              <p:cNvSpPr/>
              <p:nvPr/>
            </p:nvSpPr>
            <p:spPr>
              <a:xfrm>
                <a:off x="6247831" y="2895600"/>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sp>
            <p:nvSpPr>
              <p:cNvPr id="15" name="Rectangle 14"/>
              <p:cNvSpPr/>
              <p:nvPr/>
            </p:nvSpPr>
            <p:spPr>
              <a:xfrm>
                <a:off x="6781231" y="2895600"/>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sp>
            <p:nvSpPr>
              <p:cNvPr id="16" name="Rectangle 15"/>
              <p:cNvSpPr/>
              <p:nvPr/>
            </p:nvSpPr>
            <p:spPr>
              <a:xfrm>
                <a:off x="7315200" y="2895600"/>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11</a:t>
                </a:r>
              </a:p>
            </p:txBody>
          </p:sp>
        </p:grpSp>
        <p:sp>
          <p:nvSpPr>
            <p:cNvPr id="17" name="Down Arrow 16"/>
            <p:cNvSpPr/>
            <p:nvPr/>
          </p:nvSpPr>
          <p:spPr>
            <a:xfrm>
              <a:off x="3636274" y="2324100"/>
              <a:ext cx="266700" cy="381000"/>
            </a:xfrm>
            <a:prstGeom prst="down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Down Arrow 17"/>
            <p:cNvSpPr/>
            <p:nvPr/>
          </p:nvSpPr>
          <p:spPr>
            <a:xfrm>
              <a:off x="8972550" y="2328649"/>
              <a:ext cx="266700" cy="381000"/>
            </a:xfrm>
            <a:prstGeom prst="down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6" name="Group 65" descr="Once again we compare the value at index begin with the pivot. Now begin is 7 and the pivot is 8, so once again we leave the value in place and increment begin.&#10;&#10;The next value of being is 3, so once again we just increment begin.">
            <a:extLst>
              <a:ext uri="{FF2B5EF4-FFF2-40B4-BE49-F238E27FC236}">
                <a16:creationId xmlns:a16="http://schemas.microsoft.com/office/drawing/2014/main" id="{3751291A-A533-B7E5-96E6-0FEBD3914CF9}"/>
              </a:ext>
            </a:extLst>
          </p:cNvPr>
          <p:cNvGrpSpPr/>
          <p:nvPr/>
        </p:nvGrpSpPr>
        <p:grpSpPr>
          <a:xfrm>
            <a:off x="2971513" y="3429000"/>
            <a:ext cx="6403076" cy="947951"/>
            <a:chOff x="2971513" y="3429000"/>
            <a:chExt cx="6403076" cy="947951"/>
          </a:xfrm>
        </p:grpSpPr>
        <p:grpSp>
          <p:nvGrpSpPr>
            <p:cNvPr id="21" name="Group 20"/>
            <p:cNvGrpSpPr/>
            <p:nvPr/>
          </p:nvGrpSpPr>
          <p:grpSpPr>
            <a:xfrm>
              <a:off x="2971513" y="3843551"/>
              <a:ext cx="6403076" cy="533400"/>
              <a:chOff x="1445524" y="2895600"/>
              <a:chExt cx="6403076" cy="533400"/>
            </a:xfrm>
          </p:grpSpPr>
          <p:sp>
            <p:nvSpPr>
              <p:cNvPr id="22" name="Rectangle 21"/>
              <p:cNvSpPr/>
              <p:nvPr/>
            </p:nvSpPr>
            <p:spPr>
              <a:xfrm>
                <a:off x="1445524" y="2895600"/>
                <a:ext cx="533400" cy="533400"/>
              </a:xfrm>
              <a:prstGeom prst="rect">
                <a:avLst/>
              </a:prstGeom>
              <a:solidFill>
                <a:srgbClr val="FF7C8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a:t>
                </a:r>
              </a:p>
            </p:txBody>
          </p:sp>
          <p:sp>
            <p:nvSpPr>
              <p:cNvPr id="23" name="Rectangle 22"/>
              <p:cNvSpPr/>
              <p:nvPr/>
            </p:nvSpPr>
            <p:spPr>
              <a:xfrm>
                <a:off x="1978924" y="2895600"/>
                <a:ext cx="533400" cy="53340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24" name="Rectangle 23"/>
              <p:cNvSpPr/>
              <p:nvPr/>
            </p:nvSpPr>
            <p:spPr>
              <a:xfrm>
                <a:off x="2512893" y="2895600"/>
                <a:ext cx="533400" cy="53340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sp>
            <p:nvSpPr>
              <p:cNvPr id="25" name="Rectangle 24"/>
              <p:cNvSpPr/>
              <p:nvPr/>
            </p:nvSpPr>
            <p:spPr>
              <a:xfrm>
                <a:off x="3046293" y="2895600"/>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26" name="Rectangle 25"/>
              <p:cNvSpPr/>
              <p:nvPr/>
            </p:nvSpPr>
            <p:spPr>
              <a:xfrm>
                <a:off x="3579693" y="2895600"/>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12</a:t>
                </a:r>
              </a:p>
            </p:txBody>
          </p:sp>
          <p:sp>
            <p:nvSpPr>
              <p:cNvPr id="27" name="Rectangle 26"/>
              <p:cNvSpPr/>
              <p:nvPr/>
            </p:nvSpPr>
            <p:spPr>
              <a:xfrm>
                <a:off x="4113662" y="2895600"/>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10</a:t>
                </a:r>
              </a:p>
            </p:txBody>
          </p:sp>
          <p:sp>
            <p:nvSpPr>
              <p:cNvPr id="28" name="Rectangle 27"/>
              <p:cNvSpPr/>
              <p:nvPr/>
            </p:nvSpPr>
            <p:spPr>
              <a:xfrm>
                <a:off x="4647062" y="2895600"/>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29" name="Rectangle 28"/>
              <p:cNvSpPr/>
              <p:nvPr/>
            </p:nvSpPr>
            <p:spPr>
              <a:xfrm>
                <a:off x="5180462" y="2895600"/>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30" name="Rectangle 29"/>
              <p:cNvSpPr/>
              <p:nvPr/>
            </p:nvSpPr>
            <p:spPr>
              <a:xfrm>
                <a:off x="5714431" y="2895600"/>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a:t>
                </a:r>
              </a:p>
            </p:txBody>
          </p:sp>
          <p:sp>
            <p:nvSpPr>
              <p:cNvPr id="31" name="Rectangle 30"/>
              <p:cNvSpPr/>
              <p:nvPr/>
            </p:nvSpPr>
            <p:spPr>
              <a:xfrm>
                <a:off x="6247831" y="2895600"/>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sp>
            <p:nvSpPr>
              <p:cNvPr id="32" name="Rectangle 31"/>
              <p:cNvSpPr/>
              <p:nvPr/>
            </p:nvSpPr>
            <p:spPr>
              <a:xfrm>
                <a:off x="6781231" y="2895600"/>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sp>
            <p:nvSpPr>
              <p:cNvPr id="33" name="Rectangle 32"/>
              <p:cNvSpPr/>
              <p:nvPr/>
            </p:nvSpPr>
            <p:spPr>
              <a:xfrm>
                <a:off x="7315200" y="2895600"/>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11</a:t>
                </a:r>
              </a:p>
            </p:txBody>
          </p:sp>
        </p:grpSp>
        <p:sp>
          <p:nvSpPr>
            <p:cNvPr id="34" name="Down Arrow 33"/>
            <p:cNvSpPr/>
            <p:nvPr/>
          </p:nvSpPr>
          <p:spPr>
            <a:xfrm>
              <a:off x="4170243" y="3462551"/>
              <a:ext cx="266700" cy="381000"/>
            </a:xfrm>
            <a:prstGeom prst="down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Down Arrow 34"/>
            <p:cNvSpPr/>
            <p:nvPr/>
          </p:nvSpPr>
          <p:spPr>
            <a:xfrm>
              <a:off x="8974539" y="3429000"/>
              <a:ext cx="266700" cy="381000"/>
            </a:xfrm>
            <a:prstGeom prst="down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7" name="Group 66" descr="Now the value at begin is 12. Because 12 is greater than the pivot we swap the value at index begin with the value at index end, then decrement end.">
            <a:extLst>
              <a:ext uri="{FF2B5EF4-FFF2-40B4-BE49-F238E27FC236}">
                <a16:creationId xmlns:a16="http://schemas.microsoft.com/office/drawing/2014/main" id="{2D99AECB-A8C4-A530-B7BE-62405E9BA388}"/>
              </a:ext>
            </a:extLst>
          </p:cNvPr>
          <p:cNvGrpSpPr/>
          <p:nvPr/>
        </p:nvGrpSpPr>
        <p:grpSpPr>
          <a:xfrm>
            <a:off x="2990563" y="4495800"/>
            <a:ext cx="6403076" cy="947951"/>
            <a:chOff x="2990563" y="4495800"/>
            <a:chExt cx="6403076" cy="947951"/>
          </a:xfrm>
        </p:grpSpPr>
        <p:grpSp>
          <p:nvGrpSpPr>
            <p:cNvPr id="36" name="Group 35"/>
            <p:cNvGrpSpPr/>
            <p:nvPr/>
          </p:nvGrpSpPr>
          <p:grpSpPr>
            <a:xfrm>
              <a:off x="2990563" y="4910351"/>
              <a:ext cx="6403076" cy="533400"/>
              <a:chOff x="1445524" y="2895600"/>
              <a:chExt cx="6403076" cy="533400"/>
            </a:xfrm>
          </p:grpSpPr>
          <p:sp>
            <p:nvSpPr>
              <p:cNvPr id="37" name="Rectangle 36"/>
              <p:cNvSpPr/>
              <p:nvPr/>
            </p:nvSpPr>
            <p:spPr>
              <a:xfrm>
                <a:off x="1445524" y="2895600"/>
                <a:ext cx="533400" cy="533400"/>
              </a:xfrm>
              <a:prstGeom prst="rect">
                <a:avLst/>
              </a:prstGeom>
              <a:solidFill>
                <a:srgbClr val="FF7C8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a:t>
                </a:r>
              </a:p>
            </p:txBody>
          </p:sp>
          <p:sp>
            <p:nvSpPr>
              <p:cNvPr id="38" name="Rectangle 37"/>
              <p:cNvSpPr/>
              <p:nvPr/>
            </p:nvSpPr>
            <p:spPr>
              <a:xfrm>
                <a:off x="1978924" y="2895600"/>
                <a:ext cx="533400" cy="53340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39" name="Rectangle 38"/>
              <p:cNvSpPr/>
              <p:nvPr/>
            </p:nvSpPr>
            <p:spPr>
              <a:xfrm>
                <a:off x="2512893" y="2895600"/>
                <a:ext cx="533400" cy="53340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sp>
            <p:nvSpPr>
              <p:cNvPr id="40" name="Rectangle 39"/>
              <p:cNvSpPr/>
              <p:nvPr/>
            </p:nvSpPr>
            <p:spPr>
              <a:xfrm>
                <a:off x="3046293" y="2895600"/>
                <a:ext cx="533400" cy="53340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41" name="Rectangle 40"/>
              <p:cNvSpPr/>
              <p:nvPr/>
            </p:nvSpPr>
            <p:spPr>
              <a:xfrm>
                <a:off x="3579693" y="2895600"/>
                <a:ext cx="533400" cy="533400"/>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12</a:t>
                </a:r>
              </a:p>
            </p:txBody>
          </p:sp>
          <p:sp>
            <p:nvSpPr>
              <p:cNvPr id="42" name="Rectangle 41"/>
              <p:cNvSpPr/>
              <p:nvPr/>
            </p:nvSpPr>
            <p:spPr>
              <a:xfrm>
                <a:off x="4113662" y="2895600"/>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10</a:t>
                </a:r>
              </a:p>
            </p:txBody>
          </p:sp>
          <p:sp>
            <p:nvSpPr>
              <p:cNvPr id="43" name="Rectangle 42"/>
              <p:cNvSpPr/>
              <p:nvPr/>
            </p:nvSpPr>
            <p:spPr>
              <a:xfrm>
                <a:off x="4647062" y="2895600"/>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44" name="Rectangle 43"/>
              <p:cNvSpPr/>
              <p:nvPr/>
            </p:nvSpPr>
            <p:spPr>
              <a:xfrm>
                <a:off x="5180462" y="2895600"/>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45" name="Rectangle 44"/>
              <p:cNvSpPr/>
              <p:nvPr/>
            </p:nvSpPr>
            <p:spPr>
              <a:xfrm>
                <a:off x="5714431" y="2895600"/>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a:t>
                </a:r>
              </a:p>
            </p:txBody>
          </p:sp>
          <p:sp>
            <p:nvSpPr>
              <p:cNvPr id="46" name="Rectangle 45"/>
              <p:cNvSpPr/>
              <p:nvPr/>
            </p:nvSpPr>
            <p:spPr>
              <a:xfrm>
                <a:off x="6247831" y="2895600"/>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sp>
            <p:nvSpPr>
              <p:cNvPr id="47" name="Rectangle 46"/>
              <p:cNvSpPr/>
              <p:nvPr/>
            </p:nvSpPr>
            <p:spPr>
              <a:xfrm>
                <a:off x="6781231" y="2895600"/>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sp>
            <p:nvSpPr>
              <p:cNvPr id="48" name="Rectangle 47"/>
              <p:cNvSpPr/>
              <p:nvPr/>
            </p:nvSpPr>
            <p:spPr>
              <a:xfrm>
                <a:off x="7315200" y="2895600"/>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11</a:t>
                </a:r>
              </a:p>
            </p:txBody>
          </p:sp>
        </p:grpSp>
        <p:sp>
          <p:nvSpPr>
            <p:cNvPr id="49" name="Down Arrow 48"/>
            <p:cNvSpPr/>
            <p:nvPr/>
          </p:nvSpPr>
          <p:spPr>
            <a:xfrm>
              <a:off x="5237043" y="4514226"/>
              <a:ext cx="266700" cy="381000"/>
            </a:xfrm>
            <a:prstGeom prst="down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Down Arrow 49"/>
            <p:cNvSpPr/>
            <p:nvPr/>
          </p:nvSpPr>
          <p:spPr>
            <a:xfrm>
              <a:off x="8993589" y="4495800"/>
              <a:ext cx="266700" cy="381000"/>
            </a:xfrm>
            <a:prstGeom prst="down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8" name="Group 67" descr="Now the value at the index begin is that value that was formerly at the index end. We next compare this value with the pivot. In this case, the value at begin is 11, so it is larger than the pivot, so we once again swap this value with the one at index end and decrement end.">
            <a:extLst>
              <a:ext uri="{FF2B5EF4-FFF2-40B4-BE49-F238E27FC236}">
                <a16:creationId xmlns:a16="http://schemas.microsoft.com/office/drawing/2014/main" id="{D62520FA-D152-944A-D3D1-9F9F8B3BA6AA}"/>
              </a:ext>
            </a:extLst>
          </p:cNvPr>
          <p:cNvGrpSpPr/>
          <p:nvPr/>
        </p:nvGrpSpPr>
        <p:grpSpPr>
          <a:xfrm>
            <a:off x="2969524" y="5692824"/>
            <a:ext cx="6403076" cy="914400"/>
            <a:chOff x="2969524" y="5692824"/>
            <a:chExt cx="6403076" cy="914400"/>
          </a:xfrm>
        </p:grpSpPr>
        <p:grpSp>
          <p:nvGrpSpPr>
            <p:cNvPr id="51" name="Group 50"/>
            <p:cNvGrpSpPr/>
            <p:nvPr/>
          </p:nvGrpSpPr>
          <p:grpSpPr>
            <a:xfrm>
              <a:off x="2969524" y="6073824"/>
              <a:ext cx="6403076" cy="533400"/>
              <a:chOff x="1445524" y="2895600"/>
              <a:chExt cx="6403076" cy="533400"/>
            </a:xfrm>
          </p:grpSpPr>
          <p:sp>
            <p:nvSpPr>
              <p:cNvPr id="52" name="Rectangle 51"/>
              <p:cNvSpPr/>
              <p:nvPr/>
            </p:nvSpPr>
            <p:spPr>
              <a:xfrm>
                <a:off x="1445524" y="2895600"/>
                <a:ext cx="533400" cy="533400"/>
              </a:xfrm>
              <a:prstGeom prst="rect">
                <a:avLst/>
              </a:prstGeom>
              <a:solidFill>
                <a:srgbClr val="FF7C8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a:t>
                </a:r>
              </a:p>
            </p:txBody>
          </p:sp>
          <p:sp>
            <p:nvSpPr>
              <p:cNvPr id="53" name="Rectangle 52"/>
              <p:cNvSpPr/>
              <p:nvPr/>
            </p:nvSpPr>
            <p:spPr>
              <a:xfrm>
                <a:off x="1978924" y="2895600"/>
                <a:ext cx="533400" cy="53340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54" name="Rectangle 53"/>
              <p:cNvSpPr/>
              <p:nvPr/>
            </p:nvSpPr>
            <p:spPr>
              <a:xfrm>
                <a:off x="2512893" y="2895600"/>
                <a:ext cx="533400" cy="53340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sp>
            <p:nvSpPr>
              <p:cNvPr id="55" name="Rectangle 54"/>
              <p:cNvSpPr/>
              <p:nvPr/>
            </p:nvSpPr>
            <p:spPr>
              <a:xfrm>
                <a:off x="3046293" y="2895600"/>
                <a:ext cx="533400" cy="53340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56" name="Rectangle 55"/>
              <p:cNvSpPr/>
              <p:nvPr/>
            </p:nvSpPr>
            <p:spPr>
              <a:xfrm>
                <a:off x="3579693" y="2895600"/>
                <a:ext cx="533400" cy="533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11</a:t>
                </a:r>
              </a:p>
            </p:txBody>
          </p:sp>
          <p:sp>
            <p:nvSpPr>
              <p:cNvPr id="57" name="Rectangle 56"/>
              <p:cNvSpPr/>
              <p:nvPr/>
            </p:nvSpPr>
            <p:spPr>
              <a:xfrm>
                <a:off x="4113662" y="2895600"/>
                <a:ext cx="533400" cy="533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10</a:t>
                </a:r>
              </a:p>
            </p:txBody>
          </p:sp>
          <p:sp>
            <p:nvSpPr>
              <p:cNvPr id="58" name="Rectangle 57"/>
              <p:cNvSpPr/>
              <p:nvPr/>
            </p:nvSpPr>
            <p:spPr>
              <a:xfrm>
                <a:off x="4647062" y="2895600"/>
                <a:ext cx="533400" cy="533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59" name="Rectangle 58"/>
              <p:cNvSpPr/>
              <p:nvPr/>
            </p:nvSpPr>
            <p:spPr>
              <a:xfrm>
                <a:off x="5180462" y="2895600"/>
                <a:ext cx="533400" cy="533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60" name="Rectangle 59"/>
              <p:cNvSpPr/>
              <p:nvPr/>
            </p:nvSpPr>
            <p:spPr>
              <a:xfrm>
                <a:off x="5714431" y="2895600"/>
                <a:ext cx="533400" cy="533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a:t>
                </a:r>
              </a:p>
            </p:txBody>
          </p:sp>
          <p:sp>
            <p:nvSpPr>
              <p:cNvPr id="61" name="Rectangle 60"/>
              <p:cNvSpPr/>
              <p:nvPr/>
            </p:nvSpPr>
            <p:spPr>
              <a:xfrm>
                <a:off x="6247831" y="2895600"/>
                <a:ext cx="533400" cy="533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sp>
            <p:nvSpPr>
              <p:cNvPr id="62" name="Rectangle 61"/>
              <p:cNvSpPr/>
              <p:nvPr/>
            </p:nvSpPr>
            <p:spPr>
              <a:xfrm>
                <a:off x="6781231" y="2895600"/>
                <a:ext cx="533400" cy="533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sp>
            <p:nvSpPr>
              <p:cNvPr id="63" name="Rectangle 62"/>
              <p:cNvSpPr/>
              <p:nvPr/>
            </p:nvSpPr>
            <p:spPr>
              <a:xfrm>
                <a:off x="7315200" y="2895600"/>
                <a:ext cx="533400" cy="533400"/>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12</a:t>
                </a:r>
              </a:p>
            </p:txBody>
          </p:sp>
        </p:grpSp>
        <p:sp>
          <p:nvSpPr>
            <p:cNvPr id="64" name="Down Arrow 63"/>
            <p:cNvSpPr/>
            <p:nvPr/>
          </p:nvSpPr>
          <p:spPr>
            <a:xfrm>
              <a:off x="5216004" y="5708179"/>
              <a:ext cx="266700" cy="381000"/>
            </a:xfrm>
            <a:prstGeom prst="down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Down Arrow 64"/>
            <p:cNvSpPr/>
            <p:nvPr/>
          </p:nvSpPr>
          <p:spPr>
            <a:xfrm>
              <a:off x="8459620" y="5692824"/>
              <a:ext cx="266700" cy="381000"/>
            </a:xfrm>
            <a:prstGeom prst="down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40338756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4C0086E7-8C2F-FA6D-FBEB-411A8519EB2F}"/>
              </a:ext>
            </a:extLst>
          </p:cNvPr>
          <p:cNvSpPr txBox="1">
            <a:spLocks noGrp="1"/>
          </p:cNvSpPr>
          <p:nvPr>
            <p:ph type="title" idx="4294967295"/>
          </p:nvPr>
        </p:nvSpPr>
        <p:spPr>
          <a:xfrm>
            <a:off x="379293" y="0"/>
            <a:ext cx="10515600" cy="13255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defRPr/>
            </a:pPr>
            <a:r>
              <a:rPr lang="en-US" dirty="0"/>
              <a:t>Partition Procedure (Slide 2 of 2) </a:t>
            </a:r>
            <a:endParaRPr kumimoji="0" lang="en-US" sz="4400" b="0" i="0" u="none" strike="noStrike" kern="1200" cap="none" spc="0" normalizeH="0" baseline="0" noProof="0" dirty="0">
              <a:ln>
                <a:noFill/>
              </a:ln>
              <a:solidFill>
                <a:schemeClr val="tx1"/>
              </a:solidFill>
              <a:effectLst/>
              <a:uLnTx/>
              <a:uFillTx/>
              <a:latin typeface="+mj-lt"/>
              <a:ea typeface="+mj-ea"/>
              <a:cs typeface="+mj-cs"/>
            </a:endParaRPr>
          </a:p>
        </p:txBody>
      </p:sp>
      <mc:AlternateContent xmlns:mc="http://schemas.openxmlformats.org/markup-compatibility/2006" xmlns:a14="http://schemas.microsoft.com/office/drawing/2010/main">
        <mc:Choice Requires="a14">
          <p:sp>
            <p:nvSpPr>
              <p:cNvPr id="111" name="Content Placeholder 2"/>
              <p:cNvSpPr txBox="1">
                <a:spLocks/>
              </p:cNvSpPr>
              <p:nvPr/>
            </p:nvSpPr>
            <p:spPr>
              <a:xfrm>
                <a:off x="1827093" y="990600"/>
                <a:ext cx="7774109" cy="1572904"/>
              </a:xfrm>
              <a:prstGeom prst="rect">
                <a:avLst/>
              </a:prstGeom>
            </p:spPr>
            <p:txBody>
              <a:bodyPr vert="horz" lIns="91440" tIns="45720" rIns="91440" bIns="45720" rtlCol="0">
                <a:normAutofit fontScale="850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dirty="0"/>
                  <a:t>If </a:t>
                </a:r>
                <a:r>
                  <a:rPr lang="en-US" dirty="0">
                    <a:solidFill>
                      <a:srgbClr val="FFC000"/>
                    </a:solidFill>
                  </a:rPr>
                  <a:t>Begin</a:t>
                </a:r>
                <a:r>
                  <a:rPr lang="en-US" dirty="0"/>
                  <a:t> value </a:t>
                </a:r>
                <a14:m>
                  <m:oMath xmlns:m="http://schemas.openxmlformats.org/officeDocument/2006/math">
                    <m:r>
                      <a:rPr lang="en-US" i="1" dirty="0">
                        <a:latin typeface="Cambria Math"/>
                      </a:rPr>
                      <m:t>&lt;</m:t>
                    </m:r>
                    <m:r>
                      <a:rPr lang="en-US" i="1" dirty="0">
                        <a:solidFill>
                          <a:srgbClr val="FF33CC"/>
                        </a:solidFill>
                        <a:latin typeface="Cambria Math"/>
                      </a:rPr>
                      <m:t> </m:t>
                    </m:r>
                    <m:r>
                      <a:rPr lang="en-US" i="1" dirty="0">
                        <a:solidFill>
                          <a:srgbClr val="FF33CC"/>
                        </a:solidFill>
                        <a:latin typeface="Cambria Math"/>
                      </a:rPr>
                      <m:t>𝑝</m:t>
                    </m:r>
                  </m:oMath>
                </a14:m>
                <a:r>
                  <a:rPr lang="en-US" dirty="0"/>
                  <a:t>, move</a:t>
                </a:r>
                <a:r>
                  <a:rPr lang="en-US" dirty="0">
                    <a:solidFill>
                      <a:srgbClr val="FFC000"/>
                    </a:solidFill>
                  </a:rPr>
                  <a:t> Begin</a:t>
                </a:r>
                <a:r>
                  <a:rPr lang="en-US" dirty="0"/>
                  <a:t> right</a:t>
                </a:r>
              </a:p>
              <a:p>
                <a:pPr marL="0" indent="0">
                  <a:buNone/>
                </a:pPr>
                <a:r>
                  <a:rPr lang="en-US" dirty="0"/>
                  <a:t>Else swap </a:t>
                </a:r>
                <a:r>
                  <a:rPr lang="en-US" dirty="0">
                    <a:solidFill>
                      <a:srgbClr val="FFC000"/>
                    </a:solidFill>
                  </a:rPr>
                  <a:t>Begin</a:t>
                </a:r>
                <a:r>
                  <a:rPr lang="en-US" dirty="0"/>
                  <a:t> value with </a:t>
                </a:r>
                <a:r>
                  <a:rPr lang="en-US" dirty="0">
                    <a:solidFill>
                      <a:srgbClr val="0070C0"/>
                    </a:solidFill>
                  </a:rPr>
                  <a:t>End</a:t>
                </a:r>
                <a:r>
                  <a:rPr lang="en-US" dirty="0"/>
                  <a:t> value, move </a:t>
                </a:r>
                <a:r>
                  <a:rPr lang="en-US" dirty="0">
                    <a:solidFill>
                      <a:srgbClr val="0070C0"/>
                    </a:solidFill>
                  </a:rPr>
                  <a:t>End</a:t>
                </a:r>
                <a:r>
                  <a:rPr lang="en-US" dirty="0"/>
                  <a:t> Left</a:t>
                </a:r>
              </a:p>
              <a:p>
                <a:pPr marL="0" indent="0">
                  <a:buNone/>
                </a:pPr>
                <a:r>
                  <a:rPr lang="en-US" dirty="0"/>
                  <a:t>Done when </a:t>
                </a:r>
                <a:r>
                  <a:rPr lang="en-US" dirty="0">
                    <a:solidFill>
                      <a:srgbClr val="FFC000"/>
                    </a:solidFill>
                  </a:rPr>
                  <a:t>Begin</a:t>
                </a:r>
                <a:r>
                  <a:rPr lang="en-US" dirty="0"/>
                  <a:t> = </a:t>
                </a:r>
                <a:r>
                  <a:rPr lang="en-US" dirty="0">
                    <a:solidFill>
                      <a:srgbClr val="0070C0"/>
                    </a:solidFill>
                  </a:rPr>
                  <a:t>End</a:t>
                </a:r>
              </a:p>
            </p:txBody>
          </p:sp>
        </mc:Choice>
        <mc:Fallback xmlns="">
          <p:sp>
            <p:nvSpPr>
              <p:cNvPr id="111" name="Content Placeholder 2"/>
              <p:cNvSpPr txBox="1">
                <a:spLocks noRot="1" noChangeAspect="1" noMove="1" noResize="1" noEditPoints="1" noAdjustHandles="1" noChangeArrowheads="1" noChangeShapeType="1" noTextEdit="1"/>
              </p:cNvSpPr>
              <p:nvPr/>
            </p:nvSpPr>
            <p:spPr>
              <a:xfrm>
                <a:off x="1827093" y="990600"/>
                <a:ext cx="7774109" cy="1572904"/>
              </a:xfrm>
              <a:prstGeom prst="rect">
                <a:avLst/>
              </a:prstGeom>
              <a:blipFill>
                <a:blip r:embed="rId2"/>
                <a:stretch>
                  <a:fillRect l="-1634" t="-5600"/>
                </a:stretch>
              </a:blipFill>
            </p:spPr>
            <p:txBody>
              <a:bodyPr/>
              <a:lstStyle/>
              <a:p>
                <a:r>
                  <a:rPr lang="en-US">
                    <a:noFill/>
                  </a:rPr>
                  <a:t> </a:t>
                </a:r>
              </a:p>
            </p:txBody>
          </p:sp>
        </mc:Fallback>
      </mc:AlternateContent>
      <p:grpSp>
        <p:nvGrpSpPr>
          <p:cNvPr id="2" name="Group 1" descr="Where we left off from the previous slide.">
            <a:extLst>
              <a:ext uri="{FF2B5EF4-FFF2-40B4-BE49-F238E27FC236}">
                <a16:creationId xmlns:a16="http://schemas.microsoft.com/office/drawing/2014/main" id="{D044433F-DF44-C371-3353-327C2344D2B6}"/>
              </a:ext>
            </a:extLst>
          </p:cNvPr>
          <p:cNvGrpSpPr/>
          <p:nvPr/>
        </p:nvGrpSpPr>
        <p:grpSpPr>
          <a:xfrm>
            <a:off x="2649938" y="2286000"/>
            <a:ext cx="6403076" cy="914400"/>
            <a:chOff x="2649938" y="2286000"/>
            <a:chExt cx="6403076" cy="914400"/>
          </a:xfrm>
        </p:grpSpPr>
        <p:grpSp>
          <p:nvGrpSpPr>
            <p:cNvPr id="51" name="Group 50"/>
            <p:cNvGrpSpPr/>
            <p:nvPr/>
          </p:nvGrpSpPr>
          <p:grpSpPr>
            <a:xfrm>
              <a:off x="2649938" y="2667000"/>
              <a:ext cx="6403076" cy="533400"/>
              <a:chOff x="1445524" y="2895600"/>
              <a:chExt cx="6403076" cy="533400"/>
            </a:xfrm>
          </p:grpSpPr>
          <p:sp>
            <p:nvSpPr>
              <p:cNvPr id="52" name="Rectangle 51"/>
              <p:cNvSpPr/>
              <p:nvPr/>
            </p:nvSpPr>
            <p:spPr>
              <a:xfrm>
                <a:off x="1445524" y="2895600"/>
                <a:ext cx="533400" cy="533400"/>
              </a:xfrm>
              <a:prstGeom prst="rect">
                <a:avLst/>
              </a:prstGeom>
              <a:solidFill>
                <a:srgbClr val="FF7C8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a:t>
                </a:r>
              </a:p>
            </p:txBody>
          </p:sp>
          <p:sp>
            <p:nvSpPr>
              <p:cNvPr id="53" name="Rectangle 52"/>
              <p:cNvSpPr/>
              <p:nvPr/>
            </p:nvSpPr>
            <p:spPr>
              <a:xfrm>
                <a:off x="1978924" y="2895600"/>
                <a:ext cx="533400" cy="53340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54" name="Rectangle 53"/>
              <p:cNvSpPr/>
              <p:nvPr/>
            </p:nvSpPr>
            <p:spPr>
              <a:xfrm>
                <a:off x="2512893" y="2895600"/>
                <a:ext cx="533400" cy="53340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sp>
            <p:nvSpPr>
              <p:cNvPr id="55" name="Rectangle 54"/>
              <p:cNvSpPr/>
              <p:nvPr/>
            </p:nvSpPr>
            <p:spPr>
              <a:xfrm>
                <a:off x="3046293" y="2895600"/>
                <a:ext cx="533400" cy="53340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56" name="Rectangle 55"/>
              <p:cNvSpPr/>
              <p:nvPr/>
            </p:nvSpPr>
            <p:spPr>
              <a:xfrm>
                <a:off x="3579693" y="2895600"/>
                <a:ext cx="533400" cy="533400"/>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11</a:t>
                </a:r>
              </a:p>
            </p:txBody>
          </p:sp>
          <p:sp>
            <p:nvSpPr>
              <p:cNvPr id="57" name="Rectangle 56"/>
              <p:cNvSpPr/>
              <p:nvPr/>
            </p:nvSpPr>
            <p:spPr>
              <a:xfrm>
                <a:off x="4113662" y="2895600"/>
                <a:ext cx="533400" cy="533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10</a:t>
                </a:r>
              </a:p>
            </p:txBody>
          </p:sp>
          <p:sp>
            <p:nvSpPr>
              <p:cNvPr id="58" name="Rectangle 57"/>
              <p:cNvSpPr/>
              <p:nvPr/>
            </p:nvSpPr>
            <p:spPr>
              <a:xfrm>
                <a:off x="4647062" y="2895600"/>
                <a:ext cx="533400" cy="533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59" name="Rectangle 58"/>
              <p:cNvSpPr/>
              <p:nvPr/>
            </p:nvSpPr>
            <p:spPr>
              <a:xfrm>
                <a:off x="5180462" y="2895600"/>
                <a:ext cx="533400" cy="533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60" name="Rectangle 59"/>
              <p:cNvSpPr/>
              <p:nvPr/>
            </p:nvSpPr>
            <p:spPr>
              <a:xfrm>
                <a:off x="5714431" y="2895600"/>
                <a:ext cx="533400" cy="533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a:t>
                </a:r>
              </a:p>
            </p:txBody>
          </p:sp>
          <p:sp>
            <p:nvSpPr>
              <p:cNvPr id="61" name="Rectangle 60"/>
              <p:cNvSpPr/>
              <p:nvPr/>
            </p:nvSpPr>
            <p:spPr>
              <a:xfrm>
                <a:off x="6247831" y="2895600"/>
                <a:ext cx="533400" cy="533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sp>
            <p:nvSpPr>
              <p:cNvPr id="62" name="Rectangle 61"/>
              <p:cNvSpPr/>
              <p:nvPr/>
            </p:nvSpPr>
            <p:spPr>
              <a:xfrm>
                <a:off x="6781231" y="2895600"/>
                <a:ext cx="533400" cy="533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sp>
            <p:nvSpPr>
              <p:cNvPr id="63" name="Rectangle 62"/>
              <p:cNvSpPr/>
              <p:nvPr/>
            </p:nvSpPr>
            <p:spPr>
              <a:xfrm>
                <a:off x="7315200" y="2895600"/>
                <a:ext cx="533400" cy="533400"/>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12</a:t>
                </a:r>
              </a:p>
            </p:txBody>
          </p:sp>
        </p:grpSp>
        <p:sp>
          <p:nvSpPr>
            <p:cNvPr id="64" name="Down Arrow 63"/>
            <p:cNvSpPr/>
            <p:nvPr/>
          </p:nvSpPr>
          <p:spPr>
            <a:xfrm>
              <a:off x="4896418" y="2301355"/>
              <a:ext cx="266700" cy="381000"/>
            </a:xfrm>
            <a:prstGeom prst="down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Down Arrow 64"/>
            <p:cNvSpPr/>
            <p:nvPr/>
          </p:nvSpPr>
          <p:spPr>
            <a:xfrm>
              <a:off x="8140034" y="2286000"/>
              <a:ext cx="266700" cy="381000"/>
            </a:xfrm>
            <a:prstGeom prst="down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 name="Group 2" descr="Now begin contains the value 6, which is smaller than the pivot, so we increment begin.">
            <a:extLst>
              <a:ext uri="{FF2B5EF4-FFF2-40B4-BE49-F238E27FC236}">
                <a16:creationId xmlns:a16="http://schemas.microsoft.com/office/drawing/2014/main" id="{CAF0C632-34F8-38D2-BAD2-8150D883F696}"/>
              </a:ext>
            </a:extLst>
          </p:cNvPr>
          <p:cNvGrpSpPr/>
          <p:nvPr/>
        </p:nvGrpSpPr>
        <p:grpSpPr>
          <a:xfrm>
            <a:off x="2649938" y="3377821"/>
            <a:ext cx="6403076" cy="914400"/>
            <a:chOff x="2649938" y="3377821"/>
            <a:chExt cx="6403076" cy="914400"/>
          </a:xfrm>
        </p:grpSpPr>
        <p:grpSp>
          <p:nvGrpSpPr>
            <p:cNvPr id="66" name="Group 65"/>
            <p:cNvGrpSpPr/>
            <p:nvPr/>
          </p:nvGrpSpPr>
          <p:grpSpPr>
            <a:xfrm>
              <a:off x="2649938" y="3758821"/>
              <a:ext cx="6403076" cy="533400"/>
              <a:chOff x="1445524" y="2895600"/>
              <a:chExt cx="6403076" cy="533400"/>
            </a:xfrm>
          </p:grpSpPr>
          <p:sp>
            <p:nvSpPr>
              <p:cNvPr id="67" name="Rectangle 66"/>
              <p:cNvSpPr/>
              <p:nvPr/>
            </p:nvSpPr>
            <p:spPr>
              <a:xfrm>
                <a:off x="1445524" y="2895600"/>
                <a:ext cx="533400" cy="533400"/>
              </a:xfrm>
              <a:prstGeom prst="rect">
                <a:avLst/>
              </a:prstGeom>
              <a:solidFill>
                <a:srgbClr val="FF7C8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a:t>
                </a:r>
              </a:p>
            </p:txBody>
          </p:sp>
          <p:sp>
            <p:nvSpPr>
              <p:cNvPr id="68" name="Rectangle 67"/>
              <p:cNvSpPr/>
              <p:nvPr/>
            </p:nvSpPr>
            <p:spPr>
              <a:xfrm>
                <a:off x="1978924" y="2895600"/>
                <a:ext cx="533400" cy="53340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69" name="Rectangle 68"/>
              <p:cNvSpPr/>
              <p:nvPr/>
            </p:nvSpPr>
            <p:spPr>
              <a:xfrm>
                <a:off x="2512893" y="2895600"/>
                <a:ext cx="533400" cy="53340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sp>
            <p:nvSpPr>
              <p:cNvPr id="70" name="Rectangle 69"/>
              <p:cNvSpPr/>
              <p:nvPr/>
            </p:nvSpPr>
            <p:spPr>
              <a:xfrm>
                <a:off x="3046293" y="2895600"/>
                <a:ext cx="533400" cy="53340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71" name="Rectangle 70"/>
              <p:cNvSpPr/>
              <p:nvPr/>
            </p:nvSpPr>
            <p:spPr>
              <a:xfrm>
                <a:off x="3579693" y="2895600"/>
                <a:ext cx="533400" cy="533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sp>
            <p:nvSpPr>
              <p:cNvPr id="72" name="Rectangle 71"/>
              <p:cNvSpPr/>
              <p:nvPr/>
            </p:nvSpPr>
            <p:spPr>
              <a:xfrm>
                <a:off x="4113662" y="2895600"/>
                <a:ext cx="533400" cy="533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10</a:t>
                </a:r>
              </a:p>
            </p:txBody>
          </p:sp>
          <p:sp>
            <p:nvSpPr>
              <p:cNvPr id="73" name="Rectangle 72"/>
              <p:cNvSpPr/>
              <p:nvPr/>
            </p:nvSpPr>
            <p:spPr>
              <a:xfrm>
                <a:off x="4647062" y="2895600"/>
                <a:ext cx="533400" cy="533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74" name="Rectangle 73"/>
              <p:cNvSpPr/>
              <p:nvPr/>
            </p:nvSpPr>
            <p:spPr>
              <a:xfrm>
                <a:off x="5180462" y="2895600"/>
                <a:ext cx="533400" cy="533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75" name="Rectangle 74"/>
              <p:cNvSpPr/>
              <p:nvPr/>
            </p:nvSpPr>
            <p:spPr>
              <a:xfrm>
                <a:off x="5714431" y="2895600"/>
                <a:ext cx="533400" cy="533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a:t>
                </a:r>
              </a:p>
            </p:txBody>
          </p:sp>
          <p:sp>
            <p:nvSpPr>
              <p:cNvPr id="76" name="Rectangle 75"/>
              <p:cNvSpPr/>
              <p:nvPr/>
            </p:nvSpPr>
            <p:spPr>
              <a:xfrm>
                <a:off x="6247831" y="2895600"/>
                <a:ext cx="533400" cy="533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sp>
            <p:nvSpPr>
              <p:cNvPr id="77" name="Rectangle 76"/>
              <p:cNvSpPr/>
              <p:nvPr/>
            </p:nvSpPr>
            <p:spPr>
              <a:xfrm>
                <a:off x="6781231" y="2895600"/>
                <a:ext cx="533400" cy="533400"/>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11</a:t>
                </a:r>
              </a:p>
            </p:txBody>
          </p:sp>
          <p:sp>
            <p:nvSpPr>
              <p:cNvPr id="78" name="Rectangle 77"/>
              <p:cNvSpPr/>
              <p:nvPr/>
            </p:nvSpPr>
            <p:spPr>
              <a:xfrm>
                <a:off x="7315200" y="2895600"/>
                <a:ext cx="533400" cy="533400"/>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12</a:t>
                </a:r>
              </a:p>
            </p:txBody>
          </p:sp>
        </p:grpSp>
        <p:sp>
          <p:nvSpPr>
            <p:cNvPr id="79" name="Down Arrow 78"/>
            <p:cNvSpPr/>
            <p:nvPr/>
          </p:nvSpPr>
          <p:spPr>
            <a:xfrm>
              <a:off x="4896418" y="3393176"/>
              <a:ext cx="266700" cy="381000"/>
            </a:xfrm>
            <a:prstGeom prst="down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Down Arrow 79"/>
            <p:cNvSpPr/>
            <p:nvPr/>
          </p:nvSpPr>
          <p:spPr>
            <a:xfrm>
              <a:off x="7585595" y="3377821"/>
              <a:ext cx="266700" cy="381000"/>
            </a:xfrm>
            <a:prstGeom prst="down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 name="Group 4" descr="Now begin contains the value 10, which is larger than the pivot, so we swap 10 with the value at index end and decrement end.">
            <a:extLst>
              <a:ext uri="{FF2B5EF4-FFF2-40B4-BE49-F238E27FC236}">
                <a16:creationId xmlns:a16="http://schemas.microsoft.com/office/drawing/2014/main" id="{0A74119E-A09F-A8F5-4C0C-D890F6818E1D}"/>
              </a:ext>
            </a:extLst>
          </p:cNvPr>
          <p:cNvGrpSpPr/>
          <p:nvPr/>
        </p:nvGrpSpPr>
        <p:grpSpPr>
          <a:xfrm>
            <a:off x="2649938" y="4449816"/>
            <a:ext cx="6403076" cy="909205"/>
            <a:chOff x="2649938" y="4449816"/>
            <a:chExt cx="6403076" cy="909205"/>
          </a:xfrm>
        </p:grpSpPr>
        <p:grpSp>
          <p:nvGrpSpPr>
            <p:cNvPr id="81" name="Group 80"/>
            <p:cNvGrpSpPr/>
            <p:nvPr/>
          </p:nvGrpSpPr>
          <p:grpSpPr>
            <a:xfrm>
              <a:off x="2649938" y="4825621"/>
              <a:ext cx="6403076" cy="533400"/>
              <a:chOff x="1445524" y="2895600"/>
              <a:chExt cx="6403076" cy="533400"/>
            </a:xfrm>
          </p:grpSpPr>
          <p:sp>
            <p:nvSpPr>
              <p:cNvPr id="82" name="Rectangle 81"/>
              <p:cNvSpPr/>
              <p:nvPr/>
            </p:nvSpPr>
            <p:spPr>
              <a:xfrm>
                <a:off x="1445524" y="2895600"/>
                <a:ext cx="533400" cy="533400"/>
              </a:xfrm>
              <a:prstGeom prst="rect">
                <a:avLst/>
              </a:prstGeom>
              <a:solidFill>
                <a:srgbClr val="FF7C8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a:t>
                </a:r>
              </a:p>
            </p:txBody>
          </p:sp>
          <p:sp>
            <p:nvSpPr>
              <p:cNvPr id="83" name="Rectangle 82"/>
              <p:cNvSpPr/>
              <p:nvPr/>
            </p:nvSpPr>
            <p:spPr>
              <a:xfrm>
                <a:off x="1978924" y="2895600"/>
                <a:ext cx="533400" cy="53340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84" name="Rectangle 83"/>
              <p:cNvSpPr/>
              <p:nvPr/>
            </p:nvSpPr>
            <p:spPr>
              <a:xfrm>
                <a:off x="2512893" y="2895600"/>
                <a:ext cx="533400" cy="53340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sp>
            <p:nvSpPr>
              <p:cNvPr id="85" name="Rectangle 84"/>
              <p:cNvSpPr/>
              <p:nvPr/>
            </p:nvSpPr>
            <p:spPr>
              <a:xfrm>
                <a:off x="3046293" y="2895600"/>
                <a:ext cx="533400" cy="53340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86" name="Rectangle 85"/>
              <p:cNvSpPr/>
              <p:nvPr/>
            </p:nvSpPr>
            <p:spPr>
              <a:xfrm>
                <a:off x="3579693" y="2895600"/>
                <a:ext cx="533400" cy="53340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sp>
            <p:nvSpPr>
              <p:cNvPr id="87" name="Rectangle 86"/>
              <p:cNvSpPr/>
              <p:nvPr/>
            </p:nvSpPr>
            <p:spPr>
              <a:xfrm>
                <a:off x="4113662" y="2895600"/>
                <a:ext cx="533400" cy="533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10</a:t>
                </a:r>
              </a:p>
            </p:txBody>
          </p:sp>
          <p:sp>
            <p:nvSpPr>
              <p:cNvPr id="88" name="Rectangle 87"/>
              <p:cNvSpPr/>
              <p:nvPr/>
            </p:nvSpPr>
            <p:spPr>
              <a:xfrm>
                <a:off x="4647062" y="2895600"/>
                <a:ext cx="533400" cy="533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89" name="Rectangle 88"/>
              <p:cNvSpPr/>
              <p:nvPr/>
            </p:nvSpPr>
            <p:spPr>
              <a:xfrm>
                <a:off x="5180462" y="2895600"/>
                <a:ext cx="533400" cy="533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90" name="Rectangle 89"/>
              <p:cNvSpPr/>
              <p:nvPr/>
            </p:nvSpPr>
            <p:spPr>
              <a:xfrm>
                <a:off x="5714431" y="2895600"/>
                <a:ext cx="533400" cy="533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a:t>
                </a:r>
              </a:p>
            </p:txBody>
          </p:sp>
          <p:sp>
            <p:nvSpPr>
              <p:cNvPr id="91" name="Rectangle 90"/>
              <p:cNvSpPr/>
              <p:nvPr/>
            </p:nvSpPr>
            <p:spPr>
              <a:xfrm>
                <a:off x="6247831" y="2895600"/>
                <a:ext cx="533400" cy="533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sp>
            <p:nvSpPr>
              <p:cNvPr id="92" name="Rectangle 91"/>
              <p:cNvSpPr/>
              <p:nvPr/>
            </p:nvSpPr>
            <p:spPr>
              <a:xfrm>
                <a:off x="6781231" y="2895600"/>
                <a:ext cx="533400" cy="533400"/>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11</a:t>
                </a:r>
              </a:p>
            </p:txBody>
          </p:sp>
          <p:sp>
            <p:nvSpPr>
              <p:cNvPr id="93" name="Rectangle 92"/>
              <p:cNvSpPr/>
              <p:nvPr/>
            </p:nvSpPr>
            <p:spPr>
              <a:xfrm>
                <a:off x="7315200" y="2895600"/>
                <a:ext cx="533400" cy="533400"/>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12</a:t>
                </a:r>
              </a:p>
            </p:txBody>
          </p:sp>
        </p:grpSp>
        <p:sp>
          <p:nvSpPr>
            <p:cNvPr id="94" name="Down Arrow 93"/>
            <p:cNvSpPr/>
            <p:nvPr/>
          </p:nvSpPr>
          <p:spPr>
            <a:xfrm>
              <a:off x="5445058" y="4449816"/>
              <a:ext cx="266700" cy="381000"/>
            </a:xfrm>
            <a:prstGeom prst="down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Down Arrow 94"/>
            <p:cNvSpPr/>
            <p:nvPr/>
          </p:nvSpPr>
          <p:spPr>
            <a:xfrm>
              <a:off x="7585595" y="4459976"/>
              <a:ext cx="266700" cy="381000"/>
            </a:xfrm>
            <a:prstGeom prst="down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 name="Group 6" descr="Next we compare the value at index begin with the pivot, continuing the process until begin and end meet at the same index.">
            <a:extLst>
              <a:ext uri="{FF2B5EF4-FFF2-40B4-BE49-F238E27FC236}">
                <a16:creationId xmlns:a16="http://schemas.microsoft.com/office/drawing/2014/main" id="{D68431A1-00BD-033F-363E-28FD3B78CDE0}"/>
              </a:ext>
            </a:extLst>
          </p:cNvPr>
          <p:cNvGrpSpPr/>
          <p:nvPr/>
        </p:nvGrpSpPr>
        <p:grpSpPr>
          <a:xfrm>
            <a:off x="2649938" y="5485831"/>
            <a:ext cx="6403076" cy="914969"/>
            <a:chOff x="2649938" y="5485831"/>
            <a:chExt cx="6403076" cy="914969"/>
          </a:xfrm>
        </p:grpSpPr>
        <p:grpSp>
          <p:nvGrpSpPr>
            <p:cNvPr id="96" name="Group 95"/>
            <p:cNvGrpSpPr/>
            <p:nvPr/>
          </p:nvGrpSpPr>
          <p:grpSpPr>
            <a:xfrm>
              <a:off x="2649938" y="5867400"/>
              <a:ext cx="6403076" cy="533400"/>
              <a:chOff x="1445524" y="2895600"/>
              <a:chExt cx="6403076" cy="533400"/>
            </a:xfrm>
          </p:grpSpPr>
          <p:sp>
            <p:nvSpPr>
              <p:cNvPr id="97" name="Rectangle 96"/>
              <p:cNvSpPr/>
              <p:nvPr/>
            </p:nvSpPr>
            <p:spPr>
              <a:xfrm>
                <a:off x="1445524" y="2895600"/>
                <a:ext cx="533400" cy="533400"/>
              </a:xfrm>
              <a:prstGeom prst="rect">
                <a:avLst/>
              </a:prstGeom>
              <a:solidFill>
                <a:srgbClr val="FF7C8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a:t>
                </a:r>
              </a:p>
            </p:txBody>
          </p:sp>
          <p:sp>
            <p:nvSpPr>
              <p:cNvPr id="98" name="Rectangle 97"/>
              <p:cNvSpPr/>
              <p:nvPr/>
            </p:nvSpPr>
            <p:spPr>
              <a:xfrm>
                <a:off x="1978924" y="2895600"/>
                <a:ext cx="533400" cy="53340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99" name="Rectangle 98"/>
              <p:cNvSpPr/>
              <p:nvPr/>
            </p:nvSpPr>
            <p:spPr>
              <a:xfrm>
                <a:off x="2512893" y="2895600"/>
                <a:ext cx="533400" cy="53340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sp>
            <p:nvSpPr>
              <p:cNvPr id="100" name="Rectangle 99"/>
              <p:cNvSpPr/>
              <p:nvPr/>
            </p:nvSpPr>
            <p:spPr>
              <a:xfrm>
                <a:off x="3046293" y="2895600"/>
                <a:ext cx="533400" cy="53340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101" name="Rectangle 100"/>
              <p:cNvSpPr/>
              <p:nvPr/>
            </p:nvSpPr>
            <p:spPr>
              <a:xfrm>
                <a:off x="3579693" y="2895600"/>
                <a:ext cx="533400" cy="53340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sp>
            <p:nvSpPr>
              <p:cNvPr id="102" name="Rectangle 101"/>
              <p:cNvSpPr/>
              <p:nvPr/>
            </p:nvSpPr>
            <p:spPr>
              <a:xfrm>
                <a:off x="4113662" y="2895600"/>
                <a:ext cx="533400" cy="533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sp>
            <p:nvSpPr>
              <p:cNvPr id="103" name="Rectangle 102"/>
              <p:cNvSpPr/>
              <p:nvPr/>
            </p:nvSpPr>
            <p:spPr>
              <a:xfrm>
                <a:off x="4647062" y="2895600"/>
                <a:ext cx="533400" cy="533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104" name="Rectangle 103"/>
              <p:cNvSpPr/>
              <p:nvPr/>
            </p:nvSpPr>
            <p:spPr>
              <a:xfrm>
                <a:off x="5180462" y="2895600"/>
                <a:ext cx="533400" cy="533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105" name="Rectangle 104"/>
              <p:cNvSpPr/>
              <p:nvPr/>
            </p:nvSpPr>
            <p:spPr>
              <a:xfrm>
                <a:off x="5714431" y="2895600"/>
                <a:ext cx="533400" cy="533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a:t>
                </a:r>
              </a:p>
            </p:txBody>
          </p:sp>
          <p:sp>
            <p:nvSpPr>
              <p:cNvPr id="106" name="Rectangle 105"/>
              <p:cNvSpPr/>
              <p:nvPr/>
            </p:nvSpPr>
            <p:spPr>
              <a:xfrm>
                <a:off x="6247831" y="2895600"/>
                <a:ext cx="533400" cy="533400"/>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10</a:t>
                </a:r>
              </a:p>
            </p:txBody>
          </p:sp>
          <p:sp>
            <p:nvSpPr>
              <p:cNvPr id="107" name="Rectangle 106"/>
              <p:cNvSpPr/>
              <p:nvPr/>
            </p:nvSpPr>
            <p:spPr>
              <a:xfrm>
                <a:off x="6781231" y="2895600"/>
                <a:ext cx="533400" cy="533400"/>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11</a:t>
                </a:r>
              </a:p>
            </p:txBody>
          </p:sp>
          <p:sp>
            <p:nvSpPr>
              <p:cNvPr id="108" name="Rectangle 107"/>
              <p:cNvSpPr/>
              <p:nvPr/>
            </p:nvSpPr>
            <p:spPr>
              <a:xfrm>
                <a:off x="7315200" y="2895600"/>
                <a:ext cx="533400" cy="533400"/>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12</a:t>
                </a:r>
              </a:p>
            </p:txBody>
          </p:sp>
        </p:grpSp>
        <p:sp>
          <p:nvSpPr>
            <p:cNvPr id="109" name="Down Arrow 108"/>
            <p:cNvSpPr/>
            <p:nvPr/>
          </p:nvSpPr>
          <p:spPr>
            <a:xfrm>
              <a:off x="5451426" y="5485831"/>
              <a:ext cx="266700" cy="381000"/>
            </a:xfrm>
            <a:prstGeom prst="down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Down Arrow 109"/>
            <p:cNvSpPr/>
            <p:nvPr/>
          </p:nvSpPr>
          <p:spPr>
            <a:xfrm>
              <a:off x="7026795" y="5485831"/>
              <a:ext cx="266700" cy="381000"/>
            </a:xfrm>
            <a:prstGeom prst="down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1318555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6D196EAA-752A-A93B-2999-105C81B29669}"/>
              </a:ext>
            </a:extLst>
          </p:cNvPr>
          <p:cNvSpPr>
            <a:spLocks noGrp="1"/>
          </p:cNvSpPr>
          <p:nvPr>
            <p:ph type="title"/>
          </p:nvPr>
        </p:nvSpPr>
        <p:spPr>
          <a:xfrm>
            <a:off x="379293" y="0"/>
            <a:ext cx="10515600" cy="1325563"/>
          </a:xfrm>
        </p:spPr>
        <p:txBody>
          <a:bodyPr/>
          <a:lstStyle/>
          <a:p>
            <a:r>
              <a:rPr lang="en-US" dirty="0"/>
              <a:t>Partition – Begin Meets End (Case 1)</a:t>
            </a:r>
          </a:p>
        </p:txBody>
      </p:sp>
      <mc:AlternateContent xmlns:mc="http://schemas.openxmlformats.org/markup-compatibility/2006" xmlns:a14="http://schemas.microsoft.com/office/drawing/2010/main">
        <mc:Choice Requires="a14">
          <p:sp>
            <p:nvSpPr>
              <p:cNvPr id="36" name="Content Placeholder 2"/>
              <p:cNvSpPr txBox="1">
                <a:spLocks/>
              </p:cNvSpPr>
              <p:nvPr/>
            </p:nvSpPr>
            <p:spPr>
              <a:xfrm>
                <a:off x="1827093" y="990600"/>
                <a:ext cx="7774109" cy="1572904"/>
              </a:xfrm>
              <a:prstGeom prst="rect">
                <a:avLst/>
              </a:prstGeom>
            </p:spPr>
            <p:txBody>
              <a:bodyPr vert="horz" lIns="91440" tIns="45720" rIns="91440" bIns="45720" rtlCol="0">
                <a:normAutofit fontScale="850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dirty="0"/>
                  <a:t>If </a:t>
                </a:r>
                <a:r>
                  <a:rPr lang="en-US" dirty="0">
                    <a:solidFill>
                      <a:srgbClr val="FFC000"/>
                    </a:solidFill>
                  </a:rPr>
                  <a:t>Begin</a:t>
                </a:r>
                <a:r>
                  <a:rPr lang="en-US" dirty="0"/>
                  <a:t> value </a:t>
                </a:r>
                <a14:m>
                  <m:oMath xmlns:m="http://schemas.openxmlformats.org/officeDocument/2006/math">
                    <m:r>
                      <a:rPr lang="en-US" i="1" dirty="0">
                        <a:latin typeface="Cambria Math"/>
                      </a:rPr>
                      <m:t>&lt;</m:t>
                    </m:r>
                    <m:r>
                      <a:rPr lang="en-US" i="1" dirty="0">
                        <a:solidFill>
                          <a:srgbClr val="FF33CC"/>
                        </a:solidFill>
                        <a:latin typeface="Cambria Math"/>
                      </a:rPr>
                      <m:t> </m:t>
                    </m:r>
                    <m:r>
                      <a:rPr lang="en-US" i="1" dirty="0">
                        <a:solidFill>
                          <a:srgbClr val="FF33CC"/>
                        </a:solidFill>
                        <a:latin typeface="Cambria Math"/>
                      </a:rPr>
                      <m:t>𝑝</m:t>
                    </m:r>
                  </m:oMath>
                </a14:m>
                <a:r>
                  <a:rPr lang="en-US" dirty="0"/>
                  <a:t>, move</a:t>
                </a:r>
                <a:r>
                  <a:rPr lang="en-US" dirty="0">
                    <a:solidFill>
                      <a:srgbClr val="FFC000"/>
                    </a:solidFill>
                  </a:rPr>
                  <a:t> Begin</a:t>
                </a:r>
                <a:r>
                  <a:rPr lang="en-US" dirty="0"/>
                  <a:t> right</a:t>
                </a:r>
              </a:p>
              <a:p>
                <a:pPr marL="0" indent="0">
                  <a:buNone/>
                </a:pPr>
                <a:r>
                  <a:rPr lang="en-US" dirty="0"/>
                  <a:t>Else swap </a:t>
                </a:r>
                <a:r>
                  <a:rPr lang="en-US" dirty="0">
                    <a:solidFill>
                      <a:srgbClr val="FFC000"/>
                    </a:solidFill>
                  </a:rPr>
                  <a:t>Begin</a:t>
                </a:r>
                <a:r>
                  <a:rPr lang="en-US" dirty="0"/>
                  <a:t> value with </a:t>
                </a:r>
                <a:r>
                  <a:rPr lang="en-US" dirty="0">
                    <a:solidFill>
                      <a:srgbClr val="0070C0"/>
                    </a:solidFill>
                  </a:rPr>
                  <a:t>End</a:t>
                </a:r>
                <a:r>
                  <a:rPr lang="en-US" dirty="0"/>
                  <a:t> value, move </a:t>
                </a:r>
                <a:r>
                  <a:rPr lang="en-US" dirty="0">
                    <a:solidFill>
                      <a:srgbClr val="0070C0"/>
                    </a:solidFill>
                  </a:rPr>
                  <a:t>End</a:t>
                </a:r>
                <a:r>
                  <a:rPr lang="en-US" dirty="0"/>
                  <a:t> Left</a:t>
                </a:r>
              </a:p>
              <a:p>
                <a:pPr marL="0" indent="0">
                  <a:buNone/>
                </a:pPr>
                <a:r>
                  <a:rPr lang="en-US" dirty="0"/>
                  <a:t>Done when </a:t>
                </a:r>
                <a:r>
                  <a:rPr lang="en-US" dirty="0">
                    <a:solidFill>
                      <a:srgbClr val="FFC000"/>
                    </a:solidFill>
                  </a:rPr>
                  <a:t>Begin</a:t>
                </a:r>
                <a:r>
                  <a:rPr lang="en-US" dirty="0"/>
                  <a:t> = </a:t>
                </a:r>
                <a:r>
                  <a:rPr lang="en-US" dirty="0">
                    <a:solidFill>
                      <a:srgbClr val="0070C0"/>
                    </a:solidFill>
                  </a:rPr>
                  <a:t>End</a:t>
                </a:r>
              </a:p>
            </p:txBody>
          </p:sp>
        </mc:Choice>
        <mc:Fallback xmlns="">
          <p:sp>
            <p:nvSpPr>
              <p:cNvPr id="36" name="Content Placeholder 2"/>
              <p:cNvSpPr txBox="1">
                <a:spLocks noRot="1" noChangeAspect="1" noMove="1" noResize="1" noEditPoints="1" noAdjustHandles="1" noChangeArrowheads="1" noChangeShapeType="1" noTextEdit="1"/>
              </p:cNvSpPr>
              <p:nvPr/>
            </p:nvSpPr>
            <p:spPr>
              <a:xfrm>
                <a:off x="1827093" y="990600"/>
                <a:ext cx="7774109" cy="1572904"/>
              </a:xfrm>
              <a:prstGeom prst="rect">
                <a:avLst/>
              </a:prstGeom>
              <a:blipFill>
                <a:blip r:embed="rId3"/>
                <a:stretch>
                  <a:fillRect l="-1634" t="-5600"/>
                </a:stretch>
              </a:blipFill>
            </p:spPr>
            <p:txBody>
              <a:bodyPr/>
              <a:lstStyle/>
              <a:p>
                <a:r>
                  <a:rPr lang="en-US">
                    <a:noFill/>
                  </a:rPr>
                  <a:t> </a:t>
                </a:r>
              </a:p>
            </p:txBody>
          </p:sp>
        </mc:Fallback>
      </mc:AlternateContent>
      <p:grpSp>
        <p:nvGrpSpPr>
          <p:cNvPr id="2" name="Group 1" descr="When begin and end meet at the same index we need to make sure the value that the pivot goes between begin and end, and that the value that the met at is on the correct side of the pivot.">
            <a:extLst>
              <a:ext uri="{FF2B5EF4-FFF2-40B4-BE49-F238E27FC236}">
                <a16:creationId xmlns:a16="http://schemas.microsoft.com/office/drawing/2014/main" id="{9222CCFC-3897-D26A-C056-6EFB88752F4E}"/>
              </a:ext>
            </a:extLst>
          </p:cNvPr>
          <p:cNvGrpSpPr/>
          <p:nvPr/>
        </p:nvGrpSpPr>
        <p:grpSpPr>
          <a:xfrm>
            <a:off x="2649938" y="2441812"/>
            <a:ext cx="6403076" cy="919518"/>
            <a:chOff x="2649938" y="2441812"/>
            <a:chExt cx="6403076" cy="919518"/>
          </a:xfrm>
        </p:grpSpPr>
        <p:grpSp>
          <p:nvGrpSpPr>
            <p:cNvPr id="164" name="Group 163"/>
            <p:cNvGrpSpPr/>
            <p:nvPr/>
          </p:nvGrpSpPr>
          <p:grpSpPr>
            <a:xfrm>
              <a:off x="2649938" y="2827930"/>
              <a:ext cx="6403076" cy="533400"/>
              <a:chOff x="1445524" y="2895600"/>
              <a:chExt cx="6403076" cy="533400"/>
            </a:xfrm>
          </p:grpSpPr>
          <p:sp>
            <p:nvSpPr>
              <p:cNvPr id="165" name="Rectangle 164"/>
              <p:cNvSpPr/>
              <p:nvPr/>
            </p:nvSpPr>
            <p:spPr>
              <a:xfrm>
                <a:off x="1445524" y="2895600"/>
                <a:ext cx="533400" cy="533400"/>
              </a:xfrm>
              <a:prstGeom prst="rect">
                <a:avLst/>
              </a:prstGeom>
              <a:solidFill>
                <a:srgbClr val="FF7C8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a:t>
                </a:r>
              </a:p>
            </p:txBody>
          </p:sp>
          <p:sp>
            <p:nvSpPr>
              <p:cNvPr id="166" name="Rectangle 165"/>
              <p:cNvSpPr/>
              <p:nvPr/>
            </p:nvSpPr>
            <p:spPr>
              <a:xfrm>
                <a:off x="1978924" y="2895600"/>
                <a:ext cx="533400" cy="53340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167" name="Rectangle 166"/>
              <p:cNvSpPr/>
              <p:nvPr/>
            </p:nvSpPr>
            <p:spPr>
              <a:xfrm>
                <a:off x="2512893" y="2895600"/>
                <a:ext cx="533400" cy="53340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sp>
            <p:nvSpPr>
              <p:cNvPr id="168" name="Rectangle 167"/>
              <p:cNvSpPr/>
              <p:nvPr/>
            </p:nvSpPr>
            <p:spPr>
              <a:xfrm>
                <a:off x="3046293" y="2895600"/>
                <a:ext cx="533400" cy="53340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169" name="Rectangle 168"/>
              <p:cNvSpPr/>
              <p:nvPr/>
            </p:nvSpPr>
            <p:spPr>
              <a:xfrm>
                <a:off x="3579693" y="2895600"/>
                <a:ext cx="533400" cy="53340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sp>
            <p:nvSpPr>
              <p:cNvPr id="170" name="Rectangle 169"/>
              <p:cNvSpPr/>
              <p:nvPr/>
            </p:nvSpPr>
            <p:spPr>
              <a:xfrm>
                <a:off x="4113662" y="2895600"/>
                <a:ext cx="533400" cy="53340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a:t>
                </a:r>
              </a:p>
            </p:txBody>
          </p:sp>
          <p:sp>
            <p:nvSpPr>
              <p:cNvPr id="171" name="Rectangle 170"/>
              <p:cNvSpPr/>
              <p:nvPr/>
            </p:nvSpPr>
            <p:spPr>
              <a:xfrm>
                <a:off x="4647062" y="2895600"/>
                <a:ext cx="533400" cy="53340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172" name="Rectangle 171"/>
              <p:cNvSpPr/>
              <p:nvPr/>
            </p:nvSpPr>
            <p:spPr>
              <a:xfrm>
                <a:off x="5180462" y="2895600"/>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173" name="Rectangle 172"/>
              <p:cNvSpPr/>
              <p:nvPr/>
            </p:nvSpPr>
            <p:spPr>
              <a:xfrm>
                <a:off x="5714431" y="2895600"/>
                <a:ext cx="533400" cy="533400"/>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10</a:t>
                </a:r>
              </a:p>
            </p:txBody>
          </p:sp>
          <p:sp>
            <p:nvSpPr>
              <p:cNvPr id="174" name="Rectangle 173"/>
              <p:cNvSpPr/>
              <p:nvPr/>
            </p:nvSpPr>
            <p:spPr>
              <a:xfrm>
                <a:off x="6247831" y="2895600"/>
                <a:ext cx="533400" cy="533400"/>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sp>
            <p:nvSpPr>
              <p:cNvPr id="175" name="Rectangle 174"/>
              <p:cNvSpPr/>
              <p:nvPr/>
            </p:nvSpPr>
            <p:spPr>
              <a:xfrm>
                <a:off x="6781231" y="2895600"/>
                <a:ext cx="533400" cy="533400"/>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11</a:t>
                </a:r>
              </a:p>
            </p:txBody>
          </p:sp>
          <p:sp>
            <p:nvSpPr>
              <p:cNvPr id="176" name="Rectangle 175"/>
              <p:cNvSpPr/>
              <p:nvPr/>
            </p:nvSpPr>
            <p:spPr>
              <a:xfrm>
                <a:off x="7315200" y="2895600"/>
                <a:ext cx="533400" cy="533400"/>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12</a:t>
                </a:r>
              </a:p>
            </p:txBody>
          </p:sp>
        </p:grpSp>
        <p:sp>
          <p:nvSpPr>
            <p:cNvPr id="177" name="Down Arrow 176"/>
            <p:cNvSpPr/>
            <p:nvPr/>
          </p:nvSpPr>
          <p:spPr>
            <a:xfrm>
              <a:off x="6400227" y="2441812"/>
              <a:ext cx="266700" cy="381000"/>
            </a:xfrm>
            <a:prstGeom prst="down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8" name="Down Arrow 177"/>
            <p:cNvSpPr/>
            <p:nvPr/>
          </p:nvSpPr>
          <p:spPr>
            <a:xfrm>
              <a:off x="6526186" y="2446930"/>
              <a:ext cx="266700" cy="381000"/>
            </a:xfrm>
            <a:prstGeom prst="down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mc:AlternateContent xmlns:mc="http://schemas.openxmlformats.org/markup-compatibility/2006" xmlns:a14="http://schemas.microsoft.com/office/drawing/2010/main">
        <mc:Choice Requires="a14">
          <p:sp>
            <p:nvSpPr>
              <p:cNvPr id="179" name="Content Placeholder 2"/>
              <p:cNvSpPr txBox="1">
                <a:spLocks/>
              </p:cNvSpPr>
              <p:nvPr/>
            </p:nvSpPr>
            <p:spPr>
              <a:xfrm>
                <a:off x="2057400" y="3813412"/>
                <a:ext cx="8257182" cy="1230004"/>
              </a:xfrm>
              <a:prstGeom prst="rect">
                <a:avLst/>
              </a:prstGeom>
            </p:spPr>
            <p:txBody>
              <a:bodyPr vert="horz" lIns="91440" tIns="45720" rIns="91440" bIns="45720" rtlCol="0">
                <a:normAutofit fontScale="925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dirty="0"/>
                  <a:t>Case 1: meet at element </a:t>
                </a:r>
                <a14:m>
                  <m:oMath xmlns:m="http://schemas.openxmlformats.org/officeDocument/2006/math">
                    <m:r>
                      <a:rPr lang="en-US" dirty="0">
                        <a:solidFill>
                          <a:srgbClr val="FFC000"/>
                        </a:solidFill>
                        <a:latin typeface="Cambria Math"/>
                      </a:rPr>
                      <m:t>&lt;</m:t>
                    </m:r>
                    <m:r>
                      <a:rPr lang="en-US" i="1" dirty="0">
                        <a:solidFill>
                          <a:srgbClr val="FFC000"/>
                        </a:solidFill>
                        <a:latin typeface="Cambria Math"/>
                      </a:rPr>
                      <m:t>𝑝</m:t>
                    </m:r>
                  </m:oMath>
                </a14:m>
                <a:endParaRPr lang="en-US" dirty="0">
                  <a:solidFill>
                    <a:srgbClr val="0070C0"/>
                  </a:solidFill>
                </a:endParaRPr>
              </a:p>
              <a:p>
                <a:pPr marL="0" indent="0">
                  <a:buNone/>
                </a:pPr>
                <a:r>
                  <a:rPr lang="en-US" dirty="0">
                    <a:solidFill>
                      <a:srgbClr val="0070C0"/>
                    </a:solidFill>
                  </a:rPr>
                  <a:t>	</a:t>
                </a:r>
                <a:r>
                  <a:rPr lang="en-US" dirty="0"/>
                  <a:t>Swap </a:t>
                </a:r>
                <a14:m>
                  <m:oMath xmlns:m="http://schemas.openxmlformats.org/officeDocument/2006/math">
                    <m:r>
                      <a:rPr lang="en-US" i="1" dirty="0">
                        <a:solidFill>
                          <a:srgbClr val="FF33CC"/>
                        </a:solidFill>
                        <a:latin typeface="Cambria Math"/>
                      </a:rPr>
                      <m:t>𝑝</m:t>
                    </m:r>
                  </m:oMath>
                </a14:m>
                <a:r>
                  <a:rPr lang="en-US" dirty="0"/>
                  <a:t> with </a:t>
                </a:r>
                <a:r>
                  <a:rPr lang="en-US" dirty="0">
                    <a:solidFill>
                      <a:srgbClr val="FFC000"/>
                    </a:solidFill>
                  </a:rPr>
                  <a:t>pointer position </a:t>
                </a:r>
                <a:r>
                  <a:rPr lang="en-US" dirty="0"/>
                  <a:t>(2 in this case)</a:t>
                </a:r>
              </a:p>
            </p:txBody>
          </p:sp>
        </mc:Choice>
        <mc:Fallback xmlns="">
          <p:sp>
            <p:nvSpPr>
              <p:cNvPr id="179" name="Content Placeholder 2"/>
              <p:cNvSpPr txBox="1">
                <a:spLocks noRot="1" noChangeAspect="1" noMove="1" noResize="1" noEditPoints="1" noAdjustHandles="1" noChangeArrowheads="1" noChangeShapeType="1" noTextEdit="1"/>
              </p:cNvSpPr>
              <p:nvPr/>
            </p:nvSpPr>
            <p:spPr>
              <a:xfrm>
                <a:off x="2057400" y="3813412"/>
                <a:ext cx="8257182" cy="1230004"/>
              </a:xfrm>
              <a:prstGeom prst="rect">
                <a:avLst/>
              </a:prstGeom>
              <a:blipFill>
                <a:blip r:embed="rId2"/>
                <a:stretch>
                  <a:fillRect l="-1536" t="-6186" b="-4124"/>
                </a:stretch>
              </a:blipFill>
            </p:spPr>
            <p:txBody>
              <a:bodyPr/>
              <a:lstStyle/>
              <a:p>
                <a:r>
                  <a:rPr lang="en-US">
                    <a:noFill/>
                  </a:rPr>
                  <a:t> </a:t>
                </a:r>
              </a:p>
            </p:txBody>
          </p:sp>
        </mc:Fallback>
      </mc:AlternateContent>
      <p:grpSp>
        <p:nvGrpSpPr>
          <p:cNvPr id="3" name="Group 2" descr="We have two cases, the first case is when begin and end meet at a value that is less than the pivot. Because the pivot is at index 0, we can just swap the value at index begin with the pivot.">
            <a:extLst>
              <a:ext uri="{FF2B5EF4-FFF2-40B4-BE49-F238E27FC236}">
                <a16:creationId xmlns:a16="http://schemas.microsoft.com/office/drawing/2014/main" id="{75773105-19F6-A6BF-C8A8-032E238B4054}"/>
              </a:ext>
            </a:extLst>
          </p:cNvPr>
          <p:cNvGrpSpPr/>
          <p:nvPr/>
        </p:nvGrpSpPr>
        <p:grpSpPr>
          <a:xfrm>
            <a:off x="2639420" y="4947882"/>
            <a:ext cx="6403076" cy="919518"/>
            <a:chOff x="2639420" y="4947882"/>
            <a:chExt cx="6403076" cy="919518"/>
          </a:xfrm>
        </p:grpSpPr>
        <p:grpSp>
          <p:nvGrpSpPr>
            <p:cNvPr id="180" name="Group 179"/>
            <p:cNvGrpSpPr/>
            <p:nvPr/>
          </p:nvGrpSpPr>
          <p:grpSpPr>
            <a:xfrm>
              <a:off x="2639420" y="5334000"/>
              <a:ext cx="6403076" cy="533400"/>
              <a:chOff x="1445524" y="2895600"/>
              <a:chExt cx="6403076" cy="533400"/>
            </a:xfrm>
          </p:grpSpPr>
          <p:sp>
            <p:nvSpPr>
              <p:cNvPr id="181" name="Rectangle 180"/>
              <p:cNvSpPr/>
              <p:nvPr/>
            </p:nvSpPr>
            <p:spPr>
              <a:xfrm>
                <a:off x="1445524" y="2895600"/>
                <a:ext cx="533400" cy="53340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182" name="Rectangle 181"/>
              <p:cNvSpPr/>
              <p:nvPr/>
            </p:nvSpPr>
            <p:spPr>
              <a:xfrm>
                <a:off x="1978924" y="2895600"/>
                <a:ext cx="533400" cy="53340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183" name="Rectangle 182"/>
              <p:cNvSpPr/>
              <p:nvPr/>
            </p:nvSpPr>
            <p:spPr>
              <a:xfrm>
                <a:off x="2512893" y="2895600"/>
                <a:ext cx="533400" cy="53340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sp>
            <p:nvSpPr>
              <p:cNvPr id="184" name="Rectangle 183"/>
              <p:cNvSpPr/>
              <p:nvPr/>
            </p:nvSpPr>
            <p:spPr>
              <a:xfrm>
                <a:off x="3046293" y="2895600"/>
                <a:ext cx="533400" cy="53340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185" name="Rectangle 184"/>
              <p:cNvSpPr/>
              <p:nvPr/>
            </p:nvSpPr>
            <p:spPr>
              <a:xfrm>
                <a:off x="3579693" y="2895600"/>
                <a:ext cx="533400" cy="53340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sp>
            <p:nvSpPr>
              <p:cNvPr id="186" name="Rectangle 185"/>
              <p:cNvSpPr/>
              <p:nvPr/>
            </p:nvSpPr>
            <p:spPr>
              <a:xfrm>
                <a:off x="4113662" y="2895600"/>
                <a:ext cx="533400" cy="53340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a:t>
                </a:r>
              </a:p>
            </p:txBody>
          </p:sp>
          <p:sp>
            <p:nvSpPr>
              <p:cNvPr id="187" name="Rectangle 186"/>
              <p:cNvSpPr/>
              <p:nvPr/>
            </p:nvSpPr>
            <p:spPr>
              <a:xfrm>
                <a:off x="4647062" y="2895600"/>
                <a:ext cx="533400" cy="53340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188" name="Rectangle 187"/>
              <p:cNvSpPr/>
              <p:nvPr/>
            </p:nvSpPr>
            <p:spPr>
              <a:xfrm>
                <a:off x="5180462" y="2895600"/>
                <a:ext cx="533400" cy="533400"/>
              </a:xfrm>
              <a:prstGeom prst="rect">
                <a:avLst/>
              </a:prstGeom>
              <a:solidFill>
                <a:srgbClr val="FF7C8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a:t>
                </a:r>
              </a:p>
            </p:txBody>
          </p:sp>
          <p:sp>
            <p:nvSpPr>
              <p:cNvPr id="189" name="Rectangle 188"/>
              <p:cNvSpPr/>
              <p:nvPr/>
            </p:nvSpPr>
            <p:spPr>
              <a:xfrm>
                <a:off x="5714431" y="2895600"/>
                <a:ext cx="533400" cy="533400"/>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10</a:t>
                </a:r>
              </a:p>
            </p:txBody>
          </p:sp>
          <p:sp>
            <p:nvSpPr>
              <p:cNvPr id="190" name="Rectangle 189"/>
              <p:cNvSpPr/>
              <p:nvPr/>
            </p:nvSpPr>
            <p:spPr>
              <a:xfrm>
                <a:off x="6247831" y="2895600"/>
                <a:ext cx="533400" cy="533400"/>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sp>
            <p:nvSpPr>
              <p:cNvPr id="191" name="Rectangle 190"/>
              <p:cNvSpPr/>
              <p:nvPr/>
            </p:nvSpPr>
            <p:spPr>
              <a:xfrm>
                <a:off x="6781231" y="2895600"/>
                <a:ext cx="533400" cy="533400"/>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11</a:t>
                </a:r>
              </a:p>
            </p:txBody>
          </p:sp>
          <p:sp>
            <p:nvSpPr>
              <p:cNvPr id="192" name="Rectangle 191"/>
              <p:cNvSpPr/>
              <p:nvPr/>
            </p:nvSpPr>
            <p:spPr>
              <a:xfrm>
                <a:off x="7315200" y="2895600"/>
                <a:ext cx="533400" cy="533400"/>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12</a:t>
                </a:r>
              </a:p>
            </p:txBody>
          </p:sp>
        </p:grpSp>
        <p:sp>
          <p:nvSpPr>
            <p:cNvPr id="193" name="Down Arrow 192"/>
            <p:cNvSpPr/>
            <p:nvPr/>
          </p:nvSpPr>
          <p:spPr>
            <a:xfrm>
              <a:off x="6416723" y="4947882"/>
              <a:ext cx="266700" cy="381000"/>
            </a:xfrm>
            <a:prstGeom prst="down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4" name="Down Arrow 193"/>
            <p:cNvSpPr/>
            <p:nvPr/>
          </p:nvSpPr>
          <p:spPr>
            <a:xfrm>
              <a:off x="6542682" y="4953000"/>
              <a:ext cx="266700" cy="381000"/>
            </a:xfrm>
            <a:prstGeom prst="down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1961102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79"/>
                                        </p:tgtEl>
                                        <p:attrNameLst>
                                          <p:attrName>style.visibility</p:attrName>
                                        </p:attrNameLst>
                                      </p:cBhvr>
                                      <p:to>
                                        <p:strVal val="visible"/>
                                      </p:to>
                                    </p:set>
                                    <p:animEffect transition="in" filter="fade">
                                      <p:cBhvr>
                                        <p:cTn id="7" dur="500"/>
                                        <p:tgtEl>
                                          <p:spTgt spid="1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9FD131-B6AD-4797-71B9-76C7B83BC230}"/>
              </a:ext>
            </a:extLst>
          </p:cNvPr>
          <p:cNvSpPr>
            <a:spLocks noGrp="1"/>
          </p:cNvSpPr>
          <p:nvPr>
            <p:ph type="title"/>
          </p:nvPr>
        </p:nvSpPr>
        <p:spPr/>
        <p:txBody>
          <a:bodyPr/>
          <a:lstStyle/>
          <a:p>
            <a:r>
              <a:rPr lang="en-US" dirty="0"/>
              <a:t>Properties To Consider</a:t>
            </a:r>
          </a:p>
        </p:txBody>
      </p:sp>
      <p:sp>
        <p:nvSpPr>
          <p:cNvPr id="3" name="Content Placeholder 2">
            <a:extLst>
              <a:ext uri="{FF2B5EF4-FFF2-40B4-BE49-F238E27FC236}">
                <a16:creationId xmlns:a16="http://schemas.microsoft.com/office/drawing/2014/main" id="{D967E843-DAF3-ACD6-1133-A963D3179356}"/>
              </a:ext>
            </a:extLst>
          </p:cNvPr>
          <p:cNvSpPr>
            <a:spLocks noGrp="1"/>
          </p:cNvSpPr>
          <p:nvPr>
            <p:ph idx="1"/>
          </p:nvPr>
        </p:nvSpPr>
        <p:spPr/>
        <p:txBody>
          <a:bodyPr>
            <a:normAutofit fontScale="92500" lnSpcReduction="20000"/>
          </a:bodyPr>
          <a:lstStyle/>
          <a:p>
            <a:r>
              <a:rPr lang="en-US" dirty="0"/>
              <a:t>Worst case running time</a:t>
            </a:r>
          </a:p>
          <a:p>
            <a:r>
              <a:rPr lang="en-US" dirty="0"/>
              <a:t>In place:</a:t>
            </a:r>
          </a:p>
          <a:p>
            <a:pPr lvl="1"/>
            <a:r>
              <a:rPr lang="en-US" dirty="0"/>
              <a:t>We only need to use the pre-existing array to do sorting</a:t>
            </a:r>
          </a:p>
          <a:p>
            <a:pPr lvl="1"/>
            <a:r>
              <a:rPr lang="en-US" dirty="0"/>
              <a:t>Constant extra space (only some additional variables needed)</a:t>
            </a:r>
            <a:endParaRPr lang="en-US" i="1" dirty="0"/>
          </a:p>
          <a:p>
            <a:r>
              <a:rPr lang="en-US" dirty="0"/>
              <a:t>Adaptive</a:t>
            </a:r>
          </a:p>
          <a:p>
            <a:pPr lvl="1"/>
            <a:r>
              <a:rPr lang="en-US" dirty="0"/>
              <a:t>The running improves as the given list is closer to being sorted</a:t>
            </a:r>
          </a:p>
          <a:p>
            <a:pPr lvl="1"/>
            <a:r>
              <a:rPr lang="en-US" dirty="0"/>
              <a:t>It should be linear time for a pre-sorted list, and nearly linear time if the list is nearly sorted</a:t>
            </a:r>
            <a:endParaRPr lang="en-US" i="1" dirty="0"/>
          </a:p>
          <a:p>
            <a:r>
              <a:rPr lang="en-US" dirty="0"/>
              <a:t>Online</a:t>
            </a:r>
          </a:p>
          <a:p>
            <a:pPr lvl="1"/>
            <a:r>
              <a:rPr lang="en-US" dirty="0"/>
              <a:t>We can start sorting before we have the entire list.</a:t>
            </a:r>
            <a:endParaRPr lang="en-US" i="1" dirty="0"/>
          </a:p>
          <a:p>
            <a:r>
              <a:rPr lang="en-US" dirty="0"/>
              <a:t>Stable</a:t>
            </a:r>
          </a:p>
          <a:p>
            <a:pPr lvl="1"/>
            <a:r>
              <a:rPr lang="en-US" dirty="0"/>
              <a:t>“Tied” elements keep their original order</a:t>
            </a:r>
          </a:p>
        </p:txBody>
      </p:sp>
    </p:spTree>
    <p:extLst>
      <p:ext uri="{BB962C8B-B14F-4D97-AF65-F5344CB8AC3E}">
        <p14:creationId xmlns:p14="http://schemas.microsoft.com/office/powerpoint/2010/main" val="10460295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FDFDB077-B10F-EDCC-4F41-BD481BF34B6D}"/>
              </a:ext>
            </a:extLst>
          </p:cNvPr>
          <p:cNvSpPr>
            <a:spLocks noGrp="1"/>
          </p:cNvSpPr>
          <p:nvPr>
            <p:ph type="title"/>
          </p:nvPr>
        </p:nvSpPr>
        <p:spPr>
          <a:xfrm>
            <a:off x="379293" y="0"/>
            <a:ext cx="10515600" cy="1325563"/>
          </a:xfrm>
        </p:spPr>
        <p:txBody>
          <a:bodyPr/>
          <a:lstStyle/>
          <a:p>
            <a:r>
              <a:rPr lang="en-US" dirty="0"/>
              <a:t>Partition – Begin Meets End (Case 2)</a:t>
            </a:r>
          </a:p>
        </p:txBody>
      </p:sp>
      <mc:AlternateContent xmlns:mc="http://schemas.openxmlformats.org/markup-compatibility/2006" xmlns:a14="http://schemas.microsoft.com/office/drawing/2010/main">
        <mc:Choice Requires="a14">
          <p:sp>
            <p:nvSpPr>
              <p:cNvPr id="36" name="Content Placeholder 2"/>
              <p:cNvSpPr txBox="1">
                <a:spLocks/>
              </p:cNvSpPr>
              <p:nvPr/>
            </p:nvSpPr>
            <p:spPr>
              <a:xfrm>
                <a:off x="1827093" y="990600"/>
                <a:ext cx="7774109" cy="1572904"/>
              </a:xfrm>
              <a:prstGeom prst="rect">
                <a:avLst/>
              </a:prstGeom>
            </p:spPr>
            <p:txBody>
              <a:bodyPr vert="horz" lIns="91440" tIns="45720" rIns="91440" bIns="45720" rtlCol="0">
                <a:normAutofit fontScale="850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dirty="0"/>
                  <a:t>If </a:t>
                </a:r>
                <a:r>
                  <a:rPr lang="en-US" dirty="0">
                    <a:solidFill>
                      <a:srgbClr val="FFC000"/>
                    </a:solidFill>
                  </a:rPr>
                  <a:t>Begin</a:t>
                </a:r>
                <a:r>
                  <a:rPr lang="en-US" dirty="0"/>
                  <a:t> value </a:t>
                </a:r>
                <a14:m>
                  <m:oMath xmlns:m="http://schemas.openxmlformats.org/officeDocument/2006/math">
                    <m:r>
                      <a:rPr lang="en-US" i="1" dirty="0">
                        <a:latin typeface="Cambria Math"/>
                      </a:rPr>
                      <m:t>&lt;</m:t>
                    </m:r>
                    <m:r>
                      <a:rPr lang="en-US" i="1" dirty="0">
                        <a:solidFill>
                          <a:srgbClr val="FF33CC"/>
                        </a:solidFill>
                        <a:latin typeface="Cambria Math"/>
                      </a:rPr>
                      <m:t> </m:t>
                    </m:r>
                    <m:r>
                      <a:rPr lang="en-US" i="1" dirty="0">
                        <a:solidFill>
                          <a:srgbClr val="FF33CC"/>
                        </a:solidFill>
                        <a:latin typeface="Cambria Math"/>
                      </a:rPr>
                      <m:t>𝑝</m:t>
                    </m:r>
                  </m:oMath>
                </a14:m>
                <a:r>
                  <a:rPr lang="en-US" dirty="0"/>
                  <a:t>, move</a:t>
                </a:r>
                <a:r>
                  <a:rPr lang="en-US" dirty="0">
                    <a:solidFill>
                      <a:srgbClr val="FFC000"/>
                    </a:solidFill>
                  </a:rPr>
                  <a:t> Begin</a:t>
                </a:r>
                <a:r>
                  <a:rPr lang="en-US" dirty="0"/>
                  <a:t> right</a:t>
                </a:r>
              </a:p>
              <a:p>
                <a:pPr marL="0" indent="0">
                  <a:buNone/>
                </a:pPr>
                <a:r>
                  <a:rPr lang="en-US" dirty="0"/>
                  <a:t>Else swap </a:t>
                </a:r>
                <a:r>
                  <a:rPr lang="en-US" dirty="0">
                    <a:solidFill>
                      <a:srgbClr val="FFC000"/>
                    </a:solidFill>
                  </a:rPr>
                  <a:t>Begin</a:t>
                </a:r>
                <a:r>
                  <a:rPr lang="en-US" dirty="0"/>
                  <a:t> value with </a:t>
                </a:r>
                <a:r>
                  <a:rPr lang="en-US" dirty="0">
                    <a:solidFill>
                      <a:srgbClr val="0070C0"/>
                    </a:solidFill>
                  </a:rPr>
                  <a:t>End</a:t>
                </a:r>
                <a:r>
                  <a:rPr lang="en-US" dirty="0"/>
                  <a:t> value, move </a:t>
                </a:r>
                <a:r>
                  <a:rPr lang="en-US" dirty="0">
                    <a:solidFill>
                      <a:srgbClr val="0070C0"/>
                    </a:solidFill>
                  </a:rPr>
                  <a:t>End</a:t>
                </a:r>
                <a:r>
                  <a:rPr lang="en-US" dirty="0"/>
                  <a:t> Left</a:t>
                </a:r>
              </a:p>
              <a:p>
                <a:pPr marL="0" indent="0">
                  <a:buNone/>
                </a:pPr>
                <a:r>
                  <a:rPr lang="en-US" dirty="0"/>
                  <a:t>Done when </a:t>
                </a:r>
                <a:r>
                  <a:rPr lang="en-US" dirty="0">
                    <a:solidFill>
                      <a:srgbClr val="FFC000"/>
                    </a:solidFill>
                  </a:rPr>
                  <a:t>Begin</a:t>
                </a:r>
                <a:r>
                  <a:rPr lang="en-US" dirty="0"/>
                  <a:t> = </a:t>
                </a:r>
                <a:r>
                  <a:rPr lang="en-US" dirty="0">
                    <a:solidFill>
                      <a:srgbClr val="0070C0"/>
                    </a:solidFill>
                  </a:rPr>
                  <a:t>End</a:t>
                </a:r>
              </a:p>
            </p:txBody>
          </p:sp>
        </mc:Choice>
        <mc:Fallback xmlns="">
          <p:sp>
            <p:nvSpPr>
              <p:cNvPr id="36" name="Content Placeholder 2"/>
              <p:cNvSpPr txBox="1">
                <a:spLocks noRot="1" noChangeAspect="1" noMove="1" noResize="1" noEditPoints="1" noAdjustHandles="1" noChangeArrowheads="1" noChangeShapeType="1" noTextEdit="1"/>
              </p:cNvSpPr>
              <p:nvPr/>
            </p:nvSpPr>
            <p:spPr>
              <a:xfrm>
                <a:off x="1827093" y="990600"/>
                <a:ext cx="7774109" cy="1572904"/>
              </a:xfrm>
              <a:prstGeom prst="rect">
                <a:avLst/>
              </a:prstGeom>
              <a:blipFill>
                <a:blip r:embed="rId3"/>
                <a:stretch>
                  <a:fillRect l="-1634" t="-5600"/>
                </a:stretch>
              </a:blipFill>
            </p:spPr>
            <p:txBody>
              <a:bodyPr/>
              <a:lstStyle/>
              <a:p>
                <a:r>
                  <a:rPr lang="en-US">
                    <a:noFill/>
                  </a:rPr>
                  <a:t> </a:t>
                </a:r>
              </a:p>
            </p:txBody>
          </p:sp>
        </mc:Fallback>
      </mc:AlternateContent>
      <p:grpSp>
        <p:nvGrpSpPr>
          <p:cNvPr id="2" name="Group 1" descr="When begin and end meet at the same index we need to make sure the value that the pivot goes between begin and end, and that the value that the met at is on the correct side of the pivot.">
            <a:extLst>
              <a:ext uri="{FF2B5EF4-FFF2-40B4-BE49-F238E27FC236}">
                <a16:creationId xmlns:a16="http://schemas.microsoft.com/office/drawing/2014/main" id="{76F8D6F2-A5ED-2AFB-6265-8BF4FF369250}"/>
              </a:ext>
            </a:extLst>
          </p:cNvPr>
          <p:cNvGrpSpPr/>
          <p:nvPr/>
        </p:nvGrpSpPr>
        <p:grpSpPr>
          <a:xfrm>
            <a:off x="2649938" y="2438400"/>
            <a:ext cx="6403076" cy="919518"/>
            <a:chOff x="2649938" y="2438400"/>
            <a:chExt cx="6403076" cy="919518"/>
          </a:xfrm>
        </p:grpSpPr>
        <p:grpSp>
          <p:nvGrpSpPr>
            <p:cNvPr id="164" name="Group 163"/>
            <p:cNvGrpSpPr/>
            <p:nvPr/>
          </p:nvGrpSpPr>
          <p:grpSpPr>
            <a:xfrm>
              <a:off x="2649938" y="2824518"/>
              <a:ext cx="6403076" cy="533400"/>
              <a:chOff x="1445524" y="2895600"/>
              <a:chExt cx="6403076" cy="533400"/>
            </a:xfrm>
          </p:grpSpPr>
          <p:sp>
            <p:nvSpPr>
              <p:cNvPr id="165" name="Rectangle 164"/>
              <p:cNvSpPr/>
              <p:nvPr/>
            </p:nvSpPr>
            <p:spPr>
              <a:xfrm>
                <a:off x="1445524" y="2895600"/>
                <a:ext cx="533400" cy="533400"/>
              </a:xfrm>
              <a:prstGeom prst="rect">
                <a:avLst/>
              </a:prstGeom>
              <a:solidFill>
                <a:srgbClr val="FF7C8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a:t>
                </a:r>
              </a:p>
            </p:txBody>
          </p:sp>
          <p:sp>
            <p:nvSpPr>
              <p:cNvPr id="166" name="Rectangle 165"/>
              <p:cNvSpPr/>
              <p:nvPr/>
            </p:nvSpPr>
            <p:spPr>
              <a:xfrm>
                <a:off x="1978924" y="2895600"/>
                <a:ext cx="533400" cy="53340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167" name="Rectangle 166"/>
              <p:cNvSpPr/>
              <p:nvPr/>
            </p:nvSpPr>
            <p:spPr>
              <a:xfrm>
                <a:off x="2512893" y="2895600"/>
                <a:ext cx="533400" cy="53340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sp>
            <p:nvSpPr>
              <p:cNvPr id="168" name="Rectangle 167"/>
              <p:cNvSpPr/>
              <p:nvPr/>
            </p:nvSpPr>
            <p:spPr>
              <a:xfrm>
                <a:off x="3046293" y="2895600"/>
                <a:ext cx="533400" cy="53340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169" name="Rectangle 168"/>
              <p:cNvSpPr/>
              <p:nvPr/>
            </p:nvSpPr>
            <p:spPr>
              <a:xfrm>
                <a:off x="3579693" y="2895600"/>
                <a:ext cx="533400" cy="53340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sp>
            <p:nvSpPr>
              <p:cNvPr id="170" name="Rectangle 169"/>
              <p:cNvSpPr/>
              <p:nvPr/>
            </p:nvSpPr>
            <p:spPr>
              <a:xfrm>
                <a:off x="4113662" y="2895600"/>
                <a:ext cx="533400" cy="53340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a:t>
                </a:r>
              </a:p>
            </p:txBody>
          </p:sp>
          <p:sp>
            <p:nvSpPr>
              <p:cNvPr id="171" name="Rectangle 170"/>
              <p:cNvSpPr/>
              <p:nvPr/>
            </p:nvSpPr>
            <p:spPr>
              <a:xfrm>
                <a:off x="4647062" y="2895600"/>
                <a:ext cx="533400" cy="53340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172" name="Rectangle 171"/>
              <p:cNvSpPr/>
              <p:nvPr/>
            </p:nvSpPr>
            <p:spPr>
              <a:xfrm>
                <a:off x="5180462" y="2895600"/>
                <a:ext cx="533400" cy="53340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173" name="Rectangle 172"/>
              <p:cNvSpPr/>
              <p:nvPr/>
            </p:nvSpPr>
            <p:spPr>
              <a:xfrm>
                <a:off x="5714431" y="2895600"/>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10</a:t>
                </a:r>
              </a:p>
            </p:txBody>
          </p:sp>
          <p:sp>
            <p:nvSpPr>
              <p:cNvPr id="174" name="Rectangle 173"/>
              <p:cNvSpPr/>
              <p:nvPr/>
            </p:nvSpPr>
            <p:spPr>
              <a:xfrm>
                <a:off x="6247831" y="2895600"/>
                <a:ext cx="533400" cy="533400"/>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sp>
            <p:nvSpPr>
              <p:cNvPr id="175" name="Rectangle 174"/>
              <p:cNvSpPr/>
              <p:nvPr/>
            </p:nvSpPr>
            <p:spPr>
              <a:xfrm>
                <a:off x="6781231" y="2895600"/>
                <a:ext cx="533400" cy="533400"/>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11</a:t>
                </a:r>
              </a:p>
            </p:txBody>
          </p:sp>
          <p:sp>
            <p:nvSpPr>
              <p:cNvPr id="176" name="Rectangle 175"/>
              <p:cNvSpPr/>
              <p:nvPr/>
            </p:nvSpPr>
            <p:spPr>
              <a:xfrm>
                <a:off x="7315200" y="2895600"/>
                <a:ext cx="533400" cy="533400"/>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12</a:t>
                </a:r>
              </a:p>
            </p:txBody>
          </p:sp>
        </p:grpSp>
        <p:sp>
          <p:nvSpPr>
            <p:cNvPr id="177" name="Down Arrow 176"/>
            <p:cNvSpPr/>
            <p:nvPr/>
          </p:nvSpPr>
          <p:spPr>
            <a:xfrm>
              <a:off x="6926236" y="2438400"/>
              <a:ext cx="266700" cy="381000"/>
            </a:xfrm>
            <a:prstGeom prst="down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8" name="Down Arrow 177"/>
            <p:cNvSpPr/>
            <p:nvPr/>
          </p:nvSpPr>
          <p:spPr>
            <a:xfrm>
              <a:off x="7052195" y="2443518"/>
              <a:ext cx="266700" cy="381000"/>
            </a:xfrm>
            <a:prstGeom prst="down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mc:AlternateContent xmlns:mc="http://schemas.openxmlformats.org/markup-compatibility/2006" xmlns:a14="http://schemas.microsoft.com/office/drawing/2010/main">
        <mc:Choice Requires="a14">
          <p:sp>
            <p:nvSpPr>
              <p:cNvPr id="179" name="Content Placeholder 2"/>
              <p:cNvSpPr txBox="1">
                <a:spLocks/>
              </p:cNvSpPr>
              <p:nvPr/>
            </p:nvSpPr>
            <p:spPr>
              <a:xfrm>
                <a:off x="2057400" y="3810000"/>
                <a:ext cx="8257182" cy="1230004"/>
              </a:xfrm>
              <a:prstGeom prst="rect">
                <a:avLst/>
              </a:prstGeom>
            </p:spPr>
            <p:txBody>
              <a:bodyPr vert="horz" lIns="91440" tIns="45720" rIns="91440" bIns="45720" rtlCol="0">
                <a:normAutofit fontScale="925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dirty="0"/>
                  <a:t>Case 2: meet at element </a:t>
                </a:r>
                <a14:m>
                  <m:oMath xmlns:m="http://schemas.openxmlformats.org/officeDocument/2006/math">
                    <m:r>
                      <a:rPr lang="en-US" i="1" dirty="0">
                        <a:solidFill>
                          <a:srgbClr val="0070C0"/>
                        </a:solidFill>
                        <a:latin typeface="Cambria Math"/>
                      </a:rPr>
                      <m:t>&gt;</m:t>
                    </m:r>
                    <m:r>
                      <a:rPr lang="en-US" i="1" dirty="0">
                        <a:solidFill>
                          <a:srgbClr val="0070C0"/>
                        </a:solidFill>
                        <a:latin typeface="Cambria Math"/>
                      </a:rPr>
                      <m:t>𝑝</m:t>
                    </m:r>
                  </m:oMath>
                </a14:m>
                <a:endParaRPr lang="en-US" dirty="0">
                  <a:solidFill>
                    <a:srgbClr val="0070C0"/>
                  </a:solidFill>
                </a:endParaRPr>
              </a:p>
              <a:p>
                <a:pPr marL="0" indent="0">
                  <a:buNone/>
                </a:pPr>
                <a:r>
                  <a:rPr lang="en-US" dirty="0">
                    <a:solidFill>
                      <a:srgbClr val="0070C0"/>
                    </a:solidFill>
                  </a:rPr>
                  <a:t>	</a:t>
                </a:r>
                <a:r>
                  <a:rPr lang="en-US" dirty="0"/>
                  <a:t>Swap </a:t>
                </a:r>
                <a14:m>
                  <m:oMath xmlns:m="http://schemas.openxmlformats.org/officeDocument/2006/math">
                    <m:r>
                      <a:rPr lang="en-US" i="1" dirty="0">
                        <a:solidFill>
                          <a:srgbClr val="FF33CC"/>
                        </a:solidFill>
                        <a:latin typeface="Cambria Math"/>
                      </a:rPr>
                      <m:t>𝑝</m:t>
                    </m:r>
                  </m:oMath>
                </a14:m>
                <a:r>
                  <a:rPr lang="en-US" dirty="0"/>
                  <a:t> with </a:t>
                </a:r>
                <a:r>
                  <a:rPr lang="en-US" dirty="0">
                    <a:solidFill>
                      <a:srgbClr val="FFC000"/>
                    </a:solidFill>
                  </a:rPr>
                  <a:t>value to the left </a:t>
                </a:r>
                <a:r>
                  <a:rPr lang="en-US" dirty="0"/>
                  <a:t>(2 in this case)</a:t>
                </a:r>
              </a:p>
            </p:txBody>
          </p:sp>
        </mc:Choice>
        <mc:Fallback xmlns="">
          <p:sp>
            <p:nvSpPr>
              <p:cNvPr id="179" name="Content Placeholder 2"/>
              <p:cNvSpPr txBox="1">
                <a:spLocks noRot="1" noChangeAspect="1" noMove="1" noResize="1" noEditPoints="1" noAdjustHandles="1" noChangeArrowheads="1" noChangeShapeType="1" noTextEdit="1"/>
              </p:cNvSpPr>
              <p:nvPr/>
            </p:nvSpPr>
            <p:spPr>
              <a:xfrm>
                <a:off x="2057400" y="3810000"/>
                <a:ext cx="8257182" cy="1230004"/>
              </a:xfrm>
              <a:prstGeom prst="rect">
                <a:avLst/>
              </a:prstGeom>
              <a:blipFill>
                <a:blip r:embed="rId4"/>
                <a:stretch>
                  <a:fillRect l="-1773" t="-5941" b="-4950"/>
                </a:stretch>
              </a:blipFill>
            </p:spPr>
            <p:txBody>
              <a:bodyPr/>
              <a:lstStyle/>
              <a:p>
                <a:r>
                  <a:rPr lang="en-US">
                    <a:noFill/>
                  </a:rPr>
                  <a:t> </a:t>
                </a:r>
              </a:p>
            </p:txBody>
          </p:sp>
        </mc:Fallback>
      </mc:AlternateContent>
      <p:grpSp>
        <p:nvGrpSpPr>
          <p:cNvPr id="3" name="Group 2" descr="The second case is when begin and end meet at a value that is greater than the pivot. Because the pivot is at index 0, we can just swap the value at index begin-1 with the pivot.">
            <a:extLst>
              <a:ext uri="{FF2B5EF4-FFF2-40B4-BE49-F238E27FC236}">
                <a16:creationId xmlns:a16="http://schemas.microsoft.com/office/drawing/2014/main" id="{F2327318-50EB-1436-48FA-5E67A9F3019C}"/>
              </a:ext>
            </a:extLst>
          </p:cNvPr>
          <p:cNvGrpSpPr/>
          <p:nvPr/>
        </p:nvGrpSpPr>
        <p:grpSpPr>
          <a:xfrm>
            <a:off x="2639420" y="4944470"/>
            <a:ext cx="6403076" cy="919518"/>
            <a:chOff x="2639420" y="4944470"/>
            <a:chExt cx="6403076" cy="919518"/>
          </a:xfrm>
        </p:grpSpPr>
        <p:grpSp>
          <p:nvGrpSpPr>
            <p:cNvPr id="180" name="Group 179" descr="We have two cases, the first case is when begin and end meet at a value that is less than the pivot. Because the pivot is at index 0, we can just swap the value at index begin with the pivot."/>
            <p:cNvGrpSpPr/>
            <p:nvPr/>
          </p:nvGrpSpPr>
          <p:grpSpPr>
            <a:xfrm>
              <a:off x="2639420" y="5330588"/>
              <a:ext cx="6403076" cy="533400"/>
              <a:chOff x="1445524" y="2895600"/>
              <a:chExt cx="6403076" cy="533400"/>
            </a:xfrm>
          </p:grpSpPr>
          <p:sp>
            <p:nvSpPr>
              <p:cNvPr id="181" name="Rectangle 180"/>
              <p:cNvSpPr/>
              <p:nvPr/>
            </p:nvSpPr>
            <p:spPr>
              <a:xfrm>
                <a:off x="1445524" y="2895600"/>
                <a:ext cx="533400" cy="53340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182" name="Rectangle 181"/>
              <p:cNvSpPr/>
              <p:nvPr/>
            </p:nvSpPr>
            <p:spPr>
              <a:xfrm>
                <a:off x="1978924" y="2895600"/>
                <a:ext cx="533400" cy="53340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183" name="Rectangle 182"/>
              <p:cNvSpPr/>
              <p:nvPr/>
            </p:nvSpPr>
            <p:spPr>
              <a:xfrm>
                <a:off x="2512893" y="2895600"/>
                <a:ext cx="533400" cy="53340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sp>
            <p:nvSpPr>
              <p:cNvPr id="184" name="Rectangle 183"/>
              <p:cNvSpPr/>
              <p:nvPr/>
            </p:nvSpPr>
            <p:spPr>
              <a:xfrm>
                <a:off x="3046293" y="2895600"/>
                <a:ext cx="533400" cy="53340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185" name="Rectangle 184"/>
              <p:cNvSpPr/>
              <p:nvPr/>
            </p:nvSpPr>
            <p:spPr>
              <a:xfrm>
                <a:off x="3579693" y="2895600"/>
                <a:ext cx="533400" cy="53340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sp>
            <p:nvSpPr>
              <p:cNvPr id="186" name="Rectangle 185"/>
              <p:cNvSpPr/>
              <p:nvPr/>
            </p:nvSpPr>
            <p:spPr>
              <a:xfrm>
                <a:off x="4113662" y="2895600"/>
                <a:ext cx="533400" cy="53340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a:t>
                </a:r>
              </a:p>
            </p:txBody>
          </p:sp>
          <p:sp>
            <p:nvSpPr>
              <p:cNvPr id="187" name="Rectangle 186"/>
              <p:cNvSpPr/>
              <p:nvPr/>
            </p:nvSpPr>
            <p:spPr>
              <a:xfrm>
                <a:off x="4647062" y="2895600"/>
                <a:ext cx="533400" cy="53340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188" name="Rectangle 187"/>
              <p:cNvSpPr/>
              <p:nvPr/>
            </p:nvSpPr>
            <p:spPr>
              <a:xfrm>
                <a:off x="5180462" y="2895600"/>
                <a:ext cx="533400" cy="533400"/>
              </a:xfrm>
              <a:prstGeom prst="rect">
                <a:avLst/>
              </a:prstGeom>
              <a:solidFill>
                <a:srgbClr val="FF7C8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a:t>
                </a:r>
              </a:p>
            </p:txBody>
          </p:sp>
          <p:sp>
            <p:nvSpPr>
              <p:cNvPr id="189" name="Rectangle 188"/>
              <p:cNvSpPr/>
              <p:nvPr/>
            </p:nvSpPr>
            <p:spPr>
              <a:xfrm>
                <a:off x="5714431" y="2895600"/>
                <a:ext cx="533400" cy="533400"/>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10</a:t>
                </a:r>
              </a:p>
            </p:txBody>
          </p:sp>
          <p:sp>
            <p:nvSpPr>
              <p:cNvPr id="190" name="Rectangle 189"/>
              <p:cNvSpPr/>
              <p:nvPr/>
            </p:nvSpPr>
            <p:spPr>
              <a:xfrm>
                <a:off x="6247831" y="2895600"/>
                <a:ext cx="533400" cy="533400"/>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sp>
            <p:nvSpPr>
              <p:cNvPr id="191" name="Rectangle 190"/>
              <p:cNvSpPr/>
              <p:nvPr/>
            </p:nvSpPr>
            <p:spPr>
              <a:xfrm>
                <a:off x="6781231" y="2895600"/>
                <a:ext cx="533400" cy="533400"/>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11</a:t>
                </a:r>
              </a:p>
            </p:txBody>
          </p:sp>
          <p:sp>
            <p:nvSpPr>
              <p:cNvPr id="192" name="Rectangle 191"/>
              <p:cNvSpPr/>
              <p:nvPr/>
            </p:nvSpPr>
            <p:spPr>
              <a:xfrm>
                <a:off x="7315200" y="2895600"/>
                <a:ext cx="533400" cy="533400"/>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12</a:t>
                </a:r>
              </a:p>
            </p:txBody>
          </p:sp>
        </p:grpSp>
        <p:sp>
          <p:nvSpPr>
            <p:cNvPr id="193" name="Down Arrow 192"/>
            <p:cNvSpPr/>
            <p:nvPr/>
          </p:nvSpPr>
          <p:spPr>
            <a:xfrm>
              <a:off x="6915718" y="4944470"/>
              <a:ext cx="266700" cy="381000"/>
            </a:xfrm>
            <a:prstGeom prst="down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4" name="Down Arrow 193"/>
            <p:cNvSpPr/>
            <p:nvPr/>
          </p:nvSpPr>
          <p:spPr>
            <a:xfrm>
              <a:off x="7041677" y="4949588"/>
              <a:ext cx="266700" cy="381000"/>
            </a:xfrm>
            <a:prstGeom prst="down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9696433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79"/>
                                        </p:tgtEl>
                                        <p:attrNameLst>
                                          <p:attrName>style.visibility</p:attrName>
                                        </p:attrNameLst>
                                      </p:cBhvr>
                                      <p:to>
                                        <p:strVal val="visible"/>
                                      </p:to>
                                    </p:set>
                                    <p:animEffect transition="in" filter="fade">
                                      <p:cBhvr>
                                        <p:cTn id="7" dur="500"/>
                                        <p:tgtEl>
                                          <p:spTgt spid="1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9"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Partition Summary</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a:bodyPr>
              <a:lstStyle/>
              <a:p>
                <a:pPr marL="514350" indent="-514350">
                  <a:buFont typeface="+mj-lt"/>
                  <a:buAutoNum type="arabicPeriod"/>
                </a:pPr>
                <a:r>
                  <a:rPr lang="en-US" dirty="0"/>
                  <a:t>Put </a:t>
                </a:r>
                <a14:m>
                  <m:oMath xmlns:m="http://schemas.openxmlformats.org/officeDocument/2006/math">
                    <m:r>
                      <a:rPr lang="en-US" b="0" i="1" smtClean="0">
                        <a:solidFill>
                          <a:srgbClr val="FF33CC"/>
                        </a:solidFill>
                        <a:latin typeface="Cambria Math"/>
                      </a:rPr>
                      <m:t>𝑝</m:t>
                    </m:r>
                  </m:oMath>
                </a14:m>
                <a:r>
                  <a:rPr lang="en-US" dirty="0">
                    <a:solidFill>
                      <a:srgbClr val="FF33CC"/>
                    </a:solidFill>
                  </a:rPr>
                  <a:t> </a:t>
                </a:r>
                <a:r>
                  <a:rPr lang="en-US" dirty="0"/>
                  <a:t>at beginning of list</a:t>
                </a:r>
              </a:p>
              <a:p>
                <a:pPr marL="514350" indent="-514350">
                  <a:buFont typeface="+mj-lt"/>
                  <a:buAutoNum type="arabicPeriod"/>
                </a:pPr>
                <a:r>
                  <a:rPr lang="en-US" dirty="0"/>
                  <a:t>Put a pointer (</a:t>
                </a:r>
                <a:r>
                  <a:rPr lang="en-US" dirty="0">
                    <a:solidFill>
                      <a:srgbClr val="FFC000"/>
                    </a:solidFill>
                  </a:rPr>
                  <a:t>Begin</a:t>
                </a:r>
                <a:r>
                  <a:rPr lang="en-US" dirty="0"/>
                  <a:t>) just after </a:t>
                </a:r>
                <a14:m>
                  <m:oMath xmlns:m="http://schemas.openxmlformats.org/officeDocument/2006/math">
                    <m:r>
                      <a:rPr lang="en-US" b="0" i="1" smtClean="0">
                        <a:solidFill>
                          <a:srgbClr val="FF33CC"/>
                        </a:solidFill>
                        <a:latin typeface="Cambria Math"/>
                      </a:rPr>
                      <m:t>𝑝</m:t>
                    </m:r>
                  </m:oMath>
                </a14:m>
                <a:r>
                  <a:rPr lang="en-US" dirty="0"/>
                  <a:t>, and a pointer (</a:t>
                </a:r>
                <a:r>
                  <a:rPr lang="en-US" dirty="0">
                    <a:solidFill>
                      <a:srgbClr val="0070C0"/>
                    </a:solidFill>
                  </a:rPr>
                  <a:t>End</a:t>
                </a:r>
                <a:r>
                  <a:rPr lang="en-US" dirty="0"/>
                  <a:t>) at the end of the list</a:t>
                </a:r>
              </a:p>
              <a:p>
                <a:pPr marL="514350" indent="-514350">
                  <a:buFont typeface="+mj-lt"/>
                  <a:buAutoNum type="arabicPeriod"/>
                </a:pPr>
                <a:r>
                  <a:rPr lang="en-US" dirty="0"/>
                  <a:t>While </a:t>
                </a:r>
                <a:r>
                  <a:rPr lang="en-US" dirty="0">
                    <a:solidFill>
                      <a:srgbClr val="FFC000"/>
                    </a:solidFill>
                  </a:rPr>
                  <a:t>Begin </a:t>
                </a:r>
                <a:r>
                  <a:rPr lang="en-US" dirty="0"/>
                  <a:t>&lt; </a:t>
                </a:r>
                <a:r>
                  <a:rPr lang="en-US" dirty="0">
                    <a:solidFill>
                      <a:srgbClr val="0070C0"/>
                    </a:solidFill>
                  </a:rPr>
                  <a:t>End:</a:t>
                </a:r>
              </a:p>
              <a:p>
                <a:pPr marL="914400" lvl="1" indent="-514350">
                  <a:buFont typeface="+mj-lt"/>
                  <a:buAutoNum type="arabicPeriod"/>
                </a:pPr>
                <a:r>
                  <a:rPr lang="en-US" dirty="0"/>
                  <a:t>If </a:t>
                </a:r>
                <a:r>
                  <a:rPr lang="en-US" dirty="0">
                    <a:solidFill>
                      <a:srgbClr val="FFC000"/>
                    </a:solidFill>
                  </a:rPr>
                  <a:t>Begin</a:t>
                </a:r>
                <a:r>
                  <a:rPr lang="en-US" dirty="0"/>
                  <a:t> value </a:t>
                </a:r>
                <a14:m>
                  <m:oMath xmlns:m="http://schemas.openxmlformats.org/officeDocument/2006/math">
                    <m:r>
                      <a:rPr lang="en-US" i="1" dirty="0">
                        <a:solidFill>
                          <a:srgbClr val="FF33CC"/>
                        </a:solidFill>
                        <a:latin typeface="Cambria Math"/>
                      </a:rPr>
                      <m:t>&lt; </m:t>
                    </m:r>
                    <m:r>
                      <a:rPr lang="en-US" i="1" dirty="0">
                        <a:solidFill>
                          <a:srgbClr val="FF33CC"/>
                        </a:solidFill>
                        <a:latin typeface="Cambria Math"/>
                      </a:rPr>
                      <m:t>𝑝</m:t>
                    </m:r>
                  </m:oMath>
                </a14:m>
                <a:r>
                  <a:rPr lang="en-US" dirty="0"/>
                  <a:t>, move</a:t>
                </a:r>
                <a:r>
                  <a:rPr lang="en-US" dirty="0">
                    <a:solidFill>
                      <a:srgbClr val="FFC000"/>
                    </a:solidFill>
                  </a:rPr>
                  <a:t> Begin</a:t>
                </a:r>
                <a:r>
                  <a:rPr lang="en-US" dirty="0"/>
                  <a:t> right</a:t>
                </a:r>
              </a:p>
              <a:p>
                <a:pPr marL="914400" lvl="1" indent="-514350">
                  <a:buFont typeface="+mj-lt"/>
                  <a:buAutoNum type="arabicPeriod"/>
                </a:pPr>
                <a:r>
                  <a:rPr lang="en-US" dirty="0"/>
                  <a:t>Else swap </a:t>
                </a:r>
                <a:r>
                  <a:rPr lang="en-US" dirty="0">
                    <a:solidFill>
                      <a:srgbClr val="FFC000"/>
                    </a:solidFill>
                  </a:rPr>
                  <a:t>Begin</a:t>
                </a:r>
                <a:r>
                  <a:rPr lang="en-US" dirty="0"/>
                  <a:t> value with </a:t>
                </a:r>
                <a:r>
                  <a:rPr lang="en-US" dirty="0">
                    <a:solidFill>
                      <a:srgbClr val="0070C0"/>
                    </a:solidFill>
                  </a:rPr>
                  <a:t>End</a:t>
                </a:r>
                <a:r>
                  <a:rPr lang="en-US" dirty="0"/>
                  <a:t> value, move </a:t>
                </a:r>
                <a:r>
                  <a:rPr lang="en-US" dirty="0">
                    <a:solidFill>
                      <a:srgbClr val="0070C0"/>
                    </a:solidFill>
                  </a:rPr>
                  <a:t>End</a:t>
                </a:r>
                <a:r>
                  <a:rPr lang="en-US" dirty="0"/>
                  <a:t> Left</a:t>
                </a:r>
              </a:p>
              <a:p>
                <a:pPr marL="514350" indent="-514350">
                  <a:buFont typeface="+mj-lt"/>
                  <a:buAutoNum type="arabicPeriod"/>
                </a:pPr>
                <a:r>
                  <a:rPr lang="en-US" dirty="0"/>
                  <a:t>If pointers meet at element </a:t>
                </a:r>
                <a14:m>
                  <m:oMath xmlns:m="http://schemas.openxmlformats.org/officeDocument/2006/math">
                    <m:r>
                      <a:rPr lang="en-US" dirty="0">
                        <a:solidFill>
                          <a:srgbClr val="FFC000"/>
                        </a:solidFill>
                        <a:latin typeface="Cambria Math"/>
                      </a:rPr>
                      <m:t>&lt;</m:t>
                    </m:r>
                    <m:r>
                      <a:rPr lang="en-US" i="1" dirty="0">
                        <a:solidFill>
                          <a:srgbClr val="FFC000"/>
                        </a:solidFill>
                        <a:latin typeface="Cambria Math"/>
                      </a:rPr>
                      <m:t>𝑝</m:t>
                    </m:r>
                  </m:oMath>
                </a14:m>
                <a:r>
                  <a:rPr lang="en-US" dirty="0"/>
                  <a:t>: Swap </a:t>
                </a:r>
                <a14:m>
                  <m:oMath xmlns:m="http://schemas.openxmlformats.org/officeDocument/2006/math">
                    <m:r>
                      <a:rPr lang="en-US" i="1" dirty="0" smtClean="0">
                        <a:solidFill>
                          <a:srgbClr val="FF33CC"/>
                        </a:solidFill>
                        <a:latin typeface="Cambria Math"/>
                      </a:rPr>
                      <m:t>𝑝</m:t>
                    </m:r>
                  </m:oMath>
                </a14:m>
                <a:r>
                  <a:rPr lang="en-US" dirty="0"/>
                  <a:t> with </a:t>
                </a:r>
                <a:r>
                  <a:rPr lang="en-US" dirty="0">
                    <a:solidFill>
                      <a:srgbClr val="FFC000"/>
                    </a:solidFill>
                  </a:rPr>
                  <a:t>pointer position</a:t>
                </a:r>
              </a:p>
              <a:p>
                <a:pPr marL="514350" indent="-514350">
                  <a:buFont typeface="+mj-lt"/>
                  <a:buAutoNum type="arabicPeriod"/>
                </a:pPr>
                <a:r>
                  <a:rPr lang="en-US" dirty="0"/>
                  <a:t>Else If pointers meet at element </a:t>
                </a:r>
                <a14:m>
                  <m:oMath xmlns:m="http://schemas.openxmlformats.org/officeDocument/2006/math">
                    <m:r>
                      <a:rPr lang="en-US" i="1" dirty="0">
                        <a:solidFill>
                          <a:srgbClr val="0070C0"/>
                        </a:solidFill>
                        <a:latin typeface="Cambria Math"/>
                      </a:rPr>
                      <m:t>&gt;</m:t>
                    </m:r>
                    <m:r>
                      <a:rPr lang="en-US" i="1" dirty="0">
                        <a:solidFill>
                          <a:srgbClr val="0070C0"/>
                        </a:solidFill>
                        <a:latin typeface="Cambria Math"/>
                      </a:rPr>
                      <m:t>𝑝</m:t>
                    </m:r>
                  </m:oMath>
                </a14:m>
                <a:r>
                  <a:rPr lang="en-US" dirty="0">
                    <a:solidFill>
                      <a:srgbClr val="0070C0"/>
                    </a:solidFill>
                  </a:rPr>
                  <a:t>: </a:t>
                </a:r>
                <a:r>
                  <a:rPr lang="en-US" dirty="0"/>
                  <a:t>Swap </a:t>
                </a:r>
                <a14:m>
                  <m:oMath xmlns:m="http://schemas.openxmlformats.org/officeDocument/2006/math">
                    <m:r>
                      <a:rPr lang="en-US" i="1" dirty="0" smtClean="0">
                        <a:solidFill>
                          <a:srgbClr val="FF33CC"/>
                        </a:solidFill>
                        <a:latin typeface="Cambria Math"/>
                      </a:rPr>
                      <m:t>𝑝</m:t>
                    </m:r>
                  </m:oMath>
                </a14:m>
                <a:r>
                  <a:rPr lang="en-US" dirty="0"/>
                  <a:t> with </a:t>
                </a:r>
                <a:r>
                  <a:rPr lang="en-US" dirty="0">
                    <a:solidFill>
                      <a:srgbClr val="FFC000"/>
                    </a:solidFill>
                  </a:rPr>
                  <a:t>value to the left</a:t>
                </a:r>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1217" t="-2381"/>
                </a:stretch>
              </a:blipFill>
            </p:spPr>
            <p:txBody>
              <a:bodyPr/>
              <a:lstStyle/>
              <a:p>
                <a:r>
                  <a:rPr lang="en-US">
                    <a:noFill/>
                  </a:rPr>
                  <a:t> </a:t>
                </a:r>
              </a:p>
            </p:txBody>
          </p:sp>
        </mc:Fallback>
      </mc:AlternateContent>
      <p:sp>
        <p:nvSpPr>
          <p:cNvPr id="5" name="TextBox 4"/>
          <p:cNvSpPr txBox="1"/>
          <p:nvPr/>
        </p:nvSpPr>
        <p:spPr>
          <a:xfrm>
            <a:off x="8153400" y="6015693"/>
            <a:ext cx="1673856" cy="523220"/>
          </a:xfrm>
          <a:prstGeom prst="rect">
            <a:avLst/>
          </a:prstGeom>
          <a:noFill/>
        </p:spPr>
        <p:txBody>
          <a:bodyPr wrap="none" rtlCol="0">
            <a:spAutoFit/>
          </a:bodyPr>
          <a:lstStyle/>
          <a:p>
            <a:r>
              <a:rPr lang="en-US" sz="2800" dirty="0">
                <a:solidFill>
                  <a:srgbClr val="FF0000"/>
                </a:solidFill>
              </a:rPr>
              <a:t>Run time?</a:t>
            </a:r>
          </a:p>
        </p:txBody>
      </p:sp>
      <mc:AlternateContent xmlns:mc="http://schemas.openxmlformats.org/markup-compatibility/2006" xmlns:a14="http://schemas.microsoft.com/office/drawing/2010/main">
        <mc:Choice Requires="a14">
          <p:sp>
            <p:nvSpPr>
              <p:cNvPr id="6" name="TextBox 5"/>
              <p:cNvSpPr txBox="1"/>
              <p:nvPr/>
            </p:nvSpPr>
            <p:spPr>
              <a:xfrm>
                <a:off x="9982200" y="6015693"/>
                <a:ext cx="1028358" cy="52322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800" i="1" dirty="0">
                          <a:solidFill>
                            <a:srgbClr val="FF0000"/>
                          </a:solidFill>
                          <a:latin typeface="Cambria Math"/>
                        </a:rPr>
                        <m:t>𝑂</m:t>
                      </m:r>
                      <m:r>
                        <a:rPr lang="en-US" sz="2800" i="1" dirty="0">
                          <a:solidFill>
                            <a:srgbClr val="FF0000"/>
                          </a:solidFill>
                          <a:latin typeface="Cambria Math"/>
                        </a:rPr>
                        <m:t>(</m:t>
                      </m:r>
                      <m:r>
                        <a:rPr lang="en-US" sz="2800" i="1" dirty="0">
                          <a:solidFill>
                            <a:srgbClr val="FF0000"/>
                          </a:solidFill>
                          <a:latin typeface="Cambria Math"/>
                        </a:rPr>
                        <m:t>𝑛</m:t>
                      </m:r>
                      <m:r>
                        <a:rPr lang="en-US" sz="2800" i="1" dirty="0">
                          <a:solidFill>
                            <a:srgbClr val="FF0000"/>
                          </a:solidFill>
                          <a:latin typeface="Cambria Math"/>
                        </a:rPr>
                        <m:t>)</m:t>
                      </m:r>
                    </m:oMath>
                  </m:oMathPara>
                </a14:m>
                <a:endParaRPr lang="en-US" sz="2800" dirty="0">
                  <a:solidFill>
                    <a:srgbClr val="FF0000"/>
                  </a:solidFill>
                </a:endParaRPr>
              </a:p>
            </p:txBody>
          </p:sp>
        </mc:Choice>
        <mc:Fallback xmlns="">
          <p:sp>
            <p:nvSpPr>
              <p:cNvPr id="6" name="TextBox 5"/>
              <p:cNvSpPr txBox="1">
                <a:spLocks noRot="1" noChangeAspect="1" noMove="1" noResize="1" noEditPoints="1" noAdjustHandles="1" noChangeArrowheads="1" noChangeShapeType="1" noTextEdit="1"/>
              </p:cNvSpPr>
              <p:nvPr/>
            </p:nvSpPr>
            <p:spPr>
              <a:xfrm>
                <a:off x="9982200" y="6015693"/>
                <a:ext cx="1028358" cy="523220"/>
              </a:xfrm>
              <a:prstGeom prst="rect">
                <a:avLst/>
              </a:prstGeom>
              <a:blipFill>
                <a:blip r:embed="rId3"/>
                <a:stretch>
                  <a:fillRect r="-2439" b="-16667"/>
                </a:stretch>
              </a:blipFill>
            </p:spPr>
            <p:txBody>
              <a:bodyPr/>
              <a:lstStyle/>
              <a:p>
                <a:r>
                  <a:rPr lang="en-US">
                    <a:noFill/>
                  </a:rPr>
                  <a:t> </a:t>
                </a:r>
              </a:p>
            </p:txBody>
          </p:sp>
        </mc:Fallback>
      </mc:AlternateContent>
    </p:spTree>
    <p:extLst>
      <p:ext uri="{BB962C8B-B14F-4D97-AF65-F5344CB8AC3E}">
        <p14:creationId xmlns:p14="http://schemas.microsoft.com/office/powerpoint/2010/main" val="19734990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Conquer</a:t>
            </a:r>
          </a:p>
        </p:txBody>
      </p:sp>
      <p:sp>
        <p:nvSpPr>
          <p:cNvPr id="25" name="Content Placeholder 2"/>
          <p:cNvSpPr>
            <a:spLocks noGrp="1"/>
          </p:cNvSpPr>
          <p:nvPr>
            <p:ph idx="1"/>
          </p:nvPr>
        </p:nvSpPr>
        <p:spPr>
          <a:xfrm>
            <a:off x="2514600" y="5229710"/>
            <a:ext cx="8229600" cy="685800"/>
          </a:xfrm>
        </p:spPr>
        <p:txBody>
          <a:bodyPr>
            <a:normAutofit/>
          </a:bodyPr>
          <a:lstStyle/>
          <a:p>
            <a:pPr marL="0" indent="0">
              <a:buNone/>
            </a:pPr>
            <a:r>
              <a:rPr lang="en-US" dirty="0"/>
              <a:t>Recursively sort </a:t>
            </a:r>
            <a:r>
              <a:rPr lang="en-US" dirty="0">
                <a:solidFill>
                  <a:srgbClr val="FFC000"/>
                </a:solidFill>
              </a:rPr>
              <a:t>Left</a:t>
            </a:r>
            <a:r>
              <a:rPr lang="en-US" dirty="0"/>
              <a:t> and </a:t>
            </a:r>
            <a:r>
              <a:rPr lang="en-US" dirty="0">
                <a:solidFill>
                  <a:srgbClr val="0070C0"/>
                </a:solidFill>
              </a:rPr>
              <a:t>Right</a:t>
            </a:r>
            <a:r>
              <a:rPr lang="en-US" dirty="0"/>
              <a:t> </a:t>
            </a:r>
            <a:r>
              <a:rPr lang="en-US" dirty="0" err="1"/>
              <a:t>sublists</a:t>
            </a:r>
            <a:endParaRPr lang="en-US" dirty="0"/>
          </a:p>
        </p:txBody>
      </p:sp>
      <p:grpSp>
        <p:nvGrpSpPr>
          <p:cNvPr id="3" name="Group 2" descr="After partitioning, all elements less than the pivot are to the left, all elements greater than the pivot are to the right, and the pivot is at exactly the index it belongs in for sorting the list.">
            <a:extLst>
              <a:ext uri="{FF2B5EF4-FFF2-40B4-BE49-F238E27FC236}">
                <a16:creationId xmlns:a16="http://schemas.microsoft.com/office/drawing/2014/main" id="{4546323E-26FD-AF3B-B0FC-5EF3A7E60A73}"/>
              </a:ext>
            </a:extLst>
          </p:cNvPr>
          <p:cNvGrpSpPr/>
          <p:nvPr/>
        </p:nvGrpSpPr>
        <p:grpSpPr>
          <a:xfrm>
            <a:off x="2604909" y="1447800"/>
            <a:ext cx="6924151" cy="2339510"/>
            <a:chOff x="2604909" y="1447800"/>
            <a:chExt cx="6924151" cy="2339510"/>
          </a:xfrm>
        </p:grpSpPr>
        <p:grpSp>
          <p:nvGrpSpPr>
            <p:cNvPr id="5" name="Group 4"/>
            <p:cNvGrpSpPr/>
            <p:nvPr/>
          </p:nvGrpSpPr>
          <p:grpSpPr>
            <a:xfrm>
              <a:off x="2604910" y="1447800"/>
              <a:ext cx="6403076" cy="533400"/>
              <a:chOff x="1445524" y="2895600"/>
              <a:chExt cx="6403076" cy="533400"/>
            </a:xfrm>
          </p:grpSpPr>
          <p:sp>
            <p:nvSpPr>
              <p:cNvPr id="6" name="Rectangle 5"/>
              <p:cNvSpPr/>
              <p:nvPr/>
            </p:nvSpPr>
            <p:spPr>
              <a:xfrm>
                <a:off x="1445524" y="2895600"/>
                <a:ext cx="533400" cy="53340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7" name="Rectangle 6"/>
              <p:cNvSpPr/>
              <p:nvPr/>
            </p:nvSpPr>
            <p:spPr>
              <a:xfrm>
                <a:off x="1978924" y="2895600"/>
                <a:ext cx="533400" cy="53340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8" name="Rectangle 7"/>
              <p:cNvSpPr/>
              <p:nvPr/>
            </p:nvSpPr>
            <p:spPr>
              <a:xfrm>
                <a:off x="2512893" y="2895600"/>
                <a:ext cx="533400" cy="53340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sp>
            <p:nvSpPr>
              <p:cNvPr id="9" name="Rectangle 8"/>
              <p:cNvSpPr/>
              <p:nvPr/>
            </p:nvSpPr>
            <p:spPr>
              <a:xfrm>
                <a:off x="3046293" y="2895600"/>
                <a:ext cx="533400" cy="53340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10" name="Rectangle 9"/>
              <p:cNvSpPr/>
              <p:nvPr/>
            </p:nvSpPr>
            <p:spPr>
              <a:xfrm>
                <a:off x="3579693" y="2895600"/>
                <a:ext cx="533400" cy="53340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sp>
            <p:nvSpPr>
              <p:cNvPr id="11" name="Rectangle 10"/>
              <p:cNvSpPr/>
              <p:nvPr/>
            </p:nvSpPr>
            <p:spPr>
              <a:xfrm>
                <a:off x="4113662" y="2895600"/>
                <a:ext cx="533400" cy="53340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a:t>
                </a:r>
              </a:p>
            </p:txBody>
          </p:sp>
          <p:sp>
            <p:nvSpPr>
              <p:cNvPr id="12" name="Rectangle 11"/>
              <p:cNvSpPr/>
              <p:nvPr/>
            </p:nvSpPr>
            <p:spPr>
              <a:xfrm>
                <a:off x="4647062" y="2895600"/>
                <a:ext cx="533400" cy="53340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13" name="Rectangle 12"/>
              <p:cNvSpPr/>
              <p:nvPr/>
            </p:nvSpPr>
            <p:spPr>
              <a:xfrm>
                <a:off x="5180462" y="2895600"/>
                <a:ext cx="533400" cy="533400"/>
              </a:xfrm>
              <a:prstGeom prst="rect">
                <a:avLst/>
              </a:prstGeom>
              <a:solidFill>
                <a:srgbClr val="FF7C8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a:t>
                </a:r>
              </a:p>
            </p:txBody>
          </p:sp>
          <p:sp>
            <p:nvSpPr>
              <p:cNvPr id="14" name="Rectangle 13"/>
              <p:cNvSpPr/>
              <p:nvPr/>
            </p:nvSpPr>
            <p:spPr>
              <a:xfrm>
                <a:off x="5714431" y="2895600"/>
                <a:ext cx="533400" cy="533400"/>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10</a:t>
                </a:r>
              </a:p>
            </p:txBody>
          </p:sp>
          <p:sp>
            <p:nvSpPr>
              <p:cNvPr id="15" name="Rectangle 14"/>
              <p:cNvSpPr/>
              <p:nvPr/>
            </p:nvSpPr>
            <p:spPr>
              <a:xfrm>
                <a:off x="6247831" y="2895600"/>
                <a:ext cx="533400" cy="533400"/>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sp>
            <p:nvSpPr>
              <p:cNvPr id="16" name="Rectangle 15"/>
              <p:cNvSpPr/>
              <p:nvPr/>
            </p:nvSpPr>
            <p:spPr>
              <a:xfrm>
                <a:off x="6781231" y="2895600"/>
                <a:ext cx="533400" cy="533400"/>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11</a:t>
                </a:r>
              </a:p>
            </p:txBody>
          </p:sp>
          <p:sp>
            <p:nvSpPr>
              <p:cNvPr id="17" name="Rectangle 16"/>
              <p:cNvSpPr/>
              <p:nvPr/>
            </p:nvSpPr>
            <p:spPr>
              <a:xfrm>
                <a:off x="7315200" y="2895600"/>
                <a:ext cx="533400" cy="533400"/>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12</a:t>
                </a:r>
              </a:p>
            </p:txBody>
          </p:sp>
        </p:grpSp>
        <p:sp>
          <p:nvSpPr>
            <p:cNvPr id="18" name="Right Brace 17"/>
            <p:cNvSpPr/>
            <p:nvPr/>
          </p:nvSpPr>
          <p:spPr>
            <a:xfrm rot="5400000">
              <a:off x="4246480" y="339634"/>
              <a:ext cx="451798" cy="3734939"/>
            </a:xfrm>
            <a:prstGeom prst="rightBrace">
              <a:avLst/>
            </a:prstGeom>
            <a:ln w="38100">
              <a:solidFill>
                <a:srgbClr val="FFC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mc:AlternateContent xmlns:mc="http://schemas.openxmlformats.org/markup-compatibility/2006" xmlns:a14="http://schemas.microsoft.com/office/drawing/2010/main">
          <mc:Choice Requires="a14">
            <p:sp>
              <p:nvSpPr>
                <p:cNvPr id="19" name="TextBox 18"/>
                <p:cNvSpPr txBox="1"/>
                <p:nvPr/>
              </p:nvSpPr>
              <p:spPr>
                <a:xfrm>
                  <a:off x="3176618" y="2433000"/>
                  <a:ext cx="2643481" cy="523220"/>
                </a:xfrm>
                <a:prstGeom prst="rect">
                  <a:avLst/>
                </a:prstGeom>
                <a:noFill/>
              </p:spPr>
              <p:txBody>
                <a:bodyPr wrap="none" rtlCol="0">
                  <a:spAutoFit/>
                </a:bodyPr>
                <a:lstStyle/>
                <a:p>
                  <a:r>
                    <a:rPr lang="en-US" sz="2800" dirty="0"/>
                    <a:t>All elements </a:t>
                  </a:r>
                  <a14:m>
                    <m:oMath xmlns:m="http://schemas.openxmlformats.org/officeDocument/2006/math">
                      <m:r>
                        <a:rPr lang="en-US" sz="2800" i="1" dirty="0">
                          <a:latin typeface="Cambria Math"/>
                        </a:rPr>
                        <m:t>&lt;</m:t>
                      </m:r>
                      <m:r>
                        <a:rPr lang="en-US" sz="2800" i="1" dirty="0">
                          <a:latin typeface="Cambria Math"/>
                        </a:rPr>
                        <m:t>𝑝</m:t>
                      </m:r>
                    </m:oMath>
                  </a14:m>
                  <a:endParaRPr lang="en-US" sz="2800" dirty="0"/>
                </a:p>
              </p:txBody>
            </p:sp>
          </mc:Choice>
          <mc:Fallback xmlns="">
            <p:sp>
              <p:nvSpPr>
                <p:cNvPr id="19" name="TextBox 18"/>
                <p:cNvSpPr txBox="1">
                  <a:spLocks noRot="1" noChangeAspect="1" noMove="1" noResize="1" noEditPoints="1" noAdjustHandles="1" noChangeArrowheads="1" noChangeShapeType="1" noTextEdit="1"/>
                </p:cNvSpPr>
                <p:nvPr/>
              </p:nvSpPr>
              <p:spPr>
                <a:xfrm>
                  <a:off x="3176618" y="2433000"/>
                  <a:ext cx="2643481" cy="523220"/>
                </a:xfrm>
                <a:prstGeom prst="rect">
                  <a:avLst/>
                </a:prstGeom>
                <a:blipFill>
                  <a:blip r:embed="rId2"/>
                  <a:stretch>
                    <a:fillRect l="-4608" t="-10465" b="-32558"/>
                  </a:stretch>
                </a:blipFill>
              </p:spPr>
              <p:txBody>
                <a:bodyPr/>
                <a:lstStyle/>
                <a:p>
                  <a:r>
                    <a:rPr lang="en-US">
                      <a:noFill/>
                    </a:rPr>
                    <a:t> </a:t>
                  </a:r>
                </a:p>
              </p:txBody>
            </p:sp>
          </mc:Fallback>
        </mc:AlternateContent>
        <p:sp>
          <p:nvSpPr>
            <p:cNvPr id="20" name="Right Brace 19"/>
            <p:cNvSpPr/>
            <p:nvPr/>
          </p:nvSpPr>
          <p:spPr>
            <a:xfrm rot="5400000">
              <a:off x="7720885" y="1145894"/>
              <a:ext cx="451797" cy="2122410"/>
            </a:xfrm>
            <a:prstGeom prst="rightBrace">
              <a:avLst/>
            </a:prstGeom>
            <a:ln w="38100">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mc:AlternateContent xmlns:mc="http://schemas.openxmlformats.org/markup-compatibility/2006" xmlns:a14="http://schemas.microsoft.com/office/drawing/2010/main">
          <mc:Choice Requires="a14">
            <p:sp>
              <p:nvSpPr>
                <p:cNvPr id="21" name="TextBox 20"/>
                <p:cNvSpPr txBox="1"/>
                <p:nvPr/>
              </p:nvSpPr>
              <p:spPr>
                <a:xfrm>
                  <a:off x="6885579" y="2354868"/>
                  <a:ext cx="2643481" cy="523220"/>
                </a:xfrm>
                <a:prstGeom prst="rect">
                  <a:avLst/>
                </a:prstGeom>
                <a:noFill/>
              </p:spPr>
              <p:txBody>
                <a:bodyPr wrap="none" rtlCol="0">
                  <a:spAutoFit/>
                </a:bodyPr>
                <a:lstStyle/>
                <a:p>
                  <a:r>
                    <a:rPr lang="en-US" sz="2800" dirty="0"/>
                    <a:t>All elements </a:t>
                  </a:r>
                  <a14:m>
                    <m:oMath xmlns:m="http://schemas.openxmlformats.org/officeDocument/2006/math">
                      <m:r>
                        <a:rPr lang="en-US" sz="2800" dirty="0">
                          <a:latin typeface="Cambria Math"/>
                        </a:rPr>
                        <m:t>&gt;</m:t>
                      </m:r>
                      <m:r>
                        <a:rPr lang="en-US" sz="2800" i="1" dirty="0">
                          <a:latin typeface="Cambria Math"/>
                        </a:rPr>
                        <m:t>𝑝</m:t>
                      </m:r>
                    </m:oMath>
                  </a14:m>
                  <a:endParaRPr lang="en-US" sz="2800" dirty="0"/>
                </a:p>
              </p:txBody>
            </p:sp>
          </mc:Choice>
          <mc:Fallback xmlns="">
            <p:sp>
              <p:nvSpPr>
                <p:cNvPr id="21" name="TextBox 20"/>
                <p:cNvSpPr txBox="1">
                  <a:spLocks noRot="1" noChangeAspect="1" noMove="1" noResize="1" noEditPoints="1" noAdjustHandles="1" noChangeArrowheads="1" noChangeShapeType="1" noTextEdit="1"/>
                </p:cNvSpPr>
                <p:nvPr/>
              </p:nvSpPr>
              <p:spPr>
                <a:xfrm>
                  <a:off x="6885579" y="2354868"/>
                  <a:ext cx="2643481" cy="523220"/>
                </a:xfrm>
                <a:prstGeom prst="rect">
                  <a:avLst/>
                </a:prstGeom>
                <a:blipFill>
                  <a:blip r:embed="rId3"/>
                  <a:stretch>
                    <a:fillRect l="-4850" t="-10465" b="-32558"/>
                  </a:stretch>
                </a:blipFill>
              </p:spPr>
              <p:txBody>
                <a:bodyPr/>
                <a:lstStyle/>
                <a:p>
                  <a:r>
                    <a:rPr lang="en-US">
                      <a:noFill/>
                    </a:rPr>
                    <a:t> </a:t>
                  </a:r>
                </a:p>
              </p:txBody>
            </p:sp>
          </mc:Fallback>
        </mc:AlternateContent>
        <p:sp>
          <p:nvSpPr>
            <p:cNvPr id="22" name="TextBox 21"/>
            <p:cNvSpPr txBox="1"/>
            <p:nvPr/>
          </p:nvSpPr>
          <p:spPr>
            <a:xfrm>
              <a:off x="4742915" y="3264090"/>
              <a:ext cx="3818674" cy="523220"/>
            </a:xfrm>
            <a:prstGeom prst="rect">
              <a:avLst/>
            </a:prstGeom>
            <a:noFill/>
          </p:spPr>
          <p:txBody>
            <a:bodyPr wrap="none" rtlCol="0">
              <a:spAutoFit/>
            </a:bodyPr>
            <a:lstStyle/>
            <a:p>
              <a:r>
                <a:rPr lang="en-US" sz="2800" dirty="0"/>
                <a:t>Exactly where it belongs!</a:t>
              </a:r>
            </a:p>
          </p:txBody>
        </p:sp>
        <p:cxnSp>
          <p:nvCxnSpPr>
            <p:cNvPr id="24" name="Straight Arrow Connector 23"/>
            <p:cNvCxnSpPr>
              <a:stCxn id="22" idx="0"/>
              <a:endCxn id="13" idx="2"/>
            </p:cNvCxnSpPr>
            <p:nvPr/>
          </p:nvCxnSpPr>
          <p:spPr>
            <a:xfrm flipH="1" flipV="1">
              <a:off x="6606548" y="1981200"/>
              <a:ext cx="45704" cy="1282890"/>
            </a:xfrm>
            <a:prstGeom prst="straightConnector1">
              <a:avLst/>
            </a:prstGeom>
            <a:ln w="38100">
              <a:solidFill>
                <a:srgbClr val="FF33CC"/>
              </a:solidFill>
              <a:tailEnd type="arrow"/>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77182126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Quicksort Run Time (Best)</a:t>
            </a:r>
          </a:p>
        </p:txBody>
      </p:sp>
      <p:sp>
        <p:nvSpPr>
          <p:cNvPr id="3" name="Content Placeholder 2"/>
          <p:cNvSpPr>
            <a:spLocks noGrp="1"/>
          </p:cNvSpPr>
          <p:nvPr>
            <p:ph idx="1"/>
          </p:nvPr>
        </p:nvSpPr>
        <p:spPr>
          <a:xfrm>
            <a:off x="2209800" y="4343400"/>
            <a:ext cx="8229600" cy="838200"/>
          </a:xfrm>
        </p:spPr>
        <p:txBody>
          <a:bodyPr/>
          <a:lstStyle/>
          <a:p>
            <a:pPr marL="0" indent="0">
              <a:buNone/>
            </a:pPr>
            <a:r>
              <a:rPr lang="en-US" dirty="0"/>
              <a:t>Then we divide in half each time</a:t>
            </a:r>
          </a:p>
        </p:txBody>
      </p:sp>
      <p:grpSp>
        <p:nvGrpSpPr>
          <p:cNvPr id="34" name="Group 33" descr="When the pivot is the median, the two half-lists are of the same size at ever step.">
            <a:extLst>
              <a:ext uri="{FF2B5EF4-FFF2-40B4-BE49-F238E27FC236}">
                <a16:creationId xmlns:a16="http://schemas.microsoft.com/office/drawing/2014/main" id="{273F4CBF-52A4-FDBD-17E0-A4C7F7F6B9E0}"/>
              </a:ext>
            </a:extLst>
          </p:cNvPr>
          <p:cNvGrpSpPr/>
          <p:nvPr/>
        </p:nvGrpSpPr>
        <p:grpSpPr>
          <a:xfrm>
            <a:off x="2619228" y="2438400"/>
            <a:ext cx="6403076" cy="1676400"/>
            <a:chOff x="2619228" y="2438400"/>
            <a:chExt cx="6403076" cy="1676400"/>
          </a:xfrm>
        </p:grpSpPr>
        <p:grpSp>
          <p:nvGrpSpPr>
            <p:cNvPr id="5" name="Group 4" descr="When the pivot is the median, the two half-lists are of the same size at ever step."/>
            <p:cNvGrpSpPr/>
            <p:nvPr/>
          </p:nvGrpSpPr>
          <p:grpSpPr>
            <a:xfrm>
              <a:off x="2619228" y="2438400"/>
              <a:ext cx="6403076" cy="533400"/>
              <a:chOff x="1445524" y="2895600"/>
              <a:chExt cx="6403076" cy="533400"/>
            </a:xfrm>
          </p:grpSpPr>
          <p:sp>
            <p:nvSpPr>
              <p:cNvPr id="6" name="Rectangle 5"/>
              <p:cNvSpPr/>
              <p:nvPr/>
            </p:nvSpPr>
            <p:spPr>
              <a:xfrm>
                <a:off x="1445524" y="2895600"/>
                <a:ext cx="533400" cy="53340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7" name="Rectangle 6"/>
              <p:cNvSpPr/>
              <p:nvPr/>
            </p:nvSpPr>
            <p:spPr>
              <a:xfrm>
                <a:off x="1978924" y="2895600"/>
                <a:ext cx="533400" cy="53340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8" name="Rectangle 7"/>
              <p:cNvSpPr/>
              <p:nvPr/>
            </p:nvSpPr>
            <p:spPr>
              <a:xfrm>
                <a:off x="2512893" y="2895600"/>
                <a:ext cx="533400" cy="53340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9" name="Rectangle 8"/>
              <p:cNvSpPr/>
              <p:nvPr/>
            </p:nvSpPr>
            <p:spPr>
              <a:xfrm>
                <a:off x="3046293" y="2895600"/>
                <a:ext cx="533400" cy="53340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10" name="Rectangle 9"/>
              <p:cNvSpPr/>
              <p:nvPr/>
            </p:nvSpPr>
            <p:spPr>
              <a:xfrm>
                <a:off x="3579693" y="2895600"/>
                <a:ext cx="533400" cy="53340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sp>
            <p:nvSpPr>
              <p:cNvPr id="11" name="Rectangle 10"/>
              <p:cNvSpPr/>
              <p:nvPr/>
            </p:nvSpPr>
            <p:spPr>
              <a:xfrm>
                <a:off x="4113662" y="2895600"/>
                <a:ext cx="533400" cy="53340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a:t>
                </a:r>
              </a:p>
            </p:txBody>
          </p:sp>
          <p:sp>
            <p:nvSpPr>
              <p:cNvPr id="12" name="Rectangle 11"/>
              <p:cNvSpPr/>
              <p:nvPr/>
            </p:nvSpPr>
            <p:spPr>
              <a:xfrm>
                <a:off x="4647062" y="2895600"/>
                <a:ext cx="533400" cy="533400"/>
              </a:xfrm>
              <a:prstGeom prst="rect">
                <a:avLst/>
              </a:prstGeom>
              <a:solidFill>
                <a:srgbClr val="FF7C8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sp>
            <p:nvSpPr>
              <p:cNvPr id="13" name="Rectangle 12"/>
              <p:cNvSpPr/>
              <p:nvPr/>
            </p:nvSpPr>
            <p:spPr>
              <a:xfrm>
                <a:off x="5180462" y="2895600"/>
                <a:ext cx="533400" cy="533400"/>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a:t>
                </a:r>
              </a:p>
            </p:txBody>
          </p:sp>
          <p:sp>
            <p:nvSpPr>
              <p:cNvPr id="14" name="Rectangle 13"/>
              <p:cNvSpPr/>
              <p:nvPr/>
            </p:nvSpPr>
            <p:spPr>
              <a:xfrm>
                <a:off x="5714431" y="2895600"/>
                <a:ext cx="533400" cy="533400"/>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10</a:t>
                </a:r>
              </a:p>
            </p:txBody>
          </p:sp>
          <p:sp>
            <p:nvSpPr>
              <p:cNvPr id="15" name="Rectangle 14"/>
              <p:cNvSpPr/>
              <p:nvPr/>
            </p:nvSpPr>
            <p:spPr>
              <a:xfrm>
                <a:off x="6247831" y="2895600"/>
                <a:ext cx="533400" cy="533400"/>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sp>
            <p:nvSpPr>
              <p:cNvPr id="16" name="Rectangle 15"/>
              <p:cNvSpPr/>
              <p:nvPr/>
            </p:nvSpPr>
            <p:spPr>
              <a:xfrm>
                <a:off x="6781231" y="2895600"/>
                <a:ext cx="533400" cy="533400"/>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11</a:t>
                </a:r>
              </a:p>
            </p:txBody>
          </p:sp>
          <p:sp>
            <p:nvSpPr>
              <p:cNvPr id="17" name="Rectangle 16"/>
              <p:cNvSpPr/>
              <p:nvPr/>
            </p:nvSpPr>
            <p:spPr>
              <a:xfrm>
                <a:off x="7315200" y="2895600"/>
                <a:ext cx="533400" cy="533400"/>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12</a:t>
                </a:r>
              </a:p>
            </p:txBody>
          </p:sp>
        </p:grpSp>
        <p:grpSp>
          <p:nvGrpSpPr>
            <p:cNvPr id="18" name="Group 17"/>
            <p:cNvGrpSpPr/>
            <p:nvPr/>
          </p:nvGrpSpPr>
          <p:grpSpPr>
            <a:xfrm>
              <a:off x="2619228" y="3581400"/>
              <a:ext cx="6403076" cy="533400"/>
              <a:chOff x="1445524" y="2895600"/>
              <a:chExt cx="6403076" cy="533400"/>
            </a:xfrm>
          </p:grpSpPr>
          <p:sp>
            <p:nvSpPr>
              <p:cNvPr id="19" name="Rectangle 18"/>
              <p:cNvSpPr/>
              <p:nvPr/>
            </p:nvSpPr>
            <p:spPr>
              <a:xfrm>
                <a:off x="1445524" y="2895600"/>
                <a:ext cx="533400" cy="53340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20" name="Rectangle 19"/>
              <p:cNvSpPr/>
              <p:nvPr/>
            </p:nvSpPr>
            <p:spPr>
              <a:xfrm>
                <a:off x="1978924" y="2895600"/>
                <a:ext cx="533400" cy="53340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21" name="Rectangle 20"/>
              <p:cNvSpPr/>
              <p:nvPr/>
            </p:nvSpPr>
            <p:spPr>
              <a:xfrm>
                <a:off x="2512893" y="2895600"/>
                <a:ext cx="533400" cy="533400"/>
              </a:xfrm>
              <a:prstGeom prst="rect">
                <a:avLst/>
              </a:prstGeom>
              <a:solidFill>
                <a:srgbClr val="FF7C8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22" name="Rectangle 21"/>
              <p:cNvSpPr/>
              <p:nvPr/>
            </p:nvSpPr>
            <p:spPr>
              <a:xfrm>
                <a:off x="3046293" y="2895600"/>
                <a:ext cx="533400" cy="53340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23" name="Rectangle 22"/>
              <p:cNvSpPr/>
              <p:nvPr/>
            </p:nvSpPr>
            <p:spPr>
              <a:xfrm>
                <a:off x="3579693" y="2895600"/>
                <a:ext cx="533400" cy="53340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sp>
            <p:nvSpPr>
              <p:cNvPr id="24" name="Rectangle 23"/>
              <p:cNvSpPr/>
              <p:nvPr/>
            </p:nvSpPr>
            <p:spPr>
              <a:xfrm>
                <a:off x="4113662" y="2895600"/>
                <a:ext cx="533400" cy="53340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a:t>
                </a:r>
              </a:p>
            </p:txBody>
          </p:sp>
          <p:sp>
            <p:nvSpPr>
              <p:cNvPr id="25" name="Rectangle 24"/>
              <p:cNvSpPr/>
              <p:nvPr/>
            </p:nvSpPr>
            <p:spPr>
              <a:xfrm>
                <a:off x="4647062" y="2895600"/>
                <a:ext cx="533400" cy="533400"/>
              </a:xfrm>
              <a:prstGeom prst="rect">
                <a:avLst/>
              </a:prstGeom>
              <a:solidFill>
                <a:srgbClr val="FF99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sp>
            <p:nvSpPr>
              <p:cNvPr id="26" name="Rectangle 25"/>
              <p:cNvSpPr/>
              <p:nvPr/>
            </p:nvSpPr>
            <p:spPr>
              <a:xfrm>
                <a:off x="5180462" y="2895600"/>
                <a:ext cx="533400" cy="533400"/>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a:t>
                </a:r>
              </a:p>
            </p:txBody>
          </p:sp>
          <p:sp>
            <p:nvSpPr>
              <p:cNvPr id="27" name="Rectangle 26"/>
              <p:cNvSpPr/>
              <p:nvPr/>
            </p:nvSpPr>
            <p:spPr>
              <a:xfrm>
                <a:off x="5714431" y="2895600"/>
                <a:ext cx="533400" cy="533400"/>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sp>
            <p:nvSpPr>
              <p:cNvPr id="28" name="Rectangle 27"/>
              <p:cNvSpPr/>
              <p:nvPr/>
            </p:nvSpPr>
            <p:spPr>
              <a:xfrm>
                <a:off x="6247831" y="2895600"/>
                <a:ext cx="533400" cy="533400"/>
              </a:xfrm>
              <a:prstGeom prst="rect">
                <a:avLst/>
              </a:prstGeom>
              <a:solidFill>
                <a:srgbClr val="FF7C8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10</a:t>
                </a:r>
              </a:p>
            </p:txBody>
          </p:sp>
          <p:sp>
            <p:nvSpPr>
              <p:cNvPr id="29" name="Rectangle 28"/>
              <p:cNvSpPr/>
              <p:nvPr/>
            </p:nvSpPr>
            <p:spPr>
              <a:xfrm>
                <a:off x="6781231" y="2895600"/>
                <a:ext cx="533400" cy="533400"/>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11</a:t>
                </a:r>
              </a:p>
            </p:txBody>
          </p:sp>
          <p:sp>
            <p:nvSpPr>
              <p:cNvPr id="30" name="Rectangle 29"/>
              <p:cNvSpPr/>
              <p:nvPr/>
            </p:nvSpPr>
            <p:spPr>
              <a:xfrm>
                <a:off x="7315200" y="2895600"/>
                <a:ext cx="533400" cy="533400"/>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12</a:t>
                </a:r>
              </a:p>
            </p:txBody>
          </p:sp>
        </p:grpSp>
      </p:grpSp>
      <mc:AlternateContent xmlns:mc="http://schemas.openxmlformats.org/markup-compatibility/2006" xmlns:a14="http://schemas.microsoft.com/office/drawing/2010/main">
        <mc:Choice Requires="a14">
          <p:sp>
            <p:nvSpPr>
              <p:cNvPr id="31" name="Content Placeholder 2"/>
              <p:cNvSpPr txBox="1">
                <a:spLocks/>
              </p:cNvSpPr>
              <p:nvPr/>
            </p:nvSpPr>
            <p:spPr>
              <a:xfrm>
                <a:off x="1971531" y="5105400"/>
                <a:ext cx="8229600" cy="68580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14:m>
                  <m:oMathPara xmlns:m="http://schemas.openxmlformats.org/officeDocument/2006/math">
                    <m:oMathParaPr>
                      <m:jc m:val="centerGroup"/>
                    </m:oMathParaPr>
                    <m:oMath xmlns:m="http://schemas.openxmlformats.org/officeDocument/2006/math">
                      <m:r>
                        <a:rPr lang="en-US" sz="2800" i="1" dirty="0">
                          <a:solidFill>
                            <a:srgbClr val="FF0000"/>
                          </a:solidFill>
                          <a:latin typeface="Cambria Math"/>
                        </a:rPr>
                        <m:t>𝑇</m:t>
                      </m:r>
                      <m:d>
                        <m:dPr>
                          <m:ctrlPr>
                            <a:rPr lang="en-US" sz="2800" i="1" dirty="0">
                              <a:solidFill>
                                <a:srgbClr val="FF0000"/>
                              </a:solidFill>
                              <a:latin typeface="Cambria Math" panose="02040503050406030204" pitchFamily="18" charset="0"/>
                            </a:rPr>
                          </m:ctrlPr>
                        </m:dPr>
                        <m:e>
                          <m:r>
                            <a:rPr lang="en-US" sz="2800" i="1" dirty="0">
                              <a:solidFill>
                                <a:srgbClr val="FF0000"/>
                              </a:solidFill>
                              <a:latin typeface="Cambria Math"/>
                            </a:rPr>
                            <m:t>𝑛</m:t>
                          </m:r>
                        </m:e>
                      </m:d>
                      <m:r>
                        <a:rPr lang="en-US" sz="2800" i="1" dirty="0">
                          <a:solidFill>
                            <a:srgbClr val="FF0000"/>
                          </a:solidFill>
                          <a:latin typeface="Cambria Math"/>
                        </a:rPr>
                        <m:t>=2</m:t>
                      </m:r>
                      <m:r>
                        <a:rPr lang="en-US" sz="2800" i="1" dirty="0">
                          <a:solidFill>
                            <a:srgbClr val="FF0000"/>
                          </a:solidFill>
                          <a:latin typeface="Cambria Math"/>
                        </a:rPr>
                        <m:t>𝑇</m:t>
                      </m:r>
                      <m:d>
                        <m:dPr>
                          <m:ctrlPr>
                            <a:rPr lang="en-US" sz="2800" i="1" dirty="0">
                              <a:solidFill>
                                <a:srgbClr val="FF0000"/>
                              </a:solidFill>
                              <a:latin typeface="Cambria Math" panose="02040503050406030204" pitchFamily="18" charset="0"/>
                            </a:rPr>
                          </m:ctrlPr>
                        </m:dPr>
                        <m:e>
                          <m:f>
                            <m:fPr>
                              <m:ctrlPr>
                                <a:rPr lang="en-US" sz="2800" i="1" dirty="0">
                                  <a:solidFill>
                                    <a:srgbClr val="FF0000"/>
                                  </a:solidFill>
                                  <a:latin typeface="Cambria Math" panose="02040503050406030204" pitchFamily="18" charset="0"/>
                                </a:rPr>
                              </m:ctrlPr>
                            </m:fPr>
                            <m:num>
                              <m:r>
                                <a:rPr lang="en-US" sz="2800" i="1" dirty="0">
                                  <a:solidFill>
                                    <a:srgbClr val="FF0000"/>
                                  </a:solidFill>
                                  <a:latin typeface="Cambria Math"/>
                                </a:rPr>
                                <m:t>𝑛</m:t>
                              </m:r>
                            </m:num>
                            <m:den>
                              <m:r>
                                <a:rPr lang="en-US" sz="2800" i="1" dirty="0">
                                  <a:solidFill>
                                    <a:srgbClr val="FF0000"/>
                                  </a:solidFill>
                                  <a:latin typeface="Cambria Math"/>
                                </a:rPr>
                                <m:t>2</m:t>
                              </m:r>
                            </m:den>
                          </m:f>
                        </m:e>
                      </m:d>
                      <m:r>
                        <a:rPr lang="en-US" sz="2800" i="1" dirty="0">
                          <a:solidFill>
                            <a:srgbClr val="FF0000"/>
                          </a:solidFill>
                          <a:latin typeface="Cambria Math"/>
                        </a:rPr>
                        <m:t>+</m:t>
                      </m:r>
                      <m:r>
                        <a:rPr lang="en-US" sz="2800" i="1" dirty="0">
                          <a:solidFill>
                            <a:srgbClr val="FF0000"/>
                          </a:solidFill>
                          <a:latin typeface="Cambria Math"/>
                        </a:rPr>
                        <m:t>𝑛</m:t>
                      </m:r>
                    </m:oMath>
                  </m:oMathPara>
                </a14:m>
                <a:endParaRPr lang="en-US" sz="2800" dirty="0">
                  <a:solidFill>
                    <a:srgbClr val="FF0000"/>
                  </a:solidFill>
                </a:endParaRPr>
              </a:p>
            </p:txBody>
          </p:sp>
        </mc:Choice>
        <mc:Fallback xmlns="">
          <p:sp>
            <p:nvSpPr>
              <p:cNvPr id="31" name="Content Placeholder 2"/>
              <p:cNvSpPr txBox="1">
                <a:spLocks noRot="1" noChangeAspect="1" noMove="1" noResize="1" noEditPoints="1" noAdjustHandles="1" noChangeArrowheads="1" noChangeShapeType="1" noTextEdit="1"/>
              </p:cNvSpPr>
              <p:nvPr/>
            </p:nvSpPr>
            <p:spPr>
              <a:xfrm>
                <a:off x="1971531" y="5105400"/>
                <a:ext cx="8229600" cy="685800"/>
              </a:xfrm>
              <a:prstGeom prst="rect">
                <a:avLst/>
              </a:prstGeom>
              <a:blipFill>
                <a:blip r:embed="rId2"/>
                <a:stretch>
                  <a:fillRect b="-30909"/>
                </a:stretch>
              </a:blipFill>
            </p:spPr>
            <p:txBody>
              <a:bodyPr/>
              <a:lstStyle/>
              <a:p>
                <a:r>
                  <a:rPr lang="en-US">
                    <a:noFill/>
                  </a:rPr>
                  <a:t> </a:t>
                </a:r>
              </a:p>
            </p:txBody>
          </p:sp>
        </mc:Fallback>
      </mc:AlternateContent>
      <p:sp>
        <p:nvSpPr>
          <p:cNvPr id="32" name="Content Placeholder 2"/>
          <p:cNvSpPr txBox="1">
            <a:spLocks/>
          </p:cNvSpPr>
          <p:nvPr/>
        </p:nvSpPr>
        <p:spPr>
          <a:xfrm>
            <a:off x="2133600" y="1752601"/>
            <a:ext cx="8229600" cy="8382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dirty="0"/>
              <a:t>If the </a:t>
            </a:r>
            <a:r>
              <a:rPr lang="en-US" dirty="0">
                <a:solidFill>
                  <a:srgbClr val="FF33CC"/>
                </a:solidFill>
              </a:rPr>
              <a:t>pivot</a:t>
            </a:r>
            <a:r>
              <a:rPr lang="en-US" dirty="0"/>
              <a:t> is always the median:</a:t>
            </a:r>
          </a:p>
        </p:txBody>
      </p:sp>
      <mc:AlternateContent xmlns:mc="http://schemas.openxmlformats.org/markup-compatibility/2006" xmlns:a14="http://schemas.microsoft.com/office/drawing/2010/main">
        <mc:Choice Requires="a14">
          <p:sp>
            <p:nvSpPr>
              <p:cNvPr id="33" name="Content Placeholder 2"/>
              <p:cNvSpPr txBox="1">
                <a:spLocks/>
              </p:cNvSpPr>
              <p:nvPr/>
            </p:nvSpPr>
            <p:spPr>
              <a:xfrm>
                <a:off x="1971531" y="5943600"/>
                <a:ext cx="8229600" cy="68580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14:m>
                  <m:oMathPara xmlns:m="http://schemas.openxmlformats.org/officeDocument/2006/math">
                    <m:oMathParaPr>
                      <m:jc m:val="centerGroup"/>
                    </m:oMathParaPr>
                    <m:oMath xmlns:m="http://schemas.openxmlformats.org/officeDocument/2006/math">
                      <m:r>
                        <a:rPr lang="en-US" sz="2800" i="1" dirty="0">
                          <a:solidFill>
                            <a:srgbClr val="FF0000"/>
                          </a:solidFill>
                          <a:latin typeface="Cambria Math"/>
                        </a:rPr>
                        <m:t>𝑇</m:t>
                      </m:r>
                      <m:d>
                        <m:dPr>
                          <m:ctrlPr>
                            <a:rPr lang="en-US" sz="2800" i="1" dirty="0">
                              <a:solidFill>
                                <a:srgbClr val="FF0000"/>
                              </a:solidFill>
                              <a:latin typeface="Cambria Math" panose="02040503050406030204" pitchFamily="18" charset="0"/>
                            </a:rPr>
                          </m:ctrlPr>
                        </m:dPr>
                        <m:e>
                          <m:r>
                            <a:rPr lang="en-US" sz="2800" i="1" dirty="0">
                              <a:solidFill>
                                <a:srgbClr val="FF0000"/>
                              </a:solidFill>
                              <a:latin typeface="Cambria Math"/>
                            </a:rPr>
                            <m:t>𝑛</m:t>
                          </m:r>
                        </m:e>
                      </m:d>
                      <m:r>
                        <a:rPr lang="en-US" sz="2800" i="1" dirty="0">
                          <a:solidFill>
                            <a:srgbClr val="FF0000"/>
                          </a:solidFill>
                          <a:latin typeface="Cambria Math"/>
                        </a:rPr>
                        <m:t>=</m:t>
                      </m:r>
                      <m:r>
                        <a:rPr lang="en-US" sz="2800" i="1" dirty="0">
                          <a:solidFill>
                            <a:srgbClr val="FF0000"/>
                          </a:solidFill>
                          <a:latin typeface="Cambria Math"/>
                        </a:rPr>
                        <m:t>𝑂</m:t>
                      </m:r>
                      <m:r>
                        <a:rPr lang="en-US" sz="2800" i="1" dirty="0">
                          <a:solidFill>
                            <a:srgbClr val="FF0000"/>
                          </a:solidFill>
                          <a:latin typeface="Cambria Math"/>
                        </a:rPr>
                        <m:t>(</m:t>
                      </m:r>
                      <m:r>
                        <a:rPr lang="en-US" sz="2800" i="1" dirty="0">
                          <a:solidFill>
                            <a:srgbClr val="FF0000"/>
                          </a:solidFill>
                          <a:latin typeface="Cambria Math"/>
                        </a:rPr>
                        <m:t>𝑛</m:t>
                      </m:r>
                      <m:func>
                        <m:funcPr>
                          <m:ctrlPr>
                            <a:rPr lang="en-US" sz="2800" i="1" dirty="0">
                              <a:solidFill>
                                <a:srgbClr val="FF0000"/>
                              </a:solidFill>
                              <a:latin typeface="Cambria Math" panose="02040503050406030204" pitchFamily="18" charset="0"/>
                            </a:rPr>
                          </m:ctrlPr>
                        </m:funcPr>
                        <m:fName>
                          <m:r>
                            <m:rPr>
                              <m:sty m:val="p"/>
                            </m:rPr>
                            <a:rPr lang="en-US" sz="2800" dirty="0">
                              <a:solidFill>
                                <a:srgbClr val="FF0000"/>
                              </a:solidFill>
                              <a:latin typeface="Cambria Math"/>
                            </a:rPr>
                            <m:t>log</m:t>
                          </m:r>
                        </m:fName>
                        <m:e>
                          <m:r>
                            <a:rPr lang="en-US" sz="2800" i="1" dirty="0">
                              <a:solidFill>
                                <a:srgbClr val="FF0000"/>
                              </a:solidFill>
                              <a:latin typeface="Cambria Math"/>
                            </a:rPr>
                            <m:t>𝑛</m:t>
                          </m:r>
                        </m:e>
                      </m:func>
                      <m:r>
                        <a:rPr lang="en-US" sz="2800" i="1" dirty="0">
                          <a:solidFill>
                            <a:srgbClr val="FF0000"/>
                          </a:solidFill>
                          <a:latin typeface="Cambria Math"/>
                        </a:rPr>
                        <m:t>)</m:t>
                      </m:r>
                    </m:oMath>
                  </m:oMathPara>
                </a14:m>
                <a:endParaRPr lang="en-US" sz="2800" dirty="0">
                  <a:solidFill>
                    <a:srgbClr val="FF0000"/>
                  </a:solidFill>
                </a:endParaRPr>
              </a:p>
            </p:txBody>
          </p:sp>
        </mc:Choice>
        <mc:Fallback xmlns="">
          <p:sp>
            <p:nvSpPr>
              <p:cNvPr id="33" name="Content Placeholder 2"/>
              <p:cNvSpPr txBox="1">
                <a:spLocks noRot="1" noChangeAspect="1" noMove="1" noResize="1" noEditPoints="1" noAdjustHandles="1" noChangeArrowheads="1" noChangeShapeType="1" noTextEdit="1"/>
              </p:cNvSpPr>
              <p:nvPr/>
            </p:nvSpPr>
            <p:spPr>
              <a:xfrm>
                <a:off x="1971531" y="5943600"/>
                <a:ext cx="8229600" cy="685800"/>
              </a:xfrm>
              <a:prstGeom prst="rect">
                <a:avLst/>
              </a:prstGeom>
              <a:blipFill>
                <a:blip r:embed="rId3"/>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17665921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P spid="33"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Quicksort Run Time (Worst)</a:t>
            </a:r>
          </a:p>
        </p:txBody>
      </p:sp>
      <p:sp>
        <p:nvSpPr>
          <p:cNvPr id="32" name="Content Placeholder 2"/>
          <p:cNvSpPr txBox="1">
            <a:spLocks/>
          </p:cNvSpPr>
          <p:nvPr/>
        </p:nvSpPr>
        <p:spPr>
          <a:xfrm>
            <a:off x="2133600" y="1752601"/>
            <a:ext cx="8229600" cy="8382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dirty="0"/>
              <a:t>If the pivot is always at the extreme:</a:t>
            </a:r>
          </a:p>
        </p:txBody>
      </p:sp>
      <p:grpSp>
        <p:nvGrpSpPr>
          <p:cNvPr id="34" name="Group 33" descr="If the pivot is always the minimum element of the list, then the left half-list is of size 0 at each step.">
            <a:extLst>
              <a:ext uri="{FF2B5EF4-FFF2-40B4-BE49-F238E27FC236}">
                <a16:creationId xmlns:a16="http://schemas.microsoft.com/office/drawing/2014/main" id="{36419FAC-ADC4-C02F-047C-A2882A86DFF7}"/>
              </a:ext>
            </a:extLst>
          </p:cNvPr>
          <p:cNvGrpSpPr/>
          <p:nvPr/>
        </p:nvGrpSpPr>
        <p:grpSpPr>
          <a:xfrm>
            <a:off x="2619228" y="2438400"/>
            <a:ext cx="6403076" cy="1676400"/>
            <a:chOff x="2619228" y="2438400"/>
            <a:chExt cx="6403076" cy="1676400"/>
          </a:xfrm>
        </p:grpSpPr>
        <p:grpSp>
          <p:nvGrpSpPr>
            <p:cNvPr id="5" name="Group 4"/>
            <p:cNvGrpSpPr/>
            <p:nvPr/>
          </p:nvGrpSpPr>
          <p:grpSpPr>
            <a:xfrm>
              <a:off x="2619228" y="2438400"/>
              <a:ext cx="6403076" cy="533400"/>
              <a:chOff x="1445524" y="2895600"/>
              <a:chExt cx="6403076" cy="533400"/>
            </a:xfrm>
          </p:grpSpPr>
          <p:sp>
            <p:nvSpPr>
              <p:cNvPr id="6" name="Rectangle 5"/>
              <p:cNvSpPr/>
              <p:nvPr/>
            </p:nvSpPr>
            <p:spPr>
              <a:xfrm>
                <a:off x="1445524" y="2895600"/>
                <a:ext cx="533400" cy="533400"/>
              </a:xfrm>
              <a:prstGeom prst="rect">
                <a:avLst/>
              </a:prstGeom>
              <a:solidFill>
                <a:srgbClr val="FF7C8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7" name="Rectangle 6"/>
              <p:cNvSpPr/>
              <p:nvPr/>
            </p:nvSpPr>
            <p:spPr>
              <a:xfrm>
                <a:off x="1978924" y="2895600"/>
                <a:ext cx="533400" cy="533400"/>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8" name="Rectangle 7"/>
              <p:cNvSpPr/>
              <p:nvPr/>
            </p:nvSpPr>
            <p:spPr>
              <a:xfrm>
                <a:off x="2512893" y="2895600"/>
                <a:ext cx="533400" cy="533400"/>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9" name="Rectangle 8"/>
              <p:cNvSpPr/>
              <p:nvPr/>
            </p:nvSpPr>
            <p:spPr>
              <a:xfrm>
                <a:off x="3046293" y="2895600"/>
                <a:ext cx="533400" cy="533400"/>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10" name="Rectangle 9"/>
              <p:cNvSpPr/>
              <p:nvPr/>
            </p:nvSpPr>
            <p:spPr>
              <a:xfrm>
                <a:off x="3579693" y="2895600"/>
                <a:ext cx="533400" cy="533400"/>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sp>
            <p:nvSpPr>
              <p:cNvPr id="11" name="Rectangle 10"/>
              <p:cNvSpPr/>
              <p:nvPr/>
            </p:nvSpPr>
            <p:spPr>
              <a:xfrm>
                <a:off x="4113662" y="2895600"/>
                <a:ext cx="533400" cy="533400"/>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a:t>
                </a:r>
              </a:p>
            </p:txBody>
          </p:sp>
          <p:sp>
            <p:nvSpPr>
              <p:cNvPr id="12" name="Rectangle 11"/>
              <p:cNvSpPr/>
              <p:nvPr/>
            </p:nvSpPr>
            <p:spPr>
              <a:xfrm>
                <a:off x="4647062" y="2895600"/>
                <a:ext cx="533400" cy="533400"/>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sp>
            <p:nvSpPr>
              <p:cNvPr id="13" name="Rectangle 12"/>
              <p:cNvSpPr/>
              <p:nvPr/>
            </p:nvSpPr>
            <p:spPr>
              <a:xfrm>
                <a:off x="5180462" y="2895600"/>
                <a:ext cx="533400" cy="533400"/>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a:t>
                </a:r>
              </a:p>
            </p:txBody>
          </p:sp>
          <p:sp>
            <p:nvSpPr>
              <p:cNvPr id="14" name="Rectangle 13"/>
              <p:cNvSpPr/>
              <p:nvPr/>
            </p:nvSpPr>
            <p:spPr>
              <a:xfrm>
                <a:off x="5714431" y="2895600"/>
                <a:ext cx="533400" cy="533400"/>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10</a:t>
                </a:r>
              </a:p>
            </p:txBody>
          </p:sp>
          <p:sp>
            <p:nvSpPr>
              <p:cNvPr id="15" name="Rectangle 14"/>
              <p:cNvSpPr/>
              <p:nvPr/>
            </p:nvSpPr>
            <p:spPr>
              <a:xfrm>
                <a:off x="6247831" y="2895600"/>
                <a:ext cx="533400" cy="533400"/>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sp>
            <p:nvSpPr>
              <p:cNvPr id="16" name="Rectangle 15"/>
              <p:cNvSpPr/>
              <p:nvPr/>
            </p:nvSpPr>
            <p:spPr>
              <a:xfrm>
                <a:off x="6781231" y="2895600"/>
                <a:ext cx="533400" cy="533400"/>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11</a:t>
                </a:r>
              </a:p>
            </p:txBody>
          </p:sp>
          <p:sp>
            <p:nvSpPr>
              <p:cNvPr id="17" name="Rectangle 16"/>
              <p:cNvSpPr/>
              <p:nvPr/>
            </p:nvSpPr>
            <p:spPr>
              <a:xfrm>
                <a:off x="7315200" y="2895600"/>
                <a:ext cx="533400" cy="533400"/>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12</a:t>
                </a:r>
              </a:p>
            </p:txBody>
          </p:sp>
        </p:grpSp>
        <p:grpSp>
          <p:nvGrpSpPr>
            <p:cNvPr id="18" name="Group 17"/>
            <p:cNvGrpSpPr/>
            <p:nvPr/>
          </p:nvGrpSpPr>
          <p:grpSpPr>
            <a:xfrm>
              <a:off x="2619228" y="3581400"/>
              <a:ext cx="6403076" cy="533400"/>
              <a:chOff x="1445524" y="2895600"/>
              <a:chExt cx="6403076" cy="533400"/>
            </a:xfrm>
          </p:grpSpPr>
          <p:sp>
            <p:nvSpPr>
              <p:cNvPr id="19" name="Rectangle 18"/>
              <p:cNvSpPr/>
              <p:nvPr/>
            </p:nvSpPr>
            <p:spPr>
              <a:xfrm>
                <a:off x="1445524" y="2895600"/>
                <a:ext cx="533400" cy="533400"/>
              </a:xfrm>
              <a:prstGeom prst="rect">
                <a:avLst/>
              </a:prstGeom>
              <a:solidFill>
                <a:srgbClr val="FF99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20" name="Rectangle 19"/>
              <p:cNvSpPr/>
              <p:nvPr/>
            </p:nvSpPr>
            <p:spPr>
              <a:xfrm>
                <a:off x="1978924" y="2895600"/>
                <a:ext cx="533400" cy="533400"/>
              </a:xfrm>
              <a:prstGeom prst="rect">
                <a:avLst/>
              </a:prstGeom>
              <a:solidFill>
                <a:srgbClr val="FF7C8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21" name="Rectangle 20"/>
              <p:cNvSpPr/>
              <p:nvPr/>
            </p:nvSpPr>
            <p:spPr>
              <a:xfrm>
                <a:off x="2512893" y="2895600"/>
                <a:ext cx="533400" cy="533400"/>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22" name="Rectangle 21"/>
              <p:cNvSpPr/>
              <p:nvPr/>
            </p:nvSpPr>
            <p:spPr>
              <a:xfrm>
                <a:off x="3046293" y="2895600"/>
                <a:ext cx="533400" cy="533400"/>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23" name="Rectangle 22"/>
              <p:cNvSpPr/>
              <p:nvPr/>
            </p:nvSpPr>
            <p:spPr>
              <a:xfrm>
                <a:off x="3579693" y="2895600"/>
                <a:ext cx="533400" cy="533400"/>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sp>
            <p:nvSpPr>
              <p:cNvPr id="24" name="Rectangle 23"/>
              <p:cNvSpPr/>
              <p:nvPr/>
            </p:nvSpPr>
            <p:spPr>
              <a:xfrm>
                <a:off x="4113662" y="2895600"/>
                <a:ext cx="533400" cy="533400"/>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a:t>
                </a:r>
              </a:p>
            </p:txBody>
          </p:sp>
          <p:sp>
            <p:nvSpPr>
              <p:cNvPr id="25" name="Rectangle 24"/>
              <p:cNvSpPr/>
              <p:nvPr/>
            </p:nvSpPr>
            <p:spPr>
              <a:xfrm>
                <a:off x="4647062" y="2895600"/>
                <a:ext cx="533400" cy="533400"/>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sp>
            <p:nvSpPr>
              <p:cNvPr id="26" name="Rectangle 25"/>
              <p:cNvSpPr/>
              <p:nvPr/>
            </p:nvSpPr>
            <p:spPr>
              <a:xfrm>
                <a:off x="5180462" y="2895600"/>
                <a:ext cx="533400" cy="533400"/>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a:t>
                </a:r>
              </a:p>
            </p:txBody>
          </p:sp>
          <p:sp>
            <p:nvSpPr>
              <p:cNvPr id="27" name="Rectangle 26"/>
              <p:cNvSpPr/>
              <p:nvPr/>
            </p:nvSpPr>
            <p:spPr>
              <a:xfrm>
                <a:off x="5714431" y="2895600"/>
                <a:ext cx="533400" cy="533400"/>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10</a:t>
                </a:r>
              </a:p>
            </p:txBody>
          </p:sp>
          <p:sp>
            <p:nvSpPr>
              <p:cNvPr id="28" name="Rectangle 27"/>
              <p:cNvSpPr/>
              <p:nvPr/>
            </p:nvSpPr>
            <p:spPr>
              <a:xfrm>
                <a:off x="6247831" y="2895600"/>
                <a:ext cx="533400" cy="533400"/>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sp>
            <p:nvSpPr>
              <p:cNvPr id="29" name="Rectangle 28"/>
              <p:cNvSpPr/>
              <p:nvPr/>
            </p:nvSpPr>
            <p:spPr>
              <a:xfrm>
                <a:off x="6781231" y="2895600"/>
                <a:ext cx="533400" cy="533400"/>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11</a:t>
                </a:r>
              </a:p>
            </p:txBody>
          </p:sp>
          <p:sp>
            <p:nvSpPr>
              <p:cNvPr id="30" name="Rectangle 29"/>
              <p:cNvSpPr/>
              <p:nvPr/>
            </p:nvSpPr>
            <p:spPr>
              <a:xfrm>
                <a:off x="7315200" y="2895600"/>
                <a:ext cx="533400" cy="533400"/>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12</a:t>
                </a:r>
              </a:p>
            </p:txBody>
          </p:sp>
        </p:grpSp>
      </p:grpSp>
      <p:sp>
        <p:nvSpPr>
          <p:cNvPr id="3" name="Content Placeholder 2"/>
          <p:cNvSpPr>
            <a:spLocks noGrp="1"/>
          </p:cNvSpPr>
          <p:nvPr>
            <p:ph idx="1"/>
          </p:nvPr>
        </p:nvSpPr>
        <p:spPr>
          <a:xfrm>
            <a:off x="2239366" y="4305300"/>
            <a:ext cx="8229600" cy="838200"/>
          </a:xfrm>
        </p:spPr>
        <p:txBody>
          <a:bodyPr/>
          <a:lstStyle/>
          <a:p>
            <a:pPr marL="0" indent="0">
              <a:buNone/>
            </a:pPr>
            <a:r>
              <a:rPr lang="en-US" dirty="0"/>
              <a:t>Then we shorten by 1 each time</a:t>
            </a:r>
          </a:p>
        </p:txBody>
      </p:sp>
      <mc:AlternateContent xmlns:mc="http://schemas.openxmlformats.org/markup-compatibility/2006" xmlns:a14="http://schemas.microsoft.com/office/drawing/2010/main">
        <mc:Choice Requires="a14">
          <p:sp>
            <p:nvSpPr>
              <p:cNvPr id="31" name="Content Placeholder 2"/>
              <p:cNvSpPr txBox="1">
                <a:spLocks/>
              </p:cNvSpPr>
              <p:nvPr/>
            </p:nvSpPr>
            <p:spPr>
              <a:xfrm>
                <a:off x="1971531" y="5105400"/>
                <a:ext cx="8229600" cy="68580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14:m>
                  <m:oMathPara xmlns:m="http://schemas.openxmlformats.org/officeDocument/2006/math">
                    <m:oMathParaPr>
                      <m:jc m:val="centerGroup"/>
                    </m:oMathParaPr>
                    <m:oMath xmlns:m="http://schemas.openxmlformats.org/officeDocument/2006/math">
                      <m:r>
                        <a:rPr lang="en-US" sz="2800" i="1" dirty="0">
                          <a:solidFill>
                            <a:srgbClr val="FF0000"/>
                          </a:solidFill>
                          <a:latin typeface="Cambria Math"/>
                        </a:rPr>
                        <m:t>𝑇</m:t>
                      </m:r>
                      <m:d>
                        <m:dPr>
                          <m:ctrlPr>
                            <a:rPr lang="en-US" sz="2800" i="1" dirty="0">
                              <a:solidFill>
                                <a:srgbClr val="FF0000"/>
                              </a:solidFill>
                              <a:latin typeface="Cambria Math" panose="02040503050406030204" pitchFamily="18" charset="0"/>
                            </a:rPr>
                          </m:ctrlPr>
                        </m:dPr>
                        <m:e>
                          <m:r>
                            <a:rPr lang="en-US" sz="2800" i="1" dirty="0">
                              <a:solidFill>
                                <a:srgbClr val="FF0000"/>
                              </a:solidFill>
                              <a:latin typeface="Cambria Math"/>
                            </a:rPr>
                            <m:t>𝑛</m:t>
                          </m:r>
                        </m:e>
                      </m:d>
                      <m:r>
                        <a:rPr lang="en-US" sz="2800" i="1" dirty="0">
                          <a:solidFill>
                            <a:srgbClr val="FF0000"/>
                          </a:solidFill>
                          <a:latin typeface="Cambria Math"/>
                        </a:rPr>
                        <m:t>=</m:t>
                      </m:r>
                      <m:r>
                        <a:rPr lang="en-US" sz="2800" i="1" dirty="0">
                          <a:solidFill>
                            <a:srgbClr val="FF0000"/>
                          </a:solidFill>
                          <a:latin typeface="Cambria Math"/>
                        </a:rPr>
                        <m:t>𝑇</m:t>
                      </m:r>
                      <m:d>
                        <m:dPr>
                          <m:ctrlPr>
                            <a:rPr lang="en-US" sz="2800" i="1" dirty="0">
                              <a:solidFill>
                                <a:srgbClr val="FF0000"/>
                              </a:solidFill>
                              <a:latin typeface="Cambria Math" panose="02040503050406030204" pitchFamily="18" charset="0"/>
                            </a:rPr>
                          </m:ctrlPr>
                        </m:dPr>
                        <m:e>
                          <m:r>
                            <a:rPr lang="en-US" sz="2800" i="1" dirty="0">
                              <a:solidFill>
                                <a:srgbClr val="FF0000"/>
                              </a:solidFill>
                              <a:latin typeface="Cambria Math"/>
                            </a:rPr>
                            <m:t>𝑛</m:t>
                          </m:r>
                          <m:r>
                            <a:rPr lang="en-US" sz="2800" i="1" dirty="0">
                              <a:solidFill>
                                <a:srgbClr val="FF0000"/>
                              </a:solidFill>
                              <a:latin typeface="Cambria Math"/>
                            </a:rPr>
                            <m:t>−1</m:t>
                          </m:r>
                        </m:e>
                      </m:d>
                      <m:r>
                        <a:rPr lang="en-US" sz="2800" i="1" dirty="0">
                          <a:solidFill>
                            <a:srgbClr val="FF0000"/>
                          </a:solidFill>
                          <a:latin typeface="Cambria Math"/>
                        </a:rPr>
                        <m:t>+</m:t>
                      </m:r>
                      <m:r>
                        <a:rPr lang="en-US" sz="2800" i="1" dirty="0">
                          <a:solidFill>
                            <a:srgbClr val="FF0000"/>
                          </a:solidFill>
                          <a:latin typeface="Cambria Math"/>
                        </a:rPr>
                        <m:t>𝑛</m:t>
                      </m:r>
                    </m:oMath>
                  </m:oMathPara>
                </a14:m>
                <a:endParaRPr lang="en-US" sz="2800" dirty="0">
                  <a:solidFill>
                    <a:srgbClr val="FF0000"/>
                  </a:solidFill>
                </a:endParaRPr>
              </a:p>
            </p:txBody>
          </p:sp>
        </mc:Choice>
        <mc:Fallback xmlns="">
          <p:sp>
            <p:nvSpPr>
              <p:cNvPr id="31" name="Content Placeholder 2"/>
              <p:cNvSpPr txBox="1">
                <a:spLocks noRot="1" noChangeAspect="1" noMove="1" noResize="1" noEditPoints="1" noAdjustHandles="1" noChangeArrowheads="1" noChangeShapeType="1" noTextEdit="1"/>
              </p:cNvSpPr>
              <p:nvPr/>
            </p:nvSpPr>
            <p:spPr>
              <a:xfrm>
                <a:off x="1971531" y="5105400"/>
                <a:ext cx="8229600" cy="685800"/>
              </a:xfrm>
              <a:prstGeom prst="rect">
                <a:avLst/>
              </a:prstGeom>
              <a:blipFill>
                <a:blip r:embed="rId2"/>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3" name="Content Placeholder 2"/>
              <p:cNvSpPr txBox="1">
                <a:spLocks/>
              </p:cNvSpPr>
              <p:nvPr/>
            </p:nvSpPr>
            <p:spPr>
              <a:xfrm>
                <a:off x="1971531" y="5943600"/>
                <a:ext cx="8229600" cy="68580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14:m>
                  <m:oMathPara xmlns:m="http://schemas.openxmlformats.org/officeDocument/2006/math">
                    <m:oMathParaPr>
                      <m:jc m:val="centerGroup"/>
                    </m:oMathParaPr>
                    <m:oMath xmlns:m="http://schemas.openxmlformats.org/officeDocument/2006/math">
                      <m:r>
                        <a:rPr lang="en-US" sz="2800" i="1" dirty="0">
                          <a:solidFill>
                            <a:srgbClr val="FF0000"/>
                          </a:solidFill>
                          <a:latin typeface="Cambria Math"/>
                        </a:rPr>
                        <m:t>𝑇</m:t>
                      </m:r>
                      <m:d>
                        <m:dPr>
                          <m:ctrlPr>
                            <a:rPr lang="en-US" sz="2800" i="1" dirty="0">
                              <a:solidFill>
                                <a:srgbClr val="FF0000"/>
                              </a:solidFill>
                              <a:latin typeface="Cambria Math" panose="02040503050406030204" pitchFamily="18" charset="0"/>
                            </a:rPr>
                          </m:ctrlPr>
                        </m:dPr>
                        <m:e>
                          <m:r>
                            <a:rPr lang="en-US" sz="2800" i="1" dirty="0">
                              <a:solidFill>
                                <a:srgbClr val="FF0000"/>
                              </a:solidFill>
                              <a:latin typeface="Cambria Math"/>
                            </a:rPr>
                            <m:t>𝑛</m:t>
                          </m:r>
                        </m:e>
                      </m:d>
                      <m:r>
                        <a:rPr lang="en-US" sz="2800" i="1" dirty="0">
                          <a:solidFill>
                            <a:srgbClr val="FF0000"/>
                          </a:solidFill>
                          <a:latin typeface="Cambria Math"/>
                        </a:rPr>
                        <m:t>=</m:t>
                      </m:r>
                      <m:r>
                        <a:rPr lang="en-US" sz="2800" i="1" dirty="0">
                          <a:solidFill>
                            <a:srgbClr val="FF0000"/>
                          </a:solidFill>
                          <a:latin typeface="Cambria Math"/>
                        </a:rPr>
                        <m:t>𝑂</m:t>
                      </m:r>
                      <m:r>
                        <a:rPr lang="en-US" sz="2800" i="1" dirty="0">
                          <a:solidFill>
                            <a:srgbClr val="FF0000"/>
                          </a:solidFill>
                          <a:latin typeface="Cambria Math"/>
                        </a:rPr>
                        <m:t>(</m:t>
                      </m:r>
                      <m:sSup>
                        <m:sSupPr>
                          <m:ctrlPr>
                            <a:rPr lang="en-US" sz="2800" i="1" dirty="0">
                              <a:solidFill>
                                <a:srgbClr val="FF0000"/>
                              </a:solidFill>
                              <a:latin typeface="Cambria Math" panose="02040503050406030204" pitchFamily="18" charset="0"/>
                            </a:rPr>
                          </m:ctrlPr>
                        </m:sSupPr>
                        <m:e>
                          <m:r>
                            <a:rPr lang="en-US" sz="2800" i="1" dirty="0">
                              <a:solidFill>
                                <a:srgbClr val="FF0000"/>
                              </a:solidFill>
                              <a:latin typeface="Cambria Math"/>
                            </a:rPr>
                            <m:t>𝑛</m:t>
                          </m:r>
                        </m:e>
                        <m:sup>
                          <m:r>
                            <a:rPr lang="en-US" sz="2800" i="1" dirty="0">
                              <a:solidFill>
                                <a:srgbClr val="FF0000"/>
                              </a:solidFill>
                              <a:latin typeface="Cambria Math"/>
                            </a:rPr>
                            <m:t>2</m:t>
                          </m:r>
                        </m:sup>
                      </m:sSup>
                      <m:r>
                        <a:rPr lang="en-US" sz="2800" i="1" dirty="0">
                          <a:solidFill>
                            <a:srgbClr val="FF0000"/>
                          </a:solidFill>
                          <a:latin typeface="Cambria Math"/>
                        </a:rPr>
                        <m:t>)</m:t>
                      </m:r>
                    </m:oMath>
                  </m:oMathPara>
                </a14:m>
                <a:endParaRPr lang="en-US" sz="2800" dirty="0">
                  <a:solidFill>
                    <a:srgbClr val="FF0000"/>
                  </a:solidFill>
                </a:endParaRPr>
              </a:p>
            </p:txBody>
          </p:sp>
        </mc:Choice>
        <mc:Fallback xmlns="">
          <p:sp>
            <p:nvSpPr>
              <p:cNvPr id="33" name="Content Placeholder 2"/>
              <p:cNvSpPr txBox="1">
                <a:spLocks noRot="1" noChangeAspect="1" noMove="1" noResize="1" noEditPoints="1" noAdjustHandles="1" noChangeArrowheads="1" noChangeShapeType="1" noTextEdit="1"/>
              </p:cNvSpPr>
              <p:nvPr/>
            </p:nvSpPr>
            <p:spPr>
              <a:xfrm>
                <a:off x="1971531" y="5943600"/>
                <a:ext cx="8229600" cy="685800"/>
              </a:xfrm>
              <a:prstGeom prst="rect">
                <a:avLst/>
              </a:prstGeom>
              <a:blipFill>
                <a:blip r:embed="rId3"/>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25461438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P spid="33"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Quicksort Worst Case Tree Method</a:t>
            </a:r>
          </a:p>
        </p:txBody>
      </p: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CBEDEE58-B2C4-E126-BCB6-C2650B438813}"/>
                  </a:ext>
                </a:extLst>
              </p:cNvPr>
              <p:cNvSpPr txBox="1"/>
              <p:nvPr/>
            </p:nvSpPr>
            <p:spPr>
              <a:xfrm>
                <a:off x="718315" y="1825625"/>
                <a:ext cx="3849189" cy="461665"/>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r>
                        <a:rPr lang="en-US" sz="2400" b="0" i="1" smtClean="0">
                          <a:latin typeface="Cambria Math"/>
                        </a:rPr>
                        <m:t>𝑇</m:t>
                      </m:r>
                      <m:d>
                        <m:dPr>
                          <m:ctrlPr>
                            <a:rPr lang="en-US" sz="2400" b="0" i="1" smtClean="0">
                              <a:latin typeface="Cambria Math" panose="02040503050406030204" pitchFamily="18" charset="0"/>
                            </a:rPr>
                          </m:ctrlPr>
                        </m:dPr>
                        <m:e>
                          <m:r>
                            <a:rPr lang="en-US" sz="2400" b="0" i="1" smtClean="0">
                              <a:latin typeface="Cambria Math"/>
                            </a:rPr>
                            <m:t>𝑛</m:t>
                          </m:r>
                        </m:e>
                      </m:d>
                      <m:r>
                        <a:rPr lang="en-US" sz="2400" b="0" i="1" smtClean="0">
                          <a:latin typeface="Cambria Math"/>
                        </a:rPr>
                        <m:t>=</m:t>
                      </m:r>
                      <m:r>
                        <a:rPr lang="en-US" sz="2400" b="0" i="1" smtClean="0">
                          <a:latin typeface="Cambria Math"/>
                        </a:rPr>
                        <m:t>𝑇</m:t>
                      </m:r>
                      <m:d>
                        <m:dPr>
                          <m:ctrlPr>
                            <a:rPr lang="en-US" sz="2400" b="0" i="1" smtClean="0">
                              <a:latin typeface="Cambria Math" panose="02040503050406030204" pitchFamily="18" charset="0"/>
                            </a:rPr>
                          </m:ctrlPr>
                        </m:dPr>
                        <m:e>
                          <m:r>
                            <a:rPr lang="en-US" sz="2400" b="0" i="1" smtClean="0">
                              <a:latin typeface="Cambria Math" panose="02040503050406030204" pitchFamily="18" charset="0"/>
                            </a:rPr>
                            <m:t>𝑛</m:t>
                          </m:r>
                          <m:r>
                            <a:rPr lang="en-US" sz="2400" b="0" i="1" smtClean="0">
                              <a:latin typeface="Cambria Math" panose="02040503050406030204" pitchFamily="18" charset="0"/>
                            </a:rPr>
                            <m:t>−1</m:t>
                          </m:r>
                        </m:e>
                      </m:d>
                      <m:r>
                        <a:rPr lang="en-US" sz="2400" b="0" i="1" smtClean="0">
                          <a:latin typeface="Cambria Math" panose="02040503050406030204" pitchFamily="18" charset="0"/>
                        </a:rPr>
                        <m:t>+</m:t>
                      </m:r>
                      <m:r>
                        <a:rPr lang="en-US" sz="2400" b="0" i="1" smtClean="0">
                          <a:latin typeface="Cambria Math" panose="02040503050406030204" pitchFamily="18" charset="0"/>
                        </a:rPr>
                        <m:t>𝑛</m:t>
                      </m:r>
                    </m:oMath>
                  </m:oMathPara>
                </a14:m>
                <a:endParaRPr lang="en-US" sz="2400" dirty="0"/>
              </a:p>
            </p:txBody>
          </p:sp>
        </mc:Choice>
        <mc:Fallback xmlns="">
          <p:sp>
            <p:nvSpPr>
              <p:cNvPr id="3" name="TextBox 2">
                <a:extLst>
                  <a:ext uri="{FF2B5EF4-FFF2-40B4-BE49-F238E27FC236}">
                    <a16:creationId xmlns:a16="http://schemas.microsoft.com/office/drawing/2014/main" id="{CBEDEE58-B2C4-E126-BCB6-C2650B438813}"/>
                  </a:ext>
                </a:extLst>
              </p:cNvPr>
              <p:cNvSpPr txBox="1">
                <a:spLocks noRot="1" noChangeAspect="1" noMove="1" noResize="1" noEditPoints="1" noAdjustHandles="1" noChangeArrowheads="1" noChangeShapeType="1" noTextEdit="1"/>
              </p:cNvSpPr>
              <p:nvPr/>
            </p:nvSpPr>
            <p:spPr>
              <a:xfrm>
                <a:off x="718315" y="1825625"/>
                <a:ext cx="3849189" cy="461665"/>
              </a:xfrm>
              <a:prstGeom prst="rect">
                <a:avLst/>
              </a:prstGeom>
              <a:blipFill>
                <a:blip r:embed="rId2"/>
                <a:stretch>
                  <a:fillRect/>
                </a:stretch>
              </a:blipFill>
            </p:spPr>
            <p:txBody>
              <a:bodyPr/>
              <a:lstStyle/>
              <a:p>
                <a:r>
                  <a:rPr lang="en-US">
                    <a:noFill/>
                  </a:rPr>
                  <a:t> </a:t>
                </a:r>
              </a:p>
            </p:txBody>
          </p:sp>
        </mc:Fallback>
      </mc:AlternateContent>
      <p:sp>
        <p:nvSpPr>
          <p:cNvPr id="5" name="Left Brace 4" descr="Because we need to make n recursive calls before reaching a base case, the height of this chain of stack frames is n.">
            <a:extLst>
              <a:ext uri="{FF2B5EF4-FFF2-40B4-BE49-F238E27FC236}">
                <a16:creationId xmlns:a16="http://schemas.microsoft.com/office/drawing/2014/main" id="{03DCD9E8-D3A7-5D78-5FBC-F23481E629CB}"/>
              </a:ext>
            </a:extLst>
          </p:cNvPr>
          <p:cNvSpPr/>
          <p:nvPr/>
        </p:nvSpPr>
        <p:spPr>
          <a:xfrm flipH="1" flipV="1">
            <a:off x="4169656" y="2150498"/>
            <a:ext cx="325192" cy="4234101"/>
          </a:xfrm>
          <a:prstGeom prst="leftBrace">
            <a:avLst>
              <a:gd name="adj1" fmla="val 83199"/>
              <a:gd name="adj2" fmla="val 49631"/>
            </a:avLst>
          </a:prstGeom>
          <a:ln w="19050">
            <a:solidFill>
              <a:srgbClr val="FF00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mc:AlternateContent xmlns:mc="http://schemas.openxmlformats.org/markup-compatibility/2006" xmlns:a14="http://schemas.microsoft.com/office/drawing/2010/main">
        <mc:Choice Requires="a14">
          <p:sp>
            <p:nvSpPr>
              <p:cNvPr id="6" name="Text Box 2">
                <a:extLst>
                  <a:ext uri="{FF2B5EF4-FFF2-40B4-BE49-F238E27FC236}">
                    <a16:creationId xmlns:a16="http://schemas.microsoft.com/office/drawing/2014/main" id="{E31597D2-7F44-6339-C17A-DA58B649A96A}"/>
                  </a:ext>
                </a:extLst>
              </p:cNvPr>
              <p:cNvSpPr txBox="1">
                <a:spLocks noChangeArrowheads="1"/>
              </p:cNvSpPr>
              <p:nvPr/>
            </p:nvSpPr>
            <p:spPr bwMode="auto">
              <a:xfrm>
                <a:off x="4332252" y="3995722"/>
                <a:ext cx="2312388" cy="954107"/>
              </a:xfrm>
              <a:prstGeom prst="rect">
                <a:avLst/>
              </a:prstGeom>
              <a:noFill/>
              <a:ln w="9525">
                <a:noFill/>
                <a:miter lim="800000"/>
                <a:headEnd/>
                <a:tailEnd/>
              </a:ln>
            </p:spPr>
            <p:txBody>
              <a:bodyPr wrap="square">
                <a:spAutoFit/>
              </a:bodyPr>
              <a:lstStyle/>
              <a:p>
                <a:pPr algn="ctr"/>
                <a14:m>
                  <m:oMath xmlns:m="http://schemas.openxmlformats.org/officeDocument/2006/math">
                    <m:r>
                      <a:rPr lang="en-US" sz="2800" i="1" dirty="0">
                        <a:solidFill>
                          <a:srgbClr val="FF00FF"/>
                        </a:solidFill>
                        <a:latin typeface="Cambria Math"/>
                      </a:rPr>
                      <m:t>𝑛</m:t>
                    </m:r>
                  </m:oMath>
                </a14:m>
                <a:r>
                  <a:rPr lang="en-US" sz="2800" dirty="0">
                    <a:solidFill>
                      <a:srgbClr val="FF00FF"/>
                    </a:solidFill>
                  </a:rPr>
                  <a:t> </a:t>
                </a:r>
                <a:r>
                  <a:rPr lang="en-US" sz="2800" dirty="0"/>
                  <a:t>levels</a:t>
                </a:r>
              </a:p>
              <a:p>
                <a:pPr algn="ctr"/>
                <a:r>
                  <a:rPr lang="en-US" sz="2800" dirty="0"/>
                  <a:t>of recursion</a:t>
                </a:r>
              </a:p>
            </p:txBody>
          </p:sp>
        </mc:Choice>
        <mc:Fallback xmlns="">
          <p:sp>
            <p:nvSpPr>
              <p:cNvPr id="6" name="Text Box 2">
                <a:extLst>
                  <a:ext uri="{FF2B5EF4-FFF2-40B4-BE49-F238E27FC236}">
                    <a16:creationId xmlns:a16="http://schemas.microsoft.com/office/drawing/2014/main" id="{E31597D2-7F44-6339-C17A-DA58B649A96A}"/>
                  </a:ext>
                </a:extLst>
              </p:cNvPr>
              <p:cNvSpPr txBox="1">
                <a:spLocks noRot="1" noChangeAspect="1" noMove="1" noResize="1" noEditPoints="1" noAdjustHandles="1" noChangeArrowheads="1" noChangeShapeType="1" noTextEdit="1"/>
              </p:cNvSpPr>
              <p:nvPr/>
            </p:nvSpPr>
            <p:spPr bwMode="auto">
              <a:xfrm>
                <a:off x="4332252" y="3995722"/>
                <a:ext cx="2312388" cy="954107"/>
              </a:xfrm>
              <a:prstGeom prst="rect">
                <a:avLst/>
              </a:prstGeom>
              <a:blipFill>
                <a:blip r:embed="rId3"/>
                <a:stretch>
                  <a:fillRect t="-5732" b="-17197"/>
                </a:stretch>
              </a:blipFill>
              <a:ln w="9525">
                <a:noFill/>
                <a:miter lim="800000"/>
                <a:headEnd/>
                <a:tailEnd/>
              </a:ln>
            </p:spPr>
            <p:txBody>
              <a:bodyPr/>
              <a:lstStyle/>
              <a:p>
                <a:r>
                  <a:rPr lang="en-US">
                    <a:noFill/>
                  </a:rPr>
                  <a:t> </a:t>
                </a:r>
              </a:p>
            </p:txBody>
          </p:sp>
        </mc:Fallback>
      </mc:AlternateContent>
      <p:grpSp>
        <p:nvGrpSpPr>
          <p:cNvPr id="7" name="Group 6" descr="A picture of the recursion of the worst case of quicksort. We have one box per stack frame in the recursion. Each box is labelled inside with a value that represents the size of the input for that stack frame. Outside each box is labelled with the amount of (non-recursive) work done by that box (in this case it matches the size of the box).&#10;&#10;Each box has an arrow pointing to a box with a smaller input (specifically 1 unit smaller) to represent the larger box recursively invoking linear search with the smaller input.">
            <a:extLst>
              <a:ext uri="{FF2B5EF4-FFF2-40B4-BE49-F238E27FC236}">
                <a16:creationId xmlns:a16="http://schemas.microsoft.com/office/drawing/2014/main" id="{90489735-38B1-5412-7009-2A2F579EF2C3}"/>
              </a:ext>
            </a:extLst>
          </p:cNvPr>
          <p:cNvGrpSpPr/>
          <p:nvPr/>
        </p:nvGrpSpPr>
        <p:grpSpPr>
          <a:xfrm>
            <a:off x="2011925" y="2131196"/>
            <a:ext cx="2107615" cy="4253404"/>
            <a:chOff x="7673338" y="1678247"/>
            <a:chExt cx="2107615" cy="4253404"/>
          </a:xfrm>
        </p:grpSpPr>
        <mc:AlternateContent xmlns:mc="http://schemas.openxmlformats.org/markup-compatibility/2006" xmlns:a14="http://schemas.microsoft.com/office/drawing/2010/main">
          <mc:Choice Requires="a14">
            <p:sp>
              <p:nvSpPr>
                <p:cNvPr id="8" name="Text Box 41">
                  <a:extLst>
                    <a:ext uri="{FF2B5EF4-FFF2-40B4-BE49-F238E27FC236}">
                      <a16:creationId xmlns:a16="http://schemas.microsoft.com/office/drawing/2014/main" id="{CE657F03-EF76-D362-3DE6-4B5DE5FBD482}"/>
                    </a:ext>
                  </a:extLst>
                </p:cNvPr>
                <p:cNvSpPr txBox="1">
                  <a:spLocks noChangeArrowheads="1"/>
                </p:cNvSpPr>
                <p:nvPr/>
              </p:nvSpPr>
              <p:spPr bwMode="auto">
                <a:xfrm>
                  <a:off x="7673338" y="1825625"/>
                  <a:ext cx="1333500" cy="457200"/>
                </a:xfrm>
                <a:prstGeom prst="rect">
                  <a:avLst/>
                </a:prstGeom>
                <a:noFill/>
                <a:ln w="9525">
                  <a:solidFill>
                    <a:srgbClr val="FF0000"/>
                  </a:solidFill>
                  <a:miter lim="800000"/>
                  <a:headEnd/>
                  <a:tailEnd/>
                </a:ln>
              </p:spPr>
              <p:txBody>
                <a:bodyPr lIns="0" tIns="0" rIns="0" bIns="0" anchor="ctr"/>
                <a:lstStyle/>
                <a:p>
                  <a:pPr algn="ctr">
                    <a:lnSpc>
                      <a:spcPct val="100000"/>
                    </a:lnSpc>
                  </a:pPr>
                  <a14:m>
                    <m:oMathPara xmlns:m="http://schemas.openxmlformats.org/officeDocument/2006/math">
                      <m:oMathParaPr>
                        <m:jc m:val="centerGroup"/>
                      </m:oMathParaPr>
                      <m:oMath xmlns:m="http://schemas.openxmlformats.org/officeDocument/2006/math">
                        <m:r>
                          <a:rPr lang="en-US" sz="2800" i="1" dirty="0">
                            <a:latin typeface="Cambria Math"/>
                          </a:rPr>
                          <m:t>𝑛</m:t>
                        </m:r>
                      </m:oMath>
                    </m:oMathPara>
                  </a14:m>
                  <a:endParaRPr lang="en-US" sz="2800" dirty="0"/>
                </a:p>
              </p:txBody>
            </p:sp>
          </mc:Choice>
          <mc:Fallback xmlns="">
            <p:sp>
              <p:nvSpPr>
                <p:cNvPr id="4" name="Text Box 41">
                  <a:extLst>
                    <a:ext uri="{FF2B5EF4-FFF2-40B4-BE49-F238E27FC236}">
                      <a16:creationId xmlns:a16="http://schemas.microsoft.com/office/drawing/2014/main" id="{E7A861BF-0626-CE47-F3EB-D65BF39B7700}"/>
                    </a:ext>
                  </a:extLst>
                </p:cNvPr>
                <p:cNvSpPr txBox="1">
                  <a:spLocks noRot="1" noChangeAspect="1" noMove="1" noResize="1" noEditPoints="1" noAdjustHandles="1" noChangeArrowheads="1" noChangeShapeType="1" noTextEdit="1"/>
                </p:cNvSpPr>
                <p:nvPr/>
              </p:nvSpPr>
              <p:spPr bwMode="auto">
                <a:xfrm>
                  <a:off x="7673338" y="1825625"/>
                  <a:ext cx="1333500" cy="457200"/>
                </a:xfrm>
                <a:prstGeom prst="rect">
                  <a:avLst/>
                </a:prstGeom>
                <a:blipFill>
                  <a:blip r:embed="rId5"/>
                  <a:stretch>
                    <a:fillRect/>
                  </a:stretch>
                </a:blipFill>
                <a:ln w="9525">
                  <a:solidFill>
                    <a:srgbClr val="FF0000"/>
                  </a:solidFill>
                  <a:miter lim="800000"/>
                  <a:headEnd/>
                  <a:tailEnd/>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9" name="Text Box 41">
                  <a:extLst>
                    <a:ext uri="{FF2B5EF4-FFF2-40B4-BE49-F238E27FC236}">
                      <a16:creationId xmlns:a16="http://schemas.microsoft.com/office/drawing/2014/main" id="{222E2D5C-8E44-2CFA-940D-B3903F7D420D}"/>
                    </a:ext>
                  </a:extLst>
                </p:cNvPr>
                <p:cNvSpPr txBox="1">
                  <a:spLocks noChangeArrowheads="1"/>
                </p:cNvSpPr>
                <p:nvPr/>
              </p:nvSpPr>
              <p:spPr bwMode="auto">
                <a:xfrm>
                  <a:off x="7673338" y="2639716"/>
                  <a:ext cx="1333500" cy="457200"/>
                </a:xfrm>
                <a:prstGeom prst="rect">
                  <a:avLst/>
                </a:prstGeom>
                <a:noFill/>
                <a:ln w="9525">
                  <a:solidFill>
                    <a:srgbClr val="FF0000"/>
                  </a:solidFill>
                  <a:miter lim="800000"/>
                  <a:headEnd/>
                  <a:tailEnd/>
                </a:ln>
              </p:spPr>
              <p:txBody>
                <a:bodyPr lIns="0" tIns="0" rIns="0" bIns="0" anchor="ctr"/>
                <a:lstStyle/>
                <a:p>
                  <a:pPr algn="ctr">
                    <a:lnSpc>
                      <a:spcPct val="100000"/>
                    </a:lnSpc>
                  </a:pPr>
                  <a14:m>
                    <m:oMathPara xmlns:m="http://schemas.openxmlformats.org/officeDocument/2006/math">
                      <m:oMathParaPr>
                        <m:jc m:val="centerGroup"/>
                      </m:oMathParaPr>
                      <m:oMath xmlns:m="http://schemas.openxmlformats.org/officeDocument/2006/math">
                        <m:r>
                          <a:rPr lang="en-US" sz="2800" i="1" dirty="0" smtClean="0">
                            <a:latin typeface="Cambria Math"/>
                          </a:rPr>
                          <m:t>𝑛</m:t>
                        </m:r>
                        <m:r>
                          <a:rPr lang="en-US" sz="2800" b="0" i="1" dirty="0" smtClean="0">
                            <a:latin typeface="Cambria Math" panose="02040503050406030204" pitchFamily="18" charset="0"/>
                          </a:rPr>
                          <m:t>−1</m:t>
                        </m:r>
                      </m:oMath>
                    </m:oMathPara>
                  </a14:m>
                  <a:endParaRPr lang="en-US" sz="2800" dirty="0"/>
                </a:p>
              </p:txBody>
            </p:sp>
          </mc:Choice>
          <mc:Fallback xmlns="">
            <p:sp>
              <p:nvSpPr>
                <p:cNvPr id="5" name="Text Box 41">
                  <a:extLst>
                    <a:ext uri="{FF2B5EF4-FFF2-40B4-BE49-F238E27FC236}">
                      <a16:creationId xmlns:a16="http://schemas.microsoft.com/office/drawing/2014/main" id="{526E2983-A463-A0EE-B0DB-A268A8B8412A}"/>
                    </a:ext>
                  </a:extLst>
                </p:cNvPr>
                <p:cNvSpPr txBox="1">
                  <a:spLocks noRot="1" noChangeAspect="1" noMove="1" noResize="1" noEditPoints="1" noAdjustHandles="1" noChangeArrowheads="1" noChangeShapeType="1" noTextEdit="1"/>
                </p:cNvSpPr>
                <p:nvPr/>
              </p:nvSpPr>
              <p:spPr bwMode="auto">
                <a:xfrm>
                  <a:off x="7673338" y="2639716"/>
                  <a:ext cx="1333500" cy="457200"/>
                </a:xfrm>
                <a:prstGeom prst="rect">
                  <a:avLst/>
                </a:prstGeom>
                <a:blipFill>
                  <a:blip r:embed="rId6"/>
                  <a:stretch>
                    <a:fillRect/>
                  </a:stretch>
                </a:blipFill>
                <a:ln w="9525">
                  <a:solidFill>
                    <a:srgbClr val="FF0000"/>
                  </a:solidFill>
                  <a:miter lim="800000"/>
                  <a:headEnd/>
                  <a:tailEnd/>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0" name="Text Box 41">
                  <a:extLst>
                    <a:ext uri="{FF2B5EF4-FFF2-40B4-BE49-F238E27FC236}">
                      <a16:creationId xmlns:a16="http://schemas.microsoft.com/office/drawing/2014/main" id="{5E825DF2-56E1-5581-0038-ACC8AE91E36B}"/>
                    </a:ext>
                  </a:extLst>
                </p:cNvPr>
                <p:cNvSpPr txBox="1">
                  <a:spLocks noChangeArrowheads="1"/>
                </p:cNvSpPr>
                <p:nvPr/>
              </p:nvSpPr>
              <p:spPr bwMode="auto">
                <a:xfrm>
                  <a:off x="7673338" y="3453998"/>
                  <a:ext cx="1333500" cy="457200"/>
                </a:xfrm>
                <a:prstGeom prst="rect">
                  <a:avLst/>
                </a:prstGeom>
                <a:noFill/>
                <a:ln w="9525">
                  <a:solidFill>
                    <a:srgbClr val="FF0000"/>
                  </a:solidFill>
                  <a:miter lim="800000"/>
                  <a:headEnd/>
                  <a:tailEnd/>
                </a:ln>
              </p:spPr>
              <p:txBody>
                <a:bodyPr lIns="0" tIns="0" rIns="0" bIns="0" anchor="ctr"/>
                <a:lstStyle/>
                <a:p>
                  <a:pPr algn="ctr">
                    <a:lnSpc>
                      <a:spcPct val="100000"/>
                    </a:lnSpc>
                  </a:pPr>
                  <a14:m>
                    <m:oMathPara xmlns:m="http://schemas.openxmlformats.org/officeDocument/2006/math">
                      <m:oMathParaPr>
                        <m:jc m:val="centerGroup"/>
                      </m:oMathParaPr>
                      <m:oMath xmlns:m="http://schemas.openxmlformats.org/officeDocument/2006/math">
                        <m:r>
                          <a:rPr lang="en-US" sz="2800" i="1" dirty="0" smtClean="0">
                            <a:latin typeface="Cambria Math"/>
                          </a:rPr>
                          <m:t>𝑛</m:t>
                        </m:r>
                        <m:r>
                          <a:rPr lang="en-US" sz="2800" b="0" i="1" dirty="0" smtClean="0">
                            <a:latin typeface="Cambria Math" panose="02040503050406030204" pitchFamily="18" charset="0"/>
                          </a:rPr>
                          <m:t>−2</m:t>
                        </m:r>
                      </m:oMath>
                    </m:oMathPara>
                  </a14:m>
                  <a:endParaRPr lang="en-US" sz="2800" dirty="0"/>
                </a:p>
              </p:txBody>
            </p:sp>
          </mc:Choice>
          <mc:Fallback xmlns="">
            <p:sp>
              <p:nvSpPr>
                <p:cNvPr id="8" name="Text Box 41">
                  <a:extLst>
                    <a:ext uri="{FF2B5EF4-FFF2-40B4-BE49-F238E27FC236}">
                      <a16:creationId xmlns:a16="http://schemas.microsoft.com/office/drawing/2014/main" id="{2DB49E5C-7AA5-2844-7FEA-F0D4A3178B4D}"/>
                    </a:ext>
                  </a:extLst>
                </p:cNvPr>
                <p:cNvSpPr txBox="1">
                  <a:spLocks noRot="1" noChangeAspect="1" noMove="1" noResize="1" noEditPoints="1" noAdjustHandles="1" noChangeArrowheads="1" noChangeShapeType="1" noTextEdit="1"/>
                </p:cNvSpPr>
                <p:nvPr/>
              </p:nvSpPr>
              <p:spPr bwMode="auto">
                <a:xfrm>
                  <a:off x="7673338" y="3453998"/>
                  <a:ext cx="1333500" cy="457200"/>
                </a:xfrm>
                <a:prstGeom prst="rect">
                  <a:avLst/>
                </a:prstGeom>
                <a:blipFill>
                  <a:blip r:embed="rId7"/>
                  <a:stretch>
                    <a:fillRect/>
                  </a:stretch>
                </a:blipFill>
                <a:ln w="9525">
                  <a:solidFill>
                    <a:srgbClr val="FF0000"/>
                  </a:solidFill>
                  <a:miter lim="800000"/>
                  <a:headEnd/>
                  <a:tailEnd/>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1" name="Text Box 41">
                  <a:extLst>
                    <a:ext uri="{FF2B5EF4-FFF2-40B4-BE49-F238E27FC236}">
                      <a16:creationId xmlns:a16="http://schemas.microsoft.com/office/drawing/2014/main" id="{17D8FD81-7F4C-AAEC-9E36-50728887EBB4}"/>
                    </a:ext>
                  </a:extLst>
                </p:cNvPr>
                <p:cNvSpPr txBox="1">
                  <a:spLocks noChangeArrowheads="1"/>
                </p:cNvSpPr>
                <p:nvPr/>
              </p:nvSpPr>
              <p:spPr bwMode="auto">
                <a:xfrm>
                  <a:off x="7673338" y="4268280"/>
                  <a:ext cx="1333500" cy="457200"/>
                </a:xfrm>
                <a:prstGeom prst="rect">
                  <a:avLst/>
                </a:prstGeom>
                <a:noFill/>
                <a:ln w="9525">
                  <a:solidFill>
                    <a:srgbClr val="FF0000"/>
                  </a:solidFill>
                  <a:miter lim="800000"/>
                  <a:headEnd/>
                  <a:tailEnd/>
                </a:ln>
              </p:spPr>
              <p:txBody>
                <a:bodyPr lIns="0" tIns="0" rIns="0" bIns="0" anchor="ctr"/>
                <a:lstStyle/>
                <a:p>
                  <a:pPr algn="ctr">
                    <a:lnSpc>
                      <a:spcPct val="100000"/>
                    </a:lnSpc>
                  </a:pPr>
                  <a14:m>
                    <m:oMathPara xmlns:m="http://schemas.openxmlformats.org/officeDocument/2006/math">
                      <m:oMathParaPr>
                        <m:jc m:val="centerGroup"/>
                      </m:oMathParaPr>
                      <m:oMath xmlns:m="http://schemas.openxmlformats.org/officeDocument/2006/math">
                        <m:r>
                          <a:rPr lang="en-US" sz="2800" i="1" dirty="0" smtClean="0">
                            <a:latin typeface="Cambria Math"/>
                          </a:rPr>
                          <m:t>𝑛</m:t>
                        </m:r>
                        <m:r>
                          <a:rPr lang="en-US" sz="2800" b="0" i="1" dirty="0" smtClean="0">
                            <a:latin typeface="Cambria Math" panose="02040503050406030204" pitchFamily="18" charset="0"/>
                          </a:rPr>
                          <m:t>−3</m:t>
                        </m:r>
                      </m:oMath>
                    </m:oMathPara>
                  </a14:m>
                  <a:endParaRPr lang="en-US" sz="2800" dirty="0"/>
                </a:p>
              </p:txBody>
            </p:sp>
          </mc:Choice>
          <mc:Fallback xmlns="">
            <p:sp>
              <p:nvSpPr>
                <p:cNvPr id="9" name="Text Box 41">
                  <a:extLst>
                    <a:ext uri="{FF2B5EF4-FFF2-40B4-BE49-F238E27FC236}">
                      <a16:creationId xmlns:a16="http://schemas.microsoft.com/office/drawing/2014/main" id="{17512E4D-96D0-AC62-9DE6-378647691C59}"/>
                    </a:ext>
                  </a:extLst>
                </p:cNvPr>
                <p:cNvSpPr txBox="1">
                  <a:spLocks noRot="1" noChangeAspect="1" noMove="1" noResize="1" noEditPoints="1" noAdjustHandles="1" noChangeArrowheads="1" noChangeShapeType="1" noTextEdit="1"/>
                </p:cNvSpPr>
                <p:nvPr/>
              </p:nvSpPr>
              <p:spPr bwMode="auto">
                <a:xfrm>
                  <a:off x="7673338" y="4268280"/>
                  <a:ext cx="1333500" cy="457200"/>
                </a:xfrm>
                <a:prstGeom prst="rect">
                  <a:avLst/>
                </a:prstGeom>
                <a:blipFill>
                  <a:blip r:embed="rId8"/>
                  <a:stretch>
                    <a:fillRect/>
                  </a:stretch>
                </a:blipFill>
                <a:ln w="9525">
                  <a:solidFill>
                    <a:srgbClr val="FF0000"/>
                  </a:solidFill>
                  <a:miter lim="800000"/>
                  <a:headEnd/>
                  <a:tailEnd/>
                </a:ln>
              </p:spPr>
              <p:txBody>
                <a:bodyPr/>
                <a:lstStyle/>
                <a:p>
                  <a:r>
                    <a:rPr lang="en-US">
                      <a:noFill/>
                    </a:rPr>
                    <a:t> </a:t>
                  </a:r>
                </a:p>
              </p:txBody>
            </p:sp>
          </mc:Fallback>
        </mc:AlternateContent>
        <p:cxnSp>
          <p:nvCxnSpPr>
            <p:cNvPr id="12" name="Straight Connector 11">
              <a:extLst>
                <a:ext uri="{FF2B5EF4-FFF2-40B4-BE49-F238E27FC236}">
                  <a16:creationId xmlns:a16="http://schemas.microsoft.com/office/drawing/2014/main" id="{DA9A3315-DE02-B40B-6499-60A5FA49A8B5}"/>
                </a:ext>
              </a:extLst>
            </p:cNvPr>
            <p:cNvCxnSpPr>
              <a:cxnSpLocks/>
              <a:stCxn id="8" idx="2"/>
              <a:endCxn id="9" idx="0"/>
            </p:cNvCxnSpPr>
            <p:nvPr/>
          </p:nvCxnSpPr>
          <p:spPr>
            <a:xfrm>
              <a:off x="8340088" y="2282825"/>
              <a:ext cx="0" cy="356891"/>
            </a:xfrm>
            <a:prstGeom prst="line">
              <a:avLst/>
            </a:prstGeom>
            <a:ln w="28575">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5F73097D-1F46-4B6B-4724-FBD493B73E93}"/>
                </a:ext>
              </a:extLst>
            </p:cNvPr>
            <p:cNvCxnSpPr>
              <a:cxnSpLocks/>
              <a:stCxn id="9" idx="2"/>
              <a:endCxn id="10" idx="0"/>
            </p:cNvCxnSpPr>
            <p:nvPr/>
          </p:nvCxnSpPr>
          <p:spPr>
            <a:xfrm>
              <a:off x="8340088" y="3096916"/>
              <a:ext cx="0" cy="357082"/>
            </a:xfrm>
            <a:prstGeom prst="line">
              <a:avLst/>
            </a:prstGeom>
            <a:ln w="28575">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DE6D4514-0E18-7CDC-91B4-4D1CEB374588}"/>
                </a:ext>
              </a:extLst>
            </p:cNvPr>
            <p:cNvCxnSpPr>
              <a:cxnSpLocks/>
              <a:stCxn id="10" idx="2"/>
              <a:endCxn id="11" idx="0"/>
            </p:cNvCxnSpPr>
            <p:nvPr/>
          </p:nvCxnSpPr>
          <p:spPr>
            <a:xfrm>
              <a:off x="8340088" y="3911198"/>
              <a:ext cx="0" cy="357082"/>
            </a:xfrm>
            <a:prstGeom prst="line">
              <a:avLst/>
            </a:prstGeom>
            <a:ln w="28575">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5" name="Text Box 41">
                  <a:extLst>
                    <a:ext uri="{FF2B5EF4-FFF2-40B4-BE49-F238E27FC236}">
                      <a16:creationId xmlns:a16="http://schemas.microsoft.com/office/drawing/2014/main" id="{A2F1D833-111E-2639-CD0C-D984EC73994A}"/>
                    </a:ext>
                  </a:extLst>
                </p:cNvPr>
                <p:cNvSpPr txBox="1">
                  <a:spLocks noChangeArrowheads="1"/>
                </p:cNvSpPr>
                <p:nvPr/>
              </p:nvSpPr>
              <p:spPr bwMode="auto">
                <a:xfrm>
                  <a:off x="7673338" y="5474451"/>
                  <a:ext cx="1333500" cy="457200"/>
                </a:xfrm>
                <a:prstGeom prst="rect">
                  <a:avLst/>
                </a:prstGeom>
                <a:noFill/>
                <a:ln w="9525">
                  <a:solidFill>
                    <a:srgbClr val="FF0000"/>
                  </a:solidFill>
                  <a:miter lim="800000"/>
                  <a:headEnd/>
                  <a:tailEnd/>
                </a:ln>
              </p:spPr>
              <p:txBody>
                <a:bodyPr lIns="0" tIns="0" rIns="0" bIns="0" anchor="ctr"/>
                <a:lstStyle/>
                <a:p>
                  <a:pPr algn="ctr">
                    <a:lnSpc>
                      <a:spcPct val="100000"/>
                    </a:lnSpc>
                  </a:pPr>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1</m:t>
                        </m:r>
                      </m:oMath>
                    </m:oMathPara>
                  </a14:m>
                  <a:endParaRPr lang="en-US" sz="2800" dirty="0"/>
                </a:p>
              </p:txBody>
            </p:sp>
          </mc:Choice>
          <mc:Fallback xmlns="">
            <p:sp>
              <p:nvSpPr>
                <p:cNvPr id="20" name="Text Box 41">
                  <a:extLst>
                    <a:ext uri="{FF2B5EF4-FFF2-40B4-BE49-F238E27FC236}">
                      <a16:creationId xmlns:a16="http://schemas.microsoft.com/office/drawing/2014/main" id="{BD5DB48A-B532-2E68-E804-2C1AEECBA684}"/>
                    </a:ext>
                  </a:extLst>
                </p:cNvPr>
                <p:cNvSpPr txBox="1">
                  <a:spLocks noRot="1" noChangeAspect="1" noMove="1" noResize="1" noEditPoints="1" noAdjustHandles="1" noChangeArrowheads="1" noChangeShapeType="1" noTextEdit="1"/>
                </p:cNvSpPr>
                <p:nvPr/>
              </p:nvSpPr>
              <p:spPr bwMode="auto">
                <a:xfrm>
                  <a:off x="7673338" y="5474451"/>
                  <a:ext cx="1333500" cy="457200"/>
                </a:xfrm>
                <a:prstGeom prst="rect">
                  <a:avLst/>
                </a:prstGeom>
                <a:blipFill>
                  <a:blip r:embed="rId9"/>
                  <a:stretch>
                    <a:fillRect/>
                  </a:stretch>
                </a:blipFill>
                <a:ln w="9525">
                  <a:solidFill>
                    <a:srgbClr val="FF0000"/>
                  </a:solidFill>
                  <a:miter lim="800000"/>
                  <a:headEnd/>
                  <a:tailEnd/>
                </a:ln>
              </p:spPr>
              <p:txBody>
                <a:bodyPr/>
                <a:lstStyle/>
                <a:p>
                  <a:r>
                    <a:rPr lang="en-US">
                      <a:noFill/>
                    </a:rPr>
                    <a:t> </a:t>
                  </a:r>
                </a:p>
              </p:txBody>
            </p:sp>
          </mc:Fallback>
        </mc:AlternateContent>
        <p:cxnSp>
          <p:nvCxnSpPr>
            <p:cNvPr id="16" name="Straight Connector 15">
              <a:extLst>
                <a:ext uri="{FF2B5EF4-FFF2-40B4-BE49-F238E27FC236}">
                  <a16:creationId xmlns:a16="http://schemas.microsoft.com/office/drawing/2014/main" id="{5E0F7A06-6D76-F6E9-92CF-289EF67899EC}"/>
                </a:ext>
              </a:extLst>
            </p:cNvPr>
            <p:cNvCxnSpPr>
              <a:cxnSpLocks/>
              <a:stCxn id="11" idx="2"/>
            </p:cNvCxnSpPr>
            <p:nvPr/>
          </p:nvCxnSpPr>
          <p:spPr>
            <a:xfrm>
              <a:off x="8340088" y="4725480"/>
              <a:ext cx="0" cy="255823"/>
            </a:xfrm>
            <a:prstGeom prst="line">
              <a:avLst/>
            </a:prstGeom>
            <a:ln w="28575">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859E4F6E-DAF3-49C7-20E5-2931AD0D68DB}"/>
                </a:ext>
              </a:extLst>
            </p:cNvPr>
            <p:cNvSpPr/>
            <p:nvPr/>
          </p:nvSpPr>
          <p:spPr>
            <a:xfrm>
              <a:off x="8052990" y="4660169"/>
              <a:ext cx="574196" cy="769441"/>
            </a:xfrm>
            <a:prstGeom prst="rect">
              <a:avLst/>
            </a:prstGeom>
          </p:spPr>
          <p:txBody>
            <a:bodyPr wrap="none">
              <a:spAutoFit/>
            </a:bodyPr>
            <a:lstStyle/>
            <a:p>
              <a:r>
                <a:rPr lang="en-US" sz="4400" dirty="0"/>
                <a:t>…</a:t>
              </a:r>
            </a:p>
          </p:txBody>
        </p:sp>
        <mc:AlternateContent xmlns:mc="http://schemas.openxmlformats.org/markup-compatibility/2006" xmlns:a14="http://schemas.microsoft.com/office/drawing/2010/main">
          <mc:Choice Requires="a14">
            <p:sp>
              <p:nvSpPr>
                <p:cNvPr id="18" name="TextBox 17">
                  <a:extLst>
                    <a:ext uri="{FF2B5EF4-FFF2-40B4-BE49-F238E27FC236}">
                      <a16:creationId xmlns:a16="http://schemas.microsoft.com/office/drawing/2014/main" id="{BD28A8F9-E3CA-0651-BA6E-27AF093F0F34}"/>
                    </a:ext>
                  </a:extLst>
                </p:cNvPr>
                <p:cNvSpPr txBox="1"/>
                <p:nvPr/>
              </p:nvSpPr>
              <p:spPr>
                <a:xfrm>
                  <a:off x="9002408" y="1678247"/>
                  <a:ext cx="374590"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b="0" i="1" smtClean="0">
                            <a:solidFill>
                              <a:srgbClr val="0070C0"/>
                            </a:solidFill>
                            <a:latin typeface="Cambria Math" panose="02040503050406030204" pitchFamily="18" charset="0"/>
                          </a:rPr>
                          <m:t>𝑛</m:t>
                        </m:r>
                      </m:oMath>
                    </m:oMathPara>
                  </a14:m>
                  <a:endParaRPr lang="en-US" dirty="0">
                    <a:solidFill>
                      <a:srgbClr val="0070C0"/>
                    </a:solidFill>
                  </a:endParaRPr>
                </a:p>
              </p:txBody>
            </p:sp>
          </mc:Choice>
          <mc:Fallback xmlns="">
            <p:sp>
              <p:nvSpPr>
                <p:cNvPr id="18" name="TextBox 17">
                  <a:extLst>
                    <a:ext uri="{FF2B5EF4-FFF2-40B4-BE49-F238E27FC236}">
                      <a16:creationId xmlns:a16="http://schemas.microsoft.com/office/drawing/2014/main" id="{BD28A8F9-E3CA-0651-BA6E-27AF093F0F34}"/>
                    </a:ext>
                  </a:extLst>
                </p:cNvPr>
                <p:cNvSpPr txBox="1">
                  <a:spLocks noRot="1" noChangeAspect="1" noMove="1" noResize="1" noEditPoints="1" noAdjustHandles="1" noChangeArrowheads="1" noChangeShapeType="1" noTextEdit="1"/>
                </p:cNvSpPr>
                <p:nvPr/>
              </p:nvSpPr>
              <p:spPr>
                <a:xfrm>
                  <a:off x="9002408" y="1678247"/>
                  <a:ext cx="374590" cy="369332"/>
                </a:xfrm>
                <a:prstGeom prst="rect">
                  <a:avLst/>
                </a:prstGeom>
                <a:blipFill>
                  <a:blip r:embed="rId10"/>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9" name="TextBox 18">
                  <a:extLst>
                    <a:ext uri="{FF2B5EF4-FFF2-40B4-BE49-F238E27FC236}">
                      <a16:creationId xmlns:a16="http://schemas.microsoft.com/office/drawing/2014/main" id="{5581E091-EA56-3C45-CCCF-4D8BBC012AC6}"/>
                    </a:ext>
                  </a:extLst>
                </p:cNvPr>
                <p:cNvSpPr txBox="1"/>
                <p:nvPr/>
              </p:nvSpPr>
              <p:spPr>
                <a:xfrm>
                  <a:off x="9002407" y="2525515"/>
                  <a:ext cx="778546"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b="0" i="1" smtClean="0">
                            <a:solidFill>
                              <a:srgbClr val="0070C0"/>
                            </a:solidFill>
                            <a:latin typeface="Cambria Math" panose="02040503050406030204" pitchFamily="18" charset="0"/>
                          </a:rPr>
                          <m:t>𝑛</m:t>
                        </m:r>
                        <m:r>
                          <a:rPr lang="en-US" b="0" i="1" smtClean="0">
                            <a:solidFill>
                              <a:srgbClr val="0070C0"/>
                            </a:solidFill>
                            <a:latin typeface="Cambria Math" panose="02040503050406030204" pitchFamily="18" charset="0"/>
                          </a:rPr>
                          <m:t>−1</m:t>
                        </m:r>
                      </m:oMath>
                    </m:oMathPara>
                  </a14:m>
                  <a:endParaRPr lang="en-US" dirty="0">
                    <a:solidFill>
                      <a:srgbClr val="0070C0"/>
                    </a:solidFill>
                  </a:endParaRPr>
                </a:p>
              </p:txBody>
            </p:sp>
          </mc:Choice>
          <mc:Fallback xmlns="">
            <p:sp>
              <p:nvSpPr>
                <p:cNvPr id="19" name="TextBox 18">
                  <a:extLst>
                    <a:ext uri="{FF2B5EF4-FFF2-40B4-BE49-F238E27FC236}">
                      <a16:creationId xmlns:a16="http://schemas.microsoft.com/office/drawing/2014/main" id="{5581E091-EA56-3C45-CCCF-4D8BBC012AC6}"/>
                    </a:ext>
                  </a:extLst>
                </p:cNvPr>
                <p:cNvSpPr txBox="1">
                  <a:spLocks noRot="1" noChangeAspect="1" noMove="1" noResize="1" noEditPoints="1" noAdjustHandles="1" noChangeArrowheads="1" noChangeShapeType="1" noTextEdit="1"/>
                </p:cNvSpPr>
                <p:nvPr/>
              </p:nvSpPr>
              <p:spPr>
                <a:xfrm>
                  <a:off x="9002407" y="2525515"/>
                  <a:ext cx="778546" cy="369332"/>
                </a:xfrm>
                <a:prstGeom prst="rect">
                  <a:avLst/>
                </a:prstGeom>
                <a:blipFill>
                  <a:blip r:embed="rId11"/>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0" name="TextBox 19">
                  <a:extLst>
                    <a:ext uri="{FF2B5EF4-FFF2-40B4-BE49-F238E27FC236}">
                      <a16:creationId xmlns:a16="http://schemas.microsoft.com/office/drawing/2014/main" id="{D163E501-CBD8-735C-F2BC-DFE17572D485}"/>
                    </a:ext>
                  </a:extLst>
                </p:cNvPr>
                <p:cNvSpPr txBox="1"/>
                <p:nvPr/>
              </p:nvSpPr>
              <p:spPr>
                <a:xfrm>
                  <a:off x="9002407" y="3348473"/>
                  <a:ext cx="778546"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b="0" i="1" smtClean="0">
                            <a:solidFill>
                              <a:srgbClr val="0070C0"/>
                            </a:solidFill>
                            <a:latin typeface="Cambria Math" panose="02040503050406030204" pitchFamily="18" charset="0"/>
                          </a:rPr>
                          <m:t>𝑛</m:t>
                        </m:r>
                        <m:r>
                          <a:rPr lang="en-US" b="0" i="1" smtClean="0">
                            <a:solidFill>
                              <a:srgbClr val="0070C0"/>
                            </a:solidFill>
                            <a:latin typeface="Cambria Math" panose="02040503050406030204" pitchFamily="18" charset="0"/>
                          </a:rPr>
                          <m:t>−2</m:t>
                        </m:r>
                      </m:oMath>
                    </m:oMathPara>
                  </a14:m>
                  <a:endParaRPr lang="en-US" dirty="0">
                    <a:solidFill>
                      <a:srgbClr val="0070C0"/>
                    </a:solidFill>
                  </a:endParaRPr>
                </a:p>
              </p:txBody>
            </p:sp>
          </mc:Choice>
          <mc:Fallback xmlns="">
            <p:sp>
              <p:nvSpPr>
                <p:cNvPr id="20" name="TextBox 19">
                  <a:extLst>
                    <a:ext uri="{FF2B5EF4-FFF2-40B4-BE49-F238E27FC236}">
                      <a16:creationId xmlns:a16="http://schemas.microsoft.com/office/drawing/2014/main" id="{D163E501-CBD8-735C-F2BC-DFE17572D485}"/>
                    </a:ext>
                  </a:extLst>
                </p:cNvPr>
                <p:cNvSpPr txBox="1">
                  <a:spLocks noRot="1" noChangeAspect="1" noMove="1" noResize="1" noEditPoints="1" noAdjustHandles="1" noChangeArrowheads="1" noChangeShapeType="1" noTextEdit="1"/>
                </p:cNvSpPr>
                <p:nvPr/>
              </p:nvSpPr>
              <p:spPr>
                <a:xfrm>
                  <a:off x="9002407" y="3348473"/>
                  <a:ext cx="778546" cy="369332"/>
                </a:xfrm>
                <a:prstGeom prst="rect">
                  <a:avLst/>
                </a:prstGeom>
                <a:blipFill>
                  <a:blip r:embed="rId12"/>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1" name="TextBox 20">
                  <a:extLst>
                    <a:ext uri="{FF2B5EF4-FFF2-40B4-BE49-F238E27FC236}">
                      <a16:creationId xmlns:a16="http://schemas.microsoft.com/office/drawing/2014/main" id="{83762653-B1D8-1BB5-0E4D-B719C29E5903}"/>
                    </a:ext>
                  </a:extLst>
                </p:cNvPr>
                <p:cNvSpPr txBox="1"/>
                <p:nvPr/>
              </p:nvSpPr>
              <p:spPr>
                <a:xfrm>
                  <a:off x="9002407" y="4171431"/>
                  <a:ext cx="778546"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b="0" i="1" smtClean="0">
                            <a:solidFill>
                              <a:srgbClr val="0070C0"/>
                            </a:solidFill>
                            <a:latin typeface="Cambria Math" panose="02040503050406030204" pitchFamily="18" charset="0"/>
                          </a:rPr>
                          <m:t>𝑛</m:t>
                        </m:r>
                        <m:r>
                          <a:rPr lang="en-US" b="0" i="1" smtClean="0">
                            <a:solidFill>
                              <a:srgbClr val="0070C0"/>
                            </a:solidFill>
                            <a:latin typeface="Cambria Math" panose="02040503050406030204" pitchFamily="18" charset="0"/>
                          </a:rPr>
                          <m:t>−3</m:t>
                        </m:r>
                      </m:oMath>
                    </m:oMathPara>
                  </a14:m>
                  <a:endParaRPr lang="en-US" dirty="0">
                    <a:solidFill>
                      <a:srgbClr val="0070C0"/>
                    </a:solidFill>
                  </a:endParaRPr>
                </a:p>
              </p:txBody>
            </p:sp>
          </mc:Choice>
          <mc:Fallback xmlns="">
            <p:sp>
              <p:nvSpPr>
                <p:cNvPr id="21" name="TextBox 20">
                  <a:extLst>
                    <a:ext uri="{FF2B5EF4-FFF2-40B4-BE49-F238E27FC236}">
                      <a16:creationId xmlns:a16="http://schemas.microsoft.com/office/drawing/2014/main" id="{83762653-B1D8-1BB5-0E4D-B719C29E5903}"/>
                    </a:ext>
                  </a:extLst>
                </p:cNvPr>
                <p:cNvSpPr txBox="1">
                  <a:spLocks noRot="1" noChangeAspect="1" noMove="1" noResize="1" noEditPoints="1" noAdjustHandles="1" noChangeArrowheads="1" noChangeShapeType="1" noTextEdit="1"/>
                </p:cNvSpPr>
                <p:nvPr/>
              </p:nvSpPr>
              <p:spPr>
                <a:xfrm>
                  <a:off x="9002407" y="4171431"/>
                  <a:ext cx="778546" cy="369332"/>
                </a:xfrm>
                <a:prstGeom prst="rect">
                  <a:avLst/>
                </a:prstGeom>
                <a:blipFill>
                  <a:blip r:embed="rId1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2" name="TextBox 21">
                  <a:extLst>
                    <a:ext uri="{FF2B5EF4-FFF2-40B4-BE49-F238E27FC236}">
                      <a16:creationId xmlns:a16="http://schemas.microsoft.com/office/drawing/2014/main" id="{69313200-8A95-58CD-E8D3-1E24A7D13A1E}"/>
                    </a:ext>
                  </a:extLst>
                </p:cNvPr>
                <p:cNvSpPr txBox="1"/>
                <p:nvPr/>
              </p:nvSpPr>
              <p:spPr>
                <a:xfrm>
                  <a:off x="8988938" y="5344243"/>
                  <a:ext cx="365805"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b="0" i="1" smtClean="0">
                            <a:solidFill>
                              <a:srgbClr val="0070C0"/>
                            </a:solidFill>
                            <a:latin typeface="Cambria Math" panose="02040503050406030204" pitchFamily="18" charset="0"/>
                          </a:rPr>
                          <m:t>1</m:t>
                        </m:r>
                      </m:oMath>
                    </m:oMathPara>
                  </a14:m>
                  <a:endParaRPr lang="en-US" dirty="0">
                    <a:solidFill>
                      <a:srgbClr val="0070C0"/>
                    </a:solidFill>
                  </a:endParaRPr>
                </a:p>
              </p:txBody>
            </p:sp>
          </mc:Choice>
          <mc:Fallback xmlns="">
            <p:sp>
              <p:nvSpPr>
                <p:cNvPr id="31" name="TextBox 30">
                  <a:extLst>
                    <a:ext uri="{FF2B5EF4-FFF2-40B4-BE49-F238E27FC236}">
                      <a16:creationId xmlns:a16="http://schemas.microsoft.com/office/drawing/2014/main" id="{9CF95495-3C2E-4DF2-EEBF-4AC317B24405}"/>
                    </a:ext>
                  </a:extLst>
                </p:cNvPr>
                <p:cNvSpPr txBox="1">
                  <a:spLocks noRot="1" noChangeAspect="1" noMove="1" noResize="1" noEditPoints="1" noAdjustHandles="1" noChangeArrowheads="1" noChangeShapeType="1" noTextEdit="1"/>
                </p:cNvSpPr>
                <p:nvPr/>
              </p:nvSpPr>
              <p:spPr>
                <a:xfrm>
                  <a:off x="8988938" y="5344243"/>
                  <a:ext cx="365805" cy="369332"/>
                </a:xfrm>
                <a:prstGeom prst="rect">
                  <a:avLst/>
                </a:prstGeom>
                <a:blipFill>
                  <a:blip r:embed="rId14"/>
                  <a:stretch>
                    <a:fillRect/>
                  </a:stretch>
                </a:blipFill>
              </p:spPr>
              <p:txBody>
                <a:bodyPr/>
                <a:lstStyle/>
                <a:p>
                  <a:r>
                    <a:rPr lang="en-US">
                      <a:noFill/>
                    </a:rPr>
                    <a:t> </a:t>
                  </a:r>
                </a:p>
              </p:txBody>
            </p:sp>
          </mc:Fallback>
        </mc:AlternateContent>
        <mc:AlternateContent xmlns:mc="http://schemas.openxmlformats.org/markup-compatibility/2006" xmlns:p14="http://schemas.microsoft.com/office/powerpoint/2010/main">
          <mc:Choice Requires="p14">
            <p:contentPart p14:bwMode="auto" r:id="rId15">
              <p14:nvContentPartPr>
                <p14:cNvPr id="23" name="Ink 22">
                  <a:extLst>
                    <a:ext uri="{FF2B5EF4-FFF2-40B4-BE49-F238E27FC236}">
                      <a16:creationId xmlns:a16="http://schemas.microsoft.com/office/drawing/2014/main" id="{C126A993-8C69-70F1-F267-F626BD8A8E0F}"/>
                    </a:ext>
                  </a:extLst>
                </p14:cNvPr>
                <p14:cNvContentPartPr/>
                <p14:nvPr/>
              </p14:nvContentPartPr>
              <p14:xfrm>
                <a:off x="9410760" y="4483080"/>
                <a:ext cx="360" cy="360"/>
              </p14:xfrm>
            </p:contentPart>
          </mc:Choice>
          <mc:Fallback xmlns="">
            <p:pic>
              <p:nvPicPr>
                <p:cNvPr id="11" name="Ink 10">
                  <a:extLst>
                    <a:ext uri="{FF2B5EF4-FFF2-40B4-BE49-F238E27FC236}">
                      <a16:creationId xmlns:a16="http://schemas.microsoft.com/office/drawing/2014/main" id="{D7D8E0AF-3481-5748-34FB-8D624C2E516D}"/>
                    </a:ext>
                  </a:extLst>
                </p:cNvPr>
                <p:cNvPicPr/>
                <p:nvPr/>
              </p:nvPicPr>
              <p:blipFill>
                <a:blip r:embed="rId16"/>
                <a:stretch>
                  <a:fillRect/>
                </a:stretch>
              </p:blipFill>
              <p:spPr>
                <a:xfrm>
                  <a:off x="9401400" y="4473720"/>
                  <a:ext cx="19080" cy="19080"/>
                </a:xfrm>
                <a:prstGeom prst="rect">
                  <a:avLst/>
                </a:prstGeom>
              </p:spPr>
            </p:pic>
          </mc:Fallback>
        </mc:AlternateContent>
      </p:grpSp>
      <mc:AlternateContent xmlns:mc="http://schemas.openxmlformats.org/markup-compatibility/2006" xmlns:a14="http://schemas.microsoft.com/office/drawing/2010/main">
        <mc:Choice Requires="a14">
          <p:sp>
            <p:nvSpPr>
              <p:cNvPr id="24" name="TextBox 23">
                <a:extLst>
                  <a:ext uri="{FF2B5EF4-FFF2-40B4-BE49-F238E27FC236}">
                    <a16:creationId xmlns:a16="http://schemas.microsoft.com/office/drawing/2014/main" id="{31432180-B9BD-BEC0-6BC3-728A974152CA}"/>
                  </a:ext>
                </a:extLst>
              </p:cNvPr>
              <p:cNvSpPr txBox="1"/>
              <p:nvPr/>
            </p:nvSpPr>
            <p:spPr>
              <a:xfrm>
                <a:off x="6624320" y="2131196"/>
                <a:ext cx="4849365" cy="1868845"/>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r>
                        <a:rPr lang="en-US" sz="2400" b="0" i="1" smtClean="0">
                          <a:latin typeface="Cambria Math"/>
                        </a:rPr>
                        <m:t>𝑇</m:t>
                      </m:r>
                      <m:d>
                        <m:dPr>
                          <m:ctrlPr>
                            <a:rPr lang="en-US" sz="2400" b="0" i="1" smtClean="0">
                              <a:latin typeface="Cambria Math" panose="02040503050406030204" pitchFamily="18" charset="0"/>
                            </a:rPr>
                          </m:ctrlPr>
                        </m:dPr>
                        <m:e>
                          <m:r>
                            <a:rPr lang="en-US" sz="2400" b="0" i="1" smtClean="0">
                              <a:latin typeface="Cambria Math"/>
                            </a:rPr>
                            <m:t>𝑛</m:t>
                          </m:r>
                        </m:e>
                      </m:d>
                      <m:r>
                        <a:rPr lang="en-US" sz="2400" b="0" i="1" smtClean="0">
                          <a:latin typeface="Cambria Math" panose="02040503050406030204" pitchFamily="18" charset="0"/>
                        </a:rPr>
                        <m:t>=</m:t>
                      </m:r>
                      <m:nary>
                        <m:naryPr>
                          <m:chr m:val="∑"/>
                          <m:ctrlPr>
                            <a:rPr lang="en-US" sz="2400" b="0" i="1" smtClean="0">
                              <a:latin typeface="Cambria Math" panose="02040503050406030204" pitchFamily="18" charset="0"/>
                            </a:rPr>
                          </m:ctrlPr>
                        </m:naryPr>
                        <m:sub>
                          <m:r>
                            <m:rPr>
                              <m:brk m:alnAt="23"/>
                            </m:rPr>
                            <a:rPr lang="en-US" sz="2400" b="0" i="1" smtClean="0">
                              <a:latin typeface="Cambria Math" panose="02040503050406030204" pitchFamily="18" charset="0"/>
                            </a:rPr>
                            <m:t>𝑖</m:t>
                          </m:r>
                          <m:r>
                            <a:rPr lang="en-US" sz="2400" b="0" i="1" smtClean="0">
                              <a:latin typeface="Cambria Math" panose="02040503050406030204" pitchFamily="18" charset="0"/>
                            </a:rPr>
                            <m:t>=0</m:t>
                          </m:r>
                        </m:sub>
                        <m:sup>
                          <m:r>
                            <a:rPr lang="en-US" sz="2400" b="0" i="1" smtClean="0">
                              <a:latin typeface="Cambria Math" panose="02040503050406030204" pitchFamily="18" charset="0"/>
                            </a:rPr>
                            <m:t>𝑛</m:t>
                          </m:r>
                          <m:r>
                            <a:rPr lang="en-US" sz="2400" b="0" i="1" smtClean="0">
                              <a:latin typeface="Cambria Math" panose="02040503050406030204" pitchFamily="18" charset="0"/>
                            </a:rPr>
                            <m:t>−1</m:t>
                          </m:r>
                        </m:sup>
                        <m:e>
                          <m:r>
                            <a:rPr lang="en-US" sz="2400" b="0" i="1" smtClean="0">
                              <a:latin typeface="Cambria Math" panose="02040503050406030204" pitchFamily="18" charset="0"/>
                            </a:rPr>
                            <m:t>𝑛</m:t>
                          </m:r>
                          <m:r>
                            <a:rPr lang="en-US" sz="2400" b="0" i="1" smtClean="0">
                              <a:latin typeface="Cambria Math" panose="02040503050406030204" pitchFamily="18" charset="0"/>
                            </a:rPr>
                            <m:t>−</m:t>
                          </m:r>
                          <m:r>
                            <a:rPr lang="en-US" sz="2400" b="0" i="1" smtClean="0">
                              <a:latin typeface="Cambria Math" panose="02040503050406030204" pitchFamily="18" charset="0"/>
                            </a:rPr>
                            <m:t>𝑖</m:t>
                          </m:r>
                        </m:e>
                      </m:nary>
                      <m:r>
                        <a:rPr lang="en-US" sz="2400" b="0" i="1" smtClean="0">
                          <a:latin typeface="Cambria Math" panose="02040503050406030204" pitchFamily="18" charset="0"/>
                        </a:rPr>
                        <m:t>=</m:t>
                      </m:r>
                      <m:nary>
                        <m:naryPr>
                          <m:chr m:val="∑"/>
                          <m:ctrlPr>
                            <a:rPr lang="en-US" sz="2400" b="0" i="1" smtClean="0">
                              <a:latin typeface="Cambria Math" panose="02040503050406030204" pitchFamily="18" charset="0"/>
                            </a:rPr>
                          </m:ctrlPr>
                        </m:naryPr>
                        <m:sub>
                          <m:r>
                            <m:rPr>
                              <m:brk m:alnAt="23"/>
                            </m:rPr>
                            <a:rPr lang="en-US" sz="2400" b="0" i="1" smtClean="0">
                              <a:latin typeface="Cambria Math" panose="02040503050406030204" pitchFamily="18" charset="0"/>
                            </a:rPr>
                            <m:t>𝑖</m:t>
                          </m:r>
                          <m:r>
                            <a:rPr lang="en-US" sz="2400" b="0" i="1" smtClean="0">
                              <a:latin typeface="Cambria Math" panose="02040503050406030204" pitchFamily="18" charset="0"/>
                            </a:rPr>
                            <m:t>=1</m:t>
                          </m:r>
                        </m:sub>
                        <m:sup>
                          <m:r>
                            <a:rPr lang="en-US" sz="2400" b="0" i="1" smtClean="0">
                              <a:latin typeface="Cambria Math" panose="02040503050406030204" pitchFamily="18" charset="0"/>
                            </a:rPr>
                            <m:t>𝑛</m:t>
                          </m:r>
                        </m:sup>
                        <m:e>
                          <m:r>
                            <a:rPr lang="en-US" sz="2400" b="0" i="1" smtClean="0">
                              <a:latin typeface="Cambria Math" panose="02040503050406030204" pitchFamily="18" charset="0"/>
                            </a:rPr>
                            <m:t>𝑖</m:t>
                          </m:r>
                        </m:e>
                      </m:nary>
                      <m:r>
                        <a:rPr lang="en-US" sz="2400" b="0" i="1" smtClean="0">
                          <a:latin typeface="Cambria Math" panose="02040503050406030204" pitchFamily="18" charset="0"/>
                        </a:rPr>
                        <m:t>=</m:t>
                      </m:r>
                      <m:f>
                        <m:fPr>
                          <m:ctrlPr>
                            <a:rPr lang="en-US" sz="2400" b="0" i="1" smtClean="0">
                              <a:latin typeface="Cambria Math" panose="02040503050406030204" pitchFamily="18" charset="0"/>
                            </a:rPr>
                          </m:ctrlPr>
                        </m:fPr>
                        <m:num>
                          <m:r>
                            <a:rPr lang="en-US" sz="2400" b="0" i="1" smtClean="0">
                              <a:latin typeface="Cambria Math" panose="02040503050406030204" pitchFamily="18" charset="0"/>
                            </a:rPr>
                            <m:t>𝑛</m:t>
                          </m:r>
                          <m:r>
                            <a:rPr lang="en-US" sz="2400" b="0" i="1" smtClean="0">
                              <a:latin typeface="Cambria Math" panose="02040503050406030204" pitchFamily="18" charset="0"/>
                            </a:rPr>
                            <m:t>(</m:t>
                          </m:r>
                          <m:r>
                            <a:rPr lang="en-US" sz="2400" b="0" i="1" smtClean="0">
                              <a:latin typeface="Cambria Math" panose="02040503050406030204" pitchFamily="18" charset="0"/>
                            </a:rPr>
                            <m:t>𝑛</m:t>
                          </m:r>
                          <m:r>
                            <a:rPr lang="en-US" sz="2400" b="0" i="1" smtClean="0">
                              <a:latin typeface="Cambria Math" panose="02040503050406030204" pitchFamily="18" charset="0"/>
                            </a:rPr>
                            <m:t>+1)</m:t>
                          </m:r>
                        </m:num>
                        <m:den>
                          <m:r>
                            <a:rPr lang="en-US" sz="2400" b="0" i="1" smtClean="0">
                              <a:latin typeface="Cambria Math" panose="02040503050406030204" pitchFamily="18" charset="0"/>
                            </a:rPr>
                            <m:t>2</m:t>
                          </m:r>
                        </m:den>
                      </m:f>
                    </m:oMath>
                  </m:oMathPara>
                </a14:m>
                <a:endParaRPr lang="en-US" sz="2400" b="0" i="1" dirty="0">
                  <a:latin typeface="Cambria Math" panose="02040503050406030204" pitchFamily="18" charset="0"/>
                </a:endParaRPr>
              </a:p>
              <a:p>
                <a:endParaRPr lang="en-US" sz="2400" b="0" i="1" dirty="0">
                  <a:latin typeface="Cambria Math" panose="02040503050406030204" pitchFamily="18" charset="0"/>
                </a:endParaRPr>
              </a:p>
              <a:p>
                <a:pPr/>
                <a14:m>
                  <m:oMathPara xmlns:m="http://schemas.openxmlformats.org/officeDocument/2006/math">
                    <m:oMathParaPr>
                      <m:jc m:val="centerGroup"/>
                    </m:oMathParaPr>
                    <m:oMath xmlns:m="http://schemas.openxmlformats.org/officeDocument/2006/math">
                      <m:r>
                        <a:rPr lang="en-US" sz="2400" b="0" i="1" smtClean="0">
                          <a:latin typeface="Cambria Math" panose="02040503050406030204" pitchFamily="18" charset="0"/>
                        </a:rPr>
                        <m:t>=</m:t>
                      </m:r>
                      <m:r>
                        <m:rPr>
                          <m:sty m:val="p"/>
                        </m:rPr>
                        <a:rPr lang="en-US" sz="2400" b="0" i="0" smtClean="0">
                          <a:latin typeface="Cambria Math" panose="02040503050406030204" pitchFamily="18" charset="0"/>
                        </a:rPr>
                        <m:t>Θ</m:t>
                      </m:r>
                      <m:d>
                        <m:dPr>
                          <m:ctrlPr>
                            <a:rPr lang="en-US" sz="2400" b="0" i="1" smtClean="0">
                              <a:latin typeface="Cambria Math" panose="02040503050406030204" pitchFamily="18" charset="0"/>
                            </a:rPr>
                          </m:ctrlPr>
                        </m:dPr>
                        <m:e>
                          <m:sSup>
                            <m:sSupPr>
                              <m:ctrlPr>
                                <a:rPr lang="en-US" sz="2400" b="0" i="1" smtClean="0">
                                  <a:latin typeface="Cambria Math" panose="02040503050406030204" pitchFamily="18" charset="0"/>
                                </a:rPr>
                              </m:ctrlPr>
                            </m:sSupPr>
                            <m:e>
                              <m:r>
                                <a:rPr lang="en-US" sz="2400" b="0" i="1" smtClean="0">
                                  <a:latin typeface="Cambria Math" panose="02040503050406030204" pitchFamily="18" charset="0"/>
                                </a:rPr>
                                <m:t>𝑛</m:t>
                              </m:r>
                            </m:e>
                            <m:sup>
                              <m:r>
                                <a:rPr lang="en-US" sz="2400" b="0" i="1" smtClean="0">
                                  <a:latin typeface="Cambria Math" panose="02040503050406030204" pitchFamily="18" charset="0"/>
                                </a:rPr>
                                <m:t>2</m:t>
                              </m:r>
                            </m:sup>
                          </m:sSup>
                        </m:e>
                      </m:d>
                    </m:oMath>
                  </m:oMathPara>
                </a14:m>
                <a:endParaRPr lang="en-US" sz="2400" dirty="0"/>
              </a:p>
            </p:txBody>
          </p:sp>
        </mc:Choice>
        <mc:Fallback xmlns="">
          <p:sp>
            <p:nvSpPr>
              <p:cNvPr id="24" name="TextBox 23">
                <a:extLst>
                  <a:ext uri="{FF2B5EF4-FFF2-40B4-BE49-F238E27FC236}">
                    <a16:creationId xmlns:a16="http://schemas.microsoft.com/office/drawing/2014/main" id="{31432180-B9BD-BEC0-6BC3-728A974152CA}"/>
                  </a:ext>
                </a:extLst>
              </p:cNvPr>
              <p:cNvSpPr txBox="1">
                <a:spLocks noRot="1" noChangeAspect="1" noMove="1" noResize="1" noEditPoints="1" noAdjustHandles="1" noChangeArrowheads="1" noChangeShapeType="1" noTextEdit="1"/>
              </p:cNvSpPr>
              <p:nvPr/>
            </p:nvSpPr>
            <p:spPr>
              <a:xfrm>
                <a:off x="6624320" y="2131196"/>
                <a:ext cx="4849365" cy="1868845"/>
              </a:xfrm>
              <a:prstGeom prst="rect">
                <a:avLst/>
              </a:prstGeom>
              <a:blipFill>
                <a:blip r:embed="rId17"/>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2375166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fade">
                                      <p:cBhvr>
                                        <p:cTn id="1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Good Pivot</a:t>
            </a:r>
          </a:p>
        </p:txBody>
      </p:sp>
      <p:sp>
        <p:nvSpPr>
          <p:cNvPr id="3" name="Content Placeholder 2"/>
          <p:cNvSpPr>
            <a:spLocks noGrp="1"/>
          </p:cNvSpPr>
          <p:nvPr>
            <p:ph idx="1"/>
          </p:nvPr>
        </p:nvSpPr>
        <p:spPr/>
        <p:txBody>
          <a:bodyPr/>
          <a:lstStyle/>
          <a:p>
            <a:r>
              <a:rPr lang="en-US" dirty="0"/>
              <a:t>What makes a good Pivot?</a:t>
            </a:r>
          </a:p>
          <a:p>
            <a:pPr lvl="1"/>
            <a:r>
              <a:rPr lang="en-US" dirty="0"/>
              <a:t>Roughly even split between left and right</a:t>
            </a:r>
          </a:p>
          <a:p>
            <a:pPr lvl="1"/>
            <a:r>
              <a:rPr lang="en-US" dirty="0"/>
              <a:t>Ideally: median</a:t>
            </a:r>
          </a:p>
          <a:p>
            <a:r>
              <a:rPr lang="en-US" dirty="0"/>
              <a:t>There are ways to find the median in linear time, but it’s complicated and slow and you’re better off using </a:t>
            </a:r>
            <a:r>
              <a:rPr lang="en-US" dirty="0" err="1"/>
              <a:t>mergesort</a:t>
            </a:r>
            <a:endParaRPr lang="en-US" dirty="0"/>
          </a:p>
          <a:p>
            <a:r>
              <a:rPr lang="en-US" dirty="0"/>
              <a:t>In Practice:</a:t>
            </a:r>
          </a:p>
          <a:p>
            <a:pPr lvl="1"/>
            <a:r>
              <a:rPr lang="en-US" dirty="0"/>
              <a:t>Pick a random value as a pivot</a:t>
            </a:r>
          </a:p>
          <a:p>
            <a:pPr lvl="1"/>
            <a:r>
              <a:rPr lang="en-US" dirty="0"/>
              <a:t>Pick the middle of 3 random values as the pivot</a:t>
            </a:r>
          </a:p>
        </p:txBody>
      </p:sp>
    </p:spTree>
    <p:extLst>
      <p:ext uri="{BB962C8B-B14F-4D97-AF65-F5344CB8AC3E}">
        <p14:creationId xmlns:p14="http://schemas.microsoft.com/office/powerpoint/2010/main" val="345666657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4D8608-2504-743C-86F1-72C308611A5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EEA42D7-01D6-CE56-F5A1-3744AC657ABB}"/>
              </a:ext>
            </a:extLst>
          </p:cNvPr>
          <p:cNvSpPr>
            <a:spLocks noGrp="1"/>
          </p:cNvSpPr>
          <p:nvPr>
            <p:ph type="title"/>
          </p:nvPr>
        </p:nvSpPr>
        <p:spPr/>
        <p:txBody>
          <a:bodyPr/>
          <a:lstStyle/>
          <a:p>
            <a:r>
              <a:rPr lang="en-US" dirty="0"/>
              <a:t>Quick Sort Properties</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076D3322-3F80-5D45-0053-1B26325A3B93}"/>
                  </a:ext>
                </a:extLst>
              </p:cNvPr>
              <p:cNvSpPr>
                <a:spLocks noGrp="1"/>
              </p:cNvSpPr>
              <p:nvPr>
                <p:ph idx="1"/>
              </p:nvPr>
            </p:nvSpPr>
            <p:spPr/>
            <p:txBody>
              <a:bodyPr>
                <a:normAutofit fontScale="70000" lnSpcReduction="20000"/>
              </a:bodyPr>
              <a:lstStyle/>
              <a:p>
                <a:r>
                  <a:rPr lang="en-US" dirty="0"/>
                  <a:t>Worst case running time</a:t>
                </a:r>
              </a:p>
              <a:p>
                <a:pPr lvl="1"/>
                <a14:m>
                  <m:oMath xmlns:m="http://schemas.openxmlformats.org/officeDocument/2006/math">
                    <m:r>
                      <m:rPr>
                        <m:sty m:val="p"/>
                      </m:rPr>
                      <a:rPr lang="en-US" b="0" i="0" smtClean="0">
                        <a:latin typeface="Cambria Math" panose="02040503050406030204" pitchFamily="18" charset="0"/>
                      </a:rPr>
                      <m:t>Θ</m:t>
                    </m:r>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𝑛</m:t>
                        </m:r>
                      </m:e>
                      <m:sup>
                        <m:r>
                          <a:rPr lang="en-US" b="0" i="1" smtClean="0">
                            <a:latin typeface="Cambria Math" panose="02040503050406030204" pitchFamily="18" charset="0"/>
                          </a:rPr>
                          <m:t>2</m:t>
                        </m:r>
                      </m:sup>
                    </m:sSup>
                    <m:r>
                      <a:rPr lang="en-US" b="0" i="1" smtClean="0">
                        <a:latin typeface="Cambria Math" panose="02040503050406030204" pitchFamily="18" charset="0"/>
                      </a:rPr>
                      <m:t>)</m:t>
                    </m:r>
                  </m:oMath>
                </a14:m>
                <a:r>
                  <a:rPr lang="en-US" dirty="0"/>
                  <a:t>, but “almost always” </a:t>
                </a:r>
                <a14:m>
                  <m:oMath xmlns:m="http://schemas.openxmlformats.org/officeDocument/2006/math">
                    <m:r>
                      <m:rPr>
                        <m:sty m:val="p"/>
                      </m:rPr>
                      <a:rPr lang="en-US" b="0" i="0" smtClean="0">
                        <a:latin typeface="Cambria Math" panose="02040503050406030204" pitchFamily="18" charset="0"/>
                      </a:rPr>
                      <m:t>Θ</m:t>
                    </m:r>
                    <m:r>
                      <a:rPr lang="en-US" b="0" i="1" smtClean="0">
                        <a:latin typeface="Cambria Math" panose="02040503050406030204" pitchFamily="18" charset="0"/>
                      </a:rPr>
                      <m:t>(</m:t>
                    </m:r>
                    <m:r>
                      <a:rPr lang="en-US" b="0" i="1" smtClean="0">
                        <a:latin typeface="Cambria Math" panose="02040503050406030204" pitchFamily="18" charset="0"/>
                      </a:rPr>
                      <m:t>𝑛</m:t>
                    </m:r>
                    <m:func>
                      <m:funcPr>
                        <m:ctrlPr>
                          <a:rPr lang="en-US" b="0" i="1" smtClean="0">
                            <a:latin typeface="Cambria Math" panose="02040503050406030204" pitchFamily="18" charset="0"/>
                          </a:rPr>
                        </m:ctrlPr>
                      </m:funcPr>
                      <m:fName>
                        <m:r>
                          <m:rPr>
                            <m:sty m:val="p"/>
                          </m:rPr>
                          <a:rPr lang="en-US" b="0" i="0" smtClean="0">
                            <a:latin typeface="Cambria Math" panose="02040503050406030204" pitchFamily="18" charset="0"/>
                          </a:rPr>
                          <m:t>log</m:t>
                        </m:r>
                      </m:fName>
                      <m:e>
                        <m:r>
                          <a:rPr lang="en-US" b="0" i="1" smtClean="0">
                            <a:latin typeface="Cambria Math" panose="02040503050406030204" pitchFamily="18" charset="0"/>
                          </a:rPr>
                          <m:t>𝑛</m:t>
                        </m:r>
                      </m:e>
                    </m:func>
                    <m:r>
                      <a:rPr lang="en-US" b="0" i="1" smtClean="0">
                        <a:latin typeface="Cambria Math" panose="02040503050406030204" pitchFamily="18" charset="0"/>
                      </a:rPr>
                      <m:t>)</m:t>
                    </m:r>
                  </m:oMath>
                </a14:m>
                <a:r>
                  <a:rPr lang="en-US" dirty="0"/>
                  <a:t> in practice </a:t>
                </a:r>
              </a:p>
              <a:p>
                <a:pPr lvl="1"/>
                <a:r>
                  <a:rPr lang="en-US" dirty="0"/>
                  <a:t>Better constants than merge sort</a:t>
                </a:r>
              </a:p>
              <a:p>
                <a:r>
                  <a:rPr lang="en-US" dirty="0"/>
                  <a:t>In place:</a:t>
                </a:r>
              </a:p>
              <a:p>
                <a:pPr lvl="1"/>
                <a:r>
                  <a:rPr lang="en-US" dirty="0"/>
                  <a:t>Kinda…</a:t>
                </a:r>
              </a:p>
              <a:p>
                <a:pPr lvl="1"/>
                <a:r>
                  <a:rPr lang="en-US" dirty="0"/>
                  <a:t>We swap within the given array, but do so using recursion, so we need space for the stack frames</a:t>
                </a:r>
              </a:p>
              <a:p>
                <a:pPr lvl="1"/>
                <a:r>
                  <a:rPr lang="en-US" dirty="0"/>
                  <a:t>Different textbooks disagree on whether call-stack space “counts” </a:t>
                </a:r>
              </a:p>
              <a:p>
                <a:r>
                  <a:rPr lang="en-US" dirty="0"/>
                  <a:t>Adaptive</a:t>
                </a:r>
              </a:p>
              <a:p>
                <a:pPr lvl="1"/>
                <a:r>
                  <a:rPr lang="en-US" dirty="0"/>
                  <a:t>NO! </a:t>
                </a:r>
              </a:p>
              <a:p>
                <a:r>
                  <a:rPr lang="en-US" dirty="0"/>
                  <a:t>Online</a:t>
                </a:r>
              </a:p>
              <a:p>
                <a:pPr lvl="1"/>
                <a:r>
                  <a:rPr lang="en-US" dirty="0"/>
                  <a:t>NO!</a:t>
                </a:r>
              </a:p>
              <a:p>
                <a:pPr lvl="1"/>
                <a:r>
                  <a:rPr lang="en-US" dirty="0"/>
                  <a:t>We need all elements before we can divide</a:t>
                </a:r>
              </a:p>
              <a:p>
                <a:r>
                  <a:rPr lang="en-US" dirty="0"/>
                  <a:t>Stable</a:t>
                </a:r>
              </a:p>
              <a:p>
                <a:pPr lvl="1"/>
                <a:r>
                  <a:rPr lang="en-US" dirty="0"/>
                  <a:t>NO!</a:t>
                </a:r>
              </a:p>
              <a:p>
                <a:pPr lvl="1"/>
                <a:r>
                  <a:rPr lang="en-US" dirty="0"/>
                  <a:t>Partition procedure may rearrange tied elements</a:t>
                </a:r>
              </a:p>
            </p:txBody>
          </p:sp>
        </mc:Choice>
        <mc:Fallback xmlns="">
          <p:sp>
            <p:nvSpPr>
              <p:cNvPr id="3" name="Content Placeholder 2">
                <a:extLst>
                  <a:ext uri="{FF2B5EF4-FFF2-40B4-BE49-F238E27FC236}">
                    <a16:creationId xmlns:a16="http://schemas.microsoft.com/office/drawing/2014/main" id="{076D3322-3F80-5D45-0053-1B26325A3B93}"/>
                  </a:ext>
                </a:extLst>
              </p:cNvPr>
              <p:cNvSpPr>
                <a:spLocks noGrp="1" noRot="1" noChangeAspect="1" noMove="1" noResize="1" noEditPoints="1" noAdjustHandles="1" noChangeArrowheads="1" noChangeShapeType="1" noTextEdit="1"/>
              </p:cNvSpPr>
              <p:nvPr>
                <p:ph idx="1"/>
              </p:nvPr>
            </p:nvSpPr>
            <p:spPr>
              <a:blipFill>
                <a:blip r:embed="rId2"/>
                <a:stretch>
                  <a:fillRect l="-522" t="-2521"/>
                </a:stretch>
              </a:blipFill>
            </p:spPr>
            <p:txBody>
              <a:bodyPr/>
              <a:lstStyle/>
              <a:p>
                <a:r>
                  <a:rPr lang="en-US">
                    <a:noFill/>
                  </a:rPr>
                  <a:t> </a:t>
                </a:r>
              </a:p>
            </p:txBody>
          </p:sp>
        </mc:Fallback>
      </mc:AlternateContent>
    </p:spTree>
    <p:extLst>
      <p:ext uri="{BB962C8B-B14F-4D97-AF65-F5344CB8AC3E}">
        <p14:creationId xmlns:p14="http://schemas.microsoft.com/office/powerpoint/2010/main" val="165790266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F0443D-CC80-4223-4973-783A2799D5A0}"/>
              </a:ext>
            </a:extLst>
          </p:cNvPr>
          <p:cNvSpPr>
            <a:spLocks noGrp="1"/>
          </p:cNvSpPr>
          <p:nvPr>
            <p:ph type="title"/>
          </p:nvPr>
        </p:nvSpPr>
        <p:spPr/>
        <p:txBody>
          <a:bodyPr/>
          <a:lstStyle/>
          <a:p>
            <a:r>
              <a:rPr lang="en-US" dirty="0"/>
              <a:t>“Linear Time” Sorting Algorithms</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614058D8-9EE1-AE68-B68A-9A002CD5EC46}"/>
                  </a:ext>
                </a:extLst>
              </p:cNvPr>
              <p:cNvSpPr>
                <a:spLocks noGrp="1"/>
              </p:cNvSpPr>
              <p:nvPr>
                <p:ph idx="1"/>
              </p:nvPr>
            </p:nvSpPr>
            <p:spPr/>
            <p:txBody>
              <a:bodyPr/>
              <a:lstStyle/>
              <a:p>
                <a:r>
                  <a:rPr lang="en-US" dirty="0"/>
                  <a:t>Useable when you are able to make additional assumptions about the contents of your list (beyond the ability to compare)</a:t>
                </a:r>
              </a:p>
              <a:p>
                <a:pPr lvl="1"/>
                <a:r>
                  <a:rPr lang="en-US" dirty="0"/>
                  <a:t>Examples:</a:t>
                </a:r>
              </a:p>
              <a:p>
                <a:pPr lvl="2"/>
                <a:r>
                  <a:rPr lang="en-US" dirty="0"/>
                  <a:t>The list contains only positive integers less than </a:t>
                </a:r>
                <a14:m>
                  <m:oMath xmlns:m="http://schemas.openxmlformats.org/officeDocument/2006/math">
                    <m:r>
                      <a:rPr lang="en-US" b="0" i="1" smtClean="0">
                        <a:latin typeface="Cambria Math" panose="02040503050406030204" pitchFamily="18" charset="0"/>
                      </a:rPr>
                      <m:t>𝑘</m:t>
                    </m:r>
                  </m:oMath>
                </a14:m>
                <a:endParaRPr lang="en-US" dirty="0"/>
              </a:p>
              <a:p>
                <a:pPr lvl="2"/>
                <a:r>
                  <a:rPr lang="en-US" dirty="0"/>
                  <a:t>The number of distinct values in the list is much smaller than the length of the list</a:t>
                </a:r>
              </a:p>
              <a:p>
                <a:r>
                  <a:rPr lang="en-US" dirty="0"/>
                  <a:t>The running time expression will always have a term other than the list’s length to account for this assumption</a:t>
                </a:r>
              </a:p>
              <a:p>
                <a:pPr lvl="1"/>
                <a:r>
                  <a:rPr lang="en-US" dirty="0"/>
                  <a:t>Examples:</a:t>
                </a:r>
              </a:p>
              <a:p>
                <a:pPr lvl="2"/>
                <a:r>
                  <a:rPr lang="en-US" dirty="0"/>
                  <a:t>Running time might be </a:t>
                </a:r>
                <a14:m>
                  <m:oMath xmlns:m="http://schemas.openxmlformats.org/officeDocument/2006/math">
                    <m:r>
                      <m:rPr>
                        <m:sty m:val="p"/>
                      </m:rPr>
                      <a:rPr lang="en-US" b="0" i="0" smtClean="0">
                        <a:latin typeface="Cambria Math" panose="02040503050406030204" pitchFamily="18" charset="0"/>
                      </a:rPr>
                      <m:t>Θ</m:t>
                    </m:r>
                    <m:r>
                      <a:rPr lang="en-US" b="0" i="1" smtClean="0">
                        <a:latin typeface="Cambria Math" panose="02040503050406030204" pitchFamily="18" charset="0"/>
                      </a:rPr>
                      <m:t>(</m:t>
                    </m:r>
                    <m:r>
                      <a:rPr lang="en-US" b="0" i="1" smtClean="0">
                        <a:latin typeface="Cambria Math" panose="02040503050406030204" pitchFamily="18" charset="0"/>
                      </a:rPr>
                      <m:t>𝑘</m:t>
                    </m:r>
                    <m:r>
                      <a:rPr lang="en-US" b="0" i="1" smtClean="0">
                        <a:latin typeface="Cambria Math" panose="02040503050406030204" pitchFamily="18" charset="0"/>
                      </a:rPr>
                      <m:t>⋅</m:t>
                    </m:r>
                    <m:r>
                      <a:rPr lang="en-US" b="0" i="1" smtClean="0">
                        <a:latin typeface="Cambria Math" panose="02040503050406030204" pitchFamily="18" charset="0"/>
                      </a:rPr>
                      <m:t>𝑛</m:t>
                    </m:r>
                    <m:r>
                      <a:rPr lang="en-US" b="0" i="1" smtClean="0">
                        <a:latin typeface="Cambria Math" panose="02040503050406030204" pitchFamily="18" charset="0"/>
                      </a:rPr>
                      <m:t>)</m:t>
                    </m:r>
                  </m:oMath>
                </a14:m>
                <a:r>
                  <a:rPr lang="en-US" dirty="0"/>
                  <a:t> where </a:t>
                </a:r>
                <a14:m>
                  <m:oMath xmlns:m="http://schemas.openxmlformats.org/officeDocument/2006/math">
                    <m:r>
                      <a:rPr lang="en-US" b="0" i="1" smtClean="0">
                        <a:latin typeface="Cambria Math" panose="02040503050406030204" pitchFamily="18" charset="0"/>
                      </a:rPr>
                      <m:t>𝑘</m:t>
                    </m:r>
                  </m:oMath>
                </a14:m>
                <a:r>
                  <a:rPr lang="en-US" dirty="0"/>
                  <a:t> is the range/count of values</a:t>
                </a:r>
              </a:p>
              <a:p>
                <a:pPr lvl="1"/>
                <a:endParaRPr lang="en-US" dirty="0"/>
              </a:p>
            </p:txBody>
          </p:sp>
        </mc:Choice>
        <mc:Fallback xmlns="">
          <p:sp>
            <p:nvSpPr>
              <p:cNvPr id="3" name="Content Placeholder 2">
                <a:extLst>
                  <a:ext uri="{FF2B5EF4-FFF2-40B4-BE49-F238E27FC236}">
                    <a16:creationId xmlns:a16="http://schemas.microsoft.com/office/drawing/2014/main" id="{614058D8-9EE1-AE68-B68A-9A002CD5EC46}"/>
                  </a:ext>
                </a:extLst>
              </p:cNvPr>
              <p:cNvSpPr>
                <a:spLocks noGrp="1" noRot="1" noChangeAspect="1" noMove="1" noResize="1" noEditPoints="1" noAdjustHandles="1" noChangeArrowheads="1" noChangeShapeType="1" noTextEdit="1"/>
              </p:cNvSpPr>
              <p:nvPr>
                <p:ph idx="1"/>
              </p:nvPr>
            </p:nvSpPr>
            <p:spPr>
              <a:blipFill>
                <a:blip r:embed="rId2"/>
                <a:stretch>
                  <a:fillRect l="-1043" t="-2241" r="-1681"/>
                </a:stretch>
              </a:blipFill>
            </p:spPr>
            <p:txBody>
              <a:bodyPr/>
              <a:lstStyle/>
              <a:p>
                <a:r>
                  <a:rPr lang="en-US">
                    <a:noFill/>
                  </a:rPr>
                  <a:t> </a:t>
                </a:r>
              </a:p>
            </p:txBody>
          </p:sp>
        </mc:Fallback>
      </mc:AlternateContent>
    </p:spTree>
    <p:extLst>
      <p:ext uri="{BB962C8B-B14F-4D97-AF65-F5344CB8AC3E}">
        <p14:creationId xmlns:p14="http://schemas.microsoft.com/office/powerpoint/2010/main" val="244411747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24D522-A643-E0F7-0203-D79E5BF422B6}"/>
              </a:ext>
            </a:extLst>
          </p:cNvPr>
          <p:cNvSpPr>
            <a:spLocks noGrp="1"/>
          </p:cNvSpPr>
          <p:nvPr>
            <p:ph type="title"/>
          </p:nvPr>
        </p:nvSpPr>
        <p:spPr/>
        <p:txBody>
          <a:bodyPr/>
          <a:lstStyle/>
          <a:p>
            <a:r>
              <a:rPr lang="en-US" dirty="0" err="1"/>
              <a:t>BucketSort</a:t>
            </a:r>
            <a:endParaRPr lang="en-US" dirty="0"/>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13E04AAD-4854-7E00-900E-93F7F0ADE080}"/>
                  </a:ext>
                </a:extLst>
              </p:cNvPr>
              <p:cNvSpPr>
                <a:spLocks noGrp="1"/>
              </p:cNvSpPr>
              <p:nvPr>
                <p:ph idx="1"/>
              </p:nvPr>
            </p:nvSpPr>
            <p:spPr/>
            <p:txBody>
              <a:bodyPr/>
              <a:lstStyle/>
              <a:p>
                <a:r>
                  <a:rPr lang="en-US" dirty="0"/>
                  <a:t>Assumes the array contains integers between </a:t>
                </a:r>
                <a14:m>
                  <m:oMath xmlns:m="http://schemas.openxmlformats.org/officeDocument/2006/math">
                    <m:r>
                      <a:rPr lang="en-US" b="0" i="1" smtClean="0">
                        <a:latin typeface="Cambria Math" panose="02040503050406030204" pitchFamily="18" charset="0"/>
                      </a:rPr>
                      <m:t>0</m:t>
                    </m:r>
                  </m:oMath>
                </a14:m>
                <a:r>
                  <a:rPr lang="en-US" dirty="0"/>
                  <a:t> and </a:t>
                </a:r>
                <a14:m>
                  <m:oMath xmlns:m="http://schemas.openxmlformats.org/officeDocument/2006/math">
                    <m:r>
                      <a:rPr lang="en-US" b="0" i="1" smtClean="0">
                        <a:latin typeface="Cambria Math" panose="02040503050406030204" pitchFamily="18" charset="0"/>
                      </a:rPr>
                      <m:t>𝑘</m:t>
                    </m:r>
                    <m:r>
                      <a:rPr lang="en-US" b="0" i="1" smtClean="0">
                        <a:latin typeface="Cambria Math" panose="02040503050406030204" pitchFamily="18" charset="0"/>
                      </a:rPr>
                      <m:t>−1</m:t>
                    </m:r>
                  </m:oMath>
                </a14:m>
                <a:r>
                  <a:rPr lang="en-US" dirty="0"/>
                  <a:t> (or some other small range)</a:t>
                </a:r>
              </a:p>
              <a:p>
                <a:r>
                  <a:rPr lang="en-US" dirty="0"/>
                  <a:t>Idea:</a:t>
                </a:r>
              </a:p>
              <a:p>
                <a:pPr lvl="1"/>
                <a:r>
                  <a:rPr lang="en-US" dirty="0"/>
                  <a:t>Use each value as an index into an array of size </a:t>
                </a:r>
                <a14:m>
                  <m:oMath xmlns:m="http://schemas.openxmlformats.org/officeDocument/2006/math">
                    <m:r>
                      <a:rPr lang="en-US" b="0" i="1" smtClean="0">
                        <a:latin typeface="Cambria Math" panose="02040503050406030204" pitchFamily="18" charset="0"/>
                      </a:rPr>
                      <m:t>𝑘</m:t>
                    </m:r>
                  </m:oMath>
                </a14:m>
                <a:endParaRPr lang="en-US" dirty="0"/>
              </a:p>
              <a:p>
                <a:pPr lvl="1"/>
                <a:r>
                  <a:rPr lang="en-US" dirty="0"/>
                  <a:t>Add the item into the “bucket” at that index (e.g. linked list)</a:t>
                </a:r>
              </a:p>
              <a:p>
                <a:pPr lvl="1"/>
                <a:r>
                  <a:rPr lang="en-US" dirty="0"/>
                  <a:t>Get sorted array by “appending” all the buckets</a:t>
                </a:r>
              </a:p>
            </p:txBody>
          </p:sp>
        </mc:Choice>
        <mc:Fallback xmlns="">
          <p:sp>
            <p:nvSpPr>
              <p:cNvPr id="3" name="Content Placeholder 2">
                <a:extLst>
                  <a:ext uri="{FF2B5EF4-FFF2-40B4-BE49-F238E27FC236}">
                    <a16:creationId xmlns:a16="http://schemas.microsoft.com/office/drawing/2014/main" id="{13E04AAD-4854-7E00-900E-93F7F0ADE080}"/>
                  </a:ext>
                </a:extLst>
              </p:cNvPr>
              <p:cNvSpPr>
                <a:spLocks noGrp="1" noRot="1" noChangeAspect="1" noMove="1" noResize="1" noEditPoints="1" noAdjustHandles="1" noChangeArrowheads="1" noChangeShapeType="1" noTextEdit="1"/>
              </p:cNvSpPr>
              <p:nvPr>
                <p:ph idx="1"/>
              </p:nvPr>
            </p:nvSpPr>
            <p:spPr>
              <a:blipFill>
                <a:blip r:embed="rId2"/>
                <a:stretch>
                  <a:fillRect l="-1043" t="-2241"/>
                </a:stretch>
              </a:blipFill>
            </p:spPr>
            <p:txBody>
              <a:bodyPr/>
              <a:lstStyle/>
              <a:p>
                <a:r>
                  <a:rPr lang="en-US">
                    <a:noFill/>
                  </a:rPr>
                  <a:t> </a:t>
                </a:r>
              </a:p>
            </p:txBody>
          </p:sp>
        </mc:Fallback>
      </mc:AlternateContent>
      <p:grpSp>
        <p:nvGrpSpPr>
          <p:cNvPr id="46" name="Group 45" descr="An array of length 12 containing only the keys 0, 1, 2, and 3. In particular, the contents are:&#10;[0,2,3,0,0,1,2,1,3,0,2,0]">
            <a:extLst>
              <a:ext uri="{FF2B5EF4-FFF2-40B4-BE49-F238E27FC236}">
                <a16:creationId xmlns:a16="http://schemas.microsoft.com/office/drawing/2014/main" id="{28D2429C-A2C3-D78D-86E9-11CE8E41D125}"/>
              </a:ext>
            </a:extLst>
          </p:cNvPr>
          <p:cNvGrpSpPr/>
          <p:nvPr/>
        </p:nvGrpSpPr>
        <p:grpSpPr>
          <a:xfrm>
            <a:off x="11911" y="5514575"/>
            <a:ext cx="4386191" cy="365386"/>
            <a:chOff x="1445524" y="2895600"/>
            <a:chExt cx="6403076" cy="533400"/>
          </a:xfrm>
          <a:solidFill>
            <a:schemeClr val="bg1"/>
          </a:solidFill>
        </p:grpSpPr>
        <p:sp>
          <p:nvSpPr>
            <p:cNvPr id="47" name="Rectangle 46">
              <a:extLst>
                <a:ext uri="{FF2B5EF4-FFF2-40B4-BE49-F238E27FC236}">
                  <a16:creationId xmlns:a16="http://schemas.microsoft.com/office/drawing/2014/main" id="{C8991133-53D2-21F2-29C3-E98E7709EE01}"/>
                </a:ext>
              </a:extLst>
            </p:cNvPr>
            <p:cNvSpPr/>
            <p:nvPr/>
          </p:nvSpPr>
          <p:spPr>
            <a:xfrm>
              <a:off x="1445524" y="2895600"/>
              <a:ext cx="533400" cy="533400"/>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0000"/>
                  </a:solidFill>
                </a:rPr>
                <a:t>0</a:t>
              </a:r>
            </a:p>
          </p:txBody>
        </p:sp>
        <p:sp>
          <p:nvSpPr>
            <p:cNvPr id="48" name="Rectangle 47">
              <a:extLst>
                <a:ext uri="{FF2B5EF4-FFF2-40B4-BE49-F238E27FC236}">
                  <a16:creationId xmlns:a16="http://schemas.microsoft.com/office/drawing/2014/main" id="{730D66B8-A5F7-07FF-D312-C7AC75751DF1}"/>
                </a:ext>
              </a:extLst>
            </p:cNvPr>
            <p:cNvSpPr/>
            <p:nvPr/>
          </p:nvSpPr>
          <p:spPr>
            <a:xfrm>
              <a:off x="1978924" y="2895600"/>
              <a:ext cx="533400" cy="533400"/>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0000"/>
                  </a:solidFill>
                </a:rPr>
                <a:t>2</a:t>
              </a:r>
            </a:p>
          </p:txBody>
        </p:sp>
        <p:sp>
          <p:nvSpPr>
            <p:cNvPr id="49" name="Rectangle 48">
              <a:extLst>
                <a:ext uri="{FF2B5EF4-FFF2-40B4-BE49-F238E27FC236}">
                  <a16:creationId xmlns:a16="http://schemas.microsoft.com/office/drawing/2014/main" id="{5E9E219E-11BF-685D-A6D4-EF356E8C2FA7}"/>
                </a:ext>
              </a:extLst>
            </p:cNvPr>
            <p:cNvSpPr/>
            <p:nvPr/>
          </p:nvSpPr>
          <p:spPr>
            <a:xfrm>
              <a:off x="2512893" y="2895600"/>
              <a:ext cx="533400" cy="533400"/>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70C0"/>
                  </a:solidFill>
                </a:rPr>
                <a:t>3</a:t>
              </a:r>
            </a:p>
          </p:txBody>
        </p:sp>
        <p:sp>
          <p:nvSpPr>
            <p:cNvPr id="50" name="Rectangle 49">
              <a:extLst>
                <a:ext uri="{FF2B5EF4-FFF2-40B4-BE49-F238E27FC236}">
                  <a16:creationId xmlns:a16="http://schemas.microsoft.com/office/drawing/2014/main" id="{9D87A812-EAA0-D443-7950-C573364609A0}"/>
                </a:ext>
              </a:extLst>
            </p:cNvPr>
            <p:cNvSpPr/>
            <p:nvPr/>
          </p:nvSpPr>
          <p:spPr>
            <a:xfrm>
              <a:off x="3046293" y="2895600"/>
              <a:ext cx="533400" cy="533400"/>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00FF"/>
                  </a:solidFill>
                </a:rPr>
                <a:t>0</a:t>
              </a:r>
            </a:p>
          </p:txBody>
        </p:sp>
        <p:sp>
          <p:nvSpPr>
            <p:cNvPr id="51" name="Rectangle 50">
              <a:extLst>
                <a:ext uri="{FF2B5EF4-FFF2-40B4-BE49-F238E27FC236}">
                  <a16:creationId xmlns:a16="http://schemas.microsoft.com/office/drawing/2014/main" id="{F1707F78-BE73-72CA-F6DC-1515ECE148EE}"/>
                </a:ext>
              </a:extLst>
            </p:cNvPr>
            <p:cNvSpPr/>
            <p:nvPr/>
          </p:nvSpPr>
          <p:spPr>
            <a:xfrm>
              <a:off x="3579693" y="2895600"/>
              <a:ext cx="533400" cy="533400"/>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70C0"/>
                  </a:solidFill>
                </a:rPr>
                <a:t>0</a:t>
              </a:r>
            </a:p>
          </p:txBody>
        </p:sp>
        <p:sp>
          <p:nvSpPr>
            <p:cNvPr id="52" name="Rectangle 51">
              <a:extLst>
                <a:ext uri="{FF2B5EF4-FFF2-40B4-BE49-F238E27FC236}">
                  <a16:creationId xmlns:a16="http://schemas.microsoft.com/office/drawing/2014/main" id="{361E9614-6CC2-15BD-1F3E-2BE8C9109E3A}"/>
                </a:ext>
              </a:extLst>
            </p:cNvPr>
            <p:cNvSpPr/>
            <p:nvPr/>
          </p:nvSpPr>
          <p:spPr>
            <a:xfrm>
              <a:off x="4113662" y="2895600"/>
              <a:ext cx="533400" cy="533400"/>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53" name="Rectangle 52">
              <a:extLst>
                <a:ext uri="{FF2B5EF4-FFF2-40B4-BE49-F238E27FC236}">
                  <a16:creationId xmlns:a16="http://schemas.microsoft.com/office/drawing/2014/main" id="{712D61F4-D525-E70B-DDA3-1CA9C95D238A}"/>
                </a:ext>
              </a:extLst>
            </p:cNvPr>
            <p:cNvSpPr/>
            <p:nvPr/>
          </p:nvSpPr>
          <p:spPr>
            <a:xfrm>
              <a:off x="4647062" y="2895600"/>
              <a:ext cx="533400" cy="533400"/>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54" name="Rectangle 53">
              <a:extLst>
                <a:ext uri="{FF2B5EF4-FFF2-40B4-BE49-F238E27FC236}">
                  <a16:creationId xmlns:a16="http://schemas.microsoft.com/office/drawing/2014/main" id="{A9D0A8A3-E471-716C-E1E2-84F388209D08}"/>
                </a:ext>
              </a:extLst>
            </p:cNvPr>
            <p:cNvSpPr/>
            <p:nvPr/>
          </p:nvSpPr>
          <p:spPr>
            <a:xfrm>
              <a:off x="5180462" y="2895600"/>
              <a:ext cx="533400" cy="533400"/>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00FF"/>
                  </a:solidFill>
                </a:rPr>
                <a:t>1</a:t>
              </a:r>
            </a:p>
          </p:txBody>
        </p:sp>
        <p:sp>
          <p:nvSpPr>
            <p:cNvPr id="55" name="Rectangle 54">
              <a:extLst>
                <a:ext uri="{FF2B5EF4-FFF2-40B4-BE49-F238E27FC236}">
                  <a16:creationId xmlns:a16="http://schemas.microsoft.com/office/drawing/2014/main" id="{39E38520-A7FB-159F-9CCA-D3E7AF2DAAAB}"/>
                </a:ext>
              </a:extLst>
            </p:cNvPr>
            <p:cNvSpPr/>
            <p:nvPr/>
          </p:nvSpPr>
          <p:spPr>
            <a:xfrm>
              <a:off x="5714431" y="2895600"/>
              <a:ext cx="533400" cy="533400"/>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0000"/>
                  </a:solidFill>
                </a:rPr>
                <a:t>3</a:t>
              </a:r>
            </a:p>
          </p:txBody>
        </p:sp>
        <p:sp>
          <p:nvSpPr>
            <p:cNvPr id="56" name="Rectangle 55">
              <a:extLst>
                <a:ext uri="{FF2B5EF4-FFF2-40B4-BE49-F238E27FC236}">
                  <a16:creationId xmlns:a16="http://schemas.microsoft.com/office/drawing/2014/main" id="{75A47277-D855-F580-7023-1EC9C825E2D6}"/>
                </a:ext>
              </a:extLst>
            </p:cNvPr>
            <p:cNvSpPr/>
            <p:nvPr/>
          </p:nvSpPr>
          <p:spPr>
            <a:xfrm>
              <a:off x="6247831" y="2895600"/>
              <a:ext cx="533400" cy="533400"/>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0</a:t>
              </a:r>
            </a:p>
          </p:txBody>
        </p:sp>
        <p:sp>
          <p:nvSpPr>
            <p:cNvPr id="57" name="Rectangle 56">
              <a:extLst>
                <a:ext uri="{FF2B5EF4-FFF2-40B4-BE49-F238E27FC236}">
                  <a16:creationId xmlns:a16="http://schemas.microsoft.com/office/drawing/2014/main" id="{871D4AD6-315C-B84D-7071-065DA90CB2D5}"/>
                </a:ext>
              </a:extLst>
            </p:cNvPr>
            <p:cNvSpPr/>
            <p:nvPr/>
          </p:nvSpPr>
          <p:spPr>
            <a:xfrm>
              <a:off x="6781231" y="2895600"/>
              <a:ext cx="533400" cy="533400"/>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00FF"/>
                  </a:solidFill>
                </a:rPr>
                <a:t>2</a:t>
              </a:r>
            </a:p>
          </p:txBody>
        </p:sp>
        <p:sp>
          <p:nvSpPr>
            <p:cNvPr id="58" name="Rectangle 57">
              <a:extLst>
                <a:ext uri="{FF2B5EF4-FFF2-40B4-BE49-F238E27FC236}">
                  <a16:creationId xmlns:a16="http://schemas.microsoft.com/office/drawing/2014/main" id="{DD60F3EF-76FE-B40C-1312-CAA6D43CD06D}"/>
                </a:ext>
              </a:extLst>
            </p:cNvPr>
            <p:cNvSpPr/>
            <p:nvPr/>
          </p:nvSpPr>
          <p:spPr>
            <a:xfrm>
              <a:off x="7315200" y="2895600"/>
              <a:ext cx="533400" cy="533400"/>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B050"/>
                  </a:solidFill>
                </a:rPr>
                <a:t>0</a:t>
              </a:r>
            </a:p>
          </p:txBody>
        </p:sp>
      </p:grpSp>
      <p:sp>
        <p:nvSpPr>
          <p:cNvPr id="72" name="Arrow: Right 71">
            <a:extLst>
              <a:ext uri="{FF2B5EF4-FFF2-40B4-BE49-F238E27FC236}">
                <a16:creationId xmlns:a16="http://schemas.microsoft.com/office/drawing/2014/main" id="{1DC3E660-9E6E-B53B-EBBB-B31CCC11C4A0}"/>
              </a:ext>
              <a:ext uri="{C183D7F6-B498-43B3-948B-1728B52AA6E4}">
                <adec:decorative xmlns:adec="http://schemas.microsoft.com/office/drawing/2017/decorative" val="1"/>
              </a:ext>
            </a:extLst>
          </p:cNvPr>
          <p:cNvSpPr/>
          <p:nvPr/>
        </p:nvSpPr>
        <p:spPr>
          <a:xfrm>
            <a:off x="4520023" y="5341155"/>
            <a:ext cx="449486" cy="772160"/>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4" name="Group 23" descr="We have one &quot;bucket&quot; per key in our array, so in this case we have buckets 0, 1, 2, and 3. To sort the first step is to insert each item into a bucket according to its sort key. In this case the bucket 0 has six 0s, bucket 1 has two 1s, bucket 2 has three 2s, and bucket 3 has two 3s.">
            <a:extLst>
              <a:ext uri="{FF2B5EF4-FFF2-40B4-BE49-F238E27FC236}">
                <a16:creationId xmlns:a16="http://schemas.microsoft.com/office/drawing/2014/main" id="{67AF8E09-4807-2868-A48C-6127E71A25DA}"/>
              </a:ext>
            </a:extLst>
          </p:cNvPr>
          <p:cNvGrpSpPr/>
          <p:nvPr/>
        </p:nvGrpSpPr>
        <p:grpSpPr>
          <a:xfrm>
            <a:off x="5029200" y="4971363"/>
            <a:ext cx="2133600" cy="1817195"/>
            <a:chOff x="4876800" y="4493526"/>
            <a:chExt cx="2133600" cy="1817195"/>
          </a:xfrm>
        </p:grpSpPr>
        <p:sp>
          <p:nvSpPr>
            <p:cNvPr id="10" name="Rectangle 9">
              <a:extLst>
                <a:ext uri="{FF2B5EF4-FFF2-40B4-BE49-F238E27FC236}">
                  <a16:creationId xmlns:a16="http://schemas.microsoft.com/office/drawing/2014/main" id="{37195B6B-8F20-1E06-FD24-55448A14BC22}"/>
                </a:ext>
              </a:extLst>
            </p:cNvPr>
            <p:cNvSpPr/>
            <p:nvPr/>
          </p:nvSpPr>
          <p:spPr>
            <a:xfrm>
              <a:off x="6477000" y="4493526"/>
              <a:ext cx="533400" cy="144343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0000"/>
                  </a:solidFill>
                </a:rPr>
                <a:t>3</a:t>
              </a:r>
            </a:p>
            <a:p>
              <a:pPr algn="ctr"/>
              <a:r>
                <a:rPr lang="en-US" dirty="0">
                  <a:solidFill>
                    <a:srgbClr val="0070C0"/>
                  </a:solidFill>
                </a:rPr>
                <a:t>3</a:t>
              </a:r>
            </a:p>
          </p:txBody>
        </p:sp>
        <p:sp>
          <p:nvSpPr>
            <p:cNvPr id="11" name="Rectangle 10">
              <a:extLst>
                <a:ext uri="{FF2B5EF4-FFF2-40B4-BE49-F238E27FC236}">
                  <a16:creationId xmlns:a16="http://schemas.microsoft.com/office/drawing/2014/main" id="{EFCDDC84-F1EE-993E-EAE5-3B0A4221D133}"/>
                </a:ext>
              </a:extLst>
            </p:cNvPr>
            <p:cNvSpPr/>
            <p:nvPr/>
          </p:nvSpPr>
          <p:spPr>
            <a:xfrm>
              <a:off x="5943600" y="4494663"/>
              <a:ext cx="533400" cy="144343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00FF"/>
                  </a:solidFill>
                </a:rPr>
                <a:t>2</a:t>
              </a:r>
            </a:p>
            <a:p>
              <a:pPr algn="ctr"/>
              <a:r>
                <a:rPr lang="en-US" dirty="0">
                  <a:solidFill>
                    <a:schemeClr val="tx1"/>
                  </a:solidFill>
                </a:rPr>
                <a:t>2</a:t>
              </a:r>
            </a:p>
            <a:p>
              <a:pPr algn="ctr"/>
              <a:r>
                <a:rPr lang="en-US" dirty="0">
                  <a:solidFill>
                    <a:srgbClr val="FF0000"/>
                  </a:solidFill>
                </a:rPr>
                <a:t>2</a:t>
              </a:r>
            </a:p>
          </p:txBody>
        </p:sp>
        <p:sp>
          <p:nvSpPr>
            <p:cNvPr id="12" name="TextBox 11">
              <a:extLst>
                <a:ext uri="{FF2B5EF4-FFF2-40B4-BE49-F238E27FC236}">
                  <a16:creationId xmlns:a16="http://schemas.microsoft.com/office/drawing/2014/main" id="{BCBDC5BF-A788-9BB0-473D-1600DF77A3F1}"/>
                </a:ext>
              </a:extLst>
            </p:cNvPr>
            <p:cNvSpPr txBox="1"/>
            <p:nvPr/>
          </p:nvSpPr>
          <p:spPr>
            <a:xfrm>
              <a:off x="4992657" y="5941389"/>
              <a:ext cx="301686" cy="369332"/>
            </a:xfrm>
            <a:prstGeom prst="rect">
              <a:avLst/>
            </a:prstGeom>
            <a:noFill/>
          </p:spPr>
          <p:txBody>
            <a:bodyPr wrap="none" rtlCol="0">
              <a:spAutoFit/>
            </a:bodyPr>
            <a:lstStyle/>
            <a:p>
              <a:r>
                <a:rPr lang="en-US" dirty="0"/>
                <a:t>0</a:t>
              </a:r>
            </a:p>
          </p:txBody>
        </p:sp>
        <p:sp>
          <p:nvSpPr>
            <p:cNvPr id="13" name="TextBox 12">
              <a:extLst>
                <a:ext uri="{FF2B5EF4-FFF2-40B4-BE49-F238E27FC236}">
                  <a16:creationId xmlns:a16="http://schemas.microsoft.com/office/drawing/2014/main" id="{7FD68542-BB28-5946-6762-7C4484D3871E}"/>
                </a:ext>
              </a:extLst>
            </p:cNvPr>
            <p:cNvSpPr txBox="1"/>
            <p:nvPr/>
          </p:nvSpPr>
          <p:spPr>
            <a:xfrm>
              <a:off x="5526057" y="5941389"/>
              <a:ext cx="301686" cy="369332"/>
            </a:xfrm>
            <a:prstGeom prst="rect">
              <a:avLst/>
            </a:prstGeom>
            <a:noFill/>
          </p:spPr>
          <p:txBody>
            <a:bodyPr wrap="none" rtlCol="0">
              <a:spAutoFit/>
            </a:bodyPr>
            <a:lstStyle/>
            <a:p>
              <a:r>
                <a:rPr lang="en-US" dirty="0"/>
                <a:t>1</a:t>
              </a:r>
            </a:p>
          </p:txBody>
        </p:sp>
        <p:sp>
          <p:nvSpPr>
            <p:cNvPr id="14" name="TextBox 13">
              <a:extLst>
                <a:ext uri="{FF2B5EF4-FFF2-40B4-BE49-F238E27FC236}">
                  <a16:creationId xmlns:a16="http://schemas.microsoft.com/office/drawing/2014/main" id="{6DF4183B-2334-683F-82D4-12D377A07121}"/>
                </a:ext>
              </a:extLst>
            </p:cNvPr>
            <p:cNvSpPr txBox="1"/>
            <p:nvPr/>
          </p:nvSpPr>
          <p:spPr>
            <a:xfrm>
              <a:off x="6060026" y="5941389"/>
              <a:ext cx="301686" cy="369332"/>
            </a:xfrm>
            <a:prstGeom prst="rect">
              <a:avLst/>
            </a:prstGeom>
            <a:noFill/>
          </p:spPr>
          <p:txBody>
            <a:bodyPr wrap="none" rtlCol="0">
              <a:spAutoFit/>
            </a:bodyPr>
            <a:lstStyle/>
            <a:p>
              <a:r>
                <a:rPr lang="en-US" dirty="0"/>
                <a:t>2</a:t>
              </a:r>
            </a:p>
          </p:txBody>
        </p:sp>
        <p:sp>
          <p:nvSpPr>
            <p:cNvPr id="15" name="TextBox 14">
              <a:extLst>
                <a:ext uri="{FF2B5EF4-FFF2-40B4-BE49-F238E27FC236}">
                  <a16:creationId xmlns:a16="http://schemas.microsoft.com/office/drawing/2014/main" id="{E7C120CA-55FF-AB22-BBE5-BF9068E1A493}"/>
                </a:ext>
              </a:extLst>
            </p:cNvPr>
            <p:cNvSpPr txBox="1"/>
            <p:nvPr/>
          </p:nvSpPr>
          <p:spPr>
            <a:xfrm>
              <a:off x="6569800" y="5941389"/>
              <a:ext cx="301686" cy="369332"/>
            </a:xfrm>
            <a:prstGeom prst="rect">
              <a:avLst/>
            </a:prstGeom>
            <a:noFill/>
          </p:spPr>
          <p:txBody>
            <a:bodyPr wrap="none" rtlCol="0">
              <a:spAutoFit/>
            </a:bodyPr>
            <a:lstStyle/>
            <a:p>
              <a:r>
                <a:rPr lang="en-US" dirty="0"/>
                <a:t>3</a:t>
              </a:r>
            </a:p>
          </p:txBody>
        </p:sp>
        <p:sp>
          <p:nvSpPr>
            <p:cNvPr id="20" name="Rectangle 19">
              <a:extLst>
                <a:ext uri="{FF2B5EF4-FFF2-40B4-BE49-F238E27FC236}">
                  <a16:creationId xmlns:a16="http://schemas.microsoft.com/office/drawing/2014/main" id="{6FA4C3E8-9EFE-C9A8-7B7A-F47C950A259C}"/>
                </a:ext>
              </a:extLst>
            </p:cNvPr>
            <p:cNvSpPr/>
            <p:nvPr/>
          </p:nvSpPr>
          <p:spPr>
            <a:xfrm>
              <a:off x="5410200" y="4494663"/>
              <a:ext cx="533400" cy="144343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a:p>
              <a:pPr algn="ctr"/>
              <a:r>
                <a:rPr lang="en-US" dirty="0">
                  <a:solidFill>
                    <a:srgbClr val="FF00FF"/>
                  </a:solidFill>
                </a:rPr>
                <a:t>1</a:t>
              </a:r>
            </a:p>
          </p:txBody>
        </p:sp>
        <p:sp>
          <p:nvSpPr>
            <p:cNvPr id="21" name="Rectangle 20">
              <a:extLst>
                <a:ext uri="{FF2B5EF4-FFF2-40B4-BE49-F238E27FC236}">
                  <a16:creationId xmlns:a16="http://schemas.microsoft.com/office/drawing/2014/main" id="{0562214D-E46D-80EC-D18F-6101DF8377CD}"/>
                </a:ext>
              </a:extLst>
            </p:cNvPr>
            <p:cNvSpPr/>
            <p:nvPr/>
          </p:nvSpPr>
          <p:spPr>
            <a:xfrm>
              <a:off x="4876800" y="4493526"/>
              <a:ext cx="533400" cy="144343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AA48"/>
                  </a:solidFill>
                </a:rPr>
                <a:t>0</a:t>
              </a:r>
            </a:p>
            <a:p>
              <a:pPr algn="ctr"/>
              <a:r>
                <a:rPr lang="en-US" dirty="0">
                  <a:solidFill>
                    <a:schemeClr val="tx1"/>
                  </a:solidFill>
                </a:rPr>
                <a:t>0</a:t>
              </a:r>
            </a:p>
            <a:p>
              <a:pPr algn="ctr"/>
              <a:r>
                <a:rPr lang="en-US" dirty="0">
                  <a:solidFill>
                    <a:srgbClr val="0070C0"/>
                  </a:solidFill>
                </a:rPr>
                <a:t>0</a:t>
              </a:r>
            </a:p>
            <a:p>
              <a:pPr algn="ctr"/>
              <a:r>
                <a:rPr lang="en-US" dirty="0">
                  <a:solidFill>
                    <a:srgbClr val="FF00FF"/>
                  </a:solidFill>
                </a:rPr>
                <a:t>0</a:t>
              </a:r>
            </a:p>
            <a:p>
              <a:pPr algn="ctr"/>
              <a:r>
                <a:rPr lang="en-US" dirty="0">
                  <a:solidFill>
                    <a:srgbClr val="FF0000"/>
                  </a:solidFill>
                </a:rPr>
                <a:t>0</a:t>
              </a:r>
            </a:p>
          </p:txBody>
        </p:sp>
      </p:grpSp>
      <p:sp>
        <p:nvSpPr>
          <p:cNvPr id="73" name="Arrow: Right 72">
            <a:extLst>
              <a:ext uri="{FF2B5EF4-FFF2-40B4-BE49-F238E27FC236}">
                <a16:creationId xmlns:a16="http://schemas.microsoft.com/office/drawing/2014/main" id="{13A20324-3B66-FEF7-4AD8-FE7A0460A6BD}"/>
              </a:ext>
              <a:ext uri="{C183D7F6-B498-43B3-948B-1728B52AA6E4}">
                <adec:decorative xmlns:adec="http://schemas.microsoft.com/office/drawing/2017/decorative" val="1"/>
              </a:ext>
            </a:extLst>
          </p:cNvPr>
          <p:cNvSpPr/>
          <p:nvPr/>
        </p:nvSpPr>
        <p:spPr>
          <a:xfrm>
            <a:off x="7219147" y="5404803"/>
            <a:ext cx="449486" cy="772160"/>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9" name="Group 58" descr="finally we empty the buckets into an output array, going in order of the buckets. Our final output will be an array of six 0s, then two 1s, then three 2s, and finally two 3s.">
            <a:extLst>
              <a:ext uri="{FF2B5EF4-FFF2-40B4-BE49-F238E27FC236}">
                <a16:creationId xmlns:a16="http://schemas.microsoft.com/office/drawing/2014/main" id="{2C37DF3F-683D-C0A4-0917-907B958B84E0}"/>
              </a:ext>
            </a:extLst>
          </p:cNvPr>
          <p:cNvGrpSpPr/>
          <p:nvPr/>
        </p:nvGrpSpPr>
        <p:grpSpPr>
          <a:xfrm>
            <a:off x="7782872" y="5527885"/>
            <a:ext cx="4386191" cy="365386"/>
            <a:chOff x="1445524" y="2895600"/>
            <a:chExt cx="6403076" cy="533400"/>
          </a:xfrm>
          <a:solidFill>
            <a:schemeClr val="bg1"/>
          </a:solidFill>
        </p:grpSpPr>
        <p:sp>
          <p:nvSpPr>
            <p:cNvPr id="60" name="Rectangle 59">
              <a:extLst>
                <a:ext uri="{FF2B5EF4-FFF2-40B4-BE49-F238E27FC236}">
                  <a16:creationId xmlns:a16="http://schemas.microsoft.com/office/drawing/2014/main" id="{168E7DD3-EF08-978F-A4CC-F110D4874DFC}"/>
                </a:ext>
              </a:extLst>
            </p:cNvPr>
            <p:cNvSpPr/>
            <p:nvPr/>
          </p:nvSpPr>
          <p:spPr>
            <a:xfrm>
              <a:off x="1445524" y="2895600"/>
              <a:ext cx="533400" cy="533400"/>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0000"/>
                  </a:solidFill>
                </a:rPr>
                <a:t>0</a:t>
              </a:r>
            </a:p>
          </p:txBody>
        </p:sp>
        <p:sp>
          <p:nvSpPr>
            <p:cNvPr id="61" name="Rectangle 60">
              <a:extLst>
                <a:ext uri="{FF2B5EF4-FFF2-40B4-BE49-F238E27FC236}">
                  <a16:creationId xmlns:a16="http://schemas.microsoft.com/office/drawing/2014/main" id="{69B22446-6F01-32A0-2BB0-AEAB907E04D5}"/>
                </a:ext>
              </a:extLst>
            </p:cNvPr>
            <p:cNvSpPr/>
            <p:nvPr/>
          </p:nvSpPr>
          <p:spPr>
            <a:xfrm>
              <a:off x="1978924" y="2895600"/>
              <a:ext cx="533400" cy="533400"/>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00FF"/>
                  </a:solidFill>
                </a:rPr>
                <a:t>0</a:t>
              </a:r>
            </a:p>
          </p:txBody>
        </p:sp>
        <p:sp>
          <p:nvSpPr>
            <p:cNvPr id="62" name="Rectangle 61">
              <a:extLst>
                <a:ext uri="{FF2B5EF4-FFF2-40B4-BE49-F238E27FC236}">
                  <a16:creationId xmlns:a16="http://schemas.microsoft.com/office/drawing/2014/main" id="{002ABD29-384B-723C-6187-14C726F98BDC}"/>
                </a:ext>
              </a:extLst>
            </p:cNvPr>
            <p:cNvSpPr/>
            <p:nvPr/>
          </p:nvSpPr>
          <p:spPr>
            <a:xfrm>
              <a:off x="2512893" y="2895600"/>
              <a:ext cx="533400" cy="533400"/>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70C0"/>
                  </a:solidFill>
                </a:rPr>
                <a:t>0</a:t>
              </a:r>
              <a:endParaRPr lang="en-US" dirty="0">
                <a:solidFill>
                  <a:schemeClr val="tx1"/>
                </a:solidFill>
              </a:endParaRPr>
            </a:p>
          </p:txBody>
        </p:sp>
        <p:sp>
          <p:nvSpPr>
            <p:cNvPr id="63" name="Rectangle 62">
              <a:extLst>
                <a:ext uri="{FF2B5EF4-FFF2-40B4-BE49-F238E27FC236}">
                  <a16:creationId xmlns:a16="http://schemas.microsoft.com/office/drawing/2014/main" id="{5E9E328F-376B-9281-6918-22FBE538C2AE}"/>
                </a:ext>
              </a:extLst>
            </p:cNvPr>
            <p:cNvSpPr/>
            <p:nvPr/>
          </p:nvSpPr>
          <p:spPr>
            <a:xfrm>
              <a:off x="3046293" y="2895600"/>
              <a:ext cx="533400" cy="533400"/>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0</a:t>
              </a:r>
            </a:p>
          </p:txBody>
        </p:sp>
        <p:sp>
          <p:nvSpPr>
            <p:cNvPr id="64" name="Rectangle 63">
              <a:extLst>
                <a:ext uri="{FF2B5EF4-FFF2-40B4-BE49-F238E27FC236}">
                  <a16:creationId xmlns:a16="http://schemas.microsoft.com/office/drawing/2014/main" id="{629300FB-CEAE-D3F3-1EEE-A6D4FA6E9460}"/>
                </a:ext>
              </a:extLst>
            </p:cNvPr>
            <p:cNvSpPr/>
            <p:nvPr/>
          </p:nvSpPr>
          <p:spPr>
            <a:xfrm>
              <a:off x="3579693" y="2895600"/>
              <a:ext cx="533400" cy="533400"/>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B050"/>
                  </a:solidFill>
                </a:rPr>
                <a:t>0</a:t>
              </a:r>
              <a:endParaRPr lang="en-US" dirty="0">
                <a:solidFill>
                  <a:schemeClr val="tx1"/>
                </a:solidFill>
              </a:endParaRPr>
            </a:p>
          </p:txBody>
        </p:sp>
        <p:sp>
          <p:nvSpPr>
            <p:cNvPr id="65" name="Rectangle 64">
              <a:extLst>
                <a:ext uri="{FF2B5EF4-FFF2-40B4-BE49-F238E27FC236}">
                  <a16:creationId xmlns:a16="http://schemas.microsoft.com/office/drawing/2014/main" id="{984D1EB2-7C2B-B887-349D-881E6E9E1109}"/>
                </a:ext>
              </a:extLst>
            </p:cNvPr>
            <p:cNvSpPr/>
            <p:nvPr/>
          </p:nvSpPr>
          <p:spPr>
            <a:xfrm>
              <a:off x="4113662" y="2895600"/>
              <a:ext cx="533400" cy="533400"/>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00FF"/>
                  </a:solidFill>
                </a:rPr>
                <a:t>1</a:t>
              </a:r>
            </a:p>
          </p:txBody>
        </p:sp>
        <p:sp>
          <p:nvSpPr>
            <p:cNvPr id="66" name="Rectangle 65">
              <a:extLst>
                <a:ext uri="{FF2B5EF4-FFF2-40B4-BE49-F238E27FC236}">
                  <a16:creationId xmlns:a16="http://schemas.microsoft.com/office/drawing/2014/main" id="{041EB973-F099-2F63-CFFA-6B4FE1504307}"/>
                </a:ext>
              </a:extLst>
            </p:cNvPr>
            <p:cNvSpPr/>
            <p:nvPr/>
          </p:nvSpPr>
          <p:spPr>
            <a:xfrm>
              <a:off x="4647062" y="2895600"/>
              <a:ext cx="533400" cy="533400"/>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67" name="Rectangle 66">
              <a:extLst>
                <a:ext uri="{FF2B5EF4-FFF2-40B4-BE49-F238E27FC236}">
                  <a16:creationId xmlns:a16="http://schemas.microsoft.com/office/drawing/2014/main" id="{D16FC5AC-9509-45B7-F650-CED6211C8830}"/>
                </a:ext>
              </a:extLst>
            </p:cNvPr>
            <p:cNvSpPr/>
            <p:nvPr/>
          </p:nvSpPr>
          <p:spPr>
            <a:xfrm>
              <a:off x="5180462" y="2895600"/>
              <a:ext cx="533400" cy="533400"/>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0000"/>
                  </a:solidFill>
                </a:rPr>
                <a:t>2</a:t>
              </a:r>
              <a:endParaRPr lang="en-US" dirty="0">
                <a:solidFill>
                  <a:schemeClr val="tx1"/>
                </a:solidFill>
              </a:endParaRPr>
            </a:p>
          </p:txBody>
        </p:sp>
        <p:sp>
          <p:nvSpPr>
            <p:cNvPr id="68" name="Rectangle 67">
              <a:extLst>
                <a:ext uri="{FF2B5EF4-FFF2-40B4-BE49-F238E27FC236}">
                  <a16:creationId xmlns:a16="http://schemas.microsoft.com/office/drawing/2014/main" id="{525304CE-B1AA-C3A7-6873-7110DE44C16E}"/>
                </a:ext>
              </a:extLst>
            </p:cNvPr>
            <p:cNvSpPr/>
            <p:nvPr/>
          </p:nvSpPr>
          <p:spPr>
            <a:xfrm>
              <a:off x="5714431" y="2895600"/>
              <a:ext cx="533400" cy="533400"/>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69" name="Rectangle 68">
              <a:extLst>
                <a:ext uri="{FF2B5EF4-FFF2-40B4-BE49-F238E27FC236}">
                  <a16:creationId xmlns:a16="http://schemas.microsoft.com/office/drawing/2014/main" id="{D07EFFBC-9B46-C790-EF65-9D92153F102F}"/>
                </a:ext>
              </a:extLst>
            </p:cNvPr>
            <p:cNvSpPr/>
            <p:nvPr/>
          </p:nvSpPr>
          <p:spPr>
            <a:xfrm>
              <a:off x="6247831" y="2895600"/>
              <a:ext cx="533400" cy="533400"/>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00FF"/>
                  </a:solidFill>
                </a:rPr>
                <a:t>2</a:t>
              </a:r>
              <a:endParaRPr lang="en-US" dirty="0">
                <a:solidFill>
                  <a:schemeClr val="tx1"/>
                </a:solidFill>
              </a:endParaRPr>
            </a:p>
          </p:txBody>
        </p:sp>
        <p:sp>
          <p:nvSpPr>
            <p:cNvPr id="70" name="Rectangle 69">
              <a:extLst>
                <a:ext uri="{FF2B5EF4-FFF2-40B4-BE49-F238E27FC236}">
                  <a16:creationId xmlns:a16="http://schemas.microsoft.com/office/drawing/2014/main" id="{3624E2DD-4DD7-4825-D30E-BEAB32059351}"/>
                </a:ext>
              </a:extLst>
            </p:cNvPr>
            <p:cNvSpPr/>
            <p:nvPr/>
          </p:nvSpPr>
          <p:spPr>
            <a:xfrm>
              <a:off x="6781231" y="2895600"/>
              <a:ext cx="533400" cy="533400"/>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70C0"/>
                  </a:solidFill>
                </a:rPr>
                <a:t>3</a:t>
              </a:r>
            </a:p>
          </p:txBody>
        </p:sp>
        <p:sp>
          <p:nvSpPr>
            <p:cNvPr id="71" name="Rectangle 70">
              <a:extLst>
                <a:ext uri="{FF2B5EF4-FFF2-40B4-BE49-F238E27FC236}">
                  <a16:creationId xmlns:a16="http://schemas.microsoft.com/office/drawing/2014/main" id="{DFEDECB3-6B8A-6D9C-D63C-0945F37563C3}"/>
                </a:ext>
              </a:extLst>
            </p:cNvPr>
            <p:cNvSpPr/>
            <p:nvPr/>
          </p:nvSpPr>
          <p:spPr>
            <a:xfrm>
              <a:off x="7315200" y="2895600"/>
              <a:ext cx="533400" cy="533400"/>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0000"/>
                  </a:solidFill>
                </a:rPr>
                <a:t>3</a:t>
              </a:r>
              <a:endParaRPr lang="en-US" dirty="0">
                <a:solidFill>
                  <a:schemeClr val="tx1"/>
                </a:solidFill>
              </a:endParaRPr>
            </a:p>
          </p:txBody>
        </p:sp>
      </p:grpSp>
    </p:spTree>
    <p:extLst>
      <p:ext uri="{BB962C8B-B14F-4D97-AF65-F5344CB8AC3E}">
        <p14:creationId xmlns:p14="http://schemas.microsoft.com/office/powerpoint/2010/main" val="17313389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A2CBAD-23AB-0CC2-48DA-218DAB0B7E52}"/>
              </a:ext>
            </a:extLst>
          </p:cNvPr>
          <p:cNvSpPr>
            <a:spLocks noGrp="1"/>
          </p:cNvSpPr>
          <p:nvPr>
            <p:ph type="title"/>
          </p:nvPr>
        </p:nvSpPr>
        <p:spPr/>
        <p:txBody>
          <a:bodyPr/>
          <a:lstStyle/>
          <a:p>
            <a:r>
              <a:rPr lang="en-US" dirty="0"/>
              <a:t>Divide And Conquer Sorting</a:t>
            </a:r>
          </a:p>
        </p:txBody>
      </p:sp>
      <p:sp>
        <p:nvSpPr>
          <p:cNvPr id="3" name="Content Placeholder 2">
            <a:extLst>
              <a:ext uri="{FF2B5EF4-FFF2-40B4-BE49-F238E27FC236}">
                <a16:creationId xmlns:a16="http://schemas.microsoft.com/office/drawing/2014/main" id="{8209AF56-68BF-F3D5-11B8-6D7ECED34320}"/>
              </a:ext>
            </a:extLst>
          </p:cNvPr>
          <p:cNvSpPr>
            <a:spLocks noGrp="1"/>
          </p:cNvSpPr>
          <p:nvPr>
            <p:ph idx="1"/>
          </p:nvPr>
        </p:nvSpPr>
        <p:spPr/>
        <p:txBody>
          <a:bodyPr/>
          <a:lstStyle/>
          <a:p>
            <a:r>
              <a:rPr lang="en-US" dirty="0"/>
              <a:t>Divide and Conquer:</a:t>
            </a:r>
          </a:p>
          <a:p>
            <a:pPr lvl="1"/>
            <a:r>
              <a:rPr lang="en-US" dirty="0"/>
              <a:t>Recursive algorithm design technique</a:t>
            </a:r>
          </a:p>
          <a:p>
            <a:pPr lvl="1"/>
            <a:r>
              <a:rPr lang="en-US" dirty="0"/>
              <a:t>Solve a large problem by breaking it up into smaller versions of the same problem</a:t>
            </a:r>
          </a:p>
          <a:p>
            <a:endParaRPr lang="en-US" dirty="0"/>
          </a:p>
        </p:txBody>
      </p:sp>
    </p:spTree>
    <p:extLst>
      <p:ext uri="{BB962C8B-B14F-4D97-AF65-F5344CB8AC3E}">
        <p14:creationId xmlns:p14="http://schemas.microsoft.com/office/powerpoint/2010/main" val="288900809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26691A-165A-A4B2-5211-40C5459F61AF}"/>
              </a:ext>
            </a:extLst>
          </p:cNvPr>
          <p:cNvSpPr>
            <a:spLocks noGrp="1"/>
          </p:cNvSpPr>
          <p:nvPr>
            <p:ph type="title"/>
          </p:nvPr>
        </p:nvSpPr>
        <p:spPr/>
        <p:txBody>
          <a:bodyPr/>
          <a:lstStyle/>
          <a:p>
            <a:r>
              <a:rPr lang="en-US" dirty="0" err="1"/>
              <a:t>BucketSort</a:t>
            </a:r>
            <a:r>
              <a:rPr lang="en-US" dirty="0"/>
              <a:t> Running Time</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849708F3-E299-035E-25B6-51CE18AF3A43}"/>
                  </a:ext>
                </a:extLst>
              </p:cNvPr>
              <p:cNvSpPr>
                <a:spLocks noGrp="1"/>
              </p:cNvSpPr>
              <p:nvPr>
                <p:ph idx="1"/>
              </p:nvPr>
            </p:nvSpPr>
            <p:spPr/>
            <p:txBody>
              <a:bodyPr/>
              <a:lstStyle/>
              <a:p>
                <a:r>
                  <a:rPr lang="en-US" dirty="0"/>
                  <a:t>Create array of </a:t>
                </a:r>
                <a14:m>
                  <m:oMath xmlns:m="http://schemas.openxmlformats.org/officeDocument/2006/math">
                    <m:r>
                      <a:rPr lang="en-US" b="0" i="1" smtClean="0">
                        <a:latin typeface="Cambria Math" panose="02040503050406030204" pitchFamily="18" charset="0"/>
                      </a:rPr>
                      <m:t>𝑘</m:t>
                    </m:r>
                  </m:oMath>
                </a14:m>
                <a:r>
                  <a:rPr lang="en-US" dirty="0"/>
                  <a:t> buckets</a:t>
                </a:r>
              </a:p>
              <a:p>
                <a:pPr lvl="1"/>
                <a:r>
                  <a:rPr lang="en-US" dirty="0"/>
                  <a:t>Either </a:t>
                </a:r>
                <a14:m>
                  <m:oMath xmlns:m="http://schemas.openxmlformats.org/officeDocument/2006/math">
                    <m:r>
                      <m:rPr>
                        <m:sty m:val="p"/>
                      </m:rPr>
                      <a:rPr lang="en-US" b="0" i="0" smtClean="0">
                        <a:latin typeface="Cambria Math" panose="02040503050406030204" pitchFamily="18" charset="0"/>
                      </a:rPr>
                      <m:t>Θ</m:t>
                    </m:r>
                    <m:r>
                      <a:rPr lang="en-US" b="0" i="1" smtClean="0">
                        <a:latin typeface="Cambria Math" panose="02040503050406030204" pitchFamily="18" charset="0"/>
                      </a:rPr>
                      <m:t>(</m:t>
                    </m:r>
                    <m:r>
                      <a:rPr lang="en-US" b="0" i="1" smtClean="0">
                        <a:latin typeface="Cambria Math" panose="02040503050406030204" pitchFamily="18" charset="0"/>
                      </a:rPr>
                      <m:t>𝑘</m:t>
                    </m:r>
                    <m:r>
                      <a:rPr lang="en-US" b="0" i="1" smtClean="0">
                        <a:latin typeface="Cambria Math" panose="02040503050406030204" pitchFamily="18" charset="0"/>
                      </a:rPr>
                      <m:t>)</m:t>
                    </m:r>
                  </m:oMath>
                </a14:m>
                <a:r>
                  <a:rPr lang="en-US" dirty="0"/>
                  <a:t> or </a:t>
                </a:r>
                <a14:m>
                  <m:oMath xmlns:m="http://schemas.openxmlformats.org/officeDocument/2006/math">
                    <m:r>
                      <m:rPr>
                        <m:sty m:val="p"/>
                      </m:rPr>
                      <a:rPr lang="en-US" b="0" i="0" smtClean="0">
                        <a:latin typeface="Cambria Math" panose="02040503050406030204" pitchFamily="18" charset="0"/>
                      </a:rPr>
                      <m:t>Θ</m:t>
                    </m:r>
                    <m:r>
                      <a:rPr lang="en-US" b="0" i="1" smtClean="0">
                        <a:latin typeface="Cambria Math" panose="02040503050406030204" pitchFamily="18" charset="0"/>
                      </a:rPr>
                      <m:t>(1)</m:t>
                    </m:r>
                  </m:oMath>
                </a14:m>
                <a:r>
                  <a:rPr lang="en-US" dirty="0"/>
                  <a:t> depending on some things…</a:t>
                </a:r>
              </a:p>
              <a:p>
                <a:r>
                  <a:rPr lang="en-US" dirty="0"/>
                  <a:t>Insert all </a:t>
                </a:r>
                <a14:m>
                  <m:oMath xmlns:m="http://schemas.openxmlformats.org/officeDocument/2006/math">
                    <m:r>
                      <a:rPr lang="en-US" b="0" i="1" smtClean="0">
                        <a:latin typeface="Cambria Math" panose="02040503050406030204" pitchFamily="18" charset="0"/>
                      </a:rPr>
                      <m:t>𝑛</m:t>
                    </m:r>
                  </m:oMath>
                </a14:m>
                <a:r>
                  <a:rPr lang="en-US" dirty="0"/>
                  <a:t> things into buckets</a:t>
                </a:r>
              </a:p>
              <a:p>
                <a:pPr lvl="1"/>
                <a14:m>
                  <m:oMath xmlns:m="http://schemas.openxmlformats.org/officeDocument/2006/math">
                    <m:r>
                      <m:rPr>
                        <m:sty m:val="p"/>
                      </m:rPr>
                      <a:rPr lang="en-US" b="0" i="0" smtClean="0">
                        <a:latin typeface="Cambria Math" panose="02040503050406030204" pitchFamily="18" charset="0"/>
                      </a:rPr>
                      <m:t>Θ</m:t>
                    </m:r>
                    <m:r>
                      <a:rPr lang="en-US" b="0" i="1" smtClean="0">
                        <a:latin typeface="Cambria Math" panose="02040503050406030204" pitchFamily="18" charset="0"/>
                      </a:rPr>
                      <m:t>(</m:t>
                    </m:r>
                    <m:r>
                      <a:rPr lang="en-US" b="0" i="1" smtClean="0">
                        <a:latin typeface="Cambria Math" panose="02040503050406030204" pitchFamily="18" charset="0"/>
                      </a:rPr>
                      <m:t>𝑛</m:t>
                    </m:r>
                    <m:r>
                      <a:rPr lang="en-US" b="0" i="1" smtClean="0">
                        <a:latin typeface="Cambria Math" panose="02040503050406030204" pitchFamily="18" charset="0"/>
                      </a:rPr>
                      <m:t>)</m:t>
                    </m:r>
                  </m:oMath>
                </a14:m>
                <a:endParaRPr lang="en-US" dirty="0"/>
              </a:p>
              <a:p>
                <a:r>
                  <a:rPr lang="en-US" dirty="0"/>
                  <a:t>Empty buckets into an array</a:t>
                </a:r>
              </a:p>
              <a:p>
                <a:pPr lvl="1"/>
                <a14:m>
                  <m:oMath xmlns:m="http://schemas.openxmlformats.org/officeDocument/2006/math">
                    <m:r>
                      <m:rPr>
                        <m:sty m:val="p"/>
                      </m:rPr>
                      <a:rPr lang="en-US" b="0" i="0" smtClean="0">
                        <a:latin typeface="Cambria Math" panose="02040503050406030204" pitchFamily="18" charset="0"/>
                      </a:rPr>
                      <m:t>Θ</m:t>
                    </m:r>
                    <m:r>
                      <a:rPr lang="en-US" b="0" i="1" smtClean="0">
                        <a:latin typeface="Cambria Math" panose="02040503050406030204" pitchFamily="18" charset="0"/>
                      </a:rPr>
                      <m:t>(</m:t>
                    </m:r>
                    <m:r>
                      <a:rPr lang="en-US" b="0" i="1" smtClean="0">
                        <a:latin typeface="Cambria Math" panose="02040503050406030204" pitchFamily="18" charset="0"/>
                      </a:rPr>
                      <m:t>𝑛</m:t>
                    </m:r>
                    <m:r>
                      <a:rPr lang="en-US" b="0" i="1" smtClean="0">
                        <a:latin typeface="Cambria Math" panose="02040503050406030204" pitchFamily="18" charset="0"/>
                      </a:rPr>
                      <m:t>+</m:t>
                    </m:r>
                    <m:r>
                      <a:rPr lang="en-US" b="0" i="1" smtClean="0">
                        <a:latin typeface="Cambria Math" panose="02040503050406030204" pitchFamily="18" charset="0"/>
                      </a:rPr>
                      <m:t>𝑘</m:t>
                    </m:r>
                    <m:r>
                      <a:rPr lang="en-US" b="0" i="1" smtClean="0">
                        <a:latin typeface="Cambria Math" panose="02040503050406030204" pitchFamily="18" charset="0"/>
                      </a:rPr>
                      <m:t>)</m:t>
                    </m:r>
                  </m:oMath>
                </a14:m>
                <a:endParaRPr lang="en-US" dirty="0"/>
              </a:p>
              <a:p>
                <a:r>
                  <a:rPr lang="en-US" dirty="0"/>
                  <a:t>Overall:</a:t>
                </a:r>
              </a:p>
              <a:p>
                <a:pPr lvl="1"/>
                <a14:m>
                  <m:oMath xmlns:m="http://schemas.openxmlformats.org/officeDocument/2006/math">
                    <m:r>
                      <m:rPr>
                        <m:sty m:val="p"/>
                      </m:rPr>
                      <a:rPr lang="en-US" b="0" i="0" smtClean="0">
                        <a:latin typeface="Cambria Math" panose="02040503050406030204" pitchFamily="18" charset="0"/>
                      </a:rPr>
                      <m:t>Θ</m:t>
                    </m:r>
                    <m:d>
                      <m:dPr>
                        <m:ctrlPr>
                          <a:rPr lang="en-US" b="0" i="1" smtClean="0">
                            <a:latin typeface="Cambria Math" panose="02040503050406030204" pitchFamily="18" charset="0"/>
                          </a:rPr>
                        </m:ctrlPr>
                      </m:dPr>
                      <m:e>
                        <m:r>
                          <a:rPr lang="en-US" b="0" i="1" smtClean="0">
                            <a:latin typeface="Cambria Math" panose="02040503050406030204" pitchFamily="18" charset="0"/>
                          </a:rPr>
                          <m:t>𝑛</m:t>
                        </m:r>
                        <m:r>
                          <a:rPr lang="en-US" b="0" i="1" smtClean="0">
                            <a:latin typeface="Cambria Math" panose="02040503050406030204" pitchFamily="18" charset="0"/>
                          </a:rPr>
                          <m:t>+</m:t>
                        </m:r>
                        <m:r>
                          <a:rPr lang="en-US" b="0" i="1" smtClean="0">
                            <a:latin typeface="Cambria Math" panose="02040503050406030204" pitchFamily="18" charset="0"/>
                          </a:rPr>
                          <m:t>𝑘</m:t>
                        </m:r>
                      </m:e>
                    </m:d>
                  </m:oMath>
                </a14:m>
                <a:endParaRPr lang="en-US" dirty="0"/>
              </a:p>
              <a:p>
                <a:r>
                  <a:rPr lang="en-US" dirty="0"/>
                  <a:t>When is this better than </a:t>
                </a:r>
                <a:r>
                  <a:rPr lang="en-US" dirty="0" err="1"/>
                  <a:t>mergesort</a:t>
                </a:r>
                <a:r>
                  <a:rPr lang="en-US" dirty="0"/>
                  <a:t>?</a:t>
                </a:r>
              </a:p>
              <a:p>
                <a:pPr lvl="1"/>
                <a:endParaRPr lang="en-US" dirty="0"/>
              </a:p>
              <a:p>
                <a:pPr marL="0" indent="0">
                  <a:buNone/>
                </a:pPr>
                <a:endParaRPr lang="en-US" dirty="0"/>
              </a:p>
            </p:txBody>
          </p:sp>
        </mc:Choice>
        <mc:Fallback xmlns="">
          <p:sp>
            <p:nvSpPr>
              <p:cNvPr id="3" name="Content Placeholder 2">
                <a:extLst>
                  <a:ext uri="{FF2B5EF4-FFF2-40B4-BE49-F238E27FC236}">
                    <a16:creationId xmlns:a16="http://schemas.microsoft.com/office/drawing/2014/main" id="{849708F3-E299-035E-25B6-51CE18AF3A43}"/>
                  </a:ext>
                </a:extLst>
              </p:cNvPr>
              <p:cNvSpPr>
                <a:spLocks noGrp="1" noRot="1" noChangeAspect="1" noMove="1" noResize="1" noEditPoints="1" noAdjustHandles="1" noChangeArrowheads="1" noChangeShapeType="1" noTextEdit="1"/>
              </p:cNvSpPr>
              <p:nvPr>
                <p:ph idx="1"/>
              </p:nvPr>
            </p:nvSpPr>
            <p:spPr>
              <a:blipFill>
                <a:blip r:embed="rId2"/>
                <a:stretch>
                  <a:fillRect l="-1043" t="-2241"/>
                </a:stretch>
              </a:blipFill>
            </p:spPr>
            <p:txBody>
              <a:bodyPr/>
              <a:lstStyle/>
              <a:p>
                <a:r>
                  <a:rPr lang="en-US">
                    <a:noFill/>
                  </a:rPr>
                  <a:t> </a:t>
                </a:r>
              </a:p>
            </p:txBody>
          </p:sp>
        </mc:Fallback>
      </mc:AlternateContent>
    </p:spTree>
    <p:extLst>
      <p:ext uri="{BB962C8B-B14F-4D97-AF65-F5344CB8AC3E}">
        <p14:creationId xmlns:p14="http://schemas.microsoft.com/office/powerpoint/2010/main" val="300899720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1B8172-18DF-BF9D-15EE-737B44C98824}"/>
              </a:ext>
            </a:extLst>
          </p:cNvPr>
          <p:cNvSpPr>
            <a:spLocks noGrp="1"/>
          </p:cNvSpPr>
          <p:nvPr>
            <p:ph type="title"/>
          </p:nvPr>
        </p:nvSpPr>
        <p:spPr/>
        <p:txBody>
          <a:bodyPr/>
          <a:lstStyle/>
          <a:p>
            <a:r>
              <a:rPr lang="en-US" dirty="0"/>
              <a:t>Properties of </a:t>
            </a:r>
            <a:r>
              <a:rPr lang="en-US" dirty="0" err="1"/>
              <a:t>BucketSort</a:t>
            </a:r>
            <a:endParaRPr lang="en-US" dirty="0"/>
          </a:p>
        </p:txBody>
      </p:sp>
      <p:sp>
        <p:nvSpPr>
          <p:cNvPr id="3" name="Content Placeholder 2">
            <a:extLst>
              <a:ext uri="{FF2B5EF4-FFF2-40B4-BE49-F238E27FC236}">
                <a16:creationId xmlns:a16="http://schemas.microsoft.com/office/drawing/2014/main" id="{E5F1C77C-A95B-025D-AC30-3008592132B7}"/>
              </a:ext>
            </a:extLst>
          </p:cNvPr>
          <p:cNvSpPr>
            <a:spLocks noGrp="1"/>
          </p:cNvSpPr>
          <p:nvPr>
            <p:ph idx="1"/>
          </p:nvPr>
        </p:nvSpPr>
        <p:spPr/>
        <p:txBody>
          <a:bodyPr>
            <a:normAutofit/>
          </a:bodyPr>
          <a:lstStyle/>
          <a:p>
            <a:r>
              <a:rPr lang="en-US" dirty="0"/>
              <a:t>In-Place?</a:t>
            </a:r>
          </a:p>
          <a:p>
            <a:pPr lvl="1"/>
            <a:r>
              <a:rPr lang="en-US" dirty="0"/>
              <a:t>No</a:t>
            </a:r>
          </a:p>
          <a:p>
            <a:r>
              <a:rPr lang="en-US" dirty="0"/>
              <a:t>Adaptive?</a:t>
            </a:r>
          </a:p>
          <a:p>
            <a:pPr lvl="1"/>
            <a:r>
              <a:rPr lang="en-US" dirty="0"/>
              <a:t>No</a:t>
            </a:r>
          </a:p>
          <a:p>
            <a:r>
              <a:rPr lang="en-US" dirty="0"/>
              <a:t>Stable?</a:t>
            </a:r>
          </a:p>
          <a:p>
            <a:pPr lvl="1"/>
            <a:r>
              <a:rPr lang="en-US" dirty="0"/>
              <a:t>Yes! </a:t>
            </a:r>
          </a:p>
        </p:txBody>
      </p:sp>
    </p:spTree>
    <p:extLst>
      <p:ext uri="{BB962C8B-B14F-4D97-AF65-F5344CB8AC3E}">
        <p14:creationId xmlns:p14="http://schemas.microsoft.com/office/powerpoint/2010/main" val="302811556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24D522-A643-E0F7-0203-D79E5BF422B6}"/>
              </a:ext>
            </a:extLst>
          </p:cNvPr>
          <p:cNvSpPr>
            <a:spLocks noGrp="1"/>
          </p:cNvSpPr>
          <p:nvPr>
            <p:ph type="title"/>
          </p:nvPr>
        </p:nvSpPr>
        <p:spPr/>
        <p:txBody>
          <a:bodyPr/>
          <a:lstStyle/>
          <a:p>
            <a:r>
              <a:rPr lang="en-US" dirty="0" err="1"/>
              <a:t>RadixSort</a:t>
            </a:r>
            <a:endParaRPr lang="en-US" dirty="0"/>
          </a:p>
        </p:txBody>
      </p:sp>
      <p:sp>
        <p:nvSpPr>
          <p:cNvPr id="3" name="Content Placeholder 2">
            <a:extLst>
              <a:ext uri="{FF2B5EF4-FFF2-40B4-BE49-F238E27FC236}">
                <a16:creationId xmlns:a16="http://schemas.microsoft.com/office/drawing/2014/main" id="{13E04AAD-4854-7E00-900E-93F7F0ADE080}"/>
              </a:ext>
            </a:extLst>
          </p:cNvPr>
          <p:cNvSpPr>
            <a:spLocks noGrp="1"/>
          </p:cNvSpPr>
          <p:nvPr>
            <p:ph idx="1"/>
          </p:nvPr>
        </p:nvSpPr>
        <p:spPr>
          <a:xfrm>
            <a:off x="503842" y="1517901"/>
            <a:ext cx="11668760" cy="4351338"/>
          </a:xfrm>
        </p:spPr>
        <p:txBody>
          <a:bodyPr/>
          <a:lstStyle/>
          <a:p>
            <a:r>
              <a:rPr lang="en-US" dirty="0"/>
              <a:t>Radix: The base of a number system</a:t>
            </a:r>
          </a:p>
          <a:p>
            <a:pPr lvl="1"/>
            <a:r>
              <a:rPr lang="en-US" dirty="0"/>
              <a:t>We’ll use base 10, most implementations will use larger bases</a:t>
            </a:r>
          </a:p>
          <a:p>
            <a:r>
              <a:rPr lang="en-US" dirty="0"/>
              <a:t>Idea: </a:t>
            </a:r>
          </a:p>
          <a:p>
            <a:pPr lvl="1"/>
            <a:r>
              <a:rPr lang="en-US" dirty="0" err="1"/>
              <a:t>BucketSort</a:t>
            </a:r>
            <a:r>
              <a:rPr lang="en-US" dirty="0"/>
              <a:t> by each digit, one at a time, from least significant to most significant</a:t>
            </a:r>
          </a:p>
        </p:txBody>
      </p:sp>
      <p:sp>
        <p:nvSpPr>
          <p:cNvPr id="31" name="TextBox 30">
            <a:extLst>
              <a:ext uri="{FF2B5EF4-FFF2-40B4-BE49-F238E27FC236}">
                <a16:creationId xmlns:a16="http://schemas.microsoft.com/office/drawing/2014/main" id="{9F143260-887A-82E5-E7F0-D8C587242AE1}"/>
              </a:ext>
            </a:extLst>
          </p:cNvPr>
          <p:cNvSpPr txBox="1"/>
          <p:nvPr/>
        </p:nvSpPr>
        <p:spPr>
          <a:xfrm>
            <a:off x="1293363" y="5249289"/>
            <a:ext cx="3184788" cy="1200329"/>
          </a:xfrm>
          <a:prstGeom prst="rect">
            <a:avLst/>
          </a:prstGeom>
          <a:noFill/>
        </p:spPr>
        <p:txBody>
          <a:bodyPr wrap="square" rtlCol="0">
            <a:spAutoFit/>
          </a:bodyPr>
          <a:lstStyle/>
          <a:p>
            <a:r>
              <a:rPr lang="en-US" sz="2400" dirty="0"/>
              <a:t>Place each element into a “bucket” according to its 1’s place</a:t>
            </a:r>
          </a:p>
        </p:txBody>
      </p:sp>
      <p:grpSp>
        <p:nvGrpSpPr>
          <p:cNvPr id="98" name="Group 97" descr="An array of three digit numbers of length 16:&#10;[103, 801, 401, 323, 255, 823, 999, 101, 113, 901, 555, 512, 245, 800, 018, 121]">
            <a:extLst>
              <a:ext uri="{FF2B5EF4-FFF2-40B4-BE49-F238E27FC236}">
                <a16:creationId xmlns:a16="http://schemas.microsoft.com/office/drawing/2014/main" id="{30506CD8-5A21-1B48-F376-2B0346B1442F}"/>
              </a:ext>
            </a:extLst>
          </p:cNvPr>
          <p:cNvGrpSpPr/>
          <p:nvPr/>
        </p:nvGrpSpPr>
        <p:grpSpPr>
          <a:xfrm>
            <a:off x="503842" y="3666399"/>
            <a:ext cx="8561464" cy="849868"/>
            <a:chOff x="1752600" y="2743200"/>
            <a:chExt cx="8561464" cy="849868"/>
          </a:xfrm>
        </p:grpSpPr>
        <p:grpSp>
          <p:nvGrpSpPr>
            <p:cNvPr id="4" name="Group 3">
              <a:extLst>
                <a:ext uri="{FF2B5EF4-FFF2-40B4-BE49-F238E27FC236}">
                  <a16:creationId xmlns:a16="http://schemas.microsoft.com/office/drawing/2014/main" id="{668EBC18-C202-3D7E-B926-33134979DB44}"/>
                </a:ext>
              </a:extLst>
            </p:cNvPr>
            <p:cNvGrpSpPr/>
            <p:nvPr/>
          </p:nvGrpSpPr>
          <p:grpSpPr>
            <a:xfrm>
              <a:off x="1752600" y="2743200"/>
              <a:ext cx="4268338" cy="849868"/>
              <a:chOff x="2361062" y="2743200"/>
              <a:chExt cx="4268338" cy="849868"/>
            </a:xfrm>
          </p:grpSpPr>
          <p:grpSp>
            <p:nvGrpSpPr>
              <p:cNvPr id="5" name="Group 4">
                <a:extLst>
                  <a:ext uri="{FF2B5EF4-FFF2-40B4-BE49-F238E27FC236}">
                    <a16:creationId xmlns:a16="http://schemas.microsoft.com/office/drawing/2014/main" id="{B07EEFA4-C5F7-5449-AE1D-C9DCD31AEE37}"/>
                  </a:ext>
                </a:extLst>
              </p:cNvPr>
              <p:cNvGrpSpPr/>
              <p:nvPr/>
            </p:nvGrpSpPr>
            <p:grpSpPr>
              <a:xfrm>
                <a:off x="2361062" y="2743200"/>
                <a:ext cx="4268338" cy="533400"/>
                <a:chOff x="1445524" y="2971800"/>
                <a:chExt cx="4268338" cy="533400"/>
              </a:xfrm>
            </p:grpSpPr>
            <p:sp>
              <p:nvSpPr>
                <p:cNvPr id="22" name="Rectangle 21">
                  <a:extLst>
                    <a:ext uri="{FF2B5EF4-FFF2-40B4-BE49-F238E27FC236}">
                      <a16:creationId xmlns:a16="http://schemas.microsoft.com/office/drawing/2014/main" id="{B772C34B-AE61-051B-E7C0-BD7A0E92C086}"/>
                    </a:ext>
                  </a:extLst>
                </p:cNvPr>
                <p:cNvSpPr/>
                <p:nvPr/>
              </p:nvSpPr>
              <p:spPr>
                <a:xfrm>
                  <a:off x="1445524" y="2971800"/>
                  <a:ext cx="533400" cy="533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103</a:t>
                  </a:r>
                </a:p>
              </p:txBody>
            </p:sp>
            <p:sp>
              <p:nvSpPr>
                <p:cNvPr id="23" name="Rectangle 22">
                  <a:extLst>
                    <a:ext uri="{FF2B5EF4-FFF2-40B4-BE49-F238E27FC236}">
                      <a16:creationId xmlns:a16="http://schemas.microsoft.com/office/drawing/2014/main" id="{FA76D77E-9B08-5B17-CAB0-434AA7692468}"/>
                    </a:ext>
                  </a:extLst>
                </p:cNvPr>
                <p:cNvSpPr/>
                <p:nvPr/>
              </p:nvSpPr>
              <p:spPr>
                <a:xfrm>
                  <a:off x="1978924" y="2971800"/>
                  <a:ext cx="533400" cy="533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801</a:t>
                  </a:r>
                </a:p>
              </p:txBody>
            </p:sp>
            <p:sp>
              <p:nvSpPr>
                <p:cNvPr id="25" name="Rectangle 24">
                  <a:extLst>
                    <a:ext uri="{FF2B5EF4-FFF2-40B4-BE49-F238E27FC236}">
                      <a16:creationId xmlns:a16="http://schemas.microsoft.com/office/drawing/2014/main" id="{14E195B0-311A-9164-AE6C-6CC2E9E46C94}"/>
                    </a:ext>
                  </a:extLst>
                </p:cNvPr>
                <p:cNvSpPr/>
                <p:nvPr/>
              </p:nvSpPr>
              <p:spPr>
                <a:xfrm>
                  <a:off x="2512893" y="2971800"/>
                  <a:ext cx="533400" cy="533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401</a:t>
                  </a:r>
                </a:p>
              </p:txBody>
            </p:sp>
            <p:sp>
              <p:nvSpPr>
                <p:cNvPr id="26" name="Rectangle 25">
                  <a:extLst>
                    <a:ext uri="{FF2B5EF4-FFF2-40B4-BE49-F238E27FC236}">
                      <a16:creationId xmlns:a16="http://schemas.microsoft.com/office/drawing/2014/main" id="{5E96D355-24F5-F191-E3B1-402061B50FD0}"/>
                    </a:ext>
                  </a:extLst>
                </p:cNvPr>
                <p:cNvSpPr/>
                <p:nvPr/>
              </p:nvSpPr>
              <p:spPr>
                <a:xfrm>
                  <a:off x="3046293" y="2971800"/>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323</a:t>
                  </a:r>
                </a:p>
              </p:txBody>
            </p:sp>
            <p:sp>
              <p:nvSpPr>
                <p:cNvPr id="27" name="Rectangle 26">
                  <a:extLst>
                    <a:ext uri="{FF2B5EF4-FFF2-40B4-BE49-F238E27FC236}">
                      <a16:creationId xmlns:a16="http://schemas.microsoft.com/office/drawing/2014/main" id="{1B07A61B-7381-B0A9-3D0B-7C9945E1349D}"/>
                    </a:ext>
                  </a:extLst>
                </p:cNvPr>
                <p:cNvSpPr/>
                <p:nvPr/>
              </p:nvSpPr>
              <p:spPr>
                <a:xfrm>
                  <a:off x="3579693" y="2971800"/>
                  <a:ext cx="533400" cy="533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255</a:t>
                  </a:r>
                </a:p>
              </p:txBody>
            </p:sp>
            <p:sp>
              <p:nvSpPr>
                <p:cNvPr id="28" name="Rectangle 27">
                  <a:extLst>
                    <a:ext uri="{FF2B5EF4-FFF2-40B4-BE49-F238E27FC236}">
                      <a16:creationId xmlns:a16="http://schemas.microsoft.com/office/drawing/2014/main" id="{FDB9E96C-7F87-6C59-7CAB-3D0C04C4A4B9}"/>
                    </a:ext>
                  </a:extLst>
                </p:cNvPr>
                <p:cNvSpPr/>
                <p:nvPr/>
              </p:nvSpPr>
              <p:spPr>
                <a:xfrm>
                  <a:off x="4113662" y="2971800"/>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823</a:t>
                  </a:r>
                </a:p>
              </p:txBody>
            </p:sp>
            <p:sp>
              <p:nvSpPr>
                <p:cNvPr id="29" name="Rectangle 28">
                  <a:extLst>
                    <a:ext uri="{FF2B5EF4-FFF2-40B4-BE49-F238E27FC236}">
                      <a16:creationId xmlns:a16="http://schemas.microsoft.com/office/drawing/2014/main" id="{639CFBAD-84A8-D35F-518F-ACA2E84658C4}"/>
                    </a:ext>
                  </a:extLst>
                </p:cNvPr>
                <p:cNvSpPr/>
                <p:nvPr/>
              </p:nvSpPr>
              <p:spPr>
                <a:xfrm>
                  <a:off x="4647062" y="2971800"/>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999</a:t>
                  </a:r>
                </a:p>
              </p:txBody>
            </p:sp>
            <p:sp>
              <p:nvSpPr>
                <p:cNvPr id="30" name="Rectangle 29">
                  <a:extLst>
                    <a:ext uri="{FF2B5EF4-FFF2-40B4-BE49-F238E27FC236}">
                      <a16:creationId xmlns:a16="http://schemas.microsoft.com/office/drawing/2014/main" id="{8D65DD80-C4D2-3900-188B-E4A300D3349C}"/>
                    </a:ext>
                  </a:extLst>
                </p:cNvPr>
                <p:cNvSpPr/>
                <p:nvPr/>
              </p:nvSpPr>
              <p:spPr>
                <a:xfrm>
                  <a:off x="5180462" y="2971800"/>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101</a:t>
                  </a:r>
                </a:p>
              </p:txBody>
            </p:sp>
          </p:grpSp>
          <p:sp>
            <p:nvSpPr>
              <p:cNvPr id="6" name="TextBox 5">
                <a:extLst>
                  <a:ext uri="{FF2B5EF4-FFF2-40B4-BE49-F238E27FC236}">
                    <a16:creationId xmlns:a16="http://schemas.microsoft.com/office/drawing/2014/main" id="{3335E1F1-0254-0DDD-5734-F8739BDEB8E2}"/>
                  </a:ext>
                </a:extLst>
              </p:cNvPr>
              <p:cNvSpPr txBox="1"/>
              <p:nvPr/>
            </p:nvSpPr>
            <p:spPr>
              <a:xfrm>
                <a:off x="2500545" y="3223736"/>
                <a:ext cx="301686" cy="369332"/>
              </a:xfrm>
              <a:prstGeom prst="rect">
                <a:avLst/>
              </a:prstGeom>
              <a:noFill/>
            </p:spPr>
            <p:txBody>
              <a:bodyPr wrap="none" rtlCol="0">
                <a:spAutoFit/>
              </a:bodyPr>
              <a:lstStyle/>
              <a:p>
                <a:r>
                  <a:rPr lang="en-US" dirty="0">
                    <a:solidFill>
                      <a:srgbClr val="FF33CC"/>
                    </a:solidFill>
                  </a:rPr>
                  <a:t>0</a:t>
                </a:r>
              </a:p>
            </p:txBody>
          </p:sp>
          <p:sp>
            <p:nvSpPr>
              <p:cNvPr id="7" name="TextBox 6">
                <a:extLst>
                  <a:ext uri="{FF2B5EF4-FFF2-40B4-BE49-F238E27FC236}">
                    <a16:creationId xmlns:a16="http://schemas.microsoft.com/office/drawing/2014/main" id="{8738B4C1-48B3-8D43-57B3-DF798D570F2D}"/>
                  </a:ext>
                </a:extLst>
              </p:cNvPr>
              <p:cNvSpPr txBox="1"/>
              <p:nvPr/>
            </p:nvSpPr>
            <p:spPr>
              <a:xfrm>
                <a:off x="3033945" y="3223736"/>
                <a:ext cx="301686" cy="369332"/>
              </a:xfrm>
              <a:prstGeom prst="rect">
                <a:avLst/>
              </a:prstGeom>
              <a:noFill/>
            </p:spPr>
            <p:txBody>
              <a:bodyPr wrap="none" rtlCol="0">
                <a:spAutoFit/>
              </a:bodyPr>
              <a:lstStyle/>
              <a:p>
                <a:r>
                  <a:rPr lang="en-US" dirty="0">
                    <a:solidFill>
                      <a:srgbClr val="FF33CC"/>
                    </a:solidFill>
                  </a:rPr>
                  <a:t>1</a:t>
                </a:r>
              </a:p>
            </p:txBody>
          </p:sp>
          <p:sp>
            <p:nvSpPr>
              <p:cNvPr id="8" name="TextBox 7">
                <a:extLst>
                  <a:ext uri="{FF2B5EF4-FFF2-40B4-BE49-F238E27FC236}">
                    <a16:creationId xmlns:a16="http://schemas.microsoft.com/office/drawing/2014/main" id="{5BCE153C-97D2-2FDC-4F4B-FEDFBB49AE98}"/>
                  </a:ext>
                </a:extLst>
              </p:cNvPr>
              <p:cNvSpPr txBox="1"/>
              <p:nvPr/>
            </p:nvSpPr>
            <p:spPr>
              <a:xfrm>
                <a:off x="3567914" y="3223736"/>
                <a:ext cx="301686" cy="369332"/>
              </a:xfrm>
              <a:prstGeom prst="rect">
                <a:avLst/>
              </a:prstGeom>
              <a:noFill/>
            </p:spPr>
            <p:txBody>
              <a:bodyPr wrap="none" rtlCol="0">
                <a:spAutoFit/>
              </a:bodyPr>
              <a:lstStyle/>
              <a:p>
                <a:r>
                  <a:rPr lang="en-US" dirty="0">
                    <a:solidFill>
                      <a:srgbClr val="FF33CC"/>
                    </a:solidFill>
                  </a:rPr>
                  <a:t>2</a:t>
                </a:r>
              </a:p>
            </p:txBody>
          </p:sp>
          <p:sp>
            <p:nvSpPr>
              <p:cNvPr id="9" name="TextBox 8">
                <a:extLst>
                  <a:ext uri="{FF2B5EF4-FFF2-40B4-BE49-F238E27FC236}">
                    <a16:creationId xmlns:a16="http://schemas.microsoft.com/office/drawing/2014/main" id="{9C2625EF-4B40-86AC-DBF7-AEC4DBAC7920}"/>
                  </a:ext>
                </a:extLst>
              </p:cNvPr>
              <p:cNvSpPr txBox="1"/>
              <p:nvPr/>
            </p:nvSpPr>
            <p:spPr>
              <a:xfrm>
                <a:off x="4077688" y="3223736"/>
                <a:ext cx="301686" cy="369332"/>
              </a:xfrm>
              <a:prstGeom prst="rect">
                <a:avLst/>
              </a:prstGeom>
              <a:noFill/>
            </p:spPr>
            <p:txBody>
              <a:bodyPr wrap="none" rtlCol="0">
                <a:spAutoFit/>
              </a:bodyPr>
              <a:lstStyle/>
              <a:p>
                <a:r>
                  <a:rPr lang="en-US" dirty="0">
                    <a:solidFill>
                      <a:srgbClr val="FF33CC"/>
                    </a:solidFill>
                  </a:rPr>
                  <a:t>3</a:t>
                </a:r>
              </a:p>
            </p:txBody>
          </p:sp>
          <p:sp>
            <p:nvSpPr>
              <p:cNvPr id="16" name="TextBox 15">
                <a:extLst>
                  <a:ext uri="{FF2B5EF4-FFF2-40B4-BE49-F238E27FC236}">
                    <a16:creationId xmlns:a16="http://schemas.microsoft.com/office/drawing/2014/main" id="{EEC37B8A-61E0-DCA9-F6F9-F99C03E50FC5}"/>
                  </a:ext>
                </a:extLst>
              </p:cNvPr>
              <p:cNvSpPr txBox="1"/>
              <p:nvPr/>
            </p:nvSpPr>
            <p:spPr>
              <a:xfrm>
                <a:off x="4611088" y="3223158"/>
                <a:ext cx="301686" cy="369332"/>
              </a:xfrm>
              <a:prstGeom prst="rect">
                <a:avLst/>
              </a:prstGeom>
              <a:noFill/>
            </p:spPr>
            <p:txBody>
              <a:bodyPr wrap="none" rtlCol="0">
                <a:spAutoFit/>
              </a:bodyPr>
              <a:lstStyle/>
              <a:p>
                <a:r>
                  <a:rPr lang="en-US" dirty="0">
                    <a:solidFill>
                      <a:srgbClr val="FF33CC"/>
                    </a:solidFill>
                  </a:rPr>
                  <a:t>4</a:t>
                </a:r>
              </a:p>
            </p:txBody>
          </p:sp>
          <p:sp>
            <p:nvSpPr>
              <p:cNvPr id="17" name="TextBox 16">
                <a:extLst>
                  <a:ext uri="{FF2B5EF4-FFF2-40B4-BE49-F238E27FC236}">
                    <a16:creationId xmlns:a16="http://schemas.microsoft.com/office/drawing/2014/main" id="{751485CC-79A7-5233-BFC5-0C022EE87F6C}"/>
                  </a:ext>
                </a:extLst>
              </p:cNvPr>
              <p:cNvSpPr txBox="1"/>
              <p:nvPr/>
            </p:nvSpPr>
            <p:spPr>
              <a:xfrm>
                <a:off x="5110332" y="3223158"/>
                <a:ext cx="301686" cy="369332"/>
              </a:xfrm>
              <a:prstGeom prst="rect">
                <a:avLst/>
              </a:prstGeom>
              <a:noFill/>
            </p:spPr>
            <p:txBody>
              <a:bodyPr wrap="none" rtlCol="0">
                <a:spAutoFit/>
              </a:bodyPr>
              <a:lstStyle/>
              <a:p>
                <a:r>
                  <a:rPr lang="en-US" dirty="0">
                    <a:solidFill>
                      <a:srgbClr val="FF33CC"/>
                    </a:solidFill>
                  </a:rPr>
                  <a:t>5</a:t>
                </a:r>
              </a:p>
            </p:txBody>
          </p:sp>
          <p:sp>
            <p:nvSpPr>
              <p:cNvPr id="18" name="TextBox 17">
                <a:extLst>
                  <a:ext uri="{FF2B5EF4-FFF2-40B4-BE49-F238E27FC236}">
                    <a16:creationId xmlns:a16="http://schemas.microsoft.com/office/drawing/2014/main" id="{3B272925-512C-C00B-7B35-8DB56343F758}"/>
                  </a:ext>
                </a:extLst>
              </p:cNvPr>
              <p:cNvSpPr txBox="1"/>
              <p:nvPr/>
            </p:nvSpPr>
            <p:spPr>
              <a:xfrm>
                <a:off x="5702083" y="3223736"/>
                <a:ext cx="301686" cy="369332"/>
              </a:xfrm>
              <a:prstGeom prst="rect">
                <a:avLst/>
              </a:prstGeom>
              <a:noFill/>
            </p:spPr>
            <p:txBody>
              <a:bodyPr wrap="none" rtlCol="0">
                <a:spAutoFit/>
              </a:bodyPr>
              <a:lstStyle/>
              <a:p>
                <a:r>
                  <a:rPr lang="en-US" dirty="0">
                    <a:solidFill>
                      <a:srgbClr val="FF33CC"/>
                    </a:solidFill>
                  </a:rPr>
                  <a:t>6</a:t>
                </a:r>
              </a:p>
            </p:txBody>
          </p:sp>
          <p:sp>
            <p:nvSpPr>
              <p:cNvPr id="19" name="TextBox 18">
                <a:extLst>
                  <a:ext uri="{FF2B5EF4-FFF2-40B4-BE49-F238E27FC236}">
                    <a16:creationId xmlns:a16="http://schemas.microsoft.com/office/drawing/2014/main" id="{BC30E54D-BCBB-11D5-CD6E-F0AA8FE92BDD}"/>
                  </a:ext>
                </a:extLst>
              </p:cNvPr>
              <p:cNvSpPr txBox="1"/>
              <p:nvPr/>
            </p:nvSpPr>
            <p:spPr>
              <a:xfrm>
                <a:off x="6235483" y="3223158"/>
                <a:ext cx="301686" cy="369332"/>
              </a:xfrm>
              <a:prstGeom prst="rect">
                <a:avLst/>
              </a:prstGeom>
              <a:noFill/>
            </p:spPr>
            <p:txBody>
              <a:bodyPr wrap="none" rtlCol="0">
                <a:spAutoFit/>
              </a:bodyPr>
              <a:lstStyle/>
              <a:p>
                <a:r>
                  <a:rPr lang="en-US" dirty="0">
                    <a:solidFill>
                      <a:srgbClr val="FF33CC"/>
                    </a:solidFill>
                  </a:rPr>
                  <a:t>7</a:t>
                </a:r>
              </a:p>
            </p:txBody>
          </p:sp>
        </p:grpSp>
        <p:grpSp>
          <p:nvGrpSpPr>
            <p:cNvPr id="40" name="Group 39">
              <a:extLst>
                <a:ext uri="{FF2B5EF4-FFF2-40B4-BE49-F238E27FC236}">
                  <a16:creationId xmlns:a16="http://schemas.microsoft.com/office/drawing/2014/main" id="{6CAA4EA5-FE3D-8D40-0A90-42A1D5AC8ECF}"/>
                </a:ext>
              </a:extLst>
            </p:cNvPr>
            <p:cNvGrpSpPr/>
            <p:nvPr/>
          </p:nvGrpSpPr>
          <p:grpSpPr>
            <a:xfrm>
              <a:off x="6020939" y="2743200"/>
              <a:ext cx="4293125" cy="849868"/>
              <a:chOff x="2361062" y="2743200"/>
              <a:chExt cx="4293125" cy="849868"/>
            </a:xfrm>
          </p:grpSpPr>
          <p:grpSp>
            <p:nvGrpSpPr>
              <p:cNvPr id="41" name="Group 40">
                <a:extLst>
                  <a:ext uri="{FF2B5EF4-FFF2-40B4-BE49-F238E27FC236}">
                    <a16:creationId xmlns:a16="http://schemas.microsoft.com/office/drawing/2014/main" id="{F028159C-F314-68E3-297B-5DE73893EACE}"/>
                  </a:ext>
                </a:extLst>
              </p:cNvPr>
              <p:cNvGrpSpPr/>
              <p:nvPr/>
            </p:nvGrpSpPr>
            <p:grpSpPr>
              <a:xfrm>
                <a:off x="2361062" y="2743200"/>
                <a:ext cx="4268338" cy="533400"/>
                <a:chOff x="1445524" y="2971800"/>
                <a:chExt cx="4268338" cy="533400"/>
              </a:xfrm>
            </p:grpSpPr>
            <p:sp>
              <p:nvSpPr>
                <p:cNvPr id="78" name="Rectangle 77">
                  <a:extLst>
                    <a:ext uri="{FF2B5EF4-FFF2-40B4-BE49-F238E27FC236}">
                      <a16:creationId xmlns:a16="http://schemas.microsoft.com/office/drawing/2014/main" id="{A954409E-4BAF-A95F-544D-B8DF8CE93CEE}"/>
                    </a:ext>
                  </a:extLst>
                </p:cNvPr>
                <p:cNvSpPr/>
                <p:nvPr/>
              </p:nvSpPr>
              <p:spPr>
                <a:xfrm>
                  <a:off x="1445524" y="2971800"/>
                  <a:ext cx="533400" cy="533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113</a:t>
                  </a:r>
                </a:p>
              </p:txBody>
            </p:sp>
            <p:sp>
              <p:nvSpPr>
                <p:cNvPr id="79" name="Rectangle 78">
                  <a:extLst>
                    <a:ext uri="{FF2B5EF4-FFF2-40B4-BE49-F238E27FC236}">
                      <a16:creationId xmlns:a16="http://schemas.microsoft.com/office/drawing/2014/main" id="{245B0D8C-0166-3B37-5CF9-01E6616C1DC7}"/>
                    </a:ext>
                  </a:extLst>
                </p:cNvPr>
                <p:cNvSpPr/>
                <p:nvPr/>
              </p:nvSpPr>
              <p:spPr>
                <a:xfrm>
                  <a:off x="1978924" y="2971800"/>
                  <a:ext cx="533400" cy="533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901</a:t>
                  </a:r>
                </a:p>
              </p:txBody>
            </p:sp>
            <p:sp>
              <p:nvSpPr>
                <p:cNvPr id="80" name="Rectangle 79">
                  <a:extLst>
                    <a:ext uri="{FF2B5EF4-FFF2-40B4-BE49-F238E27FC236}">
                      <a16:creationId xmlns:a16="http://schemas.microsoft.com/office/drawing/2014/main" id="{D8757A04-74EC-52A0-17F3-20B1DEECB0C4}"/>
                    </a:ext>
                  </a:extLst>
                </p:cNvPr>
                <p:cNvSpPr/>
                <p:nvPr/>
              </p:nvSpPr>
              <p:spPr>
                <a:xfrm>
                  <a:off x="2512893" y="2971800"/>
                  <a:ext cx="533400" cy="533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555</a:t>
                  </a:r>
                </a:p>
              </p:txBody>
            </p:sp>
            <p:sp>
              <p:nvSpPr>
                <p:cNvPr id="81" name="Rectangle 80">
                  <a:extLst>
                    <a:ext uri="{FF2B5EF4-FFF2-40B4-BE49-F238E27FC236}">
                      <a16:creationId xmlns:a16="http://schemas.microsoft.com/office/drawing/2014/main" id="{9D5D8644-3F22-4B90-4575-591E69E6DD1D}"/>
                    </a:ext>
                  </a:extLst>
                </p:cNvPr>
                <p:cNvSpPr/>
                <p:nvPr/>
              </p:nvSpPr>
              <p:spPr>
                <a:xfrm>
                  <a:off x="3046293" y="2971800"/>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512</a:t>
                  </a:r>
                </a:p>
              </p:txBody>
            </p:sp>
            <p:sp>
              <p:nvSpPr>
                <p:cNvPr id="82" name="Rectangle 81">
                  <a:extLst>
                    <a:ext uri="{FF2B5EF4-FFF2-40B4-BE49-F238E27FC236}">
                      <a16:creationId xmlns:a16="http://schemas.microsoft.com/office/drawing/2014/main" id="{D0FB66AC-257C-A3A7-72A2-9BAA64032154}"/>
                    </a:ext>
                  </a:extLst>
                </p:cNvPr>
                <p:cNvSpPr/>
                <p:nvPr/>
              </p:nvSpPr>
              <p:spPr>
                <a:xfrm>
                  <a:off x="3579693" y="2971800"/>
                  <a:ext cx="533400" cy="533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245</a:t>
                  </a:r>
                </a:p>
              </p:txBody>
            </p:sp>
            <p:sp>
              <p:nvSpPr>
                <p:cNvPr id="83" name="Rectangle 82">
                  <a:extLst>
                    <a:ext uri="{FF2B5EF4-FFF2-40B4-BE49-F238E27FC236}">
                      <a16:creationId xmlns:a16="http://schemas.microsoft.com/office/drawing/2014/main" id="{B64146E2-4504-A8F1-99F9-D44753821034}"/>
                    </a:ext>
                  </a:extLst>
                </p:cNvPr>
                <p:cNvSpPr/>
                <p:nvPr/>
              </p:nvSpPr>
              <p:spPr>
                <a:xfrm>
                  <a:off x="4113662" y="2971800"/>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800</a:t>
                  </a:r>
                </a:p>
              </p:txBody>
            </p:sp>
            <p:sp>
              <p:nvSpPr>
                <p:cNvPr id="84" name="Rectangle 83">
                  <a:extLst>
                    <a:ext uri="{FF2B5EF4-FFF2-40B4-BE49-F238E27FC236}">
                      <a16:creationId xmlns:a16="http://schemas.microsoft.com/office/drawing/2014/main" id="{24994ADB-06A8-D4BC-7DB5-3CC06E91FA0C}"/>
                    </a:ext>
                  </a:extLst>
                </p:cNvPr>
                <p:cNvSpPr/>
                <p:nvPr/>
              </p:nvSpPr>
              <p:spPr>
                <a:xfrm>
                  <a:off x="4647062" y="2971800"/>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018</a:t>
                  </a:r>
                </a:p>
              </p:txBody>
            </p:sp>
            <p:sp>
              <p:nvSpPr>
                <p:cNvPr id="85" name="Rectangle 84">
                  <a:extLst>
                    <a:ext uri="{FF2B5EF4-FFF2-40B4-BE49-F238E27FC236}">
                      <a16:creationId xmlns:a16="http://schemas.microsoft.com/office/drawing/2014/main" id="{A8740905-608B-1F49-6E88-49046DEDE13C}"/>
                    </a:ext>
                  </a:extLst>
                </p:cNvPr>
                <p:cNvSpPr/>
                <p:nvPr/>
              </p:nvSpPr>
              <p:spPr>
                <a:xfrm>
                  <a:off x="5180462" y="2971800"/>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121</a:t>
                  </a:r>
                </a:p>
              </p:txBody>
            </p:sp>
          </p:grpSp>
          <p:sp>
            <p:nvSpPr>
              <p:cNvPr id="42" name="TextBox 41">
                <a:extLst>
                  <a:ext uri="{FF2B5EF4-FFF2-40B4-BE49-F238E27FC236}">
                    <a16:creationId xmlns:a16="http://schemas.microsoft.com/office/drawing/2014/main" id="{FA4ED3AF-CE5A-B2A9-1793-8C8C2A1B881B}"/>
                  </a:ext>
                </a:extLst>
              </p:cNvPr>
              <p:cNvSpPr txBox="1"/>
              <p:nvPr/>
            </p:nvSpPr>
            <p:spPr>
              <a:xfrm>
                <a:off x="2500545" y="3223736"/>
                <a:ext cx="301686" cy="369332"/>
              </a:xfrm>
              <a:prstGeom prst="rect">
                <a:avLst/>
              </a:prstGeom>
              <a:noFill/>
            </p:spPr>
            <p:txBody>
              <a:bodyPr wrap="none" rtlCol="0">
                <a:spAutoFit/>
              </a:bodyPr>
              <a:lstStyle/>
              <a:p>
                <a:r>
                  <a:rPr lang="en-US" dirty="0">
                    <a:solidFill>
                      <a:srgbClr val="FF33CC"/>
                    </a:solidFill>
                  </a:rPr>
                  <a:t>8</a:t>
                </a:r>
              </a:p>
            </p:txBody>
          </p:sp>
          <p:sp>
            <p:nvSpPr>
              <p:cNvPr id="43" name="TextBox 42">
                <a:extLst>
                  <a:ext uri="{FF2B5EF4-FFF2-40B4-BE49-F238E27FC236}">
                    <a16:creationId xmlns:a16="http://schemas.microsoft.com/office/drawing/2014/main" id="{000116F0-E2BC-4A94-3A2F-68B14E3D9D6D}"/>
                  </a:ext>
                </a:extLst>
              </p:cNvPr>
              <p:cNvSpPr txBox="1"/>
              <p:nvPr/>
            </p:nvSpPr>
            <p:spPr>
              <a:xfrm>
                <a:off x="3033945" y="3223736"/>
                <a:ext cx="301686" cy="369332"/>
              </a:xfrm>
              <a:prstGeom prst="rect">
                <a:avLst/>
              </a:prstGeom>
              <a:noFill/>
            </p:spPr>
            <p:txBody>
              <a:bodyPr wrap="none" rtlCol="0">
                <a:spAutoFit/>
              </a:bodyPr>
              <a:lstStyle/>
              <a:p>
                <a:r>
                  <a:rPr lang="en-US" dirty="0">
                    <a:solidFill>
                      <a:srgbClr val="FF33CC"/>
                    </a:solidFill>
                  </a:rPr>
                  <a:t>9</a:t>
                </a:r>
              </a:p>
            </p:txBody>
          </p:sp>
          <p:sp>
            <p:nvSpPr>
              <p:cNvPr id="44" name="TextBox 43">
                <a:extLst>
                  <a:ext uri="{FF2B5EF4-FFF2-40B4-BE49-F238E27FC236}">
                    <a16:creationId xmlns:a16="http://schemas.microsoft.com/office/drawing/2014/main" id="{58EB4907-B83A-178C-0854-3A1D1D6D8064}"/>
                  </a:ext>
                </a:extLst>
              </p:cNvPr>
              <p:cNvSpPr txBox="1"/>
              <p:nvPr/>
            </p:nvSpPr>
            <p:spPr>
              <a:xfrm>
                <a:off x="3567914" y="3223736"/>
                <a:ext cx="418704" cy="369332"/>
              </a:xfrm>
              <a:prstGeom prst="rect">
                <a:avLst/>
              </a:prstGeom>
              <a:noFill/>
            </p:spPr>
            <p:txBody>
              <a:bodyPr wrap="none" rtlCol="0">
                <a:spAutoFit/>
              </a:bodyPr>
              <a:lstStyle/>
              <a:p>
                <a:r>
                  <a:rPr lang="en-US" dirty="0">
                    <a:solidFill>
                      <a:srgbClr val="FF33CC"/>
                    </a:solidFill>
                  </a:rPr>
                  <a:t>10</a:t>
                </a:r>
              </a:p>
            </p:txBody>
          </p:sp>
          <p:sp>
            <p:nvSpPr>
              <p:cNvPr id="45" name="TextBox 44">
                <a:extLst>
                  <a:ext uri="{FF2B5EF4-FFF2-40B4-BE49-F238E27FC236}">
                    <a16:creationId xmlns:a16="http://schemas.microsoft.com/office/drawing/2014/main" id="{1F29C78F-1BB3-E0F4-23B0-F89C42A85941}"/>
                  </a:ext>
                </a:extLst>
              </p:cNvPr>
              <p:cNvSpPr txBox="1"/>
              <p:nvPr/>
            </p:nvSpPr>
            <p:spPr>
              <a:xfrm>
                <a:off x="4077688" y="3223736"/>
                <a:ext cx="418704" cy="369332"/>
              </a:xfrm>
              <a:prstGeom prst="rect">
                <a:avLst/>
              </a:prstGeom>
              <a:noFill/>
            </p:spPr>
            <p:txBody>
              <a:bodyPr wrap="none" rtlCol="0">
                <a:spAutoFit/>
              </a:bodyPr>
              <a:lstStyle/>
              <a:p>
                <a:r>
                  <a:rPr lang="en-US" dirty="0">
                    <a:solidFill>
                      <a:srgbClr val="FF33CC"/>
                    </a:solidFill>
                  </a:rPr>
                  <a:t>11</a:t>
                </a:r>
              </a:p>
            </p:txBody>
          </p:sp>
          <p:sp>
            <p:nvSpPr>
              <p:cNvPr id="74" name="TextBox 73">
                <a:extLst>
                  <a:ext uri="{FF2B5EF4-FFF2-40B4-BE49-F238E27FC236}">
                    <a16:creationId xmlns:a16="http://schemas.microsoft.com/office/drawing/2014/main" id="{91155CF0-8F3F-B2B6-B4CE-818EC30457F9}"/>
                  </a:ext>
                </a:extLst>
              </p:cNvPr>
              <p:cNvSpPr txBox="1"/>
              <p:nvPr/>
            </p:nvSpPr>
            <p:spPr>
              <a:xfrm>
                <a:off x="4611088" y="3223158"/>
                <a:ext cx="418704" cy="369332"/>
              </a:xfrm>
              <a:prstGeom prst="rect">
                <a:avLst/>
              </a:prstGeom>
              <a:noFill/>
            </p:spPr>
            <p:txBody>
              <a:bodyPr wrap="none" rtlCol="0">
                <a:spAutoFit/>
              </a:bodyPr>
              <a:lstStyle/>
              <a:p>
                <a:r>
                  <a:rPr lang="en-US" dirty="0">
                    <a:solidFill>
                      <a:srgbClr val="FF33CC"/>
                    </a:solidFill>
                  </a:rPr>
                  <a:t>12</a:t>
                </a:r>
              </a:p>
            </p:txBody>
          </p:sp>
          <p:sp>
            <p:nvSpPr>
              <p:cNvPr id="75" name="TextBox 74">
                <a:extLst>
                  <a:ext uri="{FF2B5EF4-FFF2-40B4-BE49-F238E27FC236}">
                    <a16:creationId xmlns:a16="http://schemas.microsoft.com/office/drawing/2014/main" id="{5ABAEC95-3AA8-1977-949A-53F10027BACC}"/>
                  </a:ext>
                </a:extLst>
              </p:cNvPr>
              <p:cNvSpPr txBox="1"/>
              <p:nvPr/>
            </p:nvSpPr>
            <p:spPr>
              <a:xfrm>
                <a:off x="5110332" y="3223158"/>
                <a:ext cx="418704" cy="369332"/>
              </a:xfrm>
              <a:prstGeom prst="rect">
                <a:avLst/>
              </a:prstGeom>
              <a:noFill/>
            </p:spPr>
            <p:txBody>
              <a:bodyPr wrap="none" rtlCol="0">
                <a:spAutoFit/>
              </a:bodyPr>
              <a:lstStyle/>
              <a:p>
                <a:r>
                  <a:rPr lang="en-US" dirty="0">
                    <a:solidFill>
                      <a:srgbClr val="FF33CC"/>
                    </a:solidFill>
                  </a:rPr>
                  <a:t>13</a:t>
                </a:r>
              </a:p>
            </p:txBody>
          </p:sp>
          <p:sp>
            <p:nvSpPr>
              <p:cNvPr id="76" name="TextBox 75">
                <a:extLst>
                  <a:ext uri="{FF2B5EF4-FFF2-40B4-BE49-F238E27FC236}">
                    <a16:creationId xmlns:a16="http://schemas.microsoft.com/office/drawing/2014/main" id="{9F7C5BDB-74C7-EEA9-FD7A-108150ED3D0B}"/>
                  </a:ext>
                </a:extLst>
              </p:cNvPr>
              <p:cNvSpPr txBox="1"/>
              <p:nvPr/>
            </p:nvSpPr>
            <p:spPr>
              <a:xfrm>
                <a:off x="5702083" y="3223736"/>
                <a:ext cx="418704" cy="369332"/>
              </a:xfrm>
              <a:prstGeom prst="rect">
                <a:avLst/>
              </a:prstGeom>
              <a:noFill/>
            </p:spPr>
            <p:txBody>
              <a:bodyPr wrap="none" rtlCol="0">
                <a:spAutoFit/>
              </a:bodyPr>
              <a:lstStyle/>
              <a:p>
                <a:r>
                  <a:rPr lang="en-US" dirty="0">
                    <a:solidFill>
                      <a:srgbClr val="FF33CC"/>
                    </a:solidFill>
                  </a:rPr>
                  <a:t>14</a:t>
                </a:r>
              </a:p>
            </p:txBody>
          </p:sp>
          <p:sp>
            <p:nvSpPr>
              <p:cNvPr id="77" name="TextBox 76">
                <a:extLst>
                  <a:ext uri="{FF2B5EF4-FFF2-40B4-BE49-F238E27FC236}">
                    <a16:creationId xmlns:a16="http://schemas.microsoft.com/office/drawing/2014/main" id="{9C38C609-4A48-7161-25E6-18F44C5174A4}"/>
                  </a:ext>
                </a:extLst>
              </p:cNvPr>
              <p:cNvSpPr txBox="1"/>
              <p:nvPr/>
            </p:nvSpPr>
            <p:spPr>
              <a:xfrm>
                <a:off x="6235483" y="3223158"/>
                <a:ext cx="418704" cy="369332"/>
              </a:xfrm>
              <a:prstGeom prst="rect">
                <a:avLst/>
              </a:prstGeom>
              <a:noFill/>
            </p:spPr>
            <p:txBody>
              <a:bodyPr wrap="none" rtlCol="0">
                <a:spAutoFit/>
              </a:bodyPr>
              <a:lstStyle/>
              <a:p>
                <a:r>
                  <a:rPr lang="en-US" dirty="0">
                    <a:solidFill>
                      <a:srgbClr val="FF33CC"/>
                    </a:solidFill>
                  </a:rPr>
                  <a:t>15</a:t>
                </a:r>
              </a:p>
            </p:txBody>
          </p:sp>
        </p:grpSp>
      </p:grpSp>
      <p:grpSp>
        <p:nvGrpSpPr>
          <p:cNvPr id="99" name="Group 98" descr="We proceed by doing a bucket sort using the least significant digit of the numbers. Because our numbers are represented in base 10, we have buckets 0 through 9, filled in as follows:&#10;bucket 0: 800&#10;bucket 1: 801, 401, 901, 121&#10;bucket 2: 512&#10;bucket 3: 103, 323, 823, 113&#10;bucket 4: empty&#10;bucket 5: 255, 555, 245&#10;bucket 6: empty&#10;bucket 7: empty&#10;bucket 8: 018&#10;bucket 9: 999">
            <a:extLst>
              <a:ext uri="{FF2B5EF4-FFF2-40B4-BE49-F238E27FC236}">
                <a16:creationId xmlns:a16="http://schemas.microsoft.com/office/drawing/2014/main" id="{C4BEB531-3711-E388-CD9E-744269DCB5F9}"/>
              </a:ext>
            </a:extLst>
          </p:cNvPr>
          <p:cNvGrpSpPr/>
          <p:nvPr/>
        </p:nvGrpSpPr>
        <p:grpSpPr>
          <a:xfrm>
            <a:off x="6639080" y="4886764"/>
            <a:ext cx="5334000" cy="1817195"/>
            <a:chOff x="4876800" y="4493526"/>
            <a:chExt cx="5334000" cy="1817195"/>
          </a:xfrm>
        </p:grpSpPr>
        <p:sp>
          <p:nvSpPr>
            <p:cNvPr id="100" name="Rectangle 99">
              <a:extLst>
                <a:ext uri="{FF2B5EF4-FFF2-40B4-BE49-F238E27FC236}">
                  <a16:creationId xmlns:a16="http://schemas.microsoft.com/office/drawing/2014/main" id="{54D98CC9-1ECA-8EC1-D4F2-F5356BD5D74D}"/>
                </a:ext>
              </a:extLst>
            </p:cNvPr>
            <p:cNvSpPr/>
            <p:nvPr/>
          </p:nvSpPr>
          <p:spPr>
            <a:xfrm>
              <a:off x="9677400" y="4494663"/>
              <a:ext cx="533400" cy="144343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999</a:t>
              </a:r>
            </a:p>
          </p:txBody>
        </p:sp>
        <p:sp>
          <p:nvSpPr>
            <p:cNvPr id="101" name="Rectangle 100">
              <a:extLst>
                <a:ext uri="{FF2B5EF4-FFF2-40B4-BE49-F238E27FC236}">
                  <a16:creationId xmlns:a16="http://schemas.microsoft.com/office/drawing/2014/main" id="{AA885E00-B68C-F785-3E08-00904AF4E605}"/>
                </a:ext>
              </a:extLst>
            </p:cNvPr>
            <p:cNvSpPr/>
            <p:nvPr/>
          </p:nvSpPr>
          <p:spPr>
            <a:xfrm>
              <a:off x="9144000" y="4493526"/>
              <a:ext cx="533400" cy="144343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018</a:t>
              </a:r>
            </a:p>
          </p:txBody>
        </p:sp>
        <p:sp>
          <p:nvSpPr>
            <p:cNvPr id="102" name="Rectangle 101">
              <a:extLst>
                <a:ext uri="{FF2B5EF4-FFF2-40B4-BE49-F238E27FC236}">
                  <a16:creationId xmlns:a16="http://schemas.microsoft.com/office/drawing/2014/main" id="{8E53BF7D-9B29-0146-38F4-473D33D31363}"/>
                </a:ext>
              </a:extLst>
            </p:cNvPr>
            <p:cNvSpPr/>
            <p:nvPr/>
          </p:nvSpPr>
          <p:spPr>
            <a:xfrm>
              <a:off x="8610600" y="4493526"/>
              <a:ext cx="533400" cy="144343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03" name="Rectangle 102">
              <a:extLst>
                <a:ext uri="{FF2B5EF4-FFF2-40B4-BE49-F238E27FC236}">
                  <a16:creationId xmlns:a16="http://schemas.microsoft.com/office/drawing/2014/main" id="{26DF8AFB-0BE2-6403-A1E2-1E8D871B2345}"/>
                </a:ext>
              </a:extLst>
            </p:cNvPr>
            <p:cNvSpPr/>
            <p:nvPr/>
          </p:nvSpPr>
          <p:spPr>
            <a:xfrm>
              <a:off x="8077200" y="4494663"/>
              <a:ext cx="533400" cy="144343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04" name="Rectangle 103">
              <a:extLst>
                <a:ext uri="{FF2B5EF4-FFF2-40B4-BE49-F238E27FC236}">
                  <a16:creationId xmlns:a16="http://schemas.microsoft.com/office/drawing/2014/main" id="{7989718A-7D33-FB9B-C348-2CC0497D6E02}"/>
                </a:ext>
              </a:extLst>
            </p:cNvPr>
            <p:cNvSpPr/>
            <p:nvPr/>
          </p:nvSpPr>
          <p:spPr>
            <a:xfrm>
              <a:off x="7543800" y="4494663"/>
              <a:ext cx="533400" cy="144343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255</a:t>
              </a:r>
            </a:p>
            <a:p>
              <a:pPr algn="ctr"/>
              <a:r>
                <a:rPr lang="en-US" dirty="0">
                  <a:solidFill>
                    <a:schemeClr val="tx1"/>
                  </a:solidFill>
                </a:rPr>
                <a:t>555</a:t>
              </a:r>
            </a:p>
            <a:p>
              <a:pPr algn="ctr"/>
              <a:r>
                <a:rPr lang="en-US" dirty="0">
                  <a:solidFill>
                    <a:schemeClr val="tx1"/>
                  </a:solidFill>
                </a:rPr>
                <a:t>245</a:t>
              </a:r>
            </a:p>
          </p:txBody>
        </p:sp>
        <p:sp>
          <p:nvSpPr>
            <p:cNvPr id="105" name="Rectangle 104">
              <a:extLst>
                <a:ext uri="{FF2B5EF4-FFF2-40B4-BE49-F238E27FC236}">
                  <a16:creationId xmlns:a16="http://schemas.microsoft.com/office/drawing/2014/main" id="{DC242C9B-09A4-6117-C57D-D24450AC01BE}"/>
                </a:ext>
              </a:extLst>
            </p:cNvPr>
            <p:cNvSpPr/>
            <p:nvPr/>
          </p:nvSpPr>
          <p:spPr>
            <a:xfrm>
              <a:off x="7010400" y="4493526"/>
              <a:ext cx="533400" cy="144343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06" name="Rectangle 105">
              <a:extLst>
                <a:ext uri="{FF2B5EF4-FFF2-40B4-BE49-F238E27FC236}">
                  <a16:creationId xmlns:a16="http://schemas.microsoft.com/office/drawing/2014/main" id="{015C1621-566D-4D9B-4062-CF55647D2ACB}"/>
                </a:ext>
              </a:extLst>
            </p:cNvPr>
            <p:cNvSpPr/>
            <p:nvPr/>
          </p:nvSpPr>
          <p:spPr>
            <a:xfrm>
              <a:off x="6477000" y="4493526"/>
              <a:ext cx="533400" cy="144343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103</a:t>
              </a:r>
            </a:p>
            <a:p>
              <a:pPr algn="ctr"/>
              <a:r>
                <a:rPr lang="en-US" dirty="0">
                  <a:solidFill>
                    <a:schemeClr val="tx1"/>
                  </a:solidFill>
                </a:rPr>
                <a:t>323</a:t>
              </a:r>
            </a:p>
            <a:p>
              <a:pPr algn="ctr"/>
              <a:r>
                <a:rPr lang="en-US" dirty="0">
                  <a:solidFill>
                    <a:schemeClr val="tx1"/>
                  </a:solidFill>
                </a:rPr>
                <a:t>823</a:t>
              </a:r>
            </a:p>
            <a:p>
              <a:pPr algn="ctr"/>
              <a:r>
                <a:rPr lang="en-US" dirty="0">
                  <a:solidFill>
                    <a:schemeClr val="tx1"/>
                  </a:solidFill>
                </a:rPr>
                <a:t>113</a:t>
              </a:r>
            </a:p>
          </p:txBody>
        </p:sp>
        <p:sp>
          <p:nvSpPr>
            <p:cNvPr id="107" name="Rectangle 106">
              <a:extLst>
                <a:ext uri="{FF2B5EF4-FFF2-40B4-BE49-F238E27FC236}">
                  <a16:creationId xmlns:a16="http://schemas.microsoft.com/office/drawing/2014/main" id="{C7A6F8BB-D41D-CFC2-3B83-378EB0BEE6B6}"/>
                </a:ext>
              </a:extLst>
            </p:cNvPr>
            <p:cNvSpPr/>
            <p:nvPr/>
          </p:nvSpPr>
          <p:spPr>
            <a:xfrm>
              <a:off x="5943600" y="4494663"/>
              <a:ext cx="533400" cy="144343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512</a:t>
              </a:r>
            </a:p>
          </p:txBody>
        </p:sp>
        <p:sp>
          <p:nvSpPr>
            <p:cNvPr id="108" name="TextBox 107">
              <a:extLst>
                <a:ext uri="{FF2B5EF4-FFF2-40B4-BE49-F238E27FC236}">
                  <a16:creationId xmlns:a16="http://schemas.microsoft.com/office/drawing/2014/main" id="{F861BB88-9666-9EB5-3623-B2DCEF4360DA}"/>
                </a:ext>
              </a:extLst>
            </p:cNvPr>
            <p:cNvSpPr txBox="1"/>
            <p:nvPr/>
          </p:nvSpPr>
          <p:spPr>
            <a:xfrm>
              <a:off x="4992657" y="5941389"/>
              <a:ext cx="301686" cy="369332"/>
            </a:xfrm>
            <a:prstGeom prst="rect">
              <a:avLst/>
            </a:prstGeom>
            <a:noFill/>
          </p:spPr>
          <p:txBody>
            <a:bodyPr wrap="none" rtlCol="0">
              <a:spAutoFit/>
            </a:bodyPr>
            <a:lstStyle/>
            <a:p>
              <a:r>
                <a:rPr lang="en-US" dirty="0">
                  <a:solidFill>
                    <a:srgbClr val="FF33CC"/>
                  </a:solidFill>
                </a:rPr>
                <a:t>0</a:t>
              </a:r>
            </a:p>
          </p:txBody>
        </p:sp>
        <p:sp>
          <p:nvSpPr>
            <p:cNvPr id="109" name="TextBox 108">
              <a:extLst>
                <a:ext uri="{FF2B5EF4-FFF2-40B4-BE49-F238E27FC236}">
                  <a16:creationId xmlns:a16="http://schemas.microsoft.com/office/drawing/2014/main" id="{7DD2ED4B-3174-CE5F-9623-8FFD23B19965}"/>
                </a:ext>
              </a:extLst>
            </p:cNvPr>
            <p:cNvSpPr txBox="1"/>
            <p:nvPr/>
          </p:nvSpPr>
          <p:spPr>
            <a:xfrm>
              <a:off x="5526057" y="5941389"/>
              <a:ext cx="301686" cy="369332"/>
            </a:xfrm>
            <a:prstGeom prst="rect">
              <a:avLst/>
            </a:prstGeom>
            <a:noFill/>
          </p:spPr>
          <p:txBody>
            <a:bodyPr wrap="none" rtlCol="0">
              <a:spAutoFit/>
            </a:bodyPr>
            <a:lstStyle/>
            <a:p>
              <a:r>
                <a:rPr lang="en-US" dirty="0">
                  <a:solidFill>
                    <a:srgbClr val="FF33CC"/>
                  </a:solidFill>
                </a:rPr>
                <a:t>1</a:t>
              </a:r>
            </a:p>
          </p:txBody>
        </p:sp>
        <p:sp>
          <p:nvSpPr>
            <p:cNvPr id="110" name="TextBox 109">
              <a:extLst>
                <a:ext uri="{FF2B5EF4-FFF2-40B4-BE49-F238E27FC236}">
                  <a16:creationId xmlns:a16="http://schemas.microsoft.com/office/drawing/2014/main" id="{E3A5957B-0255-9C64-F7B4-05DAE01FEE43}"/>
                </a:ext>
              </a:extLst>
            </p:cNvPr>
            <p:cNvSpPr txBox="1"/>
            <p:nvPr/>
          </p:nvSpPr>
          <p:spPr>
            <a:xfrm>
              <a:off x="6060026" y="5941389"/>
              <a:ext cx="301686" cy="369332"/>
            </a:xfrm>
            <a:prstGeom prst="rect">
              <a:avLst/>
            </a:prstGeom>
            <a:noFill/>
          </p:spPr>
          <p:txBody>
            <a:bodyPr wrap="none" rtlCol="0">
              <a:spAutoFit/>
            </a:bodyPr>
            <a:lstStyle/>
            <a:p>
              <a:r>
                <a:rPr lang="en-US" dirty="0">
                  <a:solidFill>
                    <a:srgbClr val="FF33CC"/>
                  </a:solidFill>
                </a:rPr>
                <a:t>2</a:t>
              </a:r>
            </a:p>
          </p:txBody>
        </p:sp>
        <p:sp>
          <p:nvSpPr>
            <p:cNvPr id="111" name="TextBox 110">
              <a:extLst>
                <a:ext uri="{FF2B5EF4-FFF2-40B4-BE49-F238E27FC236}">
                  <a16:creationId xmlns:a16="http://schemas.microsoft.com/office/drawing/2014/main" id="{281CAD29-B3DF-A849-5CE5-4BF69DD53C73}"/>
                </a:ext>
              </a:extLst>
            </p:cNvPr>
            <p:cNvSpPr txBox="1"/>
            <p:nvPr/>
          </p:nvSpPr>
          <p:spPr>
            <a:xfrm>
              <a:off x="6569800" y="5941389"/>
              <a:ext cx="301686" cy="369332"/>
            </a:xfrm>
            <a:prstGeom prst="rect">
              <a:avLst/>
            </a:prstGeom>
            <a:noFill/>
          </p:spPr>
          <p:txBody>
            <a:bodyPr wrap="none" rtlCol="0">
              <a:spAutoFit/>
            </a:bodyPr>
            <a:lstStyle/>
            <a:p>
              <a:r>
                <a:rPr lang="en-US" dirty="0">
                  <a:solidFill>
                    <a:srgbClr val="FF33CC"/>
                  </a:solidFill>
                </a:rPr>
                <a:t>3</a:t>
              </a:r>
            </a:p>
          </p:txBody>
        </p:sp>
        <p:sp>
          <p:nvSpPr>
            <p:cNvPr id="112" name="TextBox 111">
              <a:extLst>
                <a:ext uri="{FF2B5EF4-FFF2-40B4-BE49-F238E27FC236}">
                  <a16:creationId xmlns:a16="http://schemas.microsoft.com/office/drawing/2014/main" id="{DB99E5E6-92D5-F305-7AAD-325721A03303}"/>
                </a:ext>
              </a:extLst>
            </p:cNvPr>
            <p:cNvSpPr txBox="1"/>
            <p:nvPr/>
          </p:nvSpPr>
          <p:spPr>
            <a:xfrm>
              <a:off x="7103200" y="5940811"/>
              <a:ext cx="301686" cy="369332"/>
            </a:xfrm>
            <a:prstGeom prst="rect">
              <a:avLst/>
            </a:prstGeom>
            <a:noFill/>
          </p:spPr>
          <p:txBody>
            <a:bodyPr wrap="none" rtlCol="0">
              <a:spAutoFit/>
            </a:bodyPr>
            <a:lstStyle/>
            <a:p>
              <a:r>
                <a:rPr lang="en-US" dirty="0">
                  <a:solidFill>
                    <a:srgbClr val="FF33CC"/>
                  </a:solidFill>
                </a:rPr>
                <a:t>4</a:t>
              </a:r>
            </a:p>
          </p:txBody>
        </p:sp>
        <p:sp>
          <p:nvSpPr>
            <p:cNvPr id="113" name="TextBox 112">
              <a:extLst>
                <a:ext uri="{FF2B5EF4-FFF2-40B4-BE49-F238E27FC236}">
                  <a16:creationId xmlns:a16="http://schemas.microsoft.com/office/drawing/2014/main" id="{94D8D65B-6701-8B3A-6DF6-D98B1ED9EBFF}"/>
                </a:ext>
              </a:extLst>
            </p:cNvPr>
            <p:cNvSpPr txBox="1"/>
            <p:nvPr/>
          </p:nvSpPr>
          <p:spPr>
            <a:xfrm>
              <a:off x="7602444" y="5940811"/>
              <a:ext cx="301686" cy="369332"/>
            </a:xfrm>
            <a:prstGeom prst="rect">
              <a:avLst/>
            </a:prstGeom>
            <a:noFill/>
          </p:spPr>
          <p:txBody>
            <a:bodyPr wrap="none" rtlCol="0">
              <a:spAutoFit/>
            </a:bodyPr>
            <a:lstStyle/>
            <a:p>
              <a:r>
                <a:rPr lang="en-US" dirty="0">
                  <a:solidFill>
                    <a:srgbClr val="FF33CC"/>
                  </a:solidFill>
                </a:rPr>
                <a:t>5</a:t>
              </a:r>
            </a:p>
          </p:txBody>
        </p:sp>
        <p:sp>
          <p:nvSpPr>
            <p:cNvPr id="114" name="TextBox 113">
              <a:extLst>
                <a:ext uri="{FF2B5EF4-FFF2-40B4-BE49-F238E27FC236}">
                  <a16:creationId xmlns:a16="http://schemas.microsoft.com/office/drawing/2014/main" id="{8BC08D99-04C9-E62B-494D-3A181488A7AA}"/>
                </a:ext>
              </a:extLst>
            </p:cNvPr>
            <p:cNvSpPr txBox="1"/>
            <p:nvPr/>
          </p:nvSpPr>
          <p:spPr>
            <a:xfrm>
              <a:off x="8194195" y="5941389"/>
              <a:ext cx="301686" cy="369332"/>
            </a:xfrm>
            <a:prstGeom prst="rect">
              <a:avLst/>
            </a:prstGeom>
            <a:noFill/>
          </p:spPr>
          <p:txBody>
            <a:bodyPr wrap="none" rtlCol="0">
              <a:spAutoFit/>
            </a:bodyPr>
            <a:lstStyle/>
            <a:p>
              <a:r>
                <a:rPr lang="en-US" dirty="0">
                  <a:solidFill>
                    <a:srgbClr val="FF33CC"/>
                  </a:solidFill>
                </a:rPr>
                <a:t>6</a:t>
              </a:r>
            </a:p>
          </p:txBody>
        </p:sp>
        <p:sp>
          <p:nvSpPr>
            <p:cNvPr id="115" name="TextBox 114">
              <a:extLst>
                <a:ext uri="{FF2B5EF4-FFF2-40B4-BE49-F238E27FC236}">
                  <a16:creationId xmlns:a16="http://schemas.microsoft.com/office/drawing/2014/main" id="{7F614A99-7467-E672-9DB1-AF5A3A8C5BA4}"/>
                </a:ext>
              </a:extLst>
            </p:cNvPr>
            <p:cNvSpPr txBox="1"/>
            <p:nvPr/>
          </p:nvSpPr>
          <p:spPr>
            <a:xfrm>
              <a:off x="8727595" y="5940811"/>
              <a:ext cx="301686" cy="369332"/>
            </a:xfrm>
            <a:prstGeom prst="rect">
              <a:avLst/>
            </a:prstGeom>
            <a:noFill/>
          </p:spPr>
          <p:txBody>
            <a:bodyPr wrap="none" rtlCol="0">
              <a:spAutoFit/>
            </a:bodyPr>
            <a:lstStyle/>
            <a:p>
              <a:r>
                <a:rPr lang="en-US" dirty="0">
                  <a:solidFill>
                    <a:srgbClr val="FF33CC"/>
                  </a:solidFill>
                </a:rPr>
                <a:t>7</a:t>
              </a:r>
            </a:p>
          </p:txBody>
        </p:sp>
        <p:sp>
          <p:nvSpPr>
            <p:cNvPr id="116" name="Rectangle 115">
              <a:extLst>
                <a:ext uri="{FF2B5EF4-FFF2-40B4-BE49-F238E27FC236}">
                  <a16:creationId xmlns:a16="http://schemas.microsoft.com/office/drawing/2014/main" id="{F764E1B5-6D75-87C0-89E3-5D3ABC709EDB}"/>
                </a:ext>
              </a:extLst>
            </p:cNvPr>
            <p:cNvSpPr/>
            <p:nvPr/>
          </p:nvSpPr>
          <p:spPr>
            <a:xfrm>
              <a:off x="5410200" y="4494663"/>
              <a:ext cx="533400" cy="144343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801</a:t>
              </a:r>
            </a:p>
            <a:p>
              <a:pPr algn="ctr"/>
              <a:r>
                <a:rPr lang="en-US" dirty="0">
                  <a:solidFill>
                    <a:schemeClr val="tx1"/>
                  </a:solidFill>
                </a:rPr>
                <a:t>401</a:t>
              </a:r>
            </a:p>
            <a:p>
              <a:pPr algn="ctr"/>
              <a:r>
                <a:rPr lang="en-US" dirty="0">
                  <a:solidFill>
                    <a:schemeClr val="tx1"/>
                  </a:solidFill>
                </a:rPr>
                <a:t>101</a:t>
              </a:r>
            </a:p>
            <a:p>
              <a:pPr algn="ctr"/>
              <a:r>
                <a:rPr lang="en-US" dirty="0">
                  <a:solidFill>
                    <a:schemeClr val="tx1"/>
                  </a:solidFill>
                </a:rPr>
                <a:t>901</a:t>
              </a:r>
            </a:p>
            <a:p>
              <a:pPr algn="ctr"/>
              <a:r>
                <a:rPr lang="en-US" dirty="0">
                  <a:solidFill>
                    <a:schemeClr val="tx1"/>
                  </a:solidFill>
                </a:rPr>
                <a:t>121</a:t>
              </a:r>
            </a:p>
          </p:txBody>
        </p:sp>
        <p:sp>
          <p:nvSpPr>
            <p:cNvPr id="117" name="Rectangle 116">
              <a:extLst>
                <a:ext uri="{FF2B5EF4-FFF2-40B4-BE49-F238E27FC236}">
                  <a16:creationId xmlns:a16="http://schemas.microsoft.com/office/drawing/2014/main" id="{69EB4A83-5E3A-A769-DCFB-123F8F10F4A7}"/>
                </a:ext>
              </a:extLst>
            </p:cNvPr>
            <p:cNvSpPr/>
            <p:nvPr/>
          </p:nvSpPr>
          <p:spPr>
            <a:xfrm>
              <a:off x="4876800" y="4493526"/>
              <a:ext cx="533400" cy="144343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800</a:t>
              </a:r>
            </a:p>
          </p:txBody>
        </p:sp>
        <p:sp>
          <p:nvSpPr>
            <p:cNvPr id="118" name="TextBox 117">
              <a:extLst>
                <a:ext uri="{FF2B5EF4-FFF2-40B4-BE49-F238E27FC236}">
                  <a16:creationId xmlns:a16="http://schemas.microsoft.com/office/drawing/2014/main" id="{9C96E0C1-A550-56EC-FD72-2C4BC9F7C7F9}"/>
                </a:ext>
              </a:extLst>
            </p:cNvPr>
            <p:cNvSpPr txBox="1"/>
            <p:nvPr/>
          </p:nvSpPr>
          <p:spPr>
            <a:xfrm>
              <a:off x="9269625" y="5941389"/>
              <a:ext cx="301686" cy="369332"/>
            </a:xfrm>
            <a:prstGeom prst="rect">
              <a:avLst/>
            </a:prstGeom>
            <a:noFill/>
          </p:spPr>
          <p:txBody>
            <a:bodyPr wrap="none" rtlCol="0">
              <a:spAutoFit/>
            </a:bodyPr>
            <a:lstStyle/>
            <a:p>
              <a:r>
                <a:rPr lang="en-US" dirty="0">
                  <a:solidFill>
                    <a:srgbClr val="FF33CC"/>
                  </a:solidFill>
                </a:rPr>
                <a:t>8</a:t>
              </a:r>
            </a:p>
          </p:txBody>
        </p:sp>
        <p:sp>
          <p:nvSpPr>
            <p:cNvPr id="119" name="TextBox 118">
              <a:extLst>
                <a:ext uri="{FF2B5EF4-FFF2-40B4-BE49-F238E27FC236}">
                  <a16:creationId xmlns:a16="http://schemas.microsoft.com/office/drawing/2014/main" id="{6CBA1B4E-2801-0FFF-09AA-4BDE9E2E2705}"/>
                </a:ext>
              </a:extLst>
            </p:cNvPr>
            <p:cNvSpPr txBox="1"/>
            <p:nvPr/>
          </p:nvSpPr>
          <p:spPr>
            <a:xfrm>
              <a:off x="9811805" y="5941389"/>
              <a:ext cx="301686" cy="369332"/>
            </a:xfrm>
            <a:prstGeom prst="rect">
              <a:avLst/>
            </a:prstGeom>
            <a:noFill/>
          </p:spPr>
          <p:txBody>
            <a:bodyPr wrap="none" rtlCol="0">
              <a:spAutoFit/>
            </a:bodyPr>
            <a:lstStyle/>
            <a:p>
              <a:r>
                <a:rPr lang="en-US" dirty="0">
                  <a:solidFill>
                    <a:srgbClr val="FF33CC"/>
                  </a:solidFill>
                </a:rPr>
                <a:t>9</a:t>
              </a:r>
            </a:p>
          </p:txBody>
        </p:sp>
      </p:grpSp>
      <p:sp>
        <p:nvSpPr>
          <p:cNvPr id="120" name="Arrow: Bent-Up 119">
            <a:extLst>
              <a:ext uri="{FF2B5EF4-FFF2-40B4-BE49-F238E27FC236}">
                <a16:creationId xmlns:a16="http://schemas.microsoft.com/office/drawing/2014/main" id="{F8C1EBBC-2D29-3947-2D55-152820918DA0}"/>
              </a:ext>
              <a:ext uri="{C183D7F6-B498-43B3-948B-1728B52AA6E4}">
                <adec:decorative xmlns:adec="http://schemas.microsoft.com/office/drawing/2017/decorative" val="1"/>
              </a:ext>
            </a:extLst>
          </p:cNvPr>
          <p:cNvSpPr/>
          <p:nvPr/>
        </p:nvSpPr>
        <p:spPr>
          <a:xfrm rot="5400000">
            <a:off x="4443829" y="4592010"/>
            <a:ext cx="1128451" cy="1325563"/>
          </a:xfrm>
          <a:prstGeom prst="bentUp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182224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1"/>
                                        </p:tgtEl>
                                        <p:attrNameLst>
                                          <p:attrName>style.visibility</p:attrName>
                                        </p:attrNameLst>
                                      </p:cBhvr>
                                      <p:to>
                                        <p:strVal val="visible"/>
                                      </p:to>
                                    </p:set>
                                    <p:animEffect transition="in" filter="fade">
                                      <p:cBhvr>
                                        <p:cTn id="7" dur="5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24D522-A643-E0F7-0203-D79E5BF422B6}"/>
              </a:ext>
            </a:extLst>
          </p:cNvPr>
          <p:cNvSpPr>
            <a:spLocks noGrp="1"/>
          </p:cNvSpPr>
          <p:nvPr>
            <p:ph type="title"/>
          </p:nvPr>
        </p:nvSpPr>
        <p:spPr/>
        <p:txBody>
          <a:bodyPr/>
          <a:lstStyle/>
          <a:p>
            <a:r>
              <a:rPr lang="en-US" dirty="0" err="1"/>
              <a:t>RadixSort</a:t>
            </a:r>
            <a:r>
              <a:rPr lang="en-US" dirty="0"/>
              <a:t> – Re-Bucket by 10s</a:t>
            </a:r>
          </a:p>
        </p:txBody>
      </p:sp>
      <p:sp>
        <p:nvSpPr>
          <p:cNvPr id="3" name="Content Placeholder 2">
            <a:extLst>
              <a:ext uri="{FF2B5EF4-FFF2-40B4-BE49-F238E27FC236}">
                <a16:creationId xmlns:a16="http://schemas.microsoft.com/office/drawing/2014/main" id="{13E04AAD-4854-7E00-900E-93F7F0ADE080}"/>
              </a:ext>
            </a:extLst>
          </p:cNvPr>
          <p:cNvSpPr>
            <a:spLocks noGrp="1"/>
          </p:cNvSpPr>
          <p:nvPr>
            <p:ph idx="1"/>
          </p:nvPr>
        </p:nvSpPr>
        <p:spPr>
          <a:xfrm>
            <a:off x="503842" y="1517901"/>
            <a:ext cx="11668760" cy="4351338"/>
          </a:xfrm>
        </p:spPr>
        <p:txBody>
          <a:bodyPr/>
          <a:lstStyle/>
          <a:p>
            <a:r>
              <a:rPr lang="en-US" dirty="0"/>
              <a:t>Radix: The base of a number system</a:t>
            </a:r>
          </a:p>
          <a:p>
            <a:pPr lvl="1"/>
            <a:r>
              <a:rPr lang="en-US" dirty="0"/>
              <a:t>We’ll use base 10, most implementations will use larger bases</a:t>
            </a:r>
          </a:p>
          <a:p>
            <a:r>
              <a:rPr lang="en-US" dirty="0"/>
              <a:t>Idea: </a:t>
            </a:r>
          </a:p>
          <a:p>
            <a:pPr lvl="1"/>
            <a:r>
              <a:rPr lang="en-US" dirty="0" err="1"/>
              <a:t>BucketSort</a:t>
            </a:r>
            <a:r>
              <a:rPr lang="en-US" dirty="0"/>
              <a:t> by each digit, one at a time, from least significant to most significant</a:t>
            </a:r>
          </a:p>
        </p:txBody>
      </p:sp>
      <p:sp>
        <p:nvSpPr>
          <p:cNvPr id="31" name="TextBox 30">
            <a:extLst>
              <a:ext uri="{FF2B5EF4-FFF2-40B4-BE49-F238E27FC236}">
                <a16:creationId xmlns:a16="http://schemas.microsoft.com/office/drawing/2014/main" id="{9F143260-887A-82E5-E7F0-D8C587242AE1}"/>
              </a:ext>
            </a:extLst>
          </p:cNvPr>
          <p:cNvSpPr txBox="1"/>
          <p:nvPr/>
        </p:nvSpPr>
        <p:spPr>
          <a:xfrm>
            <a:off x="1308984" y="5534047"/>
            <a:ext cx="3184788" cy="1200329"/>
          </a:xfrm>
          <a:prstGeom prst="rect">
            <a:avLst/>
          </a:prstGeom>
          <a:noFill/>
        </p:spPr>
        <p:txBody>
          <a:bodyPr wrap="square" rtlCol="0">
            <a:spAutoFit/>
          </a:bodyPr>
          <a:lstStyle/>
          <a:p>
            <a:r>
              <a:rPr lang="en-US" sz="2400" dirty="0"/>
              <a:t>Place each element into a “bucket” according to its 10’s place</a:t>
            </a:r>
          </a:p>
        </p:txBody>
      </p:sp>
      <p:grpSp>
        <p:nvGrpSpPr>
          <p:cNvPr id="99" name="Group 98" descr="All the values bucketed by the 1s place">
            <a:extLst>
              <a:ext uri="{FF2B5EF4-FFF2-40B4-BE49-F238E27FC236}">
                <a16:creationId xmlns:a16="http://schemas.microsoft.com/office/drawing/2014/main" id="{C4BEB531-3711-E388-CD9E-744269DCB5F9}"/>
              </a:ext>
            </a:extLst>
          </p:cNvPr>
          <p:cNvGrpSpPr/>
          <p:nvPr/>
        </p:nvGrpSpPr>
        <p:grpSpPr>
          <a:xfrm>
            <a:off x="452562" y="3381872"/>
            <a:ext cx="5334000" cy="1817195"/>
            <a:chOff x="4876800" y="4493526"/>
            <a:chExt cx="5334000" cy="1817195"/>
          </a:xfrm>
        </p:grpSpPr>
        <p:sp>
          <p:nvSpPr>
            <p:cNvPr id="100" name="Rectangle 99">
              <a:extLst>
                <a:ext uri="{FF2B5EF4-FFF2-40B4-BE49-F238E27FC236}">
                  <a16:creationId xmlns:a16="http://schemas.microsoft.com/office/drawing/2014/main" id="{54D98CC9-1ECA-8EC1-D4F2-F5356BD5D74D}"/>
                </a:ext>
              </a:extLst>
            </p:cNvPr>
            <p:cNvSpPr/>
            <p:nvPr/>
          </p:nvSpPr>
          <p:spPr>
            <a:xfrm>
              <a:off x="9677400" y="4494663"/>
              <a:ext cx="533400" cy="144343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999</a:t>
              </a:r>
            </a:p>
          </p:txBody>
        </p:sp>
        <p:sp>
          <p:nvSpPr>
            <p:cNvPr id="101" name="Rectangle 100">
              <a:extLst>
                <a:ext uri="{FF2B5EF4-FFF2-40B4-BE49-F238E27FC236}">
                  <a16:creationId xmlns:a16="http://schemas.microsoft.com/office/drawing/2014/main" id="{AA885E00-B68C-F785-3E08-00904AF4E605}"/>
                </a:ext>
              </a:extLst>
            </p:cNvPr>
            <p:cNvSpPr/>
            <p:nvPr/>
          </p:nvSpPr>
          <p:spPr>
            <a:xfrm>
              <a:off x="9144000" y="4493526"/>
              <a:ext cx="533400" cy="144343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018</a:t>
              </a:r>
            </a:p>
          </p:txBody>
        </p:sp>
        <p:sp>
          <p:nvSpPr>
            <p:cNvPr id="102" name="Rectangle 101">
              <a:extLst>
                <a:ext uri="{FF2B5EF4-FFF2-40B4-BE49-F238E27FC236}">
                  <a16:creationId xmlns:a16="http://schemas.microsoft.com/office/drawing/2014/main" id="{8E53BF7D-9B29-0146-38F4-473D33D31363}"/>
                </a:ext>
              </a:extLst>
            </p:cNvPr>
            <p:cNvSpPr/>
            <p:nvPr/>
          </p:nvSpPr>
          <p:spPr>
            <a:xfrm>
              <a:off x="8610600" y="4493526"/>
              <a:ext cx="533400" cy="144343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03" name="Rectangle 102">
              <a:extLst>
                <a:ext uri="{FF2B5EF4-FFF2-40B4-BE49-F238E27FC236}">
                  <a16:creationId xmlns:a16="http://schemas.microsoft.com/office/drawing/2014/main" id="{26DF8AFB-0BE2-6403-A1E2-1E8D871B2345}"/>
                </a:ext>
              </a:extLst>
            </p:cNvPr>
            <p:cNvSpPr/>
            <p:nvPr/>
          </p:nvSpPr>
          <p:spPr>
            <a:xfrm>
              <a:off x="8077200" y="4494663"/>
              <a:ext cx="533400" cy="144343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04" name="Rectangle 103">
              <a:extLst>
                <a:ext uri="{FF2B5EF4-FFF2-40B4-BE49-F238E27FC236}">
                  <a16:creationId xmlns:a16="http://schemas.microsoft.com/office/drawing/2014/main" id="{7989718A-7D33-FB9B-C348-2CC0497D6E02}"/>
                </a:ext>
              </a:extLst>
            </p:cNvPr>
            <p:cNvSpPr/>
            <p:nvPr/>
          </p:nvSpPr>
          <p:spPr>
            <a:xfrm>
              <a:off x="7543800" y="4494663"/>
              <a:ext cx="533400" cy="144343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255</a:t>
              </a:r>
            </a:p>
            <a:p>
              <a:pPr algn="ctr"/>
              <a:r>
                <a:rPr lang="en-US" dirty="0">
                  <a:solidFill>
                    <a:schemeClr val="tx1"/>
                  </a:solidFill>
                </a:rPr>
                <a:t>555</a:t>
              </a:r>
            </a:p>
            <a:p>
              <a:pPr algn="ctr"/>
              <a:r>
                <a:rPr lang="en-US" dirty="0">
                  <a:solidFill>
                    <a:schemeClr val="tx1"/>
                  </a:solidFill>
                </a:rPr>
                <a:t>245</a:t>
              </a:r>
            </a:p>
          </p:txBody>
        </p:sp>
        <p:sp>
          <p:nvSpPr>
            <p:cNvPr id="105" name="Rectangle 104">
              <a:extLst>
                <a:ext uri="{FF2B5EF4-FFF2-40B4-BE49-F238E27FC236}">
                  <a16:creationId xmlns:a16="http://schemas.microsoft.com/office/drawing/2014/main" id="{DC242C9B-09A4-6117-C57D-D24450AC01BE}"/>
                </a:ext>
              </a:extLst>
            </p:cNvPr>
            <p:cNvSpPr/>
            <p:nvPr/>
          </p:nvSpPr>
          <p:spPr>
            <a:xfrm>
              <a:off x="7010400" y="4493526"/>
              <a:ext cx="533400" cy="144343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06" name="Rectangle 105">
              <a:extLst>
                <a:ext uri="{FF2B5EF4-FFF2-40B4-BE49-F238E27FC236}">
                  <a16:creationId xmlns:a16="http://schemas.microsoft.com/office/drawing/2014/main" id="{015C1621-566D-4D9B-4062-CF55647D2ACB}"/>
                </a:ext>
              </a:extLst>
            </p:cNvPr>
            <p:cNvSpPr/>
            <p:nvPr/>
          </p:nvSpPr>
          <p:spPr>
            <a:xfrm>
              <a:off x="6477000" y="4493526"/>
              <a:ext cx="533400" cy="144343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103</a:t>
              </a:r>
            </a:p>
            <a:p>
              <a:pPr algn="ctr"/>
              <a:r>
                <a:rPr lang="en-US" dirty="0">
                  <a:solidFill>
                    <a:schemeClr val="tx1"/>
                  </a:solidFill>
                </a:rPr>
                <a:t>323</a:t>
              </a:r>
            </a:p>
            <a:p>
              <a:pPr algn="ctr"/>
              <a:r>
                <a:rPr lang="en-US" dirty="0">
                  <a:solidFill>
                    <a:schemeClr val="tx1"/>
                  </a:solidFill>
                </a:rPr>
                <a:t>823</a:t>
              </a:r>
            </a:p>
            <a:p>
              <a:pPr algn="ctr"/>
              <a:r>
                <a:rPr lang="en-US" dirty="0">
                  <a:solidFill>
                    <a:schemeClr val="tx1"/>
                  </a:solidFill>
                </a:rPr>
                <a:t>113</a:t>
              </a:r>
            </a:p>
          </p:txBody>
        </p:sp>
        <p:sp>
          <p:nvSpPr>
            <p:cNvPr id="107" name="Rectangle 106">
              <a:extLst>
                <a:ext uri="{FF2B5EF4-FFF2-40B4-BE49-F238E27FC236}">
                  <a16:creationId xmlns:a16="http://schemas.microsoft.com/office/drawing/2014/main" id="{C7A6F8BB-D41D-CFC2-3B83-378EB0BEE6B6}"/>
                </a:ext>
              </a:extLst>
            </p:cNvPr>
            <p:cNvSpPr/>
            <p:nvPr/>
          </p:nvSpPr>
          <p:spPr>
            <a:xfrm>
              <a:off x="5943600" y="4494663"/>
              <a:ext cx="533400" cy="144343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512</a:t>
              </a:r>
            </a:p>
          </p:txBody>
        </p:sp>
        <p:sp>
          <p:nvSpPr>
            <p:cNvPr id="108" name="TextBox 107">
              <a:extLst>
                <a:ext uri="{FF2B5EF4-FFF2-40B4-BE49-F238E27FC236}">
                  <a16:creationId xmlns:a16="http://schemas.microsoft.com/office/drawing/2014/main" id="{F861BB88-9666-9EB5-3623-B2DCEF4360DA}"/>
                </a:ext>
              </a:extLst>
            </p:cNvPr>
            <p:cNvSpPr txBox="1"/>
            <p:nvPr/>
          </p:nvSpPr>
          <p:spPr>
            <a:xfrm>
              <a:off x="4992657" y="5941389"/>
              <a:ext cx="301686" cy="369332"/>
            </a:xfrm>
            <a:prstGeom prst="rect">
              <a:avLst/>
            </a:prstGeom>
            <a:noFill/>
          </p:spPr>
          <p:txBody>
            <a:bodyPr wrap="none" rtlCol="0">
              <a:spAutoFit/>
            </a:bodyPr>
            <a:lstStyle/>
            <a:p>
              <a:r>
                <a:rPr lang="en-US" dirty="0">
                  <a:solidFill>
                    <a:srgbClr val="FF33CC"/>
                  </a:solidFill>
                </a:rPr>
                <a:t>0</a:t>
              </a:r>
            </a:p>
          </p:txBody>
        </p:sp>
        <p:sp>
          <p:nvSpPr>
            <p:cNvPr id="109" name="TextBox 108">
              <a:extLst>
                <a:ext uri="{FF2B5EF4-FFF2-40B4-BE49-F238E27FC236}">
                  <a16:creationId xmlns:a16="http://schemas.microsoft.com/office/drawing/2014/main" id="{7DD2ED4B-3174-CE5F-9623-8FFD23B19965}"/>
                </a:ext>
              </a:extLst>
            </p:cNvPr>
            <p:cNvSpPr txBox="1"/>
            <p:nvPr/>
          </p:nvSpPr>
          <p:spPr>
            <a:xfrm>
              <a:off x="5526057" y="5941389"/>
              <a:ext cx="301686" cy="369332"/>
            </a:xfrm>
            <a:prstGeom prst="rect">
              <a:avLst/>
            </a:prstGeom>
            <a:noFill/>
          </p:spPr>
          <p:txBody>
            <a:bodyPr wrap="none" rtlCol="0">
              <a:spAutoFit/>
            </a:bodyPr>
            <a:lstStyle/>
            <a:p>
              <a:r>
                <a:rPr lang="en-US" dirty="0">
                  <a:solidFill>
                    <a:srgbClr val="FF33CC"/>
                  </a:solidFill>
                </a:rPr>
                <a:t>1</a:t>
              </a:r>
            </a:p>
          </p:txBody>
        </p:sp>
        <p:sp>
          <p:nvSpPr>
            <p:cNvPr id="110" name="TextBox 109">
              <a:extLst>
                <a:ext uri="{FF2B5EF4-FFF2-40B4-BE49-F238E27FC236}">
                  <a16:creationId xmlns:a16="http://schemas.microsoft.com/office/drawing/2014/main" id="{E3A5957B-0255-9C64-F7B4-05DAE01FEE43}"/>
                </a:ext>
              </a:extLst>
            </p:cNvPr>
            <p:cNvSpPr txBox="1"/>
            <p:nvPr/>
          </p:nvSpPr>
          <p:spPr>
            <a:xfrm>
              <a:off x="6060026" y="5941389"/>
              <a:ext cx="301686" cy="369332"/>
            </a:xfrm>
            <a:prstGeom prst="rect">
              <a:avLst/>
            </a:prstGeom>
            <a:noFill/>
          </p:spPr>
          <p:txBody>
            <a:bodyPr wrap="none" rtlCol="0">
              <a:spAutoFit/>
            </a:bodyPr>
            <a:lstStyle/>
            <a:p>
              <a:r>
                <a:rPr lang="en-US" dirty="0">
                  <a:solidFill>
                    <a:srgbClr val="FF33CC"/>
                  </a:solidFill>
                </a:rPr>
                <a:t>2</a:t>
              </a:r>
            </a:p>
          </p:txBody>
        </p:sp>
        <p:sp>
          <p:nvSpPr>
            <p:cNvPr id="111" name="TextBox 110">
              <a:extLst>
                <a:ext uri="{FF2B5EF4-FFF2-40B4-BE49-F238E27FC236}">
                  <a16:creationId xmlns:a16="http://schemas.microsoft.com/office/drawing/2014/main" id="{281CAD29-B3DF-A849-5CE5-4BF69DD53C73}"/>
                </a:ext>
              </a:extLst>
            </p:cNvPr>
            <p:cNvSpPr txBox="1"/>
            <p:nvPr/>
          </p:nvSpPr>
          <p:spPr>
            <a:xfrm>
              <a:off x="6569800" y="5941389"/>
              <a:ext cx="301686" cy="369332"/>
            </a:xfrm>
            <a:prstGeom prst="rect">
              <a:avLst/>
            </a:prstGeom>
            <a:noFill/>
          </p:spPr>
          <p:txBody>
            <a:bodyPr wrap="none" rtlCol="0">
              <a:spAutoFit/>
            </a:bodyPr>
            <a:lstStyle/>
            <a:p>
              <a:r>
                <a:rPr lang="en-US" dirty="0">
                  <a:solidFill>
                    <a:srgbClr val="FF33CC"/>
                  </a:solidFill>
                </a:rPr>
                <a:t>3</a:t>
              </a:r>
            </a:p>
          </p:txBody>
        </p:sp>
        <p:sp>
          <p:nvSpPr>
            <p:cNvPr id="112" name="TextBox 111">
              <a:extLst>
                <a:ext uri="{FF2B5EF4-FFF2-40B4-BE49-F238E27FC236}">
                  <a16:creationId xmlns:a16="http://schemas.microsoft.com/office/drawing/2014/main" id="{DB99E5E6-92D5-F305-7AAD-325721A03303}"/>
                </a:ext>
              </a:extLst>
            </p:cNvPr>
            <p:cNvSpPr txBox="1"/>
            <p:nvPr/>
          </p:nvSpPr>
          <p:spPr>
            <a:xfrm>
              <a:off x="7103200" y="5940811"/>
              <a:ext cx="301686" cy="369332"/>
            </a:xfrm>
            <a:prstGeom prst="rect">
              <a:avLst/>
            </a:prstGeom>
            <a:noFill/>
          </p:spPr>
          <p:txBody>
            <a:bodyPr wrap="none" rtlCol="0">
              <a:spAutoFit/>
            </a:bodyPr>
            <a:lstStyle/>
            <a:p>
              <a:r>
                <a:rPr lang="en-US" dirty="0">
                  <a:solidFill>
                    <a:srgbClr val="FF33CC"/>
                  </a:solidFill>
                </a:rPr>
                <a:t>4</a:t>
              </a:r>
            </a:p>
          </p:txBody>
        </p:sp>
        <p:sp>
          <p:nvSpPr>
            <p:cNvPr id="113" name="TextBox 112">
              <a:extLst>
                <a:ext uri="{FF2B5EF4-FFF2-40B4-BE49-F238E27FC236}">
                  <a16:creationId xmlns:a16="http://schemas.microsoft.com/office/drawing/2014/main" id="{94D8D65B-6701-8B3A-6DF6-D98B1ED9EBFF}"/>
                </a:ext>
              </a:extLst>
            </p:cNvPr>
            <p:cNvSpPr txBox="1"/>
            <p:nvPr/>
          </p:nvSpPr>
          <p:spPr>
            <a:xfrm>
              <a:off x="7602444" y="5940811"/>
              <a:ext cx="301686" cy="369332"/>
            </a:xfrm>
            <a:prstGeom prst="rect">
              <a:avLst/>
            </a:prstGeom>
            <a:noFill/>
          </p:spPr>
          <p:txBody>
            <a:bodyPr wrap="none" rtlCol="0">
              <a:spAutoFit/>
            </a:bodyPr>
            <a:lstStyle/>
            <a:p>
              <a:r>
                <a:rPr lang="en-US" dirty="0">
                  <a:solidFill>
                    <a:srgbClr val="FF33CC"/>
                  </a:solidFill>
                </a:rPr>
                <a:t>5</a:t>
              </a:r>
            </a:p>
          </p:txBody>
        </p:sp>
        <p:sp>
          <p:nvSpPr>
            <p:cNvPr id="114" name="TextBox 113">
              <a:extLst>
                <a:ext uri="{FF2B5EF4-FFF2-40B4-BE49-F238E27FC236}">
                  <a16:creationId xmlns:a16="http://schemas.microsoft.com/office/drawing/2014/main" id="{8BC08D99-04C9-E62B-494D-3A181488A7AA}"/>
                </a:ext>
              </a:extLst>
            </p:cNvPr>
            <p:cNvSpPr txBox="1"/>
            <p:nvPr/>
          </p:nvSpPr>
          <p:spPr>
            <a:xfrm>
              <a:off x="8194195" y="5941389"/>
              <a:ext cx="301686" cy="369332"/>
            </a:xfrm>
            <a:prstGeom prst="rect">
              <a:avLst/>
            </a:prstGeom>
            <a:noFill/>
          </p:spPr>
          <p:txBody>
            <a:bodyPr wrap="none" rtlCol="0">
              <a:spAutoFit/>
            </a:bodyPr>
            <a:lstStyle/>
            <a:p>
              <a:r>
                <a:rPr lang="en-US" dirty="0">
                  <a:solidFill>
                    <a:srgbClr val="FF33CC"/>
                  </a:solidFill>
                </a:rPr>
                <a:t>6</a:t>
              </a:r>
            </a:p>
          </p:txBody>
        </p:sp>
        <p:sp>
          <p:nvSpPr>
            <p:cNvPr id="115" name="TextBox 114">
              <a:extLst>
                <a:ext uri="{FF2B5EF4-FFF2-40B4-BE49-F238E27FC236}">
                  <a16:creationId xmlns:a16="http://schemas.microsoft.com/office/drawing/2014/main" id="{7F614A99-7467-E672-9DB1-AF5A3A8C5BA4}"/>
                </a:ext>
              </a:extLst>
            </p:cNvPr>
            <p:cNvSpPr txBox="1"/>
            <p:nvPr/>
          </p:nvSpPr>
          <p:spPr>
            <a:xfrm>
              <a:off x="8727595" y="5940811"/>
              <a:ext cx="301686" cy="369332"/>
            </a:xfrm>
            <a:prstGeom prst="rect">
              <a:avLst/>
            </a:prstGeom>
            <a:noFill/>
          </p:spPr>
          <p:txBody>
            <a:bodyPr wrap="none" rtlCol="0">
              <a:spAutoFit/>
            </a:bodyPr>
            <a:lstStyle/>
            <a:p>
              <a:r>
                <a:rPr lang="en-US" dirty="0">
                  <a:solidFill>
                    <a:srgbClr val="FF33CC"/>
                  </a:solidFill>
                </a:rPr>
                <a:t>7</a:t>
              </a:r>
            </a:p>
          </p:txBody>
        </p:sp>
        <p:sp>
          <p:nvSpPr>
            <p:cNvPr id="116" name="Rectangle 115">
              <a:extLst>
                <a:ext uri="{FF2B5EF4-FFF2-40B4-BE49-F238E27FC236}">
                  <a16:creationId xmlns:a16="http://schemas.microsoft.com/office/drawing/2014/main" id="{F764E1B5-6D75-87C0-89E3-5D3ABC709EDB}"/>
                </a:ext>
              </a:extLst>
            </p:cNvPr>
            <p:cNvSpPr/>
            <p:nvPr/>
          </p:nvSpPr>
          <p:spPr>
            <a:xfrm>
              <a:off x="5410200" y="4494663"/>
              <a:ext cx="533400" cy="144343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801</a:t>
              </a:r>
            </a:p>
            <a:p>
              <a:pPr algn="ctr"/>
              <a:r>
                <a:rPr lang="en-US" dirty="0">
                  <a:solidFill>
                    <a:schemeClr val="tx1"/>
                  </a:solidFill>
                </a:rPr>
                <a:t>401</a:t>
              </a:r>
            </a:p>
            <a:p>
              <a:pPr algn="ctr"/>
              <a:r>
                <a:rPr lang="en-US" dirty="0">
                  <a:solidFill>
                    <a:schemeClr val="tx1"/>
                  </a:solidFill>
                </a:rPr>
                <a:t>101</a:t>
              </a:r>
            </a:p>
            <a:p>
              <a:pPr algn="ctr"/>
              <a:r>
                <a:rPr lang="en-US" dirty="0">
                  <a:solidFill>
                    <a:schemeClr val="tx1"/>
                  </a:solidFill>
                </a:rPr>
                <a:t>901</a:t>
              </a:r>
            </a:p>
            <a:p>
              <a:pPr algn="ctr"/>
              <a:r>
                <a:rPr lang="en-US" dirty="0">
                  <a:solidFill>
                    <a:schemeClr val="tx1"/>
                  </a:solidFill>
                </a:rPr>
                <a:t>121</a:t>
              </a:r>
            </a:p>
          </p:txBody>
        </p:sp>
        <p:sp>
          <p:nvSpPr>
            <p:cNvPr id="117" name="Rectangle 116">
              <a:extLst>
                <a:ext uri="{FF2B5EF4-FFF2-40B4-BE49-F238E27FC236}">
                  <a16:creationId xmlns:a16="http://schemas.microsoft.com/office/drawing/2014/main" id="{69EB4A83-5E3A-A769-DCFB-123F8F10F4A7}"/>
                </a:ext>
              </a:extLst>
            </p:cNvPr>
            <p:cNvSpPr/>
            <p:nvPr/>
          </p:nvSpPr>
          <p:spPr>
            <a:xfrm>
              <a:off x="4876800" y="4493526"/>
              <a:ext cx="533400" cy="144343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800</a:t>
              </a:r>
            </a:p>
          </p:txBody>
        </p:sp>
        <p:sp>
          <p:nvSpPr>
            <p:cNvPr id="118" name="TextBox 117">
              <a:extLst>
                <a:ext uri="{FF2B5EF4-FFF2-40B4-BE49-F238E27FC236}">
                  <a16:creationId xmlns:a16="http://schemas.microsoft.com/office/drawing/2014/main" id="{9C96E0C1-A550-56EC-FD72-2C4BC9F7C7F9}"/>
                </a:ext>
              </a:extLst>
            </p:cNvPr>
            <p:cNvSpPr txBox="1"/>
            <p:nvPr/>
          </p:nvSpPr>
          <p:spPr>
            <a:xfrm>
              <a:off x="9269625" y="5941389"/>
              <a:ext cx="301686" cy="369332"/>
            </a:xfrm>
            <a:prstGeom prst="rect">
              <a:avLst/>
            </a:prstGeom>
            <a:noFill/>
          </p:spPr>
          <p:txBody>
            <a:bodyPr wrap="none" rtlCol="0">
              <a:spAutoFit/>
            </a:bodyPr>
            <a:lstStyle/>
            <a:p>
              <a:r>
                <a:rPr lang="en-US" dirty="0">
                  <a:solidFill>
                    <a:srgbClr val="FF33CC"/>
                  </a:solidFill>
                </a:rPr>
                <a:t>8</a:t>
              </a:r>
            </a:p>
          </p:txBody>
        </p:sp>
        <p:sp>
          <p:nvSpPr>
            <p:cNvPr id="119" name="TextBox 118">
              <a:extLst>
                <a:ext uri="{FF2B5EF4-FFF2-40B4-BE49-F238E27FC236}">
                  <a16:creationId xmlns:a16="http://schemas.microsoft.com/office/drawing/2014/main" id="{6CBA1B4E-2801-0FFF-09AA-4BDE9E2E2705}"/>
                </a:ext>
              </a:extLst>
            </p:cNvPr>
            <p:cNvSpPr txBox="1"/>
            <p:nvPr/>
          </p:nvSpPr>
          <p:spPr>
            <a:xfrm>
              <a:off x="9811805" y="5941389"/>
              <a:ext cx="301686" cy="369332"/>
            </a:xfrm>
            <a:prstGeom prst="rect">
              <a:avLst/>
            </a:prstGeom>
            <a:noFill/>
          </p:spPr>
          <p:txBody>
            <a:bodyPr wrap="none" rtlCol="0">
              <a:spAutoFit/>
            </a:bodyPr>
            <a:lstStyle/>
            <a:p>
              <a:r>
                <a:rPr lang="en-US" dirty="0">
                  <a:solidFill>
                    <a:srgbClr val="FF33CC"/>
                  </a:solidFill>
                </a:rPr>
                <a:t>9</a:t>
              </a:r>
            </a:p>
          </p:txBody>
        </p:sp>
      </p:grpSp>
      <p:sp>
        <p:nvSpPr>
          <p:cNvPr id="120" name="Arrow: Bent-Up 119">
            <a:extLst>
              <a:ext uri="{FF2B5EF4-FFF2-40B4-BE49-F238E27FC236}">
                <a16:creationId xmlns:a16="http://schemas.microsoft.com/office/drawing/2014/main" id="{F8C1EBBC-2D29-3947-2D55-152820918DA0}"/>
              </a:ext>
              <a:ext uri="{C183D7F6-B498-43B3-948B-1728B52AA6E4}">
                <adec:decorative xmlns:adec="http://schemas.microsoft.com/office/drawing/2017/decorative" val="1"/>
              </a:ext>
            </a:extLst>
          </p:cNvPr>
          <p:cNvSpPr/>
          <p:nvPr/>
        </p:nvSpPr>
        <p:spPr>
          <a:xfrm rot="5400000">
            <a:off x="4551618" y="5289479"/>
            <a:ext cx="1128451" cy="1325563"/>
          </a:xfrm>
          <a:prstGeom prst="bentUp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9" name="Group 48" descr="Next we do a bucket sort using the next least significant digit of the numbers. Because our numbers are represented in base 10, we have buckets 0 through 9, filled in as follows:&#10;bucket 0: 800, 801, 401, 101, 901, 103&#10;bucket 1: 512, 113, 018&#10;bucket 2: 121, 323, 823&#10;bucket 3: empty&#10;bucket 4: 245&#10;bucket 5: 255, 555&#10;bucket 6: empty&#10;bucket 7: empty&#10;bucket 8: empty&#10;bucket 9: 999">
            <a:extLst>
              <a:ext uri="{FF2B5EF4-FFF2-40B4-BE49-F238E27FC236}">
                <a16:creationId xmlns:a16="http://schemas.microsoft.com/office/drawing/2014/main" id="{D03E7495-E90F-2D2E-2DC8-D7DB5BFCCBEB}"/>
              </a:ext>
            </a:extLst>
          </p:cNvPr>
          <p:cNvGrpSpPr/>
          <p:nvPr/>
        </p:nvGrpSpPr>
        <p:grpSpPr>
          <a:xfrm>
            <a:off x="6401447" y="4683760"/>
            <a:ext cx="5334000" cy="1969595"/>
            <a:chOff x="4876800" y="4572000"/>
            <a:chExt cx="5334000" cy="1969595"/>
          </a:xfrm>
        </p:grpSpPr>
        <p:sp>
          <p:nvSpPr>
            <p:cNvPr id="10" name="Rectangle 9">
              <a:extLst>
                <a:ext uri="{FF2B5EF4-FFF2-40B4-BE49-F238E27FC236}">
                  <a16:creationId xmlns:a16="http://schemas.microsoft.com/office/drawing/2014/main" id="{A661D6AA-7881-F709-2A3E-E335A463EA74}"/>
                </a:ext>
              </a:extLst>
            </p:cNvPr>
            <p:cNvSpPr/>
            <p:nvPr/>
          </p:nvSpPr>
          <p:spPr>
            <a:xfrm>
              <a:off x="9677400" y="4573137"/>
              <a:ext cx="533400" cy="159583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999</a:t>
              </a:r>
            </a:p>
          </p:txBody>
        </p:sp>
        <p:sp>
          <p:nvSpPr>
            <p:cNvPr id="11" name="Rectangle 10">
              <a:extLst>
                <a:ext uri="{FF2B5EF4-FFF2-40B4-BE49-F238E27FC236}">
                  <a16:creationId xmlns:a16="http://schemas.microsoft.com/office/drawing/2014/main" id="{342CC28F-B99B-5CE7-2FB0-4AAFD47CDE15}"/>
                </a:ext>
              </a:extLst>
            </p:cNvPr>
            <p:cNvSpPr/>
            <p:nvPr/>
          </p:nvSpPr>
          <p:spPr>
            <a:xfrm>
              <a:off x="9144000" y="4572000"/>
              <a:ext cx="533400" cy="159583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2" name="Rectangle 11">
              <a:extLst>
                <a:ext uri="{FF2B5EF4-FFF2-40B4-BE49-F238E27FC236}">
                  <a16:creationId xmlns:a16="http://schemas.microsoft.com/office/drawing/2014/main" id="{B966A1E3-10C4-8F36-8163-DECE62BFF72C}"/>
                </a:ext>
              </a:extLst>
            </p:cNvPr>
            <p:cNvSpPr/>
            <p:nvPr/>
          </p:nvSpPr>
          <p:spPr>
            <a:xfrm>
              <a:off x="8610600" y="4572000"/>
              <a:ext cx="533400" cy="159583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3" name="Rectangle 12">
              <a:extLst>
                <a:ext uri="{FF2B5EF4-FFF2-40B4-BE49-F238E27FC236}">
                  <a16:creationId xmlns:a16="http://schemas.microsoft.com/office/drawing/2014/main" id="{44EFCA7D-7C8B-740A-99B9-440328E85B88}"/>
                </a:ext>
              </a:extLst>
            </p:cNvPr>
            <p:cNvSpPr/>
            <p:nvPr/>
          </p:nvSpPr>
          <p:spPr>
            <a:xfrm>
              <a:off x="8077200" y="4573137"/>
              <a:ext cx="533400" cy="159583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4" name="Rectangle 13">
              <a:extLst>
                <a:ext uri="{FF2B5EF4-FFF2-40B4-BE49-F238E27FC236}">
                  <a16:creationId xmlns:a16="http://schemas.microsoft.com/office/drawing/2014/main" id="{795C9FB0-7648-B3B8-1167-E8E5A5704B01}"/>
                </a:ext>
              </a:extLst>
            </p:cNvPr>
            <p:cNvSpPr/>
            <p:nvPr/>
          </p:nvSpPr>
          <p:spPr>
            <a:xfrm>
              <a:off x="7543800" y="4573137"/>
              <a:ext cx="533400" cy="159583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255</a:t>
              </a:r>
            </a:p>
            <a:p>
              <a:pPr algn="ctr"/>
              <a:r>
                <a:rPr lang="en-US" dirty="0">
                  <a:solidFill>
                    <a:schemeClr val="tx1"/>
                  </a:solidFill>
                </a:rPr>
                <a:t>555</a:t>
              </a:r>
            </a:p>
          </p:txBody>
        </p:sp>
        <p:sp>
          <p:nvSpPr>
            <p:cNvPr id="15" name="Rectangle 14">
              <a:extLst>
                <a:ext uri="{FF2B5EF4-FFF2-40B4-BE49-F238E27FC236}">
                  <a16:creationId xmlns:a16="http://schemas.microsoft.com/office/drawing/2014/main" id="{B88BC752-BDCA-AD13-4233-89889A8DAC63}"/>
                </a:ext>
              </a:extLst>
            </p:cNvPr>
            <p:cNvSpPr/>
            <p:nvPr/>
          </p:nvSpPr>
          <p:spPr>
            <a:xfrm>
              <a:off x="7010400" y="4572000"/>
              <a:ext cx="533400" cy="159583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245</a:t>
              </a:r>
            </a:p>
          </p:txBody>
        </p:sp>
        <p:sp>
          <p:nvSpPr>
            <p:cNvPr id="20" name="Rectangle 19">
              <a:extLst>
                <a:ext uri="{FF2B5EF4-FFF2-40B4-BE49-F238E27FC236}">
                  <a16:creationId xmlns:a16="http://schemas.microsoft.com/office/drawing/2014/main" id="{45678187-148C-0105-9D7E-192A22C6E036}"/>
                </a:ext>
              </a:extLst>
            </p:cNvPr>
            <p:cNvSpPr/>
            <p:nvPr/>
          </p:nvSpPr>
          <p:spPr>
            <a:xfrm>
              <a:off x="6477000" y="4572000"/>
              <a:ext cx="533400" cy="159583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1" name="Rectangle 20">
              <a:extLst>
                <a:ext uri="{FF2B5EF4-FFF2-40B4-BE49-F238E27FC236}">
                  <a16:creationId xmlns:a16="http://schemas.microsoft.com/office/drawing/2014/main" id="{FCEEE52B-4C01-5D72-A987-4A97F4C6D2D2}"/>
                </a:ext>
              </a:extLst>
            </p:cNvPr>
            <p:cNvSpPr/>
            <p:nvPr/>
          </p:nvSpPr>
          <p:spPr>
            <a:xfrm>
              <a:off x="5943600" y="4573137"/>
              <a:ext cx="533400" cy="159583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121</a:t>
              </a:r>
            </a:p>
            <a:p>
              <a:pPr algn="ctr"/>
              <a:r>
                <a:rPr lang="en-US" dirty="0">
                  <a:solidFill>
                    <a:schemeClr val="tx1"/>
                  </a:solidFill>
                </a:rPr>
                <a:t>323</a:t>
              </a:r>
            </a:p>
            <a:p>
              <a:pPr algn="ctr"/>
              <a:r>
                <a:rPr lang="en-US" dirty="0">
                  <a:solidFill>
                    <a:schemeClr val="tx1"/>
                  </a:solidFill>
                </a:rPr>
                <a:t>823</a:t>
              </a:r>
            </a:p>
          </p:txBody>
        </p:sp>
        <p:sp>
          <p:nvSpPr>
            <p:cNvPr id="24" name="TextBox 23">
              <a:extLst>
                <a:ext uri="{FF2B5EF4-FFF2-40B4-BE49-F238E27FC236}">
                  <a16:creationId xmlns:a16="http://schemas.microsoft.com/office/drawing/2014/main" id="{8779D00F-9272-7C1E-9D41-A93C338DF723}"/>
                </a:ext>
              </a:extLst>
            </p:cNvPr>
            <p:cNvSpPr txBox="1"/>
            <p:nvPr/>
          </p:nvSpPr>
          <p:spPr>
            <a:xfrm>
              <a:off x="4992657" y="6172263"/>
              <a:ext cx="301686" cy="369332"/>
            </a:xfrm>
            <a:prstGeom prst="rect">
              <a:avLst/>
            </a:prstGeom>
            <a:noFill/>
          </p:spPr>
          <p:txBody>
            <a:bodyPr wrap="none" rtlCol="0">
              <a:spAutoFit/>
            </a:bodyPr>
            <a:lstStyle/>
            <a:p>
              <a:r>
                <a:rPr lang="en-US" dirty="0">
                  <a:solidFill>
                    <a:srgbClr val="FF33CC"/>
                  </a:solidFill>
                </a:rPr>
                <a:t>0</a:t>
              </a:r>
            </a:p>
          </p:txBody>
        </p:sp>
        <p:sp>
          <p:nvSpPr>
            <p:cNvPr id="32" name="TextBox 31">
              <a:extLst>
                <a:ext uri="{FF2B5EF4-FFF2-40B4-BE49-F238E27FC236}">
                  <a16:creationId xmlns:a16="http://schemas.microsoft.com/office/drawing/2014/main" id="{47767DD9-39BB-8683-09BF-F85099F5390E}"/>
                </a:ext>
              </a:extLst>
            </p:cNvPr>
            <p:cNvSpPr txBox="1"/>
            <p:nvPr/>
          </p:nvSpPr>
          <p:spPr>
            <a:xfrm>
              <a:off x="5526057" y="6172263"/>
              <a:ext cx="301686" cy="369332"/>
            </a:xfrm>
            <a:prstGeom prst="rect">
              <a:avLst/>
            </a:prstGeom>
            <a:noFill/>
          </p:spPr>
          <p:txBody>
            <a:bodyPr wrap="none" rtlCol="0">
              <a:spAutoFit/>
            </a:bodyPr>
            <a:lstStyle/>
            <a:p>
              <a:r>
                <a:rPr lang="en-US" dirty="0">
                  <a:solidFill>
                    <a:srgbClr val="FF33CC"/>
                  </a:solidFill>
                </a:rPr>
                <a:t>1</a:t>
              </a:r>
            </a:p>
          </p:txBody>
        </p:sp>
        <p:sp>
          <p:nvSpPr>
            <p:cNvPr id="33" name="TextBox 32">
              <a:extLst>
                <a:ext uri="{FF2B5EF4-FFF2-40B4-BE49-F238E27FC236}">
                  <a16:creationId xmlns:a16="http://schemas.microsoft.com/office/drawing/2014/main" id="{4561B223-FD8D-5A03-DA6E-247DED224AB8}"/>
                </a:ext>
              </a:extLst>
            </p:cNvPr>
            <p:cNvSpPr txBox="1"/>
            <p:nvPr/>
          </p:nvSpPr>
          <p:spPr>
            <a:xfrm>
              <a:off x="6060026" y="6172263"/>
              <a:ext cx="301686" cy="369332"/>
            </a:xfrm>
            <a:prstGeom prst="rect">
              <a:avLst/>
            </a:prstGeom>
            <a:noFill/>
          </p:spPr>
          <p:txBody>
            <a:bodyPr wrap="none" rtlCol="0">
              <a:spAutoFit/>
            </a:bodyPr>
            <a:lstStyle/>
            <a:p>
              <a:r>
                <a:rPr lang="en-US" dirty="0">
                  <a:solidFill>
                    <a:srgbClr val="FF33CC"/>
                  </a:solidFill>
                </a:rPr>
                <a:t>2</a:t>
              </a:r>
            </a:p>
          </p:txBody>
        </p:sp>
        <p:sp>
          <p:nvSpPr>
            <p:cNvPr id="34" name="TextBox 33">
              <a:extLst>
                <a:ext uri="{FF2B5EF4-FFF2-40B4-BE49-F238E27FC236}">
                  <a16:creationId xmlns:a16="http://schemas.microsoft.com/office/drawing/2014/main" id="{D6FA6309-8B37-CE8D-E7E5-E5E79AF811D3}"/>
                </a:ext>
              </a:extLst>
            </p:cNvPr>
            <p:cNvSpPr txBox="1"/>
            <p:nvPr/>
          </p:nvSpPr>
          <p:spPr>
            <a:xfrm>
              <a:off x="6569800" y="6172263"/>
              <a:ext cx="301686" cy="369332"/>
            </a:xfrm>
            <a:prstGeom prst="rect">
              <a:avLst/>
            </a:prstGeom>
            <a:noFill/>
          </p:spPr>
          <p:txBody>
            <a:bodyPr wrap="none" rtlCol="0">
              <a:spAutoFit/>
            </a:bodyPr>
            <a:lstStyle/>
            <a:p>
              <a:r>
                <a:rPr lang="en-US" dirty="0">
                  <a:solidFill>
                    <a:srgbClr val="FF33CC"/>
                  </a:solidFill>
                </a:rPr>
                <a:t>3</a:t>
              </a:r>
            </a:p>
          </p:txBody>
        </p:sp>
        <p:sp>
          <p:nvSpPr>
            <p:cNvPr id="35" name="TextBox 34">
              <a:extLst>
                <a:ext uri="{FF2B5EF4-FFF2-40B4-BE49-F238E27FC236}">
                  <a16:creationId xmlns:a16="http://schemas.microsoft.com/office/drawing/2014/main" id="{D759F879-D7EC-6511-A722-BA8C1D510326}"/>
                </a:ext>
              </a:extLst>
            </p:cNvPr>
            <p:cNvSpPr txBox="1"/>
            <p:nvPr/>
          </p:nvSpPr>
          <p:spPr>
            <a:xfrm>
              <a:off x="7103200" y="6171685"/>
              <a:ext cx="301686" cy="369332"/>
            </a:xfrm>
            <a:prstGeom prst="rect">
              <a:avLst/>
            </a:prstGeom>
            <a:noFill/>
          </p:spPr>
          <p:txBody>
            <a:bodyPr wrap="none" rtlCol="0">
              <a:spAutoFit/>
            </a:bodyPr>
            <a:lstStyle/>
            <a:p>
              <a:r>
                <a:rPr lang="en-US" dirty="0">
                  <a:solidFill>
                    <a:srgbClr val="FF33CC"/>
                  </a:solidFill>
                </a:rPr>
                <a:t>4</a:t>
              </a:r>
            </a:p>
          </p:txBody>
        </p:sp>
        <p:sp>
          <p:nvSpPr>
            <p:cNvPr id="36" name="TextBox 35">
              <a:extLst>
                <a:ext uri="{FF2B5EF4-FFF2-40B4-BE49-F238E27FC236}">
                  <a16:creationId xmlns:a16="http://schemas.microsoft.com/office/drawing/2014/main" id="{B1D13815-BC06-EB0C-3AC3-4EEE8B2BE084}"/>
                </a:ext>
              </a:extLst>
            </p:cNvPr>
            <p:cNvSpPr txBox="1"/>
            <p:nvPr/>
          </p:nvSpPr>
          <p:spPr>
            <a:xfrm>
              <a:off x="7602444" y="6171685"/>
              <a:ext cx="301686" cy="369332"/>
            </a:xfrm>
            <a:prstGeom prst="rect">
              <a:avLst/>
            </a:prstGeom>
            <a:noFill/>
          </p:spPr>
          <p:txBody>
            <a:bodyPr wrap="none" rtlCol="0">
              <a:spAutoFit/>
            </a:bodyPr>
            <a:lstStyle/>
            <a:p>
              <a:r>
                <a:rPr lang="en-US" dirty="0">
                  <a:solidFill>
                    <a:srgbClr val="FF33CC"/>
                  </a:solidFill>
                </a:rPr>
                <a:t>5</a:t>
              </a:r>
            </a:p>
          </p:txBody>
        </p:sp>
        <p:sp>
          <p:nvSpPr>
            <p:cNvPr id="37" name="TextBox 36">
              <a:extLst>
                <a:ext uri="{FF2B5EF4-FFF2-40B4-BE49-F238E27FC236}">
                  <a16:creationId xmlns:a16="http://schemas.microsoft.com/office/drawing/2014/main" id="{D4813CA8-C813-EE49-18B2-760E4527EEAE}"/>
                </a:ext>
              </a:extLst>
            </p:cNvPr>
            <p:cNvSpPr txBox="1"/>
            <p:nvPr/>
          </p:nvSpPr>
          <p:spPr>
            <a:xfrm>
              <a:off x="8194195" y="6172263"/>
              <a:ext cx="301686" cy="369332"/>
            </a:xfrm>
            <a:prstGeom prst="rect">
              <a:avLst/>
            </a:prstGeom>
            <a:noFill/>
          </p:spPr>
          <p:txBody>
            <a:bodyPr wrap="none" rtlCol="0">
              <a:spAutoFit/>
            </a:bodyPr>
            <a:lstStyle/>
            <a:p>
              <a:r>
                <a:rPr lang="en-US" dirty="0">
                  <a:solidFill>
                    <a:srgbClr val="FF33CC"/>
                  </a:solidFill>
                </a:rPr>
                <a:t>6</a:t>
              </a:r>
            </a:p>
          </p:txBody>
        </p:sp>
        <p:sp>
          <p:nvSpPr>
            <p:cNvPr id="38" name="TextBox 37">
              <a:extLst>
                <a:ext uri="{FF2B5EF4-FFF2-40B4-BE49-F238E27FC236}">
                  <a16:creationId xmlns:a16="http://schemas.microsoft.com/office/drawing/2014/main" id="{4EFF9DF0-151C-22B5-5D2E-5DF190627837}"/>
                </a:ext>
              </a:extLst>
            </p:cNvPr>
            <p:cNvSpPr txBox="1"/>
            <p:nvPr/>
          </p:nvSpPr>
          <p:spPr>
            <a:xfrm>
              <a:off x="8727595" y="6171685"/>
              <a:ext cx="301686" cy="369332"/>
            </a:xfrm>
            <a:prstGeom prst="rect">
              <a:avLst/>
            </a:prstGeom>
            <a:noFill/>
          </p:spPr>
          <p:txBody>
            <a:bodyPr wrap="none" rtlCol="0">
              <a:spAutoFit/>
            </a:bodyPr>
            <a:lstStyle/>
            <a:p>
              <a:r>
                <a:rPr lang="en-US" dirty="0">
                  <a:solidFill>
                    <a:srgbClr val="FF33CC"/>
                  </a:solidFill>
                </a:rPr>
                <a:t>7</a:t>
              </a:r>
            </a:p>
          </p:txBody>
        </p:sp>
        <p:sp>
          <p:nvSpPr>
            <p:cNvPr id="39" name="Rectangle 38">
              <a:extLst>
                <a:ext uri="{FF2B5EF4-FFF2-40B4-BE49-F238E27FC236}">
                  <a16:creationId xmlns:a16="http://schemas.microsoft.com/office/drawing/2014/main" id="{745609D8-F348-FC00-0758-0607BF897D4D}"/>
                </a:ext>
              </a:extLst>
            </p:cNvPr>
            <p:cNvSpPr/>
            <p:nvPr/>
          </p:nvSpPr>
          <p:spPr>
            <a:xfrm>
              <a:off x="5410200" y="4573137"/>
              <a:ext cx="533400" cy="159583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512</a:t>
              </a:r>
            </a:p>
            <a:p>
              <a:pPr algn="ctr"/>
              <a:r>
                <a:rPr lang="en-US" dirty="0">
                  <a:solidFill>
                    <a:schemeClr val="tx1"/>
                  </a:solidFill>
                </a:rPr>
                <a:t>113</a:t>
              </a:r>
            </a:p>
            <a:p>
              <a:pPr algn="ctr"/>
              <a:r>
                <a:rPr lang="en-US" dirty="0">
                  <a:solidFill>
                    <a:schemeClr val="tx1"/>
                  </a:solidFill>
                </a:rPr>
                <a:t>018</a:t>
              </a:r>
            </a:p>
          </p:txBody>
        </p:sp>
        <p:sp>
          <p:nvSpPr>
            <p:cNvPr id="46" name="Rectangle 45">
              <a:extLst>
                <a:ext uri="{FF2B5EF4-FFF2-40B4-BE49-F238E27FC236}">
                  <a16:creationId xmlns:a16="http://schemas.microsoft.com/office/drawing/2014/main" id="{38EA6627-C543-2DA1-2142-39B063E1F82B}"/>
                </a:ext>
              </a:extLst>
            </p:cNvPr>
            <p:cNvSpPr/>
            <p:nvPr/>
          </p:nvSpPr>
          <p:spPr>
            <a:xfrm>
              <a:off x="4876800" y="4574274"/>
              <a:ext cx="533400" cy="159583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800</a:t>
              </a:r>
            </a:p>
            <a:p>
              <a:pPr algn="ctr"/>
              <a:r>
                <a:rPr lang="en-US" dirty="0">
                  <a:solidFill>
                    <a:schemeClr val="tx1"/>
                  </a:solidFill>
                </a:rPr>
                <a:t>801</a:t>
              </a:r>
            </a:p>
            <a:p>
              <a:pPr algn="ctr"/>
              <a:r>
                <a:rPr lang="en-US" dirty="0">
                  <a:solidFill>
                    <a:schemeClr val="tx1"/>
                  </a:solidFill>
                </a:rPr>
                <a:t>401</a:t>
              </a:r>
            </a:p>
            <a:p>
              <a:pPr algn="ctr"/>
              <a:r>
                <a:rPr lang="en-US" dirty="0">
                  <a:solidFill>
                    <a:schemeClr val="tx1"/>
                  </a:solidFill>
                </a:rPr>
                <a:t>101</a:t>
              </a:r>
            </a:p>
            <a:p>
              <a:pPr algn="ctr"/>
              <a:r>
                <a:rPr lang="en-US" dirty="0">
                  <a:solidFill>
                    <a:schemeClr val="tx1"/>
                  </a:solidFill>
                </a:rPr>
                <a:t>901</a:t>
              </a:r>
            </a:p>
            <a:p>
              <a:pPr algn="ctr"/>
              <a:r>
                <a:rPr lang="en-US" dirty="0">
                  <a:solidFill>
                    <a:schemeClr val="tx1"/>
                  </a:solidFill>
                </a:rPr>
                <a:t>103</a:t>
              </a:r>
            </a:p>
          </p:txBody>
        </p:sp>
        <p:sp>
          <p:nvSpPr>
            <p:cNvPr id="47" name="TextBox 46">
              <a:extLst>
                <a:ext uri="{FF2B5EF4-FFF2-40B4-BE49-F238E27FC236}">
                  <a16:creationId xmlns:a16="http://schemas.microsoft.com/office/drawing/2014/main" id="{D8ECA832-35E5-A9A8-F60B-961FEC7432B8}"/>
                </a:ext>
              </a:extLst>
            </p:cNvPr>
            <p:cNvSpPr txBox="1"/>
            <p:nvPr/>
          </p:nvSpPr>
          <p:spPr>
            <a:xfrm>
              <a:off x="9269625" y="6172263"/>
              <a:ext cx="301686" cy="369332"/>
            </a:xfrm>
            <a:prstGeom prst="rect">
              <a:avLst/>
            </a:prstGeom>
            <a:noFill/>
          </p:spPr>
          <p:txBody>
            <a:bodyPr wrap="none" rtlCol="0">
              <a:spAutoFit/>
            </a:bodyPr>
            <a:lstStyle/>
            <a:p>
              <a:r>
                <a:rPr lang="en-US" dirty="0">
                  <a:solidFill>
                    <a:srgbClr val="FF33CC"/>
                  </a:solidFill>
                </a:rPr>
                <a:t>8</a:t>
              </a:r>
            </a:p>
          </p:txBody>
        </p:sp>
        <p:sp>
          <p:nvSpPr>
            <p:cNvPr id="48" name="TextBox 47">
              <a:extLst>
                <a:ext uri="{FF2B5EF4-FFF2-40B4-BE49-F238E27FC236}">
                  <a16:creationId xmlns:a16="http://schemas.microsoft.com/office/drawing/2014/main" id="{9FB00CFA-F0FE-1E0A-4521-EB59CC8578C4}"/>
                </a:ext>
              </a:extLst>
            </p:cNvPr>
            <p:cNvSpPr txBox="1"/>
            <p:nvPr/>
          </p:nvSpPr>
          <p:spPr>
            <a:xfrm>
              <a:off x="9811805" y="6172263"/>
              <a:ext cx="301686" cy="369332"/>
            </a:xfrm>
            <a:prstGeom prst="rect">
              <a:avLst/>
            </a:prstGeom>
            <a:noFill/>
          </p:spPr>
          <p:txBody>
            <a:bodyPr wrap="none" rtlCol="0">
              <a:spAutoFit/>
            </a:bodyPr>
            <a:lstStyle/>
            <a:p>
              <a:r>
                <a:rPr lang="en-US" dirty="0">
                  <a:solidFill>
                    <a:srgbClr val="FF33CC"/>
                  </a:solidFill>
                </a:rPr>
                <a:t>9</a:t>
              </a:r>
            </a:p>
          </p:txBody>
        </p:sp>
      </p:grpSp>
    </p:spTree>
    <p:extLst>
      <p:ext uri="{BB962C8B-B14F-4D97-AF65-F5344CB8AC3E}">
        <p14:creationId xmlns:p14="http://schemas.microsoft.com/office/powerpoint/2010/main" val="16436613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1"/>
                                        </p:tgtEl>
                                        <p:attrNameLst>
                                          <p:attrName>style.visibility</p:attrName>
                                        </p:attrNameLst>
                                      </p:cBhvr>
                                      <p:to>
                                        <p:strVal val="visible"/>
                                      </p:to>
                                    </p:set>
                                    <p:animEffect transition="in" filter="fade">
                                      <p:cBhvr>
                                        <p:cTn id="7" dur="5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24D522-A643-E0F7-0203-D79E5BF422B6}"/>
              </a:ext>
            </a:extLst>
          </p:cNvPr>
          <p:cNvSpPr>
            <a:spLocks noGrp="1"/>
          </p:cNvSpPr>
          <p:nvPr>
            <p:ph type="title"/>
          </p:nvPr>
        </p:nvSpPr>
        <p:spPr/>
        <p:txBody>
          <a:bodyPr/>
          <a:lstStyle/>
          <a:p>
            <a:r>
              <a:rPr lang="en-US" dirty="0" err="1"/>
              <a:t>RadixSort</a:t>
            </a:r>
            <a:r>
              <a:rPr lang="en-US" dirty="0"/>
              <a:t> – Re-Bucket by 100s</a:t>
            </a:r>
          </a:p>
        </p:txBody>
      </p:sp>
      <p:sp>
        <p:nvSpPr>
          <p:cNvPr id="3" name="Content Placeholder 2">
            <a:extLst>
              <a:ext uri="{FF2B5EF4-FFF2-40B4-BE49-F238E27FC236}">
                <a16:creationId xmlns:a16="http://schemas.microsoft.com/office/drawing/2014/main" id="{13E04AAD-4854-7E00-900E-93F7F0ADE080}"/>
              </a:ext>
            </a:extLst>
          </p:cNvPr>
          <p:cNvSpPr>
            <a:spLocks noGrp="1"/>
          </p:cNvSpPr>
          <p:nvPr>
            <p:ph idx="1"/>
          </p:nvPr>
        </p:nvSpPr>
        <p:spPr>
          <a:xfrm>
            <a:off x="503842" y="1517901"/>
            <a:ext cx="11668760" cy="4351338"/>
          </a:xfrm>
        </p:spPr>
        <p:txBody>
          <a:bodyPr/>
          <a:lstStyle/>
          <a:p>
            <a:r>
              <a:rPr lang="en-US" dirty="0"/>
              <a:t>Radix: The base of a number system</a:t>
            </a:r>
          </a:p>
          <a:p>
            <a:pPr lvl="1"/>
            <a:r>
              <a:rPr lang="en-US" dirty="0"/>
              <a:t>We’ll use base 10, most implementations will use larger bases</a:t>
            </a:r>
          </a:p>
          <a:p>
            <a:r>
              <a:rPr lang="en-US" dirty="0"/>
              <a:t>Idea: </a:t>
            </a:r>
          </a:p>
          <a:p>
            <a:pPr lvl="1"/>
            <a:r>
              <a:rPr lang="en-US" dirty="0" err="1"/>
              <a:t>BucketSort</a:t>
            </a:r>
            <a:r>
              <a:rPr lang="en-US" dirty="0"/>
              <a:t> by each digit, one at a time, from least significant to most significant</a:t>
            </a:r>
          </a:p>
        </p:txBody>
      </p:sp>
      <p:sp>
        <p:nvSpPr>
          <p:cNvPr id="31" name="TextBox 30">
            <a:extLst>
              <a:ext uri="{FF2B5EF4-FFF2-40B4-BE49-F238E27FC236}">
                <a16:creationId xmlns:a16="http://schemas.microsoft.com/office/drawing/2014/main" id="{9F143260-887A-82E5-E7F0-D8C587242AE1}"/>
              </a:ext>
            </a:extLst>
          </p:cNvPr>
          <p:cNvSpPr txBox="1"/>
          <p:nvPr/>
        </p:nvSpPr>
        <p:spPr>
          <a:xfrm>
            <a:off x="1308984" y="5534047"/>
            <a:ext cx="3184788" cy="1200329"/>
          </a:xfrm>
          <a:prstGeom prst="rect">
            <a:avLst/>
          </a:prstGeom>
          <a:noFill/>
        </p:spPr>
        <p:txBody>
          <a:bodyPr wrap="square" rtlCol="0">
            <a:spAutoFit/>
          </a:bodyPr>
          <a:lstStyle/>
          <a:p>
            <a:r>
              <a:rPr lang="en-US" sz="2400" dirty="0"/>
              <a:t>Place each element into a “bucket” according to its 100’s place</a:t>
            </a:r>
          </a:p>
        </p:txBody>
      </p:sp>
      <p:sp>
        <p:nvSpPr>
          <p:cNvPr id="120" name="Arrow: Bent-Up 119">
            <a:extLst>
              <a:ext uri="{FF2B5EF4-FFF2-40B4-BE49-F238E27FC236}">
                <a16:creationId xmlns:a16="http://schemas.microsoft.com/office/drawing/2014/main" id="{F8C1EBBC-2D29-3947-2D55-152820918DA0}"/>
              </a:ext>
              <a:ext uri="{C183D7F6-B498-43B3-948B-1728B52AA6E4}">
                <adec:decorative xmlns:adec="http://schemas.microsoft.com/office/drawing/2017/decorative" val="1"/>
              </a:ext>
            </a:extLst>
          </p:cNvPr>
          <p:cNvSpPr/>
          <p:nvPr/>
        </p:nvSpPr>
        <p:spPr>
          <a:xfrm rot="5400000">
            <a:off x="4551618" y="5289479"/>
            <a:ext cx="1128451" cy="1325563"/>
          </a:xfrm>
          <a:prstGeom prst="bentUp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9" name="Group 48" descr="All the values bucketed by the 10s place">
            <a:extLst>
              <a:ext uri="{FF2B5EF4-FFF2-40B4-BE49-F238E27FC236}">
                <a16:creationId xmlns:a16="http://schemas.microsoft.com/office/drawing/2014/main" id="{D03E7495-E90F-2D2E-2DC8-D7DB5BFCCBEB}"/>
              </a:ext>
            </a:extLst>
          </p:cNvPr>
          <p:cNvGrpSpPr/>
          <p:nvPr/>
        </p:nvGrpSpPr>
        <p:grpSpPr>
          <a:xfrm>
            <a:off x="184190" y="3418440"/>
            <a:ext cx="5334000" cy="1969595"/>
            <a:chOff x="4876800" y="4572000"/>
            <a:chExt cx="5334000" cy="1969595"/>
          </a:xfrm>
        </p:grpSpPr>
        <p:sp>
          <p:nvSpPr>
            <p:cNvPr id="10" name="Rectangle 9">
              <a:extLst>
                <a:ext uri="{FF2B5EF4-FFF2-40B4-BE49-F238E27FC236}">
                  <a16:creationId xmlns:a16="http://schemas.microsoft.com/office/drawing/2014/main" id="{A661D6AA-7881-F709-2A3E-E335A463EA74}"/>
                </a:ext>
              </a:extLst>
            </p:cNvPr>
            <p:cNvSpPr/>
            <p:nvPr/>
          </p:nvSpPr>
          <p:spPr>
            <a:xfrm>
              <a:off x="9677400" y="4573137"/>
              <a:ext cx="533400" cy="159583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999</a:t>
              </a:r>
            </a:p>
          </p:txBody>
        </p:sp>
        <p:sp>
          <p:nvSpPr>
            <p:cNvPr id="11" name="Rectangle 10">
              <a:extLst>
                <a:ext uri="{FF2B5EF4-FFF2-40B4-BE49-F238E27FC236}">
                  <a16:creationId xmlns:a16="http://schemas.microsoft.com/office/drawing/2014/main" id="{342CC28F-B99B-5CE7-2FB0-4AAFD47CDE15}"/>
                </a:ext>
              </a:extLst>
            </p:cNvPr>
            <p:cNvSpPr/>
            <p:nvPr/>
          </p:nvSpPr>
          <p:spPr>
            <a:xfrm>
              <a:off x="9144000" y="4572000"/>
              <a:ext cx="533400" cy="159583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2" name="Rectangle 11">
              <a:extLst>
                <a:ext uri="{FF2B5EF4-FFF2-40B4-BE49-F238E27FC236}">
                  <a16:creationId xmlns:a16="http://schemas.microsoft.com/office/drawing/2014/main" id="{B966A1E3-10C4-8F36-8163-DECE62BFF72C}"/>
                </a:ext>
              </a:extLst>
            </p:cNvPr>
            <p:cNvSpPr/>
            <p:nvPr/>
          </p:nvSpPr>
          <p:spPr>
            <a:xfrm>
              <a:off x="8610600" y="4572000"/>
              <a:ext cx="533400" cy="159583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3" name="Rectangle 12">
              <a:extLst>
                <a:ext uri="{FF2B5EF4-FFF2-40B4-BE49-F238E27FC236}">
                  <a16:creationId xmlns:a16="http://schemas.microsoft.com/office/drawing/2014/main" id="{44EFCA7D-7C8B-740A-99B9-440328E85B88}"/>
                </a:ext>
              </a:extLst>
            </p:cNvPr>
            <p:cNvSpPr/>
            <p:nvPr/>
          </p:nvSpPr>
          <p:spPr>
            <a:xfrm>
              <a:off x="8077200" y="4573137"/>
              <a:ext cx="533400" cy="159583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4" name="Rectangle 13">
              <a:extLst>
                <a:ext uri="{FF2B5EF4-FFF2-40B4-BE49-F238E27FC236}">
                  <a16:creationId xmlns:a16="http://schemas.microsoft.com/office/drawing/2014/main" id="{795C9FB0-7648-B3B8-1167-E8E5A5704B01}"/>
                </a:ext>
              </a:extLst>
            </p:cNvPr>
            <p:cNvSpPr/>
            <p:nvPr/>
          </p:nvSpPr>
          <p:spPr>
            <a:xfrm>
              <a:off x="7543800" y="4573137"/>
              <a:ext cx="533400" cy="159583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255</a:t>
              </a:r>
            </a:p>
            <a:p>
              <a:pPr algn="ctr"/>
              <a:r>
                <a:rPr lang="en-US" dirty="0">
                  <a:solidFill>
                    <a:schemeClr val="tx1"/>
                  </a:solidFill>
                </a:rPr>
                <a:t>555</a:t>
              </a:r>
            </a:p>
          </p:txBody>
        </p:sp>
        <p:sp>
          <p:nvSpPr>
            <p:cNvPr id="15" name="Rectangle 14">
              <a:extLst>
                <a:ext uri="{FF2B5EF4-FFF2-40B4-BE49-F238E27FC236}">
                  <a16:creationId xmlns:a16="http://schemas.microsoft.com/office/drawing/2014/main" id="{B88BC752-BDCA-AD13-4233-89889A8DAC63}"/>
                </a:ext>
              </a:extLst>
            </p:cNvPr>
            <p:cNvSpPr/>
            <p:nvPr/>
          </p:nvSpPr>
          <p:spPr>
            <a:xfrm>
              <a:off x="7010400" y="4572000"/>
              <a:ext cx="533400" cy="159583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245</a:t>
              </a:r>
            </a:p>
          </p:txBody>
        </p:sp>
        <p:sp>
          <p:nvSpPr>
            <p:cNvPr id="20" name="Rectangle 19">
              <a:extLst>
                <a:ext uri="{FF2B5EF4-FFF2-40B4-BE49-F238E27FC236}">
                  <a16:creationId xmlns:a16="http://schemas.microsoft.com/office/drawing/2014/main" id="{45678187-148C-0105-9D7E-192A22C6E036}"/>
                </a:ext>
              </a:extLst>
            </p:cNvPr>
            <p:cNvSpPr/>
            <p:nvPr/>
          </p:nvSpPr>
          <p:spPr>
            <a:xfrm>
              <a:off x="6477000" y="4572000"/>
              <a:ext cx="533400" cy="159583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1" name="Rectangle 20">
              <a:extLst>
                <a:ext uri="{FF2B5EF4-FFF2-40B4-BE49-F238E27FC236}">
                  <a16:creationId xmlns:a16="http://schemas.microsoft.com/office/drawing/2014/main" id="{FCEEE52B-4C01-5D72-A987-4A97F4C6D2D2}"/>
                </a:ext>
              </a:extLst>
            </p:cNvPr>
            <p:cNvSpPr/>
            <p:nvPr/>
          </p:nvSpPr>
          <p:spPr>
            <a:xfrm>
              <a:off x="5943600" y="4573137"/>
              <a:ext cx="533400" cy="159583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121</a:t>
              </a:r>
            </a:p>
            <a:p>
              <a:pPr algn="ctr"/>
              <a:r>
                <a:rPr lang="en-US" dirty="0">
                  <a:solidFill>
                    <a:schemeClr val="tx1"/>
                  </a:solidFill>
                </a:rPr>
                <a:t>323</a:t>
              </a:r>
            </a:p>
            <a:p>
              <a:pPr algn="ctr"/>
              <a:r>
                <a:rPr lang="en-US" dirty="0">
                  <a:solidFill>
                    <a:schemeClr val="tx1"/>
                  </a:solidFill>
                </a:rPr>
                <a:t>823</a:t>
              </a:r>
            </a:p>
          </p:txBody>
        </p:sp>
        <p:sp>
          <p:nvSpPr>
            <p:cNvPr id="24" name="TextBox 23">
              <a:extLst>
                <a:ext uri="{FF2B5EF4-FFF2-40B4-BE49-F238E27FC236}">
                  <a16:creationId xmlns:a16="http://schemas.microsoft.com/office/drawing/2014/main" id="{8779D00F-9272-7C1E-9D41-A93C338DF723}"/>
                </a:ext>
              </a:extLst>
            </p:cNvPr>
            <p:cNvSpPr txBox="1"/>
            <p:nvPr/>
          </p:nvSpPr>
          <p:spPr>
            <a:xfrm>
              <a:off x="4992657" y="6172263"/>
              <a:ext cx="301686" cy="369332"/>
            </a:xfrm>
            <a:prstGeom prst="rect">
              <a:avLst/>
            </a:prstGeom>
            <a:noFill/>
          </p:spPr>
          <p:txBody>
            <a:bodyPr wrap="none" rtlCol="0">
              <a:spAutoFit/>
            </a:bodyPr>
            <a:lstStyle/>
            <a:p>
              <a:r>
                <a:rPr lang="en-US" dirty="0">
                  <a:solidFill>
                    <a:srgbClr val="FF33CC"/>
                  </a:solidFill>
                </a:rPr>
                <a:t>0</a:t>
              </a:r>
            </a:p>
          </p:txBody>
        </p:sp>
        <p:sp>
          <p:nvSpPr>
            <p:cNvPr id="32" name="TextBox 31">
              <a:extLst>
                <a:ext uri="{FF2B5EF4-FFF2-40B4-BE49-F238E27FC236}">
                  <a16:creationId xmlns:a16="http://schemas.microsoft.com/office/drawing/2014/main" id="{47767DD9-39BB-8683-09BF-F85099F5390E}"/>
                </a:ext>
              </a:extLst>
            </p:cNvPr>
            <p:cNvSpPr txBox="1"/>
            <p:nvPr/>
          </p:nvSpPr>
          <p:spPr>
            <a:xfrm>
              <a:off x="5526057" y="6172263"/>
              <a:ext cx="301686" cy="369332"/>
            </a:xfrm>
            <a:prstGeom prst="rect">
              <a:avLst/>
            </a:prstGeom>
            <a:noFill/>
          </p:spPr>
          <p:txBody>
            <a:bodyPr wrap="none" rtlCol="0">
              <a:spAutoFit/>
            </a:bodyPr>
            <a:lstStyle/>
            <a:p>
              <a:r>
                <a:rPr lang="en-US" dirty="0">
                  <a:solidFill>
                    <a:srgbClr val="FF33CC"/>
                  </a:solidFill>
                </a:rPr>
                <a:t>1</a:t>
              </a:r>
            </a:p>
          </p:txBody>
        </p:sp>
        <p:sp>
          <p:nvSpPr>
            <p:cNvPr id="33" name="TextBox 32">
              <a:extLst>
                <a:ext uri="{FF2B5EF4-FFF2-40B4-BE49-F238E27FC236}">
                  <a16:creationId xmlns:a16="http://schemas.microsoft.com/office/drawing/2014/main" id="{4561B223-FD8D-5A03-DA6E-247DED224AB8}"/>
                </a:ext>
              </a:extLst>
            </p:cNvPr>
            <p:cNvSpPr txBox="1"/>
            <p:nvPr/>
          </p:nvSpPr>
          <p:spPr>
            <a:xfrm>
              <a:off x="6060026" y="6172263"/>
              <a:ext cx="301686" cy="369332"/>
            </a:xfrm>
            <a:prstGeom prst="rect">
              <a:avLst/>
            </a:prstGeom>
            <a:noFill/>
          </p:spPr>
          <p:txBody>
            <a:bodyPr wrap="none" rtlCol="0">
              <a:spAutoFit/>
            </a:bodyPr>
            <a:lstStyle/>
            <a:p>
              <a:r>
                <a:rPr lang="en-US" dirty="0">
                  <a:solidFill>
                    <a:srgbClr val="FF33CC"/>
                  </a:solidFill>
                </a:rPr>
                <a:t>2</a:t>
              </a:r>
            </a:p>
          </p:txBody>
        </p:sp>
        <p:sp>
          <p:nvSpPr>
            <p:cNvPr id="34" name="TextBox 33">
              <a:extLst>
                <a:ext uri="{FF2B5EF4-FFF2-40B4-BE49-F238E27FC236}">
                  <a16:creationId xmlns:a16="http://schemas.microsoft.com/office/drawing/2014/main" id="{D6FA6309-8B37-CE8D-E7E5-E5E79AF811D3}"/>
                </a:ext>
              </a:extLst>
            </p:cNvPr>
            <p:cNvSpPr txBox="1"/>
            <p:nvPr/>
          </p:nvSpPr>
          <p:spPr>
            <a:xfrm>
              <a:off x="6569800" y="6172263"/>
              <a:ext cx="301686" cy="369332"/>
            </a:xfrm>
            <a:prstGeom prst="rect">
              <a:avLst/>
            </a:prstGeom>
            <a:noFill/>
          </p:spPr>
          <p:txBody>
            <a:bodyPr wrap="none" rtlCol="0">
              <a:spAutoFit/>
            </a:bodyPr>
            <a:lstStyle/>
            <a:p>
              <a:r>
                <a:rPr lang="en-US" dirty="0">
                  <a:solidFill>
                    <a:srgbClr val="FF33CC"/>
                  </a:solidFill>
                </a:rPr>
                <a:t>3</a:t>
              </a:r>
            </a:p>
          </p:txBody>
        </p:sp>
        <p:sp>
          <p:nvSpPr>
            <p:cNvPr id="35" name="TextBox 34">
              <a:extLst>
                <a:ext uri="{FF2B5EF4-FFF2-40B4-BE49-F238E27FC236}">
                  <a16:creationId xmlns:a16="http://schemas.microsoft.com/office/drawing/2014/main" id="{D759F879-D7EC-6511-A722-BA8C1D510326}"/>
                </a:ext>
              </a:extLst>
            </p:cNvPr>
            <p:cNvSpPr txBox="1"/>
            <p:nvPr/>
          </p:nvSpPr>
          <p:spPr>
            <a:xfrm>
              <a:off x="7103200" y="6171685"/>
              <a:ext cx="301686" cy="369332"/>
            </a:xfrm>
            <a:prstGeom prst="rect">
              <a:avLst/>
            </a:prstGeom>
            <a:noFill/>
          </p:spPr>
          <p:txBody>
            <a:bodyPr wrap="none" rtlCol="0">
              <a:spAutoFit/>
            </a:bodyPr>
            <a:lstStyle/>
            <a:p>
              <a:r>
                <a:rPr lang="en-US" dirty="0">
                  <a:solidFill>
                    <a:srgbClr val="FF33CC"/>
                  </a:solidFill>
                </a:rPr>
                <a:t>4</a:t>
              </a:r>
            </a:p>
          </p:txBody>
        </p:sp>
        <p:sp>
          <p:nvSpPr>
            <p:cNvPr id="36" name="TextBox 35">
              <a:extLst>
                <a:ext uri="{FF2B5EF4-FFF2-40B4-BE49-F238E27FC236}">
                  <a16:creationId xmlns:a16="http://schemas.microsoft.com/office/drawing/2014/main" id="{B1D13815-BC06-EB0C-3AC3-4EEE8B2BE084}"/>
                </a:ext>
              </a:extLst>
            </p:cNvPr>
            <p:cNvSpPr txBox="1"/>
            <p:nvPr/>
          </p:nvSpPr>
          <p:spPr>
            <a:xfrm>
              <a:off x="7602444" y="6171685"/>
              <a:ext cx="301686" cy="369332"/>
            </a:xfrm>
            <a:prstGeom prst="rect">
              <a:avLst/>
            </a:prstGeom>
            <a:noFill/>
          </p:spPr>
          <p:txBody>
            <a:bodyPr wrap="none" rtlCol="0">
              <a:spAutoFit/>
            </a:bodyPr>
            <a:lstStyle/>
            <a:p>
              <a:r>
                <a:rPr lang="en-US" dirty="0">
                  <a:solidFill>
                    <a:srgbClr val="FF33CC"/>
                  </a:solidFill>
                </a:rPr>
                <a:t>5</a:t>
              </a:r>
            </a:p>
          </p:txBody>
        </p:sp>
        <p:sp>
          <p:nvSpPr>
            <p:cNvPr id="37" name="TextBox 36">
              <a:extLst>
                <a:ext uri="{FF2B5EF4-FFF2-40B4-BE49-F238E27FC236}">
                  <a16:creationId xmlns:a16="http://schemas.microsoft.com/office/drawing/2014/main" id="{D4813CA8-C813-EE49-18B2-760E4527EEAE}"/>
                </a:ext>
              </a:extLst>
            </p:cNvPr>
            <p:cNvSpPr txBox="1"/>
            <p:nvPr/>
          </p:nvSpPr>
          <p:spPr>
            <a:xfrm>
              <a:off x="8194195" y="6172263"/>
              <a:ext cx="301686" cy="369332"/>
            </a:xfrm>
            <a:prstGeom prst="rect">
              <a:avLst/>
            </a:prstGeom>
            <a:noFill/>
          </p:spPr>
          <p:txBody>
            <a:bodyPr wrap="none" rtlCol="0">
              <a:spAutoFit/>
            </a:bodyPr>
            <a:lstStyle/>
            <a:p>
              <a:r>
                <a:rPr lang="en-US" dirty="0">
                  <a:solidFill>
                    <a:srgbClr val="FF33CC"/>
                  </a:solidFill>
                </a:rPr>
                <a:t>6</a:t>
              </a:r>
            </a:p>
          </p:txBody>
        </p:sp>
        <p:sp>
          <p:nvSpPr>
            <p:cNvPr id="38" name="TextBox 37">
              <a:extLst>
                <a:ext uri="{FF2B5EF4-FFF2-40B4-BE49-F238E27FC236}">
                  <a16:creationId xmlns:a16="http://schemas.microsoft.com/office/drawing/2014/main" id="{4EFF9DF0-151C-22B5-5D2E-5DF190627837}"/>
                </a:ext>
              </a:extLst>
            </p:cNvPr>
            <p:cNvSpPr txBox="1"/>
            <p:nvPr/>
          </p:nvSpPr>
          <p:spPr>
            <a:xfrm>
              <a:off x="8727595" y="6171685"/>
              <a:ext cx="301686" cy="369332"/>
            </a:xfrm>
            <a:prstGeom prst="rect">
              <a:avLst/>
            </a:prstGeom>
            <a:noFill/>
          </p:spPr>
          <p:txBody>
            <a:bodyPr wrap="none" rtlCol="0">
              <a:spAutoFit/>
            </a:bodyPr>
            <a:lstStyle/>
            <a:p>
              <a:r>
                <a:rPr lang="en-US" dirty="0">
                  <a:solidFill>
                    <a:srgbClr val="FF33CC"/>
                  </a:solidFill>
                </a:rPr>
                <a:t>7</a:t>
              </a:r>
            </a:p>
          </p:txBody>
        </p:sp>
        <p:sp>
          <p:nvSpPr>
            <p:cNvPr id="39" name="Rectangle 38">
              <a:extLst>
                <a:ext uri="{FF2B5EF4-FFF2-40B4-BE49-F238E27FC236}">
                  <a16:creationId xmlns:a16="http://schemas.microsoft.com/office/drawing/2014/main" id="{745609D8-F348-FC00-0758-0607BF897D4D}"/>
                </a:ext>
              </a:extLst>
            </p:cNvPr>
            <p:cNvSpPr/>
            <p:nvPr/>
          </p:nvSpPr>
          <p:spPr>
            <a:xfrm>
              <a:off x="5410200" y="4573137"/>
              <a:ext cx="533400" cy="159583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512</a:t>
              </a:r>
            </a:p>
            <a:p>
              <a:pPr algn="ctr"/>
              <a:r>
                <a:rPr lang="en-US" dirty="0">
                  <a:solidFill>
                    <a:schemeClr val="tx1"/>
                  </a:solidFill>
                </a:rPr>
                <a:t>113</a:t>
              </a:r>
            </a:p>
            <a:p>
              <a:pPr algn="ctr"/>
              <a:r>
                <a:rPr lang="en-US" dirty="0">
                  <a:solidFill>
                    <a:schemeClr val="tx1"/>
                  </a:solidFill>
                </a:rPr>
                <a:t>018</a:t>
              </a:r>
            </a:p>
          </p:txBody>
        </p:sp>
        <p:sp>
          <p:nvSpPr>
            <p:cNvPr id="46" name="Rectangle 45">
              <a:extLst>
                <a:ext uri="{FF2B5EF4-FFF2-40B4-BE49-F238E27FC236}">
                  <a16:creationId xmlns:a16="http://schemas.microsoft.com/office/drawing/2014/main" id="{38EA6627-C543-2DA1-2142-39B063E1F82B}"/>
                </a:ext>
              </a:extLst>
            </p:cNvPr>
            <p:cNvSpPr/>
            <p:nvPr/>
          </p:nvSpPr>
          <p:spPr>
            <a:xfrm>
              <a:off x="4876800" y="4574274"/>
              <a:ext cx="533400" cy="159583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800</a:t>
              </a:r>
            </a:p>
            <a:p>
              <a:pPr algn="ctr"/>
              <a:r>
                <a:rPr lang="en-US" dirty="0">
                  <a:solidFill>
                    <a:schemeClr val="tx1"/>
                  </a:solidFill>
                </a:rPr>
                <a:t>801</a:t>
              </a:r>
            </a:p>
            <a:p>
              <a:pPr algn="ctr"/>
              <a:r>
                <a:rPr lang="en-US" dirty="0">
                  <a:solidFill>
                    <a:schemeClr val="tx1"/>
                  </a:solidFill>
                </a:rPr>
                <a:t>401</a:t>
              </a:r>
            </a:p>
            <a:p>
              <a:pPr algn="ctr"/>
              <a:r>
                <a:rPr lang="en-US" dirty="0">
                  <a:solidFill>
                    <a:schemeClr val="tx1"/>
                  </a:solidFill>
                </a:rPr>
                <a:t>101</a:t>
              </a:r>
            </a:p>
            <a:p>
              <a:pPr algn="ctr"/>
              <a:r>
                <a:rPr lang="en-US" dirty="0">
                  <a:solidFill>
                    <a:schemeClr val="tx1"/>
                  </a:solidFill>
                </a:rPr>
                <a:t>901</a:t>
              </a:r>
            </a:p>
            <a:p>
              <a:pPr algn="ctr"/>
              <a:r>
                <a:rPr lang="en-US" dirty="0">
                  <a:solidFill>
                    <a:schemeClr val="tx1"/>
                  </a:solidFill>
                </a:rPr>
                <a:t>103</a:t>
              </a:r>
            </a:p>
          </p:txBody>
        </p:sp>
        <p:sp>
          <p:nvSpPr>
            <p:cNvPr id="47" name="TextBox 46">
              <a:extLst>
                <a:ext uri="{FF2B5EF4-FFF2-40B4-BE49-F238E27FC236}">
                  <a16:creationId xmlns:a16="http://schemas.microsoft.com/office/drawing/2014/main" id="{D8ECA832-35E5-A9A8-F60B-961FEC7432B8}"/>
                </a:ext>
              </a:extLst>
            </p:cNvPr>
            <p:cNvSpPr txBox="1"/>
            <p:nvPr/>
          </p:nvSpPr>
          <p:spPr>
            <a:xfrm>
              <a:off x="9269625" y="6172263"/>
              <a:ext cx="301686" cy="369332"/>
            </a:xfrm>
            <a:prstGeom prst="rect">
              <a:avLst/>
            </a:prstGeom>
            <a:noFill/>
          </p:spPr>
          <p:txBody>
            <a:bodyPr wrap="none" rtlCol="0">
              <a:spAutoFit/>
            </a:bodyPr>
            <a:lstStyle/>
            <a:p>
              <a:r>
                <a:rPr lang="en-US" dirty="0">
                  <a:solidFill>
                    <a:srgbClr val="FF33CC"/>
                  </a:solidFill>
                </a:rPr>
                <a:t>8</a:t>
              </a:r>
            </a:p>
          </p:txBody>
        </p:sp>
        <p:sp>
          <p:nvSpPr>
            <p:cNvPr id="48" name="TextBox 47">
              <a:extLst>
                <a:ext uri="{FF2B5EF4-FFF2-40B4-BE49-F238E27FC236}">
                  <a16:creationId xmlns:a16="http://schemas.microsoft.com/office/drawing/2014/main" id="{9FB00CFA-F0FE-1E0A-4521-EB59CC8578C4}"/>
                </a:ext>
              </a:extLst>
            </p:cNvPr>
            <p:cNvSpPr txBox="1"/>
            <p:nvPr/>
          </p:nvSpPr>
          <p:spPr>
            <a:xfrm>
              <a:off x="9811805" y="6172263"/>
              <a:ext cx="301686" cy="369332"/>
            </a:xfrm>
            <a:prstGeom prst="rect">
              <a:avLst/>
            </a:prstGeom>
            <a:noFill/>
          </p:spPr>
          <p:txBody>
            <a:bodyPr wrap="none" rtlCol="0">
              <a:spAutoFit/>
            </a:bodyPr>
            <a:lstStyle/>
            <a:p>
              <a:r>
                <a:rPr lang="en-US" dirty="0">
                  <a:solidFill>
                    <a:srgbClr val="FF33CC"/>
                  </a:solidFill>
                </a:rPr>
                <a:t>9</a:t>
              </a:r>
            </a:p>
          </p:txBody>
        </p:sp>
      </p:grpSp>
      <p:grpSp>
        <p:nvGrpSpPr>
          <p:cNvPr id="42" name="Group 41" descr="Next we do a bucket sort using the next least significant digit of the numbers. Because our numbers are represented in base 10, we have buckets 0 through 9, filled in as follows:&#10;bucket 0: 018&#10;bucket 1: 101, 103, 113, 121&#10;bucket 2: 245, 255&#10;bucket 3: 323&#10;bucket 4: 401&#10;bucket 5: 512, 555&#10;bucket 6: empty&#10;bucket 7: empty&#10;bucket 8: 800, 801, 823&#10;bucket 9: 901, 999">
            <a:extLst>
              <a:ext uri="{FF2B5EF4-FFF2-40B4-BE49-F238E27FC236}">
                <a16:creationId xmlns:a16="http://schemas.microsoft.com/office/drawing/2014/main" id="{265A8A20-D2B5-DB28-F722-367EBB815E4D}"/>
              </a:ext>
            </a:extLst>
          </p:cNvPr>
          <p:cNvGrpSpPr/>
          <p:nvPr/>
        </p:nvGrpSpPr>
        <p:grpSpPr>
          <a:xfrm>
            <a:off x="6390963" y="4659805"/>
            <a:ext cx="5334000" cy="1969595"/>
            <a:chOff x="5181600" y="4659805"/>
            <a:chExt cx="5334000" cy="1969595"/>
          </a:xfrm>
        </p:grpSpPr>
        <p:sp>
          <p:nvSpPr>
            <p:cNvPr id="4" name="Rectangle 3">
              <a:extLst>
                <a:ext uri="{FF2B5EF4-FFF2-40B4-BE49-F238E27FC236}">
                  <a16:creationId xmlns:a16="http://schemas.microsoft.com/office/drawing/2014/main" id="{EF532373-E7B4-2EFC-071E-679598070FDA}"/>
                </a:ext>
              </a:extLst>
            </p:cNvPr>
            <p:cNvSpPr/>
            <p:nvPr/>
          </p:nvSpPr>
          <p:spPr>
            <a:xfrm>
              <a:off x="9982200" y="4660942"/>
              <a:ext cx="533400" cy="159583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901</a:t>
              </a:r>
            </a:p>
            <a:p>
              <a:pPr algn="ctr"/>
              <a:r>
                <a:rPr lang="en-US" dirty="0">
                  <a:solidFill>
                    <a:schemeClr val="tx1"/>
                  </a:solidFill>
                </a:rPr>
                <a:t>999</a:t>
              </a:r>
            </a:p>
          </p:txBody>
        </p:sp>
        <p:sp>
          <p:nvSpPr>
            <p:cNvPr id="5" name="Rectangle 4">
              <a:extLst>
                <a:ext uri="{FF2B5EF4-FFF2-40B4-BE49-F238E27FC236}">
                  <a16:creationId xmlns:a16="http://schemas.microsoft.com/office/drawing/2014/main" id="{59409103-ADAF-06A2-3DA9-520F41B67426}"/>
                </a:ext>
              </a:extLst>
            </p:cNvPr>
            <p:cNvSpPr/>
            <p:nvPr/>
          </p:nvSpPr>
          <p:spPr>
            <a:xfrm>
              <a:off x="9448800" y="4659805"/>
              <a:ext cx="533400" cy="159583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800</a:t>
              </a:r>
            </a:p>
            <a:p>
              <a:pPr algn="ctr"/>
              <a:r>
                <a:rPr lang="en-US" dirty="0">
                  <a:solidFill>
                    <a:schemeClr val="tx1"/>
                  </a:solidFill>
                </a:rPr>
                <a:t>801</a:t>
              </a:r>
            </a:p>
            <a:p>
              <a:pPr algn="ctr"/>
              <a:r>
                <a:rPr lang="en-US" dirty="0">
                  <a:solidFill>
                    <a:schemeClr val="tx1"/>
                  </a:solidFill>
                </a:rPr>
                <a:t>823</a:t>
              </a:r>
            </a:p>
          </p:txBody>
        </p:sp>
        <p:sp>
          <p:nvSpPr>
            <p:cNvPr id="6" name="Rectangle 5">
              <a:extLst>
                <a:ext uri="{FF2B5EF4-FFF2-40B4-BE49-F238E27FC236}">
                  <a16:creationId xmlns:a16="http://schemas.microsoft.com/office/drawing/2014/main" id="{288D6195-37CE-2DE2-F382-E40AC4FBDE19}"/>
                </a:ext>
              </a:extLst>
            </p:cNvPr>
            <p:cNvSpPr/>
            <p:nvPr/>
          </p:nvSpPr>
          <p:spPr>
            <a:xfrm>
              <a:off x="8915400" y="4659805"/>
              <a:ext cx="533400" cy="159583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7" name="Rectangle 6">
              <a:extLst>
                <a:ext uri="{FF2B5EF4-FFF2-40B4-BE49-F238E27FC236}">
                  <a16:creationId xmlns:a16="http://schemas.microsoft.com/office/drawing/2014/main" id="{E9B8B052-6C9D-2F21-F4AF-137DC87A16BA}"/>
                </a:ext>
              </a:extLst>
            </p:cNvPr>
            <p:cNvSpPr/>
            <p:nvPr/>
          </p:nvSpPr>
          <p:spPr>
            <a:xfrm>
              <a:off x="8382000" y="4660942"/>
              <a:ext cx="533400" cy="159583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 name="Rectangle 7">
              <a:extLst>
                <a:ext uri="{FF2B5EF4-FFF2-40B4-BE49-F238E27FC236}">
                  <a16:creationId xmlns:a16="http://schemas.microsoft.com/office/drawing/2014/main" id="{0F543091-F86D-2A7A-62E0-72FB4EED00AE}"/>
                </a:ext>
              </a:extLst>
            </p:cNvPr>
            <p:cNvSpPr/>
            <p:nvPr/>
          </p:nvSpPr>
          <p:spPr>
            <a:xfrm>
              <a:off x="7848600" y="4660942"/>
              <a:ext cx="533400" cy="159583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512</a:t>
              </a:r>
            </a:p>
            <a:p>
              <a:pPr algn="ctr"/>
              <a:r>
                <a:rPr lang="en-US" dirty="0">
                  <a:solidFill>
                    <a:schemeClr val="tx1"/>
                  </a:solidFill>
                </a:rPr>
                <a:t>555</a:t>
              </a:r>
            </a:p>
          </p:txBody>
        </p:sp>
        <p:sp>
          <p:nvSpPr>
            <p:cNvPr id="9" name="Rectangle 8">
              <a:extLst>
                <a:ext uri="{FF2B5EF4-FFF2-40B4-BE49-F238E27FC236}">
                  <a16:creationId xmlns:a16="http://schemas.microsoft.com/office/drawing/2014/main" id="{DEC54B84-6150-A55B-306C-B25020DE0933}"/>
                </a:ext>
              </a:extLst>
            </p:cNvPr>
            <p:cNvSpPr/>
            <p:nvPr/>
          </p:nvSpPr>
          <p:spPr>
            <a:xfrm>
              <a:off x="7315200" y="4659805"/>
              <a:ext cx="533400" cy="159583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401</a:t>
              </a:r>
            </a:p>
          </p:txBody>
        </p:sp>
        <p:sp>
          <p:nvSpPr>
            <p:cNvPr id="16" name="Rectangle 15">
              <a:extLst>
                <a:ext uri="{FF2B5EF4-FFF2-40B4-BE49-F238E27FC236}">
                  <a16:creationId xmlns:a16="http://schemas.microsoft.com/office/drawing/2014/main" id="{1A7E5AF8-DF4B-8B5D-AB02-D32DC607F5ED}"/>
                </a:ext>
              </a:extLst>
            </p:cNvPr>
            <p:cNvSpPr/>
            <p:nvPr/>
          </p:nvSpPr>
          <p:spPr>
            <a:xfrm>
              <a:off x="6781800" y="4659805"/>
              <a:ext cx="533400" cy="159583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323</a:t>
              </a:r>
            </a:p>
          </p:txBody>
        </p:sp>
        <p:sp>
          <p:nvSpPr>
            <p:cNvPr id="17" name="Rectangle 16">
              <a:extLst>
                <a:ext uri="{FF2B5EF4-FFF2-40B4-BE49-F238E27FC236}">
                  <a16:creationId xmlns:a16="http://schemas.microsoft.com/office/drawing/2014/main" id="{69CA04DA-BEA9-9BAE-DFD0-5184E85AC645}"/>
                </a:ext>
              </a:extLst>
            </p:cNvPr>
            <p:cNvSpPr/>
            <p:nvPr/>
          </p:nvSpPr>
          <p:spPr>
            <a:xfrm>
              <a:off x="6248400" y="4660942"/>
              <a:ext cx="533400" cy="159583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245</a:t>
              </a:r>
            </a:p>
            <a:p>
              <a:pPr algn="ctr"/>
              <a:r>
                <a:rPr lang="en-US" dirty="0">
                  <a:solidFill>
                    <a:schemeClr val="tx1"/>
                  </a:solidFill>
                </a:rPr>
                <a:t>255</a:t>
              </a:r>
            </a:p>
          </p:txBody>
        </p:sp>
        <p:sp>
          <p:nvSpPr>
            <p:cNvPr id="18" name="TextBox 17">
              <a:extLst>
                <a:ext uri="{FF2B5EF4-FFF2-40B4-BE49-F238E27FC236}">
                  <a16:creationId xmlns:a16="http://schemas.microsoft.com/office/drawing/2014/main" id="{9F1202EA-0602-9D72-2829-CA336835836D}"/>
                </a:ext>
              </a:extLst>
            </p:cNvPr>
            <p:cNvSpPr txBox="1"/>
            <p:nvPr/>
          </p:nvSpPr>
          <p:spPr>
            <a:xfrm>
              <a:off x="5297457" y="6260068"/>
              <a:ext cx="301686" cy="369332"/>
            </a:xfrm>
            <a:prstGeom prst="rect">
              <a:avLst/>
            </a:prstGeom>
            <a:noFill/>
          </p:spPr>
          <p:txBody>
            <a:bodyPr wrap="none" rtlCol="0">
              <a:spAutoFit/>
            </a:bodyPr>
            <a:lstStyle/>
            <a:p>
              <a:r>
                <a:rPr lang="en-US" dirty="0">
                  <a:solidFill>
                    <a:srgbClr val="FF33CC"/>
                  </a:solidFill>
                </a:rPr>
                <a:t>0</a:t>
              </a:r>
            </a:p>
          </p:txBody>
        </p:sp>
        <p:sp>
          <p:nvSpPr>
            <p:cNvPr id="19" name="TextBox 18">
              <a:extLst>
                <a:ext uri="{FF2B5EF4-FFF2-40B4-BE49-F238E27FC236}">
                  <a16:creationId xmlns:a16="http://schemas.microsoft.com/office/drawing/2014/main" id="{E14CB3AD-2265-62FA-CBAC-A400A269E0EC}"/>
                </a:ext>
              </a:extLst>
            </p:cNvPr>
            <p:cNvSpPr txBox="1"/>
            <p:nvPr/>
          </p:nvSpPr>
          <p:spPr>
            <a:xfrm>
              <a:off x="5830857" y="6260068"/>
              <a:ext cx="301686" cy="369332"/>
            </a:xfrm>
            <a:prstGeom prst="rect">
              <a:avLst/>
            </a:prstGeom>
            <a:noFill/>
          </p:spPr>
          <p:txBody>
            <a:bodyPr wrap="none" rtlCol="0">
              <a:spAutoFit/>
            </a:bodyPr>
            <a:lstStyle/>
            <a:p>
              <a:r>
                <a:rPr lang="en-US" dirty="0">
                  <a:solidFill>
                    <a:srgbClr val="FF33CC"/>
                  </a:solidFill>
                </a:rPr>
                <a:t>1</a:t>
              </a:r>
            </a:p>
          </p:txBody>
        </p:sp>
        <p:sp>
          <p:nvSpPr>
            <p:cNvPr id="22" name="TextBox 21">
              <a:extLst>
                <a:ext uri="{FF2B5EF4-FFF2-40B4-BE49-F238E27FC236}">
                  <a16:creationId xmlns:a16="http://schemas.microsoft.com/office/drawing/2014/main" id="{FA289862-1676-90BB-B64A-F5E3668714B1}"/>
                </a:ext>
              </a:extLst>
            </p:cNvPr>
            <p:cNvSpPr txBox="1"/>
            <p:nvPr/>
          </p:nvSpPr>
          <p:spPr>
            <a:xfrm>
              <a:off x="6364826" y="6260068"/>
              <a:ext cx="301686" cy="369332"/>
            </a:xfrm>
            <a:prstGeom prst="rect">
              <a:avLst/>
            </a:prstGeom>
            <a:noFill/>
          </p:spPr>
          <p:txBody>
            <a:bodyPr wrap="none" rtlCol="0">
              <a:spAutoFit/>
            </a:bodyPr>
            <a:lstStyle/>
            <a:p>
              <a:r>
                <a:rPr lang="en-US" dirty="0">
                  <a:solidFill>
                    <a:srgbClr val="FF33CC"/>
                  </a:solidFill>
                </a:rPr>
                <a:t>2</a:t>
              </a:r>
            </a:p>
          </p:txBody>
        </p:sp>
        <p:sp>
          <p:nvSpPr>
            <p:cNvPr id="23" name="TextBox 22">
              <a:extLst>
                <a:ext uri="{FF2B5EF4-FFF2-40B4-BE49-F238E27FC236}">
                  <a16:creationId xmlns:a16="http://schemas.microsoft.com/office/drawing/2014/main" id="{ECD5DA25-C681-B9C5-0B11-EE530F27373E}"/>
                </a:ext>
              </a:extLst>
            </p:cNvPr>
            <p:cNvSpPr txBox="1"/>
            <p:nvPr/>
          </p:nvSpPr>
          <p:spPr>
            <a:xfrm>
              <a:off x="6874600" y="6260068"/>
              <a:ext cx="301686" cy="369332"/>
            </a:xfrm>
            <a:prstGeom prst="rect">
              <a:avLst/>
            </a:prstGeom>
            <a:noFill/>
          </p:spPr>
          <p:txBody>
            <a:bodyPr wrap="none" rtlCol="0">
              <a:spAutoFit/>
            </a:bodyPr>
            <a:lstStyle/>
            <a:p>
              <a:r>
                <a:rPr lang="en-US" dirty="0">
                  <a:solidFill>
                    <a:srgbClr val="FF33CC"/>
                  </a:solidFill>
                </a:rPr>
                <a:t>3</a:t>
              </a:r>
            </a:p>
          </p:txBody>
        </p:sp>
        <p:sp>
          <p:nvSpPr>
            <p:cNvPr id="25" name="TextBox 24">
              <a:extLst>
                <a:ext uri="{FF2B5EF4-FFF2-40B4-BE49-F238E27FC236}">
                  <a16:creationId xmlns:a16="http://schemas.microsoft.com/office/drawing/2014/main" id="{134D126E-A428-30BC-F5BE-FDB235FDBB28}"/>
                </a:ext>
              </a:extLst>
            </p:cNvPr>
            <p:cNvSpPr txBox="1"/>
            <p:nvPr/>
          </p:nvSpPr>
          <p:spPr>
            <a:xfrm>
              <a:off x="7408000" y="6259490"/>
              <a:ext cx="301686" cy="369332"/>
            </a:xfrm>
            <a:prstGeom prst="rect">
              <a:avLst/>
            </a:prstGeom>
            <a:noFill/>
          </p:spPr>
          <p:txBody>
            <a:bodyPr wrap="none" rtlCol="0">
              <a:spAutoFit/>
            </a:bodyPr>
            <a:lstStyle/>
            <a:p>
              <a:r>
                <a:rPr lang="en-US" dirty="0">
                  <a:solidFill>
                    <a:srgbClr val="FF33CC"/>
                  </a:solidFill>
                </a:rPr>
                <a:t>4</a:t>
              </a:r>
            </a:p>
          </p:txBody>
        </p:sp>
        <p:sp>
          <p:nvSpPr>
            <p:cNvPr id="26" name="TextBox 25">
              <a:extLst>
                <a:ext uri="{FF2B5EF4-FFF2-40B4-BE49-F238E27FC236}">
                  <a16:creationId xmlns:a16="http://schemas.microsoft.com/office/drawing/2014/main" id="{D60968AA-7F88-E791-E5F7-88DF4401112E}"/>
                </a:ext>
              </a:extLst>
            </p:cNvPr>
            <p:cNvSpPr txBox="1"/>
            <p:nvPr/>
          </p:nvSpPr>
          <p:spPr>
            <a:xfrm>
              <a:off x="7907244" y="6259490"/>
              <a:ext cx="301686" cy="369332"/>
            </a:xfrm>
            <a:prstGeom prst="rect">
              <a:avLst/>
            </a:prstGeom>
            <a:noFill/>
          </p:spPr>
          <p:txBody>
            <a:bodyPr wrap="none" rtlCol="0">
              <a:spAutoFit/>
            </a:bodyPr>
            <a:lstStyle/>
            <a:p>
              <a:r>
                <a:rPr lang="en-US" dirty="0">
                  <a:solidFill>
                    <a:srgbClr val="FF33CC"/>
                  </a:solidFill>
                </a:rPr>
                <a:t>5</a:t>
              </a:r>
            </a:p>
          </p:txBody>
        </p:sp>
        <p:sp>
          <p:nvSpPr>
            <p:cNvPr id="27" name="TextBox 26">
              <a:extLst>
                <a:ext uri="{FF2B5EF4-FFF2-40B4-BE49-F238E27FC236}">
                  <a16:creationId xmlns:a16="http://schemas.microsoft.com/office/drawing/2014/main" id="{B5929E61-DF41-C186-5CC6-BCCC84AE1B02}"/>
                </a:ext>
              </a:extLst>
            </p:cNvPr>
            <p:cNvSpPr txBox="1"/>
            <p:nvPr/>
          </p:nvSpPr>
          <p:spPr>
            <a:xfrm>
              <a:off x="8498995" y="6260068"/>
              <a:ext cx="301686" cy="369332"/>
            </a:xfrm>
            <a:prstGeom prst="rect">
              <a:avLst/>
            </a:prstGeom>
            <a:noFill/>
          </p:spPr>
          <p:txBody>
            <a:bodyPr wrap="none" rtlCol="0">
              <a:spAutoFit/>
            </a:bodyPr>
            <a:lstStyle/>
            <a:p>
              <a:r>
                <a:rPr lang="en-US" dirty="0">
                  <a:solidFill>
                    <a:srgbClr val="FF33CC"/>
                  </a:solidFill>
                </a:rPr>
                <a:t>6</a:t>
              </a:r>
            </a:p>
          </p:txBody>
        </p:sp>
        <p:sp>
          <p:nvSpPr>
            <p:cNvPr id="28" name="TextBox 27">
              <a:extLst>
                <a:ext uri="{FF2B5EF4-FFF2-40B4-BE49-F238E27FC236}">
                  <a16:creationId xmlns:a16="http://schemas.microsoft.com/office/drawing/2014/main" id="{56E14B2A-1E62-4CA1-FAB8-3A2E770A1080}"/>
                </a:ext>
              </a:extLst>
            </p:cNvPr>
            <p:cNvSpPr txBox="1"/>
            <p:nvPr/>
          </p:nvSpPr>
          <p:spPr>
            <a:xfrm>
              <a:off x="9032395" y="6259490"/>
              <a:ext cx="301686" cy="369332"/>
            </a:xfrm>
            <a:prstGeom prst="rect">
              <a:avLst/>
            </a:prstGeom>
            <a:noFill/>
          </p:spPr>
          <p:txBody>
            <a:bodyPr wrap="none" rtlCol="0">
              <a:spAutoFit/>
            </a:bodyPr>
            <a:lstStyle/>
            <a:p>
              <a:r>
                <a:rPr lang="en-US" dirty="0">
                  <a:solidFill>
                    <a:srgbClr val="FF33CC"/>
                  </a:solidFill>
                </a:rPr>
                <a:t>7</a:t>
              </a:r>
            </a:p>
          </p:txBody>
        </p:sp>
        <p:sp>
          <p:nvSpPr>
            <p:cNvPr id="29" name="Rectangle 28">
              <a:extLst>
                <a:ext uri="{FF2B5EF4-FFF2-40B4-BE49-F238E27FC236}">
                  <a16:creationId xmlns:a16="http://schemas.microsoft.com/office/drawing/2014/main" id="{57F70415-63E3-60D2-602A-0723249F2C7A}"/>
                </a:ext>
              </a:extLst>
            </p:cNvPr>
            <p:cNvSpPr/>
            <p:nvPr/>
          </p:nvSpPr>
          <p:spPr>
            <a:xfrm>
              <a:off x="5715000" y="4660942"/>
              <a:ext cx="533400" cy="159583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101</a:t>
              </a:r>
            </a:p>
            <a:p>
              <a:pPr algn="ctr"/>
              <a:r>
                <a:rPr lang="en-US" dirty="0">
                  <a:solidFill>
                    <a:schemeClr val="tx1"/>
                  </a:solidFill>
                </a:rPr>
                <a:t>103</a:t>
              </a:r>
            </a:p>
            <a:p>
              <a:pPr algn="ctr"/>
              <a:r>
                <a:rPr lang="en-US" dirty="0">
                  <a:solidFill>
                    <a:schemeClr val="tx1"/>
                  </a:solidFill>
                </a:rPr>
                <a:t>113</a:t>
              </a:r>
            </a:p>
            <a:p>
              <a:pPr algn="ctr"/>
              <a:r>
                <a:rPr lang="en-US" dirty="0">
                  <a:solidFill>
                    <a:schemeClr val="tx1"/>
                  </a:solidFill>
                </a:rPr>
                <a:t>121</a:t>
              </a:r>
            </a:p>
          </p:txBody>
        </p:sp>
        <p:sp>
          <p:nvSpPr>
            <p:cNvPr id="30" name="Rectangle 29">
              <a:extLst>
                <a:ext uri="{FF2B5EF4-FFF2-40B4-BE49-F238E27FC236}">
                  <a16:creationId xmlns:a16="http://schemas.microsoft.com/office/drawing/2014/main" id="{DD808591-0946-6151-BEE9-DCB1F69336F4}"/>
                </a:ext>
              </a:extLst>
            </p:cNvPr>
            <p:cNvSpPr/>
            <p:nvPr/>
          </p:nvSpPr>
          <p:spPr>
            <a:xfrm>
              <a:off x="5181600" y="4662079"/>
              <a:ext cx="533400" cy="159583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018</a:t>
              </a:r>
            </a:p>
          </p:txBody>
        </p:sp>
        <p:sp>
          <p:nvSpPr>
            <p:cNvPr id="40" name="TextBox 39">
              <a:extLst>
                <a:ext uri="{FF2B5EF4-FFF2-40B4-BE49-F238E27FC236}">
                  <a16:creationId xmlns:a16="http://schemas.microsoft.com/office/drawing/2014/main" id="{A55CB3EC-A71F-D8CE-A8B0-81A8F228A734}"/>
                </a:ext>
              </a:extLst>
            </p:cNvPr>
            <p:cNvSpPr txBox="1"/>
            <p:nvPr/>
          </p:nvSpPr>
          <p:spPr>
            <a:xfrm>
              <a:off x="9574425" y="6260068"/>
              <a:ext cx="301686" cy="369332"/>
            </a:xfrm>
            <a:prstGeom prst="rect">
              <a:avLst/>
            </a:prstGeom>
            <a:noFill/>
          </p:spPr>
          <p:txBody>
            <a:bodyPr wrap="none" rtlCol="0">
              <a:spAutoFit/>
            </a:bodyPr>
            <a:lstStyle/>
            <a:p>
              <a:r>
                <a:rPr lang="en-US" dirty="0">
                  <a:solidFill>
                    <a:srgbClr val="FF33CC"/>
                  </a:solidFill>
                </a:rPr>
                <a:t>8</a:t>
              </a:r>
            </a:p>
          </p:txBody>
        </p:sp>
        <p:sp>
          <p:nvSpPr>
            <p:cNvPr id="41" name="TextBox 40">
              <a:extLst>
                <a:ext uri="{FF2B5EF4-FFF2-40B4-BE49-F238E27FC236}">
                  <a16:creationId xmlns:a16="http://schemas.microsoft.com/office/drawing/2014/main" id="{D480DEBB-C234-71D7-F3E1-DA086A8B5893}"/>
                </a:ext>
              </a:extLst>
            </p:cNvPr>
            <p:cNvSpPr txBox="1"/>
            <p:nvPr/>
          </p:nvSpPr>
          <p:spPr>
            <a:xfrm>
              <a:off x="10116605" y="6260068"/>
              <a:ext cx="301686" cy="369332"/>
            </a:xfrm>
            <a:prstGeom prst="rect">
              <a:avLst/>
            </a:prstGeom>
            <a:noFill/>
          </p:spPr>
          <p:txBody>
            <a:bodyPr wrap="none" rtlCol="0">
              <a:spAutoFit/>
            </a:bodyPr>
            <a:lstStyle/>
            <a:p>
              <a:r>
                <a:rPr lang="en-US" dirty="0">
                  <a:solidFill>
                    <a:srgbClr val="FF33CC"/>
                  </a:solidFill>
                </a:rPr>
                <a:t>9</a:t>
              </a:r>
            </a:p>
          </p:txBody>
        </p:sp>
      </p:grpSp>
    </p:spTree>
    <p:extLst>
      <p:ext uri="{BB962C8B-B14F-4D97-AF65-F5344CB8AC3E}">
        <p14:creationId xmlns:p14="http://schemas.microsoft.com/office/powerpoint/2010/main" val="6823249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1"/>
                                        </p:tgtEl>
                                        <p:attrNameLst>
                                          <p:attrName>style.visibility</p:attrName>
                                        </p:attrNameLst>
                                      </p:cBhvr>
                                      <p:to>
                                        <p:strVal val="visible"/>
                                      </p:to>
                                    </p:set>
                                    <p:animEffect transition="in" filter="fade">
                                      <p:cBhvr>
                                        <p:cTn id="7" dur="5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24D522-A643-E0F7-0203-D79E5BF422B6}"/>
              </a:ext>
            </a:extLst>
          </p:cNvPr>
          <p:cNvSpPr>
            <a:spLocks noGrp="1"/>
          </p:cNvSpPr>
          <p:nvPr>
            <p:ph type="title"/>
          </p:nvPr>
        </p:nvSpPr>
        <p:spPr/>
        <p:txBody>
          <a:bodyPr/>
          <a:lstStyle/>
          <a:p>
            <a:r>
              <a:rPr lang="en-US" dirty="0" err="1"/>
              <a:t>RadixSort</a:t>
            </a:r>
            <a:r>
              <a:rPr lang="en-US" dirty="0"/>
              <a:t> – Empty Buckets into Output Array</a:t>
            </a:r>
          </a:p>
        </p:txBody>
      </p:sp>
      <p:sp>
        <p:nvSpPr>
          <p:cNvPr id="3" name="Content Placeholder 2">
            <a:extLst>
              <a:ext uri="{FF2B5EF4-FFF2-40B4-BE49-F238E27FC236}">
                <a16:creationId xmlns:a16="http://schemas.microsoft.com/office/drawing/2014/main" id="{13E04AAD-4854-7E00-900E-93F7F0ADE080}"/>
              </a:ext>
            </a:extLst>
          </p:cNvPr>
          <p:cNvSpPr>
            <a:spLocks noGrp="1"/>
          </p:cNvSpPr>
          <p:nvPr>
            <p:ph idx="1"/>
          </p:nvPr>
        </p:nvSpPr>
        <p:spPr>
          <a:xfrm>
            <a:off x="503842" y="1517901"/>
            <a:ext cx="11668760" cy="4351338"/>
          </a:xfrm>
        </p:spPr>
        <p:txBody>
          <a:bodyPr/>
          <a:lstStyle/>
          <a:p>
            <a:r>
              <a:rPr lang="en-US" dirty="0"/>
              <a:t>Radix: The base of a number system</a:t>
            </a:r>
          </a:p>
          <a:p>
            <a:pPr lvl="1"/>
            <a:r>
              <a:rPr lang="en-US" dirty="0"/>
              <a:t>We’ll use base 10, most implementations will use larger bases</a:t>
            </a:r>
          </a:p>
          <a:p>
            <a:r>
              <a:rPr lang="en-US" dirty="0"/>
              <a:t>Idea: </a:t>
            </a:r>
          </a:p>
          <a:p>
            <a:pPr lvl="1"/>
            <a:r>
              <a:rPr lang="en-US" dirty="0" err="1"/>
              <a:t>BucketSort</a:t>
            </a:r>
            <a:r>
              <a:rPr lang="en-US" dirty="0"/>
              <a:t> by each digit, one at a time, from least significant to most significant</a:t>
            </a:r>
          </a:p>
        </p:txBody>
      </p:sp>
      <p:sp>
        <p:nvSpPr>
          <p:cNvPr id="31" name="TextBox 30">
            <a:extLst>
              <a:ext uri="{FF2B5EF4-FFF2-40B4-BE49-F238E27FC236}">
                <a16:creationId xmlns:a16="http://schemas.microsoft.com/office/drawing/2014/main" id="{9F143260-887A-82E5-E7F0-D8C587242AE1}"/>
              </a:ext>
            </a:extLst>
          </p:cNvPr>
          <p:cNvSpPr txBox="1"/>
          <p:nvPr/>
        </p:nvSpPr>
        <p:spPr>
          <a:xfrm>
            <a:off x="7438723" y="4078344"/>
            <a:ext cx="3507868" cy="461665"/>
          </a:xfrm>
          <a:prstGeom prst="rect">
            <a:avLst/>
          </a:prstGeom>
          <a:noFill/>
        </p:spPr>
        <p:txBody>
          <a:bodyPr wrap="square" rtlCol="0">
            <a:spAutoFit/>
          </a:bodyPr>
          <a:lstStyle/>
          <a:p>
            <a:r>
              <a:rPr lang="en-US" sz="2400" dirty="0"/>
              <a:t>Convert back into an array</a:t>
            </a:r>
          </a:p>
        </p:txBody>
      </p:sp>
      <p:sp>
        <p:nvSpPr>
          <p:cNvPr id="120" name="Arrow: Bent-Up 119">
            <a:extLst>
              <a:ext uri="{FF2B5EF4-FFF2-40B4-BE49-F238E27FC236}">
                <a16:creationId xmlns:a16="http://schemas.microsoft.com/office/drawing/2014/main" id="{F8C1EBBC-2D29-3947-2D55-152820918DA0}"/>
              </a:ext>
              <a:ext uri="{C183D7F6-B498-43B3-948B-1728B52AA6E4}">
                <adec:decorative xmlns:adec="http://schemas.microsoft.com/office/drawing/2017/decorative" val="1"/>
              </a:ext>
            </a:extLst>
          </p:cNvPr>
          <p:cNvSpPr/>
          <p:nvPr/>
        </p:nvSpPr>
        <p:spPr>
          <a:xfrm flipV="1">
            <a:off x="6027125" y="3877228"/>
            <a:ext cx="1128451" cy="1325563"/>
          </a:xfrm>
          <a:prstGeom prst="bentUp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2" name="Group 41" descr="All the values bucketed by the 10s place">
            <a:extLst>
              <a:ext uri="{FF2B5EF4-FFF2-40B4-BE49-F238E27FC236}">
                <a16:creationId xmlns:a16="http://schemas.microsoft.com/office/drawing/2014/main" id="{265A8A20-D2B5-DB28-F722-367EBB815E4D}"/>
              </a:ext>
            </a:extLst>
          </p:cNvPr>
          <p:cNvGrpSpPr/>
          <p:nvPr/>
        </p:nvGrpSpPr>
        <p:grpSpPr>
          <a:xfrm>
            <a:off x="34961" y="3418440"/>
            <a:ext cx="5334000" cy="1969595"/>
            <a:chOff x="5181600" y="4659805"/>
            <a:chExt cx="5334000" cy="1969595"/>
          </a:xfrm>
        </p:grpSpPr>
        <p:sp>
          <p:nvSpPr>
            <p:cNvPr id="4" name="Rectangle 3">
              <a:extLst>
                <a:ext uri="{FF2B5EF4-FFF2-40B4-BE49-F238E27FC236}">
                  <a16:creationId xmlns:a16="http://schemas.microsoft.com/office/drawing/2014/main" id="{EF532373-E7B4-2EFC-071E-679598070FDA}"/>
                </a:ext>
              </a:extLst>
            </p:cNvPr>
            <p:cNvSpPr/>
            <p:nvPr/>
          </p:nvSpPr>
          <p:spPr>
            <a:xfrm>
              <a:off x="9982200" y="4660942"/>
              <a:ext cx="533400" cy="159583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901</a:t>
              </a:r>
            </a:p>
            <a:p>
              <a:pPr algn="ctr"/>
              <a:r>
                <a:rPr lang="en-US" dirty="0">
                  <a:solidFill>
                    <a:schemeClr val="tx1"/>
                  </a:solidFill>
                </a:rPr>
                <a:t>999</a:t>
              </a:r>
            </a:p>
          </p:txBody>
        </p:sp>
        <p:sp>
          <p:nvSpPr>
            <p:cNvPr id="5" name="Rectangle 4">
              <a:extLst>
                <a:ext uri="{FF2B5EF4-FFF2-40B4-BE49-F238E27FC236}">
                  <a16:creationId xmlns:a16="http://schemas.microsoft.com/office/drawing/2014/main" id="{59409103-ADAF-06A2-3DA9-520F41B67426}"/>
                </a:ext>
              </a:extLst>
            </p:cNvPr>
            <p:cNvSpPr/>
            <p:nvPr/>
          </p:nvSpPr>
          <p:spPr>
            <a:xfrm>
              <a:off x="9448800" y="4659805"/>
              <a:ext cx="533400" cy="159583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800</a:t>
              </a:r>
            </a:p>
            <a:p>
              <a:pPr algn="ctr"/>
              <a:r>
                <a:rPr lang="en-US" dirty="0">
                  <a:solidFill>
                    <a:schemeClr val="tx1"/>
                  </a:solidFill>
                </a:rPr>
                <a:t>801</a:t>
              </a:r>
            </a:p>
            <a:p>
              <a:pPr algn="ctr"/>
              <a:r>
                <a:rPr lang="en-US" dirty="0">
                  <a:solidFill>
                    <a:schemeClr val="tx1"/>
                  </a:solidFill>
                </a:rPr>
                <a:t>823</a:t>
              </a:r>
            </a:p>
          </p:txBody>
        </p:sp>
        <p:sp>
          <p:nvSpPr>
            <p:cNvPr id="6" name="Rectangle 5">
              <a:extLst>
                <a:ext uri="{FF2B5EF4-FFF2-40B4-BE49-F238E27FC236}">
                  <a16:creationId xmlns:a16="http://schemas.microsoft.com/office/drawing/2014/main" id="{288D6195-37CE-2DE2-F382-E40AC4FBDE19}"/>
                </a:ext>
              </a:extLst>
            </p:cNvPr>
            <p:cNvSpPr/>
            <p:nvPr/>
          </p:nvSpPr>
          <p:spPr>
            <a:xfrm>
              <a:off x="8915400" y="4659805"/>
              <a:ext cx="533400" cy="159583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7" name="Rectangle 6">
              <a:extLst>
                <a:ext uri="{FF2B5EF4-FFF2-40B4-BE49-F238E27FC236}">
                  <a16:creationId xmlns:a16="http://schemas.microsoft.com/office/drawing/2014/main" id="{E9B8B052-6C9D-2F21-F4AF-137DC87A16BA}"/>
                </a:ext>
              </a:extLst>
            </p:cNvPr>
            <p:cNvSpPr/>
            <p:nvPr/>
          </p:nvSpPr>
          <p:spPr>
            <a:xfrm>
              <a:off x="8382000" y="4660942"/>
              <a:ext cx="533400" cy="159583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 name="Rectangle 7">
              <a:extLst>
                <a:ext uri="{FF2B5EF4-FFF2-40B4-BE49-F238E27FC236}">
                  <a16:creationId xmlns:a16="http://schemas.microsoft.com/office/drawing/2014/main" id="{0F543091-F86D-2A7A-62E0-72FB4EED00AE}"/>
                </a:ext>
              </a:extLst>
            </p:cNvPr>
            <p:cNvSpPr/>
            <p:nvPr/>
          </p:nvSpPr>
          <p:spPr>
            <a:xfrm>
              <a:off x="7848600" y="4660942"/>
              <a:ext cx="533400" cy="159583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512</a:t>
              </a:r>
            </a:p>
            <a:p>
              <a:pPr algn="ctr"/>
              <a:r>
                <a:rPr lang="en-US" dirty="0">
                  <a:solidFill>
                    <a:schemeClr val="tx1"/>
                  </a:solidFill>
                </a:rPr>
                <a:t>555</a:t>
              </a:r>
            </a:p>
          </p:txBody>
        </p:sp>
        <p:sp>
          <p:nvSpPr>
            <p:cNvPr id="9" name="Rectangle 8">
              <a:extLst>
                <a:ext uri="{FF2B5EF4-FFF2-40B4-BE49-F238E27FC236}">
                  <a16:creationId xmlns:a16="http://schemas.microsoft.com/office/drawing/2014/main" id="{DEC54B84-6150-A55B-306C-B25020DE0933}"/>
                </a:ext>
              </a:extLst>
            </p:cNvPr>
            <p:cNvSpPr/>
            <p:nvPr/>
          </p:nvSpPr>
          <p:spPr>
            <a:xfrm>
              <a:off x="7315200" y="4659805"/>
              <a:ext cx="533400" cy="159583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401</a:t>
              </a:r>
            </a:p>
          </p:txBody>
        </p:sp>
        <p:sp>
          <p:nvSpPr>
            <p:cNvPr id="16" name="Rectangle 15">
              <a:extLst>
                <a:ext uri="{FF2B5EF4-FFF2-40B4-BE49-F238E27FC236}">
                  <a16:creationId xmlns:a16="http://schemas.microsoft.com/office/drawing/2014/main" id="{1A7E5AF8-DF4B-8B5D-AB02-D32DC607F5ED}"/>
                </a:ext>
              </a:extLst>
            </p:cNvPr>
            <p:cNvSpPr/>
            <p:nvPr/>
          </p:nvSpPr>
          <p:spPr>
            <a:xfrm>
              <a:off x="6781800" y="4659805"/>
              <a:ext cx="533400" cy="159583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323</a:t>
              </a:r>
            </a:p>
          </p:txBody>
        </p:sp>
        <p:sp>
          <p:nvSpPr>
            <p:cNvPr id="17" name="Rectangle 16">
              <a:extLst>
                <a:ext uri="{FF2B5EF4-FFF2-40B4-BE49-F238E27FC236}">
                  <a16:creationId xmlns:a16="http://schemas.microsoft.com/office/drawing/2014/main" id="{69CA04DA-BEA9-9BAE-DFD0-5184E85AC645}"/>
                </a:ext>
              </a:extLst>
            </p:cNvPr>
            <p:cNvSpPr/>
            <p:nvPr/>
          </p:nvSpPr>
          <p:spPr>
            <a:xfrm>
              <a:off x="6248400" y="4660942"/>
              <a:ext cx="533400" cy="159583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245</a:t>
              </a:r>
            </a:p>
            <a:p>
              <a:pPr algn="ctr"/>
              <a:r>
                <a:rPr lang="en-US" dirty="0">
                  <a:solidFill>
                    <a:schemeClr val="tx1"/>
                  </a:solidFill>
                </a:rPr>
                <a:t>255</a:t>
              </a:r>
            </a:p>
          </p:txBody>
        </p:sp>
        <p:sp>
          <p:nvSpPr>
            <p:cNvPr id="18" name="TextBox 17">
              <a:extLst>
                <a:ext uri="{FF2B5EF4-FFF2-40B4-BE49-F238E27FC236}">
                  <a16:creationId xmlns:a16="http://schemas.microsoft.com/office/drawing/2014/main" id="{9F1202EA-0602-9D72-2829-CA336835836D}"/>
                </a:ext>
              </a:extLst>
            </p:cNvPr>
            <p:cNvSpPr txBox="1"/>
            <p:nvPr/>
          </p:nvSpPr>
          <p:spPr>
            <a:xfrm>
              <a:off x="5297457" y="6260068"/>
              <a:ext cx="301686" cy="369332"/>
            </a:xfrm>
            <a:prstGeom prst="rect">
              <a:avLst/>
            </a:prstGeom>
            <a:noFill/>
          </p:spPr>
          <p:txBody>
            <a:bodyPr wrap="none" rtlCol="0">
              <a:spAutoFit/>
            </a:bodyPr>
            <a:lstStyle/>
            <a:p>
              <a:r>
                <a:rPr lang="en-US" dirty="0">
                  <a:solidFill>
                    <a:srgbClr val="FF33CC"/>
                  </a:solidFill>
                </a:rPr>
                <a:t>0</a:t>
              </a:r>
            </a:p>
          </p:txBody>
        </p:sp>
        <p:sp>
          <p:nvSpPr>
            <p:cNvPr id="19" name="TextBox 18">
              <a:extLst>
                <a:ext uri="{FF2B5EF4-FFF2-40B4-BE49-F238E27FC236}">
                  <a16:creationId xmlns:a16="http://schemas.microsoft.com/office/drawing/2014/main" id="{E14CB3AD-2265-62FA-CBAC-A400A269E0EC}"/>
                </a:ext>
              </a:extLst>
            </p:cNvPr>
            <p:cNvSpPr txBox="1"/>
            <p:nvPr/>
          </p:nvSpPr>
          <p:spPr>
            <a:xfrm>
              <a:off x="5830857" y="6260068"/>
              <a:ext cx="301686" cy="369332"/>
            </a:xfrm>
            <a:prstGeom prst="rect">
              <a:avLst/>
            </a:prstGeom>
            <a:noFill/>
          </p:spPr>
          <p:txBody>
            <a:bodyPr wrap="none" rtlCol="0">
              <a:spAutoFit/>
            </a:bodyPr>
            <a:lstStyle/>
            <a:p>
              <a:r>
                <a:rPr lang="en-US" dirty="0">
                  <a:solidFill>
                    <a:srgbClr val="FF33CC"/>
                  </a:solidFill>
                </a:rPr>
                <a:t>1</a:t>
              </a:r>
            </a:p>
          </p:txBody>
        </p:sp>
        <p:sp>
          <p:nvSpPr>
            <p:cNvPr id="22" name="TextBox 21">
              <a:extLst>
                <a:ext uri="{FF2B5EF4-FFF2-40B4-BE49-F238E27FC236}">
                  <a16:creationId xmlns:a16="http://schemas.microsoft.com/office/drawing/2014/main" id="{FA289862-1676-90BB-B64A-F5E3668714B1}"/>
                </a:ext>
              </a:extLst>
            </p:cNvPr>
            <p:cNvSpPr txBox="1"/>
            <p:nvPr/>
          </p:nvSpPr>
          <p:spPr>
            <a:xfrm>
              <a:off x="6364826" y="6260068"/>
              <a:ext cx="301686" cy="369332"/>
            </a:xfrm>
            <a:prstGeom prst="rect">
              <a:avLst/>
            </a:prstGeom>
            <a:noFill/>
          </p:spPr>
          <p:txBody>
            <a:bodyPr wrap="none" rtlCol="0">
              <a:spAutoFit/>
            </a:bodyPr>
            <a:lstStyle/>
            <a:p>
              <a:r>
                <a:rPr lang="en-US" dirty="0">
                  <a:solidFill>
                    <a:srgbClr val="FF33CC"/>
                  </a:solidFill>
                </a:rPr>
                <a:t>2</a:t>
              </a:r>
            </a:p>
          </p:txBody>
        </p:sp>
        <p:sp>
          <p:nvSpPr>
            <p:cNvPr id="23" name="TextBox 22">
              <a:extLst>
                <a:ext uri="{FF2B5EF4-FFF2-40B4-BE49-F238E27FC236}">
                  <a16:creationId xmlns:a16="http://schemas.microsoft.com/office/drawing/2014/main" id="{ECD5DA25-C681-B9C5-0B11-EE530F27373E}"/>
                </a:ext>
              </a:extLst>
            </p:cNvPr>
            <p:cNvSpPr txBox="1"/>
            <p:nvPr/>
          </p:nvSpPr>
          <p:spPr>
            <a:xfrm>
              <a:off x="6874600" y="6260068"/>
              <a:ext cx="301686" cy="369332"/>
            </a:xfrm>
            <a:prstGeom prst="rect">
              <a:avLst/>
            </a:prstGeom>
            <a:noFill/>
          </p:spPr>
          <p:txBody>
            <a:bodyPr wrap="none" rtlCol="0">
              <a:spAutoFit/>
            </a:bodyPr>
            <a:lstStyle/>
            <a:p>
              <a:r>
                <a:rPr lang="en-US" dirty="0">
                  <a:solidFill>
                    <a:srgbClr val="FF33CC"/>
                  </a:solidFill>
                </a:rPr>
                <a:t>3</a:t>
              </a:r>
            </a:p>
          </p:txBody>
        </p:sp>
        <p:sp>
          <p:nvSpPr>
            <p:cNvPr id="25" name="TextBox 24">
              <a:extLst>
                <a:ext uri="{FF2B5EF4-FFF2-40B4-BE49-F238E27FC236}">
                  <a16:creationId xmlns:a16="http://schemas.microsoft.com/office/drawing/2014/main" id="{134D126E-A428-30BC-F5BE-FDB235FDBB28}"/>
                </a:ext>
              </a:extLst>
            </p:cNvPr>
            <p:cNvSpPr txBox="1"/>
            <p:nvPr/>
          </p:nvSpPr>
          <p:spPr>
            <a:xfrm>
              <a:off x="7408000" y="6259490"/>
              <a:ext cx="301686" cy="369332"/>
            </a:xfrm>
            <a:prstGeom prst="rect">
              <a:avLst/>
            </a:prstGeom>
            <a:noFill/>
          </p:spPr>
          <p:txBody>
            <a:bodyPr wrap="none" rtlCol="0">
              <a:spAutoFit/>
            </a:bodyPr>
            <a:lstStyle/>
            <a:p>
              <a:r>
                <a:rPr lang="en-US" dirty="0">
                  <a:solidFill>
                    <a:srgbClr val="FF33CC"/>
                  </a:solidFill>
                </a:rPr>
                <a:t>4</a:t>
              </a:r>
            </a:p>
          </p:txBody>
        </p:sp>
        <p:sp>
          <p:nvSpPr>
            <p:cNvPr id="26" name="TextBox 25">
              <a:extLst>
                <a:ext uri="{FF2B5EF4-FFF2-40B4-BE49-F238E27FC236}">
                  <a16:creationId xmlns:a16="http://schemas.microsoft.com/office/drawing/2014/main" id="{D60968AA-7F88-E791-E5F7-88DF4401112E}"/>
                </a:ext>
              </a:extLst>
            </p:cNvPr>
            <p:cNvSpPr txBox="1"/>
            <p:nvPr/>
          </p:nvSpPr>
          <p:spPr>
            <a:xfrm>
              <a:off x="7907244" y="6259490"/>
              <a:ext cx="301686" cy="369332"/>
            </a:xfrm>
            <a:prstGeom prst="rect">
              <a:avLst/>
            </a:prstGeom>
            <a:noFill/>
          </p:spPr>
          <p:txBody>
            <a:bodyPr wrap="none" rtlCol="0">
              <a:spAutoFit/>
            </a:bodyPr>
            <a:lstStyle/>
            <a:p>
              <a:r>
                <a:rPr lang="en-US" dirty="0">
                  <a:solidFill>
                    <a:srgbClr val="FF33CC"/>
                  </a:solidFill>
                </a:rPr>
                <a:t>5</a:t>
              </a:r>
            </a:p>
          </p:txBody>
        </p:sp>
        <p:sp>
          <p:nvSpPr>
            <p:cNvPr id="27" name="TextBox 26">
              <a:extLst>
                <a:ext uri="{FF2B5EF4-FFF2-40B4-BE49-F238E27FC236}">
                  <a16:creationId xmlns:a16="http://schemas.microsoft.com/office/drawing/2014/main" id="{B5929E61-DF41-C186-5CC6-BCCC84AE1B02}"/>
                </a:ext>
              </a:extLst>
            </p:cNvPr>
            <p:cNvSpPr txBox="1"/>
            <p:nvPr/>
          </p:nvSpPr>
          <p:spPr>
            <a:xfrm>
              <a:off x="8498995" y="6260068"/>
              <a:ext cx="301686" cy="369332"/>
            </a:xfrm>
            <a:prstGeom prst="rect">
              <a:avLst/>
            </a:prstGeom>
            <a:noFill/>
          </p:spPr>
          <p:txBody>
            <a:bodyPr wrap="none" rtlCol="0">
              <a:spAutoFit/>
            </a:bodyPr>
            <a:lstStyle/>
            <a:p>
              <a:r>
                <a:rPr lang="en-US" dirty="0">
                  <a:solidFill>
                    <a:srgbClr val="FF33CC"/>
                  </a:solidFill>
                </a:rPr>
                <a:t>6</a:t>
              </a:r>
            </a:p>
          </p:txBody>
        </p:sp>
        <p:sp>
          <p:nvSpPr>
            <p:cNvPr id="28" name="TextBox 27">
              <a:extLst>
                <a:ext uri="{FF2B5EF4-FFF2-40B4-BE49-F238E27FC236}">
                  <a16:creationId xmlns:a16="http://schemas.microsoft.com/office/drawing/2014/main" id="{56E14B2A-1E62-4CA1-FAB8-3A2E770A1080}"/>
                </a:ext>
              </a:extLst>
            </p:cNvPr>
            <p:cNvSpPr txBox="1"/>
            <p:nvPr/>
          </p:nvSpPr>
          <p:spPr>
            <a:xfrm>
              <a:off x="9032395" y="6259490"/>
              <a:ext cx="301686" cy="369332"/>
            </a:xfrm>
            <a:prstGeom prst="rect">
              <a:avLst/>
            </a:prstGeom>
            <a:noFill/>
          </p:spPr>
          <p:txBody>
            <a:bodyPr wrap="none" rtlCol="0">
              <a:spAutoFit/>
            </a:bodyPr>
            <a:lstStyle/>
            <a:p>
              <a:r>
                <a:rPr lang="en-US" dirty="0">
                  <a:solidFill>
                    <a:srgbClr val="FF33CC"/>
                  </a:solidFill>
                </a:rPr>
                <a:t>7</a:t>
              </a:r>
            </a:p>
          </p:txBody>
        </p:sp>
        <p:sp>
          <p:nvSpPr>
            <p:cNvPr id="29" name="Rectangle 28">
              <a:extLst>
                <a:ext uri="{FF2B5EF4-FFF2-40B4-BE49-F238E27FC236}">
                  <a16:creationId xmlns:a16="http://schemas.microsoft.com/office/drawing/2014/main" id="{57F70415-63E3-60D2-602A-0723249F2C7A}"/>
                </a:ext>
              </a:extLst>
            </p:cNvPr>
            <p:cNvSpPr/>
            <p:nvPr/>
          </p:nvSpPr>
          <p:spPr>
            <a:xfrm>
              <a:off x="5715000" y="4660942"/>
              <a:ext cx="533400" cy="159583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101</a:t>
              </a:r>
            </a:p>
            <a:p>
              <a:pPr algn="ctr"/>
              <a:r>
                <a:rPr lang="en-US" dirty="0">
                  <a:solidFill>
                    <a:schemeClr val="tx1"/>
                  </a:solidFill>
                </a:rPr>
                <a:t>103</a:t>
              </a:r>
            </a:p>
            <a:p>
              <a:pPr algn="ctr"/>
              <a:r>
                <a:rPr lang="en-US" dirty="0">
                  <a:solidFill>
                    <a:schemeClr val="tx1"/>
                  </a:solidFill>
                </a:rPr>
                <a:t>113</a:t>
              </a:r>
            </a:p>
            <a:p>
              <a:pPr algn="ctr"/>
              <a:r>
                <a:rPr lang="en-US" dirty="0">
                  <a:solidFill>
                    <a:schemeClr val="tx1"/>
                  </a:solidFill>
                </a:rPr>
                <a:t>121</a:t>
              </a:r>
            </a:p>
          </p:txBody>
        </p:sp>
        <p:sp>
          <p:nvSpPr>
            <p:cNvPr id="30" name="Rectangle 29">
              <a:extLst>
                <a:ext uri="{FF2B5EF4-FFF2-40B4-BE49-F238E27FC236}">
                  <a16:creationId xmlns:a16="http://schemas.microsoft.com/office/drawing/2014/main" id="{DD808591-0946-6151-BEE9-DCB1F69336F4}"/>
                </a:ext>
              </a:extLst>
            </p:cNvPr>
            <p:cNvSpPr/>
            <p:nvPr/>
          </p:nvSpPr>
          <p:spPr>
            <a:xfrm>
              <a:off x="5181600" y="4662079"/>
              <a:ext cx="533400" cy="159583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018</a:t>
              </a:r>
            </a:p>
          </p:txBody>
        </p:sp>
        <p:sp>
          <p:nvSpPr>
            <p:cNvPr id="40" name="TextBox 39">
              <a:extLst>
                <a:ext uri="{FF2B5EF4-FFF2-40B4-BE49-F238E27FC236}">
                  <a16:creationId xmlns:a16="http://schemas.microsoft.com/office/drawing/2014/main" id="{A55CB3EC-A71F-D8CE-A8B0-81A8F228A734}"/>
                </a:ext>
              </a:extLst>
            </p:cNvPr>
            <p:cNvSpPr txBox="1"/>
            <p:nvPr/>
          </p:nvSpPr>
          <p:spPr>
            <a:xfrm>
              <a:off x="9574425" y="6260068"/>
              <a:ext cx="301686" cy="369332"/>
            </a:xfrm>
            <a:prstGeom prst="rect">
              <a:avLst/>
            </a:prstGeom>
            <a:noFill/>
          </p:spPr>
          <p:txBody>
            <a:bodyPr wrap="none" rtlCol="0">
              <a:spAutoFit/>
            </a:bodyPr>
            <a:lstStyle/>
            <a:p>
              <a:r>
                <a:rPr lang="en-US" dirty="0">
                  <a:solidFill>
                    <a:srgbClr val="FF33CC"/>
                  </a:solidFill>
                </a:rPr>
                <a:t>8</a:t>
              </a:r>
            </a:p>
          </p:txBody>
        </p:sp>
        <p:sp>
          <p:nvSpPr>
            <p:cNvPr id="41" name="TextBox 40">
              <a:extLst>
                <a:ext uri="{FF2B5EF4-FFF2-40B4-BE49-F238E27FC236}">
                  <a16:creationId xmlns:a16="http://schemas.microsoft.com/office/drawing/2014/main" id="{D480DEBB-C234-71D7-F3E1-DA086A8B5893}"/>
                </a:ext>
              </a:extLst>
            </p:cNvPr>
            <p:cNvSpPr txBox="1"/>
            <p:nvPr/>
          </p:nvSpPr>
          <p:spPr>
            <a:xfrm>
              <a:off x="10116605" y="6260068"/>
              <a:ext cx="301686" cy="369332"/>
            </a:xfrm>
            <a:prstGeom prst="rect">
              <a:avLst/>
            </a:prstGeom>
            <a:noFill/>
          </p:spPr>
          <p:txBody>
            <a:bodyPr wrap="none" rtlCol="0">
              <a:spAutoFit/>
            </a:bodyPr>
            <a:lstStyle/>
            <a:p>
              <a:r>
                <a:rPr lang="en-US" dirty="0">
                  <a:solidFill>
                    <a:srgbClr val="FF33CC"/>
                  </a:solidFill>
                </a:rPr>
                <a:t>9</a:t>
              </a:r>
            </a:p>
          </p:txBody>
        </p:sp>
      </p:grpSp>
      <p:grpSp>
        <p:nvGrpSpPr>
          <p:cNvPr id="43" name="Group 42" descr="Finally we &quot;unbucket&quot; into an array like we did with bucket sort, giving the final sorted array:&#10;[018. 101. 103, 113, 121, 245, 255, 323, 401, 512, 555, 800, 801, 823, 901, 999]">
            <a:extLst>
              <a:ext uri="{FF2B5EF4-FFF2-40B4-BE49-F238E27FC236}">
                <a16:creationId xmlns:a16="http://schemas.microsoft.com/office/drawing/2014/main" id="{068934FF-C8AB-D781-D815-713828A58097}"/>
              </a:ext>
            </a:extLst>
          </p:cNvPr>
          <p:cNvGrpSpPr/>
          <p:nvPr/>
        </p:nvGrpSpPr>
        <p:grpSpPr>
          <a:xfrm>
            <a:off x="503842" y="5962559"/>
            <a:ext cx="8561464" cy="849868"/>
            <a:chOff x="1752600" y="2743200"/>
            <a:chExt cx="8561464" cy="849868"/>
          </a:xfrm>
        </p:grpSpPr>
        <p:grpSp>
          <p:nvGrpSpPr>
            <p:cNvPr id="44" name="Group 43">
              <a:extLst>
                <a:ext uri="{FF2B5EF4-FFF2-40B4-BE49-F238E27FC236}">
                  <a16:creationId xmlns:a16="http://schemas.microsoft.com/office/drawing/2014/main" id="{B6C8016D-7B0B-A436-E8B1-2B87C5834C4D}"/>
                </a:ext>
              </a:extLst>
            </p:cNvPr>
            <p:cNvGrpSpPr/>
            <p:nvPr/>
          </p:nvGrpSpPr>
          <p:grpSpPr>
            <a:xfrm>
              <a:off x="1752600" y="2743200"/>
              <a:ext cx="4268338" cy="849868"/>
              <a:chOff x="2361062" y="2743200"/>
              <a:chExt cx="4268338" cy="849868"/>
            </a:xfrm>
          </p:grpSpPr>
          <p:grpSp>
            <p:nvGrpSpPr>
              <p:cNvPr id="67" name="Group 66">
                <a:extLst>
                  <a:ext uri="{FF2B5EF4-FFF2-40B4-BE49-F238E27FC236}">
                    <a16:creationId xmlns:a16="http://schemas.microsoft.com/office/drawing/2014/main" id="{5755D94F-2867-A4B9-F6AC-E9F1886F3771}"/>
                  </a:ext>
                </a:extLst>
              </p:cNvPr>
              <p:cNvGrpSpPr/>
              <p:nvPr/>
            </p:nvGrpSpPr>
            <p:grpSpPr>
              <a:xfrm>
                <a:off x="2361062" y="2743200"/>
                <a:ext cx="4268338" cy="533400"/>
                <a:chOff x="1445524" y="2971800"/>
                <a:chExt cx="4268338" cy="533400"/>
              </a:xfrm>
            </p:grpSpPr>
            <p:sp>
              <p:nvSpPr>
                <p:cNvPr id="76" name="Rectangle 75">
                  <a:extLst>
                    <a:ext uri="{FF2B5EF4-FFF2-40B4-BE49-F238E27FC236}">
                      <a16:creationId xmlns:a16="http://schemas.microsoft.com/office/drawing/2014/main" id="{A514DDEF-0799-B04F-5B56-64D468AAAEE6}"/>
                    </a:ext>
                  </a:extLst>
                </p:cNvPr>
                <p:cNvSpPr/>
                <p:nvPr/>
              </p:nvSpPr>
              <p:spPr>
                <a:xfrm>
                  <a:off x="1445524" y="2971800"/>
                  <a:ext cx="533400" cy="533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018</a:t>
                  </a:r>
                </a:p>
              </p:txBody>
            </p:sp>
            <p:sp>
              <p:nvSpPr>
                <p:cNvPr id="77" name="Rectangle 76">
                  <a:extLst>
                    <a:ext uri="{FF2B5EF4-FFF2-40B4-BE49-F238E27FC236}">
                      <a16:creationId xmlns:a16="http://schemas.microsoft.com/office/drawing/2014/main" id="{AAB3906E-2D52-9AD8-0556-772ABCB5C5D9}"/>
                    </a:ext>
                  </a:extLst>
                </p:cNvPr>
                <p:cNvSpPr/>
                <p:nvPr/>
              </p:nvSpPr>
              <p:spPr>
                <a:xfrm>
                  <a:off x="1978924" y="2971800"/>
                  <a:ext cx="533400" cy="533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101</a:t>
                  </a:r>
                </a:p>
              </p:txBody>
            </p:sp>
            <p:sp>
              <p:nvSpPr>
                <p:cNvPr id="78" name="Rectangle 77">
                  <a:extLst>
                    <a:ext uri="{FF2B5EF4-FFF2-40B4-BE49-F238E27FC236}">
                      <a16:creationId xmlns:a16="http://schemas.microsoft.com/office/drawing/2014/main" id="{DF0407A3-97AC-D294-9073-A3C5C3C52C0D}"/>
                    </a:ext>
                  </a:extLst>
                </p:cNvPr>
                <p:cNvSpPr/>
                <p:nvPr/>
              </p:nvSpPr>
              <p:spPr>
                <a:xfrm>
                  <a:off x="2512893" y="2971800"/>
                  <a:ext cx="533400" cy="533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103</a:t>
                  </a:r>
                </a:p>
              </p:txBody>
            </p:sp>
            <p:sp>
              <p:nvSpPr>
                <p:cNvPr id="79" name="Rectangle 78">
                  <a:extLst>
                    <a:ext uri="{FF2B5EF4-FFF2-40B4-BE49-F238E27FC236}">
                      <a16:creationId xmlns:a16="http://schemas.microsoft.com/office/drawing/2014/main" id="{5B1E89E9-CD9C-EDED-9F75-F613D3AB91A0}"/>
                    </a:ext>
                  </a:extLst>
                </p:cNvPr>
                <p:cNvSpPr/>
                <p:nvPr/>
              </p:nvSpPr>
              <p:spPr>
                <a:xfrm>
                  <a:off x="3046293" y="2971800"/>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113</a:t>
                  </a:r>
                </a:p>
              </p:txBody>
            </p:sp>
            <p:sp>
              <p:nvSpPr>
                <p:cNvPr id="80" name="Rectangle 79">
                  <a:extLst>
                    <a:ext uri="{FF2B5EF4-FFF2-40B4-BE49-F238E27FC236}">
                      <a16:creationId xmlns:a16="http://schemas.microsoft.com/office/drawing/2014/main" id="{4CEFA199-8AEF-A65C-B1DF-DB1BD53B7D4B}"/>
                    </a:ext>
                  </a:extLst>
                </p:cNvPr>
                <p:cNvSpPr/>
                <p:nvPr/>
              </p:nvSpPr>
              <p:spPr>
                <a:xfrm>
                  <a:off x="3579693" y="2971800"/>
                  <a:ext cx="533400" cy="533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121</a:t>
                  </a:r>
                </a:p>
              </p:txBody>
            </p:sp>
            <p:sp>
              <p:nvSpPr>
                <p:cNvPr id="81" name="Rectangle 80">
                  <a:extLst>
                    <a:ext uri="{FF2B5EF4-FFF2-40B4-BE49-F238E27FC236}">
                      <a16:creationId xmlns:a16="http://schemas.microsoft.com/office/drawing/2014/main" id="{72314B16-133A-0F38-E912-090D0B52981D}"/>
                    </a:ext>
                  </a:extLst>
                </p:cNvPr>
                <p:cNvSpPr/>
                <p:nvPr/>
              </p:nvSpPr>
              <p:spPr>
                <a:xfrm>
                  <a:off x="4113662" y="2971800"/>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245</a:t>
                  </a:r>
                </a:p>
              </p:txBody>
            </p:sp>
            <p:sp>
              <p:nvSpPr>
                <p:cNvPr id="82" name="Rectangle 81">
                  <a:extLst>
                    <a:ext uri="{FF2B5EF4-FFF2-40B4-BE49-F238E27FC236}">
                      <a16:creationId xmlns:a16="http://schemas.microsoft.com/office/drawing/2014/main" id="{1F53B560-510C-CE26-6FD0-9126FC5E6EE5}"/>
                    </a:ext>
                  </a:extLst>
                </p:cNvPr>
                <p:cNvSpPr/>
                <p:nvPr/>
              </p:nvSpPr>
              <p:spPr>
                <a:xfrm>
                  <a:off x="4647062" y="2971800"/>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255</a:t>
                  </a:r>
                </a:p>
              </p:txBody>
            </p:sp>
            <p:sp>
              <p:nvSpPr>
                <p:cNvPr id="83" name="Rectangle 82">
                  <a:extLst>
                    <a:ext uri="{FF2B5EF4-FFF2-40B4-BE49-F238E27FC236}">
                      <a16:creationId xmlns:a16="http://schemas.microsoft.com/office/drawing/2014/main" id="{96B9D8C3-45D5-97A3-0477-A8C14C88AA95}"/>
                    </a:ext>
                  </a:extLst>
                </p:cNvPr>
                <p:cNvSpPr/>
                <p:nvPr/>
              </p:nvSpPr>
              <p:spPr>
                <a:xfrm>
                  <a:off x="5180462" y="2971800"/>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323</a:t>
                  </a:r>
                </a:p>
              </p:txBody>
            </p:sp>
          </p:grpSp>
          <p:sp>
            <p:nvSpPr>
              <p:cNvPr id="68" name="TextBox 67">
                <a:extLst>
                  <a:ext uri="{FF2B5EF4-FFF2-40B4-BE49-F238E27FC236}">
                    <a16:creationId xmlns:a16="http://schemas.microsoft.com/office/drawing/2014/main" id="{8D59D340-F86D-62B2-AE74-933A408B6C2B}"/>
                  </a:ext>
                </a:extLst>
              </p:cNvPr>
              <p:cNvSpPr txBox="1"/>
              <p:nvPr/>
            </p:nvSpPr>
            <p:spPr>
              <a:xfrm>
                <a:off x="2500545" y="3223736"/>
                <a:ext cx="301686" cy="369332"/>
              </a:xfrm>
              <a:prstGeom prst="rect">
                <a:avLst/>
              </a:prstGeom>
              <a:noFill/>
            </p:spPr>
            <p:txBody>
              <a:bodyPr wrap="none" rtlCol="0">
                <a:spAutoFit/>
              </a:bodyPr>
              <a:lstStyle/>
              <a:p>
                <a:r>
                  <a:rPr lang="en-US" dirty="0">
                    <a:solidFill>
                      <a:srgbClr val="FF33CC"/>
                    </a:solidFill>
                  </a:rPr>
                  <a:t>0</a:t>
                </a:r>
              </a:p>
            </p:txBody>
          </p:sp>
          <p:sp>
            <p:nvSpPr>
              <p:cNvPr id="69" name="TextBox 68">
                <a:extLst>
                  <a:ext uri="{FF2B5EF4-FFF2-40B4-BE49-F238E27FC236}">
                    <a16:creationId xmlns:a16="http://schemas.microsoft.com/office/drawing/2014/main" id="{14369803-FF3D-71C4-321A-534AEA695271}"/>
                  </a:ext>
                </a:extLst>
              </p:cNvPr>
              <p:cNvSpPr txBox="1"/>
              <p:nvPr/>
            </p:nvSpPr>
            <p:spPr>
              <a:xfrm>
                <a:off x="3033945" y="3223736"/>
                <a:ext cx="301686" cy="369332"/>
              </a:xfrm>
              <a:prstGeom prst="rect">
                <a:avLst/>
              </a:prstGeom>
              <a:noFill/>
            </p:spPr>
            <p:txBody>
              <a:bodyPr wrap="none" rtlCol="0">
                <a:spAutoFit/>
              </a:bodyPr>
              <a:lstStyle/>
              <a:p>
                <a:r>
                  <a:rPr lang="en-US" dirty="0">
                    <a:solidFill>
                      <a:srgbClr val="FF33CC"/>
                    </a:solidFill>
                  </a:rPr>
                  <a:t>1</a:t>
                </a:r>
              </a:p>
            </p:txBody>
          </p:sp>
          <p:sp>
            <p:nvSpPr>
              <p:cNvPr id="70" name="TextBox 69">
                <a:extLst>
                  <a:ext uri="{FF2B5EF4-FFF2-40B4-BE49-F238E27FC236}">
                    <a16:creationId xmlns:a16="http://schemas.microsoft.com/office/drawing/2014/main" id="{E8CF6890-2735-7463-9DA0-D55F9D0A85CA}"/>
                  </a:ext>
                </a:extLst>
              </p:cNvPr>
              <p:cNvSpPr txBox="1"/>
              <p:nvPr/>
            </p:nvSpPr>
            <p:spPr>
              <a:xfrm>
                <a:off x="3567914" y="3223736"/>
                <a:ext cx="301686" cy="369332"/>
              </a:xfrm>
              <a:prstGeom prst="rect">
                <a:avLst/>
              </a:prstGeom>
              <a:noFill/>
            </p:spPr>
            <p:txBody>
              <a:bodyPr wrap="none" rtlCol="0">
                <a:spAutoFit/>
              </a:bodyPr>
              <a:lstStyle/>
              <a:p>
                <a:r>
                  <a:rPr lang="en-US" dirty="0">
                    <a:solidFill>
                      <a:srgbClr val="FF33CC"/>
                    </a:solidFill>
                  </a:rPr>
                  <a:t>2</a:t>
                </a:r>
              </a:p>
            </p:txBody>
          </p:sp>
          <p:sp>
            <p:nvSpPr>
              <p:cNvPr id="71" name="TextBox 70">
                <a:extLst>
                  <a:ext uri="{FF2B5EF4-FFF2-40B4-BE49-F238E27FC236}">
                    <a16:creationId xmlns:a16="http://schemas.microsoft.com/office/drawing/2014/main" id="{3DE0E5BC-B5BB-CFC8-BC80-B3CEBD2B4439}"/>
                  </a:ext>
                </a:extLst>
              </p:cNvPr>
              <p:cNvSpPr txBox="1"/>
              <p:nvPr/>
            </p:nvSpPr>
            <p:spPr>
              <a:xfrm>
                <a:off x="4077688" y="3223736"/>
                <a:ext cx="301686" cy="369332"/>
              </a:xfrm>
              <a:prstGeom prst="rect">
                <a:avLst/>
              </a:prstGeom>
              <a:noFill/>
            </p:spPr>
            <p:txBody>
              <a:bodyPr wrap="none" rtlCol="0">
                <a:spAutoFit/>
              </a:bodyPr>
              <a:lstStyle/>
              <a:p>
                <a:r>
                  <a:rPr lang="en-US" dirty="0">
                    <a:solidFill>
                      <a:srgbClr val="FF33CC"/>
                    </a:solidFill>
                  </a:rPr>
                  <a:t>3</a:t>
                </a:r>
              </a:p>
            </p:txBody>
          </p:sp>
          <p:sp>
            <p:nvSpPr>
              <p:cNvPr id="72" name="TextBox 71">
                <a:extLst>
                  <a:ext uri="{FF2B5EF4-FFF2-40B4-BE49-F238E27FC236}">
                    <a16:creationId xmlns:a16="http://schemas.microsoft.com/office/drawing/2014/main" id="{CA6340E6-115E-DFF8-F7E4-8EBA440A3683}"/>
                  </a:ext>
                </a:extLst>
              </p:cNvPr>
              <p:cNvSpPr txBox="1"/>
              <p:nvPr/>
            </p:nvSpPr>
            <p:spPr>
              <a:xfrm>
                <a:off x="4611088" y="3223158"/>
                <a:ext cx="301686" cy="369332"/>
              </a:xfrm>
              <a:prstGeom prst="rect">
                <a:avLst/>
              </a:prstGeom>
              <a:noFill/>
            </p:spPr>
            <p:txBody>
              <a:bodyPr wrap="none" rtlCol="0">
                <a:spAutoFit/>
              </a:bodyPr>
              <a:lstStyle/>
              <a:p>
                <a:r>
                  <a:rPr lang="en-US" dirty="0">
                    <a:solidFill>
                      <a:srgbClr val="FF33CC"/>
                    </a:solidFill>
                  </a:rPr>
                  <a:t>4</a:t>
                </a:r>
              </a:p>
            </p:txBody>
          </p:sp>
          <p:sp>
            <p:nvSpPr>
              <p:cNvPr id="73" name="TextBox 72">
                <a:extLst>
                  <a:ext uri="{FF2B5EF4-FFF2-40B4-BE49-F238E27FC236}">
                    <a16:creationId xmlns:a16="http://schemas.microsoft.com/office/drawing/2014/main" id="{B8B0F7F2-8B83-8BD0-81C0-AA08A21A6314}"/>
                  </a:ext>
                </a:extLst>
              </p:cNvPr>
              <p:cNvSpPr txBox="1"/>
              <p:nvPr/>
            </p:nvSpPr>
            <p:spPr>
              <a:xfrm>
                <a:off x="5110332" y="3223158"/>
                <a:ext cx="301686" cy="369332"/>
              </a:xfrm>
              <a:prstGeom prst="rect">
                <a:avLst/>
              </a:prstGeom>
              <a:noFill/>
            </p:spPr>
            <p:txBody>
              <a:bodyPr wrap="none" rtlCol="0">
                <a:spAutoFit/>
              </a:bodyPr>
              <a:lstStyle/>
              <a:p>
                <a:r>
                  <a:rPr lang="en-US" dirty="0">
                    <a:solidFill>
                      <a:srgbClr val="FF33CC"/>
                    </a:solidFill>
                  </a:rPr>
                  <a:t>5</a:t>
                </a:r>
              </a:p>
            </p:txBody>
          </p:sp>
          <p:sp>
            <p:nvSpPr>
              <p:cNvPr id="74" name="TextBox 73">
                <a:extLst>
                  <a:ext uri="{FF2B5EF4-FFF2-40B4-BE49-F238E27FC236}">
                    <a16:creationId xmlns:a16="http://schemas.microsoft.com/office/drawing/2014/main" id="{E4B3C70A-1F9D-1759-D960-6B5816CDF9D2}"/>
                  </a:ext>
                </a:extLst>
              </p:cNvPr>
              <p:cNvSpPr txBox="1"/>
              <p:nvPr/>
            </p:nvSpPr>
            <p:spPr>
              <a:xfrm>
                <a:off x="5702083" y="3223736"/>
                <a:ext cx="301686" cy="369332"/>
              </a:xfrm>
              <a:prstGeom prst="rect">
                <a:avLst/>
              </a:prstGeom>
              <a:noFill/>
            </p:spPr>
            <p:txBody>
              <a:bodyPr wrap="none" rtlCol="0">
                <a:spAutoFit/>
              </a:bodyPr>
              <a:lstStyle/>
              <a:p>
                <a:r>
                  <a:rPr lang="en-US" dirty="0">
                    <a:solidFill>
                      <a:srgbClr val="FF33CC"/>
                    </a:solidFill>
                  </a:rPr>
                  <a:t>6</a:t>
                </a:r>
              </a:p>
            </p:txBody>
          </p:sp>
          <p:sp>
            <p:nvSpPr>
              <p:cNvPr id="75" name="TextBox 74">
                <a:extLst>
                  <a:ext uri="{FF2B5EF4-FFF2-40B4-BE49-F238E27FC236}">
                    <a16:creationId xmlns:a16="http://schemas.microsoft.com/office/drawing/2014/main" id="{0DA49A2D-6D5E-1096-7255-84F4793E32CE}"/>
                  </a:ext>
                </a:extLst>
              </p:cNvPr>
              <p:cNvSpPr txBox="1"/>
              <p:nvPr/>
            </p:nvSpPr>
            <p:spPr>
              <a:xfrm>
                <a:off x="6235483" y="3223158"/>
                <a:ext cx="301686" cy="369332"/>
              </a:xfrm>
              <a:prstGeom prst="rect">
                <a:avLst/>
              </a:prstGeom>
              <a:noFill/>
            </p:spPr>
            <p:txBody>
              <a:bodyPr wrap="none" rtlCol="0">
                <a:spAutoFit/>
              </a:bodyPr>
              <a:lstStyle/>
              <a:p>
                <a:r>
                  <a:rPr lang="en-US" dirty="0">
                    <a:solidFill>
                      <a:srgbClr val="FF33CC"/>
                    </a:solidFill>
                  </a:rPr>
                  <a:t>7</a:t>
                </a:r>
              </a:p>
            </p:txBody>
          </p:sp>
        </p:grpSp>
        <p:grpSp>
          <p:nvGrpSpPr>
            <p:cNvPr id="45" name="Group 44">
              <a:extLst>
                <a:ext uri="{FF2B5EF4-FFF2-40B4-BE49-F238E27FC236}">
                  <a16:creationId xmlns:a16="http://schemas.microsoft.com/office/drawing/2014/main" id="{0D413D70-40DF-D119-7511-B9F9F3C5A188}"/>
                </a:ext>
              </a:extLst>
            </p:cNvPr>
            <p:cNvGrpSpPr/>
            <p:nvPr/>
          </p:nvGrpSpPr>
          <p:grpSpPr>
            <a:xfrm>
              <a:off x="6020939" y="2743200"/>
              <a:ext cx="4293125" cy="849868"/>
              <a:chOff x="2361062" y="2743200"/>
              <a:chExt cx="4293125" cy="849868"/>
            </a:xfrm>
          </p:grpSpPr>
          <p:grpSp>
            <p:nvGrpSpPr>
              <p:cNvPr id="50" name="Group 49">
                <a:extLst>
                  <a:ext uri="{FF2B5EF4-FFF2-40B4-BE49-F238E27FC236}">
                    <a16:creationId xmlns:a16="http://schemas.microsoft.com/office/drawing/2014/main" id="{004D5F06-57C0-9561-8DFB-97B713327871}"/>
                  </a:ext>
                </a:extLst>
              </p:cNvPr>
              <p:cNvGrpSpPr/>
              <p:nvPr/>
            </p:nvGrpSpPr>
            <p:grpSpPr>
              <a:xfrm>
                <a:off x="2361062" y="2743200"/>
                <a:ext cx="4268338" cy="533400"/>
                <a:chOff x="1445524" y="2971800"/>
                <a:chExt cx="4268338" cy="533400"/>
              </a:xfrm>
            </p:grpSpPr>
            <p:sp>
              <p:nvSpPr>
                <p:cNvPr id="59" name="Rectangle 58">
                  <a:extLst>
                    <a:ext uri="{FF2B5EF4-FFF2-40B4-BE49-F238E27FC236}">
                      <a16:creationId xmlns:a16="http://schemas.microsoft.com/office/drawing/2014/main" id="{550AB95D-A4E6-71A1-23FE-1422E35E9DB0}"/>
                    </a:ext>
                  </a:extLst>
                </p:cNvPr>
                <p:cNvSpPr/>
                <p:nvPr/>
              </p:nvSpPr>
              <p:spPr>
                <a:xfrm>
                  <a:off x="1445524" y="2971800"/>
                  <a:ext cx="533400" cy="533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401</a:t>
                  </a:r>
                </a:p>
              </p:txBody>
            </p:sp>
            <p:sp>
              <p:nvSpPr>
                <p:cNvPr id="60" name="Rectangle 59">
                  <a:extLst>
                    <a:ext uri="{FF2B5EF4-FFF2-40B4-BE49-F238E27FC236}">
                      <a16:creationId xmlns:a16="http://schemas.microsoft.com/office/drawing/2014/main" id="{6244BB98-1673-3E2D-1F18-41CA51F31C20}"/>
                    </a:ext>
                  </a:extLst>
                </p:cNvPr>
                <p:cNvSpPr/>
                <p:nvPr/>
              </p:nvSpPr>
              <p:spPr>
                <a:xfrm>
                  <a:off x="1978924" y="2971800"/>
                  <a:ext cx="533400" cy="533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512</a:t>
                  </a:r>
                </a:p>
              </p:txBody>
            </p:sp>
            <p:sp>
              <p:nvSpPr>
                <p:cNvPr id="61" name="Rectangle 60">
                  <a:extLst>
                    <a:ext uri="{FF2B5EF4-FFF2-40B4-BE49-F238E27FC236}">
                      <a16:creationId xmlns:a16="http://schemas.microsoft.com/office/drawing/2014/main" id="{EF048AD2-88EF-B37F-B639-FCDFE3693E59}"/>
                    </a:ext>
                  </a:extLst>
                </p:cNvPr>
                <p:cNvSpPr/>
                <p:nvPr/>
              </p:nvSpPr>
              <p:spPr>
                <a:xfrm>
                  <a:off x="2512893" y="2971800"/>
                  <a:ext cx="533400" cy="533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555</a:t>
                  </a:r>
                </a:p>
              </p:txBody>
            </p:sp>
            <p:sp>
              <p:nvSpPr>
                <p:cNvPr id="62" name="Rectangle 61">
                  <a:extLst>
                    <a:ext uri="{FF2B5EF4-FFF2-40B4-BE49-F238E27FC236}">
                      <a16:creationId xmlns:a16="http://schemas.microsoft.com/office/drawing/2014/main" id="{999EC23D-1356-7C68-7368-D59878A983F4}"/>
                    </a:ext>
                  </a:extLst>
                </p:cNvPr>
                <p:cNvSpPr/>
                <p:nvPr/>
              </p:nvSpPr>
              <p:spPr>
                <a:xfrm>
                  <a:off x="3046293" y="2971800"/>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800</a:t>
                  </a:r>
                </a:p>
              </p:txBody>
            </p:sp>
            <p:sp>
              <p:nvSpPr>
                <p:cNvPr id="63" name="Rectangle 62">
                  <a:extLst>
                    <a:ext uri="{FF2B5EF4-FFF2-40B4-BE49-F238E27FC236}">
                      <a16:creationId xmlns:a16="http://schemas.microsoft.com/office/drawing/2014/main" id="{1497E028-C52E-675E-3CD6-CCD3F28302F7}"/>
                    </a:ext>
                  </a:extLst>
                </p:cNvPr>
                <p:cNvSpPr/>
                <p:nvPr/>
              </p:nvSpPr>
              <p:spPr>
                <a:xfrm>
                  <a:off x="3579693" y="2971800"/>
                  <a:ext cx="533400" cy="533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801</a:t>
                  </a:r>
                </a:p>
              </p:txBody>
            </p:sp>
            <p:sp>
              <p:nvSpPr>
                <p:cNvPr id="64" name="Rectangle 63">
                  <a:extLst>
                    <a:ext uri="{FF2B5EF4-FFF2-40B4-BE49-F238E27FC236}">
                      <a16:creationId xmlns:a16="http://schemas.microsoft.com/office/drawing/2014/main" id="{13F32CD9-19E1-834C-26B7-A8F3D2CEE006}"/>
                    </a:ext>
                  </a:extLst>
                </p:cNvPr>
                <p:cNvSpPr/>
                <p:nvPr/>
              </p:nvSpPr>
              <p:spPr>
                <a:xfrm>
                  <a:off x="4113662" y="2971800"/>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823</a:t>
                  </a:r>
                </a:p>
              </p:txBody>
            </p:sp>
            <p:sp>
              <p:nvSpPr>
                <p:cNvPr id="65" name="Rectangle 64">
                  <a:extLst>
                    <a:ext uri="{FF2B5EF4-FFF2-40B4-BE49-F238E27FC236}">
                      <a16:creationId xmlns:a16="http://schemas.microsoft.com/office/drawing/2014/main" id="{F675C80F-5B7A-BBA8-130A-B3CF5AD7FC84}"/>
                    </a:ext>
                  </a:extLst>
                </p:cNvPr>
                <p:cNvSpPr/>
                <p:nvPr/>
              </p:nvSpPr>
              <p:spPr>
                <a:xfrm>
                  <a:off x="4647062" y="2971800"/>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901</a:t>
                  </a:r>
                </a:p>
              </p:txBody>
            </p:sp>
            <p:sp>
              <p:nvSpPr>
                <p:cNvPr id="66" name="Rectangle 65">
                  <a:extLst>
                    <a:ext uri="{FF2B5EF4-FFF2-40B4-BE49-F238E27FC236}">
                      <a16:creationId xmlns:a16="http://schemas.microsoft.com/office/drawing/2014/main" id="{D19F6413-A167-1DFB-2A37-A3D51542BA28}"/>
                    </a:ext>
                  </a:extLst>
                </p:cNvPr>
                <p:cNvSpPr/>
                <p:nvPr/>
              </p:nvSpPr>
              <p:spPr>
                <a:xfrm>
                  <a:off x="5180462" y="2971800"/>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999</a:t>
                  </a:r>
                </a:p>
              </p:txBody>
            </p:sp>
          </p:grpSp>
          <p:sp>
            <p:nvSpPr>
              <p:cNvPr id="51" name="TextBox 50">
                <a:extLst>
                  <a:ext uri="{FF2B5EF4-FFF2-40B4-BE49-F238E27FC236}">
                    <a16:creationId xmlns:a16="http://schemas.microsoft.com/office/drawing/2014/main" id="{513F22D5-36EF-BD52-DD4A-012D7F9C3B19}"/>
                  </a:ext>
                </a:extLst>
              </p:cNvPr>
              <p:cNvSpPr txBox="1"/>
              <p:nvPr/>
            </p:nvSpPr>
            <p:spPr>
              <a:xfrm>
                <a:off x="2500545" y="3223736"/>
                <a:ext cx="301686" cy="369332"/>
              </a:xfrm>
              <a:prstGeom prst="rect">
                <a:avLst/>
              </a:prstGeom>
              <a:noFill/>
            </p:spPr>
            <p:txBody>
              <a:bodyPr wrap="none" rtlCol="0">
                <a:spAutoFit/>
              </a:bodyPr>
              <a:lstStyle/>
              <a:p>
                <a:r>
                  <a:rPr lang="en-US" dirty="0">
                    <a:solidFill>
                      <a:srgbClr val="FF33CC"/>
                    </a:solidFill>
                  </a:rPr>
                  <a:t>8</a:t>
                </a:r>
              </a:p>
            </p:txBody>
          </p:sp>
          <p:sp>
            <p:nvSpPr>
              <p:cNvPr id="52" name="TextBox 51">
                <a:extLst>
                  <a:ext uri="{FF2B5EF4-FFF2-40B4-BE49-F238E27FC236}">
                    <a16:creationId xmlns:a16="http://schemas.microsoft.com/office/drawing/2014/main" id="{D08AE7A7-92D6-4BF5-76F1-0BA807B9981D}"/>
                  </a:ext>
                </a:extLst>
              </p:cNvPr>
              <p:cNvSpPr txBox="1"/>
              <p:nvPr/>
            </p:nvSpPr>
            <p:spPr>
              <a:xfrm>
                <a:off x="3033945" y="3223736"/>
                <a:ext cx="301686" cy="369332"/>
              </a:xfrm>
              <a:prstGeom prst="rect">
                <a:avLst/>
              </a:prstGeom>
              <a:noFill/>
            </p:spPr>
            <p:txBody>
              <a:bodyPr wrap="none" rtlCol="0">
                <a:spAutoFit/>
              </a:bodyPr>
              <a:lstStyle/>
              <a:p>
                <a:r>
                  <a:rPr lang="en-US" dirty="0">
                    <a:solidFill>
                      <a:srgbClr val="FF33CC"/>
                    </a:solidFill>
                  </a:rPr>
                  <a:t>9</a:t>
                </a:r>
              </a:p>
            </p:txBody>
          </p:sp>
          <p:sp>
            <p:nvSpPr>
              <p:cNvPr id="53" name="TextBox 52">
                <a:extLst>
                  <a:ext uri="{FF2B5EF4-FFF2-40B4-BE49-F238E27FC236}">
                    <a16:creationId xmlns:a16="http://schemas.microsoft.com/office/drawing/2014/main" id="{CB441F66-DC45-EE7B-7A4B-9574148133B9}"/>
                  </a:ext>
                </a:extLst>
              </p:cNvPr>
              <p:cNvSpPr txBox="1"/>
              <p:nvPr/>
            </p:nvSpPr>
            <p:spPr>
              <a:xfrm>
                <a:off x="3567914" y="3223736"/>
                <a:ext cx="418704" cy="369332"/>
              </a:xfrm>
              <a:prstGeom prst="rect">
                <a:avLst/>
              </a:prstGeom>
              <a:noFill/>
            </p:spPr>
            <p:txBody>
              <a:bodyPr wrap="none" rtlCol="0">
                <a:spAutoFit/>
              </a:bodyPr>
              <a:lstStyle/>
              <a:p>
                <a:r>
                  <a:rPr lang="en-US" dirty="0">
                    <a:solidFill>
                      <a:srgbClr val="FF33CC"/>
                    </a:solidFill>
                  </a:rPr>
                  <a:t>10</a:t>
                </a:r>
              </a:p>
            </p:txBody>
          </p:sp>
          <p:sp>
            <p:nvSpPr>
              <p:cNvPr id="54" name="TextBox 53">
                <a:extLst>
                  <a:ext uri="{FF2B5EF4-FFF2-40B4-BE49-F238E27FC236}">
                    <a16:creationId xmlns:a16="http://schemas.microsoft.com/office/drawing/2014/main" id="{E19A5E20-A9BA-2C6A-A149-F0F458A67F9C}"/>
                  </a:ext>
                </a:extLst>
              </p:cNvPr>
              <p:cNvSpPr txBox="1"/>
              <p:nvPr/>
            </p:nvSpPr>
            <p:spPr>
              <a:xfrm>
                <a:off x="4077688" y="3223736"/>
                <a:ext cx="418704" cy="369332"/>
              </a:xfrm>
              <a:prstGeom prst="rect">
                <a:avLst/>
              </a:prstGeom>
              <a:noFill/>
            </p:spPr>
            <p:txBody>
              <a:bodyPr wrap="none" rtlCol="0">
                <a:spAutoFit/>
              </a:bodyPr>
              <a:lstStyle/>
              <a:p>
                <a:r>
                  <a:rPr lang="en-US" dirty="0">
                    <a:solidFill>
                      <a:srgbClr val="FF33CC"/>
                    </a:solidFill>
                  </a:rPr>
                  <a:t>11</a:t>
                </a:r>
              </a:p>
            </p:txBody>
          </p:sp>
          <p:sp>
            <p:nvSpPr>
              <p:cNvPr id="55" name="TextBox 54">
                <a:extLst>
                  <a:ext uri="{FF2B5EF4-FFF2-40B4-BE49-F238E27FC236}">
                    <a16:creationId xmlns:a16="http://schemas.microsoft.com/office/drawing/2014/main" id="{B419C7F8-2A62-E3D0-DAE0-473ABBD1B157}"/>
                  </a:ext>
                </a:extLst>
              </p:cNvPr>
              <p:cNvSpPr txBox="1"/>
              <p:nvPr/>
            </p:nvSpPr>
            <p:spPr>
              <a:xfrm>
                <a:off x="4611088" y="3223158"/>
                <a:ext cx="418704" cy="369332"/>
              </a:xfrm>
              <a:prstGeom prst="rect">
                <a:avLst/>
              </a:prstGeom>
              <a:noFill/>
            </p:spPr>
            <p:txBody>
              <a:bodyPr wrap="none" rtlCol="0">
                <a:spAutoFit/>
              </a:bodyPr>
              <a:lstStyle/>
              <a:p>
                <a:r>
                  <a:rPr lang="en-US" dirty="0">
                    <a:solidFill>
                      <a:srgbClr val="FF33CC"/>
                    </a:solidFill>
                  </a:rPr>
                  <a:t>12</a:t>
                </a:r>
              </a:p>
            </p:txBody>
          </p:sp>
          <p:sp>
            <p:nvSpPr>
              <p:cNvPr id="56" name="TextBox 55">
                <a:extLst>
                  <a:ext uri="{FF2B5EF4-FFF2-40B4-BE49-F238E27FC236}">
                    <a16:creationId xmlns:a16="http://schemas.microsoft.com/office/drawing/2014/main" id="{B3815E93-ACC1-5FFF-BD91-42D18964DD18}"/>
                  </a:ext>
                </a:extLst>
              </p:cNvPr>
              <p:cNvSpPr txBox="1"/>
              <p:nvPr/>
            </p:nvSpPr>
            <p:spPr>
              <a:xfrm>
                <a:off x="5110332" y="3223158"/>
                <a:ext cx="418704" cy="369332"/>
              </a:xfrm>
              <a:prstGeom prst="rect">
                <a:avLst/>
              </a:prstGeom>
              <a:noFill/>
            </p:spPr>
            <p:txBody>
              <a:bodyPr wrap="none" rtlCol="0">
                <a:spAutoFit/>
              </a:bodyPr>
              <a:lstStyle/>
              <a:p>
                <a:r>
                  <a:rPr lang="en-US" dirty="0">
                    <a:solidFill>
                      <a:srgbClr val="FF33CC"/>
                    </a:solidFill>
                  </a:rPr>
                  <a:t>13</a:t>
                </a:r>
              </a:p>
            </p:txBody>
          </p:sp>
          <p:sp>
            <p:nvSpPr>
              <p:cNvPr id="57" name="TextBox 56">
                <a:extLst>
                  <a:ext uri="{FF2B5EF4-FFF2-40B4-BE49-F238E27FC236}">
                    <a16:creationId xmlns:a16="http://schemas.microsoft.com/office/drawing/2014/main" id="{4B69515A-5AB2-AE1D-CB3B-DA3BB84E0EBD}"/>
                  </a:ext>
                </a:extLst>
              </p:cNvPr>
              <p:cNvSpPr txBox="1"/>
              <p:nvPr/>
            </p:nvSpPr>
            <p:spPr>
              <a:xfrm>
                <a:off x="5702083" y="3223736"/>
                <a:ext cx="418704" cy="369332"/>
              </a:xfrm>
              <a:prstGeom prst="rect">
                <a:avLst/>
              </a:prstGeom>
              <a:noFill/>
            </p:spPr>
            <p:txBody>
              <a:bodyPr wrap="none" rtlCol="0">
                <a:spAutoFit/>
              </a:bodyPr>
              <a:lstStyle/>
              <a:p>
                <a:r>
                  <a:rPr lang="en-US" dirty="0">
                    <a:solidFill>
                      <a:srgbClr val="FF33CC"/>
                    </a:solidFill>
                  </a:rPr>
                  <a:t>14</a:t>
                </a:r>
              </a:p>
            </p:txBody>
          </p:sp>
          <p:sp>
            <p:nvSpPr>
              <p:cNvPr id="58" name="TextBox 57">
                <a:extLst>
                  <a:ext uri="{FF2B5EF4-FFF2-40B4-BE49-F238E27FC236}">
                    <a16:creationId xmlns:a16="http://schemas.microsoft.com/office/drawing/2014/main" id="{A1D7BE6C-86B0-F51C-9E53-5ED83D0CFDAD}"/>
                  </a:ext>
                </a:extLst>
              </p:cNvPr>
              <p:cNvSpPr txBox="1"/>
              <p:nvPr/>
            </p:nvSpPr>
            <p:spPr>
              <a:xfrm>
                <a:off x="6235483" y="3223158"/>
                <a:ext cx="418704" cy="369332"/>
              </a:xfrm>
              <a:prstGeom prst="rect">
                <a:avLst/>
              </a:prstGeom>
              <a:noFill/>
            </p:spPr>
            <p:txBody>
              <a:bodyPr wrap="none" rtlCol="0">
                <a:spAutoFit/>
              </a:bodyPr>
              <a:lstStyle/>
              <a:p>
                <a:r>
                  <a:rPr lang="en-US" dirty="0">
                    <a:solidFill>
                      <a:srgbClr val="FF33CC"/>
                    </a:solidFill>
                  </a:rPr>
                  <a:t>15</a:t>
                </a:r>
              </a:p>
            </p:txBody>
          </p:sp>
        </p:grpSp>
      </p:grpSp>
    </p:spTree>
    <p:extLst>
      <p:ext uri="{BB962C8B-B14F-4D97-AF65-F5344CB8AC3E}">
        <p14:creationId xmlns:p14="http://schemas.microsoft.com/office/powerpoint/2010/main" val="16405144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1"/>
                                        </p:tgtEl>
                                        <p:attrNameLst>
                                          <p:attrName>style.visibility</p:attrName>
                                        </p:attrNameLst>
                                      </p:cBhvr>
                                      <p:to>
                                        <p:strVal val="visible"/>
                                      </p:to>
                                    </p:set>
                                    <p:animEffect transition="in" filter="fade">
                                      <p:cBhvr>
                                        <p:cTn id="7" dur="5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26691A-165A-A4B2-5211-40C5459F61AF}"/>
              </a:ext>
            </a:extLst>
          </p:cNvPr>
          <p:cNvSpPr>
            <a:spLocks noGrp="1"/>
          </p:cNvSpPr>
          <p:nvPr>
            <p:ph type="title"/>
          </p:nvPr>
        </p:nvSpPr>
        <p:spPr/>
        <p:txBody>
          <a:bodyPr/>
          <a:lstStyle/>
          <a:p>
            <a:r>
              <a:rPr lang="en-US" dirty="0" err="1"/>
              <a:t>RadixSort</a:t>
            </a:r>
            <a:r>
              <a:rPr lang="en-US" dirty="0"/>
              <a:t> Running Time</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849708F3-E299-035E-25B6-51CE18AF3A43}"/>
                  </a:ext>
                </a:extLst>
              </p:cNvPr>
              <p:cNvSpPr>
                <a:spLocks noGrp="1"/>
              </p:cNvSpPr>
              <p:nvPr>
                <p:ph idx="1"/>
              </p:nvPr>
            </p:nvSpPr>
            <p:spPr/>
            <p:txBody>
              <a:bodyPr>
                <a:normAutofit fontScale="92500" lnSpcReduction="10000"/>
              </a:bodyPr>
              <a:lstStyle/>
              <a:p>
                <a:r>
                  <a:rPr lang="en-US" dirty="0"/>
                  <a:t>Suppose largest value is </a:t>
                </a:r>
                <a14:m>
                  <m:oMath xmlns:m="http://schemas.openxmlformats.org/officeDocument/2006/math">
                    <m:r>
                      <a:rPr lang="en-US" b="0" i="1" smtClean="0">
                        <a:latin typeface="Cambria Math" panose="02040503050406030204" pitchFamily="18" charset="0"/>
                      </a:rPr>
                      <m:t>𝑚</m:t>
                    </m:r>
                  </m:oMath>
                </a14:m>
                <a:endParaRPr lang="en-US" dirty="0"/>
              </a:p>
              <a:p>
                <a:r>
                  <a:rPr lang="en-US" dirty="0"/>
                  <a:t>Choose a radix (base of representation) </a:t>
                </a:r>
                <a14:m>
                  <m:oMath xmlns:m="http://schemas.openxmlformats.org/officeDocument/2006/math">
                    <m:r>
                      <a:rPr lang="en-US" b="0" i="1" smtClean="0">
                        <a:latin typeface="Cambria Math" panose="02040503050406030204" pitchFamily="18" charset="0"/>
                      </a:rPr>
                      <m:t>𝑏</m:t>
                    </m:r>
                  </m:oMath>
                </a14:m>
                <a:endParaRPr lang="en-US" dirty="0"/>
              </a:p>
              <a:p>
                <a:r>
                  <a:rPr lang="en-US" dirty="0" err="1"/>
                  <a:t>BucketSort</a:t>
                </a:r>
                <a:r>
                  <a:rPr lang="en-US" dirty="0"/>
                  <a:t> all </a:t>
                </a:r>
                <a14:m>
                  <m:oMath xmlns:m="http://schemas.openxmlformats.org/officeDocument/2006/math">
                    <m:r>
                      <a:rPr lang="en-US" b="0" i="1" smtClean="0">
                        <a:latin typeface="Cambria Math" panose="02040503050406030204" pitchFamily="18" charset="0"/>
                      </a:rPr>
                      <m:t>𝑛</m:t>
                    </m:r>
                  </m:oMath>
                </a14:m>
                <a:r>
                  <a:rPr lang="en-US" dirty="0"/>
                  <a:t> things using </a:t>
                </a:r>
                <a14:m>
                  <m:oMath xmlns:m="http://schemas.openxmlformats.org/officeDocument/2006/math">
                    <m:r>
                      <a:rPr lang="en-US" b="0" i="1" smtClean="0">
                        <a:latin typeface="Cambria Math" panose="02040503050406030204" pitchFamily="18" charset="0"/>
                      </a:rPr>
                      <m:t>𝑏</m:t>
                    </m:r>
                  </m:oMath>
                </a14:m>
                <a:r>
                  <a:rPr lang="en-US" dirty="0"/>
                  <a:t> buckets</a:t>
                </a:r>
              </a:p>
              <a:p>
                <a:pPr lvl="1"/>
                <a14:m>
                  <m:oMath xmlns:m="http://schemas.openxmlformats.org/officeDocument/2006/math">
                    <m:r>
                      <m:rPr>
                        <m:sty m:val="p"/>
                      </m:rPr>
                      <a:rPr lang="en-US" b="0" i="0" smtClean="0">
                        <a:latin typeface="Cambria Math" panose="02040503050406030204" pitchFamily="18" charset="0"/>
                      </a:rPr>
                      <m:t>Θ</m:t>
                    </m:r>
                    <m:r>
                      <a:rPr lang="en-US" b="0" i="1" smtClean="0">
                        <a:latin typeface="Cambria Math" panose="02040503050406030204" pitchFamily="18" charset="0"/>
                      </a:rPr>
                      <m:t>(</m:t>
                    </m:r>
                    <m:r>
                      <a:rPr lang="en-US" b="0" i="1" smtClean="0">
                        <a:latin typeface="Cambria Math" panose="02040503050406030204" pitchFamily="18" charset="0"/>
                      </a:rPr>
                      <m:t>𝑛</m:t>
                    </m:r>
                    <m:r>
                      <a:rPr lang="en-US" b="0" i="1" smtClean="0">
                        <a:latin typeface="Cambria Math" panose="02040503050406030204" pitchFamily="18" charset="0"/>
                      </a:rPr>
                      <m:t>+</m:t>
                    </m:r>
                    <m:r>
                      <a:rPr lang="en-US" b="0" i="1" smtClean="0">
                        <a:latin typeface="Cambria Math" panose="02040503050406030204" pitchFamily="18" charset="0"/>
                      </a:rPr>
                      <m:t>𝑘</m:t>
                    </m:r>
                    <m:r>
                      <a:rPr lang="en-US" b="0" i="1" smtClean="0">
                        <a:latin typeface="Cambria Math" panose="02040503050406030204" pitchFamily="18" charset="0"/>
                      </a:rPr>
                      <m:t>)</m:t>
                    </m:r>
                  </m:oMath>
                </a14:m>
                <a:endParaRPr lang="en-US" dirty="0"/>
              </a:p>
              <a:p>
                <a:r>
                  <a:rPr lang="en-US" dirty="0"/>
                  <a:t>Repeat once per each digit</a:t>
                </a:r>
              </a:p>
              <a:p>
                <a:pPr lvl="1"/>
                <a14:m>
                  <m:oMath xmlns:m="http://schemas.openxmlformats.org/officeDocument/2006/math">
                    <m:func>
                      <m:funcPr>
                        <m:ctrlPr>
                          <a:rPr lang="en-US" b="0" i="1" smtClean="0">
                            <a:latin typeface="Cambria Math" panose="02040503050406030204" pitchFamily="18" charset="0"/>
                          </a:rPr>
                        </m:ctrlPr>
                      </m:funcPr>
                      <m:fName>
                        <m:sSub>
                          <m:sSubPr>
                            <m:ctrlPr>
                              <a:rPr lang="en-US" b="0" i="1" smtClean="0">
                                <a:latin typeface="Cambria Math" panose="02040503050406030204" pitchFamily="18" charset="0"/>
                              </a:rPr>
                            </m:ctrlPr>
                          </m:sSubPr>
                          <m:e>
                            <m:r>
                              <m:rPr>
                                <m:sty m:val="p"/>
                              </m:rPr>
                              <a:rPr lang="en-US" b="0" i="0" smtClean="0">
                                <a:latin typeface="Cambria Math" panose="02040503050406030204" pitchFamily="18" charset="0"/>
                              </a:rPr>
                              <m:t>log</m:t>
                            </m:r>
                          </m:e>
                          <m:sub>
                            <m:r>
                              <a:rPr lang="en-US" b="0" i="1" smtClean="0">
                                <a:latin typeface="Cambria Math" panose="02040503050406030204" pitchFamily="18" charset="0"/>
                              </a:rPr>
                              <m:t>𝑏</m:t>
                            </m:r>
                          </m:sub>
                        </m:sSub>
                      </m:fName>
                      <m:e>
                        <m:r>
                          <a:rPr lang="en-US" b="0" i="1" smtClean="0">
                            <a:latin typeface="Cambria Math" panose="02040503050406030204" pitchFamily="18" charset="0"/>
                          </a:rPr>
                          <m:t>𝑚</m:t>
                        </m:r>
                      </m:e>
                    </m:func>
                  </m:oMath>
                </a14:m>
                <a:r>
                  <a:rPr lang="en-US" dirty="0"/>
                  <a:t> iterations</a:t>
                </a:r>
              </a:p>
              <a:p>
                <a:r>
                  <a:rPr lang="en-US" dirty="0"/>
                  <a:t>Overall:</a:t>
                </a:r>
              </a:p>
              <a:p>
                <a:pPr lvl="1"/>
                <a14:m>
                  <m:oMath xmlns:m="http://schemas.openxmlformats.org/officeDocument/2006/math">
                    <m:r>
                      <m:rPr>
                        <m:sty m:val="p"/>
                      </m:rPr>
                      <a:rPr lang="en-US" b="0" i="0" smtClean="0">
                        <a:latin typeface="Cambria Math" panose="02040503050406030204" pitchFamily="18" charset="0"/>
                      </a:rPr>
                      <m:t>Θ</m:t>
                    </m:r>
                    <m:d>
                      <m:dPr>
                        <m:ctrlPr>
                          <a:rPr lang="en-US" b="0" i="1" smtClean="0">
                            <a:latin typeface="Cambria Math" panose="02040503050406030204" pitchFamily="18" charset="0"/>
                          </a:rPr>
                        </m:ctrlPr>
                      </m:dPr>
                      <m:e>
                        <m:r>
                          <a:rPr lang="en-US" b="0" i="1" smtClean="0">
                            <a:latin typeface="Cambria Math" panose="02040503050406030204" pitchFamily="18" charset="0"/>
                          </a:rPr>
                          <m:t>𝑛</m:t>
                        </m:r>
                        <m:func>
                          <m:funcPr>
                            <m:ctrlPr>
                              <a:rPr lang="en-US" b="0" i="1" smtClean="0">
                                <a:latin typeface="Cambria Math" panose="02040503050406030204" pitchFamily="18" charset="0"/>
                              </a:rPr>
                            </m:ctrlPr>
                          </m:funcPr>
                          <m:fName>
                            <m:sSub>
                              <m:sSubPr>
                                <m:ctrlPr>
                                  <a:rPr lang="en-US" b="0" i="1" smtClean="0">
                                    <a:latin typeface="Cambria Math" panose="02040503050406030204" pitchFamily="18" charset="0"/>
                                  </a:rPr>
                                </m:ctrlPr>
                              </m:sSubPr>
                              <m:e>
                                <m:r>
                                  <m:rPr>
                                    <m:sty m:val="p"/>
                                  </m:rPr>
                                  <a:rPr lang="en-US" b="0" i="0" smtClean="0">
                                    <a:latin typeface="Cambria Math" panose="02040503050406030204" pitchFamily="18" charset="0"/>
                                  </a:rPr>
                                  <m:t>log</m:t>
                                </m:r>
                              </m:e>
                              <m:sub>
                                <m:r>
                                  <a:rPr lang="en-US" b="0" i="1" smtClean="0">
                                    <a:latin typeface="Cambria Math" panose="02040503050406030204" pitchFamily="18" charset="0"/>
                                  </a:rPr>
                                  <m:t>𝑏</m:t>
                                </m:r>
                              </m:sub>
                            </m:sSub>
                          </m:fName>
                          <m:e>
                            <m:r>
                              <a:rPr lang="en-US" b="0" i="1" smtClean="0">
                                <a:latin typeface="Cambria Math" panose="02040503050406030204" pitchFamily="18" charset="0"/>
                              </a:rPr>
                              <m:t>𝑚</m:t>
                            </m:r>
                          </m:e>
                        </m:func>
                        <m:r>
                          <a:rPr lang="en-US" b="0" i="1" smtClean="0">
                            <a:latin typeface="Cambria Math" panose="02040503050406030204" pitchFamily="18" charset="0"/>
                          </a:rPr>
                          <m:t>+</m:t>
                        </m:r>
                        <m:r>
                          <a:rPr lang="en-US" b="0" i="1" smtClean="0">
                            <a:latin typeface="Cambria Math" panose="02040503050406030204" pitchFamily="18" charset="0"/>
                          </a:rPr>
                          <m:t>𝑏</m:t>
                        </m:r>
                        <m:func>
                          <m:funcPr>
                            <m:ctrlPr>
                              <a:rPr lang="en-US" b="0" i="1" smtClean="0">
                                <a:latin typeface="Cambria Math" panose="02040503050406030204" pitchFamily="18" charset="0"/>
                              </a:rPr>
                            </m:ctrlPr>
                          </m:funcPr>
                          <m:fName>
                            <m:sSub>
                              <m:sSubPr>
                                <m:ctrlPr>
                                  <a:rPr lang="en-US" b="0" i="1" smtClean="0">
                                    <a:latin typeface="Cambria Math" panose="02040503050406030204" pitchFamily="18" charset="0"/>
                                  </a:rPr>
                                </m:ctrlPr>
                              </m:sSubPr>
                              <m:e>
                                <m:r>
                                  <m:rPr>
                                    <m:sty m:val="p"/>
                                  </m:rPr>
                                  <a:rPr lang="en-US" b="0" i="0" smtClean="0">
                                    <a:latin typeface="Cambria Math" panose="02040503050406030204" pitchFamily="18" charset="0"/>
                                  </a:rPr>
                                  <m:t>log</m:t>
                                </m:r>
                              </m:e>
                              <m:sub>
                                <m:r>
                                  <a:rPr lang="en-US" b="0" i="1" smtClean="0">
                                    <a:latin typeface="Cambria Math" panose="02040503050406030204" pitchFamily="18" charset="0"/>
                                  </a:rPr>
                                  <m:t>𝑏</m:t>
                                </m:r>
                              </m:sub>
                            </m:sSub>
                          </m:fName>
                          <m:e>
                            <m:r>
                              <a:rPr lang="en-US" b="0" i="1" smtClean="0">
                                <a:latin typeface="Cambria Math" panose="02040503050406030204" pitchFamily="18" charset="0"/>
                              </a:rPr>
                              <m:t>𝑚</m:t>
                            </m:r>
                          </m:e>
                        </m:func>
                      </m:e>
                    </m:d>
                  </m:oMath>
                </a14:m>
                <a:endParaRPr lang="en-US" dirty="0"/>
              </a:p>
              <a:p>
                <a:r>
                  <a:rPr lang="en-US" dirty="0"/>
                  <a:t>In practice, you can select the value of </a:t>
                </a:r>
                <a14:m>
                  <m:oMath xmlns:m="http://schemas.openxmlformats.org/officeDocument/2006/math">
                    <m:r>
                      <a:rPr lang="en-US" b="0" i="1" smtClean="0">
                        <a:latin typeface="Cambria Math" panose="02040503050406030204" pitchFamily="18" charset="0"/>
                      </a:rPr>
                      <m:t>𝑏</m:t>
                    </m:r>
                  </m:oMath>
                </a14:m>
                <a:r>
                  <a:rPr lang="en-US" dirty="0"/>
                  <a:t> to optimize running time</a:t>
                </a:r>
              </a:p>
              <a:p>
                <a:r>
                  <a:rPr lang="en-US" dirty="0"/>
                  <a:t>When is this better than </a:t>
                </a:r>
                <a:r>
                  <a:rPr lang="en-US" dirty="0" err="1"/>
                  <a:t>mergesort</a:t>
                </a:r>
                <a:r>
                  <a:rPr lang="en-US" dirty="0"/>
                  <a:t>?</a:t>
                </a:r>
              </a:p>
              <a:p>
                <a:pPr lvl="1"/>
                <a:endParaRPr lang="en-US" dirty="0"/>
              </a:p>
              <a:p>
                <a:pPr marL="0" indent="0">
                  <a:buNone/>
                </a:pPr>
                <a:endParaRPr lang="en-US" dirty="0"/>
              </a:p>
            </p:txBody>
          </p:sp>
        </mc:Choice>
        <mc:Fallback xmlns="">
          <p:sp>
            <p:nvSpPr>
              <p:cNvPr id="3" name="Content Placeholder 2">
                <a:extLst>
                  <a:ext uri="{FF2B5EF4-FFF2-40B4-BE49-F238E27FC236}">
                    <a16:creationId xmlns:a16="http://schemas.microsoft.com/office/drawing/2014/main" id="{849708F3-E299-035E-25B6-51CE18AF3A43}"/>
                  </a:ext>
                </a:extLst>
              </p:cNvPr>
              <p:cNvSpPr>
                <a:spLocks noGrp="1" noRot="1" noChangeAspect="1" noMove="1" noResize="1" noEditPoints="1" noAdjustHandles="1" noChangeArrowheads="1" noChangeShapeType="1" noTextEdit="1"/>
              </p:cNvSpPr>
              <p:nvPr>
                <p:ph idx="1"/>
              </p:nvPr>
            </p:nvSpPr>
            <p:spPr>
              <a:blipFill>
                <a:blip r:embed="rId2"/>
                <a:stretch>
                  <a:fillRect l="-928" t="-2801"/>
                </a:stretch>
              </a:blipFill>
            </p:spPr>
            <p:txBody>
              <a:bodyPr/>
              <a:lstStyle/>
              <a:p>
                <a:r>
                  <a:rPr lang="en-US">
                    <a:noFill/>
                  </a:rPr>
                  <a:t> </a:t>
                </a:r>
              </a:p>
            </p:txBody>
          </p:sp>
        </mc:Fallback>
      </mc:AlternateContent>
    </p:spTree>
    <p:extLst>
      <p:ext uri="{BB962C8B-B14F-4D97-AF65-F5344CB8AC3E}">
        <p14:creationId xmlns:p14="http://schemas.microsoft.com/office/powerpoint/2010/main" val="41169761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0676" y="128263"/>
            <a:ext cx="5657193" cy="1325563"/>
          </a:xfrm>
        </p:spPr>
        <p:txBody>
          <a:bodyPr/>
          <a:lstStyle/>
          <a:p>
            <a:r>
              <a:rPr lang="en-US" dirty="0"/>
              <a:t>Divide and Conquer</a:t>
            </a:r>
          </a:p>
        </p:txBody>
      </p:sp>
      <p:sp>
        <p:nvSpPr>
          <p:cNvPr id="3" name="Content Placeholder 2"/>
          <p:cNvSpPr>
            <a:spLocks noGrp="1"/>
          </p:cNvSpPr>
          <p:nvPr>
            <p:ph idx="4294967295"/>
          </p:nvPr>
        </p:nvSpPr>
        <p:spPr>
          <a:xfrm>
            <a:off x="3287049" y="1343386"/>
            <a:ext cx="8904951" cy="5257800"/>
          </a:xfrm>
        </p:spPr>
        <p:txBody>
          <a:bodyPr>
            <a:normAutofit/>
          </a:bodyPr>
          <a:lstStyle/>
          <a:p>
            <a:r>
              <a:rPr lang="en-US" b="1" dirty="0">
                <a:solidFill>
                  <a:srgbClr val="0070C0"/>
                </a:solidFill>
              </a:rPr>
              <a:t>Base Case</a:t>
            </a:r>
            <a:r>
              <a:rPr lang="en-US" b="1" dirty="0"/>
              <a:t>: </a:t>
            </a:r>
          </a:p>
          <a:p>
            <a:pPr lvl="1"/>
            <a:r>
              <a:rPr lang="en-US" dirty="0"/>
              <a:t>If the problem is “small” then solve directly and return</a:t>
            </a:r>
          </a:p>
          <a:p>
            <a:pPr lvl="2"/>
            <a:endParaRPr lang="en-US" sz="2600" b="1" dirty="0">
              <a:solidFill>
                <a:srgbClr val="0070C0"/>
              </a:solidFill>
            </a:endParaRPr>
          </a:p>
          <a:p>
            <a:r>
              <a:rPr lang="en-US" b="1" dirty="0">
                <a:solidFill>
                  <a:srgbClr val="0070C0"/>
                </a:solidFill>
              </a:rPr>
              <a:t>Divide</a:t>
            </a:r>
            <a:r>
              <a:rPr lang="en-US" b="1" dirty="0"/>
              <a:t>: </a:t>
            </a:r>
          </a:p>
          <a:p>
            <a:pPr lvl="1"/>
            <a:r>
              <a:rPr lang="en-US" dirty="0"/>
              <a:t>Break the problem into subproblem(s), each smaller instances</a:t>
            </a:r>
          </a:p>
          <a:p>
            <a:pPr lvl="1"/>
            <a:endParaRPr lang="en-US" sz="2600" b="1" dirty="0"/>
          </a:p>
          <a:p>
            <a:r>
              <a:rPr lang="en-US" b="1" dirty="0">
                <a:solidFill>
                  <a:srgbClr val="0070C0"/>
                </a:solidFill>
              </a:rPr>
              <a:t>Conquer</a:t>
            </a:r>
            <a:r>
              <a:rPr lang="en-US" b="1" dirty="0"/>
              <a:t>:</a:t>
            </a:r>
          </a:p>
          <a:p>
            <a:pPr lvl="1"/>
            <a:r>
              <a:rPr lang="en-US" dirty="0"/>
              <a:t>Solve subproblem(s) recursively</a:t>
            </a:r>
          </a:p>
          <a:p>
            <a:pPr lvl="1"/>
            <a:endParaRPr lang="en-US" sz="2600" dirty="0">
              <a:solidFill>
                <a:srgbClr val="FF33CC"/>
              </a:solidFill>
            </a:endParaRPr>
          </a:p>
          <a:p>
            <a:r>
              <a:rPr lang="en-US" b="1" dirty="0">
                <a:solidFill>
                  <a:srgbClr val="0070C0"/>
                </a:solidFill>
              </a:rPr>
              <a:t>Combine</a:t>
            </a:r>
            <a:r>
              <a:rPr lang="en-US" b="1" dirty="0"/>
              <a:t>:</a:t>
            </a:r>
          </a:p>
          <a:p>
            <a:pPr lvl="1"/>
            <a:r>
              <a:rPr lang="en-US" dirty="0"/>
              <a:t>Use solutions to subproblems to solve original problem</a:t>
            </a:r>
          </a:p>
        </p:txBody>
      </p:sp>
      <p:pic>
        <p:nvPicPr>
          <p:cNvPr id="9" name="Picture 2" descr="The base case is when there is so little yarn in the pile that it is trivial to find the end.">
            <a:extLst>
              <a:ext uri="{FF2B5EF4-FFF2-40B4-BE49-F238E27FC236}">
                <a16:creationId xmlns:a16="http://schemas.microsoft.com/office/drawing/2014/main" id="{FDEAF6E4-A614-E805-EA09-1F12061D6A60}"/>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19000"/>
          <a:stretch/>
        </p:blipFill>
        <p:spPr bwMode="auto">
          <a:xfrm>
            <a:off x="695434" y="1275164"/>
            <a:ext cx="1397841" cy="1024652"/>
          </a:xfrm>
          <a:prstGeom prst="rect">
            <a:avLst/>
          </a:prstGeom>
          <a:noFill/>
          <a:extLst>
            <a:ext uri="{909E8E84-426E-40DD-AFC4-6F175D3DCCD1}">
              <a14:hiddenFill xmlns:a14="http://schemas.microsoft.com/office/drawing/2010/main">
                <a:solidFill>
                  <a:srgbClr val="FFFFFF"/>
                </a:solidFill>
              </a14:hiddenFill>
            </a:ext>
          </a:extLst>
        </p:spPr>
      </p:pic>
      <p:grpSp>
        <p:nvGrpSpPr>
          <p:cNvPr id="11" name="Group 10" descr="Provided that there is still too much yarn for the base case, we separate the pile of yarn into two piles. ">
            <a:extLst>
              <a:ext uri="{FF2B5EF4-FFF2-40B4-BE49-F238E27FC236}">
                <a16:creationId xmlns:a16="http://schemas.microsoft.com/office/drawing/2014/main" id="{3CC82D1E-2533-ECC2-B62E-317DC3B93625}"/>
              </a:ext>
            </a:extLst>
          </p:cNvPr>
          <p:cNvGrpSpPr/>
          <p:nvPr/>
        </p:nvGrpSpPr>
        <p:grpSpPr>
          <a:xfrm>
            <a:off x="70314" y="2449021"/>
            <a:ext cx="2844845" cy="1048732"/>
            <a:chOff x="8234658" y="3789922"/>
            <a:chExt cx="3957342" cy="1458846"/>
          </a:xfrm>
        </p:grpSpPr>
        <p:pic>
          <p:nvPicPr>
            <p:cNvPr id="12" name="Picture 2">
              <a:extLst>
                <a:ext uri="{FF2B5EF4-FFF2-40B4-BE49-F238E27FC236}">
                  <a16:creationId xmlns:a16="http://schemas.microsoft.com/office/drawing/2014/main" id="{5E10924C-B1C5-4455-DCE9-5F1998DBDACB}"/>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19000"/>
            <a:stretch/>
          </p:blipFill>
          <p:spPr bwMode="auto">
            <a:xfrm>
              <a:off x="10201827" y="3789922"/>
              <a:ext cx="1990173" cy="1458846"/>
            </a:xfrm>
            <a:prstGeom prst="rect">
              <a:avLst/>
            </a:prstGeom>
            <a:noFill/>
            <a:extLst>
              <a:ext uri="{909E8E84-426E-40DD-AFC4-6F175D3DCCD1}">
                <a14:hiddenFill xmlns:a14="http://schemas.microsoft.com/office/drawing/2010/main">
                  <a:solidFill>
                    <a:srgbClr val="FFFFFF"/>
                  </a:solidFill>
                </a14:hiddenFill>
              </a:ext>
            </a:extLst>
          </p:spPr>
        </p:pic>
        <p:sp>
          <p:nvSpPr>
            <p:cNvPr id="13" name="Freeform: Shape 12">
              <a:extLst>
                <a:ext uri="{FF2B5EF4-FFF2-40B4-BE49-F238E27FC236}">
                  <a16:creationId xmlns:a16="http://schemas.microsoft.com/office/drawing/2014/main" id="{027B0E59-A4F9-1851-A061-37C342E5728B}"/>
                </a:ext>
              </a:extLst>
            </p:cNvPr>
            <p:cNvSpPr/>
            <p:nvPr/>
          </p:nvSpPr>
          <p:spPr>
            <a:xfrm>
              <a:off x="8234658" y="3938416"/>
              <a:ext cx="1976142" cy="1106424"/>
            </a:xfrm>
            <a:custGeom>
              <a:avLst/>
              <a:gdLst>
                <a:gd name="connsiteX0" fmla="*/ 1976142 w 1976142"/>
                <a:gd name="connsiteY0" fmla="*/ 0 h 1106424"/>
                <a:gd name="connsiteX1" fmla="*/ 1793262 w 1976142"/>
                <a:gd name="connsiteY1" fmla="*/ 9144 h 1106424"/>
                <a:gd name="connsiteX2" fmla="*/ 1729254 w 1976142"/>
                <a:gd name="connsiteY2" fmla="*/ 18288 h 1106424"/>
                <a:gd name="connsiteX3" fmla="*/ 1619526 w 1976142"/>
                <a:gd name="connsiteY3" fmla="*/ 91440 h 1106424"/>
                <a:gd name="connsiteX4" fmla="*/ 1546374 w 1976142"/>
                <a:gd name="connsiteY4" fmla="*/ 192024 h 1106424"/>
                <a:gd name="connsiteX5" fmla="*/ 1509798 w 1976142"/>
                <a:gd name="connsiteY5" fmla="*/ 329184 h 1106424"/>
                <a:gd name="connsiteX6" fmla="*/ 1592094 w 1976142"/>
                <a:gd name="connsiteY6" fmla="*/ 384048 h 1106424"/>
                <a:gd name="connsiteX7" fmla="*/ 1756686 w 1976142"/>
                <a:gd name="connsiteY7" fmla="*/ 365760 h 1106424"/>
                <a:gd name="connsiteX8" fmla="*/ 1774974 w 1976142"/>
                <a:gd name="connsiteY8" fmla="*/ 292608 h 1106424"/>
                <a:gd name="connsiteX9" fmla="*/ 1537230 w 1976142"/>
                <a:gd name="connsiteY9" fmla="*/ 201168 h 1106424"/>
                <a:gd name="connsiteX10" fmla="*/ 1409214 w 1976142"/>
                <a:gd name="connsiteY10" fmla="*/ 265176 h 1106424"/>
                <a:gd name="connsiteX11" fmla="*/ 1436646 w 1976142"/>
                <a:gd name="connsiteY11" fmla="*/ 384048 h 1106424"/>
                <a:gd name="connsiteX12" fmla="*/ 1582950 w 1976142"/>
                <a:gd name="connsiteY12" fmla="*/ 411480 h 1106424"/>
                <a:gd name="connsiteX13" fmla="*/ 1610382 w 1976142"/>
                <a:gd name="connsiteY13" fmla="*/ 393192 h 1106424"/>
                <a:gd name="connsiteX14" fmla="*/ 1436646 w 1976142"/>
                <a:gd name="connsiteY14" fmla="*/ 292608 h 1106424"/>
                <a:gd name="connsiteX15" fmla="*/ 1445790 w 1976142"/>
                <a:gd name="connsiteY15" fmla="*/ 694944 h 1106424"/>
                <a:gd name="connsiteX16" fmla="*/ 1729254 w 1976142"/>
                <a:gd name="connsiteY16" fmla="*/ 722376 h 1106424"/>
                <a:gd name="connsiteX17" fmla="*/ 1811550 w 1976142"/>
                <a:gd name="connsiteY17" fmla="*/ 393192 h 1106424"/>
                <a:gd name="connsiteX18" fmla="*/ 1656102 w 1976142"/>
                <a:gd name="connsiteY18" fmla="*/ 347472 h 1106424"/>
                <a:gd name="connsiteX19" fmla="*/ 1683534 w 1976142"/>
                <a:gd name="connsiteY19" fmla="*/ 539496 h 1106424"/>
                <a:gd name="connsiteX20" fmla="*/ 1784118 w 1976142"/>
                <a:gd name="connsiteY20" fmla="*/ 585216 h 1106424"/>
                <a:gd name="connsiteX21" fmla="*/ 1774974 w 1976142"/>
                <a:gd name="connsiteY21" fmla="*/ 448056 h 1106424"/>
                <a:gd name="connsiteX22" fmla="*/ 1464078 w 1976142"/>
                <a:gd name="connsiteY22" fmla="*/ 384048 h 1106424"/>
                <a:gd name="connsiteX23" fmla="*/ 1509798 w 1976142"/>
                <a:gd name="connsiteY23" fmla="*/ 466344 h 1106424"/>
                <a:gd name="connsiteX24" fmla="*/ 1564662 w 1976142"/>
                <a:gd name="connsiteY24" fmla="*/ 475488 h 1106424"/>
                <a:gd name="connsiteX25" fmla="*/ 1473222 w 1976142"/>
                <a:gd name="connsiteY25" fmla="*/ 402336 h 1106424"/>
                <a:gd name="connsiteX26" fmla="*/ 1390926 w 1976142"/>
                <a:gd name="connsiteY26" fmla="*/ 658368 h 1106424"/>
                <a:gd name="connsiteX27" fmla="*/ 1528086 w 1976142"/>
                <a:gd name="connsiteY27" fmla="*/ 676656 h 1106424"/>
                <a:gd name="connsiteX28" fmla="*/ 1573806 w 1976142"/>
                <a:gd name="connsiteY28" fmla="*/ 557784 h 1106424"/>
                <a:gd name="connsiteX29" fmla="*/ 1345206 w 1976142"/>
                <a:gd name="connsiteY29" fmla="*/ 612648 h 1106424"/>
                <a:gd name="connsiteX30" fmla="*/ 1546374 w 1976142"/>
                <a:gd name="connsiteY30" fmla="*/ 841248 h 1106424"/>
                <a:gd name="connsiteX31" fmla="*/ 1665246 w 1976142"/>
                <a:gd name="connsiteY31" fmla="*/ 658368 h 1106424"/>
                <a:gd name="connsiteX32" fmla="*/ 1601238 w 1976142"/>
                <a:gd name="connsiteY32" fmla="*/ 493776 h 1106424"/>
                <a:gd name="connsiteX33" fmla="*/ 1500654 w 1976142"/>
                <a:gd name="connsiteY33" fmla="*/ 448056 h 1106424"/>
                <a:gd name="connsiteX34" fmla="*/ 1464078 w 1976142"/>
                <a:gd name="connsiteY34" fmla="*/ 621792 h 1106424"/>
                <a:gd name="connsiteX35" fmla="*/ 1582950 w 1976142"/>
                <a:gd name="connsiteY35" fmla="*/ 667512 h 1106424"/>
                <a:gd name="connsiteX36" fmla="*/ 1582950 w 1976142"/>
                <a:gd name="connsiteY36" fmla="*/ 411480 h 1106424"/>
                <a:gd name="connsiteX37" fmla="*/ 1445790 w 1976142"/>
                <a:gd name="connsiteY37" fmla="*/ 402336 h 1106424"/>
                <a:gd name="connsiteX38" fmla="*/ 1363494 w 1976142"/>
                <a:gd name="connsiteY38" fmla="*/ 466344 h 1106424"/>
                <a:gd name="connsiteX39" fmla="*/ 1528086 w 1976142"/>
                <a:gd name="connsiteY39" fmla="*/ 813816 h 1106424"/>
                <a:gd name="connsiteX40" fmla="*/ 1765830 w 1976142"/>
                <a:gd name="connsiteY40" fmla="*/ 749808 h 1106424"/>
                <a:gd name="connsiteX41" fmla="*/ 1820694 w 1976142"/>
                <a:gd name="connsiteY41" fmla="*/ 402336 h 1106424"/>
                <a:gd name="connsiteX42" fmla="*/ 1720110 w 1976142"/>
                <a:gd name="connsiteY42" fmla="*/ 384048 h 1106424"/>
                <a:gd name="connsiteX43" fmla="*/ 1692678 w 1976142"/>
                <a:gd name="connsiteY43" fmla="*/ 676656 h 1106424"/>
                <a:gd name="connsiteX44" fmla="*/ 1857270 w 1976142"/>
                <a:gd name="connsiteY44" fmla="*/ 758952 h 1106424"/>
                <a:gd name="connsiteX45" fmla="*/ 1902990 w 1976142"/>
                <a:gd name="connsiteY45" fmla="*/ 640080 h 1106424"/>
                <a:gd name="connsiteX46" fmla="*/ 1592094 w 1976142"/>
                <a:gd name="connsiteY46" fmla="*/ 438912 h 1106424"/>
                <a:gd name="connsiteX47" fmla="*/ 1482366 w 1976142"/>
                <a:gd name="connsiteY47" fmla="*/ 740664 h 1106424"/>
                <a:gd name="connsiteX48" fmla="*/ 1546374 w 1976142"/>
                <a:gd name="connsiteY48" fmla="*/ 786384 h 1106424"/>
                <a:gd name="connsiteX49" fmla="*/ 1619526 w 1976142"/>
                <a:gd name="connsiteY49" fmla="*/ 685800 h 1106424"/>
                <a:gd name="connsiteX50" fmla="*/ 1354350 w 1976142"/>
                <a:gd name="connsiteY50" fmla="*/ 484632 h 1106424"/>
                <a:gd name="connsiteX51" fmla="*/ 1354350 w 1976142"/>
                <a:gd name="connsiteY51" fmla="*/ 832104 h 1106424"/>
                <a:gd name="connsiteX52" fmla="*/ 1482366 w 1976142"/>
                <a:gd name="connsiteY52" fmla="*/ 877824 h 1106424"/>
                <a:gd name="connsiteX53" fmla="*/ 1573806 w 1976142"/>
                <a:gd name="connsiteY53" fmla="*/ 758952 h 1106424"/>
                <a:gd name="connsiteX54" fmla="*/ 1509798 w 1976142"/>
                <a:gd name="connsiteY54" fmla="*/ 530352 h 1106424"/>
                <a:gd name="connsiteX55" fmla="*/ 1445790 w 1976142"/>
                <a:gd name="connsiteY55" fmla="*/ 804672 h 1106424"/>
                <a:gd name="connsiteX56" fmla="*/ 1546374 w 1976142"/>
                <a:gd name="connsiteY56" fmla="*/ 822960 h 1106424"/>
                <a:gd name="connsiteX57" fmla="*/ 1555518 w 1976142"/>
                <a:gd name="connsiteY57" fmla="*/ 640080 h 1106424"/>
                <a:gd name="connsiteX58" fmla="*/ 1189758 w 1976142"/>
                <a:gd name="connsiteY58" fmla="*/ 576072 h 1106424"/>
                <a:gd name="connsiteX59" fmla="*/ 1125750 w 1976142"/>
                <a:gd name="connsiteY59" fmla="*/ 603504 h 1106424"/>
                <a:gd name="connsiteX60" fmla="*/ 1061742 w 1976142"/>
                <a:gd name="connsiteY60" fmla="*/ 612648 h 1106424"/>
                <a:gd name="connsiteX61" fmla="*/ 503958 w 1976142"/>
                <a:gd name="connsiteY61" fmla="*/ 621792 h 1106424"/>
                <a:gd name="connsiteX62" fmla="*/ 339366 w 1976142"/>
                <a:gd name="connsiteY62" fmla="*/ 694944 h 1106424"/>
                <a:gd name="connsiteX63" fmla="*/ 302790 w 1976142"/>
                <a:gd name="connsiteY63" fmla="*/ 722376 h 1106424"/>
                <a:gd name="connsiteX64" fmla="*/ 513102 w 1976142"/>
                <a:gd name="connsiteY64" fmla="*/ 822960 h 1106424"/>
                <a:gd name="connsiteX65" fmla="*/ 394230 w 1976142"/>
                <a:gd name="connsiteY65" fmla="*/ 649224 h 1106424"/>
                <a:gd name="connsiteX66" fmla="*/ 348510 w 1976142"/>
                <a:gd name="connsiteY66" fmla="*/ 694944 h 1106424"/>
                <a:gd name="connsiteX67" fmla="*/ 476526 w 1976142"/>
                <a:gd name="connsiteY67" fmla="*/ 640080 h 1106424"/>
                <a:gd name="connsiteX68" fmla="*/ 366798 w 1976142"/>
                <a:gd name="connsiteY68" fmla="*/ 484632 h 1106424"/>
                <a:gd name="connsiteX69" fmla="*/ 238782 w 1976142"/>
                <a:gd name="connsiteY69" fmla="*/ 475488 h 1106424"/>
                <a:gd name="connsiteX70" fmla="*/ 220494 w 1976142"/>
                <a:gd name="connsiteY70" fmla="*/ 685800 h 1106424"/>
                <a:gd name="connsiteX71" fmla="*/ 321078 w 1976142"/>
                <a:gd name="connsiteY71" fmla="*/ 704088 h 1106424"/>
                <a:gd name="connsiteX72" fmla="*/ 366798 w 1976142"/>
                <a:gd name="connsiteY72" fmla="*/ 530352 h 1106424"/>
                <a:gd name="connsiteX73" fmla="*/ 211350 w 1976142"/>
                <a:gd name="connsiteY73" fmla="*/ 457200 h 1106424"/>
                <a:gd name="connsiteX74" fmla="*/ 129054 w 1976142"/>
                <a:gd name="connsiteY74" fmla="*/ 676656 h 1106424"/>
                <a:gd name="connsiteX75" fmla="*/ 339366 w 1976142"/>
                <a:gd name="connsiteY75" fmla="*/ 813816 h 1106424"/>
                <a:gd name="connsiteX76" fmla="*/ 394230 w 1976142"/>
                <a:gd name="connsiteY76" fmla="*/ 786384 h 1106424"/>
                <a:gd name="connsiteX77" fmla="*/ 348510 w 1976142"/>
                <a:gd name="connsiteY77" fmla="*/ 603504 h 1106424"/>
                <a:gd name="connsiteX78" fmla="*/ 238782 w 1976142"/>
                <a:gd name="connsiteY78" fmla="*/ 585216 h 1106424"/>
                <a:gd name="connsiteX79" fmla="*/ 357654 w 1976142"/>
                <a:gd name="connsiteY79" fmla="*/ 804672 h 1106424"/>
                <a:gd name="connsiteX80" fmla="*/ 467382 w 1976142"/>
                <a:gd name="connsiteY80" fmla="*/ 731520 h 1106424"/>
                <a:gd name="connsiteX81" fmla="*/ 330222 w 1976142"/>
                <a:gd name="connsiteY81" fmla="*/ 530352 h 1106424"/>
                <a:gd name="connsiteX82" fmla="*/ 302790 w 1976142"/>
                <a:gd name="connsiteY82" fmla="*/ 868680 h 1106424"/>
                <a:gd name="connsiteX83" fmla="*/ 394230 w 1976142"/>
                <a:gd name="connsiteY83" fmla="*/ 758952 h 1106424"/>
                <a:gd name="connsiteX84" fmla="*/ 403374 w 1976142"/>
                <a:gd name="connsiteY84" fmla="*/ 795528 h 1106424"/>
                <a:gd name="connsiteX85" fmla="*/ 449094 w 1976142"/>
                <a:gd name="connsiteY85" fmla="*/ 777240 h 1106424"/>
                <a:gd name="connsiteX86" fmla="*/ 412518 w 1976142"/>
                <a:gd name="connsiteY86" fmla="*/ 731520 h 1106424"/>
                <a:gd name="connsiteX87" fmla="*/ 385086 w 1976142"/>
                <a:gd name="connsiteY87" fmla="*/ 804672 h 1106424"/>
                <a:gd name="connsiteX88" fmla="*/ 439950 w 1976142"/>
                <a:gd name="connsiteY88" fmla="*/ 841248 h 1106424"/>
                <a:gd name="connsiteX89" fmla="*/ 449094 w 1976142"/>
                <a:gd name="connsiteY89" fmla="*/ 566928 h 1106424"/>
                <a:gd name="connsiteX90" fmla="*/ 513102 w 1976142"/>
                <a:gd name="connsiteY90" fmla="*/ 466344 h 1106424"/>
                <a:gd name="connsiteX91" fmla="*/ 1016022 w 1976142"/>
                <a:gd name="connsiteY91" fmla="*/ 329184 h 1106424"/>
                <a:gd name="connsiteX92" fmla="*/ 1363494 w 1976142"/>
                <a:gd name="connsiteY92" fmla="*/ 265176 h 1106424"/>
                <a:gd name="connsiteX93" fmla="*/ 1528086 w 1976142"/>
                <a:gd name="connsiteY93" fmla="*/ 274320 h 1106424"/>
                <a:gd name="connsiteX94" fmla="*/ 1518942 w 1976142"/>
                <a:gd name="connsiteY94" fmla="*/ 338328 h 1106424"/>
                <a:gd name="connsiteX95" fmla="*/ 1528086 w 1976142"/>
                <a:gd name="connsiteY95" fmla="*/ 411480 h 1106424"/>
                <a:gd name="connsiteX96" fmla="*/ 1573806 w 1976142"/>
                <a:gd name="connsiteY96" fmla="*/ 576072 h 1106424"/>
                <a:gd name="connsiteX97" fmla="*/ 1592094 w 1976142"/>
                <a:gd name="connsiteY97" fmla="*/ 612648 h 1106424"/>
                <a:gd name="connsiteX98" fmla="*/ 1619526 w 1976142"/>
                <a:gd name="connsiteY98" fmla="*/ 621792 h 1106424"/>
                <a:gd name="connsiteX99" fmla="*/ 1656102 w 1976142"/>
                <a:gd name="connsiteY99" fmla="*/ 685800 h 1106424"/>
                <a:gd name="connsiteX100" fmla="*/ 1710966 w 1976142"/>
                <a:gd name="connsiteY100" fmla="*/ 694944 h 1106424"/>
                <a:gd name="connsiteX101" fmla="*/ 1692678 w 1976142"/>
                <a:gd name="connsiteY101" fmla="*/ 740664 h 1106424"/>
                <a:gd name="connsiteX102" fmla="*/ 1637814 w 1976142"/>
                <a:gd name="connsiteY102" fmla="*/ 758952 h 1106424"/>
                <a:gd name="connsiteX103" fmla="*/ 1564662 w 1976142"/>
                <a:gd name="connsiteY103" fmla="*/ 795528 h 1106424"/>
                <a:gd name="connsiteX104" fmla="*/ 1326918 w 1976142"/>
                <a:gd name="connsiteY104" fmla="*/ 941832 h 1106424"/>
                <a:gd name="connsiteX105" fmla="*/ 1208046 w 1976142"/>
                <a:gd name="connsiteY105" fmla="*/ 969264 h 1106424"/>
                <a:gd name="connsiteX106" fmla="*/ 1052598 w 1976142"/>
                <a:gd name="connsiteY106" fmla="*/ 1033272 h 1106424"/>
                <a:gd name="connsiteX107" fmla="*/ 897150 w 1976142"/>
                <a:gd name="connsiteY107" fmla="*/ 1051560 h 1106424"/>
                <a:gd name="connsiteX108" fmla="*/ 650262 w 1976142"/>
                <a:gd name="connsiteY108" fmla="*/ 1005840 h 1106424"/>
                <a:gd name="connsiteX109" fmla="*/ 522246 w 1976142"/>
                <a:gd name="connsiteY109" fmla="*/ 896112 h 1106424"/>
                <a:gd name="connsiteX110" fmla="*/ 494814 w 1976142"/>
                <a:gd name="connsiteY110" fmla="*/ 859536 h 1106424"/>
                <a:gd name="connsiteX111" fmla="*/ 458238 w 1976142"/>
                <a:gd name="connsiteY111" fmla="*/ 841248 h 1106424"/>
                <a:gd name="connsiteX112" fmla="*/ 275358 w 1976142"/>
                <a:gd name="connsiteY112" fmla="*/ 722376 h 1106424"/>
                <a:gd name="connsiteX113" fmla="*/ 202206 w 1976142"/>
                <a:gd name="connsiteY113" fmla="*/ 694944 h 1106424"/>
                <a:gd name="connsiteX114" fmla="*/ 92478 w 1976142"/>
                <a:gd name="connsiteY114" fmla="*/ 804672 h 1106424"/>
                <a:gd name="connsiteX115" fmla="*/ 174774 w 1976142"/>
                <a:gd name="connsiteY115" fmla="*/ 868680 h 1106424"/>
                <a:gd name="connsiteX116" fmla="*/ 458238 w 1976142"/>
                <a:gd name="connsiteY116" fmla="*/ 795528 h 1106424"/>
                <a:gd name="connsiteX117" fmla="*/ 220494 w 1976142"/>
                <a:gd name="connsiteY117" fmla="*/ 685800 h 1106424"/>
                <a:gd name="connsiteX118" fmla="*/ 247926 w 1976142"/>
                <a:gd name="connsiteY118" fmla="*/ 1014984 h 1106424"/>
                <a:gd name="connsiteX119" fmla="*/ 385086 w 1976142"/>
                <a:gd name="connsiteY119" fmla="*/ 987552 h 1106424"/>
                <a:gd name="connsiteX120" fmla="*/ 412518 w 1976142"/>
                <a:gd name="connsiteY120" fmla="*/ 832104 h 1106424"/>
                <a:gd name="connsiteX121" fmla="*/ 110766 w 1976142"/>
                <a:gd name="connsiteY121" fmla="*/ 658368 h 1106424"/>
                <a:gd name="connsiteX122" fmla="*/ 101622 w 1976142"/>
                <a:gd name="connsiteY122" fmla="*/ 886968 h 1106424"/>
                <a:gd name="connsiteX123" fmla="*/ 211350 w 1976142"/>
                <a:gd name="connsiteY123" fmla="*/ 740664 h 1106424"/>
                <a:gd name="connsiteX124" fmla="*/ 83334 w 1976142"/>
                <a:gd name="connsiteY124" fmla="*/ 923544 h 1106424"/>
                <a:gd name="connsiteX125" fmla="*/ 238782 w 1976142"/>
                <a:gd name="connsiteY125" fmla="*/ 1106424 h 1106424"/>
                <a:gd name="connsiteX126" fmla="*/ 476526 w 1976142"/>
                <a:gd name="connsiteY126" fmla="*/ 960120 h 1106424"/>
                <a:gd name="connsiteX127" fmla="*/ 247926 w 1976142"/>
                <a:gd name="connsiteY127" fmla="*/ 630936 h 1106424"/>
                <a:gd name="connsiteX128" fmla="*/ 202206 w 1976142"/>
                <a:gd name="connsiteY128" fmla="*/ 612648 h 1106424"/>
                <a:gd name="connsiteX129" fmla="*/ 220494 w 1976142"/>
                <a:gd name="connsiteY129" fmla="*/ 941832 h 1106424"/>
                <a:gd name="connsiteX130" fmla="*/ 293646 w 1976142"/>
                <a:gd name="connsiteY130" fmla="*/ 950976 h 1106424"/>
                <a:gd name="connsiteX131" fmla="*/ 330222 w 1976142"/>
                <a:gd name="connsiteY131" fmla="*/ 795528 h 1106424"/>
                <a:gd name="connsiteX132" fmla="*/ 275358 w 1976142"/>
                <a:gd name="connsiteY132" fmla="*/ 795528 h 1106424"/>
                <a:gd name="connsiteX133" fmla="*/ 403374 w 1976142"/>
                <a:gd name="connsiteY133" fmla="*/ 786384 h 1106424"/>
                <a:gd name="connsiteX134" fmla="*/ 485670 w 1976142"/>
                <a:gd name="connsiteY134" fmla="*/ 777240 h 1106424"/>
                <a:gd name="connsiteX135" fmla="*/ 558822 w 1976142"/>
                <a:gd name="connsiteY135" fmla="*/ 768096 h 1106424"/>
                <a:gd name="connsiteX136" fmla="*/ 769134 w 1976142"/>
                <a:gd name="connsiteY136" fmla="*/ 758952 h 1106424"/>
                <a:gd name="connsiteX137" fmla="*/ 906294 w 1976142"/>
                <a:gd name="connsiteY137" fmla="*/ 740664 h 1106424"/>
                <a:gd name="connsiteX138" fmla="*/ 1153182 w 1976142"/>
                <a:gd name="connsiteY138" fmla="*/ 731520 h 1106424"/>
                <a:gd name="connsiteX139" fmla="*/ 1345206 w 1976142"/>
                <a:gd name="connsiteY139" fmla="*/ 713232 h 1106424"/>
                <a:gd name="connsiteX140" fmla="*/ 1436646 w 1976142"/>
                <a:gd name="connsiteY140" fmla="*/ 685800 h 1106424"/>
                <a:gd name="connsiteX141" fmla="*/ 1500654 w 1976142"/>
                <a:gd name="connsiteY141" fmla="*/ 676656 h 1106424"/>
                <a:gd name="connsiteX142" fmla="*/ 1555518 w 1976142"/>
                <a:gd name="connsiteY142" fmla="*/ 658368 h 11064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Lst>
              <a:rect l="l" t="t" r="r" b="b"/>
              <a:pathLst>
                <a:path w="1976142" h="1106424">
                  <a:moveTo>
                    <a:pt x="1976142" y="0"/>
                  </a:moveTo>
                  <a:cubicBezTo>
                    <a:pt x="1915182" y="3048"/>
                    <a:pt x="1854131" y="4635"/>
                    <a:pt x="1793262" y="9144"/>
                  </a:cubicBezTo>
                  <a:cubicBezTo>
                    <a:pt x="1771768" y="10736"/>
                    <a:pt x="1749701" y="11472"/>
                    <a:pt x="1729254" y="18288"/>
                  </a:cubicBezTo>
                  <a:cubicBezTo>
                    <a:pt x="1711411" y="24236"/>
                    <a:pt x="1623701" y="86987"/>
                    <a:pt x="1619526" y="91440"/>
                  </a:cubicBezTo>
                  <a:cubicBezTo>
                    <a:pt x="1591172" y="121685"/>
                    <a:pt x="1570758" y="158496"/>
                    <a:pt x="1546374" y="192024"/>
                  </a:cubicBezTo>
                  <a:cubicBezTo>
                    <a:pt x="1516604" y="311103"/>
                    <a:pt x="1530864" y="265985"/>
                    <a:pt x="1509798" y="329184"/>
                  </a:cubicBezTo>
                  <a:cubicBezTo>
                    <a:pt x="1537230" y="347472"/>
                    <a:pt x="1561608" y="371495"/>
                    <a:pt x="1592094" y="384048"/>
                  </a:cubicBezTo>
                  <a:cubicBezTo>
                    <a:pt x="1654628" y="409797"/>
                    <a:pt x="1696349" y="383861"/>
                    <a:pt x="1756686" y="365760"/>
                  </a:cubicBezTo>
                  <a:cubicBezTo>
                    <a:pt x="1762782" y="341376"/>
                    <a:pt x="1787296" y="314515"/>
                    <a:pt x="1774974" y="292608"/>
                  </a:cubicBezTo>
                  <a:cubicBezTo>
                    <a:pt x="1725172" y="204071"/>
                    <a:pt x="1617482" y="211868"/>
                    <a:pt x="1537230" y="201168"/>
                  </a:cubicBezTo>
                  <a:cubicBezTo>
                    <a:pt x="1494558" y="222504"/>
                    <a:pt x="1446468" y="235373"/>
                    <a:pt x="1409214" y="265176"/>
                  </a:cubicBezTo>
                  <a:cubicBezTo>
                    <a:pt x="1376294" y="291512"/>
                    <a:pt x="1425447" y="377889"/>
                    <a:pt x="1436646" y="384048"/>
                  </a:cubicBezTo>
                  <a:cubicBezTo>
                    <a:pt x="1480122" y="407960"/>
                    <a:pt x="1534182" y="402336"/>
                    <a:pt x="1582950" y="411480"/>
                  </a:cubicBezTo>
                  <a:cubicBezTo>
                    <a:pt x="1592094" y="405384"/>
                    <a:pt x="1614138" y="403520"/>
                    <a:pt x="1610382" y="393192"/>
                  </a:cubicBezTo>
                  <a:cubicBezTo>
                    <a:pt x="1572794" y="289824"/>
                    <a:pt x="1528174" y="307863"/>
                    <a:pt x="1436646" y="292608"/>
                  </a:cubicBezTo>
                  <a:cubicBezTo>
                    <a:pt x="1410348" y="392539"/>
                    <a:pt x="1325437" y="603866"/>
                    <a:pt x="1445790" y="694944"/>
                  </a:cubicBezTo>
                  <a:cubicBezTo>
                    <a:pt x="1521487" y="752228"/>
                    <a:pt x="1634766" y="713232"/>
                    <a:pt x="1729254" y="722376"/>
                  </a:cubicBezTo>
                  <a:cubicBezTo>
                    <a:pt x="1788776" y="621933"/>
                    <a:pt x="1972251" y="486934"/>
                    <a:pt x="1811550" y="393192"/>
                  </a:cubicBezTo>
                  <a:cubicBezTo>
                    <a:pt x="1764897" y="365978"/>
                    <a:pt x="1707918" y="362712"/>
                    <a:pt x="1656102" y="347472"/>
                  </a:cubicBezTo>
                  <a:cubicBezTo>
                    <a:pt x="1568750" y="369310"/>
                    <a:pt x="1554311" y="360020"/>
                    <a:pt x="1683534" y="539496"/>
                  </a:cubicBezTo>
                  <a:cubicBezTo>
                    <a:pt x="1705053" y="569384"/>
                    <a:pt x="1750590" y="569976"/>
                    <a:pt x="1784118" y="585216"/>
                  </a:cubicBezTo>
                  <a:cubicBezTo>
                    <a:pt x="1781070" y="539496"/>
                    <a:pt x="1809764" y="477876"/>
                    <a:pt x="1774974" y="448056"/>
                  </a:cubicBezTo>
                  <a:cubicBezTo>
                    <a:pt x="1629840" y="323656"/>
                    <a:pt x="1580083" y="350904"/>
                    <a:pt x="1464078" y="384048"/>
                  </a:cubicBezTo>
                  <a:cubicBezTo>
                    <a:pt x="1479318" y="411480"/>
                    <a:pt x="1486578" y="445235"/>
                    <a:pt x="1509798" y="466344"/>
                  </a:cubicBezTo>
                  <a:cubicBezTo>
                    <a:pt x="1523517" y="478816"/>
                    <a:pt x="1573861" y="491585"/>
                    <a:pt x="1564662" y="475488"/>
                  </a:cubicBezTo>
                  <a:cubicBezTo>
                    <a:pt x="1545296" y="441597"/>
                    <a:pt x="1503702" y="426720"/>
                    <a:pt x="1473222" y="402336"/>
                  </a:cubicBezTo>
                  <a:cubicBezTo>
                    <a:pt x="1372225" y="436002"/>
                    <a:pt x="1298296" y="442231"/>
                    <a:pt x="1390926" y="658368"/>
                  </a:cubicBezTo>
                  <a:cubicBezTo>
                    <a:pt x="1409095" y="700763"/>
                    <a:pt x="1482366" y="670560"/>
                    <a:pt x="1528086" y="676656"/>
                  </a:cubicBezTo>
                  <a:cubicBezTo>
                    <a:pt x="1543326" y="637032"/>
                    <a:pt x="1586590" y="598267"/>
                    <a:pt x="1573806" y="557784"/>
                  </a:cubicBezTo>
                  <a:cubicBezTo>
                    <a:pt x="1521546" y="392295"/>
                    <a:pt x="1358496" y="601256"/>
                    <a:pt x="1345206" y="612648"/>
                  </a:cubicBezTo>
                  <a:cubicBezTo>
                    <a:pt x="1350351" y="705259"/>
                    <a:pt x="1311727" y="930966"/>
                    <a:pt x="1546374" y="841248"/>
                  </a:cubicBezTo>
                  <a:cubicBezTo>
                    <a:pt x="1614285" y="815282"/>
                    <a:pt x="1625622" y="719328"/>
                    <a:pt x="1665246" y="658368"/>
                  </a:cubicBezTo>
                  <a:cubicBezTo>
                    <a:pt x="1643910" y="603504"/>
                    <a:pt x="1637518" y="540134"/>
                    <a:pt x="1601238" y="493776"/>
                  </a:cubicBezTo>
                  <a:cubicBezTo>
                    <a:pt x="1578540" y="464773"/>
                    <a:pt x="1527578" y="422927"/>
                    <a:pt x="1500654" y="448056"/>
                  </a:cubicBezTo>
                  <a:cubicBezTo>
                    <a:pt x="1457389" y="488437"/>
                    <a:pt x="1476270" y="563880"/>
                    <a:pt x="1464078" y="621792"/>
                  </a:cubicBezTo>
                  <a:cubicBezTo>
                    <a:pt x="1503702" y="637032"/>
                    <a:pt x="1541764" y="677809"/>
                    <a:pt x="1582950" y="667512"/>
                  </a:cubicBezTo>
                  <a:cubicBezTo>
                    <a:pt x="1804811" y="612047"/>
                    <a:pt x="1723047" y="490868"/>
                    <a:pt x="1582950" y="411480"/>
                  </a:cubicBezTo>
                  <a:cubicBezTo>
                    <a:pt x="1543084" y="388889"/>
                    <a:pt x="1491510" y="405384"/>
                    <a:pt x="1445790" y="402336"/>
                  </a:cubicBezTo>
                  <a:cubicBezTo>
                    <a:pt x="1418358" y="423672"/>
                    <a:pt x="1369898" y="432187"/>
                    <a:pt x="1363494" y="466344"/>
                  </a:cubicBezTo>
                  <a:cubicBezTo>
                    <a:pt x="1321777" y="688837"/>
                    <a:pt x="1393124" y="696849"/>
                    <a:pt x="1528086" y="813816"/>
                  </a:cubicBezTo>
                  <a:cubicBezTo>
                    <a:pt x="1607334" y="792480"/>
                    <a:pt x="1701133" y="800303"/>
                    <a:pt x="1765830" y="749808"/>
                  </a:cubicBezTo>
                  <a:cubicBezTo>
                    <a:pt x="1910387" y="636983"/>
                    <a:pt x="1963008" y="509071"/>
                    <a:pt x="1820694" y="402336"/>
                  </a:cubicBezTo>
                  <a:cubicBezTo>
                    <a:pt x="1793432" y="381889"/>
                    <a:pt x="1753638" y="390144"/>
                    <a:pt x="1720110" y="384048"/>
                  </a:cubicBezTo>
                  <a:cubicBezTo>
                    <a:pt x="1631412" y="472746"/>
                    <a:pt x="1574924" y="494672"/>
                    <a:pt x="1692678" y="676656"/>
                  </a:cubicBezTo>
                  <a:cubicBezTo>
                    <a:pt x="1726001" y="728155"/>
                    <a:pt x="1802406" y="731520"/>
                    <a:pt x="1857270" y="758952"/>
                  </a:cubicBezTo>
                  <a:cubicBezTo>
                    <a:pt x="1872510" y="719328"/>
                    <a:pt x="1921976" y="678052"/>
                    <a:pt x="1902990" y="640080"/>
                  </a:cubicBezTo>
                  <a:cubicBezTo>
                    <a:pt x="1799482" y="433064"/>
                    <a:pt x="1745025" y="451656"/>
                    <a:pt x="1592094" y="438912"/>
                  </a:cubicBezTo>
                  <a:cubicBezTo>
                    <a:pt x="1556536" y="503563"/>
                    <a:pt x="1448762" y="639851"/>
                    <a:pt x="1482366" y="740664"/>
                  </a:cubicBezTo>
                  <a:cubicBezTo>
                    <a:pt x="1490657" y="765538"/>
                    <a:pt x="1525038" y="771144"/>
                    <a:pt x="1546374" y="786384"/>
                  </a:cubicBezTo>
                  <a:cubicBezTo>
                    <a:pt x="1570758" y="752856"/>
                    <a:pt x="1623792" y="727037"/>
                    <a:pt x="1619526" y="685800"/>
                  </a:cubicBezTo>
                  <a:cubicBezTo>
                    <a:pt x="1600077" y="497794"/>
                    <a:pt x="1485172" y="513703"/>
                    <a:pt x="1354350" y="484632"/>
                  </a:cubicBezTo>
                  <a:cubicBezTo>
                    <a:pt x="1286163" y="629528"/>
                    <a:pt x="1219989" y="673313"/>
                    <a:pt x="1354350" y="832104"/>
                  </a:cubicBezTo>
                  <a:cubicBezTo>
                    <a:pt x="1383619" y="866694"/>
                    <a:pt x="1439694" y="862584"/>
                    <a:pt x="1482366" y="877824"/>
                  </a:cubicBezTo>
                  <a:cubicBezTo>
                    <a:pt x="1512846" y="838200"/>
                    <a:pt x="1561681" y="807450"/>
                    <a:pt x="1573806" y="758952"/>
                  </a:cubicBezTo>
                  <a:cubicBezTo>
                    <a:pt x="1606974" y="626279"/>
                    <a:pt x="1570743" y="603486"/>
                    <a:pt x="1509798" y="530352"/>
                  </a:cubicBezTo>
                  <a:cubicBezTo>
                    <a:pt x="1424848" y="628372"/>
                    <a:pt x="1314599" y="673481"/>
                    <a:pt x="1445790" y="804672"/>
                  </a:cubicBezTo>
                  <a:cubicBezTo>
                    <a:pt x="1469887" y="828769"/>
                    <a:pt x="1512846" y="816864"/>
                    <a:pt x="1546374" y="822960"/>
                  </a:cubicBezTo>
                  <a:cubicBezTo>
                    <a:pt x="1549422" y="762000"/>
                    <a:pt x="1584341" y="693882"/>
                    <a:pt x="1555518" y="640080"/>
                  </a:cubicBezTo>
                  <a:cubicBezTo>
                    <a:pt x="1495403" y="527865"/>
                    <a:pt x="1260021" y="573144"/>
                    <a:pt x="1189758" y="576072"/>
                  </a:cubicBezTo>
                  <a:cubicBezTo>
                    <a:pt x="1168422" y="585216"/>
                    <a:pt x="1148070" y="597127"/>
                    <a:pt x="1125750" y="603504"/>
                  </a:cubicBezTo>
                  <a:cubicBezTo>
                    <a:pt x="1105027" y="609425"/>
                    <a:pt x="1083285" y="612014"/>
                    <a:pt x="1061742" y="612648"/>
                  </a:cubicBezTo>
                  <a:cubicBezTo>
                    <a:pt x="875869" y="618115"/>
                    <a:pt x="689886" y="618744"/>
                    <a:pt x="503958" y="621792"/>
                  </a:cubicBezTo>
                  <a:cubicBezTo>
                    <a:pt x="449094" y="646176"/>
                    <a:pt x="393066" y="668094"/>
                    <a:pt x="339366" y="694944"/>
                  </a:cubicBezTo>
                  <a:cubicBezTo>
                    <a:pt x="325735" y="701760"/>
                    <a:pt x="295974" y="708745"/>
                    <a:pt x="302790" y="722376"/>
                  </a:cubicBezTo>
                  <a:cubicBezTo>
                    <a:pt x="351791" y="820377"/>
                    <a:pt x="424324" y="809302"/>
                    <a:pt x="513102" y="822960"/>
                  </a:cubicBezTo>
                  <a:cubicBezTo>
                    <a:pt x="543887" y="730606"/>
                    <a:pt x="566783" y="718245"/>
                    <a:pt x="394230" y="649224"/>
                  </a:cubicBezTo>
                  <a:cubicBezTo>
                    <a:pt x="374219" y="641220"/>
                    <a:pt x="363750" y="679704"/>
                    <a:pt x="348510" y="694944"/>
                  </a:cubicBezTo>
                  <a:cubicBezTo>
                    <a:pt x="367255" y="710565"/>
                    <a:pt x="507736" y="858553"/>
                    <a:pt x="476526" y="640080"/>
                  </a:cubicBezTo>
                  <a:cubicBezTo>
                    <a:pt x="467556" y="577293"/>
                    <a:pt x="418945" y="520734"/>
                    <a:pt x="366798" y="484632"/>
                  </a:cubicBezTo>
                  <a:cubicBezTo>
                    <a:pt x="331624" y="460281"/>
                    <a:pt x="281454" y="478536"/>
                    <a:pt x="238782" y="475488"/>
                  </a:cubicBezTo>
                  <a:cubicBezTo>
                    <a:pt x="227488" y="512193"/>
                    <a:pt x="168266" y="637589"/>
                    <a:pt x="220494" y="685800"/>
                  </a:cubicBezTo>
                  <a:cubicBezTo>
                    <a:pt x="245534" y="708914"/>
                    <a:pt x="287550" y="697992"/>
                    <a:pt x="321078" y="704088"/>
                  </a:cubicBezTo>
                  <a:cubicBezTo>
                    <a:pt x="336318" y="646176"/>
                    <a:pt x="391119" y="585074"/>
                    <a:pt x="366798" y="530352"/>
                  </a:cubicBezTo>
                  <a:cubicBezTo>
                    <a:pt x="343540" y="478021"/>
                    <a:pt x="260122" y="427187"/>
                    <a:pt x="211350" y="457200"/>
                  </a:cubicBezTo>
                  <a:cubicBezTo>
                    <a:pt x="144813" y="498146"/>
                    <a:pt x="156486" y="603504"/>
                    <a:pt x="129054" y="676656"/>
                  </a:cubicBezTo>
                  <a:cubicBezTo>
                    <a:pt x="199158" y="722376"/>
                    <a:pt x="262030" y="781815"/>
                    <a:pt x="339366" y="813816"/>
                  </a:cubicBezTo>
                  <a:cubicBezTo>
                    <a:pt x="358259" y="821634"/>
                    <a:pt x="393342" y="806811"/>
                    <a:pt x="394230" y="786384"/>
                  </a:cubicBezTo>
                  <a:cubicBezTo>
                    <a:pt x="396959" y="723607"/>
                    <a:pt x="386931" y="653225"/>
                    <a:pt x="348510" y="603504"/>
                  </a:cubicBezTo>
                  <a:cubicBezTo>
                    <a:pt x="325837" y="574163"/>
                    <a:pt x="275358" y="591312"/>
                    <a:pt x="238782" y="585216"/>
                  </a:cubicBezTo>
                  <a:cubicBezTo>
                    <a:pt x="228340" y="679190"/>
                    <a:pt x="198097" y="761714"/>
                    <a:pt x="357654" y="804672"/>
                  </a:cubicBezTo>
                  <a:cubicBezTo>
                    <a:pt x="400101" y="816100"/>
                    <a:pt x="430806" y="755904"/>
                    <a:pt x="467382" y="731520"/>
                  </a:cubicBezTo>
                  <a:cubicBezTo>
                    <a:pt x="421662" y="664464"/>
                    <a:pt x="409529" y="513111"/>
                    <a:pt x="330222" y="530352"/>
                  </a:cubicBezTo>
                  <a:cubicBezTo>
                    <a:pt x="129433" y="574002"/>
                    <a:pt x="265516" y="794132"/>
                    <a:pt x="302790" y="868680"/>
                  </a:cubicBezTo>
                  <a:cubicBezTo>
                    <a:pt x="333270" y="832104"/>
                    <a:pt x="355725" y="786956"/>
                    <a:pt x="394230" y="758952"/>
                  </a:cubicBezTo>
                  <a:cubicBezTo>
                    <a:pt x="404394" y="751560"/>
                    <a:pt x="391452" y="791554"/>
                    <a:pt x="403374" y="795528"/>
                  </a:cubicBezTo>
                  <a:cubicBezTo>
                    <a:pt x="418946" y="800719"/>
                    <a:pt x="433854" y="783336"/>
                    <a:pt x="449094" y="777240"/>
                  </a:cubicBezTo>
                  <a:cubicBezTo>
                    <a:pt x="547245" y="949004"/>
                    <a:pt x="428167" y="737211"/>
                    <a:pt x="412518" y="731520"/>
                  </a:cubicBezTo>
                  <a:cubicBezTo>
                    <a:pt x="388044" y="722620"/>
                    <a:pt x="394230" y="780288"/>
                    <a:pt x="385086" y="804672"/>
                  </a:cubicBezTo>
                  <a:cubicBezTo>
                    <a:pt x="403374" y="816864"/>
                    <a:pt x="431628" y="861591"/>
                    <a:pt x="439950" y="841248"/>
                  </a:cubicBezTo>
                  <a:cubicBezTo>
                    <a:pt x="509537" y="671147"/>
                    <a:pt x="496122" y="660984"/>
                    <a:pt x="449094" y="566928"/>
                  </a:cubicBezTo>
                  <a:cubicBezTo>
                    <a:pt x="470430" y="533400"/>
                    <a:pt x="479528" y="487608"/>
                    <a:pt x="513102" y="466344"/>
                  </a:cubicBezTo>
                  <a:cubicBezTo>
                    <a:pt x="603198" y="409283"/>
                    <a:pt x="939463" y="343287"/>
                    <a:pt x="1016022" y="329184"/>
                  </a:cubicBezTo>
                  <a:lnTo>
                    <a:pt x="1363494" y="265176"/>
                  </a:lnTo>
                  <a:cubicBezTo>
                    <a:pt x="1418358" y="268224"/>
                    <a:pt x="1478367" y="250923"/>
                    <a:pt x="1528086" y="274320"/>
                  </a:cubicBezTo>
                  <a:cubicBezTo>
                    <a:pt x="1547587" y="283497"/>
                    <a:pt x="1518942" y="316775"/>
                    <a:pt x="1518942" y="338328"/>
                  </a:cubicBezTo>
                  <a:cubicBezTo>
                    <a:pt x="1518942" y="362902"/>
                    <a:pt x="1524046" y="387241"/>
                    <a:pt x="1528086" y="411480"/>
                  </a:cubicBezTo>
                  <a:cubicBezTo>
                    <a:pt x="1541592" y="492517"/>
                    <a:pt x="1543745" y="503925"/>
                    <a:pt x="1573806" y="576072"/>
                  </a:cubicBezTo>
                  <a:cubicBezTo>
                    <a:pt x="1579049" y="588655"/>
                    <a:pt x="1582455" y="603009"/>
                    <a:pt x="1592094" y="612648"/>
                  </a:cubicBezTo>
                  <a:cubicBezTo>
                    <a:pt x="1598910" y="619464"/>
                    <a:pt x="1610382" y="618744"/>
                    <a:pt x="1619526" y="621792"/>
                  </a:cubicBezTo>
                  <a:cubicBezTo>
                    <a:pt x="1631718" y="643128"/>
                    <a:pt x="1636913" y="670449"/>
                    <a:pt x="1656102" y="685800"/>
                  </a:cubicBezTo>
                  <a:cubicBezTo>
                    <a:pt x="1670580" y="697382"/>
                    <a:pt x="1700682" y="679518"/>
                    <a:pt x="1710966" y="694944"/>
                  </a:cubicBezTo>
                  <a:cubicBezTo>
                    <a:pt x="1720071" y="708601"/>
                    <a:pt x="1705031" y="729855"/>
                    <a:pt x="1692678" y="740664"/>
                  </a:cubicBezTo>
                  <a:cubicBezTo>
                    <a:pt x="1678170" y="753358"/>
                    <a:pt x="1655533" y="751358"/>
                    <a:pt x="1637814" y="758952"/>
                  </a:cubicBezTo>
                  <a:cubicBezTo>
                    <a:pt x="1612756" y="769691"/>
                    <a:pt x="1586472" y="779171"/>
                    <a:pt x="1564662" y="795528"/>
                  </a:cubicBezTo>
                  <a:cubicBezTo>
                    <a:pt x="1451099" y="880700"/>
                    <a:pt x="1443184" y="906447"/>
                    <a:pt x="1326918" y="941832"/>
                  </a:cubicBezTo>
                  <a:cubicBezTo>
                    <a:pt x="1288014" y="953672"/>
                    <a:pt x="1247670" y="960120"/>
                    <a:pt x="1208046" y="969264"/>
                  </a:cubicBezTo>
                  <a:cubicBezTo>
                    <a:pt x="1155769" y="995403"/>
                    <a:pt x="1111184" y="1022005"/>
                    <a:pt x="1052598" y="1033272"/>
                  </a:cubicBezTo>
                  <a:cubicBezTo>
                    <a:pt x="1001363" y="1043125"/>
                    <a:pt x="948966" y="1045464"/>
                    <a:pt x="897150" y="1051560"/>
                  </a:cubicBezTo>
                  <a:cubicBezTo>
                    <a:pt x="824326" y="1043468"/>
                    <a:pt x="721803" y="1043714"/>
                    <a:pt x="650262" y="1005840"/>
                  </a:cubicBezTo>
                  <a:cubicBezTo>
                    <a:pt x="609208" y="984105"/>
                    <a:pt x="553870" y="931250"/>
                    <a:pt x="522246" y="896112"/>
                  </a:cubicBezTo>
                  <a:cubicBezTo>
                    <a:pt x="512051" y="884784"/>
                    <a:pt x="506385" y="869454"/>
                    <a:pt x="494814" y="859536"/>
                  </a:cubicBezTo>
                  <a:cubicBezTo>
                    <a:pt x="484465" y="850665"/>
                    <a:pt x="469704" y="848619"/>
                    <a:pt x="458238" y="841248"/>
                  </a:cubicBezTo>
                  <a:cubicBezTo>
                    <a:pt x="420406" y="816927"/>
                    <a:pt x="319665" y="738991"/>
                    <a:pt x="275358" y="722376"/>
                  </a:cubicBezTo>
                  <a:lnTo>
                    <a:pt x="202206" y="694944"/>
                  </a:lnTo>
                  <a:cubicBezTo>
                    <a:pt x="156561" y="710159"/>
                    <a:pt x="78082" y="723095"/>
                    <a:pt x="92478" y="804672"/>
                  </a:cubicBezTo>
                  <a:cubicBezTo>
                    <a:pt x="98517" y="838896"/>
                    <a:pt x="147342" y="847344"/>
                    <a:pt x="174774" y="868680"/>
                  </a:cubicBezTo>
                  <a:cubicBezTo>
                    <a:pt x="269262" y="844296"/>
                    <a:pt x="404108" y="876722"/>
                    <a:pt x="458238" y="795528"/>
                  </a:cubicBezTo>
                  <a:cubicBezTo>
                    <a:pt x="570087" y="627754"/>
                    <a:pt x="245242" y="683050"/>
                    <a:pt x="220494" y="685800"/>
                  </a:cubicBezTo>
                  <a:cubicBezTo>
                    <a:pt x="185488" y="790818"/>
                    <a:pt x="81289" y="934998"/>
                    <a:pt x="247926" y="1014984"/>
                  </a:cubicBezTo>
                  <a:cubicBezTo>
                    <a:pt x="289960" y="1035160"/>
                    <a:pt x="339366" y="996696"/>
                    <a:pt x="385086" y="987552"/>
                  </a:cubicBezTo>
                  <a:cubicBezTo>
                    <a:pt x="394230" y="935736"/>
                    <a:pt x="439196" y="877456"/>
                    <a:pt x="412518" y="832104"/>
                  </a:cubicBezTo>
                  <a:cubicBezTo>
                    <a:pt x="327943" y="688327"/>
                    <a:pt x="233941" y="683003"/>
                    <a:pt x="110766" y="658368"/>
                  </a:cubicBezTo>
                  <a:cubicBezTo>
                    <a:pt x="60088" y="696377"/>
                    <a:pt x="-105671" y="804051"/>
                    <a:pt x="101622" y="886968"/>
                  </a:cubicBezTo>
                  <a:cubicBezTo>
                    <a:pt x="158222" y="909608"/>
                    <a:pt x="174774" y="789432"/>
                    <a:pt x="211350" y="740664"/>
                  </a:cubicBezTo>
                  <a:cubicBezTo>
                    <a:pt x="139272" y="678883"/>
                    <a:pt x="-3767" y="522882"/>
                    <a:pt x="83334" y="923544"/>
                  </a:cubicBezTo>
                  <a:cubicBezTo>
                    <a:pt x="100330" y="1001724"/>
                    <a:pt x="186966" y="1045464"/>
                    <a:pt x="238782" y="1106424"/>
                  </a:cubicBezTo>
                  <a:cubicBezTo>
                    <a:pt x="318030" y="1057656"/>
                    <a:pt x="420695" y="1034561"/>
                    <a:pt x="476526" y="960120"/>
                  </a:cubicBezTo>
                  <a:cubicBezTo>
                    <a:pt x="621366" y="767000"/>
                    <a:pt x="337863" y="683158"/>
                    <a:pt x="247926" y="630936"/>
                  </a:cubicBezTo>
                  <a:cubicBezTo>
                    <a:pt x="233731" y="622694"/>
                    <a:pt x="217446" y="618744"/>
                    <a:pt x="202206" y="612648"/>
                  </a:cubicBezTo>
                  <a:cubicBezTo>
                    <a:pt x="169272" y="750971"/>
                    <a:pt x="109896" y="823861"/>
                    <a:pt x="220494" y="941832"/>
                  </a:cubicBezTo>
                  <a:cubicBezTo>
                    <a:pt x="237301" y="959759"/>
                    <a:pt x="269262" y="947928"/>
                    <a:pt x="293646" y="950976"/>
                  </a:cubicBezTo>
                  <a:cubicBezTo>
                    <a:pt x="305838" y="899160"/>
                    <a:pt x="327424" y="848685"/>
                    <a:pt x="330222" y="795528"/>
                  </a:cubicBezTo>
                  <a:cubicBezTo>
                    <a:pt x="332777" y="746992"/>
                    <a:pt x="272803" y="795296"/>
                    <a:pt x="275358" y="795528"/>
                  </a:cubicBezTo>
                  <a:cubicBezTo>
                    <a:pt x="317963" y="799401"/>
                    <a:pt x="360754" y="790090"/>
                    <a:pt x="403374" y="786384"/>
                  </a:cubicBezTo>
                  <a:cubicBezTo>
                    <a:pt x="430871" y="783993"/>
                    <a:pt x="458258" y="780465"/>
                    <a:pt x="485670" y="777240"/>
                  </a:cubicBezTo>
                  <a:cubicBezTo>
                    <a:pt x="510075" y="774369"/>
                    <a:pt x="534299" y="769678"/>
                    <a:pt x="558822" y="768096"/>
                  </a:cubicBezTo>
                  <a:cubicBezTo>
                    <a:pt x="628847" y="763578"/>
                    <a:pt x="699030" y="762000"/>
                    <a:pt x="769134" y="758952"/>
                  </a:cubicBezTo>
                  <a:cubicBezTo>
                    <a:pt x="814854" y="752856"/>
                    <a:pt x="860287" y="743950"/>
                    <a:pt x="906294" y="740664"/>
                  </a:cubicBezTo>
                  <a:cubicBezTo>
                    <a:pt x="988437" y="734797"/>
                    <a:pt x="1070932" y="735632"/>
                    <a:pt x="1153182" y="731520"/>
                  </a:cubicBezTo>
                  <a:cubicBezTo>
                    <a:pt x="1245088" y="726925"/>
                    <a:pt x="1264445" y="723327"/>
                    <a:pt x="1345206" y="713232"/>
                  </a:cubicBezTo>
                  <a:cubicBezTo>
                    <a:pt x="1373836" y="703689"/>
                    <a:pt x="1406243" y="691328"/>
                    <a:pt x="1436646" y="685800"/>
                  </a:cubicBezTo>
                  <a:cubicBezTo>
                    <a:pt x="1457851" y="681945"/>
                    <a:pt x="1479318" y="679704"/>
                    <a:pt x="1500654" y="676656"/>
                  </a:cubicBezTo>
                  <a:lnTo>
                    <a:pt x="1555518" y="658368"/>
                  </a:lnTo>
                </a:path>
              </a:pathLst>
            </a:custGeom>
            <a:noFill/>
            <a:ln w="19050">
              <a:solidFill>
                <a:srgbClr val="DC4C6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0" name="Group 19" descr="The yarn begins at the blanket, then goes into one of the two piles of yarn, we call this pile A and the other pile B. By counting the number of times the yarn crosses between the piles we can determine which of A vs. B has the end (an even number means A has the end, an odd number means B).&#10;&#10;Once we determine the pile with the end, we can recursively solve (i.e. &quot;conquer&quot;) the problem on the pile containing the end of the yarn.">
            <a:extLst>
              <a:ext uri="{FF2B5EF4-FFF2-40B4-BE49-F238E27FC236}">
                <a16:creationId xmlns:a16="http://schemas.microsoft.com/office/drawing/2014/main" id="{7051DDBC-58E7-4C71-EBF0-DBD7FB74D394}"/>
              </a:ext>
            </a:extLst>
          </p:cNvPr>
          <p:cNvGrpSpPr/>
          <p:nvPr/>
        </p:nvGrpSpPr>
        <p:grpSpPr>
          <a:xfrm>
            <a:off x="-47927" y="3898391"/>
            <a:ext cx="3334976" cy="1155246"/>
            <a:chOff x="-878932" y="3619954"/>
            <a:chExt cx="4211412" cy="1458846"/>
          </a:xfrm>
        </p:grpSpPr>
        <p:grpSp>
          <p:nvGrpSpPr>
            <p:cNvPr id="14" name="Group 13">
              <a:extLst>
                <a:ext uri="{FF2B5EF4-FFF2-40B4-BE49-F238E27FC236}">
                  <a16:creationId xmlns:a16="http://schemas.microsoft.com/office/drawing/2014/main" id="{0EBF0906-4FE4-F100-2C24-281830D90350}"/>
                </a:ext>
              </a:extLst>
            </p:cNvPr>
            <p:cNvGrpSpPr/>
            <p:nvPr/>
          </p:nvGrpSpPr>
          <p:grpSpPr>
            <a:xfrm>
              <a:off x="-624862" y="3619954"/>
              <a:ext cx="3957342" cy="1458846"/>
              <a:chOff x="8234658" y="3789922"/>
              <a:chExt cx="3957342" cy="1458846"/>
            </a:xfrm>
          </p:grpSpPr>
          <p:pic>
            <p:nvPicPr>
              <p:cNvPr id="15" name="Picture 2">
                <a:extLst>
                  <a:ext uri="{FF2B5EF4-FFF2-40B4-BE49-F238E27FC236}">
                    <a16:creationId xmlns:a16="http://schemas.microsoft.com/office/drawing/2014/main" id="{2247E5CC-152D-743A-6124-D5F3B696134E}"/>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19000"/>
              <a:stretch/>
            </p:blipFill>
            <p:spPr bwMode="auto">
              <a:xfrm>
                <a:off x="10201827" y="3789922"/>
                <a:ext cx="1990173" cy="1458846"/>
              </a:xfrm>
              <a:prstGeom prst="rect">
                <a:avLst/>
              </a:prstGeom>
              <a:noFill/>
              <a:extLst>
                <a:ext uri="{909E8E84-426E-40DD-AFC4-6F175D3DCCD1}">
                  <a14:hiddenFill xmlns:a14="http://schemas.microsoft.com/office/drawing/2010/main">
                    <a:solidFill>
                      <a:srgbClr val="FFFFFF"/>
                    </a:solidFill>
                  </a14:hiddenFill>
                </a:ext>
              </a:extLst>
            </p:spPr>
          </p:pic>
          <p:sp>
            <p:nvSpPr>
              <p:cNvPr id="16" name="Freeform: Shape 15">
                <a:extLst>
                  <a:ext uri="{FF2B5EF4-FFF2-40B4-BE49-F238E27FC236}">
                    <a16:creationId xmlns:a16="http://schemas.microsoft.com/office/drawing/2014/main" id="{3A4B5CD5-17D3-5951-BFAE-B25192D1575A}"/>
                  </a:ext>
                </a:extLst>
              </p:cNvPr>
              <p:cNvSpPr/>
              <p:nvPr/>
            </p:nvSpPr>
            <p:spPr>
              <a:xfrm>
                <a:off x="8234658" y="3938416"/>
                <a:ext cx="1976142" cy="1106424"/>
              </a:xfrm>
              <a:custGeom>
                <a:avLst/>
                <a:gdLst>
                  <a:gd name="connsiteX0" fmla="*/ 1976142 w 1976142"/>
                  <a:gd name="connsiteY0" fmla="*/ 0 h 1106424"/>
                  <a:gd name="connsiteX1" fmla="*/ 1793262 w 1976142"/>
                  <a:gd name="connsiteY1" fmla="*/ 9144 h 1106424"/>
                  <a:gd name="connsiteX2" fmla="*/ 1729254 w 1976142"/>
                  <a:gd name="connsiteY2" fmla="*/ 18288 h 1106424"/>
                  <a:gd name="connsiteX3" fmla="*/ 1619526 w 1976142"/>
                  <a:gd name="connsiteY3" fmla="*/ 91440 h 1106424"/>
                  <a:gd name="connsiteX4" fmla="*/ 1546374 w 1976142"/>
                  <a:gd name="connsiteY4" fmla="*/ 192024 h 1106424"/>
                  <a:gd name="connsiteX5" fmla="*/ 1509798 w 1976142"/>
                  <a:gd name="connsiteY5" fmla="*/ 329184 h 1106424"/>
                  <a:gd name="connsiteX6" fmla="*/ 1592094 w 1976142"/>
                  <a:gd name="connsiteY6" fmla="*/ 384048 h 1106424"/>
                  <a:gd name="connsiteX7" fmla="*/ 1756686 w 1976142"/>
                  <a:gd name="connsiteY7" fmla="*/ 365760 h 1106424"/>
                  <a:gd name="connsiteX8" fmla="*/ 1774974 w 1976142"/>
                  <a:gd name="connsiteY8" fmla="*/ 292608 h 1106424"/>
                  <a:gd name="connsiteX9" fmla="*/ 1537230 w 1976142"/>
                  <a:gd name="connsiteY9" fmla="*/ 201168 h 1106424"/>
                  <a:gd name="connsiteX10" fmla="*/ 1409214 w 1976142"/>
                  <a:gd name="connsiteY10" fmla="*/ 265176 h 1106424"/>
                  <a:gd name="connsiteX11" fmla="*/ 1436646 w 1976142"/>
                  <a:gd name="connsiteY11" fmla="*/ 384048 h 1106424"/>
                  <a:gd name="connsiteX12" fmla="*/ 1582950 w 1976142"/>
                  <a:gd name="connsiteY12" fmla="*/ 411480 h 1106424"/>
                  <a:gd name="connsiteX13" fmla="*/ 1610382 w 1976142"/>
                  <a:gd name="connsiteY13" fmla="*/ 393192 h 1106424"/>
                  <a:gd name="connsiteX14" fmla="*/ 1436646 w 1976142"/>
                  <a:gd name="connsiteY14" fmla="*/ 292608 h 1106424"/>
                  <a:gd name="connsiteX15" fmla="*/ 1445790 w 1976142"/>
                  <a:gd name="connsiteY15" fmla="*/ 694944 h 1106424"/>
                  <a:gd name="connsiteX16" fmla="*/ 1729254 w 1976142"/>
                  <a:gd name="connsiteY16" fmla="*/ 722376 h 1106424"/>
                  <a:gd name="connsiteX17" fmla="*/ 1811550 w 1976142"/>
                  <a:gd name="connsiteY17" fmla="*/ 393192 h 1106424"/>
                  <a:gd name="connsiteX18" fmla="*/ 1656102 w 1976142"/>
                  <a:gd name="connsiteY18" fmla="*/ 347472 h 1106424"/>
                  <a:gd name="connsiteX19" fmla="*/ 1683534 w 1976142"/>
                  <a:gd name="connsiteY19" fmla="*/ 539496 h 1106424"/>
                  <a:gd name="connsiteX20" fmla="*/ 1784118 w 1976142"/>
                  <a:gd name="connsiteY20" fmla="*/ 585216 h 1106424"/>
                  <a:gd name="connsiteX21" fmla="*/ 1774974 w 1976142"/>
                  <a:gd name="connsiteY21" fmla="*/ 448056 h 1106424"/>
                  <a:gd name="connsiteX22" fmla="*/ 1464078 w 1976142"/>
                  <a:gd name="connsiteY22" fmla="*/ 384048 h 1106424"/>
                  <a:gd name="connsiteX23" fmla="*/ 1509798 w 1976142"/>
                  <a:gd name="connsiteY23" fmla="*/ 466344 h 1106424"/>
                  <a:gd name="connsiteX24" fmla="*/ 1564662 w 1976142"/>
                  <a:gd name="connsiteY24" fmla="*/ 475488 h 1106424"/>
                  <a:gd name="connsiteX25" fmla="*/ 1473222 w 1976142"/>
                  <a:gd name="connsiteY25" fmla="*/ 402336 h 1106424"/>
                  <a:gd name="connsiteX26" fmla="*/ 1390926 w 1976142"/>
                  <a:gd name="connsiteY26" fmla="*/ 658368 h 1106424"/>
                  <a:gd name="connsiteX27" fmla="*/ 1528086 w 1976142"/>
                  <a:gd name="connsiteY27" fmla="*/ 676656 h 1106424"/>
                  <a:gd name="connsiteX28" fmla="*/ 1573806 w 1976142"/>
                  <a:gd name="connsiteY28" fmla="*/ 557784 h 1106424"/>
                  <a:gd name="connsiteX29" fmla="*/ 1345206 w 1976142"/>
                  <a:gd name="connsiteY29" fmla="*/ 612648 h 1106424"/>
                  <a:gd name="connsiteX30" fmla="*/ 1546374 w 1976142"/>
                  <a:gd name="connsiteY30" fmla="*/ 841248 h 1106424"/>
                  <a:gd name="connsiteX31" fmla="*/ 1665246 w 1976142"/>
                  <a:gd name="connsiteY31" fmla="*/ 658368 h 1106424"/>
                  <a:gd name="connsiteX32" fmla="*/ 1601238 w 1976142"/>
                  <a:gd name="connsiteY32" fmla="*/ 493776 h 1106424"/>
                  <a:gd name="connsiteX33" fmla="*/ 1500654 w 1976142"/>
                  <a:gd name="connsiteY33" fmla="*/ 448056 h 1106424"/>
                  <a:gd name="connsiteX34" fmla="*/ 1464078 w 1976142"/>
                  <a:gd name="connsiteY34" fmla="*/ 621792 h 1106424"/>
                  <a:gd name="connsiteX35" fmla="*/ 1582950 w 1976142"/>
                  <a:gd name="connsiteY35" fmla="*/ 667512 h 1106424"/>
                  <a:gd name="connsiteX36" fmla="*/ 1582950 w 1976142"/>
                  <a:gd name="connsiteY36" fmla="*/ 411480 h 1106424"/>
                  <a:gd name="connsiteX37" fmla="*/ 1445790 w 1976142"/>
                  <a:gd name="connsiteY37" fmla="*/ 402336 h 1106424"/>
                  <a:gd name="connsiteX38" fmla="*/ 1363494 w 1976142"/>
                  <a:gd name="connsiteY38" fmla="*/ 466344 h 1106424"/>
                  <a:gd name="connsiteX39" fmla="*/ 1528086 w 1976142"/>
                  <a:gd name="connsiteY39" fmla="*/ 813816 h 1106424"/>
                  <a:gd name="connsiteX40" fmla="*/ 1765830 w 1976142"/>
                  <a:gd name="connsiteY40" fmla="*/ 749808 h 1106424"/>
                  <a:gd name="connsiteX41" fmla="*/ 1820694 w 1976142"/>
                  <a:gd name="connsiteY41" fmla="*/ 402336 h 1106424"/>
                  <a:gd name="connsiteX42" fmla="*/ 1720110 w 1976142"/>
                  <a:gd name="connsiteY42" fmla="*/ 384048 h 1106424"/>
                  <a:gd name="connsiteX43" fmla="*/ 1692678 w 1976142"/>
                  <a:gd name="connsiteY43" fmla="*/ 676656 h 1106424"/>
                  <a:gd name="connsiteX44" fmla="*/ 1857270 w 1976142"/>
                  <a:gd name="connsiteY44" fmla="*/ 758952 h 1106424"/>
                  <a:gd name="connsiteX45" fmla="*/ 1902990 w 1976142"/>
                  <a:gd name="connsiteY45" fmla="*/ 640080 h 1106424"/>
                  <a:gd name="connsiteX46" fmla="*/ 1592094 w 1976142"/>
                  <a:gd name="connsiteY46" fmla="*/ 438912 h 1106424"/>
                  <a:gd name="connsiteX47" fmla="*/ 1482366 w 1976142"/>
                  <a:gd name="connsiteY47" fmla="*/ 740664 h 1106424"/>
                  <a:gd name="connsiteX48" fmla="*/ 1546374 w 1976142"/>
                  <a:gd name="connsiteY48" fmla="*/ 786384 h 1106424"/>
                  <a:gd name="connsiteX49" fmla="*/ 1619526 w 1976142"/>
                  <a:gd name="connsiteY49" fmla="*/ 685800 h 1106424"/>
                  <a:gd name="connsiteX50" fmla="*/ 1354350 w 1976142"/>
                  <a:gd name="connsiteY50" fmla="*/ 484632 h 1106424"/>
                  <a:gd name="connsiteX51" fmla="*/ 1354350 w 1976142"/>
                  <a:gd name="connsiteY51" fmla="*/ 832104 h 1106424"/>
                  <a:gd name="connsiteX52" fmla="*/ 1482366 w 1976142"/>
                  <a:gd name="connsiteY52" fmla="*/ 877824 h 1106424"/>
                  <a:gd name="connsiteX53" fmla="*/ 1573806 w 1976142"/>
                  <a:gd name="connsiteY53" fmla="*/ 758952 h 1106424"/>
                  <a:gd name="connsiteX54" fmla="*/ 1509798 w 1976142"/>
                  <a:gd name="connsiteY54" fmla="*/ 530352 h 1106424"/>
                  <a:gd name="connsiteX55" fmla="*/ 1445790 w 1976142"/>
                  <a:gd name="connsiteY55" fmla="*/ 804672 h 1106424"/>
                  <a:gd name="connsiteX56" fmla="*/ 1546374 w 1976142"/>
                  <a:gd name="connsiteY56" fmla="*/ 822960 h 1106424"/>
                  <a:gd name="connsiteX57" fmla="*/ 1555518 w 1976142"/>
                  <a:gd name="connsiteY57" fmla="*/ 640080 h 1106424"/>
                  <a:gd name="connsiteX58" fmla="*/ 1189758 w 1976142"/>
                  <a:gd name="connsiteY58" fmla="*/ 576072 h 1106424"/>
                  <a:gd name="connsiteX59" fmla="*/ 1125750 w 1976142"/>
                  <a:gd name="connsiteY59" fmla="*/ 603504 h 1106424"/>
                  <a:gd name="connsiteX60" fmla="*/ 1061742 w 1976142"/>
                  <a:gd name="connsiteY60" fmla="*/ 612648 h 1106424"/>
                  <a:gd name="connsiteX61" fmla="*/ 503958 w 1976142"/>
                  <a:gd name="connsiteY61" fmla="*/ 621792 h 1106424"/>
                  <a:gd name="connsiteX62" fmla="*/ 339366 w 1976142"/>
                  <a:gd name="connsiteY62" fmla="*/ 694944 h 1106424"/>
                  <a:gd name="connsiteX63" fmla="*/ 302790 w 1976142"/>
                  <a:gd name="connsiteY63" fmla="*/ 722376 h 1106424"/>
                  <a:gd name="connsiteX64" fmla="*/ 513102 w 1976142"/>
                  <a:gd name="connsiteY64" fmla="*/ 822960 h 1106424"/>
                  <a:gd name="connsiteX65" fmla="*/ 394230 w 1976142"/>
                  <a:gd name="connsiteY65" fmla="*/ 649224 h 1106424"/>
                  <a:gd name="connsiteX66" fmla="*/ 348510 w 1976142"/>
                  <a:gd name="connsiteY66" fmla="*/ 694944 h 1106424"/>
                  <a:gd name="connsiteX67" fmla="*/ 476526 w 1976142"/>
                  <a:gd name="connsiteY67" fmla="*/ 640080 h 1106424"/>
                  <a:gd name="connsiteX68" fmla="*/ 366798 w 1976142"/>
                  <a:gd name="connsiteY68" fmla="*/ 484632 h 1106424"/>
                  <a:gd name="connsiteX69" fmla="*/ 238782 w 1976142"/>
                  <a:gd name="connsiteY69" fmla="*/ 475488 h 1106424"/>
                  <a:gd name="connsiteX70" fmla="*/ 220494 w 1976142"/>
                  <a:gd name="connsiteY70" fmla="*/ 685800 h 1106424"/>
                  <a:gd name="connsiteX71" fmla="*/ 321078 w 1976142"/>
                  <a:gd name="connsiteY71" fmla="*/ 704088 h 1106424"/>
                  <a:gd name="connsiteX72" fmla="*/ 366798 w 1976142"/>
                  <a:gd name="connsiteY72" fmla="*/ 530352 h 1106424"/>
                  <a:gd name="connsiteX73" fmla="*/ 211350 w 1976142"/>
                  <a:gd name="connsiteY73" fmla="*/ 457200 h 1106424"/>
                  <a:gd name="connsiteX74" fmla="*/ 129054 w 1976142"/>
                  <a:gd name="connsiteY74" fmla="*/ 676656 h 1106424"/>
                  <a:gd name="connsiteX75" fmla="*/ 339366 w 1976142"/>
                  <a:gd name="connsiteY75" fmla="*/ 813816 h 1106424"/>
                  <a:gd name="connsiteX76" fmla="*/ 394230 w 1976142"/>
                  <a:gd name="connsiteY76" fmla="*/ 786384 h 1106424"/>
                  <a:gd name="connsiteX77" fmla="*/ 348510 w 1976142"/>
                  <a:gd name="connsiteY77" fmla="*/ 603504 h 1106424"/>
                  <a:gd name="connsiteX78" fmla="*/ 238782 w 1976142"/>
                  <a:gd name="connsiteY78" fmla="*/ 585216 h 1106424"/>
                  <a:gd name="connsiteX79" fmla="*/ 357654 w 1976142"/>
                  <a:gd name="connsiteY79" fmla="*/ 804672 h 1106424"/>
                  <a:gd name="connsiteX80" fmla="*/ 467382 w 1976142"/>
                  <a:gd name="connsiteY80" fmla="*/ 731520 h 1106424"/>
                  <a:gd name="connsiteX81" fmla="*/ 330222 w 1976142"/>
                  <a:gd name="connsiteY81" fmla="*/ 530352 h 1106424"/>
                  <a:gd name="connsiteX82" fmla="*/ 302790 w 1976142"/>
                  <a:gd name="connsiteY82" fmla="*/ 868680 h 1106424"/>
                  <a:gd name="connsiteX83" fmla="*/ 394230 w 1976142"/>
                  <a:gd name="connsiteY83" fmla="*/ 758952 h 1106424"/>
                  <a:gd name="connsiteX84" fmla="*/ 403374 w 1976142"/>
                  <a:gd name="connsiteY84" fmla="*/ 795528 h 1106424"/>
                  <a:gd name="connsiteX85" fmla="*/ 449094 w 1976142"/>
                  <a:gd name="connsiteY85" fmla="*/ 777240 h 1106424"/>
                  <a:gd name="connsiteX86" fmla="*/ 412518 w 1976142"/>
                  <a:gd name="connsiteY86" fmla="*/ 731520 h 1106424"/>
                  <a:gd name="connsiteX87" fmla="*/ 385086 w 1976142"/>
                  <a:gd name="connsiteY87" fmla="*/ 804672 h 1106424"/>
                  <a:gd name="connsiteX88" fmla="*/ 439950 w 1976142"/>
                  <a:gd name="connsiteY88" fmla="*/ 841248 h 1106424"/>
                  <a:gd name="connsiteX89" fmla="*/ 449094 w 1976142"/>
                  <a:gd name="connsiteY89" fmla="*/ 566928 h 1106424"/>
                  <a:gd name="connsiteX90" fmla="*/ 513102 w 1976142"/>
                  <a:gd name="connsiteY90" fmla="*/ 466344 h 1106424"/>
                  <a:gd name="connsiteX91" fmla="*/ 1016022 w 1976142"/>
                  <a:gd name="connsiteY91" fmla="*/ 329184 h 1106424"/>
                  <a:gd name="connsiteX92" fmla="*/ 1363494 w 1976142"/>
                  <a:gd name="connsiteY92" fmla="*/ 265176 h 1106424"/>
                  <a:gd name="connsiteX93" fmla="*/ 1528086 w 1976142"/>
                  <a:gd name="connsiteY93" fmla="*/ 274320 h 1106424"/>
                  <a:gd name="connsiteX94" fmla="*/ 1518942 w 1976142"/>
                  <a:gd name="connsiteY94" fmla="*/ 338328 h 1106424"/>
                  <a:gd name="connsiteX95" fmla="*/ 1528086 w 1976142"/>
                  <a:gd name="connsiteY95" fmla="*/ 411480 h 1106424"/>
                  <a:gd name="connsiteX96" fmla="*/ 1573806 w 1976142"/>
                  <a:gd name="connsiteY96" fmla="*/ 576072 h 1106424"/>
                  <a:gd name="connsiteX97" fmla="*/ 1592094 w 1976142"/>
                  <a:gd name="connsiteY97" fmla="*/ 612648 h 1106424"/>
                  <a:gd name="connsiteX98" fmla="*/ 1619526 w 1976142"/>
                  <a:gd name="connsiteY98" fmla="*/ 621792 h 1106424"/>
                  <a:gd name="connsiteX99" fmla="*/ 1656102 w 1976142"/>
                  <a:gd name="connsiteY99" fmla="*/ 685800 h 1106424"/>
                  <a:gd name="connsiteX100" fmla="*/ 1710966 w 1976142"/>
                  <a:gd name="connsiteY100" fmla="*/ 694944 h 1106424"/>
                  <a:gd name="connsiteX101" fmla="*/ 1692678 w 1976142"/>
                  <a:gd name="connsiteY101" fmla="*/ 740664 h 1106424"/>
                  <a:gd name="connsiteX102" fmla="*/ 1637814 w 1976142"/>
                  <a:gd name="connsiteY102" fmla="*/ 758952 h 1106424"/>
                  <a:gd name="connsiteX103" fmla="*/ 1564662 w 1976142"/>
                  <a:gd name="connsiteY103" fmla="*/ 795528 h 1106424"/>
                  <a:gd name="connsiteX104" fmla="*/ 1326918 w 1976142"/>
                  <a:gd name="connsiteY104" fmla="*/ 941832 h 1106424"/>
                  <a:gd name="connsiteX105" fmla="*/ 1208046 w 1976142"/>
                  <a:gd name="connsiteY105" fmla="*/ 969264 h 1106424"/>
                  <a:gd name="connsiteX106" fmla="*/ 1052598 w 1976142"/>
                  <a:gd name="connsiteY106" fmla="*/ 1033272 h 1106424"/>
                  <a:gd name="connsiteX107" fmla="*/ 897150 w 1976142"/>
                  <a:gd name="connsiteY107" fmla="*/ 1051560 h 1106424"/>
                  <a:gd name="connsiteX108" fmla="*/ 650262 w 1976142"/>
                  <a:gd name="connsiteY108" fmla="*/ 1005840 h 1106424"/>
                  <a:gd name="connsiteX109" fmla="*/ 522246 w 1976142"/>
                  <a:gd name="connsiteY109" fmla="*/ 896112 h 1106424"/>
                  <a:gd name="connsiteX110" fmla="*/ 494814 w 1976142"/>
                  <a:gd name="connsiteY110" fmla="*/ 859536 h 1106424"/>
                  <a:gd name="connsiteX111" fmla="*/ 458238 w 1976142"/>
                  <a:gd name="connsiteY111" fmla="*/ 841248 h 1106424"/>
                  <a:gd name="connsiteX112" fmla="*/ 275358 w 1976142"/>
                  <a:gd name="connsiteY112" fmla="*/ 722376 h 1106424"/>
                  <a:gd name="connsiteX113" fmla="*/ 202206 w 1976142"/>
                  <a:gd name="connsiteY113" fmla="*/ 694944 h 1106424"/>
                  <a:gd name="connsiteX114" fmla="*/ 92478 w 1976142"/>
                  <a:gd name="connsiteY114" fmla="*/ 804672 h 1106424"/>
                  <a:gd name="connsiteX115" fmla="*/ 174774 w 1976142"/>
                  <a:gd name="connsiteY115" fmla="*/ 868680 h 1106424"/>
                  <a:gd name="connsiteX116" fmla="*/ 458238 w 1976142"/>
                  <a:gd name="connsiteY116" fmla="*/ 795528 h 1106424"/>
                  <a:gd name="connsiteX117" fmla="*/ 220494 w 1976142"/>
                  <a:gd name="connsiteY117" fmla="*/ 685800 h 1106424"/>
                  <a:gd name="connsiteX118" fmla="*/ 247926 w 1976142"/>
                  <a:gd name="connsiteY118" fmla="*/ 1014984 h 1106424"/>
                  <a:gd name="connsiteX119" fmla="*/ 385086 w 1976142"/>
                  <a:gd name="connsiteY119" fmla="*/ 987552 h 1106424"/>
                  <a:gd name="connsiteX120" fmla="*/ 412518 w 1976142"/>
                  <a:gd name="connsiteY120" fmla="*/ 832104 h 1106424"/>
                  <a:gd name="connsiteX121" fmla="*/ 110766 w 1976142"/>
                  <a:gd name="connsiteY121" fmla="*/ 658368 h 1106424"/>
                  <a:gd name="connsiteX122" fmla="*/ 101622 w 1976142"/>
                  <a:gd name="connsiteY122" fmla="*/ 886968 h 1106424"/>
                  <a:gd name="connsiteX123" fmla="*/ 211350 w 1976142"/>
                  <a:gd name="connsiteY123" fmla="*/ 740664 h 1106424"/>
                  <a:gd name="connsiteX124" fmla="*/ 83334 w 1976142"/>
                  <a:gd name="connsiteY124" fmla="*/ 923544 h 1106424"/>
                  <a:gd name="connsiteX125" fmla="*/ 238782 w 1976142"/>
                  <a:gd name="connsiteY125" fmla="*/ 1106424 h 1106424"/>
                  <a:gd name="connsiteX126" fmla="*/ 476526 w 1976142"/>
                  <a:gd name="connsiteY126" fmla="*/ 960120 h 1106424"/>
                  <a:gd name="connsiteX127" fmla="*/ 247926 w 1976142"/>
                  <a:gd name="connsiteY127" fmla="*/ 630936 h 1106424"/>
                  <a:gd name="connsiteX128" fmla="*/ 202206 w 1976142"/>
                  <a:gd name="connsiteY128" fmla="*/ 612648 h 1106424"/>
                  <a:gd name="connsiteX129" fmla="*/ 220494 w 1976142"/>
                  <a:gd name="connsiteY129" fmla="*/ 941832 h 1106424"/>
                  <a:gd name="connsiteX130" fmla="*/ 293646 w 1976142"/>
                  <a:gd name="connsiteY130" fmla="*/ 950976 h 1106424"/>
                  <a:gd name="connsiteX131" fmla="*/ 330222 w 1976142"/>
                  <a:gd name="connsiteY131" fmla="*/ 795528 h 1106424"/>
                  <a:gd name="connsiteX132" fmla="*/ 275358 w 1976142"/>
                  <a:gd name="connsiteY132" fmla="*/ 795528 h 1106424"/>
                  <a:gd name="connsiteX133" fmla="*/ 403374 w 1976142"/>
                  <a:gd name="connsiteY133" fmla="*/ 786384 h 1106424"/>
                  <a:gd name="connsiteX134" fmla="*/ 485670 w 1976142"/>
                  <a:gd name="connsiteY134" fmla="*/ 777240 h 1106424"/>
                  <a:gd name="connsiteX135" fmla="*/ 558822 w 1976142"/>
                  <a:gd name="connsiteY135" fmla="*/ 768096 h 1106424"/>
                  <a:gd name="connsiteX136" fmla="*/ 769134 w 1976142"/>
                  <a:gd name="connsiteY136" fmla="*/ 758952 h 1106424"/>
                  <a:gd name="connsiteX137" fmla="*/ 906294 w 1976142"/>
                  <a:gd name="connsiteY137" fmla="*/ 740664 h 1106424"/>
                  <a:gd name="connsiteX138" fmla="*/ 1153182 w 1976142"/>
                  <a:gd name="connsiteY138" fmla="*/ 731520 h 1106424"/>
                  <a:gd name="connsiteX139" fmla="*/ 1345206 w 1976142"/>
                  <a:gd name="connsiteY139" fmla="*/ 713232 h 1106424"/>
                  <a:gd name="connsiteX140" fmla="*/ 1436646 w 1976142"/>
                  <a:gd name="connsiteY140" fmla="*/ 685800 h 1106424"/>
                  <a:gd name="connsiteX141" fmla="*/ 1500654 w 1976142"/>
                  <a:gd name="connsiteY141" fmla="*/ 676656 h 1106424"/>
                  <a:gd name="connsiteX142" fmla="*/ 1555518 w 1976142"/>
                  <a:gd name="connsiteY142" fmla="*/ 658368 h 11064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Lst>
                <a:rect l="l" t="t" r="r" b="b"/>
                <a:pathLst>
                  <a:path w="1976142" h="1106424">
                    <a:moveTo>
                      <a:pt x="1976142" y="0"/>
                    </a:moveTo>
                    <a:cubicBezTo>
                      <a:pt x="1915182" y="3048"/>
                      <a:pt x="1854131" y="4635"/>
                      <a:pt x="1793262" y="9144"/>
                    </a:cubicBezTo>
                    <a:cubicBezTo>
                      <a:pt x="1771768" y="10736"/>
                      <a:pt x="1749701" y="11472"/>
                      <a:pt x="1729254" y="18288"/>
                    </a:cubicBezTo>
                    <a:cubicBezTo>
                      <a:pt x="1711411" y="24236"/>
                      <a:pt x="1623701" y="86987"/>
                      <a:pt x="1619526" y="91440"/>
                    </a:cubicBezTo>
                    <a:cubicBezTo>
                      <a:pt x="1591172" y="121685"/>
                      <a:pt x="1570758" y="158496"/>
                      <a:pt x="1546374" y="192024"/>
                    </a:cubicBezTo>
                    <a:cubicBezTo>
                      <a:pt x="1516604" y="311103"/>
                      <a:pt x="1530864" y="265985"/>
                      <a:pt x="1509798" y="329184"/>
                    </a:cubicBezTo>
                    <a:cubicBezTo>
                      <a:pt x="1537230" y="347472"/>
                      <a:pt x="1561608" y="371495"/>
                      <a:pt x="1592094" y="384048"/>
                    </a:cubicBezTo>
                    <a:cubicBezTo>
                      <a:pt x="1654628" y="409797"/>
                      <a:pt x="1696349" y="383861"/>
                      <a:pt x="1756686" y="365760"/>
                    </a:cubicBezTo>
                    <a:cubicBezTo>
                      <a:pt x="1762782" y="341376"/>
                      <a:pt x="1787296" y="314515"/>
                      <a:pt x="1774974" y="292608"/>
                    </a:cubicBezTo>
                    <a:cubicBezTo>
                      <a:pt x="1725172" y="204071"/>
                      <a:pt x="1617482" y="211868"/>
                      <a:pt x="1537230" y="201168"/>
                    </a:cubicBezTo>
                    <a:cubicBezTo>
                      <a:pt x="1494558" y="222504"/>
                      <a:pt x="1446468" y="235373"/>
                      <a:pt x="1409214" y="265176"/>
                    </a:cubicBezTo>
                    <a:cubicBezTo>
                      <a:pt x="1376294" y="291512"/>
                      <a:pt x="1425447" y="377889"/>
                      <a:pt x="1436646" y="384048"/>
                    </a:cubicBezTo>
                    <a:cubicBezTo>
                      <a:pt x="1480122" y="407960"/>
                      <a:pt x="1534182" y="402336"/>
                      <a:pt x="1582950" y="411480"/>
                    </a:cubicBezTo>
                    <a:cubicBezTo>
                      <a:pt x="1592094" y="405384"/>
                      <a:pt x="1614138" y="403520"/>
                      <a:pt x="1610382" y="393192"/>
                    </a:cubicBezTo>
                    <a:cubicBezTo>
                      <a:pt x="1572794" y="289824"/>
                      <a:pt x="1528174" y="307863"/>
                      <a:pt x="1436646" y="292608"/>
                    </a:cubicBezTo>
                    <a:cubicBezTo>
                      <a:pt x="1410348" y="392539"/>
                      <a:pt x="1325437" y="603866"/>
                      <a:pt x="1445790" y="694944"/>
                    </a:cubicBezTo>
                    <a:cubicBezTo>
                      <a:pt x="1521487" y="752228"/>
                      <a:pt x="1634766" y="713232"/>
                      <a:pt x="1729254" y="722376"/>
                    </a:cubicBezTo>
                    <a:cubicBezTo>
                      <a:pt x="1788776" y="621933"/>
                      <a:pt x="1972251" y="486934"/>
                      <a:pt x="1811550" y="393192"/>
                    </a:cubicBezTo>
                    <a:cubicBezTo>
                      <a:pt x="1764897" y="365978"/>
                      <a:pt x="1707918" y="362712"/>
                      <a:pt x="1656102" y="347472"/>
                    </a:cubicBezTo>
                    <a:cubicBezTo>
                      <a:pt x="1568750" y="369310"/>
                      <a:pt x="1554311" y="360020"/>
                      <a:pt x="1683534" y="539496"/>
                    </a:cubicBezTo>
                    <a:cubicBezTo>
                      <a:pt x="1705053" y="569384"/>
                      <a:pt x="1750590" y="569976"/>
                      <a:pt x="1784118" y="585216"/>
                    </a:cubicBezTo>
                    <a:cubicBezTo>
                      <a:pt x="1781070" y="539496"/>
                      <a:pt x="1809764" y="477876"/>
                      <a:pt x="1774974" y="448056"/>
                    </a:cubicBezTo>
                    <a:cubicBezTo>
                      <a:pt x="1629840" y="323656"/>
                      <a:pt x="1580083" y="350904"/>
                      <a:pt x="1464078" y="384048"/>
                    </a:cubicBezTo>
                    <a:cubicBezTo>
                      <a:pt x="1479318" y="411480"/>
                      <a:pt x="1486578" y="445235"/>
                      <a:pt x="1509798" y="466344"/>
                    </a:cubicBezTo>
                    <a:cubicBezTo>
                      <a:pt x="1523517" y="478816"/>
                      <a:pt x="1573861" y="491585"/>
                      <a:pt x="1564662" y="475488"/>
                    </a:cubicBezTo>
                    <a:cubicBezTo>
                      <a:pt x="1545296" y="441597"/>
                      <a:pt x="1503702" y="426720"/>
                      <a:pt x="1473222" y="402336"/>
                    </a:cubicBezTo>
                    <a:cubicBezTo>
                      <a:pt x="1372225" y="436002"/>
                      <a:pt x="1298296" y="442231"/>
                      <a:pt x="1390926" y="658368"/>
                    </a:cubicBezTo>
                    <a:cubicBezTo>
                      <a:pt x="1409095" y="700763"/>
                      <a:pt x="1482366" y="670560"/>
                      <a:pt x="1528086" y="676656"/>
                    </a:cubicBezTo>
                    <a:cubicBezTo>
                      <a:pt x="1543326" y="637032"/>
                      <a:pt x="1586590" y="598267"/>
                      <a:pt x="1573806" y="557784"/>
                    </a:cubicBezTo>
                    <a:cubicBezTo>
                      <a:pt x="1521546" y="392295"/>
                      <a:pt x="1358496" y="601256"/>
                      <a:pt x="1345206" y="612648"/>
                    </a:cubicBezTo>
                    <a:cubicBezTo>
                      <a:pt x="1350351" y="705259"/>
                      <a:pt x="1311727" y="930966"/>
                      <a:pt x="1546374" y="841248"/>
                    </a:cubicBezTo>
                    <a:cubicBezTo>
                      <a:pt x="1614285" y="815282"/>
                      <a:pt x="1625622" y="719328"/>
                      <a:pt x="1665246" y="658368"/>
                    </a:cubicBezTo>
                    <a:cubicBezTo>
                      <a:pt x="1643910" y="603504"/>
                      <a:pt x="1637518" y="540134"/>
                      <a:pt x="1601238" y="493776"/>
                    </a:cubicBezTo>
                    <a:cubicBezTo>
                      <a:pt x="1578540" y="464773"/>
                      <a:pt x="1527578" y="422927"/>
                      <a:pt x="1500654" y="448056"/>
                    </a:cubicBezTo>
                    <a:cubicBezTo>
                      <a:pt x="1457389" y="488437"/>
                      <a:pt x="1476270" y="563880"/>
                      <a:pt x="1464078" y="621792"/>
                    </a:cubicBezTo>
                    <a:cubicBezTo>
                      <a:pt x="1503702" y="637032"/>
                      <a:pt x="1541764" y="677809"/>
                      <a:pt x="1582950" y="667512"/>
                    </a:cubicBezTo>
                    <a:cubicBezTo>
                      <a:pt x="1804811" y="612047"/>
                      <a:pt x="1723047" y="490868"/>
                      <a:pt x="1582950" y="411480"/>
                    </a:cubicBezTo>
                    <a:cubicBezTo>
                      <a:pt x="1543084" y="388889"/>
                      <a:pt x="1491510" y="405384"/>
                      <a:pt x="1445790" y="402336"/>
                    </a:cubicBezTo>
                    <a:cubicBezTo>
                      <a:pt x="1418358" y="423672"/>
                      <a:pt x="1369898" y="432187"/>
                      <a:pt x="1363494" y="466344"/>
                    </a:cubicBezTo>
                    <a:cubicBezTo>
                      <a:pt x="1321777" y="688837"/>
                      <a:pt x="1393124" y="696849"/>
                      <a:pt x="1528086" y="813816"/>
                    </a:cubicBezTo>
                    <a:cubicBezTo>
                      <a:pt x="1607334" y="792480"/>
                      <a:pt x="1701133" y="800303"/>
                      <a:pt x="1765830" y="749808"/>
                    </a:cubicBezTo>
                    <a:cubicBezTo>
                      <a:pt x="1910387" y="636983"/>
                      <a:pt x="1963008" y="509071"/>
                      <a:pt x="1820694" y="402336"/>
                    </a:cubicBezTo>
                    <a:cubicBezTo>
                      <a:pt x="1793432" y="381889"/>
                      <a:pt x="1753638" y="390144"/>
                      <a:pt x="1720110" y="384048"/>
                    </a:cubicBezTo>
                    <a:cubicBezTo>
                      <a:pt x="1631412" y="472746"/>
                      <a:pt x="1574924" y="494672"/>
                      <a:pt x="1692678" y="676656"/>
                    </a:cubicBezTo>
                    <a:cubicBezTo>
                      <a:pt x="1726001" y="728155"/>
                      <a:pt x="1802406" y="731520"/>
                      <a:pt x="1857270" y="758952"/>
                    </a:cubicBezTo>
                    <a:cubicBezTo>
                      <a:pt x="1872510" y="719328"/>
                      <a:pt x="1921976" y="678052"/>
                      <a:pt x="1902990" y="640080"/>
                    </a:cubicBezTo>
                    <a:cubicBezTo>
                      <a:pt x="1799482" y="433064"/>
                      <a:pt x="1745025" y="451656"/>
                      <a:pt x="1592094" y="438912"/>
                    </a:cubicBezTo>
                    <a:cubicBezTo>
                      <a:pt x="1556536" y="503563"/>
                      <a:pt x="1448762" y="639851"/>
                      <a:pt x="1482366" y="740664"/>
                    </a:cubicBezTo>
                    <a:cubicBezTo>
                      <a:pt x="1490657" y="765538"/>
                      <a:pt x="1525038" y="771144"/>
                      <a:pt x="1546374" y="786384"/>
                    </a:cubicBezTo>
                    <a:cubicBezTo>
                      <a:pt x="1570758" y="752856"/>
                      <a:pt x="1623792" y="727037"/>
                      <a:pt x="1619526" y="685800"/>
                    </a:cubicBezTo>
                    <a:cubicBezTo>
                      <a:pt x="1600077" y="497794"/>
                      <a:pt x="1485172" y="513703"/>
                      <a:pt x="1354350" y="484632"/>
                    </a:cubicBezTo>
                    <a:cubicBezTo>
                      <a:pt x="1286163" y="629528"/>
                      <a:pt x="1219989" y="673313"/>
                      <a:pt x="1354350" y="832104"/>
                    </a:cubicBezTo>
                    <a:cubicBezTo>
                      <a:pt x="1383619" y="866694"/>
                      <a:pt x="1439694" y="862584"/>
                      <a:pt x="1482366" y="877824"/>
                    </a:cubicBezTo>
                    <a:cubicBezTo>
                      <a:pt x="1512846" y="838200"/>
                      <a:pt x="1561681" y="807450"/>
                      <a:pt x="1573806" y="758952"/>
                    </a:cubicBezTo>
                    <a:cubicBezTo>
                      <a:pt x="1606974" y="626279"/>
                      <a:pt x="1570743" y="603486"/>
                      <a:pt x="1509798" y="530352"/>
                    </a:cubicBezTo>
                    <a:cubicBezTo>
                      <a:pt x="1424848" y="628372"/>
                      <a:pt x="1314599" y="673481"/>
                      <a:pt x="1445790" y="804672"/>
                    </a:cubicBezTo>
                    <a:cubicBezTo>
                      <a:pt x="1469887" y="828769"/>
                      <a:pt x="1512846" y="816864"/>
                      <a:pt x="1546374" y="822960"/>
                    </a:cubicBezTo>
                    <a:cubicBezTo>
                      <a:pt x="1549422" y="762000"/>
                      <a:pt x="1584341" y="693882"/>
                      <a:pt x="1555518" y="640080"/>
                    </a:cubicBezTo>
                    <a:cubicBezTo>
                      <a:pt x="1495403" y="527865"/>
                      <a:pt x="1260021" y="573144"/>
                      <a:pt x="1189758" y="576072"/>
                    </a:cubicBezTo>
                    <a:cubicBezTo>
                      <a:pt x="1168422" y="585216"/>
                      <a:pt x="1148070" y="597127"/>
                      <a:pt x="1125750" y="603504"/>
                    </a:cubicBezTo>
                    <a:cubicBezTo>
                      <a:pt x="1105027" y="609425"/>
                      <a:pt x="1083285" y="612014"/>
                      <a:pt x="1061742" y="612648"/>
                    </a:cubicBezTo>
                    <a:cubicBezTo>
                      <a:pt x="875869" y="618115"/>
                      <a:pt x="689886" y="618744"/>
                      <a:pt x="503958" y="621792"/>
                    </a:cubicBezTo>
                    <a:cubicBezTo>
                      <a:pt x="449094" y="646176"/>
                      <a:pt x="393066" y="668094"/>
                      <a:pt x="339366" y="694944"/>
                    </a:cubicBezTo>
                    <a:cubicBezTo>
                      <a:pt x="325735" y="701760"/>
                      <a:pt x="295974" y="708745"/>
                      <a:pt x="302790" y="722376"/>
                    </a:cubicBezTo>
                    <a:cubicBezTo>
                      <a:pt x="351791" y="820377"/>
                      <a:pt x="424324" y="809302"/>
                      <a:pt x="513102" y="822960"/>
                    </a:cubicBezTo>
                    <a:cubicBezTo>
                      <a:pt x="543887" y="730606"/>
                      <a:pt x="566783" y="718245"/>
                      <a:pt x="394230" y="649224"/>
                    </a:cubicBezTo>
                    <a:cubicBezTo>
                      <a:pt x="374219" y="641220"/>
                      <a:pt x="363750" y="679704"/>
                      <a:pt x="348510" y="694944"/>
                    </a:cubicBezTo>
                    <a:cubicBezTo>
                      <a:pt x="367255" y="710565"/>
                      <a:pt x="507736" y="858553"/>
                      <a:pt x="476526" y="640080"/>
                    </a:cubicBezTo>
                    <a:cubicBezTo>
                      <a:pt x="467556" y="577293"/>
                      <a:pt x="418945" y="520734"/>
                      <a:pt x="366798" y="484632"/>
                    </a:cubicBezTo>
                    <a:cubicBezTo>
                      <a:pt x="331624" y="460281"/>
                      <a:pt x="281454" y="478536"/>
                      <a:pt x="238782" y="475488"/>
                    </a:cubicBezTo>
                    <a:cubicBezTo>
                      <a:pt x="227488" y="512193"/>
                      <a:pt x="168266" y="637589"/>
                      <a:pt x="220494" y="685800"/>
                    </a:cubicBezTo>
                    <a:cubicBezTo>
                      <a:pt x="245534" y="708914"/>
                      <a:pt x="287550" y="697992"/>
                      <a:pt x="321078" y="704088"/>
                    </a:cubicBezTo>
                    <a:cubicBezTo>
                      <a:pt x="336318" y="646176"/>
                      <a:pt x="391119" y="585074"/>
                      <a:pt x="366798" y="530352"/>
                    </a:cubicBezTo>
                    <a:cubicBezTo>
                      <a:pt x="343540" y="478021"/>
                      <a:pt x="260122" y="427187"/>
                      <a:pt x="211350" y="457200"/>
                    </a:cubicBezTo>
                    <a:cubicBezTo>
                      <a:pt x="144813" y="498146"/>
                      <a:pt x="156486" y="603504"/>
                      <a:pt x="129054" y="676656"/>
                    </a:cubicBezTo>
                    <a:cubicBezTo>
                      <a:pt x="199158" y="722376"/>
                      <a:pt x="262030" y="781815"/>
                      <a:pt x="339366" y="813816"/>
                    </a:cubicBezTo>
                    <a:cubicBezTo>
                      <a:pt x="358259" y="821634"/>
                      <a:pt x="393342" y="806811"/>
                      <a:pt x="394230" y="786384"/>
                    </a:cubicBezTo>
                    <a:cubicBezTo>
                      <a:pt x="396959" y="723607"/>
                      <a:pt x="386931" y="653225"/>
                      <a:pt x="348510" y="603504"/>
                    </a:cubicBezTo>
                    <a:cubicBezTo>
                      <a:pt x="325837" y="574163"/>
                      <a:pt x="275358" y="591312"/>
                      <a:pt x="238782" y="585216"/>
                    </a:cubicBezTo>
                    <a:cubicBezTo>
                      <a:pt x="228340" y="679190"/>
                      <a:pt x="198097" y="761714"/>
                      <a:pt x="357654" y="804672"/>
                    </a:cubicBezTo>
                    <a:cubicBezTo>
                      <a:pt x="400101" y="816100"/>
                      <a:pt x="430806" y="755904"/>
                      <a:pt x="467382" y="731520"/>
                    </a:cubicBezTo>
                    <a:cubicBezTo>
                      <a:pt x="421662" y="664464"/>
                      <a:pt x="409529" y="513111"/>
                      <a:pt x="330222" y="530352"/>
                    </a:cubicBezTo>
                    <a:cubicBezTo>
                      <a:pt x="129433" y="574002"/>
                      <a:pt x="265516" y="794132"/>
                      <a:pt x="302790" y="868680"/>
                    </a:cubicBezTo>
                    <a:cubicBezTo>
                      <a:pt x="333270" y="832104"/>
                      <a:pt x="355725" y="786956"/>
                      <a:pt x="394230" y="758952"/>
                    </a:cubicBezTo>
                    <a:cubicBezTo>
                      <a:pt x="404394" y="751560"/>
                      <a:pt x="391452" y="791554"/>
                      <a:pt x="403374" y="795528"/>
                    </a:cubicBezTo>
                    <a:cubicBezTo>
                      <a:pt x="418946" y="800719"/>
                      <a:pt x="433854" y="783336"/>
                      <a:pt x="449094" y="777240"/>
                    </a:cubicBezTo>
                    <a:cubicBezTo>
                      <a:pt x="547245" y="949004"/>
                      <a:pt x="428167" y="737211"/>
                      <a:pt x="412518" y="731520"/>
                    </a:cubicBezTo>
                    <a:cubicBezTo>
                      <a:pt x="388044" y="722620"/>
                      <a:pt x="394230" y="780288"/>
                      <a:pt x="385086" y="804672"/>
                    </a:cubicBezTo>
                    <a:cubicBezTo>
                      <a:pt x="403374" y="816864"/>
                      <a:pt x="431628" y="861591"/>
                      <a:pt x="439950" y="841248"/>
                    </a:cubicBezTo>
                    <a:cubicBezTo>
                      <a:pt x="509537" y="671147"/>
                      <a:pt x="496122" y="660984"/>
                      <a:pt x="449094" y="566928"/>
                    </a:cubicBezTo>
                    <a:cubicBezTo>
                      <a:pt x="470430" y="533400"/>
                      <a:pt x="479528" y="487608"/>
                      <a:pt x="513102" y="466344"/>
                    </a:cubicBezTo>
                    <a:cubicBezTo>
                      <a:pt x="603198" y="409283"/>
                      <a:pt x="939463" y="343287"/>
                      <a:pt x="1016022" y="329184"/>
                    </a:cubicBezTo>
                    <a:lnTo>
                      <a:pt x="1363494" y="265176"/>
                    </a:lnTo>
                    <a:cubicBezTo>
                      <a:pt x="1418358" y="268224"/>
                      <a:pt x="1478367" y="250923"/>
                      <a:pt x="1528086" y="274320"/>
                    </a:cubicBezTo>
                    <a:cubicBezTo>
                      <a:pt x="1547587" y="283497"/>
                      <a:pt x="1518942" y="316775"/>
                      <a:pt x="1518942" y="338328"/>
                    </a:cubicBezTo>
                    <a:cubicBezTo>
                      <a:pt x="1518942" y="362902"/>
                      <a:pt x="1524046" y="387241"/>
                      <a:pt x="1528086" y="411480"/>
                    </a:cubicBezTo>
                    <a:cubicBezTo>
                      <a:pt x="1541592" y="492517"/>
                      <a:pt x="1543745" y="503925"/>
                      <a:pt x="1573806" y="576072"/>
                    </a:cubicBezTo>
                    <a:cubicBezTo>
                      <a:pt x="1579049" y="588655"/>
                      <a:pt x="1582455" y="603009"/>
                      <a:pt x="1592094" y="612648"/>
                    </a:cubicBezTo>
                    <a:cubicBezTo>
                      <a:pt x="1598910" y="619464"/>
                      <a:pt x="1610382" y="618744"/>
                      <a:pt x="1619526" y="621792"/>
                    </a:cubicBezTo>
                    <a:cubicBezTo>
                      <a:pt x="1631718" y="643128"/>
                      <a:pt x="1636913" y="670449"/>
                      <a:pt x="1656102" y="685800"/>
                    </a:cubicBezTo>
                    <a:cubicBezTo>
                      <a:pt x="1670580" y="697382"/>
                      <a:pt x="1700682" y="679518"/>
                      <a:pt x="1710966" y="694944"/>
                    </a:cubicBezTo>
                    <a:cubicBezTo>
                      <a:pt x="1720071" y="708601"/>
                      <a:pt x="1705031" y="729855"/>
                      <a:pt x="1692678" y="740664"/>
                    </a:cubicBezTo>
                    <a:cubicBezTo>
                      <a:pt x="1678170" y="753358"/>
                      <a:pt x="1655533" y="751358"/>
                      <a:pt x="1637814" y="758952"/>
                    </a:cubicBezTo>
                    <a:cubicBezTo>
                      <a:pt x="1612756" y="769691"/>
                      <a:pt x="1586472" y="779171"/>
                      <a:pt x="1564662" y="795528"/>
                    </a:cubicBezTo>
                    <a:cubicBezTo>
                      <a:pt x="1451099" y="880700"/>
                      <a:pt x="1443184" y="906447"/>
                      <a:pt x="1326918" y="941832"/>
                    </a:cubicBezTo>
                    <a:cubicBezTo>
                      <a:pt x="1288014" y="953672"/>
                      <a:pt x="1247670" y="960120"/>
                      <a:pt x="1208046" y="969264"/>
                    </a:cubicBezTo>
                    <a:cubicBezTo>
                      <a:pt x="1155769" y="995403"/>
                      <a:pt x="1111184" y="1022005"/>
                      <a:pt x="1052598" y="1033272"/>
                    </a:cubicBezTo>
                    <a:cubicBezTo>
                      <a:pt x="1001363" y="1043125"/>
                      <a:pt x="948966" y="1045464"/>
                      <a:pt x="897150" y="1051560"/>
                    </a:cubicBezTo>
                    <a:cubicBezTo>
                      <a:pt x="824326" y="1043468"/>
                      <a:pt x="721803" y="1043714"/>
                      <a:pt x="650262" y="1005840"/>
                    </a:cubicBezTo>
                    <a:cubicBezTo>
                      <a:pt x="609208" y="984105"/>
                      <a:pt x="553870" y="931250"/>
                      <a:pt x="522246" y="896112"/>
                    </a:cubicBezTo>
                    <a:cubicBezTo>
                      <a:pt x="512051" y="884784"/>
                      <a:pt x="506385" y="869454"/>
                      <a:pt x="494814" y="859536"/>
                    </a:cubicBezTo>
                    <a:cubicBezTo>
                      <a:pt x="484465" y="850665"/>
                      <a:pt x="469704" y="848619"/>
                      <a:pt x="458238" y="841248"/>
                    </a:cubicBezTo>
                    <a:cubicBezTo>
                      <a:pt x="420406" y="816927"/>
                      <a:pt x="319665" y="738991"/>
                      <a:pt x="275358" y="722376"/>
                    </a:cubicBezTo>
                    <a:lnTo>
                      <a:pt x="202206" y="694944"/>
                    </a:lnTo>
                    <a:cubicBezTo>
                      <a:pt x="156561" y="710159"/>
                      <a:pt x="78082" y="723095"/>
                      <a:pt x="92478" y="804672"/>
                    </a:cubicBezTo>
                    <a:cubicBezTo>
                      <a:pt x="98517" y="838896"/>
                      <a:pt x="147342" y="847344"/>
                      <a:pt x="174774" y="868680"/>
                    </a:cubicBezTo>
                    <a:cubicBezTo>
                      <a:pt x="269262" y="844296"/>
                      <a:pt x="404108" y="876722"/>
                      <a:pt x="458238" y="795528"/>
                    </a:cubicBezTo>
                    <a:cubicBezTo>
                      <a:pt x="570087" y="627754"/>
                      <a:pt x="245242" y="683050"/>
                      <a:pt x="220494" y="685800"/>
                    </a:cubicBezTo>
                    <a:cubicBezTo>
                      <a:pt x="185488" y="790818"/>
                      <a:pt x="81289" y="934998"/>
                      <a:pt x="247926" y="1014984"/>
                    </a:cubicBezTo>
                    <a:cubicBezTo>
                      <a:pt x="289960" y="1035160"/>
                      <a:pt x="339366" y="996696"/>
                      <a:pt x="385086" y="987552"/>
                    </a:cubicBezTo>
                    <a:cubicBezTo>
                      <a:pt x="394230" y="935736"/>
                      <a:pt x="439196" y="877456"/>
                      <a:pt x="412518" y="832104"/>
                    </a:cubicBezTo>
                    <a:cubicBezTo>
                      <a:pt x="327943" y="688327"/>
                      <a:pt x="233941" y="683003"/>
                      <a:pt x="110766" y="658368"/>
                    </a:cubicBezTo>
                    <a:cubicBezTo>
                      <a:pt x="60088" y="696377"/>
                      <a:pt x="-105671" y="804051"/>
                      <a:pt x="101622" y="886968"/>
                    </a:cubicBezTo>
                    <a:cubicBezTo>
                      <a:pt x="158222" y="909608"/>
                      <a:pt x="174774" y="789432"/>
                      <a:pt x="211350" y="740664"/>
                    </a:cubicBezTo>
                    <a:cubicBezTo>
                      <a:pt x="139272" y="678883"/>
                      <a:pt x="-3767" y="522882"/>
                      <a:pt x="83334" y="923544"/>
                    </a:cubicBezTo>
                    <a:cubicBezTo>
                      <a:pt x="100330" y="1001724"/>
                      <a:pt x="186966" y="1045464"/>
                      <a:pt x="238782" y="1106424"/>
                    </a:cubicBezTo>
                    <a:cubicBezTo>
                      <a:pt x="318030" y="1057656"/>
                      <a:pt x="420695" y="1034561"/>
                      <a:pt x="476526" y="960120"/>
                    </a:cubicBezTo>
                    <a:cubicBezTo>
                      <a:pt x="621366" y="767000"/>
                      <a:pt x="337863" y="683158"/>
                      <a:pt x="247926" y="630936"/>
                    </a:cubicBezTo>
                    <a:cubicBezTo>
                      <a:pt x="233731" y="622694"/>
                      <a:pt x="217446" y="618744"/>
                      <a:pt x="202206" y="612648"/>
                    </a:cubicBezTo>
                    <a:cubicBezTo>
                      <a:pt x="169272" y="750971"/>
                      <a:pt x="109896" y="823861"/>
                      <a:pt x="220494" y="941832"/>
                    </a:cubicBezTo>
                    <a:cubicBezTo>
                      <a:pt x="237301" y="959759"/>
                      <a:pt x="269262" y="947928"/>
                      <a:pt x="293646" y="950976"/>
                    </a:cubicBezTo>
                    <a:cubicBezTo>
                      <a:pt x="305838" y="899160"/>
                      <a:pt x="327424" y="848685"/>
                      <a:pt x="330222" y="795528"/>
                    </a:cubicBezTo>
                    <a:cubicBezTo>
                      <a:pt x="332777" y="746992"/>
                      <a:pt x="272803" y="795296"/>
                      <a:pt x="275358" y="795528"/>
                    </a:cubicBezTo>
                    <a:cubicBezTo>
                      <a:pt x="317963" y="799401"/>
                      <a:pt x="360754" y="790090"/>
                      <a:pt x="403374" y="786384"/>
                    </a:cubicBezTo>
                    <a:cubicBezTo>
                      <a:pt x="430871" y="783993"/>
                      <a:pt x="458258" y="780465"/>
                      <a:pt x="485670" y="777240"/>
                    </a:cubicBezTo>
                    <a:cubicBezTo>
                      <a:pt x="510075" y="774369"/>
                      <a:pt x="534299" y="769678"/>
                      <a:pt x="558822" y="768096"/>
                    </a:cubicBezTo>
                    <a:cubicBezTo>
                      <a:pt x="628847" y="763578"/>
                      <a:pt x="699030" y="762000"/>
                      <a:pt x="769134" y="758952"/>
                    </a:cubicBezTo>
                    <a:cubicBezTo>
                      <a:pt x="814854" y="752856"/>
                      <a:pt x="860287" y="743950"/>
                      <a:pt x="906294" y="740664"/>
                    </a:cubicBezTo>
                    <a:cubicBezTo>
                      <a:pt x="988437" y="734797"/>
                      <a:pt x="1070932" y="735632"/>
                      <a:pt x="1153182" y="731520"/>
                    </a:cubicBezTo>
                    <a:cubicBezTo>
                      <a:pt x="1245088" y="726925"/>
                      <a:pt x="1264445" y="723327"/>
                      <a:pt x="1345206" y="713232"/>
                    </a:cubicBezTo>
                    <a:cubicBezTo>
                      <a:pt x="1373836" y="703689"/>
                      <a:pt x="1406243" y="691328"/>
                      <a:pt x="1436646" y="685800"/>
                    </a:cubicBezTo>
                    <a:cubicBezTo>
                      <a:pt x="1457851" y="681945"/>
                      <a:pt x="1479318" y="679704"/>
                      <a:pt x="1500654" y="676656"/>
                    </a:cubicBezTo>
                    <a:lnTo>
                      <a:pt x="1555518" y="658368"/>
                    </a:lnTo>
                  </a:path>
                </a:pathLst>
              </a:custGeom>
              <a:noFill/>
              <a:ln w="19050">
                <a:solidFill>
                  <a:srgbClr val="DC4C6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7" name="Rectangle 16">
              <a:extLst>
                <a:ext uri="{FF2B5EF4-FFF2-40B4-BE49-F238E27FC236}">
                  <a16:creationId xmlns:a16="http://schemas.microsoft.com/office/drawing/2014/main" id="{840C5F3E-E2EF-A94A-4566-EAD49787C1D6}"/>
                </a:ext>
              </a:extLst>
            </p:cNvPr>
            <p:cNvSpPr/>
            <p:nvPr/>
          </p:nvSpPr>
          <p:spPr>
            <a:xfrm>
              <a:off x="261370" y="3663634"/>
              <a:ext cx="1242309" cy="1327920"/>
            </a:xfrm>
            <a:prstGeom prst="rect">
              <a:avLst/>
            </a:prstGeom>
            <a:noFill/>
            <a:ln w="19050">
              <a:solidFill>
                <a:schemeClr val="accent1"/>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extBox 17">
              <a:extLst>
                <a:ext uri="{FF2B5EF4-FFF2-40B4-BE49-F238E27FC236}">
                  <a16:creationId xmlns:a16="http://schemas.microsoft.com/office/drawing/2014/main" id="{2A5EEE48-1627-4A86-E86F-372008B163E3}"/>
                </a:ext>
              </a:extLst>
            </p:cNvPr>
            <p:cNvSpPr txBox="1"/>
            <p:nvPr/>
          </p:nvSpPr>
          <p:spPr>
            <a:xfrm>
              <a:off x="1134472" y="3768448"/>
              <a:ext cx="369207" cy="430887"/>
            </a:xfrm>
            <a:prstGeom prst="rect">
              <a:avLst/>
            </a:prstGeom>
            <a:noFill/>
          </p:spPr>
          <p:txBody>
            <a:bodyPr wrap="square" rtlCol="0">
              <a:spAutoFit/>
            </a:bodyPr>
            <a:lstStyle/>
            <a:p>
              <a:r>
                <a:rPr lang="en-US" sz="2200" dirty="0">
                  <a:solidFill>
                    <a:schemeClr val="accent1"/>
                  </a:solidFill>
                </a:rPr>
                <a:t>A</a:t>
              </a:r>
            </a:p>
          </p:txBody>
        </p:sp>
        <p:sp>
          <p:nvSpPr>
            <p:cNvPr id="19" name="TextBox 18">
              <a:extLst>
                <a:ext uri="{FF2B5EF4-FFF2-40B4-BE49-F238E27FC236}">
                  <a16:creationId xmlns:a16="http://schemas.microsoft.com/office/drawing/2014/main" id="{4AAC0440-CFB6-04CF-F283-03E190AD1723}"/>
                </a:ext>
              </a:extLst>
            </p:cNvPr>
            <p:cNvSpPr txBox="1"/>
            <p:nvPr/>
          </p:nvSpPr>
          <p:spPr>
            <a:xfrm>
              <a:off x="-878932" y="4103467"/>
              <a:ext cx="369207" cy="430887"/>
            </a:xfrm>
            <a:prstGeom prst="rect">
              <a:avLst/>
            </a:prstGeom>
            <a:noFill/>
          </p:spPr>
          <p:txBody>
            <a:bodyPr wrap="square" rtlCol="0">
              <a:spAutoFit/>
            </a:bodyPr>
            <a:lstStyle/>
            <a:p>
              <a:r>
                <a:rPr lang="en-US" sz="2200" dirty="0">
                  <a:solidFill>
                    <a:schemeClr val="accent1"/>
                  </a:solidFill>
                </a:rPr>
                <a:t>B</a:t>
              </a:r>
            </a:p>
          </p:txBody>
        </p:sp>
      </p:grpSp>
    </p:spTree>
    <p:extLst>
      <p:ext uri="{BB962C8B-B14F-4D97-AF65-F5344CB8AC3E}">
        <p14:creationId xmlns:p14="http://schemas.microsoft.com/office/powerpoint/2010/main" val="10811385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191F74-162D-4500-A8B7-B49A379D832F}"/>
              </a:ext>
            </a:extLst>
          </p:cNvPr>
          <p:cNvSpPr>
            <a:spLocks noGrp="1"/>
          </p:cNvSpPr>
          <p:nvPr>
            <p:ph type="title"/>
          </p:nvPr>
        </p:nvSpPr>
        <p:spPr/>
        <p:txBody>
          <a:bodyPr/>
          <a:lstStyle/>
          <a:p>
            <a:r>
              <a:rPr lang="en-US" dirty="0"/>
              <a:t>Divide and Conquer Template Pseudocode</a:t>
            </a:r>
          </a:p>
        </p:txBody>
      </p:sp>
      <p:sp>
        <p:nvSpPr>
          <p:cNvPr id="3" name="Content Placeholder 2">
            <a:extLst>
              <a:ext uri="{FF2B5EF4-FFF2-40B4-BE49-F238E27FC236}">
                <a16:creationId xmlns:a16="http://schemas.microsoft.com/office/drawing/2014/main" id="{4E6A96E2-1227-4225-8791-5FB9A27DA720}"/>
              </a:ext>
            </a:extLst>
          </p:cNvPr>
          <p:cNvSpPr>
            <a:spLocks noGrp="1"/>
          </p:cNvSpPr>
          <p:nvPr>
            <p:ph idx="1"/>
          </p:nvPr>
        </p:nvSpPr>
        <p:spPr>
          <a:xfrm>
            <a:off x="609600" y="1412240"/>
            <a:ext cx="10972800" cy="5445760"/>
          </a:xfrm>
        </p:spPr>
        <p:txBody>
          <a:bodyPr>
            <a:normAutofit fontScale="62500" lnSpcReduction="20000"/>
          </a:bodyPr>
          <a:lstStyle/>
          <a:p>
            <a:pPr marL="0" indent="0">
              <a:buNone/>
            </a:pPr>
            <a:r>
              <a:rPr lang="en-US" dirty="0"/>
              <a:t>def my_DandC(problem){</a:t>
            </a:r>
            <a:br>
              <a:rPr lang="en-US" dirty="0"/>
            </a:br>
            <a:r>
              <a:rPr lang="en-US" dirty="0"/>
              <a:t>    // Base Case</a:t>
            </a:r>
          </a:p>
          <a:p>
            <a:pPr marL="0" indent="0">
              <a:buNone/>
            </a:pPr>
            <a:r>
              <a:rPr lang="en-US" dirty="0"/>
              <a:t>    if (</a:t>
            </a:r>
            <a:r>
              <a:rPr lang="en-US" dirty="0" err="1"/>
              <a:t>problem.size</a:t>
            </a:r>
            <a:r>
              <a:rPr lang="en-US" dirty="0"/>
              <a:t>() &lt;= </a:t>
            </a:r>
            <a:r>
              <a:rPr lang="en-US" dirty="0" err="1"/>
              <a:t>small_value</a:t>
            </a:r>
            <a:r>
              <a:rPr lang="en-US" dirty="0"/>
              <a:t>){</a:t>
            </a:r>
          </a:p>
          <a:p>
            <a:pPr marL="0" indent="0">
              <a:buNone/>
            </a:pPr>
            <a:r>
              <a:rPr lang="en-US" dirty="0"/>
              <a:t>        return solve(problem);  // directly solve (e.g., brute force)</a:t>
            </a:r>
          </a:p>
          <a:p>
            <a:pPr marL="0" indent="0">
              <a:buNone/>
            </a:pPr>
            <a:r>
              <a:rPr lang="en-US" dirty="0"/>
              <a:t>    }</a:t>
            </a:r>
          </a:p>
          <a:p>
            <a:pPr marL="0" indent="0">
              <a:buNone/>
            </a:pPr>
            <a:r>
              <a:rPr lang="en-US" dirty="0"/>
              <a:t>    // Divide</a:t>
            </a:r>
          </a:p>
          <a:p>
            <a:pPr marL="0" indent="0">
              <a:buNone/>
            </a:pPr>
            <a:r>
              <a:rPr lang="en-US" dirty="0"/>
              <a:t>    List subproblems = divide(problem);</a:t>
            </a:r>
          </a:p>
          <a:p>
            <a:pPr marL="0" indent="0">
              <a:buNone/>
            </a:pPr>
            <a:endParaRPr lang="en-US" dirty="0"/>
          </a:p>
          <a:p>
            <a:pPr marL="0" indent="0">
              <a:buNone/>
            </a:pPr>
            <a:r>
              <a:rPr lang="en-US" dirty="0"/>
              <a:t>    // Conquer</a:t>
            </a:r>
          </a:p>
          <a:p>
            <a:pPr marL="0" indent="0">
              <a:buNone/>
            </a:pPr>
            <a:r>
              <a:rPr lang="en-US" dirty="0"/>
              <a:t>    solutions = new List();</a:t>
            </a:r>
          </a:p>
          <a:p>
            <a:pPr marL="0" indent="0">
              <a:buNone/>
            </a:pPr>
            <a:r>
              <a:rPr lang="en-US" dirty="0"/>
              <a:t>    for (sub : subproblems){</a:t>
            </a:r>
          </a:p>
          <a:p>
            <a:pPr marL="0" indent="0">
              <a:buNone/>
            </a:pPr>
            <a:r>
              <a:rPr lang="en-US" dirty="0"/>
              <a:t>        subsolution = my_DandC(sub);</a:t>
            </a:r>
          </a:p>
          <a:p>
            <a:pPr marL="0" indent="0">
              <a:buNone/>
            </a:pPr>
            <a:r>
              <a:rPr lang="en-US" dirty="0"/>
              <a:t>        </a:t>
            </a:r>
            <a:r>
              <a:rPr lang="en-US" dirty="0" err="1"/>
              <a:t>solutions.add</a:t>
            </a:r>
            <a:r>
              <a:rPr lang="en-US" dirty="0"/>
              <a:t>(</a:t>
            </a:r>
            <a:r>
              <a:rPr lang="en-US" dirty="0" err="1"/>
              <a:t>subsolution</a:t>
            </a:r>
            <a:r>
              <a:rPr lang="en-US" dirty="0"/>
              <a:t>);</a:t>
            </a:r>
          </a:p>
          <a:p>
            <a:pPr marL="0" indent="0">
              <a:buNone/>
            </a:pPr>
            <a:r>
              <a:rPr lang="en-US" dirty="0"/>
              <a:t>    }</a:t>
            </a:r>
          </a:p>
          <a:p>
            <a:pPr marL="0" indent="0">
              <a:buNone/>
            </a:pPr>
            <a:r>
              <a:rPr lang="en-US" dirty="0"/>
              <a:t>    // Combine</a:t>
            </a:r>
          </a:p>
          <a:p>
            <a:pPr marL="0" indent="0">
              <a:buNone/>
            </a:pPr>
            <a:r>
              <a:rPr lang="en-US" dirty="0"/>
              <a:t>    return combine(solutions);</a:t>
            </a:r>
          </a:p>
          <a:p>
            <a:pPr marL="0" indent="0">
              <a:buNone/>
            </a:pPr>
            <a:r>
              <a:rPr lang="en-US" dirty="0"/>
              <a:t>}</a:t>
            </a:r>
          </a:p>
        </p:txBody>
      </p:sp>
    </p:spTree>
    <p:extLst>
      <p:ext uri="{BB962C8B-B14F-4D97-AF65-F5344CB8AC3E}">
        <p14:creationId xmlns:p14="http://schemas.microsoft.com/office/powerpoint/2010/main" val="40842741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Merge Sort</a:t>
            </a:r>
          </a:p>
        </p:txBody>
      </p:sp>
      <p:sp>
        <p:nvSpPr>
          <p:cNvPr id="3" name="Content Placeholder 2"/>
          <p:cNvSpPr>
            <a:spLocks noGrp="1"/>
          </p:cNvSpPr>
          <p:nvPr>
            <p:ph idx="4294967295"/>
          </p:nvPr>
        </p:nvSpPr>
        <p:spPr>
          <a:xfrm>
            <a:off x="2519680" y="1298448"/>
            <a:ext cx="9601200" cy="5257800"/>
          </a:xfrm>
        </p:spPr>
        <p:txBody>
          <a:bodyPr>
            <a:normAutofit/>
          </a:bodyPr>
          <a:lstStyle/>
          <a:p>
            <a:r>
              <a:rPr lang="en-US" b="1" dirty="0">
                <a:solidFill>
                  <a:srgbClr val="0070C0"/>
                </a:solidFill>
              </a:rPr>
              <a:t>Base Case</a:t>
            </a:r>
            <a:r>
              <a:rPr lang="en-US" b="1" dirty="0"/>
              <a:t>: </a:t>
            </a:r>
          </a:p>
          <a:p>
            <a:pPr lvl="1"/>
            <a:r>
              <a:rPr lang="en-US" dirty="0"/>
              <a:t>If the list is of length 1 or 0, it’s already sorted, so just return it</a:t>
            </a:r>
          </a:p>
          <a:p>
            <a:pPr lvl="2"/>
            <a:endParaRPr lang="en-US" sz="2600" b="1" dirty="0">
              <a:solidFill>
                <a:srgbClr val="0070C0"/>
              </a:solidFill>
            </a:endParaRPr>
          </a:p>
          <a:p>
            <a:r>
              <a:rPr lang="en-US" b="1" dirty="0">
                <a:solidFill>
                  <a:srgbClr val="0070C0"/>
                </a:solidFill>
              </a:rPr>
              <a:t>Divide</a:t>
            </a:r>
            <a:r>
              <a:rPr lang="en-US" b="1" dirty="0"/>
              <a:t>: </a:t>
            </a:r>
          </a:p>
          <a:p>
            <a:pPr lvl="1"/>
            <a:r>
              <a:rPr lang="en-US" dirty="0"/>
              <a:t>Split the list into two “sublists” of (roughly) equal length</a:t>
            </a:r>
          </a:p>
          <a:p>
            <a:pPr lvl="1"/>
            <a:endParaRPr lang="en-US" sz="2600" b="1" dirty="0"/>
          </a:p>
          <a:p>
            <a:r>
              <a:rPr lang="en-US" b="1" dirty="0">
                <a:solidFill>
                  <a:srgbClr val="0070C0"/>
                </a:solidFill>
              </a:rPr>
              <a:t>Conquer</a:t>
            </a:r>
            <a:r>
              <a:rPr lang="en-US" b="1" dirty="0"/>
              <a:t>:</a:t>
            </a:r>
          </a:p>
          <a:p>
            <a:pPr lvl="1"/>
            <a:r>
              <a:rPr lang="en-US" dirty="0"/>
              <a:t>Sort both lists recursively</a:t>
            </a:r>
          </a:p>
          <a:p>
            <a:pPr lvl="1"/>
            <a:endParaRPr lang="en-US" sz="2600" dirty="0">
              <a:solidFill>
                <a:srgbClr val="FF33CC"/>
              </a:solidFill>
            </a:endParaRPr>
          </a:p>
          <a:p>
            <a:r>
              <a:rPr lang="en-US" b="1" dirty="0">
                <a:solidFill>
                  <a:srgbClr val="0070C0"/>
                </a:solidFill>
              </a:rPr>
              <a:t>Combine</a:t>
            </a:r>
            <a:r>
              <a:rPr lang="en-US" b="1" dirty="0"/>
              <a:t>:</a:t>
            </a:r>
          </a:p>
          <a:p>
            <a:pPr lvl="1"/>
            <a:r>
              <a:rPr lang="en-US" b="1" dirty="0"/>
              <a:t>Merge</a:t>
            </a:r>
            <a:r>
              <a:rPr lang="en-US" dirty="0"/>
              <a:t> sorted sublists into one sorted list</a:t>
            </a:r>
          </a:p>
        </p:txBody>
      </p:sp>
      <p:grpSp>
        <p:nvGrpSpPr>
          <p:cNvPr id="509" name="Group 508" descr="Our objective is to sort an array. For this example, the array is [5,8,2,9,4,1].">
            <a:extLst>
              <a:ext uri="{FF2B5EF4-FFF2-40B4-BE49-F238E27FC236}">
                <a16:creationId xmlns:a16="http://schemas.microsoft.com/office/drawing/2014/main" id="{A512511D-0BF2-1BD4-61D9-99C53A707F13}"/>
              </a:ext>
            </a:extLst>
          </p:cNvPr>
          <p:cNvGrpSpPr/>
          <p:nvPr/>
        </p:nvGrpSpPr>
        <p:grpSpPr>
          <a:xfrm>
            <a:off x="8068310" y="455867"/>
            <a:ext cx="2258060" cy="375920"/>
            <a:chOff x="7967980" y="4321811"/>
            <a:chExt cx="2258060" cy="375920"/>
          </a:xfrm>
        </p:grpSpPr>
        <p:sp>
          <p:nvSpPr>
            <p:cNvPr id="510" name="Rectangle 509">
              <a:extLst>
                <a:ext uri="{FF2B5EF4-FFF2-40B4-BE49-F238E27FC236}">
                  <a16:creationId xmlns:a16="http://schemas.microsoft.com/office/drawing/2014/main" id="{3DCBBB31-B027-E237-6E8F-A785199E188A}"/>
                </a:ext>
              </a:extLst>
            </p:cNvPr>
            <p:cNvSpPr/>
            <p:nvPr/>
          </p:nvSpPr>
          <p:spPr>
            <a:xfrm>
              <a:off x="796798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511" name="Rectangle 510">
              <a:extLst>
                <a:ext uri="{FF2B5EF4-FFF2-40B4-BE49-F238E27FC236}">
                  <a16:creationId xmlns:a16="http://schemas.microsoft.com/office/drawing/2014/main" id="{E3D01A99-515F-0FD5-8557-F5A51BEBD9F8}"/>
                </a:ext>
              </a:extLst>
            </p:cNvPr>
            <p:cNvSpPr/>
            <p:nvPr/>
          </p:nvSpPr>
          <p:spPr>
            <a:xfrm>
              <a:off x="834390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a:t>
              </a:r>
            </a:p>
          </p:txBody>
        </p:sp>
        <p:sp>
          <p:nvSpPr>
            <p:cNvPr id="74" name="Rectangle 73">
              <a:extLst>
                <a:ext uri="{FF2B5EF4-FFF2-40B4-BE49-F238E27FC236}">
                  <a16:creationId xmlns:a16="http://schemas.microsoft.com/office/drawing/2014/main" id="{D712EC17-6C8B-82E7-112A-93F08E4569EA}"/>
                </a:ext>
              </a:extLst>
            </p:cNvPr>
            <p:cNvSpPr/>
            <p:nvPr/>
          </p:nvSpPr>
          <p:spPr>
            <a:xfrm>
              <a:off x="872236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75" name="Rectangle 74">
              <a:extLst>
                <a:ext uri="{FF2B5EF4-FFF2-40B4-BE49-F238E27FC236}">
                  <a16:creationId xmlns:a16="http://schemas.microsoft.com/office/drawing/2014/main" id="{7C62145E-972E-AA98-83BB-11990B5B0A19}"/>
                </a:ext>
              </a:extLst>
            </p:cNvPr>
            <p:cNvSpPr/>
            <p:nvPr/>
          </p:nvSpPr>
          <p:spPr>
            <a:xfrm>
              <a:off x="909828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sp>
          <p:nvSpPr>
            <p:cNvPr id="76" name="Rectangle 75">
              <a:extLst>
                <a:ext uri="{FF2B5EF4-FFF2-40B4-BE49-F238E27FC236}">
                  <a16:creationId xmlns:a16="http://schemas.microsoft.com/office/drawing/2014/main" id="{D5C88493-7B69-E58E-EAEA-116212C7C254}"/>
                </a:ext>
              </a:extLst>
            </p:cNvPr>
            <p:cNvSpPr/>
            <p:nvPr/>
          </p:nvSpPr>
          <p:spPr>
            <a:xfrm>
              <a:off x="947420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a:t>
              </a:r>
            </a:p>
          </p:txBody>
        </p:sp>
        <p:sp>
          <p:nvSpPr>
            <p:cNvPr id="77" name="Rectangle 76">
              <a:extLst>
                <a:ext uri="{FF2B5EF4-FFF2-40B4-BE49-F238E27FC236}">
                  <a16:creationId xmlns:a16="http://schemas.microsoft.com/office/drawing/2014/main" id="{7C9C7CE3-7A1C-CF03-CF1E-E5762740CEDA}"/>
                </a:ext>
              </a:extLst>
            </p:cNvPr>
            <p:cNvSpPr/>
            <p:nvPr/>
          </p:nvSpPr>
          <p:spPr>
            <a:xfrm>
              <a:off x="985012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grpSp>
      <p:sp>
        <p:nvSpPr>
          <p:cNvPr id="492" name="Rectangle 491" descr="In the case that there is 0 or 1 element left we don't need to do anything else, since that sequence is already sorted.">
            <a:extLst>
              <a:ext uri="{FF2B5EF4-FFF2-40B4-BE49-F238E27FC236}">
                <a16:creationId xmlns:a16="http://schemas.microsoft.com/office/drawing/2014/main" id="{FA6038B4-F05D-6F20-8BFC-3AC6EC6FC6E8}"/>
              </a:ext>
            </a:extLst>
          </p:cNvPr>
          <p:cNvSpPr/>
          <p:nvPr/>
        </p:nvSpPr>
        <p:spPr>
          <a:xfrm>
            <a:off x="581660" y="1502728"/>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grpSp>
        <p:nvGrpSpPr>
          <p:cNvPr id="508" name="Group 507" descr="If we have 2 or more items left, split the array in half.&#10;&#10;For this example, the two half arrays will be [5,8,2] and [9,4,1].">
            <a:extLst>
              <a:ext uri="{FF2B5EF4-FFF2-40B4-BE49-F238E27FC236}">
                <a16:creationId xmlns:a16="http://schemas.microsoft.com/office/drawing/2014/main" id="{435895E0-AEA0-0940-5D39-646A13B54670}"/>
              </a:ext>
            </a:extLst>
          </p:cNvPr>
          <p:cNvGrpSpPr/>
          <p:nvPr/>
        </p:nvGrpSpPr>
        <p:grpSpPr>
          <a:xfrm>
            <a:off x="143510" y="2620011"/>
            <a:ext cx="2359660" cy="375920"/>
            <a:chOff x="7866380" y="4321811"/>
            <a:chExt cx="2359660" cy="375920"/>
          </a:xfrm>
        </p:grpSpPr>
        <p:sp>
          <p:nvSpPr>
            <p:cNvPr id="502" name="Rectangle 501">
              <a:extLst>
                <a:ext uri="{FF2B5EF4-FFF2-40B4-BE49-F238E27FC236}">
                  <a16:creationId xmlns:a16="http://schemas.microsoft.com/office/drawing/2014/main" id="{1AC0146F-1215-033B-474C-1202CBB1382F}"/>
                </a:ext>
              </a:extLst>
            </p:cNvPr>
            <p:cNvSpPr/>
            <p:nvPr/>
          </p:nvSpPr>
          <p:spPr>
            <a:xfrm>
              <a:off x="786638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503" name="Rectangle 502">
              <a:extLst>
                <a:ext uri="{FF2B5EF4-FFF2-40B4-BE49-F238E27FC236}">
                  <a16:creationId xmlns:a16="http://schemas.microsoft.com/office/drawing/2014/main" id="{6161B0BF-F025-0B80-A6D8-62CD5002CD1C}"/>
                </a:ext>
              </a:extLst>
            </p:cNvPr>
            <p:cNvSpPr/>
            <p:nvPr/>
          </p:nvSpPr>
          <p:spPr>
            <a:xfrm>
              <a:off x="824230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a:t>
              </a:r>
            </a:p>
          </p:txBody>
        </p:sp>
        <p:sp>
          <p:nvSpPr>
            <p:cNvPr id="504" name="Rectangle 503">
              <a:extLst>
                <a:ext uri="{FF2B5EF4-FFF2-40B4-BE49-F238E27FC236}">
                  <a16:creationId xmlns:a16="http://schemas.microsoft.com/office/drawing/2014/main" id="{7E43537C-9288-ABDA-EB6D-AEE370B64291}"/>
                </a:ext>
              </a:extLst>
            </p:cNvPr>
            <p:cNvSpPr/>
            <p:nvPr/>
          </p:nvSpPr>
          <p:spPr>
            <a:xfrm>
              <a:off x="862076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505" name="Rectangle 504">
              <a:extLst>
                <a:ext uri="{FF2B5EF4-FFF2-40B4-BE49-F238E27FC236}">
                  <a16:creationId xmlns:a16="http://schemas.microsoft.com/office/drawing/2014/main" id="{F761104C-7C02-2944-984D-8E55BD055701}"/>
                </a:ext>
              </a:extLst>
            </p:cNvPr>
            <p:cNvSpPr/>
            <p:nvPr/>
          </p:nvSpPr>
          <p:spPr>
            <a:xfrm>
              <a:off x="909828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sp>
          <p:nvSpPr>
            <p:cNvPr id="506" name="Rectangle 505">
              <a:extLst>
                <a:ext uri="{FF2B5EF4-FFF2-40B4-BE49-F238E27FC236}">
                  <a16:creationId xmlns:a16="http://schemas.microsoft.com/office/drawing/2014/main" id="{C59D95F4-292C-4129-52CD-0D6A35C64D95}"/>
                </a:ext>
              </a:extLst>
            </p:cNvPr>
            <p:cNvSpPr/>
            <p:nvPr/>
          </p:nvSpPr>
          <p:spPr>
            <a:xfrm>
              <a:off x="947420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a:t>
              </a:r>
            </a:p>
          </p:txBody>
        </p:sp>
        <p:sp>
          <p:nvSpPr>
            <p:cNvPr id="507" name="Rectangle 506">
              <a:extLst>
                <a:ext uri="{FF2B5EF4-FFF2-40B4-BE49-F238E27FC236}">
                  <a16:creationId xmlns:a16="http://schemas.microsoft.com/office/drawing/2014/main" id="{F84B0681-6C9C-F58D-E1FF-80DFEFD8C581}"/>
                </a:ext>
              </a:extLst>
            </p:cNvPr>
            <p:cNvSpPr/>
            <p:nvPr/>
          </p:nvSpPr>
          <p:spPr>
            <a:xfrm>
              <a:off x="985012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grpSp>
      <p:grpSp>
        <p:nvGrpSpPr>
          <p:cNvPr id="78" name="Group 77" descr="Recursively sort each of the halves. This gives us the two arrays [2,5,8] and [1,4,9]">
            <a:extLst>
              <a:ext uri="{FF2B5EF4-FFF2-40B4-BE49-F238E27FC236}">
                <a16:creationId xmlns:a16="http://schemas.microsoft.com/office/drawing/2014/main" id="{B9E74BD3-16BD-405D-B960-A8F2C73ADA12}"/>
              </a:ext>
            </a:extLst>
          </p:cNvPr>
          <p:cNvGrpSpPr/>
          <p:nvPr/>
        </p:nvGrpSpPr>
        <p:grpSpPr>
          <a:xfrm>
            <a:off x="143510" y="3929254"/>
            <a:ext cx="2359660" cy="375920"/>
            <a:chOff x="7866380" y="4321811"/>
            <a:chExt cx="2359660" cy="375920"/>
          </a:xfrm>
        </p:grpSpPr>
        <p:sp>
          <p:nvSpPr>
            <p:cNvPr id="79" name="Rectangle 78">
              <a:extLst>
                <a:ext uri="{FF2B5EF4-FFF2-40B4-BE49-F238E27FC236}">
                  <a16:creationId xmlns:a16="http://schemas.microsoft.com/office/drawing/2014/main" id="{0EC224A1-B18F-E6A5-748F-A75B1F455D67}"/>
                </a:ext>
              </a:extLst>
            </p:cNvPr>
            <p:cNvSpPr/>
            <p:nvPr/>
          </p:nvSpPr>
          <p:spPr>
            <a:xfrm>
              <a:off x="786638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80" name="Rectangle 79">
              <a:extLst>
                <a:ext uri="{FF2B5EF4-FFF2-40B4-BE49-F238E27FC236}">
                  <a16:creationId xmlns:a16="http://schemas.microsoft.com/office/drawing/2014/main" id="{78CEEEE7-FC40-57CE-4C6B-E3C2648A6C3D}"/>
                </a:ext>
              </a:extLst>
            </p:cNvPr>
            <p:cNvSpPr/>
            <p:nvPr/>
          </p:nvSpPr>
          <p:spPr>
            <a:xfrm>
              <a:off x="824230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81" name="Rectangle 80">
              <a:extLst>
                <a:ext uri="{FF2B5EF4-FFF2-40B4-BE49-F238E27FC236}">
                  <a16:creationId xmlns:a16="http://schemas.microsoft.com/office/drawing/2014/main" id="{24FE4E47-C824-4651-08D3-308F39FAFA47}"/>
                </a:ext>
              </a:extLst>
            </p:cNvPr>
            <p:cNvSpPr/>
            <p:nvPr/>
          </p:nvSpPr>
          <p:spPr>
            <a:xfrm>
              <a:off x="862076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a:t>
              </a:r>
            </a:p>
          </p:txBody>
        </p:sp>
        <p:sp>
          <p:nvSpPr>
            <p:cNvPr id="82" name="Rectangle 81">
              <a:extLst>
                <a:ext uri="{FF2B5EF4-FFF2-40B4-BE49-F238E27FC236}">
                  <a16:creationId xmlns:a16="http://schemas.microsoft.com/office/drawing/2014/main" id="{74962A4A-98DB-B15A-FE92-B6E41220439F}"/>
                </a:ext>
              </a:extLst>
            </p:cNvPr>
            <p:cNvSpPr/>
            <p:nvPr/>
          </p:nvSpPr>
          <p:spPr>
            <a:xfrm>
              <a:off x="909828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83" name="Rectangle 82">
              <a:extLst>
                <a:ext uri="{FF2B5EF4-FFF2-40B4-BE49-F238E27FC236}">
                  <a16:creationId xmlns:a16="http://schemas.microsoft.com/office/drawing/2014/main" id="{326CC13B-3743-C67D-1189-37D1268C0515}"/>
                </a:ext>
              </a:extLst>
            </p:cNvPr>
            <p:cNvSpPr/>
            <p:nvPr/>
          </p:nvSpPr>
          <p:spPr>
            <a:xfrm>
              <a:off x="947420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a:t>
              </a:r>
            </a:p>
          </p:txBody>
        </p:sp>
        <p:sp>
          <p:nvSpPr>
            <p:cNvPr id="84" name="Rectangle 83">
              <a:extLst>
                <a:ext uri="{FF2B5EF4-FFF2-40B4-BE49-F238E27FC236}">
                  <a16:creationId xmlns:a16="http://schemas.microsoft.com/office/drawing/2014/main" id="{940576FB-AFD1-4D3B-05F0-A0B70A599B74}"/>
                </a:ext>
              </a:extLst>
            </p:cNvPr>
            <p:cNvSpPr/>
            <p:nvPr/>
          </p:nvSpPr>
          <p:spPr>
            <a:xfrm>
              <a:off x="985012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grpSp>
      <p:grpSp>
        <p:nvGrpSpPr>
          <p:cNvPr id="4" name="Group 3" descr="To get our final sorted list we merge together the two sorted half lists. To do this we compare the first values from each of the half list, removing the smaller of the two and adding it to a combined list. Repeat until all elements have been removed from one list.">
            <a:extLst>
              <a:ext uri="{FF2B5EF4-FFF2-40B4-BE49-F238E27FC236}">
                <a16:creationId xmlns:a16="http://schemas.microsoft.com/office/drawing/2014/main" id="{9E5B2C66-6C4B-8D6D-2F5A-7F20E1C109E9}"/>
              </a:ext>
            </a:extLst>
          </p:cNvPr>
          <p:cNvGrpSpPr/>
          <p:nvPr/>
        </p:nvGrpSpPr>
        <p:grpSpPr>
          <a:xfrm>
            <a:off x="142240" y="5252911"/>
            <a:ext cx="2359660" cy="1197991"/>
            <a:chOff x="142240" y="5252911"/>
            <a:chExt cx="2359660" cy="1197991"/>
          </a:xfrm>
        </p:grpSpPr>
        <p:grpSp>
          <p:nvGrpSpPr>
            <p:cNvPr id="85" name="Group 84">
              <a:extLst>
                <a:ext uri="{FF2B5EF4-FFF2-40B4-BE49-F238E27FC236}">
                  <a16:creationId xmlns:a16="http://schemas.microsoft.com/office/drawing/2014/main" id="{5405945E-100C-6B39-5FD1-BBBE0566368B}"/>
                </a:ext>
              </a:extLst>
            </p:cNvPr>
            <p:cNvGrpSpPr/>
            <p:nvPr/>
          </p:nvGrpSpPr>
          <p:grpSpPr>
            <a:xfrm>
              <a:off x="143510" y="6074982"/>
              <a:ext cx="2258060" cy="375920"/>
              <a:chOff x="7967980" y="4321811"/>
              <a:chExt cx="2258060" cy="375920"/>
            </a:xfrm>
          </p:grpSpPr>
          <p:sp>
            <p:nvSpPr>
              <p:cNvPr id="86" name="Rectangle 85">
                <a:extLst>
                  <a:ext uri="{FF2B5EF4-FFF2-40B4-BE49-F238E27FC236}">
                    <a16:creationId xmlns:a16="http://schemas.microsoft.com/office/drawing/2014/main" id="{0F3690BB-76CB-BAFE-26B3-260B537AE2DA}"/>
                  </a:ext>
                </a:extLst>
              </p:cNvPr>
              <p:cNvSpPr/>
              <p:nvPr/>
            </p:nvSpPr>
            <p:spPr>
              <a:xfrm>
                <a:off x="796798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87" name="Rectangle 86">
                <a:extLst>
                  <a:ext uri="{FF2B5EF4-FFF2-40B4-BE49-F238E27FC236}">
                    <a16:creationId xmlns:a16="http://schemas.microsoft.com/office/drawing/2014/main" id="{423CC625-C6EE-939F-59C6-8FDBF827024F}"/>
                  </a:ext>
                </a:extLst>
              </p:cNvPr>
              <p:cNvSpPr/>
              <p:nvPr/>
            </p:nvSpPr>
            <p:spPr>
              <a:xfrm>
                <a:off x="834390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88" name="Rectangle 87">
                <a:extLst>
                  <a:ext uri="{FF2B5EF4-FFF2-40B4-BE49-F238E27FC236}">
                    <a16:creationId xmlns:a16="http://schemas.microsoft.com/office/drawing/2014/main" id="{0B4D7055-02F7-A906-4A01-24889BAD2921}"/>
                  </a:ext>
                </a:extLst>
              </p:cNvPr>
              <p:cNvSpPr/>
              <p:nvPr/>
            </p:nvSpPr>
            <p:spPr>
              <a:xfrm>
                <a:off x="872236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a:t>
                </a:r>
              </a:p>
            </p:txBody>
          </p:sp>
          <p:sp>
            <p:nvSpPr>
              <p:cNvPr id="89" name="Rectangle 88">
                <a:extLst>
                  <a:ext uri="{FF2B5EF4-FFF2-40B4-BE49-F238E27FC236}">
                    <a16:creationId xmlns:a16="http://schemas.microsoft.com/office/drawing/2014/main" id="{96CC5D9E-F542-E42E-4C24-9E7DC23692CD}"/>
                  </a:ext>
                </a:extLst>
              </p:cNvPr>
              <p:cNvSpPr/>
              <p:nvPr/>
            </p:nvSpPr>
            <p:spPr>
              <a:xfrm>
                <a:off x="909828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90" name="Rectangle 89">
                <a:extLst>
                  <a:ext uri="{FF2B5EF4-FFF2-40B4-BE49-F238E27FC236}">
                    <a16:creationId xmlns:a16="http://schemas.microsoft.com/office/drawing/2014/main" id="{40B29DFD-1138-7F9E-DB14-8EC859E21220}"/>
                  </a:ext>
                </a:extLst>
              </p:cNvPr>
              <p:cNvSpPr/>
              <p:nvPr/>
            </p:nvSpPr>
            <p:spPr>
              <a:xfrm>
                <a:off x="947420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a:t>
                </a:r>
              </a:p>
            </p:txBody>
          </p:sp>
          <p:sp>
            <p:nvSpPr>
              <p:cNvPr id="91" name="Rectangle 90">
                <a:extLst>
                  <a:ext uri="{FF2B5EF4-FFF2-40B4-BE49-F238E27FC236}">
                    <a16:creationId xmlns:a16="http://schemas.microsoft.com/office/drawing/2014/main" id="{C1A2089A-AFB5-4C8F-9B13-2BCC0A93AEAB}"/>
                  </a:ext>
                </a:extLst>
              </p:cNvPr>
              <p:cNvSpPr/>
              <p:nvPr/>
            </p:nvSpPr>
            <p:spPr>
              <a:xfrm>
                <a:off x="985012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grpSp>
        <p:cxnSp>
          <p:nvCxnSpPr>
            <p:cNvPr id="95" name="Straight Arrow Connector 94">
              <a:extLst>
                <a:ext uri="{FF2B5EF4-FFF2-40B4-BE49-F238E27FC236}">
                  <a16:creationId xmlns:a16="http://schemas.microsoft.com/office/drawing/2014/main" id="{39760A4B-C884-D45E-2DBC-75690FDA2811}"/>
                </a:ext>
              </a:extLst>
            </p:cNvPr>
            <p:cNvCxnSpPr>
              <a:cxnSpLocks/>
              <a:stCxn id="101" idx="2"/>
              <a:endCxn id="86" idx="0"/>
            </p:cNvCxnSpPr>
            <p:nvPr/>
          </p:nvCxnSpPr>
          <p:spPr>
            <a:xfrm flipH="1">
              <a:off x="331470" y="5628831"/>
              <a:ext cx="1230630" cy="446151"/>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nvGrpSpPr>
            <p:cNvPr id="96" name="Group 95">
              <a:extLst>
                <a:ext uri="{FF2B5EF4-FFF2-40B4-BE49-F238E27FC236}">
                  <a16:creationId xmlns:a16="http://schemas.microsoft.com/office/drawing/2014/main" id="{DBA8329B-B184-BF44-2E73-57E81568BE4A}"/>
                </a:ext>
              </a:extLst>
            </p:cNvPr>
            <p:cNvGrpSpPr/>
            <p:nvPr/>
          </p:nvGrpSpPr>
          <p:grpSpPr>
            <a:xfrm>
              <a:off x="142240" y="5252911"/>
              <a:ext cx="2359660" cy="375920"/>
              <a:chOff x="7866380" y="4321811"/>
              <a:chExt cx="2359660" cy="375920"/>
            </a:xfrm>
          </p:grpSpPr>
          <p:sp>
            <p:nvSpPr>
              <p:cNvPr id="97" name="Rectangle 96">
                <a:extLst>
                  <a:ext uri="{FF2B5EF4-FFF2-40B4-BE49-F238E27FC236}">
                    <a16:creationId xmlns:a16="http://schemas.microsoft.com/office/drawing/2014/main" id="{F79926A6-DCE4-B48F-A5CB-5F011A4C0C72}"/>
                  </a:ext>
                </a:extLst>
              </p:cNvPr>
              <p:cNvSpPr/>
              <p:nvPr/>
            </p:nvSpPr>
            <p:spPr>
              <a:xfrm>
                <a:off x="786638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99" name="Rectangle 98">
                <a:extLst>
                  <a:ext uri="{FF2B5EF4-FFF2-40B4-BE49-F238E27FC236}">
                    <a16:creationId xmlns:a16="http://schemas.microsoft.com/office/drawing/2014/main" id="{5D879902-45E2-374E-6352-92BEFC1772DA}"/>
                  </a:ext>
                </a:extLst>
              </p:cNvPr>
              <p:cNvSpPr/>
              <p:nvPr/>
            </p:nvSpPr>
            <p:spPr>
              <a:xfrm>
                <a:off x="824230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100" name="Rectangle 99">
                <a:extLst>
                  <a:ext uri="{FF2B5EF4-FFF2-40B4-BE49-F238E27FC236}">
                    <a16:creationId xmlns:a16="http://schemas.microsoft.com/office/drawing/2014/main" id="{CAAC80FF-CC9B-8C57-D4EB-B9F52B08CF79}"/>
                  </a:ext>
                </a:extLst>
              </p:cNvPr>
              <p:cNvSpPr/>
              <p:nvPr/>
            </p:nvSpPr>
            <p:spPr>
              <a:xfrm>
                <a:off x="862076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a:t>
                </a:r>
              </a:p>
            </p:txBody>
          </p:sp>
          <p:sp>
            <p:nvSpPr>
              <p:cNvPr id="101" name="Rectangle 100">
                <a:extLst>
                  <a:ext uri="{FF2B5EF4-FFF2-40B4-BE49-F238E27FC236}">
                    <a16:creationId xmlns:a16="http://schemas.microsoft.com/office/drawing/2014/main" id="{9F991359-E10F-1CEE-641D-4D6B0901C70B}"/>
                  </a:ext>
                </a:extLst>
              </p:cNvPr>
              <p:cNvSpPr/>
              <p:nvPr/>
            </p:nvSpPr>
            <p:spPr>
              <a:xfrm>
                <a:off x="909828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102" name="Rectangle 101">
                <a:extLst>
                  <a:ext uri="{FF2B5EF4-FFF2-40B4-BE49-F238E27FC236}">
                    <a16:creationId xmlns:a16="http://schemas.microsoft.com/office/drawing/2014/main" id="{DC042204-CC9B-292C-960C-FB3A9E83AD73}"/>
                  </a:ext>
                </a:extLst>
              </p:cNvPr>
              <p:cNvSpPr/>
              <p:nvPr/>
            </p:nvSpPr>
            <p:spPr>
              <a:xfrm>
                <a:off x="947420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a:t>
                </a:r>
              </a:p>
            </p:txBody>
          </p:sp>
          <p:sp>
            <p:nvSpPr>
              <p:cNvPr id="103" name="Rectangle 102">
                <a:extLst>
                  <a:ext uri="{FF2B5EF4-FFF2-40B4-BE49-F238E27FC236}">
                    <a16:creationId xmlns:a16="http://schemas.microsoft.com/office/drawing/2014/main" id="{2038750F-0C93-3541-CBB6-23133514AD7D}"/>
                  </a:ext>
                </a:extLst>
              </p:cNvPr>
              <p:cNvSpPr/>
              <p:nvPr/>
            </p:nvSpPr>
            <p:spPr>
              <a:xfrm>
                <a:off x="985012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grpSp>
        <p:cxnSp>
          <p:nvCxnSpPr>
            <p:cNvPr id="106" name="Straight Arrow Connector 105">
              <a:extLst>
                <a:ext uri="{FF2B5EF4-FFF2-40B4-BE49-F238E27FC236}">
                  <a16:creationId xmlns:a16="http://schemas.microsoft.com/office/drawing/2014/main" id="{402132B9-9C9F-E2DC-3604-45581B49A1B6}"/>
                </a:ext>
              </a:extLst>
            </p:cNvPr>
            <p:cNvCxnSpPr>
              <a:cxnSpLocks/>
              <a:stCxn id="97" idx="2"/>
              <a:endCxn id="87" idx="0"/>
            </p:cNvCxnSpPr>
            <p:nvPr/>
          </p:nvCxnSpPr>
          <p:spPr>
            <a:xfrm>
              <a:off x="330200" y="5628831"/>
              <a:ext cx="377190" cy="446151"/>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09" name="Straight Arrow Connector 108">
              <a:extLst>
                <a:ext uri="{FF2B5EF4-FFF2-40B4-BE49-F238E27FC236}">
                  <a16:creationId xmlns:a16="http://schemas.microsoft.com/office/drawing/2014/main" id="{B8AB2DD9-25E5-A2C3-5B30-1A2098D2A7B5}"/>
                </a:ext>
              </a:extLst>
            </p:cNvPr>
            <p:cNvCxnSpPr>
              <a:cxnSpLocks/>
              <a:stCxn id="102" idx="2"/>
              <a:endCxn id="88" idx="0"/>
            </p:cNvCxnSpPr>
            <p:nvPr/>
          </p:nvCxnSpPr>
          <p:spPr>
            <a:xfrm flipH="1">
              <a:off x="1085850" y="5628831"/>
              <a:ext cx="852170" cy="446151"/>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12" name="Straight Arrow Connector 111">
              <a:extLst>
                <a:ext uri="{FF2B5EF4-FFF2-40B4-BE49-F238E27FC236}">
                  <a16:creationId xmlns:a16="http://schemas.microsoft.com/office/drawing/2014/main" id="{A64C6B2E-65E1-999F-AE4C-0C9B90029F04}"/>
                </a:ext>
              </a:extLst>
            </p:cNvPr>
            <p:cNvCxnSpPr>
              <a:cxnSpLocks/>
              <a:stCxn id="99" idx="2"/>
              <a:endCxn id="89" idx="0"/>
            </p:cNvCxnSpPr>
            <p:nvPr/>
          </p:nvCxnSpPr>
          <p:spPr>
            <a:xfrm>
              <a:off x="706120" y="5628831"/>
              <a:ext cx="755650" cy="446151"/>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15" name="Straight Arrow Connector 114">
              <a:extLst>
                <a:ext uri="{FF2B5EF4-FFF2-40B4-BE49-F238E27FC236}">
                  <a16:creationId xmlns:a16="http://schemas.microsoft.com/office/drawing/2014/main" id="{7BF20938-E610-9740-E5E4-C2A73A8D0BB5}"/>
                </a:ext>
              </a:extLst>
            </p:cNvPr>
            <p:cNvCxnSpPr>
              <a:cxnSpLocks/>
              <a:stCxn id="100" idx="2"/>
              <a:endCxn id="90" idx="0"/>
            </p:cNvCxnSpPr>
            <p:nvPr/>
          </p:nvCxnSpPr>
          <p:spPr>
            <a:xfrm>
              <a:off x="1084580" y="5628831"/>
              <a:ext cx="753110" cy="446151"/>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18" name="Straight Arrow Connector 117">
              <a:extLst>
                <a:ext uri="{FF2B5EF4-FFF2-40B4-BE49-F238E27FC236}">
                  <a16:creationId xmlns:a16="http://schemas.microsoft.com/office/drawing/2014/main" id="{8660D801-269E-358E-2F73-D1FECEE60AAA}"/>
                </a:ext>
              </a:extLst>
            </p:cNvPr>
            <p:cNvCxnSpPr>
              <a:cxnSpLocks/>
              <a:stCxn id="103" idx="2"/>
              <a:endCxn id="91" idx="0"/>
            </p:cNvCxnSpPr>
            <p:nvPr/>
          </p:nvCxnSpPr>
          <p:spPr>
            <a:xfrm flipH="1">
              <a:off x="2213610" y="5628831"/>
              <a:ext cx="100330" cy="446151"/>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8253421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A2CBAD-23AB-0CC2-48DA-218DAB0B7E52}"/>
              </a:ext>
            </a:extLst>
          </p:cNvPr>
          <p:cNvSpPr>
            <a:spLocks noGrp="1"/>
          </p:cNvSpPr>
          <p:nvPr>
            <p:ph type="title"/>
          </p:nvPr>
        </p:nvSpPr>
        <p:spPr/>
        <p:txBody>
          <a:bodyPr/>
          <a:lstStyle/>
          <a:p>
            <a:r>
              <a:rPr lang="en-US" dirty="0"/>
              <a:t>Merge Sort In Action!</a:t>
            </a:r>
          </a:p>
        </p:txBody>
      </p:sp>
      <mc:AlternateContent xmlns:mc="http://schemas.openxmlformats.org/markup-compatibility/2006" xmlns:a14="http://schemas.microsoft.com/office/drawing/2010/main">
        <mc:Choice Requires="a14">
          <p:sp>
            <p:nvSpPr>
              <p:cNvPr id="22" name="TextBox 21">
                <a:extLst>
                  <a:ext uri="{FF2B5EF4-FFF2-40B4-BE49-F238E27FC236}">
                    <a16:creationId xmlns:a16="http://schemas.microsoft.com/office/drawing/2014/main" id="{2DDF2872-D1C3-4B08-E3E4-EF8CAF741EAB}"/>
                  </a:ext>
                </a:extLst>
              </p:cNvPr>
              <p:cNvSpPr txBox="1"/>
              <p:nvPr/>
            </p:nvSpPr>
            <p:spPr>
              <a:xfrm>
                <a:off x="362391" y="1533228"/>
                <a:ext cx="5430520" cy="400110"/>
              </a:xfrm>
              <a:prstGeom prst="rect">
                <a:avLst/>
              </a:prstGeom>
              <a:noFill/>
            </p:spPr>
            <p:txBody>
              <a:bodyPr wrap="square" rtlCol="0">
                <a:spAutoFit/>
              </a:bodyPr>
              <a:lstStyle/>
              <a:p>
                <a:r>
                  <a:rPr lang="en-US" sz="2000" dirty="0"/>
                  <a:t>Sort between indices </a:t>
                </a:r>
                <a14:m>
                  <m:oMath xmlns:m="http://schemas.openxmlformats.org/officeDocument/2006/math">
                    <m:r>
                      <a:rPr lang="en-US" sz="2000" i="1" dirty="0" smtClean="0">
                        <a:solidFill>
                          <a:srgbClr val="FF00FF"/>
                        </a:solidFill>
                        <a:latin typeface="Cambria Math" panose="02040503050406030204" pitchFamily="18" charset="0"/>
                      </a:rPr>
                      <m:t>𝑙𝑜𝑤</m:t>
                    </m:r>
                  </m:oMath>
                </a14:m>
                <a:r>
                  <a:rPr lang="en-US" sz="2000" dirty="0"/>
                  <a:t> and </a:t>
                </a:r>
                <a14:m>
                  <m:oMath xmlns:m="http://schemas.openxmlformats.org/officeDocument/2006/math">
                    <m:r>
                      <a:rPr lang="en-US" sz="2000" i="1" dirty="0" smtClean="0">
                        <a:solidFill>
                          <a:srgbClr val="FF00FF"/>
                        </a:solidFill>
                        <a:latin typeface="Cambria Math" panose="02040503050406030204" pitchFamily="18" charset="0"/>
                      </a:rPr>
                      <m:t>h𝑖𝑔h</m:t>
                    </m:r>
                  </m:oMath>
                </a14:m>
                <a:r>
                  <a:rPr lang="en-US" sz="2000" dirty="0"/>
                  <a:t> </a:t>
                </a:r>
              </a:p>
            </p:txBody>
          </p:sp>
        </mc:Choice>
        <mc:Fallback xmlns="">
          <p:sp>
            <p:nvSpPr>
              <p:cNvPr id="22" name="TextBox 21">
                <a:extLst>
                  <a:ext uri="{FF2B5EF4-FFF2-40B4-BE49-F238E27FC236}">
                    <a16:creationId xmlns:a16="http://schemas.microsoft.com/office/drawing/2014/main" id="{2DDF2872-D1C3-4B08-E3E4-EF8CAF741EAB}"/>
                  </a:ext>
                </a:extLst>
              </p:cNvPr>
              <p:cNvSpPr txBox="1">
                <a:spLocks noRot="1" noChangeAspect="1" noMove="1" noResize="1" noEditPoints="1" noAdjustHandles="1" noChangeArrowheads="1" noChangeShapeType="1" noTextEdit="1"/>
              </p:cNvSpPr>
              <p:nvPr/>
            </p:nvSpPr>
            <p:spPr>
              <a:xfrm>
                <a:off x="362391" y="1533228"/>
                <a:ext cx="5430520" cy="400110"/>
              </a:xfrm>
              <a:prstGeom prst="rect">
                <a:avLst/>
              </a:prstGeom>
              <a:blipFill>
                <a:blip r:embed="rId2"/>
                <a:stretch>
                  <a:fillRect l="-1122" t="-9231" b="-27692"/>
                </a:stretch>
              </a:blipFill>
            </p:spPr>
            <p:txBody>
              <a:bodyPr/>
              <a:lstStyle/>
              <a:p>
                <a:r>
                  <a:rPr lang="en-US">
                    <a:noFill/>
                  </a:rPr>
                  <a:t> </a:t>
                </a:r>
              </a:p>
            </p:txBody>
          </p:sp>
        </mc:Fallback>
      </mc:AlternateContent>
      <p:grpSp>
        <p:nvGrpSpPr>
          <p:cNvPr id="3" name="Group 2" descr="We are sorting the list [5,8,2,9,4,1,3,7]&#10;&#10;Initially low refers to index 0 and high refers to 8">
            <a:extLst>
              <a:ext uri="{FF2B5EF4-FFF2-40B4-BE49-F238E27FC236}">
                <a16:creationId xmlns:a16="http://schemas.microsoft.com/office/drawing/2014/main" id="{8C1DE985-A47B-CFA9-B61D-5A1ED88E2C57}"/>
              </a:ext>
            </a:extLst>
          </p:cNvPr>
          <p:cNvGrpSpPr/>
          <p:nvPr/>
        </p:nvGrpSpPr>
        <p:grpSpPr>
          <a:xfrm>
            <a:off x="2804160" y="2056448"/>
            <a:ext cx="5935214" cy="1125955"/>
            <a:chOff x="2804160" y="2056448"/>
            <a:chExt cx="5935214" cy="1125955"/>
          </a:xfrm>
        </p:grpSpPr>
        <p:grpSp>
          <p:nvGrpSpPr>
            <p:cNvPr id="21" name="Group 20">
              <a:extLst>
                <a:ext uri="{FF2B5EF4-FFF2-40B4-BE49-F238E27FC236}">
                  <a16:creationId xmlns:a16="http://schemas.microsoft.com/office/drawing/2014/main" id="{A14DCCF6-BB83-4EE3-BC80-0BFBFF244782}"/>
                </a:ext>
              </a:extLst>
            </p:cNvPr>
            <p:cNvGrpSpPr/>
            <p:nvPr/>
          </p:nvGrpSpPr>
          <p:grpSpPr>
            <a:xfrm>
              <a:off x="2876550" y="2056448"/>
              <a:ext cx="5862824" cy="732853"/>
              <a:chOff x="641350" y="2386266"/>
              <a:chExt cx="5862824" cy="732853"/>
            </a:xfrm>
          </p:grpSpPr>
          <p:sp>
            <p:nvSpPr>
              <p:cNvPr id="7" name="Rectangle 6">
                <a:extLst>
                  <a:ext uri="{FF2B5EF4-FFF2-40B4-BE49-F238E27FC236}">
                    <a16:creationId xmlns:a16="http://schemas.microsoft.com/office/drawing/2014/main" id="{B888C230-FD3C-EA40-210A-BFFCADEDCFB4}"/>
                  </a:ext>
                </a:extLst>
              </p:cNvPr>
              <p:cNvSpPr/>
              <p:nvPr/>
            </p:nvSpPr>
            <p:spPr>
              <a:xfrm>
                <a:off x="641350" y="2386266"/>
                <a:ext cx="732853" cy="732853"/>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8" name="Rectangle 7">
                <a:extLst>
                  <a:ext uri="{FF2B5EF4-FFF2-40B4-BE49-F238E27FC236}">
                    <a16:creationId xmlns:a16="http://schemas.microsoft.com/office/drawing/2014/main" id="{488F41F6-3204-607E-164A-DCA6BA90C383}"/>
                  </a:ext>
                </a:extLst>
              </p:cNvPr>
              <p:cNvSpPr/>
              <p:nvPr/>
            </p:nvSpPr>
            <p:spPr>
              <a:xfrm>
                <a:off x="1374203" y="2386266"/>
                <a:ext cx="732853" cy="732853"/>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a:t>
                </a:r>
              </a:p>
            </p:txBody>
          </p:sp>
          <p:sp>
            <p:nvSpPr>
              <p:cNvPr id="9" name="Rectangle 8">
                <a:extLst>
                  <a:ext uri="{FF2B5EF4-FFF2-40B4-BE49-F238E27FC236}">
                    <a16:creationId xmlns:a16="http://schemas.microsoft.com/office/drawing/2014/main" id="{F7076EE9-0D45-1598-39E4-88A91E3187FC}"/>
                  </a:ext>
                </a:extLst>
              </p:cNvPr>
              <p:cNvSpPr/>
              <p:nvPr/>
            </p:nvSpPr>
            <p:spPr>
              <a:xfrm>
                <a:off x="2107056" y="2386266"/>
                <a:ext cx="732853" cy="732853"/>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10" name="Rectangle 9">
                <a:extLst>
                  <a:ext uri="{FF2B5EF4-FFF2-40B4-BE49-F238E27FC236}">
                    <a16:creationId xmlns:a16="http://schemas.microsoft.com/office/drawing/2014/main" id="{E2F75015-E664-CC9C-4594-D28BA01E463F}"/>
                  </a:ext>
                </a:extLst>
              </p:cNvPr>
              <p:cNvSpPr/>
              <p:nvPr/>
            </p:nvSpPr>
            <p:spPr>
              <a:xfrm>
                <a:off x="2839909" y="2386266"/>
                <a:ext cx="732853" cy="732853"/>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sp>
            <p:nvSpPr>
              <p:cNvPr id="11" name="Rectangle 10">
                <a:extLst>
                  <a:ext uri="{FF2B5EF4-FFF2-40B4-BE49-F238E27FC236}">
                    <a16:creationId xmlns:a16="http://schemas.microsoft.com/office/drawing/2014/main" id="{9E7EF827-6599-548F-5C3D-8292DB144B00}"/>
                  </a:ext>
                </a:extLst>
              </p:cNvPr>
              <p:cNvSpPr/>
              <p:nvPr/>
            </p:nvSpPr>
            <p:spPr>
              <a:xfrm>
                <a:off x="3572762" y="2386266"/>
                <a:ext cx="732853" cy="732853"/>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a:t>
                </a:r>
              </a:p>
            </p:txBody>
          </p:sp>
          <p:sp>
            <p:nvSpPr>
              <p:cNvPr id="12" name="Rectangle 11">
                <a:extLst>
                  <a:ext uri="{FF2B5EF4-FFF2-40B4-BE49-F238E27FC236}">
                    <a16:creationId xmlns:a16="http://schemas.microsoft.com/office/drawing/2014/main" id="{7B9FB8D4-ECC1-E1AB-E075-8F7CCE064CB4}"/>
                  </a:ext>
                </a:extLst>
              </p:cNvPr>
              <p:cNvSpPr/>
              <p:nvPr/>
            </p:nvSpPr>
            <p:spPr>
              <a:xfrm>
                <a:off x="4305615" y="2386266"/>
                <a:ext cx="732853" cy="732853"/>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19" name="Rectangle 18">
                <a:extLst>
                  <a:ext uri="{FF2B5EF4-FFF2-40B4-BE49-F238E27FC236}">
                    <a16:creationId xmlns:a16="http://schemas.microsoft.com/office/drawing/2014/main" id="{1BB24EE8-88B6-5BE1-2240-D58005BAE911}"/>
                  </a:ext>
                </a:extLst>
              </p:cNvPr>
              <p:cNvSpPr/>
              <p:nvPr/>
            </p:nvSpPr>
            <p:spPr>
              <a:xfrm>
                <a:off x="5038468" y="2386266"/>
                <a:ext cx="732853" cy="732853"/>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20" name="Rectangle 19">
                <a:extLst>
                  <a:ext uri="{FF2B5EF4-FFF2-40B4-BE49-F238E27FC236}">
                    <a16:creationId xmlns:a16="http://schemas.microsoft.com/office/drawing/2014/main" id="{F096B498-5386-7132-97CB-04CACDCC3646}"/>
                  </a:ext>
                </a:extLst>
              </p:cNvPr>
              <p:cNvSpPr/>
              <p:nvPr/>
            </p:nvSpPr>
            <p:spPr>
              <a:xfrm>
                <a:off x="5771321" y="2386266"/>
                <a:ext cx="732853" cy="732853"/>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grpSp>
        <mc:AlternateContent xmlns:mc="http://schemas.openxmlformats.org/markup-compatibility/2006" xmlns:a14="http://schemas.microsoft.com/office/drawing/2010/main">
          <mc:Choice Requires="a14">
            <p:sp>
              <p:nvSpPr>
                <p:cNvPr id="24" name="TextBox 23">
                  <a:extLst>
                    <a:ext uri="{FF2B5EF4-FFF2-40B4-BE49-F238E27FC236}">
                      <a16:creationId xmlns:a16="http://schemas.microsoft.com/office/drawing/2014/main" id="{A7DCC280-7CB1-97D9-0F00-51561B65C832}"/>
                    </a:ext>
                  </a:extLst>
                </p:cNvPr>
                <p:cNvSpPr txBox="1"/>
                <p:nvPr/>
              </p:nvSpPr>
              <p:spPr>
                <a:xfrm>
                  <a:off x="2804160" y="2813071"/>
                  <a:ext cx="732853" cy="369332"/>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r>
                          <a:rPr lang="en-US" sz="1800" i="1" dirty="0" smtClean="0">
                            <a:solidFill>
                              <a:srgbClr val="FF00FF"/>
                            </a:solidFill>
                            <a:latin typeface="Cambria Math" panose="02040503050406030204" pitchFamily="18" charset="0"/>
                          </a:rPr>
                          <m:t>𝑙𝑜𝑤</m:t>
                        </m:r>
                      </m:oMath>
                    </m:oMathPara>
                  </a14:m>
                  <a:endParaRPr lang="en-US" dirty="0"/>
                </a:p>
              </p:txBody>
            </p:sp>
          </mc:Choice>
          <mc:Fallback xmlns="">
            <p:sp>
              <p:nvSpPr>
                <p:cNvPr id="24" name="TextBox 23">
                  <a:extLst>
                    <a:ext uri="{FF2B5EF4-FFF2-40B4-BE49-F238E27FC236}">
                      <a16:creationId xmlns:a16="http://schemas.microsoft.com/office/drawing/2014/main" id="{A7DCC280-7CB1-97D9-0F00-51561B65C832}"/>
                    </a:ext>
                  </a:extLst>
                </p:cNvPr>
                <p:cNvSpPr txBox="1">
                  <a:spLocks noRot="1" noChangeAspect="1" noMove="1" noResize="1" noEditPoints="1" noAdjustHandles="1" noChangeArrowheads="1" noChangeShapeType="1" noTextEdit="1"/>
                </p:cNvSpPr>
                <p:nvPr/>
              </p:nvSpPr>
              <p:spPr>
                <a:xfrm>
                  <a:off x="2804160" y="2813071"/>
                  <a:ext cx="732853" cy="369332"/>
                </a:xfrm>
                <a:prstGeom prst="rect">
                  <a:avLst/>
                </a:prstGeom>
                <a:blipFill>
                  <a:blip r:embed="rId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5" name="TextBox 24">
                  <a:extLst>
                    <a:ext uri="{FF2B5EF4-FFF2-40B4-BE49-F238E27FC236}">
                      <a16:creationId xmlns:a16="http://schemas.microsoft.com/office/drawing/2014/main" id="{E47521F1-C529-BCFD-8388-55369777A507}"/>
                    </a:ext>
                  </a:extLst>
                </p:cNvPr>
                <p:cNvSpPr txBox="1"/>
                <p:nvPr/>
              </p:nvSpPr>
              <p:spPr>
                <a:xfrm>
                  <a:off x="8006520" y="2789301"/>
                  <a:ext cx="732853" cy="369332"/>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r>
                          <a:rPr lang="en-US" sz="1800" b="0" i="1" dirty="0" smtClean="0">
                            <a:solidFill>
                              <a:srgbClr val="FF00FF"/>
                            </a:solidFill>
                            <a:latin typeface="Cambria Math" panose="02040503050406030204" pitchFamily="18" charset="0"/>
                          </a:rPr>
                          <m:t>h𝑖𝑔h</m:t>
                        </m:r>
                      </m:oMath>
                    </m:oMathPara>
                  </a14:m>
                  <a:endParaRPr lang="en-US" dirty="0"/>
                </a:p>
              </p:txBody>
            </p:sp>
          </mc:Choice>
          <mc:Fallback xmlns="">
            <p:sp>
              <p:nvSpPr>
                <p:cNvPr id="25" name="TextBox 24">
                  <a:extLst>
                    <a:ext uri="{FF2B5EF4-FFF2-40B4-BE49-F238E27FC236}">
                      <a16:creationId xmlns:a16="http://schemas.microsoft.com/office/drawing/2014/main" id="{E47521F1-C529-BCFD-8388-55369777A507}"/>
                    </a:ext>
                  </a:extLst>
                </p:cNvPr>
                <p:cNvSpPr txBox="1">
                  <a:spLocks noRot="1" noChangeAspect="1" noMove="1" noResize="1" noEditPoints="1" noAdjustHandles="1" noChangeArrowheads="1" noChangeShapeType="1" noTextEdit="1"/>
                </p:cNvSpPr>
                <p:nvPr/>
              </p:nvSpPr>
              <p:spPr>
                <a:xfrm>
                  <a:off x="8006520" y="2789301"/>
                  <a:ext cx="732853" cy="369332"/>
                </a:xfrm>
                <a:prstGeom prst="rect">
                  <a:avLst/>
                </a:prstGeom>
                <a:blipFill>
                  <a:blip r:embed="rId4"/>
                  <a:stretch>
                    <a:fillRect b="-13333"/>
                  </a:stretch>
                </a:blipFill>
              </p:spPr>
              <p:txBody>
                <a:bodyPr/>
                <a:lstStyle/>
                <a:p>
                  <a:r>
                    <a:rPr lang="en-US">
                      <a:noFill/>
                    </a:rPr>
                    <a:t> </a:t>
                  </a:r>
                </a:p>
              </p:txBody>
            </p:sp>
          </mc:Fallback>
        </mc:AlternateContent>
      </p:grpSp>
      <mc:AlternateContent xmlns:mc="http://schemas.openxmlformats.org/markup-compatibility/2006" xmlns:a14="http://schemas.microsoft.com/office/drawing/2010/main">
        <mc:Choice Requires="a14">
          <p:sp>
            <p:nvSpPr>
              <p:cNvPr id="27" name="TextBox 26">
                <a:extLst>
                  <a:ext uri="{FF2B5EF4-FFF2-40B4-BE49-F238E27FC236}">
                    <a16:creationId xmlns:a16="http://schemas.microsoft.com/office/drawing/2014/main" id="{5388C347-A8D8-2303-74DB-E7D69034D8A2}"/>
                  </a:ext>
                </a:extLst>
              </p:cNvPr>
              <p:cNvSpPr txBox="1"/>
              <p:nvPr/>
            </p:nvSpPr>
            <p:spPr>
              <a:xfrm>
                <a:off x="312257" y="3142831"/>
                <a:ext cx="8852729" cy="400110"/>
              </a:xfrm>
              <a:prstGeom prst="rect">
                <a:avLst/>
              </a:prstGeom>
              <a:noFill/>
            </p:spPr>
            <p:txBody>
              <a:bodyPr wrap="square" rtlCol="0">
                <a:spAutoFit/>
              </a:bodyPr>
              <a:lstStyle/>
              <a:p>
                <a:r>
                  <a:rPr lang="en-US" sz="2000" dirty="0"/>
                  <a:t>Base Case: if </a:t>
                </a:r>
                <a14:m>
                  <m:oMath xmlns:m="http://schemas.openxmlformats.org/officeDocument/2006/math">
                    <m:r>
                      <a:rPr lang="en-US" sz="2000" i="1" dirty="0" smtClean="0">
                        <a:solidFill>
                          <a:srgbClr val="FF00FF"/>
                        </a:solidFill>
                        <a:latin typeface="Cambria Math" panose="02040503050406030204" pitchFamily="18" charset="0"/>
                      </a:rPr>
                      <m:t>𝑙𝑜𝑤</m:t>
                    </m:r>
                  </m:oMath>
                </a14:m>
                <a:r>
                  <a:rPr lang="en-US" sz="2000" dirty="0"/>
                  <a:t> == </a:t>
                </a:r>
                <a14:m>
                  <m:oMath xmlns:m="http://schemas.openxmlformats.org/officeDocument/2006/math">
                    <m:r>
                      <a:rPr lang="en-US" sz="2000" b="0" i="1" dirty="0" smtClean="0">
                        <a:solidFill>
                          <a:srgbClr val="FF00FF"/>
                        </a:solidFill>
                        <a:latin typeface="Cambria Math" panose="02040503050406030204" pitchFamily="18" charset="0"/>
                      </a:rPr>
                      <m:t>h𝑖𝑔h</m:t>
                    </m:r>
                  </m:oMath>
                </a14:m>
                <a:r>
                  <a:rPr lang="en-US" sz="2000" dirty="0"/>
                  <a:t> then that range is already sorted!</a:t>
                </a:r>
              </a:p>
            </p:txBody>
          </p:sp>
        </mc:Choice>
        <mc:Fallback xmlns="">
          <p:sp>
            <p:nvSpPr>
              <p:cNvPr id="27" name="TextBox 26">
                <a:extLst>
                  <a:ext uri="{FF2B5EF4-FFF2-40B4-BE49-F238E27FC236}">
                    <a16:creationId xmlns:a16="http://schemas.microsoft.com/office/drawing/2014/main" id="{5388C347-A8D8-2303-74DB-E7D69034D8A2}"/>
                  </a:ext>
                </a:extLst>
              </p:cNvPr>
              <p:cNvSpPr txBox="1">
                <a:spLocks noRot="1" noChangeAspect="1" noMove="1" noResize="1" noEditPoints="1" noAdjustHandles="1" noChangeArrowheads="1" noChangeShapeType="1" noTextEdit="1"/>
              </p:cNvSpPr>
              <p:nvPr/>
            </p:nvSpPr>
            <p:spPr>
              <a:xfrm>
                <a:off x="312257" y="3142831"/>
                <a:ext cx="8852729" cy="400110"/>
              </a:xfrm>
              <a:prstGeom prst="rect">
                <a:avLst/>
              </a:prstGeom>
              <a:blipFill>
                <a:blip r:embed="rId5"/>
                <a:stretch>
                  <a:fillRect l="-689" t="-9231" b="-27692"/>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8" name="TextBox 27">
                <a:extLst>
                  <a:ext uri="{FF2B5EF4-FFF2-40B4-BE49-F238E27FC236}">
                    <a16:creationId xmlns:a16="http://schemas.microsoft.com/office/drawing/2014/main" id="{503BBCFA-D348-D5DC-E24C-572F4975723A}"/>
                  </a:ext>
                </a:extLst>
              </p:cNvPr>
              <p:cNvSpPr txBox="1"/>
              <p:nvPr/>
            </p:nvSpPr>
            <p:spPr>
              <a:xfrm>
                <a:off x="312257" y="3539659"/>
                <a:ext cx="10991410" cy="552972"/>
              </a:xfrm>
              <a:prstGeom prst="rect">
                <a:avLst/>
              </a:prstGeom>
              <a:noFill/>
            </p:spPr>
            <p:txBody>
              <a:bodyPr wrap="square" rtlCol="0">
                <a:spAutoFit/>
              </a:bodyPr>
              <a:lstStyle/>
              <a:p>
                <a:r>
                  <a:rPr lang="en-US" sz="2000" dirty="0"/>
                  <a:t>Divide and Conquer: Otherwise call </a:t>
                </a:r>
                <a:r>
                  <a:rPr lang="en-US" sz="2000" dirty="0" err="1"/>
                  <a:t>mergesort</a:t>
                </a:r>
                <a:r>
                  <a:rPr lang="en-US" sz="2000" dirty="0"/>
                  <a:t> on ranges </a:t>
                </a:r>
                <a14:m>
                  <m:oMath xmlns:m="http://schemas.openxmlformats.org/officeDocument/2006/math">
                    <m:d>
                      <m:dPr>
                        <m:ctrlPr>
                          <a:rPr lang="en-US" sz="2000" b="0" i="1" smtClean="0">
                            <a:solidFill>
                              <a:srgbClr val="FF00FF"/>
                            </a:solidFill>
                            <a:latin typeface="Cambria Math" panose="02040503050406030204" pitchFamily="18" charset="0"/>
                          </a:rPr>
                        </m:ctrlPr>
                      </m:dPr>
                      <m:e>
                        <m:r>
                          <a:rPr lang="en-US" sz="2000" b="0" i="1" smtClean="0">
                            <a:solidFill>
                              <a:srgbClr val="FF00FF"/>
                            </a:solidFill>
                            <a:latin typeface="Cambria Math" panose="02040503050406030204" pitchFamily="18" charset="0"/>
                          </a:rPr>
                          <m:t>𝑙𝑜𝑤</m:t>
                        </m:r>
                        <m:r>
                          <a:rPr lang="en-US" sz="2000" b="0" i="1" smtClean="0">
                            <a:solidFill>
                              <a:srgbClr val="FF00FF"/>
                            </a:solidFill>
                            <a:latin typeface="Cambria Math" panose="02040503050406030204" pitchFamily="18" charset="0"/>
                          </a:rPr>
                          <m:t>,</m:t>
                        </m:r>
                        <m:f>
                          <m:fPr>
                            <m:ctrlPr>
                              <a:rPr lang="en-US" sz="2000" b="0" i="1" smtClean="0">
                                <a:solidFill>
                                  <a:srgbClr val="FF00FF"/>
                                </a:solidFill>
                                <a:latin typeface="Cambria Math" panose="02040503050406030204" pitchFamily="18" charset="0"/>
                              </a:rPr>
                            </m:ctrlPr>
                          </m:fPr>
                          <m:num>
                            <m:r>
                              <a:rPr lang="en-US" sz="2000" b="0" i="1" smtClean="0">
                                <a:solidFill>
                                  <a:srgbClr val="FF00FF"/>
                                </a:solidFill>
                                <a:latin typeface="Cambria Math" panose="02040503050406030204" pitchFamily="18" charset="0"/>
                              </a:rPr>
                              <m:t>𝑙𝑜𝑤</m:t>
                            </m:r>
                            <m:r>
                              <a:rPr lang="en-US" sz="2000" b="0" i="1" smtClean="0">
                                <a:solidFill>
                                  <a:srgbClr val="FF00FF"/>
                                </a:solidFill>
                                <a:latin typeface="Cambria Math" panose="02040503050406030204" pitchFamily="18" charset="0"/>
                              </a:rPr>
                              <m:t>+</m:t>
                            </m:r>
                            <m:r>
                              <a:rPr lang="en-US" sz="2000" b="0" i="1" smtClean="0">
                                <a:solidFill>
                                  <a:srgbClr val="FF00FF"/>
                                </a:solidFill>
                                <a:latin typeface="Cambria Math" panose="02040503050406030204" pitchFamily="18" charset="0"/>
                              </a:rPr>
                              <m:t>h𝑖𝑔h</m:t>
                            </m:r>
                          </m:num>
                          <m:den>
                            <m:r>
                              <a:rPr lang="en-US" sz="2000" b="0" i="1" smtClean="0">
                                <a:solidFill>
                                  <a:srgbClr val="FF00FF"/>
                                </a:solidFill>
                                <a:latin typeface="Cambria Math" panose="02040503050406030204" pitchFamily="18" charset="0"/>
                              </a:rPr>
                              <m:t>2</m:t>
                            </m:r>
                          </m:den>
                        </m:f>
                      </m:e>
                    </m:d>
                  </m:oMath>
                </a14:m>
                <a:r>
                  <a:rPr lang="en-US" sz="2000" dirty="0"/>
                  <a:t> and </a:t>
                </a:r>
                <a14:m>
                  <m:oMath xmlns:m="http://schemas.openxmlformats.org/officeDocument/2006/math">
                    <m:d>
                      <m:dPr>
                        <m:ctrlPr>
                          <a:rPr lang="en-US" sz="2000" i="1">
                            <a:solidFill>
                              <a:srgbClr val="FF00FF"/>
                            </a:solidFill>
                            <a:latin typeface="Cambria Math" panose="02040503050406030204" pitchFamily="18" charset="0"/>
                          </a:rPr>
                        </m:ctrlPr>
                      </m:dPr>
                      <m:e>
                        <m:f>
                          <m:fPr>
                            <m:ctrlPr>
                              <a:rPr lang="en-US" sz="2000" i="1">
                                <a:solidFill>
                                  <a:srgbClr val="FF00FF"/>
                                </a:solidFill>
                                <a:latin typeface="Cambria Math" panose="02040503050406030204" pitchFamily="18" charset="0"/>
                              </a:rPr>
                            </m:ctrlPr>
                          </m:fPr>
                          <m:num>
                            <m:r>
                              <a:rPr lang="en-US" sz="2000" i="1">
                                <a:solidFill>
                                  <a:srgbClr val="FF00FF"/>
                                </a:solidFill>
                                <a:latin typeface="Cambria Math" panose="02040503050406030204" pitchFamily="18" charset="0"/>
                              </a:rPr>
                              <m:t>𝑙𝑜𝑤</m:t>
                            </m:r>
                            <m:r>
                              <a:rPr lang="en-US" sz="2000" i="1">
                                <a:solidFill>
                                  <a:srgbClr val="FF00FF"/>
                                </a:solidFill>
                                <a:latin typeface="Cambria Math" panose="02040503050406030204" pitchFamily="18" charset="0"/>
                              </a:rPr>
                              <m:t>+</m:t>
                            </m:r>
                            <m:r>
                              <a:rPr lang="en-US" sz="2000" i="1">
                                <a:solidFill>
                                  <a:srgbClr val="FF00FF"/>
                                </a:solidFill>
                                <a:latin typeface="Cambria Math" panose="02040503050406030204" pitchFamily="18" charset="0"/>
                              </a:rPr>
                              <m:t>h𝑖𝑔h</m:t>
                            </m:r>
                          </m:num>
                          <m:den>
                            <m:r>
                              <a:rPr lang="en-US" sz="2000" i="1">
                                <a:solidFill>
                                  <a:srgbClr val="FF00FF"/>
                                </a:solidFill>
                                <a:latin typeface="Cambria Math" panose="02040503050406030204" pitchFamily="18" charset="0"/>
                              </a:rPr>
                              <m:t>2</m:t>
                            </m:r>
                          </m:den>
                        </m:f>
                        <m:r>
                          <a:rPr lang="en-US" sz="2000" b="0" i="1" smtClean="0">
                            <a:solidFill>
                              <a:srgbClr val="FF00FF"/>
                            </a:solidFill>
                            <a:latin typeface="Cambria Math" panose="02040503050406030204" pitchFamily="18" charset="0"/>
                          </a:rPr>
                          <m:t>+1, </m:t>
                        </m:r>
                        <m:r>
                          <a:rPr lang="en-US" sz="2000" b="0" i="1" smtClean="0">
                            <a:solidFill>
                              <a:srgbClr val="FF00FF"/>
                            </a:solidFill>
                            <a:latin typeface="Cambria Math" panose="02040503050406030204" pitchFamily="18" charset="0"/>
                          </a:rPr>
                          <m:t>h𝑖𝑔h</m:t>
                        </m:r>
                      </m:e>
                    </m:d>
                  </m:oMath>
                </a14:m>
                <a:endParaRPr lang="en-US" sz="2000" dirty="0"/>
              </a:p>
            </p:txBody>
          </p:sp>
        </mc:Choice>
        <mc:Fallback xmlns="">
          <p:sp>
            <p:nvSpPr>
              <p:cNvPr id="28" name="TextBox 27">
                <a:extLst>
                  <a:ext uri="{FF2B5EF4-FFF2-40B4-BE49-F238E27FC236}">
                    <a16:creationId xmlns:a16="http://schemas.microsoft.com/office/drawing/2014/main" id="{503BBCFA-D348-D5DC-E24C-572F4975723A}"/>
                  </a:ext>
                </a:extLst>
              </p:cNvPr>
              <p:cNvSpPr txBox="1">
                <a:spLocks noRot="1" noChangeAspect="1" noMove="1" noResize="1" noEditPoints="1" noAdjustHandles="1" noChangeArrowheads="1" noChangeShapeType="1" noTextEdit="1"/>
              </p:cNvSpPr>
              <p:nvPr/>
            </p:nvSpPr>
            <p:spPr>
              <a:xfrm>
                <a:off x="312257" y="3539659"/>
                <a:ext cx="10991410" cy="552972"/>
              </a:xfrm>
              <a:prstGeom prst="rect">
                <a:avLst/>
              </a:prstGeom>
              <a:blipFill>
                <a:blip r:embed="rId6"/>
                <a:stretch>
                  <a:fillRect l="-555" b="-6667"/>
                </a:stretch>
              </a:blipFill>
            </p:spPr>
            <p:txBody>
              <a:bodyPr/>
              <a:lstStyle/>
              <a:p>
                <a:r>
                  <a:rPr lang="en-US">
                    <a:noFill/>
                  </a:rPr>
                  <a:t> </a:t>
                </a:r>
              </a:p>
            </p:txBody>
          </p:sp>
        </mc:Fallback>
      </mc:AlternateContent>
      <p:grpSp>
        <p:nvGrpSpPr>
          <p:cNvPr id="4" name="Group 3" descr="To divide we split the array into two halves by calculating the midpoint between low and high, which is (low+high)/2. Our two half arrays are then the indices from low to (low+high)/2 and then from (low+high)/2 +1 up to high. We recursively sort those two half arrays.">
            <a:extLst>
              <a:ext uri="{FF2B5EF4-FFF2-40B4-BE49-F238E27FC236}">
                <a16:creationId xmlns:a16="http://schemas.microsoft.com/office/drawing/2014/main" id="{80DE510C-DD88-EA71-8A37-6C8BB68BE54A}"/>
              </a:ext>
            </a:extLst>
          </p:cNvPr>
          <p:cNvGrpSpPr/>
          <p:nvPr/>
        </p:nvGrpSpPr>
        <p:grpSpPr>
          <a:xfrm>
            <a:off x="2580640" y="4002150"/>
            <a:ext cx="5935214" cy="1504570"/>
            <a:chOff x="2580640" y="4002150"/>
            <a:chExt cx="5935214" cy="1504570"/>
          </a:xfrm>
        </p:grpSpPr>
        <p:grpSp>
          <p:nvGrpSpPr>
            <p:cNvPr id="29" name="Group 28">
              <a:extLst>
                <a:ext uri="{FF2B5EF4-FFF2-40B4-BE49-F238E27FC236}">
                  <a16:creationId xmlns:a16="http://schemas.microsoft.com/office/drawing/2014/main" id="{3D3C4954-18C7-146E-6B7E-0D9D212CA13A}"/>
                </a:ext>
              </a:extLst>
            </p:cNvPr>
            <p:cNvGrpSpPr/>
            <p:nvPr/>
          </p:nvGrpSpPr>
          <p:grpSpPr>
            <a:xfrm>
              <a:off x="2653030" y="4199677"/>
              <a:ext cx="5862824" cy="732853"/>
              <a:chOff x="641350" y="2386266"/>
              <a:chExt cx="5862824" cy="732853"/>
            </a:xfrm>
          </p:grpSpPr>
          <p:sp>
            <p:nvSpPr>
              <p:cNvPr id="30" name="Rectangle 29">
                <a:extLst>
                  <a:ext uri="{FF2B5EF4-FFF2-40B4-BE49-F238E27FC236}">
                    <a16:creationId xmlns:a16="http://schemas.microsoft.com/office/drawing/2014/main" id="{263E3FFF-3C3A-E76C-6E22-3C2489A65651}"/>
                  </a:ext>
                </a:extLst>
              </p:cNvPr>
              <p:cNvSpPr/>
              <p:nvPr/>
            </p:nvSpPr>
            <p:spPr>
              <a:xfrm>
                <a:off x="641350" y="2386266"/>
                <a:ext cx="732853" cy="732853"/>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31" name="Rectangle 30">
                <a:extLst>
                  <a:ext uri="{FF2B5EF4-FFF2-40B4-BE49-F238E27FC236}">
                    <a16:creationId xmlns:a16="http://schemas.microsoft.com/office/drawing/2014/main" id="{B4AB53C9-518C-D320-CF21-4B4CD17CFE26}"/>
                  </a:ext>
                </a:extLst>
              </p:cNvPr>
              <p:cNvSpPr/>
              <p:nvPr/>
            </p:nvSpPr>
            <p:spPr>
              <a:xfrm>
                <a:off x="1374203" y="2386266"/>
                <a:ext cx="732853" cy="732853"/>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a:t>
                </a:r>
              </a:p>
            </p:txBody>
          </p:sp>
          <p:sp>
            <p:nvSpPr>
              <p:cNvPr id="32" name="Rectangle 31">
                <a:extLst>
                  <a:ext uri="{FF2B5EF4-FFF2-40B4-BE49-F238E27FC236}">
                    <a16:creationId xmlns:a16="http://schemas.microsoft.com/office/drawing/2014/main" id="{ED232457-E7F3-9FA4-E6AF-0C289F508761}"/>
                  </a:ext>
                </a:extLst>
              </p:cNvPr>
              <p:cNvSpPr/>
              <p:nvPr/>
            </p:nvSpPr>
            <p:spPr>
              <a:xfrm>
                <a:off x="2107056" y="2386266"/>
                <a:ext cx="732853" cy="732853"/>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33" name="Rectangle 32">
                <a:extLst>
                  <a:ext uri="{FF2B5EF4-FFF2-40B4-BE49-F238E27FC236}">
                    <a16:creationId xmlns:a16="http://schemas.microsoft.com/office/drawing/2014/main" id="{83C181DA-77E2-6D0D-BF2D-D935A61F7614}"/>
                  </a:ext>
                </a:extLst>
              </p:cNvPr>
              <p:cNvSpPr/>
              <p:nvPr/>
            </p:nvSpPr>
            <p:spPr>
              <a:xfrm>
                <a:off x="2839909" y="2386266"/>
                <a:ext cx="732853" cy="732853"/>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sp>
            <p:nvSpPr>
              <p:cNvPr id="34" name="Rectangle 33">
                <a:extLst>
                  <a:ext uri="{FF2B5EF4-FFF2-40B4-BE49-F238E27FC236}">
                    <a16:creationId xmlns:a16="http://schemas.microsoft.com/office/drawing/2014/main" id="{531CBE20-1325-540C-60C6-0FE22059A639}"/>
                  </a:ext>
                </a:extLst>
              </p:cNvPr>
              <p:cNvSpPr/>
              <p:nvPr/>
            </p:nvSpPr>
            <p:spPr>
              <a:xfrm>
                <a:off x="3572762" y="2386266"/>
                <a:ext cx="732853" cy="732853"/>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a:t>
                </a:r>
              </a:p>
            </p:txBody>
          </p:sp>
          <p:sp>
            <p:nvSpPr>
              <p:cNvPr id="35" name="Rectangle 34">
                <a:extLst>
                  <a:ext uri="{FF2B5EF4-FFF2-40B4-BE49-F238E27FC236}">
                    <a16:creationId xmlns:a16="http://schemas.microsoft.com/office/drawing/2014/main" id="{7A68CC84-471E-C966-DB8A-1C5F1B77A5AB}"/>
                  </a:ext>
                </a:extLst>
              </p:cNvPr>
              <p:cNvSpPr/>
              <p:nvPr/>
            </p:nvSpPr>
            <p:spPr>
              <a:xfrm>
                <a:off x="4305615" y="2386266"/>
                <a:ext cx="732853" cy="732853"/>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36" name="Rectangle 35">
                <a:extLst>
                  <a:ext uri="{FF2B5EF4-FFF2-40B4-BE49-F238E27FC236}">
                    <a16:creationId xmlns:a16="http://schemas.microsoft.com/office/drawing/2014/main" id="{FB6BC1D1-46F1-7544-E4DA-77766CBBE52A}"/>
                  </a:ext>
                </a:extLst>
              </p:cNvPr>
              <p:cNvSpPr/>
              <p:nvPr/>
            </p:nvSpPr>
            <p:spPr>
              <a:xfrm>
                <a:off x="5038468" y="2386266"/>
                <a:ext cx="732853" cy="732853"/>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37" name="Rectangle 36">
                <a:extLst>
                  <a:ext uri="{FF2B5EF4-FFF2-40B4-BE49-F238E27FC236}">
                    <a16:creationId xmlns:a16="http://schemas.microsoft.com/office/drawing/2014/main" id="{E03EE08D-8601-013B-E0A7-546F75941260}"/>
                  </a:ext>
                </a:extLst>
              </p:cNvPr>
              <p:cNvSpPr/>
              <p:nvPr/>
            </p:nvSpPr>
            <p:spPr>
              <a:xfrm>
                <a:off x="5771321" y="2386266"/>
                <a:ext cx="732853" cy="732853"/>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grpSp>
        <mc:AlternateContent xmlns:mc="http://schemas.openxmlformats.org/markup-compatibility/2006" xmlns:a14="http://schemas.microsoft.com/office/drawing/2010/main">
          <mc:Choice Requires="a14">
            <p:sp>
              <p:nvSpPr>
                <p:cNvPr id="38" name="TextBox 37">
                  <a:extLst>
                    <a:ext uri="{FF2B5EF4-FFF2-40B4-BE49-F238E27FC236}">
                      <a16:creationId xmlns:a16="http://schemas.microsoft.com/office/drawing/2014/main" id="{E18A966C-DFAE-60B7-7FC7-6C2EF91E948A}"/>
                    </a:ext>
                  </a:extLst>
                </p:cNvPr>
                <p:cNvSpPr txBox="1"/>
                <p:nvPr/>
              </p:nvSpPr>
              <p:spPr>
                <a:xfrm>
                  <a:off x="2580640" y="4956300"/>
                  <a:ext cx="732853" cy="369332"/>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r>
                          <a:rPr lang="en-US" sz="1800" i="1" dirty="0" smtClean="0">
                            <a:solidFill>
                              <a:srgbClr val="FF00FF"/>
                            </a:solidFill>
                            <a:latin typeface="Cambria Math" panose="02040503050406030204" pitchFamily="18" charset="0"/>
                          </a:rPr>
                          <m:t>𝑙𝑜𝑤</m:t>
                        </m:r>
                      </m:oMath>
                    </m:oMathPara>
                  </a14:m>
                  <a:endParaRPr lang="en-US" dirty="0"/>
                </a:p>
              </p:txBody>
            </p:sp>
          </mc:Choice>
          <mc:Fallback xmlns="">
            <p:sp>
              <p:nvSpPr>
                <p:cNvPr id="38" name="TextBox 37">
                  <a:extLst>
                    <a:ext uri="{FF2B5EF4-FFF2-40B4-BE49-F238E27FC236}">
                      <a16:creationId xmlns:a16="http://schemas.microsoft.com/office/drawing/2014/main" id="{E18A966C-DFAE-60B7-7FC7-6C2EF91E948A}"/>
                    </a:ext>
                  </a:extLst>
                </p:cNvPr>
                <p:cNvSpPr txBox="1">
                  <a:spLocks noRot="1" noChangeAspect="1" noMove="1" noResize="1" noEditPoints="1" noAdjustHandles="1" noChangeArrowheads="1" noChangeShapeType="1" noTextEdit="1"/>
                </p:cNvSpPr>
                <p:nvPr/>
              </p:nvSpPr>
              <p:spPr>
                <a:xfrm>
                  <a:off x="2580640" y="4956300"/>
                  <a:ext cx="732853" cy="369332"/>
                </a:xfrm>
                <a:prstGeom prst="rect">
                  <a:avLst/>
                </a:prstGeom>
                <a:blipFill>
                  <a:blip r:embed="rId7"/>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9" name="TextBox 38">
                  <a:extLst>
                    <a:ext uri="{FF2B5EF4-FFF2-40B4-BE49-F238E27FC236}">
                      <a16:creationId xmlns:a16="http://schemas.microsoft.com/office/drawing/2014/main" id="{DA7609C9-9931-85A8-6C36-CFBE3621FB43}"/>
                    </a:ext>
                  </a:extLst>
                </p:cNvPr>
                <p:cNvSpPr txBox="1"/>
                <p:nvPr/>
              </p:nvSpPr>
              <p:spPr>
                <a:xfrm>
                  <a:off x="7783000" y="4932530"/>
                  <a:ext cx="732853" cy="369332"/>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r>
                          <a:rPr lang="en-US" sz="1800" b="0" i="1" dirty="0" smtClean="0">
                            <a:solidFill>
                              <a:srgbClr val="FF00FF"/>
                            </a:solidFill>
                            <a:latin typeface="Cambria Math" panose="02040503050406030204" pitchFamily="18" charset="0"/>
                          </a:rPr>
                          <m:t>h𝑖𝑔h</m:t>
                        </m:r>
                      </m:oMath>
                    </m:oMathPara>
                  </a14:m>
                  <a:endParaRPr lang="en-US" dirty="0"/>
                </a:p>
              </p:txBody>
            </p:sp>
          </mc:Choice>
          <mc:Fallback xmlns="">
            <p:sp>
              <p:nvSpPr>
                <p:cNvPr id="39" name="TextBox 38">
                  <a:extLst>
                    <a:ext uri="{FF2B5EF4-FFF2-40B4-BE49-F238E27FC236}">
                      <a16:creationId xmlns:a16="http://schemas.microsoft.com/office/drawing/2014/main" id="{DA7609C9-9931-85A8-6C36-CFBE3621FB43}"/>
                    </a:ext>
                  </a:extLst>
                </p:cNvPr>
                <p:cNvSpPr txBox="1">
                  <a:spLocks noRot="1" noChangeAspect="1" noMove="1" noResize="1" noEditPoints="1" noAdjustHandles="1" noChangeArrowheads="1" noChangeShapeType="1" noTextEdit="1"/>
                </p:cNvSpPr>
                <p:nvPr/>
              </p:nvSpPr>
              <p:spPr>
                <a:xfrm>
                  <a:off x="7783000" y="4932530"/>
                  <a:ext cx="732853" cy="369332"/>
                </a:xfrm>
                <a:prstGeom prst="rect">
                  <a:avLst/>
                </a:prstGeom>
                <a:blipFill>
                  <a:blip r:embed="rId8"/>
                  <a:stretch>
                    <a:fillRect b="-13115"/>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1" name="TextBox 40">
                  <a:extLst>
                    <a:ext uri="{FF2B5EF4-FFF2-40B4-BE49-F238E27FC236}">
                      <a16:creationId xmlns:a16="http://schemas.microsoft.com/office/drawing/2014/main" id="{E13CD170-F635-085C-F3DC-D237BF24ED6B}"/>
                    </a:ext>
                  </a:extLst>
                </p:cNvPr>
                <p:cNvSpPr txBox="1"/>
                <p:nvPr/>
              </p:nvSpPr>
              <p:spPr>
                <a:xfrm>
                  <a:off x="4288632" y="4969652"/>
                  <a:ext cx="1497305" cy="499945"/>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f>
                          <m:fPr>
                            <m:ctrlPr>
                              <a:rPr lang="en-US" sz="1400" b="0" i="1" smtClean="0">
                                <a:solidFill>
                                  <a:srgbClr val="FF00FF"/>
                                </a:solidFill>
                                <a:latin typeface="Cambria Math" panose="02040503050406030204" pitchFamily="18" charset="0"/>
                              </a:rPr>
                            </m:ctrlPr>
                          </m:fPr>
                          <m:num>
                            <m:r>
                              <a:rPr lang="en-US" sz="1400" b="0" i="1" smtClean="0">
                                <a:solidFill>
                                  <a:srgbClr val="FF00FF"/>
                                </a:solidFill>
                                <a:latin typeface="Cambria Math" panose="02040503050406030204" pitchFamily="18" charset="0"/>
                              </a:rPr>
                              <m:t>𝑙𝑜𝑤</m:t>
                            </m:r>
                            <m:r>
                              <a:rPr lang="en-US" sz="1400" b="0" i="1" smtClean="0">
                                <a:solidFill>
                                  <a:srgbClr val="FF00FF"/>
                                </a:solidFill>
                                <a:latin typeface="Cambria Math" panose="02040503050406030204" pitchFamily="18" charset="0"/>
                              </a:rPr>
                              <m:t>+</m:t>
                            </m:r>
                            <m:r>
                              <a:rPr lang="en-US" sz="1400" b="0" i="1" smtClean="0">
                                <a:solidFill>
                                  <a:srgbClr val="FF00FF"/>
                                </a:solidFill>
                                <a:latin typeface="Cambria Math" panose="02040503050406030204" pitchFamily="18" charset="0"/>
                              </a:rPr>
                              <m:t>h𝑖𝑔h</m:t>
                            </m:r>
                          </m:num>
                          <m:den>
                            <m:r>
                              <a:rPr lang="en-US" sz="1400" b="0" i="1" smtClean="0">
                                <a:solidFill>
                                  <a:srgbClr val="FF00FF"/>
                                </a:solidFill>
                                <a:latin typeface="Cambria Math" panose="02040503050406030204" pitchFamily="18" charset="0"/>
                              </a:rPr>
                              <m:t>2</m:t>
                            </m:r>
                          </m:den>
                        </m:f>
                      </m:oMath>
                    </m:oMathPara>
                  </a14:m>
                  <a:endParaRPr lang="en-US" sz="1400" dirty="0"/>
                </a:p>
              </p:txBody>
            </p:sp>
          </mc:Choice>
          <mc:Fallback xmlns="">
            <p:sp>
              <p:nvSpPr>
                <p:cNvPr id="41" name="TextBox 40">
                  <a:extLst>
                    <a:ext uri="{FF2B5EF4-FFF2-40B4-BE49-F238E27FC236}">
                      <a16:creationId xmlns:a16="http://schemas.microsoft.com/office/drawing/2014/main" id="{E13CD170-F635-085C-F3DC-D237BF24ED6B}"/>
                    </a:ext>
                  </a:extLst>
                </p:cNvPr>
                <p:cNvSpPr txBox="1">
                  <a:spLocks noRot="1" noChangeAspect="1" noMove="1" noResize="1" noEditPoints="1" noAdjustHandles="1" noChangeArrowheads="1" noChangeShapeType="1" noTextEdit="1"/>
                </p:cNvSpPr>
                <p:nvPr/>
              </p:nvSpPr>
              <p:spPr>
                <a:xfrm>
                  <a:off x="4288632" y="4969652"/>
                  <a:ext cx="1497305" cy="499945"/>
                </a:xfrm>
                <a:prstGeom prst="rect">
                  <a:avLst/>
                </a:prstGeom>
                <a:blipFill>
                  <a:blip r:embed="rId9"/>
                  <a:stretch>
                    <a:fillRect b="-2439"/>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2" name="TextBox 41">
                  <a:extLst>
                    <a:ext uri="{FF2B5EF4-FFF2-40B4-BE49-F238E27FC236}">
                      <a16:creationId xmlns:a16="http://schemas.microsoft.com/office/drawing/2014/main" id="{A62BA5EF-5185-5588-EB46-795E3436CCC9}"/>
                    </a:ext>
                  </a:extLst>
                </p:cNvPr>
                <p:cNvSpPr txBox="1"/>
                <p:nvPr/>
              </p:nvSpPr>
              <p:spPr>
                <a:xfrm>
                  <a:off x="5525770" y="5006774"/>
                  <a:ext cx="1497305" cy="499945"/>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f>
                          <m:fPr>
                            <m:ctrlPr>
                              <a:rPr lang="en-US" sz="1400" b="0" i="1" smtClean="0">
                                <a:solidFill>
                                  <a:srgbClr val="FF00FF"/>
                                </a:solidFill>
                                <a:latin typeface="Cambria Math" panose="02040503050406030204" pitchFamily="18" charset="0"/>
                              </a:rPr>
                            </m:ctrlPr>
                          </m:fPr>
                          <m:num>
                            <m:r>
                              <a:rPr lang="en-US" sz="1400" b="0" i="1" smtClean="0">
                                <a:solidFill>
                                  <a:srgbClr val="FF00FF"/>
                                </a:solidFill>
                                <a:latin typeface="Cambria Math" panose="02040503050406030204" pitchFamily="18" charset="0"/>
                              </a:rPr>
                              <m:t>𝑙𝑜𝑤</m:t>
                            </m:r>
                            <m:r>
                              <a:rPr lang="en-US" sz="1400" b="0" i="1" smtClean="0">
                                <a:solidFill>
                                  <a:srgbClr val="FF00FF"/>
                                </a:solidFill>
                                <a:latin typeface="Cambria Math" panose="02040503050406030204" pitchFamily="18" charset="0"/>
                              </a:rPr>
                              <m:t>+</m:t>
                            </m:r>
                            <m:r>
                              <a:rPr lang="en-US" sz="1400" b="0" i="1" smtClean="0">
                                <a:solidFill>
                                  <a:srgbClr val="FF00FF"/>
                                </a:solidFill>
                                <a:latin typeface="Cambria Math" panose="02040503050406030204" pitchFamily="18" charset="0"/>
                              </a:rPr>
                              <m:t>h𝑖𝑔h</m:t>
                            </m:r>
                          </m:num>
                          <m:den>
                            <m:r>
                              <a:rPr lang="en-US" sz="1400" b="0" i="1" smtClean="0">
                                <a:solidFill>
                                  <a:srgbClr val="FF00FF"/>
                                </a:solidFill>
                                <a:latin typeface="Cambria Math" panose="02040503050406030204" pitchFamily="18" charset="0"/>
                              </a:rPr>
                              <m:t>2</m:t>
                            </m:r>
                          </m:den>
                        </m:f>
                        <m:r>
                          <a:rPr lang="en-US" sz="1400" b="0" i="1" smtClean="0">
                            <a:solidFill>
                              <a:srgbClr val="FF00FF"/>
                            </a:solidFill>
                            <a:latin typeface="Cambria Math" panose="02040503050406030204" pitchFamily="18" charset="0"/>
                          </a:rPr>
                          <m:t>+1</m:t>
                        </m:r>
                      </m:oMath>
                    </m:oMathPara>
                  </a14:m>
                  <a:endParaRPr lang="en-US" sz="1400" dirty="0"/>
                </a:p>
              </p:txBody>
            </p:sp>
          </mc:Choice>
          <mc:Fallback xmlns="">
            <p:sp>
              <p:nvSpPr>
                <p:cNvPr id="42" name="TextBox 41">
                  <a:extLst>
                    <a:ext uri="{FF2B5EF4-FFF2-40B4-BE49-F238E27FC236}">
                      <a16:creationId xmlns:a16="http://schemas.microsoft.com/office/drawing/2014/main" id="{A62BA5EF-5185-5588-EB46-795E3436CCC9}"/>
                    </a:ext>
                  </a:extLst>
                </p:cNvPr>
                <p:cNvSpPr txBox="1">
                  <a:spLocks noRot="1" noChangeAspect="1" noMove="1" noResize="1" noEditPoints="1" noAdjustHandles="1" noChangeArrowheads="1" noChangeShapeType="1" noTextEdit="1"/>
                </p:cNvSpPr>
                <p:nvPr/>
              </p:nvSpPr>
              <p:spPr>
                <a:xfrm>
                  <a:off x="5525770" y="5006774"/>
                  <a:ext cx="1497305" cy="499945"/>
                </a:xfrm>
                <a:prstGeom prst="rect">
                  <a:avLst/>
                </a:prstGeom>
                <a:blipFill>
                  <a:blip r:embed="rId10"/>
                  <a:stretch>
                    <a:fillRect b="-2439"/>
                  </a:stretch>
                </a:blipFill>
              </p:spPr>
              <p:txBody>
                <a:bodyPr/>
                <a:lstStyle/>
                <a:p>
                  <a:r>
                    <a:rPr lang="en-US">
                      <a:noFill/>
                    </a:rPr>
                    <a:t> </a:t>
                  </a:r>
                </a:p>
              </p:txBody>
            </p:sp>
          </mc:Fallback>
        </mc:AlternateContent>
        <p:cxnSp>
          <p:nvCxnSpPr>
            <p:cNvPr id="44" name="Straight Connector 43">
              <a:extLst>
                <a:ext uri="{FF2B5EF4-FFF2-40B4-BE49-F238E27FC236}">
                  <a16:creationId xmlns:a16="http://schemas.microsoft.com/office/drawing/2014/main" id="{6FF4245F-E847-1743-85A7-9C67FC224BB0}"/>
                </a:ext>
              </a:extLst>
            </p:cNvPr>
            <p:cNvCxnSpPr>
              <a:cxnSpLocks/>
            </p:cNvCxnSpPr>
            <p:nvPr/>
          </p:nvCxnSpPr>
          <p:spPr>
            <a:xfrm>
              <a:off x="5584442" y="4002150"/>
              <a:ext cx="0" cy="1504570"/>
            </a:xfrm>
            <a:prstGeom prst="line">
              <a:avLst/>
            </a:prstGeom>
            <a:ln w="38100">
              <a:solidFill>
                <a:srgbClr val="FF0000"/>
              </a:solidFill>
              <a:prstDash val="sysDash"/>
            </a:ln>
          </p:spPr>
          <p:style>
            <a:lnRef idx="1">
              <a:schemeClr val="accent1"/>
            </a:lnRef>
            <a:fillRef idx="0">
              <a:schemeClr val="accent1"/>
            </a:fillRef>
            <a:effectRef idx="0">
              <a:schemeClr val="accent1"/>
            </a:effectRef>
            <a:fontRef idx="minor">
              <a:schemeClr val="tx1"/>
            </a:fontRef>
          </p:style>
        </p:cxnSp>
      </p:grpSp>
      <mc:AlternateContent xmlns:mc="http://schemas.openxmlformats.org/markup-compatibility/2006" xmlns:a14="http://schemas.microsoft.com/office/drawing/2010/main">
        <mc:Choice Requires="a14">
          <p:sp>
            <p:nvSpPr>
              <p:cNvPr id="56" name="TextBox 55">
                <a:extLst>
                  <a:ext uri="{FF2B5EF4-FFF2-40B4-BE49-F238E27FC236}">
                    <a16:creationId xmlns:a16="http://schemas.microsoft.com/office/drawing/2014/main" id="{60EC4A69-2D89-1F59-AFFB-70237FE3AA78}"/>
                  </a:ext>
                </a:extLst>
              </p:cNvPr>
              <p:cNvSpPr txBox="1"/>
              <p:nvPr/>
            </p:nvSpPr>
            <p:spPr>
              <a:xfrm>
                <a:off x="2580640" y="6428722"/>
                <a:ext cx="732853" cy="369332"/>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r>
                        <a:rPr lang="en-US" sz="1800" i="1" dirty="0" smtClean="0">
                          <a:solidFill>
                            <a:srgbClr val="FF00FF"/>
                          </a:solidFill>
                          <a:latin typeface="Cambria Math" panose="02040503050406030204" pitchFamily="18" charset="0"/>
                        </a:rPr>
                        <m:t>𝑙𝑜𝑤</m:t>
                      </m:r>
                    </m:oMath>
                  </m:oMathPara>
                </a14:m>
                <a:endParaRPr lang="en-US" dirty="0"/>
              </a:p>
            </p:txBody>
          </p:sp>
        </mc:Choice>
        <mc:Fallback xmlns="">
          <p:sp>
            <p:nvSpPr>
              <p:cNvPr id="56" name="TextBox 55">
                <a:extLst>
                  <a:ext uri="{FF2B5EF4-FFF2-40B4-BE49-F238E27FC236}">
                    <a16:creationId xmlns:a16="http://schemas.microsoft.com/office/drawing/2014/main" id="{60EC4A69-2D89-1F59-AFFB-70237FE3AA78}"/>
                  </a:ext>
                </a:extLst>
              </p:cNvPr>
              <p:cNvSpPr txBox="1">
                <a:spLocks noRot="1" noChangeAspect="1" noMove="1" noResize="1" noEditPoints="1" noAdjustHandles="1" noChangeArrowheads="1" noChangeShapeType="1" noTextEdit="1"/>
              </p:cNvSpPr>
              <p:nvPr/>
            </p:nvSpPr>
            <p:spPr>
              <a:xfrm>
                <a:off x="2580640" y="6428722"/>
                <a:ext cx="732853" cy="369332"/>
              </a:xfrm>
              <a:prstGeom prst="rect">
                <a:avLst/>
              </a:prstGeom>
              <a:blipFill>
                <a:blip r:embed="rId11"/>
                <a:stretch>
                  <a:fillRect/>
                </a:stretch>
              </a:blipFill>
            </p:spPr>
            <p:txBody>
              <a:bodyPr/>
              <a:lstStyle/>
              <a:p>
                <a:r>
                  <a:rPr lang="en-US">
                    <a:noFill/>
                  </a:rPr>
                  <a:t> </a:t>
                </a:r>
              </a:p>
            </p:txBody>
          </p:sp>
        </mc:Fallback>
      </mc:AlternateContent>
      <p:grpSp>
        <p:nvGrpSpPr>
          <p:cNvPr id="5" name="Group 4" descr="After the recursive conquer steps we have each half-list sorted, but the range from low to high is not yet sorted.">
            <a:extLst>
              <a:ext uri="{FF2B5EF4-FFF2-40B4-BE49-F238E27FC236}">
                <a16:creationId xmlns:a16="http://schemas.microsoft.com/office/drawing/2014/main" id="{BB35499D-AF7E-3F2A-37A7-7F960A761D9F}"/>
              </a:ext>
            </a:extLst>
          </p:cNvPr>
          <p:cNvGrpSpPr/>
          <p:nvPr/>
        </p:nvGrpSpPr>
        <p:grpSpPr>
          <a:xfrm>
            <a:off x="2653030" y="5672099"/>
            <a:ext cx="5862824" cy="1102185"/>
            <a:chOff x="2653030" y="5672099"/>
            <a:chExt cx="5862824" cy="1102185"/>
          </a:xfrm>
        </p:grpSpPr>
        <p:grpSp>
          <p:nvGrpSpPr>
            <p:cNvPr id="47" name="Group 46">
              <a:extLst>
                <a:ext uri="{FF2B5EF4-FFF2-40B4-BE49-F238E27FC236}">
                  <a16:creationId xmlns:a16="http://schemas.microsoft.com/office/drawing/2014/main" id="{8A963E52-A4AF-852A-B21B-7A42B4E5386D}"/>
                </a:ext>
              </a:extLst>
            </p:cNvPr>
            <p:cNvGrpSpPr/>
            <p:nvPr/>
          </p:nvGrpSpPr>
          <p:grpSpPr>
            <a:xfrm>
              <a:off x="2653030" y="5672099"/>
              <a:ext cx="5862824" cy="732853"/>
              <a:chOff x="641350" y="2386266"/>
              <a:chExt cx="5862824" cy="732853"/>
            </a:xfrm>
          </p:grpSpPr>
          <p:sp>
            <p:nvSpPr>
              <p:cNvPr id="48" name="Rectangle 47">
                <a:extLst>
                  <a:ext uri="{FF2B5EF4-FFF2-40B4-BE49-F238E27FC236}">
                    <a16:creationId xmlns:a16="http://schemas.microsoft.com/office/drawing/2014/main" id="{13B02481-CF61-EF96-5453-7FB12E7F13A4}"/>
                  </a:ext>
                </a:extLst>
              </p:cNvPr>
              <p:cNvSpPr/>
              <p:nvPr/>
            </p:nvSpPr>
            <p:spPr>
              <a:xfrm>
                <a:off x="641350" y="2386266"/>
                <a:ext cx="732853" cy="732853"/>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49" name="Rectangle 48">
                <a:extLst>
                  <a:ext uri="{FF2B5EF4-FFF2-40B4-BE49-F238E27FC236}">
                    <a16:creationId xmlns:a16="http://schemas.microsoft.com/office/drawing/2014/main" id="{DBFBB41E-AADC-E1A6-BE95-E0C85FDAB6B1}"/>
                  </a:ext>
                </a:extLst>
              </p:cNvPr>
              <p:cNvSpPr/>
              <p:nvPr/>
            </p:nvSpPr>
            <p:spPr>
              <a:xfrm>
                <a:off x="1374203" y="2386266"/>
                <a:ext cx="732853" cy="732853"/>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50" name="Rectangle 49">
                <a:extLst>
                  <a:ext uri="{FF2B5EF4-FFF2-40B4-BE49-F238E27FC236}">
                    <a16:creationId xmlns:a16="http://schemas.microsoft.com/office/drawing/2014/main" id="{AB7869A1-7679-DE17-3E60-8B50A6C4B0A2}"/>
                  </a:ext>
                </a:extLst>
              </p:cNvPr>
              <p:cNvSpPr/>
              <p:nvPr/>
            </p:nvSpPr>
            <p:spPr>
              <a:xfrm>
                <a:off x="2107056" y="2386266"/>
                <a:ext cx="732853" cy="732853"/>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a:t>
                </a:r>
              </a:p>
            </p:txBody>
          </p:sp>
          <p:sp>
            <p:nvSpPr>
              <p:cNvPr id="51" name="Rectangle 50">
                <a:extLst>
                  <a:ext uri="{FF2B5EF4-FFF2-40B4-BE49-F238E27FC236}">
                    <a16:creationId xmlns:a16="http://schemas.microsoft.com/office/drawing/2014/main" id="{DE04867C-4660-98C8-256D-C98F0EC9A427}"/>
                  </a:ext>
                </a:extLst>
              </p:cNvPr>
              <p:cNvSpPr/>
              <p:nvPr/>
            </p:nvSpPr>
            <p:spPr>
              <a:xfrm>
                <a:off x="2839909" y="2386266"/>
                <a:ext cx="732853" cy="732853"/>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sp>
            <p:nvSpPr>
              <p:cNvPr id="52" name="Rectangle 51">
                <a:extLst>
                  <a:ext uri="{FF2B5EF4-FFF2-40B4-BE49-F238E27FC236}">
                    <a16:creationId xmlns:a16="http://schemas.microsoft.com/office/drawing/2014/main" id="{5952717D-A7A0-6046-1A59-D0F84BB09A6B}"/>
                  </a:ext>
                </a:extLst>
              </p:cNvPr>
              <p:cNvSpPr/>
              <p:nvPr/>
            </p:nvSpPr>
            <p:spPr>
              <a:xfrm>
                <a:off x="3572762" y="2386266"/>
                <a:ext cx="732853" cy="732853"/>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53" name="Rectangle 52">
                <a:extLst>
                  <a:ext uri="{FF2B5EF4-FFF2-40B4-BE49-F238E27FC236}">
                    <a16:creationId xmlns:a16="http://schemas.microsoft.com/office/drawing/2014/main" id="{62E4CCB4-9A64-FBB8-098E-EB736A9DC5E9}"/>
                  </a:ext>
                </a:extLst>
              </p:cNvPr>
              <p:cNvSpPr/>
              <p:nvPr/>
            </p:nvSpPr>
            <p:spPr>
              <a:xfrm>
                <a:off x="4305615" y="2386266"/>
                <a:ext cx="732853" cy="732853"/>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54" name="Rectangle 53">
                <a:extLst>
                  <a:ext uri="{FF2B5EF4-FFF2-40B4-BE49-F238E27FC236}">
                    <a16:creationId xmlns:a16="http://schemas.microsoft.com/office/drawing/2014/main" id="{8C588CFB-6886-B3E4-F149-27A460466F7A}"/>
                  </a:ext>
                </a:extLst>
              </p:cNvPr>
              <p:cNvSpPr/>
              <p:nvPr/>
            </p:nvSpPr>
            <p:spPr>
              <a:xfrm>
                <a:off x="5038468" y="2386266"/>
                <a:ext cx="732853" cy="732853"/>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a:t>
                </a:r>
              </a:p>
            </p:txBody>
          </p:sp>
          <p:sp>
            <p:nvSpPr>
              <p:cNvPr id="55" name="Rectangle 54">
                <a:extLst>
                  <a:ext uri="{FF2B5EF4-FFF2-40B4-BE49-F238E27FC236}">
                    <a16:creationId xmlns:a16="http://schemas.microsoft.com/office/drawing/2014/main" id="{23A6B9B3-683B-B245-2120-B6C97C6C0119}"/>
                  </a:ext>
                </a:extLst>
              </p:cNvPr>
              <p:cNvSpPr/>
              <p:nvPr/>
            </p:nvSpPr>
            <p:spPr>
              <a:xfrm>
                <a:off x="5771321" y="2386266"/>
                <a:ext cx="732853" cy="732853"/>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grpSp>
        <mc:AlternateContent xmlns:mc="http://schemas.openxmlformats.org/markup-compatibility/2006" xmlns:a14="http://schemas.microsoft.com/office/drawing/2010/main">
          <mc:Choice Requires="a14">
            <p:sp>
              <p:nvSpPr>
                <p:cNvPr id="57" name="TextBox 56">
                  <a:extLst>
                    <a:ext uri="{FF2B5EF4-FFF2-40B4-BE49-F238E27FC236}">
                      <a16:creationId xmlns:a16="http://schemas.microsoft.com/office/drawing/2014/main" id="{FC0B620E-FD13-DE0C-5024-743EEDDADFCD}"/>
                    </a:ext>
                  </a:extLst>
                </p:cNvPr>
                <p:cNvSpPr txBox="1"/>
                <p:nvPr/>
              </p:nvSpPr>
              <p:spPr>
                <a:xfrm>
                  <a:off x="7783000" y="6404952"/>
                  <a:ext cx="732853" cy="369332"/>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r>
                          <a:rPr lang="en-US" sz="1800" b="0" i="1" dirty="0" smtClean="0">
                            <a:solidFill>
                              <a:srgbClr val="FF00FF"/>
                            </a:solidFill>
                            <a:latin typeface="Cambria Math" panose="02040503050406030204" pitchFamily="18" charset="0"/>
                          </a:rPr>
                          <m:t>h𝑖𝑔h</m:t>
                        </m:r>
                      </m:oMath>
                    </m:oMathPara>
                  </a14:m>
                  <a:endParaRPr lang="en-US" dirty="0"/>
                </a:p>
              </p:txBody>
            </p:sp>
          </mc:Choice>
          <mc:Fallback xmlns="">
            <p:sp>
              <p:nvSpPr>
                <p:cNvPr id="57" name="TextBox 56">
                  <a:extLst>
                    <a:ext uri="{FF2B5EF4-FFF2-40B4-BE49-F238E27FC236}">
                      <a16:creationId xmlns:a16="http://schemas.microsoft.com/office/drawing/2014/main" id="{FC0B620E-FD13-DE0C-5024-743EEDDADFCD}"/>
                    </a:ext>
                  </a:extLst>
                </p:cNvPr>
                <p:cNvSpPr txBox="1">
                  <a:spLocks noRot="1" noChangeAspect="1" noMove="1" noResize="1" noEditPoints="1" noAdjustHandles="1" noChangeArrowheads="1" noChangeShapeType="1" noTextEdit="1"/>
                </p:cNvSpPr>
                <p:nvPr/>
              </p:nvSpPr>
              <p:spPr>
                <a:xfrm>
                  <a:off x="7783000" y="6404952"/>
                  <a:ext cx="732853" cy="369332"/>
                </a:xfrm>
                <a:prstGeom prst="rect">
                  <a:avLst/>
                </a:prstGeom>
                <a:blipFill>
                  <a:blip r:embed="rId12"/>
                  <a:stretch>
                    <a:fillRect b="-13333"/>
                  </a:stretch>
                </a:blipFill>
              </p:spPr>
              <p:txBody>
                <a:bodyPr/>
                <a:lstStyle/>
                <a:p>
                  <a:r>
                    <a:rPr lang="en-US">
                      <a:noFill/>
                    </a:rPr>
                    <a:t> </a:t>
                  </a:r>
                </a:p>
              </p:txBody>
            </p:sp>
          </mc:Fallback>
        </mc:AlternateContent>
      </p:grpSp>
      <p:sp>
        <p:nvSpPr>
          <p:cNvPr id="61" name="TextBox 60">
            <a:extLst>
              <a:ext uri="{FF2B5EF4-FFF2-40B4-BE49-F238E27FC236}">
                <a16:creationId xmlns:a16="http://schemas.microsoft.com/office/drawing/2014/main" id="{014B858A-911D-26ED-6F2B-0FF5014A4F19}"/>
              </a:ext>
            </a:extLst>
          </p:cNvPr>
          <p:cNvSpPr txBox="1"/>
          <p:nvPr/>
        </p:nvSpPr>
        <p:spPr>
          <a:xfrm>
            <a:off x="312257" y="5763351"/>
            <a:ext cx="10991410" cy="400110"/>
          </a:xfrm>
          <a:prstGeom prst="rect">
            <a:avLst/>
          </a:prstGeom>
          <a:noFill/>
        </p:spPr>
        <p:txBody>
          <a:bodyPr wrap="square" rtlCol="0">
            <a:spAutoFit/>
          </a:bodyPr>
          <a:lstStyle/>
          <a:p>
            <a:r>
              <a:rPr lang="en-US" sz="2000" dirty="0"/>
              <a:t>After Recursion:</a:t>
            </a:r>
          </a:p>
        </p:txBody>
      </p:sp>
    </p:spTree>
    <p:extLst>
      <p:ext uri="{BB962C8B-B14F-4D97-AF65-F5344CB8AC3E}">
        <p14:creationId xmlns:p14="http://schemas.microsoft.com/office/powerpoint/2010/main" val="26321363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62F328-04B6-E91F-1000-0492DC56A084}"/>
              </a:ext>
            </a:extLst>
          </p:cNvPr>
          <p:cNvSpPr>
            <a:spLocks noGrp="1"/>
          </p:cNvSpPr>
          <p:nvPr>
            <p:ph type="title"/>
          </p:nvPr>
        </p:nvSpPr>
        <p:spPr/>
        <p:txBody>
          <a:bodyPr/>
          <a:lstStyle/>
          <a:p>
            <a:r>
              <a:rPr lang="en-US" dirty="0"/>
              <a:t>Merge (the combine part)</a:t>
            </a:r>
          </a:p>
        </p:txBody>
      </p:sp>
      <p:sp>
        <p:nvSpPr>
          <p:cNvPr id="30" name="TextBox 29">
            <a:extLst>
              <a:ext uri="{FF2B5EF4-FFF2-40B4-BE49-F238E27FC236}">
                <a16:creationId xmlns:a16="http://schemas.microsoft.com/office/drawing/2014/main" id="{1C40C5B3-F308-4ACC-3D1F-6D7C299211BC}"/>
              </a:ext>
            </a:extLst>
          </p:cNvPr>
          <p:cNvSpPr txBox="1"/>
          <p:nvPr/>
        </p:nvSpPr>
        <p:spPr>
          <a:xfrm>
            <a:off x="2892575" y="1443857"/>
            <a:ext cx="7672070" cy="1323439"/>
          </a:xfrm>
          <a:prstGeom prst="rect">
            <a:avLst/>
          </a:prstGeom>
          <a:noFill/>
        </p:spPr>
        <p:txBody>
          <a:bodyPr wrap="square" rtlCol="0">
            <a:spAutoFit/>
          </a:bodyPr>
          <a:lstStyle/>
          <a:p>
            <a:r>
              <a:rPr lang="en-US" sz="2000" dirty="0"/>
              <a:t>Create a </a:t>
            </a:r>
            <a:r>
              <a:rPr lang="en-US" sz="2000" dirty="0">
                <a:solidFill>
                  <a:schemeClr val="accent2">
                    <a:lumMod val="75000"/>
                  </a:schemeClr>
                </a:solidFill>
              </a:rPr>
              <a:t>new array to merge into</a:t>
            </a:r>
            <a:r>
              <a:rPr lang="en-US" sz="2000" dirty="0"/>
              <a:t>, and 3 pointers/indices:</a:t>
            </a:r>
          </a:p>
          <a:p>
            <a:pPr marL="342900" indent="-342900">
              <a:buFont typeface="Arial" panose="020B0604020202020204" pitchFamily="34" charset="0"/>
              <a:buChar char="•"/>
            </a:pPr>
            <a:r>
              <a:rPr lang="en-US" sz="2000" dirty="0" err="1">
                <a:solidFill>
                  <a:schemeClr val="accent1">
                    <a:lumMod val="75000"/>
                  </a:schemeClr>
                </a:solidFill>
              </a:rPr>
              <a:t>L_next</a:t>
            </a:r>
            <a:r>
              <a:rPr lang="en-US" sz="2000" dirty="0"/>
              <a:t>: the smallest “unmerged” thing on the left</a:t>
            </a:r>
          </a:p>
          <a:p>
            <a:pPr marL="342900" indent="-342900">
              <a:buFont typeface="Arial" panose="020B0604020202020204" pitchFamily="34" charset="0"/>
              <a:buChar char="•"/>
            </a:pPr>
            <a:r>
              <a:rPr lang="en-US" sz="2000" dirty="0" err="1">
                <a:solidFill>
                  <a:schemeClr val="accent1">
                    <a:lumMod val="75000"/>
                  </a:schemeClr>
                </a:solidFill>
              </a:rPr>
              <a:t>R_next</a:t>
            </a:r>
            <a:r>
              <a:rPr lang="en-US" sz="2000" dirty="0"/>
              <a:t>: the smallest “unmerged” thing on the right</a:t>
            </a:r>
          </a:p>
          <a:p>
            <a:pPr marL="342900" indent="-342900">
              <a:buFont typeface="Arial" panose="020B0604020202020204" pitchFamily="34" charset="0"/>
              <a:buChar char="•"/>
            </a:pPr>
            <a:r>
              <a:rPr lang="en-US" sz="2000" dirty="0" err="1">
                <a:solidFill>
                  <a:schemeClr val="accent1">
                    <a:lumMod val="75000"/>
                  </a:schemeClr>
                </a:solidFill>
              </a:rPr>
              <a:t>M_next</a:t>
            </a:r>
            <a:r>
              <a:rPr lang="en-US" sz="2000" dirty="0"/>
              <a:t>: where the next smallest thing goes in the merged array</a:t>
            </a:r>
          </a:p>
        </p:txBody>
      </p:sp>
      <p:sp>
        <p:nvSpPr>
          <p:cNvPr id="31" name="TextBox 30">
            <a:extLst>
              <a:ext uri="{FF2B5EF4-FFF2-40B4-BE49-F238E27FC236}">
                <a16:creationId xmlns:a16="http://schemas.microsoft.com/office/drawing/2014/main" id="{15073BD5-9BD6-6F1A-701B-4FB3D2049E9F}"/>
              </a:ext>
            </a:extLst>
          </p:cNvPr>
          <p:cNvSpPr txBox="1"/>
          <p:nvPr/>
        </p:nvSpPr>
        <p:spPr>
          <a:xfrm>
            <a:off x="2843272" y="2921711"/>
            <a:ext cx="6959600" cy="707886"/>
          </a:xfrm>
          <a:prstGeom prst="rect">
            <a:avLst/>
          </a:prstGeom>
          <a:noFill/>
        </p:spPr>
        <p:txBody>
          <a:bodyPr wrap="square" rtlCol="0">
            <a:spAutoFit/>
          </a:bodyPr>
          <a:lstStyle/>
          <a:p>
            <a:r>
              <a:rPr lang="en-US" sz="2000" dirty="0"/>
              <a:t>One-by-one: put the smallest of </a:t>
            </a:r>
            <a:r>
              <a:rPr lang="en-US" sz="2000" dirty="0" err="1">
                <a:solidFill>
                  <a:schemeClr val="accent1">
                    <a:lumMod val="75000"/>
                  </a:schemeClr>
                </a:solidFill>
              </a:rPr>
              <a:t>L_next</a:t>
            </a:r>
            <a:r>
              <a:rPr lang="en-US" sz="2000" dirty="0">
                <a:solidFill>
                  <a:schemeClr val="accent1">
                    <a:lumMod val="75000"/>
                  </a:schemeClr>
                </a:solidFill>
              </a:rPr>
              <a:t> </a:t>
            </a:r>
            <a:r>
              <a:rPr lang="en-US" sz="2000" dirty="0"/>
              <a:t>and </a:t>
            </a:r>
            <a:r>
              <a:rPr lang="en-US" sz="2000" dirty="0" err="1">
                <a:solidFill>
                  <a:schemeClr val="accent1">
                    <a:lumMod val="75000"/>
                  </a:schemeClr>
                </a:solidFill>
              </a:rPr>
              <a:t>R_next</a:t>
            </a:r>
            <a:r>
              <a:rPr lang="en-US" sz="2000" dirty="0">
                <a:solidFill>
                  <a:schemeClr val="accent1">
                    <a:lumMod val="75000"/>
                  </a:schemeClr>
                </a:solidFill>
              </a:rPr>
              <a:t> </a:t>
            </a:r>
            <a:r>
              <a:rPr lang="en-US" sz="2000" dirty="0"/>
              <a:t>into </a:t>
            </a:r>
            <a:r>
              <a:rPr lang="en-US" sz="2000" dirty="0" err="1">
                <a:solidFill>
                  <a:schemeClr val="accent1">
                    <a:lumMod val="75000"/>
                  </a:schemeClr>
                </a:solidFill>
              </a:rPr>
              <a:t>M_next</a:t>
            </a:r>
            <a:r>
              <a:rPr lang="en-US" sz="2000" dirty="0"/>
              <a:t>, then advance both </a:t>
            </a:r>
            <a:r>
              <a:rPr lang="en-US" sz="2000" dirty="0" err="1">
                <a:solidFill>
                  <a:schemeClr val="accent1">
                    <a:lumMod val="75000"/>
                  </a:schemeClr>
                </a:solidFill>
              </a:rPr>
              <a:t>M_next</a:t>
            </a:r>
            <a:r>
              <a:rPr lang="en-US" sz="2000" dirty="0">
                <a:solidFill>
                  <a:schemeClr val="accent1">
                    <a:lumMod val="75000"/>
                  </a:schemeClr>
                </a:solidFill>
              </a:rPr>
              <a:t> </a:t>
            </a:r>
            <a:r>
              <a:rPr lang="en-US" sz="2000" dirty="0"/>
              <a:t>and whichever of</a:t>
            </a:r>
            <a:r>
              <a:rPr lang="en-US" sz="2000" dirty="0">
                <a:solidFill>
                  <a:schemeClr val="accent1">
                    <a:lumMod val="75000"/>
                  </a:schemeClr>
                </a:solidFill>
              </a:rPr>
              <a:t> L/R </a:t>
            </a:r>
            <a:r>
              <a:rPr lang="en-US" sz="2000" dirty="0"/>
              <a:t>was used.</a:t>
            </a:r>
          </a:p>
        </p:txBody>
      </p:sp>
      <p:grpSp>
        <p:nvGrpSpPr>
          <p:cNvPr id="3" name="Group 2" descr="We now have the list [2,5,8,9,1,3,4,7], which came from sorting our two half lists (being [2,5,8,9] and [1,3,4,7]).&#10;&#10;Our objective now is to combine the two half lists together into one merged list that is sorted.">
            <a:extLst>
              <a:ext uri="{FF2B5EF4-FFF2-40B4-BE49-F238E27FC236}">
                <a16:creationId xmlns:a16="http://schemas.microsoft.com/office/drawing/2014/main" id="{DC8722CB-A3DB-DFC2-3448-411C692DB69D}"/>
              </a:ext>
            </a:extLst>
          </p:cNvPr>
          <p:cNvGrpSpPr/>
          <p:nvPr/>
        </p:nvGrpSpPr>
        <p:grpSpPr>
          <a:xfrm>
            <a:off x="3295343" y="3951750"/>
            <a:ext cx="5935214" cy="1232798"/>
            <a:chOff x="2885440" y="1516659"/>
            <a:chExt cx="5935214" cy="1232798"/>
          </a:xfrm>
        </p:grpSpPr>
        <p:grpSp>
          <p:nvGrpSpPr>
            <p:cNvPr id="5" name="Group 4">
              <a:extLst>
                <a:ext uri="{FF2B5EF4-FFF2-40B4-BE49-F238E27FC236}">
                  <a16:creationId xmlns:a16="http://schemas.microsoft.com/office/drawing/2014/main" id="{38FF776E-9504-C0D2-67B4-434D98EAE99C}"/>
                </a:ext>
              </a:extLst>
            </p:cNvPr>
            <p:cNvGrpSpPr/>
            <p:nvPr/>
          </p:nvGrpSpPr>
          <p:grpSpPr>
            <a:xfrm>
              <a:off x="2957830" y="1516659"/>
              <a:ext cx="5862824" cy="732853"/>
              <a:chOff x="641350" y="2386266"/>
              <a:chExt cx="5862824" cy="732853"/>
            </a:xfrm>
          </p:grpSpPr>
          <p:sp>
            <p:nvSpPr>
              <p:cNvPr id="6" name="Rectangle 5">
                <a:extLst>
                  <a:ext uri="{FF2B5EF4-FFF2-40B4-BE49-F238E27FC236}">
                    <a16:creationId xmlns:a16="http://schemas.microsoft.com/office/drawing/2014/main" id="{116EB25A-86A2-872F-96C0-79FF2C7F32DE}"/>
                  </a:ext>
                </a:extLst>
              </p:cNvPr>
              <p:cNvSpPr/>
              <p:nvPr/>
            </p:nvSpPr>
            <p:spPr>
              <a:xfrm>
                <a:off x="641350" y="2386266"/>
                <a:ext cx="732853" cy="732853"/>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7" name="Rectangle 6">
                <a:extLst>
                  <a:ext uri="{FF2B5EF4-FFF2-40B4-BE49-F238E27FC236}">
                    <a16:creationId xmlns:a16="http://schemas.microsoft.com/office/drawing/2014/main" id="{90142F12-2080-CB61-8D64-C197A6CB325F}"/>
                  </a:ext>
                </a:extLst>
              </p:cNvPr>
              <p:cNvSpPr/>
              <p:nvPr/>
            </p:nvSpPr>
            <p:spPr>
              <a:xfrm>
                <a:off x="1374203" y="2386266"/>
                <a:ext cx="732853" cy="732853"/>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8" name="Rectangle 7">
                <a:extLst>
                  <a:ext uri="{FF2B5EF4-FFF2-40B4-BE49-F238E27FC236}">
                    <a16:creationId xmlns:a16="http://schemas.microsoft.com/office/drawing/2014/main" id="{192AFA11-63FF-C162-E977-EAE405F3B96B}"/>
                  </a:ext>
                </a:extLst>
              </p:cNvPr>
              <p:cNvSpPr/>
              <p:nvPr/>
            </p:nvSpPr>
            <p:spPr>
              <a:xfrm>
                <a:off x="2107056" y="2386266"/>
                <a:ext cx="732853" cy="732853"/>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a:t>
                </a:r>
              </a:p>
            </p:txBody>
          </p:sp>
          <p:sp>
            <p:nvSpPr>
              <p:cNvPr id="9" name="Rectangle 8">
                <a:extLst>
                  <a:ext uri="{FF2B5EF4-FFF2-40B4-BE49-F238E27FC236}">
                    <a16:creationId xmlns:a16="http://schemas.microsoft.com/office/drawing/2014/main" id="{487859EA-E4DB-A2C3-44F9-06E320A84017}"/>
                  </a:ext>
                </a:extLst>
              </p:cNvPr>
              <p:cNvSpPr/>
              <p:nvPr/>
            </p:nvSpPr>
            <p:spPr>
              <a:xfrm>
                <a:off x="2839909" y="2386266"/>
                <a:ext cx="732853" cy="732853"/>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sp>
            <p:nvSpPr>
              <p:cNvPr id="10" name="Rectangle 9">
                <a:extLst>
                  <a:ext uri="{FF2B5EF4-FFF2-40B4-BE49-F238E27FC236}">
                    <a16:creationId xmlns:a16="http://schemas.microsoft.com/office/drawing/2014/main" id="{792363DB-D76A-72A7-ABE8-0D90E1ACB543}"/>
                  </a:ext>
                </a:extLst>
              </p:cNvPr>
              <p:cNvSpPr/>
              <p:nvPr/>
            </p:nvSpPr>
            <p:spPr>
              <a:xfrm>
                <a:off x="3572762" y="2386266"/>
                <a:ext cx="732853" cy="732853"/>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11" name="Rectangle 10">
                <a:extLst>
                  <a:ext uri="{FF2B5EF4-FFF2-40B4-BE49-F238E27FC236}">
                    <a16:creationId xmlns:a16="http://schemas.microsoft.com/office/drawing/2014/main" id="{0CCD79CE-539B-7DD5-551C-9E0EE3379200}"/>
                  </a:ext>
                </a:extLst>
              </p:cNvPr>
              <p:cNvSpPr/>
              <p:nvPr/>
            </p:nvSpPr>
            <p:spPr>
              <a:xfrm>
                <a:off x="4305615" y="2386266"/>
                <a:ext cx="732853" cy="732853"/>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12" name="Rectangle 11">
                <a:extLst>
                  <a:ext uri="{FF2B5EF4-FFF2-40B4-BE49-F238E27FC236}">
                    <a16:creationId xmlns:a16="http://schemas.microsoft.com/office/drawing/2014/main" id="{48963F99-4075-ED57-903C-7E402901C503}"/>
                  </a:ext>
                </a:extLst>
              </p:cNvPr>
              <p:cNvSpPr/>
              <p:nvPr/>
            </p:nvSpPr>
            <p:spPr>
              <a:xfrm>
                <a:off x="5038468" y="2386266"/>
                <a:ext cx="732853" cy="732853"/>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a:t>
                </a:r>
              </a:p>
            </p:txBody>
          </p:sp>
          <p:sp>
            <p:nvSpPr>
              <p:cNvPr id="13" name="Rectangle 12">
                <a:extLst>
                  <a:ext uri="{FF2B5EF4-FFF2-40B4-BE49-F238E27FC236}">
                    <a16:creationId xmlns:a16="http://schemas.microsoft.com/office/drawing/2014/main" id="{CEB90353-0F02-1988-D3A5-C06BC70A33DC}"/>
                  </a:ext>
                </a:extLst>
              </p:cNvPr>
              <p:cNvSpPr/>
              <p:nvPr/>
            </p:nvSpPr>
            <p:spPr>
              <a:xfrm>
                <a:off x="5771321" y="2386266"/>
                <a:ext cx="732853" cy="732853"/>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grpSp>
        <mc:AlternateContent xmlns:mc="http://schemas.openxmlformats.org/markup-compatibility/2006" xmlns:a14="http://schemas.microsoft.com/office/drawing/2010/main">
          <mc:Choice Requires="a14">
            <p:sp>
              <p:nvSpPr>
                <p:cNvPr id="14" name="TextBox 13">
                  <a:extLst>
                    <a:ext uri="{FF2B5EF4-FFF2-40B4-BE49-F238E27FC236}">
                      <a16:creationId xmlns:a16="http://schemas.microsoft.com/office/drawing/2014/main" id="{2FBBA4A9-E429-B6AF-1D45-8B0C2ECC9465}"/>
                    </a:ext>
                  </a:extLst>
                </p:cNvPr>
                <p:cNvSpPr txBox="1"/>
                <p:nvPr/>
              </p:nvSpPr>
              <p:spPr>
                <a:xfrm>
                  <a:off x="2885440" y="2273282"/>
                  <a:ext cx="732853" cy="369332"/>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r>
                          <a:rPr lang="en-US" sz="1800" i="1" dirty="0" smtClean="0">
                            <a:solidFill>
                              <a:srgbClr val="FF00FF"/>
                            </a:solidFill>
                            <a:latin typeface="Cambria Math" panose="02040503050406030204" pitchFamily="18" charset="0"/>
                          </a:rPr>
                          <m:t>𝑙𝑜𝑤</m:t>
                        </m:r>
                      </m:oMath>
                    </m:oMathPara>
                  </a14:m>
                  <a:endParaRPr lang="en-US" dirty="0"/>
                </a:p>
              </p:txBody>
            </p:sp>
          </mc:Choice>
          <mc:Fallback xmlns="">
            <p:sp>
              <p:nvSpPr>
                <p:cNvPr id="14" name="TextBox 13">
                  <a:extLst>
                    <a:ext uri="{FF2B5EF4-FFF2-40B4-BE49-F238E27FC236}">
                      <a16:creationId xmlns:a16="http://schemas.microsoft.com/office/drawing/2014/main" id="{2FBBA4A9-E429-B6AF-1D45-8B0C2ECC9465}"/>
                    </a:ext>
                  </a:extLst>
                </p:cNvPr>
                <p:cNvSpPr txBox="1">
                  <a:spLocks noRot="1" noChangeAspect="1" noMove="1" noResize="1" noEditPoints="1" noAdjustHandles="1" noChangeArrowheads="1" noChangeShapeType="1" noTextEdit="1"/>
                </p:cNvSpPr>
                <p:nvPr/>
              </p:nvSpPr>
              <p:spPr>
                <a:xfrm>
                  <a:off x="2885440" y="2273282"/>
                  <a:ext cx="732853" cy="369332"/>
                </a:xfrm>
                <a:prstGeom prst="rect">
                  <a:avLst/>
                </a:prstGeom>
                <a:blipFill>
                  <a:blip r:embed="rId2"/>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5" name="TextBox 14">
                  <a:extLst>
                    <a:ext uri="{FF2B5EF4-FFF2-40B4-BE49-F238E27FC236}">
                      <a16:creationId xmlns:a16="http://schemas.microsoft.com/office/drawing/2014/main" id="{8B3BBD60-3406-5A08-6A23-DC9783E22C44}"/>
                    </a:ext>
                  </a:extLst>
                </p:cNvPr>
                <p:cNvSpPr txBox="1"/>
                <p:nvPr/>
              </p:nvSpPr>
              <p:spPr>
                <a:xfrm>
                  <a:off x="8087800" y="2249512"/>
                  <a:ext cx="732853" cy="369332"/>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r>
                          <a:rPr lang="en-US" sz="1800" b="0" i="1" dirty="0" smtClean="0">
                            <a:solidFill>
                              <a:srgbClr val="FF00FF"/>
                            </a:solidFill>
                            <a:latin typeface="Cambria Math" panose="02040503050406030204" pitchFamily="18" charset="0"/>
                          </a:rPr>
                          <m:t>h𝑖𝑔h</m:t>
                        </m:r>
                      </m:oMath>
                    </m:oMathPara>
                  </a14:m>
                  <a:endParaRPr lang="en-US" dirty="0"/>
                </a:p>
              </p:txBody>
            </p:sp>
          </mc:Choice>
          <mc:Fallback xmlns="">
            <p:sp>
              <p:nvSpPr>
                <p:cNvPr id="15" name="TextBox 14">
                  <a:extLst>
                    <a:ext uri="{FF2B5EF4-FFF2-40B4-BE49-F238E27FC236}">
                      <a16:creationId xmlns:a16="http://schemas.microsoft.com/office/drawing/2014/main" id="{8B3BBD60-3406-5A08-6A23-DC9783E22C44}"/>
                    </a:ext>
                  </a:extLst>
                </p:cNvPr>
                <p:cNvSpPr txBox="1">
                  <a:spLocks noRot="1" noChangeAspect="1" noMove="1" noResize="1" noEditPoints="1" noAdjustHandles="1" noChangeArrowheads="1" noChangeShapeType="1" noTextEdit="1"/>
                </p:cNvSpPr>
                <p:nvPr/>
              </p:nvSpPr>
              <p:spPr>
                <a:xfrm>
                  <a:off x="8087800" y="2249512"/>
                  <a:ext cx="732853" cy="369332"/>
                </a:xfrm>
                <a:prstGeom prst="rect">
                  <a:avLst/>
                </a:prstGeom>
                <a:blipFill>
                  <a:blip r:embed="rId3"/>
                  <a:stretch>
                    <a:fillRect b="-13115"/>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5" name="TextBox 24">
                  <a:extLst>
                    <a:ext uri="{FF2B5EF4-FFF2-40B4-BE49-F238E27FC236}">
                      <a16:creationId xmlns:a16="http://schemas.microsoft.com/office/drawing/2014/main" id="{EABE936E-3286-77C7-957F-5423C8F6B9EE}"/>
                    </a:ext>
                  </a:extLst>
                </p:cNvPr>
                <p:cNvSpPr txBox="1"/>
                <p:nvPr/>
              </p:nvSpPr>
              <p:spPr>
                <a:xfrm>
                  <a:off x="4726924" y="2249512"/>
                  <a:ext cx="1497305" cy="499945"/>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f>
                          <m:fPr>
                            <m:ctrlPr>
                              <a:rPr lang="en-US" sz="1400" b="0" i="1" smtClean="0">
                                <a:solidFill>
                                  <a:srgbClr val="FF00FF"/>
                                </a:solidFill>
                                <a:latin typeface="Cambria Math" panose="02040503050406030204" pitchFamily="18" charset="0"/>
                              </a:rPr>
                            </m:ctrlPr>
                          </m:fPr>
                          <m:num>
                            <m:r>
                              <a:rPr lang="en-US" sz="1400" b="0" i="1" smtClean="0">
                                <a:solidFill>
                                  <a:srgbClr val="FF00FF"/>
                                </a:solidFill>
                                <a:latin typeface="Cambria Math" panose="02040503050406030204" pitchFamily="18" charset="0"/>
                              </a:rPr>
                              <m:t>𝑙𝑜𝑤</m:t>
                            </m:r>
                            <m:r>
                              <a:rPr lang="en-US" sz="1400" b="0" i="1" smtClean="0">
                                <a:solidFill>
                                  <a:srgbClr val="FF00FF"/>
                                </a:solidFill>
                                <a:latin typeface="Cambria Math" panose="02040503050406030204" pitchFamily="18" charset="0"/>
                              </a:rPr>
                              <m:t>+</m:t>
                            </m:r>
                            <m:r>
                              <a:rPr lang="en-US" sz="1400" b="0" i="1" smtClean="0">
                                <a:solidFill>
                                  <a:srgbClr val="FF00FF"/>
                                </a:solidFill>
                                <a:latin typeface="Cambria Math" panose="02040503050406030204" pitchFamily="18" charset="0"/>
                              </a:rPr>
                              <m:t>h𝑖𝑔h</m:t>
                            </m:r>
                          </m:num>
                          <m:den>
                            <m:r>
                              <a:rPr lang="en-US" sz="1400" b="0" i="1" smtClean="0">
                                <a:solidFill>
                                  <a:srgbClr val="FF00FF"/>
                                </a:solidFill>
                                <a:latin typeface="Cambria Math" panose="02040503050406030204" pitchFamily="18" charset="0"/>
                              </a:rPr>
                              <m:t>2</m:t>
                            </m:r>
                          </m:den>
                        </m:f>
                      </m:oMath>
                    </m:oMathPara>
                  </a14:m>
                  <a:endParaRPr lang="en-US" sz="1400" dirty="0"/>
                </a:p>
              </p:txBody>
            </p:sp>
          </mc:Choice>
          <mc:Fallback xmlns="">
            <p:sp>
              <p:nvSpPr>
                <p:cNvPr id="25" name="TextBox 24">
                  <a:extLst>
                    <a:ext uri="{FF2B5EF4-FFF2-40B4-BE49-F238E27FC236}">
                      <a16:creationId xmlns:a16="http://schemas.microsoft.com/office/drawing/2014/main" id="{EABE936E-3286-77C7-957F-5423C8F6B9EE}"/>
                    </a:ext>
                  </a:extLst>
                </p:cNvPr>
                <p:cNvSpPr txBox="1">
                  <a:spLocks noRot="1" noChangeAspect="1" noMove="1" noResize="1" noEditPoints="1" noAdjustHandles="1" noChangeArrowheads="1" noChangeShapeType="1" noTextEdit="1"/>
                </p:cNvSpPr>
                <p:nvPr/>
              </p:nvSpPr>
              <p:spPr>
                <a:xfrm>
                  <a:off x="4726924" y="2249512"/>
                  <a:ext cx="1497305" cy="499945"/>
                </a:xfrm>
                <a:prstGeom prst="rect">
                  <a:avLst/>
                </a:prstGeom>
                <a:blipFill>
                  <a:blip r:embed="rId4"/>
                  <a:stretch>
                    <a:fillRect b="-2439"/>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6" name="TextBox 25">
                  <a:extLst>
                    <a:ext uri="{FF2B5EF4-FFF2-40B4-BE49-F238E27FC236}">
                      <a16:creationId xmlns:a16="http://schemas.microsoft.com/office/drawing/2014/main" id="{FF992678-C5BD-5105-91BC-B0DCB98849B8}"/>
                    </a:ext>
                  </a:extLst>
                </p:cNvPr>
                <p:cNvSpPr txBox="1"/>
                <p:nvPr/>
              </p:nvSpPr>
              <p:spPr>
                <a:xfrm>
                  <a:off x="5842003" y="2249511"/>
                  <a:ext cx="1497305" cy="499945"/>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f>
                          <m:fPr>
                            <m:ctrlPr>
                              <a:rPr lang="en-US" sz="1400" b="0" i="1" smtClean="0">
                                <a:solidFill>
                                  <a:srgbClr val="FF00FF"/>
                                </a:solidFill>
                                <a:latin typeface="Cambria Math" panose="02040503050406030204" pitchFamily="18" charset="0"/>
                              </a:rPr>
                            </m:ctrlPr>
                          </m:fPr>
                          <m:num>
                            <m:r>
                              <a:rPr lang="en-US" sz="1400" b="0" i="1" smtClean="0">
                                <a:solidFill>
                                  <a:srgbClr val="FF00FF"/>
                                </a:solidFill>
                                <a:latin typeface="Cambria Math" panose="02040503050406030204" pitchFamily="18" charset="0"/>
                              </a:rPr>
                              <m:t>𝑙𝑜𝑤</m:t>
                            </m:r>
                            <m:r>
                              <a:rPr lang="en-US" sz="1400" b="0" i="1" smtClean="0">
                                <a:solidFill>
                                  <a:srgbClr val="FF00FF"/>
                                </a:solidFill>
                                <a:latin typeface="Cambria Math" panose="02040503050406030204" pitchFamily="18" charset="0"/>
                              </a:rPr>
                              <m:t>+</m:t>
                            </m:r>
                            <m:r>
                              <a:rPr lang="en-US" sz="1400" b="0" i="1" smtClean="0">
                                <a:solidFill>
                                  <a:srgbClr val="FF00FF"/>
                                </a:solidFill>
                                <a:latin typeface="Cambria Math" panose="02040503050406030204" pitchFamily="18" charset="0"/>
                              </a:rPr>
                              <m:t>h𝑖𝑔h</m:t>
                            </m:r>
                          </m:num>
                          <m:den>
                            <m:r>
                              <a:rPr lang="en-US" sz="1400" b="0" i="1" smtClean="0">
                                <a:solidFill>
                                  <a:srgbClr val="FF00FF"/>
                                </a:solidFill>
                                <a:latin typeface="Cambria Math" panose="02040503050406030204" pitchFamily="18" charset="0"/>
                              </a:rPr>
                              <m:t>2</m:t>
                            </m:r>
                          </m:den>
                        </m:f>
                        <m:r>
                          <a:rPr lang="en-US" sz="1400" b="0" i="1" smtClean="0">
                            <a:solidFill>
                              <a:srgbClr val="FF00FF"/>
                            </a:solidFill>
                            <a:latin typeface="Cambria Math" panose="02040503050406030204" pitchFamily="18" charset="0"/>
                          </a:rPr>
                          <m:t>+1</m:t>
                        </m:r>
                      </m:oMath>
                    </m:oMathPara>
                  </a14:m>
                  <a:endParaRPr lang="en-US" sz="1400" dirty="0"/>
                </a:p>
              </p:txBody>
            </p:sp>
          </mc:Choice>
          <mc:Fallback xmlns="">
            <p:sp>
              <p:nvSpPr>
                <p:cNvPr id="26" name="TextBox 25">
                  <a:extLst>
                    <a:ext uri="{FF2B5EF4-FFF2-40B4-BE49-F238E27FC236}">
                      <a16:creationId xmlns:a16="http://schemas.microsoft.com/office/drawing/2014/main" id="{FF992678-C5BD-5105-91BC-B0DCB98849B8}"/>
                    </a:ext>
                  </a:extLst>
                </p:cNvPr>
                <p:cNvSpPr txBox="1">
                  <a:spLocks noRot="1" noChangeAspect="1" noMove="1" noResize="1" noEditPoints="1" noAdjustHandles="1" noChangeArrowheads="1" noChangeShapeType="1" noTextEdit="1"/>
                </p:cNvSpPr>
                <p:nvPr/>
              </p:nvSpPr>
              <p:spPr>
                <a:xfrm>
                  <a:off x="5842003" y="2249511"/>
                  <a:ext cx="1497305" cy="499945"/>
                </a:xfrm>
                <a:prstGeom prst="rect">
                  <a:avLst/>
                </a:prstGeom>
                <a:blipFill>
                  <a:blip r:embed="rId5"/>
                  <a:stretch>
                    <a:fillRect b="-2439"/>
                  </a:stretch>
                </a:blipFill>
              </p:spPr>
              <p:txBody>
                <a:bodyPr/>
                <a:lstStyle/>
                <a:p>
                  <a:r>
                    <a:rPr lang="en-US">
                      <a:noFill/>
                    </a:rPr>
                    <a:t> </a:t>
                  </a:r>
                </a:p>
              </p:txBody>
            </p:sp>
          </mc:Fallback>
        </mc:AlternateContent>
      </p:grpSp>
      <p:grpSp>
        <p:nvGrpSpPr>
          <p:cNvPr id="16" name="Group 15" descr="We will have an empty array that we add each element into while merging.">
            <a:extLst>
              <a:ext uri="{FF2B5EF4-FFF2-40B4-BE49-F238E27FC236}">
                <a16:creationId xmlns:a16="http://schemas.microsoft.com/office/drawing/2014/main" id="{E7CA0072-DA42-358D-2313-C589B2C2A62B}"/>
              </a:ext>
            </a:extLst>
          </p:cNvPr>
          <p:cNvGrpSpPr/>
          <p:nvPr/>
        </p:nvGrpSpPr>
        <p:grpSpPr>
          <a:xfrm>
            <a:off x="3367733" y="5450988"/>
            <a:ext cx="5862824" cy="732853"/>
            <a:chOff x="641350" y="2386266"/>
            <a:chExt cx="5862824" cy="732853"/>
          </a:xfrm>
          <a:solidFill>
            <a:schemeClr val="accent4">
              <a:lumMod val="20000"/>
              <a:lumOff val="80000"/>
            </a:schemeClr>
          </a:solidFill>
        </p:grpSpPr>
        <p:sp>
          <p:nvSpPr>
            <p:cNvPr id="17" name="Rectangle 16">
              <a:extLst>
                <a:ext uri="{FF2B5EF4-FFF2-40B4-BE49-F238E27FC236}">
                  <a16:creationId xmlns:a16="http://schemas.microsoft.com/office/drawing/2014/main" id="{4C85D454-719B-702F-2281-4A10415E7000}"/>
                </a:ext>
              </a:extLst>
            </p:cNvPr>
            <p:cNvSpPr/>
            <p:nvPr/>
          </p:nvSpPr>
          <p:spPr>
            <a:xfrm>
              <a:off x="641350" y="2386266"/>
              <a:ext cx="732853" cy="732853"/>
            </a:xfrm>
            <a:prstGeom prst="rect">
              <a:avLst/>
            </a:prstGeom>
            <a:grp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8" name="Rectangle 17">
              <a:extLst>
                <a:ext uri="{FF2B5EF4-FFF2-40B4-BE49-F238E27FC236}">
                  <a16:creationId xmlns:a16="http://schemas.microsoft.com/office/drawing/2014/main" id="{1EEF5804-408E-6879-D613-7044DEA0BF49}"/>
                </a:ext>
              </a:extLst>
            </p:cNvPr>
            <p:cNvSpPr/>
            <p:nvPr/>
          </p:nvSpPr>
          <p:spPr>
            <a:xfrm>
              <a:off x="1374203" y="2386266"/>
              <a:ext cx="732853" cy="732853"/>
            </a:xfrm>
            <a:prstGeom prst="rect">
              <a:avLst/>
            </a:prstGeom>
            <a:grp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9" name="Rectangle 18">
              <a:extLst>
                <a:ext uri="{FF2B5EF4-FFF2-40B4-BE49-F238E27FC236}">
                  <a16:creationId xmlns:a16="http://schemas.microsoft.com/office/drawing/2014/main" id="{73D21588-F912-24DA-B6A5-5E6B9C42EEE5}"/>
                </a:ext>
              </a:extLst>
            </p:cNvPr>
            <p:cNvSpPr/>
            <p:nvPr/>
          </p:nvSpPr>
          <p:spPr>
            <a:xfrm>
              <a:off x="2107056" y="2386266"/>
              <a:ext cx="732853" cy="732853"/>
            </a:xfrm>
            <a:prstGeom prst="rect">
              <a:avLst/>
            </a:prstGeom>
            <a:grp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0" name="Rectangle 19">
              <a:extLst>
                <a:ext uri="{FF2B5EF4-FFF2-40B4-BE49-F238E27FC236}">
                  <a16:creationId xmlns:a16="http://schemas.microsoft.com/office/drawing/2014/main" id="{08C151A5-A2A2-1312-39BF-4FADA5F73B47}"/>
                </a:ext>
              </a:extLst>
            </p:cNvPr>
            <p:cNvSpPr/>
            <p:nvPr/>
          </p:nvSpPr>
          <p:spPr>
            <a:xfrm>
              <a:off x="2839909" y="2386266"/>
              <a:ext cx="732853" cy="732853"/>
            </a:xfrm>
            <a:prstGeom prst="rect">
              <a:avLst/>
            </a:prstGeom>
            <a:grp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1" name="Rectangle 20">
              <a:extLst>
                <a:ext uri="{FF2B5EF4-FFF2-40B4-BE49-F238E27FC236}">
                  <a16:creationId xmlns:a16="http://schemas.microsoft.com/office/drawing/2014/main" id="{C7B5ADAB-0AAF-740B-A52A-771577FB164D}"/>
                </a:ext>
              </a:extLst>
            </p:cNvPr>
            <p:cNvSpPr/>
            <p:nvPr/>
          </p:nvSpPr>
          <p:spPr>
            <a:xfrm>
              <a:off x="3572762" y="2386266"/>
              <a:ext cx="732853" cy="732853"/>
            </a:xfrm>
            <a:prstGeom prst="rect">
              <a:avLst/>
            </a:prstGeom>
            <a:grp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2" name="Rectangle 21">
              <a:extLst>
                <a:ext uri="{FF2B5EF4-FFF2-40B4-BE49-F238E27FC236}">
                  <a16:creationId xmlns:a16="http://schemas.microsoft.com/office/drawing/2014/main" id="{243AD86E-0BE4-0ED4-ABD9-55F9BA416BC8}"/>
                </a:ext>
              </a:extLst>
            </p:cNvPr>
            <p:cNvSpPr/>
            <p:nvPr/>
          </p:nvSpPr>
          <p:spPr>
            <a:xfrm>
              <a:off x="4305615" y="2386266"/>
              <a:ext cx="732853" cy="732853"/>
            </a:xfrm>
            <a:prstGeom prst="rect">
              <a:avLst/>
            </a:prstGeom>
            <a:grp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3" name="Rectangle 22">
              <a:extLst>
                <a:ext uri="{FF2B5EF4-FFF2-40B4-BE49-F238E27FC236}">
                  <a16:creationId xmlns:a16="http://schemas.microsoft.com/office/drawing/2014/main" id="{B93FE899-1FCC-9493-9EA2-45ABB23DF07B}"/>
                </a:ext>
              </a:extLst>
            </p:cNvPr>
            <p:cNvSpPr/>
            <p:nvPr/>
          </p:nvSpPr>
          <p:spPr>
            <a:xfrm>
              <a:off x="5038468" y="2386266"/>
              <a:ext cx="732853" cy="732853"/>
            </a:xfrm>
            <a:prstGeom prst="rect">
              <a:avLst/>
            </a:prstGeom>
            <a:grp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4" name="Rectangle 23">
              <a:extLst>
                <a:ext uri="{FF2B5EF4-FFF2-40B4-BE49-F238E27FC236}">
                  <a16:creationId xmlns:a16="http://schemas.microsoft.com/office/drawing/2014/main" id="{7B47FEB0-46B7-71E2-6A76-89C06FCA5695}"/>
                </a:ext>
              </a:extLst>
            </p:cNvPr>
            <p:cNvSpPr/>
            <p:nvPr/>
          </p:nvSpPr>
          <p:spPr>
            <a:xfrm>
              <a:off x="5771321" y="2386266"/>
              <a:ext cx="732853" cy="732853"/>
            </a:xfrm>
            <a:prstGeom prst="rect">
              <a:avLst/>
            </a:prstGeom>
            <a:grp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grpSp>
        <p:nvGrpSpPr>
          <p:cNvPr id="4" name="Group 3" descr="To merge our lists we begin with a variable L_next which is initially set to be the index low, and a variable R_next which is initially set to be the index (low+high)/2 +1 (i.e. the first index of the second half-list).">
            <a:extLst>
              <a:ext uri="{FF2B5EF4-FFF2-40B4-BE49-F238E27FC236}">
                <a16:creationId xmlns:a16="http://schemas.microsoft.com/office/drawing/2014/main" id="{10407E64-57E5-6C11-C5D4-455C306D2F6E}"/>
              </a:ext>
            </a:extLst>
          </p:cNvPr>
          <p:cNvGrpSpPr/>
          <p:nvPr/>
        </p:nvGrpSpPr>
        <p:grpSpPr>
          <a:xfrm>
            <a:off x="2656590" y="4623198"/>
            <a:ext cx="4065950" cy="447040"/>
            <a:chOff x="2246687" y="2188107"/>
            <a:chExt cx="4065950" cy="447040"/>
          </a:xfrm>
        </p:grpSpPr>
        <p:sp>
          <p:nvSpPr>
            <p:cNvPr id="27" name="Arrow: Right 26" descr="To merge our lists we begin with variable L_next which is initially set to be the index low.">
              <a:extLst>
                <a:ext uri="{FF2B5EF4-FFF2-40B4-BE49-F238E27FC236}">
                  <a16:creationId xmlns:a16="http://schemas.microsoft.com/office/drawing/2014/main" id="{C4B62DBB-53B8-EA2D-12CE-AAFE2075A980}"/>
                </a:ext>
              </a:extLst>
            </p:cNvPr>
            <p:cNvSpPr/>
            <p:nvPr/>
          </p:nvSpPr>
          <p:spPr>
            <a:xfrm rot="18941864">
              <a:off x="2246687" y="2188107"/>
              <a:ext cx="1055420" cy="447040"/>
            </a:xfrm>
            <a:prstGeom prst="rightArrow">
              <a:avLst/>
            </a:prstGeom>
            <a:solidFill>
              <a:schemeClr val="accent5">
                <a:lumMod val="60000"/>
                <a:lumOff val="40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L next</a:t>
              </a:r>
            </a:p>
          </p:txBody>
        </p:sp>
        <p:sp>
          <p:nvSpPr>
            <p:cNvPr id="28" name="Arrow: Right 27">
              <a:extLst>
                <a:ext uri="{FF2B5EF4-FFF2-40B4-BE49-F238E27FC236}">
                  <a16:creationId xmlns:a16="http://schemas.microsoft.com/office/drawing/2014/main" id="{F1982206-BF5B-A2CF-DE7D-8C5F945BC8DA}"/>
                </a:ext>
              </a:extLst>
            </p:cNvPr>
            <p:cNvSpPr/>
            <p:nvPr/>
          </p:nvSpPr>
          <p:spPr>
            <a:xfrm rot="18941864">
              <a:off x="5257217" y="2188107"/>
              <a:ext cx="1055420" cy="447040"/>
            </a:xfrm>
            <a:prstGeom prst="rightArrow">
              <a:avLst/>
            </a:prstGeom>
            <a:solidFill>
              <a:schemeClr val="accent5">
                <a:lumMod val="60000"/>
                <a:lumOff val="40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R next</a:t>
              </a:r>
            </a:p>
          </p:txBody>
        </p:sp>
      </p:grpSp>
      <p:sp>
        <p:nvSpPr>
          <p:cNvPr id="29" name="Arrow: Right 28" descr="We have a variable M_next which is initially the index low, and it keeps track of the next available index in the merged array.">
            <a:extLst>
              <a:ext uri="{FF2B5EF4-FFF2-40B4-BE49-F238E27FC236}">
                <a16:creationId xmlns:a16="http://schemas.microsoft.com/office/drawing/2014/main" id="{866399B5-9CA7-FF10-921D-A115ADA6102E}"/>
              </a:ext>
            </a:extLst>
          </p:cNvPr>
          <p:cNvSpPr/>
          <p:nvPr/>
        </p:nvSpPr>
        <p:spPr>
          <a:xfrm rot="18941864">
            <a:off x="2628791" y="6198889"/>
            <a:ext cx="1055420" cy="447040"/>
          </a:xfrm>
          <a:prstGeom prst="rightArrow">
            <a:avLst/>
          </a:prstGeom>
          <a:solidFill>
            <a:schemeClr val="accent5">
              <a:lumMod val="60000"/>
              <a:lumOff val="40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M next</a:t>
            </a:r>
          </a:p>
        </p:txBody>
      </p:sp>
    </p:spTree>
    <p:extLst>
      <p:ext uri="{BB962C8B-B14F-4D97-AF65-F5344CB8AC3E}">
        <p14:creationId xmlns:p14="http://schemas.microsoft.com/office/powerpoint/2010/main" val="35191881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191F74-162D-4500-A8B7-B49A379D832F}"/>
              </a:ext>
            </a:extLst>
          </p:cNvPr>
          <p:cNvSpPr>
            <a:spLocks noGrp="1"/>
          </p:cNvSpPr>
          <p:nvPr>
            <p:ph type="title"/>
          </p:nvPr>
        </p:nvSpPr>
        <p:spPr/>
        <p:txBody>
          <a:bodyPr/>
          <a:lstStyle/>
          <a:p>
            <a:r>
              <a:rPr lang="en-US" dirty="0"/>
              <a:t>Merge Sort Pseudocode</a:t>
            </a:r>
          </a:p>
        </p:txBody>
      </p:sp>
      <p:sp>
        <p:nvSpPr>
          <p:cNvPr id="3" name="Content Placeholder 2">
            <a:extLst>
              <a:ext uri="{FF2B5EF4-FFF2-40B4-BE49-F238E27FC236}">
                <a16:creationId xmlns:a16="http://schemas.microsoft.com/office/drawing/2014/main" id="{4E6A96E2-1227-4225-8791-5FB9A27DA720}"/>
              </a:ext>
            </a:extLst>
          </p:cNvPr>
          <p:cNvSpPr>
            <a:spLocks noGrp="1"/>
          </p:cNvSpPr>
          <p:nvPr>
            <p:ph idx="1"/>
          </p:nvPr>
        </p:nvSpPr>
        <p:spPr>
          <a:xfrm>
            <a:off x="609600" y="1341120"/>
            <a:ext cx="10972800" cy="5516880"/>
          </a:xfrm>
        </p:spPr>
        <p:txBody>
          <a:bodyPr>
            <a:normAutofit/>
          </a:bodyPr>
          <a:lstStyle/>
          <a:p>
            <a:pPr marL="0" indent="0">
              <a:buNone/>
            </a:pPr>
            <a:r>
              <a:rPr lang="en-US" dirty="0"/>
              <a:t>void mergesort(</a:t>
            </a:r>
            <a:r>
              <a:rPr lang="en-US" dirty="0" err="1"/>
              <a:t>myArray</a:t>
            </a:r>
            <a:r>
              <a:rPr lang="en-US" dirty="0"/>
              <a:t>){</a:t>
            </a:r>
          </a:p>
          <a:p>
            <a:pPr marL="0" indent="0">
              <a:buNone/>
            </a:pPr>
            <a:r>
              <a:rPr lang="en-US" dirty="0"/>
              <a:t>	</a:t>
            </a:r>
            <a:r>
              <a:rPr lang="en-US" dirty="0" err="1"/>
              <a:t>ms_helper</a:t>
            </a:r>
            <a:r>
              <a:rPr lang="en-US" dirty="0"/>
              <a:t>(</a:t>
            </a:r>
            <a:r>
              <a:rPr lang="en-US" dirty="0" err="1"/>
              <a:t>myArray</a:t>
            </a:r>
            <a:r>
              <a:rPr lang="en-US" dirty="0"/>
              <a:t>, 0, </a:t>
            </a:r>
            <a:r>
              <a:rPr lang="en-US" dirty="0" err="1"/>
              <a:t>myArray.length</a:t>
            </a:r>
            <a:r>
              <a:rPr lang="en-US" dirty="0"/>
              <a:t>());</a:t>
            </a:r>
            <a:br>
              <a:rPr lang="en-US" dirty="0"/>
            </a:br>
            <a:r>
              <a:rPr lang="en-US" dirty="0"/>
              <a:t>}</a:t>
            </a:r>
          </a:p>
          <a:p>
            <a:pPr marL="0" indent="0">
              <a:buNone/>
            </a:pPr>
            <a:r>
              <a:rPr lang="en-US" dirty="0"/>
              <a:t>void </a:t>
            </a:r>
            <a:r>
              <a:rPr lang="en-US" dirty="0" err="1"/>
              <a:t>mshelper</a:t>
            </a:r>
            <a:r>
              <a:rPr lang="en-US" dirty="0"/>
              <a:t>(</a:t>
            </a:r>
            <a:r>
              <a:rPr lang="en-US" dirty="0" err="1"/>
              <a:t>myArray</a:t>
            </a:r>
            <a:r>
              <a:rPr lang="en-US" dirty="0"/>
              <a:t>, low, high){</a:t>
            </a:r>
          </a:p>
          <a:p>
            <a:pPr marL="0" indent="0">
              <a:buNone/>
            </a:pPr>
            <a:r>
              <a:rPr lang="en-US" dirty="0"/>
              <a:t>	if (low == high){return;}  // Base Case</a:t>
            </a:r>
          </a:p>
          <a:p>
            <a:pPr marL="0" indent="0">
              <a:buNone/>
            </a:pPr>
            <a:r>
              <a:rPr lang="en-US" dirty="0"/>
              <a:t>	mid = (</a:t>
            </a:r>
            <a:r>
              <a:rPr lang="en-US" dirty="0" err="1"/>
              <a:t>low+high</a:t>
            </a:r>
            <a:r>
              <a:rPr lang="en-US" dirty="0"/>
              <a:t>)/2;</a:t>
            </a:r>
          </a:p>
          <a:p>
            <a:pPr marL="0" indent="0">
              <a:buNone/>
            </a:pPr>
            <a:r>
              <a:rPr lang="en-US" dirty="0"/>
              <a:t>	</a:t>
            </a:r>
            <a:r>
              <a:rPr lang="en-US" dirty="0" err="1"/>
              <a:t>ms_helper</a:t>
            </a:r>
            <a:r>
              <a:rPr lang="en-US" dirty="0"/>
              <a:t>(low, mid);</a:t>
            </a:r>
          </a:p>
          <a:p>
            <a:pPr marL="0" indent="0">
              <a:buNone/>
            </a:pPr>
            <a:r>
              <a:rPr lang="en-US" dirty="0"/>
              <a:t>	</a:t>
            </a:r>
            <a:r>
              <a:rPr lang="en-US" dirty="0" err="1"/>
              <a:t>ms_helper</a:t>
            </a:r>
            <a:r>
              <a:rPr lang="en-US" dirty="0"/>
              <a:t>(mid+1, high);</a:t>
            </a:r>
          </a:p>
          <a:p>
            <a:pPr marL="0" indent="0">
              <a:buNone/>
            </a:pPr>
            <a:r>
              <a:rPr lang="en-US" dirty="0"/>
              <a:t>	merge(</a:t>
            </a:r>
            <a:r>
              <a:rPr lang="en-US" dirty="0" err="1"/>
              <a:t>myArray</a:t>
            </a:r>
            <a:r>
              <a:rPr lang="en-US" dirty="0"/>
              <a:t>, low, mid, high);	</a:t>
            </a:r>
          </a:p>
          <a:p>
            <a:pPr marL="0" indent="0">
              <a:buNone/>
            </a:pPr>
            <a:r>
              <a:rPr lang="en-US" dirty="0"/>
              <a:t>}</a:t>
            </a:r>
          </a:p>
        </p:txBody>
      </p:sp>
    </p:spTree>
    <p:extLst>
      <p:ext uri="{BB962C8B-B14F-4D97-AF65-F5344CB8AC3E}">
        <p14:creationId xmlns:p14="http://schemas.microsoft.com/office/powerpoint/2010/main" val="11527214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37404</TotalTime>
  <Words>2725</Words>
  <Application>Microsoft Office PowerPoint</Application>
  <PresentationFormat>Widescreen</PresentationFormat>
  <Paragraphs>901</Paragraphs>
  <Slides>36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36</vt:i4>
      </vt:variant>
    </vt:vector>
  </HeadingPairs>
  <TitlesOfParts>
    <vt:vector size="43" baseType="lpstr">
      <vt:lpstr>Cambria Math</vt:lpstr>
      <vt:lpstr>Arial</vt:lpstr>
      <vt:lpstr>Aptos</vt:lpstr>
      <vt:lpstr>Symbol</vt:lpstr>
      <vt:lpstr>Calibri Light</vt:lpstr>
      <vt:lpstr>Calibri</vt:lpstr>
      <vt:lpstr>Office Theme</vt:lpstr>
      <vt:lpstr>CSE 332 Spring 2026 Lecture 14: Sorting 3</vt:lpstr>
      <vt:lpstr>Properties To Consider</vt:lpstr>
      <vt:lpstr>Divide And Conquer Sorting</vt:lpstr>
      <vt:lpstr>Divide and Conquer</vt:lpstr>
      <vt:lpstr>Divide and Conquer Template Pseudocode</vt:lpstr>
      <vt:lpstr>Merge Sort</vt:lpstr>
      <vt:lpstr>Merge Sort In Action!</vt:lpstr>
      <vt:lpstr>Merge (the combine part)</vt:lpstr>
      <vt:lpstr>Merge Sort Pseudocode</vt:lpstr>
      <vt:lpstr>Merge Pseudocode</vt:lpstr>
      <vt:lpstr>Analyzing Merge Sort</vt:lpstr>
      <vt:lpstr>Tree Method T(n)=2T(n/2)+n</vt:lpstr>
      <vt:lpstr>Merge Sort Properties</vt:lpstr>
      <vt:lpstr>Quicksort Vs. Mergesort</vt:lpstr>
      <vt:lpstr>Quicksort Overview</vt:lpstr>
      <vt:lpstr>Partition (Divide step)</vt:lpstr>
      <vt:lpstr>Partition Procedure (Slide 1 of 2) </vt:lpstr>
      <vt:lpstr>Partition Procedure (Slide 2 of 2) </vt:lpstr>
      <vt:lpstr>Partition – Begin Meets End (Case 1)</vt:lpstr>
      <vt:lpstr>Partition – Begin Meets End (Case 2)</vt:lpstr>
      <vt:lpstr>Partition Summary</vt:lpstr>
      <vt:lpstr>Conquer</vt:lpstr>
      <vt:lpstr>Quicksort Run Time (Best)</vt:lpstr>
      <vt:lpstr>Quicksort Run Time (Worst)</vt:lpstr>
      <vt:lpstr>Quicksort Worst Case Tree Method</vt:lpstr>
      <vt:lpstr>Good Pivot</vt:lpstr>
      <vt:lpstr>Quick Sort Properties</vt:lpstr>
      <vt:lpstr>“Linear Time” Sorting Algorithms</vt:lpstr>
      <vt:lpstr>BucketSort</vt:lpstr>
      <vt:lpstr>BucketSort Running Time</vt:lpstr>
      <vt:lpstr>Properties of BucketSort</vt:lpstr>
      <vt:lpstr>RadixSort</vt:lpstr>
      <vt:lpstr>RadixSort – Re-Bucket by 10s</vt:lpstr>
      <vt:lpstr>RadixSort – Re-Bucket by 100s</vt:lpstr>
      <vt:lpstr>RadixSort – Empty Buckets into Output Array</vt:lpstr>
      <vt:lpstr>RadixSort Running Time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CSE 332 Autumn 2023 Lecture 1: Intro to ADTs, Stacks, Queues</dc:title>
  <dc:creator>Nathan Brunelle</dc:creator>
  <cp:lastModifiedBy>Nathan Brunelle</cp:lastModifiedBy>
  <cp:revision>164</cp:revision>
  <dcterms:created xsi:type="dcterms:W3CDTF">2023-09-26T20:08:20Z</dcterms:created>
  <dcterms:modified xsi:type="dcterms:W3CDTF">2026-04-29T19:13:43Z</dcterms:modified>
</cp:coreProperties>
</file>