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3"/>
  </p:notesMasterIdLst>
  <p:handoutMasterIdLst>
    <p:handoutMasterId r:id="rId64"/>
  </p:handoutMasterIdLst>
  <p:sldIdLst>
    <p:sldId id="256" r:id="rId2"/>
    <p:sldId id="379" r:id="rId3"/>
    <p:sldId id="558" r:id="rId4"/>
    <p:sldId id="381" r:id="rId5"/>
    <p:sldId id="559" r:id="rId6"/>
    <p:sldId id="560" r:id="rId7"/>
    <p:sldId id="504" r:id="rId8"/>
    <p:sldId id="552" r:id="rId9"/>
    <p:sldId id="553" r:id="rId10"/>
    <p:sldId id="506" r:id="rId11"/>
    <p:sldId id="443" r:id="rId12"/>
    <p:sldId id="561" r:id="rId13"/>
    <p:sldId id="445" r:id="rId14"/>
    <p:sldId id="562" r:id="rId15"/>
    <p:sldId id="447" r:id="rId16"/>
    <p:sldId id="448" r:id="rId17"/>
    <p:sldId id="449" r:id="rId18"/>
    <p:sldId id="450" r:id="rId19"/>
    <p:sldId id="451" r:id="rId20"/>
    <p:sldId id="563" r:id="rId21"/>
    <p:sldId id="564" r:id="rId22"/>
    <p:sldId id="507" r:id="rId23"/>
    <p:sldId id="518" r:id="rId24"/>
    <p:sldId id="519" r:id="rId25"/>
    <p:sldId id="520" r:id="rId26"/>
    <p:sldId id="521" r:id="rId27"/>
    <p:sldId id="522" r:id="rId28"/>
    <p:sldId id="523" r:id="rId29"/>
    <p:sldId id="524" r:id="rId30"/>
    <p:sldId id="525" r:id="rId31"/>
    <p:sldId id="527" r:id="rId32"/>
    <p:sldId id="528" r:id="rId33"/>
    <p:sldId id="529" r:id="rId34"/>
    <p:sldId id="530" r:id="rId35"/>
    <p:sldId id="526" r:id="rId36"/>
    <p:sldId id="554" r:id="rId37"/>
    <p:sldId id="535" r:id="rId38"/>
    <p:sldId id="368" r:id="rId39"/>
    <p:sldId id="360" r:id="rId40"/>
    <p:sldId id="536" r:id="rId41"/>
    <p:sldId id="537" r:id="rId42"/>
    <p:sldId id="538" r:id="rId43"/>
    <p:sldId id="386" r:id="rId44"/>
    <p:sldId id="539" r:id="rId45"/>
    <p:sldId id="384" r:id="rId46"/>
    <p:sldId id="460" r:id="rId47"/>
    <p:sldId id="556" r:id="rId48"/>
    <p:sldId id="421" r:id="rId49"/>
    <p:sldId id="422" r:id="rId50"/>
    <p:sldId id="423" r:id="rId51"/>
    <p:sldId id="424" r:id="rId52"/>
    <p:sldId id="425" r:id="rId53"/>
    <p:sldId id="426" r:id="rId54"/>
    <p:sldId id="427" r:id="rId55"/>
    <p:sldId id="428" r:id="rId56"/>
    <p:sldId id="429" r:id="rId57"/>
    <p:sldId id="430" r:id="rId58"/>
    <p:sldId id="431" r:id="rId59"/>
    <p:sldId id="432" r:id="rId60"/>
    <p:sldId id="446" r:id="rId61"/>
    <p:sldId id="557" r:id="rId62"/>
  </p:sldIdLst>
  <p:sldSz cx="12192000" cy="6858000"/>
  <p:notesSz cx="6858000" cy="9144000"/>
  <p:embeddedFontLst>
    <p:embeddedFont>
      <p:font typeface="Cambria Math" panose="02040503050406030204" pitchFamily="18" charset="0"/>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CB46A9-AC64-2107-0D04-23C3E6A0A637}" name="Sarah Brunelle" initials="SB" userId="S::sarah.bland@TNC.ORG::0841f992-6401-4fcf-8797-7495e84da30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01" autoAdjust="0"/>
  </p:normalViewPr>
  <p:slideViewPr>
    <p:cSldViewPr snapToGrid="0">
      <p:cViewPr varScale="1">
        <p:scale>
          <a:sx n="73" d="100"/>
          <a:sy n="73" d="100"/>
        </p:scale>
        <p:origin x="296" y="36"/>
      </p:cViewPr>
      <p:guideLst/>
    </p:cSldViewPr>
  </p:slideViewPr>
  <p:outlineViewPr>
    <p:cViewPr>
      <p:scale>
        <a:sx n="33" d="100"/>
        <a:sy n="33" d="100"/>
      </p:scale>
      <p:origin x="0" y="-30744"/>
    </p:cViewPr>
    <p:sldLst>
      <p:sld r:id="rId1" collapse="1"/>
    </p:sldLst>
  </p:outlineViewPr>
  <p:notesTextViewPr>
    <p:cViewPr>
      <p:scale>
        <a:sx n="1" d="1"/>
        <a:sy n="1" d="1"/>
      </p:scale>
      <p:origin x="0" y="0"/>
    </p:cViewPr>
  </p:notesTextViewPr>
  <p:notesViewPr>
    <p:cSldViewPr snapToGrid="0">
      <p:cViewPr>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1"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EF960D-66C1-ABA0-D3DE-1DEABCB0C2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401823-F715-AF68-6577-EBFD66D8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643542-CF0C-48D3-A91E-34CCD96FC74F}" type="datetimeFigureOut">
              <a:rPr lang="en-US" smtClean="0"/>
              <a:t>4/27/2026</a:t>
            </a:fld>
            <a:endParaRPr lang="en-US"/>
          </a:p>
        </p:txBody>
      </p:sp>
      <p:sp>
        <p:nvSpPr>
          <p:cNvPr id="4" name="Footer Placeholder 3">
            <a:extLst>
              <a:ext uri="{FF2B5EF4-FFF2-40B4-BE49-F238E27FC236}">
                <a16:creationId xmlns:a16="http://schemas.microsoft.com/office/drawing/2014/main" id="{12B5E006-DFCE-D704-C827-FE0B884DE9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0F989F-B2F9-4E4D-C4FD-A5DF82B446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26CC33-4824-4BB3-8904-E821E71A70B5}" type="slidenum">
              <a:rPr lang="en-US" smtClean="0"/>
              <a:t>‹#›</a:t>
            </a:fld>
            <a:endParaRPr lang="en-US"/>
          </a:p>
        </p:txBody>
      </p:sp>
    </p:spTree>
    <p:extLst>
      <p:ext uri="{BB962C8B-B14F-4D97-AF65-F5344CB8AC3E}">
        <p14:creationId xmlns:p14="http://schemas.microsoft.com/office/powerpoint/2010/main" val="37149955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6-04-27T17:24:00.296"/>
    </inkml:context>
    <inkml:brush xml:id="br0">
      <inkml:brushProperty name="width" value="0.05292" units="cm"/>
      <inkml:brushProperty name="height" value="0.05292" units="cm"/>
      <inkml:brushProperty name="color" value="#FF0000"/>
    </inkml:brush>
  </inkml:definitions>
  <inkml:trace contextRef="#ctx0" brushRef="#br0">26141 12453 0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D1F59-0C63-44D8-BE72-2266A9516CA1}"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C3430-04EA-4E2B-840E-2DAFF95C6F71}" type="slidenum">
              <a:rPr lang="en-US" smtClean="0"/>
              <a:t>‹#›</a:t>
            </a:fld>
            <a:endParaRPr lang="en-US"/>
          </a:p>
        </p:txBody>
      </p:sp>
    </p:spTree>
    <p:extLst>
      <p:ext uri="{BB962C8B-B14F-4D97-AF65-F5344CB8AC3E}">
        <p14:creationId xmlns:p14="http://schemas.microsoft.com/office/powerpoint/2010/main" val="221223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4/27/2026</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4/27/2026</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4/27/2026</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4/27/2026</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4/27/2026</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4/27/2026</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4/27/2026</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4/27/2026</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4/27/2026</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4/27/2026</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4/27/2026</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4/27/2026</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90.png"/><Relationship Id="rId5" Type="http://schemas.openxmlformats.org/officeDocument/2006/relationships/image" Target="../media/image90.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26" Type="http://schemas.openxmlformats.org/officeDocument/2006/relationships/image" Target="../media/image84.png"/><Relationship Id="rId3" Type="http://schemas.openxmlformats.org/officeDocument/2006/relationships/image" Target="../media/image61.png"/><Relationship Id="rId21" Type="http://schemas.openxmlformats.org/officeDocument/2006/relationships/image" Target="../media/image79.png"/><Relationship Id="rId7" Type="http://schemas.openxmlformats.org/officeDocument/2006/relationships/image" Target="../media/image650.png"/><Relationship Id="rId12" Type="http://schemas.openxmlformats.org/officeDocument/2006/relationships/image" Target="../media/image70.png"/><Relationship Id="rId17" Type="http://schemas.openxmlformats.org/officeDocument/2006/relationships/image" Target="../media/image75.png"/><Relationship Id="rId25" Type="http://schemas.openxmlformats.org/officeDocument/2006/relationships/image" Target="../media/image83.png"/><Relationship Id="rId2" Type="http://schemas.openxmlformats.org/officeDocument/2006/relationships/image" Target="../media/image60.png"/><Relationship Id="rId16" Type="http://schemas.openxmlformats.org/officeDocument/2006/relationships/image" Target="../media/image74.png"/><Relationship Id="rId20" Type="http://schemas.openxmlformats.org/officeDocument/2006/relationships/image" Target="../media/image78.png"/><Relationship Id="rId29"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24" Type="http://schemas.openxmlformats.org/officeDocument/2006/relationships/image" Target="../media/image82.png"/><Relationship Id="rId5" Type="http://schemas.openxmlformats.org/officeDocument/2006/relationships/image" Target="../media/image63.png"/><Relationship Id="rId15" Type="http://schemas.openxmlformats.org/officeDocument/2006/relationships/image" Target="../media/image73.png"/><Relationship Id="rId23" Type="http://schemas.openxmlformats.org/officeDocument/2006/relationships/image" Target="../media/image81.png"/><Relationship Id="rId28" Type="http://schemas.openxmlformats.org/officeDocument/2006/relationships/image" Target="../media/image17.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 Id="rId22" Type="http://schemas.openxmlformats.org/officeDocument/2006/relationships/image" Target="../media/image80.png"/><Relationship Id="rId27" Type="http://schemas.openxmlformats.org/officeDocument/2006/relationships/image" Target="../media/image85.png"/><Relationship Id="rId30" Type="http://schemas.openxmlformats.org/officeDocument/2006/relationships/image" Target="../media/image19.png"/></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20.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69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40.png"/><Relationship Id="rId12" Type="http://schemas.openxmlformats.org/officeDocument/2006/relationships/image" Target="../media/image31.png"/><Relationship Id="rId17" Type="http://schemas.openxmlformats.org/officeDocument/2006/relationships/image" Target="../media/image33.png"/><Relationship Id="rId2" Type="http://schemas.openxmlformats.org/officeDocument/2006/relationships/image" Target="../media/image24.png"/><Relationship Id="rId16"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230.png"/><Relationship Id="rId11" Type="http://schemas.openxmlformats.org/officeDocument/2006/relationships/image" Target="../media/image30.png"/><Relationship Id="rId5" Type="http://schemas.openxmlformats.org/officeDocument/2006/relationships/image" Target="../media/image220.png"/><Relationship Id="rId15" Type="http://schemas.openxmlformats.org/officeDocument/2006/relationships/customXml" Target="../ink/ink1.xml"/><Relationship Id="rId10" Type="http://schemas.openxmlformats.org/officeDocument/2006/relationships/image" Target="../media/image28.png"/><Relationship Id="rId9" Type="http://schemas.openxmlformats.org/officeDocument/2006/relationships/image" Target="../media/image260.png"/><Relationship Id="rId14" Type="http://schemas.openxmlformats.org/officeDocument/2006/relationships/image" Target="../media/image29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a:bodyPr>
          <a:lstStyle/>
          <a:p>
            <a:r>
              <a:rPr lang="en-US" dirty="0"/>
              <a:t>CSE </a:t>
            </a:r>
            <a:r>
              <a:rPr lang="en-US"/>
              <a:t>332 Spring </a:t>
            </a:r>
            <a:r>
              <a:rPr lang="en-US" dirty="0"/>
              <a:t>2026</a:t>
            </a:r>
            <a:br>
              <a:rPr lang="en-US" dirty="0"/>
            </a:br>
            <a:r>
              <a:rPr lang="en-US" dirty="0"/>
              <a:t>Lecture 13: Sorting 2</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Sort</a:t>
            </a:r>
          </a:p>
        </p:txBody>
      </p:sp>
      <p:sp>
        <p:nvSpPr>
          <p:cNvPr id="3" name="Content Placeholder 2"/>
          <p:cNvSpPr>
            <a:spLocks noGrp="1"/>
          </p:cNvSpPr>
          <p:nvPr>
            <p:ph idx="1"/>
          </p:nvPr>
        </p:nvSpPr>
        <p:spPr>
          <a:xfrm>
            <a:off x="1981200" y="1351280"/>
            <a:ext cx="8229600" cy="1066800"/>
          </a:xfrm>
        </p:spPr>
        <p:txBody>
          <a:bodyPr>
            <a:normAutofit fontScale="92500"/>
          </a:bodyPr>
          <a:lstStyle/>
          <a:p>
            <a:r>
              <a:rPr lang="en-US" dirty="0">
                <a:solidFill>
                  <a:schemeClr val="accent1"/>
                </a:solidFill>
              </a:rPr>
              <a:t>Idea</a:t>
            </a:r>
            <a:r>
              <a:rPr lang="en-US" dirty="0"/>
              <a:t>: Build a </a:t>
            </a:r>
            <a:r>
              <a:rPr lang="en-US" dirty="0" err="1"/>
              <a:t>maxHeap</a:t>
            </a:r>
            <a:r>
              <a:rPr lang="en-US" dirty="0"/>
              <a:t>, repeatedly extract the max element from the heap to build sorted list Right-to-Left</a:t>
            </a:r>
            <a:endParaRPr lang="en-US" dirty="0">
              <a:solidFill>
                <a:srgbClr val="FF33CC"/>
              </a:solidFill>
            </a:endParaRPr>
          </a:p>
        </p:txBody>
      </p:sp>
      <p:sp>
        <p:nvSpPr>
          <p:cNvPr id="28" name="TextBox 27"/>
          <p:cNvSpPr txBox="1"/>
          <p:nvPr/>
        </p:nvSpPr>
        <p:spPr>
          <a:xfrm>
            <a:off x="1025232" y="3167225"/>
            <a:ext cx="2209800" cy="1569660"/>
          </a:xfrm>
          <a:prstGeom prst="rect">
            <a:avLst/>
          </a:prstGeom>
          <a:noFill/>
        </p:spPr>
        <p:txBody>
          <a:bodyPr wrap="square" rtlCol="0">
            <a:spAutoFit/>
          </a:bodyPr>
          <a:lstStyle/>
          <a:p>
            <a:r>
              <a:rPr lang="en-US" sz="2400" dirty="0">
                <a:solidFill>
                  <a:srgbClr val="0070C0"/>
                </a:solidFill>
              </a:rPr>
              <a:t>Max Heap Property</a:t>
            </a:r>
            <a:r>
              <a:rPr lang="en-US" sz="2400" dirty="0"/>
              <a:t>: Each node is larger than its children</a:t>
            </a:r>
          </a:p>
        </p:txBody>
      </p:sp>
      <p:grpSp>
        <p:nvGrpSpPr>
          <p:cNvPr id="6" name="Group 5" descr="A max heap containing 10 items, making for a binary tree of 4 levels. The last level has 3 nodes in it. The nodes are as follows:&#10;&#10;- The root node is 10&#10;- the left child of 10 is 9, the right child is 6&#10;- the left child of 9 is 8, the right child is 7&#10;- the left child of 6 is 5, the right child is 2&#10;- the left child of 8 is 4, the right child is 1&#10;- the left child of 7 is 3, it has no right child&#10;- nodes 5, 2, 4, 1, and 3 are all leaves">
            <a:extLst>
              <a:ext uri="{FF2B5EF4-FFF2-40B4-BE49-F238E27FC236}">
                <a16:creationId xmlns:a16="http://schemas.microsoft.com/office/drawing/2014/main" id="{36747D5A-4D0B-D1DD-615A-B5239E5AC7F4}"/>
              </a:ext>
            </a:extLst>
          </p:cNvPr>
          <p:cNvGrpSpPr/>
          <p:nvPr/>
        </p:nvGrpSpPr>
        <p:grpSpPr>
          <a:xfrm>
            <a:off x="3235032" y="2288754"/>
            <a:ext cx="6934200" cy="3326602"/>
            <a:chOff x="2590801" y="3347010"/>
            <a:chExt cx="6934200" cy="3326602"/>
          </a:xfrm>
        </p:grpSpPr>
        <p:sp>
          <p:nvSpPr>
            <p:cNvPr id="5" name="Oval 4"/>
            <p:cNvSpPr/>
            <p:nvPr/>
          </p:nvSpPr>
          <p:spPr>
            <a:xfrm>
              <a:off x="5996855" y="33470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9" name="Oval 98"/>
            <p:cNvSpPr/>
            <p:nvPr/>
          </p:nvSpPr>
          <p:spPr>
            <a:xfrm>
              <a:off x="4191001" y="402194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00" name="Oval 99"/>
            <p:cNvSpPr/>
            <p:nvPr/>
          </p:nvSpPr>
          <p:spPr>
            <a:xfrm>
              <a:off x="7858499" y="399357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7231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2" name="Oval 101"/>
            <p:cNvSpPr/>
            <p:nvPr/>
          </p:nvSpPr>
          <p:spPr>
            <a:xfrm>
              <a:off x="5211206" y="476502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p:cNvSpPr/>
            <p:nvPr/>
          </p:nvSpPr>
          <p:spPr>
            <a:xfrm>
              <a:off x="3733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7" name="Oval 106"/>
            <p:cNvSpPr/>
            <p:nvPr/>
          </p:nvSpPr>
          <p:spPr>
            <a:xfrm>
              <a:off x="4648201" y="5674527"/>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7" name="Straight Connector 6"/>
            <p:cNvCxnSpPr>
              <a:stCxn id="5" idx="2"/>
              <a:endCxn id="99" idx="7"/>
            </p:cNvCxnSpPr>
            <p:nvPr/>
          </p:nvCxnSpPr>
          <p:spPr>
            <a:xfrm flipH="1">
              <a:off x="4778310" y="369104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69104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60925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60925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31047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31047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7" idx="0"/>
              <a:endCxn id="102" idx="3"/>
            </p:cNvCxnSpPr>
            <p:nvPr/>
          </p:nvCxnSpPr>
          <p:spPr>
            <a:xfrm flipV="1">
              <a:off x="4992240" y="5352338"/>
              <a:ext cx="319733" cy="32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58088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58088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6190049" y="405639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71675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65635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41124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35233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44856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36972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30428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304280"/>
              <a:ext cx="301686" cy="369332"/>
            </a:xfrm>
            <a:prstGeom prst="rect">
              <a:avLst/>
            </a:prstGeom>
            <a:noFill/>
          </p:spPr>
          <p:txBody>
            <a:bodyPr wrap="none" rtlCol="0">
              <a:spAutoFit/>
            </a:bodyPr>
            <a:lstStyle/>
            <a:p>
              <a:r>
                <a:rPr lang="en-US" dirty="0">
                  <a:solidFill>
                    <a:srgbClr val="FF33CC"/>
                  </a:solidFill>
                </a:rPr>
                <a:t>8</a:t>
              </a:r>
            </a:p>
          </p:txBody>
        </p:sp>
        <p:sp>
          <p:nvSpPr>
            <p:cNvPr id="137" name="TextBox 136"/>
            <p:cNvSpPr txBox="1"/>
            <p:nvPr/>
          </p:nvSpPr>
          <p:spPr>
            <a:xfrm>
              <a:off x="4842600" y="6304280"/>
              <a:ext cx="301686" cy="369332"/>
            </a:xfrm>
            <a:prstGeom prst="rect">
              <a:avLst/>
            </a:prstGeom>
            <a:noFill/>
          </p:spPr>
          <p:txBody>
            <a:bodyPr wrap="none" rtlCol="0">
              <a:spAutoFit/>
            </a:bodyPr>
            <a:lstStyle/>
            <a:p>
              <a:r>
                <a:rPr lang="en-US" dirty="0">
                  <a:solidFill>
                    <a:srgbClr val="FF33CC"/>
                  </a:solidFill>
                </a:rPr>
                <a:t>9</a:t>
              </a:r>
            </a:p>
          </p:txBody>
        </p:sp>
      </p:grpSp>
      <p:grpSp>
        <p:nvGrpSpPr>
          <p:cNvPr id="8" name="Group 7" descr="The given heap represented as an array. The items in the heap appear in the array beginning with index 0, and so the array has length 9 and contains 9 items. The order of the items follows a level-order traversal of the heap (which matches the order that the nodes' positions would have been created while adding).&#10;&#10;The array is populated as follows:&#10;index 0: 10&#10;index 1: 9&#10;index 2: 6&#10;index 3: 8&#10;index 4: 7&#10;index 5: 5&#10;index 6: 2&#10;index 7: 4&#10;index 8: 1&#10;index 9: 3">
            <a:extLst>
              <a:ext uri="{FF2B5EF4-FFF2-40B4-BE49-F238E27FC236}">
                <a16:creationId xmlns:a16="http://schemas.microsoft.com/office/drawing/2014/main" id="{91F7744C-2E21-A764-AA23-BCCE31B45F0D}"/>
              </a:ext>
            </a:extLst>
          </p:cNvPr>
          <p:cNvGrpSpPr/>
          <p:nvPr/>
        </p:nvGrpSpPr>
        <p:grpSpPr>
          <a:xfrm>
            <a:off x="3658928" y="5752972"/>
            <a:ext cx="5336453" cy="934004"/>
            <a:chOff x="2937459" y="2430742"/>
            <a:chExt cx="5336453" cy="934004"/>
          </a:xfrm>
        </p:grpSpPr>
        <p:grpSp>
          <p:nvGrpSpPr>
            <p:cNvPr id="27" name="Group 26"/>
            <p:cNvGrpSpPr/>
            <p:nvPr/>
          </p:nvGrpSpPr>
          <p:grpSpPr>
            <a:xfrm>
              <a:off x="2937459" y="2430742"/>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89" name="Rectangle 88"/>
                <p:cNvSpPr/>
                <p:nvPr/>
              </p:nvSpPr>
              <p:spPr>
                <a:xfrm>
                  <a:off x="25128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29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grpSp>
        <p:sp>
          <p:nvSpPr>
            <p:cNvPr id="29" name="TextBox 28"/>
            <p:cNvSpPr txBox="1"/>
            <p:nvPr/>
          </p:nvSpPr>
          <p:spPr>
            <a:xfrm>
              <a:off x="3085381" y="299541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99541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99541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99541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99541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99541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99541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99541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99541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995414"/>
              <a:ext cx="301686" cy="369332"/>
            </a:xfrm>
            <a:prstGeom prst="rect">
              <a:avLst/>
            </a:prstGeom>
            <a:noFill/>
          </p:spPr>
          <p:txBody>
            <a:bodyPr wrap="none" rtlCol="0">
              <a:spAutoFit/>
            </a:bodyPr>
            <a:lstStyle/>
            <a:p>
              <a:r>
                <a:rPr lang="en-US" dirty="0">
                  <a:solidFill>
                    <a:srgbClr val="FF33CC"/>
                  </a:solidFill>
                </a:rPr>
                <a:t>9</a:t>
              </a:r>
            </a:p>
          </p:txBody>
        </p:sp>
      </p:grpSp>
    </p:spTree>
    <p:extLst>
      <p:ext uri="{BB962C8B-B14F-4D97-AF65-F5344CB8AC3E}">
        <p14:creationId xmlns:p14="http://schemas.microsoft.com/office/powerpoint/2010/main" val="218808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Building a Heap From “Scratch”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4" name="Group 3" descr="An unordered array. It contains 10 items.&#10;&#10;The items are, in order: 5, 6, 10, 3, 15, 8, 7, 14, 2, 1">
            <a:extLst>
              <a:ext uri="{FF2B5EF4-FFF2-40B4-BE49-F238E27FC236}">
                <a16:creationId xmlns:a16="http://schemas.microsoft.com/office/drawing/2014/main" id="{D2C070FD-E606-FE96-DBE1-D6B50F960BB6}"/>
              </a:ext>
            </a:extLst>
          </p:cNvPr>
          <p:cNvGrpSpPr/>
          <p:nvPr/>
        </p:nvGrpSpPr>
        <p:grpSpPr>
          <a:xfrm>
            <a:off x="6346877" y="2423531"/>
            <a:ext cx="5342188" cy="945155"/>
            <a:chOff x="6004254" y="754688"/>
            <a:chExt cx="5342188" cy="945155"/>
          </a:xfrm>
        </p:grpSpPr>
        <p:sp>
          <p:nvSpPr>
            <p:cNvPr id="6" name="Rectangle 5">
              <a:extLst>
                <a:ext uri="{FF2B5EF4-FFF2-40B4-BE49-F238E27FC236}">
                  <a16:creationId xmlns:a16="http://schemas.microsoft.com/office/drawing/2014/main" id="{633CD6EB-1593-D211-04E7-2CDD96133A79}"/>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D6A20C82-14BA-14B7-33D2-B02F05244D80}"/>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56678D84-16F3-310C-AADC-7A181CCDF23C}"/>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 name="Rectangle 8">
              <a:extLst>
                <a:ext uri="{FF2B5EF4-FFF2-40B4-BE49-F238E27FC236}">
                  <a16:creationId xmlns:a16="http://schemas.microsoft.com/office/drawing/2014/main" id="{5BBF6A4D-F237-D175-3581-18514FECFB50}"/>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5EA7CA55-613D-E569-F87A-36A82B8A4197}"/>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11" name="Rectangle 10">
              <a:extLst>
                <a:ext uri="{FF2B5EF4-FFF2-40B4-BE49-F238E27FC236}">
                  <a16:creationId xmlns:a16="http://schemas.microsoft.com/office/drawing/2014/main" id="{C4DBAC75-85FF-A5C5-3308-0652E69855B9}"/>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2" name="Rectangle 11">
              <a:extLst>
                <a:ext uri="{FF2B5EF4-FFF2-40B4-BE49-F238E27FC236}">
                  <a16:creationId xmlns:a16="http://schemas.microsoft.com/office/drawing/2014/main" id="{1AC49C1D-E65A-E283-D242-407C87FCEAD3}"/>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3" name="Rectangle 12">
              <a:extLst>
                <a:ext uri="{FF2B5EF4-FFF2-40B4-BE49-F238E27FC236}">
                  <a16:creationId xmlns:a16="http://schemas.microsoft.com/office/drawing/2014/main" id="{2F643AEB-4040-07BB-03F1-A04A08EE1D6F}"/>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14" name="Rectangle 13">
              <a:extLst>
                <a:ext uri="{FF2B5EF4-FFF2-40B4-BE49-F238E27FC236}">
                  <a16:creationId xmlns:a16="http://schemas.microsoft.com/office/drawing/2014/main" id="{A8FEEA45-B71F-DF2F-C447-4203F387203B}"/>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6" name="TextBox 15">
              <a:extLst>
                <a:ext uri="{FF2B5EF4-FFF2-40B4-BE49-F238E27FC236}">
                  <a16:creationId xmlns:a16="http://schemas.microsoft.com/office/drawing/2014/main" id="{C8F8A93E-79B2-8F25-0DCC-1F3278F661BB}"/>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17" name="TextBox 16">
              <a:extLst>
                <a:ext uri="{FF2B5EF4-FFF2-40B4-BE49-F238E27FC236}">
                  <a16:creationId xmlns:a16="http://schemas.microsoft.com/office/drawing/2014/main" id="{82E633D5-64EB-6BAD-3A62-C08FF0C32E94}"/>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18" name="TextBox 17">
              <a:extLst>
                <a:ext uri="{FF2B5EF4-FFF2-40B4-BE49-F238E27FC236}">
                  <a16:creationId xmlns:a16="http://schemas.microsoft.com/office/drawing/2014/main" id="{94AC8395-5F6E-19CD-15DE-29D1887AD4A5}"/>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19" name="TextBox 18">
              <a:extLst>
                <a:ext uri="{FF2B5EF4-FFF2-40B4-BE49-F238E27FC236}">
                  <a16:creationId xmlns:a16="http://schemas.microsoft.com/office/drawing/2014/main" id="{419110CD-D76E-CFDF-A6D5-AB20E69C641D}"/>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20" name="TextBox 19">
              <a:extLst>
                <a:ext uri="{FF2B5EF4-FFF2-40B4-BE49-F238E27FC236}">
                  <a16:creationId xmlns:a16="http://schemas.microsoft.com/office/drawing/2014/main" id="{DC3B8112-0CF7-5516-F41D-84C801CEBEE1}"/>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21" name="TextBox 20">
              <a:extLst>
                <a:ext uri="{FF2B5EF4-FFF2-40B4-BE49-F238E27FC236}">
                  <a16:creationId xmlns:a16="http://schemas.microsoft.com/office/drawing/2014/main" id="{88D6E652-F5FC-4920-F20E-32A2AA0FEAE2}"/>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22" name="TextBox 21">
              <a:extLst>
                <a:ext uri="{FF2B5EF4-FFF2-40B4-BE49-F238E27FC236}">
                  <a16:creationId xmlns:a16="http://schemas.microsoft.com/office/drawing/2014/main" id="{819347C4-D38D-06D5-33DF-2A348A5382FE}"/>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23" name="TextBox 22">
              <a:extLst>
                <a:ext uri="{FF2B5EF4-FFF2-40B4-BE49-F238E27FC236}">
                  <a16:creationId xmlns:a16="http://schemas.microsoft.com/office/drawing/2014/main" id="{360923D4-A058-7D06-904A-8CC0ECE807D7}"/>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24" name="TextBox 23">
              <a:extLst>
                <a:ext uri="{FF2B5EF4-FFF2-40B4-BE49-F238E27FC236}">
                  <a16:creationId xmlns:a16="http://schemas.microsoft.com/office/drawing/2014/main" id="{90CFED6D-86F5-D958-E923-2CC18DA518C3}"/>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25" name="Rectangle 24">
              <a:extLst>
                <a:ext uri="{FF2B5EF4-FFF2-40B4-BE49-F238E27FC236}">
                  <a16:creationId xmlns:a16="http://schemas.microsoft.com/office/drawing/2014/main" id="{2FC2E6EC-062F-A161-9D0A-D10BDBA2450A}"/>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6" name="TextBox 25">
              <a:extLst>
                <a:ext uri="{FF2B5EF4-FFF2-40B4-BE49-F238E27FC236}">
                  <a16:creationId xmlns:a16="http://schemas.microsoft.com/office/drawing/2014/main" id="{85E124AE-511C-1167-F084-AF9166C40BF1}"/>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p:grpSp>
        <p:nvGrpSpPr>
          <p:cNvPr id="61" name="Group 60" descr="The heap that the array implicitly represents. This tree itself follows the shape property of the heap because the proper indices are occupied in the array. The tree does satisfy the heap property, because the items are in an arbitrary order in the array. Our goal is to move values around so that the heap property holds.&#10;&#10;The binary tree has 10 nodes and therefore 4 levels. The last level has 3 nodes in it. The nodes are as follows:&#10;&#10;- The root node is 5&#10;- the left child of 5 is 6, the right child is 10&#10;- the left child of 6 is 3, the right child is 15&#10;- the left child of 10 is 8, the right child is 7&#10;- the left child of 3 is 14, the right child is 2&#10;- the left child of 15 is 1, it has no right child&#10;- nodes 8, 7, 14, 2, and 1 are all leaves&#10;&#10;We highlight all nodes that violate the heap property (meaning they are larger than at least one child). Those nodes are: 6, 10, 3, and 15">
            <a:extLst>
              <a:ext uri="{FF2B5EF4-FFF2-40B4-BE49-F238E27FC236}">
                <a16:creationId xmlns:a16="http://schemas.microsoft.com/office/drawing/2014/main" id="{863756C4-FFEE-45CE-C290-81DC657DB3F1}"/>
              </a:ext>
            </a:extLst>
          </p:cNvPr>
          <p:cNvGrpSpPr/>
          <p:nvPr/>
        </p:nvGrpSpPr>
        <p:grpSpPr>
          <a:xfrm>
            <a:off x="201742"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6</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10</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3</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15</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505239" y="6248022"/>
              <a:ext cx="301686" cy="369332"/>
            </a:xfrm>
            <a:prstGeom prst="rect">
              <a:avLst/>
            </a:prstGeom>
            <a:noFill/>
          </p:spPr>
          <p:txBody>
            <a:bodyPr wrap="none" rtlCol="0">
              <a:spAutoFit/>
            </a:bodyPr>
            <a:lstStyle/>
            <a:p>
              <a:r>
                <a:rPr lang="en-US" dirty="0">
                  <a:solidFill>
                    <a:srgbClr val="FF33CC"/>
                  </a:solidFill>
                </a:rPr>
                <a:t>9</a:t>
              </a:r>
            </a:p>
          </p:txBody>
        </p:sp>
      </p:grpSp>
      <p:sp>
        <p:nvSpPr>
          <p:cNvPr id="62" name="TextBox 61">
            <a:extLst>
              <a:ext uri="{FF2B5EF4-FFF2-40B4-BE49-F238E27FC236}">
                <a16:creationId xmlns:a16="http://schemas.microsoft.com/office/drawing/2014/main" id="{B43941B0-86D8-D533-366D-B46802C30744}"/>
              </a:ext>
              <a:ext uri="{C183D7F6-B498-43B3-948B-1728B52AA6E4}">
                <adec:decorative xmlns:adec="http://schemas.microsoft.com/office/drawing/2017/decorative" val="1"/>
              </a:ext>
            </a:extLst>
          </p:cNvPr>
          <p:cNvSpPr txBox="1"/>
          <p:nvPr/>
        </p:nvSpPr>
        <p:spPr>
          <a:xfrm>
            <a:off x="737595" y="3266383"/>
            <a:ext cx="2376228" cy="369332"/>
          </a:xfrm>
          <a:prstGeom prst="rect">
            <a:avLst/>
          </a:prstGeom>
          <a:noFill/>
        </p:spPr>
        <p:txBody>
          <a:bodyPr wrap="none" rtlCol="0">
            <a:spAutoFit/>
          </a:bodyPr>
          <a:lstStyle/>
          <a:p>
            <a:r>
              <a:rPr lang="en-US" b="1" u="sng" dirty="0">
                <a:solidFill>
                  <a:srgbClr val="FF0000"/>
                </a:solidFill>
              </a:rPr>
              <a:t>Violate Heap Property!</a:t>
            </a:r>
          </a:p>
        </p:txBody>
      </p:sp>
      <p:sp>
        <p:nvSpPr>
          <p:cNvPr id="64" name="TextBox 63">
            <a:extLst>
              <a:ext uri="{FF2B5EF4-FFF2-40B4-BE49-F238E27FC236}">
                <a16:creationId xmlns:a16="http://schemas.microsoft.com/office/drawing/2014/main" id="{69DE40CB-E466-39F7-D8B8-04BB5635AAE6}"/>
              </a:ext>
            </a:extLst>
          </p:cNvPr>
          <p:cNvSpPr txBox="1"/>
          <p:nvPr/>
        </p:nvSpPr>
        <p:spPr>
          <a:xfrm>
            <a:off x="7936205" y="5053758"/>
            <a:ext cx="3121688" cy="1015663"/>
          </a:xfrm>
          <a:prstGeom prst="rect">
            <a:avLst/>
          </a:prstGeom>
          <a:noFill/>
        </p:spPr>
        <p:txBody>
          <a:bodyPr wrap="none" rtlCol="0">
            <a:spAutoFit/>
          </a:bodyPr>
          <a:lstStyle/>
          <a:p>
            <a:r>
              <a:rPr lang="en-US" sz="2000" dirty="0"/>
              <a:t>Two ways for “fix” the heap:</a:t>
            </a:r>
          </a:p>
          <a:p>
            <a:pPr marL="342900" indent="-342900">
              <a:buAutoNum type="arabicParenR"/>
            </a:pPr>
            <a:r>
              <a:rPr lang="en-US" sz="2000" dirty="0"/>
              <a:t>Percolate Up</a:t>
            </a:r>
          </a:p>
          <a:p>
            <a:pPr marL="342900" indent="-342900">
              <a:buAutoNum type="arabicParenR"/>
            </a:pPr>
            <a:r>
              <a:rPr lang="en-US" sz="2000" dirty="0"/>
              <a:t>Percolate Down</a:t>
            </a:r>
          </a:p>
        </p:txBody>
      </p:sp>
    </p:spTree>
    <p:extLst>
      <p:ext uri="{BB962C8B-B14F-4D97-AF65-F5344CB8AC3E}">
        <p14:creationId xmlns:p14="http://schemas.microsoft.com/office/powerpoint/2010/main" val="30180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1EFF-DC2E-DD10-0292-33AAADA21D1C}"/>
              </a:ext>
            </a:extLst>
          </p:cNvPr>
          <p:cNvSpPr>
            <a:spLocks noGrp="1"/>
          </p:cNvSpPr>
          <p:nvPr>
            <p:ph type="title"/>
          </p:nvPr>
        </p:nvSpPr>
        <p:spPr/>
        <p:txBody>
          <a:bodyPr/>
          <a:lstStyle/>
          <a:p>
            <a:r>
              <a:rPr lang="en-US" dirty="0"/>
              <a:t>Floyd’s </a:t>
            </a:r>
            <a:r>
              <a:rPr lang="en-US" dirty="0" err="1"/>
              <a:t>buildHeap</a:t>
            </a:r>
            <a:r>
              <a:rPr lang="en-US" dirty="0"/>
              <a:t> method</a:t>
            </a:r>
          </a:p>
        </p:txBody>
      </p:sp>
      <p:sp>
        <p:nvSpPr>
          <p:cNvPr id="3" name="Content Placeholder 2">
            <a:extLst>
              <a:ext uri="{FF2B5EF4-FFF2-40B4-BE49-F238E27FC236}">
                <a16:creationId xmlns:a16="http://schemas.microsoft.com/office/drawing/2014/main" id="{98CD70E1-83BF-D071-92AA-72F7671FE765}"/>
              </a:ext>
            </a:extLst>
          </p:cNvPr>
          <p:cNvSpPr>
            <a:spLocks noGrp="1"/>
          </p:cNvSpPr>
          <p:nvPr>
            <p:ph idx="1"/>
          </p:nvPr>
        </p:nvSpPr>
        <p:spPr/>
        <p:txBody>
          <a:bodyPr/>
          <a:lstStyle/>
          <a:p>
            <a:r>
              <a:rPr lang="en-US" dirty="0"/>
              <a:t>Working towards the root, one row at a time, percolate down</a:t>
            </a:r>
          </a:p>
          <a:p>
            <a:endParaRPr lang="en-US" dirty="0"/>
          </a:p>
        </p:txBody>
      </p:sp>
      <p:sp>
        <p:nvSpPr>
          <p:cNvPr id="4" name="TextBox 3">
            <a:extLst>
              <a:ext uri="{FF2B5EF4-FFF2-40B4-BE49-F238E27FC236}">
                <a16:creationId xmlns:a16="http://schemas.microsoft.com/office/drawing/2014/main" id="{0AD2E5B4-7285-3ACB-0CCF-7D5C84D8A06C}"/>
              </a:ext>
            </a:extLst>
          </p:cNvPr>
          <p:cNvSpPr txBox="1"/>
          <p:nvPr/>
        </p:nvSpPr>
        <p:spPr>
          <a:xfrm>
            <a:off x="1188720" y="3262630"/>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135016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Floyd’s </a:t>
            </a:r>
            <a:r>
              <a:rPr lang="en-US" dirty="0" err="1"/>
              <a:t>buildHeap</a:t>
            </a:r>
            <a:r>
              <a:rPr lang="en-US" dirty="0"/>
              <a:t> method (Percolate 15) </a:t>
            </a:r>
          </a:p>
        </p:txBody>
      </p:sp>
      <p:grpSp>
        <p:nvGrpSpPr>
          <p:cNvPr id="4" name="Group 3" descr="The array representation of the heap.&#10;&#10;The items are, in order: 5, 6, 10, 3, 15, 8, 7, 14, 2, 1">
            <a:extLst>
              <a:ext uri="{FF2B5EF4-FFF2-40B4-BE49-F238E27FC236}">
                <a16:creationId xmlns:a16="http://schemas.microsoft.com/office/drawing/2014/main" id="{D2C070FD-E606-FE96-DBE1-D6B50F960BB6}"/>
              </a:ext>
            </a:extLst>
          </p:cNvPr>
          <p:cNvGrpSpPr/>
          <p:nvPr/>
        </p:nvGrpSpPr>
        <p:grpSpPr>
          <a:xfrm>
            <a:off x="6355651" y="2504716"/>
            <a:ext cx="5342188" cy="945155"/>
            <a:chOff x="6004254" y="754688"/>
            <a:chExt cx="5342188" cy="945155"/>
          </a:xfrm>
        </p:grpSpPr>
        <p:sp>
          <p:nvSpPr>
            <p:cNvPr id="6" name="Rectangle 5">
              <a:extLst>
                <a:ext uri="{FF2B5EF4-FFF2-40B4-BE49-F238E27FC236}">
                  <a16:creationId xmlns:a16="http://schemas.microsoft.com/office/drawing/2014/main" id="{633CD6EB-1593-D211-04E7-2CDD96133A79}"/>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D6A20C82-14BA-14B7-33D2-B02F05244D80}"/>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56678D84-16F3-310C-AADC-7A181CCDF23C}"/>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 name="Rectangle 8">
              <a:extLst>
                <a:ext uri="{FF2B5EF4-FFF2-40B4-BE49-F238E27FC236}">
                  <a16:creationId xmlns:a16="http://schemas.microsoft.com/office/drawing/2014/main" id="{5BBF6A4D-F237-D175-3581-18514FECFB50}"/>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5EA7CA55-613D-E569-F87A-36A82B8A4197}"/>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11" name="Rectangle 10">
              <a:extLst>
                <a:ext uri="{FF2B5EF4-FFF2-40B4-BE49-F238E27FC236}">
                  <a16:creationId xmlns:a16="http://schemas.microsoft.com/office/drawing/2014/main" id="{C4DBAC75-85FF-A5C5-3308-0652E69855B9}"/>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2" name="Rectangle 11">
              <a:extLst>
                <a:ext uri="{FF2B5EF4-FFF2-40B4-BE49-F238E27FC236}">
                  <a16:creationId xmlns:a16="http://schemas.microsoft.com/office/drawing/2014/main" id="{1AC49C1D-E65A-E283-D242-407C87FCEAD3}"/>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3" name="Rectangle 12">
              <a:extLst>
                <a:ext uri="{FF2B5EF4-FFF2-40B4-BE49-F238E27FC236}">
                  <a16:creationId xmlns:a16="http://schemas.microsoft.com/office/drawing/2014/main" id="{2F643AEB-4040-07BB-03F1-A04A08EE1D6F}"/>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14" name="Rectangle 13">
              <a:extLst>
                <a:ext uri="{FF2B5EF4-FFF2-40B4-BE49-F238E27FC236}">
                  <a16:creationId xmlns:a16="http://schemas.microsoft.com/office/drawing/2014/main" id="{A8FEEA45-B71F-DF2F-C447-4203F387203B}"/>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6" name="TextBox 15">
              <a:extLst>
                <a:ext uri="{FF2B5EF4-FFF2-40B4-BE49-F238E27FC236}">
                  <a16:creationId xmlns:a16="http://schemas.microsoft.com/office/drawing/2014/main" id="{C8F8A93E-79B2-8F25-0DCC-1F3278F661BB}"/>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17" name="TextBox 16">
              <a:extLst>
                <a:ext uri="{FF2B5EF4-FFF2-40B4-BE49-F238E27FC236}">
                  <a16:creationId xmlns:a16="http://schemas.microsoft.com/office/drawing/2014/main" id="{82E633D5-64EB-6BAD-3A62-C08FF0C32E94}"/>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18" name="TextBox 17">
              <a:extLst>
                <a:ext uri="{FF2B5EF4-FFF2-40B4-BE49-F238E27FC236}">
                  <a16:creationId xmlns:a16="http://schemas.microsoft.com/office/drawing/2014/main" id="{94AC8395-5F6E-19CD-15DE-29D1887AD4A5}"/>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19" name="TextBox 18">
              <a:extLst>
                <a:ext uri="{FF2B5EF4-FFF2-40B4-BE49-F238E27FC236}">
                  <a16:creationId xmlns:a16="http://schemas.microsoft.com/office/drawing/2014/main" id="{419110CD-D76E-CFDF-A6D5-AB20E69C641D}"/>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20" name="TextBox 19">
              <a:extLst>
                <a:ext uri="{FF2B5EF4-FFF2-40B4-BE49-F238E27FC236}">
                  <a16:creationId xmlns:a16="http://schemas.microsoft.com/office/drawing/2014/main" id="{DC3B8112-0CF7-5516-F41D-84C801CEBEE1}"/>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21" name="TextBox 20">
              <a:extLst>
                <a:ext uri="{FF2B5EF4-FFF2-40B4-BE49-F238E27FC236}">
                  <a16:creationId xmlns:a16="http://schemas.microsoft.com/office/drawing/2014/main" id="{88D6E652-F5FC-4920-F20E-32A2AA0FEAE2}"/>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22" name="TextBox 21">
              <a:extLst>
                <a:ext uri="{FF2B5EF4-FFF2-40B4-BE49-F238E27FC236}">
                  <a16:creationId xmlns:a16="http://schemas.microsoft.com/office/drawing/2014/main" id="{819347C4-D38D-06D5-33DF-2A348A5382FE}"/>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23" name="TextBox 22">
              <a:extLst>
                <a:ext uri="{FF2B5EF4-FFF2-40B4-BE49-F238E27FC236}">
                  <a16:creationId xmlns:a16="http://schemas.microsoft.com/office/drawing/2014/main" id="{360923D4-A058-7D06-904A-8CC0ECE807D7}"/>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24" name="TextBox 23">
              <a:extLst>
                <a:ext uri="{FF2B5EF4-FFF2-40B4-BE49-F238E27FC236}">
                  <a16:creationId xmlns:a16="http://schemas.microsoft.com/office/drawing/2014/main" id="{90CFED6D-86F5-D958-E923-2CC18DA518C3}"/>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25" name="Rectangle 24">
              <a:extLst>
                <a:ext uri="{FF2B5EF4-FFF2-40B4-BE49-F238E27FC236}">
                  <a16:creationId xmlns:a16="http://schemas.microsoft.com/office/drawing/2014/main" id="{2FC2E6EC-062F-A161-9D0A-D10BDBA2450A}"/>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6" name="TextBox 25">
              <a:extLst>
                <a:ext uri="{FF2B5EF4-FFF2-40B4-BE49-F238E27FC236}">
                  <a16:creationId xmlns:a16="http://schemas.microsoft.com/office/drawing/2014/main" id="{85E124AE-511C-1167-F084-AF9166C40BF1}"/>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61" name="Group 60" descr="Beginning from the end of the array, we will percolate all of our nodes down. Leaves cannot violate the heap property, so we skip those, and instead begin with the first non-leaf, in this case 15.">
            <a:extLst>
              <a:ext uri="{FF2B5EF4-FFF2-40B4-BE49-F238E27FC236}">
                <a16:creationId xmlns:a16="http://schemas.microsoft.com/office/drawing/2014/main" id="{863756C4-FFEE-45CE-C290-81DC657DB3F1}"/>
              </a:ext>
            </a:extLst>
          </p:cNvPr>
          <p:cNvGrpSpPr/>
          <p:nvPr/>
        </p:nvGrpSpPr>
        <p:grpSpPr>
          <a:xfrm>
            <a:off x="214268"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6</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10</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3</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15</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446730" y="6243373"/>
              <a:ext cx="301686" cy="369332"/>
            </a:xfrm>
            <a:prstGeom prst="rect">
              <a:avLst/>
            </a:prstGeom>
            <a:noFill/>
          </p:spPr>
          <p:txBody>
            <a:bodyPr wrap="none" rtlCol="0">
              <a:spAutoFit/>
            </a:bodyPr>
            <a:lstStyle/>
            <a:p>
              <a:r>
                <a:rPr lang="en-US" dirty="0">
                  <a:solidFill>
                    <a:srgbClr val="FF33CC"/>
                  </a:solidFill>
                </a:rPr>
                <a:t>9</a:t>
              </a:r>
            </a:p>
          </p:txBody>
        </p:sp>
      </p:grpSp>
      <p:sp>
        <p:nvSpPr>
          <p:cNvPr id="56" name="TextBox 55">
            <a:extLst>
              <a:ext uri="{FF2B5EF4-FFF2-40B4-BE49-F238E27FC236}">
                <a16:creationId xmlns:a16="http://schemas.microsoft.com/office/drawing/2014/main" id="{ED4902B8-F5AB-50D9-18C4-FF07B8E03412}"/>
              </a:ext>
            </a:extLst>
          </p:cNvPr>
          <p:cNvSpPr txBox="1"/>
          <p:nvPr/>
        </p:nvSpPr>
        <p:spPr>
          <a:xfrm>
            <a:off x="8156993" y="4237971"/>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
        <p:nvSpPr>
          <p:cNvPr id="62" name="TextBox 61">
            <a:extLst>
              <a:ext uri="{FF2B5EF4-FFF2-40B4-BE49-F238E27FC236}">
                <a16:creationId xmlns:a16="http://schemas.microsoft.com/office/drawing/2014/main" id="{B43941B0-86D8-D533-366D-B46802C30744}"/>
              </a:ext>
              <a:ext uri="{C183D7F6-B498-43B3-948B-1728B52AA6E4}">
                <adec:decorative xmlns:adec="http://schemas.microsoft.com/office/drawing/2017/decorative" val="1"/>
              </a:ext>
            </a:extLst>
          </p:cNvPr>
          <p:cNvSpPr txBox="1"/>
          <p:nvPr/>
        </p:nvSpPr>
        <p:spPr>
          <a:xfrm>
            <a:off x="301792" y="2977294"/>
            <a:ext cx="2571730" cy="646331"/>
          </a:xfrm>
          <a:prstGeom prst="rect">
            <a:avLst/>
          </a:prstGeom>
          <a:noFill/>
        </p:spPr>
        <p:txBody>
          <a:bodyPr wrap="none" rtlCol="0">
            <a:spAutoFit/>
          </a:bodyPr>
          <a:lstStyle/>
          <a:p>
            <a:r>
              <a:rPr lang="en-US" b="1" u="sng" dirty="0">
                <a:solidFill>
                  <a:srgbClr val="FF0000"/>
                </a:solidFill>
              </a:rPr>
              <a:t>Violate Heap Property!</a:t>
            </a:r>
          </a:p>
          <a:p>
            <a:r>
              <a:rPr lang="en-US" dirty="0">
                <a:solidFill>
                  <a:srgbClr val="FF0000"/>
                </a:solidFill>
              </a:rPr>
              <a:t>Nodes bigger than a child</a:t>
            </a:r>
          </a:p>
        </p:txBody>
      </p:sp>
    </p:spTree>
    <p:extLst>
      <p:ext uri="{BB962C8B-B14F-4D97-AF65-F5344CB8AC3E}">
        <p14:creationId xmlns:p14="http://schemas.microsoft.com/office/powerpoint/2010/main" val="361609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Floyd’s </a:t>
            </a:r>
            <a:r>
              <a:rPr lang="en-US" dirty="0" err="1"/>
              <a:t>buildHeap</a:t>
            </a:r>
            <a:r>
              <a:rPr lang="en-US" dirty="0"/>
              <a:t> method (Percolate 3)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61" name="Group 60" descr="The node 15 was larger than its left child (1), and so we swap 15 with the left child. Now 15 is a leaf and so it no longer violates the heap property. 1 is smaller than its child (now 15), and so it does not violate the heap property either.&#10;&#10;We will next percolate the node 3 down.">
            <a:extLst>
              <a:ext uri="{FF2B5EF4-FFF2-40B4-BE49-F238E27FC236}">
                <a16:creationId xmlns:a16="http://schemas.microsoft.com/office/drawing/2014/main" id="{863756C4-FFEE-45CE-C290-81DC657DB3F1}"/>
              </a:ext>
            </a:extLst>
          </p:cNvPr>
          <p:cNvGrpSpPr/>
          <p:nvPr/>
        </p:nvGrpSpPr>
        <p:grpSpPr>
          <a:xfrm>
            <a:off x="201742"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6</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10</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3</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446730" y="6243373"/>
              <a:ext cx="301686" cy="369332"/>
            </a:xfrm>
            <a:prstGeom prst="rect">
              <a:avLst/>
            </a:prstGeom>
            <a:noFill/>
          </p:spPr>
          <p:txBody>
            <a:bodyPr wrap="none" rtlCol="0">
              <a:spAutoFit/>
            </a:bodyPr>
            <a:lstStyle/>
            <a:p>
              <a:r>
                <a:rPr lang="en-US" dirty="0">
                  <a:solidFill>
                    <a:srgbClr val="FF33CC"/>
                  </a:solidFill>
                </a:rPr>
                <a:t>9</a:t>
              </a:r>
            </a:p>
          </p:txBody>
        </p:sp>
      </p:grpSp>
      <p:grpSp>
        <p:nvGrpSpPr>
          <p:cNvPr id="4" name="Group 3" descr="The array representation of the heap.&#10;&#10;The items are, in order: 5, 6, 10, 3, 1, 8, 7, 14, 2, 15">
            <a:extLst>
              <a:ext uri="{FF2B5EF4-FFF2-40B4-BE49-F238E27FC236}">
                <a16:creationId xmlns:a16="http://schemas.microsoft.com/office/drawing/2014/main" id="{D2C070FD-E606-FE96-DBE1-D6B50F960BB6}"/>
              </a:ext>
            </a:extLst>
          </p:cNvPr>
          <p:cNvGrpSpPr/>
          <p:nvPr/>
        </p:nvGrpSpPr>
        <p:grpSpPr>
          <a:xfrm>
            <a:off x="6451294" y="2956422"/>
            <a:ext cx="5342188" cy="945155"/>
            <a:chOff x="6004254" y="754688"/>
            <a:chExt cx="5342188" cy="945155"/>
          </a:xfrm>
        </p:grpSpPr>
        <p:sp>
          <p:nvSpPr>
            <p:cNvPr id="6" name="Rectangle 5">
              <a:extLst>
                <a:ext uri="{FF2B5EF4-FFF2-40B4-BE49-F238E27FC236}">
                  <a16:creationId xmlns:a16="http://schemas.microsoft.com/office/drawing/2014/main" id="{633CD6EB-1593-D211-04E7-2CDD96133A79}"/>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D6A20C82-14BA-14B7-33D2-B02F05244D80}"/>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56678D84-16F3-310C-AADC-7A181CCDF23C}"/>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 name="Rectangle 8">
              <a:extLst>
                <a:ext uri="{FF2B5EF4-FFF2-40B4-BE49-F238E27FC236}">
                  <a16:creationId xmlns:a16="http://schemas.microsoft.com/office/drawing/2014/main" id="{5BBF6A4D-F237-D175-3581-18514FECFB50}"/>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5EA7CA55-613D-E569-F87A-36A82B8A4197}"/>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 name="Rectangle 10">
              <a:extLst>
                <a:ext uri="{FF2B5EF4-FFF2-40B4-BE49-F238E27FC236}">
                  <a16:creationId xmlns:a16="http://schemas.microsoft.com/office/drawing/2014/main" id="{C4DBAC75-85FF-A5C5-3308-0652E69855B9}"/>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2" name="Rectangle 11">
              <a:extLst>
                <a:ext uri="{FF2B5EF4-FFF2-40B4-BE49-F238E27FC236}">
                  <a16:creationId xmlns:a16="http://schemas.microsoft.com/office/drawing/2014/main" id="{1AC49C1D-E65A-E283-D242-407C87FCEAD3}"/>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3" name="Rectangle 12">
              <a:extLst>
                <a:ext uri="{FF2B5EF4-FFF2-40B4-BE49-F238E27FC236}">
                  <a16:creationId xmlns:a16="http://schemas.microsoft.com/office/drawing/2014/main" id="{2F643AEB-4040-07BB-03F1-A04A08EE1D6F}"/>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14" name="Rectangle 13">
              <a:extLst>
                <a:ext uri="{FF2B5EF4-FFF2-40B4-BE49-F238E27FC236}">
                  <a16:creationId xmlns:a16="http://schemas.microsoft.com/office/drawing/2014/main" id="{A8FEEA45-B71F-DF2F-C447-4203F387203B}"/>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6" name="TextBox 15">
              <a:extLst>
                <a:ext uri="{FF2B5EF4-FFF2-40B4-BE49-F238E27FC236}">
                  <a16:creationId xmlns:a16="http://schemas.microsoft.com/office/drawing/2014/main" id="{C8F8A93E-79B2-8F25-0DCC-1F3278F661BB}"/>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17" name="TextBox 16">
              <a:extLst>
                <a:ext uri="{FF2B5EF4-FFF2-40B4-BE49-F238E27FC236}">
                  <a16:creationId xmlns:a16="http://schemas.microsoft.com/office/drawing/2014/main" id="{82E633D5-64EB-6BAD-3A62-C08FF0C32E94}"/>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18" name="TextBox 17">
              <a:extLst>
                <a:ext uri="{FF2B5EF4-FFF2-40B4-BE49-F238E27FC236}">
                  <a16:creationId xmlns:a16="http://schemas.microsoft.com/office/drawing/2014/main" id="{94AC8395-5F6E-19CD-15DE-29D1887AD4A5}"/>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19" name="TextBox 18">
              <a:extLst>
                <a:ext uri="{FF2B5EF4-FFF2-40B4-BE49-F238E27FC236}">
                  <a16:creationId xmlns:a16="http://schemas.microsoft.com/office/drawing/2014/main" id="{419110CD-D76E-CFDF-A6D5-AB20E69C641D}"/>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20" name="TextBox 19">
              <a:extLst>
                <a:ext uri="{FF2B5EF4-FFF2-40B4-BE49-F238E27FC236}">
                  <a16:creationId xmlns:a16="http://schemas.microsoft.com/office/drawing/2014/main" id="{DC3B8112-0CF7-5516-F41D-84C801CEBEE1}"/>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21" name="TextBox 20">
              <a:extLst>
                <a:ext uri="{FF2B5EF4-FFF2-40B4-BE49-F238E27FC236}">
                  <a16:creationId xmlns:a16="http://schemas.microsoft.com/office/drawing/2014/main" id="{88D6E652-F5FC-4920-F20E-32A2AA0FEAE2}"/>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22" name="TextBox 21">
              <a:extLst>
                <a:ext uri="{FF2B5EF4-FFF2-40B4-BE49-F238E27FC236}">
                  <a16:creationId xmlns:a16="http://schemas.microsoft.com/office/drawing/2014/main" id="{819347C4-D38D-06D5-33DF-2A348A5382FE}"/>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23" name="TextBox 22">
              <a:extLst>
                <a:ext uri="{FF2B5EF4-FFF2-40B4-BE49-F238E27FC236}">
                  <a16:creationId xmlns:a16="http://schemas.microsoft.com/office/drawing/2014/main" id="{360923D4-A058-7D06-904A-8CC0ECE807D7}"/>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24" name="TextBox 23">
              <a:extLst>
                <a:ext uri="{FF2B5EF4-FFF2-40B4-BE49-F238E27FC236}">
                  <a16:creationId xmlns:a16="http://schemas.microsoft.com/office/drawing/2014/main" id="{90CFED6D-86F5-D958-E923-2CC18DA518C3}"/>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25" name="Rectangle 24">
              <a:extLst>
                <a:ext uri="{FF2B5EF4-FFF2-40B4-BE49-F238E27FC236}">
                  <a16:creationId xmlns:a16="http://schemas.microsoft.com/office/drawing/2014/main" id="{2FC2E6EC-062F-A161-9D0A-D10BDBA2450A}"/>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26" name="TextBox 25">
              <a:extLst>
                <a:ext uri="{FF2B5EF4-FFF2-40B4-BE49-F238E27FC236}">
                  <a16:creationId xmlns:a16="http://schemas.microsoft.com/office/drawing/2014/main" id="{85E124AE-511C-1167-F084-AF9166C40BF1}"/>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p:sp>
        <p:nvSpPr>
          <p:cNvPr id="56" name="TextBox 55">
            <a:extLst>
              <a:ext uri="{FF2B5EF4-FFF2-40B4-BE49-F238E27FC236}">
                <a16:creationId xmlns:a16="http://schemas.microsoft.com/office/drawing/2014/main" id="{ED4902B8-F5AB-50D9-18C4-FF07B8E03412}"/>
              </a:ext>
            </a:extLst>
          </p:cNvPr>
          <p:cNvSpPr txBox="1"/>
          <p:nvPr/>
        </p:nvSpPr>
        <p:spPr>
          <a:xfrm>
            <a:off x="8434060" y="4571102"/>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
        <p:nvSpPr>
          <p:cNvPr id="57" name="TextBox 56">
            <a:extLst>
              <a:ext uri="{FF2B5EF4-FFF2-40B4-BE49-F238E27FC236}">
                <a16:creationId xmlns:a16="http://schemas.microsoft.com/office/drawing/2014/main" id="{9E8440DB-C25F-EEF0-74F8-E305D893D7FF}"/>
              </a:ext>
              <a:ext uri="{C183D7F6-B498-43B3-948B-1728B52AA6E4}">
                <adec:decorative xmlns:adec="http://schemas.microsoft.com/office/drawing/2017/decorative" val="1"/>
              </a:ext>
            </a:extLst>
          </p:cNvPr>
          <p:cNvSpPr txBox="1"/>
          <p:nvPr/>
        </p:nvSpPr>
        <p:spPr>
          <a:xfrm>
            <a:off x="301792" y="2977294"/>
            <a:ext cx="2571730" cy="646331"/>
          </a:xfrm>
          <a:prstGeom prst="rect">
            <a:avLst/>
          </a:prstGeom>
          <a:noFill/>
        </p:spPr>
        <p:txBody>
          <a:bodyPr wrap="none" rtlCol="0">
            <a:spAutoFit/>
          </a:bodyPr>
          <a:lstStyle/>
          <a:p>
            <a:r>
              <a:rPr lang="en-US" b="1" u="sng" dirty="0">
                <a:solidFill>
                  <a:srgbClr val="FF0000"/>
                </a:solidFill>
              </a:rPr>
              <a:t>Violate Heap Property!</a:t>
            </a:r>
          </a:p>
          <a:p>
            <a:r>
              <a:rPr lang="en-US" dirty="0">
                <a:solidFill>
                  <a:srgbClr val="FF0000"/>
                </a:solidFill>
              </a:rPr>
              <a:t>Nodes bigger than a child</a:t>
            </a:r>
          </a:p>
        </p:txBody>
      </p:sp>
    </p:spTree>
    <p:extLst>
      <p:ext uri="{BB962C8B-B14F-4D97-AF65-F5344CB8AC3E}">
        <p14:creationId xmlns:p14="http://schemas.microsoft.com/office/powerpoint/2010/main" val="2008296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Floyd’s </a:t>
            </a:r>
            <a:r>
              <a:rPr lang="en-US" dirty="0" err="1"/>
              <a:t>buildHeap</a:t>
            </a:r>
            <a:r>
              <a:rPr lang="en-US" dirty="0"/>
              <a:t> method (Percolate 10)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61" name="Group 60" descr="3 is larger than its right child (2) and so we swap 3 with 2. Now 3 is a leaf and so it does not violate the heap property. 2 is smaller than both of its children, so it does not violate the heap property either.&#10;&#10;We will next percolate down on the node 10.">
            <a:extLst>
              <a:ext uri="{FF2B5EF4-FFF2-40B4-BE49-F238E27FC236}">
                <a16:creationId xmlns:a16="http://schemas.microsoft.com/office/drawing/2014/main" id="{863756C4-FFEE-45CE-C290-81DC657DB3F1}"/>
              </a:ext>
            </a:extLst>
          </p:cNvPr>
          <p:cNvGrpSpPr/>
          <p:nvPr/>
        </p:nvGrpSpPr>
        <p:grpSpPr>
          <a:xfrm>
            <a:off x="201742"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6</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10</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446730" y="6243373"/>
              <a:ext cx="301686" cy="369332"/>
            </a:xfrm>
            <a:prstGeom prst="rect">
              <a:avLst/>
            </a:prstGeom>
            <a:noFill/>
          </p:spPr>
          <p:txBody>
            <a:bodyPr wrap="none" rtlCol="0">
              <a:spAutoFit/>
            </a:bodyPr>
            <a:lstStyle/>
            <a:p>
              <a:r>
                <a:rPr lang="en-US" dirty="0">
                  <a:solidFill>
                    <a:srgbClr val="FF33CC"/>
                  </a:solidFill>
                </a:rPr>
                <a:t>9</a:t>
              </a:r>
            </a:p>
          </p:txBody>
        </p:sp>
      </p:grpSp>
      <p:grpSp>
        <p:nvGrpSpPr>
          <p:cNvPr id="4" name="Group 3" descr="The array representation of the heap.&#10;&#10;The items are, in order: 5, 6, 10, 2, 1, 8, 7, 14, 3, 15">
            <a:extLst>
              <a:ext uri="{FF2B5EF4-FFF2-40B4-BE49-F238E27FC236}">
                <a16:creationId xmlns:a16="http://schemas.microsoft.com/office/drawing/2014/main" id="{D2C070FD-E606-FE96-DBE1-D6B50F960BB6}"/>
              </a:ext>
            </a:extLst>
          </p:cNvPr>
          <p:cNvGrpSpPr/>
          <p:nvPr/>
        </p:nvGrpSpPr>
        <p:grpSpPr>
          <a:xfrm>
            <a:off x="6451294" y="2956422"/>
            <a:ext cx="5342188" cy="945155"/>
            <a:chOff x="6004254" y="754688"/>
            <a:chExt cx="5342188" cy="945155"/>
          </a:xfrm>
        </p:grpSpPr>
        <p:sp>
          <p:nvSpPr>
            <p:cNvPr id="6" name="Rectangle 5">
              <a:extLst>
                <a:ext uri="{FF2B5EF4-FFF2-40B4-BE49-F238E27FC236}">
                  <a16:creationId xmlns:a16="http://schemas.microsoft.com/office/drawing/2014/main" id="{633CD6EB-1593-D211-04E7-2CDD96133A79}"/>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D6A20C82-14BA-14B7-33D2-B02F05244D80}"/>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56678D84-16F3-310C-AADC-7A181CCDF23C}"/>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 name="Rectangle 8">
              <a:extLst>
                <a:ext uri="{FF2B5EF4-FFF2-40B4-BE49-F238E27FC236}">
                  <a16:creationId xmlns:a16="http://schemas.microsoft.com/office/drawing/2014/main" id="{5BBF6A4D-F237-D175-3581-18514FECFB50}"/>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 name="Rectangle 9">
              <a:extLst>
                <a:ext uri="{FF2B5EF4-FFF2-40B4-BE49-F238E27FC236}">
                  <a16:creationId xmlns:a16="http://schemas.microsoft.com/office/drawing/2014/main" id="{5EA7CA55-613D-E569-F87A-36A82B8A4197}"/>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 name="Rectangle 10">
              <a:extLst>
                <a:ext uri="{FF2B5EF4-FFF2-40B4-BE49-F238E27FC236}">
                  <a16:creationId xmlns:a16="http://schemas.microsoft.com/office/drawing/2014/main" id="{C4DBAC75-85FF-A5C5-3308-0652E69855B9}"/>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2" name="Rectangle 11">
              <a:extLst>
                <a:ext uri="{FF2B5EF4-FFF2-40B4-BE49-F238E27FC236}">
                  <a16:creationId xmlns:a16="http://schemas.microsoft.com/office/drawing/2014/main" id="{1AC49C1D-E65A-E283-D242-407C87FCEAD3}"/>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3" name="Rectangle 12">
              <a:extLst>
                <a:ext uri="{FF2B5EF4-FFF2-40B4-BE49-F238E27FC236}">
                  <a16:creationId xmlns:a16="http://schemas.microsoft.com/office/drawing/2014/main" id="{2F643AEB-4040-07BB-03F1-A04A08EE1D6F}"/>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14" name="Rectangle 13">
              <a:extLst>
                <a:ext uri="{FF2B5EF4-FFF2-40B4-BE49-F238E27FC236}">
                  <a16:creationId xmlns:a16="http://schemas.microsoft.com/office/drawing/2014/main" id="{A8FEEA45-B71F-DF2F-C447-4203F387203B}"/>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6" name="TextBox 15">
              <a:extLst>
                <a:ext uri="{FF2B5EF4-FFF2-40B4-BE49-F238E27FC236}">
                  <a16:creationId xmlns:a16="http://schemas.microsoft.com/office/drawing/2014/main" id="{C8F8A93E-79B2-8F25-0DCC-1F3278F661BB}"/>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17" name="TextBox 16">
              <a:extLst>
                <a:ext uri="{FF2B5EF4-FFF2-40B4-BE49-F238E27FC236}">
                  <a16:creationId xmlns:a16="http://schemas.microsoft.com/office/drawing/2014/main" id="{82E633D5-64EB-6BAD-3A62-C08FF0C32E94}"/>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18" name="TextBox 17">
              <a:extLst>
                <a:ext uri="{FF2B5EF4-FFF2-40B4-BE49-F238E27FC236}">
                  <a16:creationId xmlns:a16="http://schemas.microsoft.com/office/drawing/2014/main" id="{94AC8395-5F6E-19CD-15DE-29D1887AD4A5}"/>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19" name="TextBox 18">
              <a:extLst>
                <a:ext uri="{FF2B5EF4-FFF2-40B4-BE49-F238E27FC236}">
                  <a16:creationId xmlns:a16="http://schemas.microsoft.com/office/drawing/2014/main" id="{419110CD-D76E-CFDF-A6D5-AB20E69C641D}"/>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20" name="TextBox 19">
              <a:extLst>
                <a:ext uri="{FF2B5EF4-FFF2-40B4-BE49-F238E27FC236}">
                  <a16:creationId xmlns:a16="http://schemas.microsoft.com/office/drawing/2014/main" id="{DC3B8112-0CF7-5516-F41D-84C801CEBEE1}"/>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21" name="TextBox 20">
              <a:extLst>
                <a:ext uri="{FF2B5EF4-FFF2-40B4-BE49-F238E27FC236}">
                  <a16:creationId xmlns:a16="http://schemas.microsoft.com/office/drawing/2014/main" id="{88D6E652-F5FC-4920-F20E-32A2AA0FEAE2}"/>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22" name="TextBox 21">
              <a:extLst>
                <a:ext uri="{FF2B5EF4-FFF2-40B4-BE49-F238E27FC236}">
                  <a16:creationId xmlns:a16="http://schemas.microsoft.com/office/drawing/2014/main" id="{819347C4-D38D-06D5-33DF-2A348A5382FE}"/>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23" name="TextBox 22">
              <a:extLst>
                <a:ext uri="{FF2B5EF4-FFF2-40B4-BE49-F238E27FC236}">
                  <a16:creationId xmlns:a16="http://schemas.microsoft.com/office/drawing/2014/main" id="{360923D4-A058-7D06-904A-8CC0ECE807D7}"/>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24" name="TextBox 23">
              <a:extLst>
                <a:ext uri="{FF2B5EF4-FFF2-40B4-BE49-F238E27FC236}">
                  <a16:creationId xmlns:a16="http://schemas.microsoft.com/office/drawing/2014/main" id="{90CFED6D-86F5-D958-E923-2CC18DA518C3}"/>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25" name="Rectangle 24">
              <a:extLst>
                <a:ext uri="{FF2B5EF4-FFF2-40B4-BE49-F238E27FC236}">
                  <a16:creationId xmlns:a16="http://schemas.microsoft.com/office/drawing/2014/main" id="{2FC2E6EC-062F-A161-9D0A-D10BDBA2450A}"/>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26" name="TextBox 25">
              <a:extLst>
                <a:ext uri="{FF2B5EF4-FFF2-40B4-BE49-F238E27FC236}">
                  <a16:creationId xmlns:a16="http://schemas.microsoft.com/office/drawing/2014/main" id="{85E124AE-511C-1167-F084-AF9166C40BF1}"/>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p:sp>
        <p:nvSpPr>
          <p:cNvPr id="62" name="TextBox 61">
            <a:extLst>
              <a:ext uri="{FF2B5EF4-FFF2-40B4-BE49-F238E27FC236}">
                <a16:creationId xmlns:a16="http://schemas.microsoft.com/office/drawing/2014/main" id="{B43941B0-86D8-D533-366D-B46802C30744}"/>
              </a:ext>
              <a:ext uri="{C183D7F6-B498-43B3-948B-1728B52AA6E4}">
                <adec:decorative xmlns:adec="http://schemas.microsoft.com/office/drawing/2017/decorative" val="1"/>
              </a:ext>
            </a:extLst>
          </p:cNvPr>
          <p:cNvSpPr txBox="1"/>
          <p:nvPr/>
        </p:nvSpPr>
        <p:spPr>
          <a:xfrm>
            <a:off x="737595" y="3266383"/>
            <a:ext cx="2376228" cy="369332"/>
          </a:xfrm>
          <a:prstGeom prst="rect">
            <a:avLst/>
          </a:prstGeom>
          <a:noFill/>
        </p:spPr>
        <p:txBody>
          <a:bodyPr wrap="none" rtlCol="0">
            <a:spAutoFit/>
          </a:bodyPr>
          <a:lstStyle/>
          <a:p>
            <a:r>
              <a:rPr lang="en-US" b="1" u="sng" dirty="0">
                <a:solidFill>
                  <a:srgbClr val="FF0000"/>
                </a:solidFill>
              </a:rPr>
              <a:t>Violate Heap Property!</a:t>
            </a:r>
          </a:p>
        </p:txBody>
      </p:sp>
      <p:sp>
        <p:nvSpPr>
          <p:cNvPr id="56" name="TextBox 55">
            <a:extLst>
              <a:ext uri="{FF2B5EF4-FFF2-40B4-BE49-F238E27FC236}">
                <a16:creationId xmlns:a16="http://schemas.microsoft.com/office/drawing/2014/main" id="{ED4902B8-F5AB-50D9-18C4-FF07B8E03412}"/>
              </a:ext>
            </a:extLst>
          </p:cNvPr>
          <p:cNvSpPr txBox="1"/>
          <p:nvPr/>
        </p:nvSpPr>
        <p:spPr>
          <a:xfrm>
            <a:off x="8434060" y="4571102"/>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378440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Floyd’s </a:t>
            </a:r>
            <a:r>
              <a:rPr lang="en-US" dirty="0" err="1"/>
              <a:t>buildHeap</a:t>
            </a:r>
            <a:r>
              <a:rPr lang="en-US" dirty="0"/>
              <a:t> method (Percolate 6)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61" name="Group 60" descr="10 is larger than both of its child (8 and 7) and so we swap with the smallest child (7). Now 10 is a leaf and so it does not violate the heap property. 7 is smaller than both of its children, so it does not violate the heap property either.&#10;&#10;We will next percolate down on the node 6.">
            <a:extLst>
              <a:ext uri="{FF2B5EF4-FFF2-40B4-BE49-F238E27FC236}">
                <a16:creationId xmlns:a16="http://schemas.microsoft.com/office/drawing/2014/main" id="{863756C4-FFEE-45CE-C290-81DC657DB3F1}"/>
              </a:ext>
            </a:extLst>
          </p:cNvPr>
          <p:cNvGrpSpPr/>
          <p:nvPr/>
        </p:nvGrpSpPr>
        <p:grpSpPr>
          <a:xfrm>
            <a:off x="201742"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6</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446730" y="6243373"/>
              <a:ext cx="301686" cy="369332"/>
            </a:xfrm>
            <a:prstGeom prst="rect">
              <a:avLst/>
            </a:prstGeom>
            <a:noFill/>
          </p:spPr>
          <p:txBody>
            <a:bodyPr wrap="none" rtlCol="0">
              <a:spAutoFit/>
            </a:bodyPr>
            <a:lstStyle/>
            <a:p>
              <a:r>
                <a:rPr lang="en-US" dirty="0">
                  <a:solidFill>
                    <a:srgbClr val="FF33CC"/>
                  </a:solidFill>
                </a:rPr>
                <a:t>9</a:t>
              </a:r>
            </a:p>
          </p:txBody>
        </p:sp>
      </p:grpSp>
      <p:sp>
        <p:nvSpPr>
          <p:cNvPr id="62" name="TextBox 61">
            <a:extLst>
              <a:ext uri="{FF2B5EF4-FFF2-40B4-BE49-F238E27FC236}">
                <a16:creationId xmlns:a16="http://schemas.microsoft.com/office/drawing/2014/main" id="{B43941B0-86D8-D533-366D-B46802C30744}"/>
              </a:ext>
              <a:ext uri="{C183D7F6-B498-43B3-948B-1728B52AA6E4}">
                <adec:decorative xmlns:adec="http://schemas.microsoft.com/office/drawing/2017/decorative" val="1"/>
              </a:ext>
            </a:extLst>
          </p:cNvPr>
          <p:cNvSpPr txBox="1"/>
          <p:nvPr/>
        </p:nvSpPr>
        <p:spPr>
          <a:xfrm>
            <a:off x="737595" y="3266383"/>
            <a:ext cx="2376228" cy="369332"/>
          </a:xfrm>
          <a:prstGeom prst="rect">
            <a:avLst/>
          </a:prstGeom>
          <a:noFill/>
        </p:spPr>
        <p:txBody>
          <a:bodyPr wrap="none" rtlCol="0">
            <a:spAutoFit/>
          </a:bodyPr>
          <a:lstStyle/>
          <a:p>
            <a:r>
              <a:rPr lang="en-US" b="1" u="sng" dirty="0">
                <a:solidFill>
                  <a:srgbClr val="FF0000"/>
                </a:solidFill>
              </a:rPr>
              <a:t>Violate Heap Property!</a:t>
            </a:r>
          </a:p>
        </p:txBody>
      </p:sp>
      <p:grpSp>
        <p:nvGrpSpPr>
          <p:cNvPr id="57" name="Group 56" descr="The array representation of the heap.&#10;&#10;The items are, in order: 5, 6, 7, 2, 1, 8, 10, 14, 3, 15">
            <a:extLst>
              <a:ext uri="{FF2B5EF4-FFF2-40B4-BE49-F238E27FC236}">
                <a16:creationId xmlns:a16="http://schemas.microsoft.com/office/drawing/2014/main" id="{A692BF09-9625-2CD5-D834-9D411C339FC6}"/>
              </a:ext>
            </a:extLst>
          </p:cNvPr>
          <p:cNvGrpSpPr/>
          <p:nvPr/>
        </p:nvGrpSpPr>
        <p:grpSpPr>
          <a:xfrm>
            <a:off x="6451294" y="2956422"/>
            <a:ext cx="5342188" cy="945155"/>
            <a:chOff x="6004254" y="754688"/>
            <a:chExt cx="5342188" cy="945155"/>
          </a:xfrm>
        </p:grpSpPr>
        <p:sp>
          <p:nvSpPr>
            <p:cNvPr id="60" name="Rectangle 59">
              <a:extLst>
                <a:ext uri="{FF2B5EF4-FFF2-40B4-BE49-F238E27FC236}">
                  <a16:creationId xmlns:a16="http://schemas.microsoft.com/office/drawing/2014/main" id="{07054BCB-17D4-6145-EE81-94D54751CF60}"/>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Rectangle 62">
              <a:extLst>
                <a:ext uri="{FF2B5EF4-FFF2-40B4-BE49-F238E27FC236}">
                  <a16:creationId xmlns:a16="http://schemas.microsoft.com/office/drawing/2014/main" id="{8263B86A-D779-E005-441F-E68D5D169718}"/>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64" name="Rectangle 63">
              <a:extLst>
                <a:ext uri="{FF2B5EF4-FFF2-40B4-BE49-F238E27FC236}">
                  <a16:creationId xmlns:a16="http://schemas.microsoft.com/office/drawing/2014/main" id="{565D459C-DD46-DA9D-AE73-A0F8E35141F7}"/>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Rectangle 64">
              <a:extLst>
                <a:ext uri="{FF2B5EF4-FFF2-40B4-BE49-F238E27FC236}">
                  <a16:creationId xmlns:a16="http://schemas.microsoft.com/office/drawing/2014/main" id="{A45FA4E8-AB40-20D6-E6C4-BBBFC90E84CA}"/>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6" name="Rectangle 65">
              <a:extLst>
                <a:ext uri="{FF2B5EF4-FFF2-40B4-BE49-F238E27FC236}">
                  <a16:creationId xmlns:a16="http://schemas.microsoft.com/office/drawing/2014/main" id="{32705A64-E13C-C7DC-7ADD-C52FE171C058}"/>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67" name="Rectangle 66">
              <a:extLst>
                <a:ext uri="{FF2B5EF4-FFF2-40B4-BE49-F238E27FC236}">
                  <a16:creationId xmlns:a16="http://schemas.microsoft.com/office/drawing/2014/main" id="{6745DEED-26FF-1618-3199-A90AF1E0C7C0}"/>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68" name="Rectangle 67">
              <a:extLst>
                <a:ext uri="{FF2B5EF4-FFF2-40B4-BE49-F238E27FC236}">
                  <a16:creationId xmlns:a16="http://schemas.microsoft.com/office/drawing/2014/main" id="{6144B196-7789-325D-C2B9-BD9A19D30603}"/>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69" name="Rectangle 68">
              <a:extLst>
                <a:ext uri="{FF2B5EF4-FFF2-40B4-BE49-F238E27FC236}">
                  <a16:creationId xmlns:a16="http://schemas.microsoft.com/office/drawing/2014/main" id="{7543B239-41C1-D902-500E-FED3B49ADB8A}"/>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70" name="Rectangle 69">
              <a:extLst>
                <a:ext uri="{FF2B5EF4-FFF2-40B4-BE49-F238E27FC236}">
                  <a16:creationId xmlns:a16="http://schemas.microsoft.com/office/drawing/2014/main" id="{B1F76C89-6568-BD34-1E5A-0DEDAB50A571}"/>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72" name="TextBox 71">
              <a:extLst>
                <a:ext uri="{FF2B5EF4-FFF2-40B4-BE49-F238E27FC236}">
                  <a16:creationId xmlns:a16="http://schemas.microsoft.com/office/drawing/2014/main" id="{6C9BFA12-ACCF-83AF-7E1A-3A3E00F0B886}"/>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73" name="TextBox 72">
              <a:extLst>
                <a:ext uri="{FF2B5EF4-FFF2-40B4-BE49-F238E27FC236}">
                  <a16:creationId xmlns:a16="http://schemas.microsoft.com/office/drawing/2014/main" id="{D85337A7-BCB6-7AD7-78A7-C1021D2744B3}"/>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74" name="TextBox 73">
              <a:extLst>
                <a:ext uri="{FF2B5EF4-FFF2-40B4-BE49-F238E27FC236}">
                  <a16:creationId xmlns:a16="http://schemas.microsoft.com/office/drawing/2014/main" id="{F392E97B-2C88-19F6-9204-7B4229516B15}"/>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75" name="TextBox 74">
              <a:extLst>
                <a:ext uri="{FF2B5EF4-FFF2-40B4-BE49-F238E27FC236}">
                  <a16:creationId xmlns:a16="http://schemas.microsoft.com/office/drawing/2014/main" id="{FE187CF5-9349-3571-E6B1-FE7BEF78FF76}"/>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76" name="TextBox 75">
              <a:extLst>
                <a:ext uri="{FF2B5EF4-FFF2-40B4-BE49-F238E27FC236}">
                  <a16:creationId xmlns:a16="http://schemas.microsoft.com/office/drawing/2014/main" id="{2157D87E-2045-9A7E-6F88-F7D351EB35AC}"/>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77" name="TextBox 76">
              <a:extLst>
                <a:ext uri="{FF2B5EF4-FFF2-40B4-BE49-F238E27FC236}">
                  <a16:creationId xmlns:a16="http://schemas.microsoft.com/office/drawing/2014/main" id="{26D2F156-7B5A-83F2-D1B5-FDF2229AF94F}"/>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78" name="TextBox 77">
              <a:extLst>
                <a:ext uri="{FF2B5EF4-FFF2-40B4-BE49-F238E27FC236}">
                  <a16:creationId xmlns:a16="http://schemas.microsoft.com/office/drawing/2014/main" id="{2204989F-3585-1CBC-29E4-44BD3B0F92D1}"/>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79" name="TextBox 78">
              <a:extLst>
                <a:ext uri="{FF2B5EF4-FFF2-40B4-BE49-F238E27FC236}">
                  <a16:creationId xmlns:a16="http://schemas.microsoft.com/office/drawing/2014/main" id="{6B464C4E-7DA9-B615-1058-C4E700278BB9}"/>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80" name="TextBox 79">
              <a:extLst>
                <a:ext uri="{FF2B5EF4-FFF2-40B4-BE49-F238E27FC236}">
                  <a16:creationId xmlns:a16="http://schemas.microsoft.com/office/drawing/2014/main" id="{9E3BAF1E-0135-FE78-65E5-36F94453EB84}"/>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81" name="Rectangle 80">
              <a:extLst>
                <a:ext uri="{FF2B5EF4-FFF2-40B4-BE49-F238E27FC236}">
                  <a16:creationId xmlns:a16="http://schemas.microsoft.com/office/drawing/2014/main" id="{2DFD8513-19E2-27AE-A56D-B4E733BA5CE5}"/>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82" name="TextBox 81">
              <a:extLst>
                <a:ext uri="{FF2B5EF4-FFF2-40B4-BE49-F238E27FC236}">
                  <a16:creationId xmlns:a16="http://schemas.microsoft.com/office/drawing/2014/main" id="{DC24E26C-88F3-9783-2C3F-A1DAAA8A430E}"/>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p:sp>
        <p:nvSpPr>
          <p:cNvPr id="56" name="TextBox 55">
            <a:extLst>
              <a:ext uri="{FF2B5EF4-FFF2-40B4-BE49-F238E27FC236}">
                <a16:creationId xmlns:a16="http://schemas.microsoft.com/office/drawing/2014/main" id="{ED4902B8-F5AB-50D9-18C4-FF07B8E03412}"/>
              </a:ext>
            </a:extLst>
          </p:cNvPr>
          <p:cNvSpPr txBox="1"/>
          <p:nvPr/>
        </p:nvSpPr>
        <p:spPr>
          <a:xfrm>
            <a:off x="8434060" y="4571102"/>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371499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Floyd’s </a:t>
            </a:r>
            <a:r>
              <a:rPr lang="en-US" dirty="0" err="1"/>
              <a:t>buildHeap</a:t>
            </a:r>
            <a:r>
              <a:rPr lang="en-US" dirty="0"/>
              <a:t> method (Percolate 5)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61" name="Group 60" descr="6 is larger than both of its children (2 and 1) and so we swap with the smallest child (1). Now 6 is a leaf and so it does not violate the heap property. 1 is smaller than both of its children, so it does not violate the heap property either. However, now the parent of 1 (5) is larger, and so it now violates the heap property.&#10;&#10;We will next percolate down on the node 5.">
            <a:extLst>
              <a:ext uri="{FF2B5EF4-FFF2-40B4-BE49-F238E27FC236}">
                <a16:creationId xmlns:a16="http://schemas.microsoft.com/office/drawing/2014/main" id="{863756C4-FFEE-45CE-C290-81DC657DB3F1}"/>
              </a:ext>
            </a:extLst>
          </p:cNvPr>
          <p:cNvGrpSpPr/>
          <p:nvPr/>
        </p:nvGrpSpPr>
        <p:grpSpPr>
          <a:xfrm>
            <a:off x="201742"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5</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446730" y="6243373"/>
              <a:ext cx="301686" cy="369332"/>
            </a:xfrm>
            <a:prstGeom prst="rect">
              <a:avLst/>
            </a:prstGeom>
            <a:noFill/>
          </p:spPr>
          <p:txBody>
            <a:bodyPr wrap="none" rtlCol="0">
              <a:spAutoFit/>
            </a:bodyPr>
            <a:lstStyle/>
            <a:p>
              <a:r>
                <a:rPr lang="en-US" dirty="0">
                  <a:solidFill>
                    <a:srgbClr val="FF33CC"/>
                  </a:solidFill>
                </a:rPr>
                <a:t>9</a:t>
              </a:r>
            </a:p>
          </p:txBody>
        </p:sp>
      </p:grpSp>
      <p:sp>
        <p:nvSpPr>
          <p:cNvPr id="62" name="TextBox 61">
            <a:extLst>
              <a:ext uri="{FF2B5EF4-FFF2-40B4-BE49-F238E27FC236}">
                <a16:creationId xmlns:a16="http://schemas.microsoft.com/office/drawing/2014/main" id="{B43941B0-86D8-D533-366D-B46802C30744}"/>
              </a:ext>
              <a:ext uri="{C183D7F6-B498-43B3-948B-1728B52AA6E4}">
                <adec:decorative xmlns:adec="http://schemas.microsoft.com/office/drawing/2017/decorative" val="1"/>
              </a:ext>
            </a:extLst>
          </p:cNvPr>
          <p:cNvSpPr txBox="1"/>
          <p:nvPr/>
        </p:nvSpPr>
        <p:spPr>
          <a:xfrm>
            <a:off x="737595" y="3266383"/>
            <a:ext cx="2376228" cy="369332"/>
          </a:xfrm>
          <a:prstGeom prst="rect">
            <a:avLst/>
          </a:prstGeom>
          <a:noFill/>
        </p:spPr>
        <p:txBody>
          <a:bodyPr wrap="none" rtlCol="0">
            <a:spAutoFit/>
          </a:bodyPr>
          <a:lstStyle/>
          <a:p>
            <a:r>
              <a:rPr lang="en-US" b="1" u="sng" dirty="0">
                <a:solidFill>
                  <a:srgbClr val="FF0000"/>
                </a:solidFill>
              </a:rPr>
              <a:t>Violate Heap Property!</a:t>
            </a:r>
          </a:p>
        </p:txBody>
      </p:sp>
      <p:grpSp>
        <p:nvGrpSpPr>
          <p:cNvPr id="57" name="Group 56" descr="The array representation of the heap.&#10;&#10;The items are, in order: 5, 1, 7, 2, 6, 8, 10, 14, 3, 15">
            <a:extLst>
              <a:ext uri="{FF2B5EF4-FFF2-40B4-BE49-F238E27FC236}">
                <a16:creationId xmlns:a16="http://schemas.microsoft.com/office/drawing/2014/main" id="{2C5774DF-B400-48EA-E75C-977B776A9E43}"/>
              </a:ext>
            </a:extLst>
          </p:cNvPr>
          <p:cNvGrpSpPr/>
          <p:nvPr/>
        </p:nvGrpSpPr>
        <p:grpSpPr>
          <a:xfrm>
            <a:off x="6451294" y="2956422"/>
            <a:ext cx="5342188" cy="945155"/>
            <a:chOff x="6004254" y="754688"/>
            <a:chExt cx="5342188" cy="945155"/>
          </a:xfrm>
        </p:grpSpPr>
        <p:sp>
          <p:nvSpPr>
            <p:cNvPr id="60" name="Rectangle 59">
              <a:extLst>
                <a:ext uri="{FF2B5EF4-FFF2-40B4-BE49-F238E27FC236}">
                  <a16:creationId xmlns:a16="http://schemas.microsoft.com/office/drawing/2014/main" id="{A0D457F5-B8FC-9B1B-CF59-267AA7C6CAD1}"/>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Rectangle 62">
              <a:extLst>
                <a:ext uri="{FF2B5EF4-FFF2-40B4-BE49-F238E27FC236}">
                  <a16:creationId xmlns:a16="http://schemas.microsoft.com/office/drawing/2014/main" id="{F37F99C7-D197-80FC-CE2A-9749ACEA5F32}"/>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64" name="Rectangle 63">
              <a:extLst>
                <a:ext uri="{FF2B5EF4-FFF2-40B4-BE49-F238E27FC236}">
                  <a16:creationId xmlns:a16="http://schemas.microsoft.com/office/drawing/2014/main" id="{AC3A7B59-3F4B-780B-A5B7-379EEE352714}"/>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Rectangle 64">
              <a:extLst>
                <a:ext uri="{FF2B5EF4-FFF2-40B4-BE49-F238E27FC236}">
                  <a16:creationId xmlns:a16="http://schemas.microsoft.com/office/drawing/2014/main" id="{7A796C1D-1F8C-B898-946D-41A9E859458F}"/>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6" name="Rectangle 65">
              <a:extLst>
                <a:ext uri="{FF2B5EF4-FFF2-40B4-BE49-F238E27FC236}">
                  <a16:creationId xmlns:a16="http://schemas.microsoft.com/office/drawing/2014/main" id="{B07FAD7A-E9FD-3C85-76FF-28922CDBEFDF}"/>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67" name="Rectangle 66">
              <a:extLst>
                <a:ext uri="{FF2B5EF4-FFF2-40B4-BE49-F238E27FC236}">
                  <a16:creationId xmlns:a16="http://schemas.microsoft.com/office/drawing/2014/main" id="{1D71125A-94A9-4B26-2D5A-F26E11E1BB96}"/>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68" name="Rectangle 67">
              <a:extLst>
                <a:ext uri="{FF2B5EF4-FFF2-40B4-BE49-F238E27FC236}">
                  <a16:creationId xmlns:a16="http://schemas.microsoft.com/office/drawing/2014/main" id="{5DBF9675-314C-9C27-6D45-9FC984ECA75E}"/>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69" name="Rectangle 68">
              <a:extLst>
                <a:ext uri="{FF2B5EF4-FFF2-40B4-BE49-F238E27FC236}">
                  <a16:creationId xmlns:a16="http://schemas.microsoft.com/office/drawing/2014/main" id="{30828B16-7A28-F6FE-9E8E-EE9E59949BA2}"/>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70" name="Rectangle 69">
              <a:extLst>
                <a:ext uri="{FF2B5EF4-FFF2-40B4-BE49-F238E27FC236}">
                  <a16:creationId xmlns:a16="http://schemas.microsoft.com/office/drawing/2014/main" id="{21FFB6FE-84B1-863E-0CF8-7F493D5370BE}"/>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72" name="TextBox 71">
              <a:extLst>
                <a:ext uri="{FF2B5EF4-FFF2-40B4-BE49-F238E27FC236}">
                  <a16:creationId xmlns:a16="http://schemas.microsoft.com/office/drawing/2014/main" id="{927C8162-90B3-6C28-B2BD-05383D4765B4}"/>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73" name="TextBox 72">
              <a:extLst>
                <a:ext uri="{FF2B5EF4-FFF2-40B4-BE49-F238E27FC236}">
                  <a16:creationId xmlns:a16="http://schemas.microsoft.com/office/drawing/2014/main" id="{5B4DA89A-7C4F-781A-AE68-A2BB348EACF1}"/>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74" name="TextBox 73">
              <a:extLst>
                <a:ext uri="{FF2B5EF4-FFF2-40B4-BE49-F238E27FC236}">
                  <a16:creationId xmlns:a16="http://schemas.microsoft.com/office/drawing/2014/main" id="{D0347F87-1FB4-4E6C-6F02-2BB9DCF28E8F}"/>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75" name="TextBox 74">
              <a:extLst>
                <a:ext uri="{FF2B5EF4-FFF2-40B4-BE49-F238E27FC236}">
                  <a16:creationId xmlns:a16="http://schemas.microsoft.com/office/drawing/2014/main" id="{4F8A5E1B-480C-911A-4330-65F59C820E6D}"/>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76" name="TextBox 75">
              <a:extLst>
                <a:ext uri="{FF2B5EF4-FFF2-40B4-BE49-F238E27FC236}">
                  <a16:creationId xmlns:a16="http://schemas.microsoft.com/office/drawing/2014/main" id="{EB447A05-9A11-01B3-34A0-EE5CDA0375BD}"/>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77" name="TextBox 76">
              <a:extLst>
                <a:ext uri="{FF2B5EF4-FFF2-40B4-BE49-F238E27FC236}">
                  <a16:creationId xmlns:a16="http://schemas.microsoft.com/office/drawing/2014/main" id="{026542B8-2871-AF35-B676-609089C5179C}"/>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78" name="TextBox 77">
              <a:extLst>
                <a:ext uri="{FF2B5EF4-FFF2-40B4-BE49-F238E27FC236}">
                  <a16:creationId xmlns:a16="http://schemas.microsoft.com/office/drawing/2014/main" id="{C0A290D2-48CB-E842-F9D8-A827F3B94AE9}"/>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79" name="TextBox 78">
              <a:extLst>
                <a:ext uri="{FF2B5EF4-FFF2-40B4-BE49-F238E27FC236}">
                  <a16:creationId xmlns:a16="http://schemas.microsoft.com/office/drawing/2014/main" id="{771DE41D-7C99-168E-4134-F479AEF76DB0}"/>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80" name="TextBox 79">
              <a:extLst>
                <a:ext uri="{FF2B5EF4-FFF2-40B4-BE49-F238E27FC236}">
                  <a16:creationId xmlns:a16="http://schemas.microsoft.com/office/drawing/2014/main" id="{082306F1-A92C-7C94-B354-96ABE646216D}"/>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81" name="Rectangle 80">
              <a:extLst>
                <a:ext uri="{FF2B5EF4-FFF2-40B4-BE49-F238E27FC236}">
                  <a16:creationId xmlns:a16="http://schemas.microsoft.com/office/drawing/2014/main" id="{28409E0E-C3DC-0906-7FD0-82479DCE3EC5}"/>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82" name="TextBox 81">
              <a:extLst>
                <a:ext uri="{FF2B5EF4-FFF2-40B4-BE49-F238E27FC236}">
                  <a16:creationId xmlns:a16="http://schemas.microsoft.com/office/drawing/2014/main" id="{71FE915F-7366-1A19-8F64-4F375491EE2B}"/>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p:sp>
        <p:nvSpPr>
          <p:cNvPr id="56" name="TextBox 55">
            <a:extLst>
              <a:ext uri="{FF2B5EF4-FFF2-40B4-BE49-F238E27FC236}">
                <a16:creationId xmlns:a16="http://schemas.microsoft.com/office/drawing/2014/main" id="{ED4902B8-F5AB-50D9-18C4-FF07B8E03412}"/>
              </a:ext>
            </a:extLst>
          </p:cNvPr>
          <p:cNvSpPr txBox="1"/>
          <p:nvPr/>
        </p:nvSpPr>
        <p:spPr>
          <a:xfrm>
            <a:off x="8434060" y="4571102"/>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149615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Floyd’s </a:t>
            </a:r>
            <a:r>
              <a:rPr lang="en-US" dirty="0" err="1"/>
              <a:t>buildHeap</a:t>
            </a:r>
            <a:r>
              <a:rPr lang="en-US" dirty="0"/>
              <a:t> method (Done)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61" name="Group 60" descr="5 is larger than both of its child (1 and 7) and so we swap with the smallest child (1). Now 5 is larger than its left child (2) so it still violates the heap property, therefore we continue percolating. We swap 5 with 2, and so 2 does not violate the heap property. 5 still violates the heap property because it is larger than its right child (3), and so we swap again. Now 3 is smaller than both children and 5 is a leaf, so neither violate the heap property. 1 is now the root and is smaller than both of its children, so it does not violate the heap property either.  Because no nodes violate the heap property, we have a valid heap, so the procedure is done.">
            <a:extLst>
              <a:ext uri="{FF2B5EF4-FFF2-40B4-BE49-F238E27FC236}">
                <a16:creationId xmlns:a16="http://schemas.microsoft.com/office/drawing/2014/main" id="{863756C4-FFEE-45CE-C290-81DC657DB3F1}"/>
              </a:ext>
            </a:extLst>
          </p:cNvPr>
          <p:cNvGrpSpPr/>
          <p:nvPr/>
        </p:nvGrpSpPr>
        <p:grpSpPr>
          <a:xfrm>
            <a:off x="201742"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446730" y="6243373"/>
              <a:ext cx="301686" cy="369332"/>
            </a:xfrm>
            <a:prstGeom prst="rect">
              <a:avLst/>
            </a:prstGeom>
            <a:noFill/>
          </p:spPr>
          <p:txBody>
            <a:bodyPr wrap="none" rtlCol="0">
              <a:spAutoFit/>
            </a:bodyPr>
            <a:lstStyle/>
            <a:p>
              <a:r>
                <a:rPr lang="en-US" dirty="0">
                  <a:solidFill>
                    <a:srgbClr val="FF33CC"/>
                  </a:solidFill>
                </a:rPr>
                <a:t>9</a:t>
              </a:r>
            </a:p>
          </p:txBody>
        </p:sp>
      </p:grpSp>
      <p:sp>
        <p:nvSpPr>
          <p:cNvPr id="62" name="TextBox 61">
            <a:extLst>
              <a:ext uri="{FF2B5EF4-FFF2-40B4-BE49-F238E27FC236}">
                <a16:creationId xmlns:a16="http://schemas.microsoft.com/office/drawing/2014/main" id="{B43941B0-86D8-D533-366D-B46802C30744}"/>
              </a:ext>
              <a:ext uri="{C183D7F6-B498-43B3-948B-1728B52AA6E4}">
                <adec:decorative xmlns:adec="http://schemas.microsoft.com/office/drawing/2017/decorative" val="1"/>
              </a:ext>
            </a:extLst>
          </p:cNvPr>
          <p:cNvSpPr txBox="1"/>
          <p:nvPr/>
        </p:nvSpPr>
        <p:spPr>
          <a:xfrm>
            <a:off x="737595" y="3266383"/>
            <a:ext cx="2376228" cy="369332"/>
          </a:xfrm>
          <a:prstGeom prst="rect">
            <a:avLst/>
          </a:prstGeom>
          <a:noFill/>
        </p:spPr>
        <p:txBody>
          <a:bodyPr wrap="none" rtlCol="0">
            <a:spAutoFit/>
          </a:bodyPr>
          <a:lstStyle/>
          <a:p>
            <a:r>
              <a:rPr lang="en-US" b="1" u="sng" dirty="0">
                <a:solidFill>
                  <a:srgbClr val="FF0000"/>
                </a:solidFill>
              </a:rPr>
              <a:t>Violate Heap Property!</a:t>
            </a:r>
          </a:p>
        </p:txBody>
      </p:sp>
      <p:grpSp>
        <p:nvGrpSpPr>
          <p:cNvPr id="57" name="Group 56" descr="The array representation of the heap.&#10;&#10;The items are, in order: 1, 2, 7, 3, 6, 8, 10, 14, 5, 15">
            <a:extLst>
              <a:ext uri="{FF2B5EF4-FFF2-40B4-BE49-F238E27FC236}">
                <a16:creationId xmlns:a16="http://schemas.microsoft.com/office/drawing/2014/main" id="{FE59EB5D-9E80-A8D8-2B9B-CA62E5A09D8C}"/>
              </a:ext>
            </a:extLst>
          </p:cNvPr>
          <p:cNvGrpSpPr/>
          <p:nvPr/>
        </p:nvGrpSpPr>
        <p:grpSpPr>
          <a:xfrm>
            <a:off x="6451294" y="2956422"/>
            <a:ext cx="5342188" cy="945155"/>
            <a:chOff x="6004254" y="754688"/>
            <a:chExt cx="5342188" cy="945155"/>
          </a:xfrm>
        </p:grpSpPr>
        <p:sp>
          <p:nvSpPr>
            <p:cNvPr id="60" name="Rectangle 59">
              <a:extLst>
                <a:ext uri="{FF2B5EF4-FFF2-40B4-BE49-F238E27FC236}">
                  <a16:creationId xmlns:a16="http://schemas.microsoft.com/office/drawing/2014/main" id="{3B753B21-108E-09BD-1B45-F8D3D4105FE8}"/>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63" name="Rectangle 62">
              <a:extLst>
                <a:ext uri="{FF2B5EF4-FFF2-40B4-BE49-F238E27FC236}">
                  <a16:creationId xmlns:a16="http://schemas.microsoft.com/office/drawing/2014/main" id="{4E531248-F7BE-20C3-200A-F127BCA3C42F}"/>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4" name="Rectangle 63">
              <a:extLst>
                <a:ext uri="{FF2B5EF4-FFF2-40B4-BE49-F238E27FC236}">
                  <a16:creationId xmlns:a16="http://schemas.microsoft.com/office/drawing/2014/main" id="{DEC847A7-FCAF-9D7D-E9C8-9E37BF63664A}"/>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Rectangle 64">
              <a:extLst>
                <a:ext uri="{FF2B5EF4-FFF2-40B4-BE49-F238E27FC236}">
                  <a16:creationId xmlns:a16="http://schemas.microsoft.com/office/drawing/2014/main" id="{931E3229-1790-27C1-6AD7-024D4A248DB6}"/>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66" name="Rectangle 65">
              <a:extLst>
                <a:ext uri="{FF2B5EF4-FFF2-40B4-BE49-F238E27FC236}">
                  <a16:creationId xmlns:a16="http://schemas.microsoft.com/office/drawing/2014/main" id="{8F556F96-6DB4-B588-259C-DB09D6FAD427}"/>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67" name="Rectangle 66">
              <a:extLst>
                <a:ext uri="{FF2B5EF4-FFF2-40B4-BE49-F238E27FC236}">
                  <a16:creationId xmlns:a16="http://schemas.microsoft.com/office/drawing/2014/main" id="{038F08CD-D7CF-BAAF-B8B7-71620769B2CD}"/>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68" name="Rectangle 67">
              <a:extLst>
                <a:ext uri="{FF2B5EF4-FFF2-40B4-BE49-F238E27FC236}">
                  <a16:creationId xmlns:a16="http://schemas.microsoft.com/office/drawing/2014/main" id="{10472D42-ADFF-01A4-D930-59B138CBF86A}"/>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69" name="Rectangle 68">
              <a:extLst>
                <a:ext uri="{FF2B5EF4-FFF2-40B4-BE49-F238E27FC236}">
                  <a16:creationId xmlns:a16="http://schemas.microsoft.com/office/drawing/2014/main" id="{A9E88FF7-0C2E-BEF1-B1EA-D0DA2F2FCDAA}"/>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70" name="Rectangle 69">
              <a:extLst>
                <a:ext uri="{FF2B5EF4-FFF2-40B4-BE49-F238E27FC236}">
                  <a16:creationId xmlns:a16="http://schemas.microsoft.com/office/drawing/2014/main" id="{E6D13558-906F-DECF-F466-9574D6C41049}"/>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2" name="TextBox 71">
              <a:extLst>
                <a:ext uri="{FF2B5EF4-FFF2-40B4-BE49-F238E27FC236}">
                  <a16:creationId xmlns:a16="http://schemas.microsoft.com/office/drawing/2014/main" id="{BAB1D9E0-6950-BAC5-8236-67A29BAF74C7}"/>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73" name="TextBox 72">
              <a:extLst>
                <a:ext uri="{FF2B5EF4-FFF2-40B4-BE49-F238E27FC236}">
                  <a16:creationId xmlns:a16="http://schemas.microsoft.com/office/drawing/2014/main" id="{66EBBF63-ED6E-B389-C926-BB09C4007840}"/>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74" name="TextBox 73">
              <a:extLst>
                <a:ext uri="{FF2B5EF4-FFF2-40B4-BE49-F238E27FC236}">
                  <a16:creationId xmlns:a16="http://schemas.microsoft.com/office/drawing/2014/main" id="{20074EAD-9235-1150-2541-BD2167D5D0FD}"/>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75" name="TextBox 74">
              <a:extLst>
                <a:ext uri="{FF2B5EF4-FFF2-40B4-BE49-F238E27FC236}">
                  <a16:creationId xmlns:a16="http://schemas.microsoft.com/office/drawing/2014/main" id="{7F4969F4-B33F-56D3-C047-5C32882A309B}"/>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76" name="TextBox 75">
              <a:extLst>
                <a:ext uri="{FF2B5EF4-FFF2-40B4-BE49-F238E27FC236}">
                  <a16:creationId xmlns:a16="http://schemas.microsoft.com/office/drawing/2014/main" id="{7DC6D51E-E5F7-C9E1-383D-F70C34B9885B}"/>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77" name="TextBox 76">
              <a:extLst>
                <a:ext uri="{FF2B5EF4-FFF2-40B4-BE49-F238E27FC236}">
                  <a16:creationId xmlns:a16="http://schemas.microsoft.com/office/drawing/2014/main" id="{4406418E-138D-0497-A5A3-44E14EA787CB}"/>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78" name="TextBox 77">
              <a:extLst>
                <a:ext uri="{FF2B5EF4-FFF2-40B4-BE49-F238E27FC236}">
                  <a16:creationId xmlns:a16="http://schemas.microsoft.com/office/drawing/2014/main" id="{FB4E8D37-EB35-9327-D7C1-C7AEAD8E45F4}"/>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79" name="TextBox 78">
              <a:extLst>
                <a:ext uri="{FF2B5EF4-FFF2-40B4-BE49-F238E27FC236}">
                  <a16:creationId xmlns:a16="http://schemas.microsoft.com/office/drawing/2014/main" id="{D5ECD707-5460-E6BD-86CC-D83A48AF15BA}"/>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80" name="TextBox 79">
              <a:extLst>
                <a:ext uri="{FF2B5EF4-FFF2-40B4-BE49-F238E27FC236}">
                  <a16:creationId xmlns:a16="http://schemas.microsoft.com/office/drawing/2014/main" id="{A15246D9-289A-2D23-676F-132998365B7A}"/>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81" name="Rectangle 80">
              <a:extLst>
                <a:ext uri="{FF2B5EF4-FFF2-40B4-BE49-F238E27FC236}">
                  <a16:creationId xmlns:a16="http://schemas.microsoft.com/office/drawing/2014/main" id="{2385051A-8B5B-CAD2-BC18-2BE866C54EC8}"/>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82" name="TextBox 81">
              <a:extLst>
                <a:ext uri="{FF2B5EF4-FFF2-40B4-BE49-F238E27FC236}">
                  <a16:creationId xmlns:a16="http://schemas.microsoft.com/office/drawing/2014/main" id="{437CFE15-372B-20CD-FDA1-BFC4030CEA8D}"/>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p:sp>
        <p:nvSpPr>
          <p:cNvPr id="56" name="TextBox 55">
            <a:extLst>
              <a:ext uri="{FF2B5EF4-FFF2-40B4-BE49-F238E27FC236}">
                <a16:creationId xmlns:a16="http://schemas.microsoft.com/office/drawing/2014/main" id="{ED4902B8-F5AB-50D9-18C4-FF07B8E03412}"/>
              </a:ext>
            </a:extLst>
          </p:cNvPr>
          <p:cNvSpPr txBox="1"/>
          <p:nvPr/>
        </p:nvSpPr>
        <p:spPr>
          <a:xfrm>
            <a:off x="8434060" y="4571102"/>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28903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5CF-DEFE-FCCE-A8B5-E5D05FB4125C}"/>
              </a:ext>
            </a:extLst>
          </p:cNvPr>
          <p:cNvSpPr>
            <a:spLocks noGrp="1"/>
          </p:cNvSpPr>
          <p:nvPr>
            <p:ph type="title"/>
          </p:nvPr>
        </p:nvSpPr>
        <p:spPr/>
        <p:txBody>
          <a:bodyPr/>
          <a:lstStyle/>
          <a:p>
            <a:r>
              <a:rPr lang="en-US" dirty="0"/>
              <a:t>How long did this take?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3365F4-D608-38F3-EE98-2E277D48B81B}"/>
                  </a:ext>
                </a:extLst>
              </p:cNvPr>
              <p:cNvSpPr>
                <a:spLocks noGrp="1"/>
              </p:cNvSpPr>
              <p:nvPr>
                <p:ph idx="1"/>
              </p:nvPr>
            </p:nvSpPr>
            <p:spPr/>
            <p:txBody>
              <a:bodyPr/>
              <a:lstStyle/>
              <a:p>
                <a:r>
                  <a:rPr lang="en-US" dirty="0"/>
                  <a:t>Worst case running time of </a:t>
                </a:r>
                <a:r>
                  <a:rPr lang="en-US" dirty="0" err="1"/>
                  <a:t>buildHeap</a:t>
                </a:r>
                <a:r>
                  <a:rPr lang="en-US" dirty="0"/>
                  <a:t>:</a:t>
                </a:r>
              </a:p>
              <a:p>
                <a:r>
                  <a:rPr lang="en-US" dirty="0"/>
                  <a:t>No node can percolate down more than the height of its subtree</a:t>
                </a:r>
              </a:p>
              <a:p>
                <a:pPr lvl="1"/>
                <a:r>
                  <a:rPr lang="en-US" dirty="0"/>
                  <a:t>When </a:t>
                </a:r>
                <a14:m>
                  <m:oMath xmlns:m="http://schemas.openxmlformats.org/officeDocument/2006/math">
                    <m:r>
                      <a:rPr lang="en-US" i="1" dirty="0" smtClean="0">
                        <a:latin typeface="Cambria Math" panose="02040503050406030204" pitchFamily="18" charset="0"/>
                      </a:rPr>
                      <m:t>𝑖</m:t>
                    </m:r>
                  </m:oMath>
                </a14:m>
                <a:r>
                  <a:rPr lang="en-US" dirty="0"/>
                  <a:t> is a leaf:</a:t>
                </a:r>
              </a:p>
              <a:p>
                <a:pPr lvl="1"/>
                <a:r>
                  <a:rPr lang="en-US" dirty="0"/>
                  <a:t>When </a:t>
                </a:r>
                <a14:m>
                  <m:oMath xmlns:m="http://schemas.openxmlformats.org/officeDocument/2006/math">
                    <m:r>
                      <a:rPr lang="en-US" i="1" dirty="0" smtClean="0">
                        <a:latin typeface="Cambria Math" panose="02040503050406030204" pitchFamily="18" charset="0"/>
                      </a:rPr>
                      <m:t>𝑖</m:t>
                    </m:r>
                  </m:oMath>
                </a14:m>
                <a:r>
                  <a:rPr lang="en-US" dirty="0"/>
                  <a:t> is second-from-last level:</a:t>
                </a:r>
              </a:p>
              <a:p>
                <a:pPr lvl="1"/>
                <a:r>
                  <a:rPr lang="en-US" dirty="0"/>
                  <a:t>When </a:t>
                </a:r>
                <a14:m>
                  <m:oMath xmlns:m="http://schemas.openxmlformats.org/officeDocument/2006/math">
                    <m:r>
                      <a:rPr lang="en-US" i="1" dirty="0" smtClean="0">
                        <a:latin typeface="Cambria Math" panose="02040503050406030204" pitchFamily="18" charset="0"/>
                      </a:rPr>
                      <m:t>𝑖</m:t>
                    </m:r>
                  </m:oMath>
                </a14:m>
                <a:r>
                  <a:rPr lang="en-US" dirty="0"/>
                  <a:t> is third-from-last level:</a:t>
                </a:r>
              </a:p>
              <a:p>
                <a:r>
                  <a:rPr lang="en-US" dirty="0"/>
                  <a:t>Overall Running time:</a:t>
                </a:r>
              </a:p>
            </p:txBody>
          </p:sp>
        </mc:Choice>
        <mc:Fallback xmlns="">
          <p:sp>
            <p:nvSpPr>
              <p:cNvPr id="3" name="Content Placeholder 2">
                <a:extLst>
                  <a:ext uri="{FF2B5EF4-FFF2-40B4-BE49-F238E27FC236}">
                    <a16:creationId xmlns:a16="http://schemas.microsoft.com/office/drawing/2014/main" id="{B23365F4-D608-38F3-EE98-2E277D48B81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79625AA-3486-326F-E75E-91F40D9AD6A6}"/>
              </a:ext>
            </a:extLst>
          </p:cNvPr>
          <p:cNvSpPr txBox="1"/>
          <p:nvPr/>
        </p:nvSpPr>
        <p:spPr>
          <a:xfrm>
            <a:off x="8342620" y="4372908"/>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204634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709C-781C-D297-9372-53DA0D578A2B}"/>
              </a:ext>
            </a:extLst>
          </p:cNvPr>
          <p:cNvSpPr>
            <a:spLocks noGrp="1"/>
          </p:cNvSpPr>
          <p:nvPr>
            <p:ph type="title"/>
          </p:nvPr>
        </p:nvSpPr>
        <p:spPr/>
        <p:txBody>
          <a:bodyPr/>
          <a:lstStyle/>
          <a:p>
            <a:r>
              <a:rPr lang="en-US" dirty="0"/>
              <a:t>Sorting</a:t>
            </a:r>
          </a:p>
        </p:txBody>
      </p:sp>
      <p:sp>
        <p:nvSpPr>
          <p:cNvPr id="3" name="Content Placeholder 2">
            <a:extLst>
              <a:ext uri="{FF2B5EF4-FFF2-40B4-BE49-F238E27FC236}">
                <a16:creationId xmlns:a16="http://schemas.microsoft.com/office/drawing/2014/main" id="{4E38053D-A29E-D195-3C93-CF56E1479635}"/>
              </a:ext>
            </a:extLst>
          </p:cNvPr>
          <p:cNvSpPr>
            <a:spLocks noGrp="1"/>
          </p:cNvSpPr>
          <p:nvPr>
            <p:ph idx="1"/>
          </p:nvPr>
        </p:nvSpPr>
        <p:spPr/>
        <p:txBody>
          <a:bodyPr/>
          <a:lstStyle/>
          <a:p>
            <a:r>
              <a:rPr lang="en-US" dirty="0"/>
              <a:t>Rearrangement of items into some defined sequence</a:t>
            </a:r>
          </a:p>
          <a:p>
            <a:pPr lvl="1"/>
            <a:r>
              <a:rPr lang="en-US" dirty="0"/>
              <a:t>Usually: reordering a list from smallest to largest according to some metric</a:t>
            </a:r>
          </a:p>
          <a:p>
            <a:r>
              <a:rPr lang="en-US" dirty="0"/>
              <a:t>Why sort things?</a:t>
            </a:r>
          </a:p>
          <a:p>
            <a:pPr lvl="1"/>
            <a:r>
              <a:rPr lang="en-US" dirty="0"/>
              <a:t>Enable things like binary search</a:t>
            </a:r>
          </a:p>
          <a:p>
            <a:pPr lvl="2"/>
            <a:r>
              <a:rPr lang="en-US" dirty="0"/>
              <a:t>It makes some algorithms faster</a:t>
            </a:r>
          </a:p>
          <a:p>
            <a:pPr lvl="1"/>
            <a:r>
              <a:rPr lang="en-US" dirty="0"/>
              <a:t>Nicer for human algorithms too</a:t>
            </a:r>
          </a:p>
          <a:p>
            <a:pPr lvl="1"/>
            <a:r>
              <a:rPr lang="en-US" dirty="0"/>
              <a:t>Data organization</a:t>
            </a:r>
          </a:p>
          <a:p>
            <a:pPr lvl="1"/>
            <a:endParaRPr lang="en-US" dirty="0"/>
          </a:p>
        </p:txBody>
      </p:sp>
    </p:spTree>
    <p:extLst>
      <p:ext uri="{BB962C8B-B14F-4D97-AF65-F5344CB8AC3E}">
        <p14:creationId xmlns:p14="http://schemas.microsoft.com/office/powerpoint/2010/main" val="670589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7CF2-FF25-1EDC-5D5B-1F98340F7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2BEEF-3718-0EBE-4C38-EAD486AD862F}"/>
              </a:ext>
            </a:extLst>
          </p:cNvPr>
          <p:cNvSpPr>
            <a:spLocks noGrp="1"/>
          </p:cNvSpPr>
          <p:nvPr>
            <p:ph type="title"/>
          </p:nvPr>
        </p:nvSpPr>
        <p:spPr/>
        <p:txBody>
          <a:bodyPr/>
          <a:lstStyle/>
          <a:p>
            <a:r>
              <a:rPr lang="en-US" dirty="0"/>
              <a:t>How long did this take? (Answers)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2AD650-F8A0-B91B-693E-62C927BB085B}"/>
                  </a:ext>
                </a:extLst>
              </p:cNvPr>
              <p:cNvSpPr>
                <a:spLocks noGrp="1"/>
              </p:cNvSpPr>
              <p:nvPr>
                <p:ph idx="1"/>
              </p:nvPr>
            </p:nvSpPr>
            <p:spPr/>
            <p:txBody>
              <a:bodyPr/>
              <a:lstStyle/>
              <a:p>
                <a:r>
                  <a:rPr lang="en-US" dirty="0"/>
                  <a:t>Worst case running time of </a:t>
                </a:r>
                <a:r>
                  <a:rPr lang="en-US" dirty="0" err="1"/>
                  <a:t>buildHeap</a:t>
                </a:r>
                <a:r>
                  <a:rPr lang="en-US" dirty="0"/>
                  <a:t>:</a:t>
                </a:r>
              </a:p>
              <a:p>
                <a:r>
                  <a:rPr lang="en-US" dirty="0"/>
                  <a:t>No node can percolate down more than the height of its subtree</a:t>
                </a:r>
              </a:p>
              <a:p>
                <a:pPr lvl="1"/>
                <a:r>
                  <a:rPr lang="en-US" dirty="0"/>
                  <a:t>When </a:t>
                </a:r>
                <a14:m>
                  <m:oMath xmlns:m="http://schemas.openxmlformats.org/officeDocument/2006/math">
                    <m:r>
                      <a:rPr lang="en-US" i="1" dirty="0" smtClean="0">
                        <a:latin typeface="Cambria Math" panose="02040503050406030204" pitchFamily="18" charset="0"/>
                      </a:rPr>
                      <m:t>𝑖</m:t>
                    </m:r>
                  </m:oMath>
                </a14:m>
                <a:r>
                  <a:rPr lang="en-US" dirty="0"/>
                  <a:t> is a leaf: </a:t>
                </a:r>
                <a14:m>
                  <m:oMath xmlns:m="http://schemas.openxmlformats.org/officeDocument/2006/math">
                    <m:r>
                      <a:rPr lang="en-US" b="0" i="1" smtClean="0">
                        <a:latin typeface="Cambria Math" panose="02040503050406030204" pitchFamily="18" charset="0"/>
                      </a:rPr>
                      <m:t>0</m:t>
                    </m:r>
                  </m:oMath>
                </a14:m>
                <a:endParaRPr lang="en-US" dirty="0"/>
              </a:p>
              <a:p>
                <a:pPr lvl="1"/>
                <a:r>
                  <a:rPr lang="en-US" dirty="0"/>
                  <a:t>When </a:t>
                </a:r>
                <a14:m>
                  <m:oMath xmlns:m="http://schemas.openxmlformats.org/officeDocument/2006/math">
                    <m:r>
                      <a:rPr lang="en-US" i="1" dirty="0" smtClean="0">
                        <a:latin typeface="Cambria Math" panose="02040503050406030204" pitchFamily="18" charset="0"/>
                      </a:rPr>
                      <m:t>𝑖</m:t>
                    </m:r>
                  </m:oMath>
                </a14:m>
                <a:r>
                  <a:rPr lang="en-US" dirty="0"/>
                  <a:t> is second-from-last level: </a:t>
                </a:r>
                <a14:m>
                  <m:oMath xmlns:m="http://schemas.openxmlformats.org/officeDocument/2006/math">
                    <m:r>
                      <a:rPr lang="en-US" b="0" i="1" smtClean="0">
                        <a:latin typeface="Cambria Math" panose="02040503050406030204" pitchFamily="18" charset="0"/>
                      </a:rPr>
                      <m:t>1</m:t>
                    </m:r>
                  </m:oMath>
                </a14:m>
                <a:endParaRPr lang="en-US" dirty="0"/>
              </a:p>
              <a:p>
                <a:pPr lvl="1"/>
                <a:r>
                  <a:rPr lang="en-US" dirty="0"/>
                  <a:t>When </a:t>
                </a:r>
                <a14:m>
                  <m:oMath xmlns:m="http://schemas.openxmlformats.org/officeDocument/2006/math">
                    <m:r>
                      <a:rPr lang="en-US" i="1" dirty="0" smtClean="0">
                        <a:latin typeface="Cambria Math" panose="02040503050406030204" pitchFamily="18" charset="0"/>
                      </a:rPr>
                      <m:t>𝑖</m:t>
                    </m:r>
                  </m:oMath>
                </a14:m>
                <a:r>
                  <a:rPr lang="en-US" dirty="0"/>
                  <a:t> is third-from-last level: </a:t>
                </a:r>
                <a14:m>
                  <m:oMath xmlns:m="http://schemas.openxmlformats.org/officeDocument/2006/math">
                    <m:r>
                      <a:rPr lang="en-US" b="0" i="1" smtClean="0">
                        <a:latin typeface="Cambria Math" panose="02040503050406030204" pitchFamily="18" charset="0"/>
                      </a:rPr>
                      <m:t>2</m:t>
                    </m:r>
                  </m:oMath>
                </a14:m>
                <a:endParaRPr lang="en-US" dirty="0"/>
              </a:p>
              <a:p>
                <a:r>
                  <a:rPr lang="en-US" dirty="0"/>
                  <a:t>Overall Running time:</a:t>
                </a:r>
              </a:p>
              <a:p>
                <a:pPr lvl="1"/>
                <a14:m>
                  <m:oMath xmlns:m="http://schemas.openxmlformats.org/officeDocument/2006/math">
                    <m:r>
                      <a:rPr lang="en-US" b="0" i="1" smtClean="0">
                        <a:latin typeface="Cambria Math" panose="02040503050406030204" pitchFamily="18" charset="0"/>
                      </a:rPr>
                      <m:t>0⋅</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4</m:t>
                        </m:r>
                      </m:den>
                    </m:f>
                    <m:r>
                      <a:rPr lang="en-US" b="0" i="1" smtClean="0">
                        <a:latin typeface="Cambria Math" panose="02040503050406030204" pitchFamily="18" charset="0"/>
                      </a:rPr>
                      <m:t>+2⋅</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8</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a:p>
                <a:pPr lvl="1"/>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0" smtClean="0">
                                    <a:latin typeface="Cambria Math" panose="02040503050406030204" pitchFamily="18" charset="0"/>
                                  </a:rPr>
                                  <m:t>2</m:t>
                                </m:r>
                              </m:sub>
                            </m:sSub>
                          </m:fName>
                          <m:e>
                            <m:r>
                              <a:rPr lang="en-US" b="0" i="1" smtClean="0">
                                <a:latin typeface="Cambria Math" panose="02040503050406030204" pitchFamily="18" charset="0"/>
                              </a:rPr>
                              <m:t>𝑛</m:t>
                            </m:r>
                          </m:e>
                        </m:func>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r>
                                  <a:rPr lang="en-US" b="0" i="1" smtClean="0">
                                    <a:latin typeface="Cambria Math" panose="02040503050406030204" pitchFamily="18" charset="0"/>
                                  </a:rPr>
                                  <m:t>+1</m:t>
                                </m:r>
                              </m:sup>
                            </m:sSup>
                          </m:den>
                        </m:f>
                        <m:r>
                          <a:rPr lang="en-US" b="0" i="1" smtClean="0">
                            <a:latin typeface="Cambria Math" panose="02040503050406030204" pitchFamily="18" charset="0"/>
                          </a:rPr>
                          <m:t>=</m:t>
                        </m:r>
                      </m:e>
                    </m:nary>
                    <m:r>
                      <a:rPr lang="en-US" b="0" i="1" smtClean="0">
                        <a:latin typeface="Cambria Math" panose="02040503050406030204" pitchFamily="18" charset="0"/>
                      </a:rPr>
                      <m:t>𝑛</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a:latin typeface="Cambria Math" panose="02040503050406030204" pitchFamily="18" charset="0"/>
                                  </a:rPr>
                                  <m:t>2</m:t>
                                </m:r>
                              </m:sub>
                            </m:sSub>
                          </m:fName>
                          <m:e>
                            <m:r>
                              <a:rPr lang="en-US" i="1">
                                <a:latin typeface="Cambria Math" panose="02040503050406030204" pitchFamily="18" charset="0"/>
                              </a:rPr>
                              <m:t>𝑛</m:t>
                            </m:r>
                          </m:e>
                        </m:func>
                      </m:sup>
                      <m:e>
                        <m:f>
                          <m:fPr>
                            <m:ctrlPr>
                              <a:rPr lang="en-US" i="1">
                                <a:latin typeface="Cambria Math" panose="02040503050406030204" pitchFamily="18" charset="0"/>
                              </a:rPr>
                            </m:ctrlPr>
                          </m:fPr>
                          <m:num>
                            <m:r>
                              <a:rPr lang="en-US" b="0" i="1" smtClean="0">
                                <a:latin typeface="Cambria Math" panose="02040503050406030204" pitchFamily="18" charset="0"/>
                              </a:rPr>
                              <m:t>𝑖</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r>
                                  <a:rPr lang="en-US" i="1">
                                    <a:latin typeface="Cambria Math" panose="02040503050406030204" pitchFamily="18" charset="0"/>
                                  </a:rPr>
                                  <m:t>+1</m:t>
                                </m:r>
                              </m:sup>
                            </m:sSup>
                          </m:den>
                        </m:f>
                      </m:e>
                    </m:nary>
                    <m:r>
                      <a:rPr lang="en-US" b="0" i="1" smtClean="0">
                        <a:latin typeface="Cambria Math" panose="02040503050406030204" pitchFamily="18" charset="0"/>
                      </a:rPr>
                      <m:t>≤</m:t>
                    </m:r>
                    <m:r>
                      <a:rPr lang="en-US" i="1">
                        <a:latin typeface="Cambria Math" panose="02040503050406030204" pitchFamily="18" charset="0"/>
                      </a:rPr>
                      <m:t>𝑛</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a:rPr lang="en-US" i="1" smtClean="0">
                            <a:latin typeface="Cambria Math" panose="02040503050406030204" pitchFamily="18" charset="0"/>
                          </a:rPr>
                          <m:t>0</m:t>
                        </m:r>
                      </m:sub>
                      <m:sup>
                        <m:r>
                          <a:rPr lang="en-US" b="0" i="1" smtClean="0">
                            <a:latin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𝑖</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r>
                                  <a:rPr lang="en-US" i="1">
                                    <a:latin typeface="Cambria Math" panose="02040503050406030204" pitchFamily="18" charset="0"/>
                                  </a:rPr>
                                  <m:t>+1</m:t>
                                </m:r>
                              </m:sup>
                            </m:sSup>
                          </m:den>
                        </m:f>
                      </m:e>
                    </m:nary>
                    <m:r>
                      <a:rPr lang="en-US" b="0" i="1" smtClean="0">
                        <a:latin typeface="Cambria Math" panose="02040503050406030204" pitchFamily="18" charset="0"/>
                      </a:rPr>
                      <m:t>=2</m:t>
                    </m:r>
                    <m:r>
                      <a:rPr lang="en-US" b="0" i="1" smtClean="0">
                        <a:latin typeface="Cambria Math" panose="02040503050406030204" pitchFamily="18" charset="0"/>
                      </a:rPr>
                      <m:t>𝑛</m:t>
                    </m:r>
                  </m:oMath>
                </a14:m>
                <a:endParaRPr lang="en-US" dirty="0"/>
              </a:p>
              <a:p>
                <a:pPr lvl="1"/>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FB2AD650-F8A0-B91B-693E-62C927BB085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BCC700C-D33E-C7BE-D22A-52141D1C4A19}"/>
              </a:ext>
            </a:extLst>
          </p:cNvPr>
          <p:cNvSpPr txBox="1"/>
          <p:nvPr/>
        </p:nvSpPr>
        <p:spPr>
          <a:xfrm>
            <a:off x="8342620" y="4372908"/>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129198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2C029-E528-0F03-08DA-EC67707CC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C3FC2-156A-2139-EE7B-81A8471D7EA3}"/>
              </a:ext>
            </a:extLst>
          </p:cNvPr>
          <p:cNvSpPr>
            <a:spLocks noGrp="1"/>
          </p:cNvSpPr>
          <p:nvPr>
            <p:ph type="title"/>
          </p:nvPr>
        </p:nvSpPr>
        <p:spPr/>
        <p:txBody>
          <a:bodyPr/>
          <a:lstStyle/>
          <a:p>
            <a:r>
              <a:rPr lang="en-US" dirty="0"/>
              <a:t>Heap Sort (Example)</a:t>
            </a:r>
          </a:p>
        </p:txBody>
      </p:sp>
      <p:sp>
        <p:nvSpPr>
          <p:cNvPr id="3" name="Content Placeholder 2">
            <a:extLst>
              <a:ext uri="{FF2B5EF4-FFF2-40B4-BE49-F238E27FC236}">
                <a16:creationId xmlns:a16="http://schemas.microsoft.com/office/drawing/2014/main" id="{C5F62A60-0D5F-7E5D-210D-366F84A10E5C}"/>
              </a:ext>
            </a:extLst>
          </p:cNvPr>
          <p:cNvSpPr>
            <a:spLocks noGrp="1"/>
          </p:cNvSpPr>
          <p:nvPr>
            <p:ph idx="1"/>
          </p:nvPr>
        </p:nvSpPr>
        <p:spPr>
          <a:xfrm>
            <a:off x="1981200" y="1351280"/>
            <a:ext cx="8229600" cy="1066800"/>
          </a:xfrm>
        </p:spPr>
        <p:txBody>
          <a:bodyPr>
            <a:normAutofit fontScale="92500"/>
          </a:bodyPr>
          <a:lstStyle/>
          <a:p>
            <a:r>
              <a:rPr lang="en-US" dirty="0">
                <a:solidFill>
                  <a:schemeClr val="accent1"/>
                </a:solidFill>
              </a:rPr>
              <a:t>Idea</a:t>
            </a:r>
            <a:r>
              <a:rPr lang="en-US" dirty="0"/>
              <a:t>: Build a </a:t>
            </a:r>
            <a:r>
              <a:rPr lang="en-US" dirty="0" err="1"/>
              <a:t>maxHeap</a:t>
            </a:r>
            <a:r>
              <a:rPr lang="en-US" dirty="0"/>
              <a:t>, repeatedly extract the max element from the heap to build sorted list Right-to-Left</a:t>
            </a:r>
            <a:endParaRPr lang="en-US" dirty="0">
              <a:solidFill>
                <a:srgbClr val="FF33CC"/>
              </a:solidFill>
            </a:endParaRPr>
          </a:p>
        </p:txBody>
      </p:sp>
      <p:sp>
        <p:nvSpPr>
          <p:cNvPr id="28" name="TextBox 27">
            <a:extLst>
              <a:ext uri="{FF2B5EF4-FFF2-40B4-BE49-F238E27FC236}">
                <a16:creationId xmlns:a16="http://schemas.microsoft.com/office/drawing/2014/main" id="{E92E4CEF-1E92-D2D6-5F09-8B8996BDE8E3}"/>
              </a:ext>
            </a:extLst>
          </p:cNvPr>
          <p:cNvSpPr txBox="1"/>
          <p:nvPr/>
        </p:nvSpPr>
        <p:spPr>
          <a:xfrm>
            <a:off x="1025232" y="3167225"/>
            <a:ext cx="2209800" cy="1569660"/>
          </a:xfrm>
          <a:prstGeom prst="rect">
            <a:avLst/>
          </a:prstGeom>
          <a:noFill/>
        </p:spPr>
        <p:txBody>
          <a:bodyPr wrap="square" rtlCol="0">
            <a:spAutoFit/>
          </a:bodyPr>
          <a:lstStyle/>
          <a:p>
            <a:r>
              <a:rPr lang="en-US" sz="2400" dirty="0">
                <a:solidFill>
                  <a:srgbClr val="0070C0"/>
                </a:solidFill>
              </a:rPr>
              <a:t>Max Heap Property</a:t>
            </a:r>
            <a:r>
              <a:rPr lang="en-US" sz="2400" dirty="0"/>
              <a:t>: Each node is larger than its children</a:t>
            </a:r>
          </a:p>
        </p:txBody>
      </p:sp>
      <p:grpSp>
        <p:nvGrpSpPr>
          <p:cNvPr id="6" name="Group 5" descr="A max heap containing 10 items, making for a binary tree of 4 levels. The last level has 3 nodes in it. The nodes are as follows:&#10;&#10;- The root node is 10&#10;- the left child of 10 is 9, the right child is 6&#10;- the left child of 9 is 8, the right child is 7&#10;- the left child of 6 is 5, the right child is 2&#10;- the left child of 8 is 4, the right child is 1&#10;- the left child of 7 is 3, it has no right child&#10;- nodes 5, 2, 4, 1, and 3 are all leaves">
            <a:extLst>
              <a:ext uri="{FF2B5EF4-FFF2-40B4-BE49-F238E27FC236}">
                <a16:creationId xmlns:a16="http://schemas.microsoft.com/office/drawing/2014/main" id="{4427987A-55E3-5493-7734-1F53AE868D15}"/>
              </a:ext>
            </a:extLst>
          </p:cNvPr>
          <p:cNvGrpSpPr/>
          <p:nvPr/>
        </p:nvGrpSpPr>
        <p:grpSpPr>
          <a:xfrm>
            <a:off x="3235032" y="2288754"/>
            <a:ext cx="6934200" cy="3326602"/>
            <a:chOff x="2590801" y="3347010"/>
            <a:chExt cx="6934200" cy="3326602"/>
          </a:xfrm>
        </p:grpSpPr>
        <p:sp>
          <p:nvSpPr>
            <p:cNvPr id="5" name="Oval 4">
              <a:extLst>
                <a:ext uri="{FF2B5EF4-FFF2-40B4-BE49-F238E27FC236}">
                  <a16:creationId xmlns:a16="http://schemas.microsoft.com/office/drawing/2014/main" id="{AAF12DFA-DFDB-699D-A2D4-65C3DBD4597B}"/>
                </a:ext>
              </a:extLst>
            </p:cNvPr>
            <p:cNvSpPr/>
            <p:nvPr/>
          </p:nvSpPr>
          <p:spPr>
            <a:xfrm>
              <a:off x="5996855" y="33470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9" name="Oval 98">
              <a:extLst>
                <a:ext uri="{FF2B5EF4-FFF2-40B4-BE49-F238E27FC236}">
                  <a16:creationId xmlns:a16="http://schemas.microsoft.com/office/drawing/2014/main" id="{D5C86E45-171D-B695-4332-BE30A6CA87EB}"/>
                </a:ext>
              </a:extLst>
            </p:cNvPr>
            <p:cNvSpPr/>
            <p:nvPr/>
          </p:nvSpPr>
          <p:spPr>
            <a:xfrm>
              <a:off x="4191001" y="402194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00" name="Oval 99">
              <a:extLst>
                <a:ext uri="{FF2B5EF4-FFF2-40B4-BE49-F238E27FC236}">
                  <a16:creationId xmlns:a16="http://schemas.microsoft.com/office/drawing/2014/main" id="{60A65023-BD9C-E5A8-7DC2-97232EA81D74}"/>
                </a:ext>
              </a:extLst>
            </p:cNvPr>
            <p:cNvSpPr/>
            <p:nvPr/>
          </p:nvSpPr>
          <p:spPr>
            <a:xfrm>
              <a:off x="7858499" y="399357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a:extLst>
                <a:ext uri="{FF2B5EF4-FFF2-40B4-BE49-F238E27FC236}">
                  <a16:creationId xmlns:a16="http://schemas.microsoft.com/office/drawing/2014/main" id="{CE033F84-8F0E-6F7C-3F02-5BD97AA791CA}"/>
                </a:ext>
              </a:extLst>
            </p:cNvPr>
            <p:cNvSpPr/>
            <p:nvPr/>
          </p:nvSpPr>
          <p:spPr>
            <a:xfrm>
              <a:off x="3200401" y="47231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2" name="Oval 101">
              <a:extLst>
                <a:ext uri="{FF2B5EF4-FFF2-40B4-BE49-F238E27FC236}">
                  <a16:creationId xmlns:a16="http://schemas.microsoft.com/office/drawing/2014/main" id="{E4CA5710-7761-79AA-4E64-75DE81A71D26}"/>
                </a:ext>
              </a:extLst>
            </p:cNvPr>
            <p:cNvSpPr/>
            <p:nvPr/>
          </p:nvSpPr>
          <p:spPr>
            <a:xfrm>
              <a:off x="5211206" y="476502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a:extLst>
                <a:ext uri="{FF2B5EF4-FFF2-40B4-BE49-F238E27FC236}">
                  <a16:creationId xmlns:a16="http://schemas.microsoft.com/office/drawing/2014/main" id="{8C9A65AD-AD32-A1DC-A4DF-34DD00DD7978}"/>
                </a:ext>
              </a:extLst>
            </p:cNvPr>
            <p:cNvSpPr/>
            <p:nvPr/>
          </p:nvSpPr>
          <p:spPr>
            <a:xfrm>
              <a:off x="6934201"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a:extLst>
                <a:ext uri="{FF2B5EF4-FFF2-40B4-BE49-F238E27FC236}">
                  <a16:creationId xmlns:a16="http://schemas.microsoft.com/office/drawing/2014/main" id="{56D71B4A-DF4F-B479-3D00-08232FDABC14}"/>
                </a:ext>
              </a:extLst>
            </p:cNvPr>
            <p:cNvSpPr/>
            <p:nvPr/>
          </p:nvSpPr>
          <p:spPr>
            <a:xfrm>
              <a:off x="8836924"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a:extLst>
                <a:ext uri="{FF2B5EF4-FFF2-40B4-BE49-F238E27FC236}">
                  <a16:creationId xmlns:a16="http://schemas.microsoft.com/office/drawing/2014/main" id="{5B5D4A2B-DF3F-769F-407B-BEE0324B089F}"/>
                </a:ext>
              </a:extLst>
            </p:cNvPr>
            <p:cNvSpPr/>
            <p:nvPr/>
          </p:nvSpPr>
          <p:spPr>
            <a:xfrm>
              <a:off x="2590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a:extLst>
                <a:ext uri="{FF2B5EF4-FFF2-40B4-BE49-F238E27FC236}">
                  <a16:creationId xmlns:a16="http://schemas.microsoft.com/office/drawing/2014/main" id="{9CA67041-7983-60C3-676A-7C98A82BFBF8}"/>
                </a:ext>
              </a:extLst>
            </p:cNvPr>
            <p:cNvSpPr/>
            <p:nvPr/>
          </p:nvSpPr>
          <p:spPr>
            <a:xfrm>
              <a:off x="3733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7" name="Oval 106">
              <a:extLst>
                <a:ext uri="{FF2B5EF4-FFF2-40B4-BE49-F238E27FC236}">
                  <a16:creationId xmlns:a16="http://schemas.microsoft.com/office/drawing/2014/main" id="{F021BC32-BE53-AEBE-6E15-50683EAF488B}"/>
                </a:ext>
              </a:extLst>
            </p:cNvPr>
            <p:cNvSpPr/>
            <p:nvPr/>
          </p:nvSpPr>
          <p:spPr>
            <a:xfrm>
              <a:off x="4648201" y="5674527"/>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7" name="Straight Connector 6">
              <a:extLst>
                <a:ext uri="{FF2B5EF4-FFF2-40B4-BE49-F238E27FC236}">
                  <a16:creationId xmlns:a16="http://schemas.microsoft.com/office/drawing/2014/main" id="{505DE2C1-0D30-4AA5-34B5-8A46C6BB46F9}"/>
                </a:ext>
              </a:extLst>
            </p:cNvPr>
            <p:cNvCxnSpPr>
              <a:stCxn id="5" idx="2"/>
              <a:endCxn id="99" idx="7"/>
            </p:cNvCxnSpPr>
            <p:nvPr/>
          </p:nvCxnSpPr>
          <p:spPr>
            <a:xfrm flipH="1">
              <a:off x="4778310" y="369104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818975C-CB2C-1BF3-3529-AC2A60719819}"/>
                </a:ext>
              </a:extLst>
            </p:cNvPr>
            <p:cNvCxnSpPr>
              <a:stCxn id="5" idx="6"/>
              <a:endCxn id="100" idx="1"/>
            </p:cNvCxnSpPr>
            <p:nvPr/>
          </p:nvCxnSpPr>
          <p:spPr>
            <a:xfrm>
              <a:off x="6684931" y="369104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DDB2099-0631-1AE4-778A-06ED0330AE6B}"/>
                </a:ext>
              </a:extLst>
            </p:cNvPr>
            <p:cNvCxnSpPr>
              <a:stCxn id="102" idx="1"/>
              <a:endCxn id="99" idx="5"/>
            </p:cNvCxnSpPr>
            <p:nvPr/>
          </p:nvCxnSpPr>
          <p:spPr>
            <a:xfrm flipH="1" flipV="1">
              <a:off x="4778310" y="460925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157C6CE-274B-9474-2680-A85398D5AD5E}"/>
                </a:ext>
              </a:extLst>
            </p:cNvPr>
            <p:cNvCxnSpPr>
              <a:stCxn id="101" idx="7"/>
              <a:endCxn id="99" idx="3"/>
            </p:cNvCxnSpPr>
            <p:nvPr/>
          </p:nvCxnSpPr>
          <p:spPr>
            <a:xfrm flipV="1">
              <a:off x="3787711" y="460925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5CD014B-D8AC-775A-594F-E1E221E29141}"/>
                </a:ext>
              </a:extLst>
            </p:cNvPr>
            <p:cNvCxnSpPr>
              <a:stCxn id="106" idx="0"/>
              <a:endCxn id="101" idx="5"/>
            </p:cNvCxnSpPr>
            <p:nvPr/>
          </p:nvCxnSpPr>
          <p:spPr>
            <a:xfrm flipH="1" flipV="1">
              <a:off x="3787711" y="531047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7EE20E4-8A05-8D82-D3FC-1368E047EB57}"/>
                </a:ext>
              </a:extLst>
            </p:cNvPr>
            <p:cNvCxnSpPr>
              <a:stCxn id="105" idx="0"/>
              <a:endCxn id="101" idx="3"/>
            </p:cNvCxnSpPr>
            <p:nvPr/>
          </p:nvCxnSpPr>
          <p:spPr>
            <a:xfrm flipV="1">
              <a:off x="2934839" y="531047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11DFC83-A2D5-6EA7-D476-10A5D695D4C0}"/>
                </a:ext>
              </a:extLst>
            </p:cNvPr>
            <p:cNvCxnSpPr>
              <a:stCxn id="107" idx="0"/>
              <a:endCxn id="102" idx="3"/>
            </p:cNvCxnSpPr>
            <p:nvPr/>
          </p:nvCxnSpPr>
          <p:spPr>
            <a:xfrm flipV="1">
              <a:off x="4992240" y="5352338"/>
              <a:ext cx="319733" cy="32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ADFD23C-89FF-79E9-32C0-2D283DE3CFE6}"/>
                </a:ext>
              </a:extLst>
            </p:cNvPr>
            <p:cNvCxnSpPr>
              <a:stCxn id="103" idx="7"/>
              <a:endCxn id="100" idx="3"/>
            </p:cNvCxnSpPr>
            <p:nvPr/>
          </p:nvCxnSpPr>
          <p:spPr>
            <a:xfrm flipV="1">
              <a:off x="7521511" y="458088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3699ED4-1AC9-029C-C966-367C1CAEB9B6}"/>
                </a:ext>
              </a:extLst>
            </p:cNvPr>
            <p:cNvCxnSpPr>
              <a:stCxn id="104" idx="1"/>
              <a:endCxn id="100" idx="5"/>
            </p:cNvCxnSpPr>
            <p:nvPr/>
          </p:nvCxnSpPr>
          <p:spPr>
            <a:xfrm flipH="1" flipV="1">
              <a:off x="8445808" y="458088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EEDDDED1-FC25-F48E-5EFB-687F26FBE96C}"/>
                </a:ext>
              </a:extLst>
            </p:cNvPr>
            <p:cNvSpPr txBox="1"/>
            <p:nvPr/>
          </p:nvSpPr>
          <p:spPr>
            <a:xfrm>
              <a:off x="6190049" y="405639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a:extLst>
                <a:ext uri="{FF2B5EF4-FFF2-40B4-BE49-F238E27FC236}">
                  <a16:creationId xmlns:a16="http://schemas.microsoft.com/office/drawing/2014/main" id="{60DCB7A0-36EF-AC36-FA9C-CA93CCB02D48}"/>
                </a:ext>
              </a:extLst>
            </p:cNvPr>
            <p:cNvSpPr txBox="1"/>
            <p:nvPr/>
          </p:nvSpPr>
          <p:spPr>
            <a:xfrm>
              <a:off x="4384195" y="471675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a:extLst>
                <a:ext uri="{FF2B5EF4-FFF2-40B4-BE49-F238E27FC236}">
                  <a16:creationId xmlns:a16="http://schemas.microsoft.com/office/drawing/2014/main" id="{B0557F78-9945-B6C3-48B1-BC73C686C49E}"/>
                </a:ext>
              </a:extLst>
            </p:cNvPr>
            <p:cNvSpPr txBox="1"/>
            <p:nvPr/>
          </p:nvSpPr>
          <p:spPr>
            <a:xfrm>
              <a:off x="8051693" y="465635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a:extLst>
                <a:ext uri="{FF2B5EF4-FFF2-40B4-BE49-F238E27FC236}">
                  <a16:creationId xmlns:a16="http://schemas.microsoft.com/office/drawing/2014/main" id="{2B03D040-A210-FE12-5B08-C71368826EF4}"/>
                </a:ext>
              </a:extLst>
            </p:cNvPr>
            <p:cNvSpPr txBox="1"/>
            <p:nvPr/>
          </p:nvSpPr>
          <p:spPr>
            <a:xfrm>
              <a:off x="3352081" y="541124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a:extLst>
                <a:ext uri="{FF2B5EF4-FFF2-40B4-BE49-F238E27FC236}">
                  <a16:creationId xmlns:a16="http://schemas.microsoft.com/office/drawing/2014/main" id="{5F23663C-4FA9-6DA9-89E7-8DDF377C7326}"/>
                </a:ext>
              </a:extLst>
            </p:cNvPr>
            <p:cNvSpPr txBox="1"/>
            <p:nvPr/>
          </p:nvSpPr>
          <p:spPr>
            <a:xfrm>
              <a:off x="7122005" y="535233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a:extLst>
                <a:ext uri="{FF2B5EF4-FFF2-40B4-BE49-F238E27FC236}">
                  <a16:creationId xmlns:a16="http://schemas.microsoft.com/office/drawing/2014/main" id="{9815A717-C269-9408-1307-5E8E95DB459C}"/>
                </a:ext>
              </a:extLst>
            </p:cNvPr>
            <p:cNvSpPr txBox="1"/>
            <p:nvPr/>
          </p:nvSpPr>
          <p:spPr>
            <a:xfrm>
              <a:off x="5404400" y="544856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a:extLst>
                <a:ext uri="{FF2B5EF4-FFF2-40B4-BE49-F238E27FC236}">
                  <a16:creationId xmlns:a16="http://schemas.microsoft.com/office/drawing/2014/main" id="{F2BF7A25-785B-BEF1-C713-29F7E52456A2}"/>
                </a:ext>
              </a:extLst>
            </p:cNvPr>
            <p:cNvSpPr txBox="1"/>
            <p:nvPr/>
          </p:nvSpPr>
          <p:spPr>
            <a:xfrm>
              <a:off x="9030118" y="536972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a:extLst>
                <a:ext uri="{FF2B5EF4-FFF2-40B4-BE49-F238E27FC236}">
                  <a16:creationId xmlns:a16="http://schemas.microsoft.com/office/drawing/2014/main" id="{BC408F18-9F69-3E7E-6D57-063A81DF2553}"/>
                </a:ext>
              </a:extLst>
            </p:cNvPr>
            <p:cNvSpPr txBox="1"/>
            <p:nvPr/>
          </p:nvSpPr>
          <p:spPr>
            <a:xfrm>
              <a:off x="2783996" y="630428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a:extLst>
                <a:ext uri="{FF2B5EF4-FFF2-40B4-BE49-F238E27FC236}">
                  <a16:creationId xmlns:a16="http://schemas.microsoft.com/office/drawing/2014/main" id="{EE16D552-4104-B826-FA22-249AE56F1D8E}"/>
                </a:ext>
              </a:extLst>
            </p:cNvPr>
            <p:cNvSpPr txBox="1"/>
            <p:nvPr/>
          </p:nvSpPr>
          <p:spPr>
            <a:xfrm>
              <a:off x="3920467" y="6304280"/>
              <a:ext cx="301686" cy="369332"/>
            </a:xfrm>
            <a:prstGeom prst="rect">
              <a:avLst/>
            </a:prstGeom>
            <a:noFill/>
          </p:spPr>
          <p:txBody>
            <a:bodyPr wrap="none" rtlCol="0">
              <a:spAutoFit/>
            </a:bodyPr>
            <a:lstStyle/>
            <a:p>
              <a:r>
                <a:rPr lang="en-US" dirty="0">
                  <a:solidFill>
                    <a:srgbClr val="FF33CC"/>
                  </a:solidFill>
                </a:rPr>
                <a:t>8</a:t>
              </a:r>
            </a:p>
          </p:txBody>
        </p:sp>
        <p:sp>
          <p:nvSpPr>
            <p:cNvPr id="137" name="TextBox 136">
              <a:extLst>
                <a:ext uri="{FF2B5EF4-FFF2-40B4-BE49-F238E27FC236}">
                  <a16:creationId xmlns:a16="http://schemas.microsoft.com/office/drawing/2014/main" id="{830ECCAC-9440-974C-68F7-FC4D31434EBB}"/>
                </a:ext>
              </a:extLst>
            </p:cNvPr>
            <p:cNvSpPr txBox="1"/>
            <p:nvPr/>
          </p:nvSpPr>
          <p:spPr>
            <a:xfrm>
              <a:off x="4842600" y="6304280"/>
              <a:ext cx="301686" cy="369332"/>
            </a:xfrm>
            <a:prstGeom prst="rect">
              <a:avLst/>
            </a:prstGeom>
            <a:noFill/>
          </p:spPr>
          <p:txBody>
            <a:bodyPr wrap="none" rtlCol="0">
              <a:spAutoFit/>
            </a:bodyPr>
            <a:lstStyle/>
            <a:p>
              <a:r>
                <a:rPr lang="en-US" dirty="0">
                  <a:solidFill>
                    <a:srgbClr val="FF33CC"/>
                  </a:solidFill>
                </a:rPr>
                <a:t>9</a:t>
              </a:r>
            </a:p>
          </p:txBody>
        </p:sp>
      </p:grpSp>
      <p:grpSp>
        <p:nvGrpSpPr>
          <p:cNvPr id="8" name="Group 7" descr="The given heap represented as an array. The items in the heap appear in the array beginning with index 0, and so the array has length 9 and contains 9 items. The order of the items follows a level-order traversal of the heap (which matches the order that the nodes' positions would have been created while adding).&#10;&#10;The array is populated as follows:&#10;index 0: 10&#10;index 1: 9&#10;index 2: 6&#10;index 3: 8&#10;index 4: 7&#10;index 5: 5&#10;index 6: 2&#10;index 7: 4&#10;index 8: 1&#10;index 9: 3">
            <a:extLst>
              <a:ext uri="{FF2B5EF4-FFF2-40B4-BE49-F238E27FC236}">
                <a16:creationId xmlns:a16="http://schemas.microsoft.com/office/drawing/2014/main" id="{36AD6E90-3D92-7F80-F2A6-361A9CDAC36F}"/>
              </a:ext>
            </a:extLst>
          </p:cNvPr>
          <p:cNvGrpSpPr/>
          <p:nvPr/>
        </p:nvGrpSpPr>
        <p:grpSpPr>
          <a:xfrm>
            <a:off x="3658928" y="5752972"/>
            <a:ext cx="5336453" cy="934004"/>
            <a:chOff x="2937459" y="2430742"/>
            <a:chExt cx="5336453" cy="934004"/>
          </a:xfrm>
        </p:grpSpPr>
        <p:grpSp>
          <p:nvGrpSpPr>
            <p:cNvPr id="27" name="Group 26">
              <a:extLst>
                <a:ext uri="{FF2B5EF4-FFF2-40B4-BE49-F238E27FC236}">
                  <a16:creationId xmlns:a16="http://schemas.microsoft.com/office/drawing/2014/main" id="{DDD4772D-1B7B-5089-00AA-C5CE93410D11}"/>
                </a:ext>
              </a:extLst>
            </p:cNvPr>
            <p:cNvGrpSpPr/>
            <p:nvPr/>
          </p:nvGrpSpPr>
          <p:grpSpPr>
            <a:xfrm>
              <a:off x="2937459" y="2430742"/>
              <a:ext cx="5336453" cy="537341"/>
              <a:chOff x="1978924" y="2722180"/>
              <a:chExt cx="5336453" cy="537341"/>
            </a:xfrm>
          </p:grpSpPr>
          <p:grpSp>
            <p:nvGrpSpPr>
              <p:cNvPr id="86" name="Group 85">
                <a:extLst>
                  <a:ext uri="{FF2B5EF4-FFF2-40B4-BE49-F238E27FC236}">
                    <a16:creationId xmlns:a16="http://schemas.microsoft.com/office/drawing/2014/main" id="{7CC88DB2-DCCF-2656-4F21-6C287CB20070}"/>
                  </a:ext>
                </a:extLst>
              </p:cNvPr>
              <p:cNvGrpSpPr/>
              <p:nvPr/>
            </p:nvGrpSpPr>
            <p:grpSpPr>
              <a:xfrm>
                <a:off x="1978924" y="2726121"/>
                <a:ext cx="4802307" cy="533400"/>
                <a:chOff x="1978924" y="2971800"/>
                <a:chExt cx="4802307" cy="533400"/>
              </a:xfrm>
            </p:grpSpPr>
            <p:sp>
              <p:nvSpPr>
                <p:cNvPr id="88" name="Rectangle 87">
                  <a:extLst>
                    <a:ext uri="{FF2B5EF4-FFF2-40B4-BE49-F238E27FC236}">
                      <a16:creationId xmlns:a16="http://schemas.microsoft.com/office/drawing/2014/main" id="{2E666D3F-BB62-26CE-F3FC-4E6071A6FB6B}"/>
                    </a:ext>
                  </a:extLst>
                </p:cNvPr>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89" name="Rectangle 88">
                  <a:extLst>
                    <a:ext uri="{FF2B5EF4-FFF2-40B4-BE49-F238E27FC236}">
                      <a16:creationId xmlns:a16="http://schemas.microsoft.com/office/drawing/2014/main" id="{2CF60348-727E-BCC2-ECC8-FACF199E74BC}"/>
                    </a:ext>
                  </a:extLst>
                </p:cNvPr>
                <p:cNvSpPr/>
                <p:nvPr/>
              </p:nvSpPr>
              <p:spPr>
                <a:xfrm>
                  <a:off x="25128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0" name="Rectangle 89">
                  <a:extLst>
                    <a:ext uri="{FF2B5EF4-FFF2-40B4-BE49-F238E27FC236}">
                      <a16:creationId xmlns:a16="http://schemas.microsoft.com/office/drawing/2014/main" id="{FA0A16CB-A7D9-D60C-7EB0-8F1A2C82B29F}"/>
                    </a:ext>
                  </a:extLst>
                </p:cNvPr>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a:extLst>
                    <a:ext uri="{FF2B5EF4-FFF2-40B4-BE49-F238E27FC236}">
                      <a16:creationId xmlns:a16="http://schemas.microsoft.com/office/drawing/2014/main" id="{E7C797C1-A75F-DEBF-DF03-627AAF6C7772}"/>
                    </a:ext>
                  </a:extLst>
                </p:cNvPr>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2" name="Rectangle 91">
                  <a:extLst>
                    <a:ext uri="{FF2B5EF4-FFF2-40B4-BE49-F238E27FC236}">
                      <a16:creationId xmlns:a16="http://schemas.microsoft.com/office/drawing/2014/main" id="{877A6AF5-B274-1823-9A2F-B4F560237D90}"/>
                    </a:ext>
                  </a:extLst>
                </p:cNvPr>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a:extLst>
                    <a:ext uri="{FF2B5EF4-FFF2-40B4-BE49-F238E27FC236}">
                      <a16:creationId xmlns:a16="http://schemas.microsoft.com/office/drawing/2014/main" id="{348803B8-6DC1-DB74-BB53-B0CC86478D54}"/>
                    </a:ext>
                  </a:extLst>
                </p:cNvPr>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a:extLst>
                    <a:ext uri="{FF2B5EF4-FFF2-40B4-BE49-F238E27FC236}">
                      <a16:creationId xmlns:a16="http://schemas.microsoft.com/office/drawing/2014/main" id="{2973F69A-4C4E-D5AE-CA59-DFD78DDF04DE}"/>
                    </a:ext>
                  </a:extLst>
                </p:cNvPr>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a:extLst>
                    <a:ext uri="{FF2B5EF4-FFF2-40B4-BE49-F238E27FC236}">
                      <a16:creationId xmlns:a16="http://schemas.microsoft.com/office/drawing/2014/main" id="{114B5B82-1D1A-29E8-D266-2A2D197F99AF}"/>
                    </a:ext>
                  </a:extLst>
                </p:cNvPr>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a:extLst>
                    <a:ext uri="{FF2B5EF4-FFF2-40B4-BE49-F238E27FC236}">
                      <a16:creationId xmlns:a16="http://schemas.microsoft.com/office/drawing/2014/main" id="{B4DB5750-14B7-698F-247C-4C18F29F8554}"/>
                    </a:ext>
                  </a:extLst>
                </p:cNvPr>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a:extLst>
                  <a:ext uri="{FF2B5EF4-FFF2-40B4-BE49-F238E27FC236}">
                    <a16:creationId xmlns:a16="http://schemas.microsoft.com/office/drawing/2014/main" id="{0E2695EC-AB1F-CFA1-2D7E-3F9DBFCC4703}"/>
                  </a:ext>
                </a:extLst>
              </p:cNvPr>
              <p:cNvSpPr/>
              <p:nvPr/>
            </p:nvSpPr>
            <p:spPr>
              <a:xfrm>
                <a:off x="6781977" y="2722180"/>
                <a:ext cx="533400" cy="5329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grpSp>
        <p:sp>
          <p:nvSpPr>
            <p:cNvPr id="29" name="TextBox 28">
              <a:extLst>
                <a:ext uri="{FF2B5EF4-FFF2-40B4-BE49-F238E27FC236}">
                  <a16:creationId xmlns:a16="http://schemas.microsoft.com/office/drawing/2014/main" id="{0BAF23B8-6A1D-0DBC-36A5-8BC2BCF17874}"/>
                </a:ext>
              </a:extLst>
            </p:cNvPr>
            <p:cNvSpPr txBox="1"/>
            <p:nvPr/>
          </p:nvSpPr>
          <p:spPr>
            <a:xfrm>
              <a:off x="3085381" y="299541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a:extLst>
                <a:ext uri="{FF2B5EF4-FFF2-40B4-BE49-F238E27FC236}">
                  <a16:creationId xmlns:a16="http://schemas.microsoft.com/office/drawing/2014/main" id="{A6B25A01-C608-1720-FC7C-D68ABA012822}"/>
                </a:ext>
              </a:extLst>
            </p:cNvPr>
            <p:cNvSpPr txBox="1"/>
            <p:nvPr/>
          </p:nvSpPr>
          <p:spPr>
            <a:xfrm>
              <a:off x="3618781" y="299541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a:extLst>
                <a:ext uri="{FF2B5EF4-FFF2-40B4-BE49-F238E27FC236}">
                  <a16:creationId xmlns:a16="http://schemas.microsoft.com/office/drawing/2014/main" id="{F9E573DB-79EA-0B96-45D1-A7BBACDC9037}"/>
                </a:ext>
              </a:extLst>
            </p:cNvPr>
            <p:cNvSpPr txBox="1"/>
            <p:nvPr/>
          </p:nvSpPr>
          <p:spPr>
            <a:xfrm>
              <a:off x="4152750" y="299541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a:extLst>
                <a:ext uri="{FF2B5EF4-FFF2-40B4-BE49-F238E27FC236}">
                  <a16:creationId xmlns:a16="http://schemas.microsoft.com/office/drawing/2014/main" id="{E01417BA-67CC-7E2E-EC83-691171AB450A}"/>
                </a:ext>
              </a:extLst>
            </p:cNvPr>
            <p:cNvSpPr txBox="1"/>
            <p:nvPr/>
          </p:nvSpPr>
          <p:spPr>
            <a:xfrm>
              <a:off x="4686150" y="299541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a:extLst>
                <a:ext uri="{FF2B5EF4-FFF2-40B4-BE49-F238E27FC236}">
                  <a16:creationId xmlns:a16="http://schemas.microsoft.com/office/drawing/2014/main" id="{05A8D06E-4C46-9C0B-280B-35D523BDD482}"/>
                </a:ext>
              </a:extLst>
            </p:cNvPr>
            <p:cNvSpPr txBox="1"/>
            <p:nvPr/>
          </p:nvSpPr>
          <p:spPr>
            <a:xfrm>
              <a:off x="5217138" y="299541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a:extLst>
                <a:ext uri="{FF2B5EF4-FFF2-40B4-BE49-F238E27FC236}">
                  <a16:creationId xmlns:a16="http://schemas.microsoft.com/office/drawing/2014/main" id="{31C6D3EE-2773-4B55-5266-E6CA75F40DE5}"/>
                </a:ext>
              </a:extLst>
            </p:cNvPr>
            <p:cNvSpPr txBox="1"/>
            <p:nvPr/>
          </p:nvSpPr>
          <p:spPr>
            <a:xfrm>
              <a:off x="5695168" y="299541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a:extLst>
                <a:ext uri="{FF2B5EF4-FFF2-40B4-BE49-F238E27FC236}">
                  <a16:creationId xmlns:a16="http://schemas.microsoft.com/office/drawing/2014/main" id="{40EDE6EB-918F-9E66-AE88-DEB5855E24E5}"/>
                </a:ext>
              </a:extLst>
            </p:cNvPr>
            <p:cNvSpPr txBox="1"/>
            <p:nvPr/>
          </p:nvSpPr>
          <p:spPr>
            <a:xfrm>
              <a:off x="6286919" y="299541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a:extLst>
                <a:ext uri="{FF2B5EF4-FFF2-40B4-BE49-F238E27FC236}">
                  <a16:creationId xmlns:a16="http://schemas.microsoft.com/office/drawing/2014/main" id="{6861C9BB-06CC-47CA-18BC-1832713EE94E}"/>
                </a:ext>
              </a:extLst>
            </p:cNvPr>
            <p:cNvSpPr txBox="1"/>
            <p:nvPr/>
          </p:nvSpPr>
          <p:spPr>
            <a:xfrm>
              <a:off x="6820319" y="299541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a:extLst>
                <a:ext uri="{FF2B5EF4-FFF2-40B4-BE49-F238E27FC236}">
                  <a16:creationId xmlns:a16="http://schemas.microsoft.com/office/drawing/2014/main" id="{8464D969-2081-BB60-E6A6-3604DC1E4C75}"/>
                </a:ext>
              </a:extLst>
            </p:cNvPr>
            <p:cNvSpPr txBox="1"/>
            <p:nvPr/>
          </p:nvSpPr>
          <p:spPr>
            <a:xfrm>
              <a:off x="7354288" y="299541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a:extLst>
                <a:ext uri="{FF2B5EF4-FFF2-40B4-BE49-F238E27FC236}">
                  <a16:creationId xmlns:a16="http://schemas.microsoft.com/office/drawing/2014/main" id="{854D01D9-CC08-C1D4-A13B-DC0347CAD63E}"/>
                </a:ext>
              </a:extLst>
            </p:cNvPr>
            <p:cNvSpPr txBox="1"/>
            <p:nvPr/>
          </p:nvSpPr>
          <p:spPr>
            <a:xfrm>
              <a:off x="7887688" y="2995414"/>
              <a:ext cx="301686" cy="369332"/>
            </a:xfrm>
            <a:prstGeom prst="rect">
              <a:avLst/>
            </a:prstGeom>
            <a:noFill/>
          </p:spPr>
          <p:txBody>
            <a:bodyPr wrap="none" rtlCol="0">
              <a:spAutoFit/>
            </a:bodyPr>
            <a:lstStyle/>
            <a:p>
              <a:r>
                <a:rPr lang="en-US" dirty="0">
                  <a:solidFill>
                    <a:srgbClr val="FF33CC"/>
                  </a:solidFill>
                </a:rPr>
                <a:t>9</a:t>
              </a:r>
            </a:p>
          </p:txBody>
        </p:sp>
      </p:grpSp>
    </p:spTree>
    <p:extLst>
      <p:ext uri="{BB962C8B-B14F-4D97-AF65-F5344CB8AC3E}">
        <p14:creationId xmlns:p14="http://schemas.microsoft.com/office/powerpoint/2010/main" val="1055226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Sort (First Extract)</a:t>
            </a:r>
          </a:p>
        </p:txBody>
      </p:sp>
      <p:sp>
        <p:nvSpPr>
          <p:cNvPr id="3" name="Content Placeholder 2"/>
          <p:cNvSpPr>
            <a:spLocks noGrp="1"/>
          </p:cNvSpPr>
          <p:nvPr>
            <p:ph idx="1"/>
          </p:nvPr>
        </p:nvSpPr>
        <p:spPr>
          <a:xfrm>
            <a:off x="1981200" y="1214121"/>
            <a:ext cx="8458200" cy="1219201"/>
          </a:xfrm>
        </p:spPr>
        <p:txBody>
          <a:bodyPr>
            <a:normAutofit/>
          </a:bodyPr>
          <a:lstStyle/>
          <a:p>
            <a:r>
              <a:rPr lang="en-US" dirty="0">
                <a:solidFill>
                  <a:schemeClr val="accent1"/>
                </a:solidFill>
              </a:rPr>
              <a:t>Remove the Max element (i.e. the root) from the Heap: </a:t>
            </a:r>
            <a:r>
              <a:rPr lang="en-US" dirty="0"/>
              <a:t>replace with last element, call </a:t>
            </a:r>
            <a:r>
              <a:rPr lang="en-US" dirty="0" err="1"/>
              <a:t>percolateDown</a:t>
            </a:r>
            <a:r>
              <a:rPr lang="en-US" dirty="0"/>
              <a:t>(root)</a:t>
            </a:r>
          </a:p>
        </p:txBody>
      </p:sp>
      <p:grpSp>
        <p:nvGrpSpPr>
          <p:cNvPr id="8" name="Group 7" descr="To do heap sort we will repeatedly call extract. This being a max heap, extracting results in the largest item being removed. To remove that item we replace the root with the last item in the heap.&#10;&#10;At this stage the heap contains 9 items, but will violate the heap property until percolation has finished. The nodes are as follows:&#10;&#10;- The root node is 3&#10;- the left child of 3 is 9, the right child is 6&#10;- the left child of 9 is 8, the right child is 7&#10;- the left child of 6 is 5, the right child is 2&#10;- the left child of 8 is 4, the right child is 1&#10;- nodes 7, 5, 2, 4, and 1 are all leaves">
            <a:extLst>
              <a:ext uri="{FF2B5EF4-FFF2-40B4-BE49-F238E27FC236}">
                <a16:creationId xmlns:a16="http://schemas.microsoft.com/office/drawing/2014/main" id="{D392C832-9BD6-CB78-880D-2CE5BF46D8BB}"/>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p:cNvSpPr/>
            <p:nvPr/>
          </p:nvSpPr>
          <p:spPr>
            <a:xfrm>
              <a:off x="3733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19433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9" name="Rectangle 88"/>
                <p:cNvSpPr/>
                <p:nvPr/>
              </p:nvSpPr>
              <p:spPr>
                <a:xfrm>
                  <a:off x="25128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188140"/>
              <a:ext cx="301686" cy="369332"/>
            </a:xfrm>
            <a:prstGeom prst="rect">
              <a:avLst/>
            </a:prstGeom>
            <a:noFill/>
          </p:spPr>
          <p:txBody>
            <a:bodyPr wrap="none" rtlCol="0">
              <a:spAutoFit/>
            </a:bodyPr>
            <a:lstStyle/>
            <a:p>
              <a:r>
                <a:rPr lang="en-US" dirty="0">
                  <a:solidFill>
                    <a:srgbClr val="FF33CC"/>
                  </a:solidFill>
                </a:rPr>
                <a:t>8</a:t>
              </a:r>
            </a:p>
          </p:txBody>
        </p:sp>
      </p:grpSp>
      <p:sp>
        <p:nvSpPr>
          <p:cNvPr id="6" name="TextBox 5">
            <a:extLst>
              <a:ext uri="{FF2B5EF4-FFF2-40B4-BE49-F238E27FC236}">
                <a16:creationId xmlns:a16="http://schemas.microsoft.com/office/drawing/2014/main" id="{B7422C48-DC7C-5741-9E37-ED6814CC556B}"/>
              </a:ext>
            </a:extLst>
          </p:cNvPr>
          <p:cNvSpPr txBox="1"/>
          <p:nvPr/>
        </p:nvSpPr>
        <p:spPr>
          <a:xfrm>
            <a:off x="4851087" y="5726340"/>
            <a:ext cx="6660193" cy="1200329"/>
          </a:xfrm>
          <a:prstGeom prst="rect">
            <a:avLst/>
          </a:prstGeom>
          <a:noFill/>
        </p:spPr>
        <p:txBody>
          <a:bodyPr wrap="square" rtlCol="0">
            <a:spAutoFit/>
          </a:bodyPr>
          <a:lstStyle/>
          <a:p>
            <a:r>
              <a:rPr lang="en-US" sz="2400" dirty="0">
                <a:solidFill>
                  <a:srgbClr val="0070C0"/>
                </a:solidFill>
              </a:rPr>
              <a:t>Percolate Down(</a:t>
            </a:r>
            <a:r>
              <a:rPr lang="en-US" sz="2400" dirty="0">
                <a:solidFill>
                  <a:srgbClr val="FF0000"/>
                </a:solidFill>
              </a:rPr>
              <a:t>node</a:t>
            </a:r>
            <a:r>
              <a:rPr lang="en-US" sz="2400" dirty="0">
                <a:solidFill>
                  <a:srgbClr val="0070C0"/>
                </a:solidFill>
              </a:rPr>
              <a:t>)</a:t>
            </a:r>
            <a:r>
              <a:rPr lang="en-US" sz="2400" dirty="0"/>
              <a:t>: if </a:t>
            </a:r>
            <a:r>
              <a:rPr lang="en-US" sz="2400" dirty="0">
                <a:solidFill>
                  <a:srgbClr val="FF0000"/>
                </a:solidFill>
              </a:rPr>
              <a:t>node</a:t>
            </a:r>
            <a:r>
              <a:rPr lang="en-US" sz="2400" dirty="0"/>
              <a:t> satisfies heap property, done. Else swap with largest child and repeat on that subtree</a:t>
            </a:r>
          </a:p>
        </p:txBody>
      </p:sp>
    </p:spTree>
    <p:extLst>
      <p:ext uri="{BB962C8B-B14F-4D97-AF65-F5344CB8AC3E}">
        <p14:creationId xmlns:p14="http://schemas.microsoft.com/office/powerpoint/2010/main" val="2982381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Sort (Percolate Down, Swap 1)</a:t>
            </a:r>
          </a:p>
        </p:txBody>
      </p:sp>
      <p:sp>
        <p:nvSpPr>
          <p:cNvPr id="3" name="Content Placeholder 2"/>
          <p:cNvSpPr>
            <a:spLocks noGrp="1"/>
          </p:cNvSpPr>
          <p:nvPr>
            <p:ph idx="1"/>
          </p:nvPr>
        </p:nvSpPr>
        <p:spPr>
          <a:xfrm>
            <a:off x="1981200" y="1214121"/>
            <a:ext cx="8458200" cy="1219201"/>
          </a:xfrm>
        </p:spPr>
        <p:txBody>
          <a:bodyPr>
            <a:normAutofit/>
          </a:bodyPr>
          <a:lstStyle/>
          <a:p>
            <a:r>
              <a:rPr lang="en-US" dirty="0">
                <a:solidFill>
                  <a:schemeClr val="accent1"/>
                </a:solidFill>
              </a:rPr>
              <a:t>Remove the Max element (i.e. the root) from the Heap: </a:t>
            </a:r>
            <a:r>
              <a:rPr lang="en-US" dirty="0"/>
              <a:t>replace with last element, call </a:t>
            </a:r>
            <a:r>
              <a:rPr lang="en-US" dirty="0" err="1"/>
              <a:t>percolateDown</a:t>
            </a:r>
            <a:r>
              <a:rPr lang="en-US" dirty="0"/>
              <a:t>(root)</a:t>
            </a:r>
          </a:p>
        </p:txBody>
      </p:sp>
      <p:grpSp>
        <p:nvGrpSpPr>
          <p:cNvPr id="8" name="Group 7" descr="Because 3 is smaller than its children, we swap with the larger child (in this case 9, its left child).&#10;&#10;Because percolation is still not complete, it may still violate the heap property. The nodes are as follows:&#10;&#10;- The root node is 9&#10;- the left child of 9 is 3, the right child is 6&#10;- the left child of 3 is 8, the right child is 7&#10;- the left child of 6 is 5, the right child is 2&#10;- the left child of 8 is 4, the right child is 1&#10;- nodes 7, 5, 2, 4, and 1 are all leaves">
            <a:extLst>
              <a:ext uri="{FF2B5EF4-FFF2-40B4-BE49-F238E27FC236}">
                <a16:creationId xmlns:a16="http://schemas.microsoft.com/office/drawing/2014/main" id="{F0B839F6-52B4-E2F4-85FE-33D6D63020C3}"/>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9" name="Oval 98"/>
            <p:cNvSpPr/>
            <p:nvPr/>
          </p:nvSpPr>
          <p:spPr>
            <a:xfrm>
              <a:off x="4191001" y="3915748"/>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p:cNvSpPr/>
            <p:nvPr/>
          </p:nvSpPr>
          <p:spPr>
            <a:xfrm>
              <a:off x="3733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Connector 6"/>
            <p:cNvCxnSpPr>
              <a:stCxn id="5" idx="2"/>
              <a:endCxn id="99" idx="7"/>
            </p:cNvCxnSpPr>
            <p:nvPr/>
          </p:nvCxnSpPr>
          <p:spPr>
            <a:xfrm flipH="1">
              <a:off x="4778311" y="3574909"/>
              <a:ext cx="1218544" cy="441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1" y="4503058"/>
              <a:ext cx="533662" cy="246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503058"/>
              <a:ext cx="504057" cy="20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19433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89" name="Rectangle 88"/>
                <p:cNvSpPr/>
                <p:nvPr/>
              </p:nvSpPr>
              <p:spPr>
                <a:xfrm>
                  <a:off x="2512893"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188140"/>
              <a:ext cx="301686" cy="369332"/>
            </a:xfrm>
            <a:prstGeom prst="rect">
              <a:avLst/>
            </a:prstGeom>
            <a:noFill/>
          </p:spPr>
          <p:txBody>
            <a:bodyPr wrap="none" rtlCol="0">
              <a:spAutoFit/>
            </a:bodyPr>
            <a:lstStyle/>
            <a:p>
              <a:r>
                <a:rPr lang="en-US" dirty="0">
                  <a:solidFill>
                    <a:srgbClr val="FF33CC"/>
                  </a:solidFill>
                </a:rPr>
                <a:t>8</a:t>
              </a:r>
            </a:p>
          </p:txBody>
        </p:sp>
      </p:grpSp>
      <p:sp>
        <p:nvSpPr>
          <p:cNvPr id="6" name="TextBox 5">
            <a:extLst>
              <a:ext uri="{FF2B5EF4-FFF2-40B4-BE49-F238E27FC236}">
                <a16:creationId xmlns:a16="http://schemas.microsoft.com/office/drawing/2014/main" id="{B7422C48-DC7C-5741-9E37-ED6814CC556B}"/>
              </a:ext>
            </a:extLst>
          </p:cNvPr>
          <p:cNvSpPr txBox="1"/>
          <p:nvPr/>
        </p:nvSpPr>
        <p:spPr>
          <a:xfrm>
            <a:off x="4851087" y="5726340"/>
            <a:ext cx="6660193" cy="1200329"/>
          </a:xfrm>
          <a:prstGeom prst="rect">
            <a:avLst/>
          </a:prstGeom>
          <a:noFill/>
        </p:spPr>
        <p:txBody>
          <a:bodyPr wrap="square" rtlCol="0">
            <a:spAutoFit/>
          </a:bodyPr>
          <a:lstStyle/>
          <a:p>
            <a:r>
              <a:rPr lang="en-US" sz="2400" dirty="0">
                <a:solidFill>
                  <a:srgbClr val="0070C0"/>
                </a:solidFill>
              </a:rPr>
              <a:t>Percolate Down(</a:t>
            </a:r>
            <a:r>
              <a:rPr lang="en-US" sz="2400" dirty="0">
                <a:solidFill>
                  <a:srgbClr val="FF0000"/>
                </a:solidFill>
              </a:rPr>
              <a:t>node</a:t>
            </a:r>
            <a:r>
              <a:rPr lang="en-US" sz="2400" dirty="0">
                <a:solidFill>
                  <a:srgbClr val="0070C0"/>
                </a:solidFill>
              </a:rPr>
              <a:t>)</a:t>
            </a:r>
            <a:r>
              <a:rPr lang="en-US" sz="2400" dirty="0"/>
              <a:t>: if </a:t>
            </a:r>
            <a:r>
              <a:rPr lang="en-US" sz="2400" dirty="0">
                <a:solidFill>
                  <a:srgbClr val="FF0000"/>
                </a:solidFill>
              </a:rPr>
              <a:t>node</a:t>
            </a:r>
            <a:r>
              <a:rPr lang="en-US" sz="2400" dirty="0"/>
              <a:t> satisfies heap property, done. Else swap with largest child and repeat on that subtree</a:t>
            </a:r>
          </a:p>
        </p:txBody>
      </p:sp>
    </p:spTree>
    <p:extLst>
      <p:ext uri="{BB962C8B-B14F-4D97-AF65-F5344CB8AC3E}">
        <p14:creationId xmlns:p14="http://schemas.microsoft.com/office/powerpoint/2010/main" val="174807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Sort (Percolate Down, Swap 2)</a:t>
            </a:r>
          </a:p>
        </p:txBody>
      </p:sp>
      <p:sp>
        <p:nvSpPr>
          <p:cNvPr id="3" name="Content Placeholder 2"/>
          <p:cNvSpPr>
            <a:spLocks noGrp="1"/>
          </p:cNvSpPr>
          <p:nvPr>
            <p:ph idx="1"/>
          </p:nvPr>
        </p:nvSpPr>
        <p:spPr>
          <a:xfrm>
            <a:off x="1981200" y="1214121"/>
            <a:ext cx="8458200" cy="1219201"/>
          </a:xfrm>
        </p:spPr>
        <p:txBody>
          <a:bodyPr>
            <a:normAutofit/>
          </a:bodyPr>
          <a:lstStyle/>
          <a:p>
            <a:r>
              <a:rPr lang="en-US" dirty="0">
                <a:solidFill>
                  <a:schemeClr val="accent1"/>
                </a:solidFill>
              </a:rPr>
              <a:t>Remove the Max element (i.e. the root) from the Heap: </a:t>
            </a:r>
            <a:r>
              <a:rPr lang="en-US" dirty="0"/>
              <a:t>replace with last element, call </a:t>
            </a:r>
            <a:r>
              <a:rPr lang="en-US" dirty="0" err="1"/>
              <a:t>percolateDown</a:t>
            </a:r>
            <a:r>
              <a:rPr lang="en-US" dirty="0"/>
              <a:t>(root)</a:t>
            </a:r>
          </a:p>
        </p:txBody>
      </p:sp>
      <p:grpSp>
        <p:nvGrpSpPr>
          <p:cNvPr id="8" name="Group 7" descr="Because 3 is smaller than its children, we swap with the larger child (in this case 8, its left child).&#10;&#10;Because percolation is still not complete, it may still violate the heap property. The nodes are as follows:&#10;&#10;- The root node is 9&#10;- the left child of 9 is 8, the right child is 6&#10;- the left child of 8 is 3, the right child is 7&#10;- the left child of 6 is 5, the right child is 2&#10;- the left child of 3 is 4, the right child is 1&#10;- nodes 7, 5, 2, 4, and 1 are all leaves">
            <a:extLst>
              <a:ext uri="{FF2B5EF4-FFF2-40B4-BE49-F238E27FC236}">
                <a16:creationId xmlns:a16="http://schemas.microsoft.com/office/drawing/2014/main" id="{21242C99-13FB-AAD5-B76E-D7FC8AF83DCA}"/>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p:cNvSpPr/>
            <p:nvPr/>
          </p:nvSpPr>
          <p:spPr>
            <a:xfrm>
              <a:off x="3733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19433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188140"/>
              <a:ext cx="301686" cy="369332"/>
            </a:xfrm>
            <a:prstGeom prst="rect">
              <a:avLst/>
            </a:prstGeom>
            <a:noFill/>
          </p:spPr>
          <p:txBody>
            <a:bodyPr wrap="none" rtlCol="0">
              <a:spAutoFit/>
            </a:bodyPr>
            <a:lstStyle/>
            <a:p>
              <a:r>
                <a:rPr lang="en-US" dirty="0">
                  <a:solidFill>
                    <a:srgbClr val="FF33CC"/>
                  </a:solidFill>
                </a:rPr>
                <a:t>8</a:t>
              </a:r>
            </a:p>
          </p:txBody>
        </p:sp>
      </p:grpSp>
      <p:sp>
        <p:nvSpPr>
          <p:cNvPr id="6" name="TextBox 5">
            <a:extLst>
              <a:ext uri="{FF2B5EF4-FFF2-40B4-BE49-F238E27FC236}">
                <a16:creationId xmlns:a16="http://schemas.microsoft.com/office/drawing/2014/main" id="{B7422C48-DC7C-5741-9E37-ED6814CC556B}"/>
              </a:ext>
            </a:extLst>
          </p:cNvPr>
          <p:cNvSpPr txBox="1"/>
          <p:nvPr/>
        </p:nvSpPr>
        <p:spPr>
          <a:xfrm>
            <a:off x="4851087" y="5726340"/>
            <a:ext cx="6660193" cy="1200329"/>
          </a:xfrm>
          <a:prstGeom prst="rect">
            <a:avLst/>
          </a:prstGeom>
          <a:noFill/>
        </p:spPr>
        <p:txBody>
          <a:bodyPr wrap="square" rtlCol="0">
            <a:spAutoFit/>
          </a:bodyPr>
          <a:lstStyle/>
          <a:p>
            <a:r>
              <a:rPr lang="en-US" sz="2400" dirty="0">
                <a:solidFill>
                  <a:srgbClr val="0070C0"/>
                </a:solidFill>
              </a:rPr>
              <a:t>Percolate Down(</a:t>
            </a:r>
            <a:r>
              <a:rPr lang="en-US" sz="2400" dirty="0">
                <a:solidFill>
                  <a:srgbClr val="FF0000"/>
                </a:solidFill>
              </a:rPr>
              <a:t>node</a:t>
            </a:r>
            <a:r>
              <a:rPr lang="en-US" sz="2400" dirty="0">
                <a:solidFill>
                  <a:srgbClr val="0070C0"/>
                </a:solidFill>
              </a:rPr>
              <a:t>)</a:t>
            </a:r>
            <a:r>
              <a:rPr lang="en-US" sz="2400" dirty="0"/>
              <a:t>: if </a:t>
            </a:r>
            <a:r>
              <a:rPr lang="en-US" sz="2400" dirty="0">
                <a:solidFill>
                  <a:srgbClr val="FF0000"/>
                </a:solidFill>
              </a:rPr>
              <a:t>node</a:t>
            </a:r>
            <a:r>
              <a:rPr lang="en-US" sz="2400" dirty="0"/>
              <a:t> satisfies heap property, done. Else swap with largest child and repeat on that subtree</a:t>
            </a:r>
          </a:p>
        </p:txBody>
      </p:sp>
    </p:spTree>
    <p:extLst>
      <p:ext uri="{BB962C8B-B14F-4D97-AF65-F5344CB8AC3E}">
        <p14:creationId xmlns:p14="http://schemas.microsoft.com/office/powerpoint/2010/main" val="13479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Sort (Percolate Down, Swap 3)</a:t>
            </a:r>
          </a:p>
        </p:txBody>
      </p:sp>
      <p:sp>
        <p:nvSpPr>
          <p:cNvPr id="3" name="Content Placeholder 2"/>
          <p:cNvSpPr>
            <a:spLocks noGrp="1"/>
          </p:cNvSpPr>
          <p:nvPr>
            <p:ph idx="1"/>
          </p:nvPr>
        </p:nvSpPr>
        <p:spPr>
          <a:xfrm>
            <a:off x="1981200" y="1214121"/>
            <a:ext cx="8458200" cy="1219201"/>
          </a:xfrm>
        </p:spPr>
        <p:txBody>
          <a:bodyPr>
            <a:normAutofit/>
          </a:bodyPr>
          <a:lstStyle/>
          <a:p>
            <a:r>
              <a:rPr lang="en-US" dirty="0">
                <a:solidFill>
                  <a:schemeClr val="accent1"/>
                </a:solidFill>
              </a:rPr>
              <a:t>Remove the Max element (i.e. the root) from the Heap: </a:t>
            </a:r>
            <a:r>
              <a:rPr lang="en-US" dirty="0"/>
              <a:t>replace with last element, call </a:t>
            </a:r>
            <a:r>
              <a:rPr lang="en-US" dirty="0" err="1"/>
              <a:t>percolateDown</a:t>
            </a:r>
            <a:r>
              <a:rPr lang="en-US" dirty="0"/>
              <a:t>(root)</a:t>
            </a:r>
          </a:p>
        </p:txBody>
      </p:sp>
      <p:grpSp>
        <p:nvGrpSpPr>
          <p:cNvPr id="8" name="Group 7" descr="Because 3 is smaller than one of its children, we swap with the larger child (in this case 4, its left child).&#10;&#10;At this point 3 is a leaf, and so percolation is finished. The final nodes are as follows:&#10;&#10;- The root node is 9&#10;- the left child of 9 is 8, the right child is 6&#10;- the left child of 8 is 4, the right child is 7&#10;- the left child of 6 is 5, the right child is 2&#10;- the left child of 4 is 3, the right child is 1&#10;- nodes 7, 5, 2, 3, and 1 are all leaves">
            <a:extLst>
              <a:ext uri="{FF2B5EF4-FFF2-40B4-BE49-F238E27FC236}">
                <a16:creationId xmlns:a16="http://schemas.microsoft.com/office/drawing/2014/main" id="{34BD948F-17B7-692A-4F63-B8011524339B}"/>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6" name="Oval 105"/>
            <p:cNvSpPr/>
            <p:nvPr/>
          </p:nvSpPr>
          <p:spPr>
            <a:xfrm>
              <a:off x="3733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19433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188140"/>
              <a:ext cx="301686" cy="369332"/>
            </a:xfrm>
            <a:prstGeom prst="rect">
              <a:avLst/>
            </a:prstGeom>
            <a:noFill/>
          </p:spPr>
          <p:txBody>
            <a:bodyPr wrap="none" rtlCol="0">
              <a:spAutoFit/>
            </a:bodyPr>
            <a:lstStyle/>
            <a:p>
              <a:r>
                <a:rPr lang="en-US" dirty="0">
                  <a:solidFill>
                    <a:srgbClr val="FF33CC"/>
                  </a:solidFill>
                </a:rPr>
                <a:t>8</a:t>
              </a:r>
            </a:p>
          </p:txBody>
        </p:sp>
      </p:grpSp>
      <p:sp>
        <p:nvSpPr>
          <p:cNvPr id="6" name="TextBox 5">
            <a:extLst>
              <a:ext uri="{FF2B5EF4-FFF2-40B4-BE49-F238E27FC236}">
                <a16:creationId xmlns:a16="http://schemas.microsoft.com/office/drawing/2014/main" id="{B7422C48-DC7C-5741-9E37-ED6814CC556B}"/>
              </a:ext>
            </a:extLst>
          </p:cNvPr>
          <p:cNvSpPr txBox="1"/>
          <p:nvPr/>
        </p:nvSpPr>
        <p:spPr>
          <a:xfrm>
            <a:off x="4851087" y="5726340"/>
            <a:ext cx="6660193" cy="1200329"/>
          </a:xfrm>
          <a:prstGeom prst="rect">
            <a:avLst/>
          </a:prstGeom>
          <a:noFill/>
        </p:spPr>
        <p:txBody>
          <a:bodyPr wrap="square" rtlCol="0">
            <a:spAutoFit/>
          </a:bodyPr>
          <a:lstStyle/>
          <a:p>
            <a:r>
              <a:rPr lang="en-US" sz="2400" dirty="0">
                <a:solidFill>
                  <a:srgbClr val="0070C0"/>
                </a:solidFill>
              </a:rPr>
              <a:t>Percolate Down(</a:t>
            </a:r>
            <a:r>
              <a:rPr lang="en-US" sz="2400" dirty="0">
                <a:solidFill>
                  <a:srgbClr val="FF0000"/>
                </a:solidFill>
              </a:rPr>
              <a:t>node</a:t>
            </a:r>
            <a:r>
              <a:rPr lang="en-US" sz="2400" dirty="0">
                <a:solidFill>
                  <a:srgbClr val="0070C0"/>
                </a:solidFill>
              </a:rPr>
              <a:t>)</a:t>
            </a:r>
            <a:r>
              <a:rPr lang="en-US" sz="2400" dirty="0"/>
              <a:t>: if </a:t>
            </a:r>
            <a:r>
              <a:rPr lang="en-US" sz="2400" dirty="0">
                <a:solidFill>
                  <a:srgbClr val="FF0000"/>
                </a:solidFill>
              </a:rPr>
              <a:t>node</a:t>
            </a:r>
            <a:r>
              <a:rPr lang="en-US" sz="2400" dirty="0"/>
              <a:t> satisfies heap property, done. Else swap with largest child and repeat on that subtree</a:t>
            </a:r>
          </a:p>
        </p:txBody>
      </p:sp>
    </p:spTree>
    <p:extLst>
      <p:ext uri="{BB962C8B-B14F-4D97-AF65-F5344CB8AC3E}">
        <p14:creationId xmlns:p14="http://schemas.microsoft.com/office/powerpoint/2010/main" val="1293279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2E9-3F02-2CFB-F8A1-0798247A535B}"/>
              </a:ext>
            </a:extLst>
          </p:cNvPr>
          <p:cNvSpPr>
            <a:spLocks noGrp="1"/>
          </p:cNvSpPr>
          <p:nvPr>
            <p:ph type="title"/>
          </p:nvPr>
        </p:nvSpPr>
        <p:spPr/>
        <p:txBody>
          <a:bodyPr/>
          <a:lstStyle/>
          <a:p>
            <a:r>
              <a:rPr lang="en-US" dirty="0"/>
              <a:t>Heap Sort - Summary</a:t>
            </a:r>
          </a:p>
        </p:txBody>
      </p:sp>
      <p:sp>
        <p:nvSpPr>
          <p:cNvPr id="3" name="Content Placeholder 2">
            <a:extLst>
              <a:ext uri="{FF2B5EF4-FFF2-40B4-BE49-F238E27FC236}">
                <a16:creationId xmlns:a16="http://schemas.microsoft.com/office/drawing/2014/main" id="{475C29A1-5CF0-19FF-2850-9349F3E580DF}"/>
              </a:ext>
            </a:extLst>
          </p:cNvPr>
          <p:cNvSpPr>
            <a:spLocks noGrp="1"/>
          </p:cNvSpPr>
          <p:nvPr>
            <p:ph idx="1"/>
          </p:nvPr>
        </p:nvSpPr>
        <p:spPr>
          <a:xfrm>
            <a:off x="838200" y="1402188"/>
            <a:ext cx="11252200" cy="1678693"/>
          </a:xfrm>
        </p:spPr>
        <p:txBody>
          <a:bodyPr>
            <a:normAutofit/>
          </a:bodyPr>
          <a:lstStyle/>
          <a:p>
            <a:r>
              <a:rPr lang="en-US" dirty="0"/>
              <a:t>Build a max heap</a:t>
            </a:r>
          </a:p>
          <a:p>
            <a:r>
              <a:rPr lang="en-US" dirty="0"/>
              <a:t>Call extract</a:t>
            </a:r>
          </a:p>
          <a:p>
            <a:r>
              <a:rPr lang="en-US" dirty="0"/>
              <a:t>Put that at the end of the array</a:t>
            </a:r>
          </a:p>
          <a:p>
            <a:endParaRPr lang="en-US" dirty="0"/>
          </a:p>
          <a:p>
            <a:endParaRPr lang="en-US" dirty="0"/>
          </a:p>
        </p:txBody>
      </p:sp>
      <p:sp>
        <p:nvSpPr>
          <p:cNvPr id="4" name="TextBox 3">
            <a:extLst>
              <a:ext uri="{FF2B5EF4-FFF2-40B4-BE49-F238E27FC236}">
                <a16:creationId xmlns:a16="http://schemas.microsoft.com/office/drawing/2014/main" id="{400B9305-5813-9997-7771-B7BC37A4B988}"/>
              </a:ext>
            </a:extLst>
          </p:cNvPr>
          <p:cNvSpPr txBox="1"/>
          <p:nvPr/>
        </p:nvSpPr>
        <p:spPr>
          <a:xfrm>
            <a:off x="299720" y="3273374"/>
            <a:ext cx="4434840" cy="1477328"/>
          </a:xfrm>
          <a:prstGeom prst="rect">
            <a:avLst/>
          </a:prstGeom>
          <a:noFill/>
        </p:spPr>
        <p:txBody>
          <a:bodyPr wrap="square" rtlCol="0">
            <a:spAutoFit/>
          </a:bodyPr>
          <a:lstStyle/>
          <a:p>
            <a:r>
              <a:rPr lang="en-US" dirty="0" err="1"/>
              <a:t>myHeap</a:t>
            </a:r>
            <a:r>
              <a:rPr lang="en-US" dirty="0"/>
              <a:t> = </a:t>
            </a:r>
            <a:r>
              <a:rPr lang="en-US" dirty="0" err="1"/>
              <a:t>buildMaxHeap</a:t>
            </a:r>
            <a:r>
              <a:rPr lang="en-US" dirty="0"/>
              <a:t>(a);</a:t>
            </a:r>
          </a:p>
          <a:p>
            <a:r>
              <a:rPr lang="en-US" dirty="0"/>
              <a:t>for (int </a:t>
            </a:r>
            <a:r>
              <a:rPr lang="en-US" dirty="0" err="1"/>
              <a:t>i</a:t>
            </a:r>
            <a:r>
              <a:rPr lang="en-US" dirty="0"/>
              <a:t> = a.length-1; </a:t>
            </a:r>
            <a:r>
              <a:rPr lang="en-US" dirty="0" err="1"/>
              <a:t>i</a:t>
            </a:r>
            <a:r>
              <a:rPr lang="en-US" dirty="0"/>
              <a:t>&gt;=0; </a:t>
            </a:r>
            <a:r>
              <a:rPr lang="en-US" dirty="0" err="1"/>
              <a:t>i</a:t>
            </a:r>
            <a:r>
              <a:rPr lang="en-US" dirty="0"/>
              <a:t>--){</a:t>
            </a:r>
          </a:p>
          <a:p>
            <a:r>
              <a:rPr lang="en-US" dirty="0"/>
              <a:t>        item = </a:t>
            </a:r>
            <a:r>
              <a:rPr lang="en-US" dirty="0" err="1"/>
              <a:t>myHeap.extract</a:t>
            </a:r>
            <a:r>
              <a:rPr lang="en-US" dirty="0"/>
              <a:t>();</a:t>
            </a:r>
          </a:p>
          <a:p>
            <a:r>
              <a:rPr lang="en-US" dirty="0"/>
              <a:t>        a[</a:t>
            </a:r>
            <a:r>
              <a:rPr lang="en-US" dirty="0" err="1"/>
              <a:t>i</a:t>
            </a:r>
            <a:r>
              <a:rPr lang="en-US" dirty="0"/>
              <a:t>] = item;</a:t>
            </a:r>
          </a:p>
          <a:p>
            <a:r>
              <a:rPr lang="en-US" dirty="0"/>
              <a:t>} </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3DF0B3D-6CCD-BDBB-6693-F8DD5945C5AE}"/>
                  </a:ext>
                </a:extLst>
              </p:cNvPr>
              <p:cNvSpPr txBox="1"/>
              <p:nvPr/>
            </p:nvSpPr>
            <p:spPr>
              <a:xfrm>
                <a:off x="5872480" y="3244334"/>
                <a:ext cx="4434840" cy="1384995"/>
              </a:xfrm>
              <a:prstGeom prst="rect">
                <a:avLst/>
              </a:prstGeom>
              <a:noFill/>
            </p:spPr>
            <p:txBody>
              <a:bodyPr wrap="square" rtlCol="0">
                <a:spAutoFit/>
              </a:bodyPr>
              <a:lstStyle/>
              <a:p>
                <a:r>
                  <a:rPr lang="en-US" sz="2800" dirty="0"/>
                  <a:t>Running Time:</a:t>
                </a:r>
              </a:p>
              <a:p>
                <a:r>
                  <a:rPr lang="en-US" sz="2800" dirty="0"/>
                  <a:t>	Worst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endParaRPr lang="en-US" sz="2800" dirty="0"/>
              </a:p>
              <a:p>
                <a:r>
                  <a:rPr lang="en-US" sz="2800" dirty="0"/>
                  <a:t>	Best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endParaRPr lang="en-US" sz="2800" dirty="0"/>
              </a:p>
            </p:txBody>
          </p:sp>
        </mc:Choice>
        <mc:Fallback xmlns="">
          <p:sp>
            <p:nvSpPr>
              <p:cNvPr id="40" name="TextBox 39">
                <a:extLst>
                  <a:ext uri="{FF2B5EF4-FFF2-40B4-BE49-F238E27FC236}">
                    <a16:creationId xmlns:a16="http://schemas.microsoft.com/office/drawing/2014/main" id="{83DF0B3D-6CCD-BDBB-6693-F8DD5945C5AE}"/>
                  </a:ext>
                </a:extLst>
              </p:cNvPr>
              <p:cNvSpPr txBox="1">
                <a:spLocks noRot="1" noChangeAspect="1" noMove="1" noResize="1" noEditPoints="1" noAdjustHandles="1" noChangeArrowheads="1" noChangeShapeType="1" noTextEdit="1"/>
              </p:cNvSpPr>
              <p:nvPr/>
            </p:nvSpPr>
            <p:spPr>
              <a:xfrm>
                <a:off x="5872480" y="3244334"/>
                <a:ext cx="4434840" cy="1384995"/>
              </a:xfrm>
              <a:prstGeom prst="rect">
                <a:avLst/>
              </a:prstGeom>
              <a:blipFill>
                <a:blip r:embed="rId2"/>
                <a:stretch>
                  <a:fillRect l="-274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4204801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2811-03DA-EEF2-696E-79B19FD826B2}"/>
              </a:ext>
            </a:extLst>
          </p:cNvPr>
          <p:cNvSpPr>
            <a:spLocks noGrp="1"/>
          </p:cNvSpPr>
          <p:nvPr>
            <p:ph type="title"/>
          </p:nvPr>
        </p:nvSpPr>
        <p:spPr/>
        <p:txBody>
          <a:bodyPr/>
          <a:lstStyle/>
          <a:p>
            <a:r>
              <a:rPr lang="en-US" dirty="0"/>
              <a:t>“In Place” Sorting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B60587-5F27-0865-429E-8AA3C8FC4069}"/>
                  </a:ext>
                </a:extLst>
              </p:cNvPr>
              <p:cNvSpPr>
                <a:spLocks noGrp="1"/>
              </p:cNvSpPr>
              <p:nvPr>
                <p:ph idx="1"/>
              </p:nvPr>
            </p:nvSpPr>
            <p:spPr/>
            <p:txBody>
              <a:bodyPr/>
              <a:lstStyle/>
              <a:p>
                <a:r>
                  <a:rPr lang="en-US" dirty="0"/>
                  <a:t>A sorting algorithm which requires no extra data structures</a:t>
                </a:r>
              </a:p>
              <a:p>
                <a:r>
                  <a:rPr lang="en-US" dirty="0"/>
                  <a:t>Idea: It sorts items just by swapping things in the same array given</a:t>
                </a:r>
              </a:p>
              <a:p>
                <a:r>
                  <a:rPr lang="en-US" dirty="0"/>
                  <a:t>Definition: it only uses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r>
                  <a:rPr lang="en-US" dirty="0"/>
                  <a:t> extra space</a:t>
                </a:r>
              </a:p>
              <a:p>
                <a:pPr marL="0" indent="0">
                  <a:buNone/>
                </a:pPr>
                <a:endParaRPr lang="en-US" dirty="0"/>
              </a:p>
              <a:p>
                <a:r>
                  <a:rPr lang="en-US" dirty="0"/>
                  <a:t>Insertion sort: In Place!</a:t>
                </a:r>
              </a:p>
              <a:p>
                <a:r>
                  <a:rPr lang="en-US" dirty="0"/>
                  <a:t>Heap sort: Not In Place!</a:t>
                </a:r>
              </a:p>
              <a:p>
                <a:pPr lvl="1"/>
                <a:r>
                  <a:rPr lang="en-US" dirty="0"/>
                  <a:t>But we can fix that!</a:t>
                </a:r>
              </a:p>
              <a:p>
                <a:endParaRPr lang="en-US" dirty="0"/>
              </a:p>
            </p:txBody>
          </p:sp>
        </mc:Choice>
        <mc:Fallback xmlns="">
          <p:sp>
            <p:nvSpPr>
              <p:cNvPr id="3" name="Content Placeholder 2">
                <a:extLst>
                  <a:ext uri="{FF2B5EF4-FFF2-40B4-BE49-F238E27FC236}">
                    <a16:creationId xmlns:a16="http://schemas.microsoft.com/office/drawing/2014/main" id="{54B60587-5F27-0865-429E-8AA3C8FC406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4865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a:t>
            </a:r>
          </a:p>
        </p:txBody>
      </p:sp>
      <p:sp>
        <p:nvSpPr>
          <p:cNvPr id="3" name="Content Placeholder 2"/>
          <p:cNvSpPr>
            <a:spLocks noGrp="1"/>
          </p:cNvSpPr>
          <p:nvPr>
            <p:ph idx="1"/>
          </p:nvPr>
        </p:nvSpPr>
        <p:spPr>
          <a:xfrm>
            <a:off x="1981200" y="1351280"/>
            <a:ext cx="8229600" cy="1066800"/>
          </a:xfrm>
        </p:spPr>
        <p:txBody>
          <a:bodyPr>
            <a:normAutofit fontScale="92500" lnSpcReduction="10000"/>
          </a:bodyPr>
          <a:lstStyle/>
          <a:p>
            <a:r>
              <a:rPr lang="en-US" dirty="0">
                <a:solidFill>
                  <a:schemeClr val="accent1"/>
                </a:solidFill>
              </a:rPr>
              <a:t>Idea</a:t>
            </a:r>
            <a:r>
              <a:rPr lang="en-US" dirty="0"/>
              <a:t>: Insert all items into a max heap, extract the largest one-by-one to fill sorted list from end to beginning, all the while the heap and sorted list share the same array</a:t>
            </a:r>
            <a:endParaRPr lang="en-US" dirty="0">
              <a:solidFill>
                <a:srgbClr val="FF33CC"/>
              </a:solidFill>
            </a:endParaRPr>
          </a:p>
        </p:txBody>
      </p:sp>
      <p:grpSp>
        <p:nvGrpSpPr>
          <p:cNvPr id="71" name="Group 70" descr="We start by taking the array we intend to sort and converting it into a max heap.">
            <a:extLst>
              <a:ext uri="{FF2B5EF4-FFF2-40B4-BE49-F238E27FC236}">
                <a16:creationId xmlns:a16="http://schemas.microsoft.com/office/drawing/2014/main" id="{2405C08B-3826-B6C4-DB57-76C3151E1794}"/>
              </a:ext>
            </a:extLst>
          </p:cNvPr>
          <p:cNvGrpSpPr/>
          <p:nvPr/>
        </p:nvGrpSpPr>
        <p:grpSpPr>
          <a:xfrm>
            <a:off x="380122" y="2408529"/>
            <a:ext cx="4417942" cy="3557462"/>
            <a:chOff x="380122" y="2408529"/>
            <a:chExt cx="4417942" cy="3557462"/>
          </a:xfrm>
        </p:grpSpPr>
        <p:grpSp>
          <p:nvGrpSpPr>
            <p:cNvPr id="8" name="Group 7">
              <a:extLst>
                <a:ext uri="{FF2B5EF4-FFF2-40B4-BE49-F238E27FC236}">
                  <a16:creationId xmlns:a16="http://schemas.microsoft.com/office/drawing/2014/main" id="{414306A4-62E2-E4A0-A89B-3E594DBB20ED}"/>
                </a:ext>
              </a:extLst>
            </p:cNvPr>
            <p:cNvGrpSpPr/>
            <p:nvPr/>
          </p:nvGrpSpPr>
          <p:grpSpPr>
            <a:xfrm>
              <a:off x="380122" y="3213003"/>
              <a:ext cx="4417942" cy="2752988"/>
              <a:chOff x="2590801" y="2418080"/>
              <a:chExt cx="6934200" cy="4320966"/>
            </a:xfrm>
          </p:grpSpPr>
          <p:sp>
            <p:nvSpPr>
              <p:cNvPr id="5" name="Oval 4"/>
              <p:cNvSpPr/>
              <p:nvPr/>
            </p:nvSpPr>
            <p:spPr>
              <a:xfrm>
                <a:off x="5924835" y="3347010"/>
                <a:ext cx="760098"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10</a:t>
                </a:r>
              </a:p>
            </p:txBody>
          </p:sp>
          <p:sp>
            <p:nvSpPr>
              <p:cNvPr id="99" name="Oval 98"/>
              <p:cNvSpPr/>
              <p:nvPr/>
            </p:nvSpPr>
            <p:spPr>
              <a:xfrm>
                <a:off x="4191001" y="402194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100" name="Oval 99"/>
              <p:cNvSpPr/>
              <p:nvPr/>
            </p:nvSpPr>
            <p:spPr>
              <a:xfrm>
                <a:off x="7858499" y="399357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101" name="Oval 100"/>
              <p:cNvSpPr/>
              <p:nvPr/>
            </p:nvSpPr>
            <p:spPr>
              <a:xfrm>
                <a:off x="3200401" y="47231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sp>
            <p:nvSpPr>
              <p:cNvPr id="102" name="Oval 101"/>
              <p:cNvSpPr/>
              <p:nvPr/>
            </p:nvSpPr>
            <p:spPr>
              <a:xfrm>
                <a:off x="5211206" y="476502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a:t>
                </a:r>
              </a:p>
            </p:txBody>
          </p:sp>
          <p:sp>
            <p:nvSpPr>
              <p:cNvPr id="103" name="Oval 102"/>
              <p:cNvSpPr/>
              <p:nvPr/>
            </p:nvSpPr>
            <p:spPr>
              <a:xfrm>
                <a:off x="6934201"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104" name="Oval 103"/>
              <p:cNvSpPr/>
              <p:nvPr/>
            </p:nvSpPr>
            <p:spPr>
              <a:xfrm>
                <a:off x="8836924"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105" name="Oval 104"/>
              <p:cNvSpPr/>
              <p:nvPr/>
            </p:nvSpPr>
            <p:spPr>
              <a:xfrm>
                <a:off x="2590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106" name="Oval 105"/>
              <p:cNvSpPr/>
              <p:nvPr/>
            </p:nvSpPr>
            <p:spPr>
              <a:xfrm>
                <a:off x="3733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107" name="Oval 106"/>
              <p:cNvSpPr/>
              <p:nvPr/>
            </p:nvSpPr>
            <p:spPr>
              <a:xfrm>
                <a:off x="4648201" y="5674527"/>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cxnSp>
            <p:nvCxnSpPr>
              <p:cNvPr id="7" name="Straight Connector 6"/>
              <p:cNvCxnSpPr>
                <a:cxnSpLocks/>
                <a:stCxn id="5" idx="2"/>
                <a:endCxn id="99" idx="7"/>
              </p:cNvCxnSpPr>
              <p:nvPr/>
            </p:nvCxnSpPr>
            <p:spPr>
              <a:xfrm flipH="1">
                <a:off x="4778312" y="3691049"/>
                <a:ext cx="1146522" cy="431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cxnSpLocks/>
                <a:stCxn id="5" idx="6"/>
                <a:endCxn id="100" idx="1"/>
              </p:cNvCxnSpPr>
              <p:nvPr/>
            </p:nvCxnSpPr>
            <p:spPr>
              <a:xfrm>
                <a:off x="6684933" y="3691049"/>
                <a:ext cx="1274332"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60925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60925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31047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31047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7" idx="0"/>
                <a:endCxn id="102" idx="3"/>
              </p:cNvCxnSpPr>
              <p:nvPr/>
            </p:nvCxnSpPr>
            <p:spPr>
              <a:xfrm flipV="1">
                <a:off x="4992240" y="5352338"/>
                <a:ext cx="319733" cy="32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58088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58088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418080"/>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10</a:t>
                    </a:r>
                  </a:p>
                </p:txBody>
              </p:sp>
              <p:sp>
                <p:nvSpPr>
                  <p:cNvPr id="89" name="Rectangle 88"/>
                  <p:cNvSpPr/>
                  <p:nvPr/>
                </p:nvSpPr>
                <p:spPr>
                  <a:xfrm>
                    <a:off x="25128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91" name="Rectangle 90"/>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95" name="Rectangle 94"/>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grpSp>
            <p:sp>
              <p:nvSpPr>
                <p:cNvPr id="116" name="Rectangle 115"/>
                <p:cNvSpPr/>
                <p:nvPr/>
              </p:nvSpPr>
              <p:spPr>
                <a:xfrm>
                  <a:off x="6781977" y="272218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grpSp>
          <p:sp>
            <p:nvSpPr>
              <p:cNvPr id="29" name="TextBox 28"/>
              <p:cNvSpPr txBox="1"/>
              <p:nvPr/>
            </p:nvSpPr>
            <p:spPr>
              <a:xfrm>
                <a:off x="3085382" y="2995414"/>
                <a:ext cx="413129" cy="434765"/>
              </a:xfrm>
              <a:prstGeom prst="rect">
                <a:avLst/>
              </a:prstGeom>
              <a:noFill/>
            </p:spPr>
            <p:txBody>
              <a:bodyPr wrap="none" rtlCol="0">
                <a:spAutoFit/>
              </a:bodyPr>
              <a:lstStyle/>
              <a:p>
                <a:r>
                  <a:rPr lang="en-US" sz="1200" dirty="0">
                    <a:solidFill>
                      <a:srgbClr val="FF33CC"/>
                    </a:solidFill>
                  </a:rPr>
                  <a:t>0</a:t>
                </a:r>
              </a:p>
            </p:txBody>
          </p:sp>
          <p:sp>
            <p:nvSpPr>
              <p:cNvPr id="118" name="TextBox 117"/>
              <p:cNvSpPr txBox="1"/>
              <p:nvPr/>
            </p:nvSpPr>
            <p:spPr>
              <a:xfrm>
                <a:off x="3618781" y="2995414"/>
                <a:ext cx="413129" cy="434765"/>
              </a:xfrm>
              <a:prstGeom prst="rect">
                <a:avLst/>
              </a:prstGeom>
              <a:noFill/>
            </p:spPr>
            <p:txBody>
              <a:bodyPr wrap="none" rtlCol="0">
                <a:spAutoFit/>
              </a:bodyPr>
              <a:lstStyle/>
              <a:p>
                <a:r>
                  <a:rPr lang="en-US" sz="1200" dirty="0">
                    <a:solidFill>
                      <a:srgbClr val="FF33CC"/>
                    </a:solidFill>
                  </a:rPr>
                  <a:t>1</a:t>
                </a:r>
              </a:p>
            </p:txBody>
          </p:sp>
          <p:sp>
            <p:nvSpPr>
              <p:cNvPr id="119" name="TextBox 118"/>
              <p:cNvSpPr txBox="1"/>
              <p:nvPr/>
            </p:nvSpPr>
            <p:spPr>
              <a:xfrm>
                <a:off x="4152749" y="2995414"/>
                <a:ext cx="413129" cy="434765"/>
              </a:xfrm>
              <a:prstGeom prst="rect">
                <a:avLst/>
              </a:prstGeom>
              <a:noFill/>
            </p:spPr>
            <p:txBody>
              <a:bodyPr wrap="none" rtlCol="0">
                <a:spAutoFit/>
              </a:bodyPr>
              <a:lstStyle/>
              <a:p>
                <a:r>
                  <a:rPr lang="en-US" sz="1200" dirty="0">
                    <a:solidFill>
                      <a:srgbClr val="FF33CC"/>
                    </a:solidFill>
                  </a:rPr>
                  <a:t>2</a:t>
                </a:r>
              </a:p>
            </p:txBody>
          </p:sp>
          <p:sp>
            <p:nvSpPr>
              <p:cNvPr id="120" name="TextBox 119"/>
              <p:cNvSpPr txBox="1"/>
              <p:nvPr/>
            </p:nvSpPr>
            <p:spPr>
              <a:xfrm>
                <a:off x="4686150" y="2995414"/>
                <a:ext cx="413129" cy="434765"/>
              </a:xfrm>
              <a:prstGeom prst="rect">
                <a:avLst/>
              </a:prstGeom>
              <a:noFill/>
            </p:spPr>
            <p:txBody>
              <a:bodyPr wrap="none" rtlCol="0">
                <a:spAutoFit/>
              </a:bodyPr>
              <a:lstStyle/>
              <a:p>
                <a:r>
                  <a:rPr lang="en-US" sz="1200" dirty="0">
                    <a:solidFill>
                      <a:srgbClr val="FF33CC"/>
                    </a:solidFill>
                  </a:rPr>
                  <a:t>3</a:t>
                </a:r>
              </a:p>
            </p:txBody>
          </p:sp>
          <p:sp>
            <p:nvSpPr>
              <p:cNvPr id="121" name="TextBox 120"/>
              <p:cNvSpPr txBox="1"/>
              <p:nvPr/>
            </p:nvSpPr>
            <p:spPr>
              <a:xfrm>
                <a:off x="5217139" y="2995414"/>
                <a:ext cx="413129" cy="434765"/>
              </a:xfrm>
              <a:prstGeom prst="rect">
                <a:avLst/>
              </a:prstGeom>
              <a:noFill/>
            </p:spPr>
            <p:txBody>
              <a:bodyPr wrap="none" rtlCol="0">
                <a:spAutoFit/>
              </a:bodyPr>
              <a:lstStyle/>
              <a:p>
                <a:r>
                  <a:rPr lang="en-US" sz="1200" dirty="0">
                    <a:solidFill>
                      <a:srgbClr val="FF33CC"/>
                    </a:solidFill>
                  </a:rPr>
                  <a:t>4</a:t>
                </a:r>
              </a:p>
            </p:txBody>
          </p:sp>
          <p:sp>
            <p:nvSpPr>
              <p:cNvPr id="122" name="TextBox 121"/>
              <p:cNvSpPr txBox="1"/>
              <p:nvPr/>
            </p:nvSpPr>
            <p:spPr>
              <a:xfrm>
                <a:off x="5695169" y="2995414"/>
                <a:ext cx="413129" cy="434765"/>
              </a:xfrm>
              <a:prstGeom prst="rect">
                <a:avLst/>
              </a:prstGeom>
              <a:noFill/>
            </p:spPr>
            <p:txBody>
              <a:bodyPr wrap="none" rtlCol="0">
                <a:spAutoFit/>
              </a:bodyPr>
              <a:lstStyle/>
              <a:p>
                <a:r>
                  <a:rPr lang="en-US" sz="1200" dirty="0">
                    <a:solidFill>
                      <a:srgbClr val="FF33CC"/>
                    </a:solidFill>
                  </a:rPr>
                  <a:t>5</a:t>
                </a:r>
              </a:p>
            </p:txBody>
          </p:sp>
          <p:sp>
            <p:nvSpPr>
              <p:cNvPr id="123" name="TextBox 122"/>
              <p:cNvSpPr txBox="1"/>
              <p:nvPr/>
            </p:nvSpPr>
            <p:spPr>
              <a:xfrm>
                <a:off x="6286919" y="2995414"/>
                <a:ext cx="413129" cy="434765"/>
              </a:xfrm>
              <a:prstGeom prst="rect">
                <a:avLst/>
              </a:prstGeom>
              <a:noFill/>
            </p:spPr>
            <p:txBody>
              <a:bodyPr wrap="none" rtlCol="0">
                <a:spAutoFit/>
              </a:bodyPr>
              <a:lstStyle/>
              <a:p>
                <a:r>
                  <a:rPr lang="en-US" sz="1200" dirty="0">
                    <a:solidFill>
                      <a:srgbClr val="FF33CC"/>
                    </a:solidFill>
                  </a:rPr>
                  <a:t>6</a:t>
                </a:r>
              </a:p>
            </p:txBody>
          </p:sp>
          <p:sp>
            <p:nvSpPr>
              <p:cNvPr id="124" name="TextBox 123"/>
              <p:cNvSpPr txBox="1"/>
              <p:nvPr/>
            </p:nvSpPr>
            <p:spPr>
              <a:xfrm>
                <a:off x="6820318" y="2995414"/>
                <a:ext cx="413129" cy="434765"/>
              </a:xfrm>
              <a:prstGeom prst="rect">
                <a:avLst/>
              </a:prstGeom>
              <a:noFill/>
            </p:spPr>
            <p:txBody>
              <a:bodyPr wrap="none" rtlCol="0">
                <a:spAutoFit/>
              </a:bodyPr>
              <a:lstStyle/>
              <a:p>
                <a:r>
                  <a:rPr lang="en-US" sz="1200" dirty="0">
                    <a:solidFill>
                      <a:srgbClr val="FF33CC"/>
                    </a:solidFill>
                  </a:rPr>
                  <a:t>7</a:t>
                </a:r>
              </a:p>
            </p:txBody>
          </p:sp>
          <p:sp>
            <p:nvSpPr>
              <p:cNvPr id="125" name="TextBox 124"/>
              <p:cNvSpPr txBox="1"/>
              <p:nvPr/>
            </p:nvSpPr>
            <p:spPr>
              <a:xfrm>
                <a:off x="7354289" y="2995414"/>
                <a:ext cx="413129" cy="434765"/>
              </a:xfrm>
              <a:prstGeom prst="rect">
                <a:avLst/>
              </a:prstGeom>
              <a:noFill/>
            </p:spPr>
            <p:txBody>
              <a:bodyPr wrap="none" rtlCol="0">
                <a:spAutoFit/>
              </a:bodyPr>
              <a:lstStyle/>
              <a:p>
                <a:r>
                  <a:rPr lang="en-US" sz="1200" dirty="0">
                    <a:solidFill>
                      <a:srgbClr val="FF33CC"/>
                    </a:solidFill>
                  </a:rPr>
                  <a:t>8</a:t>
                </a:r>
              </a:p>
            </p:txBody>
          </p:sp>
          <p:sp>
            <p:nvSpPr>
              <p:cNvPr id="126" name="TextBox 125"/>
              <p:cNvSpPr txBox="1"/>
              <p:nvPr/>
            </p:nvSpPr>
            <p:spPr>
              <a:xfrm>
                <a:off x="7887687" y="2995414"/>
                <a:ext cx="413129" cy="434765"/>
              </a:xfrm>
              <a:prstGeom prst="rect">
                <a:avLst/>
              </a:prstGeom>
              <a:noFill/>
            </p:spPr>
            <p:txBody>
              <a:bodyPr wrap="none" rtlCol="0">
                <a:spAutoFit/>
              </a:bodyPr>
              <a:lstStyle/>
              <a:p>
                <a:r>
                  <a:rPr lang="en-US" sz="1200" dirty="0">
                    <a:solidFill>
                      <a:srgbClr val="FF33CC"/>
                    </a:solidFill>
                  </a:rPr>
                  <a:t>9</a:t>
                </a:r>
              </a:p>
            </p:txBody>
          </p:sp>
          <p:sp>
            <p:nvSpPr>
              <p:cNvPr id="128" name="TextBox 127"/>
              <p:cNvSpPr txBox="1"/>
              <p:nvPr/>
            </p:nvSpPr>
            <p:spPr>
              <a:xfrm>
                <a:off x="6190050" y="4056396"/>
                <a:ext cx="413129" cy="434765"/>
              </a:xfrm>
              <a:prstGeom prst="rect">
                <a:avLst/>
              </a:prstGeom>
              <a:noFill/>
            </p:spPr>
            <p:txBody>
              <a:bodyPr wrap="none" rtlCol="0">
                <a:spAutoFit/>
              </a:bodyPr>
              <a:lstStyle/>
              <a:p>
                <a:r>
                  <a:rPr lang="en-US" sz="1200" dirty="0">
                    <a:solidFill>
                      <a:srgbClr val="FF33CC"/>
                    </a:solidFill>
                  </a:rPr>
                  <a:t>0</a:t>
                </a:r>
              </a:p>
            </p:txBody>
          </p:sp>
          <p:sp>
            <p:nvSpPr>
              <p:cNvPr id="129" name="TextBox 128"/>
              <p:cNvSpPr txBox="1"/>
              <p:nvPr/>
            </p:nvSpPr>
            <p:spPr>
              <a:xfrm>
                <a:off x="4384196" y="4716751"/>
                <a:ext cx="413129" cy="434765"/>
              </a:xfrm>
              <a:prstGeom prst="rect">
                <a:avLst/>
              </a:prstGeom>
              <a:noFill/>
            </p:spPr>
            <p:txBody>
              <a:bodyPr wrap="none" rtlCol="0">
                <a:spAutoFit/>
              </a:bodyPr>
              <a:lstStyle/>
              <a:p>
                <a:r>
                  <a:rPr lang="en-US" sz="1200" dirty="0">
                    <a:solidFill>
                      <a:srgbClr val="FF33CC"/>
                    </a:solidFill>
                  </a:rPr>
                  <a:t>1</a:t>
                </a:r>
              </a:p>
            </p:txBody>
          </p:sp>
          <p:sp>
            <p:nvSpPr>
              <p:cNvPr id="130" name="TextBox 129"/>
              <p:cNvSpPr txBox="1"/>
              <p:nvPr/>
            </p:nvSpPr>
            <p:spPr>
              <a:xfrm>
                <a:off x="8051692" y="4656356"/>
                <a:ext cx="413129" cy="434765"/>
              </a:xfrm>
              <a:prstGeom prst="rect">
                <a:avLst/>
              </a:prstGeom>
              <a:noFill/>
            </p:spPr>
            <p:txBody>
              <a:bodyPr wrap="none" rtlCol="0">
                <a:spAutoFit/>
              </a:bodyPr>
              <a:lstStyle/>
              <a:p>
                <a:r>
                  <a:rPr lang="en-US" sz="1200" dirty="0">
                    <a:solidFill>
                      <a:srgbClr val="FF33CC"/>
                    </a:solidFill>
                  </a:rPr>
                  <a:t>2</a:t>
                </a:r>
              </a:p>
            </p:txBody>
          </p:sp>
          <p:sp>
            <p:nvSpPr>
              <p:cNvPr id="131" name="TextBox 130"/>
              <p:cNvSpPr txBox="1"/>
              <p:nvPr/>
            </p:nvSpPr>
            <p:spPr>
              <a:xfrm>
                <a:off x="3352080" y="5411239"/>
                <a:ext cx="413129" cy="434765"/>
              </a:xfrm>
              <a:prstGeom prst="rect">
                <a:avLst/>
              </a:prstGeom>
              <a:noFill/>
            </p:spPr>
            <p:txBody>
              <a:bodyPr wrap="none" rtlCol="0">
                <a:spAutoFit/>
              </a:bodyPr>
              <a:lstStyle/>
              <a:p>
                <a:r>
                  <a:rPr lang="en-US" sz="1200" dirty="0">
                    <a:solidFill>
                      <a:srgbClr val="FF33CC"/>
                    </a:solidFill>
                  </a:rPr>
                  <a:t>3</a:t>
                </a:r>
              </a:p>
            </p:txBody>
          </p:sp>
          <p:sp>
            <p:nvSpPr>
              <p:cNvPr id="132" name="TextBox 131"/>
              <p:cNvSpPr txBox="1"/>
              <p:nvPr/>
            </p:nvSpPr>
            <p:spPr>
              <a:xfrm>
                <a:off x="7122005" y="5352336"/>
                <a:ext cx="413129" cy="434765"/>
              </a:xfrm>
              <a:prstGeom prst="rect">
                <a:avLst/>
              </a:prstGeom>
              <a:noFill/>
            </p:spPr>
            <p:txBody>
              <a:bodyPr wrap="none" rtlCol="0">
                <a:spAutoFit/>
              </a:bodyPr>
              <a:lstStyle/>
              <a:p>
                <a:r>
                  <a:rPr lang="en-US" sz="1200" dirty="0">
                    <a:solidFill>
                      <a:srgbClr val="FF33CC"/>
                    </a:solidFill>
                  </a:rPr>
                  <a:t>5</a:t>
                </a:r>
              </a:p>
            </p:txBody>
          </p:sp>
          <p:sp>
            <p:nvSpPr>
              <p:cNvPr id="133" name="TextBox 132"/>
              <p:cNvSpPr txBox="1"/>
              <p:nvPr/>
            </p:nvSpPr>
            <p:spPr>
              <a:xfrm>
                <a:off x="5404398" y="5448563"/>
                <a:ext cx="413129" cy="434765"/>
              </a:xfrm>
              <a:prstGeom prst="rect">
                <a:avLst/>
              </a:prstGeom>
              <a:noFill/>
            </p:spPr>
            <p:txBody>
              <a:bodyPr wrap="none" rtlCol="0">
                <a:spAutoFit/>
              </a:bodyPr>
              <a:lstStyle/>
              <a:p>
                <a:r>
                  <a:rPr lang="en-US" sz="1200" dirty="0">
                    <a:solidFill>
                      <a:srgbClr val="FF33CC"/>
                    </a:solidFill>
                  </a:rPr>
                  <a:t>4</a:t>
                </a:r>
              </a:p>
            </p:txBody>
          </p:sp>
          <p:sp>
            <p:nvSpPr>
              <p:cNvPr id="134" name="TextBox 133"/>
              <p:cNvSpPr txBox="1"/>
              <p:nvPr/>
            </p:nvSpPr>
            <p:spPr>
              <a:xfrm>
                <a:off x="9030117" y="5369726"/>
                <a:ext cx="413129" cy="434765"/>
              </a:xfrm>
              <a:prstGeom prst="rect">
                <a:avLst/>
              </a:prstGeom>
              <a:noFill/>
            </p:spPr>
            <p:txBody>
              <a:bodyPr wrap="none" rtlCol="0">
                <a:spAutoFit/>
              </a:bodyPr>
              <a:lstStyle/>
              <a:p>
                <a:r>
                  <a:rPr lang="en-US" sz="1200" dirty="0">
                    <a:solidFill>
                      <a:srgbClr val="FF33CC"/>
                    </a:solidFill>
                  </a:rPr>
                  <a:t>6</a:t>
                </a:r>
              </a:p>
            </p:txBody>
          </p:sp>
          <p:sp>
            <p:nvSpPr>
              <p:cNvPr id="135" name="TextBox 134"/>
              <p:cNvSpPr txBox="1"/>
              <p:nvPr/>
            </p:nvSpPr>
            <p:spPr>
              <a:xfrm>
                <a:off x="2783996" y="6304281"/>
                <a:ext cx="413129" cy="434765"/>
              </a:xfrm>
              <a:prstGeom prst="rect">
                <a:avLst/>
              </a:prstGeom>
              <a:noFill/>
            </p:spPr>
            <p:txBody>
              <a:bodyPr wrap="none" rtlCol="0">
                <a:spAutoFit/>
              </a:bodyPr>
              <a:lstStyle/>
              <a:p>
                <a:r>
                  <a:rPr lang="en-US" sz="1200" dirty="0">
                    <a:solidFill>
                      <a:srgbClr val="FF33CC"/>
                    </a:solidFill>
                  </a:rPr>
                  <a:t>7</a:t>
                </a:r>
              </a:p>
            </p:txBody>
          </p:sp>
          <p:sp>
            <p:nvSpPr>
              <p:cNvPr id="136" name="TextBox 135"/>
              <p:cNvSpPr txBox="1"/>
              <p:nvPr/>
            </p:nvSpPr>
            <p:spPr>
              <a:xfrm>
                <a:off x="3920466" y="6304279"/>
                <a:ext cx="413129" cy="434765"/>
              </a:xfrm>
              <a:prstGeom prst="rect">
                <a:avLst/>
              </a:prstGeom>
              <a:noFill/>
            </p:spPr>
            <p:txBody>
              <a:bodyPr wrap="none" rtlCol="0">
                <a:spAutoFit/>
              </a:bodyPr>
              <a:lstStyle/>
              <a:p>
                <a:r>
                  <a:rPr lang="en-US" sz="1200" dirty="0">
                    <a:solidFill>
                      <a:srgbClr val="FF33CC"/>
                    </a:solidFill>
                  </a:rPr>
                  <a:t>8</a:t>
                </a:r>
              </a:p>
            </p:txBody>
          </p:sp>
          <p:sp>
            <p:nvSpPr>
              <p:cNvPr id="137" name="TextBox 136"/>
              <p:cNvSpPr txBox="1"/>
              <p:nvPr/>
            </p:nvSpPr>
            <p:spPr>
              <a:xfrm>
                <a:off x="4842600" y="6304279"/>
                <a:ext cx="413129" cy="434765"/>
              </a:xfrm>
              <a:prstGeom prst="rect">
                <a:avLst/>
              </a:prstGeom>
              <a:noFill/>
            </p:spPr>
            <p:txBody>
              <a:bodyPr wrap="none" rtlCol="0">
                <a:spAutoFit/>
              </a:bodyPr>
              <a:lstStyle/>
              <a:p>
                <a:r>
                  <a:rPr lang="en-US" sz="1200" dirty="0">
                    <a:solidFill>
                      <a:srgbClr val="FF33CC"/>
                    </a:solidFill>
                  </a:rPr>
                  <a:t>9</a:t>
                </a:r>
              </a:p>
            </p:txBody>
          </p:sp>
        </p:grpSp>
        <p:sp>
          <p:nvSpPr>
            <p:cNvPr id="65" name="TextBox 64">
              <a:extLst>
                <a:ext uri="{FF2B5EF4-FFF2-40B4-BE49-F238E27FC236}">
                  <a16:creationId xmlns:a16="http://schemas.microsoft.com/office/drawing/2014/main" id="{6DD63706-E4C7-47FF-ED63-DD7FF7C2E1EB}"/>
                </a:ext>
              </a:extLst>
            </p:cNvPr>
            <p:cNvSpPr txBox="1"/>
            <p:nvPr/>
          </p:nvSpPr>
          <p:spPr>
            <a:xfrm>
              <a:off x="1987288" y="2408529"/>
              <a:ext cx="694485" cy="369332"/>
            </a:xfrm>
            <a:prstGeom prst="rect">
              <a:avLst/>
            </a:prstGeom>
            <a:noFill/>
          </p:spPr>
          <p:txBody>
            <a:bodyPr wrap="square" rtlCol="0">
              <a:spAutoFit/>
            </a:bodyPr>
            <a:lstStyle/>
            <a:p>
              <a:r>
                <a:rPr lang="en-US" dirty="0">
                  <a:solidFill>
                    <a:srgbClr val="FF0000"/>
                  </a:solidFill>
                </a:rPr>
                <a:t>Heap</a:t>
              </a:r>
            </a:p>
          </p:txBody>
        </p:sp>
        <p:sp>
          <p:nvSpPr>
            <p:cNvPr id="68" name="Right Brace 67">
              <a:extLst>
                <a:ext uri="{FF2B5EF4-FFF2-40B4-BE49-F238E27FC236}">
                  <a16:creationId xmlns:a16="http://schemas.microsoft.com/office/drawing/2014/main" id="{66512D7B-3625-F093-3949-30A12B2F620E}"/>
                </a:ext>
              </a:extLst>
            </p:cNvPr>
            <p:cNvSpPr/>
            <p:nvPr/>
          </p:nvSpPr>
          <p:spPr>
            <a:xfrm rot="16200000">
              <a:off x="2090104" y="1271918"/>
              <a:ext cx="457048" cy="33885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3" name="Arrow: Right 72" descr="Next we do an extract operation to remove the maximum element.">
            <a:extLst>
              <a:ext uri="{FF2B5EF4-FFF2-40B4-BE49-F238E27FC236}">
                <a16:creationId xmlns:a16="http://schemas.microsoft.com/office/drawing/2014/main" id="{7B9E2525-2BF4-02E1-2C72-BE75BB2F21FE}"/>
              </a:ext>
            </a:extLst>
          </p:cNvPr>
          <p:cNvSpPr/>
          <p:nvPr/>
        </p:nvSpPr>
        <p:spPr>
          <a:xfrm>
            <a:off x="5018567" y="3429000"/>
            <a:ext cx="1403498" cy="5050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descr="After extracting the maximum element, the last index of the array is no longer needed for storing the heap, and therefore that index can be re-purposed for storing the sorted list. The largest element that had just been removed will be placed in the last index of the array.">
            <a:extLst>
              <a:ext uri="{FF2B5EF4-FFF2-40B4-BE49-F238E27FC236}">
                <a16:creationId xmlns:a16="http://schemas.microsoft.com/office/drawing/2014/main" id="{7E0A75CC-9038-251C-139C-C6227A2A8436}"/>
              </a:ext>
            </a:extLst>
          </p:cNvPr>
          <p:cNvGrpSpPr/>
          <p:nvPr/>
        </p:nvGrpSpPr>
        <p:grpSpPr>
          <a:xfrm>
            <a:off x="6985704" y="2378931"/>
            <a:ext cx="4417942" cy="3531374"/>
            <a:chOff x="6964437" y="2378931"/>
            <a:chExt cx="4417942" cy="3531374"/>
          </a:xfrm>
        </p:grpSpPr>
        <p:grpSp>
          <p:nvGrpSpPr>
            <p:cNvPr id="11" name="Group 10">
              <a:extLst>
                <a:ext uri="{FF2B5EF4-FFF2-40B4-BE49-F238E27FC236}">
                  <a16:creationId xmlns:a16="http://schemas.microsoft.com/office/drawing/2014/main" id="{A1ACB18C-8EBA-F394-7C4B-8AE53F4DABC4}"/>
                </a:ext>
              </a:extLst>
            </p:cNvPr>
            <p:cNvGrpSpPr/>
            <p:nvPr/>
          </p:nvGrpSpPr>
          <p:grpSpPr>
            <a:xfrm>
              <a:off x="6964437" y="3157317"/>
              <a:ext cx="4417942" cy="2752988"/>
              <a:chOff x="2590801" y="2418080"/>
              <a:chExt cx="6934200" cy="4320966"/>
            </a:xfrm>
          </p:grpSpPr>
          <p:sp>
            <p:nvSpPr>
              <p:cNvPr id="12" name="Oval 11">
                <a:extLst>
                  <a:ext uri="{FF2B5EF4-FFF2-40B4-BE49-F238E27FC236}">
                    <a16:creationId xmlns:a16="http://schemas.microsoft.com/office/drawing/2014/main" id="{D0C7F5CC-2D3D-6DFE-E428-31636A26B54A}"/>
                  </a:ext>
                </a:extLst>
              </p:cNvPr>
              <p:cNvSpPr/>
              <p:nvPr/>
            </p:nvSpPr>
            <p:spPr>
              <a:xfrm>
                <a:off x="5924835" y="3347010"/>
                <a:ext cx="760098"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13" name="Oval 12">
                <a:extLst>
                  <a:ext uri="{FF2B5EF4-FFF2-40B4-BE49-F238E27FC236}">
                    <a16:creationId xmlns:a16="http://schemas.microsoft.com/office/drawing/2014/main" id="{35D2D37B-C9E5-70C8-0979-F5FED467C3AA}"/>
                  </a:ext>
                </a:extLst>
              </p:cNvPr>
              <p:cNvSpPr/>
              <p:nvPr/>
            </p:nvSpPr>
            <p:spPr>
              <a:xfrm>
                <a:off x="4191001" y="402194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sp>
            <p:nvSpPr>
              <p:cNvPr id="14" name="Oval 13">
                <a:extLst>
                  <a:ext uri="{FF2B5EF4-FFF2-40B4-BE49-F238E27FC236}">
                    <a16:creationId xmlns:a16="http://schemas.microsoft.com/office/drawing/2014/main" id="{A196F1F2-37AA-5FB4-E3AF-9285E5EBF27B}"/>
                  </a:ext>
                </a:extLst>
              </p:cNvPr>
              <p:cNvSpPr/>
              <p:nvPr/>
            </p:nvSpPr>
            <p:spPr>
              <a:xfrm>
                <a:off x="7858499" y="399357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15" name="Oval 14">
                <a:extLst>
                  <a:ext uri="{FF2B5EF4-FFF2-40B4-BE49-F238E27FC236}">
                    <a16:creationId xmlns:a16="http://schemas.microsoft.com/office/drawing/2014/main" id="{2BAA04FC-C894-AE2B-C419-87F798CE5BBF}"/>
                  </a:ext>
                </a:extLst>
              </p:cNvPr>
              <p:cNvSpPr/>
              <p:nvPr/>
            </p:nvSpPr>
            <p:spPr>
              <a:xfrm>
                <a:off x="3200401" y="47231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16" name="Oval 15">
                <a:extLst>
                  <a:ext uri="{FF2B5EF4-FFF2-40B4-BE49-F238E27FC236}">
                    <a16:creationId xmlns:a16="http://schemas.microsoft.com/office/drawing/2014/main" id="{7C29E24A-55CC-817A-A92B-8EC4DAECF297}"/>
                  </a:ext>
                </a:extLst>
              </p:cNvPr>
              <p:cNvSpPr/>
              <p:nvPr/>
            </p:nvSpPr>
            <p:spPr>
              <a:xfrm>
                <a:off x="5211206" y="476502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a:t>
                </a:r>
              </a:p>
            </p:txBody>
          </p:sp>
          <p:sp>
            <p:nvSpPr>
              <p:cNvPr id="17" name="Oval 16">
                <a:extLst>
                  <a:ext uri="{FF2B5EF4-FFF2-40B4-BE49-F238E27FC236}">
                    <a16:creationId xmlns:a16="http://schemas.microsoft.com/office/drawing/2014/main" id="{7D32DB29-597C-C80A-6537-D2135DFBC3D6}"/>
                  </a:ext>
                </a:extLst>
              </p:cNvPr>
              <p:cNvSpPr/>
              <p:nvPr/>
            </p:nvSpPr>
            <p:spPr>
              <a:xfrm>
                <a:off x="6934201"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18" name="Oval 17">
                <a:extLst>
                  <a:ext uri="{FF2B5EF4-FFF2-40B4-BE49-F238E27FC236}">
                    <a16:creationId xmlns:a16="http://schemas.microsoft.com/office/drawing/2014/main" id="{EE9E7431-D099-82A0-5F58-592D9FEF909E}"/>
                  </a:ext>
                </a:extLst>
              </p:cNvPr>
              <p:cNvSpPr/>
              <p:nvPr/>
            </p:nvSpPr>
            <p:spPr>
              <a:xfrm>
                <a:off x="8836924"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19" name="Oval 18">
                <a:extLst>
                  <a:ext uri="{FF2B5EF4-FFF2-40B4-BE49-F238E27FC236}">
                    <a16:creationId xmlns:a16="http://schemas.microsoft.com/office/drawing/2014/main" id="{265DE8E9-77A6-52AB-4AD9-049748D9482F}"/>
                  </a:ext>
                </a:extLst>
              </p:cNvPr>
              <p:cNvSpPr/>
              <p:nvPr/>
            </p:nvSpPr>
            <p:spPr>
              <a:xfrm>
                <a:off x="2590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20" name="Oval 19">
                <a:extLst>
                  <a:ext uri="{FF2B5EF4-FFF2-40B4-BE49-F238E27FC236}">
                    <a16:creationId xmlns:a16="http://schemas.microsoft.com/office/drawing/2014/main" id="{03F84E96-FEFA-CA6A-BDA9-5374E270A188}"/>
                  </a:ext>
                </a:extLst>
              </p:cNvPr>
              <p:cNvSpPr/>
              <p:nvPr/>
            </p:nvSpPr>
            <p:spPr>
              <a:xfrm>
                <a:off x="3733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cxnSp>
            <p:nvCxnSpPr>
              <p:cNvPr id="22" name="Straight Connector 21">
                <a:extLst>
                  <a:ext uri="{FF2B5EF4-FFF2-40B4-BE49-F238E27FC236}">
                    <a16:creationId xmlns:a16="http://schemas.microsoft.com/office/drawing/2014/main" id="{3F3227B8-1A4E-F63C-F4AA-A2CBC17ABC6F}"/>
                  </a:ext>
                </a:extLst>
              </p:cNvPr>
              <p:cNvCxnSpPr>
                <a:cxnSpLocks/>
                <a:stCxn id="12" idx="2"/>
                <a:endCxn id="13" idx="7"/>
              </p:cNvCxnSpPr>
              <p:nvPr/>
            </p:nvCxnSpPr>
            <p:spPr>
              <a:xfrm flipH="1">
                <a:off x="4778312" y="3691049"/>
                <a:ext cx="1146522" cy="431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DC4C8B0-ADC1-1480-EFAE-91E55D6B043C}"/>
                  </a:ext>
                </a:extLst>
              </p:cNvPr>
              <p:cNvCxnSpPr>
                <a:cxnSpLocks/>
                <a:stCxn id="12" idx="6"/>
                <a:endCxn id="14" idx="1"/>
              </p:cNvCxnSpPr>
              <p:nvPr/>
            </p:nvCxnSpPr>
            <p:spPr>
              <a:xfrm>
                <a:off x="6684933" y="3691049"/>
                <a:ext cx="1274332"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D7D012-16BC-A00F-6F34-B8E8A574D4B6}"/>
                  </a:ext>
                </a:extLst>
              </p:cNvPr>
              <p:cNvCxnSpPr>
                <a:stCxn id="16" idx="1"/>
                <a:endCxn id="13" idx="5"/>
              </p:cNvCxnSpPr>
              <p:nvPr/>
            </p:nvCxnSpPr>
            <p:spPr>
              <a:xfrm flipH="1" flipV="1">
                <a:off x="4778310" y="460925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FEB7A2-337C-DAB8-33DC-8CC6611A2834}"/>
                  </a:ext>
                </a:extLst>
              </p:cNvPr>
              <p:cNvCxnSpPr>
                <a:stCxn id="15" idx="7"/>
                <a:endCxn id="13" idx="3"/>
              </p:cNvCxnSpPr>
              <p:nvPr/>
            </p:nvCxnSpPr>
            <p:spPr>
              <a:xfrm flipV="1">
                <a:off x="3787711" y="460925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4D23D4A-E177-4F93-C998-B6DACFFD29D1}"/>
                  </a:ext>
                </a:extLst>
              </p:cNvPr>
              <p:cNvCxnSpPr>
                <a:stCxn id="20" idx="0"/>
                <a:endCxn id="15" idx="5"/>
              </p:cNvCxnSpPr>
              <p:nvPr/>
            </p:nvCxnSpPr>
            <p:spPr>
              <a:xfrm flipH="1" flipV="1">
                <a:off x="3787711" y="531047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664EA3-9B8D-131F-60A9-5C08B8B9B095}"/>
                  </a:ext>
                </a:extLst>
              </p:cNvPr>
              <p:cNvCxnSpPr>
                <a:stCxn id="19" idx="0"/>
                <a:endCxn id="15" idx="3"/>
              </p:cNvCxnSpPr>
              <p:nvPr/>
            </p:nvCxnSpPr>
            <p:spPr>
              <a:xfrm flipV="1">
                <a:off x="2934839" y="531047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48FE74-1B64-CC6A-677C-9BA94601384C}"/>
                  </a:ext>
                </a:extLst>
              </p:cNvPr>
              <p:cNvCxnSpPr>
                <a:stCxn id="17" idx="7"/>
                <a:endCxn id="14" idx="3"/>
              </p:cNvCxnSpPr>
              <p:nvPr/>
            </p:nvCxnSpPr>
            <p:spPr>
              <a:xfrm flipV="1">
                <a:off x="7521511" y="458088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E913D6-ACF5-193D-DA69-35EEBD3D94AD}"/>
                  </a:ext>
                </a:extLst>
              </p:cNvPr>
              <p:cNvCxnSpPr>
                <a:stCxn id="18" idx="1"/>
                <a:endCxn id="14" idx="5"/>
              </p:cNvCxnSpPr>
              <p:nvPr/>
            </p:nvCxnSpPr>
            <p:spPr>
              <a:xfrm flipH="1" flipV="1">
                <a:off x="8445808" y="458088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9A0E39A-7B72-BD17-A398-9088BF8071F5}"/>
                  </a:ext>
                </a:extLst>
              </p:cNvPr>
              <p:cNvGrpSpPr/>
              <p:nvPr/>
            </p:nvGrpSpPr>
            <p:grpSpPr>
              <a:xfrm>
                <a:off x="2964445" y="2418080"/>
                <a:ext cx="5336453" cy="537341"/>
                <a:chOff x="1978924" y="2722180"/>
                <a:chExt cx="5336453" cy="537341"/>
              </a:xfrm>
            </p:grpSpPr>
            <p:grpSp>
              <p:nvGrpSpPr>
                <p:cNvPr id="54" name="Group 53">
                  <a:extLst>
                    <a:ext uri="{FF2B5EF4-FFF2-40B4-BE49-F238E27FC236}">
                      <a16:creationId xmlns:a16="http://schemas.microsoft.com/office/drawing/2014/main" id="{552B4387-1547-2B2F-F2E9-D207C97E9356}"/>
                    </a:ext>
                  </a:extLst>
                </p:cNvPr>
                <p:cNvGrpSpPr/>
                <p:nvPr/>
              </p:nvGrpSpPr>
              <p:grpSpPr>
                <a:xfrm>
                  <a:off x="1978924" y="2726121"/>
                  <a:ext cx="4802307" cy="533400"/>
                  <a:chOff x="1978924" y="2971800"/>
                  <a:chExt cx="4802307" cy="533400"/>
                </a:xfrm>
              </p:grpSpPr>
              <p:sp>
                <p:nvSpPr>
                  <p:cNvPr id="56" name="Rectangle 55">
                    <a:extLst>
                      <a:ext uri="{FF2B5EF4-FFF2-40B4-BE49-F238E27FC236}">
                        <a16:creationId xmlns:a16="http://schemas.microsoft.com/office/drawing/2014/main" id="{DE97FB2A-3FA2-2255-C93F-10DD4DE72FBF}"/>
                      </a:ext>
                    </a:extLst>
                  </p:cNvPr>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57" name="Rectangle 56">
                    <a:extLst>
                      <a:ext uri="{FF2B5EF4-FFF2-40B4-BE49-F238E27FC236}">
                        <a16:creationId xmlns:a16="http://schemas.microsoft.com/office/drawing/2014/main" id="{CAACF8C0-7994-CE15-D529-492BED6ABFA6}"/>
                      </a:ext>
                    </a:extLst>
                  </p:cNvPr>
                  <p:cNvSpPr/>
                  <p:nvPr/>
                </p:nvSpPr>
                <p:spPr>
                  <a:xfrm>
                    <a:off x="25128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sp>
                <p:nvSpPr>
                  <p:cNvPr id="58" name="Rectangle 57">
                    <a:extLst>
                      <a:ext uri="{FF2B5EF4-FFF2-40B4-BE49-F238E27FC236}">
                        <a16:creationId xmlns:a16="http://schemas.microsoft.com/office/drawing/2014/main" id="{D456A2AF-3FF2-9B49-4718-F3960221C05A}"/>
                      </a:ext>
                    </a:extLst>
                  </p:cNvPr>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59" name="Rectangle 58">
                    <a:extLst>
                      <a:ext uri="{FF2B5EF4-FFF2-40B4-BE49-F238E27FC236}">
                        <a16:creationId xmlns:a16="http://schemas.microsoft.com/office/drawing/2014/main" id="{BCBFEA4C-3F52-89F4-0B7A-40CB7576F169}"/>
                      </a:ext>
                    </a:extLst>
                  </p:cNvPr>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60" name="Rectangle 59">
                    <a:extLst>
                      <a:ext uri="{FF2B5EF4-FFF2-40B4-BE49-F238E27FC236}">
                        <a16:creationId xmlns:a16="http://schemas.microsoft.com/office/drawing/2014/main" id="{3E51530B-4109-B0CE-84F8-1D6103B8D6BE}"/>
                      </a:ext>
                    </a:extLst>
                  </p:cNvPr>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a:t>
                    </a:r>
                  </a:p>
                </p:txBody>
              </p:sp>
              <p:sp>
                <p:nvSpPr>
                  <p:cNvPr id="61" name="Rectangle 60">
                    <a:extLst>
                      <a:ext uri="{FF2B5EF4-FFF2-40B4-BE49-F238E27FC236}">
                        <a16:creationId xmlns:a16="http://schemas.microsoft.com/office/drawing/2014/main" id="{4840CFBD-067B-5D87-6819-DC9E49DAB281}"/>
                      </a:ext>
                    </a:extLst>
                  </p:cNvPr>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62" name="Rectangle 61">
                    <a:extLst>
                      <a:ext uri="{FF2B5EF4-FFF2-40B4-BE49-F238E27FC236}">
                        <a16:creationId xmlns:a16="http://schemas.microsoft.com/office/drawing/2014/main" id="{71FA7172-5784-5D42-EA38-8A92B040FD80}"/>
                      </a:ext>
                    </a:extLst>
                  </p:cNvPr>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63" name="Rectangle 62">
                    <a:extLst>
                      <a:ext uri="{FF2B5EF4-FFF2-40B4-BE49-F238E27FC236}">
                        <a16:creationId xmlns:a16="http://schemas.microsoft.com/office/drawing/2014/main" id="{6DA5FD9A-2B8D-DF20-81BF-BD99CE559654}"/>
                      </a:ext>
                    </a:extLst>
                  </p:cNvPr>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64" name="Rectangle 63">
                    <a:extLst>
                      <a:ext uri="{FF2B5EF4-FFF2-40B4-BE49-F238E27FC236}">
                        <a16:creationId xmlns:a16="http://schemas.microsoft.com/office/drawing/2014/main" id="{A4D0632F-796E-3E46-BF35-29D81A70B16E}"/>
                      </a:ext>
                    </a:extLst>
                  </p:cNvPr>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grpSp>
            <p:sp>
              <p:nvSpPr>
                <p:cNvPr id="55" name="Rectangle 54">
                  <a:extLst>
                    <a:ext uri="{FF2B5EF4-FFF2-40B4-BE49-F238E27FC236}">
                      <a16:creationId xmlns:a16="http://schemas.microsoft.com/office/drawing/2014/main" id="{F1605C14-DDBA-84C6-6917-FA29FD0009E3}"/>
                    </a:ext>
                  </a:extLst>
                </p:cNvPr>
                <p:cNvSpPr/>
                <p:nvPr/>
              </p:nvSpPr>
              <p:spPr>
                <a:xfrm>
                  <a:off x="6781977" y="272218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10</a:t>
                  </a:r>
                </a:p>
              </p:txBody>
            </p:sp>
          </p:grpSp>
          <p:sp>
            <p:nvSpPr>
              <p:cNvPr id="34" name="TextBox 33">
                <a:extLst>
                  <a:ext uri="{FF2B5EF4-FFF2-40B4-BE49-F238E27FC236}">
                    <a16:creationId xmlns:a16="http://schemas.microsoft.com/office/drawing/2014/main" id="{E17277F6-E70C-8DBE-E629-4B3B665596BF}"/>
                  </a:ext>
                </a:extLst>
              </p:cNvPr>
              <p:cNvSpPr txBox="1"/>
              <p:nvPr/>
            </p:nvSpPr>
            <p:spPr>
              <a:xfrm>
                <a:off x="3085382" y="2995414"/>
                <a:ext cx="413129" cy="434765"/>
              </a:xfrm>
              <a:prstGeom prst="rect">
                <a:avLst/>
              </a:prstGeom>
              <a:noFill/>
            </p:spPr>
            <p:txBody>
              <a:bodyPr wrap="none" rtlCol="0">
                <a:spAutoFit/>
              </a:bodyPr>
              <a:lstStyle/>
              <a:p>
                <a:r>
                  <a:rPr lang="en-US" sz="1200" dirty="0">
                    <a:solidFill>
                      <a:srgbClr val="FF33CC"/>
                    </a:solidFill>
                  </a:rPr>
                  <a:t>0</a:t>
                </a:r>
              </a:p>
            </p:txBody>
          </p:sp>
          <p:sp>
            <p:nvSpPr>
              <p:cNvPr id="35" name="TextBox 34">
                <a:extLst>
                  <a:ext uri="{FF2B5EF4-FFF2-40B4-BE49-F238E27FC236}">
                    <a16:creationId xmlns:a16="http://schemas.microsoft.com/office/drawing/2014/main" id="{4A774463-628E-AA63-B226-C8E9E0CAC509}"/>
                  </a:ext>
                </a:extLst>
              </p:cNvPr>
              <p:cNvSpPr txBox="1"/>
              <p:nvPr/>
            </p:nvSpPr>
            <p:spPr>
              <a:xfrm>
                <a:off x="3618781" y="2995414"/>
                <a:ext cx="413129" cy="434765"/>
              </a:xfrm>
              <a:prstGeom prst="rect">
                <a:avLst/>
              </a:prstGeom>
              <a:noFill/>
            </p:spPr>
            <p:txBody>
              <a:bodyPr wrap="none" rtlCol="0">
                <a:spAutoFit/>
              </a:bodyPr>
              <a:lstStyle/>
              <a:p>
                <a:r>
                  <a:rPr lang="en-US" sz="1200" dirty="0">
                    <a:solidFill>
                      <a:srgbClr val="FF33CC"/>
                    </a:solidFill>
                  </a:rPr>
                  <a:t>1</a:t>
                </a:r>
              </a:p>
            </p:txBody>
          </p:sp>
          <p:sp>
            <p:nvSpPr>
              <p:cNvPr id="36" name="TextBox 35">
                <a:extLst>
                  <a:ext uri="{FF2B5EF4-FFF2-40B4-BE49-F238E27FC236}">
                    <a16:creationId xmlns:a16="http://schemas.microsoft.com/office/drawing/2014/main" id="{452DFE88-BBB1-2345-759B-E85F3BBE72E4}"/>
                  </a:ext>
                </a:extLst>
              </p:cNvPr>
              <p:cNvSpPr txBox="1"/>
              <p:nvPr/>
            </p:nvSpPr>
            <p:spPr>
              <a:xfrm>
                <a:off x="4152749" y="2995414"/>
                <a:ext cx="413129" cy="434765"/>
              </a:xfrm>
              <a:prstGeom prst="rect">
                <a:avLst/>
              </a:prstGeom>
              <a:noFill/>
            </p:spPr>
            <p:txBody>
              <a:bodyPr wrap="none" rtlCol="0">
                <a:spAutoFit/>
              </a:bodyPr>
              <a:lstStyle/>
              <a:p>
                <a:r>
                  <a:rPr lang="en-US" sz="1200" dirty="0">
                    <a:solidFill>
                      <a:srgbClr val="FF33CC"/>
                    </a:solidFill>
                  </a:rPr>
                  <a:t>2</a:t>
                </a:r>
              </a:p>
            </p:txBody>
          </p:sp>
          <p:sp>
            <p:nvSpPr>
              <p:cNvPr id="37" name="TextBox 36">
                <a:extLst>
                  <a:ext uri="{FF2B5EF4-FFF2-40B4-BE49-F238E27FC236}">
                    <a16:creationId xmlns:a16="http://schemas.microsoft.com/office/drawing/2014/main" id="{FD8BAB23-0E7B-DE2C-89BA-3DAD03590C54}"/>
                  </a:ext>
                </a:extLst>
              </p:cNvPr>
              <p:cNvSpPr txBox="1"/>
              <p:nvPr/>
            </p:nvSpPr>
            <p:spPr>
              <a:xfrm>
                <a:off x="4686150" y="2995414"/>
                <a:ext cx="413129" cy="434765"/>
              </a:xfrm>
              <a:prstGeom prst="rect">
                <a:avLst/>
              </a:prstGeom>
              <a:noFill/>
            </p:spPr>
            <p:txBody>
              <a:bodyPr wrap="none" rtlCol="0">
                <a:spAutoFit/>
              </a:bodyPr>
              <a:lstStyle/>
              <a:p>
                <a:r>
                  <a:rPr lang="en-US" sz="1200" dirty="0">
                    <a:solidFill>
                      <a:srgbClr val="FF33CC"/>
                    </a:solidFill>
                  </a:rPr>
                  <a:t>3</a:t>
                </a:r>
              </a:p>
            </p:txBody>
          </p:sp>
          <p:sp>
            <p:nvSpPr>
              <p:cNvPr id="38" name="TextBox 37">
                <a:extLst>
                  <a:ext uri="{FF2B5EF4-FFF2-40B4-BE49-F238E27FC236}">
                    <a16:creationId xmlns:a16="http://schemas.microsoft.com/office/drawing/2014/main" id="{BB72E5C7-F3B4-80DB-6B1F-315E6A525F51}"/>
                  </a:ext>
                </a:extLst>
              </p:cNvPr>
              <p:cNvSpPr txBox="1"/>
              <p:nvPr/>
            </p:nvSpPr>
            <p:spPr>
              <a:xfrm>
                <a:off x="5217139" y="2995414"/>
                <a:ext cx="413129" cy="434765"/>
              </a:xfrm>
              <a:prstGeom prst="rect">
                <a:avLst/>
              </a:prstGeom>
              <a:noFill/>
            </p:spPr>
            <p:txBody>
              <a:bodyPr wrap="none" rtlCol="0">
                <a:spAutoFit/>
              </a:bodyPr>
              <a:lstStyle/>
              <a:p>
                <a:r>
                  <a:rPr lang="en-US" sz="1200" dirty="0">
                    <a:solidFill>
                      <a:srgbClr val="FF33CC"/>
                    </a:solidFill>
                  </a:rPr>
                  <a:t>4</a:t>
                </a:r>
              </a:p>
            </p:txBody>
          </p:sp>
          <p:sp>
            <p:nvSpPr>
              <p:cNvPr id="39" name="TextBox 38">
                <a:extLst>
                  <a:ext uri="{FF2B5EF4-FFF2-40B4-BE49-F238E27FC236}">
                    <a16:creationId xmlns:a16="http://schemas.microsoft.com/office/drawing/2014/main" id="{62FC80B0-F523-9F59-E405-BA7CE264BF5B}"/>
                  </a:ext>
                </a:extLst>
              </p:cNvPr>
              <p:cNvSpPr txBox="1"/>
              <p:nvPr/>
            </p:nvSpPr>
            <p:spPr>
              <a:xfrm>
                <a:off x="5695169" y="2995414"/>
                <a:ext cx="413129" cy="434765"/>
              </a:xfrm>
              <a:prstGeom prst="rect">
                <a:avLst/>
              </a:prstGeom>
              <a:noFill/>
            </p:spPr>
            <p:txBody>
              <a:bodyPr wrap="none" rtlCol="0">
                <a:spAutoFit/>
              </a:bodyPr>
              <a:lstStyle/>
              <a:p>
                <a:r>
                  <a:rPr lang="en-US" sz="1200" dirty="0">
                    <a:solidFill>
                      <a:srgbClr val="FF33CC"/>
                    </a:solidFill>
                  </a:rPr>
                  <a:t>5</a:t>
                </a:r>
              </a:p>
            </p:txBody>
          </p:sp>
          <p:sp>
            <p:nvSpPr>
              <p:cNvPr id="40" name="TextBox 39">
                <a:extLst>
                  <a:ext uri="{FF2B5EF4-FFF2-40B4-BE49-F238E27FC236}">
                    <a16:creationId xmlns:a16="http://schemas.microsoft.com/office/drawing/2014/main" id="{06BF85BF-D706-3DB5-98C5-3C797281537F}"/>
                  </a:ext>
                </a:extLst>
              </p:cNvPr>
              <p:cNvSpPr txBox="1"/>
              <p:nvPr/>
            </p:nvSpPr>
            <p:spPr>
              <a:xfrm>
                <a:off x="6286919" y="2995414"/>
                <a:ext cx="413129" cy="434765"/>
              </a:xfrm>
              <a:prstGeom prst="rect">
                <a:avLst/>
              </a:prstGeom>
              <a:noFill/>
            </p:spPr>
            <p:txBody>
              <a:bodyPr wrap="none" rtlCol="0">
                <a:spAutoFit/>
              </a:bodyPr>
              <a:lstStyle/>
              <a:p>
                <a:r>
                  <a:rPr lang="en-US" sz="1200" dirty="0">
                    <a:solidFill>
                      <a:srgbClr val="FF33CC"/>
                    </a:solidFill>
                  </a:rPr>
                  <a:t>6</a:t>
                </a:r>
              </a:p>
            </p:txBody>
          </p:sp>
          <p:sp>
            <p:nvSpPr>
              <p:cNvPr id="41" name="TextBox 40">
                <a:extLst>
                  <a:ext uri="{FF2B5EF4-FFF2-40B4-BE49-F238E27FC236}">
                    <a16:creationId xmlns:a16="http://schemas.microsoft.com/office/drawing/2014/main" id="{7697A18F-B36C-4212-210C-EBA1390E56E2}"/>
                  </a:ext>
                </a:extLst>
              </p:cNvPr>
              <p:cNvSpPr txBox="1"/>
              <p:nvPr/>
            </p:nvSpPr>
            <p:spPr>
              <a:xfrm>
                <a:off x="6820318" y="2995414"/>
                <a:ext cx="413129" cy="434765"/>
              </a:xfrm>
              <a:prstGeom prst="rect">
                <a:avLst/>
              </a:prstGeom>
              <a:noFill/>
            </p:spPr>
            <p:txBody>
              <a:bodyPr wrap="none" rtlCol="0">
                <a:spAutoFit/>
              </a:bodyPr>
              <a:lstStyle/>
              <a:p>
                <a:r>
                  <a:rPr lang="en-US" sz="1200" dirty="0">
                    <a:solidFill>
                      <a:srgbClr val="FF33CC"/>
                    </a:solidFill>
                  </a:rPr>
                  <a:t>7</a:t>
                </a:r>
              </a:p>
            </p:txBody>
          </p:sp>
          <p:sp>
            <p:nvSpPr>
              <p:cNvPr id="42" name="TextBox 41">
                <a:extLst>
                  <a:ext uri="{FF2B5EF4-FFF2-40B4-BE49-F238E27FC236}">
                    <a16:creationId xmlns:a16="http://schemas.microsoft.com/office/drawing/2014/main" id="{89DE0472-C5E3-CC33-73F0-1799262E47A6}"/>
                  </a:ext>
                </a:extLst>
              </p:cNvPr>
              <p:cNvSpPr txBox="1"/>
              <p:nvPr/>
            </p:nvSpPr>
            <p:spPr>
              <a:xfrm>
                <a:off x="7354289" y="2995414"/>
                <a:ext cx="413129" cy="434765"/>
              </a:xfrm>
              <a:prstGeom prst="rect">
                <a:avLst/>
              </a:prstGeom>
              <a:noFill/>
            </p:spPr>
            <p:txBody>
              <a:bodyPr wrap="none" rtlCol="0">
                <a:spAutoFit/>
              </a:bodyPr>
              <a:lstStyle/>
              <a:p>
                <a:r>
                  <a:rPr lang="en-US" sz="1200" dirty="0">
                    <a:solidFill>
                      <a:srgbClr val="FF33CC"/>
                    </a:solidFill>
                  </a:rPr>
                  <a:t>8</a:t>
                </a:r>
              </a:p>
            </p:txBody>
          </p:sp>
          <p:sp>
            <p:nvSpPr>
              <p:cNvPr id="43" name="TextBox 42">
                <a:extLst>
                  <a:ext uri="{FF2B5EF4-FFF2-40B4-BE49-F238E27FC236}">
                    <a16:creationId xmlns:a16="http://schemas.microsoft.com/office/drawing/2014/main" id="{4B118120-EA97-9D98-699D-6153C1B522AD}"/>
                  </a:ext>
                </a:extLst>
              </p:cNvPr>
              <p:cNvSpPr txBox="1"/>
              <p:nvPr/>
            </p:nvSpPr>
            <p:spPr>
              <a:xfrm>
                <a:off x="7887687" y="2995414"/>
                <a:ext cx="413129" cy="434765"/>
              </a:xfrm>
              <a:prstGeom prst="rect">
                <a:avLst/>
              </a:prstGeom>
              <a:noFill/>
            </p:spPr>
            <p:txBody>
              <a:bodyPr wrap="none" rtlCol="0">
                <a:spAutoFit/>
              </a:bodyPr>
              <a:lstStyle/>
              <a:p>
                <a:r>
                  <a:rPr lang="en-US" sz="1200" dirty="0">
                    <a:solidFill>
                      <a:srgbClr val="FF33CC"/>
                    </a:solidFill>
                  </a:rPr>
                  <a:t>9</a:t>
                </a:r>
              </a:p>
            </p:txBody>
          </p:sp>
          <p:sp>
            <p:nvSpPr>
              <p:cNvPr id="44" name="TextBox 43">
                <a:extLst>
                  <a:ext uri="{FF2B5EF4-FFF2-40B4-BE49-F238E27FC236}">
                    <a16:creationId xmlns:a16="http://schemas.microsoft.com/office/drawing/2014/main" id="{C22003BA-361B-DFAE-BE45-E133579DDA57}"/>
                  </a:ext>
                </a:extLst>
              </p:cNvPr>
              <p:cNvSpPr txBox="1"/>
              <p:nvPr/>
            </p:nvSpPr>
            <p:spPr>
              <a:xfrm>
                <a:off x="6190050" y="4056396"/>
                <a:ext cx="413129" cy="434765"/>
              </a:xfrm>
              <a:prstGeom prst="rect">
                <a:avLst/>
              </a:prstGeom>
              <a:noFill/>
            </p:spPr>
            <p:txBody>
              <a:bodyPr wrap="none" rtlCol="0">
                <a:spAutoFit/>
              </a:bodyPr>
              <a:lstStyle/>
              <a:p>
                <a:r>
                  <a:rPr lang="en-US" sz="1200" dirty="0">
                    <a:solidFill>
                      <a:srgbClr val="FF33CC"/>
                    </a:solidFill>
                  </a:rPr>
                  <a:t>0</a:t>
                </a:r>
              </a:p>
            </p:txBody>
          </p:sp>
          <p:sp>
            <p:nvSpPr>
              <p:cNvPr id="45" name="TextBox 44">
                <a:extLst>
                  <a:ext uri="{FF2B5EF4-FFF2-40B4-BE49-F238E27FC236}">
                    <a16:creationId xmlns:a16="http://schemas.microsoft.com/office/drawing/2014/main" id="{4B364F45-CF16-84A3-6B9A-18AF57A766F3}"/>
                  </a:ext>
                </a:extLst>
              </p:cNvPr>
              <p:cNvSpPr txBox="1"/>
              <p:nvPr/>
            </p:nvSpPr>
            <p:spPr>
              <a:xfrm>
                <a:off x="4384196" y="4716751"/>
                <a:ext cx="413129" cy="434765"/>
              </a:xfrm>
              <a:prstGeom prst="rect">
                <a:avLst/>
              </a:prstGeom>
              <a:noFill/>
            </p:spPr>
            <p:txBody>
              <a:bodyPr wrap="none" rtlCol="0">
                <a:spAutoFit/>
              </a:bodyPr>
              <a:lstStyle/>
              <a:p>
                <a:r>
                  <a:rPr lang="en-US" sz="1200" dirty="0">
                    <a:solidFill>
                      <a:srgbClr val="FF33CC"/>
                    </a:solidFill>
                  </a:rPr>
                  <a:t>1</a:t>
                </a:r>
              </a:p>
            </p:txBody>
          </p:sp>
          <p:sp>
            <p:nvSpPr>
              <p:cNvPr id="46" name="TextBox 45">
                <a:extLst>
                  <a:ext uri="{FF2B5EF4-FFF2-40B4-BE49-F238E27FC236}">
                    <a16:creationId xmlns:a16="http://schemas.microsoft.com/office/drawing/2014/main" id="{1B448C4E-F946-0FEB-0ED1-1FFD4640B8DD}"/>
                  </a:ext>
                </a:extLst>
              </p:cNvPr>
              <p:cNvSpPr txBox="1"/>
              <p:nvPr/>
            </p:nvSpPr>
            <p:spPr>
              <a:xfrm>
                <a:off x="8051692" y="4656356"/>
                <a:ext cx="413129" cy="434765"/>
              </a:xfrm>
              <a:prstGeom prst="rect">
                <a:avLst/>
              </a:prstGeom>
              <a:noFill/>
            </p:spPr>
            <p:txBody>
              <a:bodyPr wrap="none" rtlCol="0">
                <a:spAutoFit/>
              </a:bodyPr>
              <a:lstStyle/>
              <a:p>
                <a:r>
                  <a:rPr lang="en-US" sz="1200" dirty="0">
                    <a:solidFill>
                      <a:srgbClr val="FF33CC"/>
                    </a:solidFill>
                  </a:rPr>
                  <a:t>2</a:t>
                </a:r>
              </a:p>
            </p:txBody>
          </p:sp>
          <p:sp>
            <p:nvSpPr>
              <p:cNvPr id="47" name="TextBox 46">
                <a:extLst>
                  <a:ext uri="{FF2B5EF4-FFF2-40B4-BE49-F238E27FC236}">
                    <a16:creationId xmlns:a16="http://schemas.microsoft.com/office/drawing/2014/main" id="{B1E1FD5F-D0B8-7D4F-FCD9-89F229219430}"/>
                  </a:ext>
                </a:extLst>
              </p:cNvPr>
              <p:cNvSpPr txBox="1"/>
              <p:nvPr/>
            </p:nvSpPr>
            <p:spPr>
              <a:xfrm>
                <a:off x="3352080" y="5411239"/>
                <a:ext cx="413129" cy="434765"/>
              </a:xfrm>
              <a:prstGeom prst="rect">
                <a:avLst/>
              </a:prstGeom>
              <a:noFill/>
            </p:spPr>
            <p:txBody>
              <a:bodyPr wrap="none" rtlCol="0">
                <a:spAutoFit/>
              </a:bodyPr>
              <a:lstStyle/>
              <a:p>
                <a:r>
                  <a:rPr lang="en-US" sz="1200" dirty="0">
                    <a:solidFill>
                      <a:srgbClr val="FF33CC"/>
                    </a:solidFill>
                  </a:rPr>
                  <a:t>3</a:t>
                </a:r>
              </a:p>
            </p:txBody>
          </p:sp>
          <p:sp>
            <p:nvSpPr>
              <p:cNvPr id="48" name="TextBox 47">
                <a:extLst>
                  <a:ext uri="{FF2B5EF4-FFF2-40B4-BE49-F238E27FC236}">
                    <a16:creationId xmlns:a16="http://schemas.microsoft.com/office/drawing/2014/main" id="{41841F3E-C89B-F72E-5C0A-ED1C5AA9D0A0}"/>
                  </a:ext>
                </a:extLst>
              </p:cNvPr>
              <p:cNvSpPr txBox="1"/>
              <p:nvPr/>
            </p:nvSpPr>
            <p:spPr>
              <a:xfrm>
                <a:off x="7122005" y="5352336"/>
                <a:ext cx="413129" cy="434765"/>
              </a:xfrm>
              <a:prstGeom prst="rect">
                <a:avLst/>
              </a:prstGeom>
              <a:noFill/>
            </p:spPr>
            <p:txBody>
              <a:bodyPr wrap="none" rtlCol="0">
                <a:spAutoFit/>
              </a:bodyPr>
              <a:lstStyle/>
              <a:p>
                <a:r>
                  <a:rPr lang="en-US" sz="1200" dirty="0">
                    <a:solidFill>
                      <a:srgbClr val="FF33CC"/>
                    </a:solidFill>
                  </a:rPr>
                  <a:t>5</a:t>
                </a:r>
              </a:p>
            </p:txBody>
          </p:sp>
          <p:sp>
            <p:nvSpPr>
              <p:cNvPr id="49" name="TextBox 48">
                <a:extLst>
                  <a:ext uri="{FF2B5EF4-FFF2-40B4-BE49-F238E27FC236}">
                    <a16:creationId xmlns:a16="http://schemas.microsoft.com/office/drawing/2014/main" id="{2DFED3D8-FF3A-5BDE-A591-CDD28933DFAA}"/>
                  </a:ext>
                </a:extLst>
              </p:cNvPr>
              <p:cNvSpPr txBox="1"/>
              <p:nvPr/>
            </p:nvSpPr>
            <p:spPr>
              <a:xfrm>
                <a:off x="5404398" y="5448563"/>
                <a:ext cx="413129" cy="434765"/>
              </a:xfrm>
              <a:prstGeom prst="rect">
                <a:avLst/>
              </a:prstGeom>
              <a:noFill/>
            </p:spPr>
            <p:txBody>
              <a:bodyPr wrap="none" rtlCol="0">
                <a:spAutoFit/>
              </a:bodyPr>
              <a:lstStyle/>
              <a:p>
                <a:r>
                  <a:rPr lang="en-US" sz="1200" dirty="0">
                    <a:solidFill>
                      <a:srgbClr val="FF33CC"/>
                    </a:solidFill>
                  </a:rPr>
                  <a:t>4</a:t>
                </a:r>
              </a:p>
            </p:txBody>
          </p:sp>
          <p:sp>
            <p:nvSpPr>
              <p:cNvPr id="50" name="TextBox 49">
                <a:extLst>
                  <a:ext uri="{FF2B5EF4-FFF2-40B4-BE49-F238E27FC236}">
                    <a16:creationId xmlns:a16="http://schemas.microsoft.com/office/drawing/2014/main" id="{60DEB543-6549-44F3-60BF-CFC8AE8247D6}"/>
                  </a:ext>
                </a:extLst>
              </p:cNvPr>
              <p:cNvSpPr txBox="1"/>
              <p:nvPr/>
            </p:nvSpPr>
            <p:spPr>
              <a:xfrm>
                <a:off x="9030117" y="5369726"/>
                <a:ext cx="413129" cy="434765"/>
              </a:xfrm>
              <a:prstGeom prst="rect">
                <a:avLst/>
              </a:prstGeom>
              <a:noFill/>
            </p:spPr>
            <p:txBody>
              <a:bodyPr wrap="none" rtlCol="0">
                <a:spAutoFit/>
              </a:bodyPr>
              <a:lstStyle/>
              <a:p>
                <a:r>
                  <a:rPr lang="en-US" sz="1200" dirty="0">
                    <a:solidFill>
                      <a:srgbClr val="FF33CC"/>
                    </a:solidFill>
                  </a:rPr>
                  <a:t>6</a:t>
                </a:r>
              </a:p>
            </p:txBody>
          </p:sp>
          <p:sp>
            <p:nvSpPr>
              <p:cNvPr id="51" name="TextBox 50">
                <a:extLst>
                  <a:ext uri="{FF2B5EF4-FFF2-40B4-BE49-F238E27FC236}">
                    <a16:creationId xmlns:a16="http://schemas.microsoft.com/office/drawing/2014/main" id="{2BE9B435-8621-6410-EAE5-9CE7D51A2F6D}"/>
                  </a:ext>
                </a:extLst>
              </p:cNvPr>
              <p:cNvSpPr txBox="1"/>
              <p:nvPr/>
            </p:nvSpPr>
            <p:spPr>
              <a:xfrm>
                <a:off x="2783996" y="6304281"/>
                <a:ext cx="413129" cy="434765"/>
              </a:xfrm>
              <a:prstGeom prst="rect">
                <a:avLst/>
              </a:prstGeom>
              <a:noFill/>
            </p:spPr>
            <p:txBody>
              <a:bodyPr wrap="none" rtlCol="0">
                <a:spAutoFit/>
              </a:bodyPr>
              <a:lstStyle/>
              <a:p>
                <a:r>
                  <a:rPr lang="en-US" sz="1200" dirty="0">
                    <a:solidFill>
                      <a:srgbClr val="FF33CC"/>
                    </a:solidFill>
                  </a:rPr>
                  <a:t>7</a:t>
                </a:r>
              </a:p>
            </p:txBody>
          </p:sp>
          <p:sp>
            <p:nvSpPr>
              <p:cNvPr id="52" name="TextBox 51">
                <a:extLst>
                  <a:ext uri="{FF2B5EF4-FFF2-40B4-BE49-F238E27FC236}">
                    <a16:creationId xmlns:a16="http://schemas.microsoft.com/office/drawing/2014/main" id="{4B8B478B-0642-6F9E-F5D8-6EAA309EAA43}"/>
                  </a:ext>
                </a:extLst>
              </p:cNvPr>
              <p:cNvSpPr txBox="1"/>
              <p:nvPr/>
            </p:nvSpPr>
            <p:spPr>
              <a:xfrm>
                <a:off x="3920466" y="6304279"/>
                <a:ext cx="413129" cy="434765"/>
              </a:xfrm>
              <a:prstGeom prst="rect">
                <a:avLst/>
              </a:prstGeom>
              <a:noFill/>
            </p:spPr>
            <p:txBody>
              <a:bodyPr wrap="none" rtlCol="0">
                <a:spAutoFit/>
              </a:bodyPr>
              <a:lstStyle/>
              <a:p>
                <a:r>
                  <a:rPr lang="en-US" sz="1200" dirty="0">
                    <a:solidFill>
                      <a:srgbClr val="FF33CC"/>
                    </a:solidFill>
                  </a:rPr>
                  <a:t>8</a:t>
                </a:r>
              </a:p>
            </p:txBody>
          </p:sp>
        </p:grpSp>
        <p:sp>
          <p:nvSpPr>
            <p:cNvPr id="66" name="Right Brace 65">
              <a:extLst>
                <a:ext uri="{FF2B5EF4-FFF2-40B4-BE49-F238E27FC236}">
                  <a16:creationId xmlns:a16="http://schemas.microsoft.com/office/drawing/2014/main" id="{7B324513-4F3B-B80A-F7EE-DCA5111F7561}"/>
                </a:ext>
              </a:extLst>
            </p:cNvPr>
            <p:cNvSpPr/>
            <p:nvPr/>
          </p:nvSpPr>
          <p:spPr>
            <a:xfrm rot="16200000">
              <a:off x="8501462" y="1415536"/>
              <a:ext cx="457048" cy="302945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C3569489-02CD-EDF2-4552-AF3D07F3E76B}"/>
                </a:ext>
              </a:extLst>
            </p:cNvPr>
            <p:cNvSpPr txBox="1"/>
            <p:nvPr/>
          </p:nvSpPr>
          <p:spPr>
            <a:xfrm>
              <a:off x="8398311" y="2378931"/>
              <a:ext cx="694485" cy="369332"/>
            </a:xfrm>
            <a:prstGeom prst="rect">
              <a:avLst/>
            </a:prstGeom>
            <a:noFill/>
          </p:spPr>
          <p:txBody>
            <a:bodyPr wrap="square" rtlCol="0">
              <a:spAutoFit/>
            </a:bodyPr>
            <a:lstStyle/>
            <a:p>
              <a:r>
                <a:rPr lang="en-US" dirty="0">
                  <a:solidFill>
                    <a:srgbClr val="FF0000"/>
                  </a:solidFill>
                </a:rPr>
                <a:t>Heap</a:t>
              </a:r>
            </a:p>
          </p:txBody>
        </p:sp>
        <p:sp>
          <p:nvSpPr>
            <p:cNvPr id="69" name="Right Brace 68">
              <a:extLst>
                <a:ext uri="{FF2B5EF4-FFF2-40B4-BE49-F238E27FC236}">
                  <a16:creationId xmlns:a16="http://schemas.microsoft.com/office/drawing/2014/main" id="{E17F7E06-93F6-7352-63B2-C2A554B11510}"/>
                </a:ext>
              </a:extLst>
            </p:cNvPr>
            <p:cNvSpPr/>
            <p:nvPr/>
          </p:nvSpPr>
          <p:spPr>
            <a:xfrm rot="16200000">
              <a:off x="10199097" y="2778486"/>
              <a:ext cx="457048" cy="30354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a:extLst>
                <a:ext uri="{FF2B5EF4-FFF2-40B4-BE49-F238E27FC236}">
                  <a16:creationId xmlns:a16="http://schemas.microsoft.com/office/drawing/2014/main" id="{7219EF8B-6B6F-8007-2291-D7C9BC07536D}"/>
                </a:ext>
              </a:extLst>
            </p:cNvPr>
            <p:cNvSpPr txBox="1"/>
            <p:nvPr/>
          </p:nvSpPr>
          <p:spPr>
            <a:xfrm>
              <a:off x="10145437" y="2400210"/>
              <a:ext cx="694485" cy="369332"/>
            </a:xfrm>
            <a:prstGeom prst="rect">
              <a:avLst/>
            </a:prstGeom>
            <a:noFill/>
          </p:spPr>
          <p:txBody>
            <a:bodyPr wrap="square" rtlCol="0">
              <a:spAutoFit/>
            </a:bodyPr>
            <a:lstStyle/>
            <a:p>
              <a:r>
                <a:rPr lang="en-US" dirty="0">
                  <a:solidFill>
                    <a:srgbClr val="FF0000"/>
                  </a:solidFill>
                </a:rPr>
                <a:t>List</a:t>
              </a:r>
            </a:p>
          </p:txBody>
        </p:sp>
      </p:grpSp>
    </p:spTree>
    <p:extLst>
      <p:ext uri="{BB962C8B-B14F-4D97-AF65-F5344CB8AC3E}">
        <p14:creationId xmlns:p14="http://schemas.microsoft.com/office/powerpoint/2010/main" val="143153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 (First Extract)</a:t>
            </a:r>
          </a:p>
        </p:txBody>
      </p:sp>
      <p:sp>
        <p:nvSpPr>
          <p:cNvPr id="3" name="Content Placeholder 2"/>
          <p:cNvSpPr>
            <a:spLocks noGrp="1"/>
          </p:cNvSpPr>
          <p:nvPr>
            <p:ph idx="1"/>
          </p:nvPr>
        </p:nvSpPr>
        <p:spPr>
          <a:xfrm>
            <a:off x="1981200" y="1214121"/>
            <a:ext cx="8458200" cy="1219201"/>
          </a:xfrm>
        </p:spPr>
        <p:txBody>
          <a:bodyPr>
            <a:normAutofit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When we extract, the last item moves to the root of the tree. At this point, the last index of the array being used to store the heap is available, so the value extracted can be moved into that position (which the heap operations ignore because it is not considered part of the heap).">
            <a:extLst>
              <a:ext uri="{FF2B5EF4-FFF2-40B4-BE49-F238E27FC236}">
                <a16:creationId xmlns:a16="http://schemas.microsoft.com/office/drawing/2014/main" id="{04B54EDF-6979-38FF-474A-69A1E8F5D4B7}"/>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p:cNvSpPr/>
            <p:nvPr/>
          </p:nvSpPr>
          <p:spPr>
            <a:xfrm>
              <a:off x="3733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19433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9" name="Rectangle 88"/>
                <p:cNvSpPr/>
                <p:nvPr/>
              </p:nvSpPr>
              <p:spPr>
                <a:xfrm>
                  <a:off x="25128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188140"/>
              <a:ext cx="301686" cy="369332"/>
            </a:xfrm>
            <a:prstGeom prst="rect">
              <a:avLst/>
            </a:prstGeom>
            <a:noFill/>
          </p:spPr>
          <p:txBody>
            <a:bodyPr wrap="none" rtlCol="0">
              <a:spAutoFit/>
            </a:bodyPr>
            <a:lstStyle/>
            <a:p>
              <a:r>
                <a:rPr lang="en-US" dirty="0">
                  <a:solidFill>
                    <a:srgbClr val="FF33CC"/>
                  </a:solidFill>
                </a:rPr>
                <a:t>8</a:t>
              </a:r>
            </a:p>
          </p:txBody>
        </p:sp>
      </p:grpSp>
    </p:spTree>
    <p:extLst>
      <p:ext uri="{BB962C8B-B14F-4D97-AF65-F5344CB8AC3E}">
        <p14:creationId xmlns:p14="http://schemas.microsoft.com/office/powerpoint/2010/main" val="65567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64773-CFEA-E666-64D3-5AF21662F599}"/>
              </a:ext>
            </a:extLst>
          </p:cNvPr>
          <p:cNvSpPr>
            <a:spLocks noGrp="1"/>
          </p:cNvSpPr>
          <p:nvPr>
            <p:ph type="title"/>
          </p:nvPr>
        </p:nvSpPr>
        <p:spPr/>
        <p:txBody>
          <a:bodyPr/>
          <a:lstStyle/>
          <a:p>
            <a:r>
              <a:rPr lang="en-US" dirty="0"/>
              <a:t>More Formal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397537-824A-CCF1-8509-24B111BE4C91}"/>
                  </a:ext>
                </a:extLst>
              </p:cNvPr>
              <p:cNvSpPr>
                <a:spLocks noGrp="1"/>
              </p:cNvSpPr>
              <p:nvPr>
                <p:ph idx="1"/>
              </p:nvPr>
            </p:nvSpPr>
            <p:spPr/>
            <p:txBody>
              <a:bodyPr/>
              <a:lstStyle/>
              <a:p>
                <a:r>
                  <a:rPr lang="en-US" dirty="0"/>
                  <a:t>Input:</a:t>
                </a:r>
              </a:p>
              <a:p>
                <a:pPr lvl="1"/>
                <a:r>
                  <a:rPr lang="en-US" dirty="0"/>
                  <a:t>An array </a:t>
                </a:r>
                <a14:m>
                  <m:oMath xmlns:m="http://schemas.openxmlformats.org/officeDocument/2006/math">
                    <m:r>
                      <a:rPr lang="en-US" b="0" i="1" smtClean="0">
                        <a:latin typeface="Cambria Math" panose="02040503050406030204" pitchFamily="18" charset="0"/>
                      </a:rPr>
                      <m:t>𝐴</m:t>
                    </m:r>
                  </m:oMath>
                </a14:m>
                <a:r>
                  <a:rPr lang="en-US" dirty="0"/>
                  <a:t> of items</a:t>
                </a:r>
              </a:p>
              <a:p>
                <a:pPr lvl="1"/>
                <a:r>
                  <a:rPr lang="en-US" dirty="0"/>
                  <a:t>A comparison function for these items</a:t>
                </a:r>
              </a:p>
              <a:p>
                <a:pPr lvl="2"/>
                <a:r>
                  <a:rPr lang="en-US" dirty="0"/>
                  <a:t>Given two items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we can determine whether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&lt;</m:t>
                    </m:r>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m:t>
                    </m:r>
                    <m:r>
                      <a:rPr lang="en-US" b="0" i="1" smtClean="0">
                        <a:latin typeface="Cambria Math" panose="02040503050406030204" pitchFamily="18" charset="0"/>
                      </a:rPr>
                      <m:t>𝑦</m:t>
                    </m:r>
                  </m:oMath>
                </a14:m>
                <a:r>
                  <a:rPr lang="en-US" dirty="0"/>
                  <a:t>,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r>
                  <a:rPr lang="en-US" dirty="0"/>
                  <a:t>Output:</a:t>
                </a:r>
              </a:p>
              <a:p>
                <a:pPr lvl="1"/>
                <a:r>
                  <a:rPr lang="en-US" dirty="0"/>
                  <a:t>A permutation of </a:t>
                </a:r>
                <a14:m>
                  <m:oMath xmlns:m="http://schemas.openxmlformats.org/officeDocument/2006/math">
                    <m:r>
                      <a:rPr lang="en-US" b="0" i="1" smtClean="0">
                        <a:latin typeface="Cambria Math" panose="02040503050406030204" pitchFamily="18" charset="0"/>
                      </a:rPr>
                      <m:t>𝐴</m:t>
                    </m:r>
                  </m:oMath>
                </a14:m>
                <a:r>
                  <a:rPr lang="en-US" dirty="0"/>
                  <a:t> such that if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then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endParaRPr lang="en-US" dirty="0"/>
              </a:p>
              <a:p>
                <a:pPr lvl="1"/>
                <a:r>
                  <a:rPr lang="en-US" dirty="0"/>
                  <a:t>Permutation: a sequence of the same items but perhaps in a different order</a:t>
                </a:r>
              </a:p>
            </p:txBody>
          </p:sp>
        </mc:Choice>
        <mc:Fallback xmlns="">
          <p:sp>
            <p:nvSpPr>
              <p:cNvPr id="3" name="Content Placeholder 2">
                <a:extLst>
                  <a:ext uri="{FF2B5EF4-FFF2-40B4-BE49-F238E27FC236}">
                    <a16:creationId xmlns:a16="http://schemas.microsoft.com/office/drawing/2014/main" id="{35397537-824A-CCF1-8509-24B111BE4C9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286486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 (First Percolate Down)</a:t>
            </a:r>
          </a:p>
        </p:txBody>
      </p:sp>
      <p:sp>
        <p:nvSpPr>
          <p:cNvPr id="3" name="Content Placeholder 2"/>
          <p:cNvSpPr>
            <a:spLocks noGrp="1"/>
          </p:cNvSpPr>
          <p:nvPr>
            <p:ph idx="1"/>
          </p:nvPr>
        </p:nvSpPr>
        <p:spPr>
          <a:xfrm>
            <a:off x="1981200" y="1214121"/>
            <a:ext cx="8458200" cy="1219201"/>
          </a:xfrm>
        </p:spPr>
        <p:txBody>
          <a:bodyPr>
            <a:normAutofit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Next we percolate down from the root to repair the heap property.">
            <a:extLst>
              <a:ext uri="{FF2B5EF4-FFF2-40B4-BE49-F238E27FC236}">
                <a16:creationId xmlns:a16="http://schemas.microsoft.com/office/drawing/2014/main" id="{935C841E-331F-60AF-A13F-2FDD9AC26218}"/>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6" name="Oval 105"/>
            <p:cNvSpPr/>
            <p:nvPr/>
          </p:nvSpPr>
          <p:spPr>
            <a:xfrm>
              <a:off x="3733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19433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54"/>
              <a:chOff x="1978924" y="2722180"/>
              <a:chExt cx="5336453" cy="537354"/>
            </a:xfrm>
          </p:grpSpPr>
          <p:grpSp>
            <p:nvGrpSpPr>
              <p:cNvPr id="86" name="Group 85"/>
              <p:cNvGrpSpPr/>
              <p:nvPr/>
            </p:nvGrpSpPr>
            <p:grpSpPr>
              <a:xfrm>
                <a:off x="1978924" y="2726121"/>
                <a:ext cx="4802307" cy="533413"/>
                <a:chOff x="1978924" y="2971800"/>
                <a:chExt cx="4802307" cy="533413"/>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520" y="29718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188140"/>
              <a:ext cx="301686" cy="369332"/>
            </a:xfrm>
            <a:prstGeom prst="rect">
              <a:avLst/>
            </a:prstGeom>
            <a:noFill/>
          </p:spPr>
          <p:txBody>
            <a:bodyPr wrap="none" rtlCol="0">
              <a:spAutoFit/>
            </a:bodyPr>
            <a:lstStyle/>
            <a:p>
              <a:r>
                <a:rPr lang="en-US" dirty="0">
                  <a:solidFill>
                    <a:srgbClr val="FF33CC"/>
                  </a:solidFill>
                </a:rPr>
                <a:t>8</a:t>
              </a:r>
            </a:p>
          </p:txBody>
        </p:sp>
      </p:grpSp>
    </p:spTree>
    <p:extLst>
      <p:ext uri="{BB962C8B-B14F-4D97-AF65-F5344CB8AC3E}">
        <p14:creationId xmlns:p14="http://schemas.microsoft.com/office/powerpoint/2010/main" val="82712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 (Second Extract)</a:t>
            </a:r>
          </a:p>
        </p:txBody>
      </p:sp>
      <p:sp>
        <p:nvSpPr>
          <p:cNvPr id="3" name="Content Placeholder 2"/>
          <p:cNvSpPr>
            <a:spLocks noGrp="1"/>
          </p:cNvSpPr>
          <p:nvPr>
            <p:ph idx="1"/>
          </p:nvPr>
        </p:nvSpPr>
        <p:spPr>
          <a:xfrm>
            <a:off x="1981200" y="1214121"/>
            <a:ext cx="8458200" cy="1219201"/>
          </a:xfrm>
        </p:spPr>
        <p:txBody>
          <a:bodyPr>
            <a:normAutofit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Now we extract again, removing the largest item, moving it to the freed-up index in the array.">
            <a:extLst>
              <a:ext uri="{FF2B5EF4-FFF2-40B4-BE49-F238E27FC236}">
                <a16:creationId xmlns:a16="http://schemas.microsoft.com/office/drawing/2014/main" id="{1E5D55D4-5E0E-5C66-1D76-E5D0B0A92360}"/>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54"/>
              <a:chOff x="1978924" y="2722180"/>
              <a:chExt cx="5336453" cy="537354"/>
            </a:xfrm>
          </p:grpSpPr>
          <p:grpSp>
            <p:nvGrpSpPr>
              <p:cNvPr id="86" name="Group 85"/>
              <p:cNvGrpSpPr/>
              <p:nvPr/>
            </p:nvGrpSpPr>
            <p:grpSpPr>
              <a:xfrm>
                <a:off x="1978924" y="2726121"/>
                <a:ext cx="4802307" cy="533413"/>
                <a:chOff x="1978924" y="2971800"/>
                <a:chExt cx="4802307" cy="533413"/>
              </a:xfrm>
            </p:grpSpPr>
            <p:sp>
              <p:nvSpPr>
                <p:cNvPr id="88" name="Rectangle 87"/>
                <p:cNvSpPr/>
                <p:nvPr/>
              </p:nvSpPr>
              <p:spPr>
                <a:xfrm>
                  <a:off x="1978924"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520" y="29718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6" name="Rectangle 95"/>
                <p:cNvSpPr/>
                <p:nvPr/>
              </p:nvSpPr>
              <p:spPr>
                <a:xfrm>
                  <a:off x="6247831" y="297180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sp>
            <p:nvSpPr>
              <p:cNvPr id="116" name="Rectangle 115"/>
              <p:cNvSpPr/>
              <p:nvPr/>
            </p:nvSpPr>
            <p:spPr>
              <a:xfrm>
                <a:off x="6781977" y="272218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grpSp>
    </p:spTree>
    <p:extLst>
      <p:ext uri="{BB962C8B-B14F-4D97-AF65-F5344CB8AC3E}">
        <p14:creationId xmlns:p14="http://schemas.microsoft.com/office/powerpoint/2010/main" val="1232951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 (Second Percolate Down)</a:t>
            </a:r>
          </a:p>
        </p:txBody>
      </p:sp>
      <p:sp>
        <p:nvSpPr>
          <p:cNvPr id="3" name="Content Placeholder 2"/>
          <p:cNvSpPr>
            <a:spLocks noGrp="1"/>
          </p:cNvSpPr>
          <p:nvPr>
            <p:ph idx="1"/>
          </p:nvPr>
        </p:nvSpPr>
        <p:spPr>
          <a:xfrm>
            <a:off x="1981200" y="1214121"/>
            <a:ext cx="8458200" cy="1219201"/>
          </a:xfrm>
        </p:spPr>
        <p:txBody>
          <a:bodyPr>
            <a:normAutofit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Next we percolate down from the root to repair the heap property.">
            <a:extLst>
              <a:ext uri="{FF2B5EF4-FFF2-40B4-BE49-F238E27FC236}">
                <a16:creationId xmlns:a16="http://schemas.microsoft.com/office/drawing/2014/main" id="{9C3D8AAF-0192-6CAE-27A9-97F54044BAF1}"/>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54"/>
              <a:chOff x="1978924" y="2722180"/>
              <a:chExt cx="5336453" cy="537354"/>
            </a:xfrm>
          </p:grpSpPr>
          <p:grpSp>
            <p:nvGrpSpPr>
              <p:cNvPr id="86" name="Group 85"/>
              <p:cNvGrpSpPr/>
              <p:nvPr/>
            </p:nvGrpSpPr>
            <p:grpSpPr>
              <a:xfrm>
                <a:off x="1978924" y="2726121"/>
                <a:ext cx="4802307" cy="533413"/>
                <a:chOff x="1978924" y="2971800"/>
                <a:chExt cx="4802307" cy="533413"/>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520" y="29718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6" name="Rectangle 95"/>
                <p:cNvSpPr/>
                <p:nvPr/>
              </p:nvSpPr>
              <p:spPr>
                <a:xfrm>
                  <a:off x="6247831" y="297180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sp>
            <p:nvSpPr>
              <p:cNvPr id="116" name="Rectangle 115"/>
              <p:cNvSpPr/>
              <p:nvPr/>
            </p:nvSpPr>
            <p:spPr>
              <a:xfrm>
                <a:off x="6781977" y="272218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grpSp>
    </p:spTree>
    <p:extLst>
      <p:ext uri="{BB962C8B-B14F-4D97-AF65-F5344CB8AC3E}">
        <p14:creationId xmlns:p14="http://schemas.microsoft.com/office/powerpoint/2010/main" val="48722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 (Third Extract)</a:t>
            </a:r>
          </a:p>
        </p:txBody>
      </p:sp>
      <p:sp>
        <p:nvSpPr>
          <p:cNvPr id="3" name="Content Placeholder 2"/>
          <p:cNvSpPr>
            <a:spLocks noGrp="1"/>
          </p:cNvSpPr>
          <p:nvPr>
            <p:ph idx="1"/>
          </p:nvPr>
        </p:nvSpPr>
        <p:spPr>
          <a:xfrm>
            <a:off x="1981200" y="1214121"/>
            <a:ext cx="8458200" cy="1219201"/>
          </a:xfrm>
        </p:spPr>
        <p:txBody>
          <a:bodyPr>
            <a:normAutofit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Now we extract again, removing the largest item, moving it to the freed-up index in the array.">
            <a:extLst>
              <a:ext uri="{FF2B5EF4-FFF2-40B4-BE49-F238E27FC236}">
                <a16:creationId xmlns:a16="http://schemas.microsoft.com/office/drawing/2014/main" id="{9FBBFED5-BDCA-6FC4-1D8E-94C57769DE62}"/>
              </a:ext>
            </a:extLst>
          </p:cNvPr>
          <p:cNvGrpSpPr/>
          <p:nvPr/>
        </p:nvGrpSpPr>
        <p:grpSpPr>
          <a:xfrm>
            <a:off x="2964445" y="2357121"/>
            <a:ext cx="6560556" cy="3344633"/>
            <a:chOff x="2964445" y="2357121"/>
            <a:chExt cx="6560556" cy="3344633"/>
          </a:xfrm>
        </p:grpSpPr>
        <p:sp>
          <p:nvSpPr>
            <p:cNvPr id="5" name="Oval 4"/>
            <p:cNvSpPr/>
            <p:nvPr/>
          </p:nvSpPr>
          <p:spPr>
            <a:xfrm>
              <a:off x="5996855" y="3230870"/>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54"/>
              <a:chOff x="1978924" y="2722180"/>
              <a:chExt cx="5336453" cy="537354"/>
            </a:xfrm>
          </p:grpSpPr>
          <p:grpSp>
            <p:nvGrpSpPr>
              <p:cNvPr id="86" name="Group 85"/>
              <p:cNvGrpSpPr/>
              <p:nvPr/>
            </p:nvGrpSpPr>
            <p:grpSpPr>
              <a:xfrm>
                <a:off x="1978924" y="2726121"/>
                <a:ext cx="4802307" cy="533413"/>
                <a:chOff x="1978924" y="2971800"/>
                <a:chExt cx="4802307" cy="533413"/>
              </a:xfrm>
            </p:grpSpPr>
            <p:sp>
              <p:nvSpPr>
                <p:cNvPr id="88" name="Rectangle 87"/>
                <p:cNvSpPr/>
                <p:nvPr/>
              </p:nvSpPr>
              <p:spPr>
                <a:xfrm>
                  <a:off x="1978924"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520" y="2971813"/>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6" name="Rectangle 95"/>
                <p:cNvSpPr/>
                <p:nvPr/>
              </p:nvSpPr>
              <p:spPr>
                <a:xfrm>
                  <a:off x="6247831" y="297180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sp>
            <p:nvSpPr>
              <p:cNvPr id="116" name="Rectangle 115"/>
              <p:cNvSpPr/>
              <p:nvPr/>
            </p:nvSpPr>
            <p:spPr>
              <a:xfrm>
                <a:off x="6781977" y="272218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grpSp>
    </p:spTree>
    <p:extLst>
      <p:ext uri="{BB962C8B-B14F-4D97-AF65-F5344CB8AC3E}">
        <p14:creationId xmlns:p14="http://schemas.microsoft.com/office/powerpoint/2010/main" val="3395819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 (Third Percolate Down)</a:t>
            </a:r>
          </a:p>
        </p:txBody>
      </p:sp>
      <p:sp>
        <p:nvSpPr>
          <p:cNvPr id="3" name="Content Placeholder 2"/>
          <p:cNvSpPr>
            <a:spLocks noGrp="1"/>
          </p:cNvSpPr>
          <p:nvPr>
            <p:ph idx="1"/>
          </p:nvPr>
        </p:nvSpPr>
        <p:spPr>
          <a:xfrm>
            <a:off x="1981200" y="1214121"/>
            <a:ext cx="8458200" cy="1219201"/>
          </a:xfrm>
        </p:spPr>
        <p:txBody>
          <a:bodyPr>
            <a:normAutofit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Next we percolate down from the root to repair the heap property.">
            <a:extLst>
              <a:ext uri="{FF2B5EF4-FFF2-40B4-BE49-F238E27FC236}">
                <a16:creationId xmlns:a16="http://schemas.microsoft.com/office/drawing/2014/main" id="{D6471605-609F-309D-337B-395E48B87A74}"/>
              </a:ext>
            </a:extLst>
          </p:cNvPr>
          <p:cNvGrpSpPr/>
          <p:nvPr/>
        </p:nvGrpSpPr>
        <p:grpSpPr>
          <a:xfrm>
            <a:off x="2964445" y="2357121"/>
            <a:ext cx="6560556" cy="3344633"/>
            <a:chOff x="2964445" y="2357121"/>
            <a:chExt cx="6560556" cy="3344633"/>
          </a:xfrm>
        </p:grpSpPr>
        <p:sp>
          <p:nvSpPr>
            <p:cNvPr id="5" name="Oval 4"/>
            <p:cNvSpPr/>
            <p:nvPr/>
          </p:nvSpPr>
          <p:spPr>
            <a:xfrm>
              <a:off x="5996855" y="323087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54"/>
              <a:chOff x="1978924" y="2722180"/>
              <a:chExt cx="5336453" cy="537354"/>
            </a:xfrm>
          </p:grpSpPr>
          <p:grpSp>
            <p:nvGrpSpPr>
              <p:cNvPr id="86" name="Group 85"/>
              <p:cNvGrpSpPr/>
              <p:nvPr/>
            </p:nvGrpSpPr>
            <p:grpSpPr>
              <a:xfrm>
                <a:off x="1978924" y="2726121"/>
                <a:ext cx="4802307" cy="533413"/>
                <a:chOff x="1978924" y="2971800"/>
                <a:chExt cx="4802307" cy="533413"/>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520" y="2971813"/>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6" name="Rectangle 95"/>
                <p:cNvSpPr/>
                <p:nvPr/>
              </p:nvSpPr>
              <p:spPr>
                <a:xfrm>
                  <a:off x="6247831" y="297180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sp>
            <p:nvSpPr>
              <p:cNvPr id="116" name="Rectangle 115"/>
              <p:cNvSpPr/>
              <p:nvPr/>
            </p:nvSpPr>
            <p:spPr>
              <a:xfrm>
                <a:off x="6781977" y="272218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grpSp>
    </p:spTree>
    <p:extLst>
      <p:ext uri="{BB962C8B-B14F-4D97-AF65-F5344CB8AC3E}">
        <p14:creationId xmlns:p14="http://schemas.microsoft.com/office/powerpoint/2010/main" val="3734682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2E9-3F02-2CFB-F8A1-0798247A535B}"/>
              </a:ext>
            </a:extLst>
          </p:cNvPr>
          <p:cNvSpPr>
            <a:spLocks noGrp="1"/>
          </p:cNvSpPr>
          <p:nvPr>
            <p:ph type="title"/>
          </p:nvPr>
        </p:nvSpPr>
        <p:spPr/>
        <p:txBody>
          <a:bodyPr/>
          <a:lstStyle/>
          <a:p>
            <a:r>
              <a:rPr lang="en-US" dirty="0"/>
              <a:t>In Place Heap Sort - Summary</a:t>
            </a:r>
          </a:p>
        </p:txBody>
      </p:sp>
      <p:sp>
        <p:nvSpPr>
          <p:cNvPr id="3" name="Content Placeholder 2">
            <a:extLst>
              <a:ext uri="{FF2B5EF4-FFF2-40B4-BE49-F238E27FC236}">
                <a16:creationId xmlns:a16="http://schemas.microsoft.com/office/drawing/2014/main" id="{475C29A1-5CF0-19FF-2850-9349F3E580DF}"/>
              </a:ext>
            </a:extLst>
          </p:cNvPr>
          <p:cNvSpPr>
            <a:spLocks noGrp="1"/>
          </p:cNvSpPr>
          <p:nvPr>
            <p:ph idx="1"/>
          </p:nvPr>
        </p:nvSpPr>
        <p:spPr>
          <a:xfrm>
            <a:off x="838200" y="1402188"/>
            <a:ext cx="11252200" cy="1678693"/>
          </a:xfrm>
        </p:spPr>
        <p:txBody>
          <a:bodyPr>
            <a:normAutofit/>
          </a:bodyPr>
          <a:lstStyle/>
          <a:p>
            <a:r>
              <a:rPr lang="en-US" dirty="0"/>
              <a:t>Build a heap using the same array (Floyd’s build heap algorithm works)</a:t>
            </a:r>
          </a:p>
          <a:p>
            <a:r>
              <a:rPr lang="en-US" dirty="0"/>
              <a:t>Call extract</a:t>
            </a:r>
          </a:p>
          <a:p>
            <a:r>
              <a:rPr lang="en-US" dirty="0"/>
              <a:t>Put that at the end of the array</a:t>
            </a:r>
          </a:p>
          <a:p>
            <a:endParaRPr lang="en-US" dirty="0"/>
          </a:p>
          <a:p>
            <a:endParaRPr lang="en-US" dirty="0"/>
          </a:p>
        </p:txBody>
      </p:sp>
      <p:sp>
        <p:nvSpPr>
          <p:cNvPr id="4" name="TextBox 3">
            <a:extLst>
              <a:ext uri="{FF2B5EF4-FFF2-40B4-BE49-F238E27FC236}">
                <a16:creationId xmlns:a16="http://schemas.microsoft.com/office/drawing/2014/main" id="{400B9305-5813-9997-7771-B7BC37A4B988}"/>
              </a:ext>
            </a:extLst>
          </p:cNvPr>
          <p:cNvSpPr txBox="1"/>
          <p:nvPr/>
        </p:nvSpPr>
        <p:spPr>
          <a:xfrm>
            <a:off x="299720" y="3273374"/>
            <a:ext cx="4434840" cy="2031325"/>
          </a:xfrm>
          <a:prstGeom prst="rect">
            <a:avLst/>
          </a:prstGeom>
          <a:noFill/>
        </p:spPr>
        <p:txBody>
          <a:bodyPr wrap="square" rtlCol="0">
            <a:spAutoFit/>
          </a:bodyPr>
          <a:lstStyle/>
          <a:p>
            <a:r>
              <a:rPr lang="en-US" dirty="0" err="1"/>
              <a:t>buildHeap</a:t>
            </a:r>
            <a:r>
              <a:rPr lang="en-US" dirty="0"/>
              <a:t>(a);</a:t>
            </a:r>
          </a:p>
          <a:p>
            <a:r>
              <a:rPr lang="en-US" dirty="0"/>
              <a:t>for (int </a:t>
            </a:r>
            <a:r>
              <a:rPr lang="en-US" dirty="0" err="1"/>
              <a:t>i</a:t>
            </a:r>
            <a:r>
              <a:rPr lang="en-US" dirty="0"/>
              <a:t> = a.length-1; </a:t>
            </a:r>
            <a:r>
              <a:rPr lang="en-US" dirty="0" err="1"/>
              <a:t>i</a:t>
            </a:r>
            <a:r>
              <a:rPr lang="en-US" dirty="0"/>
              <a:t>&gt;=0; </a:t>
            </a:r>
            <a:r>
              <a:rPr lang="en-US" dirty="0" err="1"/>
              <a:t>i</a:t>
            </a:r>
            <a:r>
              <a:rPr lang="en-US" dirty="0"/>
              <a:t>--){</a:t>
            </a:r>
          </a:p>
          <a:p>
            <a:r>
              <a:rPr lang="en-US" dirty="0"/>
              <a:t>        temp=a[</a:t>
            </a:r>
            <a:r>
              <a:rPr lang="en-US" dirty="0" err="1"/>
              <a:t>i</a:t>
            </a:r>
            <a:r>
              <a:rPr lang="en-US" dirty="0"/>
              <a:t>]</a:t>
            </a:r>
          </a:p>
          <a:p>
            <a:r>
              <a:rPr lang="en-US" dirty="0"/>
              <a:t>        a[</a:t>
            </a:r>
            <a:r>
              <a:rPr lang="en-US" dirty="0" err="1"/>
              <a:t>i</a:t>
            </a:r>
            <a:r>
              <a:rPr lang="en-US" dirty="0"/>
              <a:t>] = a[0];</a:t>
            </a:r>
          </a:p>
          <a:p>
            <a:r>
              <a:rPr lang="en-US" dirty="0"/>
              <a:t>        a[0] = temp;</a:t>
            </a:r>
          </a:p>
          <a:p>
            <a:r>
              <a:rPr lang="en-US" dirty="0"/>
              <a:t>        </a:t>
            </a:r>
            <a:r>
              <a:rPr lang="en-US" dirty="0" err="1"/>
              <a:t>percolateDown</a:t>
            </a:r>
            <a:r>
              <a:rPr lang="en-US" dirty="0"/>
              <a:t>(0);</a:t>
            </a:r>
          </a:p>
          <a:p>
            <a:r>
              <a:rPr lang="en-US" dirty="0"/>
              <a:t>} </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3DF0B3D-6CCD-BDBB-6693-F8DD5945C5AE}"/>
                  </a:ext>
                </a:extLst>
              </p:cNvPr>
              <p:cNvSpPr txBox="1"/>
              <p:nvPr/>
            </p:nvSpPr>
            <p:spPr>
              <a:xfrm>
                <a:off x="5872480" y="3244334"/>
                <a:ext cx="4434840" cy="1384995"/>
              </a:xfrm>
              <a:prstGeom prst="rect">
                <a:avLst/>
              </a:prstGeom>
              <a:noFill/>
            </p:spPr>
            <p:txBody>
              <a:bodyPr wrap="square" rtlCol="0">
                <a:spAutoFit/>
              </a:bodyPr>
              <a:lstStyle/>
              <a:p>
                <a:r>
                  <a:rPr lang="en-US" sz="2800" dirty="0"/>
                  <a:t>Running Time:</a:t>
                </a:r>
              </a:p>
              <a:p>
                <a:r>
                  <a:rPr lang="en-US" sz="2800" dirty="0"/>
                  <a:t>	Worst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endParaRPr lang="en-US" sz="2800" dirty="0"/>
              </a:p>
              <a:p>
                <a:r>
                  <a:rPr lang="en-US" sz="2800" dirty="0"/>
                  <a:t>	Best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endParaRPr lang="en-US" sz="2800" dirty="0"/>
              </a:p>
            </p:txBody>
          </p:sp>
        </mc:Choice>
        <mc:Fallback xmlns="">
          <p:sp>
            <p:nvSpPr>
              <p:cNvPr id="40" name="TextBox 39">
                <a:extLst>
                  <a:ext uri="{FF2B5EF4-FFF2-40B4-BE49-F238E27FC236}">
                    <a16:creationId xmlns:a16="http://schemas.microsoft.com/office/drawing/2014/main" id="{83DF0B3D-6CCD-BDBB-6693-F8DD5945C5AE}"/>
                  </a:ext>
                </a:extLst>
              </p:cNvPr>
              <p:cNvSpPr txBox="1">
                <a:spLocks noRot="1" noChangeAspect="1" noMove="1" noResize="1" noEditPoints="1" noAdjustHandles="1" noChangeArrowheads="1" noChangeShapeType="1" noTextEdit="1"/>
              </p:cNvSpPr>
              <p:nvPr/>
            </p:nvSpPr>
            <p:spPr>
              <a:xfrm>
                <a:off x="5872480" y="3244334"/>
                <a:ext cx="4434840" cy="1384995"/>
              </a:xfrm>
              <a:prstGeom prst="rect">
                <a:avLst/>
              </a:prstGeom>
              <a:blipFill>
                <a:blip r:embed="rId2"/>
                <a:stretch>
                  <a:fillRect l="-274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1457515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BA937-A589-3551-E3A7-A1FA08C51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30710-F381-09BF-BFE1-CB00A4D77130}"/>
              </a:ext>
            </a:extLst>
          </p:cNvPr>
          <p:cNvSpPr>
            <a:spLocks noGrp="1"/>
          </p:cNvSpPr>
          <p:nvPr>
            <p:ph type="title"/>
          </p:nvPr>
        </p:nvSpPr>
        <p:spPr/>
        <p:txBody>
          <a:bodyPr/>
          <a:lstStyle/>
          <a:p>
            <a:r>
              <a:rPr lang="en-US" dirty="0"/>
              <a:t>Heap Sort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409E51-0D62-934E-3CFF-F309D80249AF}"/>
                  </a:ext>
                </a:extLst>
              </p:cNvPr>
              <p:cNvSpPr>
                <a:spLocks noGrp="1"/>
              </p:cNvSpPr>
              <p:nvPr>
                <p:ph idx="1"/>
              </p:nvPr>
            </p:nvSpPr>
            <p:spPr/>
            <p:txBody>
              <a:bodyPr>
                <a:normAutofit fontScale="77500" lnSpcReduction="20000"/>
              </a:bodyPr>
              <a:lstStyle/>
              <a:p>
                <a:r>
                  <a:rPr lang="en-US" dirty="0"/>
                  <a:t>Worst case running time</a:t>
                </a:r>
              </a:p>
              <a:p>
                <a:pPr lvl="1"/>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 </a:t>
                </a:r>
              </a:p>
              <a:p>
                <a:r>
                  <a:rPr lang="en-US" dirty="0"/>
                  <a:t>In place:</a:t>
                </a:r>
              </a:p>
              <a:p>
                <a:pPr lvl="1"/>
                <a:r>
                  <a:rPr lang="en-US" dirty="0"/>
                  <a:t>YES!</a:t>
                </a:r>
              </a:p>
              <a:p>
                <a:pPr lvl="1"/>
                <a:r>
                  <a:rPr lang="en-US" dirty="0"/>
                  <a:t>We only swap items within the given array</a:t>
                </a:r>
              </a:p>
              <a:p>
                <a:r>
                  <a:rPr lang="en-US" dirty="0"/>
                  <a:t>Adaptive</a:t>
                </a:r>
              </a:p>
              <a:p>
                <a:pPr lvl="1"/>
                <a:r>
                  <a:rPr lang="en-US" dirty="0"/>
                  <a:t>NO!</a:t>
                </a:r>
              </a:p>
              <a:p>
                <a:pPr lvl="1"/>
                <a:r>
                  <a:rPr lang="en-US" dirty="0"/>
                  <a:t>Running time is the same regardless of original list’s order</a:t>
                </a:r>
              </a:p>
              <a:p>
                <a:r>
                  <a:rPr lang="en-US" dirty="0"/>
                  <a:t>Online</a:t>
                </a:r>
              </a:p>
              <a:p>
                <a:pPr lvl="1"/>
                <a:r>
                  <a:rPr lang="en-US" dirty="0"/>
                  <a:t>NO!</a:t>
                </a:r>
              </a:p>
              <a:p>
                <a:pPr lvl="1"/>
                <a:r>
                  <a:rPr lang="en-US" dirty="0"/>
                  <a:t>We need all elements in the heap before we can start extracting</a:t>
                </a:r>
              </a:p>
              <a:p>
                <a:r>
                  <a:rPr lang="en-US" dirty="0"/>
                  <a:t>Stable</a:t>
                </a:r>
              </a:p>
              <a:p>
                <a:pPr lvl="1"/>
                <a:r>
                  <a:rPr lang="en-US" dirty="0"/>
                  <a:t>NO!</a:t>
                </a:r>
              </a:p>
              <a:p>
                <a:pPr lvl="1"/>
                <a:r>
                  <a:rPr lang="en-US" dirty="0"/>
                  <a:t>Question on Exercise 6</a:t>
                </a:r>
              </a:p>
            </p:txBody>
          </p:sp>
        </mc:Choice>
        <mc:Fallback xmlns="">
          <p:sp>
            <p:nvSpPr>
              <p:cNvPr id="3" name="Content Placeholder 2">
                <a:extLst>
                  <a:ext uri="{FF2B5EF4-FFF2-40B4-BE49-F238E27FC236}">
                    <a16:creationId xmlns:a16="http://schemas.microsoft.com/office/drawing/2014/main" id="{43409E51-0D62-934E-3CFF-F309D80249AF}"/>
                  </a:ext>
                </a:extLst>
              </p:cNvPr>
              <p:cNvSpPr>
                <a:spLocks noGrp="1" noRot="1" noChangeAspect="1" noMove="1" noResize="1" noEditPoints="1" noAdjustHandles="1" noChangeArrowheads="1" noChangeShapeType="1" noTextEdit="1"/>
              </p:cNvSpPr>
              <p:nvPr>
                <p:ph idx="1"/>
              </p:nvPr>
            </p:nvSpPr>
            <p:spPr>
              <a:blipFill>
                <a:blip r:embed="rId2"/>
                <a:stretch>
                  <a:fillRect l="-696" t="-2801"/>
                </a:stretch>
              </a:blipFill>
            </p:spPr>
            <p:txBody>
              <a:bodyPr/>
              <a:lstStyle/>
              <a:p>
                <a:r>
                  <a:rPr lang="en-US">
                    <a:noFill/>
                  </a:rPr>
                  <a:t> </a:t>
                </a:r>
              </a:p>
            </p:txBody>
          </p:sp>
        </mc:Fallback>
      </mc:AlternateContent>
    </p:spTree>
    <p:extLst>
      <p:ext uri="{BB962C8B-B14F-4D97-AF65-F5344CB8AC3E}">
        <p14:creationId xmlns:p14="http://schemas.microsoft.com/office/powerpoint/2010/main" val="2628269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CBAD-23AB-0CC2-48DA-218DAB0B7E52}"/>
              </a:ext>
            </a:extLst>
          </p:cNvPr>
          <p:cNvSpPr>
            <a:spLocks noGrp="1"/>
          </p:cNvSpPr>
          <p:nvPr>
            <p:ph type="title"/>
          </p:nvPr>
        </p:nvSpPr>
        <p:spPr/>
        <p:txBody>
          <a:bodyPr/>
          <a:lstStyle/>
          <a:p>
            <a:r>
              <a:rPr lang="en-US" dirty="0"/>
              <a:t>Divide And Conquer Sorting</a:t>
            </a:r>
          </a:p>
        </p:txBody>
      </p:sp>
      <p:sp>
        <p:nvSpPr>
          <p:cNvPr id="3" name="Content Placeholder 2">
            <a:extLst>
              <a:ext uri="{FF2B5EF4-FFF2-40B4-BE49-F238E27FC236}">
                <a16:creationId xmlns:a16="http://schemas.microsoft.com/office/drawing/2014/main" id="{8209AF56-68BF-F3D5-11B8-6D7ECED34320}"/>
              </a:ext>
            </a:extLst>
          </p:cNvPr>
          <p:cNvSpPr>
            <a:spLocks noGrp="1"/>
          </p:cNvSpPr>
          <p:nvPr>
            <p:ph idx="1"/>
          </p:nvPr>
        </p:nvSpPr>
        <p:spPr/>
        <p:txBody>
          <a:bodyPr/>
          <a:lstStyle/>
          <a:p>
            <a:r>
              <a:rPr lang="en-US" dirty="0"/>
              <a:t>Divide and Conquer:</a:t>
            </a:r>
          </a:p>
          <a:p>
            <a:pPr lvl="1"/>
            <a:r>
              <a:rPr lang="en-US" dirty="0"/>
              <a:t>Recursive algorithm design technique</a:t>
            </a:r>
          </a:p>
          <a:p>
            <a:pPr lvl="1"/>
            <a:r>
              <a:rPr lang="en-US" dirty="0"/>
              <a:t>Solve a large problem by breaking it up into smaller versions of the same problem</a:t>
            </a:r>
          </a:p>
          <a:p>
            <a:endParaRPr lang="en-US" dirty="0"/>
          </a:p>
        </p:txBody>
      </p:sp>
    </p:spTree>
    <p:extLst>
      <p:ext uri="{BB962C8B-B14F-4D97-AF65-F5344CB8AC3E}">
        <p14:creationId xmlns:p14="http://schemas.microsoft.com/office/powerpoint/2010/main" val="2889008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676" y="128263"/>
            <a:ext cx="5657193" cy="1325563"/>
          </a:xfrm>
        </p:spPr>
        <p:txBody>
          <a:bodyPr/>
          <a:lstStyle/>
          <a:p>
            <a:r>
              <a:rPr lang="en-US" dirty="0"/>
              <a:t>Divide and Conquer</a:t>
            </a:r>
          </a:p>
        </p:txBody>
      </p:sp>
      <p:sp>
        <p:nvSpPr>
          <p:cNvPr id="3" name="Content Placeholder 2"/>
          <p:cNvSpPr>
            <a:spLocks noGrp="1"/>
          </p:cNvSpPr>
          <p:nvPr>
            <p:ph idx="4294967295"/>
          </p:nvPr>
        </p:nvSpPr>
        <p:spPr>
          <a:xfrm>
            <a:off x="3287049" y="1343386"/>
            <a:ext cx="8904951" cy="5257800"/>
          </a:xfrm>
        </p:spPr>
        <p:txBody>
          <a:bodyPr>
            <a:normAutofit/>
          </a:bodyPr>
          <a:lstStyle/>
          <a:p>
            <a:r>
              <a:rPr lang="en-US" b="1" dirty="0">
                <a:solidFill>
                  <a:srgbClr val="0070C0"/>
                </a:solidFill>
              </a:rPr>
              <a:t>Base Case</a:t>
            </a:r>
            <a:r>
              <a:rPr lang="en-US" b="1" dirty="0"/>
              <a:t>: </a:t>
            </a:r>
          </a:p>
          <a:p>
            <a:pPr lvl="1"/>
            <a:r>
              <a:rPr lang="en-US" dirty="0"/>
              <a:t>If the problem is “small” then solve directly and return</a:t>
            </a:r>
          </a:p>
          <a:p>
            <a:pPr lvl="2"/>
            <a:endParaRPr lang="en-US" sz="2600" b="1" dirty="0">
              <a:solidFill>
                <a:srgbClr val="0070C0"/>
              </a:solidFill>
            </a:endParaRPr>
          </a:p>
          <a:p>
            <a:r>
              <a:rPr lang="en-US" b="1" dirty="0">
                <a:solidFill>
                  <a:srgbClr val="0070C0"/>
                </a:solidFill>
              </a:rPr>
              <a:t>Divide</a:t>
            </a:r>
            <a:r>
              <a:rPr lang="en-US" b="1" dirty="0"/>
              <a:t>: </a:t>
            </a:r>
          </a:p>
          <a:p>
            <a:pPr lvl="1"/>
            <a:r>
              <a:rPr lang="en-US" dirty="0"/>
              <a:t>Break the problem into subproblem(s), each smaller instances</a:t>
            </a:r>
          </a:p>
          <a:p>
            <a:pPr lvl="1"/>
            <a:endParaRPr lang="en-US" sz="2600" b="1" dirty="0"/>
          </a:p>
          <a:p>
            <a:r>
              <a:rPr lang="en-US" b="1" dirty="0">
                <a:solidFill>
                  <a:srgbClr val="0070C0"/>
                </a:solidFill>
              </a:rPr>
              <a:t>Conquer</a:t>
            </a:r>
            <a:r>
              <a:rPr lang="en-US" b="1" dirty="0"/>
              <a:t>:</a:t>
            </a:r>
          </a:p>
          <a:p>
            <a:pPr lvl="1"/>
            <a:r>
              <a:rPr lang="en-US" dirty="0"/>
              <a:t>Solve subproblem(s) recursively</a:t>
            </a:r>
          </a:p>
          <a:p>
            <a:pPr lvl="1"/>
            <a:endParaRPr lang="en-US" sz="2600" dirty="0">
              <a:solidFill>
                <a:srgbClr val="FF33CC"/>
              </a:solidFill>
            </a:endParaRPr>
          </a:p>
          <a:p>
            <a:r>
              <a:rPr lang="en-US" b="1" dirty="0">
                <a:solidFill>
                  <a:srgbClr val="0070C0"/>
                </a:solidFill>
              </a:rPr>
              <a:t>Combine</a:t>
            </a:r>
            <a:r>
              <a:rPr lang="en-US" b="1" dirty="0"/>
              <a:t>:</a:t>
            </a:r>
          </a:p>
          <a:p>
            <a:pPr lvl="1"/>
            <a:r>
              <a:rPr lang="en-US" dirty="0"/>
              <a:t>Use solutions to subproblems to solve original problem</a:t>
            </a:r>
          </a:p>
        </p:txBody>
      </p:sp>
      <p:grpSp>
        <p:nvGrpSpPr>
          <p:cNvPr id="5" name="Group 4" descr="The yarn problem from week 1 of class is an example of a divide and conquer algorithm. Recall that the objective was to find the end of a piece of yarn from among a pile of yarn (while the opposite end was known to be inside of the blanket).">
            <a:extLst>
              <a:ext uri="{FF2B5EF4-FFF2-40B4-BE49-F238E27FC236}">
                <a16:creationId xmlns:a16="http://schemas.microsoft.com/office/drawing/2014/main" id="{DADF71E6-F9FB-D6A8-1E23-54C6D3C4AD9B}"/>
              </a:ext>
            </a:extLst>
          </p:cNvPr>
          <p:cNvGrpSpPr/>
          <p:nvPr/>
        </p:nvGrpSpPr>
        <p:grpSpPr>
          <a:xfrm>
            <a:off x="7072551" y="97820"/>
            <a:ext cx="2535365" cy="1245566"/>
            <a:chOff x="1828800" y="1295400"/>
            <a:chExt cx="9753600" cy="4791716"/>
          </a:xfrm>
        </p:grpSpPr>
        <p:pic>
          <p:nvPicPr>
            <p:cNvPr id="6" name="Picture 2">
              <a:extLst>
                <a:ext uri="{FF2B5EF4-FFF2-40B4-BE49-F238E27FC236}">
                  <a16:creationId xmlns:a16="http://schemas.microsoft.com/office/drawing/2014/main" id="{DAC2D07C-463A-A5C5-6448-C3934F49A20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00"/>
            <a:stretch/>
          </p:blipFill>
          <p:spPr bwMode="auto">
            <a:xfrm>
              <a:off x="5410200" y="1562741"/>
              <a:ext cx="6172200" cy="4524375"/>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32BDA3FC-F142-9C70-E4D6-4E5EE4158D0A}"/>
                </a:ext>
              </a:extLst>
            </p:cNvPr>
            <p:cNvSpPr/>
            <p:nvPr/>
          </p:nvSpPr>
          <p:spPr>
            <a:xfrm>
              <a:off x="1828800" y="1295400"/>
              <a:ext cx="3852820" cy="4022719"/>
            </a:xfrm>
            <a:custGeom>
              <a:avLst/>
              <a:gdLst>
                <a:gd name="connsiteX0" fmla="*/ 3613123 w 3852820"/>
                <a:gd name="connsiteY0" fmla="*/ 763480 h 4022719"/>
                <a:gd name="connsiteX1" fmla="*/ 3178117 w 3852820"/>
                <a:gd name="connsiteY1" fmla="*/ 772357 h 4022719"/>
                <a:gd name="connsiteX2" fmla="*/ 2849643 w 3852820"/>
                <a:gd name="connsiteY2" fmla="*/ 887767 h 4022719"/>
                <a:gd name="connsiteX3" fmla="*/ 2680968 w 3852820"/>
                <a:gd name="connsiteY3" fmla="*/ 967666 h 4022719"/>
                <a:gd name="connsiteX4" fmla="*/ 2601069 w 3852820"/>
                <a:gd name="connsiteY4" fmla="*/ 1145220 h 4022719"/>
                <a:gd name="connsiteX5" fmla="*/ 2583313 w 3852820"/>
                <a:gd name="connsiteY5" fmla="*/ 1384917 h 4022719"/>
                <a:gd name="connsiteX6" fmla="*/ 2609946 w 3852820"/>
                <a:gd name="connsiteY6" fmla="*/ 2130641 h 4022719"/>
                <a:gd name="connsiteX7" fmla="*/ 2751989 w 3852820"/>
                <a:gd name="connsiteY7" fmla="*/ 2547891 h 4022719"/>
                <a:gd name="connsiteX8" fmla="*/ 2672090 w 3852820"/>
                <a:gd name="connsiteY8" fmla="*/ 2849732 h 4022719"/>
                <a:gd name="connsiteX9" fmla="*/ 2316983 w 3852820"/>
                <a:gd name="connsiteY9" fmla="*/ 3053919 h 4022719"/>
                <a:gd name="connsiteX10" fmla="*/ 1846467 w 3852820"/>
                <a:gd name="connsiteY10" fmla="*/ 2982897 h 4022719"/>
                <a:gd name="connsiteX11" fmla="*/ 1526871 w 3852820"/>
                <a:gd name="connsiteY11" fmla="*/ 2769833 h 4022719"/>
                <a:gd name="connsiteX12" fmla="*/ 923189 w 3852820"/>
                <a:gd name="connsiteY12" fmla="*/ 2512381 h 4022719"/>
                <a:gd name="connsiteX13" fmla="*/ 594715 w 3852820"/>
                <a:gd name="connsiteY13" fmla="*/ 2104008 h 4022719"/>
                <a:gd name="connsiteX14" fmla="*/ 585838 w 3852820"/>
                <a:gd name="connsiteY14" fmla="*/ 2015231 h 4022719"/>
                <a:gd name="connsiteX15" fmla="*/ 1216152 w 3852820"/>
                <a:gd name="connsiteY15" fmla="*/ 1509204 h 4022719"/>
                <a:gd name="connsiteX16" fmla="*/ 1677791 w 3852820"/>
                <a:gd name="connsiteY16" fmla="*/ 1447060 h 4022719"/>
                <a:gd name="connsiteX17" fmla="*/ 2849643 w 3852820"/>
                <a:gd name="connsiteY17" fmla="*/ 1784412 h 4022719"/>
                <a:gd name="connsiteX18" fmla="*/ 2956175 w 3852820"/>
                <a:gd name="connsiteY18" fmla="*/ 1882066 h 4022719"/>
                <a:gd name="connsiteX19" fmla="*/ 3009441 w 3852820"/>
                <a:gd name="connsiteY19" fmla="*/ 2032987 h 4022719"/>
                <a:gd name="connsiteX20" fmla="*/ 2956175 w 3852820"/>
                <a:gd name="connsiteY20" fmla="*/ 2379216 h 4022719"/>
                <a:gd name="connsiteX21" fmla="*/ 2654335 w 3852820"/>
                <a:gd name="connsiteY21" fmla="*/ 2645546 h 4022719"/>
                <a:gd name="connsiteX22" fmla="*/ 2103919 w 3852820"/>
                <a:gd name="connsiteY22" fmla="*/ 3258105 h 4022719"/>
                <a:gd name="connsiteX23" fmla="*/ 1864222 w 3852820"/>
                <a:gd name="connsiteY23" fmla="*/ 3382392 h 4022719"/>
                <a:gd name="connsiteX24" fmla="*/ 1296051 w 3852820"/>
                <a:gd name="connsiteY24" fmla="*/ 3311371 h 4022719"/>
                <a:gd name="connsiteX25" fmla="*/ 1145131 w 3852820"/>
                <a:gd name="connsiteY25" fmla="*/ 3222594 h 4022719"/>
                <a:gd name="connsiteX26" fmla="*/ 1065232 w 3852820"/>
                <a:gd name="connsiteY26" fmla="*/ 3080552 h 4022719"/>
                <a:gd name="connsiteX27" fmla="*/ 994210 w 3852820"/>
                <a:gd name="connsiteY27" fmla="*/ 1890944 h 4022719"/>
                <a:gd name="connsiteX28" fmla="*/ 1038599 w 3852820"/>
                <a:gd name="connsiteY28" fmla="*/ 958788 h 4022719"/>
                <a:gd name="connsiteX29" fmla="*/ 1003088 w 3852820"/>
                <a:gd name="connsiteY29" fmla="*/ 727969 h 4022719"/>
                <a:gd name="connsiteX30" fmla="*/ 976455 w 3852820"/>
                <a:gd name="connsiteY30" fmla="*/ 648070 h 4022719"/>
                <a:gd name="connsiteX31" fmla="*/ 878801 w 3852820"/>
                <a:gd name="connsiteY31" fmla="*/ 612559 h 4022719"/>
                <a:gd name="connsiteX32" fmla="*/ 674614 w 3852820"/>
                <a:gd name="connsiteY32" fmla="*/ 701336 h 4022719"/>
                <a:gd name="connsiteX33" fmla="*/ 328385 w 3852820"/>
                <a:gd name="connsiteY33" fmla="*/ 1189608 h 4022719"/>
                <a:gd name="connsiteX34" fmla="*/ 319507 w 3852820"/>
                <a:gd name="connsiteY34" fmla="*/ 1606858 h 4022719"/>
                <a:gd name="connsiteX35" fmla="*/ 470428 w 3852820"/>
                <a:gd name="connsiteY35" fmla="*/ 1988598 h 4022719"/>
                <a:gd name="connsiteX36" fmla="*/ 807779 w 3852820"/>
                <a:gd name="connsiteY36" fmla="*/ 2379216 h 4022719"/>
                <a:gd name="connsiteX37" fmla="*/ 1402583 w 3852820"/>
                <a:gd name="connsiteY37" fmla="*/ 2494625 h 4022719"/>
                <a:gd name="connsiteX38" fmla="*/ 1633403 w 3852820"/>
                <a:gd name="connsiteY38" fmla="*/ 2467992 h 4022719"/>
                <a:gd name="connsiteX39" fmla="*/ 2059531 w 3852820"/>
                <a:gd name="connsiteY39" fmla="*/ 1731146 h 4022719"/>
                <a:gd name="connsiteX40" fmla="*/ 2015142 w 3852820"/>
                <a:gd name="connsiteY40" fmla="*/ 1056443 h 4022719"/>
                <a:gd name="connsiteX41" fmla="*/ 1846467 w 3852820"/>
                <a:gd name="connsiteY41" fmla="*/ 594804 h 4022719"/>
                <a:gd name="connsiteX42" fmla="*/ 1517993 w 3852820"/>
                <a:gd name="connsiteY42" fmla="*/ 958788 h 4022719"/>
                <a:gd name="connsiteX43" fmla="*/ 1535748 w 3852820"/>
                <a:gd name="connsiteY43" fmla="*/ 1420427 h 4022719"/>
                <a:gd name="connsiteX44" fmla="*/ 1748812 w 3852820"/>
                <a:gd name="connsiteY44" fmla="*/ 2059620 h 4022719"/>
                <a:gd name="connsiteX45" fmla="*/ 2902909 w 3852820"/>
                <a:gd name="connsiteY45" fmla="*/ 3045041 h 4022719"/>
                <a:gd name="connsiteX46" fmla="*/ 3169239 w 3852820"/>
                <a:gd name="connsiteY46" fmla="*/ 3160451 h 4022719"/>
                <a:gd name="connsiteX47" fmla="*/ 3382304 w 3852820"/>
                <a:gd name="connsiteY47" fmla="*/ 3400148 h 4022719"/>
                <a:gd name="connsiteX48" fmla="*/ 3444447 w 3852820"/>
                <a:gd name="connsiteY48" fmla="*/ 3604334 h 4022719"/>
                <a:gd name="connsiteX49" fmla="*/ 2592191 w 3852820"/>
                <a:gd name="connsiteY49" fmla="*/ 3817398 h 4022719"/>
                <a:gd name="connsiteX50" fmla="*/ 1722179 w 3852820"/>
                <a:gd name="connsiteY50" fmla="*/ 3355759 h 4022719"/>
                <a:gd name="connsiteX51" fmla="*/ 1677791 w 3852820"/>
                <a:gd name="connsiteY51" fmla="*/ 3089429 h 4022719"/>
                <a:gd name="connsiteX52" fmla="*/ 1810956 w 3852820"/>
                <a:gd name="connsiteY52" fmla="*/ 2707689 h 4022719"/>
                <a:gd name="connsiteX53" fmla="*/ 2263717 w 3852820"/>
                <a:gd name="connsiteY53" fmla="*/ 2423604 h 4022719"/>
                <a:gd name="connsiteX54" fmla="*/ 2707601 w 3852820"/>
                <a:gd name="connsiteY54" fmla="*/ 2059620 h 4022719"/>
                <a:gd name="connsiteX55" fmla="*/ 2760867 w 3852820"/>
                <a:gd name="connsiteY55" fmla="*/ 1864311 h 4022719"/>
                <a:gd name="connsiteX56" fmla="*/ 2148307 w 3852820"/>
                <a:gd name="connsiteY56" fmla="*/ 1526959 h 4022719"/>
                <a:gd name="connsiteX57" fmla="*/ 1926366 w 3852820"/>
                <a:gd name="connsiteY57" fmla="*/ 1615736 h 4022719"/>
                <a:gd name="connsiteX58" fmla="*/ 2245962 w 3852820"/>
                <a:gd name="connsiteY58" fmla="*/ 2334827 h 4022719"/>
                <a:gd name="connsiteX59" fmla="*/ 3258016 w 3852820"/>
                <a:gd name="connsiteY59" fmla="*/ 2991775 h 4022719"/>
                <a:gd name="connsiteX60" fmla="*/ 3426692 w 3852820"/>
                <a:gd name="connsiteY60" fmla="*/ 3089429 h 4022719"/>
                <a:gd name="connsiteX61" fmla="*/ 3524346 w 3852820"/>
                <a:gd name="connsiteY61" fmla="*/ 3124940 h 4022719"/>
                <a:gd name="connsiteX62" fmla="*/ 3559857 w 3852820"/>
                <a:gd name="connsiteY62" fmla="*/ 3178206 h 4022719"/>
                <a:gd name="connsiteX63" fmla="*/ 2965053 w 3852820"/>
                <a:gd name="connsiteY63" fmla="*/ 3648722 h 4022719"/>
                <a:gd name="connsiteX64" fmla="*/ 2459026 w 3852820"/>
                <a:gd name="connsiteY64" fmla="*/ 3391270 h 4022719"/>
                <a:gd name="connsiteX65" fmla="*/ 2388005 w 3852820"/>
                <a:gd name="connsiteY65" fmla="*/ 3160451 h 4022719"/>
                <a:gd name="connsiteX66" fmla="*/ 2680968 w 3852820"/>
                <a:gd name="connsiteY66" fmla="*/ 2370338 h 4022719"/>
                <a:gd name="connsiteX67" fmla="*/ 2716478 w 3852820"/>
                <a:gd name="connsiteY67" fmla="*/ 2059620 h 4022719"/>
                <a:gd name="connsiteX68" fmla="*/ 1739935 w 3852820"/>
                <a:gd name="connsiteY68" fmla="*/ 1438183 h 4022719"/>
                <a:gd name="connsiteX69" fmla="*/ 1136253 w 3852820"/>
                <a:gd name="connsiteY69" fmla="*/ 2015231 h 4022719"/>
                <a:gd name="connsiteX70" fmla="*/ 2103919 w 3852820"/>
                <a:gd name="connsiteY70" fmla="*/ 3169328 h 4022719"/>
                <a:gd name="connsiteX71" fmla="*/ 2441271 w 3852820"/>
                <a:gd name="connsiteY71" fmla="*/ 3195961 h 4022719"/>
                <a:gd name="connsiteX72" fmla="*/ 2601069 w 3852820"/>
                <a:gd name="connsiteY72" fmla="*/ 2965142 h 4022719"/>
                <a:gd name="connsiteX73" fmla="*/ 1766568 w 3852820"/>
                <a:gd name="connsiteY73" fmla="*/ 1775534 h 4022719"/>
                <a:gd name="connsiteX74" fmla="*/ 1340439 w 3852820"/>
                <a:gd name="connsiteY74" fmla="*/ 1802167 h 4022719"/>
                <a:gd name="connsiteX75" fmla="*/ 1633403 w 3852820"/>
                <a:gd name="connsiteY75" fmla="*/ 3888420 h 4022719"/>
                <a:gd name="connsiteX76" fmla="*/ 2015142 w 3852820"/>
                <a:gd name="connsiteY76" fmla="*/ 3994952 h 4022719"/>
                <a:gd name="connsiteX77" fmla="*/ 2095041 w 3852820"/>
                <a:gd name="connsiteY77" fmla="*/ 3630967 h 4022719"/>
                <a:gd name="connsiteX78" fmla="*/ 1864222 w 3852820"/>
                <a:gd name="connsiteY78" fmla="*/ 3204839 h 4022719"/>
                <a:gd name="connsiteX79" fmla="*/ 1828711 w 3852820"/>
                <a:gd name="connsiteY79" fmla="*/ 3178206 h 4022719"/>
                <a:gd name="connsiteX80" fmla="*/ 1899733 w 3852820"/>
                <a:gd name="connsiteY80" fmla="*/ 3204839 h 4022719"/>
                <a:gd name="connsiteX81" fmla="*/ 2503414 w 3852820"/>
                <a:gd name="connsiteY81" fmla="*/ 3586579 h 4022719"/>
                <a:gd name="connsiteX82" fmla="*/ 2840766 w 3852820"/>
                <a:gd name="connsiteY82" fmla="*/ 3613212 h 4022719"/>
                <a:gd name="connsiteX83" fmla="*/ 2609946 w 3852820"/>
                <a:gd name="connsiteY83" fmla="*/ 2743200 h 4022719"/>
                <a:gd name="connsiteX84" fmla="*/ 2494537 w 3852820"/>
                <a:gd name="connsiteY84" fmla="*/ 2707689 h 4022719"/>
                <a:gd name="connsiteX85" fmla="*/ 2627702 w 3852820"/>
                <a:gd name="connsiteY85" fmla="*/ 3542190 h 4022719"/>
                <a:gd name="connsiteX86" fmla="*/ 3222506 w 3852820"/>
                <a:gd name="connsiteY86" fmla="*/ 3178206 h 4022719"/>
                <a:gd name="connsiteX87" fmla="*/ 3186995 w 3852820"/>
                <a:gd name="connsiteY87" fmla="*/ 2512381 h 4022719"/>
                <a:gd name="connsiteX88" fmla="*/ 1952999 w 3852820"/>
                <a:gd name="connsiteY88" fmla="*/ 1722268 h 4022719"/>
                <a:gd name="connsiteX89" fmla="*/ 1731057 w 3852820"/>
                <a:gd name="connsiteY89" fmla="*/ 1899821 h 4022719"/>
                <a:gd name="connsiteX90" fmla="*/ 2343616 w 3852820"/>
                <a:gd name="connsiteY90" fmla="*/ 2547891 h 4022719"/>
                <a:gd name="connsiteX91" fmla="*/ 2414638 w 3852820"/>
                <a:gd name="connsiteY91" fmla="*/ 1331651 h 4022719"/>
                <a:gd name="connsiteX92" fmla="*/ 1802078 w 3852820"/>
                <a:gd name="connsiteY92" fmla="*/ 1029810 h 4022719"/>
                <a:gd name="connsiteX93" fmla="*/ 914311 w 3852820"/>
                <a:gd name="connsiteY93" fmla="*/ 1633491 h 4022719"/>
                <a:gd name="connsiteX94" fmla="*/ 923189 w 3852820"/>
                <a:gd name="connsiteY94" fmla="*/ 1819922 h 4022719"/>
                <a:gd name="connsiteX95" fmla="*/ 1589014 w 3852820"/>
                <a:gd name="connsiteY95" fmla="*/ 1944210 h 4022719"/>
                <a:gd name="connsiteX96" fmla="*/ 2041775 w 3852820"/>
                <a:gd name="connsiteY96" fmla="*/ 1695635 h 4022719"/>
                <a:gd name="connsiteX97" fmla="*/ 1287173 w 3852820"/>
                <a:gd name="connsiteY97" fmla="*/ 319596 h 4022719"/>
                <a:gd name="connsiteX98" fmla="*/ 940944 w 3852820"/>
                <a:gd name="connsiteY98" fmla="*/ 230820 h 4022719"/>
                <a:gd name="connsiteX99" fmla="*/ 603593 w 3852820"/>
                <a:gd name="connsiteY99" fmla="*/ 772357 h 4022719"/>
                <a:gd name="connsiteX100" fmla="*/ 727880 w 3852820"/>
                <a:gd name="connsiteY100" fmla="*/ 2148396 h 4022719"/>
                <a:gd name="connsiteX101" fmla="*/ 967577 w 3852820"/>
                <a:gd name="connsiteY101" fmla="*/ 2405849 h 4022719"/>
                <a:gd name="connsiteX102" fmla="*/ 1509115 w 3852820"/>
                <a:gd name="connsiteY102" fmla="*/ 2299317 h 4022719"/>
                <a:gd name="connsiteX103" fmla="*/ 1855344 w 3852820"/>
                <a:gd name="connsiteY103" fmla="*/ 656948 h 4022719"/>
                <a:gd name="connsiteX104" fmla="*/ 1331562 w 3852820"/>
                <a:gd name="connsiteY104" fmla="*/ 514905 h 4022719"/>
                <a:gd name="connsiteX105" fmla="*/ 940944 w 3852820"/>
                <a:gd name="connsiteY105" fmla="*/ 2725445 h 4022719"/>
                <a:gd name="connsiteX106" fmla="*/ 1739935 w 3852820"/>
                <a:gd name="connsiteY106" fmla="*/ 3338004 h 4022719"/>
                <a:gd name="connsiteX107" fmla="*/ 2396882 w 3852820"/>
                <a:gd name="connsiteY107" fmla="*/ 2991775 h 4022719"/>
                <a:gd name="connsiteX108" fmla="*/ 1793201 w 3852820"/>
                <a:gd name="connsiteY108" fmla="*/ 1864311 h 4022719"/>
                <a:gd name="connsiteX109" fmla="*/ 1313806 w 3852820"/>
                <a:gd name="connsiteY109" fmla="*/ 2192785 h 4022719"/>
                <a:gd name="connsiteX110" fmla="*/ 1384828 w 3852820"/>
                <a:gd name="connsiteY110" fmla="*/ 3941686 h 4022719"/>
                <a:gd name="connsiteX111" fmla="*/ 2503414 w 3852820"/>
                <a:gd name="connsiteY111" fmla="*/ 4012707 h 4022719"/>
                <a:gd name="connsiteX112" fmla="*/ 3089340 w 3852820"/>
                <a:gd name="connsiteY112" fmla="*/ 3639845 h 4022719"/>
                <a:gd name="connsiteX113" fmla="*/ 3027197 w 3852820"/>
                <a:gd name="connsiteY113" fmla="*/ 2068497 h 4022719"/>
                <a:gd name="connsiteX114" fmla="*/ 2689845 w 3852820"/>
                <a:gd name="connsiteY114" fmla="*/ 1686757 h 4022719"/>
                <a:gd name="connsiteX115" fmla="*/ 2201573 w 3852820"/>
                <a:gd name="connsiteY115" fmla="*/ 2636668 h 4022719"/>
                <a:gd name="connsiteX116" fmla="*/ 2840766 w 3852820"/>
                <a:gd name="connsiteY116" fmla="*/ 2752078 h 4022719"/>
                <a:gd name="connsiteX117" fmla="*/ 3684144 w 3852820"/>
                <a:gd name="connsiteY117" fmla="*/ 807868 h 4022719"/>
                <a:gd name="connsiteX118" fmla="*/ 3364548 w 3852820"/>
                <a:gd name="connsiteY118" fmla="*/ 417251 h 4022719"/>
                <a:gd name="connsiteX119" fmla="*/ 3062707 w 3852820"/>
                <a:gd name="connsiteY119" fmla="*/ 435006 h 4022719"/>
                <a:gd name="connsiteX120" fmla="*/ 2245962 w 3852820"/>
                <a:gd name="connsiteY120" fmla="*/ 1296140 h 4022719"/>
                <a:gd name="connsiteX121" fmla="*/ 2778622 w 3852820"/>
                <a:gd name="connsiteY121" fmla="*/ 612559 h 4022719"/>
                <a:gd name="connsiteX122" fmla="*/ 2121674 w 3852820"/>
                <a:gd name="connsiteY122" fmla="*/ 0 h 4022719"/>
                <a:gd name="connsiteX123" fmla="*/ 1509115 w 3852820"/>
                <a:gd name="connsiteY123" fmla="*/ 363985 h 4022719"/>
                <a:gd name="connsiteX124" fmla="*/ 1855344 w 3852820"/>
                <a:gd name="connsiteY124" fmla="*/ 1811045 h 4022719"/>
                <a:gd name="connsiteX125" fmla="*/ 2432393 w 3852820"/>
                <a:gd name="connsiteY125" fmla="*/ 1953088 h 4022719"/>
                <a:gd name="connsiteX126" fmla="*/ 2991686 w 3852820"/>
                <a:gd name="connsiteY126" fmla="*/ 1491449 h 4022719"/>
                <a:gd name="connsiteX127" fmla="*/ 2192696 w 3852820"/>
                <a:gd name="connsiteY127" fmla="*/ 603682 h 4022719"/>
                <a:gd name="connsiteX128" fmla="*/ 1420339 w 3852820"/>
                <a:gd name="connsiteY128" fmla="*/ 1988598 h 4022719"/>
                <a:gd name="connsiteX129" fmla="*/ 2121674 w 3852820"/>
                <a:gd name="connsiteY129" fmla="*/ 2290439 h 4022719"/>
                <a:gd name="connsiteX130" fmla="*/ 2956175 w 3852820"/>
                <a:gd name="connsiteY130" fmla="*/ 1287262 h 4022719"/>
                <a:gd name="connsiteX131" fmla="*/ 2068408 w 3852820"/>
                <a:gd name="connsiteY131" fmla="*/ 807868 h 4022719"/>
                <a:gd name="connsiteX132" fmla="*/ 1668913 w 3852820"/>
                <a:gd name="connsiteY132" fmla="*/ 2334827 h 4022719"/>
                <a:gd name="connsiteX133" fmla="*/ 2192696 w 3852820"/>
                <a:gd name="connsiteY133" fmla="*/ 2601157 h 4022719"/>
                <a:gd name="connsiteX134" fmla="*/ 3036074 w 3852820"/>
                <a:gd name="connsiteY134" fmla="*/ 1242874 h 4022719"/>
                <a:gd name="connsiteX135" fmla="*/ 2538925 w 3852820"/>
                <a:gd name="connsiteY135" fmla="*/ 976544 h 4022719"/>
                <a:gd name="connsiteX136" fmla="*/ 2219329 w 3852820"/>
                <a:gd name="connsiteY136" fmla="*/ 1677880 h 4022719"/>
                <a:gd name="connsiteX137" fmla="*/ 2290350 w 3852820"/>
                <a:gd name="connsiteY137" fmla="*/ 3355759 h 4022719"/>
                <a:gd name="connsiteX138" fmla="*/ 3417814 w 3852820"/>
                <a:gd name="connsiteY138" fmla="*/ 2707689 h 4022719"/>
                <a:gd name="connsiteX139" fmla="*/ 3408937 w 3852820"/>
                <a:gd name="connsiteY139" fmla="*/ 2370338 h 4022719"/>
                <a:gd name="connsiteX140" fmla="*/ 2707601 w 3852820"/>
                <a:gd name="connsiteY140" fmla="*/ 2015231 h 4022719"/>
                <a:gd name="connsiteX141" fmla="*/ 2272595 w 3852820"/>
                <a:gd name="connsiteY141" fmla="*/ 2175029 h 4022719"/>
                <a:gd name="connsiteX142" fmla="*/ 2574436 w 3852820"/>
                <a:gd name="connsiteY142" fmla="*/ 3249227 h 4022719"/>
                <a:gd name="connsiteX143" fmla="*/ 3062707 w 3852820"/>
                <a:gd name="connsiteY143" fmla="*/ 3151573 h 4022719"/>
                <a:gd name="connsiteX144" fmla="*/ 2902909 w 3852820"/>
                <a:gd name="connsiteY144" fmla="*/ 941033 h 4022719"/>
                <a:gd name="connsiteX145" fmla="*/ 2121674 w 3852820"/>
                <a:gd name="connsiteY145" fmla="*/ 301841 h 4022719"/>
                <a:gd name="connsiteX146" fmla="*/ 1455849 w 3852820"/>
                <a:gd name="connsiteY146" fmla="*/ 1535837 h 4022719"/>
                <a:gd name="connsiteX147" fmla="*/ 1509115 w 3852820"/>
                <a:gd name="connsiteY147" fmla="*/ 1908699 h 4022719"/>
                <a:gd name="connsiteX148" fmla="*/ 1775445 w 3852820"/>
                <a:gd name="connsiteY148" fmla="*/ 1997476 h 4022719"/>
                <a:gd name="connsiteX149" fmla="*/ 2112797 w 3852820"/>
                <a:gd name="connsiteY149" fmla="*/ 852256 h 4022719"/>
                <a:gd name="connsiteX150" fmla="*/ 1926366 w 3852820"/>
                <a:gd name="connsiteY150" fmla="*/ 381740 h 4022719"/>
                <a:gd name="connsiteX151" fmla="*/ 1402583 w 3852820"/>
                <a:gd name="connsiteY151" fmla="*/ 541538 h 4022719"/>
                <a:gd name="connsiteX152" fmla="*/ 1145131 w 3852820"/>
                <a:gd name="connsiteY152" fmla="*/ 2565647 h 4022719"/>
                <a:gd name="connsiteX153" fmla="*/ 1775445 w 3852820"/>
                <a:gd name="connsiteY153" fmla="*/ 2787588 h 4022719"/>
                <a:gd name="connsiteX154" fmla="*/ 2157185 w 3852820"/>
                <a:gd name="connsiteY154" fmla="*/ 2432482 h 4022719"/>
                <a:gd name="connsiteX155" fmla="*/ 1464727 w 3852820"/>
                <a:gd name="connsiteY155" fmla="*/ 1873188 h 4022719"/>
                <a:gd name="connsiteX156" fmla="*/ 1269418 w 3852820"/>
                <a:gd name="connsiteY156" fmla="*/ 3462291 h 4022719"/>
                <a:gd name="connsiteX157" fmla="*/ 1908610 w 3852820"/>
                <a:gd name="connsiteY157" fmla="*/ 3728621 h 4022719"/>
                <a:gd name="connsiteX158" fmla="*/ 3089340 w 3852820"/>
                <a:gd name="connsiteY158" fmla="*/ 2601157 h 4022719"/>
                <a:gd name="connsiteX159" fmla="*/ 2716478 w 3852820"/>
                <a:gd name="connsiteY159" fmla="*/ 2024109 h 4022719"/>
                <a:gd name="connsiteX160" fmla="*/ 2574436 w 3852820"/>
                <a:gd name="connsiteY160" fmla="*/ 3355759 h 4022719"/>
                <a:gd name="connsiteX161" fmla="*/ 3000564 w 3852820"/>
                <a:gd name="connsiteY161" fmla="*/ 3204839 h 4022719"/>
                <a:gd name="connsiteX162" fmla="*/ 3293527 w 3852820"/>
                <a:gd name="connsiteY162" fmla="*/ 994299 h 4022719"/>
                <a:gd name="connsiteX163" fmla="*/ 2858521 w 3852820"/>
                <a:gd name="connsiteY163" fmla="*/ 692458 h 4022719"/>
                <a:gd name="connsiteX164" fmla="*/ 2228206 w 3852820"/>
                <a:gd name="connsiteY164" fmla="*/ 2139519 h 4022719"/>
                <a:gd name="connsiteX165" fmla="*/ 2316983 w 3852820"/>
                <a:gd name="connsiteY165" fmla="*/ 2183907 h 4022719"/>
                <a:gd name="connsiteX166" fmla="*/ 2743111 w 3852820"/>
                <a:gd name="connsiteY166" fmla="*/ 1438183 h 4022719"/>
                <a:gd name="connsiteX167" fmla="*/ 1455849 w 3852820"/>
                <a:gd name="connsiteY167" fmla="*/ 648070 h 4022719"/>
                <a:gd name="connsiteX168" fmla="*/ 763391 w 3852820"/>
                <a:gd name="connsiteY168" fmla="*/ 2583402 h 4022719"/>
                <a:gd name="connsiteX169" fmla="*/ 1065232 w 3852820"/>
                <a:gd name="connsiteY169" fmla="*/ 2974020 h 4022719"/>
                <a:gd name="connsiteX170" fmla="*/ 1597892 w 3852820"/>
                <a:gd name="connsiteY170" fmla="*/ 2849732 h 4022719"/>
                <a:gd name="connsiteX171" fmla="*/ 1402583 w 3852820"/>
                <a:gd name="connsiteY171" fmla="*/ 2006354 h 4022719"/>
                <a:gd name="connsiteX172" fmla="*/ 1074109 w 3852820"/>
                <a:gd name="connsiteY172" fmla="*/ 1970843 h 4022719"/>
                <a:gd name="connsiteX173" fmla="*/ 1020843 w 3852820"/>
                <a:gd name="connsiteY173" fmla="*/ 3551068 h 4022719"/>
                <a:gd name="connsiteX174" fmla="*/ 1855344 w 3852820"/>
                <a:gd name="connsiteY174" fmla="*/ 3542190 h 4022719"/>
                <a:gd name="connsiteX175" fmla="*/ 2601069 w 3852820"/>
                <a:gd name="connsiteY175" fmla="*/ 2325950 h 4022719"/>
                <a:gd name="connsiteX176" fmla="*/ 1722179 w 3852820"/>
                <a:gd name="connsiteY176" fmla="*/ 1766656 h 4022719"/>
                <a:gd name="connsiteX177" fmla="*/ 1198397 w 3852820"/>
                <a:gd name="connsiteY177" fmla="*/ 1793289 h 4022719"/>
                <a:gd name="connsiteX178" fmla="*/ 710125 w 3852820"/>
                <a:gd name="connsiteY178" fmla="*/ 3435658 h 4022719"/>
                <a:gd name="connsiteX179" fmla="*/ 1704424 w 3852820"/>
                <a:gd name="connsiteY179" fmla="*/ 3684233 h 4022719"/>
                <a:gd name="connsiteX180" fmla="*/ 2902909 w 3852820"/>
                <a:gd name="connsiteY180" fmla="*/ 3053919 h 4022719"/>
                <a:gd name="connsiteX181" fmla="*/ 3435570 w 3852820"/>
                <a:gd name="connsiteY181" fmla="*/ 2201662 h 4022719"/>
                <a:gd name="connsiteX182" fmla="*/ 3071585 w 3852820"/>
                <a:gd name="connsiteY182" fmla="*/ 1296140 h 4022719"/>
                <a:gd name="connsiteX183" fmla="*/ 1589014 w 3852820"/>
                <a:gd name="connsiteY183" fmla="*/ 257453 h 4022719"/>
                <a:gd name="connsiteX184" fmla="*/ 861045 w 3852820"/>
                <a:gd name="connsiteY184" fmla="*/ 2077375 h 4022719"/>
                <a:gd name="connsiteX185" fmla="*/ 949822 w 3852820"/>
                <a:gd name="connsiteY185" fmla="*/ 2618913 h 4022719"/>
                <a:gd name="connsiteX186" fmla="*/ 1411461 w 3852820"/>
                <a:gd name="connsiteY186" fmla="*/ 2876365 h 4022719"/>
                <a:gd name="connsiteX187" fmla="*/ 2379127 w 3852820"/>
                <a:gd name="connsiteY187" fmla="*/ 2592280 h 4022719"/>
                <a:gd name="connsiteX188" fmla="*/ 2459026 w 3852820"/>
                <a:gd name="connsiteY188" fmla="*/ 958788 h 4022719"/>
                <a:gd name="connsiteX189" fmla="*/ 1260540 w 3852820"/>
                <a:gd name="connsiteY189" fmla="*/ 443884 h 4022719"/>
                <a:gd name="connsiteX190" fmla="*/ 568082 w 3852820"/>
                <a:gd name="connsiteY190" fmla="*/ 861134 h 4022719"/>
                <a:gd name="connsiteX191" fmla="*/ 816657 w 3852820"/>
                <a:gd name="connsiteY191" fmla="*/ 2743200 h 4022719"/>
                <a:gd name="connsiteX192" fmla="*/ 1606770 w 3852820"/>
                <a:gd name="connsiteY192" fmla="*/ 2725445 h 4022719"/>
                <a:gd name="connsiteX193" fmla="*/ 1597892 w 3852820"/>
                <a:gd name="connsiteY193" fmla="*/ 1322773 h 4022719"/>
                <a:gd name="connsiteX194" fmla="*/ 683492 w 3852820"/>
                <a:gd name="connsiteY194" fmla="*/ 1012055 h 4022719"/>
                <a:gd name="connsiteX195" fmla="*/ 35422 w 3852820"/>
                <a:gd name="connsiteY195" fmla="*/ 2601157 h 4022719"/>
                <a:gd name="connsiteX196" fmla="*/ 514816 w 3852820"/>
                <a:gd name="connsiteY196" fmla="*/ 3151573 h 4022719"/>
                <a:gd name="connsiteX197" fmla="*/ 1544626 w 3852820"/>
                <a:gd name="connsiteY197" fmla="*/ 3107185 h 4022719"/>
                <a:gd name="connsiteX198" fmla="*/ 2086164 w 3852820"/>
                <a:gd name="connsiteY198" fmla="*/ 2902998 h 4022719"/>
                <a:gd name="connsiteX199" fmla="*/ 1970754 w 3852820"/>
                <a:gd name="connsiteY199" fmla="*/ 3551068 h 4022719"/>
                <a:gd name="connsiteX200" fmla="*/ 2538925 w 3852820"/>
                <a:gd name="connsiteY200" fmla="*/ 3923930 h 4022719"/>
                <a:gd name="connsiteX201" fmla="*/ 3852820 w 3852820"/>
                <a:gd name="connsiteY201" fmla="*/ 2858610 h 4022719"/>
                <a:gd name="connsiteX202" fmla="*/ 3746288 w 3852820"/>
                <a:gd name="connsiteY202" fmla="*/ 2192785 h 4022719"/>
                <a:gd name="connsiteX203" fmla="*/ 3479958 w 3852820"/>
                <a:gd name="connsiteY203" fmla="*/ 1970843 h 4022719"/>
                <a:gd name="connsiteX204" fmla="*/ 3178117 w 3852820"/>
                <a:gd name="connsiteY204" fmla="*/ 2396971 h 4022719"/>
                <a:gd name="connsiteX205" fmla="*/ 3124851 w 3852820"/>
                <a:gd name="connsiteY205" fmla="*/ 2769833 h 4022719"/>
                <a:gd name="connsiteX206" fmla="*/ 3169239 w 3852820"/>
                <a:gd name="connsiteY206" fmla="*/ 1305018 h 4022719"/>
                <a:gd name="connsiteX207" fmla="*/ 2547803 w 3852820"/>
                <a:gd name="connsiteY207" fmla="*/ 1189608 h 4022719"/>
                <a:gd name="connsiteX208" fmla="*/ 1935243 w 3852820"/>
                <a:gd name="connsiteY208" fmla="*/ 1722268 h 4022719"/>
                <a:gd name="connsiteX209" fmla="*/ 1837589 w 3852820"/>
                <a:gd name="connsiteY209" fmla="*/ 301841 h 4022719"/>
                <a:gd name="connsiteX210" fmla="*/ 1571259 w 3852820"/>
                <a:gd name="connsiteY210" fmla="*/ 124288 h 4022719"/>
                <a:gd name="connsiteX211" fmla="*/ 1091865 w 3852820"/>
                <a:gd name="connsiteY211" fmla="*/ 497150 h 4022719"/>
                <a:gd name="connsiteX212" fmla="*/ 949822 w 3852820"/>
                <a:gd name="connsiteY212" fmla="*/ 1367161 h 4022719"/>
                <a:gd name="connsiteX213" fmla="*/ 1296051 w 3852820"/>
                <a:gd name="connsiteY213" fmla="*/ 1500326 h 4022719"/>
                <a:gd name="connsiteX214" fmla="*/ 1890855 w 3852820"/>
                <a:gd name="connsiteY214" fmla="*/ 1100831 h 4022719"/>
                <a:gd name="connsiteX215" fmla="*/ 2077286 w 3852820"/>
                <a:gd name="connsiteY215" fmla="*/ 710214 h 4022719"/>
                <a:gd name="connsiteX216" fmla="*/ 861045 w 3852820"/>
                <a:gd name="connsiteY216" fmla="*/ 337352 h 4022719"/>
                <a:gd name="connsiteX217" fmla="*/ 1047476 w 3852820"/>
                <a:gd name="connsiteY217" fmla="*/ 2104008 h 4022719"/>
                <a:gd name="connsiteX218" fmla="*/ 1757690 w 3852820"/>
                <a:gd name="connsiteY218" fmla="*/ 2139519 h 4022719"/>
                <a:gd name="connsiteX219" fmla="*/ 2237084 w 3852820"/>
                <a:gd name="connsiteY219" fmla="*/ 976544 h 4022719"/>
                <a:gd name="connsiteX220" fmla="*/ 1695546 w 3852820"/>
                <a:gd name="connsiteY220" fmla="*/ 781235 h 4022719"/>
                <a:gd name="connsiteX221" fmla="*/ 1517993 w 3852820"/>
                <a:gd name="connsiteY221" fmla="*/ 1695635 h 4022719"/>
                <a:gd name="connsiteX222" fmla="*/ 1500238 w 3852820"/>
                <a:gd name="connsiteY222" fmla="*/ 2148396 h 4022719"/>
                <a:gd name="connsiteX223" fmla="*/ 1544626 w 3852820"/>
                <a:gd name="connsiteY223" fmla="*/ 2210540 h 4022719"/>
                <a:gd name="connsiteX224" fmla="*/ 1633403 w 3852820"/>
                <a:gd name="connsiteY224" fmla="*/ 2237173 h 402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3852820" h="4022719">
                  <a:moveTo>
                    <a:pt x="3613123" y="763480"/>
                  </a:moveTo>
                  <a:lnTo>
                    <a:pt x="3178117" y="772357"/>
                  </a:lnTo>
                  <a:cubicBezTo>
                    <a:pt x="3013286" y="786485"/>
                    <a:pt x="2988249" y="823414"/>
                    <a:pt x="2849643" y="887767"/>
                  </a:cubicBezTo>
                  <a:cubicBezTo>
                    <a:pt x="2663961" y="973976"/>
                    <a:pt x="2811941" y="892823"/>
                    <a:pt x="2680968" y="967666"/>
                  </a:cubicBezTo>
                  <a:cubicBezTo>
                    <a:pt x="2654335" y="1026851"/>
                    <a:pt x="2615859" y="1082027"/>
                    <a:pt x="2601069" y="1145220"/>
                  </a:cubicBezTo>
                  <a:cubicBezTo>
                    <a:pt x="2582811" y="1223230"/>
                    <a:pt x="2582591" y="1304802"/>
                    <a:pt x="2583313" y="1384917"/>
                  </a:cubicBezTo>
                  <a:cubicBezTo>
                    <a:pt x="2585554" y="1633640"/>
                    <a:pt x="2574244" y="1884483"/>
                    <a:pt x="2609946" y="2130641"/>
                  </a:cubicBezTo>
                  <a:cubicBezTo>
                    <a:pt x="2631035" y="2276041"/>
                    <a:pt x="2751989" y="2547891"/>
                    <a:pt x="2751989" y="2547891"/>
                  </a:cubicBezTo>
                  <a:cubicBezTo>
                    <a:pt x="2725356" y="2648505"/>
                    <a:pt x="2723116" y="2759019"/>
                    <a:pt x="2672090" y="2849732"/>
                  </a:cubicBezTo>
                  <a:cubicBezTo>
                    <a:pt x="2614088" y="2952847"/>
                    <a:pt x="2410764" y="3015554"/>
                    <a:pt x="2316983" y="3053919"/>
                  </a:cubicBezTo>
                  <a:cubicBezTo>
                    <a:pt x="2131551" y="3048124"/>
                    <a:pt x="2009299" y="3071455"/>
                    <a:pt x="1846467" y="2982897"/>
                  </a:cubicBezTo>
                  <a:cubicBezTo>
                    <a:pt x="1733990" y="2921725"/>
                    <a:pt x="1640947" y="2827968"/>
                    <a:pt x="1526871" y="2769833"/>
                  </a:cubicBezTo>
                  <a:cubicBezTo>
                    <a:pt x="1331959" y="2670503"/>
                    <a:pt x="923189" y="2512381"/>
                    <a:pt x="923189" y="2512381"/>
                  </a:cubicBezTo>
                  <a:cubicBezTo>
                    <a:pt x="718357" y="2323305"/>
                    <a:pt x="683953" y="2341976"/>
                    <a:pt x="594715" y="2104008"/>
                  </a:cubicBezTo>
                  <a:cubicBezTo>
                    <a:pt x="584273" y="2076162"/>
                    <a:pt x="588797" y="2044823"/>
                    <a:pt x="585838" y="2015231"/>
                  </a:cubicBezTo>
                  <a:cubicBezTo>
                    <a:pt x="779496" y="1814895"/>
                    <a:pt x="938649" y="1609577"/>
                    <a:pt x="1216152" y="1509204"/>
                  </a:cubicBezTo>
                  <a:cubicBezTo>
                    <a:pt x="1362162" y="1456392"/>
                    <a:pt x="1523911" y="1467775"/>
                    <a:pt x="1677791" y="1447060"/>
                  </a:cubicBezTo>
                  <a:cubicBezTo>
                    <a:pt x="2623806" y="1535749"/>
                    <a:pt x="2328193" y="1349870"/>
                    <a:pt x="2849643" y="1784412"/>
                  </a:cubicBezTo>
                  <a:cubicBezTo>
                    <a:pt x="2886650" y="1815251"/>
                    <a:pt x="2920664" y="1849515"/>
                    <a:pt x="2956175" y="1882066"/>
                  </a:cubicBezTo>
                  <a:cubicBezTo>
                    <a:pt x="2973930" y="1932373"/>
                    <a:pt x="2998451" y="1980783"/>
                    <a:pt x="3009441" y="2032987"/>
                  </a:cubicBezTo>
                  <a:cubicBezTo>
                    <a:pt x="3036049" y="2159376"/>
                    <a:pt x="3049445" y="2272622"/>
                    <a:pt x="2956175" y="2379216"/>
                  </a:cubicBezTo>
                  <a:cubicBezTo>
                    <a:pt x="2867817" y="2480197"/>
                    <a:pt x="2742167" y="2544107"/>
                    <a:pt x="2654335" y="2645546"/>
                  </a:cubicBezTo>
                  <a:cubicBezTo>
                    <a:pt x="2223274" y="3143392"/>
                    <a:pt x="2506059" y="3018368"/>
                    <a:pt x="2103919" y="3258105"/>
                  </a:cubicBezTo>
                  <a:cubicBezTo>
                    <a:pt x="2026613" y="3304191"/>
                    <a:pt x="1944121" y="3340963"/>
                    <a:pt x="1864222" y="3382392"/>
                  </a:cubicBezTo>
                  <a:cubicBezTo>
                    <a:pt x="1721830" y="3372221"/>
                    <a:pt x="1453698" y="3372005"/>
                    <a:pt x="1296051" y="3311371"/>
                  </a:cubicBezTo>
                  <a:cubicBezTo>
                    <a:pt x="1241576" y="3290419"/>
                    <a:pt x="1195438" y="3252186"/>
                    <a:pt x="1145131" y="3222594"/>
                  </a:cubicBezTo>
                  <a:cubicBezTo>
                    <a:pt x="1118498" y="3175247"/>
                    <a:pt x="1077447" y="3133485"/>
                    <a:pt x="1065232" y="3080552"/>
                  </a:cubicBezTo>
                  <a:cubicBezTo>
                    <a:pt x="989807" y="2753712"/>
                    <a:pt x="1000898" y="2175168"/>
                    <a:pt x="994210" y="1890944"/>
                  </a:cubicBezTo>
                  <a:cubicBezTo>
                    <a:pt x="1013380" y="1628949"/>
                    <a:pt x="1068983" y="1256551"/>
                    <a:pt x="1038599" y="958788"/>
                  </a:cubicBezTo>
                  <a:cubicBezTo>
                    <a:pt x="1030697" y="881345"/>
                    <a:pt x="1018355" y="804302"/>
                    <a:pt x="1003088" y="727969"/>
                  </a:cubicBezTo>
                  <a:cubicBezTo>
                    <a:pt x="997582" y="700441"/>
                    <a:pt x="997027" y="667173"/>
                    <a:pt x="976455" y="648070"/>
                  </a:cubicBezTo>
                  <a:cubicBezTo>
                    <a:pt x="951073" y="624501"/>
                    <a:pt x="911352" y="624396"/>
                    <a:pt x="878801" y="612559"/>
                  </a:cubicBezTo>
                  <a:cubicBezTo>
                    <a:pt x="810739" y="642151"/>
                    <a:pt x="732445" y="654820"/>
                    <a:pt x="674614" y="701336"/>
                  </a:cubicBezTo>
                  <a:cubicBezTo>
                    <a:pt x="512526" y="831711"/>
                    <a:pt x="427957" y="1015356"/>
                    <a:pt x="328385" y="1189608"/>
                  </a:cubicBezTo>
                  <a:cubicBezTo>
                    <a:pt x="325426" y="1328691"/>
                    <a:pt x="295157" y="1469891"/>
                    <a:pt x="319507" y="1606858"/>
                  </a:cubicBezTo>
                  <a:cubicBezTo>
                    <a:pt x="343457" y="1741576"/>
                    <a:pt x="415198" y="1863410"/>
                    <a:pt x="470428" y="1988598"/>
                  </a:cubicBezTo>
                  <a:cubicBezTo>
                    <a:pt x="544787" y="2157145"/>
                    <a:pt x="612968" y="2311456"/>
                    <a:pt x="807779" y="2379216"/>
                  </a:cubicBezTo>
                  <a:cubicBezTo>
                    <a:pt x="998535" y="2445566"/>
                    <a:pt x="1204315" y="2456155"/>
                    <a:pt x="1402583" y="2494625"/>
                  </a:cubicBezTo>
                  <a:cubicBezTo>
                    <a:pt x="1479523" y="2485747"/>
                    <a:pt x="1572721" y="2516119"/>
                    <a:pt x="1633403" y="2467992"/>
                  </a:cubicBezTo>
                  <a:cubicBezTo>
                    <a:pt x="1877399" y="2274478"/>
                    <a:pt x="1951976" y="2000034"/>
                    <a:pt x="2059531" y="1731146"/>
                  </a:cubicBezTo>
                  <a:cubicBezTo>
                    <a:pt x="2074728" y="1427184"/>
                    <a:pt x="2080353" y="1499874"/>
                    <a:pt x="2015142" y="1056443"/>
                  </a:cubicBezTo>
                  <a:cubicBezTo>
                    <a:pt x="1952186" y="628344"/>
                    <a:pt x="2048317" y="715915"/>
                    <a:pt x="1846467" y="594804"/>
                  </a:cubicBezTo>
                  <a:cubicBezTo>
                    <a:pt x="1742166" y="678245"/>
                    <a:pt x="1540433" y="794976"/>
                    <a:pt x="1517993" y="958788"/>
                  </a:cubicBezTo>
                  <a:cubicBezTo>
                    <a:pt x="1497093" y="1111357"/>
                    <a:pt x="1522806" y="1266978"/>
                    <a:pt x="1535748" y="1420427"/>
                  </a:cubicBezTo>
                  <a:cubicBezTo>
                    <a:pt x="1553813" y="1634620"/>
                    <a:pt x="1609594" y="1889117"/>
                    <a:pt x="1748812" y="2059620"/>
                  </a:cubicBezTo>
                  <a:cubicBezTo>
                    <a:pt x="2040773" y="2417190"/>
                    <a:pt x="2503242" y="2796359"/>
                    <a:pt x="2902909" y="3045041"/>
                  </a:cubicBezTo>
                  <a:cubicBezTo>
                    <a:pt x="2985058" y="3096156"/>
                    <a:pt x="3080462" y="3121981"/>
                    <a:pt x="3169239" y="3160451"/>
                  </a:cubicBezTo>
                  <a:cubicBezTo>
                    <a:pt x="3240261" y="3240350"/>
                    <a:pt x="3325973" y="3309292"/>
                    <a:pt x="3382304" y="3400148"/>
                  </a:cubicBezTo>
                  <a:cubicBezTo>
                    <a:pt x="3419793" y="3460614"/>
                    <a:pt x="3469590" y="3537780"/>
                    <a:pt x="3444447" y="3604334"/>
                  </a:cubicBezTo>
                  <a:cubicBezTo>
                    <a:pt x="3318819" y="3936878"/>
                    <a:pt x="2786654" y="3811996"/>
                    <a:pt x="2592191" y="3817398"/>
                  </a:cubicBezTo>
                  <a:cubicBezTo>
                    <a:pt x="2126217" y="3724204"/>
                    <a:pt x="2017802" y="3793035"/>
                    <a:pt x="1722179" y="3355759"/>
                  </a:cubicBezTo>
                  <a:cubicBezTo>
                    <a:pt x="1671772" y="3281198"/>
                    <a:pt x="1692587" y="3178206"/>
                    <a:pt x="1677791" y="3089429"/>
                  </a:cubicBezTo>
                  <a:cubicBezTo>
                    <a:pt x="1722179" y="2962182"/>
                    <a:pt x="1721925" y="2808860"/>
                    <a:pt x="1810956" y="2707689"/>
                  </a:cubicBezTo>
                  <a:cubicBezTo>
                    <a:pt x="1928659" y="2573935"/>
                    <a:pt x="2114658" y="2521202"/>
                    <a:pt x="2263717" y="2423604"/>
                  </a:cubicBezTo>
                  <a:cubicBezTo>
                    <a:pt x="2579907" y="2216575"/>
                    <a:pt x="2497650" y="2281920"/>
                    <a:pt x="2707601" y="2059620"/>
                  </a:cubicBezTo>
                  <a:cubicBezTo>
                    <a:pt x="2725356" y="1994517"/>
                    <a:pt x="2780131" y="1928984"/>
                    <a:pt x="2760867" y="1864311"/>
                  </a:cubicBezTo>
                  <a:cubicBezTo>
                    <a:pt x="2674472" y="1574273"/>
                    <a:pt x="2382146" y="1588998"/>
                    <a:pt x="2148307" y="1526959"/>
                  </a:cubicBezTo>
                  <a:cubicBezTo>
                    <a:pt x="2074327" y="1556551"/>
                    <a:pt x="1988417" y="1565751"/>
                    <a:pt x="1926366" y="1615736"/>
                  </a:cubicBezTo>
                  <a:cubicBezTo>
                    <a:pt x="1631421" y="1853331"/>
                    <a:pt x="2079822" y="2194485"/>
                    <a:pt x="2245962" y="2334827"/>
                  </a:cubicBezTo>
                  <a:cubicBezTo>
                    <a:pt x="2553208" y="2594364"/>
                    <a:pt x="2909947" y="2790262"/>
                    <a:pt x="3258016" y="2991775"/>
                  </a:cubicBezTo>
                  <a:cubicBezTo>
                    <a:pt x="3314241" y="3024326"/>
                    <a:pt x="3368583" y="3060374"/>
                    <a:pt x="3426692" y="3089429"/>
                  </a:cubicBezTo>
                  <a:cubicBezTo>
                    <a:pt x="3457672" y="3104919"/>
                    <a:pt x="3491795" y="3113103"/>
                    <a:pt x="3524346" y="3124940"/>
                  </a:cubicBezTo>
                  <a:cubicBezTo>
                    <a:pt x="3536183" y="3142695"/>
                    <a:pt x="3570763" y="3159864"/>
                    <a:pt x="3559857" y="3178206"/>
                  </a:cubicBezTo>
                  <a:cubicBezTo>
                    <a:pt x="3377036" y="3485679"/>
                    <a:pt x="3277585" y="3481023"/>
                    <a:pt x="2965053" y="3648722"/>
                  </a:cubicBezTo>
                  <a:cubicBezTo>
                    <a:pt x="2796377" y="3562905"/>
                    <a:pt x="2603498" y="3513515"/>
                    <a:pt x="2459026" y="3391270"/>
                  </a:cubicBezTo>
                  <a:cubicBezTo>
                    <a:pt x="2397574" y="3339272"/>
                    <a:pt x="2378599" y="3240399"/>
                    <a:pt x="2388005" y="3160451"/>
                  </a:cubicBezTo>
                  <a:cubicBezTo>
                    <a:pt x="2425112" y="2845041"/>
                    <a:pt x="2548631" y="2635012"/>
                    <a:pt x="2680968" y="2370338"/>
                  </a:cubicBezTo>
                  <a:cubicBezTo>
                    <a:pt x="2692805" y="2266765"/>
                    <a:pt x="2765159" y="2151802"/>
                    <a:pt x="2716478" y="2059620"/>
                  </a:cubicBezTo>
                  <a:cubicBezTo>
                    <a:pt x="2436376" y="1529215"/>
                    <a:pt x="2231527" y="1571496"/>
                    <a:pt x="1739935" y="1438183"/>
                  </a:cubicBezTo>
                  <a:cubicBezTo>
                    <a:pt x="1555069" y="1535017"/>
                    <a:pt x="1100824" y="1690916"/>
                    <a:pt x="1136253" y="2015231"/>
                  </a:cubicBezTo>
                  <a:cubicBezTo>
                    <a:pt x="1190539" y="2512155"/>
                    <a:pt x="1708097" y="2960422"/>
                    <a:pt x="2103919" y="3169328"/>
                  </a:cubicBezTo>
                  <a:cubicBezTo>
                    <a:pt x="2203678" y="3221979"/>
                    <a:pt x="2328820" y="3187083"/>
                    <a:pt x="2441271" y="3195961"/>
                  </a:cubicBezTo>
                  <a:cubicBezTo>
                    <a:pt x="2494537" y="3119021"/>
                    <a:pt x="2615664" y="3057576"/>
                    <a:pt x="2601069" y="2965142"/>
                  </a:cubicBezTo>
                  <a:cubicBezTo>
                    <a:pt x="2481086" y="2205253"/>
                    <a:pt x="2281921" y="2184263"/>
                    <a:pt x="1766568" y="1775534"/>
                  </a:cubicBezTo>
                  <a:cubicBezTo>
                    <a:pt x="1624525" y="1784412"/>
                    <a:pt x="1443786" y="1704318"/>
                    <a:pt x="1340439" y="1802167"/>
                  </a:cubicBezTo>
                  <a:cubicBezTo>
                    <a:pt x="555483" y="2545371"/>
                    <a:pt x="1041033" y="3106686"/>
                    <a:pt x="1633403" y="3888420"/>
                  </a:cubicBezTo>
                  <a:cubicBezTo>
                    <a:pt x="1713190" y="3993713"/>
                    <a:pt x="1887896" y="3959441"/>
                    <a:pt x="2015142" y="3994952"/>
                  </a:cubicBezTo>
                  <a:cubicBezTo>
                    <a:pt x="2194011" y="3892741"/>
                    <a:pt x="2211106" y="3934234"/>
                    <a:pt x="2095041" y="3630967"/>
                  </a:cubicBezTo>
                  <a:cubicBezTo>
                    <a:pt x="2037300" y="3480097"/>
                    <a:pt x="1946127" y="3344078"/>
                    <a:pt x="1864222" y="3204839"/>
                  </a:cubicBezTo>
                  <a:cubicBezTo>
                    <a:pt x="1856720" y="3192086"/>
                    <a:pt x="1813915" y="3178206"/>
                    <a:pt x="1828711" y="3178206"/>
                  </a:cubicBezTo>
                  <a:cubicBezTo>
                    <a:pt x="1853995" y="3178206"/>
                    <a:pt x="1878103" y="3191747"/>
                    <a:pt x="1899733" y="3204839"/>
                  </a:cubicBezTo>
                  <a:cubicBezTo>
                    <a:pt x="2103414" y="3328120"/>
                    <a:pt x="2285009" y="3491799"/>
                    <a:pt x="2503414" y="3586579"/>
                  </a:cubicBezTo>
                  <a:cubicBezTo>
                    <a:pt x="2606891" y="3631484"/>
                    <a:pt x="2728315" y="3604334"/>
                    <a:pt x="2840766" y="3613212"/>
                  </a:cubicBezTo>
                  <a:cubicBezTo>
                    <a:pt x="3057267" y="2974533"/>
                    <a:pt x="3176695" y="3156255"/>
                    <a:pt x="2609946" y="2743200"/>
                  </a:cubicBezTo>
                  <a:cubicBezTo>
                    <a:pt x="2577419" y="2719494"/>
                    <a:pt x="2533007" y="2719526"/>
                    <a:pt x="2494537" y="2707689"/>
                  </a:cubicBezTo>
                  <a:cubicBezTo>
                    <a:pt x="2478211" y="2774249"/>
                    <a:pt x="2166064" y="3542190"/>
                    <a:pt x="2627702" y="3542190"/>
                  </a:cubicBezTo>
                  <a:cubicBezTo>
                    <a:pt x="2860147" y="3542190"/>
                    <a:pt x="3024238" y="3299534"/>
                    <a:pt x="3222506" y="3178206"/>
                  </a:cubicBezTo>
                  <a:cubicBezTo>
                    <a:pt x="3210669" y="2956264"/>
                    <a:pt x="3290510" y="2709060"/>
                    <a:pt x="3186995" y="2512381"/>
                  </a:cubicBezTo>
                  <a:cubicBezTo>
                    <a:pt x="2798148" y="1773571"/>
                    <a:pt x="2578318" y="1841376"/>
                    <a:pt x="1952999" y="1722268"/>
                  </a:cubicBezTo>
                  <a:cubicBezTo>
                    <a:pt x="1879018" y="1781452"/>
                    <a:pt x="1759013" y="1809298"/>
                    <a:pt x="1731057" y="1899821"/>
                  </a:cubicBezTo>
                  <a:cubicBezTo>
                    <a:pt x="1562326" y="2446187"/>
                    <a:pt x="1953583" y="2397879"/>
                    <a:pt x="2343616" y="2547891"/>
                  </a:cubicBezTo>
                  <a:cubicBezTo>
                    <a:pt x="2603663" y="2094907"/>
                    <a:pt x="2864522" y="1903786"/>
                    <a:pt x="2414638" y="1331651"/>
                  </a:cubicBezTo>
                  <a:cubicBezTo>
                    <a:pt x="2273936" y="1152715"/>
                    <a:pt x="2006265" y="1130424"/>
                    <a:pt x="1802078" y="1029810"/>
                  </a:cubicBezTo>
                  <a:cubicBezTo>
                    <a:pt x="1253694" y="1148089"/>
                    <a:pt x="1274466" y="1048239"/>
                    <a:pt x="914311" y="1633491"/>
                  </a:cubicBezTo>
                  <a:cubicBezTo>
                    <a:pt x="881705" y="1686476"/>
                    <a:pt x="866679" y="1793898"/>
                    <a:pt x="923189" y="1819922"/>
                  </a:cubicBezTo>
                  <a:cubicBezTo>
                    <a:pt x="1128263" y="1914364"/>
                    <a:pt x="1367072" y="1902781"/>
                    <a:pt x="1589014" y="1944210"/>
                  </a:cubicBezTo>
                  <a:cubicBezTo>
                    <a:pt x="1739934" y="1861352"/>
                    <a:pt x="1973404" y="1853647"/>
                    <a:pt x="2041775" y="1695635"/>
                  </a:cubicBezTo>
                  <a:cubicBezTo>
                    <a:pt x="2302797" y="1092385"/>
                    <a:pt x="1649320" y="592740"/>
                    <a:pt x="1287173" y="319596"/>
                  </a:cubicBezTo>
                  <a:cubicBezTo>
                    <a:pt x="1192052" y="247852"/>
                    <a:pt x="1056354" y="260412"/>
                    <a:pt x="940944" y="230820"/>
                  </a:cubicBezTo>
                  <a:cubicBezTo>
                    <a:pt x="828494" y="411332"/>
                    <a:pt x="665946" y="569030"/>
                    <a:pt x="603593" y="772357"/>
                  </a:cubicBezTo>
                  <a:cubicBezTo>
                    <a:pt x="451971" y="1266777"/>
                    <a:pt x="497353" y="1701456"/>
                    <a:pt x="727880" y="2148396"/>
                  </a:cubicBezTo>
                  <a:cubicBezTo>
                    <a:pt x="781630" y="2252605"/>
                    <a:pt x="887678" y="2320031"/>
                    <a:pt x="967577" y="2405849"/>
                  </a:cubicBezTo>
                  <a:cubicBezTo>
                    <a:pt x="1148090" y="2370338"/>
                    <a:pt x="1381091" y="2431437"/>
                    <a:pt x="1509115" y="2299317"/>
                  </a:cubicBezTo>
                  <a:cubicBezTo>
                    <a:pt x="1885109" y="1911291"/>
                    <a:pt x="2373763" y="1175367"/>
                    <a:pt x="1855344" y="656948"/>
                  </a:cubicBezTo>
                  <a:cubicBezTo>
                    <a:pt x="1727428" y="529032"/>
                    <a:pt x="1506156" y="562253"/>
                    <a:pt x="1331562" y="514905"/>
                  </a:cubicBezTo>
                  <a:cubicBezTo>
                    <a:pt x="1036708" y="1201110"/>
                    <a:pt x="513494" y="1921332"/>
                    <a:pt x="940944" y="2725445"/>
                  </a:cubicBezTo>
                  <a:cubicBezTo>
                    <a:pt x="1098466" y="3021774"/>
                    <a:pt x="1473605" y="3133818"/>
                    <a:pt x="1739935" y="3338004"/>
                  </a:cubicBezTo>
                  <a:cubicBezTo>
                    <a:pt x="1958917" y="3222594"/>
                    <a:pt x="2257494" y="3196332"/>
                    <a:pt x="2396882" y="2991775"/>
                  </a:cubicBezTo>
                  <a:cubicBezTo>
                    <a:pt x="2824490" y="2364246"/>
                    <a:pt x="2132154" y="2117332"/>
                    <a:pt x="1793201" y="1864311"/>
                  </a:cubicBezTo>
                  <a:cubicBezTo>
                    <a:pt x="1633403" y="1973802"/>
                    <a:pt x="1408727" y="2023925"/>
                    <a:pt x="1313806" y="2192785"/>
                  </a:cubicBezTo>
                  <a:cubicBezTo>
                    <a:pt x="1071739" y="2623409"/>
                    <a:pt x="589725" y="3610014"/>
                    <a:pt x="1384828" y="3941686"/>
                  </a:cubicBezTo>
                  <a:cubicBezTo>
                    <a:pt x="1729643" y="4085523"/>
                    <a:pt x="2130552" y="3989033"/>
                    <a:pt x="2503414" y="4012707"/>
                  </a:cubicBezTo>
                  <a:cubicBezTo>
                    <a:pt x="2698723" y="3888420"/>
                    <a:pt x="2967150" y="3836473"/>
                    <a:pt x="3089340" y="3639845"/>
                  </a:cubicBezTo>
                  <a:cubicBezTo>
                    <a:pt x="3472606" y="3023096"/>
                    <a:pt x="3253706" y="2634769"/>
                    <a:pt x="3027197" y="2068497"/>
                  </a:cubicBezTo>
                  <a:cubicBezTo>
                    <a:pt x="2901809" y="1755027"/>
                    <a:pt x="2939386" y="1822870"/>
                    <a:pt x="2689845" y="1686757"/>
                  </a:cubicBezTo>
                  <a:cubicBezTo>
                    <a:pt x="2512684" y="1827830"/>
                    <a:pt x="1795998" y="2196819"/>
                    <a:pt x="2201573" y="2636668"/>
                  </a:cubicBezTo>
                  <a:cubicBezTo>
                    <a:pt x="2348341" y="2795839"/>
                    <a:pt x="2627702" y="2713608"/>
                    <a:pt x="2840766" y="2752078"/>
                  </a:cubicBezTo>
                  <a:cubicBezTo>
                    <a:pt x="3569922" y="1979519"/>
                    <a:pt x="3856117" y="2004798"/>
                    <a:pt x="3684144" y="807868"/>
                  </a:cubicBezTo>
                  <a:cubicBezTo>
                    <a:pt x="3660218" y="641344"/>
                    <a:pt x="3471080" y="547457"/>
                    <a:pt x="3364548" y="417251"/>
                  </a:cubicBezTo>
                  <a:cubicBezTo>
                    <a:pt x="3263934" y="423169"/>
                    <a:pt x="3141958" y="372737"/>
                    <a:pt x="3062707" y="435006"/>
                  </a:cubicBezTo>
                  <a:cubicBezTo>
                    <a:pt x="2751625" y="679427"/>
                    <a:pt x="2245962" y="1296140"/>
                    <a:pt x="2245962" y="1296140"/>
                  </a:cubicBezTo>
                  <a:cubicBezTo>
                    <a:pt x="2441783" y="1557238"/>
                    <a:pt x="2396189" y="1519899"/>
                    <a:pt x="2778622" y="612559"/>
                  </a:cubicBezTo>
                  <a:cubicBezTo>
                    <a:pt x="2969722" y="159165"/>
                    <a:pt x="2329516" y="88639"/>
                    <a:pt x="2121674" y="0"/>
                  </a:cubicBezTo>
                  <a:cubicBezTo>
                    <a:pt x="1917488" y="121328"/>
                    <a:pt x="1639052" y="165166"/>
                    <a:pt x="1509115" y="363985"/>
                  </a:cubicBezTo>
                  <a:cubicBezTo>
                    <a:pt x="1169467" y="883688"/>
                    <a:pt x="1421997" y="1469509"/>
                    <a:pt x="1855344" y="1811045"/>
                  </a:cubicBezTo>
                  <a:cubicBezTo>
                    <a:pt x="2010924" y="1933663"/>
                    <a:pt x="2240043" y="1905740"/>
                    <a:pt x="2432393" y="1953088"/>
                  </a:cubicBezTo>
                  <a:cubicBezTo>
                    <a:pt x="2618824" y="1799208"/>
                    <a:pt x="2855640" y="1691266"/>
                    <a:pt x="2991686" y="1491449"/>
                  </a:cubicBezTo>
                  <a:cubicBezTo>
                    <a:pt x="3325291" y="1001466"/>
                    <a:pt x="2290831" y="666229"/>
                    <a:pt x="2192696" y="603682"/>
                  </a:cubicBezTo>
                  <a:cubicBezTo>
                    <a:pt x="1702693" y="914794"/>
                    <a:pt x="1098413" y="1110617"/>
                    <a:pt x="1420339" y="1988598"/>
                  </a:cubicBezTo>
                  <a:cubicBezTo>
                    <a:pt x="1507955" y="2227552"/>
                    <a:pt x="1887896" y="2189825"/>
                    <a:pt x="2121674" y="2290439"/>
                  </a:cubicBezTo>
                  <a:cubicBezTo>
                    <a:pt x="2315634" y="2190972"/>
                    <a:pt x="3351357" y="1884739"/>
                    <a:pt x="2956175" y="1287262"/>
                  </a:cubicBezTo>
                  <a:cubicBezTo>
                    <a:pt x="2770643" y="1006756"/>
                    <a:pt x="2364330" y="967666"/>
                    <a:pt x="2068408" y="807868"/>
                  </a:cubicBezTo>
                  <a:cubicBezTo>
                    <a:pt x="1601669" y="1347033"/>
                    <a:pt x="1219122" y="1491469"/>
                    <a:pt x="1668913" y="2334827"/>
                  </a:cubicBezTo>
                  <a:cubicBezTo>
                    <a:pt x="1761086" y="2507652"/>
                    <a:pt x="2018102" y="2512380"/>
                    <a:pt x="2192696" y="2601157"/>
                  </a:cubicBezTo>
                  <a:cubicBezTo>
                    <a:pt x="2631312" y="2258137"/>
                    <a:pt x="3277803" y="1999054"/>
                    <a:pt x="3036074" y="1242874"/>
                  </a:cubicBezTo>
                  <a:cubicBezTo>
                    <a:pt x="2978830" y="1063803"/>
                    <a:pt x="2704641" y="1065321"/>
                    <a:pt x="2538925" y="976544"/>
                  </a:cubicBezTo>
                  <a:cubicBezTo>
                    <a:pt x="2432393" y="1210323"/>
                    <a:pt x="2267762" y="1425579"/>
                    <a:pt x="2219329" y="1677880"/>
                  </a:cubicBezTo>
                  <a:cubicBezTo>
                    <a:pt x="2019589" y="2718388"/>
                    <a:pt x="2060506" y="2681550"/>
                    <a:pt x="2290350" y="3355759"/>
                  </a:cubicBezTo>
                  <a:cubicBezTo>
                    <a:pt x="2993818" y="3298721"/>
                    <a:pt x="3047403" y="3455633"/>
                    <a:pt x="3417814" y="2707689"/>
                  </a:cubicBezTo>
                  <a:cubicBezTo>
                    <a:pt x="3467736" y="2606884"/>
                    <a:pt x="3489479" y="2448867"/>
                    <a:pt x="3408937" y="2370338"/>
                  </a:cubicBezTo>
                  <a:cubicBezTo>
                    <a:pt x="3221318" y="2187409"/>
                    <a:pt x="2941380" y="2133600"/>
                    <a:pt x="2707601" y="2015231"/>
                  </a:cubicBezTo>
                  <a:cubicBezTo>
                    <a:pt x="2562599" y="2068497"/>
                    <a:pt x="2350918" y="2041881"/>
                    <a:pt x="2272595" y="2175029"/>
                  </a:cubicBezTo>
                  <a:cubicBezTo>
                    <a:pt x="1870027" y="2859394"/>
                    <a:pt x="2175582" y="2921282"/>
                    <a:pt x="2574436" y="3249227"/>
                  </a:cubicBezTo>
                  <a:cubicBezTo>
                    <a:pt x="2737193" y="3216676"/>
                    <a:pt x="2952570" y="3275747"/>
                    <a:pt x="3062707" y="3151573"/>
                  </a:cubicBezTo>
                  <a:cubicBezTo>
                    <a:pt x="3770113" y="2354007"/>
                    <a:pt x="3483741" y="1764827"/>
                    <a:pt x="2902909" y="941033"/>
                  </a:cubicBezTo>
                  <a:cubicBezTo>
                    <a:pt x="2709023" y="666044"/>
                    <a:pt x="2382086" y="514905"/>
                    <a:pt x="2121674" y="301841"/>
                  </a:cubicBezTo>
                  <a:cubicBezTo>
                    <a:pt x="1507367" y="400131"/>
                    <a:pt x="1764843" y="292841"/>
                    <a:pt x="1455849" y="1535837"/>
                  </a:cubicBezTo>
                  <a:cubicBezTo>
                    <a:pt x="1425561" y="1657678"/>
                    <a:pt x="1437651" y="1805473"/>
                    <a:pt x="1509115" y="1908699"/>
                  </a:cubicBezTo>
                  <a:cubicBezTo>
                    <a:pt x="1562381" y="1985639"/>
                    <a:pt x="1686668" y="1967884"/>
                    <a:pt x="1775445" y="1997476"/>
                  </a:cubicBezTo>
                  <a:cubicBezTo>
                    <a:pt x="1887896" y="1615736"/>
                    <a:pt x="2075786" y="1248489"/>
                    <a:pt x="2112797" y="852256"/>
                  </a:cubicBezTo>
                  <a:cubicBezTo>
                    <a:pt x="2128487" y="684286"/>
                    <a:pt x="2080923" y="449359"/>
                    <a:pt x="1926366" y="381740"/>
                  </a:cubicBezTo>
                  <a:cubicBezTo>
                    <a:pt x="1759132" y="308575"/>
                    <a:pt x="1577177" y="488272"/>
                    <a:pt x="1402583" y="541538"/>
                  </a:cubicBezTo>
                  <a:cubicBezTo>
                    <a:pt x="1361431" y="710987"/>
                    <a:pt x="879407" y="2170558"/>
                    <a:pt x="1145131" y="2565647"/>
                  </a:cubicBezTo>
                  <a:cubicBezTo>
                    <a:pt x="1269444" y="2750480"/>
                    <a:pt x="1565340" y="2713608"/>
                    <a:pt x="1775445" y="2787588"/>
                  </a:cubicBezTo>
                  <a:cubicBezTo>
                    <a:pt x="1902692" y="2669219"/>
                    <a:pt x="2096378" y="2595287"/>
                    <a:pt x="2157185" y="2432482"/>
                  </a:cubicBezTo>
                  <a:cubicBezTo>
                    <a:pt x="2334810" y="1956905"/>
                    <a:pt x="1653382" y="1930357"/>
                    <a:pt x="1464727" y="1873188"/>
                  </a:cubicBezTo>
                  <a:cubicBezTo>
                    <a:pt x="1195552" y="2402255"/>
                    <a:pt x="905504" y="2762102"/>
                    <a:pt x="1269418" y="3462291"/>
                  </a:cubicBezTo>
                  <a:cubicBezTo>
                    <a:pt x="1375865" y="3667100"/>
                    <a:pt x="1695546" y="3639844"/>
                    <a:pt x="1908610" y="3728621"/>
                  </a:cubicBezTo>
                  <a:cubicBezTo>
                    <a:pt x="2521305" y="3483543"/>
                    <a:pt x="3141857" y="3488110"/>
                    <a:pt x="3089340" y="2601157"/>
                  </a:cubicBezTo>
                  <a:cubicBezTo>
                    <a:pt x="3075804" y="2372547"/>
                    <a:pt x="2840765" y="2216458"/>
                    <a:pt x="2716478" y="2024109"/>
                  </a:cubicBezTo>
                  <a:cubicBezTo>
                    <a:pt x="2514061" y="2371656"/>
                    <a:pt x="1834508" y="2990148"/>
                    <a:pt x="2574436" y="3355759"/>
                  </a:cubicBezTo>
                  <a:cubicBezTo>
                    <a:pt x="2709532" y="3422512"/>
                    <a:pt x="2858521" y="3255146"/>
                    <a:pt x="3000564" y="3204839"/>
                  </a:cubicBezTo>
                  <a:cubicBezTo>
                    <a:pt x="3438629" y="2206627"/>
                    <a:pt x="3831218" y="1999851"/>
                    <a:pt x="3293527" y="994299"/>
                  </a:cubicBezTo>
                  <a:cubicBezTo>
                    <a:pt x="3210305" y="838662"/>
                    <a:pt x="3003523" y="793072"/>
                    <a:pt x="2858521" y="692458"/>
                  </a:cubicBezTo>
                  <a:cubicBezTo>
                    <a:pt x="2280101" y="1408598"/>
                    <a:pt x="2208144" y="1236710"/>
                    <a:pt x="2228206" y="2139519"/>
                  </a:cubicBezTo>
                  <a:cubicBezTo>
                    <a:pt x="2228941" y="2172596"/>
                    <a:pt x="2287391" y="2169111"/>
                    <a:pt x="2316983" y="2183907"/>
                  </a:cubicBezTo>
                  <a:cubicBezTo>
                    <a:pt x="2459026" y="1935332"/>
                    <a:pt x="2748798" y="1724423"/>
                    <a:pt x="2743111" y="1438183"/>
                  </a:cubicBezTo>
                  <a:cubicBezTo>
                    <a:pt x="2729625" y="759366"/>
                    <a:pt x="1830937" y="735857"/>
                    <a:pt x="1455849" y="648070"/>
                  </a:cubicBezTo>
                  <a:cubicBezTo>
                    <a:pt x="1165541" y="1213407"/>
                    <a:pt x="703616" y="1889090"/>
                    <a:pt x="763391" y="2583402"/>
                  </a:cubicBezTo>
                  <a:cubicBezTo>
                    <a:pt x="777505" y="2747346"/>
                    <a:pt x="964618" y="2843814"/>
                    <a:pt x="1065232" y="2974020"/>
                  </a:cubicBezTo>
                  <a:cubicBezTo>
                    <a:pt x="1242785" y="2932591"/>
                    <a:pt x="1459013" y="2967859"/>
                    <a:pt x="1597892" y="2849732"/>
                  </a:cubicBezTo>
                  <a:cubicBezTo>
                    <a:pt x="2110070" y="2414086"/>
                    <a:pt x="1813572" y="2192733"/>
                    <a:pt x="1402583" y="2006354"/>
                  </a:cubicBezTo>
                  <a:cubicBezTo>
                    <a:pt x="1302285" y="1960870"/>
                    <a:pt x="1183600" y="1982680"/>
                    <a:pt x="1074109" y="1970843"/>
                  </a:cubicBezTo>
                  <a:cubicBezTo>
                    <a:pt x="850123" y="2428997"/>
                    <a:pt x="287327" y="3067615"/>
                    <a:pt x="1020843" y="3551068"/>
                  </a:cubicBezTo>
                  <a:cubicBezTo>
                    <a:pt x="1253114" y="3704156"/>
                    <a:pt x="1577177" y="3545149"/>
                    <a:pt x="1855344" y="3542190"/>
                  </a:cubicBezTo>
                  <a:cubicBezTo>
                    <a:pt x="2011835" y="3390514"/>
                    <a:pt x="2857750" y="2765516"/>
                    <a:pt x="2601069" y="2325950"/>
                  </a:cubicBezTo>
                  <a:cubicBezTo>
                    <a:pt x="2425963" y="2026080"/>
                    <a:pt x="2015142" y="1953087"/>
                    <a:pt x="1722179" y="1766656"/>
                  </a:cubicBezTo>
                  <a:cubicBezTo>
                    <a:pt x="1547585" y="1775534"/>
                    <a:pt x="1331930" y="1680458"/>
                    <a:pt x="1198397" y="1793289"/>
                  </a:cubicBezTo>
                  <a:cubicBezTo>
                    <a:pt x="989269" y="1969994"/>
                    <a:pt x="162830" y="2974551"/>
                    <a:pt x="710125" y="3435658"/>
                  </a:cubicBezTo>
                  <a:cubicBezTo>
                    <a:pt x="971391" y="3655780"/>
                    <a:pt x="1372991" y="3601375"/>
                    <a:pt x="1704424" y="3684233"/>
                  </a:cubicBezTo>
                  <a:cubicBezTo>
                    <a:pt x="2103919" y="3474128"/>
                    <a:pt x="2560075" y="3347526"/>
                    <a:pt x="2902909" y="3053919"/>
                  </a:cubicBezTo>
                  <a:cubicBezTo>
                    <a:pt x="3157358" y="2836007"/>
                    <a:pt x="3403570" y="2535138"/>
                    <a:pt x="3435570" y="2201662"/>
                  </a:cubicBezTo>
                  <a:cubicBezTo>
                    <a:pt x="3466644" y="1877837"/>
                    <a:pt x="3266773" y="1556390"/>
                    <a:pt x="3071585" y="1296140"/>
                  </a:cubicBezTo>
                  <a:cubicBezTo>
                    <a:pt x="2590871" y="655188"/>
                    <a:pt x="2217497" y="548243"/>
                    <a:pt x="1589014" y="257453"/>
                  </a:cubicBezTo>
                  <a:cubicBezTo>
                    <a:pt x="1002914" y="1011009"/>
                    <a:pt x="999669" y="853868"/>
                    <a:pt x="861045" y="2077375"/>
                  </a:cubicBezTo>
                  <a:cubicBezTo>
                    <a:pt x="840452" y="2259134"/>
                    <a:pt x="846049" y="2468275"/>
                    <a:pt x="949822" y="2618913"/>
                  </a:cubicBezTo>
                  <a:cubicBezTo>
                    <a:pt x="1049777" y="2764008"/>
                    <a:pt x="1257581" y="2790548"/>
                    <a:pt x="1411461" y="2876365"/>
                  </a:cubicBezTo>
                  <a:cubicBezTo>
                    <a:pt x="1734016" y="2781670"/>
                    <a:pt x="2104836" y="2786635"/>
                    <a:pt x="2379127" y="2592280"/>
                  </a:cubicBezTo>
                  <a:cubicBezTo>
                    <a:pt x="3108043" y="2075791"/>
                    <a:pt x="3183287" y="1524616"/>
                    <a:pt x="2459026" y="958788"/>
                  </a:cubicBezTo>
                  <a:cubicBezTo>
                    <a:pt x="2116389" y="691103"/>
                    <a:pt x="1660035" y="615519"/>
                    <a:pt x="1260540" y="443884"/>
                  </a:cubicBezTo>
                  <a:cubicBezTo>
                    <a:pt x="1029721" y="582967"/>
                    <a:pt x="684224" y="617962"/>
                    <a:pt x="568082" y="861134"/>
                  </a:cubicBezTo>
                  <a:cubicBezTo>
                    <a:pt x="26055" y="1996002"/>
                    <a:pt x="293525" y="2083599"/>
                    <a:pt x="816657" y="2743200"/>
                  </a:cubicBezTo>
                  <a:cubicBezTo>
                    <a:pt x="1080028" y="2737282"/>
                    <a:pt x="1378747" y="2857372"/>
                    <a:pt x="1606770" y="2725445"/>
                  </a:cubicBezTo>
                  <a:cubicBezTo>
                    <a:pt x="2293333" y="2328219"/>
                    <a:pt x="2130040" y="1714159"/>
                    <a:pt x="1597892" y="1322773"/>
                  </a:cubicBezTo>
                  <a:cubicBezTo>
                    <a:pt x="1338563" y="1132041"/>
                    <a:pt x="988292" y="1115628"/>
                    <a:pt x="683492" y="1012055"/>
                  </a:cubicBezTo>
                  <a:cubicBezTo>
                    <a:pt x="348662" y="1483086"/>
                    <a:pt x="-135283" y="1926872"/>
                    <a:pt x="35422" y="2601157"/>
                  </a:cubicBezTo>
                  <a:cubicBezTo>
                    <a:pt x="95134" y="2837021"/>
                    <a:pt x="355018" y="2968101"/>
                    <a:pt x="514816" y="3151573"/>
                  </a:cubicBezTo>
                  <a:cubicBezTo>
                    <a:pt x="858086" y="3136777"/>
                    <a:pt x="1205257" y="3160870"/>
                    <a:pt x="1544626" y="3107185"/>
                  </a:cubicBezTo>
                  <a:cubicBezTo>
                    <a:pt x="1735174" y="3077042"/>
                    <a:pt x="1952562" y="2763830"/>
                    <a:pt x="2086164" y="2902998"/>
                  </a:cubicBezTo>
                  <a:cubicBezTo>
                    <a:pt x="2238121" y="3061286"/>
                    <a:pt x="2009224" y="3335045"/>
                    <a:pt x="1970754" y="3551068"/>
                  </a:cubicBezTo>
                  <a:cubicBezTo>
                    <a:pt x="2160144" y="3675355"/>
                    <a:pt x="2313312" y="3903562"/>
                    <a:pt x="2538925" y="3923930"/>
                  </a:cubicBezTo>
                  <a:cubicBezTo>
                    <a:pt x="3239904" y="3987213"/>
                    <a:pt x="3532653" y="3287070"/>
                    <a:pt x="3852820" y="2858610"/>
                  </a:cubicBezTo>
                  <a:cubicBezTo>
                    <a:pt x="3817309" y="2636668"/>
                    <a:pt x="3833324" y="2400014"/>
                    <a:pt x="3746288" y="2192785"/>
                  </a:cubicBezTo>
                  <a:cubicBezTo>
                    <a:pt x="3701539" y="2086239"/>
                    <a:pt x="3588710" y="1931760"/>
                    <a:pt x="3479958" y="1970843"/>
                  </a:cubicBezTo>
                  <a:cubicBezTo>
                    <a:pt x="3316148" y="2029712"/>
                    <a:pt x="3278731" y="2254928"/>
                    <a:pt x="3178117" y="2396971"/>
                  </a:cubicBezTo>
                  <a:cubicBezTo>
                    <a:pt x="3160362" y="2521258"/>
                    <a:pt x="3034958" y="2857479"/>
                    <a:pt x="3124851" y="2769833"/>
                  </a:cubicBezTo>
                  <a:cubicBezTo>
                    <a:pt x="3594381" y="2312041"/>
                    <a:pt x="3729832" y="1794906"/>
                    <a:pt x="3169239" y="1305018"/>
                  </a:cubicBezTo>
                  <a:cubicBezTo>
                    <a:pt x="3010592" y="1166381"/>
                    <a:pt x="2754948" y="1228078"/>
                    <a:pt x="2547803" y="1189608"/>
                  </a:cubicBezTo>
                  <a:cubicBezTo>
                    <a:pt x="1741719" y="2083099"/>
                    <a:pt x="1663989" y="2342281"/>
                    <a:pt x="1935243" y="1722268"/>
                  </a:cubicBezTo>
                  <a:cubicBezTo>
                    <a:pt x="1902692" y="1248792"/>
                    <a:pt x="1942991" y="764582"/>
                    <a:pt x="1837589" y="301841"/>
                  </a:cubicBezTo>
                  <a:cubicBezTo>
                    <a:pt x="1813893" y="197809"/>
                    <a:pt x="1674474" y="97255"/>
                    <a:pt x="1571259" y="124288"/>
                  </a:cubicBezTo>
                  <a:cubicBezTo>
                    <a:pt x="1375422" y="175579"/>
                    <a:pt x="1251663" y="372863"/>
                    <a:pt x="1091865" y="497150"/>
                  </a:cubicBezTo>
                  <a:cubicBezTo>
                    <a:pt x="1044517" y="787154"/>
                    <a:pt x="891215" y="1079222"/>
                    <a:pt x="949822" y="1367161"/>
                  </a:cubicBezTo>
                  <a:cubicBezTo>
                    <a:pt x="974484" y="1488328"/>
                    <a:pt x="1177073" y="1533999"/>
                    <a:pt x="1296051" y="1500326"/>
                  </a:cubicBezTo>
                  <a:cubicBezTo>
                    <a:pt x="1525861" y="1435285"/>
                    <a:pt x="1692587" y="1233996"/>
                    <a:pt x="1890855" y="1100831"/>
                  </a:cubicBezTo>
                  <a:cubicBezTo>
                    <a:pt x="1952999" y="970625"/>
                    <a:pt x="2142373" y="838973"/>
                    <a:pt x="2077286" y="710214"/>
                  </a:cubicBezTo>
                  <a:cubicBezTo>
                    <a:pt x="1788879" y="139670"/>
                    <a:pt x="1315535" y="304888"/>
                    <a:pt x="861045" y="337352"/>
                  </a:cubicBezTo>
                  <a:cubicBezTo>
                    <a:pt x="714385" y="974567"/>
                    <a:pt x="271374" y="1644317"/>
                    <a:pt x="1047476" y="2104008"/>
                  </a:cubicBezTo>
                  <a:cubicBezTo>
                    <a:pt x="1251420" y="2224805"/>
                    <a:pt x="1520952" y="2127682"/>
                    <a:pt x="1757690" y="2139519"/>
                  </a:cubicBezTo>
                  <a:cubicBezTo>
                    <a:pt x="2086670" y="1831100"/>
                    <a:pt x="2684077" y="1562041"/>
                    <a:pt x="2237084" y="976544"/>
                  </a:cubicBezTo>
                  <a:cubicBezTo>
                    <a:pt x="2120640" y="824019"/>
                    <a:pt x="1876059" y="846338"/>
                    <a:pt x="1695546" y="781235"/>
                  </a:cubicBezTo>
                  <a:cubicBezTo>
                    <a:pt x="1636362" y="1086035"/>
                    <a:pt x="1561903" y="1388263"/>
                    <a:pt x="1517993" y="1695635"/>
                  </a:cubicBezTo>
                  <a:cubicBezTo>
                    <a:pt x="1496633" y="1845153"/>
                    <a:pt x="1492436" y="1997561"/>
                    <a:pt x="1500238" y="2148396"/>
                  </a:cubicBezTo>
                  <a:cubicBezTo>
                    <a:pt x="1501553" y="2173818"/>
                    <a:pt x="1523911" y="2195744"/>
                    <a:pt x="1544626" y="2210540"/>
                  </a:cubicBezTo>
                  <a:cubicBezTo>
                    <a:pt x="1583222" y="2238109"/>
                    <a:pt x="1601101" y="2237173"/>
                    <a:pt x="1633403" y="2237173"/>
                  </a:cubicBezTo>
                </a:path>
              </a:pathLst>
            </a:custGeom>
            <a:noFill/>
            <a:ln w="28575">
              <a:solidFill>
                <a:srgbClr val="DC4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2" descr="The base case is when there is so little yarn in the pile that it is trivial to find the end.">
            <a:extLst>
              <a:ext uri="{FF2B5EF4-FFF2-40B4-BE49-F238E27FC236}">
                <a16:creationId xmlns:a16="http://schemas.microsoft.com/office/drawing/2014/main" id="{FDEAF6E4-A614-E805-EA09-1F12061D6A6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00"/>
          <a:stretch/>
        </p:blipFill>
        <p:spPr bwMode="auto">
          <a:xfrm>
            <a:off x="695434" y="1275164"/>
            <a:ext cx="1397841" cy="102465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descr="Provided that there is still too much yarn for the base case, we separate the pile of yarn into two piles. ">
            <a:extLst>
              <a:ext uri="{FF2B5EF4-FFF2-40B4-BE49-F238E27FC236}">
                <a16:creationId xmlns:a16="http://schemas.microsoft.com/office/drawing/2014/main" id="{3CC82D1E-2533-ECC2-B62E-317DC3B93625}"/>
              </a:ext>
            </a:extLst>
          </p:cNvPr>
          <p:cNvGrpSpPr/>
          <p:nvPr/>
        </p:nvGrpSpPr>
        <p:grpSpPr>
          <a:xfrm>
            <a:off x="70314" y="2449021"/>
            <a:ext cx="2844845" cy="1048732"/>
            <a:chOff x="8234658" y="3789922"/>
            <a:chExt cx="3957342" cy="1458846"/>
          </a:xfrm>
        </p:grpSpPr>
        <p:pic>
          <p:nvPicPr>
            <p:cNvPr id="12" name="Picture 2">
              <a:extLst>
                <a:ext uri="{FF2B5EF4-FFF2-40B4-BE49-F238E27FC236}">
                  <a16:creationId xmlns:a16="http://schemas.microsoft.com/office/drawing/2014/main" id="{5E10924C-B1C5-4455-DCE9-5F1998DBDA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00"/>
            <a:stretch/>
          </p:blipFill>
          <p:spPr bwMode="auto">
            <a:xfrm>
              <a:off x="10201827" y="3789922"/>
              <a:ext cx="1990173" cy="1458846"/>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Shape 12">
              <a:extLst>
                <a:ext uri="{FF2B5EF4-FFF2-40B4-BE49-F238E27FC236}">
                  <a16:creationId xmlns:a16="http://schemas.microsoft.com/office/drawing/2014/main" id="{027B0E59-A4F9-1851-A061-37C342E5728B}"/>
                </a:ext>
              </a:extLst>
            </p:cNvPr>
            <p:cNvSpPr/>
            <p:nvPr/>
          </p:nvSpPr>
          <p:spPr>
            <a:xfrm>
              <a:off x="8234658" y="3938416"/>
              <a:ext cx="1976142" cy="1106424"/>
            </a:xfrm>
            <a:custGeom>
              <a:avLst/>
              <a:gdLst>
                <a:gd name="connsiteX0" fmla="*/ 1976142 w 1976142"/>
                <a:gd name="connsiteY0" fmla="*/ 0 h 1106424"/>
                <a:gd name="connsiteX1" fmla="*/ 1793262 w 1976142"/>
                <a:gd name="connsiteY1" fmla="*/ 9144 h 1106424"/>
                <a:gd name="connsiteX2" fmla="*/ 1729254 w 1976142"/>
                <a:gd name="connsiteY2" fmla="*/ 18288 h 1106424"/>
                <a:gd name="connsiteX3" fmla="*/ 1619526 w 1976142"/>
                <a:gd name="connsiteY3" fmla="*/ 91440 h 1106424"/>
                <a:gd name="connsiteX4" fmla="*/ 1546374 w 1976142"/>
                <a:gd name="connsiteY4" fmla="*/ 192024 h 1106424"/>
                <a:gd name="connsiteX5" fmla="*/ 1509798 w 1976142"/>
                <a:gd name="connsiteY5" fmla="*/ 329184 h 1106424"/>
                <a:gd name="connsiteX6" fmla="*/ 1592094 w 1976142"/>
                <a:gd name="connsiteY6" fmla="*/ 384048 h 1106424"/>
                <a:gd name="connsiteX7" fmla="*/ 1756686 w 1976142"/>
                <a:gd name="connsiteY7" fmla="*/ 365760 h 1106424"/>
                <a:gd name="connsiteX8" fmla="*/ 1774974 w 1976142"/>
                <a:gd name="connsiteY8" fmla="*/ 292608 h 1106424"/>
                <a:gd name="connsiteX9" fmla="*/ 1537230 w 1976142"/>
                <a:gd name="connsiteY9" fmla="*/ 201168 h 1106424"/>
                <a:gd name="connsiteX10" fmla="*/ 1409214 w 1976142"/>
                <a:gd name="connsiteY10" fmla="*/ 265176 h 1106424"/>
                <a:gd name="connsiteX11" fmla="*/ 1436646 w 1976142"/>
                <a:gd name="connsiteY11" fmla="*/ 384048 h 1106424"/>
                <a:gd name="connsiteX12" fmla="*/ 1582950 w 1976142"/>
                <a:gd name="connsiteY12" fmla="*/ 411480 h 1106424"/>
                <a:gd name="connsiteX13" fmla="*/ 1610382 w 1976142"/>
                <a:gd name="connsiteY13" fmla="*/ 393192 h 1106424"/>
                <a:gd name="connsiteX14" fmla="*/ 1436646 w 1976142"/>
                <a:gd name="connsiteY14" fmla="*/ 292608 h 1106424"/>
                <a:gd name="connsiteX15" fmla="*/ 1445790 w 1976142"/>
                <a:gd name="connsiteY15" fmla="*/ 694944 h 1106424"/>
                <a:gd name="connsiteX16" fmla="*/ 1729254 w 1976142"/>
                <a:gd name="connsiteY16" fmla="*/ 722376 h 1106424"/>
                <a:gd name="connsiteX17" fmla="*/ 1811550 w 1976142"/>
                <a:gd name="connsiteY17" fmla="*/ 393192 h 1106424"/>
                <a:gd name="connsiteX18" fmla="*/ 1656102 w 1976142"/>
                <a:gd name="connsiteY18" fmla="*/ 347472 h 1106424"/>
                <a:gd name="connsiteX19" fmla="*/ 1683534 w 1976142"/>
                <a:gd name="connsiteY19" fmla="*/ 539496 h 1106424"/>
                <a:gd name="connsiteX20" fmla="*/ 1784118 w 1976142"/>
                <a:gd name="connsiteY20" fmla="*/ 585216 h 1106424"/>
                <a:gd name="connsiteX21" fmla="*/ 1774974 w 1976142"/>
                <a:gd name="connsiteY21" fmla="*/ 448056 h 1106424"/>
                <a:gd name="connsiteX22" fmla="*/ 1464078 w 1976142"/>
                <a:gd name="connsiteY22" fmla="*/ 384048 h 1106424"/>
                <a:gd name="connsiteX23" fmla="*/ 1509798 w 1976142"/>
                <a:gd name="connsiteY23" fmla="*/ 466344 h 1106424"/>
                <a:gd name="connsiteX24" fmla="*/ 1564662 w 1976142"/>
                <a:gd name="connsiteY24" fmla="*/ 475488 h 1106424"/>
                <a:gd name="connsiteX25" fmla="*/ 1473222 w 1976142"/>
                <a:gd name="connsiteY25" fmla="*/ 402336 h 1106424"/>
                <a:gd name="connsiteX26" fmla="*/ 1390926 w 1976142"/>
                <a:gd name="connsiteY26" fmla="*/ 658368 h 1106424"/>
                <a:gd name="connsiteX27" fmla="*/ 1528086 w 1976142"/>
                <a:gd name="connsiteY27" fmla="*/ 676656 h 1106424"/>
                <a:gd name="connsiteX28" fmla="*/ 1573806 w 1976142"/>
                <a:gd name="connsiteY28" fmla="*/ 557784 h 1106424"/>
                <a:gd name="connsiteX29" fmla="*/ 1345206 w 1976142"/>
                <a:gd name="connsiteY29" fmla="*/ 612648 h 1106424"/>
                <a:gd name="connsiteX30" fmla="*/ 1546374 w 1976142"/>
                <a:gd name="connsiteY30" fmla="*/ 841248 h 1106424"/>
                <a:gd name="connsiteX31" fmla="*/ 1665246 w 1976142"/>
                <a:gd name="connsiteY31" fmla="*/ 658368 h 1106424"/>
                <a:gd name="connsiteX32" fmla="*/ 1601238 w 1976142"/>
                <a:gd name="connsiteY32" fmla="*/ 493776 h 1106424"/>
                <a:gd name="connsiteX33" fmla="*/ 1500654 w 1976142"/>
                <a:gd name="connsiteY33" fmla="*/ 448056 h 1106424"/>
                <a:gd name="connsiteX34" fmla="*/ 1464078 w 1976142"/>
                <a:gd name="connsiteY34" fmla="*/ 621792 h 1106424"/>
                <a:gd name="connsiteX35" fmla="*/ 1582950 w 1976142"/>
                <a:gd name="connsiteY35" fmla="*/ 667512 h 1106424"/>
                <a:gd name="connsiteX36" fmla="*/ 1582950 w 1976142"/>
                <a:gd name="connsiteY36" fmla="*/ 411480 h 1106424"/>
                <a:gd name="connsiteX37" fmla="*/ 1445790 w 1976142"/>
                <a:gd name="connsiteY37" fmla="*/ 402336 h 1106424"/>
                <a:gd name="connsiteX38" fmla="*/ 1363494 w 1976142"/>
                <a:gd name="connsiteY38" fmla="*/ 466344 h 1106424"/>
                <a:gd name="connsiteX39" fmla="*/ 1528086 w 1976142"/>
                <a:gd name="connsiteY39" fmla="*/ 813816 h 1106424"/>
                <a:gd name="connsiteX40" fmla="*/ 1765830 w 1976142"/>
                <a:gd name="connsiteY40" fmla="*/ 749808 h 1106424"/>
                <a:gd name="connsiteX41" fmla="*/ 1820694 w 1976142"/>
                <a:gd name="connsiteY41" fmla="*/ 402336 h 1106424"/>
                <a:gd name="connsiteX42" fmla="*/ 1720110 w 1976142"/>
                <a:gd name="connsiteY42" fmla="*/ 384048 h 1106424"/>
                <a:gd name="connsiteX43" fmla="*/ 1692678 w 1976142"/>
                <a:gd name="connsiteY43" fmla="*/ 676656 h 1106424"/>
                <a:gd name="connsiteX44" fmla="*/ 1857270 w 1976142"/>
                <a:gd name="connsiteY44" fmla="*/ 758952 h 1106424"/>
                <a:gd name="connsiteX45" fmla="*/ 1902990 w 1976142"/>
                <a:gd name="connsiteY45" fmla="*/ 640080 h 1106424"/>
                <a:gd name="connsiteX46" fmla="*/ 1592094 w 1976142"/>
                <a:gd name="connsiteY46" fmla="*/ 438912 h 1106424"/>
                <a:gd name="connsiteX47" fmla="*/ 1482366 w 1976142"/>
                <a:gd name="connsiteY47" fmla="*/ 740664 h 1106424"/>
                <a:gd name="connsiteX48" fmla="*/ 1546374 w 1976142"/>
                <a:gd name="connsiteY48" fmla="*/ 786384 h 1106424"/>
                <a:gd name="connsiteX49" fmla="*/ 1619526 w 1976142"/>
                <a:gd name="connsiteY49" fmla="*/ 685800 h 1106424"/>
                <a:gd name="connsiteX50" fmla="*/ 1354350 w 1976142"/>
                <a:gd name="connsiteY50" fmla="*/ 484632 h 1106424"/>
                <a:gd name="connsiteX51" fmla="*/ 1354350 w 1976142"/>
                <a:gd name="connsiteY51" fmla="*/ 832104 h 1106424"/>
                <a:gd name="connsiteX52" fmla="*/ 1482366 w 1976142"/>
                <a:gd name="connsiteY52" fmla="*/ 877824 h 1106424"/>
                <a:gd name="connsiteX53" fmla="*/ 1573806 w 1976142"/>
                <a:gd name="connsiteY53" fmla="*/ 758952 h 1106424"/>
                <a:gd name="connsiteX54" fmla="*/ 1509798 w 1976142"/>
                <a:gd name="connsiteY54" fmla="*/ 530352 h 1106424"/>
                <a:gd name="connsiteX55" fmla="*/ 1445790 w 1976142"/>
                <a:gd name="connsiteY55" fmla="*/ 804672 h 1106424"/>
                <a:gd name="connsiteX56" fmla="*/ 1546374 w 1976142"/>
                <a:gd name="connsiteY56" fmla="*/ 822960 h 1106424"/>
                <a:gd name="connsiteX57" fmla="*/ 1555518 w 1976142"/>
                <a:gd name="connsiteY57" fmla="*/ 640080 h 1106424"/>
                <a:gd name="connsiteX58" fmla="*/ 1189758 w 1976142"/>
                <a:gd name="connsiteY58" fmla="*/ 576072 h 1106424"/>
                <a:gd name="connsiteX59" fmla="*/ 1125750 w 1976142"/>
                <a:gd name="connsiteY59" fmla="*/ 603504 h 1106424"/>
                <a:gd name="connsiteX60" fmla="*/ 1061742 w 1976142"/>
                <a:gd name="connsiteY60" fmla="*/ 612648 h 1106424"/>
                <a:gd name="connsiteX61" fmla="*/ 503958 w 1976142"/>
                <a:gd name="connsiteY61" fmla="*/ 621792 h 1106424"/>
                <a:gd name="connsiteX62" fmla="*/ 339366 w 1976142"/>
                <a:gd name="connsiteY62" fmla="*/ 694944 h 1106424"/>
                <a:gd name="connsiteX63" fmla="*/ 302790 w 1976142"/>
                <a:gd name="connsiteY63" fmla="*/ 722376 h 1106424"/>
                <a:gd name="connsiteX64" fmla="*/ 513102 w 1976142"/>
                <a:gd name="connsiteY64" fmla="*/ 822960 h 1106424"/>
                <a:gd name="connsiteX65" fmla="*/ 394230 w 1976142"/>
                <a:gd name="connsiteY65" fmla="*/ 649224 h 1106424"/>
                <a:gd name="connsiteX66" fmla="*/ 348510 w 1976142"/>
                <a:gd name="connsiteY66" fmla="*/ 694944 h 1106424"/>
                <a:gd name="connsiteX67" fmla="*/ 476526 w 1976142"/>
                <a:gd name="connsiteY67" fmla="*/ 640080 h 1106424"/>
                <a:gd name="connsiteX68" fmla="*/ 366798 w 1976142"/>
                <a:gd name="connsiteY68" fmla="*/ 484632 h 1106424"/>
                <a:gd name="connsiteX69" fmla="*/ 238782 w 1976142"/>
                <a:gd name="connsiteY69" fmla="*/ 475488 h 1106424"/>
                <a:gd name="connsiteX70" fmla="*/ 220494 w 1976142"/>
                <a:gd name="connsiteY70" fmla="*/ 685800 h 1106424"/>
                <a:gd name="connsiteX71" fmla="*/ 321078 w 1976142"/>
                <a:gd name="connsiteY71" fmla="*/ 704088 h 1106424"/>
                <a:gd name="connsiteX72" fmla="*/ 366798 w 1976142"/>
                <a:gd name="connsiteY72" fmla="*/ 530352 h 1106424"/>
                <a:gd name="connsiteX73" fmla="*/ 211350 w 1976142"/>
                <a:gd name="connsiteY73" fmla="*/ 457200 h 1106424"/>
                <a:gd name="connsiteX74" fmla="*/ 129054 w 1976142"/>
                <a:gd name="connsiteY74" fmla="*/ 676656 h 1106424"/>
                <a:gd name="connsiteX75" fmla="*/ 339366 w 1976142"/>
                <a:gd name="connsiteY75" fmla="*/ 813816 h 1106424"/>
                <a:gd name="connsiteX76" fmla="*/ 394230 w 1976142"/>
                <a:gd name="connsiteY76" fmla="*/ 786384 h 1106424"/>
                <a:gd name="connsiteX77" fmla="*/ 348510 w 1976142"/>
                <a:gd name="connsiteY77" fmla="*/ 603504 h 1106424"/>
                <a:gd name="connsiteX78" fmla="*/ 238782 w 1976142"/>
                <a:gd name="connsiteY78" fmla="*/ 585216 h 1106424"/>
                <a:gd name="connsiteX79" fmla="*/ 357654 w 1976142"/>
                <a:gd name="connsiteY79" fmla="*/ 804672 h 1106424"/>
                <a:gd name="connsiteX80" fmla="*/ 467382 w 1976142"/>
                <a:gd name="connsiteY80" fmla="*/ 731520 h 1106424"/>
                <a:gd name="connsiteX81" fmla="*/ 330222 w 1976142"/>
                <a:gd name="connsiteY81" fmla="*/ 530352 h 1106424"/>
                <a:gd name="connsiteX82" fmla="*/ 302790 w 1976142"/>
                <a:gd name="connsiteY82" fmla="*/ 868680 h 1106424"/>
                <a:gd name="connsiteX83" fmla="*/ 394230 w 1976142"/>
                <a:gd name="connsiteY83" fmla="*/ 758952 h 1106424"/>
                <a:gd name="connsiteX84" fmla="*/ 403374 w 1976142"/>
                <a:gd name="connsiteY84" fmla="*/ 795528 h 1106424"/>
                <a:gd name="connsiteX85" fmla="*/ 449094 w 1976142"/>
                <a:gd name="connsiteY85" fmla="*/ 777240 h 1106424"/>
                <a:gd name="connsiteX86" fmla="*/ 412518 w 1976142"/>
                <a:gd name="connsiteY86" fmla="*/ 731520 h 1106424"/>
                <a:gd name="connsiteX87" fmla="*/ 385086 w 1976142"/>
                <a:gd name="connsiteY87" fmla="*/ 804672 h 1106424"/>
                <a:gd name="connsiteX88" fmla="*/ 439950 w 1976142"/>
                <a:gd name="connsiteY88" fmla="*/ 841248 h 1106424"/>
                <a:gd name="connsiteX89" fmla="*/ 449094 w 1976142"/>
                <a:gd name="connsiteY89" fmla="*/ 566928 h 1106424"/>
                <a:gd name="connsiteX90" fmla="*/ 513102 w 1976142"/>
                <a:gd name="connsiteY90" fmla="*/ 466344 h 1106424"/>
                <a:gd name="connsiteX91" fmla="*/ 1016022 w 1976142"/>
                <a:gd name="connsiteY91" fmla="*/ 329184 h 1106424"/>
                <a:gd name="connsiteX92" fmla="*/ 1363494 w 1976142"/>
                <a:gd name="connsiteY92" fmla="*/ 265176 h 1106424"/>
                <a:gd name="connsiteX93" fmla="*/ 1528086 w 1976142"/>
                <a:gd name="connsiteY93" fmla="*/ 274320 h 1106424"/>
                <a:gd name="connsiteX94" fmla="*/ 1518942 w 1976142"/>
                <a:gd name="connsiteY94" fmla="*/ 338328 h 1106424"/>
                <a:gd name="connsiteX95" fmla="*/ 1528086 w 1976142"/>
                <a:gd name="connsiteY95" fmla="*/ 411480 h 1106424"/>
                <a:gd name="connsiteX96" fmla="*/ 1573806 w 1976142"/>
                <a:gd name="connsiteY96" fmla="*/ 576072 h 1106424"/>
                <a:gd name="connsiteX97" fmla="*/ 1592094 w 1976142"/>
                <a:gd name="connsiteY97" fmla="*/ 612648 h 1106424"/>
                <a:gd name="connsiteX98" fmla="*/ 1619526 w 1976142"/>
                <a:gd name="connsiteY98" fmla="*/ 621792 h 1106424"/>
                <a:gd name="connsiteX99" fmla="*/ 1656102 w 1976142"/>
                <a:gd name="connsiteY99" fmla="*/ 685800 h 1106424"/>
                <a:gd name="connsiteX100" fmla="*/ 1710966 w 1976142"/>
                <a:gd name="connsiteY100" fmla="*/ 694944 h 1106424"/>
                <a:gd name="connsiteX101" fmla="*/ 1692678 w 1976142"/>
                <a:gd name="connsiteY101" fmla="*/ 740664 h 1106424"/>
                <a:gd name="connsiteX102" fmla="*/ 1637814 w 1976142"/>
                <a:gd name="connsiteY102" fmla="*/ 758952 h 1106424"/>
                <a:gd name="connsiteX103" fmla="*/ 1564662 w 1976142"/>
                <a:gd name="connsiteY103" fmla="*/ 795528 h 1106424"/>
                <a:gd name="connsiteX104" fmla="*/ 1326918 w 1976142"/>
                <a:gd name="connsiteY104" fmla="*/ 941832 h 1106424"/>
                <a:gd name="connsiteX105" fmla="*/ 1208046 w 1976142"/>
                <a:gd name="connsiteY105" fmla="*/ 969264 h 1106424"/>
                <a:gd name="connsiteX106" fmla="*/ 1052598 w 1976142"/>
                <a:gd name="connsiteY106" fmla="*/ 1033272 h 1106424"/>
                <a:gd name="connsiteX107" fmla="*/ 897150 w 1976142"/>
                <a:gd name="connsiteY107" fmla="*/ 1051560 h 1106424"/>
                <a:gd name="connsiteX108" fmla="*/ 650262 w 1976142"/>
                <a:gd name="connsiteY108" fmla="*/ 1005840 h 1106424"/>
                <a:gd name="connsiteX109" fmla="*/ 522246 w 1976142"/>
                <a:gd name="connsiteY109" fmla="*/ 896112 h 1106424"/>
                <a:gd name="connsiteX110" fmla="*/ 494814 w 1976142"/>
                <a:gd name="connsiteY110" fmla="*/ 859536 h 1106424"/>
                <a:gd name="connsiteX111" fmla="*/ 458238 w 1976142"/>
                <a:gd name="connsiteY111" fmla="*/ 841248 h 1106424"/>
                <a:gd name="connsiteX112" fmla="*/ 275358 w 1976142"/>
                <a:gd name="connsiteY112" fmla="*/ 722376 h 1106424"/>
                <a:gd name="connsiteX113" fmla="*/ 202206 w 1976142"/>
                <a:gd name="connsiteY113" fmla="*/ 694944 h 1106424"/>
                <a:gd name="connsiteX114" fmla="*/ 92478 w 1976142"/>
                <a:gd name="connsiteY114" fmla="*/ 804672 h 1106424"/>
                <a:gd name="connsiteX115" fmla="*/ 174774 w 1976142"/>
                <a:gd name="connsiteY115" fmla="*/ 868680 h 1106424"/>
                <a:gd name="connsiteX116" fmla="*/ 458238 w 1976142"/>
                <a:gd name="connsiteY116" fmla="*/ 795528 h 1106424"/>
                <a:gd name="connsiteX117" fmla="*/ 220494 w 1976142"/>
                <a:gd name="connsiteY117" fmla="*/ 685800 h 1106424"/>
                <a:gd name="connsiteX118" fmla="*/ 247926 w 1976142"/>
                <a:gd name="connsiteY118" fmla="*/ 1014984 h 1106424"/>
                <a:gd name="connsiteX119" fmla="*/ 385086 w 1976142"/>
                <a:gd name="connsiteY119" fmla="*/ 987552 h 1106424"/>
                <a:gd name="connsiteX120" fmla="*/ 412518 w 1976142"/>
                <a:gd name="connsiteY120" fmla="*/ 832104 h 1106424"/>
                <a:gd name="connsiteX121" fmla="*/ 110766 w 1976142"/>
                <a:gd name="connsiteY121" fmla="*/ 658368 h 1106424"/>
                <a:gd name="connsiteX122" fmla="*/ 101622 w 1976142"/>
                <a:gd name="connsiteY122" fmla="*/ 886968 h 1106424"/>
                <a:gd name="connsiteX123" fmla="*/ 211350 w 1976142"/>
                <a:gd name="connsiteY123" fmla="*/ 740664 h 1106424"/>
                <a:gd name="connsiteX124" fmla="*/ 83334 w 1976142"/>
                <a:gd name="connsiteY124" fmla="*/ 923544 h 1106424"/>
                <a:gd name="connsiteX125" fmla="*/ 238782 w 1976142"/>
                <a:gd name="connsiteY125" fmla="*/ 1106424 h 1106424"/>
                <a:gd name="connsiteX126" fmla="*/ 476526 w 1976142"/>
                <a:gd name="connsiteY126" fmla="*/ 960120 h 1106424"/>
                <a:gd name="connsiteX127" fmla="*/ 247926 w 1976142"/>
                <a:gd name="connsiteY127" fmla="*/ 630936 h 1106424"/>
                <a:gd name="connsiteX128" fmla="*/ 202206 w 1976142"/>
                <a:gd name="connsiteY128" fmla="*/ 612648 h 1106424"/>
                <a:gd name="connsiteX129" fmla="*/ 220494 w 1976142"/>
                <a:gd name="connsiteY129" fmla="*/ 941832 h 1106424"/>
                <a:gd name="connsiteX130" fmla="*/ 293646 w 1976142"/>
                <a:gd name="connsiteY130" fmla="*/ 950976 h 1106424"/>
                <a:gd name="connsiteX131" fmla="*/ 330222 w 1976142"/>
                <a:gd name="connsiteY131" fmla="*/ 795528 h 1106424"/>
                <a:gd name="connsiteX132" fmla="*/ 275358 w 1976142"/>
                <a:gd name="connsiteY132" fmla="*/ 795528 h 1106424"/>
                <a:gd name="connsiteX133" fmla="*/ 403374 w 1976142"/>
                <a:gd name="connsiteY133" fmla="*/ 786384 h 1106424"/>
                <a:gd name="connsiteX134" fmla="*/ 485670 w 1976142"/>
                <a:gd name="connsiteY134" fmla="*/ 777240 h 1106424"/>
                <a:gd name="connsiteX135" fmla="*/ 558822 w 1976142"/>
                <a:gd name="connsiteY135" fmla="*/ 768096 h 1106424"/>
                <a:gd name="connsiteX136" fmla="*/ 769134 w 1976142"/>
                <a:gd name="connsiteY136" fmla="*/ 758952 h 1106424"/>
                <a:gd name="connsiteX137" fmla="*/ 906294 w 1976142"/>
                <a:gd name="connsiteY137" fmla="*/ 740664 h 1106424"/>
                <a:gd name="connsiteX138" fmla="*/ 1153182 w 1976142"/>
                <a:gd name="connsiteY138" fmla="*/ 731520 h 1106424"/>
                <a:gd name="connsiteX139" fmla="*/ 1345206 w 1976142"/>
                <a:gd name="connsiteY139" fmla="*/ 713232 h 1106424"/>
                <a:gd name="connsiteX140" fmla="*/ 1436646 w 1976142"/>
                <a:gd name="connsiteY140" fmla="*/ 685800 h 1106424"/>
                <a:gd name="connsiteX141" fmla="*/ 1500654 w 1976142"/>
                <a:gd name="connsiteY141" fmla="*/ 676656 h 1106424"/>
                <a:gd name="connsiteX142" fmla="*/ 1555518 w 1976142"/>
                <a:gd name="connsiteY142" fmla="*/ 658368 h 110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976142" h="1106424">
                  <a:moveTo>
                    <a:pt x="1976142" y="0"/>
                  </a:moveTo>
                  <a:cubicBezTo>
                    <a:pt x="1915182" y="3048"/>
                    <a:pt x="1854131" y="4635"/>
                    <a:pt x="1793262" y="9144"/>
                  </a:cubicBezTo>
                  <a:cubicBezTo>
                    <a:pt x="1771768" y="10736"/>
                    <a:pt x="1749701" y="11472"/>
                    <a:pt x="1729254" y="18288"/>
                  </a:cubicBezTo>
                  <a:cubicBezTo>
                    <a:pt x="1711411" y="24236"/>
                    <a:pt x="1623701" y="86987"/>
                    <a:pt x="1619526" y="91440"/>
                  </a:cubicBezTo>
                  <a:cubicBezTo>
                    <a:pt x="1591172" y="121685"/>
                    <a:pt x="1570758" y="158496"/>
                    <a:pt x="1546374" y="192024"/>
                  </a:cubicBezTo>
                  <a:cubicBezTo>
                    <a:pt x="1516604" y="311103"/>
                    <a:pt x="1530864" y="265985"/>
                    <a:pt x="1509798" y="329184"/>
                  </a:cubicBezTo>
                  <a:cubicBezTo>
                    <a:pt x="1537230" y="347472"/>
                    <a:pt x="1561608" y="371495"/>
                    <a:pt x="1592094" y="384048"/>
                  </a:cubicBezTo>
                  <a:cubicBezTo>
                    <a:pt x="1654628" y="409797"/>
                    <a:pt x="1696349" y="383861"/>
                    <a:pt x="1756686" y="365760"/>
                  </a:cubicBezTo>
                  <a:cubicBezTo>
                    <a:pt x="1762782" y="341376"/>
                    <a:pt x="1787296" y="314515"/>
                    <a:pt x="1774974" y="292608"/>
                  </a:cubicBezTo>
                  <a:cubicBezTo>
                    <a:pt x="1725172" y="204071"/>
                    <a:pt x="1617482" y="211868"/>
                    <a:pt x="1537230" y="201168"/>
                  </a:cubicBezTo>
                  <a:cubicBezTo>
                    <a:pt x="1494558" y="222504"/>
                    <a:pt x="1446468" y="235373"/>
                    <a:pt x="1409214" y="265176"/>
                  </a:cubicBezTo>
                  <a:cubicBezTo>
                    <a:pt x="1376294" y="291512"/>
                    <a:pt x="1425447" y="377889"/>
                    <a:pt x="1436646" y="384048"/>
                  </a:cubicBezTo>
                  <a:cubicBezTo>
                    <a:pt x="1480122" y="407960"/>
                    <a:pt x="1534182" y="402336"/>
                    <a:pt x="1582950" y="411480"/>
                  </a:cubicBezTo>
                  <a:cubicBezTo>
                    <a:pt x="1592094" y="405384"/>
                    <a:pt x="1614138" y="403520"/>
                    <a:pt x="1610382" y="393192"/>
                  </a:cubicBezTo>
                  <a:cubicBezTo>
                    <a:pt x="1572794" y="289824"/>
                    <a:pt x="1528174" y="307863"/>
                    <a:pt x="1436646" y="292608"/>
                  </a:cubicBezTo>
                  <a:cubicBezTo>
                    <a:pt x="1410348" y="392539"/>
                    <a:pt x="1325437" y="603866"/>
                    <a:pt x="1445790" y="694944"/>
                  </a:cubicBezTo>
                  <a:cubicBezTo>
                    <a:pt x="1521487" y="752228"/>
                    <a:pt x="1634766" y="713232"/>
                    <a:pt x="1729254" y="722376"/>
                  </a:cubicBezTo>
                  <a:cubicBezTo>
                    <a:pt x="1788776" y="621933"/>
                    <a:pt x="1972251" y="486934"/>
                    <a:pt x="1811550" y="393192"/>
                  </a:cubicBezTo>
                  <a:cubicBezTo>
                    <a:pt x="1764897" y="365978"/>
                    <a:pt x="1707918" y="362712"/>
                    <a:pt x="1656102" y="347472"/>
                  </a:cubicBezTo>
                  <a:cubicBezTo>
                    <a:pt x="1568750" y="369310"/>
                    <a:pt x="1554311" y="360020"/>
                    <a:pt x="1683534" y="539496"/>
                  </a:cubicBezTo>
                  <a:cubicBezTo>
                    <a:pt x="1705053" y="569384"/>
                    <a:pt x="1750590" y="569976"/>
                    <a:pt x="1784118" y="585216"/>
                  </a:cubicBezTo>
                  <a:cubicBezTo>
                    <a:pt x="1781070" y="539496"/>
                    <a:pt x="1809764" y="477876"/>
                    <a:pt x="1774974" y="448056"/>
                  </a:cubicBezTo>
                  <a:cubicBezTo>
                    <a:pt x="1629840" y="323656"/>
                    <a:pt x="1580083" y="350904"/>
                    <a:pt x="1464078" y="384048"/>
                  </a:cubicBezTo>
                  <a:cubicBezTo>
                    <a:pt x="1479318" y="411480"/>
                    <a:pt x="1486578" y="445235"/>
                    <a:pt x="1509798" y="466344"/>
                  </a:cubicBezTo>
                  <a:cubicBezTo>
                    <a:pt x="1523517" y="478816"/>
                    <a:pt x="1573861" y="491585"/>
                    <a:pt x="1564662" y="475488"/>
                  </a:cubicBezTo>
                  <a:cubicBezTo>
                    <a:pt x="1545296" y="441597"/>
                    <a:pt x="1503702" y="426720"/>
                    <a:pt x="1473222" y="402336"/>
                  </a:cubicBezTo>
                  <a:cubicBezTo>
                    <a:pt x="1372225" y="436002"/>
                    <a:pt x="1298296" y="442231"/>
                    <a:pt x="1390926" y="658368"/>
                  </a:cubicBezTo>
                  <a:cubicBezTo>
                    <a:pt x="1409095" y="700763"/>
                    <a:pt x="1482366" y="670560"/>
                    <a:pt x="1528086" y="676656"/>
                  </a:cubicBezTo>
                  <a:cubicBezTo>
                    <a:pt x="1543326" y="637032"/>
                    <a:pt x="1586590" y="598267"/>
                    <a:pt x="1573806" y="557784"/>
                  </a:cubicBezTo>
                  <a:cubicBezTo>
                    <a:pt x="1521546" y="392295"/>
                    <a:pt x="1358496" y="601256"/>
                    <a:pt x="1345206" y="612648"/>
                  </a:cubicBezTo>
                  <a:cubicBezTo>
                    <a:pt x="1350351" y="705259"/>
                    <a:pt x="1311727" y="930966"/>
                    <a:pt x="1546374" y="841248"/>
                  </a:cubicBezTo>
                  <a:cubicBezTo>
                    <a:pt x="1614285" y="815282"/>
                    <a:pt x="1625622" y="719328"/>
                    <a:pt x="1665246" y="658368"/>
                  </a:cubicBezTo>
                  <a:cubicBezTo>
                    <a:pt x="1643910" y="603504"/>
                    <a:pt x="1637518" y="540134"/>
                    <a:pt x="1601238" y="493776"/>
                  </a:cubicBezTo>
                  <a:cubicBezTo>
                    <a:pt x="1578540" y="464773"/>
                    <a:pt x="1527578" y="422927"/>
                    <a:pt x="1500654" y="448056"/>
                  </a:cubicBezTo>
                  <a:cubicBezTo>
                    <a:pt x="1457389" y="488437"/>
                    <a:pt x="1476270" y="563880"/>
                    <a:pt x="1464078" y="621792"/>
                  </a:cubicBezTo>
                  <a:cubicBezTo>
                    <a:pt x="1503702" y="637032"/>
                    <a:pt x="1541764" y="677809"/>
                    <a:pt x="1582950" y="667512"/>
                  </a:cubicBezTo>
                  <a:cubicBezTo>
                    <a:pt x="1804811" y="612047"/>
                    <a:pt x="1723047" y="490868"/>
                    <a:pt x="1582950" y="411480"/>
                  </a:cubicBezTo>
                  <a:cubicBezTo>
                    <a:pt x="1543084" y="388889"/>
                    <a:pt x="1491510" y="405384"/>
                    <a:pt x="1445790" y="402336"/>
                  </a:cubicBezTo>
                  <a:cubicBezTo>
                    <a:pt x="1418358" y="423672"/>
                    <a:pt x="1369898" y="432187"/>
                    <a:pt x="1363494" y="466344"/>
                  </a:cubicBezTo>
                  <a:cubicBezTo>
                    <a:pt x="1321777" y="688837"/>
                    <a:pt x="1393124" y="696849"/>
                    <a:pt x="1528086" y="813816"/>
                  </a:cubicBezTo>
                  <a:cubicBezTo>
                    <a:pt x="1607334" y="792480"/>
                    <a:pt x="1701133" y="800303"/>
                    <a:pt x="1765830" y="749808"/>
                  </a:cubicBezTo>
                  <a:cubicBezTo>
                    <a:pt x="1910387" y="636983"/>
                    <a:pt x="1963008" y="509071"/>
                    <a:pt x="1820694" y="402336"/>
                  </a:cubicBezTo>
                  <a:cubicBezTo>
                    <a:pt x="1793432" y="381889"/>
                    <a:pt x="1753638" y="390144"/>
                    <a:pt x="1720110" y="384048"/>
                  </a:cubicBezTo>
                  <a:cubicBezTo>
                    <a:pt x="1631412" y="472746"/>
                    <a:pt x="1574924" y="494672"/>
                    <a:pt x="1692678" y="676656"/>
                  </a:cubicBezTo>
                  <a:cubicBezTo>
                    <a:pt x="1726001" y="728155"/>
                    <a:pt x="1802406" y="731520"/>
                    <a:pt x="1857270" y="758952"/>
                  </a:cubicBezTo>
                  <a:cubicBezTo>
                    <a:pt x="1872510" y="719328"/>
                    <a:pt x="1921976" y="678052"/>
                    <a:pt x="1902990" y="640080"/>
                  </a:cubicBezTo>
                  <a:cubicBezTo>
                    <a:pt x="1799482" y="433064"/>
                    <a:pt x="1745025" y="451656"/>
                    <a:pt x="1592094" y="438912"/>
                  </a:cubicBezTo>
                  <a:cubicBezTo>
                    <a:pt x="1556536" y="503563"/>
                    <a:pt x="1448762" y="639851"/>
                    <a:pt x="1482366" y="740664"/>
                  </a:cubicBezTo>
                  <a:cubicBezTo>
                    <a:pt x="1490657" y="765538"/>
                    <a:pt x="1525038" y="771144"/>
                    <a:pt x="1546374" y="786384"/>
                  </a:cubicBezTo>
                  <a:cubicBezTo>
                    <a:pt x="1570758" y="752856"/>
                    <a:pt x="1623792" y="727037"/>
                    <a:pt x="1619526" y="685800"/>
                  </a:cubicBezTo>
                  <a:cubicBezTo>
                    <a:pt x="1600077" y="497794"/>
                    <a:pt x="1485172" y="513703"/>
                    <a:pt x="1354350" y="484632"/>
                  </a:cubicBezTo>
                  <a:cubicBezTo>
                    <a:pt x="1286163" y="629528"/>
                    <a:pt x="1219989" y="673313"/>
                    <a:pt x="1354350" y="832104"/>
                  </a:cubicBezTo>
                  <a:cubicBezTo>
                    <a:pt x="1383619" y="866694"/>
                    <a:pt x="1439694" y="862584"/>
                    <a:pt x="1482366" y="877824"/>
                  </a:cubicBezTo>
                  <a:cubicBezTo>
                    <a:pt x="1512846" y="838200"/>
                    <a:pt x="1561681" y="807450"/>
                    <a:pt x="1573806" y="758952"/>
                  </a:cubicBezTo>
                  <a:cubicBezTo>
                    <a:pt x="1606974" y="626279"/>
                    <a:pt x="1570743" y="603486"/>
                    <a:pt x="1509798" y="530352"/>
                  </a:cubicBezTo>
                  <a:cubicBezTo>
                    <a:pt x="1424848" y="628372"/>
                    <a:pt x="1314599" y="673481"/>
                    <a:pt x="1445790" y="804672"/>
                  </a:cubicBezTo>
                  <a:cubicBezTo>
                    <a:pt x="1469887" y="828769"/>
                    <a:pt x="1512846" y="816864"/>
                    <a:pt x="1546374" y="822960"/>
                  </a:cubicBezTo>
                  <a:cubicBezTo>
                    <a:pt x="1549422" y="762000"/>
                    <a:pt x="1584341" y="693882"/>
                    <a:pt x="1555518" y="640080"/>
                  </a:cubicBezTo>
                  <a:cubicBezTo>
                    <a:pt x="1495403" y="527865"/>
                    <a:pt x="1260021" y="573144"/>
                    <a:pt x="1189758" y="576072"/>
                  </a:cubicBezTo>
                  <a:cubicBezTo>
                    <a:pt x="1168422" y="585216"/>
                    <a:pt x="1148070" y="597127"/>
                    <a:pt x="1125750" y="603504"/>
                  </a:cubicBezTo>
                  <a:cubicBezTo>
                    <a:pt x="1105027" y="609425"/>
                    <a:pt x="1083285" y="612014"/>
                    <a:pt x="1061742" y="612648"/>
                  </a:cubicBezTo>
                  <a:cubicBezTo>
                    <a:pt x="875869" y="618115"/>
                    <a:pt x="689886" y="618744"/>
                    <a:pt x="503958" y="621792"/>
                  </a:cubicBezTo>
                  <a:cubicBezTo>
                    <a:pt x="449094" y="646176"/>
                    <a:pt x="393066" y="668094"/>
                    <a:pt x="339366" y="694944"/>
                  </a:cubicBezTo>
                  <a:cubicBezTo>
                    <a:pt x="325735" y="701760"/>
                    <a:pt x="295974" y="708745"/>
                    <a:pt x="302790" y="722376"/>
                  </a:cubicBezTo>
                  <a:cubicBezTo>
                    <a:pt x="351791" y="820377"/>
                    <a:pt x="424324" y="809302"/>
                    <a:pt x="513102" y="822960"/>
                  </a:cubicBezTo>
                  <a:cubicBezTo>
                    <a:pt x="543887" y="730606"/>
                    <a:pt x="566783" y="718245"/>
                    <a:pt x="394230" y="649224"/>
                  </a:cubicBezTo>
                  <a:cubicBezTo>
                    <a:pt x="374219" y="641220"/>
                    <a:pt x="363750" y="679704"/>
                    <a:pt x="348510" y="694944"/>
                  </a:cubicBezTo>
                  <a:cubicBezTo>
                    <a:pt x="367255" y="710565"/>
                    <a:pt x="507736" y="858553"/>
                    <a:pt x="476526" y="640080"/>
                  </a:cubicBezTo>
                  <a:cubicBezTo>
                    <a:pt x="467556" y="577293"/>
                    <a:pt x="418945" y="520734"/>
                    <a:pt x="366798" y="484632"/>
                  </a:cubicBezTo>
                  <a:cubicBezTo>
                    <a:pt x="331624" y="460281"/>
                    <a:pt x="281454" y="478536"/>
                    <a:pt x="238782" y="475488"/>
                  </a:cubicBezTo>
                  <a:cubicBezTo>
                    <a:pt x="227488" y="512193"/>
                    <a:pt x="168266" y="637589"/>
                    <a:pt x="220494" y="685800"/>
                  </a:cubicBezTo>
                  <a:cubicBezTo>
                    <a:pt x="245534" y="708914"/>
                    <a:pt x="287550" y="697992"/>
                    <a:pt x="321078" y="704088"/>
                  </a:cubicBezTo>
                  <a:cubicBezTo>
                    <a:pt x="336318" y="646176"/>
                    <a:pt x="391119" y="585074"/>
                    <a:pt x="366798" y="530352"/>
                  </a:cubicBezTo>
                  <a:cubicBezTo>
                    <a:pt x="343540" y="478021"/>
                    <a:pt x="260122" y="427187"/>
                    <a:pt x="211350" y="457200"/>
                  </a:cubicBezTo>
                  <a:cubicBezTo>
                    <a:pt x="144813" y="498146"/>
                    <a:pt x="156486" y="603504"/>
                    <a:pt x="129054" y="676656"/>
                  </a:cubicBezTo>
                  <a:cubicBezTo>
                    <a:pt x="199158" y="722376"/>
                    <a:pt x="262030" y="781815"/>
                    <a:pt x="339366" y="813816"/>
                  </a:cubicBezTo>
                  <a:cubicBezTo>
                    <a:pt x="358259" y="821634"/>
                    <a:pt x="393342" y="806811"/>
                    <a:pt x="394230" y="786384"/>
                  </a:cubicBezTo>
                  <a:cubicBezTo>
                    <a:pt x="396959" y="723607"/>
                    <a:pt x="386931" y="653225"/>
                    <a:pt x="348510" y="603504"/>
                  </a:cubicBezTo>
                  <a:cubicBezTo>
                    <a:pt x="325837" y="574163"/>
                    <a:pt x="275358" y="591312"/>
                    <a:pt x="238782" y="585216"/>
                  </a:cubicBezTo>
                  <a:cubicBezTo>
                    <a:pt x="228340" y="679190"/>
                    <a:pt x="198097" y="761714"/>
                    <a:pt x="357654" y="804672"/>
                  </a:cubicBezTo>
                  <a:cubicBezTo>
                    <a:pt x="400101" y="816100"/>
                    <a:pt x="430806" y="755904"/>
                    <a:pt x="467382" y="731520"/>
                  </a:cubicBezTo>
                  <a:cubicBezTo>
                    <a:pt x="421662" y="664464"/>
                    <a:pt x="409529" y="513111"/>
                    <a:pt x="330222" y="530352"/>
                  </a:cubicBezTo>
                  <a:cubicBezTo>
                    <a:pt x="129433" y="574002"/>
                    <a:pt x="265516" y="794132"/>
                    <a:pt x="302790" y="868680"/>
                  </a:cubicBezTo>
                  <a:cubicBezTo>
                    <a:pt x="333270" y="832104"/>
                    <a:pt x="355725" y="786956"/>
                    <a:pt x="394230" y="758952"/>
                  </a:cubicBezTo>
                  <a:cubicBezTo>
                    <a:pt x="404394" y="751560"/>
                    <a:pt x="391452" y="791554"/>
                    <a:pt x="403374" y="795528"/>
                  </a:cubicBezTo>
                  <a:cubicBezTo>
                    <a:pt x="418946" y="800719"/>
                    <a:pt x="433854" y="783336"/>
                    <a:pt x="449094" y="777240"/>
                  </a:cubicBezTo>
                  <a:cubicBezTo>
                    <a:pt x="547245" y="949004"/>
                    <a:pt x="428167" y="737211"/>
                    <a:pt x="412518" y="731520"/>
                  </a:cubicBezTo>
                  <a:cubicBezTo>
                    <a:pt x="388044" y="722620"/>
                    <a:pt x="394230" y="780288"/>
                    <a:pt x="385086" y="804672"/>
                  </a:cubicBezTo>
                  <a:cubicBezTo>
                    <a:pt x="403374" y="816864"/>
                    <a:pt x="431628" y="861591"/>
                    <a:pt x="439950" y="841248"/>
                  </a:cubicBezTo>
                  <a:cubicBezTo>
                    <a:pt x="509537" y="671147"/>
                    <a:pt x="496122" y="660984"/>
                    <a:pt x="449094" y="566928"/>
                  </a:cubicBezTo>
                  <a:cubicBezTo>
                    <a:pt x="470430" y="533400"/>
                    <a:pt x="479528" y="487608"/>
                    <a:pt x="513102" y="466344"/>
                  </a:cubicBezTo>
                  <a:cubicBezTo>
                    <a:pt x="603198" y="409283"/>
                    <a:pt x="939463" y="343287"/>
                    <a:pt x="1016022" y="329184"/>
                  </a:cubicBezTo>
                  <a:lnTo>
                    <a:pt x="1363494" y="265176"/>
                  </a:lnTo>
                  <a:cubicBezTo>
                    <a:pt x="1418358" y="268224"/>
                    <a:pt x="1478367" y="250923"/>
                    <a:pt x="1528086" y="274320"/>
                  </a:cubicBezTo>
                  <a:cubicBezTo>
                    <a:pt x="1547587" y="283497"/>
                    <a:pt x="1518942" y="316775"/>
                    <a:pt x="1518942" y="338328"/>
                  </a:cubicBezTo>
                  <a:cubicBezTo>
                    <a:pt x="1518942" y="362902"/>
                    <a:pt x="1524046" y="387241"/>
                    <a:pt x="1528086" y="411480"/>
                  </a:cubicBezTo>
                  <a:cubicBezTo>
                    <a:pt x="1541592" y="492517"/>
                    <a:pt x="1543745" y="503925"/>
                    <a:pt x="1573806" y="576072"/>
                  </a:cubicBezTo>
                  <a:cubicBezTo>
                    <a:pt x="1579049" y="588655"/>
                    <a:pt x="1582455" y="603009"/>
                    <a:pt x="1592094" y="612648"/>
                  </a:cubicBezTo>
                  <a:cubicBezTo>
                    <a:pt x="1598910" y="619464"/>
                    <a:pt x="1610382" y="618744"/>
                    <a:pt x="1619526" y="621792"/>
                  </a:cubicBezTo>
                  <a:cubicBezTo>
                    <a:pt x="1631718" y="643128"/>
                    <a:pt x="1636913" y="670449"/>
                    <a:pt x="1656102" y="685800"/>
                  </a:cubicBezTo>
                  <a:cubicBezTo>
                    <a:pt x="1670580" y="697382"/>
                    <a:pt x="1700682" y="679518"/>
                    <a:pt x="1710966" y="694944"/>
                  </a:cubicBezTo>
                  <a:cubicBezTo>
                    <a:pt x="1720071" y="708601"/>
                    <a:pt x="1705031" y="729855"/>
                    <a:pt x="1692678" y="740664"/>
                  </a:cubicBezTo>
                  <a:cubicBezTo>
                    <a:pt x="1678170" y="753358"/>
                    <a:pt x="1655533" y="751358"/>
                    <a:pt x="1637814" y="758952"/>
                  </a:cubicBezTo>
                  <a:cubicBezTo>
                    <a:pt x="1612756" y="769691"/>
                    <a:pt x="1586472" y="779171"/>
                    <a:pt x="1564662" y="795528"/>
                  </a:cubicBezTo>
                  <a:cubicBezTo>
                    <a:pt x="1451099" y="880700"/>
                    <a:pt x="1443184" y="906447"/>
                    <a:pt x="1326918" y="941832"/>
                  </a:cubicBezTo>
                  <a:cubicBezTo>
                    <a:pt x="1288014" y="953672"/>
                    <a:pt x="1247670" y="960120"/>
                    <a:pt x="1208046" y="969264"/>
                  </a:cubicBezTo>
                  <a:cubicBezTo>
                    <a:pt x="1155769" y="995403"/>
                    <a:pt x="1111184" y="1022005"/>
                    <a:pt x="1052598" y="1033272"/>
                  </a:cubicBezTo>
                  <a:cubicBezTo>
                    <a:pt x="1001363" y="1043125"/>
                    <a:pt x="948966" y="1045464"/>
                    <a:pt x="897150" y="1051560"/>
                  </a:cubicBezTo>
                  <a:cubicBezTo>
                    <a:pt x="824326" y="1043468"/>
                    <a:pt x="721803" y="1043714"/>
                    <a:pt x="650262" y="1005840"/>
                  </a:cubicBezTo>
                  <a:cubicBezTo>
                    <a:pt x="609208" y="984105"/>
                    <a:pt x="553870" y="931250"/>
                    <a:pt x="522246" y="896112"/>
                  </a:cubicBezTo>
                  <a:cubicBezTo>
                    <a:pt x="512051" y="884784"/>
                    <a:pt x="506385" y="869454"/>
                    <a:pt x="494814" y="859536"/>
                  </a:cubicBezTo>
                  <a:cubicBezTo>
                    <a:pt x="484465" y="850665"/>
                    <a:pt x="469704" y="848619"/>
                    <a:pt x="458238" y="841248"/>
                  </a:cubicBezTo>
                  <a:cubicBezTo>
                    <a:pt x="420406" y="816927"/>
                    <a:pt x="319665" y="738991"/>
                    <a:pt x="275358" y="722376"/>
                  </a:cubicBezTo>
                  <a:lnTo>
                    <a:pt x="202206" y="694944"/>
                  </a:lnTo>
                  <a:cubicBezTo>
                    <a:pt x="156561" y="710159"/>
                    <a:pt x="78082" y="723095"/>
                    <a:pt x="92478" y="804672"/>
                  </a:cubicBezTo>
                  <a:cubicBezTo>
                    <a:pt x="98517" y="838896"/>
                    <a:pt x="147342" y="847344"/>
                    <a:pt x="174774" y="868680"/>
                  </a:cubicBezTo>
                  <a:cubicBezTo>
                    <a:pt x="269262" y="844296"/>
                    <a:pt x="404108" y="876722"/>
                    <a:pt x="458238" y="795528"/>
                  </a:cubicBezTo>
                  <a:cubicBezTo>
                    <a:pt x="570087" y="627754"/>
                    <a:pt x="245242" y="683050"/>
                    <a:pt x="220494" y="685800"/>
                  </a:cubicBezTo>
                  <a:cubicBezTo>
                    <a:pt x="185488" y="790818"/>
                    <a:pt x="81289" y="934998"/>
                    <a:pt x="247926" y="1014984"/>
                  </a:cubicBezTo>
                  <a:cubicBezTo>
                    <a:pt x="289960" y="1035160"/>
                    <a:pt x="339366" y="996696"/>
                    <a:pt x="385086" y="987552"/>
                  </a:cubicBezTo>
                  <a:cubicBezTo>
                    <a:pt x="394230" y="935736"/>
                    <a:pt x="439196" y="877456"/>
                    <a:pt x="412518" y="832104"/>
                  </a:cubicBezTo>
                  <a:cubicBezTo>
                    <a:pt x="327943" y="688327"/>
                    <a:pt x="233941" y="683003"/>
                    <a:pt x="110766" y="658368"/>
                  </a:cubicBezTo>
                  <a:cubicBezTo>
                    <a:pt x="60088" y="696377"/>
                    <a:pt x="-105671" y="804051"/>
                    <a:pt x="101622" y="886968"/>
                  </a:cubicBezTo>
                  <a:cubicBezTo>
                    <a:pt x="158222" y="909608"/>
                    <a:pt x="174774" y="789432"/>
                    <a:pt x="211350" y="740664"/>
                  </a:cubicBezTo>
                  <a:cubicBezTo>
                    <a:pt x="139272" y="678883"/>
                    <a:pt x="-3767" y="522882"/>
                    <a:pt x="83334" y="923544"/>
                  </a:cubicBezTo>
                  <a:cubicBezTo>
                    <a:pt x="100330" y="1001724"/>
                    <a:pt x="186966" y="1045464"/>
                    <a:pt x="238782" y="1106424"/>
                  </a:cubicBezTo>
                  <a:cubicBezTo>
                    <a:pt x="318030" y="1057656"/>
                    <a:pt x="420695" y="1034561"/>
                    <a:pt x="476526" y="960120"/>
                  </a:cubicBezTo>
                  <a:cubicBezTo>
                    <a:pt x="621366" y="767000"/>
                    <a:pt x="337863" y="683158"/>
                    <a:pt x="247926" y="630936"/>
                  </a:cubicBezTo>
                  <a:cubicBezTo>
                    <a:pt x="233731" y="622694"/>
                    <a:pt x="217446" y="618744"/>
                    <a:pt x="202206" y="612648"/>
                  </a:cubicBezTo>
                  <a:cubicBezTo>
                    <a:pt x="169272" y="750971"/>
                    <a:pt x="109896" y="823861"/>
                    <a:pt x="220494" y="941832"/>
                  </a:cubicBezTo>
                  <a:cubicBezTo>
                    <a:pt x="237301" y="959759"/>
                    <a:pt x="269262" y="947928"/>
                    <a:pt x="293646" y="950976"/>
                  </a:cubicBezTo>
                  <a:cubicBezTo>
                    <a:pt x="305838" y="899160"/>
                    <a:pt x="327424" y="848685"/>
                    <a:pt x="330222" y="795528"/>
                  </a:cubicBezTo>
                  <a:cubicBezTo>
                    <a:pt x="332777" y="746992"/>
                    <a:pt x="272803" y="795296"/>
                    <a:pt x="275358" y="795528"/>
                  </a:cubicBezTo>
                  <a:cubicBezTo>
                    <a:pt x="317963" y="799401"/>
                    <a:pt x="360754" y="790090"/>
                    <a:pt x="403374" y="786384"/>
                  </a:cubicBezTo>
                  <a:cubicBezTo>
                    <a:pt x="430871" y="783993"/>
                    <a:pt x="458258" y="780465"/>
                    <a:pt x="485670" y="777240"/>
                  </a:cubicBezTo>
                  <a:cubicBezTo>
                    <a:pt x="510075" y="774369"/>
                    <a:pt x="534299" y="769678"/>
                    <a:pt x="558822" y="768096"/>
                  </a:cubicBezTo>
                  <a:cubicBezTo>
                    <a:pt x="628847" y="763578"/>
                    <a:pt x="699030" y="762000"/>
                    <a:pt x="769134" y="758952"/>
                  </a:cubicBezTo>
                  <a:cubicBezTo>
                    <a:pt x="814854" y="752856"/>
                    <a:pt x="860287" y="743950"/>
                    <a:pt x="906294" y="740664"/>
                  </a:cubicBezTo>
                  <a:cubicBezTo>
                    <a:pt x="988437" y="734797"/>
                    <a:pt x="1070932" y="735632"/>
                    <a:pt x="1153182" y="731520"/>
                  </a:cubicBezTo>
                  <a:cubicBezTo>
                    <a:pt x="1245088" y="726925"/>
                    <a:pt x="1264445" y="723327"/>
                    <a:pt x="1345206" y="713232"/>
                  </a:cubicBezTo>
                  <a:cubicBezTo>
                    <a:pt x="1373836" y="703689"/>
                    <a:pt x="1406243" y="691328"/>
                    <a:pt x="1436646" y="685800"/>
                  </a:cubicBezTo>
                  <a:cubicBezTo>
                    <a:pt x="1457851" y="681945"/>
                    <a:pt x="1479318" y="679704"/>
                    <a:pt x="1500654" y="676656"/>
                  </a:cubicBezTo>
                  <a:lnTo>
                    <a:pt x="1555518" y="658368"/>
                  </a:lnTo>
                </a:path>
              </a:pathLst>
            </a:custGeom>
            <a:noFill/>
            <a:ln w="19050">
              <a:solidFill>
                <a:srgbClr val="DC4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descr="The yarn begins at the blanket, then goes into one of the two piles of yarn, we call this pile A and the other pile B. By counting the number of times the yarn crosses between the piles we can determine which of A vs. B has the end (an even number means A has the end, an odd number means B).&#10;&#10;Once we determine the pile with the end, we can recursively solve (i.e. &quot;conquer&quot;) the problem on the pile containing the end of the yarn.">
            <a:extLst>
              <a:ext uri="{FF2B5EF4-FFF2-40B4-BE49-F238E27FC236}">
                <a16:creationId xmlns:a16="http://schemas.microsoft.com/office/drawing/2014/main" id="{7051DDBC-58E7-4C71-EBF0-DBD7FB74D394}"/>
              </a:ext>
            </a:extLst>
          </p:cNvPr>
          <p:cNvGrpSpPr/>
          <p:nvPr/>
        </p:nvGrpSpPr>
        <p:grpSpPr>
          <a:xfrm>
            <a:off x="-47927" y="3898391"/>
            <a:ext cx="3334976" cy="1155246"/>
            <a:chOff x="-878932" y="3619954"/>
            <a:chExt cx="4211412" cy="1458846"/>
          </a:xfrm>
        </p:grpSpPr>
        <p:grpSp>
          <p:nvGrpSpPr>
            <p:cNvPr id="14" name="Group 13">
              <a:extLst>
                <a:ext uri="{FF2B5EF4-FFF2-40B4-BE49-F238E27FC236}">
                  <a16:creationId xmlns:a16="http://schemas.microsoft.com/office/drawing/2014/main" id="{0EBF0906-4FE4-F100-2C24-281830D90350}"/>
                </a:ext>
              </a:extLst>
            </p:cNvPr>
            <p:cNvGrpSpPr/>
            <p:nvPr/>
          </p:nvGrpSpPr>
          <p:grpSpPr>
            <a:xfrm>
              <a:off x="-624862" y="3619954"/>
              <a:ext cx="3957342" cy="1458846"/>
              <a:chOff x="8234658" y="3789922"/>
              <a:chExt cx="3957342" cy="1458846"/>
            </a:xfrm>
          </p:grpSpPr>
          <p:pic>
            <p:nvPicPr>
              <p:cNvPr id="15" name="Picture 2">
                <a:extLst>
                  <a:ext uri="{FF2B5EF4-FFF2-40B4-BE49-F238E27FC236}">
                    <a16:creationId xmlns:a16="http://schemas.microsoft.com/office/drawing/2014/main" id="{2247E5CC-152D-743A-6124-D5F3B69613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00"/>
              <a:stretch/>
            </p:blipFill>
            <p:spPr bwMode="auto">
              <a:xfrm>
                <a:off x="10201827" y="3789922"/>
                <a:ext cx="1990173" cy="1458846"/>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3A4B5CD5-17D3-5951-BFAE-B25192D1575A}"/>
                  </a:ext>
                </a:extLst>
              </p:cNvPr>
              <p:cNvSpPr/>
              <p:nvPr/>
            </p:nvSpPr>
            <p:spPr>
              <a:xfrm>
                <a:off x="8234658" y="3938416"/>
                <a:ext cx="1976142" cy="1106424"/>
              </a:xfrm>
              <a:custGeom>
                <a:avLst/>
                <a:gdLst>
                  <a:gd name="connsiteX0" fmla="*/ 1976142 w 1976142"/>
                  <a:gd name="connsiteY0" fmla="*/ 0 h 1106424"/>
                  <a:gd name="connsiteX1" fmla="*/ 1793262 w 1976142"/>
                  <a:gd name="connsiteY1" fmla="*/ 9144 h 1106424"/>
                  <a:gd name="connsiteX2" fmla="*/ 1729254 w 1976142"/>
                  <a:gd name="connsiteY2" fmla="*/ 18288 h 1106424"/>
                  <a:gd name="connsiteX3" fmla="*/ 1619526 w 1976142"/>
                  <a:gd name="connsiteY3" fmla="*/ 91440 h 1106424"/>
                  <a:gd name="connsiteX4" fmla="*/ 1546374 w 1976142"/>
                  <a:gd name="connsiteY4" fmla="*/ 192024 h 1106424"/>
                  <a:gd name="connsiteX5" fmla="*/ 1509798 w 1976142"/>
                  <a:gd name="connsiteY5" fmla="*/ 329184 h 1106424"/>
                  <a:gd name="connsiteX6" fmla="*/ 1592094 w 1976142"/>
                  <a:gd name="connsiteY6" fmla="*/ 384048 h 1106424"/>
                  <a:gd name="connsiteX7" fmla="*/ 1756686 w 1976142"/>
                  <a:gd name="connsiteY7" fmla="*/ 365760 h 1106424"/>
                  <a:gd name="connsiteX8" fmla="*/ 1774974 w 1976142"/>
                  <a:gd name="connsiteY8" fmla="*/ 292608 h 1106424"/>
                  <a:gd name="connsiteX9" fmla="*/ 1537230 w 1976142"/>
                  <a:gd name="connsiteY9" fmla="*/ 201168 h 1106424"/>
                  <a:gd name="connsiteX10" fmla="*/ 1409214 w 1976142"/>
                  <a:gd name="connsiteY10" fmla="*/ 265176 h 1106424"/>
                  <a:gd name="connsiteX11" fmla="*/ 1436646 w 1976142"/>
                  <a:gd name="connsiteY11" fmla="*/ 384048 h 1106424"/>
                  <a:gd name="connsiteX12" fmla="*/ 1582950 w 1976142"/>
                  <a:gd name="connsiteY12" fmla="*/ 411480 h 1106424"/>
                  <a:gd name="connsiteX13" fmla="*/ 1610382 w 1976142"/>
                  <a:gd name="connsiteY13" fmla="*/ 393192 h 1106424"/>
                  <a:gd name="connsiteX14" fmla="*/ 1436646 w 1976142"/>
                  <a:gd name="connsiteY14" fmla="*/ 292608 h 1106424"/>
                  <a:gd name="connsiteX15" fmla="*/ 1445790 w 1976142"/>
                  <a:gd name="connsiteY15" fmla="*/ 694944 h 1106424"/>
                  <a:gd name="connsiteX16" fmla="*/ 1729254 w 1976142"/>
                  <a:gd name="connsiteY16" fmla="*/ 722376 h 1106424"/>
                  <a:gd name="connsiteX17" fmla="*/ 1811550 w 1976142"/>
                  <a:gd name="connsiteY17" fmla="*/ 393192 h 1106424"/>
                  <a:gd name="connsiteX18" fmla="*/ 1656102 w 1976142"/>
                  <a:gd name="connsiteY18" fmla="*/ 347472 h 1106424"/>
                  <a:gd name="connsiteX19" fmla="*/ 1683534 w 1976142"/>
                  <a:gd name="connsiteY19" fmla="*/ 539496 h 1106424"/>
                  <a:gd name="connsiteX20" fmla="*/ 1784118 w 1976142"/>
                  <a:gd name="connsiteY20" fmla="*/ 585216 h 1106424"/>
                  <a:gd name="connsiteX21" fmla="*/ 1774974 w 1976142"/>
                  <a:gd name="connsiteY21" fmla="*/ 448056 h 1106424"/>
                  <a:gd name="connsiteX22" fmla="*/ 1464078 w 1976142"/>
                  <a:gd name="connsiteY22" fmla="*/ 384048 h 1106424"/>
                  <a:gd name="connsiteX23" fmla="*/ 1509798 w 1976142"/>
                  <a:gd name="connsiteY23" fmla="*/ 466344 h 1106424"/>
                  <a:gd name="connsiteX24" fmla="*/ 1564662 w 1976142"/>
                  <a:gd name="connsiteY24" fmla="*/ 475488 h 1106424"/>
                  <a:gd name="connsiteX25" fmla="*/ 1473222 w 1976142"/>
                  <a:gd name="connsiteY25" fmla="*/ 402336 h 1106424"/>
                  <a:gd name="connsiteX26" fmla="*/ 1390926 w 1976142"/>
                  <a:gd name="connsiteY26" fmla="*/ 658368 h 1106424"/>
                  <a:gd name="connsiteX27" fmla="*/ 1528086 w 1976142"/>
                  <a:gd name="connsiteY27" fmla="*/ 676656 h 1106424"/>
                  <a:gd name="connsiteX28" fmla="*/ 1573806 w 1976142"/>
                  <a:gd name="connsiteY28" fmla="*/ 557784 h 1106424"/>
                  <a:gd name="connsiteX29" fmla="*/ 1345206 w 1976142"/>
                  <a:gd name="connsiteY29" fmla="*/ 612648 h 1106424"/>
                  <a:gd name="connsiteX30" fmla="*/ 1546374 w 1976142"/>
                  <a:gd name="connsiteY30" fmla="*/ 841248 h 1106424"/>
                  <a:gd name="connsiteX31" fmla="*/ 1665246 w 1976142"/>
                  <a:gd name="connsiteY31" fmla="*/ 658368 h 1106424"/>
                  <a:gd name="connsiteX32" fmla="*/ 1601238 w 1976142"/>
                  <a:gd name="connsiteY32" fmla="*/ 493776 h 1106424"/>
                  <a:gd name="connsiteX33" fmla="*/ 1500654 w 1976142"/>
                  <a:gd name="connsiteY33" fmla="*/ 448056 h 1106424"/>
                  <a:gd name="connsiteX34" fmla="*/ 1464078 w 1976142"/>
                  <a:gd name="connsiteY34" fmla="*/ 621792 h 1106424"/>
                  <a:gd name="connsiteX35" fmla="*/ 1582950 w 1976142"/>
                  <a:gd name="connsiteY35" fmla="*/ 667512 h 1106424"/>
                  <a:gd name="connsiteX36" fmla="*/ 1582950 w 1976142"/>
                  <a:gd name="connsiteY36" fmla="*/ 411480 h 1106424"/>
                  <a:gd name="connsiteX37" fmla="*/ 1445790 w 1976142"/>
                  <a:gd name="connsiteY37" fmla="*/ 402336 h 1106424"/>
                  <a:gd name="connsiteX38" fmla="*/ 1363494 w 1976142"/>
                  <a:gd name="connsiteY38" fmla="*/ 466344 h 1106424"/>
                  <a:gd name="connsiteX39" fmla="*/ 1528086 w 1976142"/>
                  <a:gd name="connsiteY39" fmla="*/ 813816 h 1106424"/>
                  <a:gd name="connsiteX40" fmla="*/ 1765830 w 1976142"/>
                  <a:gd name="connsiteY40" fmla="*/ 749808 h 1106424"/>
                  <a:gd name="connsiteX41" fmla="*/ 1820694 w 1976142"/>
                  <a:gd name="connsiteY41" fmla="*/ 402336 h 1106424"/>
                  <a:gd name="connsiteX42" fmla="*/ 1720110 w 1976142"/>
                  <a:gd name="connsiteY42" fmla="*/ 384048 h 1106424"/>
                  <a:gd name="connsiteX43" fmla="*/ 1692678 w 1976142"/>
                  <a:gd name="connsiteY43" fmla="*/ 676656 h 1106424"/>
                  <a:gd name="connsiteX44" fmla="*/ 1857270 w 1976142"/>
                  <a:gd name="connsiteY44" fmla="*/ 758952 h 1106424"/>
                  <a:gd name="connsiteX45" fmla="*/ 1902990 w 1976142"/>
                  <a:gd name="connsiteY45" fmla="*/ 640080 h 1106424"/>
                  <a:gd name="connsiteX46" fmla="*/ 1592094 w 1976142"/>
                  <a:gd name="connsiteY46" fmla="*/ 438912 h 1106424"/>
                  <a:gd name="connsiteX47" fmla="*/ 1482366 w 1976142"/>
                  <a:gd name="connsiteY47" fmla="*/ 740664 h 1106424"/>
                  <a:gd name="connsiteX48" fmla="*/ 1546374 w 1976142"/>
                  <a:gd name="connsiteY48" fmla="*/ 786384 h 1106424"/>
                  <a:gd name="connsiteX49" fmla="*/ 1619526 w 1976142"/>
                  <a:gd name="connsiteY49" fmla="*/ 685800 h 1106424"/>
                  <a:gd name="connsiteX50" fmla="*/ 1354350 w 1976142"/>
                  <a:gd name="connsiteY50" fmla="*/ 484632 h 1106424"/>
                  <a:gd name="connsiteX51" fmla="*/ 1354350 w 1976142"/>
                  <a:gd name="connsiteY51" fmla="*/ 832104 h 1106424"/>
                  <a:gd name="connsiteX52" fmla="*/ 1482366 w 1976142"/>
                  <a:gd name="connsiteY52" fmla="*/ 877824 h 1106424"/>
                  <a:gd name="connsiteX53" fmla="*/ 1573806 w 1976142"/>
                  <a:gd name="connsiteY53" fmla="*/ 758952 h 1106424"/>
                  <a:gd name="connsiteX54" fmla="*/ 1509798 w 1976142"/>
                  <a:gd name="connsiteY54" fmla="*/ 530352 h 1106424"/>
                  <a:gd name="connsiteX55" fmla="*/ 1445790 w 1976142"/>
                  <a:gd name="connsiteY55" fmla="*/ 804672 h 1106424"/>
                  <a:gd name="connsiteX56" fmla="*/ 1546374 w 1976142"/>
                  <a:gd name="connsiteY56" fmla="*/ 822960 h 1106424"/>
                  <a:gd name="connsiteX57" fmla="*/ 1555518 w 1976142"/>
                  <a:gd name="connsiteY57" fmla="*/ 640080 h 1106424"/>
                  <a:gd name="connsiteX58" fmla="*/ 1189758 w 1976142"/>
                  <a:gd name="connsiteY58" fmla="*/ 576072 h 1106424"/>
                  <a:gd name="connsiteX59" fmla="*/ 1125750 w 1976142"/>
                  <a:gd name="connsiteY59" fmla="*/ 603504 h 1106424"/>
                  <a:gd name="connsiteX60" fmla="*/ 1061742 w 1976142"/>
                  <a:gd name="connsiteY60" fmla="*/ 612648 h 1106424"/>
                  <a:gd name="connsiteX61" fmla="*/ 503958 w 1976142"/>
                  <a:gd name="connsiteY61" fmla="*/ 621792 h 1106424"/>
                  <a:gd name="connsiteX62" fmla="*/ 339366 w 1976142"/>
                  <a:gd name="connsiteY62" fmla="*/ 694944 h 1106424"/>
                  <a:gd name="connsiteX63" fmla="*/ 302790 w 1976142"/>
                  <a:gd name="connsiteY63" fmla="*/ 722376 h 1106424"/>
                  <a:gd name="connsiteX64" fmla="*/ 513102 w 1976142"/>
                  <a:gd name="connsiteY64" fmla="*/ 822960 h 1106424"/>
                  <a:gd name="connsiteX65" fmla="*/ 394230 w 1976142"/>
                  <a:gd name="connsiteY65" fmla="*/ 649224 h 1106424"/>
                  <a:gd name="connsiteX66" fmla="*/ 348510 w 1976142"/>
                  <a:gd name="connsiteY66" fmla="*/ 694944 h 1106424"/>
                  <a:gd name="connsiteX67" fmla="*/ 476526 w 1976142"/>
                  <a:gd name="connsiteY67" fmla="*/ 640080 h 1106424"/>
                  <a:gd name="connsiteX68" fmla="*/ 366798 w 1976142"/>
                  <a:gd name="connsiteY68" fmla="*/ 484632 h 1106424"/>
                  <a:gd name="connsiteX69" fmla="*/ 238782 w 1976142"/>
                  <a:gd name="connsiteY69" fmla="*/ 475488 h 1106424"/>
                  <a:gd name="connsiteX70" fmla="*/ 220494 w 1976142"/>
                  <a:gd name="connsiteY70" fmla="*/ 685800 h 1106424"/>
                  <a:gd name="connsiteX71" fmla="*/ 321078 w 1976142"/>
                  <a:gd name="connsiteY71" fmla="*/ 704088 h 1106424"/>
                  <a:gd name="connsiteX72" fmla="*/ 366798 w 1976142"/>
                  <a:gd name="connsiteY72" fmla="*/ 530352 h 1106424"/>
                  <a:gd name="connsiteX73" fmla="*/ 211350 w 1976142"/>
                  <a:gd name="connsiteY73" fmla="*/ 457200 h 1106424"/>
                  <a:gd name="connsiteX74" fmla="*/ 129054 w 1976142"/>
                  <a:gd name="connsiteY74" fmla="*/ 676656 h 1106424"/>
                  <a:gd name="connsiteX75" fmla="*/ 339366 w 1976142"/>
                  <a:gd name="connsiteY75" fmla="*/ 813816 h 1106424"/>
                  <a:gd name="connsiteX76" fmla="*/ 394230 w 1976142"/>
                  <a:gd name="connsiteY76" fmla="*/ 786384 h 1106424"/>
                  <a:gd name="connsiteX77" fmla="*/ 348510 w 1976142"/>
                  <a:gd name="connsiteY77" fmla="*/ 603504 h 1106424"/>
                  <a:gd name="connsiteX78" fmla="*/ 238782 w 1976142"/>
                  <a:gd name="connsiteY78" fmla="*/ 585216 h 1106424"/>
                  <a:gd name="connsiteX79" fmla="*/ 357654 w 1976142"/>
                  <a:gd name="connsiteY79" fmla="*/ 804672 h 1106424"/>
                  <a:gd name="connsiteX80" fmla="*/ 467382 w 1976142"/>
                  <a:gd name="connsiteY80" fmla="*/ 731520 h 1106424"/>
                  <a:gd name="connsiteX81" fmla="*/ 330222 w 1976142"/>
                  <a:gd name="connsiteY81" fmla="*/ 530352 h 1106424"/>
                  <a:gd name="connsiteX82" fmla="*/ 302790 w 1976142"/>
                  <a:gd name="connsiteY82" fmla="*/ 868680 h 1106424"/>
                  <a:gd name="connsiteX83" fmla="*/ 394230 w 1976142"/>
                  <a:gd name="connsiteY83" fmla="*/ 758952 h 1106424"/>
                  <a:gd name="connsiteX84" fmla="*/ 403374 w 1976142"/>
                  <a:gd name="connsiteY84" fmla="*/ 795528 h 1106424"/>
                  <a:gd name="connsiteX85" fmla="*/ 449094 w 1976142"/>
                  <a:gd name="connsiteY85" fmla="*/ 777240 h 1106424"/>
                  <a:gd name="connsiteX86" fmla="*/ 412518 w 1976142"/>
                  <a:gd name="connsiteY86" fmla="*/ 731520 h 1106424"/>
                  <a:gd name="connsiteX87" fmla="*/ 385086 w 1976142"/>
                  <a:gd name="connsiteY87" fmla="*/ 804672 h 1106424"/>
                  <a:gd name="connsiteX88" fmla="*/ 439950 w 1976142"/>
                  <a:gd name="connsiteY88" fmla="*/ 841248 h 1106424"/>
                  <a:gd name="connsiteX89" fmla="*/ 449094 w 1976142"/>
                  <a:gd name="connsiteY89" fmla="*/ 566928 h 1106424"/>
                  <a:gd name="connsiteX90" fmla="*/ 513102 w 1976142"/>
                  <a:gd name="connsiteY90" fmla="*/ 466344 h 1106424"/>
                  <a:gd name="connsiteX91" fmla="*/ 1016022 w 1976142"/>
                  <a:gd name="connsiteY91" fmla="*/ 329184 h 1106424"/>
                  <a:gd name="connsiteX92" fmla="*/ 1363494 w 1976142"/>
                  <a:gd name="connsiteY92" fmla="*/ 265176 h 1106424"/>
                  <a:gd name="connsiteX93" fmla="*/ 1528086 w 1976142"/>
                  <a:gd name="connsiteY93" fmla="*/ 274320 h 1106424"/>
                  <a:gd name="connsiteX94" fmla="*/ 1518942 w 1976142"/>
                  <a:gd name="connsiteY94" fmla="*/ 338328 h 1106424"/>
                  <a:gd name="connsiteX95" fmla="*/ 1528086 w 1976142"/>
                  <a:gd name="connsiteY95" fmla="*/ 411480 h 1106424"/>
                  <a:gd name="connsiteX96" fmla="*/ 1573806 w 1976142"/>
                  <a:gd name="connsiteY96" fmla="*/ 576072 h 1106424"/>
                  <a:gd name="connsiteX97" fmla="*/ 1592094 w 1976142"/>
                  <a:gd name="connsiteY97" fmla="*/ 612648 h 1106424"/>
                  <a:gd name="connsiteX98" fmla="*/ 1619526 w 1976142"/>
                  <a:gd name="connsiteY98" fmla="*/ 621792 h 1106424"/>
                  <a:gd name="connsiteX99" fmla="*/ 1656102 w 1976142"/>
                  <a:gd name="connsiteY99" fmla="*/ 685800 h 1106424"/>
                  <a:gd name="connsiteX100" fmla="*/ 1710966 w 1976142"/>
                  <a:gd name="connsiteY100" fmla="*/ 694944 h 1106424"/>
                  <a:gd name="connsiteX101" fmla="*/ 1692678 w 1976142"/>
                  <a:gd name="connsiteY101" fmla="*/ 740664 h 1106424"/>
                  <a:gd name="connsiteX102" fmla="*/ 1637814 w 1976142"/>
                  <a:gd name="connsiteY102" fmla="*/ 758952 h 1106424"/>
                  <a:gd name="connsiteX103" fmla="*/ 1564662 w 1976142"/>
                  <a:gd name="connsiteY103" fmla="*/ 795528 h 1106424"/>
                  <a:gd name="connsiteX104" fmla="*/ 1326918 w 1976142"/>
                  <a:gd name="connsiteY104" fmla="*/ 941832 h 1106424"/>
                  <a:gd name="connsiteX105" fmla="*/ 1208046 w 1976142"/>
                  <a:gd name="connsiteY105" fmla="*/ 969264 h 1106424"/>
                  <a:gd name="connsiteX106" fmla="*/ 1052598 w 1976142"/>
                  <a:gd name="connsiteY106" fmla="*/ 1033272 h 1106424"/>
                  <a:gd name="connsiteX107" fmla="*/ 897150 w 1976142"/>
                  <a:gd name="connsiteY107" fmla="*/ 1051560 h 1106424"/>
                  <a:gd name="connsiteX108" fmla="*/ 650262 w 1976142"/>
                  <a:gd name="connsiteY108" fmla="*/ 1005840 h 1106424"/>
                  <a:gd name="connsiteX109" fmla="*/ 522246 w 1976142"/>
                  <a:gd name="connsiteY109" fmla="*/ 896112 h 1106424"/>
                  <a:gd name="connsiteX110" fmla="*/ 494814 w 1976142"/>
                  <a:gd name="connsiteY110" fmla="*/ 859536 h 1106424"/>
                  <a:gd name="connsiteX111" fmla="*/ 458238 w 1976142"/>
                  <a:gd name="connsiteY111" fmla="*/ 841248 h 1106424"/>
                  <a:gd name="connsiteX112" fmla="*/ 275358 w 1976142"/>
                  <a:gd name="connsiteY112" fmla="*/ 722376 h 1106424"/>
                  <a:gd name="connsiteX113" fmla="*/ 202206 w 1976142"/>
                  <a:gd name="connsiteY113" fmla="*/ 694944 h 1106424"/>
                  <a:gd name="connsiteX114" fmla="*/ 92478 w 1976142"/>
                  <a:gd name="connsiteY114" fmla="*/ 804672 h 1106424"/>
                  <a:gd name="connsiteX115" fmla="*/ 174774 w 1976142"/>
                  <a:gd name="connsiteY115" fmla="*/ 868680 h 1106424"/>
                  <a:gd name="connsiteX116" fmla="*/ 458238 w 1976142"/>
                  <a:gd name="connsiteY116" fmla="*/ 795528 h 1106424"/>
                  <a:gd name="connsiteX117" fmla="*/ 220494 w 1976142"/>
                  <a:gd name="connsiteY117" fmla="*/ 685800 h 1106424"/>
                  <a:gd name="connsiteX118" fmla="*/ 247926 w 1976142"/>
                  <a:gd name="connsiteY118" fmla="*/ 1014984 h 1106424"/>
                  <a:gd name="connsiteX119" fmla="*/ 385086 w 1976142"/>
                  <a:gd name="connsiteY119" fmla="*/ 987552 h 1106424"/>
                  <a:gd name="connsiteX120" fmla="*/ 412518 w 1976142"/>
                  <a:gd name="connsiteY120" fmla="*/ 832104 h 1106424"/>
                  <a:gd name="connsiteX121" fmla="*/ 110766 w 1976142"/>
                  <a:gd name="connsiteY121" fmla="*/ 658368 h 1106424"/>
                  <a:gd name="connsiteX122" fmla="*/ 101622 w 1976142"/>
                  <a:gd name="connsiteY122" fmla="*/ 886968 h 1106424"/>
                  <a:gd name="connsiteX123" fmla="*/ 211350 w 1976142"/>
                  <a:gd name="connsiteY123" fmla="*/ 740664 h 1106424"/>
                  <a:gd name="connsiteX124" fmla="*/ 83334 w 1976142"/>
                  <a:gd name="connsiteY124" fmla="*/ 923544 h 1106424"/>
                  <a:gd name="connsiteX125" fmla="*/ 238782 w 1976142"/>
                  <a:gd name="connsiteY125" fmla="*/ 1106424 h 1106424"/>
                  <a:gd name="connsiteX126" fmla="*/ 476526 w 1976142"/>
                  <a:gd name="connsiteY126" fmla="*/ 960120 h 1106424"/>
                  <a:gd name="connsiteX127" fmla="*/ 247926 w 1976142"/>
                  <a:gd name="connsiteY127" fmla="*/ 630936 h 1106424"/>
                  <a:gd name="connsiteX128" fmla="*/ 202206 w 1976142"/>
                  <a:gd name="connsiteY128" fmla="*/ 612648 h 1106424"/>
                  <a:gd name="connsiteX129" fmla="*/ 220494 w 1976142"/>
                  <a:gd name="connsiteY129" fmla="*/ 941832 h 1106424"/>
                  <a:gd name="connsiteX130" fmla="*/ 293646 w 1976142"/>
                  <a:gd name="connsiteY130" fmla="*/ 950976 h 1106424"/>
                  <a:gd name="connsiteX131" fmla="*/ 330222 w 1976142"/>
                  <a:gd name="connsiteY131" fmla="*/ 795528 h 1106424"/>
                  <a:gd name="connsiteX132" fmla="*/ 275358 w 1976142"/>
                  <a:gd name="connsiteY132" fmla="*/ 795528 h 1106424"/>
                  <a:gd name="connsiteX133" fmla="*/ 403374 w 1976142"/>
                  <a:gd name="connsiteY133" fmla="*/ 786384 h 1106424"/>
                  <a:gd name="connsiteX134" fmla="*/ 485670 w 1976142"/>
                  <a:gd name="connsiteY134" fmla="*/ 777240 h 1106424"/>
                  <a:gd name="connsiteX135" fmla="*/ 558822 w 1976142"/>
                  <a:gd name="connsiteY135" fmla="*/ 768096 h 1106424"/>
                  <a:gd name="connsiteX136" fmla="*/ 769134 w 1976142"/>
                  <a:gd name="connsiteY136" fmla="*/ 758952 h 1106424"/>
                  <a:gd name="connsiteX137" fmla="*/ 906294 w 1976142"/>
                  <a:gd name="connsiteY137" fmla="*/ 740664 h 1106424"/>
                  <a:gd name="connsiteX138" fmla="*/ 1153182 w 1976142"/>
                  <a:gd name="connsiteY138" fmla="*/ 731520 h 1106424"/>
                  <a:gd name="connsiteX139" fmla="*/ 1345206 w 1976142"/>
                  <a:gd name="connsiteY139" fmla="*/ 713232 h 1106424"/>
                  <a:gd name="connsiteX140" fmla="*/ 1436646 w 1976142"/>
                  <a:gd name="connsiteY140" fmla="*/ 685800 h 1106424"/>
                  <a:gd name="connsiteX141" fmla="*/ 1500654 w 1976142"/>
                  <a:gd name="connsiteY141" fmla="*/ 676656 h 1106424"/>
                  <a:gd name="connsiteX142" fmla="*/ 1555518 w 1976142"/>
                  <a:gd name="connsiteY142" fmla="*/ 658368 h 110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976142" h="1106424">
                    <a:moveTo>
                      <a:pt x="1976142" y="0"/>
                    </a:moveTo>
                    <a:cubicBezTo>
                      <a:pt x="1915182" y="3048"/>
                      <a:pt x="1854131" y="4635"/>
                      <a:pt x="1793262" y="9144"/>
                    </a:cubicBezTo>
                    <a:cubicBezTo>
                      <a:pt x="1771768" y="10736"/>
                      <a:pt x="1749701" y="11472"/>
                      <a:pt x="1729254" y="18288"/>
                    </a:cubicBezTo>
                    <a:cubicBezTo>
                      <a:pt x="1711411" y="24236"/>
                      <a:pt x="1623701" y="86987"/>
                      <a:pt x="1619526" y="91440"/>
                    </a:cubicBezTo>
                    <a:cubicBezTo>
                      <a:pt x="1591172" y="121685"/>
                      <a:pt x="1570758" y="158496"/>
                      <a:pt x="1546374" y="192024"/>
                    </a:cubicBezTo>
                    <a:cubicBezTo>
                      <a:pt x="1516604" y="311103"/>
                      <a:pt x="1530864" y="265985"/>
                      <a:pt x="1509798" y="329184"/>
                    </a:cubicBezTo>
                    <a:cubicBezTo>
                      <a:pt x="1537230" y="347472"/>
                      <a:pt x="1561608" y="371495"/>
                      <a:pt x="1592094" y="384048"/>
                    </a:cubicBezTo>
                    <a:cubicBezTo>
                      <a:pt x="1654628" y="409797"/>
                      <a:pt x="1696349" y="383861"/>
                      <a:pt x="1756686" y="365760"/>
                    </a:cubicBezTo>
                    <a:cubicBezTo>
                      <a:pt x="1762782" y="341376"/>
                      <a:pt x="1787296" y="314515"/>
                      <a:pt x="1774974" y="292608"/>
                    </a:cubicBezTo>
                    <a:cubicBezTo>
                      <a:pt x="1725172" y="204071"/>
                      <a:pt x="1617482" y="211868"/>
                      <a:pt x="1537230" y="201168"/>
                    </a:cubicBezTo>
                    <a:cubicBezTo>
                      <a:pt x="1494558" y="222504"/>
                      <a:pt x="1446468" y="235373"/>
                      <a:pt x="1409214" y="265176"/>
                    </a:cubicBezTo>
                    <a:cubicBezTo>
                      <a:pt x="1376294" y="291512"/>
                      <a:pt x="1425447" y="377889"/>
                      <a:pt x="1436646" y="384048"/>
                    </a:cubicBezTo>
                    <a:cubicBezTo>
                      <a:pt x="1480122" y="407960"/>
                      <a:pt x="1534182" y="402336"/>
                      <a:pt x="1582950" y="411480"/>
                    </a:cubicBezTo>
                    <a:cubicBezTo>
                      <a:pt x="1592094" y="405384"/>
                      <a:pt x="1614138" y="403520"/>
                      <a:pt x="1610382" y="393192"/>
                    </a:cubicBezTo>
                    <a:cubicBezTo>
                      <a:pt x="1572794" y="289824"/>
                      <a:pt x="1528174" y="307863"/>
                      <a:pt x="1436646" y="292608"/>
                    </a:cubicBezTo>
                    <a:cubicBezTo>
                      <a:pt x="1410348" y="392539"/>
                      <a:pt x="1325437" y="603866"/>
                      <a:pt x="1445790" y="694944"/>
                    </a:cubicBezTo>
                    <a:cubicBezTo>
                      <a:pt x="1521487" y="752228"/>
                      <a:pt x="1634766" y="713232"/>
                      <a:pt x="1729254" y="722376"/>
                    </a:cubicBezTo>
                    <a:cubicBezTo>
                      <a:pt x="1788776" y="621933"/>
                      <a:pt x="1972251" y="486934"/>
                      <a:pt x="1811550" y="393192"/>
                    </a:cubicBezTo>
                    <a:cubicBezTo>
                      <a:pt x="1764897" y="365978"/>
                      <a:pt x="1707918" y="362712"/>
                      <a:pt x="1656102" y="347472"/>
                    </a:cubicBezTo>
                    <a:cubicBezTo>
                      <a:pt x="1568750" y="369310"/>
                      <a:pt x="1554311" y="360020"/>
                      <a:pt x="1683534" y="539496"/>
                    </a:cubicBezTo>
                    <a:cubicBezTo>
                      <a:pt x="1705053" y="569384"/>
                      <a:pt x="1750590" y="569976"/>
                      <a:pt x="1784118" y="585216"/>
                    </a:cubicBezTo>
                    <a:cubicBezTo>
                      <a:pt x="1781070" y="539496"/>
                      <a:pt x="1809764" y="477876"/>
                      <a:pt x="1774974" y="448056"/>
                    </a:cubicBezTo>
                    <a:cubicBezTo>
                      <a:pt x="1629840" y="323656"/>
                      <a:pt x="1580083" y="350904"/>
                      <a:pt x="1464078" y="384048"/>
                    </a:cubicBezTo>
                    <a:cubicBezTo>
                      <a:pt x="1479318" y="411480"/>
                      <a:pt x="1486578" y="445235"/>
                      <a:pt x="1509798" y="466344"/>
                    </a:cubicBezTo>
                    <a:cubicBezTo>
                      <a:pt x="1523517" y="478816"/>
                      <a:pt x="1573861" y="491585"/>
                      <a:pt x="1564662" y="475488"/>
                    </a:cubicBezTo>
                    <a:cubicBezTo>
                      <a:pt x="1545296" y="441597"/>
                      <a:pt x="1503702" y="426720"/>
                      <a:pt x="1473222" y="402336"/>
                    </a:cubicBezTo>
                    <a:cubicBezTo>
                      <a:pt x="1372225" y="436002"/>
                      <a:pt x="1298296" y="442231"/>
                      <a:pt x="1390926" y="658368"/>
                    </a:cubicBezTo>
                    <a:cubicBezTo>
                      <a:pt x="1409095" y="700763"/>
                      <a:pt x="1482366" y="670560"/>
                      <a:pt x="1528086" y="676656"/>
                    </a:cubicBezTo>
                    <a:cubicBezTo>
                      <a:pt x="1543326" y="637032"/>
                      <a:pt x="1586590" y="598267"/>
                      <a:pt x="1573806" y="557784"/>
                    </a:cubicBezTo>
                    <a:cubicBezTo>
                      <a:pt x="1521546" y="392295"/>
                      <a:pt x="1358496" y="601256"/>
                      <a:pt x="1345206" y="612648"/>
                    </a:cubicBezTo>
                    <a:cubicBezTo>
                      <a:pt x="1350351" y="705259"/>
                      <a:pt x="1311727" y="930966"/>
                      <a:pt x="1546374" y="841248"/>
                    </a:cubicBezTo>
                    <a:cubicBezTo>
                      <a:pt x="1614285" y="815282"/>
                      <a:pt x="1625622" y="719328"/>
                      <a:pt x="1665246" y="658368"/>
                    </a:cubicBezTo>
                    <a:cubicBezTo>
                      <a:pt x="1643910" y="603504"/>
                      <a:pt x="1637518" y="540134"/>
                      <a:pt x="1601238" y="493776"/>
                    </a:cubicBezTo>
                    <a:cubicBezTo>
                      <a:pt x="1578540" y="464773"/>
                      <a:pt x="1527578" y="422927"/>
                      <a:pt x="1500654" y="448056"/>
                    </a:cubicBezTo>
                    <a:cubicBezTo>
                      <a:pt x="1457389" y="488437"/>
                      <a:pt x="1476270" y="563880"/>
                      <a:pt x="1464078" y="621792"/>
                    </a:cubicBezTo>
                    <a:cubicBezTo>
                      <a:pt x="1503702" y="637032"/>
                      <a:pt x="1541764" y="677809"/>
                      <a:pt x="1582950" y="667512"/>
                    </a:cubicBezTo>
                    <a:cubicBezTo>
                      <a:pt x="1804811" y="612047"/>
                      <a:pt x="1723047" y="490868"/>
                      <a:pt x="1582950" y="411480"/>
                    </a:cubicBezTo>
                    <a:cubicBezTo>
                      <a:pt x="1543084" y="388889"/>
                      <a:pt x="1491510" y="405384"/>
                      <a:pt x="1445790" y="402336"/>
                    </a:cubicBezTo>
                    <a:cubicBezTo>
                      <a:pt x="1418358" y="423672"/>
                      <a:pt x="1369898" y="432187"/>
                      <a:pt x="1363494" y="466344"/>
                    </a:cubicBezTo>
                    <a:cubicBezTo>
                      <a:pt x="1321777" y="688837"/>
                      <a:pt x="1393124" y="696849"/>
                      <a:pt x="1528086" y="813816"/>
                    </a:cubicBezTo>
                    <a:cubicBezTo>
                      <a:pt x="1607334" y="792480"/>
                      <a:pt x="1701133" y="800303"/>
                      <a:pt x="1765830" y="749808"/>
                    </a:cubicBezTo>
                    <a:cubicBezTo>
                      <a:pt x="1910387" y="636983"/>
                      <a:pt x="1963008" y="509071"/>
                      <a:pt x="1820694" y="402336"/>
                    </a:cubicBezTo>
                    <a:cubicBezTo>
                      <a:pt x="1793432" y="381889"/>
                      <a:pt x="1753638" y="390144"/>
                      <a:pt x="1720110" y="384048"/>
                    </a:cubicBezTo>
                    <a:cubicBezTo>
                      <a:pt x="1631412" y="472746"/>
                      <a:pt x="1574924" y="494672"/>
                      <a:pt x="1692678" y="676656"/>
                    </a:cubicBezTo>
                    <a:cubicBezTo>
                      <a:pt x="1726001" y="728155"/>
                      <a:pt x="1802406" y="731520"/>
                      <a:pt x="1857270" y="758952"/>
                    </a:cubicBezTo>
                    <a:cubicBezTo>
                      <a:pt x="1872510" y="719328"/>
                      <a:pt x="1921976" y="678052"/>
                      <a:pt x="1902990" y="640080"/>
                    </a:cubicBezTo>
                    <a:cubicBezTo>
                      <a:pt x="1799482" y="433064"/>
                      <a:pt x="1745025" y="451656"/>
                      <a:pt x="1592094" y="438912"/>
                    </a:cubicBezTo>
                    <a:cubicBezTo>
                      <a:pt x="1556536" y="503563"/>
                      <a:pt x="1448762" y="639851"/>
                      <a:pt x="1482366" y="740664"/>
                    </a:cubicBezTo>
                    <a:cubicBezTo>
                      <a:pt x="1490657" y="765538"/>
                      <a:pt x="1525038" y="771144"/>
                      <a:pt x="1546374" y="786384"/>
                    </a:cubicBezTo>
                    <a:cubicBezTo>
                      <a:pt x="1570758" y="752856"/>
                      <a:pt x="1623792" y="727037"/>
                      <a:pt x="1619526" y="685800"/>
                    </a:cubicBezTo>
                    <a:cubicBezTo>
                      <a:pt x="1600077" y="497794"/>
                      <a:pt x="1485172" y="513703"/>
                      <a:pt x="1354350" y="484632"/>
                    </a:cubicBezTo>
                    <a:cubicBezTo>
                      <a:pt x="1286163" y="629528"/>
                      <a:pt x="1219989" y="673313"/>
                      <a:pt x="1354350" y="832104"/>
                    </a:cubicBezTo>
                    <a:cubicBezTo>
                      <a:pt x="1383619" y="866694"/>
                      <a:pt x="1439694" y="862584"/>
                      <a:pt x="1482366" y="877824"/>
                    </a:cubicBezTo>
                    <a:cubicBezTo>
                      <a:pt x="1512846" y="838200"/>
                      <a:pt x="1561681" y="807450"/>
                      <a:pt x="1573806" y="758952"/>
                    </a:cubicBezTo>
                    <a:cubicBezTo>
                      <a:pt x="1606974" y="626279"/>
                      <a:pt x="1570743" y="603486"/>
                      <a:pt x="1509798" y="530352"/>
                    </a:cubicBezTo>
                    <a:cubicBezTo>
                      <a:pt x="1424848" y="628372"/>
                      <a:pt x="1314599" y="673481"/>
                      <a:pt x="1445790" y="804672"/>
                    </a:cubicBezTo>
                    <a:cubicBezTo>
                      <a:pt x="1469887" y="828769"/>
                      <a:pt x="1512846" y="816864"/>
                      <a:pt x="1546374" y="822960"/>
                    </a:cubicBezTo>
                    <a:cubicBezTo>
                      <a:pt x="1549422" y="762000"/>
                      <a:pt x="1584341" y="693882"/>
                      <a:pt x="1555518" y="640080"/>
                    </a:cubicBezTo>
                    <a:cubicBezTo>
                      <a:pt x="1495403" y="527865"/>
                      <a:pt x="1260021" y="573144"/>
                      <a:pt x="1189758" y="576072"/>
                    </a:cubicBezTo>
                    <a:cubicBezTo>
                      <a:pt x="1168422" y="585216"/>
                      <a:pt x="1148070" y="597127"/>
                      <a:pt x="1125750" y="603504"/>
                    </a:cubicBezTo>
                    <a:cubicBezTo>
                      <a:pt x="1105027" y="609425"/>
                      <a:pt x="1083285" y="612014"/>
                      <a:pt x="1061742" y="612648"/>
                    </a:cubicBezTo>
                    <a:cubicBezTo>
                      <a:pt x="875869" y="618115"/>
                      <a:pt x="689886" y="618744"/>
                      <a:pt x="503958" y="621792"/>
                    </a:cubicBezTo>
                    <a:cubicBezTo>
                      <a:pt x="449094" y="646176"/>
                      <a:pt x="393066" y="668094"/>
                      <a:pt x="339366" y="694944"/>
                    </a:cubicBezTo>
                    <a:cubicBezTo>
                      <a:pt x="325735" y="701760"/>
                      <a:pt x="295974" y="708745"/>
                      <a:pt x="302790" y="722376"/>
                    </a:cubicBezTo>
                    <a:cubicBezTo>
                      <a:pt x="351791" y="820377"/>
                      <a:pt x="424324" y="809302"/>
                      <a:pt x="513102" y="822960"/>
                    </a:cubicBezTo>
                    <a:cubicBezTo>
                      <a:pt x="543887" y="730606"/>
                      <a:pt x="566783" y="718245"/>
                      <a:pt x="394230" y="649224"/>
                    </a:cubicBezTo>
                    <a:cubicBezTo>
                      <a:pt x="374219" y="641220"/>
                      <a:pt x="363750" y="679704"/>
                      <a:pt x="348510" y="694944"/>
                    </a:cubicBezTo>
                    <a:cubicBezTo>
                      <a:pt x="367255" y="710565"/>
                      <a:pt x="507736" y="858553"/>
                      <a:pt x="476526" y="640080"/>
                    </a:cubicBezTo>
                    <a:cubicBezTo>
                      <a:pt x="467556" y="577293"/>
                      <a:pt x="418945" y="520734"/>
                      <a:pt x="366798" y="484632"/>
                    </a:cubicBezTo>
                    <a:cubicBezTo>
                      <a:pt x="331624" y="460281"/>
                      <a:pt x="281454" y="478536"/>
                      <a:pt x="238782" y="475488"/>
                    </a:cubicBezTo>
                    <a:cubicBezTo>
                      <a:pt x="227488" y="512193"/>
                      <a:pt x="168266" y="637589"/>
                      <a:pt x="220494" y="685800"/>
                    </a:cubicBezTo>
                    <a:cubicBezTo>
                      <a:pt x="245534" y="708914"/>
                      <a:pt x="287550" y="697992"/>
                      <a:pt x="321078" y="704088"/>
                    </a:cubicBezTo>
                    <a:cubicBezTo>
                      <a:pt x="336318" y="646176"/>
                      <a:pt x="391119" y="585074"/>
                      <a:pt x="366798" y="530352"/>
                    </a:cubicBezTo>
                    <a:cubicBezTo>
                      <a:pt x="343540" y="478021"/>
                      <a:pt x="260122" y="427187"/>
                      <a:pt x="211350" y="457200"/>
                    </a:cubicBezTo>
                    <a:cubicBezTo>
                      <a:pt x="144813" y="498146"/>
                      <a:pt x="156486" y="603504"/>
                      <a:pt x="129054" y="676656"/>
                    </a:cubicBezTo>
                    <a:cubicBezTo>
                      <a:pt x="199158" y="722376"/>
                      <a:pt x="262030" y="781815"/>
                      <a:pt x="339366" y="813816"/>
                    </a:cubicBezTo>
                    <a:cubicBezTo>
                      <a:pt x="358259" y="821634"/>
                      <a:pt x="393342" y="806811"/>
                      <a:pt x="394230" y="786384"/>
                    </a:cubicBezTo>
                    <a:cubicBezTo>
                      <a:pt x="396959" y="723607"/>
                      <a:pt x="386931" y="653225"/>
                      <a:pt x="348510" y="603504"/>
                    </a:cubicBezTo>
                    <a:cubicBezTo>
                      <a:pt x="325837" y="574163"/>
                      <a:pt x="275358" y="591312"/>
                      <a:pt x="238782" y="585216"/>
                    </a:cubicBezTo>
                    <a:cubicBezTo>
                      <a:pt x="228340" y="679190"/>
                      <a:pt x="198097" y="761714"/>
                      <a:pt x="357654" y="804672"/>
                    </a:cubicBezTo>
                    <a:cubicBezTo>
                      <a:pt x="400101" y="816100"/>
                      <a:pt x="430806" y="755904"/>
                      <a:pt x="467382" y="731520"/>
                    </a:cubicBezTo>
                    <a:cubicBezTo>
                      <a:pt x="421662" y="664464"/>
                      <a:pt x="409529" y="513111"/>
                      <a:pt x="330222" y="530352"/>
                    </a:cubicBezTo>
                    <a:cubicBezTo>
                      <a:pt x="129433" y="574002"/>
                      <a:pt x="265516" y="794132"/>
                      <a:pt x="302790" y="868680"/>
                    </a:cubicBezTo>
                    <a:cubicBezTo>
                      <a:pt x="333270" y="832104"/>
                      <a:pt x="355725" y="786956"/>
                      <a:pt x="394230" y="758952"/>
                    </a:cubicBezTo>
                    <a:cubicBezTo>
                      <a:pt x="404394" y="751560"/>
                      <a:pt x="391452" y="791554"/>
                      <a:pt x="403374" y="795528"/>
                    </a:cubicBezTo>
                    <a:cubicBezTo>
                      <a:pt x="418946" y="800719"/>
                      <a:pt x="433854" y="783336"/>
                      <a:pt x="449094" y="777240"/>
                    </a:cubicBezTo>
                    <a:cubicBezTo>
                      <a:pt x="547245" y="949004"/>
                      <a:pt x="428167" y="737211"/>
                      <a:pt x="412518" y="731520"/>
                    </a:cubicBezTo>
                    <a:cubicBezTo>
                      <a:pt x="388044" y="722620"/>
                      <a:pt x="394230" y="780288"/>
                      <a:pt x="385086" y="804672"/>
                    </a:cubicBezTo>
                    <a:cubicBezTo>
                      <a:pt x="403374" y="816864"/>
                      <a:pt x="431628" y="861591"/>
                      <a:pt x="439950" y="841248"/>
                    </a:cubicBezTo>
                    <a:cubicBezTo>
                      <a:pt x="509537" y="671147"/>
                      <a:pt x="496122" y="660984"/>
                      <a:pt x="449094" y="566928"/>
                    </a:cubicBezTo>
                    <a:cubicBezTo>
                      <a:pt x="470430" y="533400"/>
                      <a:pt x="479528" y="487608"/>
                      <a:pt x="513102" y="466344"/>
                    </a:cubicBezTo>
                    <a:cubicBezTo>
                      <a:pt x="603198" y="409283"/>
                      <a:pt x="939463" y="343287"/>
                      <a:pt x="1016022" y="329184"/>
                    </a:cubicBezTo>
                    <a:lnTo>
                      <a:pt x="1363494" y="265176"/>
                    </a:lnTo>
                    <a:cubicBezTo>
                      <a:pt x="1418358" y="268224"/>
                      <a:pt x="1478367" y="250923"/>
                      <a:pt x="1528086" y="274320"/>
                    </a:cubicBezTo>
                    <a:cubicBezTo>
                      <a:pt x="1547587" y="283497"/>
                      <a:pt x="1518942" y="316775"/>
                      <a:pt x="1518942" y="338328"/>
                    </a:cubicBezTo>
                    <a:cubicBezTo>
                      <a:pt x="1518942" y="362902"/>
                      <a:pt x="1524046" y="387241"/>
                      <a:pt x="1528086" y="411480"/>
                    </a:cubicBezTo>
                    <a:cubicBezTo>
                      <a:pt x="1541592" y="492517"/>
                      <a:pt x="1543745" y="503925"/>
                      <a:pt x="1573806" y="576072"/>
                    </a:cubicBezTo>
                    <a:cubicBezTo>
                      <a:pt x="1579049" y="588655"/>
                      <a:pt x="1582455" y="603009"/>
                      <a:pt x="1592094" y="612648"/>
                    </a:cubicBezTo>
                    <a:cubicBezTo>
                      <a:pt x="1598910" y="619464"/>
                      <a:pt x="1610382" y="618744"/>
                      <a:pt x="1619526" y="621792"/>
                    </a:cubicBezTo>
                    <a:cubicBezTo>
                      <a:pt x="1631718" y="643128"/>
                      <a:pt x="1636913" y="670449"/>
                      <a:pt x="1656102" y="685800"/>
                    </a:cubicBezTo>
                    <a:cubicBezTo>
                      <a:pt x="1670580" y="697382"/>
                      <a:pt x="1700682" y="679518"/>
                      <a:pt x="1710966" y="694944"/>
                    </a:cubicBezTo>
                    <a:cubicBezTo>
                      <a:pt x="1720071" y="708601"/>
                      <a:pt x="1705031" y="729855"/>
                      <a:pt x="1692678" y="740664"/>
                    </a:cubicBezTo>
                    <a:cubicBezTo>
                      <a:pt x="1678170" y="753358"/>
                      <a:pt x="1655533" y="751358"/>
                      <a:pt x="1637814" y="758952"/>
                    </a:cubicBezTo>
                    <a:cubicBezTo>
                      <a:pt x="1612756" y="769691"/>
                      <a:pt x="1586472" y="779171"/>
                      <a:pt x="1564662" y="795528"/>
                    </a:cubicBezTo>
                    <a:cubicBezTo>
                      <a:pt x="1451099" y="880700"/>
                      <a:pt x="1443184" y="906447"/>
                      <a:pt x="1326918" y="941832"/>
                    </a:cubicBezTo>
                    <a:cubicBezTo>
                      <a:pt x="1288014" y="953672"/>
                      <a:pt x="1247670" y="960120"/>
                      <a:pt x="1208046" y="969264"/>
                    </a:cubicBezTo>
                    <a:cubicBezTo>
                      <a:pt x="1155769" y="995403"/>
                      <a:pt x="1111184" y="1022005"/>
                      <a:pt x="1052598" y="1033272"/>
                    </a:cubicBezTo>
                    <a:cubicBezTo>
                      <a:pt x="1001363" y="1043125"/>
                      <a:pt x="948966" y="1045464"/>
                      <a:pt x="897150" y="1051560"/>
                    </a:cubicBezTo>
                    <a:cubicBezTo>
                      <a:pt x="824326" y="1043468"/>
                      <a:pt x="721803" y="1043714"/>
                      <a:pt x="650262" y="1005840"/>
                    </a:cubicBezTo>
                    <a:cubicBezTo>
                      <a:pt x="609208" y="984105"/>
                      <a:pt x="553870" y="931250"/>
                      <a:pt x="522246" y="896112"/>
                    </a:cubicBezTo>
                    <a:cubicBezTo>
                      <a:pt x="512051" y="884784"/>
                      <a:pt x="506385" y="869454"/>
                      <a:pt x="494814" y="859536"/>
                    </a:cubicBezTo>
                    <a:cubicBezTo>
                      <a:pt x="484465" y="850665"/>
                      <a:pt x="469704" y="848619"/>
                      <a:pt x="458238" y="841248"/>
                    </a:cubicBezTo>
                    <a:cubicBezTo>
                      <a:pt x="420406" y="816927"/>
                      <a:pt x="319665" y="738991"/>
                      <a:pt x="275358" y="722376"/>
                    </a:cubicBezTo>
                    <a:lnTo>
                      <a:pt x="202206" y="694944"/>
                    </a:lnTo>
                    <a:cubicBezTo>
                      <a:pt x="156561" y="710159"/>
                      <a:pt x="78082" y="723095"/>
                      <a:pt x="92478" y="804672"/>
                    </a:cubicBezTo>
                    <a:cubicBezTo>
                      <a:pt x="98517" y="838896"/>
                      <a:pt x="147342" y="847344"/>
                      <a:pt x="174774" y="868680"/>
                    </a:cubicBezTo>
                    <a:cubicBezTo>
                      <a:pt x="269262" y="844296"/>
                      <a:pt x="404108" y="876722"/>
                      <a:pt x="458238" y="795528"/>
                    </a:cubicBezTo>
                    <a:cubicBezTo>
                      <a:pt x="570087" y="627754"/>
                      <a:pt x="245242" y="683050"/>
                      <a:pt x="220494" y="685800"/>
                    </a:cubicBezTo>
                    <a:cubicBezTo>
                      <a:pt x="185488" y="790818"/>
                      <a:pt x="81289" y="934998"/>
                      <a:pt x="247926" y="1014984"/>
                    </a:cubicBezTo>
                    <a:cubicBezTo>
                      <a:pt x="289960" y="1035160"/>
                      <a:pt x="339366" y="996696"/>
                      <a:pt x="385086" y="987552"/>
                    </a:cubicBezTo>
                    <a:cubicBezTo>
                      <a:pt x="394230" y="935736"/>
                      <a:pt x="439196" y="877456"/>
                      <a:pt x="412518" y="832104"/>
                    </a:cubicBezTo>
                    <a:cubicBezTo>
                      <a:pt x="327943" y="688327"/>
                      <a:pt x="233941" y="683003"/>
                      <a:pt x="110766" y="658368"/>
                    </a:cubicBezTo>
                    <a:cubicBezTo>
                      <a:pt x="60088" y="696377"/>
                      <a:pt x="-105671" y="804051"/>
                      <a:pt x="101622" y="886968"/>
                    </a:cubicBezTo>
                    <a:cubicBezTo>
                      <a:pt x="158222" y="909608"/>
                      <a:pt x="174774" y="789432"/>
                      <a:pt x="211350" y="740664"/>
                    </a:cubicBezTo>
                    <a:cubicBezTo>
                      <a:pt x="139272" y="678883"/>
                      <a:pt x="-3767" y="522882"/>
                      <a:pt x="83334" y="923544"/>
                    </a:cubicBezTo>
                    <a:cubicBezTo>
                      <a:pt x="100330" y="1001724"/>
                      <a:pt x="186966" y="1045464"/>
                      <a:pt x="238782" y="1106424"/>
                    </a:cubicBezTo>
                    <a:cubicBezTo>
                      <a:pt x="318030" y="1057656"/>
                      <a:pt x="420695" y="1034561"/>
                      <a:pt x="476526" y="960120"/>
                    </a:cubicBezTo>
                    <a:cubicBezTo>
                      <a:pt x="621366" y="767000"/>
                      <a:pt x="337863" y="683158"/>
                      <a:pt x="247926" y="630936"/>
                    </a:cubicBezTo>
                    <a:cubicBezTo>
                      <a:pt x="233731" y="622694"/>
                      <a:pt x="217446" y="618744"/>
                      <a:pt x="202206" y="612648"/>
                    </a:cubicBezTo>
                    <a:cubicBezTo>
                      <a:pt x="169272" y="750971"/>
                      <a:pt x="109896" y="823861"/>
                      <a:pt x="220494" y="941832"/>
                    </a:cubicBezTo>
                    <a:cubicBezTo>
                      <a:pt x="237301" y="959759"/>
                      <a:pt x="269262" y="947928"/>
                      <a:pt x="293646" y="950976"/>
                    </a:cubicBezTo>
                    <a:cubicBezTo>
                      <a:pt x="305838" y="899160"/>
                      <a:pt x="327424" y="848685"/>
                      <a:pt x="330222" y="795528"/>
                    </a:cubicBezTo>
                    <a:cubicBezTo>
                      <a:pt x="332777" y="746992"/>
                      <a:pt x="272803" y="795296"/>
                      <a:pt x="275358" y="795528"/>
                    </a:cubicBezTo>
                    <a:cubicBezTo>
                      <a:pt x="317963" y="799401"/>
                      <a:pt x="360754" y="790090"/>
                      <a:pt x="403374" y="786384"/>
                    </a:cubicBezTo>
                    <a:cubicBezTo>
                      <a:pt x="430871" y="783993"/>
                      <a:pt x="458258" y="780465"/>
                      <a:pt x="485670" y="777240"/>
                    </a:cubicBezTo>
                    <a:cubicBezTo>
                      <a:pt x="510075" y="774369"/>
                      <a:pt x="534299" y="769678"/>
                      <a:pt x="558822" y="768096"/>
                    </a:cubicBezTo>
                    <a:cubicBezTo>
                      <a:pt x="628847" y="763578"/>
                      <a:pt x="699030" y="762000"/>
                      <a:pt x="769134" y="758952"/>
                    </a:cubicBezTo>
                    <a:cubicBezTo>
                      <a:pt x="814854" y="752856"/>
                      <a:pt x="860287" y="743950"/>
                      <a:pt x="906294" y="740664"/>
                    </a:cubicBezTo>
                    <a:cubicBezTo>
                      <a:pt x="988437" y="734797"/>
                      <a:pt x="1070932" y="735632"/>
                      <a:pt x="1153182" y="731520"/>
                    </a:cubicBezTo>
                    <a:cubicBezTo>
                      <a:pt x="1245088" y="726925"/>
                      <a:pt x="1264445" y="723327"/>
                      <a:pt x="1345206" y="713232"/>
                    </a:cubicBezTo>
                    <a:cubicBezTo>
                      <a:pt x="1373836" y="703689"/>
                      <a:pt x="1406243" y="691328"/>
                      <a:pt x="1436646" y="685800"/>
                    </a:cubicBezTo>
                    <a:cubicBezTo>
                      <a:pt x="1457851" y="681945"/>
                      <a:pt x="1479318" y="679704"/>
                      <a:pt x="1500654" y="676656"/>
                    </a:cubicBezTo>
                    <a:lnTo>
                      <a:pt x="1555518" y="658368"/>
                    </a:lnTo>
                  </a:path>
                </a:pathLst>
              </a:custGeom>
              <a:noFill/>
              <a:ln w="19050">
                <a:solidFill>
                  <a:srgbClr val="DC4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840C5F3E-E2EF-A94A-4566-EAD49787C1D6}"/>
                </a:ext>
              </a:extLst>
            </p:cNvPr>
            <p:cNvSpPr/>
            <p:nvPr/>
          </p:nvSpPr>
          <p:spPr>
            <a:xfrm>
              <a:off x="261370" y="3663634"/>
              <a:ext cx="1242309" cy="1327920"/>
            </a:xfrm>
            <a:prstGeom prst="rect">
              <a:avLst/>
            </a:pr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A5EEE48-1627-4A86-E86F-372008B163E3}"/>
                </a:ext>
              </a:extLst>
            </p:cNvPr>
            <p:cNvSpPr txBox="1"/>
            <p:nvPr/>
          </p:nvSpPr>
          <p:spPr>
            <a:xfrm>
              <a:off x="1134472" y="3768448"/>
              <a:ext cx="369207" cy="430887"/>
            </a:xfrm>
            <a:prstGeom prst="rect">
              <a:avLst/>
            </a:prstGeom>
            <a:noFill/>
          </p:spPr>
          <p:txBody>
            <a:bodyPr wrap="square" rtlCol="0">
              <a:spAutoFit/>
            </a:bodyPr>
            <a:lstStyle/>
            <a:p>
              <a:r>
                <a:rPr lang="en-US" sz="2200" dirty="0">
                  <a:solidFill>
                    <a:schemeClr val="accent1"/>
                  </a:solidFill>
                </a:rPr>
                <a:t>A</a:t>
              </a:r>
            </a:p>
          </p:txBody>
        </p:sp>
        <p:sp>
          <p:nvSpPr>
            <p:cNvPr id="19" name="TextBox 18">
              <a:extLst>
                <a:ext uri="{FF2B5EF4-FFF2-40B4-BE49-F238E27FC236}">
                  <a16:creationId xmlns:a16="http://schemas.microsoft.com/office/drawing/2014/main" id="{4AAC0440-CFB6-04CF-F283-03E190AD1723}"/>
                </a:ext>
              </a:extLst>
            </p:cNvPr>
            <p:cNvSpPr txBox="1"/>
            <p:nvPr/>
          </p:nvSpPr>
          <p:spPr>
            <a:xfrm>
              <a:off x="-878932" y="4103467"/>
              <a:ext cx="369207" cy="430887"/>
            </a:xfrm>
            <a:prstGeom prst="rect">
              <a:avLst/>
            </a:prstGeom>
            <a:noFill/>
          </p:spPr>
          <p:txBody>
            <a:bodyPr wrap="square" rtlCol="0">
              <a:spAutoFit/>
            </a:bodyPr>
            <a:lstStyle/>
            <a:p>
              <a:r>
                <a:rPr lang="en-US" sz="2200" dirty="0">
                  <a:solidFill>
                    <a:schemeClr val="accent1"/>
                  </a:solidFill>
                </a:rPr>
                <a:t>B</a:t>
              </a:r>
            </a:p>
          </p:txBody>
        </p:sp>
      </p:grpSp>
    </p:spTree>
    <p:extLst>
      <p:ext uri="{BB962C8B-B14F-4D97-AF65-F5344CB8AC3E}">
        <p14:creationId xmlns:p14="http://schemas.microsoft.com/office/powerpoint/2010/main" val="1081138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1F74-162D-4500-A8B7-B49A379D832F}"/>
              </a:ext>
            </a:extLst>
          </p:cNvPr>
          <p:cNvSpPr>
            <a:spLocks noGrp="1"/>
          </p:cNvSpPr>
          <p:nvPr>
            <p:ph type="title"/>
          </p:nvPr>
        </p:nvSpPr>
        <p:spPr/>
        <p:txBody>
          <a:bodyPr/>
          <a:lstStyle/>
          <a:p>
            <a:r>
              <a:rPr lang="en-US" dirty="0"/>
              <a:t>Divide and Conquer Template Pseudocode</a:t>
            </a:r>
          </a:p>
        </p:txBody>
      </p:sp>
      <p:sp>
        <p:nvSpPr>
          <p:cNvPr id="3" name="Content Placeholder 2">
            <a:extLst>
              <a:ext uri="{FF2B5EF4-FFF2-40B4-BE49-F238E27FC236}">
                <a16:creationId xmlns:a16="http://schemas.microsoft.com/office/drawing/2014/main" id="{4E6A96E2-1227-4225-8791-5FB9A27DA720}"/>
              </a:ext>
            </a:extLst>
          </p:cNvPr>
          <p:cNvSpPr>
            <a:spLocks noGrp="1"/>
          </p:cNvSpPr>
          <p:nvPr>
            <p:ph idx="1"/>
          </p:nvPr>
        </p:nvSpPr>
        <p:spPr>
          <a:xfrm>
            <a:off x="609600" y="1412240"/>
            <a:ext cx="10972800" cy="5445760"/>
          </a:xfrm>
        </p:spPr>
        <p:txBody>
          <a:bodyPr>
            <a:normAutofit fontScale="62500" lnSpcReduction="20000"/>
          </a:bodyPr>
          <a:lstStyle/>
          <a:p>
            <a:pPr marL="0" indent="0">
              <a:buNone/>
            </a:pPr>
            <a:r>
              <a:rPr lang="en-US" dirty="0"/>
              <a:t>def my_DandC(problem){</a:t>
            </a:r>
            <a:br>
              <a:rPr lang="en-US" dirty="0"/>
            </a:br>
            <a:r>
              <a:rPr lang="en-US" dirty="0"/>
              <a:t>    // Base Case</a:t>
            </a:r>
          </a:p>
          <a:p>
            <a:pPr marL="0" indent="0">
              <a:buNone/>
            </a:pPr>
            <a:r>
              <a:rPr lang="en-US" dirty="0"/>
              <a:t>    if (</a:t>
            </a:r>
            <a:r>
              <a:rPr lang="en-US" dirty="0" err="1"/>
              <a:t>problem.size</a:t>
            </a:r>
            <a:r>
              <a:rPr lang="en-US" dirty="0"/>
              <a:t>() &lt;= </a:t>
            </a:r>
            <a:r>
              <a:rPr lang="en-US" dirty="0" err="1"/>
              <a:t>small_value</a:t>
            </a:r>
            <a:r>
              <a:rPr lang="en-US" dirty="0"/>
              <a:t>){</a:t>
            </a:r>
          </a:p>
          <a:p>
            <a:pPr marL="0" indent="0">
              <a:buNone/>
            </a:pPr>
            <a:r>
              <a:rPr lang="en-US" dirty="0"/>
              <a:t>        return solve(problem);  // directly solve (e.g., brute force)</a:t>
            </a:r>
          </a:p>
          <a:p>
            <a:pPr marL="0" indent="0">
              <a:buNone/>
            </a:pPr>
            <a:r>
              <a:rPr lang="en-US" dirty="0"/>
              <a:t>    }</a:t>
            </a:r>
          </a:p>
          <a:p>
            <a:pPr marL="0" indent="0">
              <a:buNone/>
            </a:pPr>
            <a:r>
              <a:rPr lang="en-US" dirty="0"/>
              <a:t>    // Divide</a:t>
            </a:r>
          </a:p>
          <a:p>
            <a:pPr marL="0" indent="0">
              <a:buNone/>
            </a:pPr>
            <a:r>
              <a:rPr lang="en-US" dirty="0"/>
              <a:t>    List subproblems = divide(problem);</a:t>
            </a:r>
          </a:p>
          <a:p>
            <a:pPr marL="0" indent="0">
              <a:buNone/>
            </a:pPr>
            <a:endParaRPr lang="en-US" dirty="0"/>
          </a:p>
          <a:p>
            <a:pPr marL="0" indent="0">
              <a:buNone/>
            </a:pPr>
            <a:r>
              <a:rPr lang="en-US" dirty="0"/>
              <a:t>    // Conquer</a:t>
            </a:r>
          </a:p>
          <a:p>
            <a:pPr marL="0" indent="0">
              <a:buNone/>
            </a:pPr>
            <a:r>
              <a:rPr lang="en-US" dirty="0"/>
              <a:t>    solutions = new List();</a:t>
            </a:r>
          </a:p>
          <a:p>
            <a:pPr marL="0" indent="0">
              <a:buNone/>
            </a:pPr>
            <a:r>
              <a:rPr lang="en-US" dirty="0"/>
              <a:t>    for (sub : subproblems){</a:t>
            </a:r>
          </a:p>
          <a:p>
            <a:pPr marL="0" indent="0">
              <a:buNone/>
            </a:pPr>
            <a:r>
              <a:rPr lang="en-US" dirty="0"/>
              <a:t>        subsolution = my_DandC(sub);</a:t>
            </a:r>
          </a:p>
          <a:p>
            <a:pPr marL="0" indent="0">
              <a:buNone/>
            </a:pPr>
            <a:r>
              <a:rPr lang="en-US" dirty="0"/>
              <a:t>        </a:t>
            </a:r>
            <a:r>
              <a:rPr lang="en-US" dirty="0" err="1"/>
              <a:t>solutions.add</a:t>
            </a:r>
            <a:r>
              <a:rPr lang="en-US" dirty="0"/>
              <a:t>(</a:t>
            </a:r>
            <a:r>
              <a:rPr lang="en-US" dirty="0" err="1"/>
              <a:t>subsolution</a:t>
            </a:r>
            <a:r>
              <a:rPr lang="en-US" dirty="0"/>
              <a:t>);</a:t>
            </a:r>
          </a:p>
          <a:p>
            <a:pPr marL="0" indent="0">
              <a:buNone/>
            </a:pPr>
            <a:r>
              <a:rPr lang="en-US" dirty="0"/>
              <a:t>    }</a:t>
            </a:r>
          </a:p>
          <a:p>
            <a:pPr marL="0" indent="0">
              <a:buNone/>
            </a:pPr>
            <a:r>
              <a:rPr lang="en-US" dirty="0"/>
              <a:t>    // Combine</a:t>
            </a:r>
          </a:p>
          <a:p>
            <a:pPr marL="0" indent="0">
              <a:buNone/>
            </a:pPr>
            <a:r>
              <a:rPr lang="en-US" dirty="0"/>
              <a:t>    return combine(solutions);</a:t>
            </a:r>
          </a:p>
          <a:p>
            <a:pPr marL="0" indent="0">
              <a:buNone/>
            </a:pPr>
            <a:r>
              <a:rPr lang="en-US" dirty="0"/>
              <a:t>}</a:t>
            </a:r>
          </a:p>
        </p:txBody>
      </p:sp>
    </p:spTree>
    <p:extLst>
      <p:ext uri="{BB962C8B-B14F-4D97-AF65-F5344CB8AC3E}">
        <p14:creationId xmlns:p14="http://schemas.microsoft.com/office/powerpoint/2010/main" val="408427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0236-5662-84E4-1E2C-8131ADED1E5A}"/>
              </a:ext>
            </a:extLst>
          </p:cNvPr>
          <p:cNvSpPr>
            <a:spLocks noGrp="1"/>
          </p:cNvSpPr>
          <p:nvPr>
            <p:ph type="title"/>
          </p:nvPr>
        </p:nvSpPr>
        <p:spPr/>
        <p:txBody>
          <a:bodyPr/>
          <a:lstStyle/>
          <a:p>
            <a:r>
              <a:rPr lang="en-US" dirty="0"/>
              <a:t>Sorting “Landscape”</a:t>
            </a:r>
          </a:p>
        </p:txBody>
      </p:sp>
      <p:sp>
        <p:nvSpPr>
          <p:cNvPr id="3" name="Content Placeholder 2">
            <a:extLst>
              <a:ext uri="{FF2B5EF4-FFF2-40B4-BE49-F238E27FC236}">
                <a16:creationId xmlns:a16="http://schemas.microsoft.com/office/drawing/2014/main" id="{C4887EE2-0B7B-E6D3-DAF0-140E12D6FB63}"/>
              </a:ext>
            </a:extLst>
          </p:cNvPr>
          <p:cNvSpPr>
            <a:spLocks noGrp="1"/>
          </p:cNvSpPr>
          <p:nvPr>
            <p:ph idx="1"/>
          </p:nvPr>
        </p:nvSpPr>
        <p:spPr/>
        <p:txBody>
          <a:bodyPr/>
          <a:lstStyle/>
          <a:p>
            <a:r>
              <a:rPr lang="en-US" dirty="0"/>
              <a:t>There is no singular best algorithm for sorting</a:t>
            </a:r>
          </a:p>
          <a:p>
            <a:r>
              <a:rPr lang="en-US" dirty="0"/>
              <a:t>Some are faster, some are slower</a:t>
            </a:r>
          </a:p>
          <a:p>
            <a:r>
              <a:rPr lang="en-US" dirty="0"/>
              <a:t>Some use more memory, some use less</a:t>
            </a:r>
          </a:p>
          <a:p>
            <a:r>
              <a:rPr lang="en-US" dirty="0"/>
              <a:t>Some are super extra fast if your data matches particular assumptions</a:t>
            </a:r>
          </a:p>
          <a:p>
            <a:r>
              <a:rPr lang="en-US" dirty="0"/>
              <a:t>Some have other special properties that make them valuable</a:t>
            </a:r>
          </a:p>
          <a:p>
            <a:r>
              <a:rPr lang="en-US" dirty="0"/>
              <a:t>No sorting algorithm can have only all the “best” attributes</a:t>
            </a:r>
          </a:p>
        </p:txBody>
      </p:sp>
    </p:spTree>
    <p:extLst>
      <p:ext uri="{BB962C8B-B14F-4D97-AF65-F5344CB8AC3E}">
        <p14:creationId xmlns:p14="http://schemas.microsoft.com/office/powerpoint/2010/main" val="3469253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p>
        </p:txBody>
      </p:sp>
      <p:sp>
        <p:nvSpPr>
          <p:cNvPr id="3" name="Content Placeholder 2"/>
          <p:cNvSpPr>
            <a:spLocks noGrp="1"/>
          </p:cNvSpPr>
          <p:nvPr>
            <p:ph idx="4294967295"/>
          </p:nvPr>
        </p:nvSpPr>
        <p:spPr>
          <a:xfrm>
            <a:off x="2519680" y="1298448"/>
            <a:ext cx="9601200" cy="5257800"/>
          </a:xfrm>
        </p:spPr>
        <p:txBody>
          <a:bodyPr>
            <a:normAutofit/>
          </a:bodyPr>
          <a:lstStyle/>
          <a:p>
            <a:r>
              <a:rPr lang="en-US" b="1" dirty="0">
                <a:solidFill>
                  <a:srgbClr val="0070C0"/>
                </a:solidFill>
              </a:rPr>
              <a:t>Base Case</a:t>
            </a:r>
            <a:r>
              <a:rPr lang="en-US" b="1" dirty="0"/>
              <a:t>: </a:t>
            </a:r>
          </a:p>
          <a:p>
            <a:pPr lvl="1"/>
            <a:r>
              <a:rPr lang="en-US" dirty="0"/>
              <a:t>If the list is of length 1 or 0, it’s already sorted, so just return it</a:t>
            </a:r>
          </a:p>
          <a:p>
            <a:pPr lvl="2"/>
            <a:endParaRPr lang="en-US" sz="2600" b="1" dirty="0">
              <a:solidFill>
                <a:srgbClr val="0070C0"/>
              </a:solidFill>
            </a:endParaRPr>
          </a:p>
          <a:p>
            <a:r>
              <a:rPr lang="en-US" b="1" dirty="0">
                <a:solidFill>
                  <a:srgbClr val="0070C0"/>
                </a:solidFill>
              </a:rPr>
              <a:t>Divide</a:t>
            </a:r>
            <a:r>
              <a:rPr lang="en-US" b="1" dirty="0"/>
              <a:t>: </a:t>
            </a:r>
          </a:p>
          <a:p>
            <a:pPr lvl="1"/>
            <a:r>
              <a:rPr lang="en-US" dirty="0"/>
              <a:t>Split the list into two “sublists” of (roughly) equal length</a:t>
            </a:r>
          </a:p>
          <a:p>
            <a:pPr lvl="1"/>
            <a:endParaRPr lang="en-US" sz="2600" b="1" dirty="0"/>
          </a:p>
          <a:p>
            <a:r>
              <a:rPr lang="en-US" b="1" dirty="0">
                <a:solidFill>
                  <a:srgbClr val="0070C0"/>
                </a:solidFill>
              </a:rPr>
              <a:t>Conquer</a:t>
            </a:r>
            <a:r>
              <a:rPr lang="en-US" b="1" dirty="0"/>
              <a:t>:</a:t>
            </a:r>
          </a:p>
          <a:p>
            <a:pPr lvl="1"/>
            <a:r>
              <a:rPr lang="en-US" dirty="0"/>
              <a:t>Sort both lists recursively</a:t>
            </a:r>
          </a:p>
          <a:p>
            <a:pPr lvl="1"/>
            <a:endParaRPr lang="en-US" sz="2600" dirty="0">
              <a:solidFill>
                <a:srgbClr val="FF33CC"/>
              </a:solidFill>
            </a:endParaRPr>
          </a:p>
          <a:p>
            <a:r>
              <a:rPr lang="en-US" b="1" dirty="0">
                <a:solidFill>
                  <a:srgbClr val="0070C0"/>
                </a:solidFill>
              </a:rPr>
              <a:t>Combine</a:t>
            </a:r>
            <a:r>
              <a:rPr lang="en-US" b="1" dirty="0"/>
              <a:t>:</a:t>
            </a:r>
          </a:p>
          <a:p>
            <a:pPr lvl="1"/>
            <a:r>
              <a:rPr lang="en-US" b="1" dirty="0"/>
              <a:t>Merge</a:t>
            </a:r>
            <a:r>
              <a:rPr lang="en-US" dirty="0"/>
              <a:t> sorted sublists into one sorted list</a:t>
            </a:r>
          </a:p>
        </p:txBody>
      </p:sp>
      <p:grpSp>
        <p:nvGrpSpPr>
          <p:cNvPr id="509" name="Group 508" descr="Our objective is to sort an array. For this example, the array is [5,8,2,9,4,1].">
            <a:extLst>
              <a:ext uri="{FF2B5EF4-FFF2-40B4-BE49-F238E27FC236}">
                <a16:creationId xmlns:a16="http://schemas.microsoft.com/office/drawing/2014/main" id="{A512511D-0BF2-1BD4-61D9-99C53A707F13}"/>
              </a:ext>
            </a:extLst>
          </p:cNvPr>
          <p:cNvGrpSpPr/>
          <p:nvPr/>
        </p:nvGrpSpPr>
        <p:grpSpPr>
          <a:xfrm>
            <a:off x="8068310" y="455867"/>
            <a:ext cx="2258060" cy="375920"/>
            <a:chOff x="7967980" y="4321811"/>
            <a:chExt cx="2258060" cy="375920"/>
          </a:xfrm>
        </p:grpSpPr>
        <p:sp>
          <p:nvSpPr>
            <p:cNvPr id="510" name="Rectangle 509">
              <a:extLst>
                <a:ext uri="{FF2B5EF4-FFF2-40B4-BE49-F238E27FC236}">
                  <a16:creationId xmlns:a16="http://schemas.microsoft.com/office/drawing/2014/main" id="{3DCBBB31-B027-E237-6E8F-A785199E188A}"/>
                </a:ext>
              </a:extLst>
            </p:cNvPr>
            <p:cNvSpPr/>
            <p:nvPr/>
          </p:nvSpPr>
          <p:spPr>
            <a:xfrm>
              <a:off x="796798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11" name="Rectangle 510">
              <a:extLst>
                <a:ext uri="{FF2B5EF4-FFF2-40B4-BE49-F238E27FC236}">
                  <a16:creationId xmlns:a16="http://schemas.microsoft.com/office/drawing/2014/main" id="{E3D01A99-515F-0FD5-8557-F5A51BEBD9F8}"/>
                </a:ext>
              </a:extLst>
            </p:cNvPr>
            <p:cNvSpPr/>
            <p:nvPr/>
          </p:nvSpPr>
          <p:spPr>
            <a:xfrm>
              <a:off x="834390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74" name="Rectangle 73">
              <a:extLst>
                <a:ext uri="{FF2B5EF4-FFF2-40B4-BE49-F238E27FC236}">
                  <a16:creationId xmlns:a16="http://schemas.microsoft.com/office/drawing/2014/main" id="{D712EC17-6C8B-82E7-112A-93F08E4569EA}"/>
                </a:ext>
              </a:extLst>
            </p:cNvPr>
            <p:cNvSpPr/>
            <p:nvPr/>
          </p:nvSpPr>
          <p:spPr>
            <a:xfrm>
              <a:off x="872236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5" name="Rectangle 74">
              <a:extLst>
                <a:ext uri="{FF2B5EF4-FFF2-40B4-BE49-F238E27FC236}">
                  <a16:creationId xmlns:a16="http://schemas.microsoft.com/office/drawing/2014/main" id="{7C62145E-972E-AA98-83BB-11990B5B0A19}"/>
                </a:ext>
              </a:extLst>
            </p:cNvPr>
            <p:cNvSpPr/>
            <p:nvPr/>
          </p:nvSpPr>
          <p:spPr>
            <a:xfrm>
              <a:off x="909828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76" name="Rectangle 75">
              <a:extLst>
                <a:ext uri="{FF2B5EF4-FFF2-40B4-BE49-F238E27FC236}">
                  <a16:creationId xmlns:a16="http://schemas.microsoft.com/office/drawing/2014/main" id="{D5C88493-7B69-E58E-EAEA-116212C7C254}"/>
                </a:ext>
              </a:extLst>
            </p:cNvPr>
            <p:cNvSpPr/>
            <p:nvPr/>
          </p:nvSpPr>
          <p:spPr>
            <a:xfrm>
              <a:off x="947420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77" name="Rectangle 76">
              <a:extLst>
                <a:ext uri="{FF2B5EF4-FFF2-40B4-BE49-F238E27FC236}">
                  <a16:creationId xmlns:a16="http://schemas.microsoft.com/office/drawing/2014/main" id="{7C9C7CE3-7A1C-CF03-CF1E-E5762740CEDA}"/>
                </a:ext>
              </a:extLst>
            </p:cNvPr>
            <p:cNvSpPr/>
            <p:nvPr/>
          </p:nvSpPr>
          <p:spPr>
            <a:xfrm>
              <a:off x="985012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492" name="Rectangle 491" descr="In the case that there is 0 or 1 element left we don't need to do anything else, since that sequence is already sorted.">
            <a:extLst>
              <a:ext uri="{FF2B5EF4-FFF2-40B4-BE49-F238E27FC236}">
                <a16:creationId xmlns:a16="http://schemas.microsoft.com/office/drawing/2014/main" id="{FA6038B4-F05D-6F20-8BFC-3AC6EC6FC6E8}"/>
              </a:ext>
            </a:extLst>
          </p:cNvPr>
          <p:cNvSpPr/>
          <p:nvPr/>
        </p:nvSpPr>
        <p:spPr>
          <a:xfrm>
            <a:off x="581660" y="1502728"/>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grpSp>
        <p:nvGrpSpPr>
          <p:cNvPr id="508" name="Group 507" descr="If we have 2 or more items left, split the array in half.&#10;&#10;For this example, the two half arrays will be [5,8,2] and [9,4,1].">
            <a:extLst>
              <a:ext uri="{FF2B5EF4-FFF2-40B4-BE49-F238E27FC236}">
                <a16:creationId xmlns:a16="http://schemas.microsoft.com/office/drawing/2014/main" id="{435895E0-AEA0-0940-5D39-646A13B54670}"/>
              </a:ext>
            </a:extLst>
          </p:cNvPr>
          <p:cNvGrpSpPr/>
          <p:nvPr/>
        </p:nvGrpSpPr>
        <p:grpSpPr>
          <a:xfrm>
            <a:off x="143510" y="2620011"/>
            <a:ext cx="2359660" cy="375920"/>
            <a:chOff x="7866380" y="4321811"/>
            <a:chExt cx="2359660" cy="375920"/>
          </a:xfrm>
        </p:grpSpPr>
        <p:sp>
          <p:nvSpPr>
            <p:cNvPr id="502" name="Rectangle 501">
              <a:extLst>
                <a:ext uri="{FF2B5EF4-FFF2-40B4-BE49-F238E27FC236}">
                  <a16:creationId xmlns:a16="http://schemas.microsoft.com/office/drawing/2014/main" id="{1AC0146F-1215-033B-474C-1202CBB1382F}"/>
                </a:ext>
              </a:extLst>
            </p:cNvPr>
            <p:cNvSpPr/>
            <p:nvPr/>
          </p:nvSpPr>
          <p:spPr>
            <a:xfrm>
              <a:off x="786638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03" name="Rectangle 502">
              <a:extLst>
                <a:ext uri="{FF2B5EF4-FFF2-40B4-BE49-F238E27FC236}">
                  <a16:creationId xmlns:a16="http://schemas.microsoft.com/office/drawing/2014/main" id="{6161B0BF-F025-0B80-A6D8-62CD5002CD1C}"/>
                </a:ext>
              </a:extLst>
            </p:cNvPr>
            <p:cNvSpPr/>
            <p:nvPr/>
          </p:nvSpPr>
          <p:spPr>
            <a:xfrm>
              <a:off x="824230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04" name="Rectangle 503">
              <a:extLst>
                <a:ext uri="{FF2B5EF4-FFF2-40B4-BE49-F238E27FC236}">
                  <a16:creationId xmlns:a16="http://schemas.microsoft.com/office/drawing/2014/main" id="{7E43537C-9288-ABDA-EB6D-AEE370B64291}"/>
                </a:ext>
              </a:extLst>
            </p:cNvPr>
            <p:cNvSpPr/>
            <p:nvPr/>
          </p:nvSpPr>
          <p:spPr>
            <a:xfrm>
              <a:off x="862076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05" name="Rectangle 504">
              <a:extLst>
                <a:ext uri="{FF2B5EF4-FFF2-40B4-BE49-F238E27FC236}">
                  <a16:creationId xmlns:a16="http://schemas.microsoft.com/office/drawing/2014/main" id="{F761104C-7C02-2944-984D-8E55BD055701}"/>
                </a:ext>
              </a:extLst>
            </p:cNvPr>
            <p:cNvSpPr/>
            <p:nvPr/>
          </p:nvSpPr>
          <p:spPr>
            <a:xfrm>
              <a:off x="909828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506" name="Rectangle 505">
              <a:extLst>
                <a:ext uri="{FF2B5EF4-FFF2-40B4-BE49-F238E27FC236}">
                  <a16:creationId xmlns:a16="http://schemas.microsoft.com/office/drawing/2014/main" id="{C59D95F4-292C-4129-52CD-0D6A35C64D95}"/>
                </a:ext>
              </a:extLst>
            </p:cNvPr>
            <p:cNvSpPr/>
            <p:nvPr/>
          </p:nvSpPr>
          <p:spPr>
            <a:xfrm>
              <a:off x="947420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07" name="Rectangle 506">
              <a:extLst>
                <a:ext uri="{FF2B5EF4-FFF2-40B4-BE49-F238E27FC236}">
                  <a16:creationId xmlns:a16="http://schemas.microsoft.com/office/drawing/2014/main" id="{F84B0681-6C9C-F58D-E1FF-80DFEFD8C581}"/>
                </a:ext>
              </a:extLst>
            </p:cNvPr>
            <p:cNvSpPr/>
            <p:nvPr/>
          </p:nvSpPr>
          <p:spPr>
            <a:xfrm>
              <a:off x="985012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grpSp>
        <p:nvGrpSpPr>
          <p:cNvPr id="78" name="Group 77" descr="Recursively sort each of the halves. This gives us the two arrays [2,5,8] and [1,4,9]">
            <a:extLst>
              <a:ext uri="{FF2B5EF4-FFF2-40B4-BE49-F238E27FC236}">
                <a16:creationId xmlns:a16="http://schemas.microsoft.com/office/drawing/2014/main" id="{B9E74BD3-16BD-405D-B960-A8F2C73ADA12}"/>
              </a:ext>
            </a:extLst>
          </p:cNvPr>
          <p:cNvGrpSpPr/>
          <p:nvPr/>
        </p:nvGrpSpPr>
        <p:grpSpPr>
          <a:xfrm>
            <a:off x="143510" y="3929254"/>
            <a:ext cx="2359660" cy="375920"/>
            <a:chOff x="7866380" y="4321811"/>
            <a:chExt cx="2359660" cy="375920"/>
          </a:xfrm>
        </p:grpSpPr>
        <p:sp>
          <p:nvSpPr>
            <p:cNvPr id="79" name="Rectangle 78">
              <a:extLst>
                <a:ext uri="{FF2B5EF4-FFF2-40B4-BE49-F238E27FC236}">
                  <a16:creationId xmlns:a16="http://schemas.microsoft.com/office/drawing/2014/main" id="{0EC224A1-B18F-E6A5-748F-A75B1F455D67}"/>
                </a:ext>
              </a:extLst>
            </p:cNvPr>
            <p:cNvSpPr/>
            <p:nvPr/>
          </p:nvSpPr>
          <p:spPr>
            <a:xfrm>
              <a:off x="786638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80" name="Rectangle 79">
              <a:extLst>
                <a:ext uri="{FF2B5EF4-FFF2-40B4-BE49-F238E27FC236}">
                  <a16:creationId xmlns:a16="http://schemas.microsoft.com/office/drawing/2014/main" id="{78CEEEE7-FC40-57CE-4C6B-E3C2648A6C3D}"/>
                </a:ext>
              </a:extLst>
            </p:cNvPr>
            <p:cNvSpPr/>
            <p:nvPr/>
          </p:nvSpPr>
          <p:spPr>
            <a:xfrm>
              <a:off x="824230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1" name="Rectangle 80">
              <a:extLst>
                <a:ext uri="{FF2B5EF4-FFF2-40B4-BE49-F238E27FC236}">
                  <a16:creationId xmlns:a16="http://schemas.microsoft.com/office/drawing/2014/main" id="{24FE4E47-C824-4651-08D3-308F39FAFA47}"/>
                </a:ext>
              </a:extLst>
            </p:cNvPr>
            <p:cNvSpPr/>
            <p:nvPr/>
          </p:nvSpPr>
          <p:spPr>
            <a:xfrm>
              <a:off x="862076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82" name="Rectangle 81">
              <a:extLst>
                <a:ext uri="{FF2B5EF4-FFF2-40B4-BE49-F238E27FC236}">
                  <a16:creationId xmlns:a16="http://schemas.microsoft.com/office/drawing/2014/main" id="{74962A4A-98DB-B15A-FE92-B6E41220439F}"/>
                </a:ext>
              </a:extLst>
            </p:cNvPr>
            <p:cNvSpPr/>
            <p:nvPr/>
          </p:nvSpPr>
          <p:spPr>
            <a:xfrm>
              <a:off x="909828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83" name="Rectangle 82">
              <a:extLst>
                <a:ext uri="{FF2B5EF4-FFF2-40B4-BE49-F238E27FC236}">
                  <a16:creationId xmlns:a16="http://schemas.microsoft.com/office/drawing/2014/main" id="{326CC13B-3743-C67D-1189-37D1268C0515}"/>
                </a:ext>
              </a:extLst>
            </p:cNvPr>
            <p:cNvSpPr/>
            <p:nvPr/>
          </p:nvSpPr>
          <p:spPr>
            <a:xfrm>
              <a:off x="947420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84" name="Rectangle 83">
              <a:extLst>
                <a:ext uri="{FF2B5EF4-FFF2-40B4-BE49-F238E27FC236}">
                  <a16:creationId xmlns:a16="http://schemas.microsoft.com/office/drawing/2014/main" id="{940576FB-AFD1-4D3B-05F0-A0B70A599B74}"/>
                </a:ext>
              </a:extLst>
            </p:cNvPr>
            <p:cNvSpPr/>
            <p:nvPr/>
          </p:nvSpPr>
          <p:spPr>
            <a:xfrm>
              <a:off x="985012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4" name="Group 3" descr="To get our final sorted list we merge together the two sorted half lists. To do this we compare the first values from each of the half list, removing the smaller of the two and adding it to a combined list. Repeat until all elements have been removed from one list.">
            <a:extLst>
              <a:ext uri="{FF2B5EF4-FFF2-40B4-BE49-F238E27FC236}">
                <a16:creationId xmlns:a16="http://schemas.microsoft.com/office/drawing/2014/main" id="{9E5B2C66-6C4B-8D6D-2F5A-7F20E1C109E9}"/>
              </a:ext>
            </a:extLst>
          </p:cNvPr>
          <p:cNvGrpSpPr/>
          <p:nvPr/>
        </p:nvGrpSpPr>
        <p:grpSpPr>
          <a:xfrm>
            <a:off x="142240" y="5252911"/>
            <a:ext cx="2359660" cy="1197991"/>
            <a:chOff x="142240" y="5252911"/>
            <a:chExt cx="2359660" cy="1197991"/>
          </a:xfrm>
        </p:grpSpPr>
        <p:grpSp>
          <p:nvGrpSpPr>
            <p:cNvPr id="85" name="Group 84">
              <a:extLst>
                <a:ext uri="{FF2B5EF4-FFF2-40B4-BE49-F238E27FC236}">
                  <a16:creationId xmlns:a16="http://schemas.microsoft.com/office/drawing/2014/main" id="{5405945E-100C-6B39-5FD1-BBBE0566368B}"/>
                </a:ext>
              </a:extLst>
            </p:cNvPr>
            <p:cNvGrpSpPr/>
            <p:nvPr/>
          </p:nvGrpSpPr>
          <p:grpSpPr>
            <a:xfrm>
              <a:off x="143510" y="6074982"/>
              <a:ext cx="2258060" cy="375920"/>
              <a:chOff x="7967980" y="4321811"/>
              <a:chExt cx="2258060" cy="375920"/>
            </a:xfrm>
          </p:grpSpPr>
          <p:sp>
            <p:nvSpPr>
              <p:cNvPr id="86" name="Rectangle 85">
                <a:extLst>
                  <a:ext uri="{FF2B5EF4-FFF2-40B4-BE49-F238E27FC236}">
                    <a16:creationId xmlns:a16="http://schemas.microsoft.com/office/drawing/2014/main" id="{0F3690BB-76CB-BAFE-26B3-260B537AE2DA}"/>
                  </a:ext>
                </a:extLst>
              </p:cNvPr>
              <p:cNvSpPr/>
              <p:nvPr/>
            </p:nvSpPr>
            <p:spPr>
              <a:xfrm>
                <a:off x="796798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87" name="Rectangle 86">
                <a:extLst>
                  <a:ext uri="{FF2B5EF4-FFF2-40B4-BE49-F238E27FC236}">
                    <a16:creationId xmlns:a16="http://schemas.microsoft.com/office/drawing/2014/main" id="{423CC625-C6EE-939F-59C6-8FDBF827024F}"/>
                  </a:ext>
                </a:extLst>
              </p:cNvPr>
              <p:cNvSpPr/>
              <p:nvPr/>
            </p:nvSpPr>
            <p:spPr>
              <a:xfrm>
                <a:off x="834390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88" name="Rectangle 87">
                <a:extLst>
                  <a:ext uri="{FF2B5EF4-FFF2-40B4-BE49-F238E27FC236}">
                    <a16:creationId xmlns:a16="http://schemas.microsoft.com/office/drawing/2014/main" id="{0B4D7055-02F7-A906-4A01-24889BAD2921}"/>
                  </a:ext>
                </a:extLst>
              </p:cNvPr>
              <p:cNvSpPr/>
              <p:nvPr/>
            </p:nvSpPr>
            <p:spPr>
              <a:xfrm>
                <a:off x="872236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89" name="Rectangle 88">
                <a:extLst>
                  <a:ext uri="{FF2B5EF4-FFF2-40B4-BE49-F238E27FC236}">
                    <a16:creationId xmlns:a16="http://schemas.microsoft.com/office/drawing/2014/main" id="{96CC5D9E-F542-E42E-4C24-9E7DC23692CD}"/>
                  </a:ext>
                </a:extLst>
              </p:cNvPr>
              <p:cNvSpPr/>
              <p:nvPr/>
            </p:nvSpPr>
            <p:spPr>
              <a:xfrm>
                <a:off x="909828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0" name="Rectangle 89">
                <a:extLst>
                  <a:ext uri="{FF2B5EF4-FFF2-40B4-BE49-F238E27FC236}">
                    <a16:creationId xmlns:a16="http://schemas.microsoft.com/office/drawing/2014/main" id="{40B29DFD-1138-7F9E-DB14-8EC859E21220}"/>
                  </a:ext>
                </a:extLst>
              </p:cNvPr>
              <p:cNvSpPr/>
              <p:nvPr/>
            </p:nvSpPr>
            <p:spPr>
              <a:xfrm>
                <a:off x="947420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1" name="Rectangle 90">
                <a:extLst>
                  <a:ext uri="{FF2B5EF4-FFF2-40B4-BE49-F238E27FC236}">
                    <a16:creationId xmlns:a16="http://schemas.microsoft.com/office/drawing/2014/main" id="{C1A2089A-AFB5-4C8F-9B13-2BCC0A93AEAB}"/>
                  </a:ext>
                </a:extLst>
              </p:cNvPr>
              <p:cNvSpPr/>
              <p:nvPr/>
            </p:nvSpPr>
            <p:spPr>
              <a:xfrm>
                <a:off x="985012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cxnSp>
          <p:nvCxnSpPr>
            <p:cNvPr id="95" name="Straight Arrow Connector 94">
              <a:extLst>
                <a:ext uri="{FF2B5EF4-FFF2-40B4-BE49-F238E27FC236}">
                  <a16:creationId xmlns:a16="http://schemas.microsoft.com/office/drawing/2014/main" id="{39760A4B-C884-D45E-2DBC-75690FDA2811}"/>
                </a:ext>
              </a:extLst>
            </p:cNvPr>
            <p:cNvCxnSpPr>
              <a:cxnSpLocks/>
              <a:stCxn id="101" idx="2"/>
              <a:endCxn id="86" idx="0"/>
            </p:cNvCxnSpPr>
            <p:nvPr/>
          </p:nvCxnSpPr>
          <p:spPr>
            <a:xfrm flipH="1">
              <a:off x="331470" y="5628831"/>
              <a:ext cx="1230630" cy="4461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DBA8329B-B184-BF44-2E73-57E81568BE4A}"/>
                </a:ext>
              </a:extLst>
            </p:cNvPr>
            <p:cNvGrpSpPr/>
            <p:nvPr/>
          </p:nvGrpSpPr>
          <p:grpSpPr>
            <a:xfrm>
              <a:off x="142240" y="5252911"/>
              <a:ext cx="2359660" cy="375920"/>
              <a:chOff x="7866380" y="4321811"/>
              <a:chExt cx="2359660" cy="375920"/>
            </a:xfrm>
          </p:grpSpPr>
          <p:sp>
            <p:nvSpPr>
              <p:cNvPr id="97" name="Rectangle 96">
                <a:extLst>
                  <a:ext uri="{FF2B5EF4-FFF2-40B4-BE49-F238E27FC236}">
                    <a16:creationId xmlns:a16="http://schemas.microsoft.com/office/drawing/2014/main" id="{F79926A6-DCE4-B48F-A5CB-5F011A4C0C72}"/>
                  </a:ext>
                </a:extLst>
              </p:cNvPr>
              <p:cNvSpPr/>
              <p:nvPr/>
            </p:nvSpPr>
            <p:spPr>
              <a:xfrm>
                <a:off x="786638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9" name="Rectangle 98">
                <a:extLst>
                  <a:ext uri="{FF2B5EF4-FFF2-40B4-BE49-F238E27FC236}">
                    <a16:creationId xmlns:a16="http://schemas.microsoft.com/office/drawing/2014/main" id="{5D879902-45E2-374E-6352-92BEFC1772DA}"/>
                  </a:ext>
                </a:extLst>
              </p:cNvPr>
              <p:cNvSpPr/>
              <p:nvPr/>
            </p:nvSpPr>
            <p:spPr>
              <a:xfrm>
                <a:off x="824230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0" name="Rectangle 99">
                <a:extLst>
                  <a:ext uri="{FF2B5EF4-FFF2-40B4-BE49-F238E27FC236}">
                    <a16:creationId xmlns:a16="http://schemas.microsoft.com/office/drawing/2014/main" id="{CAAC80FF-CC9B-8C57-D4EB-B9F52B08CF79}"/>
                  </a:ext>
                </a:extLst>
              </p:cNvPr>
              <p:cNvSpPr/>
              <p:nvPr/>
            </p:nvSpPr>
            <p:spPr>
              <a:xfrm>
                <a:off x="862076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1" name="Rectangle 100">
                <a:extLst>
                  <a:ext uri="{FF2B5EF4-FFF2-40B4-BE49-F238E27FC236}">
                    <a16:creationId xmlns:a16="http://schemas.microsoft.com/office/drawing/2014/main" id="{9F991359-E10F-1CEE-641D-4D6B0901C70B}"/>
                  </a:ext>
                </a:extLst>
              </p:cNvPr>
              <p:cNvSpPr/>
              <p:nvPr/>
            </p:nvSpPr>
            <p:spPr>
              <a:xfrm>
                <a:off x="909828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2" name="Rectangle 101">
                <a:extLst>
                  <a:ext uri="{FF2B5EF4-FFF2-40B4-BE49-F238E27FC236}">
                    <a16:creationId xmlns:a16="http://schemas.microsoft.com/office/drawing/2014/main" id="{DC042204-CC9B-292C-960C-FB3A9E83AD73}"/>
                  </a:ext>
                </a:extLst>
              </p:cNvPr>
              <p:cNvSpPr/>
              <p:nvPr/>
            </p:nvSpPr>
            <p:spPr>
              <a:xfrm>
                <a:off x="947420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3" name="Rectangle 102">
                <a:extLst>
                  <a:ext uri="{FF2B5EF4-FFF2-40B4-BE49-F238E27FC236}">
                    <a16:creationId xmlns:a16="http://schemas.microsoft.com/office/drawing/2014/main" id="{2038750F-0C93-3541-CBB6-23133514AD7D}"/>
                  </a:ext>
                </a:extLst>
              </p:cNvPr>
              <p:cNvSpPr/>
              <p:nvPr/>
            </p:nvSpPr>
            <p:spPr>
              <a:xfrm>
                <a:off x="9850120" y="4321811"/>
                <a:ext cx="375920" cy="37592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cxnSp>
          <p:nvCxnSpPr>
            <p:cNvPr id="106" name="Straight Arrow Connector 105">
              <a:extLst>
                <a:ext uri="{FF2B5EF4-FFF2-40B4-BE49-F238E27FC236}">
                  <a16:creationId xmlns:a16="http://schemas.microsoft.com/office/drawing/2014/main" id="{402132B9-9C9F-E2DC-3604-45581B49A1B6}"/>
                </a:ext>
              </a:extLst>
            </p:cNvPr>
            <p:cNvCxnSpPr>
              <a:cxnSpLocks/>
              <a:stCxn id="97" idx="2"/>
              <a:endCxn id="87" idx="0"/>
            </p:cNvCxnSpPr>
            <p:nvPr/>
          </p:nvCxnSpPr>
          <p:spPr>
            <a:xfrm>
              <a:off x="330200" y="5628831"/>
              <a:ext cx="377190" cy="4461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8AB2DD9-25E5-A2C3-5B30-1A2098D2A7B5}"/>
                </a:ext>
              </a:extLst>
            </p:cNvPr>
            <p:cNvCxnSpPr>
              <a:cxnSpLocks/>
              <a:stCxn id="102" idx="2"/>
              <a:endCxn id="88" idx="0"/>
            </p:cNvCxnSpPr>
            <p:nvPr/>
          </p:nvCxnSpPr>
          <p:spPr>
            <a:xfrm flipH="1">
              <a:off x="1085850" y="5628831"/>
              <a:ext cx="852170" cy="4461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A64C6B2E-65E1-999F-AE4C-0C9B90029F04}"/>
                </a:ext>
              </a:extLst>
            </p:cNvPr>
            <p:cNvCxnSpPr>
              <a:cxnSpLocks/>
              <a:stCxn id="99" idx="2"/>
              <a:endCxn id="89" idx="0"/>
            </p:cNvCxnSpPr>
            <p:nvPr/>
          </p:nvCxnSpPr>
          <p:spPr>
            <a:xfrm>
              <a:off x="706120" y="5628831"/>
              <a:ext cx="755650" cy="4461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7BF20938-E610-9740-E5E4-C2A73A8D0BB5}"/>
                </a:ext>
              </a:extLst>
            </p:cNvPr>
            <p:cNvCxnSpPr>
              <a:cxnSpLocks/>
              <a:stCxn id="100" idx="2"/>
              <a:endCxn id="90" idx="0"/>
            </p:cNvCxnSpPr>
            <p:nvPr/>
          </p:nvCxnSpPr>
          <p:spPr>
            <a:xfrm>
              <a:off x="1084580" y="5628831"/>
              <a:ext cx="753110" cy="4461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8660D801-269E-358E-2F73-D1FECEE60AAA}"/>
                </a:ext>
              </a:extLst>
            </p:cNvPr>
            <p:cNvCxnSpPr>
              <a:cxnSpLocks/>
              <a:stCxn id="103" idx="2"/>
              <a:endCxn id="91" idx="0"/>
            </p:cNvCxnSpPr>
            <p:nvPr/>
          </p:nvCxnSpPr>
          <p:spPr>
            <a:xfrm flipH="1">
              <a:off x="2213610" y="5628831"/>
              <a:ext cx="100330" cy="4461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5342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CBAD-23AB-0CC2-48DA-218DAB0B7E52}"/>
              </a:ext>
            </a:extLst>
          </p:cNvPr>
          <p:cNvSpPr>
            <a:spLocks noGrp="1"/>
          </p:cNvSpPr>
          <p:nvPr>
            <p:ph type="title"/>
          </p:nvPr>
        </p:nvSpPr>
        <p:spPr/>
        <p:txBody>
          <a:bodyPr/>
          <a:lstStyle/>
          <a:p>
            <a:r>
              <a:rPr lang="en-US" dirty="0"/>
              <a:t>Merge Sort In Action!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DDF2872-D1C3-4B08-E3E4-EF8CAF741EAB}"/>
                  </a:ext>
                </a:extLst>
              </p:cNvPr>
              <p:cNvSpPr txBox="1"/>
              <p:nvPr/>
            </p:nvSpPr>
            <p:spPr>
              <a:xfrm>
                <a:off x="362391" y="1533228"/>
                <a:ext cx="5430520" cy="400110"/>
              </a:xfrm>
              <a:prstGeom prst="rect">
                <a:avLst/>
              </a:prstGeom>
              <a:noFill/>
            </p:spPr>
            <p:txBody>
              <a:bodyPr wrap="square" rtlCol="0">
                <a:spAutoFit/>
              </a:bodyPr>
              <a:lstStyle/>
              <a:p>
                <a:r>
                  <a:rPr lang="en-US" sz="2000" dirty="0"/>
                  <a:t>Sort between indices </a:t>
                </a:r>
                <a14:m>
                  <m:oMath xmlns:m="http://schemas.openxmlformats.org/officeDocument/2006/math">
                    <m:r>
                      <a:rPr lang="en-US" sz="2000" i="1" dirty="0" smtClean="0">
                        <a:solidFill>
                          <a:srgbClr val="FF00FF"/>
                        </a:solidFill>
                        <a:latin typeface="Cambria Math" panose="02040503050406030204" pitchFamily="18" charset="0"/>
                      </a:rPr>
                      <m:t>𝑙𝑜𝑤</m:t>
                    </m:r>
                  </m:oMath>
                </a14:m>
                <a:r>
                  <a:rPr lang="en-US" sz="2000" dirty="0"/>
                  <a:t> and </a:t>
                </a:r>
                <a14:m>
                  <m:oMath xmlns:m="http://schemas.openxmlformats.org/officeDocument/2006/math">
                    <m:r>
                      <a:rPr lang="en-US" sz="2000" i="1" dirty="0" smtClean="0">
                        <a:solidFill>
                          <a:srgbClr val="FF00FF"/>
                        </a:solidFill>
                        <a:latin typeface="Cambria Math" panose="02040503050406030204" pitchFamily="18" charset="0"/>
                      </a:rPr>
                      <m:t>h𝑖𝑔h</m:t>
                    </m:r>
                  </m:oMath>
                </a14:m>
                <a:r>
                  <a:rPr lang="en-US" sz="2000" dirty="0"/>
                  <a:t> </a:t>
                </a:r>
              </a:p>
            </p:txBody>
          </p:sp>
        </mc:Choice>
        <mc:Fallback xmlns="">
          <p:sp>
            <p:nvSpPr>
              <p:cNvPr id="22" name="TextBox 21">
                <a:extLst>
                  <a:ext uri="{FF2B5EF4-FFF2-40B4-BE49-F238E27FC236}">
                    <a16:creationId xmlns:a16="http://schemas.microsoft.com/office/drawing/2014/main" id="{2DDF2872-D1C3-4B08-E3E4-EF8CAF741EAB}"/>
                  </a:ext>
                </a:extLst>
              </p:cNvPr>
              <p:cNvSpPr txBox="1">
                <a:spLocks noRot="1" noChangeAspect="1" noMove="1" noResize="1" noEditPoints="1" noAdjustHandles="1" noChangeArrowheads="1" noChangeShapeType="1" noTextEdit="1"/>
              </p:cNvSpPr>
              <p:nvPr/>
            </p:nvSpPr>
            <p:spPr>
              <a:xfrm>
                <a:off x="362391" y="1533228"/>
                <a:ext cx="5430520" cy="400110"/>
              </a:xfrm>
              <a:prstGeom prst="rect">
                <a:avLst/>
              </a:prstGeom>
              <a:blipFill>
                <a:blip r:embed="rId2"/>
                <a:stretch>
                  <a:fillRect l="-1122" t="-9231" b="-27692"/>
                </a:stretch>
              </a:blipFill>
            </p:spPr>
            <p:txBody>
              <a:bodyPr/>
              <a:lstStyle/>
              <a:p>
                <a:r>
                  <a:rPr lang="en-US">
                    <a:noFill/>
                  </a:rPr>
                  <a:t> </a:t>
                </a:r>
              </a:p>
            </p:txBody>
          </p:sp>
        </mc:Fallback>
      </mc:AlternateContent>
      <p:grpSp>
        <p:nvGrpSpPr>
          <p:cNvPr id="3" name="Group 2" descr="We are sorting the list [5,8,2,9,4,1,3,7]&#10;&#10;Initially low refers to index 0 and high refers to 8">
            <a:extLst>
              <a:ext uri="{FF2B5EF4-FFF2-40B4-BE49-F238E27FC236}">
                <a16:creationId xmlns:a16="http://schemas.microsoft.com/office/drawing/2014/main" id="{8C1DE985-A47B-CFA9-B61D-5A1ED88E2C57}"/>
              </a:ext>
            </a:extLst>
          </p:cNvPr>
          <p:cNvGrpSpPr/>
          <p:nvPr/>
        </p:nvGrpSpPr>
        <p:grpSpPr>
          <a:xfrm>
            <a:off x="2804160" y="2056448"/>
            <a:ext cx="5935214" cy="1125955"/>
            <a:chOff x="2804160" y="2056448"/>
            <a:chExt cx="5935214" cy="1125955"/>
          </a:xfrm>
        </p:grpSpPr>
        <p:grpSp>
          <p:nvGrpSpPr>
            <p:cNvPr id="21" name="Group 20">
              <a:extLst>
                <a:ext uri="{FF2B5EF4-FFF2-40B4-BE49-F238E27FC236}">
                  <a16:creationId xmlns:a16="http://schemas.microsoft.com/office/drawing/2014/main" id="{A14DCCF6-BB83-4EE3-BC80-0BFBFF244782}"/>
                </a:ext>
              </a:extLst>
            </p:cNvPr>
            <p:cNvGrpSpPr/>
            <p:nvPr/>
          </p:nvGrpSpPr>
          <p:grpSpPr>
            <a:xfrm>
              <a:off x="2876550" y="2056448"/>
              <a:ext cx="5862824" cy="732853"/>
              <a:chOff x="641350" y="2386266"/>
              <a:chExt cx="5862824" cy="732853"/>
            </a:xfrm>
          </p:grpSpPr>
          <p:sp>
            <p:nvSpPr>
              <p:cNvPr id="7" name="Rectangle 6">
                <a:extLst>
                  <a:ext uri="{FF2B5EF4-FFF2-40B4-BE49-F238E27FC236}">
                    <a16:creationId xmlns:a16="http://schemas.microsoft.com/office/drawing/2014/main" id="{B888C230-FD3C-EA40-210A-BFFCADEDCFB4}"/>
                  </a:ext>
                </a:extLst>
              </p:cNvPr>
              <p:cNvSpPr/>
              <p:nvPr/>
            </p:nvSpPr>
            <p:spPr>
              <a:xfrm>
                <a:off x="641350"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 name="Rectangle 7">
                <a:extLst>
                  <a:ext uri="{FF2B5EF4-FFF2-40B4-BE49-F238E27FC236}">
                    <a16:creationId xmlns:a16="http://schemas.microsoft.com/office/drawing/2014/main" id="{488F41F6-3204-607E-164A-DCA6BA90C383}"/>
                  </a:ext>
                </a:extLst>
              </p:cNvPr>
              <p:cNvSpPr/>
              <p:nvPr/>
            </p:nvSpPr>
            <p:spPr>
              <a:xfrm>
                <a:off x="1374203"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 name="Rectangle 8">
                <a:extLst>
                  <a:ext uri="{FF2B5EF4-FFF2-40B4-BE49-F238E27FC236}">
                    <a16:creationId xmlns:a16="http://schemas.microsoft.com/office/drawing/2014/main" id="{F7076EE9-0D45-1598-39E4-88A91E3187FC}"/>
                  </a:ext>
                </a:extLst>
              </p:cNvPr>
              <p:cNvSpPr/>
              <p:nvPr/>
            </p:nvSpPr>
            <p:spPr>
              <a:xfrm>
                <a:off x="2107056"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 name="Rectangle 9">
                <a:extLst>
                  <a:ext uri="{FF2B5EF4-FFF2-40B4-BE49-F238E27FC236}">
                    <a16:creationId xmlns:a16="http://schemas.microsoft.com/office/drawing/2014/main" id="{E2F75015-E664-CC9C-4594-D28BA01E463F}"/>
                  </a:ext>
                </a:extLst>
              </p:cNvPr>
              <p:cNvSpPr/>
              <p:nvPr/>
            </p:nvSpPr>
            <p:spPr>
              <a:xfrm>
                <a:off x="2839909"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1" name="Rectangle 10">
                <a:extLst>
                  <a:ext uri="{FF2B5EF4-FFF2-40B4-BE49-F238E27FC236}">
                    <a16:creationId xmlns:a16="http://schemas.microsoft.com/office/drawing/2014/main" id="{9E7EF827-6599-548F-5C3D-8292DB144B00}"/>
                  </a:ext>
                </a:extLst>
              </p:cNvPr>
              <p:cNvSpPr/>
              <p:nvPr/>
            </p:nvSpPr>
            <p:spPr>
              <a:xfrm>
                <a:off x="3572762"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a:extLst>
                  <a:ext uri="{FF2B5EF4-FFF2-40B4-BE49-F238E27FC236}">
                    <a16:creationId xmlns:a16="http://schemas.microsoft.com/office/drawing/2014/main" id="{7B9FB8D4-ECC1-E1AB-E075-8F7CCE064CB4}"/>
                  </a:ext>
                </a:extLst>
              </p:cNvPr>
              <p:cNvSpPr/>
              <p:nvPr/>
            </p:nvSpPr>
            <p:spPr>
              <a:xfrm>
                <a:off x="4305615"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9" name="Rectangle 18">
                <a:extLst>
                  <a:ext uri="{FF2B5EF4-FFF2-40B4-BE49-F238E27FC236}">
                    <a16:creationId xmlns:a16="http://schemas.microsoft.com/office/drawing/2014/main" id="{1BB24EE8-88B6-5BE1-2240-D58005BAE911}"/>
                  </a:ext>
                </a:extLst>
              </p:cNvPr>
              <p:cNvSpPr/>
              <p:nvPr/>
            </p:nvSpPr>
            <p:spPr>
              <a:xfrm>
                <a:off x="5038468"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0" name="Rectangle 19">
                <a:extLst>
                  <a:ext uri="{FF2B5EF4-FFF2-40B4-BE49-F238E27FC236}">
                    <a16:creationId xmlns:a16="http://schemas.microsoft.com/office/drawing/2014/main" id="{F096B498-5386-7132-97CB-04CACDCC3646}"/>
                  </a:ext>
                </a:extLst>
              </p:cNvPr>
              <p:cNvSpPr/>
              <p:nvPr/>
            </p:nvSpPr>
            <p:spPr>
              <a:xfrm>
                <a:off x="5771321"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A7DCC280-7CB1-97D9-0F00-51561B65C832}"/>
                    </a:ext>
                  </a:extLst>
                </p:cNvPr>
                <p:cNvSpPr txBox="1"/>
                <p:nvPr/>
              </p:nvSpPr>
              <p:spPr>
                <a:xfrm>
                  <a:off x="2804160" y="2813071"/>
                  <a:ext cx="7328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solidFill>
                              <a:srgbClr val="FF00FF"/>
                            </a:solidFill>
                            <a:latin typeface="Cambria Math" panose="02040503050406030204" pitchFamily="18" charset="0"/>
                          </a:rPr>
                          <m:t>𝑙𝑜𝑤</m:t>
                        </m:r>
                      </m:oMath>
                    </m:oMathPara>
                  </a14:m>
                  <a:endParaRPr lang="en-US" dirty="0"/>
                </a:p>
              </p:txBody>
            </p:sp>
          </mc:Choice>
          <mc:Fallback>
            <p:sp>
              <p:nvSpPr>
                <p:cNvPr id="24" name="TextBox 23">
                  <a:extLst>
                    <a:ext uri="{FF2B5EF4-FFF2-40B4-BE49-F238E27FC236}">
                      <a16:creationId xmlns:a16="http://schemas.microsoft.com/office/drawing/2014/main" id="{A7DCC280-7CB1-97D9-0F00-51561B65C832}"/>
                    </a:ext>
                  </a:extLst>
                </p:cNvPr>
                <p:cNvSpPr txBox="1">
                  <a:spLocks noRot="1" noChangeAspect="1" noMove="1" noResize="1" noEditPoints="1" noAdjustHandles="1" noChangeArrowheads="1" noChangeShapeType="1" noTextEdit="1"/>
                </p:cNvSpPr>
                <p:nvPr/>
              </p:nvSpPr>
              <p:spPr>
                <a:xfrm>
                  <a:off x="2804160" y="2813071"/>
                  <a:ext cx="73285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47521F1-C529-BCFD-8388-55369777A507}"/>
                    </a:ext>
                  </a:extLst>
                </p:cNvPr>
                <p:cNvSpPr txBox="1"/>
                <p:nvPr/>
              </p:nvSpPr>
              <p:spPr>
                <a:xfrm>
                  <a:off x="8006520" y="2789301"/>
                  <a:ext cx="7328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rgbClr val="FF00FF"/>
                            </a:solidFill>
                            <a:latin typeface="Cambria Math" panose="02040503050406030204" pitchFamily="18" charset="0"/>
                          </a:rPr>
                          <m:t>h𝑖𝑔h</m:t>
                        </m:r>
                      </m:oMath>
                    </m:oMathPara>
                  </a14:m>
                  <a:endParaRPr lang="en-US" dirty="0"/>
                </a:p>
              </p:txBody>
            </p:sp>
          </mc:Choice>
          <mc:Fallback>
            <p:sp>
              <p:nvSpPr>
                <p:cNvPr id="25" name="TextBox 24">
                  <a:extLst>
                    <a:ext uri="{FF2B5EF4-FFF2-40B4-BE49-F238E27FC236}">
                      <a16:creationId xmlns:a16="http://schemas.microsoft.com/office/drawing/2014/main" id="{E47521F1-C529-BCFD-8388-55369777A507}"/>
                    </a:ext>
                  </a:extLst>
                </p:cNvPr>
                <p:cNvSpPr txBox="1">
                  <a:spLocks noRot="1" noChangeAspect="1" noMove="1" noResize="1" noEditPoints="1" noAdjustHandles="1" noChangeArrowheads="1" noChangeShapeType="1" noTextEdit="1"/>
                </p:cNvSpPr>
                <p:nvPr/>
              </p:nvSpPr>
              <p:spPr>
                <a:xfrm>
                  <a:off x="8006520" y="2789301"/>
                  <a:ext cx="732853" cy="369332"/>
                </a:xfrm>
                <a:prstGeom prst="rect">
                  <a:avLst/>
                </a:prstGeom>
                <a:blipFill>
                  <a:blip r:embed="rId4"/>
                  <a:stretch>
                    <a:fillRect b="-1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388C347-A8D8-2303-74DB-E7D69034D8A2}"/>
                  </a:ext>
                </a:extLst>
              </p:cNvPr>
              <p:cNvSpPr txBox="1"/>
              <p:nvPr/>
            </p:nvSpPr>
            <p:spPr>
              <a:xfrm>
                <a:off x="312257" y="3142831"/>
                <a:ext cx="8852729" cy="400110"/>
              </a:xfrm>
              <a:prstGeom prst="rect">
                <a:avLst/>
              </a:prstGeom>
              <a:noFill/>
            </p:spPr>
            <p:txBody>
              <a:bodyPr wrap="square" rtlCol="0">
                <a:spAutoFit/>
              </a:bodyPr>
              <a:lstStyle/>
              <a:p>
                <a:r>
                  <a:rPr lang="en-US" sz="2000" dirty="0"/>
                  <a:t>Base Case: if </a:t>
                </a:r>
                <a14:m>
                  <m:oMath xmlns:m="http://schemas.openxmlformats.org/officeDocument/2006/math">
                    <m:r>
                      <a:rPr lang="en-US" sz="2000" i="1" dirty="0" smtClean="0">
                        <a:solidFill>
                          <a:srgbClr val="FF00FF"/>
                        </a:solidFill>
                        <a:latin typeface="Cambria Math" panose="02040503050406030204" pitchFamily="18" charset="0"/>
                      </a:rPr>
                      <m:t>𝑙𝑜𝑤</m:t>
                    </m:r>
                  </m:oMath>
                </a14:m>
                <a:r>
                  <a:rPr lang="en-US" sz="2000" dirty="0"/>
                  <a:t> == </a:t>
                </a:r>
                <a14:m>
                  <m:oMath xmlns:m="http://schemas.openxmlformats.org/officeDocument/2006/math">
                    <m:r>
                      <a:rPr lang="en-US" sz="2000" b="0" i="1" dirty="0" smtClean="0">
                        <a:solidFill>
                          <a:srgbClr val="FF00FF"/>
                        </a:solidFill>
                        <a:latin typeface="Cambria Math" panose="02040503050406030204" pitchFamily="18" charset="0"/>
                      </a:rPr>
                      <m:t>h𝑖𝑔h</m:t>
                    </m:r>
                  </m:oMath>
                </a14:m>
                <a:r>
                  <a:rPr lang="en-US" sz="2000" dirty="0"/>
                  <a:t> then that range is already sorted!</a:t>
                </a:r>
              </a:p>
            </p:txBody>
          </p:sp>
        </mc:Choice>
        <mc:Fallback xmlns="">
          <p:sp>
            <p:nvSpPr>
              <p:cNvPr id="27" name="TextBox 26">
                <a:extLst>
                  <a:ext uri="{FF2B5EF4-FFF2-40B4-BE49-F238E27FC236}">
                    <a16:creationId xmlns:a16="http://schemas.microsoft.com/office/drawing/2014/main" id="{5388C347-A8D8-2303-74DB-E7D69034D8A2}"/>
                  </a:ext>
                </a:extLst>
              </p:cNvPr>
              <p:cNvSpPr txBox="1">
                <a:spLocks noRot="1" noChangeAspect="1" noMove="1" noResize="1" noEditPoints="1" noAdjustHandles="1" noChangeArrowheads="1" noChangeShapeType="1" noTextEdit="1"/>
              </p:cNvSpPr>
              <p:nvPr/>
            </p:nvSpPr>
            <p:spPr>
              <a:xfrm>
                <a:off x="312257" y="3142831"/>
                <a:ext cx="8852729" cy="400110"/>
              </a:xfrm>
              <a:prstGeom prst="rect">
                <a:avLst/>
              </a:prstGeom>
              <a:blipFill>
                <a:blip r:embed="rId5"/>
                <a:stretch>
                  <a:fillRect l="-689"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03BBCFA-D348-D5DC-E24C-572F4975723A}"/>
                  </a:ext>
                </a:extLst>
              </p:cNvPr>
              <p:cNvSpPr txBox="1"/>
              <p:nvPr/>
            </p:nvSpPr>
            <p:spPr>
              <a:xfrm>
                <a:off x="312257" y="3539659"/>
                <a:ext cx="10991410" cy="552972"/>
              </a:xfrm>
              <a:prstGeom prst="rect">
                <a:avLst/>
              </a:prstGeom>
              <a:noFill/>
            </p:spPr>
            <p:txBody>
              <a:bodyPr wrap="square" rtlCol="0">
                <a:spAutoFit/>
              </a:bodyPr>
              <a:lstStyle/>
              <a:p>
                <a:r>
                  <a:rPr lang="en-US" sz="2000" dirty="0"/>
                  <a:t>Divide and Conquer: Otherwise call </a:t>
                </a:r>
                <a:r>
                  <a:rPr lang="en-US" sz="2000" dirty="0" err="1"/>
                  <a:t>mergesort</a:t>
                </a:r>
                <a:r>
                  <a:rPr lang="en-US" sz="2000" dirty="0"/>
                  <a:t> on ranges </a:t>
                </a:r>
                <a14:m>
                  <m:oMath xmlns:m="http://schemas.openxmlformats.org/officeDocument/2006/math">
                    <m:d>
                      <m:dPr>
                        <m:ctrlPr>
                          <a:rPr lang="en-US" sz="2000" b="0" i="1" smtClean="0">
                            <a:solidFill>
                              <a:srgbClr val="FF00FF"/>
                            </a:solidFill>
                            <a:latin typeface="Cambria Math" panose="02040503050406030204" pitchFamily="18" charset="0"/>
                          </a:rPr>
                        </m:ctrlPr>
                      </m:dPr>
                      <m:e>
                        <m:r>
                          <a:rPr lang="en-US" sz="2000" b="0" i="1" smtClean="0">
                            <a:solidFill>
                              <a:srgbClr val="FF00FF"/>
                            </a:solidFill>
                            <a:latin typeface="Cambria Math" panose="02040503050406030204" pitchFamily="18" charset="0"/>
                          </a:rPr>
                          <m:t>𝑙𝑜𝑤</m:t>
                        </m:r>
                        <m:r>
                          <a:rPr lang="en-US" sz="2000" b="0" i="1" smtClean="0">
                            <a:solidFill>
                              <a:srgbClr val="FF00FF"/>
                            </a:solidFill>
                            <a:latin typeface="Cambria Math" panose="02040503050406030204" pitchFamily="18" charset="0"/>
                          </a:rPr>
                          <m:t>,</m:t>
                        </m:r>
                        <m:f>
                          <m:fPr>
                            <m:ctrlPr>
                              <a:rPr lang="en-US" sz="2000" b="0" i="1" smtClean="0">
                                <a:solidFill>
                                  <a:srgbClr val="FF00FF"/>
                                </a:solidFill>
                                <a:latin typeface="Cambria Math" panose="02040503050406030204" pitchFamily="18" charset="0"/>
                              </a:rPr>
                            </m:ctrlPr>
                          </m:fPr>
                          <m:num>
                            <m:r>
                              <a:rPr lang="en-US" sz="2000" b="0" i="1" smtClean="0">
                                <a:solidFill>
                                  <a:srgbClr val="FF00FF"/>
                                </a:solidFill>
                                <a:latin typeface="Cambria Math" panose="02040503050406030204" pitchFamily="18" charset="0"/>
                              </a:rPr>
                              <m:t>𝑙𝑜𝑤</m:t>
                            </m:r>
                            <m:r>
                              <a:rPr lang="en-US" sz="2000" b="0" i="1" smtClean="0">
                                <a:solidFill>
                                  <a:srgbClr val="FF00FF"/>
                                </a:solidFill>
                                <a:latin typeface="Cambria Math" panose="02040503050406030204" pitchFamily="18" charset="0"/>
                              </a:rPr>
                              <m:t>+</m:t>
                            </m:r>
                            <m:r>
                              <a:rPr lang="en-US" sz="2000" b="0" i="1" smtClean="0">
                                <a:solidFill>
                                  <a:srgbClr val="FF00FF"/>
                                </a:solidFill>
                                <a:latin typeface="Cambria Math" panose="02040503050406030204" pitchFamily="18" charset="0"/>
                              </a:rPr>
                              <m:t>h𝑖𝑔h</m:t>
                            </m:r>
                          </m:num>
                          <m:den>
                            <m:r>
                              <a:rPr lang="en-US" sz="2000" b="0" i="1" smtClean="0">
                                <a:solidFill>
                                  <a:srgbClr val="FF00FF"/>
                                </a:solidFill>
                                <a:latin typeface="Cambria Math" panose="02040503050406030204" pitchFamily="18" charset="0"/>
                              </a:rPr>
                              <m:t>2</m:t>
                            </m:r>
                          </m:den>
                        </m:f>
                      </m:e>
                    </m:d>
                  </m:oMath>
                </a14:m>
                <a:r>
                  <a:rPr lang="en-US" sz="2000" dirty="0"/>
                  <a:t> and </a:t>
                </a:r>
                <a14:m>
                  <m:oMath xmlns:m="http://schemas.openxmlformats.org/officeDocument/2006/math">
                    <m:d>
                      <m:dPr>
                        <m:ctrlPr>
                          <a:rPr lang="en-US" sz="2000" i="1">
                            <a:solidFill>
                              <a:srgbClr val="FF00FF"/>
                            </a:solidFill>
                            <a:latin typeface="Cambria Math" panose="02040503050406030204" pitchFamily="18" charset="0"/>
                          </a:rPr>
                        </m:ctrlPr>
                      </m:dPr>
                      <m:e>
                        <m:f>
                          <m:fPr>
                            <m:ctrlPr>
                              <a:rPr lang="en-US" sz="2000" i="1">
                                <a:solidFill>
                                  <a:srgbClr val="FF00FF"/>
                                </a:solidFill>
                                <a:latin typeface="Cambria Math" panose="02040503050406030204" pitchFamily="18" charset="0"/>
                              </a:rPr>
                            </m:ctrlPr>
                          </m:fPr>
                          <m:num>
                            <m:r>
                              <a:rPr lang="en-US" sz="2000" i="1">
                                <a:solidFill>
                                  <a:srgbClr val="FF00FF"/>
                                </a:solidFill>
                                <a:latin typeface="Cambria Math" panose="02040503050406030204" pitchFamily="18" charset="0"/>
                              </a:rPr>
                              <m:t>𝑙𝑜𝑤</m:t>
                            </m:r>
                            <m:r>
                              <a:rPr lang="en-US" sz="2000" i="1">
                                <a:solidFill>
                                  <a:srgbClr val="FF00FF"/>
                                </a:solidFill>
                                <a:latin typeface="Cambria Math" panose="02040503050406030204" pitchFamily="18" charset="0"/>
                              </a:rPr>
                              <m:t>+</m:t>
                            </m:r>
                            <m:r>
                              <a:rPr lang="en-US" sz="2000" i="1">
                                <a:solidFill>
                                  <a:srgbClr val="FF00FF"/>
                                </a:solidFill>
                                <a:latin typeface="Cambria Math" panose="02040503050406030204" pitchFamily="18" charset="0"/>
                              </a:rPr>
                              <m:t>h𝑖𝑔h</m:t>
                            </m:r>
                          </m:num>
                          <m:den>
                            <m:r>
                              <a:rPr lang="en-US" sz="2000" i="1">
                                <a:solidFill>
                                  <a:srgbClr val="FF00FF"/>
                                </a:solidFill>
                                <a:latin typeface="Cambria Math" panose="02040503050406030204" pitchFamily="18" charset="0"/>
                              </a:rPr>
                              <m:t>2</m:t>
                            </m:r>
                          </m:den>
                        </m:f>
                        <m:r>
                          <a:rPr lang="en-US" sz="2000" b="0" i="1" smtClean="0">
                            <a:solidFill>
                              <a:srgbClr val="FF00FF"/>
                            </a:solidFill>
                            <a:latin typeface="Cambria Math" panose="02040503050406030204" pitchFamily="18" charset="0"/>
                          </a:rPr>
                          <m:t>+1, </m:t>
                        </m:r>
                        <m:r>
                          <a:rPr lang="en-US" sz="2000" b="0" i="1" smtClean="0">
                            <a:solidFill>
                              <a:srgbClr val="FF00FF"/>
                            </a:solidFill>
                            <a:latin typeface="Cambria Math" panose="02040503050406030204" pitchFamily="18" charset="0"/>
                          </a:rPr>
                          <m:t>h𝑖𝑔h</m:t>
                        </m:r>
                      </m:e>
                    </m:d>
                  </m:oMath>
                </a14:m>
                <a:endParaRPr lang="en-US" sz="2000" dirty="0"/>
              </a:p>
            </p:txBody>
          </p:sp>
        </mc:Choice>
        <mc:Fallback xmlns="">
          <p:sp>
            <p:nvSpPr>
              <p:cNvPr id="28" name="TextBox 27">
                <a:extLst>
                  <a:ext uri="{FF2B5EF4-FFF2-40B4-BE49-F238E27FC236}">
                    <a16:creationId xmlns:a16="http://schemas.microsoft.com/office/drawing/2014/main" id="{503BBCFA-D348-D5DC-E24C-572F4975723A}"/>
                  </a:ext>
                </a:extLst>
              </p:cNvPr>
              <p:cNvSpPr txBox="1">
                <a:spLocks noRot="1" noChangeAspect="1" noMove="1" noResize="1" noEditPoints="1" noAdjustHandles="1" noChangeArrowheads="1" noChangeShapeType="1" noTextEdit="1"/>
              </p:cNvSpPr>
              <p:nvPr/>
            </p:nvSpPr>
            <p:spPr>
              <a:xfrm>
                <a:off x="312257" y="3539659"/>
                <a:ext cx="10991410" cy="552972"/>
              </a:xfrm>
              <a:prstGeom prst="rect">
                <a:avLst/>
              </a:prstGeom>
              <a:blipFill>
                <a:blip r:embed="rId6"/>
                <a:stretch>
                  <a:fillRect l="-555" b="-6667"/>
                </a:stretch>
              </a:blipFill>
            </p:spPr>
            <p:txBody>
              <a:bodyPr/>
              <a:lstStyle/>
              <a:p>
                <a:r>
                  <a:rPr lang="en-US">
                    <a:noFill/>
                  </a:rPr>
                  <a:t> </a:t>
                </a:r>
              </a:p>
            </p:txBody>
          </p:sp>
        </mc:Fallback>
      </mc:AlternateContent>
      <p:grpSp>
        <p:nvGrpSpPr>
          <p:cNvPr id="4" name="Group 3" descr="To divide we split the array into two halves by calculating the midpoint between low and high, which is (low+high)/2. Our two half arrays are then the indices from low to (low+high)/2 and then from (low+high)/2 +1 up to high. We recursively sort those two half arrays.">
            <a:extLst>
              <a:ext uri="{FF2B5EF4-FFF2-40B4-BE49-F238E27FC236}">
                <a16:creationId xmlns:a16="http://schemas.microsoft.com/office/drawing/2014/main" id="{80DE510C-DD88-EA71-8A37-6C8BB68BE54A}"/>
              </a:ext>
            </a:extLst>
          </p:cNvPr>
          <p:cNvGrpSpPr/>
          <p:nvPr/>
        </p:nvGrpSpPr>
        <p:grpSpPr>
          <a:xfrm>
            <a:off x="2580640" y="4002150"/>
            <a:ext cx="5935214" cy="1504570"/>
            <a:chOff x="2580640" y="4002150"/>
            <a:chExt cx="5935214" cy="1504570"/>
          </a:xfrm>
        </p:grpSpPr>
        <p:grpSp>
          <p:nvGrpSpPr>
            <p:cNvPr id="29" name="Group 28">
              <a:extLst>
                <a:ext uri="{FF2B5EF4-FFF2-40B4-BE49-F238E27FC236}">
                  <a16:creationId xmlns:a16="http://schemas.microsoft.com/office/drawing/2014/main" id="{3D3C4954-18C7-146E-6B7E-0D9D212CA13A}"/>
                </a:ext>
              </a:extLst>
            </p:cNvPr>
            <p:cNvGrpSpPr/>
            <p:nvPr/>
          </p:nvGrpSpPr>
          <p:grpSpPr>
            <a:xfrm>
              <a:off x="2653030" y="4199677"/>
              <a:ext cx="5862824" cy="732853"/>
              <a:chOff x="641350" y="2386266"/>
              <a:chExt cx="5862824" cy="732853"/>
            </a:xfrm>
          </p:grpSpPr>
          <p:sp>
            <p:nvSpPr>
              <p:cNvPr id="30" name="Rectangle 29">
                <a:extLst>
                  <a:ext uri="{FF2B5EF4-FFF2-40B4-BE49-F238E27FC236}">
                    <a16:creationId xmlns:a16="http://schemas.microsoft.com/office/drawing/2014/main" id="{263E3FFF-3C3A-E76C-6E22-3C2489A65651}"/>
                  </a:ext>
                </a:extLst>
              </p:cNvPr>
              <p:cNvSpPr/>
              <p:nvPr/>
            </p:nvSpPr>
            <p:spPr>
              <a:xfrm>
                <a:off x="641350"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1" name="Rectangle 30">
                <a:extLst>
                  <a:ext uri="{FF2B5EF4-FFF2-40B4-BE49-F238E27FC236}">
                    <a16:creationId xmlns:a16="http://schemas.microsoft.com/office/drawing/2014/main" id="{B4AB53C9-518C-D320-CF21-4B4CD17CFE26}"/>
                  </a:ext>
                </a:extLst>
              </p:cNvPr>
              <p:cNvSpPr/>
              <p:nvPr/>
            </p:nvSpPr>
            <p:spPr>
              <a:xfrm>
                <a:off x="1374203"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2" name="Rectangle 31">
                <a:extLst>
                  <a:ext uri="{FF2B5EF4-FFF2-40B4-BE49-F238E27FC236}">
                    <a16:creationId xmlns:a16="http://schemas.microsoft.com/office/drawing/2014/main" id="{ED232457-E7F3-9FA4-E6AF-0C289F508761}"/>
                  </a:ext>
                </a:extLst>
              </p:cNvPr>
              <p:cNvSpPr/>
              <p:nvPr/>
            </p:nvSpPr>
            <p:spPr>
              <a:xfrm>
                <a:off x="2107056"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3" name="Rectangle 32">
                <a:extLst>
                  <a:ext uri="{FF2B5EF4-FFF2-40B4-BE49-F238E27FC236}">
                    <a16:creationId xmlns:a16="http://schemas.microsoft.com/office/drawing/2014/main" id="{83C181DA-77E2-6D0D-BF2D-D935A61F7614}"/>
                  </a:ext>
                </a:extLst>
              </p:cNvPr>
              <p:cNvSpPr/>
              <p:nvPr/>
            </p:nvSpPr>
            <p:spPr>
              <a:xfrm>
                <a:off x="2839909"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34" name="Rectangle 33">
                <a:extLst>
                  <a:ext uri="{FF2B5EF4-FFF2-40B4-BE49-F238E27FC236}">
                    <a16:creationId xmlns:a16="http://schemas.microsoft.com/office/drawing/2014/main" id="{531CBE20-1325-540C-60C6-0FE22059A639}"/>
                  </a:ext>
                </a:extLst>
              </p:cNvPr>
              <p:cNvSpPr/>
              <p:nvPr/>
            </p:nvSpPr>
            <p:spPr>
              <a:xfrm>
                <a:off x="3572762"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5" name="Rectangle 34">
                <a:extLst>
                  <a:ext uri="{FF2B5EF4-FFF2-40B4-BE49-F238E27FC236}">
                    <a16:creationId xmlns:a16="http://schemas.microsoft.com/office/drawing/2014/main" id="{7A68CC84-471E-C966-DB8A-1C5F1B77A5AB}"/>
                  </a:ext>
                </a:extLst>
              </p:cNvPr>
              <p:cNvSpPr/>
              <p:nvPr/>
            </p:nvSpPr>
            <p:spPr>
              <a:xfrm>
                <a:off x="4305615"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6" name="Rectangle 35">
                <a:extLst>
                  <a:ext uri="{FF2B5EF4-FFF2-40B4-BE49-F238E27FC236}">
                    <a16:creationId xmlns:a16="http://schemas.microsoft.com/office/drawing/2014/main" id="{FB6BC1D1-46F1-7544-E4DA-77766CBBE52A}"/>
                  </a:ext>
                </a:extLst>
              </p:cNvPr>
              <p:cNvSpPr/>
              <p:nvPr/>
            </p:nvSpPr>
            <p:spPr>
              <a:xfrm>
                <a:off x="5038468"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Rectangle 36">
                <a:extLst>
                  <a:ext uri="{FF2B5EF4-FFF2-40B4-BE49-F238E27FC236}">
                    <a16:creationId xmlns:a16="http://schemas.microsoft.com/office/drawing/2014/main" id="{E03EE08D-8601-013B-E0A7-546F75941260}"/>
                  </a:ext>
                </a:extLst>
              </p:cNvPr>
              <p:cNvSpPr/>
              <p:nvPr/>
            </p:nvSpPr>
            <p:spPr>
              <a:xfrm>
                <a:off x="5771321"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E18A966C-DFAE-60B7-7FC7-6C2EF91E948A}"/>
                    </a:ext>
                  </a:extLst>
                </p:cNvPr>
                <p:cNvSpPr txBox="1"/>
                <p:nvPr/>
              </p:nvSpPr>
              <p:spPr>
                <a:xfrm>
                  <a:off x="2580640" y="4956300"/>
                  <a:ext cx="7328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solidFill>
                              <a:srgbClr val="FF00FF"/>
                            </a:solidFill>
                            <a:latin typeface="Cambria Math" panose="02040503050406030204" pitchFamily="18" charset="0"/>
                          </a:rPr>
                          <m:t>𝑙𝑜𝑤</m:t>
                        </m:r>
                      </m:oMath>
                    </m:oMathPara>
                  </a14:m>
                  <a:endParaRPr lang="en-US" dirty="0"/>
                </a:p>
              </p:txBody>
            </p:sp>
          </mc:Choice>
          <mc:Fallback>
            <p:sp>
              <p:nvSpPr>
                <p:cNvPr id="38" name="TextBox 37">
                  <a:extLst>
                    <a:ext uri="{FF2B5EF4-FFF2-40B4-BE49-F238E27FC236}">
                      <a16:creationId xmlns:a16="http://schemas.microsoft.com/office/drawing/2014/main" id="{E18A966C-DFAE-60B7-7FC7-6C2EF91E948A}"/>
                    </a:ext>
                  </a:extLst>
                </p:cNvPr>
                <p:cNvSpPr txBox="1">
                  <a:spLocks noRot="1" noChangeAspect="1" noMove="1" noResize="1" noEditPoints="1" noAdjustHandles="1" noChangeArrowheads="1" noChangeShapeType="1" noTextEdit="1"/>
                </p:cNvSpPr>
                <p:nvPr/>
              </p:nvSpPr>
              <p:spPr>
                <a:xfrm>
                  <a:off x="2580640" y="4956300"/>
                  <a:ext cx="732853"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DA7609C9-9931-85A8-6C36-CFBE3621FB43}"/>
                    </a:ext>
                  </a:extLst>
                </p:cNvPr>
                <p:cNvSpPr txBox="1"/>
                <p:nvPr/>
              </p:nvSpPr>
              <p:spPr>
                <a:xfrm>
                  <a:off x="7783000" y="4932530"/>
                  <a:ext cx="7328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rgbClr val="FF00FF"/>
                            </a:solidFill>
                            <a:latin typeface="Cambria Math" panose="02040503050406030204" pitchFamily="18" charset="0"/>
                          </a:rPr>
                          <m:t>h𝑖𝑔h</m:t>
                        </m:r>
                      </m:oMath>
                    </m:oMathPara>
                  </a14:m>
                  <a:endParaRPr lang="en-US" dirty="0"/>
                </a:p>
              </p:txBody>
            </p:sp>
          </mc:Choice>
          <mc:Fallback>
            <p:sp>
              <p:nvSpPr>
                <p:cNvPr id="39" name="TextBox 38">
                  <a:extLst>
                    <a:ext uri="{FF2B5EF4-FFF2-40B4-BE49-F238E27FC236}">
                      <a16:creationId xmlns:a16="http://schemas.microsoft.com/office/drawing/2014/main" id="{DA7609C9-9931-85A8-6C36-CFBE3621FB43}"/>
                    </a:ext>
                  </a:extLst>
                </p:cNvPr>
                <p:cNvSpPr txBox="1">
                  <a:spLocks noRot="1" noChangeAspect="1" noMove="1" noResize="1" noEditPoints="1" noAdjustHandles="1" noChangeArrowheads="1" noChangeShapeType="1" noTextEdit="1"/>
                </p:cNvSpPr>
                <p:nvPr/>
              </p:nvSpPr>
              <p:spPr>
                <a:xfrm>
                  <a:off x="7783000" y="4932530"/>
                  <a:ext cx="732853" cy="369332"/>
                </a:xfrm>
                <a:prstGeom prst="rect">
                  <a:avLst/>
                </a:prstGeom>
                <a:blipFill>
                  <a:blip r:embed="rId8"/>
                  <a:stretch>
                    <a:fillRect b="-131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E13CD170-F635-085C-F3DC-D237BF24ED6B}"/>
                    </a:ext>
                  </a:extLst>
                </p:cNvPr>
                <p:cNvSpPr txBox="1"/>
                <p:nvPr/>
              </p:nvSpPr>
              <p:spPr>
                <a:xfrm>
                  <a:off x="4288632" y="4969652"/>
                  <a:ext cx="1497305" cy="4999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FF00FF"/>
                                </a:solidFill>
                                <a:latin typeface="Cambria Math" panose="02040503050406030204" pitchFamily="18" charset="0"/>
                              </a:rPr>
                            </m:ctrlPr>
                          </m:fPr>
                          <m:num>
                            <m:r>
                              <a:rPr lang="en-US" sz="1400" b="0" i="1" smtClean="0">
                                <a:solidFill>
                                  <a:srgbClr val="FF00FF"/>
                                </a:solidFill>
                                <a:latin typeface="Cambria Math" panose="02040503050406030204" pitchFamily="18" charset="0"/>
                              </a:rPr>
                              <m:t>𝑙𝑜𝑤</m:t>
                            </m:r>
                            <m:r>
                              <a:rPr lang="en-US" sz="1400" b="0" i="1" smtClean="0">
                                <a:solidFill>
                                  <a:srgbClr val="FF00FF"/>
                                </a:solidFill>
                                <a:latin typeface="Cambria Math" panose="02040503050406030204" pitchFamily="18" charset="0"/>
                              </a:rPr>
                              <m:t>+</m:t>
                            </m:r>
                            <m:r>
                              <a:rPr lang="en-US" sz="1400" b="0" i="1" smtClean="0">
                                <a:solidFill>
                                  <a:srgbClr val="FF00FF"/>
                                </a:solidFill>
                                <a:latin typeface="Cambria Math" panose="02040503050406030204" pitchFamily="18" charset="0"/>
                              </a:rPr>
                              <m:t>h𝑖𝑔h</m:t>
                            </m:r>
                          </m:num>
                          <m:den>
                            <m:r>
                              <a:rPr lang="en-US" sz="1400" b="0" i="1" smtClean="0">
                                <a:solidFill>
                                  <a:srgbClr val="FF00FF"/>
                                </a:solidFill>
                                <a:latin typeface="Cambria Math" panose="02040503050406030204" pitchFamily="18" charset="0"/>
                              </a:rPr>
                              <m:t>2</m:t>
                            </m:r>
                          </m:den>
                        </m:f>
                      </m:oMath>
                    </m:oMathPara>
                  </a14:m>
                  <a:endParaRPr lang="en-US" sz="1400" dirty="0"/>
                </a:p>
              </p:txBody>
            </p:sp>
          </mc:Choice>
          <mc:Fallback>
            <p:sp>
              <p:nvSpPr>
                <p:cNvPr id="41" name="TextBox 40">
                  <a:extLst>
                    <a:ext uri="{FF2B5EF4-FFF2-40B4-BE49-F238E27FC236}">
                      <a16:creationId xmlns:a16="http://schemas.microsoft.com/office/drawing/2014/main" id="{E13CD170-F635-085C-F3DC-D237BF24ED6B}"/>
                    </a:ext>
                  </a:extLst>
                </p:cNvPr>
                <p:cNvSpPr txBox="1">
                  <a:spLocks noRot="1" noChangeAspect="1" noMove="1" noResize="1" noEditPoints="1" noAdjustHandles="1" noChangeArrowheads="1" noChangeShapeType="1" noTextEdit="1"/>
                </p:cNvSpPr>
                <p:nvPr/>
              </p:nvSpPr>
              <p:spPr>
                <a:xfrm>
                  <a:off x="4288632" y="4969652"/>
                  <a:ext cx="1497305" cy="499945"/>
                </a:xfrm>
                <a:prstGeom prst="rect">
                  <a:avLst/>
                </a:prstGeom>
                <a:blipFill>
                  <a:blip r:embed="rId9"/>
                  <a:stretch>
                    <a:fillRect b="-24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A62BA5EF-5185-5588-EB46-795E3436CCC9}"/>
                    </a:ext>
                  </a:extLst>
                </p:cNvPr>
                <p:cNvSpPr txBox="1"/>
                <p:nvPr/>
              </p:nvSpPr>
              <p:spPr>
                <a:xfrm>
                  <a:off x="5525770" y="5006774"/>
                  <a:ext cx="1497305" cy="4999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FF00FF"/>
                                </a:solidFill>
                                <a:latin typeface="Cambria Math" panose="02040503050406030204" pitchFamily="18" charset="0"/>
                              </a:rPr>
                            </m:ctrlPr>
                          </m:fPr>
                          <m:num>
                            <m:r>
                              <a:rPr lang="en-US" sz="1400" b="0" i="1" smtClean="0">
                                <a:solidFill>
                                  <a:srgbClr val="FF00FF"/>
                                </a:solidFill>
                                <a:latin typeface="Cambria Math" panose="02040503050406030204" pitchFamily="18" charset="0"/>
                              </a:rPr>
                              <m:t>𝑙𝑜𝑤</m:t>
                            </m:r>
                            <m:r>
                              <a:rPr lang="en-US" sz="1400" b="0" i="1" smtClean="0">
                                <a:solidFill>
                                  <a:srgbClr val="FF00FF"/>
                                </a:solidFill>
                                <a:latin typeface="Cambria Math" panose="02040503050406030204" pitchFamily="18" charset="0"/>
                              </a:rPr>
                              <m:t>+</m:t>
                            </m:r>
                            <m:r>
                              <a:rPr lang="en-US" sz="1400" b="0" i="1" smtClean="0">
                                <a:solidFill>
                                  <a:srgbClr val="FF00FF"/>
                                </a:solidFill>
                                <a:latin typeface="Cambria Math" panose="02040503050406030204" pitchFamily="18" charset="0"/>
                              </a:rPr>
                              <m:t>h𝑖𝑔h</m:t>
                            </m:r>
                          </m:num>
                          <m:den>
                            <m:r>
                              <a:rPr lang="en-US" sz="1400" b="0" i="1" smtClean="0">
                                <a:solidFill>
                                  <a:srgbClr val="FF00FF"/>
                                </a:solidFill>
                                <a:latin typeface="Cambria Math" panose="02040503050406030204" pitchFamily="18" charset="0"/>
                              </a:rPr>
                              <m:t>2</m:t>
                            </m:r>
                          </m:den>
                        </m:f>
                        <m:r>
                          <a:rPr lang="en-US" sz="1400" b="0" i="1" smtClean="0">
                            <a:solidFill>
                              <a:srgbClr val="FF00FF"/>
                            </a:solidFill>
                            <a:latin typeface="Cambria Math" panose="02040503050406030204" pitchFamily="18" charset="0"/>
                          </a:rPr>
                          <m:t>+1</m:t>
                        </m:r>
                      </m:oMath>
                    </m:oMathPara>
                  </a14:m>
                  <a:endParaRPr lang="en-US" sz="1400" dirty="0"/>
                </a:p>
              </p:txBody>
            </p:sp>
          </mc:Choice>
          <mc:Fallback>
            <p:sp>
              <p:nvSpPr>
                <p:cNvPr id="42" name="TextBox 41">
                  <a:extLst>
                    <a:ext uri="{FF2B5EF4-FFF2-40B4-BE49-F238E27FC236}">
                      <a16:creationId xmlns:a16="http://schemas.microsoft.com/office/drawing/2014/main" id="{A62BA5EF-5185-5588-EB46-795E3436CCC9}"/>
                    </a:ext>
                  </a:extLst>
                </p:cNvPr>
                <p:cNvSpPr txBox="1">
                  <a:spLocks noRot="1" noChangeAspect="1" noMove="1" noResize="1" noEditPoints="1" noAdjustHandles="1" noChangeArrowheads="1" noChangeShapeType="1" noTextEdit="1"/>
                </p:cNvSpPr>
                <p:nvPr/>
              </p:nvSpPr>
              <p:spPr>
                <a:xfrm>
                  <a:off x="5525770" y="5006774"/>
                  <a:ext cx="1497305" cy="499945"/>
                </a:xfrm>
                <a:prstGeom prst="rect">
                  <a:avLst/>
                </a:prstGeom>
                <a:blipFill>
                  <a:blip r:embed="rId10"/>
                  <a:stretch>
                    <a:fillRect b="-2439"/>
                  </a:stretch>
                </a:blipFill>
              </p:spPr>
              <p:txBody>
                <a:bodyPr/>
                <a:lstStyle/>
                <a:p>
                  <a:r>
                    <a:rPr lang="en-US">
                      <a:noFill/>
                    </a:rPr>
                    <a:t> </a:t>
                  </a:r>
                </a:p>
              </p:txBody>
            </p:sp>
          </mc:Fallback>
        </mc:AlternateContent>
        <p:cxnSp>
          <p:nvCxnSpPr>
            <p:cNvPr id="44" name="Straight Connector 43">
              <a:extLst>
                <a:ext uri="{FF2B5EF4-FFF2-40B4-BE49-F238E27FC236}">
                  <a16:creationId xmlns:a16="http://schemas.microsoft.com/office/drawing/2014/main" id="{6FF4245F-E847-1743-85A7-9C67FC224BB0}"/>
                </a:ext>
              </a:extLst>
            </p:cNvPr>
            <p:cNvCxnSpPr>
              <a:cxnSpLocks/>
            </p:cNvCxnSpPr>
            <p:nvPr/>
          </p:nvCxnSpPr>
          <p:spPr>
            <a:xfrm>
              <a:off x="5584442" y="4002150"/>
              <a:ext cx="0" cy="150457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0EC4A69-2D89-1F59-AFFB-70237FE3AA78}"/>
                  </a:ext>
                </a:extLst>
              </p:cNvPr>
              <p:cNvSpPr txBox="1"/>
              <p:nvPr/>
            </p:nvSpPr>
            <p:spPr>
              <a:xfrm>
                <a:off x="2580640" y="6428722"/>
                <a:ext cx="7328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solidFill>
                            <a:srgbClr val="FF00FF"/>
                          </a:solidFill>
                          <a:latin typeface="Cambria Math" panose="02040503050406030204" pitchFamily="18" charset="0"/>
                        </a:rPr>
                        <m:t>𝑙𝑜𝑤</m:t>
                      </m:r>
                    </m:oMath>
                  </m:oMathPara>
                </a14:m>
                <a:endParaRPr lang="en-US" dirty="0"/>
              </a:p>
            </p:txBody>
          </p:sp>
        </mc:Choice>
        <mc:Fallback xmlns="">
          <p:sp>
            <p:nvSpPr>
              <p:cNvPr id="56" name="TextBox 55">
                <a:extLst>
                  <a:ext uri="{FF2B5EF4-FFF2-40B4-BE49-F238E27FC236}">
                    <a16:creationId xmlns:a16="http://schemas.microsoft.com/office/drawing/2014/main" id="{60EC4A69-2D89-1F59-AFFB-70237FE3AA78}"/>
                  </a:ext>
                </a:extLst>
              </p:cNvPr>
              <p:cNvSpPr txBox="1">
                <a:spLocks noRot="1" noChangeAspect="1" noMove="1" noResize="1" noEditPoints="1" noAdjustHandles="1" noChangeArrowheads="1" noChangeShapeType="1" noTextEdit="1"/>
              </p:cNvSpPr>
              <p:nvPr/>
            </p:nvSpPr>
            <p:spPr>
              <a:xfrm>
                <a:off x="2580640" y="6428722"/>
                <a:ext cx="732853" cy="369332"/>
              </a:xfrm>
              <a:prstGeom prst="rect">
                <a:avLst/>
              </a:prstGeom>
              <a:blipFill>
                <a:blip r:embed="rId11"/>
                <a:stretch>
                  <a:fillRect/>
                </a:stretch>
              </a:blipFill>
            </p:spPr>
            <p:txBody>
              <a:bodyPr/>
              <a:lstStyle/>
              <a:p>
                <a:r>
                  <a:rPr lang="en-US">
                    <a:noFill/>
                  </a:rPr>
                  <a:t> </a:t>
                </a:r>
              </a:p>
            </p:txBody>
          </p:sp>
        </mc:Fallback>
      </mc:AlternateContent>
      <p:grpSp>
        <p:nvGrpSpPr>
          <p:cNvPr id="5" name="Group 4" descr="After the recursive conquer steps we have each half-list sorted, but the range from low to high is not yet sorted.">
            <a:extLst>
              <a:ext uri="{FF2B5EF4-FFF2-40B4-BE49-F238E27FC236}">
                <a16:creationId xmlns:a16="http://schemas.microsoft.com/office/drawing/2014/main" id="{BB35499D-AF7E-3F2A-37A7-7F960A761D9F}"/>
              </a:ext>
            </a:extLst>
          </p:cNvPr>
          <p:cNvGrpSpPr/>
          <p:nvPr/>
        </p:nvGrpSpPr>
        <p:grpSpPr>
          <a:xfrm>
            <a:off x="2653030" y="5672099"/>
            <a:ext cx="5862824" cy="1102185"/>
            <a:chOff x="2653030" y="5672099"/>
            <a:chExt cx="5862824" cy="1102185"/>
          </a:xfrm>
        </p:grpSpPr>
        <p:grpSp>
          <p:nvGrpSpPr>
            <p:cNvPr id="47" name="Group 46">
              <a:extLst>
                <a:ext uri="{FF2B5EF4-FFF2-40B4-BE49-F238E27FC236}">
                  <a16:creationId xmlns:a16="http://schemas.microsoft.com/office/drawing/2014/main" id="{8A963E52-A4AF-852A-B21B-7A42B4E5386D}"/>
                </a:ext>
              </a:extLst>
            </p:cNvPr>
            <p:cNvGrpSpPr/>
            <p:nvPr/>
          </p:nvGrpSpPr>
          <p:grpSpPr>
            <a:xfrm>
              <a:off x="2653030" y="5672099"/>
              <a:ext cx="5862824" cy="732853"/>
              <a:chOff x="641350" y="2386266"/>
              <a:chExt cx="5862824" cy="732853"/>
            </a:xfrm>
          </p:grpSpPr>
          <p:sp>
            <p:nvSpPr>
              <p:cNvPr id="48" name="Rectangle 47">
                <a:extLst>
                  <a:ext uri="{FF2B5EF4-FFF2-40B4-BE49-F238E27FC236}">
                    <a16:creationId xmlns:a16="http://schemas.microsoft.com/office/drawing/2014/main" id="{13B02481-CF61-EF96-5453-7FB12E7F13A4}"/>
                  </a:ext>
                </a:extLst>
              </p:cNvPr>
              <p:cNvSpPr/>
              <p:nvPr/>
            </p:nvSpPr>
            <p:spPr>
              <a:xfrm>
                <a:off x="641350"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Rectangle 48">
                <a:extLst>
                  <a:ext uri="{FF2B5EF4-FFF2-40B4-BE49-F238E27FC236}">
                    <a16:creationId xmlns:a16="http://schemas.microsoft.com/office/drawing/2014/main" id="{DBFBB41E-AADC-E1A6-BE95-E0C85FDAB6B1}"/>
                  </a:ext>
                </a:extLst>
              </p:cNvPr>
              <p:cNvSpPr/>
              <p:nvPr/>
            </p:nvSpPr>
            <p:spPr>
              <a:xfrm>
                <a:off x="1374203"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0" name="Rectangle 49">
                <a:extLst>
                  <a:ext uri="{FF2B5EF4-FFF2-40B4-BE49-F238E27FC236}">
                    <a16:creationId xmlns:a16="http://schemas.microsoft.com/office/drawing/2014/main" id="{AB7869A1-7679-DE17-3E60-8B50A6C4B0A2}"/>
                  </a:ext>
                </a:extLst>
              </p:cNvPr>
              <p:cNvSpPr/>
              <p:nvPr/>
            </p:nvSpPr>
            <p:spPr>
              <a:xfrm>
                <a:off x="2107056"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1" name="Rectangle 50">
                <a:extLst>
                  <a:ext uri="{FF2B5EF4-FFF2-40B4-BE49-F238E27FC236}">
                    <a16:creationId xmlns:a16="http://schemas.microsoft.com/office/drawing/2014/main" id="{DE04867C-4660-98C8-256D-C98F0EC9A427}"/>
                  </a:ext>
                </a:extLst>
              </p:cNvPr>
              <p:cNvSpPr/>
              <p:nvPr/>
            </p:nvSpPr>
            <p:spPr>
              <a:xfrm>
                <a:off x="2839909"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52" name="Rectangle 51">
                <a:extLst>
                  <a:ext uri="{FF2B5EF4-FFF2-40B4-BE49-F238E27FC236}">
                    <a16:creationId xmlns:a16="http://schemas.microsoft.com/office/drawing/2014/main" id="{5952717D-A7A0-6046-1A59-D0F84BB09A6B}"/>
                  </a:ext>
                </a:extLst>
              </p:cNvPr>
              <p:cNvSpPr/>
              <p:nvPr/>
            </p:nvSpPr>
            <p:spPr>
              <a:xfrm>
                <a:off x="3572762"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53" name="Rectangle 52">
                <a:extLst>
                  <a:ext uri="{FF2B5EF4-FFF2-40B4-BE49-F238E27FC236}">
                    <a16:creationId xmlns:a16="http://schemas.microsoft.com/office/drawing/2014/main" id="{62E4CCB4-9A64-FBB8-098E-EB736A9DC5E9}"/>
                  </a:ext>
                </a:extLst>
              </p:cNvPr>
              <p:cNvSpPr/>
              <p:nvPr/>
            </p:nvSpPr>
            <p:spPr>
              <a:xfrm>
                <a:off x="4305615"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54" name="Rectangle 53">
                <a:extLst>
                  <a:ext uri="{FF2B5EF4-FFF2-40B4-BE49-F238E27FC236}">
                    <a16:creationId xmlns:a16="http://schemas.microsoft.com/office/drawing/2014/main" id="{8C588CFB-6886-B3E4-F149-27A460466F7A}"/>
                  </a:ext>
                </a:extLst>
              </p:cNvPr>
              <p:cNvSpPr/>
              <p:nvPr/>
            </p:nvSpPr>
            <p:spPr>
              <a:xfrm>
                <a:off x="5038468"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5" name="Rectangle 54">
                <a:extLst>
                  <a:ext uri="{FF2B5EF4-FFF2-40B4-BE49-F238E27FC236}">
                    <a16:creationId xmlns:a16="http://schemas.microsoft.com/office/drawing/2014/main" id="{23A6B9B3-683B-B245-2120-B6C97C6C0119}"/>
                  </a:ext>
                </a:extLst>
              </p:cNvPr>
              <p:cNvSpPr/>
              <p:nvPr/>
            </p:nvSpPr>
            <p:spPr>
              <a:xfrm>
                <a:off x="5771321"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FC0B620E-FD13-DE0C-5024-743EEDDADFCD}"/>
                    </a:ext>
                  </a:extLst>
                </p:cNvPr>
                <p:cNvSpPr txBox="1"/>
                <p:nvPr/>
              </p:nvSpPr>
              <p:spPr>
                <a:xfrm>
                  <a:off x="7783000" y="6404952"/>
                  <a:ext cx="7328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rgbClr val="FF00FF"/>
                            </a:solidFill>
                            <a:latin typeface="Cambria Math" panose="02040503050406030204" pitchFamily="18" charset="0"/>
                          </a:rPr>
                          <m:t>h𝑖𝑔h</m:t>
                        </m:r>
                      </m:oMath>
                    </m:oMathPara>
                  </a14:m>
                  <a:endParaRPr lang="en-US" dirty="0"/>
                </a:p>
              </p:txBody>
            </p:sp>
          </mc:Choice>
          <mc:Fallback>
            <p:sp>
              <p:nvSpPr>
                <p:cNvPr id="57" name="TextBox 56">
                  <a:extLst>
                    <a:ext uri="{FF2B5EF4-FFF2-40B4-BE49-F238E27FC236}">
                      <a16:creationId xmlns:a16="http://schemas.microsoft.com/office/drawing/2014/main" id="{FC0B620E-FD13-DE0C-5024-743EEDDADFCD}"/>
                    </a:ext>
                  </a:extLst>
                </p:cNvPr>
                <p:cNvSpPr txBox="1">
                  <a:spLocks noRot="1" noChangeAspect="1" noMove="1" noResize="1" noEditPoints="1" noAdjustHandles="1" noChangeArrowheads="1" noChangeShapeType="1" noTextEdit="1"/>
                </p:cNvSpPr>
                <p:nvPr/>
              </p:nvSpPr>
              <p:spPr>
                <a:xfrm>
                  <a:off x="7783000" y="6404952"/>
                  <a:ext cx="732853" cy="369332"/>
                </a:xfrm>
                <a:prstGeom prst="rect">
                  <a:avLst/>
                </a:prstGeom>
                <a:blipFill>
                  <a:blip r:embed="rId12"/>
                  <a:stretch>
                    <a:fillRect b="-13333"/>
                  </a:stretch>
                </a:blipFill>
              </p:spPr>
              <p:txBody>
                <a:bodyPr/>
                <a:lstStyle/>
                <a:p>
                  <a:r>
                    <a:rPr lang="en-US">
                      <a:noFill/>
                    </a:rPr>
                    <a:t> </a:t>
                  </a:r>
                </a:p>
              </p:txBody>
            </p:sp>
          </mc:Fallback>
        </mc:AlternateContent>
      </p:grpSp>
      <p:sp>
        <p:nvSpPr>
          <p:cNvPr id="61" name="TextBox 60">
            <a:extLst>
              <a:ext uri="{FF2B5EF4-FFF2-40B4-BE49-F238E27FC236}">
                <a16:creationId xmlns:a16="http://schemas.microsoft.com/office/drawing/2014/main" id="{014B858A-911D-26ED-6F2B-0FF5014A4F19}"/>
              </a:ext>
            </a:extLst>
          </p:cNvPr>
          <p:cNvSpPr txBox="1"/>
          <p:nvPr/>
        </p:nvSpPr>
        <p:spPr>
          <a:xfrm>
            <a:off x="312257" y="5763351"/>
            <a:ext cx="10991410" cy="400110"/>
          </a:xfrm>
          <a:prstGeom prst="rect">
            <a:avLst/>
          </a:prstGeom>
          <a:noFill/>
        </p:spPr>
        <p:txBody>
          <a:bodyPr wrap="square" rtlCol="0">
            <a:spAutoFit/>
          </a:bodyPr>
          <a:lstStyle/>
          <a:p>
            <a:r>
              <a:rPr lang="en-US" sz="2000" dirty="0"/>
              <a:t>After Recursion:</a:t>
            </a:r>
          </a:p>
        </p:txBody>
      </p:sp>
    </p:spTree>
    <p:extLst>
      <p:ext uri="{BB962C8B-B14F-4D97-AF65-F5344CB8AC3E}">
        <p14:creationId xmlns:p14="http://schemas.microsoft.com/office/powerpoint/2010/main" val="2632136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F328-04B6-E91F-1000-0492DC56A084}"/>
              </a:ext>
            </a:extLst>
          </p:cNvPr>
          <p:cNvSpPr>
            <a:spLocks noGrp="1"/>
          </p:cNvSpPr>
          <p:nvPr>
            <p:ph type="title"/>
          </p:nvPr>
        </p:nvSpPr>
        <p:spPr/>
        <p:txBody>
          <a:bodyPr/>
          <a:lstStyle/>
          <a:p>
            <a:r>
              <a:rPr lang="en-US" dirty="0"/>
              <a:t>Merge (the combine part)</a:t>
            </a:r>
          </a:p>
        </p:txBody>
      </p:sp>
      <p:sp>
        <p:nvSpPr>
          <p:cNvPr id="30" name="TextBox 29">
            <a:extLst>
              <a:ext uri="{FF2B5EF4-FFF2-40B4-BE49-F238E27FC236}">
                <a16:creationId xmlns:a16="http://schemas.microsoft.com/office/drawing/2014/main" id="{1C40C5B3-F308-4ACC-3D1F-6D7C299211BC}"/>
              </a:ext>
            </a:extLst>
          </p:cNvPr>
          <p:cNvSpPr txBox="1"/>
          <p:nvPr/>
        </p:nvSpPr>
        <p:spPr>
          <a:xfrm>
            <a:off x="2892575" y="1443857"/>
            <a:ext cx="7672070" cy="1323439"/>
          </a:xfrm>
          <a:prstGeom prst="rect">
            <a:avLst/>
          </a:prstGeom>
          <a:noFill/>
        </p:spPr>
        <p:txBody>
          <a:bodyPr wrap="square" rtlCol="0">
            <a:spAutoFit/>
          </a:bodyPr>
          <a:lstStyle/>
          <a:p>
            <a:r>
              <a:rPr lang="en-US" sz="2000" dirty="0"/>
              <a:t>Create a </a:t>
            </a:r>
            <a:r>
              <a:rPr lang="en-US" sz="2000" dirty="0">
                <a:solidFill>
                  <a:schemeClr val="accent2">
                    <a:lumMod val="75000"/>
                  </a:schemeClr>
                </a:solidFill>
              </a:rPr>
              <a:t>new array to merge into</a:t>
            </a:r>
            <a:r>
              <a:rPr lang="en-US" sz="2000" dirty="0"/>
              <a:t>, and 3 pointers/indices:</a:t>
            </a:r>
          </a:p>
          <a:p>
            <a:pPr marL="342900" indent="-342900">
              <a:buFont typeface="Arial" panose="020B0604020202020204" pitchFamily="34" charset="0"/>
              <a:buChar char="•"/>
            </a:pPr>
            <a:r>
              <a:rPr lang="en-US" sz="2000" dirty="0" err="1">
                <a:solidFill>
                  <a:schemeClr val="accent1">
                    <a:lumMod val="75000"/>
                  </a:schemeClr>
                </a:solidFill>
              </a:rPr>
              <a:t>L_next</a:t>
            </a:r>
            <a:r>
              <a:rPr lang="en-US" sz="2000" dirty="0"/>
              <a:t>: the smallest “unmerged” thing on the left</a:t>
            </a:r>
          </a:p>
          <a:p>
            <a:pPr marL="342900" indent="-342900">
              <a:buFont typeface="Arial" panose="020B0604020202020204" pitchFamily="34" charset="0"/>
              <a:buChar char="•"/>
            </a:pPr>
            <a:r>
              <a:rPr lang="en-US" sz="2000" dirty="0" err="1">
                <a:solidFill>
                  <a:schemeClr val="accent1">
                    <a:lumMod val="75000"/>
                  </a:schemeClr>
                </a:solidFill>
              </a:rPr>
              <a:t>R_next</a:t>
            </a:r>
            <a:r>
              <a:rPr lang="en-US" sz="2000" dirty="0"/>
              <a:t>: the smallest “unmerged” thing on the right</a:t>
            </a:r>
          </a:p>
          <a:p>
            <a:pPr marL="342900" indent="-342900">
              <a:buFont typeface="Arial" panose="020B0604020202020204" pitchFamily="34" charset="0"/>
              <a:buChar char="•"/>
            </a:pPr>
            <a:r>
              <a:rPr lang="en-US" sz="2000" dirty="0" err="1">
                <a:solidFill>
                  <a:schemeClr val="accent1">
                    <a:lumMod val="75000"/>
                  </a:schemeClr>
                </a:solidFill>
              </a:rPr>
              <a:t>M_next</a:t>
            </a:r>
            <a:r>
              <a:rPr lang="en-US" sz="2000" dirty="0"/>
              <a:t>: where the next smallest thing goes in the merged array</a:t>
            </a:r>
          </a:p>
        </p:txBody>
      </p:sp>
      <p:sp>
        <p:nvSpPr>
          <p:cNvPr id="31" name="TextBox 30">
            <a:extLst>
              <a:ext uri="{FF2B5EF4-FFF2-40B4-BE49-F238E27FC236}">
                <a16:creationId xmlns:a16="http://schemas.microsoft.com/office/drawing/2014/main" id="{15073BD5-9BD6-6F1A-701B-4FB3D2049E9F}"/>
              </a:ext>
            </a:extLst>
          </p:cNvPr>
          <p:cNvSpPr txBox="1"/>
          <p:nvPr/>
        </p:nvSpPr>
        <p:spPr>
          <a:xfrm>
            <a:off x="2843272" y="2921711"/>
            <a:ext cx="6959600" cy="707886"/>
          </a:xfrm>
          <a:prstGeom prst="rect">
            <a:avLst/>
          </a:prstGeom>
          <a:noFill/>
        </p:spPr>
        <p:txBody>
          <a:bodyPr wrap="square" rtlCol="0">
            <a:spAutoFit/>
          </a:bodyPr>
          <a:lstStyle/>
          <a:p>
            <a:r>
              <a:rPr lang="en-US" sz="2000" dirty="0"/>
              <a:t>One-by-one: put the smallest of </a:t>
            </a:r>
            <a:r>
              <a:rPr lang="en-US" sz="2000" dirty="0" err="1">
                <a:solidFill>
                  <a:schemeClr val="accent1">
                    <a:lumMod val="75000"/>
                  </a:schemeClr>
                </a:solidFill>
              </a:rPr>
              <a:t>L_next</a:t>
            </a:r>
            <a:r>
              <a:rPr lang="en-US" sz="2000" dirty="0">
                <a:solidFill>
                  <a:schemeClr val="accent1">
                    <a:lumMod val="75000"/>
                  </a:schemeClr>
                </a:solidFill>
              </a:rPr>
              <a:t> </a:t>
            </a:r>
            <a:r>
              <a:rPr lang="en-US" sz="2000" dirty="0"/>
              <a:t>and </a:t>
            </a:r>
            <a:r>
              <a:rPr lang="en-US" sz="2000" dirty="0" err="1">
                <a:solidFill>
                  <a:schemeClr val="accent1">
                    <a:lumMod val="75000"/>
                  </a:schemeClr>
                </a:solidFill>
              </a:rPr>
              <a:t>R_next</a:t>
            </a:r>
            <a:r>
              <a:rPr lang="en-US" sz="2000" dirty="0">
                <a:solidFill>
                  <a:schemeClr val="accent1">
                    <a:lumMod val="75000"/>
                  </a:schemeClr>
                </a:solidFill>
              </a:rPr>
              <a:t> </a:t>
            </a:r>
            <a:r>
              <a:rPr lang="en-US" sz="2000" dirty="0"/>
              <a:t>into </a:t>
            </a:r>
            <a:r>
              <a:rPr lang="en-US" sz="2000" dirty="0" err="1">
                <a:solidFill>
                  <a:schemeClr val="accent1">
                    <a:lumMod val="75000"/>
                  </a:schemeClr>
                </a:solidFill>
              </a:rPr>
              <a:t>M_next</a:t>
            </a:r>
            <a:r>
              <a:rPr lang="en-US" sz="2000" dirty="0"/>
              <a:t>, then advance both </a:t>
            </a:r>
            <a:r>
              <a:rPr lang="en-US" sz="2000" dirty="0" err="1">
                <a:solidFill>
                  <a:schemeClr val="accent1">
                    <a:lumMod val="75000"/>
                  </a:schemeClr>
                </a:solidFill>
              </a:rPr>
              <a:t>M_next</a:t>
            </a:r>
            <a:r>
              <a:rPr lang="en-US" sz="2000" dirty="0">
                <a:solidFill>
                  <a:schemeClr val="accent1">
                    <a:lumMod val="75000"/>
                  </a:schemeClr>
                </a:solidFill>
              </a:rPr>
              <a:t> </a:t>
            </a:r>
            <a:r>
              <a:rPr lang="en-US" sz="2000" dirty="0"/>
              <a:t>and whichever of</a:t>
            </a:r>
            <a:r>
              <a:rPr lang="en-US" sz="2000" dirty="0">
                <a:solidFill>
                  <a:schemeClr val="accent1">
                    <a:lumMod val="75000"/>
                  </a:schemeClr>
                </a:solidFill>
              </a:rPr>
              <a:t> L/R </a:t>
            </a:r>
            <a:r>
              <a:rPr lang="en-US" sz="2000" dirty="0"/>
              <a:t>was used.</a:t>
            </a:r>
          </a:p>
        </p:txBody>
      </p:sp>
      <p:grpSp>
        <p:nvGrpSpPr>
          <p:cNvPr id="3" name="Group 2" descr="We now have the list [2,5,8,9,1,3,4,7], which came from sorting our two half lists (being [2,5,8,9] and [1,3,4,7]).&#10;&#10;Our objective now is to combine the two half lists together into one merged list that is sorted.">
            <a:extLst>
              <a:ext uri="{FF2B5EF4-FFF2-40B4-BE49-F238E27FC236}">
                <a16:creationId xmlns:a16="http://schemas.microsoft.com/office/drawing/2014/main" id="{DC8722CB-A3DB-DFC2-3448-411C692DB69D}"/>
              </a:ext>
            </a:extLst>
          </p:cNvPr>
          <p:cNvGrpSpPr/>
          <p:nvPr/>
        </p:nvGrpSpPr>
        <p:grpSpPr>
          <a:xfrm>
            <a:off x="3295343" y="3951750"/>
            <a:ext cx="5935214" cy="1232798"/>
            <a:chOff x="2885440" y="1516659"/>
            <a:chExt cx="5935214" cy="1232798"/>
          </a:xfrm>
        </p:grpSpPr>
        <p:grpSp>
          <p:nvGrpSpPr>
            <p:cNvPr id="5" name="Group 4">
              <a:extLst>
                <a:ext uri="{FF2B5EF4-FFF2-40B4-BE49-F238E27FC236}">
                  <a16:creationId xmlns:a16="http://schemas.microsoft.com/office/drawing/2014/main" id="{38FF776E-9504-C0D2-67B4-434D98EAE99C}"/>
                </a:ext>
              </a:extLst>
            </p:cNvPr>
            <p:cNvGrpSpPr/>
            <p:nvPr/>
          </p:nvGrpSpPr>
          <p:grpSpPr>
            <a:xfrm>
              <a:off x="2957830" y="1516659"/>
              <a:ext cx="5862824" cy="732853"/>
              <a:chOff x="641350" y="2386266"/>
              <a:chExt cx="5862824" cy="732853"/>
            </a:xfrm>
          </p:grpSpPr>
          <p:sp>
            <p:nvSpPr>
              <p:cNvPr id="6" name="Rectangle 5">
                <a:extLst>
                  <a:ext uri="{FF2B5EF4-FFF2-40B4-BE49-F238E27FC236}">
                    <a16:creationId xmlns:a16="http://schemas.microsoft.com/office/drawing/2014/main" id="{116EB25A-86A2-872F-96C0-79FF2C7F32DE}"/>
                  </a:ext>
                </a:extLst>
              </p:cNvPr>
              <p:cNvSpPr/>
              <p:nvPr/>
            </p:nvSpPr>
            <p:spPr>
              <a:xfrm>
                <a:off x="641350"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 name="Rectangle 6">
                <a:extLst>
                  <a:ext uri="{FF2B5EF4-FFF2-40B4-BE49-F238E27FC236}">
                    <a16:creationId xmlns:a16="http://schemas.microsoft.com/office/drawing/2014/main" id="{90142F12-2080-CB61-8D64-C197A6CB325F}"/>
                  </a:ext>
                </a:extLst>
              </p:cNvPr>
              <p:cNvSpPr/>
              <p:nvPr/>
            </p:nvSpPr>
            <p:spPr>
              <a:xfrm>
                <a:off x="1374203"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 name="Rectangle 7">
                <a:extLst>
                  <a:ext uri="{FF2B5EF4-FFF2-40B4-BE49-F238E27FC236}">
                    <a16:creationId xmlns:a16="http://schemas.microsoft.com/office/drawing/2014/main" id="{192AFA11-63FF-C162-E977-EAE405F3B96B}"/>
                  </a:ext>
                </a:extLst>
              </p:cNvPr>
              <p:cNvSpPr/>
              <p:nvPr/>
            </p:nvSpPr>
            <p:spPr>
              <a:xfrm>
                <a:off x="2107056"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 name="Rectangle 8">
                <a:extLst>
                  <a:ext uri="{FF2B5EF4-FFF2-40B4-BE49-F238E27FC236}">
                    <a16:creationId xmlns:a16="http://schemas.microsoft.com/office/drawing/2014/main" id="{487859EA-E4DB-A2C3-44F9-06E320A84017}"/>
                  </a:ext>
                </a:extLst>
              </p:cNvPr>
              <p:cNvSpPr/>
              <p:nvPr/>
            </p:nvSpPr>
            <p:spPr>
              <a:xfrm>
                <a:off x="2839909"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0" name="Rectangle 9">
                <a:extLst>
                  <a:ext uri="{FF2B5EF4-FFF2-40B4-BE49-F238E27FC236}">
                    <a16:creationId xmlns:a16="http://schemas.microsoft.com/office/drawing/2014/main" id="{792363DB-D76A-72A7-ABE8-0D90E1ACB543}"/>
                  </a:ext>
                </a:extLst>
              </p:cNvPr>
              <p:cNvSpPr/>
              <p:nvPr/>
            </p:nvSpPr>
            <p:spPr>
              <a:xfrm>
                <a:off x="3572762"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 name="Rectangle 10">
                <a:extLst>
                  <a:ext uri="{FF2B5EF4-FFF2-40B4-BE49-F238E27FC236}">
                    <a16:creationId xmlns:a16="http://schemas.microsoft.com/office/drawing/2014/main" id="{0CCD79CE-539B-7DD5-551C-9E0EE3379200}"/>
                  </a:ext>
                </a:extLst>
              </p:cNvPr>
              <p:cNvSpPr/>
              <p:nvPr/>
            </p:nvSpPr>
            <p:spPr>
              <a:xfrm>
                <a:off x="4305615"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2" name="Rectangle 11">
                <a:extLst>
                  <a:ext uri="{FF2B5EF4-FFF2-40B4-BE49-F238E27FC236}">
                    <a16:creationId xmlns:a16="http://schemas.microsoft.com/office/drawing/2014/main" id="{48963F99-4075-ED57-903C-7E402901C503}"/>
                  </a:ext>
                </a:extLst>
              </p:cNvPr>
              <p:cNvSpPr/>
              <p:nvPr/>
            </p:nvSpPr>
            <p:spPr>
              <a:xfrm>
                <a:off x="5038468"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3" name="Rectangle 12">
                <a:extLst>
                  <a:ext uri="{FF2B5EF4-FFF2-40B4-BE49-F238E27FC236}">
                    <a16:creationId xmlns:a16="http://schemas.microsoft.com/office/drawing/2014/main" id="{CEB90353-0F02-1988-D3A5-C06BC70A33DC}"/>
                  </a:ext>
                </a:extLst>
              </p:cNvPr>
              <p:cNvSpPr/>
              <p:nvPr/>
            </p:nvSpPr>
            <p:spPr>
              <a:xfrm>
                <a:off x="5771321" y="2386266"/>
                <a:ext cx="732853" cy="73285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FBBA4A9-E429-B6AF-1D45-8B0C2ECC9465}"/>
                    </a:ext>
                  </a:extLst>
                </p:cNvPr>
                <p:cNvSpPr txBox="1"/>
                <p:nvPr/>
              </p:nvSpPr>
              <p:spPr>
                <a:xfrm>
                  <a:off x="2885440" y="2273282"/>
                  <a:ext cx="7328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solidFill>
                              <a:srgbClr val="FF00FF"/>
                            </a:solidFill>
                            <a:latin typeface="Cambria Math" panose="02040503050406030204" pitchFamily="18" charset="0"/>
                          </a:rPr>
                          <m:t>𝑙𝑜𝑤</m:t>
                        </m:r>
                      </m:oMath>
                    </m:oMathPara>
                  </a14:m>
                  <a:endParaRPr lang="en-US" dirty="0"/>
                </a:p>
              </p:txBody>
            </p:sp>
          </mc:Choice>
          <mc:Fallback>
            <p:sp>
              <p:nvSpPr>
                <p:cNvPr id="14" name="TextBox 13">
                  <a:extLst>
                    <a:ext uri="{FF2B5EF4-FFF2-40B4-BE49-F238E27FC236}">
                      <a16:creationId xmlns:a16="http://schemas.microsoft.com/office/drawing/2014/main" id="{2FBBA4A9-E429-B6AF-1D45-8B0C2ECC9465}"/>
                    </a:ext>
                  </a:extLst>
                </p:cNvPr>
                <p:cNvSpPr txBox="1">
                  <a:spLocks noRot="1" noChangeAspect="1" noMove="1" noResize="1" noEditPoints="1" noAdjustHandles="1" noChangeArrowheads="1" noChangeShapeType="1" noTextEdit="1"/>
                </p:cNvSpPr>
                <p:nvPr/>
              </p:nvSpPr>
              <p:spPr>
                <a:xfrm>
                  <a:off x="2885440" y="2273282"/>
                  <a:ext cx="732853"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8B3BBD60-3406-5A08-6A23-DC9783E22C44}"/>
                    </a:ext>
                  </a:extLst>
                </p:cNvPr>
                <p:cNvSpPr txBox="1"/>
                <p:nvPr/>
              </p:nvSpPr>
              <p:spPr>
                <a:xfrm>
                  <a:off x="8087800" y="2249512"/>
                  <a:ext cx="7328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rgbClr val="FF00FF"/>
                            </a:solidFill>
                            <a:latin typeface="Cambria Math" panose="02040503050406030204" pitchFamily="18" charset="0"/>
                          </a:rPr>
                          <m:t>h𝑖𝑔h</m:t>
                        </m:r>
                      </m:oMath>
                    </m:oMathPara>
                  </a14:m>
                  <a:endParaRPr lang="en-US" dirty="0"/>
                </a:p>
              </p:txBody>
            </p:sp>
          </mc:Choice>
          <mc:Fallback>
            <p:sp>
              <p:nvSpPr>
                <p:cNvPr id="15" name="TextBox 14">
                  <a:extLst>
                    <a:ext uri="{FF2B5EF4-FFF2-40B4-BE49-F238E27FC236}">
                      <a16:creationId xmlns:a16="http://schemas.microsoft.com/office/drawing/2014/main" id="{8B3BBD60-3406-5A08-6A23-DC9783E22C44}"/>
                    </a:ext>
                  </a:extLst>
                </p:cNvPr>
                <p:cNvSpPr txBox="1">
                  <a:spLocks noRot="1" noChangeAspect="1" noMove="1" noResize="1" noEditPoints="1" noAdjustHandles="1" noChangeArrowheads="1" noChangeShapeType="1" noTextEdit="1"/>
                </p:cNvSpPr>
                <p:nvPr/>
              </p:nvSpPr>
              <p:spPr>
                <a:xfrm>
                  <a:off x="8087800" y="2249512"/>
                  <a:ext cx="732853" cy="369332"/>
                </a:xfrm>
                <a:prstGeom prst="rect">
                  <a:avLst/>
                </a:prstGeom>
                <a:blipFill>
                  <a:blip r:embed="rId3"/>
                  <a:stretch>
                    <a:fillRect b="-131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ABE936E-3286-77C7-957F-5423C8F6B9EE}"/>
                    </a:ext>
                  </a:extLst>
                </p:cNvPr>
                <p:cNvSpPr txBox="1"/>
                <p:nvPr/>
              </p:nvSpPr>
              <p:spPr>
                <a:xfrm>
                  <a:off x="4726924" y="2249512"/>
                  <a:ext cx="1497305" cy="4999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FF00FF"/>
                                </a:solidFill>
                                <a:latin typeface="Cambria Math" panose="02040503050406030204" pitchFamily="18" charset="0"/>
                              </a:rPr>
                            </m:ctrlPr>
                          </m:fPr>
                          <m:num>
                            <m:r>
                              <a:rPr lang="en-US" sz="1400" b="0" i="1" smtClean="0">
                                <a:solidFill>
                                  <a:srgbClr val="FF00FF"/>
                                </a:solidFill>
                                <a:latin typeface="Cambria Math" panose="02040503050406030204" pitchFamily="18" charset="0"/>
                              </a:rPr>
                              <m:t>𝑙𝑜𝑤</m:t>
                            </m:r>
                            <m:r>
                              <a:rPr lang="en-US" sz="1400" b="0" i="1" smtClean="0">
                                <a:solidFill>
                                  <a:srgbClr val="FF00FF"/>
                                </a:solidFill>
                                <a:latin typeface="Cambria Math" panose="02040503050406030204" pitchFamily="18" charset="0"/>
                              </a:rPr>
                              <m:t>+</m:t>
                            </m:r>
                            <m:r>
                              <a:rPr lang="en-US" sz="1400" b="0" i="1" smtClean="0">
                                <a:solidFill>
                                  <a:srgbClr val="FF00FF"/>
                                </a:solidFill>
                                <a:latin typeface="Cambria Math" panose="02040503050406030204" pitchFamily="18" charset="0"/>
                              </a:rPr>
                              <m:t>h𝑖𝑔h</m:t>
                            </m:r>
                          </m:num>
                          <m:den>
                            <m:r>
                              <a:rPr lang="en-US" sz="1400" b="0" i="1" smtClean="0">
                                <a:solidFill>
                                  <a:srgbClr val="FF00FF"/>
                                </a:solidFill>
                                <a:latin typeface="Cambria Math" panose="02040503050406030204" pitchFamily="18" charset="0"/>
                              </a:rPr>
                              <m:t>2</m:t>
                            </m:r>
                          </m:den>
                        </m:f>
                      </m:oMath>
                    </m:oMathPara>
                  </a14:m>
                  <a:endParaRPr lang="en-US" sz="1400" dirty="0"/>
                </a:p>
              </p:txBody>
            </p:sp>
          </mc:Choice>
          <mc:Fallback>
            <p:sp>
              <p:nvSpPr>
                <p:cNvPr id="25" name="TextBox 24">
                  <a:extLst>
                    <a:ext uri="{FF2B5EF4-FFF2-40B4-BE49-F238E27FC236}">
                      <a16:creationId xmlns:a16="http://schemas.microsoft.com/office/drawing/2014/main" id="{EABE936E-3286-77C7-957F-5423C8F6B9EE}"/>
                    </a:ext>
                  </a:extLst>
                </p:cNvPr>
                <p:cNvSpPr txBox="1">
                  <a:spLocks noRot="1" noChangeAspect="1" noMove="1" noResize="1" noEditPoints="1" noAdjustHandles="1" noChangeArrowheads="1" noChangeShapeType="1" noTextEdit="1"/>
                </p:cNvSpPr>
                <p:nvPr/>
              </p:nvSpPr>
              <p:spPr>
                <a:xfrm>
                  <a:off x="4726924" y="2249512"/>
                  <a:ext cx="1497305" cy="499945"/>
                </a:xfrm>
                <a:prstGeom prst="rect">
                  <a:avLst/>
                </a:prstGeom>
                <a:blipFill>
                  <a:blip r:embed="rId4"/>
                  <a:stretch>
                    <a:fillRect b="-24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FF992678-C5BD-5105-91BC-B0DCB98849B8}"/>
                    </a:ext>
                  </a:extLst>
                </p:cNvPr>
                <p:cNvSpPr txBox="1"/>
                <p:nvPr/>
              </p:nvSpPr>
              <p:spPr>
                <a:xfrm>
                  <a:off x="5842003" y="2249511"/>
                  <a:ext cx="1497305" cy="4999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FF00FF"/>
                                </a:solidFill>
                                <a:latin typeface="Cambria Math" panose="02040503050406030204" pitchFamily="18" charset="0"/>
                              </a:rPr>
                            </m:ctrlPr>
                          </m:fPr>
                          <m:num>
                            <m:r>
                              <a:rPr lang="en-US" sz="1400" b="0" i="1" smtClean="0">
                                <a:solidFill>
                                  <a:srgbClr val="FF00FF"/>
                                </a:solidFill>
                                <a:latin typeface="Cambria Math" panose="02040503050406030204" pitchFamily="18" charset="0"/>
                              </a:rPr>
                              <m:t>𝑙𝑜𝑤</m:t>
                            </m:r>
                            <m:r>
                              <a:rPr lang="en-US" sz="1400" b="0" i="1" smtClean="0">
                                <a:solidFill>
                                  <a:srgbClr val="FF00FF"/>
                                </a:solidFill>
                                <a:latin typeface="Cambria Math" panose="02040503050406030204" pitchFamily="18" charset="0"/>
                              </a:rPr>
                              <m:t>+</m:t>
                            </m:r>
                            <m:r>
                              <a:rPr lang="en-US" sz="1400" b="0" i="1" smtClean="0">
                                <a:solidFill>
                                  <a:srgbClr val="FF00FF"/>
                                </a:solidFill>
                                <a:latin typeface="Cambria Math" panose="02040503050406030204" pitchFamily="18" charset="0"/>
                              </a:rPr>
                              <m:t>h𝑖𝑔h</m:t>
                            </m:r>
                          </m:num>
                          <m:den>
                            <m:r>
                              <a:rPr lang="en-US" sz="1400" b="0" i="1" smtClean="0">
                                <a:solidFill>
                                  <a:srgbClr val="FF00FF"/>
                                </a:solidFill>
                                <a:latin typeface="Cambria Math" panose="02040503050406030204" pitchFamily="18" charset="0"/>
                              </a:rPr>
                              <m:t>2</m:t>
                            </m:r>
                          </m:den>
                        </m:f>
                        <m:r>
                          <a:rPr lang="en-US" sz="1400" b="0" i="1" smtClean="0">
                            <a:solidFill>
                              <a:srgbClr val="FF00FF"/>
                            </a:solidFill>
                            <a:latin typeface="Cambria Math" panose="02040503050406030204" pitchFamily="18" charset="0"/>
                          </a:rPr>
                          <m:t>+1</m:t>
                        </m:r>
                      </m:oMath>
                    </m:oMathPara>
                  </a14:m>
                  <a:endParaRPr lang="en-US" sz="1400" dirty="0"/>
                </a:p>
              </p:txBody>
            </p:sp>
          </mc:Choice>
          <mc:Fallback>
            <p:sp>
              <p:nvSpPr>
                <p:cNvPr id="26" name="TextBox 25">
                  <a:extLst>
                    <a:ext uri="{FF2B5EF4-FFF2-40B4-BE49-F238E27FC236}">
                      <a16:creationId xmlns:a16="http://schemas.microsoft.com/office/drawing/2014/main" id="{FF992678-C5BD-5105-91BC-B0DCB98849B8}"/>
                    </a:ext>
                  </a:extLst>
                </p:cNvPr>
                <p:cNvSpPr txBox="1">
                  <a:spLocks noRot="1" noChangeAspect="1" noMove="1" noResize="1" noEditPoints="1" noAdjustHandles="1" noChangeArrowheads="1" noChangeShapeType="1" noTextEdit="1"/>
                </p:cNvSpPr>
                <p:nvPr/>
              </p:nvSpPr>
              <p:spPr>
                <a:xfrm>
                  <a:off x="5842003" y="2249511"/>
                  <a:ext cx="1497305" cy="499945"/>
                </a:xfrm>
                <a:prstGeom prst="rect">
                  <a:avLst/>
                </a:prstGeom>
                <a:blipFill>
                  <a:blip r:embed="rId5"/>
                  <a:stretch>
                    <a:fillRect b="-2439"/>
                  </a:stretch>
                </a:blipFill>
              </p:spPr>
              <p:txBody>
                <a:bodyPr/>
                <a:lstStyle/>
                <a:p>
                  <a:r>
                    <a:rPr lang="en-US">
                      <a:noFill/>
                    </a:rPr>
                    <a:t> </a:t>
                  </a:r>
                </a:p>
              </p:txBody>
            </p:sp>
          </mc:Fallback>
        </mc:AlternateContent>
      </p:grpSp>
      <p:grpSp>
        <p:nvGrpSpPr>
          <p:cNvPr id="16" name="Group 15" descr="We will have an empty array that we add each element into while merging.">
            <a:extLst>
              <a:ext uri="{FF2B5EF4-FFF2-40B4-BE49-F238E27FC236}">
                <a16:creationId xmlns:a16="http://schemas.microsoft.com/office/drawing/2014/main" id="{E7CA0072-DA42-358D-2313-C589B2C2A62B}"/>
              </a:ext>
            </a:extLst>
          </p:cNvPr>
          <p:cNvGrpSpPr/>
          <p:nvPr/>
        </p:nvGrpSpPr>
        <p:grpSpPr>
          <a:xfrm>
            <a:off x="3367733" y="5450988"/>
            <a:ext cx="5862824" cy="732853"/>
            <a:chOff x="641350" y="2386266"/>
            <a:chExt cx="5862824" cy="732853"/>
          </a:xfrm>
          <a:solidFill>
            <a:schemeClr val="accent4">
              <a:lumMod val="20000"/>
              <a:lumOff val="80000"/>
            </a:schemeClr>
          </a:solidFill>
        </p:grpSpPr>
        <p:sp>
          <p:nvSpPr>
            <p:cNvPr id="17" name="Rectangle 16">
              <a:extLst>
                <a:ext uri="{FF2B5EF4-FFF2-40B4-BE49-F238E27FC236}">
                  <a16:creationId xmlns:a16="http://schemas.microsoft.com/office/drawing/2014/main" id="{4C85D454-719B-702F-2281-4A10415E7000}"/>
                </a:ext>
              </a:extLst>
            </p:cNvPr>
            <p:cNvSpPr/>
            <p:nvPr/>
          </p:nvSpPr>
          <p:spPr>
            <a:xfrm>
              <a:off x="641350" y="2386266"/>
              <a:ext cx="732853" cy="732853"/>
            </a:xfrm>
            <a:prstGeom prst="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1EEF5804-408E-6879-D613-7044DEA0BF49}"/>
                </a:ext>
              </a:extLst>
            </p:cNvPr>
            <p:cNvSpPr/>
            <p:nvPr/>
          </p:nvSpPr>
          <p:spPr>
            <a:xfrm>
              <a:off x="1374203" y="2386266"/>
              <a:ext cx="732853" cy="732853"/>
            </a:xfrm>
            <a:prstGeom prst="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73D21588-F912-24DA-B6A5-5E6B9C42EEE5}"/>
                </a:ext>
              </a:extLst>
            </p:cNvPr>
            <p:cNvSpPr/>
            <p:nvPr/>
          </p:nvSpPr>
          <p:spPr>
            <a:xfrm>
              <a:off x="2107056" y="2386266"/>
              <a:ext cx="732853" cy="732853"/>
            </a:xfrm>
            <a:prstGeom prst="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08C151A5-A2A2-1312-39BF-4FADA5F73B47}"/>
                </a:ext>
              </a:extLst>
            </p:cNvPr>
            <p:cNvSpPr/>
            <p:nvPr/>
          </p:nvSpPr>
          <p:spPr>
            <a:xfrm>
              <a:off x="2839909" y="2386266"/>
              <a:ext cx="732853" cy="732853"/>
            </a:xfrm>
            <a:prstGeom prst="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C7B5ADAB-0AAF-740B-A52A-771577FB164D}"/>
                </a:ext>
              </a:extLst>
            </p:cNvPr>
            <p:cNvSpPr/>
            <p:nvPr/>
          </p:nvSpPr>
          <p:spPr>
            <a:xfrm>
              <a:off x="3572762" y="2386266"/>
              <a:ext cx="732853" cy="732853"/>
            </a:xfrm>
            <a:prstGeom prst="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243AD86E-0BE4-0ED4-ABD9-55F9BA416BC8}"/>
                </a:ext>
              </a:extLst>
            </p:cNvPr>
            <p:cNvSpPr/>
            <p:nvPr/>
          </p:nvSpPr>
          <p:spPr>
            <a:xfrm>
              <a:off x="4305615" y="2386266"/>
              <a:ext cx="732853" cy="732853"/>
            </a:xfrm>
            <a:prstGeom prst="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B93FE899-1FCC-9493-9EA2-45ABB23DF07B}"/>
                </a:ext>
              </a:extLst>
            </p:cNvPr>
            <p:cNvSpPr/>
            <p:nvPr/>
          </p:nvSpPr>
          <p:spPr>
            <a:xfrm>
              <a:off x="5038468" y="2386266"/>
              <a:ext cx="732853" cy="732853"/>
            </a:xfrm>
            <a:prstGeom prst="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7B47FEB0-46B7-71E2-6A76-89C06FCA5695}"/>
                </a:ext>
              </a:extLst>
            </p:cNvPr>
            <p:cNvSpPr/>
            <p:nvPr/>
          </p:nvSpPr>
          <p:spPr>
            <a:xfrm>
              <a:off x="5771321" y="2386266"/>
              <a:ext cx="732853" cy="732853"/>
            </a:xfrm>
            <a:prstGeom prst="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 name="Group 3" descr="To merge our lists we begin with a variable L_next which is initially set to be the index low, and a variable R_next which is initially set to be the index (low+high)/2 +1 (i.e. the first index of the second half-list).">
            <a:extLst>
              <a:ext uri="{FF2B5EF4-FFF2-40B4-BE49-F238E27FC236}">
                <a16:creationId xmlns:a16="http://schemas.microsoft.com/office/drawing/2014/main" id="{10407E64-57E5-6C11-C5D4-455C306D2F6E}"/>
              </a:ext>
            </a:extLst>
          </p:cNvPr>
          <p:cNvGrpSpPr/>
          <p:nvPr/>
        </p:nvGrpSpPr>
        <p:grpSpPr>
          <a:xfrm>
            <a:off x="2656590" y="4623198"/>
            <a:ext cx="4065950" cy="447040"/>
            <a:chOff x="2246687" y="2188107"/>
            <a:chExt cx="4065950" cy="447040"/>
          </a:xfrm>
        </p:grpSpPr>
        <p:sp>
          <p:nvSpPr>
            <p:cNvPr id="27" name="Arrow: Right 26" descr="To merge our lists we begin with variable L_next which is initially set to be the index low.">
              <a:extLst>
                <a:ext uri="{FF2B5EF4-FFF2-40B4-BE49-F238E27FC236}">
                  <a16:creationId xmlns:a16="http://schemas.microsoft.com/office/drawing/2014/main" id="{C4B62DBB-53B8-EA2D-12CE-AAFE2075A980}"/>
                </a:ext>
              </a:extLst>
            </p:cNvPr>
            <p:cNvSpPr/>
            <p:nvPr/>
          </p:nvSpPr>
          <p:spPr>
            <a:xfrm rot="18941864">
              <a:off x="2246687" y="2188107"/>
              <a:ext cx="1055420" cy="447040"/>
            </a:xfrm>
            <a:prstGeom prst="rightArrow">
              <a:avLst/>
            </a:prstGeom>
            <a:solidFill>
              <a:schemeClr val="accent5">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 next</a:t>
              </a:r>
            </a:p>
          </p:txBody>
        </p:sp>
        <p:sp>
          <p:nvSpPr>
            <p:cNvPr id="28" name="Arrow: Right 27">
              <a:extLst>
                <a:ext uri="{FF2B5EF4-FFF2-40B4-BE49-F238E27FC236}">
                  <a16:creationId xmlns:a16="http://schemas.microsoft.com/office/drawing/2014/main" id="{F1982206-BF5B-A2CF-DE7D-8C5F945BC8DA}"/>
                </a:ext>
              </a:extLst>
            </p:cNvPr>
            <p:cNvSpPr/>
            <p:nvPr/>
          </p:nvSpPr>
          <p:spPr>
            <a:xfrm rot="18941864">
              <a:off x="5257217" y="2188107"/>
              <a:ext cx="1055420" cy="447040"/>
            </a:xfrm>
            <a:prstGeom prst="rightArrow">
              <a:avLst/>
            </a:prstGeom>
            <a:solidFill>
              <a:schemeClr val="accent5">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 next</a:t>
              </a:r>
            </a:p>
          </p:txBody>
        </p:sp>
      </p:grpSp>
      <p:sp>
        <p:nvSpPr>
          <p:cNvPr id="29" name="Arrow: Right 28" descr="We have a variable M_next which is initially the index low, and it keeps track of the next available index in the merged array.">
            <a:extLst>
              <a:ext uri="{FF2B5EF4-FFF2-40B4-BE49-F238E27FC236}">
                <a16:creationId xmlns:a16="http://schemas.microsoft.com/office/drawing/2014/main" id="{866399B5-9CA7-FF10-921D-A115ADA6102E}"/>
              </a:ext>
            </a:extLst>
          </p:cNvPr>
          <p:cNvSpPr/>
          <p:nvPr/>
        </p:nvSpPr>
        <p:spPr>
          <a:xfrm rot="18941864">
            <a:off x="2628791" y="6198889"/>
            <a:ext cx="1055420" cy="447040"/>
          </a:xfrm>
          <a:prstGeom prst="rightArrow">
            <a:avLst/>
          </a:prstGeom>
          <a:solidFill>
            <a:schemeClr val="accent5">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next</a:t>
            </a:r>
          </a:p>
        </p:txBody>
      </p:sp>
    </p:spTree>
    <p:extLst>
      <p:ext uri="{BB962C8B-B14F-4D97-AF65-F5344CB8AC3E}">
        <p14:creationId xmlns:p14="http://schemas.microsoft.com/office/powerpoint/2010/main" val="3519188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1F74-162D-4500-A8B7-B49A379D832F}"/>
              </a:ext>
            </a:extLst>
          </p:cNvPr>
          <p:cNvSpPr>
            <a:spLocks noGrp="1"/>
          </p:cNvSpPr>
          <p:nvPr>
            <p:ph type="title"/>
          </p:nvPr>
        </p:nvSpPr>
        <p:spPr/>
        <p:txBody>
          <a:bodyPr/>
          <a:lstStyle/>
          <a:p>
            <a:r>
              <a:rPr lang="en-US" dirty="0"/>
              <a:t>Merge Sort Pseudocode</a:t>
            </a:r>
          </a:p>
        </p:txBody>
      </p:sp>
      <p:sp>
        <p:nvSpPr>
          <p:cNvPr id="3" name="Content Placeholder 2">
            <a:extLst>
              <a:ext uri="{FF2B5EF4-FFF2-40B4-BE49-F238E27FC236}">
                <a16:creationId xmlns:a16="http://schemas.microsoft.com/office/drawing/2014/main" id="{4E6A96E2-1227-4225-8791-5FB9A27DA720}"/>
              </a:ext>
            </a:extLst>
          </p:cNvPr>
          <p:cNvSpPr>
            <a:spLocks noGrp="1"/>
          </p:cNvSpPr>
          <p:nvPr>
            <p:ph idx="1"/>
          </p:nvPr>
        </p:nvSpPr>
        <p:spPr>
          <a:xfrm>
            <a:off x="609600" y="1341120"/>
            <a:ext cx="10972800" cy="5516880"/>
          </a:xfrm>
        </p:spPr>
        <p:txBody>
          <a:bodyPr>
            <a:normAutofit/>
          </a:bodyPr>
          <a:lstStyle/>
          <a:p>
            <a:pPr marL="0" indent="0">
              <a:buNone/>
            </a:pPr>
            <a:r>
              <a:rPr lang="en-US" dirty="0"/>
              <a:t>void mergesort(</a:t>
            </a:r>
            <a:r>
              <a:rPr lang="en-US" dirty="0" err="1"/>
              <a:t>myArray</a:t>
            </a:r>
            <a:r>
              <a:rPr lang="en-US" dirty="0"/>
              <a:t>){</a:t>
            </a:r>
          </a:p>
          <a:p>
            <a:pPr marL="0" indent="0">
              <a:buNone/>
            </a:pPr>
            <a:r>
              <a:rPr lang="en-US" dirty="0"/>
              <a:t>	</a:t>
            </a:r>
            <a:r>
              <a:rPr lang="en-US" dirty="0" err="1"/>
              <a:t>ms_helper</a:t>
            </a:r>
            <a:r>
              <a:rPr lang="en-US" dirty="0"/>
              <a:t>(</a:t>
            </a:r>
            <a:r>
              <a:rPr lang="en-US" dirty="0" err="1"/>
              <a:t>myArray</a:t>
            </a:r>
            <a:r>
              <a:rPr lang="en-US" dirty="0"/>
              <a:t>, 0, </a:t>
            </a:r>
            <a:r>
              <a:rPr lang="en-US" dirty="0" err="1"/>
              <a:t>myArray.length</a:t>
            </a:r>
            <a:r>
              <a:rPr lang="en-US" dirty="0"/>
              <a:t>());</a:t>
            </a:r>
            <a:br>
              <a:rPr lang="en-US" dirty="0"/>
            </a:br>
            <a:r>
              <a:rPr lang="en-US" dirty="0"/>
              <a:t>}</a:t>
            </a:r>
          </a:p>
          <a:p>
            <a:pPr marL="0" indent="0">
              <a:buNone/>
            </a:pPr>
            <a:r>
              <a:rPr lang="en-US" dirty="0"/>
              <a:t>void </a:t>
            </a:r>
            <a:r>
              <a:rPr lang="en-US" dirty="0" err="1"/>
              <a:t>mshelper</a:t>
            </a:r>
            <a:r>
              <a:rPr lang="en-US" dirty="0"/>
              <a:t>(</a:t>
            </a:r>
            <a:r>
              <a:rPr lang="en-US" dirty="0" err="1"/>
              <a:t>myArray</a:t>
            </a:r>
            <a:r>
              <a:rPr lang="en-US" dirty="0"/>
              <a:t>, low, high){</a:t>
            </a:r>
          </a:p>
          <a:p>
            <a:pPr marL="0" indent="0">
              <a:buNone/>
            </a:pPr>
            <a:r>
              <a:rPr lang="en-US" dirty="0"/>
              <a:t>	if (low == high){return;}  // Base Case</a:t>
            </a:r>
          </a:p>
          <a:p>
            <a:pPr marL="0" indent="0">
              <a:buNone/>
            </a:pPr>
            <a:r>
              <a:rPr lang="en-US" dirty="0"/>
              <a:t>	mid = (</a:t>
            </a:r>
            <a:r>
              <a:rPr lang="en-US" dirty="0" err="1"/>
              <a:t>low+high</a:t>
            </a:r>
            <a:r>
              <a:rPr lang="en-US" dirty="0"/>
              <a:t>)/2;</a:t>
            </a:r>
          </a:p>
          <a:p>
            <a:pPr marL="0" indent="0">
              <a:buNone/>
            </a:pPr>
            <a:r>
              <a:rPr lang="en-US" dirty="0"/>
              <a:t>	</a:t>
            </a:r>
            <a:r>
              <a:rPr lang="en-US" dirty="0" err="1"/>
              <a:t>ms_helper</a:t>
            </a:r>
            <a:r>
              <a:rPr lang="en-US" dirty="0"/>
              <a:t>(low, mid);</a:t>
            </a:r>
          </a:p>
          <a:p>
            <a:pPr marL="0" indent="0">
              <a:buNone/>
            </a:pPr>
            <a:r>
              <a:rPr lang="en-US" dirty="0"/>
              <a:t>	</a:t>
            </a:r>
            <a:r>
              <a:rPr lang="en-US" dirty="0" err="1"/>
              <a:t>ms_helper</a:t>
            </a:r>
            <a:r>
              <a:rPr lang="en-US" dirty="0"/>
              <a:t>(mid+1, high);</a:t>
            </a:r>
          </a:p>
          <a:p>
            <a:pPr marL="0" indent="0">
              <a:buNone/>
            </a:pPr>
            <a:r>
              <a:rPr lang="en-US" dirty="0"/>
              <a:t>	merge(</a:t>
            </a:r>
            <a:r>
              <a:rPr lang="en-US" dirty="0" err="1"/>
              <a:t>myArray</a:t>
            </a:r>
            <a:r>
              <a:rPr lang="en-US" dirty="0"/>
              <a:t>, low, mid, high);	</a:t>
            </a:r>
          </a:p>
          <a:p>
            <a:pPr marL="0" indent="0">
              <a:buNone/>
            </a:pPr>
            <a:r>
              <a:rPr lang="en-US" dirty="0"/>
              <a:t>}</a:t>
            </a:r>
          </a:p>
        </p:txBody>
      </p:sp>
    </p:spTree>
    <p:extLst>
      <p:ext uri="{BB962C8B-B14F-4D97-AF65-F5344CB8AC3E}">
        <p14:creationId xmlns:p14="http://schemas.microsoft.com/office/powerpoint/2010/main" val="1152721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55B0-6D93-98AC-8022-6107AB6DD55F}"/>
              </a:ext>
            </a:extLst>
          </p:cNvPr>
          <p:cNvSpPr>
            <a:spLocks noGrp="1"/>
          </p:cNvSpPr>
          <p:nvPr>
            <p:ph type="title"/>
          </p:nvPr>
        </p:nvSpPr>
        <p:spPr>
          <a:xfrm>
            <a:off x="838200" y="-356235"/>
            <a:ext cx="10515600" cy="1325563"/>
          </a:xfrm>
        </p:spPr>
        <p:txBody>
          <a:bodyPr/>
          <a:lstStyle/>
          <a:p>
            <a:r>
              <a:rPr lang="en-US" dirty="0"/>
              <a:t>Merge Pseudocode</a:t>
            </a:r>
          </a:p>
        </p:txBody>
      </p:sp>
      <p:sp>
        <p:nvSpPr>
          <p:cNvPr id="3" name="Content Placeholder 2">
            <a:extLst>
              <a:ext uri="{FF2B5EF4-FFF2-40B4-BE49-F238E27FC236}">
                <a16:creationId xmlns:a16="http://schemas.microsoft.com/office/drawing/2014/main" id="{CEFFCFEC-8CB0-8275-D534-1D938B3AD188}"/>
              </a:ext>
            </a:extLst>
          </p:cNvPr>
          <p:cNvSpPr>
            <a:spLocks noGrp="1"/>
          </p:cNvSpPr>
          <p:nvPr>
            <p:ph idx="1"/>
          </p:nvPr>
        </p:nvSpPr>
        <p:spPr>
          <a:xfrm>
            <a:off x="838200" y="589280"/>
            <a:ext cx="10515600" cy="6268720"/>
          </a:xfrm>
        </p:spPr>
        <p:txBody>
          <a:bodyPr>
            <a:normAutofit fontScale="77500" lnSpcReduction="20000"/>
          </a:bodyPr>
          <a:lstStyle/>
          <a:p>
            <a:pPr marL="0" indent="0">
              <a:buNone/>
            </a:pPr>
            <a:r>
              <a:rPr lang="en-US" dirty="0"/>
              <a:t>void merge(</a:t>
            </a:r>
            <a:r>
              <a:rPr lang="en-US" dirty="0" err="1"/>
              <a:t>myArray</a:t>
            </a:r>
            <a:r>
              <a:rPr lang="en-US" dirty="0"/>
              <a:t>, low, mid, high){</a:t>
            </a:r>
          </a:p>
          <a:p>
            <a:pPr marL="0" indent="0">
              <a:buNone/>
            </a:pPr>
            <a:r>
              <a:rPr lang="en-US" dirty="0"/>
              <a:t>	merged = new int[high-low+1]; // or whatever type is in </a:t>
            </a:r>
            <a:r>
              <a:rPr lang="en-US" dirty="0" err="1"/>
              <a:t>myArray</a:t>
            </a:r>
            <a:endParaRPr lang="en-US" dirty="0"/>
          </a:p>
          <a:p>
            <a:pPr marL="0" indent="0">
              <a:buNone/>
            </a:pPr>
            <a:r>
              <a:rPr lang="en-US" dirty="0"/>
              <a:t>	</a:t>
            </a:r>
            <a:r>
              <a:rPr lang="en-US" dirty="0" err="1"/>
              <a:t>l_next</a:t>
            </a:r>
            <a:r>
              <a:rPr lang="en-US" dirty="0"/>
              <a:t> = low;</a:t>
            </a:r>
          </a:p>
          <a:p>
            <a:pPr marL="0" indent="0">
              <a:buNone/>
            </a:pPr>
            <a:r>
              <a:rPr lang="en-US" dirty="0"/>
              <a:t>	</a:t>
            </a:r>
            <a:r>
              <a:rPr lang="en-US" dirty="0" err="1"/>
              <a:t>r_next</a:t>
            </a:r>
            <a:r>
              <a:rPr lang="en-US" dirty="0"/>
              <a:t> = high;</a:t>
            </a:r>
          </a:p>
          <a:p>
            <a:pPr marL="0" indent="0">
              <a:buNone/>
            </a:pPr>
            <a:r>
              <a:rPr lang="en-US" dirty="0"/>
              <a:t>	</a:t>
            </a:r>
            <a:r>
              <a:rPr lang="en-US" dirty="0" err="1"/>
              <a:t>m_next</a:t>
            </a:r>
            <a:r>
              <a:rPr lang="en-US" dirty="0"/>
              <a:t> = 0;</a:t>
            </a:r>
          </a:p>
          <a:p>
            <a:pPr marL="0" indent="0">
              <a:buNone/>
            </a:pPr>
            <a:r>
              <a:rPr lang="en-US" dirty="0"/>
              <a:t>	while (</a:t>
            </a:r>
            <a:r>
              <a:rPr lang="en-US" dirty="0" err="1"/>
              <a:t>l_next</a:t>
            </a:r>
            <a:r>
              <a:rPr lang="en-US" dirty="0"/>
              <a:t> &lt;= mid &amp;&amp; </a:t>
            </a:r>
            <a:r>
              <a:rPr lang="en-US" dirty="0" err="1"/>
              <a:t>r_next</a:t>
            </a:r>
            <a:r>
              <a:rPr lang="en-US" dirty="0"/>
              <a:t> &lt;= high){</a:t>
            </a:r>
          </a:p>
          <a:p>
            <a:pPr marL="0" indent="0">
              <a:buNone/>
            </a:pPr>
            <a:r>
              <a:rPr lang="en-US" dirty="0"/>
              <a:t>		if (</a:t>
            </a:r>
            <a:r>
              <a:rPr lang="en-US" dirty="0" err="1"/>
              <a:t>myArray</a:t>
            </a:r>
            <a:r>
              <a:rPr lang="en-US" dirty="0"/>
              <a:t>[</a:t>
            </a:r>
            <a:r>
              <a:rPr lang="en-US" dirty="0" err="1"/>
              <a:t>l_next</a:t>
            </a:r>
            <a:r>
              <a:rPr lang="en-US" dirty="0"/>
              <a:t>] &lt;= </a:t>
            </a:r>
            <a:r>
              <a:rPr lang="en-US" dirty="0" err="1"/>
              <a:t>myArray</a:t>
            </a:r>
            <a:r>
              <a:rPr lang="en-US" dirty="0"/>
              <a:t>[</a:t>
            </a:r>
            <a:r>
              <a:rPr lang="en-US" dirty="0" err="1"/>
              <a:t>r_next</a:t>
            </a:r>
            <a:r>
              <a:rPr lang="en-US" dirty="0"/>
              <a:t>]){</a:t>
            </a:r>
          </a:p>
          <a:p>
            <a:pPr marL="0" indent="0">
              <a:buNone/>
            </a:pPr>
            <a:r>
              <a:rPr lang="en-US" dirty="0"/>
              <a:t>			merged[</a:t>
            </a:r>
            <a:r>
              <a:rPr lang="en-US" dirty="0" err="1"/>
              <a:t>m_next</a:t>
            </a:r>
            <a:r>
              <a:rPr lang="en-US" dirty="0"/>
              <a:t>++] = </a:t>
            </a:r>
            <a:r>
              <a:rPr lang="en-US" dirty="0" err="1"/>
              <a:t>myArray</a:t>
            </a:r>
            <a:r>
              <a:rPr lang="en-US" dirty="0"/>
              <a:t>[</a:t>
            </a:r>
            <a:r>
              <a:rPr lang="en-US" dirty="0" err="1"/>
              <a:t>l_next</a:t>
            </a:r>
            <a:r>
              <a:rPr lang="en-US" dirty="0"/>
              <a:t>++];</a:t>
            </a:r>
          </a:p>
          <a:p>
            <a:pPr marL="0" indent="0">
              <a:buNone/>
            </a:pPr>
            <a:r>
              <a:rPr lang="en-US" dirty="0"/>
              <a:t>		}</a:t>
            </a:r>
          </a:p>
          <a:p>
            <a:pPr marL="0" indent="0">
              <a:buNone/>
            </a:pPr>
            <a:r>
              <a:rPr lang="en-US" dirty="0"/>
              <a:t>		else{</a:t>
            </a:r>
          </a:p>
          <a:p>
            <a:pPr marL="0" indent="0">
              <a:buNone/>
            </a:pPr>
            <a:r>
              <a:rPr lang="en-US" dirty="0"/>
              <a:t>			merged[</a:t>
            </a:r>
            <a:r>
              <a:rPr lang="en-US" dirty="0" err="1"/>
              <a:t>m_next</a:t>
            </a:r>
            <a:r>
              <a:rPr lang="en-US" dirty="0"/>
              <a:t>++] = </a:t>
            </a:r>
            <a:r>
              <a:rPr lang="en-US" dirty="0" err="1"/>
              <a:t>myArray</a:t>
            </a:r>
            <a:r>
              <a:rPr lang="en-US" dirty="0"/>
              <a:t>[</a:t>
            </a:r>
            <a:r>
              <a:rPr lang="en-US" dirty="0" err="1"/>
              <a:t>r_next</a:t>
            </a:r>
            <a:r>
              <a:rPr lang="en-US" dirty="0"/>
              <a:t>++];</a:t>
            </a:r>
          </a:p>
          <a:p>
            <a:pPr marL="0" indent="0">
              <a:buNone/>
            </a:pPr>
            <a:r>
              <a:rPr lang="en-US" dirty="0"/>
              <a:t>		} </a:t>
            </a:r>
          </a:p>
          <a:p>
            <a:pPr marL="0" indent="0">
              <a:buNone/>
            </a:pPr>
            <a:r>
              <a:rPr lang="en-US" dirty="0"/>
              <a:t>	}</a:t>
            </a:r>
          </a:p>
          <a:p>
            <a:pPr marL="0" indent="0">
              <a:buNone/>
            </a:pPr>
            <a:r>
              <a:rPr lang="en-US" dirty="0"/>
              <a:t>	while (</a:t>
            </a:r>
            <a:r>
              <a:rPr lang="en-US" dirty="0" err="1"/>
              <a:t>l_next</a:t>
            </a:r>
            <a:r>
              <a:rPr lang="en-US" dirty="0"/>
              <a:t> &lt;= mid){ merged[</a:t>
            </a:r>
            <a:r>
              <a:rPr lang="en-US" dirty="0" err="1"/>
              <a:t>m_next</a:t>
            </a:r>
            <a:r>
              <a:rPr lang="en-US" dirty="0"/>
              <a:t>++] = </a:t>
            </a:r>
            <a:r>
              <a:rPr lang="en-US" dirty="0" err="1"/>
              <a:t>myArray</a:t>
            </a:r>
            <a:r>
              <a:rPr lang="en-US" dirty="0"/>
              <a:t>[</a:t>
            </a:r>
            <a:r>
              <a:rPr lang="en-US" dirty="0" err="1"/>
              <a:t>l_next</a:t>
            </a:r>
            <a:r>
              <a:rPr lang="en-US" dirty="0"/>
              <a:t>++]; }</a:t>
            </a:r>
          </a:p>
          <a:p>
            <a:pPr marL="0" indent="0">
              <a:buNone/>
            </a:pPr>
            <a:r>
              <a:rPr lang="en-US" dirty="0"/>
              <a:t>	while (</a:t>
            </a:r>
            <a:r>
              <a:rPr lang="en-US" dirty="0" err="1"/>
              <a:t>r_next</a:t>
            </a:r>
            <a:r>
              <a:rPr lang="en-US" dirty="0"/>
              <a:t> &lt;= high){  merged[</a:t>
            </a:r>
            <a:r>
              <a:rPr lang="en-US" dirty="0" err="1"/>
              <a:t>m_next</a:t>
            </a:r>
            <a:r>
              <a:rPr lang="en-US" dirty="0"/>
              <a:t>++] = </a:t>
            </a:r>
            <a:r>
              <a:rPr lang="en-US" dirty="0" err="1"/>
              <a:t>myArray</a:t>
            </a:r>
            <a:r>
              <a:rPr lang="en-US" dirty="0"/>
              <a:t>[</a:t>
            </a:r>
            <a:r>
              <a:rPr lang="en-US" dirty="0" err="1"/>
              <a:t>r_next</a:t>
            </a:r>
            <a:r>
              <a:rPr lang="en-US" dirty="0"/>
              <a:t>++]; } </a:t>
            </a:r>
          </a:p>
          <a:p>
            <a:pPr marL="0" indent="0">
              <a:buNone/>
            </a:pPr>
            <a:r>
              <a:rPr lang="en-US" dirty="0"/>
              <a:t>	for(</a:t>
            </a:r>
            <a:r>
              <a:rPr lang="en-US" dirty="0" err="1"/>
              <a:t>i</a:t>
            </a:r>
            <a:r>
              <a:rPr lang="en-US" dirty="0"/>
              <a:t>=0; </a:t>
            </a:r>
            <a:r>
              <a:rPr lang="en-US" dirty="0" err="1"/>
              <a:t>i</a:t>
            </a:r>
            <a:r>
              <a:rPr lang="en-US" dirty="0"/>
              <a:t>&lt;=</a:t>
            </a:r>
            <a:r>
              <a:rPr lang="en-US" dirty="0" err="1"/>
              <a:t>merged.length</a:t>
            </a:r>
            <a:r>
              <a:rPr lang="en-US" dirty="0"/>
              <a:t>; </a:t>
            </a:r>
            <a:r>
              <a:rPr lang="en-US" dirty="0" err="1"/>
              <a:t>i</a:t>
            </a:r>
            <a:r>
              <a:rPr lang="en-US" dirty="0"/>
              <a:t>++){ </a:t>
            </a:r>
            <a:r>
              <a:rPr lang="en-US" dirty="0" err="1"/>
              <a:t>myArray</a:t>
            </a:r>
            <a:r>
              <a:rPr lang="en-US" dirty="0"/>
              <a:t>[</a:t>
            </a:r>
            <a:r>
              <a:rPr lang="en-US" dirty="0" err="1"/>
              <a:t>i+low</a:t>
            </a:r>
            <a:r>
              <a:rPr lang="en-US" dirty="0"/>
              <a:t>] = merged[</a:t>
            </a:r>
            <a:r>
              <a:rPr lang="en-US" dirty="0" err="1"/>
              <a:t>i</a:t>
            </a:r>
            <a:r>
              <a:rPr lang="en-US" dirty="0"/>
              <a:t>];}</a:t>
            </a:r>
          </a:p>
          <a:p>
            <a:pPr marL="0" indent="0">
              <a:buNone/>
            </a:pPr>
            <a:r>
              <a:rPr lang="en-US" dirty="0"/>
              <a:t>}</a:t>
            </a:r>
          </a:p>
        </p:txBody>
      </p:sp>
    </p:spTree>
    <p:extLst>
      <p:ext uri="{BB962C8B-B14F-4D97-AF65-F5344CB8AC3E}">
        <p14:creationId xmlns:p14="http://schemas.microsoft.com/office/powerpoint/2010/main" val="2080148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Merge 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24000"/>
                <a:ext cx="10972800" cy="5105399"/>
              </a:xfrm>
            </p:spPr>
            <p:txBody>
              <a:bodyPr>
                <a:normAutofit fontScale="92500" lnSpcReduction="10000"/>
              </a:bodyPr>
              <a:lstStyle/>
              <a:p>
                <a:pPr marL="514350" indent="-514350">
                  <a:buFont typeface="+mj-lt"/>
                  <a:buAutoNum type="arabicPeriod"/>
                </a:pPr>
                <a:r>
                  <a:rPr lang="en-US" dirty="0"/>
                  <a:t>Identify time required to Divide and Combine</a:t>
                </a:r>
              </a:p>
              <a:p>
                <a:pPr marL="514350" indent="-514350">
                  <a:buFont typeface="+mj-lt"/>
                  <a:buAutoNum type="arabicPeriod"/>
                </a:pPr>
                <a:r>
                  <a:rPr lang="en-US" dirty="0"/>
                  <a:t>Identify all subproblems and their sizes</a:t>
                </a:r>
              </a:p>
              <a:p>
                <a:pPr marL="514350" indent="-514350">
                  <a:buFont typeface="+mj-lt"/>
                  <a:buAutoNum type="arabicPeriod"/>
                </a:pPr>
                <a:r>
                  <a:rPr lang="en-US" dirty="0"/>
                  <a:t>Use recurrence relation to express recursive running time</a:t>
                </a:r>
              </a:p>
              <a:p>
                <a:pPr marL="514350" indent="-514350">
                  <a:buFont typeface="+mj-lt"/>
                  <a:buAutoNum type="arabicPeriod"/>
                </a:pPr>
                <a:r>
                  <a:rPr lang="en-US" dirty="0"/>
                  <a:t>Solve and express running time asymptotically</a:t>
                </a:r>
              </a:p>
              <a:p>
                <a:pPr marL="514350" indent="-514350">
                  <a:buFont typeface="+mj-lt"/>
                  <a:buAutoNum type="arabicPeriod"/>
                </a:pPr>
                <a:endParaRPr lang="en-US" dirty="0"/>
              </a:p>
              <a:p>
                <a:pPr>
                  <a:spcBef>
                    <a:spcPts val="648"/>
                  </a:spcBef>
                </a:pPr>
                <a:r>
                  <a:rPr lang="en-US" b="1" dirty="0">
                    <a:solidFill>
                      <a:srgbClr val="0070C0"/>
                    </a:solidFill>
                  </a:rPr>
                  <a:t>Divide</a:t>
                </a:r>
                <a:r>
                  <a:rPr lang="en-US" b="1" dirty="0"/>
                  <a:t>: </a:t>
                </a:r>
                <a14:m>
                  <m:oMath xmlns:m="http://schemas.openxmlformats.org/officeDocument/2006/math">
                    <m:r>
                      <a:rPr lang="en-US" b="0" i="1" dirty="0" smtClean="0">
                        <a:latin typeface="Cambria Math" panose="02040503050406030204" pitchFamily="18" charset="0"/>
                      </a:rPr>
                      <m:t>0</m:t>
                    </m:r>
                  </m:oMath>
                </a14:m>
                <a:r>
                  <a:rPr lang="en-US" dirty="0"/>
                  <a:t> comparisons </a:t>
                </a:r>
              </a:p>
              <a:p>
                <a:pPr>
                  <a:spcBef>
                    <a:spcPts val="648"/>
                  </a:spcBef>
                </a:pPr>
                <a:r>
                  <a:rPr lang="en-US" b="1" dirty="0">
                    <a:solidFill>
                      <a:srgbClr val="0070C0"/>
                    </a:solidFill>
                  </a:rPr>
                  <a:t>Conquer</a:t>
                </a:r>
                <a:r>
                  <a:rPr lang="en-US" b="1" dirty="0"/>
                  <a:t>: </a:t>
                </a:r>
                <a:r>
                  <a:rPr lang="en-US" dirty="0"/>
                  <a:t>recursively sort two lists of size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oMath>
                </a14:m>
                <a:endParaRPr lang="en-US" b="1" dirty="0"/>
              </a:p>
              <a:p>
                <a:pPr>
                  <a:spcBef>
                    <a:spcPts val="648"/>
                  </a:spcBef>
                </a:pPr>
                <a:r>
                  <a:rPr lang="en-US" b="1" dirty="0">
                    <a:solidFill>
                      <a:srgbClr val="0070C0"/>
                    </a:solidFill>
                  </a:rPr>
                  <a:t>Combine</a:t>
                </a:r>
                <a:r>
                  <a:rPr lang="en-US" b="1" dirty="0"/>
                  <a:t>: </a:t>
                </a:r>
                <a14:m>
                  <m:oMath xmlns:m="http://schemas.openxmlformats.org/officeDocument/2006/math">
                    <m:r>
                      <a:rPr lang="en-US" b="0" i="1" smtClean="0">
                        <a:latin typeface="Cambria Math" panose="02040503050406030204" pitchFamily="18" charset="0"/>
                      </a:rPr>
                      <m:t>𝑛</m:t>
                    </m:r>
                  </m:oMath>
                </a14:m>
                <a:r>
                  <a:rPr lang="en-US" dirty="0"/>
                  <a:t> comparisons</a:t>
                </a:r>
              </a:p>
              <a:p>
                <a:pPr>
                  <a:spcBef>
                    <a:spcPts val="648"/>
                  </a:spcBef>
                </a:pPr>
                <a:r>
                  <a:rPr lang="en-US" b="1" dirty="0"/>
                  <a:t>Recurrence: </a:t>
                </a:r>
                <a:endParaRPr lang="en-US" b="0" i="1" dirty="0">
                  <a:latin typeface="Cambria Math"/>
                </a:endParaRPr>
              </a:p>
              <a:p>
                <a:pPr marL="457200" lvl="1" indent="0">
                  <a:buNone/>
                </a:pPr>
                <a14:m>
                  <m:oMath xmlns:m="http://schemas.openxmlformats.org/officeDocument/2006/math">
                    <m:r>
                      <a:rPr lang="en-US" b="0" i="1" smtClean="0">
                        <a:latin typeface="Cambria Math"/>
                      </a:rPr>
                      <m:t>𝑇</m:t>
                    </m:r>
                    <m:d>
                      <m:dPr>
                        <m:ctrlPr>
                          <a:rPr lang="en-US" i="1" smtClean="0">
                            <a:latin typeface="Cambria Math" panose="02040503050406030204" pitchFamily="18" charset="0"/>
                          </a:rPr>
                        </m:ctrlPr>
                      </m:dPr>
                      <m:e>
                        <m:r>
                          <a:rPr lang="en-US" b="0" i="1" smtClean="0">
                            <a:latin typeface="Cambria Math"/>
                          </a:rPr>
                          <m:t>𝑛</m:t>
                        </m:r>
                      </m:e>
                    </m:d>
                    <m:r>
                      <a:rPr lang="en-US" b="0" i="1" smtClean="0">
                        <a:latin typeface="Cambria Math"/>
                      </a:rPr>
                      <m:t>=</m:t>
                    </m:r>
                    <m:r>
                      <a:rPr lang="en-US" b="0" i="1" smtClean="0">
                        <a:latin typeface="Cambria Math" panose="02040503050406030204" pitchFamily="18" charset="0"/>
                      </a:rPr>
                      <m:t>0</m:t>
                    </m:r>
                    <m:r>
                      <a:rPr lang="en-US" b="0" i="1" smtClean="0">
                        <a:latin typeface="Cambria Math"/>
                      </a:rPr>
                      <m:t>+</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a:rPr>
                      <m:t>+</m:t>
                    </m:r>
                    <m:r>
                      <a:rPr lang="en-US" b="0" i="1" smtClean="0">
                        <a:latin typeface="Cambria Math" panose="02040503050406030204" pitchFamily="18" charset="0"/>
                      </a:rPr>
                      <m:t>𝑛</m:t>
                    </m:r>
                  </m:oMath>
                </a14:m>
                <a:r>
                  <a:rPr lang="en-US" dirty="0"/>
                  <a:t> 	</a:t>
                </a:r>
              </a:p>
              <a:p>
                <a:pPr marL="457200" lvl="1" indent="0">
                  <a:buNone/>
                </a:pP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24000"/>
                <a:ext cx="10972800" cy="5105399"/>
              </a:xfrm>
              <a:blipFill>
                <a:blip r:embed="rId2"/>
                <a:stretch>
                  <a:fillRect l="-1000" t="-2509"/>
                </a:stretch>
              </a:blipFill>
            </p:spPr>
            <p:txBody>
              <a:bodyPr/>
              <a:lstStyle/>
              <a:p>
                <a:r>
                  <a:rPr lang="en-US">
                    <a:noFill/>
                  </a:rPr>
                  <a:t> </a:t>
                </a:r>
              </a:p>
            </p:txBody>
          </p:sp>
        </mc:Fallback>
      </mc:AlternateContent>
    </p:spTree>
    <p:extLst>
      <p:ext uri="{BB962C8B-B14F-4D97-AF65-F5344CB8AC3E}">
        <p14:creationId xmlns:p14="http://schemas.microsoft.com/office/powerpoint/2010/main" val="1315696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226901"/>
                <a:ext cx="10515600" cy="1152020"/>
              </a:xfrm>
            </p:spPr>
            <p:txBody>
              <a:bodyPr/>
              <a:lstStyle/>
              <a:p>
                <a:r>
                  <a:rPr lang="en-US" dirty="0"/>
                  <a:t>Tree Method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226901"/>
                <a:ext cx="10515600" cy="1152020"/>
              </a:xfrm>
              <a:blipFill>
                <a:blip r:embed="rId2"/>
                <a:stretch>
                  <a:fillRect l="-2377" b="-634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012C2DE-48D7-4255-8090-ED57B66C05A8}"/>
              </a:ext>
              <a:ext uri="{C183D7F6-B498-43B3-948B-1728B52AA6E4}">
                <adec:decorative xmlns:adec="http://schemas.microsoft.com/office/drawing/2017/decorative" val="1"/>
              </a:ext>
            </a:extLst>
          </p:cNvPr>
          <p:cNvSpPr/>
          <p:nvPr/>
        </p:nvSpPr>
        <p:spPr>
          <a:xfrm>
            <a:off x="198471" y="1473992"/>
            <a:ext cx="2602580" cy="639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Red box represents a problem instance</a:t>
            </a:r>
          </a:p>
        </p:txBody>
      </p:sp>
      <p:sp>
        <p:nvSpPr>
          <p:cNvPr id="3" name="Rectangle 2">
            <a:extLst>
              <a:ext uri="{FF2B5EF4-FFF2-40B4-BE49-F238E27FC236}">
                <a16:creationId xmlns:a16="http://schemas.microsoft.com/office/drawing/2014/main" id="{4404CA70-A150-F1D8-AD03-6AA8C0C6C3A5}"/>
              </a:ext>
              <a:ext uri="{C183D7F6-B498-43B3-948B-1728B52AA6E4}">
                <adec:decorative xmlns:adec="http://schemas.microsoft.com/office/drawing/2017/decorative" val="1"/>
              </a:ext>
            </a:extLst>
          </p:cNvPr>
          <p:cNvSpPr/>
          <p:nvPr/>
        </p:nvSpPr>
        <p:spPr>
          <a:xfrm>
            <a:off x="84143" y="2182904"/>
            <a:ext cx="2716908" cy="811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Blue value next to each box represents time spent at that level of recursion</a:t>
            </a:r>
          </a:p>
        </p:txBody>
      </p:sp>
      <p:grpSp>
        <p:nvGrpSpPr>
          <p:cNvPr id="5" name="Group 4" descr="A picture of the recursion for the given recurrence relation. We have one box per stack frame in the recursion. Each box is labelled inside with a value that represents the size of the input for that stack frame. Outside each box is labelled with the amount of (non-recursive) work done by that box (in this case it matches the size of the box).&#10;&#10;Each box has an arrow pointing to two boxes with a smaller input (specifically each is half the size) to represent the larger box recursively invoking the algorithm twice with smaller inputs.">
            <a:extLst>
              <a:ext uri="{FF2B5EF4-FFF2-40B4-BE49-F238E27FC236}">
                <a16:creationId xmlns:a16="http://schemas.microsoft.com/office/drawing/2014/main" id="{1608846C-74F5-18A2-9C12-E88C074DF299}"/>
              </a:ext>
            </a:extLst>
          </p:cNvPr>
          <p:cNvGrpSpPr/>
          <p:nvPr/>
        </p:nvGrpSpPr>
        <p:grpSpPr>
          <a:xfrm>
            <a:off x="1312850" y="1751469"/>
            <a:ext cx="7080190" cy="3693910"/>
            <a:chOff x="1295400" y="1992868"/>
            <a:chExt cx="7080190" cy="3693910"/>
          </a:xfrm>
        </p:grpSpPr>
        <mc:AlternateContent xmlns:mc="http://schemas.openxmlformats.org/markup-compatibility/2006" xmlns:a14="http://schemas.microsoft.com/office/drawing/2010/main">
          <mc:Choice Requires="a14">
            <p:sp>
              <p:nvSpPr>
                <p:cNvPr id="44" name="Text Box 41"/>
                <p:cNvSpPr txBox="1">
                  <a:spLocks noChangeArrowheads="1"/>
                </p:cNvSpPr>
                <p:nvPr/>
              </p:nvSpPr>
              <p:spPr bwMode="auto">
                <a:xfrm>
                  <a:off x="4381500" y="2133600"/>
                  <a:ext cx="133350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r>
                          <a:rPr lang="en-US" sz="2800" i="1" dirty="0">
                            <a:latin typeface="Cambria Math"/>
                          </a:rPr>
                          <m:t>𝑛</m:t>
                        </m:r>
                      </m:oMath>
                    </m:oMathPara>
                  </a14:m>
                  <a:endParaRPr lang="en-US" sz="2800" dirty="0"/>
                </a:p>
              </p:txBody>
            </p:sp>
          </mc:Choice>
          <mc:Fallback xmlns="">
            <p:sp>
              <p:nvSpPr>
                <p:cNvPr id="44" name="Text Box 41"/>
                <p:cNvSpPr txBox="1">
                  <a:spLocks noRot="1" noChangeAspect="1" noMove="1" noResize="1" noEditPoints="1" noAdjustHandles="1" noChangeArrowheads="1" noChangeShapeType="1" noTextEdit="1"/>
                </p:cNvSpPr>
                <p:nvPr/>
              </p:nvSpPr>
              <p:spPr bwMode="auto">
                <a:xfrm>
                  <a:off x="4381500" y="2133600"/>
                  <a:ext cx="1333500" cy="457200"/>
                </a:xfrm>
                <a:prstGeom prst="rect">
                  <a:avLst/>
                </a:prstGeom>
                <a:blipFill>
                  <a:blip r:embed="rId3"/>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 Box 41"/>
                <p:cNvSpPr txBox="1">
                  <a:spLocks noChangeArrowheads="1"/>
                </p:cNvSpPr>
                <p:nvPr/>
              </p:nvSpPr>
              <p:spPr bwMode="auto">
                <a:xfrm>
                  <a:off x="2690604" y="3028252"/>
                  <a:ext cx="133350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f>
                          <m:fPr>
                            <m:type m:val="lin"/>
                            <m:ctrlPr>
                              <a:rPr lang="en-US" sz="2800" i="1">
                                <a:latin typeface="Cambria Math" panose="02040503050406030204" pitchFamily="18" charset="0"/>
                              </a:rPr>
                            </m:ctrlPr>
                          </m:fPr>
                          <m:num>
                            <m:r>
                              <a:rPr lang="en-US" sz="2800" i="1">
                                <a:latin typeface="Cambria Math"/>
                              </a:rPr>
                              <m:t>𝑛</m:t>
                            </m:r>
                          </m:num>
                          <m:den>
                            <m:r>
                              <a:rPr lang="en-US" sz="2800" i="1">
                                <a:latin typeface="Cambria Math"/>
                              </a:rPr>
                              <m:t>2</m:t>
                            </m:r>
                          </m:den>
                        </m:f>
                      </m:oMath>
                    </m:oMathPara>
                  </a14:m>
                  <a:endParaRPr lang="en-US" sz="2800" dirty="0"/>
                </a:p>
              </p:txBody>
            </p:sp>
          </mc:Choice>
          <mc:Fallback xmlns="">
            <p:sp>
              <p:nvSpPr>
                <p:cNvPr id="47" name="Text Box 41"/>
                <p:cNvSpPr txBox="1">
                  <a:spLocks noRot="1" noChangeAspect="1" noMove="1" noResize="1" noEditPoints="1" noAdjustHandles="1" noChangeArrowheads="1" noChangeShapeType="1" noTextEdit="1"/>
                </p:cNvSpPr>
                <p:nvPr/>
              </p:nvSpPr>
              <p:spPr bwMode="auto">
                <a:xfrm>
                  <a:off x="2690604" y="3028252"/>
                  <a:ext cx="1333500" cy="457200"/>
                </a:xfrm>
                <a:prstGeom prst="rect">
                  <a:avLst/>
                </a:prstGeom>
                <a:blipFill>
                  <a:blip r:embed="rId4"/>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 Box 41"/>
                <p:cNvSpPr txBox="1">
                  <a:spLocks noChangeArrowheads="1"/>
                </p:cNvSpPr>
                <p:nvPr/>
              </p:nvSpPr>
              <p:spPr bwMode="auto">
                <a:xfrm>
                  <a:off x="5981700" y="3028252"/>
                  <a:ext cx="133350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f>
                          <m:fPr>
                            <m:type m:val="lin"/>
                            <m:ctrlPr>
                              <a:rPr lang="en-US" sz="2800" i="1">
                                <a:latin typeface="Cambria Math" panose="02040503050406030204" pitchFamily="18" charset="0"/>
                              </a:rPr>
                            </m:ctrlPr>
                          </m:fPr>
                          <m:num>
                            <m:r>
                              <a:rPr lang="en-US" sz="2800" i="1">
                                <a:latin typeface="Cambria Math"/>
                              </a:rPr>
                              <m:t>𝑛</m:t>
                            </m:r>
                          </m:num>
                          <m:den>
                            <m:r>
                              <a:rPr lang="en-US" sz="2800" i="1">
                                <a:latin typeface="Cambria Math"/>
                              </a:rPr>
                              <m:t>2</m:t>
                            </m:r>
                          </m:den>
                        </m:f>
                      </m:oMath>
                    </m:oMathPara>
                  </a14:m>
                  <a:endParaRPr lang="en-US" sz="2800" dirty="0"/>
                </a:p>
              </p:txBody>
            </p:sp>
          </mc:Choice>
          <mc:Fallback xmlns="">
            <p:sp>
              <p:nvSpPr>
                <p:cNvPr id="48" name="Text Box 41"/>
                <p:cNvSpPr txBox="1">
                  <a:spLocks noRot="1" noChangeAspect="1" noMove="1" noResize="1" noEditPoints="1" noAdjustHandles="1" noChangeArrowheads="1" noChangeShapeType="1" noTextEdit="1"/>
                </p:cNvSpPr>
                <p:nvPr/>
              </p:nvSpPr>
              <p:spPr bwMode="auto">
                <a:xfrm>
                  <a:off x="5981700" y="3028252"/>
                  <a:ext cx="1333500" cy="457200"/>
                </a:xfrm>
                <a:prstGeom prst="rect">
                  <a:avLst/>
                </a:prstGeom>
                <a:blipFill>
                  <a:blip r:embed="rId5"/>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 Box 41"/>
                <p:cNvSpPr txBox="1">
                  <a:spLocks noChangeArrowheads="1"/>
                </p:cNvSpPr>
                <p:nvPr/>
              </p:nvSpPr>
              <p:spPr bwMode="auto">
                <a:xfrm>
                  <a:off x="1573880" y="3834326"/>
                  <a:ext cx="133350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f>
                          <m:fPr>
                            <m:type m:val="lin"/>
                            <m:ctrlPr>
                              <a:rPr lang="en-US" sz="2800" i="1">
                                <a:latin typeface="Cambria Math" panose="02040503050406030204" pitchFamily="18" charset="0"/>
                              </a:rPr>
                            </m:ctrlPr>
                          </m:fPr>
                          <m:num>
                            <m:r>
                              <a:rPr lang="en-US" sz="2800" i="1">
                                <a:latin typeface="Cambria Math"/>
                              </a:rPr>
                              <m:t>𝑛</m:t>
                            </m:r>
                          </m:num>
                          <m:den>
                            <m:r>
                              <a:rPr lang="en-US" sz="2800" i="1">
                                <a:latin typeface="Cambria Math"/>
                              </a:rPr>
                              <m:t>4</m:t>
                            </m:r>
                          </m:den>
                        </m:f>
                      </m:oMath>
                    </m:oMathPara>
                  </a14:m>
                  <a:endParaRPr lang="en-US" sz="2800" dirty="0"/>
                </a:p>
              </p:txBody>
            </p:sp>
          </mc:Choice>
          <mc:Fallback xmlns="">
            <p:sp>
              <p:nvSpPr>
                <p:cNvPr id="49" name="Text Box 41"/>
                <p:cNvSpPr txBox="1">
                  <a:spLocks noRot="1" noChangeAspect="1" noMove="1" noResize="1" noEditPoints="1" noAdjustHandles="1" noChangeArrowheads="1" noChangeShapeType="1" noTextEdit="1"/>
                </p:cNvSpPr>
                <p:nvPr/>
              </p:nvSpPr>
              <p:spPr bwMode="auto">
                <a:xfrm>
                  <a:off x="1573880" y="3834326"/>
                  <a:ext cx="1333500" cy="457200"/>
                </a:xfrm>
                <a:prstGeom prst="rect">
                  <a:avLst/>
                </a:prstGeom>
                <a:blipFill>
                  <a:blip r:embed="rId6"/>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 Box 41"/>
                <p:cNvSpPr txBox="1">
                  <a:spLocks noChangeArrowheads="1"/>
                </p:cNvSpPr>
                <p:nvPr/>
              </p:nvSpPr>
              <p:spPr bwMode="auto">
                <a:xfrm>
                  <a:off x="3314700" y="3834326"/>
                  <a:ext cx="133350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f>
                          <m:fPr>
                            <m:type m:val="lin"/>
                            <m:ctrlPr>
                              <a:rPr lang="en-US" sz="2800" i="1">
                                <a:latin typeface="Cambria Math" panose="02040503050406030204" pitchFamily="18" charset="0"/>
                              </a:rPr>
                            </m:ctrlPr>
                          </m:fPr>
                          <m:num>
                            <m:r>
                              <a:rPr lang="en-US" sz="2800" i="1">
                                <a:latin typeface="Cambria Math"/>
                              </a:rPr>
                              <m:t>𝑛</m:t>
                            </m:r>
                          </m:num>
                          <m:den>
                            <m:r>
                              <a:rPr lang="en-US" sz="2800" i="1">
                                <a:latin typeface="Cambria Math"/>
                              </a:rPr>
                              <m:t>4</m:t>
                            </m:r>
                          </m:den>
                        </m:f>
                      </m:oMath>
                    </m:oMathPara>
                  </a14:m>
                  <a:endParaRPr lang="en-US" sz="2800" dirty="0"/>
                </a:p>
              </p:txBody>
            </p:sp>
          </mc:Choice>
          <mc:Fallback xmlns="">
            <p:sp>
              <p:nvSpPr>
                <p:cNvPr id="50" name="Text Box 41"/>
                <p:cNvSpPr txBox="1">
                  <a:spLocks noRot="1" noChangeAspect="1" noMove="1" noResize="1" noEditPoints="1" noAdjustHandles="1" noChangeArrowheads="1" noChangeShapeType="1" noTextEdit="1"/>
                </p:cNvSpPr>
                <p:nvPr/>
              </p:nvSpPr>
              <p:spPr bwMode="auto">
                <a:xfrm>
                  <a:off x="3314700" y="3834326"/>
                  <a:ext cx="1333500" cy="457200"/>
                </a:xfrm>
                <a:prstGeom prst="rect">
                  <a:avLst/>
                </a:prstGeom>
                <a:blipFill>
                  <a:blip r:embed="rId7"/>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 Box 41"/>
                <p:cNvSpPr txBox="1">
                  <a:spLocks noChangeArrowheads="1"/>
                </p:cNvSpPr>
                <p:nvPr/>
              </p:nvSpPr>
              <p:spPr bwMode="auto">
                <a:xfrm>
                  <a:off x="5181600" y="3832376"/>
                  <a:ext cx="133350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f>
                          <m:fPr>
                            <m:type m:val="lin"/>
                            <m:ctrlPr>
                              <a:rPr lang="en-US" sz="2800" i="1">
                                <a:latin typeface="Cambria Math" panose="02040503050406030204" pitchFamily="18" charset="0"/>
                              </a:rPr>
                            </m:ctrlPr>
                          </m:fPr>
                          <m:num>
                            <m:r>
                              <a:rPr lang="en-US" sz="2800" i="1">
                                <a:latin typeface="Cambria Math"/>
                              </a:rPr>
                              <m:t>𝑛</m:t>
                            </m:r>
                          </m:num>
                          <m:den>
                            <m:r>
                              <a:rPr lang="en-US" sz="2800" i="1">
                                <a:latin typeface="Cambria Math"/>
                              </a:rPr>
                              <m:t>4</m:t>
                            </m:r>
                          </m:den>
                        </m:f>
                      </m:oMath>
                    </m:oMathPara>
                  </a14:m>
                  <a:endParaRPr lang="en-US" sz="2800" dirty="0"/>
                </a:p>
              </p:txBody>
            </p:sp>
          </mc:Choice>
          <mc:Fallback xmlns="">
            <p:sp>
              <p:nvSpPr>
                <p:cNvPr id="51" name="Text Box 41"/>
                <p:cNvSpPr txBox="1">
                  <a:spLocks noRot="1" noChangeAspect="1" noMove="1" noResize="1" noEditPoints="1" noAdjustHandles="1" noChangeArrowheads="1" noChangeShapeType="1" noTextEdit="1"/>
                </p:cNvSpPr>
                <p:nvPr/>
              </p:nvSpPr>
              <p:spPr bwMode="auto">
                <a:xfrm>
                  <a:off x="5181600" y="3832376"/>
                  <a:ext cx="1333500" cy="457200"/>
                </a:xfrm>
                <a:prstGeom prst="rect">
                  <a:avLst/>
                </a:prstGeom>
                <a:blipFill>
                  <a:blip r:embed="rId8"/>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 Box 41"/>
                <p:cNvSpPr txBox="1">
                  <a:spLocks noChangeArrowheads="1"/>
                </p:cNvSpPr>
                <p:nvPr/>
              </p:nvSpPr>
              <p:spPr bwMode="auto">
                <a:xfrm>
                  <a:off x="6743700" y="3834326"/>
                  <a:ext cx="133350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f>
                          <m:fPr>
                            <m:type m:val="lin"/>
                            <m:ctrlPr>
                              <a:rPr lang="en-US" sz="2800" i="1">
                                <a:latin typeface="Cambria Math" panose="02040503050406030204" pitchFamily="18" charset="0"/>
                              </a:rPr>
                            </m:ctrlPr>
                          </m:fPr>
                          <m:num>
                            <m:r>
                              <a:rPr lang="en-US" sz="2800" i="1">
                                <a:latin typeface="Cambria Math"/>
                              </a:rPr>
                              <m:t>𝑛</m:t>
                            </m:r>
                          </m:num>
                          <m:den>
                            <m:r>
                              <a:rPr lang="en-US" sz="2800" i="1">
                                <a:latin typeface="Cambria Math"/>
                              </a:rPr>
                              <m:t>4</m:t>
                            </m:r>
                          </m:den>
                        </m:f>
                      </m:oMath>
                    </m:oMathPara>
                  </a14:m>
                  <a:endParaRPr lang="en-US" sz="2800" dirty="0"/>
                </a:p>
              </p:txBody>
            </p:sp>
          </mc:Choice>
          <mc:Fallback xmlns="">
            <p:sp>
              <p:nvSpPr>
                <p:cNvPr id="52" name="Text Box 41"/>
                <p:cNvSpPr txBox="1">
                  <a:spLocks noRot="1" noChangeAspect="1" noMove="1" noResize="1" noEditPoints="1" noAdjustHandles="1" noChangeArrowheads="1" noChangeShapeType="1" noTextEdit="1"/>
                </p:cNvSpPr>
                <p:nvPr/>
              </p:nvSpPr>
              <p:spPr bwMode="auto">
                <a:xfrm>
                  <a:off x="6743700" y="3834326"/>
                  <a:ext cx="1333500" cy="457200"/>
                </a:xfrm>
                <a:prstGeom prst="rect">
                  <a:avLst/>
                </a:prstGeom>
                <a:blipFill>
                  <a:blip r:embed="rId9"/>
                  <a:stretch>
                    <a:fillRect/>
                  </a:stretch>
                </a:blipFill>
                <a:ln w="9525">
                  <a:solidFill>
                    <a:srgbClr val="FF0000"/>
                  </a:solidFill>
                  <a:miter lim="800000"/>
                  <a:headEnd/>
                  <a:tailEnd/>
                </a:ln>
              </p:spPr>
              <p:txBody>
                <a:bodyPr/>
                <a:lstStyle/>
                <a:p>
                  <a:r>
                    <a:rPr lang="en-US">
                      <a:noFill/>
                    </a:rPr>
                    <a:t> </a:t>
                  </a:r>
                </a:p>
              </p:txBody>
            </p:sp>
          </mc:Fallback>
        </mc:AlternateContent>
        <p:sp>
          <p:nvSpPr>
            <p:cNvPr id="53" name="Rectangle 52"/>
            <p:cNvSpPr/>
            <p:nvPr/>
          </p:nvSpPr>
          <p:spPr>
            <a:xfrm rot="16200000">
              <a:off x="2018785" y="4281268"/>
              <a:ext cx="574196" cy="769441"/>
            </a:xfrm>
            <a:prstGeom prst="rect">
              <a:avLst/>
            </a:prstGeom>
          </p:spPr>
          <p:txBody>
            <a:bodyPr wrap="none">
              <a:spAutoFit/>
            </a:bodyPr>
            <a:lstStyle/>
            <a:p>
              <a:r>
                <a:rPr lang="en-US" sz="4400" dirty="0"/>
                <a:t>…</a:t>
              </a:r>
            </a:p>
          </p:txBody>
        </p:sp>
        <p:sp>
          <p:nvSpPr>
            <p:cNvPr id="54" name="Rectangle 53"/>
            <p:cNvSpPr/>
            <p:nvPr/>
          </p:nvSpPr>
          <p:spPr>
            <a:xfrm rot="16200000">
              <a:off x="3694351" y="4308283"/>
              <a:ext cx="574196" cy="769441"/>
            </a:xfrm>
            <a:prstGeom prst="rect">
              <a:avLst/>
            </a:prstGeom>
          </p:spPr>
          <p:txBody>
            <a:bodyPr wrap="none">
              <a:spAutoFit/>
            </a:bodyPr>
            <a:lstStyle/>
            <a:p>
              <a:r>
                <a:rPr lang="en-US" sz="4400" dirty="0"/>
                <a:t>…</a:t>
              </a:r>
            </a:p>
          </p:txBody>
        </p:sp>
        <p:sp>
          <p:nvSpPr>
            <p:cNvPr id="55" name="Rectangle 54"/>
            <p:cNvSpPr/>
            <p:nvPr/>
          </p:nvSpPr>
          <p:spPr>
            <a:xfrm rot="16200000">
              <a:off x="5637451" y="4308283"/>
              <a:ext cx="574196" cy="769441"/>
            </a:xfrm>
            <a:prstGeom prst="rect">
              <a:avLst/>
            </a:prstGeom>
          </p:spPr>
          <p:txBody>
            <a:bodyPr wrap="none">
              <a:spAutoFit/>
            </a:bodyPr>
            <a:lstStyle/>
            <a:p>
              <a:r>
                <a:rPr lang="en-US" sz="4400" dirty="0"/>
                <a:t>…</a:t>
              </a:r>
            </a:p>
          </p:txBody>
        </p:sp>
        <p:sp>
          <p:nvSpPr>
            <p:cNvPr id="56" name="Rectangle 55"/>
            <p:cNvSpPr/>
            <p:nvPr/>
          </p:nvSpPr>
          <p:spPr>
            <a:xfrm rot="16200000">
              <a:off x="7123351" y="4335298"/>
              <a:ext cx="574196" cy="769441"/>
            </a:xfrm>
            <a:prstGeom prst="rect">
              <a:avLst/>
            </a:prstGeom>
          </p:spPr>
          <p:txBody>
            <a:bodyPr wrap="none">
              <a:spAutoFit/>
            </a:bodyPr>
            <a:lstStyle/>
            <a:p>
              <a:r>
                <a:rPr lang="en-US" sz="4400" dirty="0"/>
                <a:t>…</a:t>
              </a:r>
            </a:p>
          </p:txBody>
        </p:sp>
        <mc:AlternateContent xmlns:mc="http://schemas.openxmlformats.org/markup-compatibility/2006" xmlns:a14="http://schemas.microsoft.com/office/drawing/2010/main">
          <mc:Choice Requires="a14">
            <p:sp>
              <p:nvSpPr>
                <p:cNvPr id="57" name="Text Box 41"/>
                <p:cNvSpPr txBox="1">
                  <a:spLocks noChangeArrowheads="1"/>
                </p:cNvSpPr>
                <p:nvPr/>
              </p:nvSpPr>
              <p:spPr bwMode="auto">
                <a:xfrm>
                  <a:off x="1295400" y="5226656"/>
                  <a:ext cx="71663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r>
                          <a:rPr lang="en-US" sz="2800" i="1">
                            <a:latin typeface="Cambria Math"/>
                          </a:rPr>
                          <m:t>1</m:t>
                        </m:r>
                      </m:oMath>
                    </m:oMathPara>
                  </a14:m>
                  <a:endParaRPr lang="en-US" sz="2800" dirty="0"/>
                </a:p>
              </p:txBody>
            </p:sp>
          </mc:Choice>
          <mc:Fallback xmlns="">
            <p:sp>
              <p:nvSpPr>
                <p:cNvPr id="57" name="Text Box 41"/>
                <p:cNvSpPr txBox="1">
                  <a:spLocks noRot="1" noChangeAspect="1" noMove="1" noResize="1" noEditPoints="1" noAdjustHandles="1" noChangeArrowheads="1" noChangeShapeType="1" noTextEdit="1"/>
                </p:cNvSpPr>
                <p:nvPr/>
              </p:nvSpPr>
              <p:spPr bwMode="auto">
                <a:xfrm>
                  <a:off x="1295400" y="5226656"/>
                  <a:ext cx="716630" cy="457200"/>
                </a:xfrm>
                <a:prstGeom prst="rect">
                  <a:avLst/>
                </a:prstGeom>
                <a:blipFill>
                  <a:blip r:embed="rId10"/>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 Box 41"/>
                <p:cNvSpPr txBox="1">
                  <a:spLocks noChangeArrowheads="1"/>
                </p:cNvSpPr>
                <p:nvPr/>
              </p:nvSpPr>
              <p:spPr bwMode="auto">
                <a:xfrm>
                  <a:off x="2286000" y="5229577"/>
                  <a:ext cx="71663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r>
                          <a:rPr lang="en-US" sz="2800" i="1">
                            <a:latin typeface="Cambria Math"/>
                          </a:rPr>
                          <m:t>1</m:t>
                        </m:r>
                      </m:oMath>
                    </m:oMathPara>
                  </a14:m>
                  <a:endParaRPr lang="en-US" sz="2800" dirty="0"/>
                </a:p>
              </p:txBody>
            </p:sp>
          </mc:Choice>
          <mc:Fallback xmlns="">
            <p:sp>
              <p:nvSpPr>
                <p:cNvPr id="58" name="Text Box 41"/>
                <p:cNvSpPr txBox="1">
                  <a:spLocks noRot="1" noChangeAspect="1" noMove="1" noResize="1" noEditPoints="1" noAdjustHandles="1" noChangeArrowheads="1" noChangeShapeType="1" noTextEdit="1"/>
                </p:cNvSpPr>
                <p:nvPr/>
              </p:nvSpPr>
              <p:spPr bwMode="auto">
                <a:xfrm>
                  <a:off x="2286000" y="5229577"/>
                  <a:ext cx="716630" cy="457200"/>
                </a:xfrm>
                <a:prstGeom prst="rect">
                  <a:avLst/>
                </a:prstGeom>
                <a:blipFill>
                  <a:blip r:embed="rId11"/>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 Box 41"/>
                <p:cNvSpPr txBox="1">
                  <a:spLocks noChangeArrowheads="1"/>
                </p:cNvSpPr>
                <p:nvPr/>
              </p:nvSpPr>
              <p:spPr bwMode="auto">
                <a:xfrm>
                  <a:off x="3201319" y="5229577"/>
                  <a:ext cx="71663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r>
                          <a:rPr lang="en-US" sz="2800" i="1">
                            <a:latin typeface="Cambria Math"/>
                          </a:rPr>
                          <m:t>1</m:t>
                        </m:r>
                      </m:oMath>
                    </m:oMathPara>
                  </a14:m>
                  <a:endParaRPr lang="en-US" sz="2800" dirty="0"/>
                </a:p>
              </p:txBody>
            </p:sp>
          </mc:Choice>
          <mc:Fallback xmlns="">
            <p:sp>
              <p:nvSpPr>
                <p:cNvPr id="59" name="Text Box 41"/>
                <p:cNvSpPr txBox="1">
                  <a:spLocks noRot="1" noChangeAspect="1" noMove="1" noResize="1" noEditPoints="1" noAdjustHandles="1" noChangeArrowheads="1" noChangeShapeType="1" noTextEdit="1"/>
                </p:cNvSpPr>
                <p:nvPr/>
              </p:nvSpPr>
              <p:spPr bwMode="auto">
                <a:xfrm>
                  <a:off x="3201319" y="5229577"/>
                  <a:ext cx="716630" cy="457200"/>
                </a:xfrm>
                <a:prstGeom prst="rect">
                  <a:avLst/>
                </a:prstGeom>
                <a:blipFill>
                  <a:blip r:embed="rId12"/>
                  <a:stretch>
                    <a:fillRect/>
                  </a:stretch>
                </a:blipFill>
                <a:ln w="9525">
                  <a:solidFill>
                    <a:srgbClr val="FF0000"/>
                  </a:solidFill>
                  <a:miter lim="800000"/>
                  <a:headEnd/>
                  <a:tailEnd/>
                </a:ln>
              </p:spPr>
              <p:txBody>
                <a:bodyPr/>
                <a:lstStyle/>
                <a:p>
                  <a:r>
                    <a:rPr lang="en-US">
                      <a:noFill/>
                    </a:rPr>
                    <a:t> </a:t>
                  </a:r>
                </a:p>
              </p:txBody>
            </p:sp>
          </mc:Fallback>
        </mc:AlternateContent>
        <p:sp>
          <p:nvSpPr>
            <p:cNvPr id="60" name="Rectangle 59"/>
            <p:cNvSpPr/>
            <p:nvPr/>
          </p:nvSpPr>
          <p:spPr>
            <a:xfrm>
              <a:off x="4133849" y="4917337"/>
              <a:ext cx="574196" cy="769441"/>
            </a:xfrm>
            <a:prstGeom prst="rect">
              <a:avLst/>
            </a:prstGeom>
          </p:spPr>
          <p:txBody>
            <a:bodyPr wrap="none">
              <a:spAutoFit/>
            </a:bodyPr>
            <a:lstStyle/>
            <a:p>
              <a:r>
                <a:rPr lang="en-US" sz="4400" dirty="0"/>
                <a:t>…</a:t>
              </a:r>
            </a:p>
          </p:txBody>
        </p:sp>
        <mc:AlternateContent xmlns:mc="http://schemas.openxmlformats.org/markup-compatibility/2006" xmlns:a14="http://schemas.microsoft.com/office/drawing/2010/main">
          <mc:Choice Requires="a14">
            <p:sp>
              <p:nvSpPr>
                <p:cNvPr id="61" name="Text Box 41"/>
                <p:cNvSpPr txBox="1">
                  <a:spLocks noChangeArrowheads="1"/>
                </p:cNvSpPr>
                <p:nvPr/>
              </p:nvSpPr>
              <p:spPr bwMode="auto">
                <a:xfrm>
                  <a:off x="5348411" y="5226656"/>
                  <a:ext cx="71663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r>
                          <a:rPr lang="en-US" sz="2800" i="1">
                            <a:latin typeface="Cambria Math"/>
                          </a:rPr>
                          <m:t>1</m:t>
                        </m:r>
                      </m:oMath>
                    </m:oMathPara>
                  </a14:m>
                  <a:endParaRPr lang="en-US" sz="2800" dirty="0"/>
                </a:p>
              </p:txBody>
            </p:sp>
          </mc:Choice>
          <mc:Fallback xmlns="">
            <p:sp>
              <p:nvSpPr>
                <p:cNvPr id="61" name="Text Box 41"/>
                <p:cNvSpPr txBox="1">
                  <a:spLocks noRot="1" noChangeAspect="1" noMove="1" noResize="1" noEditPoints="1" noAdjustHandles="1" noChangeArrowheads="1" noChangeShapeType="1" noTextEdit="1"/>
                </p:cNvSpPr>
                <p:nvPr/>
              </p:nvSpPr>
              <p:spPr bwMode="auto">
                <a:xfrm>
                  <a:off x="5348411" y="5226656"/>
                  <a:ext cx="716630" cy="457200"/>
                </a:xfrm>
                <a:prstGeom prst="rect">
                  <a:avLst/>
                </a:prstGeom>
                <a:blipFill>
                  <a:blip r:embed="rId13"/>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 Box 41"/>
                <p:cNvSpPr txBox="1">
                  <a:spLocks noChangeArrowheads="1"/>
                </p:cNvSpPr>
                <p:nvPr/>
              </p:nvSpPr>
              <p:spPr bwMode="auto">
                <a:xfrm>
                  <a:off x="6324600" y="5229577"/>
                  <a:ext cx="71663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r>
                          <a:rPr lang="en-US" sz="2800" i="1">
                            <a:latin typeface="Cambria Math"/>
                          </a:rPr>
                          <m:t>1</m:t>
                        </m:r>
                      </m:oMath>
                    </m:oMathPara>
                  </a14:m>
                  <a:endParaRPr lang="en-US" sz="2800" dirty="0"/>
                </a:p>
              </p:txBody>
            </p:sp>
          </mc:Choice>
          <mc:Fallback xmlns="">
            <p:sp>
              <p:nvSpPr>
                <p:cNvPr id="62" name="Text Box 41"/>
                <p:cNvSpPr txBox="1">
                  <a:spLocks noRot="1" noChangeAspect="1" noMove="1" noResize="1" noEditPoints="1" noAdjustHandles="1" noChangeArrowheads="1" noChangeShapeType="1" noTextEdit="1"/>
                </p:cNvSpPr>
                <p:nvPr/>
              </p:nvSpPr>
              <p:spPr bwMode="auto">
                <a:xfrm>
                  <a:off x="6324600" y="5229577"/>
                  <a:ext cx="716630" cy="457200"/>
                </a:xfrm>
                <a:prstGeom prst="rect">
                  <a:avLst/>
                </a:prstGeom>
                <a:blipFill>
                  <a:blip r:embed="rId14"/>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 Box 41"/>
                <p:cNvSpPr txBox="1">
                  <a:spLocks noChangeArrowheads="1"/>
                </p:cNvSpPr>
                <p:nvPr/>
              </p:nvSpPr>
              <p:spPr bwMode="auto">
                <a:xfrm>
                  <a:off x="7201056" y="5229577"/>
                  <a:ext cx="71663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r>
                          <a:rPr lang="en-US" sz="2800" i="1">
                            <a:latin typeface="Cambria Math"/>
                          </a:rPr>
                          <m:t>1</m:t>
                        </m:r>
                      </m:oMath>
                    </m:oMathPara>
                  </a14:m>
                  <a:endParaRPr lang="en-US" sz="2800" dirty="0"/>
                </a:p>
              </p:txBody>
            </p:sp>
          </mc:Choice>
          <mc:Fallback xmlns="">
            <p:sp>
              <p:nvSpPr>
                <p:cNvPr id="63" name="Text Box 41"/>
                <p:cNvSpPr txBox="1">
                  <a:spLocks noRot="1" noChangeAspect="1" noMove="1" noResize="1" noEditPoints="1" noAdjustHandles="1" noChangeArrowheads="1" noChangeShapeType="1" noTextEdit="1"/>
                </p:cNvSpPr>
                <p:nvPr/>
              </p:nvSpPr>
              <p:spPr bwMode="auto">
                <a:xfrm>
                  <a:off x="7201056" y="5229577"/>
                  <a:ext cx="716630" cy="457200"/>
                </a:xfrm>
                <a:prstGeom prst="rect">
                  <a:avLst/>
                </a:prstGeom>
                <a:blipFill>
                  <a:blip r:embed="rId15"/>
                  <a:stretch>
                    <a:fillRect/>
                  </a:stretch>
                </a:blipFill>
                <a:ln w="9525">
                  <a:solidFill>
                    <a:srgbClr val="FF0000"/>
                  </a:solidFill>
                  <a:miter lim="800000"/>
                  <a:headEnd/>
                  <a:tailEnd/>
                </a:ln>
              </p:spPr>
              <p:txBody>
                <a:bodyPr/>
                <a:lstStyle/>
                <a:p>
                  <a:r>
                    <a:rPr lang="en-US">
                      <a:noFill/>
                    </a:rPr>
                    <a:t> </a:t>
                  </a:r>
                </a:p>
              </p:txBody>
            </p:sp>
          </mc:Fallback>
        </mc:AlternateContent>
        <p:cxnSp>
          <p:nvCxnSpPr>
            <p:cNvPr id="65" name="Straight Connector 64"/>
            <p:cNvCxnSpPr>
              <a:stCxn id="44" idx="2"/>
              <a:endCxn id="47" idx="0"/>
            </p:cNvCxnSpPr>
            <p:nvPr/>
          </p:nvCxnSpPr>
          <p:spPr>
            <a:xfrm flipH="1">
              <a:off x="3357354" y="2590800"/>
              <a:ext cx="1690896" cy="43745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4" idx="2"/>
              <a:endCxn id="48" idx="0"/>
            </p:cNvCxnSpPr>
            <p:nvPr/>
          </p:nvCxnSpPr>
          <p:spPr>
            <a:xfrm>
              <a:off x="5048250" y="2590800"/>
              <a:ext cx="1600200" cy="43745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47" idx="2"/>
              <a:endCxn id="49" idx="0"/>
            </p:cNvCxnSpPr>
            <p:nvPr/>
          </p:nvCxnSpPr>
          <p:spPr>
            <a:xfrm flipH="1">
              <a:off x="2240630" y="3485452"/>
              <a:ext cx="1116724" cy="348874"/>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47" idx="2"/>
              <a:endCxn id="50" idx="0"/>
            </p:cNvCxnSpPr>
            <p:nvPr/>
          </p:nvCxnSpPr>
          <p:spPr>
            <a:xfrm>
              <a:off x="3357354" y="3485452"/>
              <a:ext cx="624096" cy="348874"/>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48" idx="2"/>
              <a:endCxn id="51" idx="0"/>
            </p:cNvCxnSpPr>
            <p:nvPr/>
          </p:nvCxnSpPr>
          <p:spPr>
            <a:xfrm flipH="1">
              <a:off x="5848350" y="3485452"/>
              <a:ext cx="800100" cy="346924"/>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8" idx="2"/>
              <a:endCxn id="52" idx="0"/>
            </p:cNvCxnSpPr>
            <p:nvPr/>
          </p:nvCxnSpPr>
          <p:spPr>
            <a:xfrm>
              <a:off x="6648450" y="3485452"/>
              <a:ext cx="762000" cy="348874"/>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486650" y="4291526"/>
              <a:ext cx="499546" cy="33926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52" idx="2"/>
            </p:cNvCxnSpPr>
            <p:nvPr/>
          </p:nvCxnSpPr>
          <p:spPr>
            <a:xfrm flipH="1">
              <a:off x="7143432" y="4291526"/>
              <a:ext cx="267019" cy="33926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51" idx="2"/>
            </p:cNvCxnSpPr>
            <p:nvPr/>
          </p:nvCxnSpPr>
          <p:spPr>
            <a:xfrm>
              <a:off x="5848351" y="4289576"/>
              <a:ext cx="499545" cy="320454"/>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51" idx="2"/>
            </p:cNvCxnSpPr>
            <p:nvPr/>
          </p:nvCxnSpPr>
          <p:spPr>
            <a:xfrm flipH="1">
              <a:off x="5581332" y="4289576"/>
              <a:ext cx="267019" cy="320454"/>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50" idx="2"/>
            </p:cNvCxnSpPr>
            <p:nvPr/>
          </p:nvCxnSpPr>
          <p:spPr>
            <a:xfrm>
              <a:off x="3981450" y="4291526"/>
              <a:ext cx="526860" cy="31338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50" idx="2"/>
            </p:cNvCxnSpPr>
            <p:nvPr/>
          </p:nvCxnSpPr>
          <p:spPr>
            <a:xfrm flipH="1">
              <a:off x="3741748" y="4291526"/>
              <a:ext cx="239703" cy="31338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49" idx="2"/>
            </p:cNvCxnSpPr>
            <p:nvPr/>
          </p:nvCxnSpPr>
          <p:spPr>
            <a:xfrm>
              <a:off x="2240631" y="4291527"/>
              <a:ext cx="474963" cy="30848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49" idx="2"/>
            </p:cNvCxnSpPr>
            <p:nvPr/>
          </p:nvCxnSpPr>
          <p:spPr>
            <a:xfrm flipH="1">
              <a:off x="1949032" y="4291527"/>
              <a:ext cx="291599" cy="30848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5668215" y="1992868"/>
                  <a:ext cx="3745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𝑛</m:t>
                        </m:r>
                      </m:oMath>
                    </m:oMathPara>
                  </a14:m>
                  <a:endParaRPr lang="en-US" dirty="0">
                    <a:solidFill>
                      <a:srgbClr val="0070C0"/>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5668215" y="1992868"/>
                  <a:ext cx="374590"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3962400" y="2940302"/>
                  <a:ext cx="374590" cy="564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𝑛</m:t>
                            </m:r>
                          </m:num>
                          <m:den>
                            <m:r>
                              <a:rPr lang="en-US" b="0" i="1" smtClean="0">
                                <a:solidFill>
                                  <a:srgbClr val="0070C0"/>
                                </a:solidFill>
                                <a:latin typeface="Cambria Math" panose="02040503050406030204" pitchFamily="18" charset="0"/>
                              </a:rPr>
                              <m:t>2</m:t>
                            </m:r>
                          </m:den>
                        </m:f>
                      </m:oMath>
                    </m:oMathPara>
                  </a14:m>
                  <a:endParaRPr lang="en-US" dirty="0">
                    <a:solidFill>
                      <a:srgbClr val="0070C0"/>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3962400" y="2940302"/>
                  <a:ext cx="374590" cy="564898"/>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7246374" y="2974403"/>
                  <a:ext cx="374590" cy="564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𝑛</m:t>
                            </m:r>
                          </m:num>
                          <m:den>
                            <m:r>
                              <a:rPr lang="en-US" b="0" i="1" smtClean="0">
                                <a:solidFill>
                                  <a:srgbClr val="0070C0"/>
                                </a:solidFill>
                                <a:latin typeface="Cambria Math" panose="02040503050406030204" pitchFamily="18" charset="0"/>
                              </a:rPr>
                              <m:t>2</m:t>
                            </m:r>
                          </m:den>
                        </m:f>
                      </m:oMath>
                    </m:oMathPara>
                  </a14:m>
                  <a:endParaRPr lang="en-US" dirty="0">
                    <a:solidFill>
                      <a:srgbClr val="0070C0"/>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7246374" y="2974403"/>
                  <a:ext cx="374590" cy="564898"/>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2819400" y="3778527"/>
                  <a:ext cx="374590" cy="564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𝑛</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2819400" y="3778527"/>
                  <a:ext cx="374590" cy="564898"/>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639597" y="3774093"/>
                  <a:ext cx="374590" cy="564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𝑛</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4639597" y="3774093"/>
                  <a:ext cx="374590" cy="564898"/>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6432433" y="3783622"/>
                  <a:ext cx="374590" cy="564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𝑛</m:t>
                            </m:r>
                          </m:num>
                          <m:den>
                            <m:r>
                              <a:rPr lang="en-US" b="0" i="1" smtClean="0">
                                <a:solidFill>
                                  <a:srgbClr val="0070C0"/>
                                </a:solidFill>
                                <a:latin typeface="Cambria Math" panose="02040503050406030204" pitchFamily="18" charset="0"/>
                              </a:rPr>
                              <m:t>4</m:t>
                            </m:r>
                          </m:den>
                        </m:f>
                      </m:oMath>
                    </m:oMathPara>
                  </a14:m>
                  <a:endParaRPr lang="en-US" b="0" dirty="0">
                    <a:solidFill>
                      <a:srgbClr val="0070C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432433" y="3783622"/>
                  <a:ext cx="374590" cy="564898"/>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8001000" y="3779188"/>
                  <a:ext cx="374590" cy="564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𝑛</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8001000" y="3779188"/>
                  <a:ext cx="374590" cy="564898"/>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905000" y="510540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1</m:t>
                        </m:r>
                      </m:oMath>
                    </m:oMathPara>
                  </a14:m>
                  <a:endParaRPr lang="en-US" dirty="0">
                    <a:solidFill>
                      <a:srgbClr val="0070C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905000" y="5105400"/>
                  <a:ext cx="365806"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2907380" y="510540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1</m:t>
                        </m:r>
                      </m:oMath>
                    </m:oMathPara>
                  </a14:m>
                  <a:endParaRPr lang="en-US" dirty="0">
                    <a:solidFill>
                      <a:srgbClr val="0070C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2907380" y="5105400"/>
                  <a:ext cx="365806"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3821292" y="510540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1</m:t>
                        </m:r>
                      </m:oMath>
                    </m:oMathPara>
                  </a14:m>
                  <a:endParaRPr lang="en-US" dirty="0">
                    <a:solidFill>
                      <a:srgbClr val="0070C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3821292" y="5105400"/>
                  <a:ext cx="365806"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5958794" y="511739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1</m:t>
                        </m:r>
                      </m:oMath>
                    </m:oMathPara>
                  </a14:m>
                  <a:endParaRPr lang="en-US" dirty="0">
                    <a:solidFill>
                      <a:srgbClr val="0070C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5958794" y="5117390"/>
                  <a:ext cx="365806" cy="36933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6949394" y="511739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1</m:t>
                        </m:r>
                      </m:oMath>
                    </m:oMathPara>
                  </a14:m>
                  <a:endParaRPr lang="en-US" dirty="0">
                    <a:solidFill>
                      <a:srgbClr val="0070C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6949394" y="5117390"/>
                  <a:ext cx="365806" cy="369332"/>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7863794" y="511739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1</m:t>
                        </m:r>
                      </m:oMath>
                    </m:oMathPara>
                  </a14:m>
                  <a:endParaRPr lang="en-US" dirty="0">
                    <a:solidFill>
                      <a:srgbClr val="0070C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863794" y="5117390"/>
                  <a:ext cx="365806" cy="369332"/>
                </a:xfrm>
                <a:prstGeom prst="rect">
                  <a:avLst/>
                </a:prstGeom>
                <a:blipFill>
                  <a:blip r:embed="rId27"/>
                  <a:stretch>
                    <a:fillRect/>
                  </a:stretch>
                </a:blipFill>
              </p:spPr>
              <p:txBody>
                <a:bodyPr/>
                <a:lstStyle/>
                <a:p>
                  <a:r>
                    <a:rPr lang="en-US">
                      <a:noFill/>
                    </a:rPr>
                    <a:t> </a:t>
                  </a:r>
                </a:p>
              </p:txBody>
            </p:sp>
          </mc:Fallback>
        </mc:AlternateContent>
      </p:grpSp>
      <p:sp>
        <p:nvSpPr>
          <p:cNvPr id="42" name="Left Brace 41" descr="Because we need to make log_2(n) recursive calls before reaching a base case, the height of this chain of stackframes is log_2(n)."/>
          <p:cNvSpPr/>
          <p:nvPr/>
        </p:nvSpPr>
        <p:spPr>
          <a:xfrm flipH="1" flipV="1">
            <a:off x="8619126" y="1926189"/>
            <a:ext cx="250372" cy="3553177"/>
          </a:xfrm>
          <a:prstGeom prst="leftBrace">
            <a:avLst>
              <a:gd name="adj1" fmla="val 83199"/>
              <a:gd name="adj2" fmla="val 49631"/>
            </a:avLst>
          </a:prstGeom>
          <a:ln w="1905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41" name="Text Box 2"/>
              <p:cNvSpPr txBox="1">
                <a:spLocks noChangeArrowheads="1"/>
              </p:cNvSpPr>
              <p:nvPr/>
            </p:nvSpPr>
            <p:spPr bwMode="auto">
              <a:xfrm>
                <a:off x="9266034" y="1745788"/>
                <a:ext cx="2807035" cy="505395"/>
              </a:xfrm>
              <a:prstGeom prst="rect">
                <a:avLst/>
              </a:prstGeom>
              <a:noFill/>
              <a:ln w="9525">
                <a:noFill/>
                <a:miter lim="800000"/>
                <a:headEnd/>
                <a:tailEnd/>
              </a:ln>
            </p:spPr>
            <p:txBody>
              <a:bodyPr wrap="square">
                <a:spAutoFit/>
              </a:bodyPr>
              <a:lstStyle/>
              <a:p>
                <a:pPr algn="ctr"/>
                <a:r>
                  <a:rPr lang="en-US" sz="2600" dirty="0">
                    <a:latin typeface="Symbol" pitchFamily="18" charset="2"/>
                  </a:rPr>
                  <a:t>Þ </a:t>
                </a:r>
                <a14:m>
                  <m:oMath xmlns:m="http://schemas.openxmlformats.org/officeDocument/2006/math">
                    <m:r>
                      <a:rPr lang="en-US" sz="2600" b="0" i="1" smtClean="0">
                        <a:solidFill>
                          <a:srgbClr val="0070C0"/>
                        </a:solidFill>
                        <a:latin typeface="Cambria Math" panose="02040503050406030204" pitchFamily="18" charset="0"/>
                      </a:rPr>
                      <m:t>𝑛</m:t>
                    </m:r>
                  </m:oMath>
                </a14:m>
                <a:r>
                  <a:rPr lang="en-US" sz="2600" dirty="0">
                    <a:solidFill>
                      <a:srgbClr val="FF0000"/>
                    </a:solidFill>
                  </a:rPr>
                  <a:t> </a:t>
                </a:r>
                <a:r>
                  <a:rPr lang="en-US" sz="2600" dirty="0"/>
                  <a:t>work per level</a:t>
                </a:r>
              </a:p>
            </p:txBody>
          </p:sp>
        </mc:Choice>
        <mc:Fallback>
          <p:sp>
            <p:nvSpPr>
              <p:cNvPr id="41" name="Text Box 2"/>
              <p:cNvSpPr txBox="1">
                <a:spLocks noRot="1" noChangeAspect="1" noMove="1" noResize="1" noEditPoints="1" noAdjustHandles="1" noChangeArrowheads="1" noChangeShapeType="1" noTextEdit="1"/>
              </p:cNvSpPr>
              <p:nvPr/>
            </p:nvSpPr>
            <p:spPr bwMode="auto">
              <a:xfrm>
                <a:off x="9266034" y="1745788"/>
                <a:ext cx="2807035" cy="505395"/>
              </a:xfrm>
              <a:prstGeom prst="rect">
                <a:avLst/>
              </a:prstGeom>
              <a:blipFill>
                <a:blip r:embed="rId28"/>
                <a:stretch>
                  <a:fillRect l="-3043" t="-13253" r="-3043" b="-28916"/>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 Box 2"/>
              <p:cNvSpPr txBox="1">
                <a:spLocks noChangeArrowheads="1"/>
              </p:cNvSpPr>
              <p:nvPr/>
            </p:nvSpPr>
            <p:spPr bwMode="auto">
              <a:xfrm>
                <a:off x="8935966" y="3244053"/>
                <a:ext cx="2312388" cy="954107"/>
              </a:xfrm>
              <a:prstGeom prst="rect">
                <a:avLst/>
              </a:prstGeom>
              <a:noFill/>
              <a:ln w="9525">
                <a:noFill/>
                <a:miter lim="800000"/>
                <a:headEnd/>
                <a:tailEnd/>
              </a:ln>
            </p:spPr>
            <p:txBody>
              <a:bodyPr wrap="square">
                <a:spAutoFit/>
              </a:bodyPr>
              <a:lstStyle/>
              <a:p>
                <a:pPr algn="ctr"/>
                <a14:m>
                  <m:oMath xmlns:m="http://schemas.openxmlformats.org/officeDocument/2006/math">
                    <m:sSub>
                      <m:sSubPr>
                        <m:ctrlPr>
                          <a:rPr lang="en-US" sz="2800" i="1" dirty="0">
                            <a:solidFill>
                              <a:srgbClr val="FF00FF"/>
                            </a:solidFill>
                            <a:latin typeface="Cambria Math" panose="02040503050406030204" pitchFamily="18" charset="0"/>
                          </a:rPr>
                        </m:ctrlPr>
                      </m:sSubPr>
                      <m:e>
                        <m:r>
                          <m:rPr>
                            <m:sty m:val="p"/>
                          </m:rPr>
                          <a:rPr lang="en-US" sz="2800" dirty="0">
                            <a:solidFill>
                              <a:srgbClr val="FF00FF"/>
                            </a:solidFill>
                            <a:latin typeface="Cambria Math"/>
                          </a:rPr>
                          <m:t>log</m:t>
                        </m:r>
                      </m:e>
                      <m:sub>
                        <m:r>
                          <a:rPr lang="en-US" sz="2800" i="1" dirty="0">
                            <a:solidFill>
                              <a:srgbClr val="FF00FF"/>
                            </a:solidFill>
                            <a:latin typeface="Cambria Math"/>
                          </a:rPr>
                          <m:t>2</m:t>
                        </m:r>
                      </m:sub>
                    </m:sSub>
                    <m:r>
                      <a:rPr lang="en-US" sz="2800" i="1" dirty="0">
                        <a:solidFill>
                          <a:srgbClr val="FF00FF"/>
                        </a:solidFill>
                        <a:latin typeface="Cambria Math"/>
                      </a:rPr>
                      <m:t>⁡</m:t>
                    </m:r>
                    <m:r>
                      <a:rPr lang="en-US" sz="2800" i="1" dirty="0">
                        <a:solidFill>
                          <a:srgbClr val="FF00FF"/>
                        </a:solidFill>
                        <a:latin typeface="Cambria Math"/>
                      </a:rPr>
                      <m:t>𝑛</m:t>
                    </m:r>
                  </m:oMath>
                </a14:m>
                <a:r>
                  <a:rPr lang="en-US" sz="2800" dirty="0">
                    <a:solidFill>
                      <a:srgbClr val="FF00FF"/>
                    </a:solidFill>
                  </a:rPr>
                  <a:t> </a:t>
                </a:r>
                <a:r>
                  <a:rPr lang="en-US" sz="2800" dirty="0"/>
                  <a:t>levels</a:t>
                </a:r>
              </a:p>
              <a:p>
                <a:pPr algn="ctr"/>
                <a:r>
                  <a:rPr lang="en-US" sz="2800" dirty="0"/>
                  <a:t>of recursion</a:t>
                </a:r>
              </a:p>
            </p:txBody>
          </p:sp>
        </mc:Choice>
        <mc:Fallback>
          <p:sp>
            <p:nvSpPr>
              <p:cNvPr id="43" name="Text Box 2"/>
              <p:cNvSpPr txBox="1">
                <a:spLocks noRot="1" noChangeAspect="1" noMove="1" noResize="1" noEditPoints="1" noAdjustHandles="1" noChangeArrowheads="1" noChangeShapeType="1" noTextEdit="1"/>
              </p:cNvSpPr>
              <p:nvPr/>
            </p:nvSpPr>
            <p:spPr bwMode="auto">
              <a:xfrm>
                <a:off x="8935966" y="3244053"/>
                <a:ext cx="2312388" cy="954107"/>
              </a:xfrm>
              <a:prstGeom prst="rect">
                <a:avLst/>
              </a:prstGeom>
              <a:blipFill>
                <a:blip r:embed="rId29"/>
                <a:stretch>
                  <a:fillRect t="-5732" b="-17197"/>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Rectangle 45"/>
              <p:cNvSpPr/>
              <p:nvPr/>
            </p:nvSpPr>
            <p:spPr>
              <a:xfrm>
                <a:off x="6665900" y="5533535"/>
                <a:ext cx="5484531" cy="132446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2800" i="1" smtClean="0">
                          <a:latin typeface="Cambria Math"/>
                        </a:rPr>
                        <m:t>𝑇</m:t>
                      </m:r>
                      <m:d>
                        <m:dPr>
                          <m:ctrlPr>
                            <a:rPr lang="en-US" sz="2800" i="1">
                              <a:latin typeface="Cambria Math" panose="02040503050406030204" pitchFamily="18" charset="0"/>
                            </a:rPr>
                          </m:ctrlPr>
                        </m:dPr>
                        <m:e>
                          <m:r>
                            <a:rPr lang="en-US" sz="2800" i="1">
                              <a:latin typeface="Cambria Math"/>
                            </a:rPr>
                            <m:t>𝑛</m:t>
                          </m:r>
                        </m:e>
                      </m:d>
                      <m:r>
                        <a:rPr lang="en-US" sz="2800" i="1">
                          <a:latin typeface="Cambria Math"/>
                        </a:rPr>
                        <m:t>=</m:t>
                      </m:r>
                      <m:nary>
                        <m:naryPr>
                          <m:chr m:val="∑"/>
                          <m:ctrlPr>
                            <a:rPr lang="en-US" sz="2800" i="1">
                              <a:latin typeface="Cambria Math" panose="02040503050406030204" pitchFamily="18" charset="0"/>
                            </a:rPr>
                          </m:ctrlPr>
                        </m:naryPr>
                        <m:sub>
                          <m:r>
                            <m:rPr>
                              <m:brk m:alnAt="23"/>
                            </m:rPr>
                            <a:rPr lang="en-US" sz="2800" i="1">
                              <a:latin typeface="Cambria Math"/>
                            </a:rPr>
                            <m:t>𝑖</m:t>
                          </m:r>
                          <m:r>
                            <a:rPr lang="en-US" sz="2800" i="1">
                              <a:latin typeface="Cambria Math"/>
                            </a:rPr>
                            <m:t>=</m:t>
                          </m:r>
                          <m:r>
                            <a:rPr lang="en-US" sz="2800" b="0" i="1" smtClean="0">
                              <a:latin typeface="Cambria Math" panose="02040503050406030204" pitchFamily="18" charset="0"/>
                            </a:rPr>
                            <m:t>0</m:t>
                          </m:r>
                        </m:sub>
                        <m:sup>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m:rPr>
                                      <m:sty m:val="p"/>
                                    </m:rPr>
                                    <a:rPr lang="en-US" sz="2800">
                                      <a:latin typeface="Cambria Math"/>
                                    </a:rPr>
                                    <m:t>log</m:t>
                                  </m:r>
                                </m:e>
                                <m:sub>
                                  <m:r>
                                    <a:rPr lang="en-US" sz="2800">
                                      <a:latin typeface="Cambria Math"/>
                                    </a:rPr>
                                    <m:t>2</m:t>
                                  </m:r>
                                </m:sub>
                              </m:sSub>
                            </m:fName>
                            <m:e>
                              <m:r>
                                <a:rPr lang="en-US" sz="2800" i="1">
                                  <a:latin typeface="Cambria Math"/>
                                </a:rPr>
                                <m:t>𝑛</m:t>
                              </m:r>
                            </m:e>
                          </m:func>
                        </m:sup>
                        <m:e>
                          <m:r>
                            <a:rPr lang="en-US" sz="2800" b="0" i="1" smtClean="0">
                              <a:latin typeface="Cambria Math" panose="02040503050406030204" pitchFamily="18" charset="0"/>
                            </a:rPr>
                            <m:t>𝑛</m:t>
                          </m:r>
                        </m:e>
                      </m:nary>
                      <m:r>
                        <a:rPr lang="en-US" sz="2800" b="0" i="1" smtClean="0">
                          <a:latin typeface="Cambria Math" panose="02040503050406030204" pitchFamily="18" charset="0"/>
                        </a:rPr>
                        <m:t>=</m:t>
                      </m:r>
                      <m:r>
                        <m:rPr>
                          <m:sty m:val="p"/>
                        </m:rPr>
                        <a:rPr lang="en-US" sz="2800" b="0" i="0" smtClean="0">
                          <a:latin typeface="Cambria Math" panose="02040503050406030204" pitchFamily="18" charset="0"/>
                        </a:rPr>
                        <m:t>Θ</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e>
                      </m:d>
                    </m:oMath>
                  </m:oMathPara>
                </a14:m>
                <a:endParaRPr lang="en-US" sz="2800" dirty="0"/>
              </a:p>
            </p:txBody>
          </p:sp>
        </mc:Choice>
        <mc:Fallback>
          <p:sp>
            <p:nvSpPr>
              <p:cNvPr id="46" name="Rectangle 45"/>
              <p:cNvSpPr>
                <a:spLocks noRot="1" noChangeAspect="1" noMove="1" noResize="1" noEditPoints="1" noAdjustHandles="1" noChangeArrowheads="1" noChangeShapeType="1" noTextEdit="1"/>
              </p:cNvSpPr>
              <p:nvPr/>
            </p:nvSpPr>
            <p:spPr>
              <a:xfrm>
                <a:off x="6665900" y="5533535"/>
                <a:ext cx="5484531" cy="1324465"/>
              </a:xfrm>
              <a:prstGeom prst="rect">
                <a:avLst/>
              </a:prstGeom>
              <a:blipFill>
                <a:blip r:embed="rId3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9101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E5336-958B-F73C-23DD-A712A1D03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EBF59-DF2A-6E9B-261C-F8C2142E7F86}"/>
              </a:ext>
            </a:extLst>
          </p:cNvPr>
          <p:cNvSpPr>
            <a:spLocks noGrp="1"/>
          </p:cNvSpPr>
          <p:nvPr>
            <p:ph type="title"/>
          </p:nvPr>
        </p:nvSpPr>
        <p:spPr/>
        <p:txBody>
          <a:bodyPr/>
          <a:lstStyle/>
          <a:p>
            <a:r>
              <a:rPr lang="en-US" dirty="0"/>
              <a:t>Merge Sort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895523-78E6-BC2B-D426-8B9B63399B3D}"/>
                  </a:ext>
                </a:extLst>
              </p:cNvPr>
              <p:cNvSpPr>
                <a:spLocks noGrp="1"/>
              </p:cNvSpPr>
              <p:nvPr>
                <p:ph idx="1"/>
              </p:nvPr>
            </p:nvSpPr>
            <p:spPr/>
            <p:txBody>
              <a:bodyPr>
                <a:normAutofit fontScale="77500" lnSpcReduction="20000"/>
              </a:bodyPr>
              <a:lstStyle/>
              <a:p>
                <a:r>
                  <a:rPr lang="en-US" dirty="0"/>
                  <a:t>Worst case running time</a:t>
                </a:r>
              </a:p>
              <a:p>
                <a:pPr lvl="1"/>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 </a:t>
                </a:r>
              </a:p>
              <a:p>
                <a:r>
                  <a:rPr lang="en-US" dirty="0"/>
                  <a:t>In place:</a:t>
                </a:r>
              </a:p>
              <a:p>
                <a:pPr lvl="1"/>
                <a:r>
                  <a:rPr lang="en-US" dirty="0"/>
                  <a:t>NO!</a:t>
                </a:r>
              </a:p>
              <a:p>
                <a:pPr lvl="1"/>
                <a:r>
                  <a:rPr lang="en-US" dirty="0"/>
                  <a:t>We need a second array to merge into</a:t>
                </a:r>
              </a:p>
              <a:p>
                <a:r>
                  <a:rPr lang="en-US" dirty="0"/>
                  <a:t>Adaptive</a:t>
                </a:r>
              </a:p>
              <a:p>
                <a:pPr lvl="1"/>
                <a:r>
                  <a:rPr lang="en-US" dirty="0"/>
                  <a:t>NO!</a:t>
                </a:r>
              </a:p>
              <a:p>
                <a:pPr lvl="1"/>
                <a:r>
                  <a:rPr lang="en-US" dirty="0"/>
                  <a:t>Running time is the same regardless of original list’s order</a:t>
                </a:r>
              </a:p>
              <a:p>
                <a:r>
                  <a:rPr lang="en-US" dirty="0"/>
                  <a:t>Online</a:t>
                </a:r>
              </a:p>
              <a:p>
                <a:pPr lvl="1"/>
                <a:r>
                  <a:rPr lang="en-US" dirty="0"/>
                  <a:t>NO!</a:t>
                </a:r>
              </a:p>
              <a:p>
                <a:pPr lvl="1"/>
                <a:r>
                  <a:rPr lang="en-US" dirty="0"/>
                  <a:t>We need all elements before we can divide</a:t>
                </a:r>
              </a:p>
              <a:p>
                <a:r>
                  <a:rPr lang="en-US" dirty="0"/>
                  <a:t>Stable</a:t>
                </a:r>
              </a:p>
              <a:p>
                <a:pPr lvl="1"/>
                <a:r>
                  <a:rPr lang="en-US" dirty="0"/>
                  <a:t>YES!</a:t>
                </a:r>
              </a:p>
              <a:p>
                <a:pPr lvl="1"/>
                <a:r>
                  <a:rPr lang="en-US" dirty="0"/>
                  <a:t>When merging, and there’s a tie, choose the element from the left </a:t>
                </a:r>
              </a:p>
            </p:txBody>
          </p:sp>
        </mc:Choice>
        <mc:Fallback xmlns="">
          <p:sp>
            <p:nvSpPr>
              <p:cNvPr id="3" name="Content Placeholder 2">
                <a:extLst>
                  <a:ext uri="{FF2B5EF4-FFF2-40B4-BE49-F238E27FC236}">
                    <a16:creationId xmlns:a16="http://schemas.microsoft.com/office/drawing/2014/main" id="{A7895523-78E6-BC2B-D426-8B9B63399B3D}"/>
                  </a:ext>
                </a:extLst>
              </p:cNvPr>
              <p:cNvSpPr>
                <a:spLocks noGrp="1" noRot="1" noChangeAspect="1" noMove="1" noResize="1" noEditPoints="1" noAdjustHandles="1" noChangeArrowheads="1" noChangeShapeType="1" noTextEdit="1"/>
              </p:cNvSpPr>
              <p:nvPr>
                <p:ph idx="1"/>
              </p:nvPr>
            </p:nvSpPr>
            <p:spPr>
              <a:blipFill>
                <a:blip r:embed="rId2"/>
                <a:stretch>
                  <a:fillRect l="-696" t="-2801"/>
                </a:stretch>
              </a:blipFill>
            </p:spPr>
            <p:txBody>
              <a:bodyPr/>
              <a:lstStyle/>
              <a:p>
                <a:r>
                  <a:rPr lang="en-US">
                    <a:noFill/>
                  </a:rPr>
                  <a:t> </a:t>
                </a:r>
              </a:p>
            </p:txBody>
          </p:sp>
        </mc:Fallback>
      </mc:AlternateContent>
    </p:spTree>
    <p:extLst>
      <p:ext uri="{BB962C8B-B14F-4D97-AF65-F5344CB8AC3E}">
        <p14:creationId xmlns:p14="http://schemas.microsoft.com/office/powerpoint/2010/main" val="2549524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Quicksort Vs. </a:t>
            </a:r>
            <a:r>
              <a:rPr lang="en-US" dirty="0" err="1"/>
              <a:t>Mergesort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a:t>Like </a:t>
                </a:r>
                <a:r>
                  <a:rPr lang="en-US" b="0" dirty="0" err="1"/>
                  <a:t>Mergesort</a:t>
                </a:r>
                <a:r>
                  <a:rPr lang="en-US" b="0" dirty="0"/>
                  <a:t>:</a:t>
                </a:r>
              </a:p>
              <a:p>
                <a:pPr lvl="1"/>
                <a:r>
                  <a:rPr lang="en-US" dirty="0"/>
                  <a:t>Divide and conquer</a:t>
                </a:r>
                <a:endParaRPr lang="en-US" b="0" dirty="0"/>
              </a:p>
              <a:p>
                <a:pPr lvl="1"/>
                <a14:m>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a:t> run time (kind of…)</a:t>
                </a:r>
              </a:p>
              <a:p>
                <a:r>
                  <a:rPr lang="en-US" dirty="0"/>
                  <a:t>Unlike </a:t>
                </a:r>
                <a:r>
                  <a:rPr lang="en-US" dirty="0" err="1"/>
                  <a:t>Mergesort</a:t>
                </a:r>
                <a:r>
                  <a:rPr lang="en-US" dirty="0"/>
                  <a:t>:</a:t>
                </a:r>
              </a:p>
              <a:p>
                <a:pPr lvl="1"/>
                <a:r>
                  <a:rPr lang="en-US" dirty="0"/>
                  <a:t>Divide step is the “hard” part</a:t>
                </a:r>
              </a:p>
              <a:p>
                <a:pPr lvl="1"/>
                <a:r>
                  <a:rPr lang="en-US" i="1" dirty="0"/>
                  <a:t>Typically</a:t>
                </a:r>
                <a:r>
                  <a:rPr lang="en-US" dirty="0"/>
                  <a:t> faster than </a:t>
                </a:r>
                <a:r>
                  <a:rPr lang="en-US" dirty="0" err="1"/>
                  <a:t>Mergesort</a:t>
                </a: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70491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Quicksort Overview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Idea: pick a </a:t>
                </a:r>
                <a:r>
                  <a:rPr lang="en-US" dirty="0">
                    <a:solidFill>
                      <a:srgbClr val="FF33CC"/>
                    </a:solidFill>
                  </a:rPr>
                  <a:t>pivot </a:t>
                </a:r>
                <a:r>
                  <a:rPr lang="en-US" dirty="0"/>
                  <a:t>element, recursively sort two </a:t>
                </a:r>
                <a:r>
                  <a:rPr lang="en-US" dirty="0" err="1"/>
                  <a:t>sublists</a:t>
                </a:r>
                <a:r>
                  <a:rPr lang="en-US" dirty="0"/>
                  <a:t> around that element</a:t>
                </a:r>
              </a:p>
              <a:p>
                <a:r>
                  <a:rPr lang="en-US" dirty="0">
                    <a:solidFill>
                      <a:srgbClr val="0070C0"/>
                    </a:solidFill>
                  </a:rPr>
                  <a:t>Divide: </a:t>
                </a:r>
                <a:r>
                  <a:rPr lang="en-US" dirty="0"/>
                  <a:t>select </a:t>
                </a:r>
                <a:r>
                  <a:rPr lang="en-US" dirty="0">
                    <a:solidFill>
                      <a:srgbClr val="FF33CC"/>
                    </a:solidFill>
                  </a:rPr>
                  <a:t>pivot </a:t>
                </a:r>
                <a:r>
                  <a:rPr lang="en-US" dirty="0"/>
                  <a:t>element </a:t>
                </a:r>
                <a14:m>
                  <m:oMath xmlns:m="http://schemas.openxmlformats.org/officeDocument/2006/math">
                    <m:r>
                      <a:rPr lang="en-US" b="0" i="1" smtClean="0">
                        <a:solidFill>
                          <a:srgbClr val="FF33CC"/>
                        </a:solidFill>
                        <a:latin typeface="Cambria Math"/>
                      </a:rPr>
                      <m:t>𝑝</m:t>
                    </m:r>
                  </m:oMath>
                </a14:m>
                <a:r>
                  <a:rPr lang="en-US" dirty="0"/>
                  <a:t>, </a:t>
                </a:r>
                <a:r>
                  <a:rPr lang="en-US" dirty="0">
                    <a:solidFill>
                      <a:srgbClr val="FF33CC"/>
                    </a:solidFill>
                  </a:rPr>
                  <a:t>Partition(</a:t>
                </a:r>
                <a14:m>
                  <m:oMath xmlns:m="http://schemas.openxmlformats.org/officeDocument/2006/math">
                    <m:r>
                      <a:rPr lang="en-US" i="1" dirty="0" smtClean="0">
                        <a:solidFill>
                          <a:srgbClr val="FF33CC"/>
                        </a:solidFill>
                        <a:latin typeface="Cambria Math"/>
                      </a:rPr>
                      <m:t>𝑝</m:t>
                    </m:r>
                  </m:oMath>
                </a14:m>
                <a:r>
                  <a:rPr lang="en-US" dirty="0">
                    <a:solidFill>
                      <a:srgbClr val="FF33CC"/>
                    </a:solidFill>
                  </a:rPr>
                  <a:t>)</a:t>
                </a:r>
              </a:p>
              <a:p>
                <a:r>
                  <a:rPr lang="en-US" dirty="0">
                    <a:solidFill>
                      <a:srgbClr val="0070C0"/>
                    </a:solidFill>
                  </a:rPr>
                  <a:t>Conquer: </a:t>
                </a:r>
                <a:r>
                  <a:rPr lang="en-US" dirty="0"/>
                  <a:t>recursively sort left and right </a:t>
                </a:r>
                <a:r>
                  <a:rPr lang="en-US" dirty="0" err="1"/>
                  <a:t>sublists</a:t>
                </a:r>
                <a:endParaRPr lang="en-US" dirty="0"/>
              </a:p>
              <a:p>
                <a:r>
                  <a:rPr lang="en-US" dirty="0">
                    <a:solidFill>
                      <a:srgbClr val="0070C0"/>
                    </a:solidFill>
                  </a:rPr>
                  <a:t>Combine: </a:t>
                </a:r>
                <a:r>
                  <a:rPr lang="en-US" dirty="0"/>
                  <a:t>Nothing!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159361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a:xfrm>
            <a:off x="1981200" y="1600201"/>
            <a:ext cx="8229600" cy="1066800"/>
          </a:xfrm>
        </p:spPr>
        <p:txBody>
          <a:bodyPr/>
          <a:lstStyle/>
          <a:p>
            <a:r>
              <a:rPr lang="en-US" dirty="0"/>
              <a:t>Idea: Maintain a </a:t>
            </a:r>
            <a:r>
              <a:rPr lang="en-US" dirty="0">
                <a:solidFill>
                  <a:srgbClr val="FF0000"/>
                </a:solidFill>
              </a:rPr>
              <a:t>sorted list prefix</a:t>
            </a:r>
            <a:r>
              <a:rPr lang="en-US" dirty="0"/>
              <a:t>, extend that prefix by “inserting” the </a:t>
            </a:r>
            <a:r>
              <a:rPr lang="en-US" dirty="0">
                <a:solidFill>
                  <a:schemeClr val="accent1"/>
                </a:solidFill>
              </a:rPr>
              <a:t>next element</a:t>
            </a:r>
          </a:p>
        </p:txBody>
      </p:sp>
      <p:grpSp>
        <p:nvGrpSpPr>
          <p:cNvPr id="5" name="Group 4" descr="A partially-sorted array. Indices 0 through 5 are in sorted order (ascending), and we call this the &quot;sorted prefix&quot; of the array. The next step is to extend the length of the sorted prefix by placing index 6 in the right place.&#10;&#10;We do that by comparing that item with the item immediately before it in the array. If the new item is smaller, we swap it with the value to its left and continue. If larger then we are done with inserting that new item.&#10;&#10;In this case, the new item at index 6 is 9 and the item at index 5 is 12. ">
            <a:extLst>
              <a:ext uri="{FF2B5EF4-FFF2-40B4-BE49-F238E27FC236}">
                <a16:creationId xmlns:a16="http://schemas.microsoft.com/office/drawing/2014/main" id="{EE922EF1-E50C-6B91-FADC-0E8729A431BF}"/>
              </a:ext>
            </a:extLst>
          </p:cNvPr>
          <p:cNvGrpSpPr/>
          <p:nvPr/>
        </p:nvGrpSpPr>
        <p:grpSpPr>
          <a:xfrm>
            <a:off x="2855224" y="2678668"/>
            <a:ext cx="6403076" cy="1283732"/>
            <a:chOff x="2855224" y="2678668"/>
            <a:chExt cx="6403076" cy="1283732"/>
          </a:xfrm>
        </p:grpSpPr>
        <p:grpSp>
          <p:nvGrpSpPr>
            <p:cNvPr id="30" name="Group 29"/>
            <p:cNvGrpSpPr/>
            <p:nvPr/>
          </p:nvGrpSpPr>
          <p:grpSpPr>
            <a:xfrm>
              <a:off x="2855224" y="3429000"/>
              <a:ext cx="6403076" cy="533400"/>
              <a:chOff x="1064524" y="3429000"/>
              <a:chExt cx="6403076" cy="533400"/>
            </a:xfrm>
          </p:grpSpPr>
          <p:sp>
            <p:nvSpPr>
              <p:cNvPr id="31" name="Rectangle 30"/>
              <p:cNvSpPr/>
              <p:nvPr/>
            </p:nvSpPr>
            <p:spPr>
              <a:xfrm>
                <a:off x="10645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2" name="Rectangle 31"/>
              <p:cNvSpPr/>
              <p:nvPr/>
            </p:nvSpPr>
            <p:spPr>
              <a:xfrm>
                <a:off x="15979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3" name="Rectangle 32"/>
              <p:cNvSpPr/>
              <p:nvPr/>
            </p:nvSpPr>
            <p:spPr>
              <a:xfrm>
                <a:off x="21318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4" name="Rectangle 33"/>
              <p:cNvSpPr/>
              <p:nvPr/>
            </p:nvSpPr>
            <p:spPr>
              <a:xfrm>
                <a:off x="26652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5" name="Rectangle 34"/>
              <p:cNvSpPr/>
              <p:nvPr/>
            </p:nvSpPr>
            <p:spPr>
              <a:xfrm>
                <a:off x="31986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6" name="Rectangle 35"/>
              <p:cNvSpPr/>
              <p:nvPr/>
            </p:nvSpPr>
            <p:spPr>
              <a:xfrm>
                <a:off x="3732662"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37" name="Rectangle 36"/>
              <p:cNvSpPr/>
              <p:nvPr/>
            </p:nvSpPr>
            <p:spPr>
              <a:xfrm>
                <a:off x="4266062" y="3429000"/>
                <a:ext cx="533400" cy="5334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38" name="Rectangle 37"/>
              <p:cNvSpPr/>
              <p:nvPr/>
            </p:nvSpPr>
            <p:spPr>
              <a:xfrm>
                <a:off x="4799462"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9" name="Rectangle 38"/>
              <p:cNvSpPr/>
              <p:nvPr/>
            </p:nvSpPr>
            <p:spPr>
              <a:xfrm>
                <a:off x="53334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0" name="Rectangle 39"/>
              <p:cNvSpPr/>
              <p:nvPr/>
            </p:nvSpPr>
            <p:spPr>
              <a:xfrm>
                <a:off x="58668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1" name="Rectangle 40"/>
              <p:cNvSpPr/>
              <p:nvPr/>
            </p:nvSpPr>
            <p:spPr>
              <a:xfrm>
                <a:off x="64002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2" name="Rectangle 41"/>
              <p:cNvSpPr/>
              <p:nvPr/>
            </p:nvSpPr>
            <p:spPr>
              <a:xfrm>
                <a:off x="6934200"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p:sp>
          <p:nvSpPr>
            <p:cNvPr id="44" name="TextBox 43"/>
            <p:cNvSpPr txBox="1"/>
            <p:nvPr/>
          </p:nvSpPr>
          <p:spPr>
            <a:xfrm>
              <a:off x="3761508" y="2678668"/>
              <a:ext cx="1388970" cy="369332"/>
            </a:xfrm>
            <a:prstGeom prst="rect">
              <a:avLst/>
            </a:prstGeom>
            <a:noFill/>
          </p:spPr>
          <p:txBody>
            <a:bodyPr wrap="none" rtlCol="0">
              <a:spAutoFit/>
            </a:bodyPr>
            <a:lstStyle/>
            <a:p>
              <a:r>
                <a:rPr lang="en-US" dirty="0">
                  <a:solidFill>
                    <a:srgbClr val="FF0000"/>
                  </a:solidFill>
                </a:rPr>
                <a:t>Sorted Prefix</a:t>
              </a:r>
            </a:p>
          </p:txBody>
        </p:sp>
        <p:sp>
          <p:nvSpPr>
            <p:cNvPr id="84" name="Right Brace 83"/>
            <p:cNvSpPr/>
            <p:nvPr/>
          </p:nvSpPr>
          <p:spPr>
            <a:xfrm rot="16200000">
              <a:off x="4227393" y="1599631"/>
              <a:ext cx="457200" cy="32015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descr="Because 9 is smaller than 12, we swap the values so that 9 is now at index 5 and 12 is at index 6.&#10;&#10;Next we compare 9 with the item at index 4, in this case that value is 10."/>
          <p:cNvGrpSpPr/>
          <p:nvPr/>
        </p:nvGrpSpPr>
        <p:grpSpPr>
          <a:xfrm>
            <a:off x="2855224" y="4114800"/>
            <a:ext cx="6403076" cy="533400"/>
            <a:chOff x="1064524" y="3429000"/>
            <a:chExt cx="6403076" cy="533400"/>
          </a:xfrm>
        </p:grpSpPr>
        <p:sp>
          <p:nvSpPr>
            <p:cNvPr id="46" name="Rectangle 45"/>
            <p:cNvSpPr/>
            <p:nvPr/>
          </p:nvSpPr>
          <p:spPr>
            <a:xfrm>
              <a:off x="10645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7" name="Rectangle 46"/>
            <p:cNvSpPr/>
            <p:nvPr/>
          </p:nvSpPr>
          <p:spPr>
            <a:xfrm>
              <a:off x="15979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48" name="Rectangle 47"/>
            <p:cNvSpPr/>
            <p:nvPr/>
          </p:nvSpPr>
          <p:spPr>
            <a:xfrm>
              <a:off x="21318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49" name="Rectangle 48"/>
            <p:cNvSpPr/>
            <p:nvPr/>
          </p:nvSpPr>
          <p:spPr>
            <a:xfrm>
              <a:off x="26652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0" name="Rectangle 49"/>
            <p:cNvSpPr/>
            <p:nvPr/>
          </p:nvSpPr>
          <p:spPr>
            <a:xfrm>
              <a:off x="31986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51" name="Rectangle 50"/>
            <p:cNvSpPr/>
            <p:nvPr/>
          </p:nvSpPr>
          <p:spPr>
            <a:xfrm>
              <a:off x="3732662" y="3429000"/>
              <a:ext cx="533400" cy="5334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52" name="Rectangle 51"/>
            <p:cNvSpPr/>
            <p:nvPr/>
          </p:nvSpPr>
          <p:spPr>
            <a:xfrm>
              <a:off x="4266062"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53" name="Rectangle 52"/>
            <p:cNvSpPr/>
            <p:nvPr/>
          </p:nvSpPr>
          <p:spPr>
            <a:xfrm>
              <a:off x="4799462"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4" name="Rectangle 53"/>
            <p:cNvSpPr/>
            <p:nvPr/>
          </p:nvSpPr>
          <p:spPr>
            <a:xfrm>
              <a:off x="53334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5" name="Rectangle 54"/>
            <p:cNvSpPr/>
            <p:nvPr/>
          </p:nvSpPr>
          <p:spPr>
            <a:xfrm>
              <a:off x="58668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56" name="Rectangle 55"/>
            <p:cNvSpPr/>
            <p:nvPr/>
          </p:nvSpPr>
          <p:spPr>
            <a:xfrm>
              <a:off x="64002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57" name="Rectangle 56"/>
            <p:cNvSpPr/>
            <p:nvPr/>
          </p:nvSpPr>
          <p:spPr>
            <a:xfrm>
              <a:off x="6934200"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p:grpSp>
        <p:nvGrpSpPr>
          <p:cNvPr id="58" name="Group 57" descr="Because 9 is smaller than 14, we swap the values so that 9 is now at index 4 and 10 is at index 5.&#10;&#10;Next we compare 9 with the item at index 3, in this case that value is 8."/>
          <p:cNvGrpSpPr/>
          <p:nvPr/>
        </p:nvGrpSpPr>
        <p:grpSpPr>
          <a:xfrm>
            <a:off x="2855224" y="4800600"/>
            <a:ext cx="6403076" cy="533400"/>
            <a:chOff x="1064524" y="3429000"/>
            <a:chExt cx="6403076" cy="533400"/>
          </a:xfrm>
        </p:grpSpPr>
        <p:sp>
          <p:nvSpPr>
            <p:cNvPr id="59" name="Rectangle 58"/>
            <p:cNvSpPr/>
            <p:nvPr/>
          </p:nvSpPr>
          <p:spPr>
            <a:xfrm>
              <a:off x="10645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60" name="Rectangle 59"/>
            <p:cNvSpPr/>
            <p:nvPr/>
          </p:nvSpPr>
          <p:spPr>
            <a:xfrm>
              <a:off x="15979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1" name="Rectangle 60"/>
            <p:cNvSpPr/>
            <p:nvPr/>
          </p:nvSpPr>
          <p:spPr>
            <a:xfrm>
              <a:off x="21318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2" name="Rectangle 61"/>
            <p:cNvSpPr/>
            <p:nvPr/>
          </p:nvSpPr>
          <p:spPr>
            <a:xfrm>
              <a:off x="26652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63" name="Rectangle 62"/>
            <p:cNvSpPr/>
            <p:nvPr/>
          </p:nvSpPr>
          <p:spPr>
            <a:xfrm>
              <a:off x="3198693" y="3429000"/>
              <a:ext cx="533400" cy="5334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64" name="Rectangle 63"/>
            <p:cNvSpPr/>
            <p:nvPr/>
          </p:nvSpPr>
          <p:spPr>
            <a:xfrm>
              <a:off x="3732662"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65" name="Rectangle 64"/>
            <p:cNvSpPr/>
            <p:nvPr/>
          </p:nvSpPr>
          <p:spPr>
            <a:xfrm>
              <a:off x="4266062"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66" name="Rectangle 65"/>
            <p:cNvSpPr/>
            <p:nvPr/>
          </p:nvSpPr>
          <p:spPr>
            <a:xfrm>
              <a:off x="4799462"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7" name="Rectangle 66"/>
            <p:cNvSpPr/>
            <p:nvPr/>
          </p:nvSpPr>
          <p:spPr>
            <a:xfrm>
              <a:off x="53334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68" name="Rectangle 67"/>
            <p:cNvSpPr/>
            <p:nvPr/>
          </p:nvSpPr>
          <p:spPr>
            <a:xfrm>
              <a:off x="58668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69" name="Rectangle 68"/>
            <p:cNvSpPr/>
            <p:nvPr/>
          </p:nvSpPr>
          <p:spPr>
            <a:xfrm>
              <a:off x="64002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70" name="Rectangle 69"/>
            <p:cNvSpPr/>
            <p:nvPr/>
          </p:nvSpPr>
          <p:spPr>
            <a:xfrm>
              <a:off x="6934200"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p:grpSp>
        <p:nvGrpSpPr>
          <p:cNvPr id="6" name="Group 5" descr="Because 9 is greater than or equal to 8 we do not swap the values, and now the sorted prefix has been extended by 1 index.&#10;">
            <a:extLst>
              <a:ext uri="{FF2B5EF4-FFF2-40B4-BE49-F238E27FC236}">
                <a16:creationId xmlns:a16="http://schemas.microsoft.com/office/drawing/2014/main" id="{A76D8002-1B77-BB07-1975-451E6BD8DE4B}"/>
              </a:ext>
            </a:extLst>
          </p:cNvPr>
          <p:cNvGrpSpPr/>
          <p:nvPr/>
        </p:nvGrpSpPr>
        <p:grpSpPr>
          <a:xfrm>
            <a:off x="2855224" y="5421868"/>
            <a:ext cx="6403076" cy="1283732"/>
            <a:chOff x="2855224" y="5421868"/>
            <a:chExt cx="6403076" cy="1283732"/>
          </a:xfrm>
        </p:grpSpPr>
        <p:sp>
          <p:nvSpPr>
            <p:cNvPr id="43" name="Right Brace 42"/>
            <p:cNvSpPr/>
            <p:nvPr/>
          </p:nvSpPr>
          <p:spPr>
            <a:xfrm rot="16200000">
              <a:off x="4494093" y="4076131"/>
              <a:ext cx="457200" cy="37349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1" name="Group 70"/>
            <p:cNvGrpSpPr/>
            <p:nvPr/>
          </p:nvGrpSpPr>
          <p:grpSpPr>
            <a:xfrm>
              <a:off x="2855224" y="6172200"/>
              <a:ext cx="6403076" cy="533400"/>
              <a:chOff x="1064524" y="3429000"/>
              <a:chExt cx="6403076" cy="533400"/>
            </a:xfrm>
          </p:grpSpPr>
          <p:sp>
            <p:nvSpPr>
              <p:cNvPr id="72" name="Rectangle 71"/>
              <p:cNvSpPr/>
              <p:nvPr/>
            </p:nvSpPr>
            <p:spPr>
              <a:xfrm>
                <a:off x="10645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73" name="Rectangle 72"/>
              <p:cNvSpPr/>
              <p:nvPr/>
            </p:nvSpPr>
            <p:spPr>
              <a:xfrm>
                <a:off x="15979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4" name="Rectangle 73"/>
              <p:cNvSpPr/>
              <p:nvPr/>
            </p:nvSpPr>
            <p:spPr>
              <a:xfrm>
                <a:off x="21318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75" name="Rectangle 74"/>
              <p:cNvSpPr/>
              <p:nvPr/>
            </p:nvSpPr>
            <p:spPr>
              <a:xfrm>
                <a:off x="26652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76" name="Rectangle 75"/>
              <p:cNvSpPr/>
              <p:nvPr/>
            </p:nvSpPr>
            <p:spPr>
              <a:xfrm>
                <a:off x="31986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77" name="Rectangle 76"/>
              <p:cNvSpPr/>
              <p:nvPr/>
            </p:nvSpPr>
            <p:spPr>
              <a:xfrm>
                <a:off x="3732662"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78" name="Rectangle 77"/>
              <p:cNvSpPr/>
              <p:nvPr/>
            </p:nvSpPr>
            <p:spPr>
              <a:xfrm>
                <a:off x="4266062"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79" name="Rectangle 78"/>
              <p:cNvSpPr/>
              <p:nvPr/>
            </p:nvSpPr>
            <p:spPr>
              <a:xfrm>
                <a:off x="4799462"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80" name="Rectangle 79"/>
              <p:cNvSpPr/>
              <p:nvPr/>
            </p:nvSpPr>
            <p:spPr>
              <a:xfrm>
                <a:off x="53334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81" name="Rectangle 80"/>
              <p:cNvSpPr/>
              <p:nvPr/>
            </p:nvSpPr>
            <p:spPr>
              <a:xfrm>
                <a:off x="58668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2" name="Rectangle 81"/>
              <p:cNvSpPr/>
              <p:nvPr/>
            </p:nvSpPr>
            <p:spPr>
              <a:xfrm>
                <a:off x="64002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83" name="Rectangle 82"/>
              <p:cNvSpPr/>
              <p:nvPr/>
            </p:nvSpPr>
            <p:spPr>
              <a:xfrm>
                <a:off x="6934200"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p:sp>
          <p:nvSpPr>
            <p:cNvPr id="85" name="TextBox 84"/>
            <p:cNvSpPr txBox="1"/>
            <p:nvPr/>
          </p:nvSpPr>
          <p:spPr>
            <a:xfrm>
              <a:off x="4028208" y="5421868"/>
              <a:ext cx="1388970" cy="369332"/>
            </a:xfrm>
            <a:prstGeom prst="rect">
              <a:avLst/>
            </a:prstGeom>
            <a:noFill/>
          </p:spPr>
          <p:txBody>
            <a:bodyPr wrap="none" rtlCol="0">
              <a:spAutoFit/>
            </a:bodyPr>
            <a:lstStyle/>
            <a:p>
              <a:r>
                <a:rPr lang="en-US" dirty="0">
                  <a:solidFill>
                    <a:srgbClr val="FF0000"/>
                  </a:solidFill>
                </a:rPr>
                <a:t>Sorted Prefix</a:t>
              </a:r>
            </a:p>
          </p:txBody>
        </p:sp>
      </p:grpSp>
    </p:spTree>
    <p:extLst>
      <p:ext uri="{BB962C8B-B14F-4D97-AF65-F5344CB8AC3E}">
        <p14:creationId xmlns:p14="http://schemas.microsoft.com/office/powerpoint/2010/main" val="9983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 (Divide step)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05000" y="1970964"/>
                <a:ext cx="6019800" cy="685800"/>
              </a:xfrm>
            </p:spPr>
            <p:txBody>
              <a:bodyPr>
                <a:normAutofit/>
              </a:bodyPr>
              <a:lstStyle/>
              <a:p>
                <a:pPr marL="0" indent="0">
                  <a:buNone/>
                </a:pPr>
                <a:r>
                  <a:rPr lang="en-US" dirty="0"/>
                  <a:t>Given: a list, </a:t>
                </a:r>
                <a:r>
                  <a:rPr lang="en-US" dirty="0">
                    <a:solidFill>
                      <a:srgbClr val="FF33CC"/>
                    </a:solidFill>
                  </a:rPr>
                  <a:t>a pivot </a:t>
                </a:r>
                <a14:m>
                  <m:oMath xmlns:m="http://schemas.openxmlformats.org/officeDocument/2006/math">
                    <m:r>
                      <a:rPr lang="en-US" b="0" i="1" smtClean="0">
                        <a:solidFill>
                          <a:srgbClr val="FF33CC"/>
                        </a:solidFill>
                        <a:latin typeface="Cambria Math"/>
                      </a:rPr>
                      <m:t>𝑝</m:t>
                    </m:r>
                  </m:oMath>
                </a14:m>
                <a:endParaRPr lang="en-US" dirty="0">
                  <a:solidFill>
                    <a:srgbClr val="FF33CC"/>
                  </a:solidFill>
                </a:endParaRPr>
              </a:p>
              <a:p>
                <a:pPr marL="0" indent="0">
                  <a:buNone/>
                </a:pPr>
                <a:endParaRPr lang="en-US" dirty="0">
                  <a:solidFill>
                    <a:srgbClr val="FF33CC"/>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05000" y="1970964"/>
                <a:ext cx="6019800" cy="685800"/>
              </a:xfrm>
              <a:blipFill>
                <a:blip r:embed="rId2"/>
                <a:stretch>
                  <a:fillRect l="-2526" t="-43636"/>
                </a:stretch>
              </a:blipFill>
            </p:spPr>
            <p:txBody>
              <a:bodyPr/>
              <a:lstStyle/>
              <a:p>
                <a:r>
                  <a:rPr lang="en-US">
                    <a:noFill/>
                  </a:rPr>
                  <a:t> </a:t>
                </a:r>
              </a:p>
            </p:txBody>
          </p:sp>
        </mc:Fallback>
      </mc:AlternateContent>
      <p:sp>
        <p:nvSpPr>
          <p:cNvPr id="19" name="Content Placeholder 2"/>
          <p:cNvSpPr txBox="1">
            <a:spLocks/>
          </p:cNvSpPr>
          <p:nvPr/>
        </p:nvSpPr>
        <p:spPr>
          <a:xfrm>
            <a:off x="1905000" y="2362200"/>
            <a:ext cx="60198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Start: unordered list</a:t>
            </a:r>
            <a:endParaRPr lang="en-US" dirty="0">
              <a:solidFill>
                <a:srgbClr val="FF33CC"/>
              </a:solidFill>
            </a:endParaRPr>
          </a:p>
        </p:txBody>
      </p:sp>
      <p:grpSp>
        <p:nvGrpSpPr>
          <p:cNvPr id="17" name="Group 16" descr="We begin with an unordered list and a special element that we call the pivot.&#10;&#10;In this case our list is [8,5,7,3,12,10,1,2,4,9,6,11], and our pivot is the first element of the array, i.e. 8.">
            <a:extLst>
              <a:ext uri="{FF2B5EF4-FFF2-40B4-BE49-F238E27FC236}">
                <a16:creationId xmlns:a16="http://schemas.microsoft.com/office/drawing/2014/main" id="{E580BD3A-1AE5-B498-061E-78515B1BD5E7}"/>
              </a:ext>
            </a:extLst>
          </p:cNvPr>
          <p:cNvGrpSpPr/>
          <p:nvPr/>
        </p:nvGrpSpPr>
        <p:grpSpPr>
          <a:xfrm>
            <a:off x="2209800" y="3048000"/>
            <a:ext cx="6403076" cy="533400"/>
            <a:chOff x="2209800" y="3048000"/>
            <a:chExt cx="6403076" cy="533400"/>
          </a:xfrm>
        </p:grpSpPr>
        <p:sp>
          <p:nvSpPr>
            <p:cNvPr id="5" name="Rectangle 4"/>
            <p:cNvSpPr/>
            <p:nvPr/>
          </p:nvSpPr>
          <p:spPr>
            <a:xfrm>
              <a:off x="2209800" y="3048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6" name="Rectangle 5"/>
            <p:cNvSpPr/>
            <p:nvPr/>
          </p:nvSpPr>
          <p:spPr>
            <a:xfrm>
              <a:off x="2743200" y="3048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p:cNvSpPr/>
            <p:nvPr/>
          </p:nvSpPr>
          <p:spPr>
            <a:xfrm>
              <a:off x="3277169" y="3048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8" name="Rectangle 7"/>
            <p:cNvSpPr/>
            <p:nvPr/>
          </p:nvSpPr>
          <p:spPr>
            <a:xfrm>
              <a:off x="3810569" y="3048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Rectangle 8"/>
            <p:cNvSpPr/>
            <p:nvPr/>
          </p:nvSpPr>
          <p:spPr>
            <a:xfrm>
              <a:off x="4343969" y="3048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10" name="Rectangle 9"/>
            <p:cNvSpPr/>
            <p:nvPr/>
          </p:nvSpPr>
          <p:spPr>
            <a:xfrm>
              <a:off x="4877938" y="3048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11" name="Rectangle 10"/>
            <p:cNvSpPr/>
            <p:nvPr/>
          </p:nvSpPr>
          <p:spPr>
            <a:xfrm>
              <a:off x="5411338" y="3048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2" name="Rectangle 11"/>
            <p:cNvSpPr/>
            <p:nvPr/>
          </p:nvSpPr>
          <p:spPr>
            <a:xfrm>
              <a:off x="5944738" y="3048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3" name="Rectangle 12"/>
            <p:cNvSpPr/>
            <p:nvPr/>
          </p:nvSpPr>
          <p:spPr>
            <a:xfrm>
              <a:off x="6478707" y="3048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4" name="Rectangle 13"/>
            <p:cNvSpPr/>
            <p:nvPr/>
          </p:nvSpPr>
          <p:spPr>
            <a:xfrm>
              <a:off x="7012107" y="3048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5" name="Rectangle 14"/>
            <p:cNvSpPr/>
            <p:nvPr/>
          </p:nvSpPr>
          <p:spPr>
            <a:xfrm>
              <a:off x="7545507" y="3048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6" name="Rectangle 15"/>
            <p:cNvSpPr/>
            <p:nvPr/>
          </p:nvSpPr>
          <p:spPr>
            <a:xfrm>
              <a:off x="8079476" y="3048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mc:AlternateContent xmlns:mc="http://schemas.openxmlformats.org/markup-compatibility/2006" xmlns:a14="http://schemas.microsoft.com/office/drawing/2010/main">
        <mc:Choice Requires="a14">
          <p:sp>
            <p:nvSpPr>
              <p:cNvPr id="18" name="Content Placeholder 2"/>
              <p:cNvSpPr txBox="1">
                <a:spLocks/>
              </p:cNvSpPr>
              <p:nvPr/>
            </p:nvSpPr>
            <p:spPr>
              <a:xfrm>
                <a:off x="1941394" y="4724400"/>
                <a:ext cx="7659806" cy="685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Goal: All elements</a:t>
                </a:r>
                <a:r>
                  <a:rPr lang="en-US" dirty="0">
                    <a:solidFill>
                      <a:srgbClr val="FFCC00"/>
                    </a:solidFill>
                  </a:rPr>
                  <a:t> </a:t>
                </a:r>
                <a14:m>
                  <m:oMath xmlns:m="http://schemas.openxmlformats.org/officeDocument/2006/math">
                    <m:r>
                      <a:rPr lang="en-US" i="1" dirty="0">
                        <a:solidFill>
                          <a:srgbClr val="FFC000"/>
                        </a:solidFill>
                        <a:latin typeface="Cambria Math"/>
                      </a:rPr>
                      <m:t>&lt;</m:t>
                    </m:r>
                    <m:r>
                      <a:rPr lang="en-US" i="1" dirty="0">
                        <a:solidFill>
                          <a:srgbClr val="FFC000"/>
                        </a:solidFill>
                        <a:latin typeface="Cambria Math"/>
                      </a:rPr>
                      <m:t>𝑝</m:t>
                    </m:r>
                  </m:oMath>
                </a14:m>
                <a:r>
                  <a:rPr lang="en-US" dirty="0">
                    <a:solidFill>
                      <a:srgbClr val="00B050"/>
                    </a:solidFill>
                  </a:rPr>
                  <a:t> </a:t>
                </a:r>
                <a:r>
                  <a:rPr lang="en-US" dirty="0"/>
                  <a:t>on left, all </a:t>
                </a:r>
                <a14:m>
                  <m:oMath xmlns:m="http://schemas.openxmlformats.org/officeDocument/2006/math">
                    <m:r>
                      <a:rPr lang="en-US" i="1" dirty="0">
                        <a:solidFill>
                          <a:srgbClr val="0070C0"/>
                        </a:solidFill>
                        <a:latin typeface="Cambria Math"/>
                      </a:rPr>
                      <m:t>&gt;</m:t>
                    </m:r>
                    <m:r>
                      <a:rPr lang="en-US" i="1" dirty="0">
                        <a:solidFill>
                          <a:srgbClr val="0070C0"/>
                        </a:solidFill>
                        <a:latin typeface="Cambria Math"/>
                      </a:rPr>
                      <m:t>𝑝</m:t>
                    </m:r>
                  </m:oMath>
                </a14:m>
                <a:r>
                  <a:rPr lang="en-US" dirty="0">
                    <a:solidFill>
                      <a:srgbClr val="0070C0"/>
                    </a:solidFill>
                  </a:rPr>
                  <a:t> </a:t>
                </a:r>
                <a:r>
                  <a:rPr lang="en-US" dirty="0"/>
                  <a:t>on right</a:t>
                </a:r>
                <a:endParaRPr lang="en-US" dirty="0">
                  <a:solidFill>
                    <a:srgbClr val="FF33CC"/>
                  </a:solidFill>
                </a:endParaRPr>
              </a:p>
            </p:txBody>
          </p:sp>
        </mc:Choice>
        <mc:Fallback xmlns="">
          <p:sp>
            <p:nvSpPr>
              <p:cNvPr id="18" name="Content Placeholder 2"/>
              <p:cNvSpPr txBox="1">
                <a:spLocks noRot="1" noChangeAspect="1" noMove="1" noResize="1" noEditPoints="1" noAdjustHandles="1" noChangeArrowheads="1" noChangeShapeType="1" noTextEdit="1"/>
              </p:cNvSpPr>
              <p:nvPr/>
            </p:nvSpPr>
            <p:spPr>
              <a:xfrm>
                <a:off x="1941394" y="4724400"/>
                <a:ext cx="7659806" cy="685800"/>
              </a:xfrm>
              <a:prstGeom prst="rect">
                <a:avLst/>
              </a:prstGeom>
              <a:blipFill>
                <a:blip r:embed="rId3"/>
                <a:stretch>
                  <a:fillRect l="-1821" t="-11111" b="-5556"/>
                </a:stretch>
              </a:blipFill>
            </p:spPr>
            <p:txBody>
              <a:bodyPr/>
              <a:lstStyle/>
              <a:p>
                <a:r>
                  <a:rPr lang="en-US">
                    <a:noFill/>
                  </a:rPr>
                  <a:t> </a:t>
                </a:r>
              </a:p>
            </p:txBody>
          </p:sp>
        </mc:Fallback>
      </mc:AlternateContent>
      <p:grpSp>
        <p:nvGrpSpPr>
          <p:cNvPr id="32" name="Group 31" descr="After partitioning our array should be arranged so that we have all the elements less than the pivot to the left, all elements greater than the pivot to the right, and then all elements equal to the pivot in the middle.&#10;&#10;In this case our array would be: [5,6,7,3,1,2,4,6,8,12,10,9,11]">
            <a:extLst>
              <a:ext uri="{FF2B5EF4-FFF2-40B4-BE49-F238E27FC236}">
                <a16:creationId xmlns:a16="http://schemas.microsoft.com/office/drawing/2014/main" id="{FACFE0A8-C0CE-AC1A-8707-EA80622BB262}"/>
              </a:ext>
            </a:extLst>
          </p:cNvPr>
          <p:cNvGrpSpPr/>
          <p:nvPr/>
        </p:nvGrpSpPr>
        <p:grpSpPr>
          <a:xfrm>
            <a:off x="2209800" y="5410200"/>
            <a:ext cx="6403076" cy="533400"/>
            <a:chOff x="2209800" y="5410200"/>
            <a:chExt cx="6403076" cy="533400"/>
          </a:xfrm>
        </p:grpSpPr>
        <p:sp>
          <p:nvSpPr>
            <p:cNvPr id="20" name="Rectangle 19"/>
            <p:cNvSpPr/>
            <p:nvPr/>
          </p:nvSpPr>
          <p:spPr>
            <a:xfrm>
              <a:off x="2209800" y="54102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1" name="Rectangle 20"/>
            <p:cNvSpPr/>
            <p:nvPr/>
          </p:nvSpPr>
          <p:spPr>
            <a:xfrm>
              <a:off x="2743200" y="54102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p:cNvSpPr/>
            <p:nvPr/>
          </p:nvSpPr>
          <p:spPr>
            <a:xfrm>
              <a:off x="3277169" y="54102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p:cNvSpPr/>
            <p:nvPr/>
          </p:nvSpPr>
          <p:spPr>
            <a:xfrm>
              <a:off x="3810569" y="54102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4" name="Rectangle 23"/>
            <p:cNvSpPr/>
            <p:nvPr/>
          </p:nvSpPr>
          <p:spPr>
            <a:xfrm>
              <a:off x="4343969" y="54102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5" name="Rectangle 24"/>
            <p:cNvSpPr/>
            <p:nvPr/>
          </p:nvSpPr>
          <p:spPr>
            <a:xfrm>
              <a:off x="4877938" y="54102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6" name="Rectangle 25"/>
            <p:cNvSpPr/>
            <p:nvPr/>
          </p:nvSpPr>
          <p:spPr>
            <a:xfrm>
              <a:off x="5411338" y="54102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7" name="Rectangle 26"/>
            <p:cNvSpPr/>
            <p:nvPr/>
          </p:nvSpPr>
          <p:spPr>
            <a:xfrm>
              <a:off x="5944738" y="54102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8" name="Rectangle 27"/>
            <p:cNvSpPr/>
            <p:nvPr/>
          </p:nvSpPr>
          <p:spPr>
            <a:xfrm>
              <a:off x="6478707" y="54102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29" name="Rectangle 28"/>
            <p:cNvSpPr/>
            <p:nvPr/>
          </p:nvSpPr>
          <p:spPr>
            <a:xfrm>
              <a:off x="7012107" y="54102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0" name="Rectangle 29"/>
            <p:cNvSpPr/>
            <p:nvPr/>
          </p:nvSpPr>
          <p:spPr>
            <a:xfrm>
              <a:off x="7545507" y="54102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31" name="Rectangle 30"/>
            <p:cNvSpPr/>
            <p:nvPr/>
          </p:nvSpPr>
          <p:spPr>
            <a:xfrm>
              <a:off x="8079476" y="54102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p:spTree>
    <p:extLst>
      <p:ext uri="{BB962C8B-B14F-4D97-AF65-F5344CB8AC3E}">
        <p14:creationId xmlns:p14="http://schemas.microsoft.com/office/powerpoint/2010/main" val="2086780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93" y="0"/>
            <a:ext cx="10515600" cy="1325563"/>
          </a:xfrm>
        </p:spPr>
        <p:txBody>
          <a:bodyPr/>
          <a:lstStyle/>
          <a:p>
            <a:r>
              <a:rPr lang="en-US" dirty="0"/>
              <a:t>Partition Procedure (Slide 1 of 2) </a:t>
            </a:r>
          </a:p>
        </p:txBody>
      </p:sp>
      <mc:AlternateContent xmlns:mc="http://schemas.openxmlformats.org/markup-compatibility/2006" xmlns:a14="http://schemas.microsoft.com/office/drawing/2010/main">
        <mc:Choice Requires="a14">
          <p:sp>
            <p:nvSpPr>
              <p:cNvPr id="19" name="Content Placeholder 2"/>
              <p:cNvSpPr txBox="1">
                <a:spLocks/>
              </p:cNvSpPr>
              <p:nvPr/>
            </p:nvSpPr>
            <p:spPr>
              <a:xfrm>
                <a:off x="1827093" y="990600"/>
                <a:ext cx="7774109" cy="157290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a:t>
                </a:r>
                <a:r>
                  <a:rPr lang="en-US" dirty="0">
                    <a:solidFill>
                      <a:srgbClr val="FFC000"/>
                    </a:solidFill>
                  </a:rPr>
                  <a:t>Begin</a:t>
                </a:r>
                <a:r>
                  <a:rPr lang="en-US" dirty="0"/>
                  <a:t> value </a:t>
                </a:r>
                <a14:m>
                  <m:oMath xmlns:m="http://schemas.openxmlformats.org/officeDocument/2006/math">
                    <m:r>
                      <a:rPr lang="en-US" i="1" dirty="0">
                        <a:latin typeface="Cambria Math"/>
                      </a:rPr>
                      <m:t>&lt;</m:t>
                    </m:r>
                    <m:r>
                      <a:rPr lang="en-US" i="1" dirty="0">
                        <a:solidFill>
                          <a:srgbClr val="FF33CC"/>
                        </a:solidFill>
                        <a:latin typeface="Cambria Math"/>
                      </a:rPr>
                      <m:t> </m:t>
                    </m:r>
                    <m:r>
                      <a:rPr lang="en-US" i="1" dirty="0">
                        <a:solidFill>
                          <a:srgbClr val="FF33CC"/>
                        </a:solidFill>
                        <a:latin typeface="Cambria Math"/>
                      </a:rPr>
                      <m:t>𝑝</m:t>
                    </m:r>
                  </m:oMath>
                </a14:m>
                <a:r>
                  <a:rPr lang="en-US" dirty="0"/>
                  <a:t>, move</a:t>
                </a:r>
                <a:r>
                  <a:rPr lang="en-US" dirty="0">
                    <a:solidFill>
                      <a:srgbClr val="FFC000"/>
                    </a:solidFill>
                  </a:rPr>
                  <a:t> Begin</a:t>
                </a:r>
                <a:r>
                  <a:rPr lang="en-US" dirty="0"/>
                  <a:t> right</a:t>
                </a:r>
              </a:p>
              <a:p>
                <a:pPr marL="0" indent="0">
                  <a:buNone/>
                </a:pPr>
                <a:r>
                  <a:rPr lang="en-US" dirty="0"/>
                  <a:t>Else swap </a:t>
                </a:r>
                <a:r>
                  <a:rPr lang="en-US" dirty="0">
                    <a:solidFill>
                      <a:srgbClr val="FFC000"/>
                    </a:solidFill>
                  </a:rPr>
                  <a:t>Begin</a:t>
                </a:r>
                <a:r>
                  <a:rPr lang="en-US" dirty="0"/>
                  <a:t> value with </a:t>
                </a:r>
                <a:r>
                  <a:rPr lang="en-US" dirty="0">
                    <a:solidFill>
                      <a:srgbClr val="0070C0"/>
                    </a:solidFill>
                  </a:rPr>
                  <a:t>End</a:t>
                </a:r>
                <a:r>
                  <a:rPr lang="en-US" dirty="0"/>
                  <a:t> value, move </a:t>
                </a:r>
                <a:r>
                  <a:rPr lang="en-US" dirty="0">
                    <a:solidFill>
                      <a:srgbClr val="0070C0"/>
                    </a:solidFill>
                  </a:rPr>
                  <a:t>End</a:t>
                </a:r>
                <a:r>
                  <a:rPr lang="en-US" dirty="0"/>
                  <a:t> Left</a:t>
                </a:r>
              </a:p>
              <a:p>
                <a:pPr marL="0" indent="0">
                  <a:buNone/>
                </a:pPr>
                <a:r>
                  <a:rPr lang="en-US" dirty="0"/>
                  <a:t>Done when </a:t>
                </a:r>
                <a:r>
                  <a:rPr lang="en-US" dirty="0">
                    <a:solidFill>
                      <a:srgbClr val="FFC000"/>
                    </a:solidFill>
                  </a:rPr>
                  <a:t>Begin</a:t>
                </a:r>
                <a:r>
                  <a:rPr lang="en-US" dirty="0"/>
                  <a:t> = </a:t>
                </a:r>
                <a:r>
                  <a:rPr lang="en-US" dirty="0">
                    <a:solidFill>
                      <a:srgbClr val="0070C0"/>
                    </a:solidFill>
                  </a:rPr>
                  <a:t>End</a:t>
                </a:r>
              </a:p>
            </p:txBody>
          </p:sp>
        </mc:Choice>
        <mc:Fallback xmlns="">
          <p:sp>
            <p:nvSpPr>
              <p:cNvPr id="19" name="Content Placeholder 2"/>
              <p:cNvSpPr txBox="1">
                <a:spLocks noRot="1" noChangeAspect="1" noMove="1" noResize="1" noEditPoints="1" noAdjustHandles="1" noChangeArrowheads="1" noChangeShapeType="1" noTextEdit="1"/>
              </p:cNvSpPr>
              <p:nvPr/>
            </p:nvSpPr>
            <p:spPr>
              <a:xfrm>
                <a:off x="1827093" y="990600"/>
                <a:ext cx="7774109" cy="1572904"/>
              </a:xfrm>
              <a:prstGeom prst="rect">
                <a:avLst/>
              </a:prstGeom>
              <a:blipFill>
                <a:blip r:embed="rId2"/>
                <a:stretch>
                  <a:fillRect l="-1634" t="-5600"/>
                </a:stretch>
              </a:blipFill>
            </p:spPr>
            <p:txBody>
              <a:bodyPr/>
              <a:lstStyle/>
              <a:p>
                <a:r>
                  <a:rPr lang="en-US">
                    <a:noFill/>
                  </a:rPr>
                  <a:t> </a:t>
                </a:r>
              </a:p>
            </p:txBody>
          </p:sp>
        </mc:Fallback>
      </mc:AlternateContent>
      <p:grpSp>
        <p:nvGrpSpPr>
          <p:cNvPr id="3" name="Group 2" descr="Initially we arrange our array so that the pivot is at index 0. Next we have the variable begin which is initially set to index 1, and the variable end which is initially set to index n-1.&#10;&#10;Next we compare the value at index begin with the pivot. In this case that value is 5 and the pivot is 8. Because the pivot is larger, we leave 5 in place and increment begin.">
            <a:extLst>
              <a:ext uri="{FF2B5EF4-FFF2-40B4-BE49-F238E27FC236}">
                <a16:creationId xmlns:a16="http://schemas.microsoft.com/office/drawing/2014/main" id="{1A28EF59-F89F-062A-2308-C463822BE940}"/>
              </a:ext>
            </a:extLst>
          </p:cNvPr>
          <p:cNvGrpSpPr/>
          <p:nvPr/>
        </p:nvGrpSpPr>
        <p:grpSpPr>
          <a:xfrm>
            <a:off x="2969524" y="2324100"/>
            <a:ext cx="6403076" cy="952500"/>
            <a:chOff x="2969524" y="2324100"/>
            <a:chExt cx="6403076" cy="952500"/>
          </a:xfrm>
        </p:grpSpPr>
        <p:grpSp>
          <p:nvGrpSpPr>
            <p:cNvPr id="20" name="Group 19"/>
            <p:cNvGrpSpPr/>
            <p:nvPr/>
          </p:nvGrpSpPr>
          <p:grpSpPr>
            <a:xfrm>
              <a:off x="2969524" y="2743200"/>
              <a:ext cx="6403076" cy="533400"/>
              <a:chOff x="1445524" y="2895600"/>
              <a:chExt cx="6403076" cy="533400"/>
            </a:xfrm>
          </p:grpSpPr>
          <p:sp>
            <p:nvSpPr>
              <p:cNvPr id="5" name="Rectangle 4"/>
              <p:cNvSpPr/>
              <p:nvPr/>
            </p:nvSpPr>
            <p:spPr>
              <a:xfrm>
                <a:off x="1445524"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6" name="Rectangle 5"/>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p:cNvSpPr/>
              <p:nvPr/>
            </p:nvSpPr>
            <p:spPr>
              <a:xfrm>
                <a:off x="2512893"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8" name="Rectangle 7"/>
              <p:cNvSpPr/>
              <p:nvPr/>
            </p:nvSpPr>
            <p:spPr>
              <a:xfrm>
                <a:off x="3046293"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Rectangle 8"/>
              <p:cNvSpPr/>
              <p:nvPr/>
            </p:nvSpPr>
            <p:spPr>
              <a:xfrm>
                <a:off x="3579693"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10" name="Rectangle 9"/>
              <p:cNvSpPr/>
              <p:nvPr/>
            </p:nvSpPr>
            <p:spPr>
              <a:xfrm>
                <a:off x="4113662"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11" name="Rectangle 10"/>
              <p:cNvSpPr/>
              <p:nvPr/>
            </p:nvSpPr>
            <p:spPr>
              <a:xfrm>
                <a:off x="4647062"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2" name="Rectangle 11"/>
              <p:cNvSpPr/>
              <p:nvPr/>
            </p:nvSpPr>
            <p:spPr>
              <a:xfrm>
                <a:off x="5180462"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3" name="Rectangle 12"/>
              <p:cNvSpPr/>
              <p:nvPr/>
            </p:nvSpPr>
            <p:spPr>
              <a:xfrm>
                <a:off x="5714431"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4" name="Rectangle 13"/>
              <p:cNvSpPr/>
              <p:nvPr/>
            </p:nvSpPr>
            <p:spPr>
              <a:xfrm>
                <a:off x="6247831"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5" name="Rectangle 14"/>
              <p:cNvSpPr/>
              <p:nvPr/>
            </p:nvSpPr>
            <p:spPr>
              <a:xfrm>
                <a:off x="6781231"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6" name="Rectangle 15"/>
              <p:cNvSpPr/>
              <p:nvPr/>
            </p:nvSpPr>
            <p:spPr>
              <a:xfrm>
                <a:off x="7315200"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p:sp>
          <p:nvSpPr>
            <p:cNvPr id="17" name="Down Arrow 16"/>
            <p:cNvSpPr/>
            <p:nvPr/>
          </p:nvSpPr>
          <p:spPr>
            <a:xfrm>
              <a:off x="3636274" y="2324100"/>
              <a:ext cx="266700" cy="381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8972550" y="2328649"/>
              <a:ext cx="2667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descr="Once again we compare the value at index begin with the pivot. Now begin is 7 and the pivot is 8, so once again we leave the value in place and increment begin.&#10;&#10;The next value of being is 3, so once again we just increment begin.">
            <a:extLst>
              <a:ext uri="{FF2B5EF4-FFF2-40B4-BE49-F238E27FC236}">
                <a16:creationId xmlns:a16="http://schemas.microsoft.com/office/drawing/2014/main" id="{3751291A-A533-B7E5-96E6-0FEBD3914CF9}"/>
              </a:ext>
            </a:extLst>
          </p:cNvPr>
          <p:cNvGrpSpPr/>
          <p:nvPr/>
        </p:nvGrpSpPr>
        <p:grpSpPr>
          <a:xfrm>
            <a:off x="2971513" y="3429000"/>
            <a:ext cx="6403076" cy="947951"/>
            <a:chOff x="2971513" y="3429000"/>
            <a:chExt cx="6403076" cy="947951"/>
          </a:xfrm>
        </p:grpSpPr>
        <p:grpSp>
          <p:nvGrpSpPr>
            <p:cNvPr id="21" name="Group 20"/>
            <p:cNvGrpSpPr/>
            <p:nvPr/>
          </p:nvGrpSpPr>
          <p:grpSpPr>
            <a:xfrm>
              <a:off x="2971513" y="3843551"/>
              <a:ext cx="6403076" cy="533400"/>
              <a:chOff x="1445524" y="2895600"/>
              <a:chExt cx="6403076" cy="533400"/>
            </a:xfrm>
          </p:grpSpPr>
          <p:sp>
            <p:nvSpPr>
              <p:cNvPr id="22" name="Rectangle 21"/>
              <p:cNvSpPr/>
              <p:nvPr/>
            </p:nvSpPr>
            <p:spPr>
              <a:xfrm>
                <a:off x="1445524"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3" name="Rectangle 22"/>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4" name="Rectangle 23"/>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5" name="Rectangle 24"/>
              <p:cNvSpPr/>
              <p:nvPr/>
            </p:nvSpPr>
            <p:spPr>
              <a:xfrm>
                <a:off x="3046293"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6" name="Rectangle 25"/>
              <p:cNvSpPr/>
              <p:nvPr/>
            </p:nvSpPr>
            <p:spPr>
              <a:xfrm>
                <a:off x="3579693"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27" name="Rectangle 26"/>
              <p:cNvSpPr/>
              <p:nvPr/>
            </p:nvSpPr>
            <p:spPr>
              <a:xfrm>
                <a:off x="4113662"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28" name="Rectangle 27"/>
              <p:cNvSpPr/>
              <p:nvPr/>
            </p:nvSpPr>
            <p:spPr>
              <a:xfrm>
                <a:off x="4647062"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9" name="Rectangle 28"/>
              <p:cNvSpPr/>
              <p:nvPr/>
            </p:nvSpPr>
            <p:spPr>
              <a:xfrm>
                <a:off x="5180462"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0" name="Rectangle 29"/>
              <p:cNvSpPr/>
              <p:nvPr/>
            </p:nvSpPr>
            <p:spPr>
              <a:xfrm>
                <a:off x="5714431"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1" name="Rectangle 30"/>
              <p:cNvSpPr/>
              <p:nvPr/>
            </p:nvSpPr>
            <p:spPr>
              <a:xfrm>
                <a:off x="6247831"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32" name="Rectangle 31"/>
              <p:cNvSpPr/>
              <p:nvPr/>
            </p:nvSpPr>
            <p:spPr>
              <a:xfrm>
                <a:off x="6781231"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33" name="Rectangle 32"/>
              <p:cNvSpPr/>
              <p:nvPr/>
            </p:nvSpPr>
            <p:spPr>
              <a:xfrm>
                <a:off x="7315200"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p:sp>
          <p:nvSpPr>
            <p:cNvPr id="34" name="Down Arrow 33"/>
            <p:cNvSpPr/>
            <p:nvPr/>
          </p:nvSpPr>
          <p:spPr>
            <a:xfrm>
              <a:off x="4170243" y="3462551"/>
              <a:ext cx="266700" cy="381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8974539" y="3429000"/>
              <a:ext cx="2667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descr="Now the value at begin is 12. Because 12 is greater than the pivot we swap the value at index begin with the value at index end, then decrement end.">
            <a:extLst>
              <a:ext uri="{FF2B5EF4-FFF2-40B4-BE49-F238E27FC236}">
                <a16:creationId xmlns:a16="http://schemas.microsoft.com/office/drawing/2014/main" id="{2D99AECB-A8C4-A530-B7BE-62405E9BA388}"/>
              </a:ext>
            </a:extLst>
          </p:cNvPr>
          <p:cNvGrpSpPr/>
          <p:nvPr/>
        </p:nvGrpSpPr>
        <p:grpSpPr>
          <a:xfrm>
            <a:off x="2990563" y="4495800"/>
            <a:ext cx="6403076" cy="947951"/>
            <a:chOff x="2990563" y="4495800"/>
            <a:chExt cx="6403076" cy="947951"/>
          </a:xfrm>
        </p:grpSpPr>
        <p:grpSp>
          <p:nvGrpSpPr>
            <p:cNvPr id="36" name="Group 35"/>
            <p:cNvGrpSpPr/>
            <p:nvPr/>
          </p:nvGrpSpPr>
          <p:grpSpPr>
            <a:xfrm>
              <a:off x="2990563" y="4910351"/>
              <a:ext cx="6403076" cy="533400"/>
              <a:chOff x="1445524" y="2895600"/>
              <a:chExt cx="6403076" cy="533400"/>
            </a:xfrm>
          </p:grpSpPr>
          <p:sp>
            <p:nvSpPr>
              <p:cNvPr id="37" name="Rectangle 36"/>
              <p:cNvSpPr/>
              <p:nvPr/>
            </p:nvSpPr>
            <p:spPr>
              <a:xfrm>
                <a:off x="1445524"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8" name="Rectangle 37"/>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Rectangle 38"/>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40" name="Rectangle 39"/>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1" name="Rectangle 40"/>
              <p:cNvSpPr/>
              <p:nvPr/>
            </p:nvSpPr>
            <p:spPr>
              <a:xfrm>
                <a:off x="3579693"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42" name="Rectangle 41"/>
              <p:cNvSpPr/>
              <p:nvPr/>
            </p:nvSpPr>
            <p:spPr>
              <a:xfrm>
                <a:off x="4113662"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43" name="Rectangle 42"/>
              <p:cNvSpPr/>
              <p:nvPr/>
            </p:nvSpPr>
            <p:spPr>
              <a:xfrm>
                <a:off x="4647062"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4" name="Rectangle 43"/>
              <p:cNvSpPr/>
              <p:nvPr/>
            </p:nvSpPr>
            <p:spPr>
              <a:xfrm>
                <a:off x="5180462"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5" name="Rectangle 44"/>
              <p:cNvSpPr/>
              <p:nvPr/>
            </p:nvSpPr>
            <p:spPr>
              <a:xfrm>
                <a:off x="5714431"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6" name="Rectangle 45"/>
              <p:cNvSpPr/>
              <p:nvPr/>
            </p:nvSpPr>
            <p:spPr>
              <a:xfrm>
                <a:off x="6247831"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47" name="Rectangle 46"/>
              <p:cNvSpPr/>
              <p:nvPr/>
            </p:nvSpPr>
            <p:spPr>
              <a:xfrm>
                <a:off x="6781231"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8" name="Rectangle 47"/>
              <p:cNvSpPr/>
              <p:nvPr/>
            </p:nvSpPr>
            <p:spPr>
              <a:xfrm>
                <a:off x="7315200"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p:sp>
          <p:nvSpPr>
            <p:cNvPr id="49" name="Down Arrow 48"/>
            <p:cNvSpPr/>
            <p:nvPr/>
          </p:nvSpPr>
          <p:spPr>
            <a:xfrm>
              <a:off x="5237043" y="4514226"/>
              <a:ext cx="266700" cy="381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8993589" y="4495800"/>
              <a:ext cx="2667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descr="Now the value at the index begin is that value that was formerly at the index end. We next compare this value with the pivot. In this case, the value at begin is 11, so it is larger than the pivot, so we once again swap this value with the one at index end and decrement end.">
            <a:extLst>
              <a:ext uri="{FF2B5EF4-FFF2-40B4-BE49-F238E27FC236}">
                <a16:creationId xmlns:a16="http://schemas.microsoft.com/office/drawing/2014/main" id="{D62520FA-D152-944A-D3D1-9F9F8B3BA6AA}"/>
              </a:ext>
            </a:extLst>
          </p:cNvPr>
          <p:cNvGrpSpPr/>
          <p:nvPr/>
        </p:nvGrpSpPr>
        <p:grpSpPr>
          <a:xfrm>
            <a:off x="2969524" y="5692824"/>
            <a:ext cx="6403076" cy="914400"/>
            <a:chOff x="2969524" y="5692824"/>
            <a:chExt cx="6403076" cy="914400"/>
          </a:xfrm>
        </p:grpSpPr>
        <p:grpSp>
          <p:nvGrpSpPr>
            <p:cNvPr id="51" name="Group 50"/>
            <p:cNvGrpSpPr/>
            <p:nvPr/>
          </p:nvGrpSpPr>
          <p:grpSpPr>
            <a:xfrm>
              <a:off x="2969524" y="6073824"/>
              <a:ext cx="6403076" cy="533400"/>
              <a:chOff x="1445524" y="2895600"/>
              <a:chExt cx="6403076" cy="533400"/>
            </a:xfrm>
          </p:grpSpPr>
          <p:sp>
            <p:nvSpPr>
              <p:cNvPr id="52" name="Rectangle 51"/>
              <p:cNvSpPr/>
              <p:nvPr/>
            </p:nvSpPr>
            <p:spPr>
              <a:xfrm>
                <a:off x="1445524"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3" name="Rectangle 52"/>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4" name="Rectangle 53"/>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5" name="Rectangle 54"/>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56" name="Rectangle 55"/>
              <p:cNvSpPr/>
              <p:nvPr/>
            </p:nvSpPr>
            <p:spPr>
              <a:xfrm>
                <a:off x="3579693"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57" name="Rectangle 56"/>
              <p:cNvSpPr/>
              <p:nvPr/>
            </p:nvSpPr>
            <p:spPr>
              <a:xfrm>
                <a:off x="41136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58" name="Rectangle 57"/>
              <p:cNvSpPr/>
              <p:nvPr/>
            </p:nvSpPr>
            <p:spPr>
              <a:xfrm>
                <a:off x="46470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59" name="Rectangle 58"/>
              <p:cNvSpPr/>
              <p:nvPr/>
            </p:nvSpPr>
            <p:spPr>
              <a:xfrm>
                <a:off x="51804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0" name="Rectangle 59"/>
              <p:cNvSpPr/>
              <p:nvPr/>
            </p:nvSpPr>
            <p:spPr>
              <a:xfrm>
                <a:off x="5714431"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61" name="Rectangle 60"/>
              <p:cNvSpPr/>
              <p:nvPr/>
            </p:nvSpPr>
            <p:spPr>
              <a:xfrm>
                <a:off x="6247831"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62" name="Rectangle 61"/>
              <p:cNvSpPr/>
              <p:nvPr/>
            </p:nvSpPr>
            <p:spPr>
              <a:xfrm>
                <a:off x="6781231"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63" name="Rectangle 62"/>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sp>
          <p:nvSpPr>
            <p:cNvPr id="64" name="Down Arrow 63"/>
            <p:cNvSpPr/>
            <p:nvPr/>
          </p:nvSpPr>
          <p:spPr>
            <a:xfrm>
              <a:off x="5216004" y="5708179"/>
              <a:ext cx="266700" cy="381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8459620" y="5692824"/>
              <a:ext cx="2667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3875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0086E7-8C2F-FA6D-FBEB-411A8519EB2F}"/>
              </a:ext>
            </a:extLst>
          </p:cNvPr>
          <p:cNvSpPr txBox="1">
            <a:spLocks noGrp="1"/>
          </p:cNvSpPr>
          <p:nvPr>
            <p:ph type="title" idx="4294967295"/>
          </p:nvPr>
        </p:nvSpPr>
        <p:spPr>
          <a:xfrm>
            <a:off x="379293"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dirty="0"/>
              <a:t>Partition Procedure (Slide 2 of 2)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mc:AlternateContent xmlns:mc="http://schemas.openxmlformats.org/markup-compatibility/2006" xmlns:a14="http://schemas.microsoft.com/office/drawing/2010/main">
        <mc:Choice Requires="a14">
          <p:sp>
            <p:nvSpPr>
              <p:cNvPr id="111" name="Content Placeholder 2"/>
              <p:cNvSpPr txBox="1">
                <a:spLocks/>
              </p:cNvSpPr>
              <p:nvPr/>
            </p:nvSpPr>
            <p:spPr>
              <a:xfrm>
                <a:off x="1827093" y="990600"/>
                <a:ext cx="7774109" cy="157290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a:t>
                </a:r>
                <a:r>
                  <a:rPr lang="en-US" dirty="0">
                    <a:solidFill>
                      <a:srgbClr val="FFC000"/>
                    </a:solidFill>
                  </a:rPr>
                  <a:t>Begin</a:t>
                </a:r>
                <a:r>
                  <a:rPr lang="en-US" dirty="0"/>
                  <a:t> value </a:t>
                </a:r>
                <a14:m>
                  <m:oMath xmlns:m="http://schemas.openxmlformats.org/officeDocument/2006/math">
                    <m:r>
                      <a:rPr lang="en-US" i="1" dirty="0">
                        <a:latin typeface="Cambria Math"/>
                      </a:rPr>
                      <m:t>&lt;</m:t>
                    </m:r>
                    <m:r>
                      <a:rPr lang="en-US" i="1" dirty="0">
                        <a:solidFill>
                          <a:srgbClr val="FF33CC"/>
                        </a:solidFill>
                        <a:latin typeface="Cambria Math"/>
                      </a:rPr>
                      <m:t> </m:t>
                    </m:r>
                    <m:r>
                      <a:rPr lang="en-US" i="1" dirty="0">
                        <a:solidFill>
                          <a:srgbClr val="FF33CC"/>
                        </a:solidFill>
                        <a:latin typeface="Cambria Math"/>
                      </a:rPr>
                      <m:t>𝑝</m:t>
                    </m:r>
                  </m:oMath>
                </a14:m>
                <a:r>
                  <a:rPr lang="en-US" dirty="0"/>
                  <a:t>, move</a:t>
                </a:r>
                <a:r>
                  <a:rPr lang="en-US" dirty="0">
                    <a:solidFill>
                      <a:srgbClr val="FFC000"/>
                    </a:solidFill>
                  </a:rPr>
                  <a:t> Begin</a:t>
                </a:r>
                <a:r>
                  <a:rPr lang="en-US" dirty="0"/>
                  <a:t> right</a:t>
                </a:r>
              </a:p>
              <a:p>
                <a:pPr marL="0" indent="0">
                  <a:buNone/>
                </a:pPr>
                <a:r>
                  <a:rPr lang="en-US" dirty="0"/>
                  <a:t>Else swap </a:t>
                </a:r>
                <a:r>
                  <a:rPr lang="en-US" dirty="0">
                    <a:solidFill>
                      <a:srgbClr val="FFC000"/>
                    </a:solidFill>
                  </a:rPr>
                  <a:t>Begin</a:t>
                </a:r>
                <a:r>
                  <a:rPr lang="en-US" dirty="0"/>
                  <a:t> value with </a:t>
                </a:r>
                <a:r>
                  <a:rPr lang="en-US" dirty="0">
                    <a:solidFill>
                      <a:srgbClr val="0070C0"/>
                    </a:solidFill>
                  </a:rPr>
                  <a:t>End</a:t>
                </a:r>
                <a:r>
                  <a:rPr lang="en-US" dirty="0"/>
                  <a:t> value, move </a:t>
                </a:r>
                <a:r>
                  <a:rPr lang="en-US" dirty="0">
                    <a:solidFill>
                      <a:srgbClr val="0070C0"/>
                    </a:solidFill>
                  </a:rPr>
                  <a:t>End</a:t>
                </a:r>
                <a:r>
                  <a:rPr lang="en-US" dirty="0"/>
                  <a:t> Left</a:t>
                </a:r>
              </a:p>
              <a:p>
                <a:pPr marL="0" indent="0">
                  <a:buNone/>
                </a:pPr>
                <a:r>
                  <a:rPr lang="en-US" dirty="0"/>
                  <a:t>Done when </a:t>
                </a:r>
                <a:r>
                  <a:rPr lang="en-US" dirty="0">
                    <a:solidFill>
                      <a:srgbClr val="FFC000"/>
                    </a:solidFill>
                  </a:rPr>
                  <a:t>Begin</a:t>
                </a:r>
                <a:r>
                  <a:rPr lang="en-US" dirty="0"/>
                  <a:t> = </a:t>
                </a:r>
                <a:r>
                  <a:rPr lang="en-US" dirty="0">
                    <a:solidFill>
                      <a:srgbClr val="0070C0"/>
                    </a:solidFill>
                  </a:rPr>
                  <a:t>End</a:t>
                </a:r>
              </a:p>
            </p:txBody>
          </p:sp>
        </mc:Choice>
        <mc:Fallback xmlns="">
          <p:sp>
            <p:nvSpPr>
              <p:cNvPr id="111" name="Content Placeholder 2"/>
              <p:cNvSpPr txBox="1">
                <a:spLocks noRot="1" noChangeAspect="1" noMove="1" noResize="1" noEditPoints="1" noAdjustHandles="1" noChangeArrowheads="1" noChangeShapeType="1" noTextEdit="1"/>
              </p:cNvSpPr>
              <p:nvPr/>
            </p:nvSpPr>
            <p:spPr>
              <a:xfrm>
                <a:off x="1827093" y="990600"/>
                <a:ext cx="7774109" cy="1572904"/>
              </a:xfrm>
              <a:prstGeom prst="rect">
                <a:avLst/>
              </a:prstGeom>
              <a:blipFill>
                <a:blip r:embed="rId2"/>
                <a:stretch>
                  <a:fillRect l="-1634" t="-5600"/>
                </a:stretch>
              </a:blipFill>
            </p:spPr>
            <p:txBody>
              <a:bodyPr/>
              <a:lstStyle/>
              <a:p>
                <a:r>
                  <a:rPr lang="en-US">
                    <a:noFill/>
                  </a:rPr>
                  <a:t> </a:t>
                </a:r>
              </a:p>
            </p:txBody>
          </p:sp>
        </mc:Fallback>
      </mc:AlternateContent>
      <p:grpSp>
        <p:nvGrpSpPr>
          <p:cNvPr id="2" name="Group 1" descr="Where we left off from the previous slide.">
            <a:extLst>
              <a:ext uri="{FF2B5EF4-FFF2-40B4-BE49-F238E27FC236}">
                <a16:creationId xmlns:a16="http://schemas.microsoft.com/office/drawing/2014/main" id="{D044433F-DF44-C371-3353-327C2344D2B6}"/>
              </a:ext>
            </a:extLst>
          </p:cNvPr>
          <p:cNvGrpSpPr/>
          <p:nvPr/>
        </p:nvGrpSpPr>
        <p:grpSpPr>
          <a:xfrm>
            <a:off x="2649938" y="2286000"/>
            <a:ext cx="6403076" cy="914400"/>
            <a:chOff x="2649938" y="2286000"/>
            <a:chExt cx="6403076" cy="914400"/>
          </a:xfrm>
        </p:grpSpPr>
        <p:grpSp>
          <p:nvGrpSpPr>
            <p:cNvPr id="51" name="Group 50"/>
            <p:cNvGrpSpPr/>
            <p:nvPr/>
          </p:nvGrpSpPr>
          <p:grpSpPr>
            <a:xfrm>
              <a:off x="2649938" y="2667000"/>
              <a:ext cx="6403076" cy="533400"/>
              <a:chOff x="1445524" y="2895600"/>
              <a:chExt cx="6403076" cy="533400"/>
            </a:xfrm>
          </p:grpSpPr>
          <p:sp>
            <p:nvSpPr>
              <p:cNvPr id="52" name="Rectangle 51"/>
              <p:cNvSpPr/>
              <p:nvPr/>
            </p:nvSpPr>
            <p:spPr>
              <a:xfrm>
                <a:off x="1445524"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3" name="Rectangle 52"/>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4" name="Rectangle 53"/>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5" name="Rectangle 54"/>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56" name="Rectangle 55"/>
              <p:cNvSpPr/>
              <p:nvPr/>
            </p:nvSpPr>
            <p:spPr>
              <a:xfrm>
                <a:off x="3579693"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57" name="Rectangle 56"/>
              <p:cNvSpPr/>
              <p:nvPr/>
            </p:nvSpPr>
            <p:spPr>
              <a:xfrm>
                <a:off x="41136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58" name="Rectangle 57"/>
              <p:cNvSpPr/>
              <p:nvPr/>
            </p:nvSpPr>
            <p:spPr>
              <a:xfrm>
                <a:off x="46470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59" name="Rectangle 58"/>
              <p:cNvSpPr/>
              <p:nvPr/>
            </p:nvSpPr>
            <p:spPr>
              <a:xfrm>
                <a:off x="51804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0" name="Rectangle 59"/>
              <p:cNvSpPr/>
              <p:nvPr/>
            </p:nvSpPr>
            <p:spPr>
              <a:xfrm>
                <a:off x="5714431"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61" name="Rectangle 60"/>
              <p:cNvSpPr/>
              <p:nvPr/>
            </p:nvSpPr>
            <p:spPr>
              <a:xfrm>
                <a:off x="6247831"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62" name="Rectangle 61"/>
              <p:cNvSpPr/>
              <p:nvPr/>
            </p:nvSpPr>
            <p:spPr>
              <a:xfrm>
                <a:off x="6781231"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63" name="Rectangle 62"/>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sp>
          <p:nvSpPr>
            <p:cNvPr id="64" name="Down Arrow 63"/>
            <p:cNvSpPr/>
            <p:nvPr/>
          </p:nvSpPr>
          <p:spPr>
            <a:xfrm>
              <a:off x="4896418" y="2301355"/>
              <a:ext cx="266700" cy="381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8140034" y="2286000"/>
              <a:ext cx="2667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descr="Now begin contains the value 6, which is smaller than the pivot, so we increment begin.">
            <a:extLst>
              <a:ext uri="{FF2B5EF4-FFF2-40B4-BE49-F238E27FC236}">
                <a16:creationId xmlns:a16="http://schemas.microsoft.com/office/drawing/2014/main" id="{CAF0C632-34F8-38D2-BAD2-8150D883F696}"/>
              </a:ext>
            </a:extLst>
          </p:cNvPr>
          <p:cNvGrpSpPr/>
          <p:nvPr/>
        </p:nvGrpSpPr>
        <p:grpSpPr>
          <a:xfrm>
            <a:off x="2649938" y="3377821"/>
            <a:ext cx="6403076" cy="914400"/>
            <a:chOff x="2649938" y="3377821"/>
            <a:chExt cx="6403076" cy="914400"/>
          </a:xfrm>
        </p:grpSpPr>
        <p:grpSp>
          <p:nvGrpSpPr>
            <p:cNvPr id="66" name="Group 65"/>
            <p:cNvGrpSpPr/>
            <p:nvPr/>
          </p:nvGrpSpPr>
          <p:grpSpPr>
            <a:xfrm>
              <a:off x="2649938" y="3758821"/>
              <a:ext cx="6403076" cy="533400"/>
              <a:chOff x="1445524" y="2895600"/>
              <a:chExt cx="6403076" cy="533400"/>
            </a:xfrm>
          </p:grpSpPr>
          <p:sp>
            <p:nvSpPr>
              <p:cNvPr id="67" name="Rectangle 66"/>
              <p:cNvSpPr/>
              <p:nvPr/>
            </p:nvSpPr>
            <p:spPr>
              <a:xfrm>
                <a:off x="1445524"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68" name="Rectangle 67"/>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9" name="Rectangle 68"/>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70" name="Rectangle 69"/>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71" name="Rectangle 70"/>
              <p:cNvSpPr/>
              <p:nvPr/>
            </p:nvSpPr>
            <p:spPr>
              <a:xfrm>
                <a:off x="3579693"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72" name="Rectangle 71"/>
              <p:cNvSpPr/>
              <p:nvPr/>
            </p:nvSpPr>
            <p:spPr>
              <a:xfrm>
                <a:off x="41136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73" name="Rectangle 72"/>
              <p:cNvSpPr/>
              <p:nvPr/>
            </p:nvSpPr>
            <p:spPr>
              <a:xfrm>
                <a:off x="46470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74" name="Rectangle 73"/>
              <p:cNvSpPr/>
              <p:nvPr/>
            </p:nvSpPr>
            <p:spPr>
              <a:xfrm>
                <a:off x="51804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5" name="Rectangle 74"/>
              <p:cNvSpPr/>
              <p:nvPr/>
            </p:nvSpPr>
            <p:spPr>
              <a:xfrm>
                <a:off x="5714431"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76" name="Rectangle 75"/>
              <p:cNvSpPr/>
              <p:nvPr/>
            </p:nvSpPr>
            <p:spPr>
              <a:xfrm>
                <a:off x="6247831"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77" name="Rectangle 76"/>
              <p:cNvSpPr/>
              <p:nvPr/>
            </p:nvSpPr>
            <p:spPr>
              <a:xfrm>
                <a:off x="67812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78" name="Rectangle 77"/>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sp>
          <p:nvSpPr>
            <p:cNvPr id="79" name="Down Arrow 78"/>
            <p:cNvSpPr/>
            <p:nvPr/>
          </p:nvSpPr>
          <p:spPr>
            <a:xfrm>
              <a:off x="4896418" y="3393176"/>
              <a:ext cx="266700" cy="381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own Arrow 79"/>
            <p:cNvSpPr/>
            <p:nvPr/>
          </p:nvSpPr>
          <p:spPr>
            <a:xfrm>
              <a:off x="7585595" y="3377821"/>
              <a:ext cx="2667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descr="Now begin contains the value 10, which is larger than the pivot, so we swap 10 with the value at index end and decrement end.">
            <a:extLst>
              <a:ext uri="{FF2B5EF4-FFF2-40B4-BE49-F238E27FC236}">
                <a16:creationId xmlns:a16="http://schemas.microsoft.com/office/drawing/2014/main" id="{0A74119E-A09F-A8F5-4C0C-D890F6818E1D}"/>
              </a:ext>
            </a:extLst>
          </p:cNvPr>
          <p:cNvGrpSpPr/>
          <p:nvPr/>
        </p:nvGrpSpPr>
        <p:grpSpPr>
          <a:xfrm>
            <a:off x="2649938" y="4449816"/>
            <a:ext cx="6403076" cy="909205"/>
            <a:chOff x="2649938" y="4449816"/>
            <a:chExt cx="6403076" cy="909205"/>
          </a:xfrm>
        </p:grpSpPr>
        <p:grpSp>
          <p:nvGrpSpPr>
            <p:cNvPr id="81" name="Group 80"/>
            <p:cNvGrpSpPr/>
            <p:nvPr/>
          </p:nvGrpSpPr>
          <p:grpSpPr>
            <a:xfrm>
              <a:off x="2649938" y="4825621"/>
              <a:ext cx="6403076" cy="533400"/>
              <a:chOff x="1445524" y="2895600"/>
              <a:chExt cx="6403076" cy="533400"/>
            </a:xfrm>
          </p:grpSpPr>
          <p:sp>
            <p:nvSpPr>
              <p:cNvPr id="82" name="Rectangle 81"/>
              <p:cNvSpPr/>
              <p:nvPr/>
            </p:nvSpPr>
            <p:spPr>
              <a:xfrm>
                <a:off x="1445524"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83" name="Rectangle 82"/>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4" name="Rectangle 83"/>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85" name="Rectangle 84"/>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6" name="Rectangle 85"/>
              <p:cNvSpPr/>
              <p:nvPr/>
            </p:nvSpPr>
            <p:spPr>
              <a:xfrm>
                <a:off x="35796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7" name="Rectangle 86"/>
              <p:cNvSpPr/>
              <p:nvPr/>
            </p:nvSpPr>
            <p:spPr>
              <a:xfrm>
                <a:off x="41136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88" name="Rectangle 87"/>
              <p:cNvSpPr/>
              <p:nvPr/>
            </p:nvSpPr>
            <p:spPr>
              <a:xfrm>
                <a:off x="46470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89" name="Rectangle 88"/>
              <p:cNvSpPr/>
              <p:nvPr/>
            </p:nvSpPr>
            <p:spPr>
              <a:xfrm>
                <a:off x="51804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0" name="Rectangle 89"/>
              <p:cNvSpPr/>
              <p:nvPr/>
            </p:nvSpPr>
            <p:spPr>
              <a:xfrm>
                <a:off x="5714431"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1" name="Rectangle 90"/>
              <p:cNvSpPr/>
              <p:nvPr/>
            </p:nvSpPr>
            <p:spPr>
              <a:xfrm>
                <a:off x="6247831"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2" name="Rectangle 91"/>
              <p:cNvSpPr/>
              <p:nvPr/>
            </p:nvSpPr>
            <p:spPr>
              <a:xfrm>
                <a:off x="67812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93" name="Rectangle 92"/>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sp>
          <p:nvSpPr>
            <p:cNvPr id="94" name="Down Arrow 93"/>
            <p:cNvSpPr/>
            <p:nvPr/>
          </p:nvSpPr>
          <p:spPr>
            <a:xfrm>
              <a:off x="5445058" y="4449816"/>
              <a:ext cx="266700" cy="381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wn Arrow 94"/>
            <p:cNvSpPr/>
            <p:nvPr/>
          </p:nvSpPr>
          <p:spPr>
            <a:xfrm>
              <a:off x="7585595" y="4459976"/>
              <a:ext cx="2667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descr="Next we compare the value at index begin with the pivot, continuing the process until begin and end meet at the same index.">
            <a:extLst>
              <a:ext uri="{FF2B5EF4-FFF2-40B4-BE49-F238E27FC236}">
                <a16:creationId xmlns:a16="http://schemas.microsoft.com/office/drawing/2014/main" id="{D68431A1-00BD-033F-363E-28FD3B78CDE0}"/>
              </a:ext>
            </a:extLst>
          </p:cNvPr>
          <p:cNvGrpSpPr/>
          <p:nvPr/>
        </p:nvGrpSpPr>
        <p:grpSpPr>
          <a:xfrm>
            <a:off x="2649938" y="5485831"/>
            <a:ext cx="6403076" cy="914969"/>
            <a:chOff x="2649938" y="5485831"/>
            <a:chExt cx="6403076" cy="914969"/>
          </a:xfrm>
        </p:grpSpPr>
        <p:grpSp>
          <p:nvGrpSpPr>
            <p:cNvPr id="96" name="Group 95"/>
            <p:cNvGrpSpPr/>
            <p:nvPr/>
          </p:nvGrpSpPr>
          <p:grpSpPr>
            <a:xfrm>
              <a:off x="2649938" y="5867400"/>
              <a:ext cx="6403076" cy="533400"/>
              <a:chOff x="1445524" y="2895600"/>
              <a:chExt cx="6403076" cy="533400"/>
            </a:xfrm>
          </p:grpSpPr>
          <p:sp>
            <p:nvSpPr>
              <p:cNvPr id="97" name="Rectangle 96"/>
              <p:cNvSpPr/>
              <p:nvPr/>
            </p:nvSpPr>
            <p:spPr>
              <a:xfrm>
                <a:off x="1445524"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8" name="Rectangle 97"/>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9" name="Rectangle 98"/>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0" name="Rectangle 99"/>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1" name="Rectangle 100"/>
              <p:cNvSpPr/>
              <p:nvPr/>
            </p:nvSpPr>
            <p:spPr>
              <a:xfrm>
                <a:off x="35796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2" name="Rectangle 101"/>
              <p:cNvSpPr/>
              <p:nvPr/>
            </p:nvSpPr>
            <p:spPr>
              <a:xfrm>
                <a:off x="41136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03" name="Rectangle 102"/>
              <p:cNvSpPr/>
              <p:nvPr/>
            </p:nvSpPr>
            <p:spPr>
              <a:xfrm>
                <a:off x="46470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4" name="Rectangle 103"/>
              <p:cNvSpPr/>
              <p:nvPr/>
            </p:nvSpPr>
            <p:spPr>
              <a:xfrm>
                <a:off x="5180462"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Rectangle 104"/>
              <p:cNvSpPr/>
              <p:nvPr/>
            </p:nvSpPr>
            <p:spPr>
              <a:xfrm>
                <a:off x="5714431" y="28956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Rectangle 105"/>
              <p:cNvSpPr/>
              <p:nvPr/>
            </p:nvSpPr>
            <p:spPr>
              <a:xfrm>
                <a:off x="62478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107" name="Rectangle 106"/>
              <p:cNvSpPr/>
              <p:nvPr/>
            </p:nvSpPr>
            <p:spPr>
              <a:xfrm>
                <a:off x="67812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108" name="Rectangle 107"/>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sp>
          <p:nvSpPr>
            <p:cNvPr id="109" name="Down Arrow 108"/>
            <p:cNvSpPr/>
            <p:nvPr/>
          </p:nvSpPr>
          <p:spPr>
            <a:xfrm>
              <a:off x="5451426" y="5485831"/>
              <a:ext cx="266700" cy="381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wn Arrow 109"/>
            <p:cNvSpPr/>
            <p:nvPr/>
          </p:nvSpPr>
          <p:spPr>
            <a:xfrm>
              <a:off x="7026795" y="5485831"/>
              <a:ext cx="2667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855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196EAA-752A-A93B-2999-105C81B29669}"/>
              </a:ext>
            </a:extLst>
          </p:cNvPr>
          <p:cNvSpPr>
            <a:spLocks noGrp="1"/>
          </p:cNvSpPr>
          <p:nvPr>
            <p:ph type="title"/>
          </p:nvPr>
        </p:nvSpPr>
        <p:spPr>
          <a:xfrm>
            <a:off x="379293" y="0"/>
            <a:ext cx="10515600" cy="1325563"/>
          </a:xfrm>
        </p:spPr>
        <p:txBody>
          <a:bodyPr/>
          <a:lstStyle/>
          <a:p>
            <a:r>
              <a:rPr lang="en-US" dirty="0"/>
              <a:t>Partition – Begin Meets End (Case 1)</a:t>
            </a:r>
          </a:p>
        </p:txBody>
      </p:sp>
      <mc:AlternateContent xmlns:mc="http://schemas.openxmlformats.org/markup-compatibility/2006" xmlns:a14="http://schemas.microsoft.com/office/drawing/2010/main">
        <mc:Choice Requires="a14">
          <p:sp>
            <p:nvSpPr>
              <p:cNvPr id="36" name="Content Placeholder 2"/>
              <p:cNvSpPr txBox="1">
                <a:spLocks/>
              </p:cNvSpPr>
              <p:nvPr/>
            </p:nvSpPr>
            <p:spPr>
              <a:xfrm>
                <a:off x="1827093" y="990600"/>
                <a:ext cx="7774109" cy="157290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a:t>
                </a:r>
                <a:r>
                  <a:rPr lang="en-US" dirty="0">
                    <a:solidFill>
                      <a:srgbClr val="FFC000"/>
                    </a:solidFill>
                  </a:rPr>
                  <a:t>Begin</a:t>
                </a:r>
                <a:r>
                  <a:rPr lang="en-US" dirty="0"/>
                  <a:t> value </a:t>
                </a:r>
                <a14:m>
                  <m:oMath xmlns:m="http://schemas.openxmlformats.org/officeDocument/2006/math">
                    <m:r>
                      <a:rPr lang="en-US" i="1" dirty="0">
                        <a:latin typeface="Cambria Math"/>
                      </a:rPr>
                      <m:t>&lt;</m:t>
                    </m:r>
                    <m:r>
                      <a:rPr lang="en-US" i="1" dirty="0">
                        <a:solidFill>
                          <a:srgbClr val="FF33CC"/>
                        </a:solidFill>
                        <a:latin typeface="Cambria Math"/>
                      </a:rPr>
                      <m:t> </m:t>
                    </m:r>
                    <m:r>
                      <a:rPr lang="en-US" i="1" dirty="0">
                        <a:solidFill>
                          <a:srgbClr val="FF33CC"/>
                        </a:solidFill>
                        <a:latin typeface="Cambria Math"/>
                      </a:rPr>
                      <m:t>𝑝</m:t>
                    </m:r>
                  </m:oMath>
                </a14:m>
                <a:r>
                  <a:rPr lang="en-US" dirty="0"/>
                  <a:t>, move</a:t>
                </a:r>
                <a:r>
                  <a:rPr lang="en-US" dirty="0">
                    <a:solidFill>
                      <a:srgbClr val="FFC000"/>
                    </a:solidFill>
                  </a:rPr>
                  <a:t> Begin</a:t>
                </a:r>
                <a:r>
                  <a:rPr lang="en-US" dirty="0"/>
                  <a:t> right</a:t>
                </a:r>
              </a:p>
              <a:p>
                <a:pPr marL="0" indent="0">
                  <a:buNone/>
                </a:pPr>
                <a:r>
                  <a:rPr lang="en-US" dirty="0"/>
                  <a:t>Else swap </a:t>
                </a:r>
                <a:r>
                  <a:rPr lang="en-US" dirty="0">
                    <a:solidFill>
                      <a:srgbClr val="FFC000"/>
                    </a:solidFill>
                  </a:rPr>
                  <a:t>Begin</a:t>
                </a:r>
                <a:r>
                  <a:rPr lang="en-US" dirty="0"/>
                  <a:t> value with </a:t>
                </a:r>
                <a:r>
                  <a:rPr lang="en-US" dirty="0">
                    <a:solidFill>
                      <a:srgbClr val="0070C0"/>
                    </a:solidFill>
                  </a:rPr>
                  <a:t>End</a:t>
                </a:r>
                <a:r>
                  <a:rPr lang="en-US" dirty="0"/>
                  <a:t> value, move </a:t>
                </a:r>
                <a:r>
                  <a:rPr lang="en-US" dirty="0">
                    <a:solidFill>
                      <a:srgbClr val="0070C0"/>
                    </a:solidFill>
                  </a:rPr>
                  <a:t>End</a:t>
                </a:r>
                <a:r>
                  <a:rPr lang="en-US" dirty="0"/>
                  <a:t> Left</a:t>
                </a:r>
              </a:p>
              <a:p>
                <a:pPr marL="0" indent="0">
                  <a:buNone/>
                </a:pPr>
                <a:r>
                  <a:rPr lang="en-US" dirty="0"/>
                  <a:t>Done when </a:t>
                </a:r>
                <a:r>
                  <a:rPr lang="en-US" dirty="0">
                    <a:solidFill>
                      <a:srgbClr val="FFC000"/>
                    </a:solidFill>
                  </a:rPr>
                  <a:t>Begin</a:t>
                </a:r>
                <a:r>
                  <a:rPr lang="en-US" dirty="0"/>
                  <a:t> = </a:t>
                </a:r>
                <a:r>
                  <a:rPr lang="en-US" dirty="0">
                    <a:solidFill>
                      <a:srgbClr val="0070C0"/>
                    </a:solidFill>
                  </a:rPr>
                  <a:t>End</a:t>
                </a:r>
              </a:p>
            </p:txBody>
          </p:sp>
        </mc:Choice>
        <mc:Fallback xmlns="">
          <p:sp>
            <p:nvSpPr>
              <p:cNvPr id="36" name="Content Placeholder 2"/>
              <p:cNvSpPr txBox="1">
                <a:spLocks noRot="1" noChangeAspect="1" noMove="1" noResize="1" noEditPoints="1" noAdjustHandles="1" noChangeArrowheads="1" noChangeShapeType="1" noTextEdit="1"/>
              </p:cNvSpPr>
              <p:nvPr/>
            </p:nvSpPr>
            <p:spPr>
              <a:xfrm>
                <a:off x="1827093" y="990600"/>
                <a:ext cx="7774109" cy="1572904"/>
              </a:xfrm>
              <a:prstGeom prst="rect">
                <a:avLst/>
              </a:prstGeom>
              <a:blipFill>
                <a:blip r:embed="rId3"/>
                <a:stretch>
                  <a:fillRect l="-1634" t="-5600"/>
                </a:stretch>
              </a:blipFill>
            </p:spPr>
            <p:txBody>
              <a:bodyPr/>
              <a:lstStyle/>
              <a:p>
                <a:r>
                  <a:rPr lang="en-US">
                    <a:noFill/>
                  </a:rPr>
                  <a:t> </a:t>
                </a:r>
              </a:p>
            </p:txBody>
          </p:sp>
        </mc:Fallback>
      </mc:AlternateContent>
      <p:grpSp>
        <p:nvGrpSpPr>
          <p:cNvPr id="2" name="Group 1" descr="When begin and end meet at the same index we need to make sure the value that the pivot goes between begin and end, and that the value that the met at is on the correct side of the pivot.">
            <a:extLst>
              <a:ext uri="{FF2B5EF4-FFF2-40B4-BE49-F238E27FC236}">
                <a16:creationId xmlns:a16="http://schemas.microsoft.com/office/drawing/2014/main" id="{9222CCFC-3897-D26A-C056-6EFB88752F4E}"/>
              </a:ext>
            </a:extLst>
          </p:cNvPr>
          <p:cNvGrpSpPr/>
          <p:nvPr/>
        </p:nvGrpSpPr>
        <p:grpSpPr>
          <a:xfrm>
            <a:off x="2649938" y="2441812"/>
            <a:ext cx="6403076" cy="919518"/>
            <a:chOff x="2649938" y="2441812"/>
            <a:chExt cx="6403076" cy="919518"/>
          </a:xfrm>
        </p:grpSpPr>
        <p:grpSp>
          <p:nvGrpSpPr>
            <p:cNvPr id="164" name="Group 163"/>
            <p:cNvGrpSpPr/>
            <p:nvPr/>
          </p:nvGrpSpPr>
          <p:grpSpPr>
            <a:xfrm>
              <a:off x="2649938" y="2827930"/>
              <a:ext cx="6403076" cy="533400"/>
              <a:chOff x="1445524" y="2895600"/>
              <a:chExt cx="6403076" cy="533400"/>
            </a:xfrm>
          </p:grpSpPr>
          <p:sp>
            <p:nvSpPr>
              <p:cNvPr id="165" name="Rectangle 164"/>
              <p:cNvSpPr/>
              <p:nvPr/>
            </p:nvSpPr>
            <p:spPr>
              <a:xfrm>
                <a:off x="1445524"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66" name="Rectangle 165"/>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67" name="Rectangle 166"/>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68" name="Rectangle 167"/>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69" name="Rectangle 168"/>
              <p:cNvSpPr/>
              <p:nvPr/>
            </p:nvSpPr>
            <p:spPr>
              <a:xfrm>
                <a:off x="35796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70" name="Rectangle 169"/>
              <p:cNvSpPr/>
              <p:nvPr/>
            </p:nvSpPr>
            <p:spPr>
              <a:xfrm>
                <a:off x="41136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71" name="Rectangle 170"/>
              <p:cNvSpPr/>
              <p:nvPr/>
            </p:nvSpPr>
            <p:spPr>
              <a:xfrm>
                <a:off x="46470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72" name="Rectangle 171"/>
              <p:cNvSpPr/>
              <p:nvPr/>
            </p:nvSpPr>
            <p:spPr>
              <a:xfrm>
                <a:off x="5180462"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73" name="Rectangle 172"/>
              <p:cNvSpPr/>
              <p:nvPr/>
            </p:nvSpPr>
            <p:spPr>
              <a:xfrm>
                <a:off x="57144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174" name="Rectangle 173"/>
              <p:cNvSpPr/>
              <p:nvPr/>
            </p:nvSpPr>
            <p:spPr>
              <a:xfrm>
                <a:off x="62478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75" name="Rectangle 174"/>
              <p:cNvSpPr/>
              <p:nvPr/>
            </p:nvSpPr>
            <p:spPr>
              <a:xfrm>
                <a:off x="67812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176" name="Rectangle 175"/>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sp>
          <p:nvSpPr>
            <p:cNvPr id="177" name="Down Arrow 176"/>
            <p:cNvSpPr/>
            <p:nvPr/>
          </p:nvSpPr>
          <p:spPr>
            <a:xfrm>
              <a:off x="6400227" y="2441812"/>
              <a:ext cx="266700" cy="381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own Arrow 177"/>
            <p:cNvSpPr/>
            <p:nvPr/>
          </p:nvSpPr>
          <p:spPr>
            <a:xfrm>
              <a:off x="6526186" y="2446930"/>
              <a:ext cx="2667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9" name="Content Placeholder 2"/>
              <p:cNvSpPr txBox="1">
                <a:spLocks/>
              </p:cNvSpPr>
              <p:nvPr/>
            </p:nvSpPr>
            <p:spPr>
              <a:xfrm>
                <a:off x="2057400" y="3813412"/>
                <a:ext cx="8257182" cy="123000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Case 1: meet at element </a:t>
                </a:r>
                <a14:m>
                  <m:oMath xmlns:m="http://schemas.openxmlformats.org/officeDocument/2006/math">
                    <m:r>
                      <a:rPr lang="en-US" dirty="0">
                        <a:solidFill>
                          <a:srgbClr val="FFC000"/>
                        </a:solidFill>
                        <a:latin typeface="Cambria Math"/>
                      </a:rPr>
                      <m:t>&lt;</m:t>
                    </m:r>
                    <m:r>
                      <a:rPr lang="en-US" i="1" dirty="0">
                        <a:solidFill>
                          <a:srgbClr val="FFC000"/>
                        </a:solidFill>
                        <a:latin typeface="Cambria Math"/>
                      </a:rPr>
                      <m:t>𝑝</m:t>
                    </m:r>
                  </m:oMath>
                </a14:m>
                <a:endParaRPr lang="en-US" dirty="0">
                  <a:solidFill>
                    <a:srgbClr val="0070C0"/>
                  </a:solidFill>
                </a:endParaRPr>
              </a:p>
              <a:p>
                <a:pPr marL="0" indent="0">
                  <a:buNone/>
                </a:pPr>
                <a:r>
                  <a:rPr lang="en-US" dirty="0">
                    <a:solidFill>
                      <a:srgbClr val="0070C0"/>
                    </a:solidFill>
                  </a:rPr>
                  <a:t>	</a:t>
                </a:r>
                <a:r>
                  <a:rPr lang="en-US" dirty="0"/>
                  <a:t>Swap </a:t>
                </a:r>
                <a14:m>
                  <m:oMath xmlns:m="http://schemas.openxmlformats.org/officeDocument/2006/math">
                    <m:r>
                      <a:rPr lang="en-US" i="1" dirty="0">
                        <a:solidFill>
                          <a:srgbClr val="FF33CC"/>
                        </a:solidFill>
                        <a:latin typeface="Cambria Math"/>
                      </a:rPr>
                      <m:t>𝑝</m:t>
                    </m:r>
                  </m:oMath>
                </a14:m>
                <a:r>
                  <a:rPr lang="en-US" dirty="0"/>
                  <a:t> with </a:t>
                </a:r>
                <a:r>
                  <a:rPr lang="en-US" dirty="0">
                    <a:solidFill>
                      <a:srgbClr val="FFC000"/>
                    </a:solidFill>
                  </a:rPr>
                  <a:t>pointer position </a:t>
                </a:r>
                <a:r>
                  <a:rPr lang="en-US" dirty="0"/>
                  <a:t>(2 in this case)</a:t>
                </a:r>
              </a:p>
            </p:txBody>
          </p:sp>
        </mc:Choice>
        <mc:Fallback xmlns="">
          <p:sp>
            <p:nvSpPr>
              <p:cNvPr id="179" name="Content Placeholder 2"/>
              <p:cNvSpPr txBox="1">
                <a:spLocks noRot="1" noChangeAspect="1" noMove="1" noResize="1" noEditPoints="1" noAdjustHandles="1" noChangeArrowheads="1" noChangeShapeType="1" noTextEdit="1"/>
              </p:cNvSpPr>
              <p:nvPr/>
            </p:nvSpPr>
            <p:spPr>
              <a:xfrm>
                <a:off x="2057400" y="3813412"/>
                <a:ext cx="8257182" cy="1230004"/>
              </a:xfrm>
              <a:prstGeom prst="rect">
                <a:avLst/>
              </a:prstGeom>
              <a:blipFill>
                <a:blip r:embed="rId2"/>
                <a:stretch>
                  <a:fillRect l="-1536" t="-6186" b="-4124"/>
                </a:stretch>
              </a:blipFill>
            </p:spPr>
            <p:txBody>
              <a:bodyPr/>
              <a:lstStyle/>
              <a:p>
                <a:r>
                  <a:rPr lang="en-US">
                    <a:noFill/>
                  </a:rPr>
                  <a:t> </a:t>
                </a:r>
              </a:p>
            </p:txBody>
          </p:sp>
        </mc:Fallback>
      </mc:AlternateContent>
      <p:grpSp>
        <p:nvGrpSpPr>
          <p:cNvPr id="3" name="Group 2" descr="We have two cases, the first case is when begin and end meet at a value that is less than the pivot. Because the pivot is at index 0, we can just swap the value at index begin with the pivot.">
            <a:extLst>
              <a:ext uri="{FF2B5EF4-FFF2-40B4-BE49-F238E27FC236}">
                <a16:creationId xmlns:a16="http://schemas.microsoft.com/office/drawing/2014/main" id="{75773105-19F6-A6BF-C8A8-032E238B4054}"/>
              </a:ext>
            </a:extLst>
          </p:cNvPr>
          <p:cNvGrpSpPr/>
          <p:nvPr/>
        </p:nvGrpSpPr>
        <p:grpSpPr>
          <a:xfrm>
            <a:off x="2639420" y="4947882"/>
            <a:ext cx="6403076" cy="919518"/>
            <a:chOff x="2639420" y="4947882"/>
            <a:chExt cx="6403076" cy="919518"/>
          </a:xfrm>
        </p:grpSpPr>
        <p:grpSp>
          <p:nvGrpSpPr>
            <p:cNvPr id="180" name="Group 179"/>
            <p:cNvGrpSpPr/>
            <p:nvPr/>
          </p:nvGrpSpPr>
          <p:grpSpPr>
            <a:xfrm>
              <a:off x="2639420" y="5334000"/>
              <a:ext cx="6403076" cy="533400"/>
              <a:chOff x="1445524" y="2895600"/>
              <a:chExt cx="6403076" cy="533400"/>
            </a:xfrm>
          </p:grpSpPr>
          <p:sp>
            <p:nvSpPr>
              <p:cNvPr id="181" name="Rectangle 180"/>
              <p:cNvSpPr/>
              <p:nvPr/>
            </p:nvSpPr>
            <p:spPr>
              <a:xfrm>
                <a:off x="14455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82" name="Rectangle 181"/>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3" name="Rectangle 182"/>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84" name="Rectangle 183"/>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85" name="Rectangle 184"/>
              <p:cNvSpPr/>
              <p:nvPr/>
            </p:nvSpPr>
            <p:spPr>
              <a:xfrm>
                <a:off x="35796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86" name="Rectangle 185"/>
              <p:cNvSpPr/>
              <p:nvPr/>
            </p:nvSpPr>
            <p:spPr>
              <a:xfrm>
                <a:off x="41136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87" name="Rectangle 186"/>
              <p:cNvSpPr/>
              <p:nvPr/>
            </p:nvSpPr>
            <p:spPr>
              <a:xfrm>
                <a:off x="46470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88" name="Rectangle 187"/>
              <p:cNvSpPr/>
              <p:nvPr/>
            </p:nvSpPr>
            <p:spPr>
              <a:xfrm>
                <a:off x="5180462"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89" name="Rectangle 188"/>
              <p:cNvSpPr/>
              <p:nvPr/>
            </p:nvSpPr>
            <p:spPr>
              <a:xfrm>
                <a:off x="57144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190" name="Rectangle 189"/>
              <p:cNvSpPr/>
              <p:nvPr/>
            </p:nvSpPr>
            <p:spPr>
              <a:xfrm>
                <a:off x="62478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91" name="Rectangle 190"/>
              <p:cNvSpPr/>
              <p:nvPr/>
            </p:nvSpPr>
            <p:spPr>
              <a:xfrm>
                <a:off x="67812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192" name="Rectangle 191"/>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sp>
          <p:nvSpPr>
            <p:cNvPr id="193" name="Down Arrow 192"/>
            <p:cNvSpPr/>
            <p:nvPr/>
          </p:nvSpPr>
          <p:spPr>
            <a:xfrm>
              <a:off x="6416723" y="4947882"/>
              <a:ext cx="266700" cy="381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own Arrow 193"/>
            <p:cNvSpPr/>
            <p:nvPr/>
          </p:nvSpPr>
          <p:spPr>
            <a:xfrm>
              <a:off x="6542682" y="4953000"/>
              <a:ext cx="2667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611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FDB077-B10F-EDCC-4F41-BD481BF34B6D}"/>
              </a:ext>
            </a:extLst>
          </p:cNvPr>
          <p:cNvSpPr>
            <a:spLocks noGrp="1"/>
          </p:cNvSpPr>
          <p:nvPr>
            <p:ph type="title"/>
          </p:nvPr>
        </p:nvSpPr>
        <p:spPr>
          <a:xfrm>
            <a:off x="379293" y="0"/>
            <a:ext cx="10515600" cy="1325563"/>
          </a:xfrm>
        </p:spPr>
        <p:txBody>
          <a:bodyPr/>
          <a:lstStyle/>
          <a:p>
            <a:r>
              <a:rPr lang="en-US" dirty="0"/>
              <a:t>Partition – Begin Meets End (Case 2)</a:t>
            </a:r>
          </a:p>
        </p:txBody>
      </p:sp>
      <mc:AlternateContent xmlns:mc="http://schemas.openxmlformats.org/markup-compatibility/2006" xmlns:a14="http://schemas.microsoft.com/office/drawing/2010/main">
        <mc:Choice Requires="a14">
          <p:sp>
            <p:nvSpPr>
              <p:cNvPr id="36" name="Content Placeholder 2"/>
              <p:cNvSpPr txBox="1">
                <a:spLocks/>
              </p:cNvSpPr>
              <p:nvPr/>
            </p:nvSpPr>
            <p:spPr>
              <a:xfrm>
                <a:off x="1827093" y="990600"/>
                <a:ext cx="7774109" cy="157290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a:t>
                </a:r>
                <a:r>
                  <a:rPr lang="en-US" dirty="0">
                    <a:solidFill>
                      <a:srgbClr val="FFC000"/>
                    </a:solidFill>
                  </a:rPr>
                  <a:t>Begin</a:t>
                </a:r>
                <a:r>
                  <a:rPr lang="en-US" dirty="0"/>
                  <a:t> value </a:t>
                </a:r>
                <a14:m>
                  <m:oMath xmlns:m="http://schemas.openxmlformats.org/officeDocument/2006/math">
                    <m:r>
                      <a:rPr lang="en-US" i="1" dirty="0">
                        <a:latin typeface="Cambria Math"/>
                      </a:rPr>
                      <m:t>&lt;</m:t>
                    </m:r>
                    <m:r>
                      <a:rPr lang="en-US" i="1" dirty="0">
                        <a:solidFill>
                          <a:srgbClr val="FF33CC"/>
                        </a:solidFill>
                        <a:latin typeface="Cambria Math"/>
                      </a:rPr>
                      <m:t> </m:t>
                    </m:r>
                    <m:r>
                      <a:rPr lang="en-US" i="1" dirty="0">
                        <a:solidFill>
                          <a:srgbClr val="FF33CC"/>
                        </a:solidFill>
                        <a:latin typeface="Cambria Math"/>
                      </a:rPr>
                      <m:t>𝑝</m:t>
                    </m:r>
                  </m:oMath>
                </a14:m>
                <a:r>
                  <a:rPr lang="en-US" dirty="0"/>
                  <a:t>, move</a:t>
                </a:r>
                <a:r>
                  <a:rPr lang="en-US" dirty="0">
                    <a:solidFill>
                      <a:srgbClr val="FFC000"/>
                    </a:solidFill>
                  </a:rPr>
                  <a:t> Begin</a:t>
                </a:r>
                <a:r>
                  <a:rPr lang="en-US" dirty="0"/>
                  <a:t> right</a:t>
                </a:r>
              </a:p>
              <a:p>
                <a:pPr marL="0" indent="0">
                  <a:buNone/>
                </a:pPr>
                <a:r>
                  <a:rPr lang="en-US" dirty="0"/>
                  <a:t>Else swap </a:t>
                </a:r>
                <a:r>
                  <a:rPr lang="en-US" dirty="0">
                    <a:solidFill>
                      <a:srgbClr val="FFC000"/>
                    </a:solidFill>
                  </a:rPr>
                  <a:t>Begin</a:t>
                </a:r>
                <a:r>
                  <a:rPr lang="en-US" dirty="0"/>
                  <a:t> value with </a:t>
                </a:r>
                <a:r>
                  <a:rPr lang="en-US" dirty="0">
                    <a:solidFill>
                      <a:srgbClr val="0070C0"/>
                    </a:solidFill>
                  </a:rPr>
                  <a:t>End</a:t>
                </a:r>
                <a:r>
                  <a:rPr lang="en-US" dirty="0"/>
                  <a:t> value, move </a:t>
                </a:r>
                <a:r>
                  <a:rPr lang="en-US" dirty="0">
                    <a:solidFill>
                      <a:srgbClr val="0070C0"/>
                    </a:solidFill>
                  </a:rPr>
                  <a:t>End</a:t>
                </a:r>
                <a:r>
                  <a:rPr lang="en-US" dirty="0"/>
                  <a:t> Left</a:t>
                </a:r>
              </a:p>
              <a:p>
                <a:pPr marL="0" indent="0">
                  <a:buNone/>
                </a:pPr>
                <a:r>
                  <a:rPr lang="en-US" dirty="0"/>
                  <a:t>Done when </a:t>
                </a:r>
                <a:r>
                  <a:rPr lang="en-US" dirty="0">
                    <a:solidFill>
                      <a:srgbClr val="FFC000"/>
                    </a:solidFill>
                  </a:rPr>
                  <a:t>Begin</a:t>
                </a:r>
                <a:r>
                  <a:rPr lang="en-US" dirty="0"/>
                  <a:t> = </a:t>
                </a:r>
                <a:r>
                  <a:rPr lang="en-US" dirty="0">
                    <a:solidFill>
                      <a:srgbClr val="0070C0"/>
                    </a:solidFill>
                  </a:rPr>
                  <a:t>End</a:t>
                </a:r>
              </a:p>
            </p:txBody>
          </p:sp>
        </mc:Choice>
        <mc:Fallback xmlns="">
          <p:sp>
            <p:nvSpPr>
              <p:cNvPr id="36" name="Content Placeholder 2"/>
              <p:cNvSpPr txBox="1">
                <a:spLocks noRot="1" noChangeAspect="1" noMove="1" noResize="1" noEditPoints="1" noAdjustHandles="1" noChangeArrowheads="1" noChangeShapeType="1" noTextEdit="1"/>
              </p:cNvSpPr>
              <p:nvPr/>
            </p:nvSpPr>
            <p:spPr>
              <a:xfrm>
                <a:off x="1827093" y="990600"/>
                <a:ext cx="7774109" cy="1572904"/>
              </a:xfrm>
              <a:prstGeom prst="rect">
                <a:avLst/>
              </a:prstGeom>
              <a:blipFill>
                <a:blip r:embed="rId3"/>
                <a:stretch>
                  <a:fillRect l="-1634" t="-5600"/>
                </a:stretch>
              </a:blipFill>
            </p:spPr>
            <p:txBody>
              <a:bodyPr/>
              <a:lstStyle/>
              <a:p>
                <a:r>
                  <a:rPr lang="en-US">
                    <a:noFill/>
                  </a:rPr>
                  <a:t> </a:t>
                </a:r>
              </a:p>
            </p:txBody>
          </p:sp>
        </mc:Fallback>
      </mc:AlternateContent>
      <p:grpSp>
        <p:nvGrpSpPr>
          <p:cNvPr id="2" name="Group 1" descr="When begin and end meet at the same index we need to make sure the value that the pivot goes between begin and end, and that the value that the met at is on the correct side of the pivot.">
            <a:extLst>
              <a:ext uri="{FF2B5EF4-FFF2-40B4-BE49-F238E27FC236}">
                <a16:creationId xmlns:a16="http://schemas.microsoft.com/office/drawing/2014/main" id="{76F8D6F2-A5ED-2AFB-6265-8BF4FF369250}"/>
              </a:ext>
            </a:extLst>
          </p:cNvPr>
          <p:cNvGrpSpPr/>
          <p:nvPr/>
        </p:nvGrpSpPr>
        <p:grpSpPr>
          <a:xfrm>
            <a:off x="2649938" y="2438400"/>
            <a:ext cx="6403076" cy="919518"/>
            <a:chOff x="2649938" y="2438400"/>
            <a:chExt cx="6403076" cy="919518"/>
          </a:xfrm>
        </p:grpSpPr>
        <p:grpSp>
          <p:nvGrpSpPr>
            <p:cNvPr id="164" name="Group 163"/>
            <p:cNvGrpSpPr/>
            <p:nvPr/>
          </p:nvGrpSpPr>
          <p:grpSpPr>
            <a:xfrm>
              <a:off x="2649938" y="2824518"/>
              <a:ext cx="6403076" cy="533400"/>
              <a:chOff x="1445524" y="2895600"/>
              <a:chExt cx="6403076" cy="533400"/>
            </a:xfrm>
          </p:grpSpPr>
          <p:sp>
            <p:nvSpPr>
              <p:cNvPr id="165" name="Rectangle 164"/>
              <p:cNvSpPr/>
              <p:nvPr/>
            </p:nvSpPr>
            <p:spPr>
              <a:xfrm>
                <a:off x="1445524"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66" name="Rectangle 165"/>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67" name="Rectangle 166"/>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68" name="Rectangle 167"/>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69" name="Rectangle 168"/>
              <p:cNvSpPr/>
              <p:nvPr/>
            </p:nvSpPr>
            <p:spPr>
              <a:xfrm>
                <a:off x="35796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70" name="Rectangle 169"/>
              <p:cNvSpPr/>
              <p:nvPr/>
            </p:nvSpPr>
            <p:spPr>
              <a:xfrm>
                <a:off x="41136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71" name="Rectangle 170"/>
              <p:cNvSpPr/>
              <p:nvPr/>
            </p:nvSpPr>
            <p:spPr>
              <a:xfrm>
                <a:off x="46470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72" name="Rectangle 171"/>
              <p:cNvSpPr/>
              <p:nvPr/>
            </p:nvSpPr>
            <p:spPr>
              <a:xfrm>
                <a:off x="51804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73" name="Rectangle 172"/>
              <p:cNvSpPr/>
              <p:nvPr/>
            </p:nvSpPr>
            <p:spPr>
              <a:xfrm>
                <a:off x="5714431" y="2895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174" name="Rectangle 173"/>
              <p:cNvSpPr/>
              <p:nvPr/>
            </p:nvSpPr>
            <p:spPr>
              <a:xfrm>
                <a:off x="62478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75" name="Rectangle 174"/>
              <p:cNvSpPr/>
              <p:nvPr/>
            </p:nvSpPr>
            <p:spPr>
              <a:xfrm>
                <a:off x="67812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176" name="Rectangle 175"/>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sp>
          <p:nvSpPr>
            <p:cNvPr id="177" name="Down Arrow 176"/>
            <p:cNvSpPr/>
            <p:nvPr/>
          </p:nvSpPr>
          <p:spPr>
            <a:xfrm>
              <a:off x="6926236" y="2438400"/>
              <a:ext cx="266700" cy="381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own Arrow 177"/>
            <p:cNvSpPr/>
            <p:nvPr/>
          </p:nvSpPr>
          <p:spPr>
            <a:xfrm>
              <a:off x="7052195" y="2443518"/>
              <a:ext cx="2667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179" name="Content Placeholder 2"/>
              <p:cNvSpPr txBox="1">
                <a:spLocks/>
              </p:cNvSpPr>
              <p:nvPr/>
            </p:nvSpPr>
            <p:spPr>
              <a:xfrm>
                <a:off x="2057400" y="3810000"/>
                <a:ext cx="8257182" cy="123000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Case 2: meet at element </a:t>
                </a:r>
                <a14:m>
                  <m:oMath xmlns:m="http://schemas.openxmlformats.org/officeDocument/2006/math">
                    <m:r>
                      <a:rPr lang="en-US" i="1" dirty="0">
                        <a:solidFill>
                          <a:srgbClr val="0070C0"/>
                        </a:solidFill>
                        <a:latin typeface="Cambria Math"/>
                      </a:rPr>
                      <m:t>&gt;</m:t>
                    </m:r>
                    <m:r>
                      <a:rPr lang="en-US" i="1" dirty="0">
                        <a:solidFill>
                          <a:srgbClr val="0070C0"/>
                        </a:solidFill>
                        <a:latin typeface="Cambria Math"/>
                      </a:rPr>
                      <m:t>𝑝</m:t>
                    </m:r>
                  </m:oMath>
                </a14:m>
                <a:endParaRPr lang="en-US" dirty="0">
                  <a:solidFill>
                    <a:srgbClr val="0070C0"/>
                  </a:solidFill>
                </a:endParaRPr>
              </a:p>
              <a:p>
                <a:pPr marL="0" indent="0">
                  <a:buNone/>
                </a:pPr>
                <a:r>
                  <a:rPr lang="en-US" dirty="0">
                    <a:solidFill>
                      <a:srgbClr val="0070C0"/>
                    </a:solidFill>
                  </a:rPr>
                  <a:t>	</a:t>
                </a:r>
                <a:r>
                  <a:rPr lang="en-US" dirty="0"/>
                  <a:t>Swap </a:t>
                </a:r>
                <a14:m>
                  <m:oMath xmlns:m="http://schemas.openxmlformats.org/officeDocument/2006/math">
                    <m:r>
                      <a:rPr lang="en-US" i="1" dirty="0">
                        <a:solidFill>
                          <a:srgbClr val="FF33CC"/>
                        </a:solidFill>
                        <a:latin typeface="Cambria Math"/>
                      </a:rPr>
                      <m:t>𝑝</m:t>
                    </m:r>
                  </m:oMath>
                </a14:m>
                <a:r>
                  <a:rPr lang="en-US" dirty="0"/>
                  <a:t> with </a:t>
                </a:r>
                <a:r>
                  <a:rPr lang="en-US" dirty="0">
                    <a:solidFill>
                      <a:srgbClr val="FFC000"/>
                    </a:solidFill>
                  </a:rPr>
                  <a:t>value to the left </a:t>
                </a:r>
                <a:r>
                  <a:rPr lang="en-US" dirty="0"/>
                  <a:t>(2 in this case)</a:t>
                </a:r>
              </a:p>
            </p:txBody>
          </p:sp>
        </mc:Choice>
        <mc:Fallback>
          <p:sp>
            <p:nvSpPr>
              <p:cNvPr id="179" name="Content Placeholder 2"/>
              <p:cNvSpPr txBox="1">
                <a:spLocks noRot="1" noChangeAspect="1" noMove="1" noResize="1" noEditPoints="1" noAdjustHandles="1" noChangeArrowheads="1" noChangeShapeType="1" noTextEdit="1"/>
              </p:cNvSpPr>
              <p:nvPr/>
            </p:nvSpPr>
            <p:spPr>
              <a:xfrm>
                <a:off x="2057400" y="3810000"/>
                <a:ext cx="8257182" cy="1230004"/>
              </a:xfrm>
              <a:prstGeom prst="rect">
                <a:avLst/>
              </a:prstGeom>
              <a:blipFill>
                <a:blip r:embed="rId4"/>
                <a:stretch>
                  <a:fillRect l="-1773" t="-5941" b="-4950"/>
                </a:stretch>
              </a:blipFill>
            </p:spPr>
            <p:txBody>
              <a:bodyPr/>
              <a:lstStyle/>
              <a:p>
                <a:r>
                  <a:rPr lang="en-US">
                    <a:noFill/>
                  </a:rPr>
                  <a:t> </a:t>
                </a:r>
              </a:p>
            </p:txBody>
          </p:sp>
        </mc:Fallback>
      </mc:AlternateContent>
      <p:grpSp>
        <p:nvGrpSpPr>
          <p:cNvPr id="3" name="Group 2" descr="The second case is when begin and end meet at a value that is greater than the pivot. Because the pivot is at index 0, we can just swap the value at index begin-1 with the pivot.">
            <a:extLst>
              <a:ext uri="{FF2B5EF4-FFF2-40B4-BE49-F238E27FC236}">
                <a16:creationId xmlns:a16="http://schemas.microsoft.com/office/drawing/2014/main" id="{F2327318-50EB-1436-48FA-5E67A9F3019C}"/>
              </a:ext>
            </a:extLst>
          </p:cNvPr>
          <p:cNvGrpSpPr/>
          <p:nvPr/>
        </p:nvGrpSpPr>
        <p:grpSpPr>
          <a:xfrm>
            <a:off x="2639420" y="4944470"/>
            <a:ext cx="6403076" cy="919518"/>
            <a:chOff x="2639420" y="4944470"/>
            <a:chExt cx="6403076" cy="919518"/>
          </a:xfrm>
        </p:grpSpPr>
        <p:grpSp>
          <p:nvGrpSpPr>
            <p:cNvPr id="180" name="Group 179" descr="We have two cases, the first case is when begin and end meet at a value that is less than the pivot. Because the pivot is at index 0, we can just swap the value at index begin with the pivot."/>
            <p:cNvGrpSpPr/>
            <p:nvPr/>
          </p:nvGrpSpPr>
          <p:grpSpPr>
            <a:xfrm>
              <a:off x="2639420" y="5330588"/>
              <a:ext cx="6403076" cy="533400"/>
              <a:chOff x="1445524" y="2895600"/>
              <a:chExt cx="6403076" cy="533400"/>
            </a:xfrm>
          </p:grpSpPr>
          <p:sp>
            <p:nvSpPr>
              <p:cNvPr id="181" name="Rectangle 180"/>
              <p:cNvSpPr/>
              <p:nvPr/>
            </p:nvSpPr>
            <p:spPr>
              <a:xfrm>
                <a:off x="14455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82" name="Rectangle 181"/>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3" name="Rectangle 182"/>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84" name="Rectangle 183"/>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85" name="Rectangle 184"/>
              <p:cNvSpPr/>
              <p:nvPr/>
            </p:nvSpPr>
            <p:spPr>
              <a:xfrm>
                <a:off x="35796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86" name="Rectangle 185"/>
              <p:cNvSpPr/>
              <p:nvPr/>
            </p:nvSpPr>
            <p:spPr>
              <a:xfrm>
                <a:off x="41136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87" name="Rectangle 186"/>
              <p:cNvSpPr/>
              <p:nvPr/>
            </p:nvSpPr>
            <p:spPr>
              <a:xfrm>
                <a:off x="46470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88" name="Rectangle 187"/>
              <p:cNvSpPr/>
              <p:nvPr/>
            </p:nvSpPr>
            <p:spPr>
              <a:xfrm>
                <a:off x="5180462"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89" name="Rectangle 188"/>
              <p:cNvSpPr/>
              <p:nvPr/>
            </p:nvSpPr>
            <p:spPr>
              <a:xfrm>
                <a:off x="57144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190" name="Rectangle 189"/>
              <p:cNvSpPr/>
              <p:nvPr/>
            </p:nvSpPr>
            <p:spPr>
              <a:xfrm>
                <a:off x="62478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91" name="Rectangle 190"/>
              <p:cNvSpPr/>
              <p:nvPr/>
            </p:nvSpPr>
            <p:spPr>
              <a:xfrm>
                <a:off x="67812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192" name="Rectangle 191"/>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sp>
          <p:nvSpPr>
            <p:cNvPr id="193" name="Down Arrow 192"/>
            <p:cNvSpPr/>
            <p:nvPr/>
          </p:nvSpPr>
          <p:spPr>
            <a:xfrm>
              <a:off x="6915718" y="4944470"/>
              <a:ext cx="266700" cy="381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own Arrow 193"/>
            <p:cNvSpPr/>
            <p:nvPr/>
          </p:nvSpPr>
          <p:spPr>
            <a:xfrm>
              <a:off x="7041677" y="4949588"/>
              <a:ext cx="2667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96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 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514350" indent="-514350">
                  <a:buFont typeface="+mj-lt"/>
                  <a:buAutoNum type="arabicPeriod"/>
                </a:pPr>
                <a:r>
                  <a:rPr lang="en-US" dirty="0"/>
                  <a:t>Put </a:t>
                </a:r>
                <a14:m>
                  <m:oMath xmlns:m="http://schemas.openxmlformats.org/officeDocument/2006/math">
                    <m:r>
                      <a:rPr lang="en-US" b="0" i="1" smtClean="0">
                        <a:solidFill>
                          <a:srgbClr val="FF33CC"/>
                        </a:solidFill>
                        <a:latin typeface="Cambria Math"/>
                      </a:rPr>
                      <m:t>𝑝</m:t>
                    </m:r>
                  </m:oMath>
                </a14:m>
                <a:r>
                  <a:rPr lang="en-US" dirty="0">
                    <a:solidFill>
                      <a:srgbClr val="FF33CC"/>
                    </a:solidFill>
                  </a:rPr>
                  <a:t> </a:t>
                </a:r>
                <a:r>
                  <a:rPr lang="en-US" dirty="0"/>
                  <a:t>at beginning of list</a:t>
                </a:r>
              </a:p>
              <a:p>
                <a:pPr marL="514350" indent="-514350">
                  <a:buFont typeface="+mj-lt"/>
                  <a:buAutoNum type="arabicPeriod"/>
                </a:pPr>
                <a:r>
                  <a:rPr lang="en-US" dirty="0"/>
                  <a:t>Put a pointer (</a:t>
                </a:r>
                <a:r>
                  <a:rPr lang="en-US" dirty="0">
                    <a:solidFill>
                      <a:srgbClr val="FFC000"/>
                    </a:solidFill>
                  </a:rPr>
                  <a:t>Begin</a:t>
                </a:r>
                <a:r>
                  <a:rPr lang="en-US" dirty="0"/>
                  <a:t>) just after </a:t>
                </a:r>
                <a14:m>
                  <m:oMath xmlns:m="http://schemas.openxmlformats.org/officeDocument/2006/math">
                    <m:r>
                      <a:rPr lang="en-US" b="0" i="1" smtClean="0">
                        <a:solidFill>
                          <a:srgbClr val="FF33CC"/>
                        </a:solidFill>
                        <a:latin typeface="Cambria Math"/>
                      </a:rPr>
                      <m:t>𝑝</m:t>
                    </m:r>
                  </m:oMath>
                </a14:m>
                <a:r>
                  <a:rPr lang="en-US" dirty="0"/>
                  <a:t>, and a pointer (</a:t>
                </a:r>
                <a:r>
                  <a:rPr lang="en-US" dirty="0">
                    <a:solidFill>
                      <a:srgbClr val="0070C0"/>
                    </a:solidFill>
                  </a:rPr>
                  <a:t>End</a:t>
                </a:r>
                <a:r>
                  <a:rPr lang="en-US" dirty="0"/>
                  <a:t>) at the end of the list</a:t>
                </a:r>
              </a:p>
              <a:p>
                <a:pPr marL="514350" indent="-514350">
                  <a:buFont typeface="+mj-lt"/>
                  <a:buAutoNum type="arabicPeriod"/>
                </a:pPr>
                <a:r>
                  <a:rPr lang="en-US" dirty="0"/>
                  <a:t>While </a:t>
                </a:r>
                <a:r>
                  <a:rPr lang="en-US" dirty="0">
                    <a:solidFill>
                      <a:srgbClr val="FFC000"/>
                    </a:solidFill>
                  </a:rPr>
                  <a:t>Begin </a:t>
                </a:r>
                <a:r>
                  <a:rPr lang="en-US" dirty="0"/>
                  <a:t>&lt; </a:t>
                </a:r>
                <a:r>
                  <a:rPr lang="en-US" dirty="0">
                    <a:solidFill>
                      <a:srgbClr val="0070C0"/>
                    </a:solidFill>
                  </a:rPr>
                  <a:t>End:</a:t>
                </a:r>
              </a:p>
              <a:p>
                <a:pPr marL="914400" lvl="1" indent="-514350">
                  <a:buFont typeface="+mj-lt"/>
                  <a:buAutoNum type="arabicPeriod"/>
                </a:pPr>
                <a:r>
                  <a:rPr lang="en-US" dirty="0"/>
                  <a:t>If </a:t>
                </a:r>
                <a:r>
                  <a:rPr lang="en-US" dirty="0">
                    <a:solidFill>
                      <a:srgbClr val="FFC000"/>
                    </a:solidFill>
                  </a:rPr>
                  <a:t>Begin</a:t>
                </a:r>
                <a:r>
                  <a:rPr lang="en-US" dirty="0"/>
                  <a:t> value </a:t>
                </a:r>
                <a14:m>
                  <m:oMath xmlns:m="http://schemas.openxmlformats.org/officeDocument/2006/math">
                    <m:r>
                      <a:rPr lang="en-US" i="1" dirty="0">
                        <a:solidFill>
                          <a:srgbClr val="FF33CC"/>
                        </a:solidFill>
                        <a:latin typeface="Cambria Math"/>
                      </a:rPr>
                      <m:t>&lt; </m:t>
                    </m:r>
                    <m:r>
                      <a:rPr lang="en-US" i="1" dirty="0">
                        <a:solidFill>
                          <a:srgbClr val="FF33CC"/>
                        </a:solidFill>
                        <a:latin typeface="Cambria Math"/>
                      </a:rPr>
                      <m:t>𝑝</m:t>
                    </m:r>
                  </m:oMath>
                </a14:m>
                <a:r>
                  <a:rPr lang="en-US" dirty="0"/>
                  <a:t>, move</a:t>
                </a:r>
                <a:r>
                  <a:rPr lang="en-US" dirty="0">
                    <a:solidFill>
                      <a:srgbClr val="FFC000"/>
                    </a:solidFill>
                  </a:rPr>
                  <a:t> Begin</a:t>
                </a:r>
                <a:r>
                  <a:rPr lang="en-US" dirty="0"/>
                  <a:t> right</a:t>
                </a:r>
              </a:p>
              <a:p>
                <a:pPr marL="914400" lvl="1" indent="-514350">
                  <a:buFont typeface="+mj-lt"/>
                  <a:buAutoNum type="arabicPeriod"/>
                </a:pPr>
                <a:r>
                  <a:rPr lang="en-US" dirty="0"/>
                  <a:t>Else swap </a:t>
                </a:r>
                <a:r>
                  <a:rPr lang="en-US" dirty="0">
                    <a:solidFill>
                      <a:srgbClr val="FFC000"/>
                    </a:solidFill>
                  </a:rPr>
                  <a:t>Begin</a:t>
                </a:r>
                <a:r>
                  <a:rPr lang="en-US" dirty="0"/>
                  <a:t> value with </a:t>
                </a:r>
                <a:r>
                  <a:rPr lang="en-US" dirty="0">
                    <a:solidFill>
                      <a:srgbClr val="0070C0"/>
                    </a:solidFill>
                  </a:rPr>
                  <a:t>End</a:t>
                </a:r>
                <a:r>
                  <a:rPr lang="en-US" dirty="0"/>
                  <a:t> value, move </a:t>
                </a:r>
                <a:r>
                  <a:rPr lang="en-US" dirty="0">
                    <a:solidFill>
                      <a:srgbClr val="0070C0"/>
                    </a:solidFill>
                  </a:rPr>
                  <a:t>End</a:t>
                </a:r>
                <a:r>
                  <a:rPr lang="en-US" dirty="0"/>
                  <a:t> Left</a:t>
                </a:r>
              </a:p>
              <a:p>
                <a:pPr marL="514350" indent="-514350">
                  <a:buFont typeface="+mj-lt"/>
                  <a:buAutoNum type="arabicPeriod"/>
                </a:pPr>
                <a:r>
                  <a:rPr lang="en-US" dirty="0"/>
                  <a:t>If pointers meet at element </a:t>
                </a:r>
                <a14:m>
                  <m:oMath xmlns:m="http://schemas.openxmlformats.org/officeDocument/2006/math">
                    <m:r>
                      <a:rPr lang="en-US" dirty="0">
                        <a:solidFill>
                          <a:srgbClr val="FFC000"/>
                        </a:solidFill>
                        <a:latin typeface="Cambria Math"/>
                      </a:rPr>
                      <m:t>&lt;</m:t>
                    </m:r>
                    <m:r>
                      <a:rPr lang="en-US" i="1" dirty="0">
                        <a:solidFill>
                          <a:srgbClr val="FFC000"/>
                        </a:solidFill>
                        <a:latin typeface="Cambria Math"/>
                      </a:rPr>
                      <m:t>𝑝</m:t>
                    </m:r>
                  </m:oMath>
                </a14:m>
                <a:r>
                  <a:rPr lang="en-US" dirty="0"/>
                  <a:t>: Swap </a:t>
                </a:r>
                <a14:m>
                  <m:oMath xmlns:m="http://schemas.openxmlformats.org/officeDocument/2006/math">
                    <m:r>
                      <a:rPr lang="en-US" i="1" dirty="0" smtClean="0">
                        <a:solidFill>
                          <a:srgbClr val="FF33CC"/>
                        </a:solidFill>
                        <a:latin typeface="Cambria Math"/>
                      </a:rPr>
                      <m:t>𝑝</m:t>
                    </m:r>
                  </m:oMath>
                </a14:m>
                <a:r>
                  <a:rPr lang="en-US" dirty="0"/>
                  <a:t> with </a:t>
                </a:r>
                <a:r>
                  <a:rPr lang="en-US" dirty="0">
                    <a:solidFill>
                      <a:srgbClr val="FFC000"/>
                    </a:solidFill>
                  </a:rPr>
                  <a:t>pointer position</a:t>
                </a:r>
              </a:p>
              <a:p>
                <a:pPr marL="514350" indent="-514350">
                  <a:buFont typeface="+mj-lt"/>
                  <a:buAutoNum type="arabicPeriod"/>
                </a:pPr>
                <a:r>
                  <a:rPr lang="en-US" dirty="0"/>
                  <a:t>Else If pointers meet at element </a:t>
                </a:r>
                <a14:m>
                  <m:oMath xmlns:m="http://schemas.openxmlformats.org/officeDocument/2006/math">
                    <m:r>
                      <a:rPr lang="en-US" i="1" dirty="0">
                        <a:solidFill>
                          <a:srgbClr val="0070C0"/>
                        </a:solidFill>
                        <a:latin typeface="Cambria Math"/>
                      </a:rPr>
                      <m:t>&gt;</m:t>
                    </m:r>
                    <m:r>
                      <a:rPr lang="en-US" i="1" dirty="0">
                        <a:solidFill>
                          <a:srgbClr val="0070C0"/>
                        </a:solidFill>
                        <a:latin typeface="Cambria Math"/>
                      </a:rPr>
                      <m:t>𝑝</m:t>
                    </m:r>
                  </m:oMath>
                </a14:m>
                <a:r>
                  <a:rPr lang="en-US" dirty="0">
                    <a:solidFill>
                      <a:srgbClr val="0070C0"/>
                    </a:solidFill>
                  </a:rPr>
                  <a:t>: </a:t>
                </a:r>
                <a:r>
                  <a:rPr lang="en-US" dirty="0"/>
                  <a:t>Swap </a:t>
                </a:r>
                <a14:m>
                  <m:oMath xmlns:m="http://schemas.openxmlformats.org/officeDocument/2006/math">
                    <m:r>
                      <a:rPr lang="en-US" i="1" dirty="0" smtClean="0">
                        <a:solidFill>
                          <a:srgbClr val="FF33CC"/>
                        </a:solidFill>
                        <a:latin typeface="Cambria Math"/>
                      </a:rPr>
                      <m:t>𝑝</m:t>
                    </m:r>
                  </m:oMath>
                </a14:m>
                <a:r>
                  <a:rPr lang="en-US" dirty="0"/>
                  <a:t> with </a:t>
                </a:r>
                <a:r>
                  <a:rPr lang="en-US" dirty="0">
                    <a:solidFill>
                      <a:srgbClr val="FFC000"/>
                    </a:solidFill>
                  </a:rPr>
                  <a:t>value to the left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US">
                    <a:noFill/>
                  </a:rPr>
                  <a:t> </a:t>
                </a:r>
              </a:p>
            </p:txBody>
          </p:sp>
        </mc:Fallback>
      </mc:AlternateContent>
      <p:sp>
        <p:nvSpPr>
          <p:cNvPr id="5" name="TextBox 4"/>
          <p:cNvSpPr txBox="1"/>
          <p:nvPr/>
        </p:nvSpPr>
        <p:spPr>
          <a:xfrm>
            <a:off x="8153400" y="6015693"/>
            <a:ext cx="1673856" cy="523220"/>
          </a:xfrm>
          <a:prstGeom prst="rect">
            <a:avLst/>
          </a:prstGeom>
          <a:noFill/>
        </p:spPr>
        <p:txBody>
          <a:bodyPr wrap="none" rtlCol="0">
            <a:spAutoFit/>
          </a:bodyPr>
          <a:lstStyle/>
          <a:p>
            <a:r>
              <a:rPr lang="en-US" sz="2800" dirty="0">
                <a:solidFill>
                  <a:srgbClr val="FF0000"/>
                </a:solidFill>
              </a:rPr>
              <a:t>Run time?</a:t>
            </a:r>
          </a:p>
        </p:txBody>
      </p:sp>
      <mc:AlternateContent xmlns:mc="http://schemas.openxmlformats.org/markup-compatibility/2006" xmlns:a14="http://schemas.microsoft.com/office/drawing/2010/main">
        <mc:Choice Requires="a14">
          <p:sp>
            <p:nvSpPr>
              <p:cNvPr id="6" name="TextBox 5"/>
              <p:cNvSpPr txBox="1"/>
              <p:nvPr/>
            </p:nvSpPr>
            <p:spPr>
              <a:xfrm>
                <a:off x="9982200" y="6015693"/>
                <a:ext cx="102835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a:solidFill>
                            <a:srgbClr val="FF0000"/>
                          </a:solidFill>
                          <a:latin typeface="Cambria Math"/>
                        </a:rPr>
                        <m:t>𝑂</m:t>
                      </m:r>
                      <m:r>
                        <a:rPr lang="en-US" sz="2800" i="1" dirty="0">
                          <a:solidFill>
                            <a:srgbClr val="FF0000"/>
                          </a:solidFill>
                          <a:latin typeface="Cambria Math"/>
                        </a:rPr>
                        <m:t>(</m:t>
                      </m:r>
                      <m:r>
                        <a:rPr lang="en-US" sz="2800" i="1" dirty="0">
                          <a:solidFill>
                            <a:srgbClr val="FF0000"/>
                          </a:solidFill>
                          <a:latin typeface="Cambria Math"/>
                        </a:rPr>
                        <m:t>𝑛</m:t>
                      </m:r>
                      <m:r>
                        <a:rPr lang="en-US" sz="2800" i="1" dirty="0">
                          <a:solidFill>
                            <a:srgbClr val="FF0000"/>
                          </a:solidFill>
                          <a:latin typeface="Cambria Math"/>
                        </a:rPr>
                        <m:t>)</m:t>
                      </m:r>
                    </m:oMath>
                  </m:oMathPara>
                </a14:m>
                <a:endParaRPr lang="en-US" sz="28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982200" y="6015693"/>
                <a:ext cx="1028358" cy="523220"/>
              </a:xfrm>
              <a:prstGeom prst="rect">
                <a:avLst/>
              </a:prstGeom>
              <a:blipFill>
                <a:blip r:embed="rId3"/>
                <a:stretch>
                  <a:fillRect r="-2439" b="-16667"/>
                </a:stretch>
              </a:blipFill>
            </p:spPr>
            <p:txBody>
              <a:bodyPr/>
              <a:lstStyle/>
              <a:p>
                <a:r>
                  <a:rPr lang="en-US">
                    <a:noFill/>
                  </a:rPr>
                  <a:t> </a:t>
                </a:r>
              </a:p>
            </p:txBody>
          </p:sp>
        </mc:Fallback>
      </mc:AlternateContent>
    </p:spTree>
    <p:extLst>
      <p:ext uri="{BB962C8B-B14F-4D97-AF65-F5344CB8AC3E}">
        <p14:creationId xmlns:p14="http://schemas.microsoft.com/office/powerpoint/2010/main" val="197349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Conquer</a:t>
            </a:r>
          </a:p>
        </p:txBody>
      </p:sp>
      <p:sp>
        <p:nvSpPr>
          <p:cNvPr id="25" name="Content Placeholder 2"/>
          <p:cNvSpPr>
            <a:spLocks noGrp="1"/>
          </p:cNvSpPr>
          <p:nvPr>
            <p:ph idx="1"/>
          </p:nvPr>
        </p:nvSpPr>
        <p:spPr>
          <a:xfrm>
            <a:off x="2514600" y="5229710"/>
            <a:ext cx="8229600" cy="685800"/>
          </a:xfrm>
        </p:spPr>
        <p:txBody>
          <a:bodyPr>
            <a:normAutofit/>
          </a:bodyPr>
          <a:lstStyle/>
          <a:p>
            <a:pPr marL="0" indent="0">
              <a:buNone/>
            </a:pPr>
            <a:r>
              <a:rPr lang="en-US" dirty="0"/>
              <a:t>Recursively sort </a:t>
            </a:r>
            <a:r>
              <a:rPr lang="en-US" dirty="0">
                <a:solidFill>
                  <a:srgbClr val="FFC000"/>
                </a:solidFill>
              </a:rPr>
              <a:t>Left</a:t>
            </a:r>
            <a:r>
              <a:rPr lang="en-US" dirty="0"/>
              <a:t> and </a:t>
            </a:r>
            <a:r>
              <a:rPr lang="en-US" dirty="0">
                <a:solidFill>
                  <a:srgbClr val="0070C0"/>
                </a:solidFill>
              </a:rPr>
              <a:t>Right</a:t>
            </a:r>
            <a:r>
              <a:rPr lang="en-US" dirty="0"/>
              <a:t> </a:t>
            </a:r>
            <a:r>
              <a:rPr lang="en-US" dirty="0" err="1"/>
              <a:t>sublists</a:t>
            </a:r>
            <a:endParaRPr lang="en-US" dirty="0"/>
          </a:p>
        </p:txBody>
      </p:sp>
      <p:grpSp>
        <p:nvGrpSpPr>
          <p:cNvPr id="3" name="Group 2" descr="After partitioning, all elements less than the pivot are to the left, all elements greater than the pivot are to the right, and the pivot is at exactly the index it belongs in for sorting the list.">
            <a:extLst>
              <a:ext uri="{FF2B5EF4-FFF2-40B4-BE49-F238E27FC236}">
                <a16:creationId xmlns:a16="http://schemas.microsoft.com/office/drawing/2014/main" id="{4546323E-26FD-AF3B-B0FC-5EF3A7E60A73}"/>
              </a:ext>
            </a:extLst>
          </p:cNvPr>
          <p:cNvGrpSpPr/>
          <p:nvPr/>
        </p:nvGrpSpPr>
        <p:grpSpPr>
          <a:xfrm>
            <a:off x="2604909" y="1447800"/>
            <a:ext cx="6924151" cy="2339510"/>
            <a:chOff x="2604909" y="1447800"/>
            <a:chExt cx="6924151" cy="2339510"/>
          </a:xfrm>
        </p:grpSpPr>
        <p:grpSp>
          <p:nvGrpSpPr>
            <p:cNvPr id="5" name="Group 4"/>
            <p:cNvGrpSpPr/>
            <p:nvPr/>
          </p:nvGrpSpPr>
          <p:grpSpPr>
            <a:xfrm>
              <a:off x="2604910" y="1447800"/>
              <a:ext cx="6403076" cy="533400"/>
              <a:chOff x="1445524" y="2895600"/>
              <a:chExt cx="6403076" cy="533400"/>
            </a:xfrm>
          </p:grpSpPr>
          <p:sp>
            <p:nvSpPr>
              <p:cNvPr id="6" name="Rectangle 5"/>
              <p:cNvSpPr/>
              <p:nvPr/>
            </p:nvSpPr>
            <p:spPr>
              <a:xfrm>
                <a:off x="14455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 name="Rectangle 6"/>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 name="Rectangle 7"/>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 name="Rectangle 8"/>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p:cNvSpPr/>
              <p:nvPr/>
            </p:nvSpPr>
            <p:spPr>
              <a:xfrm>
                <a:off x="35796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 name="Rectangle 10"/>
              <p:cNvSpPr/>
              <p:nvPr/>
            </p:nvSpPr>
            <p:spPr>
              <a:xfrm>
                <a:off x="41136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p:cNvSpPr/>
              <p:nvPr/>
            </p:nvSpPr>
            <p:spPr>
              <a:xfrm>
                <a:off x="46470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3" name="Rectangle 12"/>
              <p:cNvSpPr/>
              <p:nvPr/>
            </p:nvSpPr>
            <p:spPr>
              <a:xfrm>
                <a:off x="5180462"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4" name="Rectangle 13"/>
              <p:cNvSpPr/>
              <p:nvPr/>
            </p:nvSpPr>
            <p:spPr>
              <a:xfrm>
                <a:off x="57144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15" name="Rectangle 14"/>
              <p:cNvSpPr/>
              <p:nvPr/>
            </p:nvSpPr>
            <p:spPr>
              <a:xfrm>
                <a:off x="62478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6" name="Rectangle 15"/>
              <p:cNvSpPr/>
              <p:nvPr/>
            </p:nvSpPr>
            <p:spPr>
              <a:xfrm>
                <a:off x="67812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17" name="Rectangle 16"/>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sp>
          <p:nvSpPr>
            <p:cNvPr id="18" name="Right Brace 17"/>
            <p:cNvSpPr/>
            <p:nvPr/>
          </p:nvSpPr>
          <p:spPr>
            <a:xfrm rot="5400000">
              <a:off x="4246480" y="339634"/>
              <a:ext cx="451798" cy="3734939"/>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9" name="TextBox 18"/>
                <p:cNvSpPr txBox="1"/>
                <p:nvPr/>
              </p:nvSpPr>
              <p:spPr>
                <a:xfrm>
                  <a:off x="3176618" y="2433000"/>
                  <a:ext cx="2643481" cy="523220"/>
                </a:xfrm>
                <a:prstGeom prst="rect">
                  <a:avLst/>
                </a:prstGeom>
                <a:noFill/>
              </p:spPr>
              <p:txBody>
                <a:bodyPr wrap="none" rtlCol="0">
                  <a:spAutoFit/>
                </a:bodyPr>
                <a:lstStyle/>
                <a:p>
                  <a:r>
                    <a:rPr lang="en-US" sz="2800" dirty="0"/>
                    <a:t>All elements </a:t>
                  </a:r>
                  <a14:m>
                    <m:oMath xmlns:m="http://schemas.openxmlformats.org/officeDocument/2006/math">
                      <m:r>
                        <a:rPr lang="en-US" sz="2800" i="1" dirty="0">
                          <a:latin typeface="Cambria Math"/>
                        </a:rPr>
                        <m:t>&lt;</m:t>
                      </m:r>
                      <m:r>
                        <a:rPr lang="en-US" sz="2800" i="1" dirty="0">
                          <a:latin typeface="Cambria Math"/>
                        </a:rPr>
                        <m:t>𝑝</m:t>
                      </m:r>
                    </m:oMath>
                  </a14:m>
                  <a:endParaRPr lang="en-US" sz="2800" dirty="0"/>
                </a:p>
              </p:txBody>
            </p:sp>
          </mc:Choice>
          <mc:Fallback>
            <p:sp>
              <p:nvSpPr>
                <p:cNvPr id="19" name="TextBox 18"/>
                <p:cNvSpPr txBox="1">
                  <a:spLocks noRot="1" noChangeAspect="1" noMove="1" noResize="1" noEditPoints="1" noAdjustHandles="1" noChangeArrowheads="1" noChangeShapeType="1" noTextEdit="1"/>
                </p:cNvSpPr>
                <p:nvPr/>
              </p:nvSpPr>
              <p:spPr>
                <a:xfrm>
                  <a:off x="3176618" y="2433000"/>
                  <a:ext cx="2643481" cy="523220"/>
                </a:xfrm>
                <a:prstGeom prst="rect">
                  <a:avLst/>
                </a:prstGeom>
                <a:blipFill>
                  <a:blip r:embed="rId2"/>
                  <a:stretch>
                    <a:fillRect l="-4608" t="-10465" b="-32558"/>
                  </a:stretch>
                </a:blipFill>
              </p:spPr>
              <p:txBody>
                <a:bodyPr/>
                <a:lstStyle/>
                <a:p>
                  <a:r>
                    <a:rPr lang="en-US">
                      <a:noFill/>
                    </a:rPr>
                    <a:t> </a:t>
                  </a:r>
                </a:p>
              </p:txBody>
            </p:sp>
          </mc:Fallback>
        </mc:AlternateContent>
        <p:sp>
          <p:nvSpPr>
            <p:cNvPr id="20" name="Right Brace 19"/>
            <p:cNvSpPr/>
            <p:nvPr/>
          </p:nvSpPr>
          <p:spPr>
            <a:xfrm rot="5400000">
              <a:off x="7720885" y="1145894"/>
              <a:ext cx="451797" cy="2122410"/>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1" name="TextBox 20"/>
                <p:cNvSpPr txBox="1"/>
                <p:nvPr/>
              </p:nvSpPr>
              <p:spPr>
                <a:xfrm>
                  <a:off x="6885579" y="2354868"/>
                  <a:ext cx="2643481" cy="523220"/>
                </a:xfrm>
                <a:prstGeom prst="rect">
                  <a:avLst/>
                </a:prstGeom>
                <a:noFill/>
              </p:spPr>
              <p:txBody>
                <a:bodyPr wrap="none" rtlCol="0">
                  <a:spAutoFit/>
                </a:bodyPr>
                <a:lstStyle/>
                <a:p>
                  <a:r>
                    <a:rPr lang="en-US" sz="2800" dirty="0"/>
                    <a:t>All elements </a:t>
                  </a:r>
                  <a14:m>
                    <m:oMath xmlns:m="http://schemas.openxmlformats.org/officeDocument/2006/math">
                      <m:r>
                        <a:rPr lang="en-US" sz="2800" dirty="0">
                          <a:latin typeface="Cambria Math"/>
                        </a:rPr>
                        <m:t>&gt;</m:t>
                      </m:r>
                      <m:r>
                        <a:rPr lang="en-US" sz="2800" i="1" dirty="0">
                          <a:latin typeface="Cambria Math"/>
                        </a:rPr>
                        <m:t>𝑝</m:t>
                      </m:r>
                    </m:oMath>
                  </a14:m>
                  <a:endParaRPr lang="en-US" sz="2800" dirty="0"/>
                </a:p>
              </p:txBody>
            </p:sp>
          </mc:Choice>
          <mc:Fallback>
            <p:sp>
              <p:nvSpPr>
                <p:cNvPr id="21" name="TextBox 20"/>
                <p:cNvSpPr txBox="1">
                  <a:spLocks noRot="1" noChangeAspect="1" noMove="1" noResize="1" noEditPoints="1" noAdjustHandles="1" noChangeArrowheads="1" noChangeShapeType="1" noTextEdit="1"/>
                </p:cNvSpPr>
                <p:nvPr/>
              </p:nvSpPr>
              <p:spPr>
                <a:xfrm>
                  <a:off x="6885579" y="2354868"/>
                  <a:ext cx="2643481" cy="523220"/>
                </a:xfrm>
                <a:prstGeom prst="rect">
                  <a:avLst/>
                </a:prstGeom>
                <a:blipFill>
                  <a:blip r:embed="rId3"/>
                  <a:stretch>
                    <a:fillRect l="-4850" t="-10465" b="-32558"/>
                  </a:stretch>
                </a:blipFill>
              </p:spPr>
              <p:txBody>
                <a:bodyPr/>
                <a:lstStyle/>
                <a:p>
                  <a:r>
                    <a:rPr lang="en-US">
                      <a:noFill/>
                    </a:rPr>
                    <a:t> </a:t>
                  </a:r>
                </a:p>
              </p:txBody>
            </p:sp>
          </mc:Fallback>
        </mc:AlternateContent>
        <p:sp>
          <p:nvSpPr>
            <p:cNvPr id="22" name="TextBox 21"/>
            <p:cNvSpPr txBox="1"/>
            <p:nvPr/>
          </p:nvSpPr>
          <p:spPr>
            <a:xfrm>
              <a:off x="4742915" y="3264090"/>
              <a:ext cx="3818674" cy="523220"/>
            </a:xfrm>
            <a:prstGeom prst="rect">
              <a:avLst/>
            </a:prstGeom>
            <a:noFill/>
          </p:spPr>
          <p:txBody>
            <a:bodyPr wrap="none" rtlCol="0">
              <a:spAutoFit/>
            </a:bodyPr>
            <a:lstStyle/>
            <a:p>
              <a:r>
                <a:rPr lang="en-US" sz="2800" dirty="0"/>
                <a:t>Exactly where it belongs!</a:t>
              </a:r>
            </a:p>
          </p:txBody>
        </p:sp>
        <p:cxnSp>
          <p:nvCxnSpPr>
            <p:cNvPr id="24" name="Straight Arrow Connector 23"/>
            <p:cNvCxnSpPr>
              <a:stCxn id="22" idx="0"/>
              <a:endCxn id="13" idx="2"/>
            </p:cNvCxnSpPr>
            <p:nvPr/>
          </p:nvCxnSpPr>
          <p:spPr>
            <a:xfrm flipH="1" flipV="1">
              <a:off x="6606548" y="1981200"/>
              <a:ext cx="45704" cy="1282890"/>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1821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Quicksort Run Time (Best)</a:t>
            </a:r>
          </a:p>
        </p:txBody>
      </p:sp>
      <p:sp>
        <p:nvSpPr>
          <p:cNvPr id="3" name="Content Placeholder 2"/>
          <p:cNvSpPr>
            <a:spLocks noGrp="1"/>
          </p:cNvSpPr>
          <p:nvPr>
            <p:ph idx="1"/>
          </p:nvPr>
        </p:nvSpPr>
        <p:spPr>
          <a:xfrm>
            <a:off x="2209800" y="4343400"/>
            <a:ext cx="8229600" cy="838200"/>
          </a:xfrm>
        </p:spPr>
        <p:txBody>
          <a:bodyPr/>
          <a:lstStyle/>
          <a:p>
            <a:pPr marL="0" indent="0">
              <a:buNone/>
            </a:pPr>
            <a:r>
              <a:rPr lang="en-US" dirty="0"/>
              <a:t>Then we divide in half each time</a:t>
            </a:r>
          </a:p>
        </p:txBody>
      </p:sp>
      <p:grpSp>
        <p:nvGrpSpPr>
          <p:cNvPr id="34" name="Group 33" descr="When the pivot is the median, the two half-lists are of the same size at ever step.">
            <a:extLst>
              <a:ext uri="{FF2B5EF4-FFF2-40B4-BE49-F238E27FC236}">
                <a16:creationId xmlns:a16="http://schemas.microsoft.com/office/drawing/2014/main" id="{273F4CBF-52A4-FDBD-17E0-A4C7F7F6B9E0}"/>
              </a:ext>
            </a:extLst>
          </p:cNvPr>
          <p:cNvGrpSpPr/>
          <p:nvPr/>
        </p:nvGrpSpPr>
        <p:grpSpPr>
          <a:xfrm>
            <a:off x="2619228" y="2438400"/>
            <a:ext cx="6403076" cy="1676400"/>
            <a:chOff x="2619228" y="2438400"/>
            <a:chExt cx="6403076" cy="1676400"/>
          </a:xfrm>
        </p:grpSpPr>
        <p:grpSp>
          <p:nvGrpSpPr>
            <p:cNvPr id="5" name="Group 4" descr="When the pivot is the median, the two half-lists are of the same size at ever step."/>
            <p:cNvGrpSpPr/>
            <p:nvPr/>
          </p:nvGrpSpPr>
          <p:grpSpPr>
            <a:xfrm>
              <a:off x="2619228" y="2438400"/>
              <a:ext cx="6403076" cy="533400"/>
              <a:chOff x="1445524" y="2895600"/>
              <a:chExt cx="6403076" cy="533400"/>
            </a:xfrm>
          </p:grpSpPr>
          <p:sp>
            <p:nvSpPr>
              <p:cNvPr id="6" name="Rectangle 5"/>
              <p:cNvSpPr/>
              <p:nvPr/>
            </p:nvSpPr>
            <p:spPr>
              <a:xfrm>
                <a:off x="14455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 name="Rectangle 6"/>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 name="Rectangle 7"/>
              <p:cNvSpPr/>
              <p:nvPr/>
            </p:nvSpPr>
            <p:spPr>
              <a:xfrm>
                <a:off x="25128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9" name="Rectangle 8"/>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p:cNvSpPr/>
              <p:nvPr/>
            </p:nvSpPr>
            <p:spPr>
              <a:xfrm>
                <a:off x="35796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 name="Rectangle 10"/>
              <p:cNvSpPr/>
              <p:nvPr/>
            </p:nvSpPr>
            <p:spPr>
              <a:xfrm>
                <a:off x="41136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p:cNvSpPr/>
              <p:nvPr/>
            </p:nvSpPr>
            <p:spPr>
              <a:xfrm>
                <a:off x="4647062"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3" name="Rectangle 12"/>
              <p:cNvSpPr/>
              <p:nvPr/>
            </p:nvSpPr>
            <p:spPr>
              <a:xfrm>
                <a:off x="5180462"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4" name="Rectangle 13"/>
              <p:cNvSpPr/>
              <p:nvPr/>
            </p:nvSpPr>
            <p:spPr>
              <a:xfrm>
                <a:off x="57144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15" name="Rectangle 14"/>
              <p:cNvSpPr/>
              <p:nvPr/>
            </p:nvSpPr>
            <p:spPr>
              <a:xfrm>
                <a:off x="62478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6" name="Rectangle 15"/>
              <p:cNvSpPr/>
              <p:nvPr/>
            </p:nvSpPr>
            <p:spPr>
              <a:xfrm>
                <a:off x="67812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17" name="Rectangle 16"/>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grpSp>
          <p:nvGrpSpPr>
            <p:cNvPr id="18" name="Group 17"/>
            <p:cNvGrpSpPr/>
            <p:nvPr/>
          </p:nvGrpSpPr>
          <p:grpSpPr>
            <a:xfrm>
              <a:off x="2619228" y="3581400"/>
              <a:ext cx="6403076" cy="533400"/>
              <a:chOff x="1445524" y="2895600"/>
              <a:chExt cx="6403076" cy="533400"/>
            </a:xfrm>
          </p:grpSpPr>
          <p:sp>
            <p:nvSpPr>
              <p:cNvPr id="19" name="Rectangle 18"/>
              <p:cNvSpPr/>
              <p:nvPr/>
            </p:nvSpPr>
            <p:spPr>
              <a:xfrm>
                <a:off x="14455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0" name="Rectangle 19"/>
              <p:cNvSpPr/>
              <p:nvPr/>
            </p:nvSpPr>
            <p:spPr>
              <a:xfrm>
                <a:off x="1978924"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1" name="Rectangle 20"/>
              <p:cNvSpPr/>
              <p:nvPr/>
            </p:nvSpPr>
            <p:spPr>
              <a:xfrm>
                <a:off x="2512893"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2" name="Rectangle 21"/>
              <p:cNvSpPr/>
              <p:nvPr/>
            </p:nvSpPr>
            <p:spPr>
              <a:xfrm>
                <a:off x="30462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3" name="Rectangle 22"/>
              <p:cNvSpPr/>
              <p:nvPr/>
            </p:nvSpPr>
            <p:spPr>
              <a:xfrm>
                <a:off x="3579693"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4" name="Rectangle 23"/>
              <p:cNvSpPr/>
              <p:nvPr/>
            </p:nvSpPr>
            <p:spPr>
              <a:xfrm>
                <a:off x="4113662" y="2895600"/>
                <a:ext cx="533400" cy="533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5" name="Rectangle 24"/>
              <p:cNvSpPr/>
              <p:nvPr/>
            </p:nvSpPr>
            <p:spPr>
              <a:xfrm>
                <a:off x="4647062" y="2895600"/>
                <a:ext cx="533400" cy="533400"/>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6" name="Rectangle 25"/>
              <p:cNvSpPr/>
              <p:nvPr/>
            </p:nvSpPr>
            <p:spPr>
              <a:xfrm>
                <a:off x="5180462"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7" name="Rectangle 26"/>
              <p:cNvSpPr/>
              <p:nvPr/>
            </p:nvSpPr>
            <p:spPr>
              <a:xfrm>
                <a:off x="57144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28" name="Rectangle 27"/>
              <p:cNvSpPr/>
              <p:nvPr/>
            </p:nvSpPr>
            <p:spPr>
              <a:xfrm>
                <a:off x="6247831"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29" name="Rectangle 28"/>
              <p:cNvSpPr/>
              <p:nvPr/>
            </p:nvSpPr>
            <p:spPr>
              <a:xfrm>
                <a:off x="67812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30" name="Rectangle 29"/>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grpSp>
      <mc:AlternateContent xmlns:mc="http://schemas.openxmlformats.org/markup-compatibility/2006" xmlns:a14="http://schemas.microsoft.com/office/drawing/2010/main">
        <mc:Choice Requires="a14">
          <p:sp>
            <p:nvSpPr>
              <p:cNvPr id="31" name="Content Placeholder 2"/>
              <p:cNvSpPr txBox="1">
                <a:spLocks/>
              </p:cNvSpPr>
              <p:nvPr/>
            </p:nvSpPr>
            <p:spPr>
              <a:xfrm>
                <a:off x="1971531" y="5105400"/>
                <a:ext cx="82296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i="1" dirty="0">
                          <a:solidFill>
                            <a:srgbClr val="FF0000"/>
                          </a:solidFill>
                          <a:latin typeface="Cambria Math"/>
                        </a:rPr>
                        <m:t>𝑇</m:t>
                      </m:r>
                      <m:d>
                        <m:dPr>
                          <m:ctrlPr>
                            <a:rPr lang="en-US" sz="2800" i="1" dirty="0">
                              <a:solidFill>
                                <a:srgbClr val="FF0000"/>
                              </a:solidFill>
                              <a:latin typeface="Cambria Math" panose="02040503050406030204" pitchFamily="18" charset="0"/>
                            </a:rPr>
                          </m:ctrlPr>
                        </m:dPr>
                        <m:e>
                          <m:r>
                            <a:rPr lang="en-US" sz="2800" i="1" dirty="0">
                              <a:solidFill>
                                <a:srgbClr val="FF0000"/>
                              </a:solidFill>
                              <a:latin typeface="Cambria Math"/>
                            </a:rPr>
                            <m:t>𝑛</m:t>
                          </m:r>
                        </m:e>
                      </m:d>
                      <m:r>
                        <a:rPr lang="en-US" sz="2800" i="1" dirty="0">
                          <a:solidFill>
                            <a:srgbClr val="FF0000"/>
                          </a:solidFill>
                          <a:latin typeface="Cambria Math"/>
                        </a:rPr>
                        <m:t>=2</m:t>
                      </m:r>
                      <m:r>
                        <a:rPr lang="en-US" sz="2800" i="1" dirty="0">
                          <a:solidFill>
                            <a:srgbClr val="FF0000"/>
                          </a:solidFill>
                          <a:latin typeface="Cambria Math"/>
                        </a:rPr>
                        <m:t>𝑇</m:t>
                      </m:r>
                      <m:d>
                        <m:dPr>
                          <m:ctrlPr>
                            <a:rPr lang="en-US" sz="2800" i="1" dirty="0">
                              <a:solidFill>
                                <a:srgbClr val="FF0000"/>
                              </a:solidFill>
                              <a:latin typeface="Cambria Math" panose="02040503050406030204" pitchFamily="18" charset="0"/>
                            </a:rPr>
                          </m:ctrlPr>
                        </m:dPr>
                        <m:e>
                          <m:f>
                            <m:fPr>
                              <m:ctrlPr>
                                <a:rPr lang="en-US" sz="2800" i="1" dirty="0">
                                  <a:solidFill>
                                    <a:srgbClr val="FF0000"/>
                                  </a:solidFill>
                                  <a:latin typeface="Cambria Math" panose="02040503050406030204" pitchFamily="18" charset="0"/>
                                </a:rPr>
                              </m:ctrlPr>
                            </m:fPr>
                            <m:num>
                              <m:r>
                                <a:rPr lang="en-US" sz="2800" i="1" dirty="0">
                                  <a:solidFill>
                                    <a:srgbClr val="FF0000"/>
                                  </a:solidFill>
                                  <a:latin typeface="Cambria Math"/>
                                </a:rPr>
                                <m:t>𝑛</m:t>
                              </m:r>
                            </m:num>
                            <m:den>
                              <m:r>
                                <a:rPr lang="en-US" sz="2800" i="1" dirty="0">
                                  <a:solidFill>
                                    <a:srgbClr val="FF0000"/>
                                  </a:solidFill>
                                  <a:latin typeface="Cambria Math"/>
                                </a:rPr>
                                <m:t>2</m:t>
                              </m:r>
                            </m:den>
                          </m:f>
                        </m:e>
                      </m:d>
                      <m:r>
                        <a:rPr lang="en-US" sz="2800" i="1" dirty="0">
                          <a:solidFill>
                            <a:srgbClr val="FF0000"/>
                          </a:solidFill>
                          <a:latin typeface="Cambria Math"/>
                        </a:rPr>
                        <m:t>+</m:t>
                      </m:r>
                      <m:r>
                        <a:rPr lang="en-US" sz="2800" i="1" dirty="0">
                          <a:solidFill>
                            <a:srgbClr val="FF0000"/>
                          </a:solidFill>
                          <a:latin typeface="Cambria Math"/>
                        </a:rPr>
                        <m:t>𝑛</m:t>
                      </m:r>
                    </m:oMath>
                  </m:oMathPara>
                </a14:m>
                <a:endParaRPr lang="en-US" sz="2800" dirty="0">
                  <a:solidFill>
                    <a:srgbClr val="FF0000"/>
                  </a:solidFill>
                </a:endParaRPr>
              </a:p>
            </p:txBody>
          </p:sp>
        </mc:Choice>
        <mc:Fallback xmlns="">
          <p:sp>
            <p:nvSpPr>
              <p:cNvPr id="31" name="Content Placeholder 2"/>
              <p:cNvSpPr txBox="1">
                <a:spLocks noRot="1" noChangeAspect="1" noMove="1" noResize="1" noEditPoints="1" noAdjustHandles="1" noChangeArrowheads="1" noChangeShapeType="1" noTextEdit="1"/>
              </p:cNvSpPr>
              <p:nvPr/>
            </p:nvSpPr>
            <p:spPr>
              <a:xfrm>
                <a:off x="1971531" y="5105400"/>
                <a:ext cx="8229600" cy="685800"/>
              </a:xfrm>
              <a:prstGeom prst="rect">
                <a:avLst/>
              </a:prstGeom>
              <a:blipFill>
                <a:blip r:embed="rId2"/>
                <a:stretch>
                  <a:fillRect b="-30909"/>
                </a:stretch>
              </a:blipFill>
            </p:spPr>
            <p:txBody>
              <a:bodyPr/>
              <a:lstStyle/>
              <a:p>
                <a:r>
                  <a:rPr lang="en-US">
                    <a:noFill/>
                  </a:rPr>
                  <a:t> </a:t>
                </a:r>
              </a:p>
            </p:txBody>
          </p:sp>
        </mc:Fallback>
      </mc:AlternateContent>
      <p:sp>
        <p:nvSpPr>
          <p:cNvPr id="32" name="Content Placeholder 2"/>
          <p:cNvSpPr txBox="1">
            <a:spLocks/>
          </p:cNvSpPr>
          <p:nvPr/>
        </p:nvSpPr>
        <p:spPr>
          <a:xfrm>
            <a:off x="2133600" y="1752601"/>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the </a:t>
            </a:r>
            <a:r>
              <a:rPr lang="en-US" dirty="0">
                <a:solidFill>
                  <a:srgbClr val="FF33CC"/>
                </a:solidFill>
              </a:rPr>
              <a:t>pivot</a:t>
            </a:r>
            <a:r>
              <a:rPr lang="en-US" dirty="0"/>
              <a:t> is always the median:</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1971531" y="5943600"/>
                <a:ext cx="82296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i="1" dirty="0">
                          <a:solidFill>
                            <a:srgbClr val="FF0000"/>
                          </a:solidFill>
                          <a:latin typeface="Cambria Math"/>
                        </a:rPr>
                        <m:t>𝑇</m:t>
                      </m:r>
                      <m:d>
                        <m:dPr>
                          <m:ctrlPr>
                            <a:rPr lang="en-US" sz="2800" i="1" dirty="0">
                              <a:solidFill>
                                <a:srgbClr val="FF0000"/>
                              </a:solidFill>
                              <a:latin typeface="Cambria Math" panose="02040503050406030204" pitchFamily="18" charset="0"/>
                            </a:rPr>
                          </m:ctrlPr>
                        </m:dPr>
                        <m:e>
                          <m:r>
                            <a:rPr lang="en-US" sz="2800" i="1" dirty="0">
                              <a:solidFill>
                                <a:srgbClr val="FF0000"/>
                              </a:solidFill>
                              <a:latin typeface="Cambria Math"/>
                            </a:rPr>
                            <m:t>𝑛</m:t>
                          </m:r>
                        </m:e>
                      </m:d>
                      <m:r>
                        <a:rPr lang="en-US" sz="2800" i="1" dirty="0">
                          <a:solidFill>
                            <a:srgbClr val="FF0000"/>
                          </a:solidFill>
                          <a:latin typeface="Cambria Math"/>
                        </a:rPr>
                        <m:t>=</m:t>
                      </m:r>
                      <m:r>
                        <a:rPr lang="en-US" sz="2800" i="1" dirty="0">
                          <a:solidFill>
                            <a:srgbClr val="FF0000"/>
                          </a:solidFill>
                          <a:latin typeface="Cambria Math"/>
                        </a:rPr>
                        <m:t>𝑂</m:t>
                      </m:r>
                      <m:r>
                        <a:rPr lang="en-US" sz="2800" i="1" dirty="0">
                          <a:solidFill>
                            <a:srgbClr val="FF0000"/>
                          </a:solidFill>
                          <a:latin typeface="Cambria Math"/>
                        </a:rPr>
                        <m:t>(</m:t>
                      </m:r>
                      <m:r>
                        <a:rPr lang="en-US" sz="2800" i="1" dirty="0">
                          <a:solidFill>
                            <a:srgbClr val="FF0000"/>
                          </a:solidFill>
                          <a:latin typeface="Cambria Math"/>
                        </a:rPr>
                        <m:t>𝑛</m:t>
                      </m:r>
                      <m:func>
                        <m:funcPr>
                          <m:ctrlPr>
                            <a:rPr lang="en-US" sz="2800" i="1" dirty="0">
                              <a:solidFill>
                                <a:srgbClr val="FF0000"/>
                              </a:solidFill>
                              <a:latin typeface="Cambria Math" panose="02040503050406030204" pitchFamily="18" charset="0"/>
                            </a:rPr>
                          </m:ctrlPr>
                        </m:funcPr>
                        <m:fName>
                          <m:r>
                            <m:rPr>
                              <m:sty m:val="p"/>
                            </m:rPr>
                            <a:rPr lang="en-US" sz="2800" dirty="0">
                              <a:solidFill>
                                <a:srgbClr val="FF0000"/>
                              </a:solidFill>
                              <a:latin typeface="Cambria Math"/>
                            </a:rPr>
                            <m:t>log</m:t>
                          </m:r>
                        </m:fName>
                        <m:e>
                          <m:r>
                            <a:rPr lang="en-US" sz="2800" i="1" dirty="0">
                              <a:solidFill>
                                <a:srgbClr val="FF0000"/>
                              </a:solidFill>
                              <a:latin typeface="Cambria Math"/>
                            </a:rPr>
                            <m:t>𝑛</m:t>
                          </m:r>
                        </m:e>
                      </m:func>
                      <m:r>
                        <a:rPr lang="en-US" sz="2800" i="1" dirty="0">
                          <a:solidFill>
                            <a:srgbClr val="FF0000"/>
                          </a:solidFill>
                          <a:latin typeface="Cambria Math"/>
                        </a:rPr>
                        <m:t>)</m:t>
                      </m:r>
                    </m:oMath>
                  </m:oMathPara>
                </a14:m>
                <a:endParaRPr lang="en-US" sz="2800" dirty="0">
                  <a:solidFill>
                    <a:srgbClr val="FF0000"/>
                  </a:solidFill>
                </a:endParaRP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1971531" y="5943600"/>
                <a:ext cx="8229600" cy="68580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65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Quicksort Run Time (Worst)</a:t>
            </a:r>
          </a:p>
        </p:txBody>
      </p:sp>
      <p:sp>
        <p:nvSpPr>
          <p:cNvPr id="32" name="Content Placeholder 2"/>
          <p:cNvSpPr txBox="1">
            <a:spLocks/>
          </p:cNvSpPr>
          <p:nvPr/>
        </p:nvSpPr>
        <p:spPr>
          <a:xfrm>
            <a:off x="2133600" y="1752601"/>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the pivot is always at the extreme:</a:t>
            </a:r>
          </a:p>
        </p:txBody>
      </p:sp>
      <p:grpSp>
        <p:nvGrpSpPr>
          <p:cNvPr id="34" name="Group 33" descr="If the pivot is always the minimum element of the list, then the left half-list is of size 0 at each step.">
            <a:extLst>
              <a:ext uri="{FF2B5EF4-FFF2-40B4-BE49-F238E27FC236}">
                <a16:creationId xmlns:a16="http://schemas.microsoft.com/office/drawing/2014/main" id="{36419FAC-ADC4-C02F-047C-A2882A86DFF7}"/>
              </a:ext>
            </a:extLst>
          </p:cNvPr>
          <p:cNvGrpSpPr/>
          <p:nvPr/>
        </p:nvGrpSpPr>
        <p:grpSpPr>
          <a:xfrm>
            <a:off x="2619228" y="2438400"/>
            <a:ext cx="6403076" cy="1676400"/>
            <a:chOff x="2619228" y="2438400"/>
            <a:chExt cx="6403076" cy="1676400"/>
          </a:xfrm>
        </p:grpSpPr>
        <p:grpSp>
          <p:nvGrpSpPr>
            <p:cNvPr id="5" name="Group 4"/>
            <p:cNvGrpSpPr/>
            <p:nvPr/>
          </p:nvGrpSpPr>
          <p:grpSpPr>
            <a:xfrm>
              <a:off x="2619228" y="2438400"/>
              <a:ext cx="6403076" cy="533400"/>
              <a:chOff x="1445524" y="2895600"/>
              <a:chExt cx="6403076" cy="533400"/>
            </a:xfrm>
          </p:grpSpPr>
          <p:sp>
            <p:nvSpPr>
              <p:cNvPr id="6" name="Rectangle 5"/>
              <p:cNvSpPr/>
              <p:nvPr/>
            </p:nvSpPr>
            <p:spPr>
              <a:xfrm>
                <a:off x="1445524"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7" name="Rectangle 6"/>
              <p:cNvSpPr/>
              <p:nvPr/>
            </p:nvSpPr>
            <p:spPr>
              <a:xfrm>
                <a:off x="1978924"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 name="Rectangle 7"/>
              <p:cNvSpPr/>
              <p:nvPr/>
            </p:nvSpPr>
            <p:spPr>
              <a:xfrm>
                <a:off x="2512893"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 name="Rectangle 8"/>
              <p:cNvSpPr/>
              <p:nvPr/>
            </p:nvSpPr>
            <p:spPr>
              <a:xfrm>
                <a:off x="3046293"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p:cNvSpPr/>
              <p:nvPr/>
            </p:nvSpPr>
            <p:spPr>
              <a:xfrm>
                <a:off x="3579693"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 name="Rectangle 10"/>
              <p:cNvSpPr/>
              <p:nvPr/>
            </p:nvSpPr>
            <p:spPr>
              <a:xfrm>
                <a:off x="4113662"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p:cNvSpPr/>
              <p:nvPr/>
            </p:nvSpPr>
            <p:spPr>
              <a:xfrm>
                <a:off x="4647062"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3" name="Rectangle 12"/>
              <p:cNvSpPr/>
              <p:nvPr/>
            </p:nvSpPr>
            <p:spPr>
              <a:xfrm>
                <a:off x="5180462"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4" name="Rectangle 13"/>
              <p:cNvSpPr/>
              <p:nvPr/>
            </p:nvSpPr>
            <p:spPr>
              <a:xfrm>
                <a:off x="57144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15" name="Rectangle 14"/>
              <p:cNvSpPr/>
              <p:nvPr/>
            </p:nvSpPr>
            <p:spPr>
              <a:xfrm>
                <a:off x="62478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6" name="Rectangle 15"/>
              <p:cNvSpPr/>
              <p:nvPr/>
            </p:nvSpPr>
            <p:spPr>
              <a:xfrm>
                <a:off x="67812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17" name="Rectangle 16"/>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grpSp>
          <p:nvGrpSpPr>
            <p:cNvPr id="18" name="Group 17"/>
            <p:cNvGrpSpPr/>
            <p:nvPr/>
          </p:nvGrpSpPr>
          <p:grpSpPr>
            <a:xfrm>
              <a:off x="2619228" y="3581400"/>
              <a:ext cx="6403076" cy="533400"/>
              <a:chOff x="1445524" y="2895600"/>
              <a:chExt cx="6403076" cy="533400"/>
            </a:xfrm>
          </p:grpSpPr>
          <p:sp>
            <p:nvSpPr>
              <p:cNvPr id="19" name="Rectangle 18"/>
              <p:cNvSpPr/>
              <p:nvPr/>
            </p:nvSpPr>
            <p:spPr>
              <a:xfrm>
                <a:off x="1445524" y="2895600"/>
                <a:ext cx="533400" cy="533400"/>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0" name="Rectangle 19"/>
              <p:cNvSpPr/>
              <p:nvPr/>
            </p:nvSpPr>
            <p:spPr>
              <a:xfrm>
                <a:off x="1978924" y="28956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1" name="Rectangle 20"/>
              <p:cNvSpPr/>
              <p:nvPr/>
            </p:nvSpPr>
            <p:spPr>
              <a:xfrm>
                <a:off x="2512893"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2" name="Rectangle 21"/>
              <p:cNvSpPr/>
              <p:nvPr/>
            </p:nvSpPr>
            <p:spPr>
              <a:xfrm>
                <a:off x="3046293"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3" name="Rectangle 22"/>
              <p:cNvSpPr/>
              <p:nvPr/>
            </p:nvSpPr>
            <p:spPr>
              <a:xfrm>
                <a:off x="3579693"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4" name="Rectangle 23"/>
              <p:cNvSpPr/>
              <p:nvPr/>
            </p:nvSpPr>
            <p:spPr>
              <a:xfrm>
                <a:off x="4113662"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5" name="Rectangle 24"/>
              <p:cNvSpPr/>
              <p:nvPr/>
            </p:nvSpPr>
            <p:spPr>
              <a:xfrm>
                <a:off x="4647062"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6" name="Rectangle 25"/>
              <p:cNvSpPr/>
              <p:nvPr/>
            </p:nvSpPr>
            <p:spPr>
              <a:xfrm>
                <a:off x="5180462"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7" name="Rectangle 26"/>
              <p:cNvSpPr/>
              <p:nvPr/>
            </p:nvSpPr>
            <p:spPr>
              <a:xfrm>
                <a:off x="57144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28" name="Rectangle 27"/>
              <p:cNvSpPr/>
              <p:nvPr/>
            </p:nvSpPr>
            <p:spPr>
              <a:xfrm>
                <a:off x="62478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29" name="Rectangle 28"/>
              <p:cNvSpPr/>
              <p:nvPr/>
            </p:nvSpPr>
            <p:spPr>
              <a:xfrm>
                <a:off x="6781231"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30" name="Rectangle 29"/>
              <p:cNvSpPr/>
              <p:nvPr/>
            </p:nvSpPr>
            <p:spPr>
              <a:xfrm>
                <a:off x="7315200" y="2895600"/>
                <a:ext cx="5334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grpSp>
      </p:grpSp>
      <p:sp>
        <p:nvSpPr>
          <p:cNvPr id="3" name="Content Placeholder 2"/>
          <p:cNvSpPr>
            <a:spLocks noGrp="1"/>
          </p:cNvSpPr>
          <p:nvPr>
            <p:ph idx="1"/>
          </p:nvPr>
        </p:nvSpPr>
        <p:spPr>
          <a:xfrm>
            <a:off x="2239366" y="4305300"/>
            <a:ext cx="8229600" cy="838200"/>
          </a:xfrm>
        </p:spPr>
        <p:txBody>
          <a:bodyPr/>
          <a:lstStyle/>
          <a:p>
            <a:pPr marL="0" indent="0">
              <a:buNone/>
            </a:pPr>
            <a:r>
              <a:rPr lang="en-US" dirty="0"/>
              <a:t>Then we shorten by 1 each time</a:t>
            </a:r>
          </a:p>
        </p:txBody>
      </p:sp>
      <mc:AlternateContent xmlns:mc="http://schemas.openxmlformats.org/markup-compatibility/2006" xmlns:a14="http://schemas.microsoft.com/office/drawing/2010/main">
        <mc:Choice Requires="a14">
          <p:sp>
            <p:nvSpPr>
              <p:cNvPr id="31" name="Content Placeholder 2"/>
              <p:cNvSpPr txBox="1">
                <a:spLocks/>
              </p:cNvSpPr>
              <p:nvPr/>
            </p:nvSpPr>
            <p:spPr>
              <a:xfrm>
                <a:off x="1971531" y="5105400"/>
                <a:ext cx="82296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i="1" dirty="0">
                          <a:solidFill>
                            <a:srgbClr val="FF0000"/>
                          </a:solidFill>
                          <a:latin typeface="Cambria Math"/>
                        </a:rPr>
                        <m:t>𝑇</m:t>
                      </m:r>
                      <m:d>
                        <m:dPr>
                          <m:ctrlPr>
                            <a:rPr lang="en-US" sz="2800" i="1" dirty="0">
                              <a:solidFill>
                                <a:srgbClr val="FF0000"/>
                              </a:solidFill>
                              <a:latin typeface="Cambria Math" panose="02040503050406030204" pitchFamily="18" charset="0"/>
                            </a:rPr>
                          </m:ctrlPr>
                        </m:dPr>
                        <m:e>
                          <m:r>
                            <a:rPr lang="en-US" sz="2800" i="1" dirty="0">
                              <a:solidFill>
                                <a:srgbClr val="FF0000"/>
                              </a:solidFill>
                              <a:latin typeface="Cambria Math"/>
                            </a:rPr>
                            <m:t>𝑛</m:t>
                          </m:r>
                        </m:e>
                      </m:d>
                      <m:r>
                        <a:rPr lang="en-US" sz="2800" i="1" dirty="0">
                          <a:solidFill>
                            <a:srgbClr val="FF0000"/>
                          </a:solidFill>
                          <a:latin typeface="Cambria Math"/>
                        </a:rPr>
                        <m:t>=</m:t>
                      </m:r>
                      <m:r>
                        <a:rPr lang="en-US" sz="2800" i="1" dirty="0">
                          <a:solidFill>
                            <a:srgbClr val="FF0000"/>
                          </a:solidFill>
                          <a:latin typeface="Cambria Math"/>
                        </a:rPr>
                        <m:t>𝑇</m:t>
                      </m:r>
                      <m:d>
                        <m:dPr>
                          <m:ctrlPr>
                            <a:rPr lang="en-US" sz="2800" i="1" dirty="0">
                              <a:solidFill>
                                <a:srgbClr val="FF0000"/>
                              </a:solidFill>
                              <a:latin typeface="Cambria Math" panose="02040503050406030204" pitchFamily="18" charset="0"/>
                            </a:rPr>
                          </m:ctrlPr>
                        </m:dPr>
                        <m:e>
                          <m:r>
                            <a:rPr lang="en-US" sz="2800" i="1" dirty="0">
                              <a:solidFill>
                                <a:srgbClr val="FF0000"/>
                              </a:solidFill>
                              <a:latin typeface="Cambria Math"/>
                            </a:rPr>
                            <m:t>𝑛</m:t>
                          </m:r>
                          <m:r>
                            <a:rPr lang="en-US" sz="2800" i="1" dirty="0">
                              <a:solidFill>
                                <a:srgbClr val="FF0000"/>
                              </a:solidFill>
                              <a:latin typeface="Cambria Math"/>
                            </a:rPr>
                            <m:t>−1</m:t>
                          </m:r>
                        </m:e>
                      </m:d>
                      <m:r>
                        <a:rPr lang="en-US" sz="2800" i="1" dirty="0">
                          <a:solidFill>
                            <a:srgbClr val="FF0000"/>
                          </a:solidFill>
                          <a:latin typeface="Cambria Math"/>
                        </a:rPr>
                        <m:t>+</m:t>
                      </m:r>
                      <m:r>
                        <a:rPr lang="en-US" sz="2800" i="1" dirty="0">
                          <a:solidFill>
                            <a:srgbClr val="FF0000"/>
                          </a:solidFill>
                          <a:latin typeface="Cambria Math"/>
                        </a:rPr>
                        <m:t>𝑛</m:t>
                      </m:r>
                    </m:oMath>
                  </m:oMathPara>
                </a14:m>
                <a:endParaRPr lang="en-US" sz="2800" dirty="0">
                  <a:solidFill>
                    <a:srgbClr val="FF0000"/>
                  </a:solidFill>
                </a:endParaRPr>
              </a:p>
            </p:txBody>
          </p:sp>
        </mc:Choice>
        <mc:Fallback xmlns="">
          <p:sp>
            <p:nvSpPr>
              <p:cNvPr id="31" name="Content Placeholder 2"/>
              <p:cNvSpPr txBox="1">
                <a:spLocks noRot="1" noChangeAspect="1" noMove="1" noResize="1" noEditPoints="1" noAdjustHandles="1" noChangeArrowheads="1" noChangeShapeType="1" noTextEdit="1"/>
              </p:cNvSpPr>
              <p:nvPr/>
            </p:nvSpPr>
            <p:spPr>
              <a:xfrm>
                <a:off x="1971531" y="5105400"/>
                <a:ext cx="8229600" cy="68580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ontent Placeholder 2"/>
              <p:cNvSpPr txBox="1">
                <a:spLocks/>
              </p:cNvSpPr>
              <p:nvPr/>
            </p:nvSpPr>
            <p:spPr>
              <a:xfrm>
                <a:off x="1971531" y="5943600"/>
                <a:ext cx="82296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i="1" dirty="0">
                          <a:solidFill>
                            <a:srgbClr val="FF0000"/>
                          </a:solidFill>
                          <a:latin typeface="Cambria Math"/>
                        </a:rPr>
                        <m:t>𝑇</m:t>
                      </m:r>
                      <m:d>
                        <m:dPr>
                          <m:ctrlPr>
                            <a:rPr lang="en-US" sz="2800" i="1" dirty="0">
                              <a:solidFill>
                                <a:srgbClr val="FF0000"/>
                              </a:solidFill>
                              <a:latin typeface="Cambria Math" panose="02040503050406030204" pitchFamily="18" charset="0"/>
                            </a:rPr>
                          </m:ctrlPr>
                        </m:dPr>
                        <m:e>
                          <m:r>
                            <a:rPr lang="en-US" sz="2800" i="1" dirty="0">
                              <a:solidFill>
                                <a:srgbClr val="FF0000"/>
                              </a:solidFill>
                              <a:latin typeface="Cambria Math"/>
                            </a:rPr>
                            <m:t>𝑛</m:t>
                          </m:r>
                        </m:e>
                      </m:d>
                      <m:r>
                        <a:rPr lang="en-US" sz="2800" i="1" dirty="0">
                          <a:solidFill>
                            <a:srgbClr val="FF0000"/>
                          </a:solidFill>
                          <a:latin typeface="Cambria Math"/>
                        </a:rPr>
                        <m:t>=</m:t>
                      </m:r>
                      <m:r>
                        <a:rPr lang="en-US" sz="2800" i="1" dirty="0">
                          <a:solidFill>
                            <a:srgbClr val="FF0000"/>
                          </a:solidFill>
                          <a:latin typeface="Cambria Math"/>
                        </a:rPr>
                        <m:t>𝑂</m:t>
                      </m:r>
                      <m:r>
                        <a:rPr lang="en-US" sz="2800" i="1" dirty="0">
                          <a:solidFill>
                            <a:srgbClr val="FF0000"/>
                          </a:solidFill>
                          <a:latin typeface="Cambria Math"/>
                        </a:rPr>
                        <m:t>(</m:t>
                      </m:r>
                      <m:sSup>
                        <m:sSupPr>
                          <m:ctrlPr>
                            <a:rPr lang="en-US" sz="2800" i="1" dirty="0">
                              <a:solidFill>
                                <a:srgbClr val="FF0000"/>
                              </a:solidFill>
                              <a:latin typeface="Cambria Math" panose="02040503050406030204" pitchFamily="18" charset="0"/>
                            </a:rPr>
                          </m:ctrlPr>
                        </m:sSupPr>
                        <m:e>
                          <m:r>
                            <a:rPr lang="en-US" sz="2800" i="1" dirty="0">
                              <a:solidFill>
                                <a:srgbClr val="FF0000"/>
                              </a:solidFill>
                              <a:latin typeface="Cambria Math"/>
                            </a:rPr>
                            <m:t>𝑛</m:t>
                          </m:r>
                        </m:e>
                        <m:sup>
                          <m:r>
                            <a:rPr lang="en-US" sz="2800" i="1" dirty="0">
                              <a:solidFill>
                                <a:srgbClr val="FF0000"/>
                              </a:solidFill>
                              <a:latin typeface="Cambria Math"/>
                            </a:rPr>
                            <m:t>2</m:t>
                          </m:r>
                        </m:sup>
                      </m:sSup>
                      <m:r>
                        <a:rPr lang="en-US" sz="2800" i="1" dirty="0">
                          <a:solidFill>
                            <a:srgbClr val="FF0000"/>
                          </a:solidFill>
                          <a:latin typeface="Cambria Math"/>
                        </a:rPr>
                        <m:t>)</m:t>
                      </m:r>
                    </m:oMath>
                  </m:oMathPara>
                </a14:m>
                <a:endParaRPr lang="en-US" sz="2800" dirty="0">
                  <a:solidFill>
                    <a:srgbClr val="FF0000"/>
                  </a:solidFill>
                </a:endParaRP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1971531" y="5943600"/>
                <a:ext cx="8229600" cy="68580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61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Quicksort Worst Case Tree Method</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BEDEE58-B2C4-E126-BCB6-C2650B438813}"/>
                  </a:ext>
                </a:extLst>
              </p:cNvPr>
              <p:cNvSpPr txBox="1"/>
              <p:nvPr/>
            </p:nvSpPr>
            <p:spPr>
              <a:xfrm>
                <a:off x="718315" y="1825625"/>
                <a:ext cx="384918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𝑇</m:t>
                      </m:r>
                      <m:d>
                        <m:dPr>
                          <m:ctrlPr>
                            <a:rPr lang="en-US" sz="2400" b="0" i="1" smtClean="0">
                              <a:latin typeface="Cambria Math" panose="02040503050406030204" pitchFamily="18" charset="0"/>
                            </a:rPr>
                          </m:ctrlPr>
                        </m:dPr>
                        <m:e>
                          <m:r>
                            <a:rPr lang="en-US" sz="2400" b="0" i="1" smtClean="0">
                              <a:latin typeface="Cambria Math"/>
                            </a:rPr>
                            <m:t>𝑛</m:t>
                          </m:r>
                        </m:e>
                      </m:d>
                      <m:r>
                        <a:rPr lang="en-US" sz="2400" b="0" i="1" smtClean="0">
                          <a:latin typeface="Cambria Math"/>
                        </a:rPr>
                        <m:t>=</m:t>
                      </m:r>
                      <m:r>
                        <a:rPr lang="en-US" sz="2400" b="0" i="1" smtClean="0">
                          <a:latin typeface="Cambria Math"/>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𝑛</m:t>
                      </m:r>
                    </m:oMath>
                  </m:oMathPara>
                </a14:m>
                <a:endParaRPr lang="en-US" sz="2400" dirty="0"/>
              </a:p>
            </p:txBody>
          </p:sp>
        </mc:Choice>
        <mc:Fallback>
          <p:sp>
            <p:nvSpPr>
              <p:cNvPr id="3" name="TextBox 2">
                <a:extLst>
                  <a:ext uri="{FF2B5EF4-FFF2-40B4-BE49-F238E27FC236}">
                    <a16:creationId xmlns:a16="http://schemas.microsoft.com/office/drawing/2014/main" id="{CBEDEE58-B2C4-E126-BCB6-C2650B438813}"/>
                  </a:ext>
                </a:extLst>
              </p:cNvPr>
              <p:cNvSpPr txBox="1">
                <a:spLocks noRot="1" noChangeAspect="1" noMove="1" noResize="1" noEditPoints="1" noAdjustHandles="1" noChangeArrowheads="1" noChangeShapeType="1" noTextEdit="1"/>
              </p:cNvSpPr>
              <p:nvPr/>
            </p:nvSpPr>
            <p:spPr>
              <a:xfrm>
                <a:off x="718315" y="1825625"/>
                <a:ext cx="3849189" cy="461665"/>
              </a:xfrm>
              <a:prstGeom prst="rect">
                <a:avLst/>
              </a:prstGeom>
              <a:blipFill>
                <a:blip r:embed="rId2"/>
                <a:stretch>
                  <a:fillRect/>
                </a:stretch>
              </a:blipFill>
            </p:spPr>
            <p:txBody>
              <a:bodyPr/>
              <a:lstStyle/>
              <a:p>
                <a:r>
                  <a:rPr lang="en-US">
                    <a:noFill/>
                  </a:rPr>
                  <a:t> </a:t>
                </a:r>
              </a:p>
            </p:txBody>
          </p:sp>
        </mc:Fallback>
      </mc:AlternateContent>
      <p:sp>
        <p:nvSpPr>
          <p:cNvPr id="5" name="Left Brace 4" descr="Because we need to make n recursive calls before reaching a base case, the height of this chain of stack frames is n.">
            <a:extLst>
              <a:ext uri="{FF2B5EF4-FFF2-40B4-BE49-F238E27FC236}">
                <a16:creationId xmlns:a16="http://schemas.microsoft.com/office/drawing/2014/main" id="{03DCD9E8-D3A7-5D78-5FBC-F23481E629CB}"/>
              </a:ext>
            </a:extLst>
          </p:cNvPr>
          <p:cNvSpPr/>
          <p:nvPr/>
        </p:nvSpPr>
        <p:spPr>
          <a:xfrm flipH="1" flipV="1">
            <a:off x="4169656" y="2150498"/>
            <a:ext cx="325192" cy="4234101"/>
          </a:xfrm>
          <a:prstGeom prst="leftBrace">
            <a:avLst>
              <a:gd name="adj1" fmla="val 83199"/>
              <a:gd name="adj2" fmla="val 49631"/>
            </a:avLst>
          </a:prstGeom>
          <a:ln w="1905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6" name="Text Box 2">
                <a:extLst>
                  <a:ext uri="{FF2B5EF4-FFF2-40B4-BE49-F238E27FC236}">
                    <a16:creationId xmlns:a16="http://schemas.microsoft.com/office/drawing/2014/main" id="{E31597D2-7F44-6339-C17A-DA58B649A96A}"/>
                  </a:ext>
                </a:extLst>
              </p:cNvPr>
              <p:cNvSpPr txBox="1">
                <a:spLocks noChangeArrowheads="1"/>
              </p:cNvSpPr>
              <p:nvPr/>
            </p:nvSpPr>
            <p:spPr bwMode="auto">
              <a:xfrm>
                <a:off x="4332252" y="3995722"/>
                <a:ext cx="2312388" cy="954107"/>
              </a:xfrm>
              <a:prstGeom prst="rect">
                <a:avLst/>
              </a:prstGeom>
              <a:noFill/>
              <a:ln w="9525">
                <a:noFill/>
                <a:miter lim="800000"/>
                <a:headEnd/>
                <a:tailEnd/>
              </a:ln>
            </p:spPr>
            <p:txBody>
              <a:bodyPr wrap="square">
                <a:spAutoFit/>
              </a:bodyPr>
              <a:lstStyle/>
              <a:p>
                <a:pPr algn="ctr"/>
                <a14:m>
                  <m:oMath xmlns:m="http://schemas.openxmlformats.org/officeDocument/2006/math">
                    <m:r>
                      <a:rPr lang="en-US" sz="2800" i="1" dirty="0">
                        <a:solidFill>
                          <a:srgbClr val="FF00FF"/>
                        </a:solidFill>
                        <a:latin typeface="Cambria Math"/>
                      </a:rPr>
                      <m:t>𝑛</m:t>
                    </m:r>
                  </m:oMath>
                </a14:m>
                <a:r>
                  <a:rPr lang="en-US" sz="2800" dirty="0">
                    <a:solidFill>
                      <a:srgbClr val="FF00FF"/>
                    </a:solidFill>
                  </a:rPr>
                  <a:t> </a:t>
                </a:r>
                <a:r>
                  <a:rPr lang="en-US" sz="2800" dirty="0"/>
                  <a:t>levels</a:t>
                </a:r>
              </a:p>
              <a:p>
                <a:pPr algn="ctr"/>
                <a:r>
                  <a:rPr lang="en-US" sz="2800" dirty="0"/>
                  <a:t>of recursion</a:t>
                </a:r>
              </a:p>
            </p:txBody>
          </p:sp>
        </mc:Choice>
        <mc:Fallback>
          <p:sp>
            <p:nvSpPr>
              <p:cNvPr id="6" name="Text Box 2">
                <a:extLst>
                  <a:ext uri="{FF2B5EF4-FFF2-40B4-BE49-F238E27FC236}">
                    <a16:creationId xmlns:a16="http://schemas.microsoft.com/office/drawing/2014/main" id="{E31597D2-7F44-6339-C17A-DA58B649A96A}"/>
                  </a:ext>
                </a:extLst>
              </p:cNvPr>
              <p:cNvSpPr txBox="1">
                <a:spLocks noRot="1" noChangeAspect="1" noMove="1" noResize="1" noEditPoints="1" noAdjustHandles="1" noChangeArrowheads="1" noChangeShapeType="1" noTextEdit="1"/>
              </p:cNvSpPr>
              <p:nvPr/>
            </p:nvSpPr>
            <p:spPr bwMode="auto">
              <a:xfrm>
                <a:off x="4332252" y="3995722"/>
                <a:ext cx="2312388" cy="954107"/>
              </a:xfrm>
              <a:prstGeom prst="rect">
                <a:avLst/>
              </a:prstGeom>
              <a:blipFill>
                <a:blip r:embed="rId3"/>
                <a:stretch>
                  <a:fillRect t="-5732" b="-17197"/>
                </a:stretch>
              </a:blipFill>
              <a:ln w="9525">
                <a:noFill/>
                <a:miter lim="800000"/>
                <a:headEnd/>
                <a:tailEnd/>
              </a:ln>
            </p:spPr>
            <p:txBody>
              <a:bodyPr/>
              <a:lstStyle/>
              <a:p>
                <a:r>
                  <a:rPr lang="en-US">
                    <a:noFill/>
                  </a:rPr>
                  <a:t> </a:t>
                </a:r>
              </a:p>
            </p:txBody>
          </p:sp>
        </mc:Fallback>
      </mc:AlternateContent>
      <p:grpSp>
        <p:nvGrpSpPr>
          <p:cNvPr id="7" name="Group 6" descr="A picture of the recursion of the worst case of quicksort. We have one box per stack frame in the recursion. Each box is labelled inside with a value that represents the size of the input for that stack frame. Outside each box is labelled with the amount of (non-recursive) work done by that box (in this case it matches the size of the box).&#10;&#10;Each box has an arrow pointing to a box with a smaller input (specifically 1 unit smaller) to represent the larger box recursively invoking linear search with the smaller input.">
            <a:extLst>
              <a:ext uri="{FF2B5EF4-FFF2-40B4-BE49-F238E27FC236}">
                <a16:creationId xmlns:a16="http://schemas.microsoft.com/office/drawing/2014/main" id="{90489735-38B1-5412-7009-2A2F579EF2C3}"/>
              </a:ext>
            </a:extLst>
          </p:cNvPr>
          <p:cNvGrpSpPr/>
          <p:nvPr/>
        </p:nvGrpSpPr>
        <p:grpSpPr>
          <a:xfrm>
            <a:off x="2011925" y="2131196"/>
            <a:ext cx="2107615" cy="4253404"/>
            <a:chOff x="7673338" y="1678247"/>
            <a:chExt cx="2107615" cy="4253404"/>
          </a:xfrm>
        </p:grpSpPr>
        <mc:AlternateContent xmlns:mc="http://schemas.openxmlformats.org/markup-compatibility/2006" xmlns:a14="http://schemas.microsoft.com/office/drawing/2010/main">
          <mc:Choice Requires="a14">
            <p:sp>
              <p:nvSpPr>
                <p:cNvPr id="8" name="Text Box 41">
                  <a:extLst>
                    <a:ext uri="{FF2B5EF4-FFF2-40B4-BE49-F238E27FC236}">
                      <a16:creationId xmlns:a16="http://schemas.microsoft.com/office/drawing/2014/main" id="{CE657F03-EF76-D362-3DE6-4B5DE5FBD482}"/>
                    </a:ext>
                  </a:extLst>
                </p:cNvPr>
                <p:cNvSpPr txBox="1">
                  <a:spLocks noChangeArrowheads="1"/>
                </p:cNvSpPr>
                <p:nvPr/>
              </p:nvSpPr>
              <p:spPr bwMode="auto">
                <a:xfrm>
                  <a:off x="7673338" y="1825625"/>
                  <a:ext cx="133350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r>
                          <a:rPr lang="en-US" sz="2800" i="1" dirty="0">
                            <a:latin typeface="Cambria Math"/>
                          </a:rPr>
                          <m:t>𝑛</m:t>
                        </m:r>
                      </m:oMath>
                    </m:oMathPara>
                  </a14:m>
                  <a:endParaRPr lang="en-US" sz="2800" dirty="0"/>
                </a:p>
              </p:txBody>
            </p:sp>
          </mc:Choice>
          <mc:Fallback xmlns="">
            <p:sp>
              <p:nvSpPr>
                <p:cNvPr id="4" name="Text Box 41">
                  <a:extLst>
                    <a:ext uri="{FF2B5EF4-FFF2-40B4-BE49-F238E27FC236}">
                      <a16:creationId xmlns:a16="http://schemas.microsoft.com/office/drawing/2014/main" id="{E7A861BF-0626-CE47-F3EB-D65BF39B7700}"/>
                    </a:ext>
                  </a:extLst>
                </p:cNvPr>
                <p:cNvSpPr txBox="1">
                  <a:spLocks noRot="1" noChangeAspect="1" noMove="1" noResize="1" noEditPoints="1" noAdjustHandles="1" noChangeArrowheads="1" noChangeShapeType="1" noTextEdit="1"/>
                </p:cNvSpPr>
                <p:nvPr/>
              </p:nvSpPr>
              <p:spPr bwMode="auto">
                <a:xfrm>
                  <a:off x="7673338" y="1825625"/>
                  <a:ext cx="1333500" cy="457200"/>
                </a:xfrm>
                <a:prstGeom prst="rect">
                  <a:avLst/>
                </a:prstGeom>
                <a:blipFill>
                  <a:blip r:embed="rId5"/>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41">
                  <a:extLst>
                    <a:ext uri="{FF2B5EF4-FFF2-40B4-BE49-F238E27FC236}">
                      <a16:creationId xmlns:a16="http://schemas.microsoft.com/office/drawing/2014/main" id="{222E2D5C-8E44-2CFA-940D-B3903F7D420D}"/>
                    </a:ext>
                  </a:extLst>
                </p:cNvPr>
                <p:cNvSpPr txBox="1">
                  <a:spLocks noChangeArrowheads="1"/>
                </p:cNvSpPr>
                <p:nvPr/>
              </p:nvSpPr>
              <p:spPr bwMode="auto">
                <a:xfrm>
                  <a:off x="7673338" y="2639716"/>
                  <a:ext cx="133350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r>
                          <a:rPr lang="en-US" sz="2800" i="1" dirty="0" smtClean="0">
                            <a:latin typeface="Cambria Math"/>
                          </a:rPr>
                          <m:t>𝑛</m:t>
                        </m:r>
                        <m:r>
                          <a:rPr lang="en-US" sz="2800" b="0" i="1" dirty="0" smtClean="0">
                            <a:latin typeface="Cambria Math" panose="02040503050406030204" pitchFamily="18" charset="0"/>
                          </a:rPr>
                          <m:t>−1</m:t>
                        </m:r>
                      </m:oMath>
                    </m:oMathPara>
                  </a14:m>
                  <a:endParaRPr lang="en-US" sz="2800" dirty="0"/>
                </a:p>
              </p:txBody>
            </p:sp>
          </mc:Choice>
          <mc:Fallback xmlns="">
            <p:sp>
              <p:nvSpPr>
                <p:cNvPr id="5" name="Text Box 41">
                  <a:extLst>
                    <a:ext uri="{FF2B5EF4-FFF2-40B4-BE49-F238E27FC236}">
                      <a16:creationId xmlns:a16="http://schemas.microsoft.com/office/drawing/2014/main" id="{526E2983-A463-A0EE-B0DB-A268A8B8412A}"/>
                    </a:ext>
                  </a:extLst>
                </p:cNvPr>
                <p:cNvSpPr txBox="1">
                  <a:spLocks noRot="1" noChangeAspect="1" noMove="1" noResize="1" noEditPoints="1" noAdjustHandles="1" noChangeArrowheads="1" noChangeShapeType="1" noTextEdit="1"/>
                </p:cNvSpPr>
                <p:nvPr/>
              </p:nvSpPr>
              <p:spPr bwMode="auto">
                <a:xfrm>
                  <a:off x="7673338" y="2639716"/>
                  <a:ext cx="1333500" cy="457200"/>
                </a:xfrm>
                <a:prstGeom prst="rect">
                  <a:avLst/>
                </a:prstGeom>
                <a:blipFill>
                  <a:blip r:embed="rId6"/>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41">
                  <a:extLst>
                    <a:ext uri="{FF2B5EF4-FFF2-40B4-BE49-F238E27FC236}">
                      <a16:creationId xmlns:a16="http://schemas.microsoft.com/office/drawing/2014/main" id="{5E825DF2-56E1-5581-0038-ACC8AE91E36B}"/>
                    </a:ext>
                  </a:extLst>
                </p:cNvPr>
                <p:cNvSpPr txBox="1">
                  <a:spLocks noChangeArrowheads="1"/>
                </p:cNvSpPr>
                <p:nvPr/>
              </p:nvSpPr>
              <p:spPr bwMode="auto">
                <a:xfrm>
                  <a:off x="7673338" y="3453998"/>
                  <a:ext cx="133350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r>
                          <a:rPr lang="en-US" sz="2800" i="1" dirty="0" smtClean="0">
                            <a:latin typeface="Cambria Math"/>
                          </a:rPr>
                          <m:t>𝑛</m:t>
                        </m:r>
                        <m:r>
                          <a:rPr lang="en-US" sz="2800" b="0" i="1" dirty="0" smtClean="0">
                            <a:latin typeface="Cambria Math" panose="02040503050406030204" pitchFamily="18" charset="0"/>
                          </a:rPr>
                          <m:t>−2</m:t>
                        </m:r>
                      </m:oMath>
                    </m:oMathPara>
                  </a14:m>
                  <a:endParaRPr lang="en-US" sz="2800" dirty="0"/>
                </a:p>
              </p:txBody>
            </p:sp>
          </mc:Choice>
          <mc:Fallback xmlns="">
            <p:sp>
              <p:nvSpPr>
                <p:cNvPr id="8" name="Text Box 41">
                  <a:extLst>
                    <a:ext uri="{FF2B5EF4-FFF2-40B4-BE49-F238E27FC236}">
                      <a16:creationId xmlns:a16="http://schemas.microsoft.com/office/drawing/2014/main" id="{2DB49E5C-7AA5-2844-7FEA-F0D4A3178B4D}"/>
                    </a:ext>
                  </a:extLst>
                </p:cNvPr>
                <p:cNvSpPr txBox="1">
                  <a:spLocks noRot="1" noChangeAspect="1" noMove="1" noResize="1" noEditPoints="1" noAdjustHandles="1" noChangeArrowheads="1" noChangeShapeType="1" noTextEdit="1"/>
                </p:cNvSpPr>
                <p:nvPr/>
              </p:nvSpPr>
              <p:spPr bwMode="auto">
                <a:xfrm>
                  <a:off x="7673338" y="3453998"/>
                  <a:ext cx="1333500" cy="457200"/>
                </a:xfrm>
                <a:prstGeom prst="rect">
                  <a:avLst/>
                </a:prstGeom>
                <a:blipFill>
                  <a:blip r:embed="rId7"/>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41">
                  <a:extLst>
                    <a:ext uri="{FF2B5EF4-FFF2-40B4-BE49-F238E27FC236}">
                      <a16:creationId xmlns:a16="http://schemas.microsoft.com/office/drawing/2014/main" id="{17D8FD81-7F4C-AAEC-9E36-50728887EBB4}"/>
                    </a:ext>
                  </a:extLst>
                </p:cNvPr>
                <p:cNvSpPr txBox="1">
                  <a:spLocks noChangeArrowheads="1"/>
                </p:cNvSpPr>
                <p:nvPr/>
              </p:nvSpPr>
              <p:spPr bwMode="auto">
                <a:xfrm>
                  <a:off x="7673338" y="4268280"/>
                  <a:ext cx="133350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r>
                          <a:rPr lang="en-US" sz="2800" i="1" dirty="0" smtClean="0">
                            <a:latin typeface="Cambria Math"/>
                          </a:rPr>
                          <m:t>𝑛</m:t>
                        </m:r>
                        <m:r>
                          <a:rPr lang="en-US" sz="2800" b="0" i="1" dirty="0" smtClean="0">
                            <a:latin typeface="Cambria Math" panose="02040503050406030204" pitchFamily="18" charset="0"/>
                          </a:rPr>
                          <m:t>−3</m:t>
                        </m:r>
                      </m:oMath>
                    </m:oMathPara>
                  </a14:m>
                  <a:endParaRPr lang="en-US" sz="2800" dirty="0"/>
                </a:p>
              </p:txBody>
            </p:sp>
          </mc:Choice>
          <mc:Fallback xmlns="">
            <p:sp>
              <p:nvSpPr>
                <p:cNvPr id="9" name="Text Box 41">
                  <a:extLst>
                    <a:ext uri="{FF2B5EF4-FFF2-40B4-BE49-F238E27FC236}">
                      <a16:creationId xmlns:a16="http://schemas.microsoft.com/office/drawing/2014/main" id="{17512E4D-96D0-AC62-9DE6-378647691C59}"/>
                    </a:ext>
                  </a:extLst>
                </p:cNvPr>
                <p:cNvSpPr txBox="1">
                  <a:spLocks noRot="1" noChangeAspect="1" noMove="1" noResize="1" noEditPoints="1" noAdjustHandles="1" noChangeArrowheads="1" noChangeShapeType="1" noTextEdit="1"/>
                </p:cNvSpPr>
                <p:nvPr/>
              </p:nvSpPr>
              <p:spPr bwMode="auto">
                <a:xfrm>
                  <a:off x="7673338" y="4268280"/>
                  <a:ext cx="1333500" cy="457200"/>
                </a:xfrm>
                <a:prstGeom prst="rect">
                  <a:avLst/>
                </a:prstGeom>
                <a:blipFill>
                  <a:blip r:embed="rId8"/>
                  <a:stretch>
                    <a:fillRect/>
                  </a:stretch>
                </a:blipFill>
                <a:ln w="9525">
                  <a:solidFill>
                    <a:srgbClr val="FF0000"/>
                  </a:solidFill>
                  <a:miter lim="800000"/>
                  <a:headEnd/>
                  <a:tailEnd/>
                </a:ln>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DA9A3315-DE02-B40B-6499-60A5FA49A8B5}"/>
                </a:ext>
              </a:extLst>
            </p:cNvPr>
            <p:cNvCxnSpPr>
              <a:cxnSpLocks/>
              <a:stCxn id="8" idx="2"/>
              <a:endCxn id="9" idx="0"/>
            </p:cNvCxnSpPr>
            <p:nvPr/>
          </p:nvCxnSpPr>
          <p:spPr>
            <a:xfrm>
              <a:off x="8340088" y="2282825"/>
              <a:ext cx="0" cy="35689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73097D-1F46-4B6B-4724-FBD493B73E93}"/>
                </a:ext>
              </a:extLst>
            </p:cNvPr>
            <p:cNvCxnSpPr>
              <a:cxnSpLocks/>
              <a:stCxn id="9" idx="2"/>
              <a:endCxn id="10" idx="0"/>
            </p:cNvCxnSpPr>
            <p:nvPr/>
          </p:nvCxnSpPr>
          <p:spPr>
            <a:xfrm>
              <a:off x="8340088" y="3096916"/>
              <a:ext cx="0" cy="35708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6D4514-0E18-7CDC-91B4-4D1CEB374588}"/>
                </a:ext>
              </a:extLst>
            </p:cNvPr>
            <p:cNvCxnSpPr>
              <a:cxnSpLocks/>
              <a:stCxn id="10" idx="2"/>
              <a:endCxn id="11" idx="0"/>
            </p:cNvCxnSpPr>
            <p:nvPr/>
          </p:nvCxnSpPr>
          <p:spPr>
            <a:xfrm>
              <a:off x="8340088" y="3911198"/>
              <a:ext cx="0" cy="35708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 Box 41">
                  <a:extLst>
                    <a:ext uri="{FF2B5EF4-FFF2-40B4-BE49-F238E27FC236}">
                      <a16:creationId xmlns:a16="http://schemas.microsoft.com/office/drawing/2014/main" id="{A2F1D833-111E-2639-CD0C-D984EC73994A}"/>
                    </a:ext>
                  </a:extLst>
                </p:cNvPr>
                <p:cNvSpPr txBox="1">
                  <a:spLocks noChangeArrowheads="1"/>
                </p:cNvSpPr>
                <p:nvPr/>
              </p:nvSpPr>
              <p:spPr bwMode="auto">
                <a:xfrm>
                  <a:off x="7673338" y="5474451"/>
                  <a:ext cx="1333500" cy="457200"/>
                </a:xfrm>
                <a:prstGeom prst="rect">
                  <a:avLst/>
                </a:prstGeom>
                <a:noFill/>
                <a:ln w="9525">
                  <a:solidFill>
                    <a:srgbClr val="FF0000"/>
                  </a:solidFill>
                  <a:miter lim="800000"/>
                  <a:headEnd/>
                  <a:tailEnd/>
                </a:ln>
              </p:spPr>
              <p:txBody>
                <a:bodyPr lIns="0" tIns="0" rIns="0" bIns="0" anchor="ctr"/>
                <a:lstStyle/>
                <a:p>
                  <a:pPr algn="ctr">
                    <a:lnSpc>
                      <a:spcPct val="100000"/>
                    </a:lnSpc>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oMath>
                    </m:oMathPara>
                  </a14:m>
                  <a:endParaRPr lang="en-US" sz="2800" dirty="0"/>
                </a:p>
              </p:txBody>
            </p:sp>
          </mc:Choice>
          <mc:Fallback xmlns="">
            <p:sp>
              <p:nvSpPr>
                <p:cNvPr id="20" name="Text Box 41">
                  <a:extLst>
                    <a:ext uri="{FF2B5EF4-FFF2-40B4-BE49-F238E27FC236}">
                      <a16:creationId xmlns:a16="http://schemas.microsoft.com/office/drawing/2014/main" id="{BD5DB48A-B532-2E68-E804-2C1AEECBA684}"/>
                    </a:ext>
                  </a:extLst>
                </p:cNvPr>
                <p:cNvSpPr txBox="1">
                  <a:spLocks noRot="1" noChangeAspect="1" noMove="1" noResize="1" noEditPoints="1" noAdjustHandles="1" noChangeArrowheads="1" noChangeShapeType="1" noTextEdit="1"/>
                </p:cNvSpPr>
                <p:nvPr/>
              </p:nvSpPr>
              <p:spPr bwMode="auto">
                <a:xfrm>
                  <a:off x="7673338" y="5474451"/>
                  <a:ext cx="1333500" cy="457200"/>
                </a:xfrm>
                <a:prstGeom prst="rect">
                  <a:avLst/>
                </a:prstGeom>
                <a:blipFill>
                  <a:blip r:embed="rId9"/>
                  <a:stretch>
                    <a:fillRect/>
                  </a:stretch>
                </a:blipFill>
                <a:ln w="9525">
                  <a:solidFill>
                    <a:srgbClr val="FF0000"/>
                  </a:solidFill>
                  <a:miter lim="800000"/>
                  <a:headEnd/>
                  <a:tailEnd/>
                </a:ln>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5E0F7A06-6D76-F6E9-92CF-289EF67899EC}"/>
                </a:ext>
              </a:extLst>
            </p:cNvPr>
            <p:cNvCxnSpPr>
              <a:cxnSpLocks/>
              <a:stCxn id="11" idx="2"/>
            </p:cNvCxnSpPr>
            <p:nvPr/>
          </p:nvCxnSpPr>
          <p:spPr>
            <a:xfrm>
              <a:off x="8340088" y="4725480"/>
              <a:ext cx="0" cy="255823"/>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59E4F6E-DAF3-49C7-20E5-2931AD0D68DB}"/>
                </a:ext>
              </a:extLst>
            </p:cNvPr>
            <p:cNvSpPr/>
            <p:nvPr/>
          </p:nvSpPr>
          <p:spPr>
            <a:xfrm>
              <a:off x="8052990" y="4660169"/>
              <a:ext cx="574196" cy="769441"/>
            </a:xfrm>
            <a:prstGeom prst="rect">
              <a:avLst/>
            </a:prstGeom>
          </p:spPr>
          <p:txBody>
            <a:bodyPr wrap="none">
              <a:spAutoFit/>
            </a:bodyPr>
            <a:lstStyle/>
            <a:p>
              <a:r>
                <a:rPr lang="en-US" sz="4400" dirty="0"/>
                <a:t>…</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BD28A8F9-E3CA-0651-BA6E-27AF093F0F34}"/>
                    </a:ext>
                  </a:extLst>
                </p:cNvPr>
                <p:cNvSpPr txBox="1"/>
                <p:nvPr/>
              </p:nvSpPr>
              <p:spPr>
                <a:xfrm>
                  <a:off x="9002408" y="1678247"/>
                  <a:ext cx="3745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𝑛</m:t>
                        </m:r>
                      </m:oMath>
                    </m:oMathPara>
                  </a14:m>
                  <a:endParaRPr lang="en-US" dirty="0">
                    <a:solidFill>
                      <a:srgbClr val="0070C0"/>
                    </a:solidFill>
                  </a:endParaRPr>
                </a:p>
              </p:txBody>
            </p:sp>
          </mc:Choice>
          <mc:Fallback>
            <p:sp>
              <p:nvSpPr>
                <p:cNvPr id="18" name="TextBox 17">
                  <a:extLst>
                    <a:ext uri="{FF2B5EF4-FFF2-40B4-BE49-F238E27FC236}">
                      <a16:creationId xmlns:a16="http://schemas.microsoft.com/office/drawing/2014/main" id="{BD28A8F9-E3CA-0651-BA6E-27AF093F0F34}"/>
                    </a:ext>
                  </a:extLst>
                </p:cNvPr>
                <p:cNvSpPr txBox="1">
                  <a:spLocks noRot="1" noChangeAspect="1" noMove="1" noResize="1" noEditPoints="1" noAdjustHandles="1" noChangeArrowheads="1" noChangeShapeType="1" noTextEdit="1"/>
                </p:cNvSpPr>
                <p:nvPr/>
              </p:nvSpPr>
              <p:spPr>
                <a:xfrm>
                  <a:off x="9002408" y="1678247"/>
                  <a:ext cx="37459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5581E091-EA56-3C45-CCCF-4D8BBC012AC6}"/>
                    </a:ext>
                  </a:extLst>
                </p:cNvPr>
                <p:cNvSpPr txBox="1"/>
                <p:nvPr/>
              </p:nvSpPr>
              <p:spPr>
                <a:xfrm>
                  <a:off x="9002407" y="2525515"/>
                  <a:ext cx="7785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𝑛</m:t>
                        </m:r>
                        <m:r>
                          <a:rPr lang="en-US" b="0" i="1" smtClean="0">
                            <a:solidFill>
                              <a:srgbClr val="0070C0"/>
                            </a:solidFill>
                            <a:latin typeface="Cambria Math" panose="02040503050406030204" pitchFamily="18" charset="0"/>
                          </a:rPr>
                          <m:t>−1</m:t>
                        </m:r>
                      </m:oMath>
                    </m:oMathPara>
                  </a14:m>
                  <a:endParaRPr lang="en-US" dirty="0">
                    <a:solidFill>
                      <a:srgbClr val="0070C0"/>
                    </a:solidFill>
                  </a:endParaRPr>
                </a:p>
              </p:txBody>
            </p:sp>
          </mc:Choice>
          <mc:Fallback>
            <p:sp>
              <p:nvSpPr>
                <p:cNvPr id="19" name="TextBox 18">
                  <a:extLst>
                    <a:ext uri="{FF2B5EF4-FFF2-40B4-BE49-F238E27FC236}">
                      <a16:creationId xmlns:a16="http://schemas.microsoft.com/office/drawing/2014/main" id="{5581E091-EA56-3C45-CCCF-4D8BBC012AC6}"/>
                    </a:ext>
                  </a:extLst>
                </p:cNvPr>
                <p:cNvSpPr txBox="1">
                  <a:spLocks noRot="1" noChangeAspect="1" noMove="1" noResize="1" noEditPoints="1" noAdjustHandles="1" noChangeArrowheads="1" noChangeShapeType="1" noTextEdit="1"/>
                </p:cNvSpPr>
                <p:nvPr/>
              </p:nvSpPr>
              <p:spPr>
                <a:xfrm>
                  <a:off x="9002407" y="2525515"/>
                  <a:ext cx="778546"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D163E501-CBD8-735C-F2BC-DFE17572D485}"/>
                    </a:ext>
                  </a:extLst>
                </p:cNvPr>
                <p:cNvSpPr txBox="1"/>
                <p:nvPr/>
              </p:nvSpPr>
              <p:spPr>
                <a:xfrm>
                  <a:off x="9002407" y="3348473"/>
                  <a:ext cx="7785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𝑛</m:t>
                        </m:r>
                        <m:r>
                          <a:rPr lang="en-US" b="0" i="1" smtClean="0">
                            <a:solidFill>
                              <a:srgbClr val="0070C0"/>
                            </a:solidFill>
                            <a:latin typeface="Cambria Math" panose="02040503050406030204" pitchFamily="18" charset="0"/>
                          </a:rPr>
                          <m:t>−2</m:t>
                        </m:r>
                      </m:oMath>
                    </m:oMathPara>
                  </a14:m>
                  <a:endParaRPr lang="en-US" dirty="0">
                    <a:solidFill>
                      <a:srgbClr val="0070C0"/>
                    </a:solidFill>
                  </a:endParaRPr>
                </a:p>
              </p:txBody>
            </p:sp>
          </mc:Choice>
          <mc:Fallback>
            <p:sp>
              <p:nvSpPr>
                <p:cNvPr id="20" name="TextBox 19">
                  <a:extLst>
                    <a:ext uri="{FF2B5EF4-FFF2-40B4-BE49-F238E27FC236}">
                      <a16:creationId xmlns:a16="http://schemas.microsoft.com/office/drawing/2014/main" id="{D163E501-CBD8-735C-F2BC-DFE17572D485}"/>
                    </a:ext>
                  </a:extLst>
                </p:cNvPr>
                <p:cNvSpPr txBox="1">
                  <a:spLocks noRot="1" noChangeAspect="1" noMove="1" noResize="1" noEditPoints="1" noAdjustHandles="1" noChangeArrowheads="1" noChangeShapeType="1" noTextEdit="1"/>
                </p:cNvSpPr>
                <p:nvPr/>
              </p:nvSpPr>
              <p:spPr>
                <a:xfrm>
                  <a:off x="9002407" y="3348473"/>
                  <a:ext cx="778546"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83762653-B1D8-1BB5-0E4D-B719C29E5903}"/>
                    </a:ext>
                  </a:extLst>
                </p:cNvPr>
                <p:cNvSpPr txBox="1"/>
                <p:nvPr/>
              </p:nvSpPr>
              <p:spPr>
                <a:xfrm>
                  <a:off x="9002407" y="4171431"/>
                  <a:ext cx="7785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𝑛</m:t>
                        </m:r>
                        <m:r>
                          <a:rPr lang="en-US" b="0" i="1" smtClean="0">
                            <a:solidFill>
                              <a:srgbClr val="0070C0"/>
                            </a:solidFill>
                            <a:latin typeface="Cambria Math" panose="02040503050406030204" pitchFamily="18" charset="0"/>
                          </a:rPr>
                          <m:t>−3</m:t>
                        </m:r>
                      </m:oMath>
                    </m:oMathPara>
                  </a14:m>
                  <a:endParaRPr lang="en-US" dirty="0">
                    <a:solidFill>
                      <a:srgbClr val="0070C0"/>
                    </a:solidFill>
                  </a:endParaRPr>
                </a:p>
              </p:txBody>
            </p:sp>
          </mc:Choice>
          <mc:Fallback>
            <p:sp>
              <p:nvSpPr>
                <p:cNvPr id="21" name="TextBox 20">
                  <a:extLst>
                    <a:ext uri="{FF2B5EF4-FFF2-40B4-BE49-F238E27FC236}">
                      <a16:creationId xmlns:a16="http://schemas.microsoft.com/office/drawing/2014/main" id="{83762653-B1D8-1BB5-0E4D-B719C29E5903}"/>
                    </a:ext>
                  </a:extLst>
                </p:cNvPr>
                <p:cNvSpPr txBox="1">
                  <a:spLocks noRot="1" noChangeAspect="1" noMove="1" noResize="1" noEditPoints="1" noAdjustHandles="1" noChangeArrowheads="1" noChangeShapeType="1" noTextEdit="1"/>
                </p:cNvSpPr>
                <p:nvPr/>
              </p:nvSpPr>
              <p:spPr>
                <a:xfrm>
                  <a:off x="9002407" y="4171431"/>
                  <a:ext cx="778546"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9313200-8A95-58CD-E8D3-1E24A7D13A1E}"/>
                    </a:ext>
                  </a:extLst>
                </p:cNvPr>
                <p:cNvSpPr txBox="1"/>
                <p:nvPr/>
              </p:nvSpPr>
              <p:spPr>
                <a:xfrm>
                  <a:off x="8988938" y="5344243"/>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1</m:t>
                        </m:r>
                      </m:oMath>
                    </m:oMathPara>
                  </a14:m>
                  <a:endParaRPr lang="en-US" dirty="0">
                    <a:solidFill>
                      <a:srgbClr val="0070C0"/>
                    </a:solidFill>
                  </a:endParaRPr>
                </a:p>
              </p:txBody>
            </p:sp>
          </mc:Choice>
          <mc:Fallback xmlns="">
            <p:sp>
              <p:nvSpPr>
                <p:cNvPr id="31" name="TextBox 30">
                  <a:extLst>
                    <a:ext uri="{FF2B5EF4-FFF2-40B4-BE49-F238E27FC236}">
                      <a16:creationId xmlns:a16="http://schemas.microsoft.com/office/drawing/2014/main" id="{9CF95495-3C2E-4DF2-EEBF-4AC317B24405}"/>
                    </a:ext>
                  </a:extLst>
                </p:cNvPr>
                <p:cNvSpPr txBox="1">
                  <a:spLocks noRot="1" noChangeAspect="1" noMove="1" noResize="1" noEditPoints="1" noAdjustHandles="1" noChangeArrowheads="1" noChangeShapeType="1" noTextEdit="1"/>
                </p:cNvSpPr>
                <p:nvPr/>
              </p:nvSpPr>
              <p:spPr>
                <a:xfrm>
                  <a:off x="8988938" y="5344243"/>
                  <a:ext cx="365805"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C126A993-8C69-70F1-F267-F626BD8A8E0F}"/>
                    </a:ext>
                  </a:extLst>
                </p14:cNvPr>
                <p14:cNvContentPartPr/>
                <p14:nvPr/>
              </p14:nvContentPartPr>
              <p14:xfrm>
                <a:off x="9410760" y="4483080"/>
                <a:ext cx="360" cy="360"/>
              </p14:xfrm>
            </p:contentPart>
          </mc:Choice>
          <mc:Fallback xmlns="">
            <p:pic>
              <p:nvPicPr>
                <p:cNvPr id="11" name="Ink 10">
                  <a:extLst>
                    <a:ext uri="{FF2B5EF4-FFF2-40B4-BE49-F238E27FC236}">
                      <a16:creationId xmlns:a16="http://schemas.microsoft.com/office/drawing/2014/main" id="{D7D8E0AF-3481-5748-34FB-8D624C2E516D}"/>
                    </a:ext>
                  </a:extLst>
                </p:cNvPr>
                <p:cNvPicPr/>
                <p:nvPr/>
              </p:nvPicPr>
              <p:blipFill>
                <a:blip r:embed="rId16"/>
                <a:stretch>
                  <a:fillRect/>
                </a:stretch>
              </p:blipFill>
              <p:spPr>
                <a:xfrm>
                  <a:off x="9401400" y="4473720"/>
                  <a:ext cx="19080" cy="19080"/>
                </a:xfrm>
                <a:prstGeom prst="rect">
                  <a:avLst/>
                </a:prstGeom>
              </p:spPr>
            </p:pic>
          </mc:Fallback>
        </mc:AlternateContent>
      </p:gr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31432180-B9BD-BEC0-6BC3-728A974152CA}"/>
                  </a:ext>
                </a:extLst>
              </p:cNvPr>
              <p:cNvSpPr txBox="1"/>
              <p:nvPr/>
            </p:nvSpPr>
            <p:spPr>
              <a:xfrm>
                <a:off x="6624320" y="2131196"/>
                <a:ext cx="4849365" cy="18688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𝑇</m:t>
                      </m:r>
                      <m:d>
                        <m:dPr>
                          <m:ctrlPr>
                            <a:rPr lang="en-US" sz="2400" b="0" i="1" smtClean="0">
                              <a:latin typeface="Cambria Math" panose="02040503050406030204" pitchFamily="18" charset="0"/>
                            </a:rPr>
                          </m:ctrlPr>
                        </m:dPr>
                        <m:e>
                          <m:r>
                            <a:rPr lang="en-US" sz="2400" b="0" i="1" smtClean="0">
                              <a:latin typeface="Cambria Math"/>
                            </a:rPr>
                            <m:t>𝑛</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=0</m:t>
                          </m:r>
                        </m:sub>
                        <m:sup>
                          <m:r>
                            <a:rPr lang="en-US" sz="2400" b="0" i="1" smtClean="0">
                              <a:latin typeface="Cambria Math" panose="02040503050406030204" pitchFamily="18" charset="0"/>
                            </a:rPr>
                            <m:t>𝑛</m:t>
                          </m:r>
                          <m:r>
                            <a:rPr lang="en-US" sz="2400" b="0" i="1" smtClean="0">
                              <a:latin typeface="Cambria Math" panose="02040503050406030204" pitchFamily="18" charset="0"/>
                            </a:rPr>
                            <m:t>−1</m:t>
                          </m:r>
                        </m:sup>
                        <m:e>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𝑖</m:t>
                          </m:r>
                        </m:e>
                      </m:nary>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r>
                            <a:rPr lang="en-US" sz="2400" b="0" i="1" smtClean="0">
                              <a:latin typeface="Cambria Math" panose="02040503050406030204" pitchFamily="18" charset="0"/>
                            </a:rPr>
                            <m:t>𝑖</m:t>
                          </m:r>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m:oMathPara>
                </a14:m>
                <a:endParaRPr lang="en-US" sz="2400" b="0" i="1" dirty="0">
                  <a:latin typeface="Cambria Math" panose="02040503050406030204" pitchFamily="18" charset="0"/>
                </a:endParaRPr>
              </a:p>
              <a:p>
                <a:pPr/>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Θ</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e>
                      </m:d>
                    </m:oMath>
                  </m:oMathPara>
                </a14:m>
                <a:endParaRPr lang="en-US" sz="2400" dirty="0"/>
              </a:p>
            </p:txBody>
          </p:sp>
        </mc:Choice>
        <mc:Fallback>
          <p:sp>
            <p:nvSpPr>
              <p:cNvPr id="24" name="TextBox 23">
                <a:extLst>
                  <a:ext uri="{FF2B5EF4-FFF2-40B4-BE49-F238E27FC236}">
                    <a16:creationId xmlns:a16="http://schemas.microsoft.com/office/drawing/2014/main" id="{31432180-B9BD-BEC0-6BC3-728A974152CA}"/>
                  </a:ext>
                </a:extLst>
              </p:cNvPr>
              <p:cNvSpPr txBox="1">
                <a:spLocks noRot="1" noChangeAspect="1" noMove="1" noResize="1" noEditPoints="1" noAdjustHandles="1" noChangeArrowheads="1" noChangeShapeType="1" noTextEdit="1"/>
              </p:cNvSpPr>
              <p:nvPr/>
            </p:nvSpPr>
            <p:spPr>
              <a:xfrm>
                <a:off x="6624320" y="2131196"/>
                <a:ext cx="4849365" cy="1868845"/>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51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0E331-20F3-CCA9-529D-FE34B4D8C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F9BF5-3D98-FDB3-0536-F52EC51AEA50}"/>
              </a:ext>
            </a:extLst>
          </p:cNvPr>
          <p:cNvSpPr>
            <a:spLocks noGrp="1"/>
          </p:cNvSpPr>
          <p:nvPr>
            <p:ph type="title"/>
          </p:nvPr>
        </p:nvSpPr>
        <p:spPr/>
        <p:txBody>
          <a:bodyPr/>
          <a:lstStyle/>
          <a:p>
            <a:r>
              <a:rPr lang="en-US" dirty="0"/>
              <a:t>Insertion Sort - 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098659-16A5-7134-405A-EC34150F6932}"/>
                  </a:ext>
                </a:extLst>
              </p:cNvPr>
              <p:cNvSpPr>
                <a:spLocks noGrp="1"/>
              </p:cNvSpPr>
              <p:nvPr>
                <p:ph idx="1"/>
              </p:nvPr>
            </p:nvSpPr>
            <p:spPr>
              <a:xfrm>
                <a:off x="838200" y="1402188"/>
                <a:ext cx="11252200" cy="1678693"/>
              </a:xfrm>
            </p:spPr>
            <p:txBody>
              <a:bodyPr>
                <a:normAutofit fontScale="77500" lnSpcReduction="20000"/>
              </a:bodyPr>
              <a:lstStyle/>
              <a:p>
                <a:r>
                  <a:rPr lang="en-US" dirty="0"/>
                  <a:t>If the items at index </a:t>
                </a:r>
                <a14:m>
                  <m:oMath xmlns:m="http://schemas.openxmlformats.org/officeDocument/2006/math">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are out of order, swap them</a:t>
                </a:r>
              </a:p>
              <a:p>
                <a:r>
                  <a:rPr lang="en-US" dirty="0"/>
                  <a:t>Keep swapping the item at index </a:t>
                </a:r>
                <a14:m>
                  <m:oMath xmlns:m="http://schemas.openxmlformats.org/officeDocument/2006/math">
                    <m:r>
                      <a:rPr lang="en-US" b="0" i="1" smtClean="0">
                        <a:latin typeface="Cambria Math" panose="02040503050406030204" pitchFamily="18" charset="0"/>
                      </a:rPr>
                      <m:t>2</m:t>
                    </m:r>
                  </m:oMath>
                </a14:m>
                <a:r>
                  <a:rPr lang="en-US" dirty="0"/>
                  <a:t> with the thing to its left as long as the left thing is larger</a:t>
                </a:r>
              </a:p>
              <a:p>
                <a:r>
                  <a:rPr lang="en-US" dirty="0"/>
                  <a:t>…</a:t>
                </a:r>
              </a:p>
              <a:p>
                <a:r>
                  <a:rPr lang="en-US" dirty="0"/>
                  <a:t>Keep swapping the item at index </a:t>
                </a:r>
                <a14:m>
                  <m:oMath xmlns:m="http://schemas.openxmlformats.org/officeDocument/2006/math">
                    <m:r>
                      <a:rPr lang="en-US" b="0" i="1" smtClean="0">
                        <a:latin typeface="Cambria Math" panose="02040503050406030204" pitchFamily="18" charset="0"/>
                      </a:rPr>
                      <m:t>𝑖</m:t>
                    </m:r>
                  </m:oMath>
                </a14:m>
                <a:r>
                  <a:rPr lang="en-US" dirty="0"/>
                  <a:t> with the thing to its left as long as the left thing is larger</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475C29A1-5CF0-19FF-2850-9349F3E580DF}"/>
                  </a:ext>
                </a:extLst>
              </p:cNvPr>
              <p:cNvSpPr>
                <a:spLocks noGrp="1" noRot="1" noChangeAspect="1" noMove="1" noResize="1" noEditPoints="1" noAdjustHandles="1" noChangeArrowheads="1" noChangeShapeType="1" noTextEdit="1"/>
              </p:cNvSpPr>
              <p:nvPr>
                <p:ph idx="1"/>
              </p:nvPr>
            </p:nvSpPr>
            <p:spPr>
              <a:xfrm>
                <a:off x="838200" y="1402188"/>
                <a:ext cx="11252200" cy="1678693"/>
              </a:xfrm>
              <a:blipFill>
                <a:blip r:embed="rId2"/>
                <a:stretch>
                  <a:fillRect l="-650" t="-763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E58BB90-BAEE-B9B7-5449-BE92204DBDC4}"/>
              </a:ext>
            </a:extLst>
          </p:cNvPr>
          <p:cNvSpPr txBox="1"/>
          <p:nvPr/>
        </p:nvSpPr>
        <p:spPr>
          <a:xfrm>
            <a:off x="574040" y="2548283"/>
            <a:ext cx="4434840" cy="3139321"/>
          </a:xfrm>
          <a:prstGeom prst="rect">
            <a:avLst/>
          </a:prstGeom>
          <a:noFill/>
        </p:spPr>
        <p:txBody>
          <a:bodyPr wrap="square" rtlCol="0">
            <a:spAutoFit/>
          </a:bodyPr>
          <a:lstStyle/>
          <a:p>
            <a:endParaRPr lang="en-US" dirty="0"/>
          </a:p>
          <a:p>
            <a:r>
              <a:rPr lang="en-US" dirty="0"/>
              <a:t>for (</a:t>
            </a:r>
            <a:r>
              <a:rPr lang="en-US" dirty="0" err="1"/>
              <a:t>i</a:t>
            </a:r>
            <a:r>
              <a:rPr lang="en-US" dirty="0"/>
              <a:t>=1; </a:t>
            </a:r>
            <a:r>
              <a:rPr lang="en-US" dirty="0" err="1"/>
              <a:t>i</a:t>
            </a:r>
            <a:r>
              <a:rPr lang="en-US" dirty="0"/>
              <a:t>&lt;</a:t>
            </a:r>
            <a:r>
              <a:rPr lang="en-US" dirty="0" err="1"/>
              <a:t>a.length</a:t>
            </a:r>
            <a:r>
              <a:rPr lang="en-US" dirty="0"/>
              <a:t>; </a:t>
            </a:r>
            <a:r>
              <a:rPr lang="en-US" dirty="0" err="1"/>
              <a:t>i</a:t>
            </a:r>
            <a:r>
              <a:rPr lang="en-US" dirty="0"/>
              <a:t>++){</a:t>
            </a:r>
          </a:p>
          <a:p>
            <a:r>
              <a:rPr lang="en-US" dirty="0"/>
              <a:t>        </a:t>
            </a:r>
            <a:r>
              <a:rPr lang="en-US" dirty="0" err="1"/>
              <a:t>prev</a:t>
            </a:r>
            <a:r>
              <a:rPr lang="en-US" dirty="0"/>
              <a:t> = i-1;</a:t>
            </a:r>
          </a:p>
          <a:p>
            <a:r>
              <a:rPr lang="en-US" dirty="0"/>
              <a:t>        while(a[</a:t>
            </a:r>
            <a:r>
              <a:rPr lang="en-US" dirty="0" err="1"/>
              <a:t>i</a:t>
            </a:r>
            <a:r>
              <a:rPr lang="en-US" dirty="0"/>
              <a:t>] &lt; a[</a:t>
            </a:r>
            <a:r>
              <a:rPr lang="en-US" dirty="0" err="1"/>
              <a:t>prev</a:t>
            </a:r>
            <a:r>
              <a:rPr lang="en-US" dirty="0"/>
              <a:t>] &amp;&amp; </a:t>
            </a:r>
            <a:r>
              <a:rPr lang="en-US" dirty="0" err="1"/>
              <a:t>prev</a:t>
            </a:r>
            <a:r>
              <a:rPr lang="en-US" dirty="0"/>
              <a:t> &gt; -1){</a:t>
            </a:r>
          </a:p>
          <a:p>
            <a:r>
              <a:rPr lang="en-US" dirty="0"/>
              <a:t>                temp = a[</a:t>
            </a:r>
            <a:r>
              <a:rPr lang="en-US" dirty="0" err="1"/>
              <a:t>i</a:t>
            </a:r>
            <a:r>
              <a:rPr lang="en-US" dirty="0"/>
              <a:t>];</a:t>
            </a:r>
          </a:p>
          <a:p>
            <a:r>
              <a:rPr lang="en-US" dirty="0"/>
              <a:t>                a[</a:t>
            </a:r>
            <a:r>
              <a:rPr lang="en-US" dirty="0" err="1"/>
              <a:t>i</a:t>
            </a:r>
            <a:r>
              <a:rPr lang="en-US" dirty="0"/>
              <a:t>] = a[</a:t>
            </a:r>
            <a:r>
              <a:rPr lang="en-US" dirty="0" err="1"/>
              <a:t>prev</a:t>
            </a:r>
            <a:r>
              <a:rPr lang="en-US" dirty="0"/>
              <a:t>];</a:t>
            </a:r>
          </a:p>
          <a:p>
            <a:r>
              <a:rPr lang="en-US" dirty="0"/>
              <a:t>                a[</a:t>
            </a:r>
            <a:r>
              <a:rPr lang="en-US" dirty="0" err="1"/>
              <a:t>prev</a:t>
            </a:r>
            <a:r>
              <a:rPr lang="en-US" dirty="0"/>
              <a:t>] = a[</a:t>
            </a:r>
            <a:r>
              <a:rPr lang="en-US" dirty="0" err="1"/>
              <a:t>i</a:t>
            </a:r>
            <a:r>
              <a:rPr lang="en-US" dirty="0"/>
              <a:t>];</a:t>
            </a:r>
          </a:p>
          <a:p>
            <a:r>
              <a:rPr lang="en-US" dirty="0"/>
              <a:t>                </a:t>
            </a:r>
            <a:r>
              <a:rPr lang="en-US" dirty="0" err="1"/>
              <a:t>i</a:t>
            </a:r>
            <a:r>
              <a:rPr lang="en-US" dirty="0"/>
              <a:t>--;</a:t>
            </a:r>
          </a:p>
          <a:p>
            <a:r>
              <a:rPr lang="en-US" dirty="0"/>
              <a:t>                </a:t>
            </a:r>
            <a:r>
              <a:rPr lang="en-US" dirty="0" err="1"/>
              <a:t>prev</a:t>
            </a:r>
            <a:r>
              <a:rPr lang="en-US" dirty="0"/>
              <a:t>--;</a:t>
            </a:r>
          </a:p>
          <a:p>
            <a:r>
              <a:rPr lang="en-US" dirty="0"/>
              <a:t>        }</a:t>
            </a:r>
          </a:p>
          <a:p>
            <a:r>
              <a:rPr lang="en-US" dirty="0"/>
              <a:t>}</a:t>
            </a:r>
          </a:p>
        </p:txBody>
      </p:sp>
      <p:grpSp>
        <p:nvGrpSpPr>
          <p:cNvPr id="5" name="Group 4" descr="An example array of length 16.">
            <a:extLst>
              <a:ext uri="{FF2B5EF4-FFF2-40B4-BE49-F238E27FC236}">
                <a16:creationId xmlns:a16="http://schemas.microsoft.com/office/drawing/2014/main" id="{B343D3DA-59A4-B54A-4F40-B87EDBA1D353}"/>
              </a:ext>
            </a:extLst>
          </p:cNvPr>
          <p:cNvGrpSpPr/>
          <p:nvPr/>
        </p:nvGrpSpPr>
        <p:grpSpPr>
          <a:xfrm>
            <a:off x="386080" y="5753526"/>
            <a:ext cx="11704320" cy="1259840"/>
            <a:chOff x="243840" y="4477752"/>
            <a:chExt cx="11704320" cy="1259840"/>
          </a:xfrm>
        </p:grpSpPr>
        <p:grpSp>
          <p:nvGrpSpPr>
            <p:cNvPr id="6" name="Group 5">
              <a:extLst>
                <a:ext uri="{FF2B5EF4-FFF2-40B4-BE49-F238E27FC236}">
                  <a16:creationId xmlns:a16="http://schemas.microsoft.com/office/drawing/2014/main" id="{7CA5C76A-D35B-BCA5-454F-5FB327976D40}"/>
                </a:ext>
              </a:extLst>
            </p:cNvPr>
            <p:cNvGrpSpPr/>
            <p:nvPr/>
          </p:nvGrpSpPr>
          <p:grpSpPr>
            <a:xfrm>
              <a:off x="243840" y="5006072"/>
              <a:ext cx="11704320" cy="731520"/>
              <a:chOff x="396240" y="2824480"/>
              <a:chExt cx="11704320" cy="731520"/>
            </a:xfrm>
            <a:solidFill>
              <a:schemeClr val="bg1"/>
            </a:solidFill>
          </p:grpSpPr>
          <p:sp>
            <p:nvSpPr>
              <p:cNvPr id="24" name="Rectangle 23">
                <a:extLst>
                  <a:ext uri="{FF2B5EF4-FFF2-40B4-BE49-F238E27FC236}">
                    <a16:creationId xmlns:a16="http://schemas.microsoft.com/office/drawing/2014/main" id="{E16B1BE7-0A96-E2B9-79C5-E628D72B312A}"/>
                  </a:ext>
                </a:extLst>
              </p:cNvPr>
              <p:cNvSpPr/>
              <p:nvPr/>
            </p:nvSpPr>
            <p:spPr>
              <a:xfrm>
                <a:off x="39624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5" name="Rectangle 24">
                <a:extLst>
                  <a:ext uri="{FF2B5EF4-FFF2-40B4-BE49-F238E27FC236}">
                    <a16:creationId xmlns:a16="http://schemas.microsoft.com/office/drawing/2014/main" id="{8E45602C-48BA-D233-5C94-C4F703C5AC36}"/>
                  </a:ext>
                </a:extLst>
              </p:cNvPr>
              <p:cNvSpPr/>
              <p:nvPr/>
            </p:nvSpPr>
            <p:spPr>
              <a:xfrm>
                <a:off x="112776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6" name="Rectangle 25">
                <a:extLst>
                  <a:ext uri="{FF2B5EF4-FFF2-40B4-BE49-F238E27FC236}">
                    <a16:creationId xmlns:a16="http://schemas.microsoft.com/office/drawing/2014/main" id="{4B09463F-0509-11CC-B101-953228211CD1}"/>
                  </a:ext>
                </a:extLst>
              </p:cNvPr>
              <p:cNvSpPr/>
              <p:nvPr/>
            </p:nvSpPr>
            <p:spPr>
              <a:xfrm>
                <a:off x="185928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7" name="Rectangle 26">
                <a:extLst>
                  <a:ext uri="{FF2B5EF4-FFF2-40B4-BE49-F238E27FC236}">
                    <a16:creationId xmlns:a16="http://schemas.microsoft.com/office/drawing/2014/main" id="{4DC329C7-DC74-6724-ED3E-50C312F84212}"/>
                  </a:ext>
                </a:extLst>
              </p:cNvPr>
              <p:cNvSpPr/>
              <p:nvPr/>
            </p:nvSpPr>
            <p:spPr>
              <a:xfrm>
                <a:off x="259080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8" name="Rectangle 27">
                <a:extLst>
                  <a:ext uri="{FF2B5EF4-FFF2-40B4-BE49-F238E27FC236}">
                    <a16:creationId xmlns:a16="http://schemas.microsoft.com/office/drawing/2014/main" id="{C2D97124-608C-2DF9-B3A4-2AAE654AE3CE}"/>
                  </a:ext>
                </a:extLst>
              </p:cNvPr>
              <p:cNvSpPr/>
              <p:nvPr/>
            </p:nvSpPr>
            <p:spPr>
              <a:xfrm>
                <a:off x="332232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9" name="Rectangle 28">
                <a:extLst>
                  <a:ext uri="{FF2B5EF4-FFF2-40B4-BE49-F238E27FC236}">
                    <a16:creationId xmlns:a16="http://schemas.microsoft.com/office/drawing/2014/main" id="{DFD3AB5F-9C51-180B-32F2-F8DF0E7C79FB}"/>
                  </a:ext>
                </a:extLst>
              </p:cNvPr>
              <p:cNvSpPr/>
              <p:nvPr/>
            </p:nvSpPr>
            <p:spPr>
              <a:xfrm>
                <a:off x="405384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0" name="Rectangle 29">
                <a:extLst>
                  <a:ext uri="{FF2B5EF4-FFF2-40B4-BE49-F238E27FC236}">
                    <a16:creationId xmlns:a16="http://schemas.microsoft.com/office/drawing/2014/main" id="{4076E0A1-7DEC-046A-44F3-F836A89AB564}"/>
                  </a:ext>
                </a:extLst>
              </p:cNvPr>
              <p:cNvSpPr/>
              <p:nvPr/>
            </p:nvSpPr>
            <p:spPr>
              <a:xfrm>
                <a:off x="478536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31" name="Rectangle 30">
                <a:extLst>
                  <a:ext uri="{FF2B5EF4-FFF2-40B4-BE49-F238E27FC236}">
                    <a16:creationId xmlns:a16="http://schemas.microsoft.com/office/drawing/2014/main" id="{31FB865B-A48B-C1F0-4055-86E3AF1CD735}"/>
                  </a:ext>
                </a:extLst>
              </p:cNvPr>
              <p:cNvSpPr/>
              <p:nvPr/>
            </p:nvSpPr>
            <p:spPr>
              <a:xfrm>
                <a:off x="551688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2" name="Rectangle 31">
                <a:extLst>
                  <a:ext uri="{FF2B5EF4-FFF2-40B4-BE49-F238E27FC236}">
                    <a16:creationId xmlns:a16="http://schemas.microsoft.com/office/drawing/2014/main" id="{6BD7E841-70D7-EF34-D8DA-492233DEF5B8}"/>
                  </a:ext>
                </a:extLst>
              </p:cNvPr>
              <p:cNvSpPr/>
              <p:nvPr/>
            </p:nvSpPr>
            <p:spPr>
              <a:xfrm>
                <a:off x="624840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3" name="Rectangle 32">
                <a:extLst>
                  <a:ext uri="{FF2B5EF4-FFF2-40B4-BE49-F238E27FC236}">
                    <a16:creationId xmlns:a16="http://schemas.microsoft.com/office/drawing/2014/main" id="{DDA2AC22-37CE-7CBD-6923-3B1ECA1EFB00}"/>
                  </a:ext>
                </a:extLst>
              </p:cNvPr>
              <p:cNvSpPr/>
              <p:nvPr/>
            </p:nvSpPr>
            <p:spPr>
              <a:xfrm>
                <a:off x="697992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34" name="Rectangle 33">
                <a:extLst>
                  <a:ext uri="{FF2B5EF4-FFF2-40B4-BE49-F238E27FC236}">
                    <a16:creationId xmlns:a16="http://schemas.microsoft.com/office/drawing/2014/main" id="{C4BDBCD4-1925-CA71-AC2A-CB19ADB2E7EB}"/>
                  </a:ext>
                </a:extLst>
              </p:cNvPr>
              <p:cNvSpPr/>
              <p:nvPr/>
            </p:nvSpPr>
            <p:spPr>
              <a:xfrm>
                <a:off x="771144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5" name="Rectangle 34">
                <a:extLst>
                  <a:ext uri="{FF2B5EF4-FFF2-40B4-BE49-F238E27FC236}">
                    <a16:creationId xmlns:a16="http://schemas.microsoft.com/office/drawing/2014/main" id="{703401D9-938F-4988-D114-D52178982E75}"/>
                  </a:ext>
                </a:extLst>
              </p:cNvPr>
              <p:cNvSpPr/>
              <p:nvPr/>
            </p:nvSpPr>
            <p:spPr>
              <a:xfrm>
                <a:off x="844296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36" name="Rectangle 35">
                <a:extLst>
                  <a:ext uri="{FF2B5EF4-FFF2-40B4-BE49-F238E27FC236}">
                    <a16:creationId xmlns:a16="http://schemas.microsoft.com/office/drawing/2014/main" id="{CBADE5FD-9645-A685-EC6C-4ACB47D801B6}"/>
                  </a:ext>
                </a:extLst>
              </p:cNvPr>
              <p:cNvSpPr/>
              <p:nvPr/>
            </p:nvSpPr>
            <p:spPr>
              <a:xfrm>
                <a:off x="917448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37" name="Rectangle 36">
                <a:extLst>
                  <a:ext uri="{FF2B5EF4-FFF2-40B4-BE49-F238E27FC236}">
                    <a16:creationId xmlns:a16="http://schemas.microsoft.com/office/drawing/2014/main" id="{397173FA-5A64-AF3F-F569-72237EBC8DF0}"/>
                  </a:ext>
                </a:extLst>
              </p:cNvPr>
              <p:cNvSpPr/>
              <p:nvPr/>
            </p:nvSpPr>
            <p:spPr>
              <a:xfrm>
                <a:off x="990600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13</a:t>
                </a:r>
              </a:p>
            </p:txBody>
          </p:sp>
          <p:sp>
            <p:nvSpPr>
              <p:cNvPr id="38" name="Rectangle 37">
                <a:extLst>
                  <a:ext uri="{FF2B5EF4-FFF2-40B4-BE49-F238E27FC236}">
                    <a16:creationId xmlns:a16="http://schemas.microsoft.com/office/drawing/2014/main" id="{1169D52A-B95A-177E-668D-F4F75B24BA66}"/>
                  </a:ext>
                </a:extLst>
              </p:cNvPr>
              <p:cNvSpPr/>
              <p:nvPr/>
            </p:nvSpPr>
            <p:spPr>
              <a:xfrm>
                <a:off x="1063752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9" name="Rectangle 38">
                <a:extLst>
                  <a:ext uri="{FF2B5EF4-FFF2-40B4-BE49-F238E27FC236}">
                    <a16:creationId xmlns:a16="http://schemas.microsoft.com/office/drawing/2014/main" id="{7C68A7B1-53D1-760F-F735-A7BF68D416E3}"/>
                  </a:ext>
                </a:extLst>
              </p:cNvPr>
              <p:cNvSpPr/>
              <p:nvPr/>
            </p:nvSpPr>
            <p:spPr>
              <a:xfrm>
                <a:off x="1136904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grpSp>
        <p:grpSp>
          <p:nvGrpSpPr>
            <p:cNvPr id="7" name="Group 6">
              <a:extLst>
                <a:ext uri="{FF2B5EF4-FFF2-40B4-BE49-F238E27FC236}">
                  <a16:creationId xmlns:a16="http://schemas.microsoft.com/office/drawing/2014/main" id="{6FE49A76-8214-DEAA-DB99-75FFD24EFCF8}"/>
                </a:ext>
              </a:extLst>
            </p:cNvPr>
            <p:cNvGrpSpPr/>
            <p:nvPr/>
          </p:nvGrpSpPr>
          <p:grpSpPr>
            <a:xfrm>
              <a:off x="243840" y="4477752"/>
              <a:ext cx="11704320" cy="731520"/>
              <a:chOff x="396240" y="2092960"/>
              <a:chExt cx="11704320" cy="731520"/>
            </a:xfrm>
            <a:solidFill>
              <a:schemeClr val="bg1"/>
            </a:solidFill>
          </p:grpSpPr>
          <p:sp>
            <p:nvSpPr>
              <p:cNvPr id="8" name="Rectangle 7">
                <a:extLst>
                  <a:ext uri="{FF2B5EF4-FFF2-40B4-BE49-F238E27FC236}">
                    <a16:creationId xmlns:a16="http://schemas.microsoft.com/office/drawing/2014/main" id="{A8A71A54-C5A5-DB95-0E59-BDC56B1EB660}"/>
                  </a:ext>
                </a:extLst>
              </p:cNvPr>
              <p:cNvSpPr/>
              <p:nvPr/>
            </p:nvSpPr>
            <p:spPr>
              <a:xfrm>
                <a:off x="39624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 name="Rectangle 8">
                <a:extLst>
                  <a:ext uri="{FF2B5EF4-FFF2-40B4-BE49-F238E27FC236}">
                    <a16:creationId xmlns:a16="http://schemas.microsoft.com/office/drawing/2014/main" id="{6867CBBB-57F5-6156-CC7F-0F53AAC3C25A}"/>
                  </a:ext>
                </a:extLst>
              </p:cNvPr>
              <p:cNvSpPr/>
              <p:nvPr/>
            </p:nvSpPr>
            <p:spPr>
              <a:xfrm>
                <a:off x="112776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77</a:t>
                </a:r>
              </a:p>
            </p:txBody>
          </p:sp>
          <p:sp>
            <p:nvSpPr>
              <p:cNvPr id="10" name="Rectangle 9">
                <a:extLst>
                  <a:ext uri="{FF2B5EF4-FFF2-40B4-BE49-F238E27FC236}">
                    <a16:creationId xmlns:a16="http://schemas.microsoft.com/office/drawing/2014/main" id="{883B7741-CE11-3CFA-12BA-A2A8D2338882}"/>
                  </a:ext>
                </a:extLst>
              </p:cNvPr>
              <p:cNvSpPr/>
              <p:nvPr/>
            </p:nvSpPr>
            <p:spPr>
              <a:xfrm>
                <a:off x="185928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 name="Rectangle 10">
                <a:extLst>
                  <a:ext uri="{FF2B5EF4-FFF2-40B4-BE49-F238E27FC236}">
                    <a16:creationId xmlns:a16="http://schemas.microsoft.com/office/drawing/2014/main" id="{791D3FD3-8BC0-4C87-3351-3940FCA8126A}"/>
                  </a:ext>
                </a:extLst>
              </p:cNvPr>
              <p:cNvSpPr/>
              <p:nvPr/>
            </p:nvSpPr>
            <p:spPr>
              <a:xfrm>
                <a:off x="259080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12" name="Rectangle 11">
                <a:extLst>
                  <a:ext uri="{FF2B5EF4-FFF2-40B4-BE49-F238E27FC236}">
                    <a16:creationId xmlns:a16="http://schemas.microsoft.com/office/drawing/2014/main" id="{93F897B1-47CD-3B59-A097-B14CCE75C624}"/>
                  </a:ext>
                </a:extLst>
              </p:cNvPr>
              <p:cNvSpPr/>
              <p:nvPr/>
            </p:nvSpPr>
            <p:spPr>
              <a:xfrm>
                <a:off x="332232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3" name="Rectangle 12">
                <a:extLst>
                  <a:ext uri="{FF2B5EF4-FFF2-40B4-BE49-F238E27FC236}">
                    <a16:creationId xmlns:a16="http://schemas.microsoft.com/office/drawing/2014/main" id="{06B1F38F-DD55-CC2E-6C2A-5DB49AAFA237}"/>
                  </a:ext>
                </a:extLst>
              </p:cNvPr>
              <p:cNvSpPr/>
              <p:nvPr/>
            </p:nvSpPr>
            <p:spPr>
              <a:xfrm>
                <a:off x="405384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22</a:t>
                </a:r>
              </a:p>
            </p:txBody>
          </p:sp>
          <p:sp>
            <p:nvSpPr>
              <p:cNvPr id="14" name="Rectangle 13">
                <a:extLst>
                  <a:ext uri="{FF2B5EF4-FFF2-40B4-BE49-F238E27FC236}">
                    <a16:creationId xmlns:a16="http://schemas.microsoft.com/office/drawing/2014/main" id="{6CFE8E7C-9F24-0F00-552E-109570A6ABF2}"/>
                  </a:ext>
                </a:extLst>
              </p:cNvPr>
              <p:cNvSpPr/>
              <p:nvPr/>
            </p:nvSpPr>
            <p:spPr>
              <a:xfrm>
                <a:off x="478536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64</a:t>
                </a:r>
              </a:p>
            </p:txBody>
          </p:sp>
          <p:sp>
            <p:nvSpPr>
              <p:cNvPr id="15" name="Rectangle 14">
                <a:extLst>
                  <a:ext uri="{FF2B5EF4-FFF2-40B4-BE49-F238E27FC236}">
                    <a16:creationId xmlns:a16="http://schemas.microsoft.com/office/drawing/2014/main" id="{95837BDE-6B9D-D32A-8539-3647CB118ECE}"/>
                  </a:ext>
                </a:extLst>
              </p:cNvPr>
              <p:cNvSpPr/>
              <p:nvPr/>
            </p:nvSpPr>
            <p:spPr>
              <a:xfrm>
                <a:off x="551688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41</a:t>
                </a:r>
              </a:p>
            </p:txBody>
          </p:sp>
          <p:sp>
            <p:nvSpPr>
              <p:cNvPr id="16" name="Rectangle 15">
                <a:extLst>
                  <a:ext uri="{FF2B5EF4-FFF2-40B4-BE49-F238E27FC236}">
                    <a16:creationId xmlns:a16="http://schemas.microsoft.com/office/drawing/2014/main" id="{2EDAFF3A-75D4-28F9-D4C9-88E3E0571C7C}"/>
                  </a:ext>
                </a:extLst>
              </p:cNvPr>
              <p:cNvSpPr/>
              <p:nvPr/>
            </p:nvSpPr>
            <p:spPr>
              <a:xfrm>
                <a:off x="624840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a:t>
                </a:r>
              </a:p>
            </p:txBody>
          </p:sp>
          <p:sp>
            <p:nvSpPr>
              <p:cNvPr id="17" name="Rectangle 16">
                <a:extLst>
                  <a:ext uri="{FF2B5EF4-FFF2-40B4-BE49-F238E27FC236}">
                    <a16:creationId xmlns:a16="http://schemas.microsoft.com/office/drawing/2014/main" id="{D555E7F8-39F9-A788-E786-FD85131450A7}"/>
                  </a:ext>
                </a:extLst>
              </p:cNvPr>
              <p:cNvSpPr/>
              <p:nvPr/>
            </p:nvSpPr>
            <p:spPr>
              <a:xfrm>
                <a:off x="697992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19</a:t>
                </a:r>
              </a:p>
            </p:txBody>
          </p:sp>
          <p:sp>
            <p:nvSpPr>
              <p:cNvPr id="18" name="Rectangle 17">
                <a:extLst>
                  <a:ext uri="{FF2B5EF4-FFF2-40B4-BE49-F238E27FC236}">
                    <a16:creationId xmlns:a16="http://schemas.microsoft.com/office/drawing/2014/main" id="{E5BA0443-D92C-A299-5184-52D9C8AE1267}"/>
                  </a:ext>
                </a:extLst>
              </p:cNvPr>
              <p:cNvSpPr/>
              <p:nvPr/>
            </p:nvSpPr>
            <p:spPr>
              <a:xfrm>
                <a:off x="771144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
            <p:nvSpPr>
              <p:cNvPr id="19" name="Rectangle 18">
                <a:extLst>
                  <a:ext uri="{FF2B5EF4-FFF2-40B4-BE49-F238E27FC236}">
                    <a16:creationId xmlns:a16="http://schemas.microsoft.com/office/drawing/2014/main" id="{E558145C-C0BE-2130-BD62-F822325A5897}"/>
                  </a:ext>
                </a:extLst>
              </p:cNvPr>
              <p:cNvSpPr/>
              <p:nvPr/>
            </p:nvSpPr>
            <p:spPr>
              <a:xfrm>
                <a:off x="844296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a:t>
                </a:r>
              </a:p>
            </p:txBody>
          </p:sp>
          <p:sp>
            <p:nvSpPr>
              <p:cNvPr id="20" name="Rectangle 19">
                <a:extLst>
                  <a:ext uri="{FF2B5EF4-FFF2-40B4-BE49-F238E27FC236}">
                    <a16:creationId xmlns:a16="http://schemas.microsoft.com/office/drawing/2014/main" id="{2BF56C43-CC2D-39FB-B008-B6C537100F52}"/>
                  </a:ext>
                </a:extLst>
              </p:cNvPr>
              <p:cNvSpPr/>
              <p:nvPr/>
            </p:nvSpPr>
            <p:spPr>
              <a:xfrm>
                <a:off x="917448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1" name="Rectangle 20">
                <a:extLst>
                  <a:ext uri="{FF2B5EF4-FFF2-40B4-BE49-F238E27FC236}">
                    <a16:creationId xmlns:a16="http://schemas.microsoft.com/office/drawing/2014/main" id="{B9CC1235-FA51-5634-E483-3A005CB6FDC0}"/>
                  </a:ext>
                </a:extLst>
              </p:cNvPr>
              <p:cNvSpPr/>
              <p:nvPr/>
            </p:nvSpPr>
            <p:spPr>
              <a:xfrm>
                <a:off x="990600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a:t>
                </a:r>
              </a:p>
            </p:txBody>
          </p:sp>
          <p:sp>
            <p:nvSpPr>
              <p:cNvPr id="22" name="Rectangle 21">
                <a:extLst>
                  <a:ext uri="{FF2B5EF4-FFF2-40B4-BE49-F238E27FC236}">
                    <a16:creationId xmlns:a16="http://schemas.microsoft.com/office/drawing/2014/main" id="{A00EEBB2-99AE-95FF-37D0-A7FBE731F418}"/>
                  </a:ext>
                </a:extLst>
              </p:cNvPr>
              <p:cNvSpPr/>
              <p:nvPr/>
            </p:nvSpPr>
            <p:spPr>
              <a:xfrm>
                <a:off x="1063752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23</a:t>
                </a:r>
              </a:p>
            </p:txBody>
          </p:sp>
          <p:sp>
            <p:nvSpPr>
              <p:cNvPr id="23" name="Rectangle 22">
                <a:extLst>
                  <a:ext uri="{FF2B5EF4-FFF2-40B4-BE49-F238E27FC236}">
                    <a16:creationId xmlns:a16="http://schemas.microsoft.com/office/drawing/2014/main" id="{A52B96DF-C51F-4E3C-A897-851ABA305D30}"/>
                  </a:ext>
                </a:extLst>
              </p:cNvPr>
              <p:cNvSpPr/>
              <p:nvPr/>
            </p:nvSpPr>
            <p:spPr>
              <a:xfrm>
                <a:off x="1136904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33</a:t>
                </a:r>
              </a:p>
            </p:txBody>
          </p:sp>
        </p:gr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71AE98B-8F51-8F57-6316-76142E05001A}"/>
                  </a:ext>
                </a:extLst>
              </p:cNvPr>
              <p:cNvSpPr txBox="1"/>
              <p:nvPr/>
            </p:nvSpPr>
            <p:spPr>
              <a:xfrm>
                <a:off x="5872480" y="3244334"/>
                <a:ext cx="4434840" cy="1421864"/>
              </a:xfrm>
              <a:prstGeom prst="rect">
                <a:avLst/>
              </a:prstGeom>
              <a:noFill/>
            </p:spPr>
            <p:txBody>
              <a:bodyPr wrap="square" rtlCol="0">
                <a:spAutoFit/>
              </a:bodyPr>
              <a:lstStyle/>
              <a:p>
                <a:r>
                  <a:rPr lang="en-US" sz="2800" dirty="0"/>
                  <a:t>Running Time:</a:t>
                </a:r>
              </a:p>
              <a:p>
                <a:r>
                  <a:rPr lang="en-US" sz="2800" dirty="0"/>
                  <a:t>	Worst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a14:m>
                <a:endParaRPr lang="en-US" sz="2800" dirty="0"/>
              </a:p>
              <a:p>
                <a:r>
                  <a:rPr lang="en-US" sz="2800" dirty="0"/>
                  <a:t>	Best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endParaRPr lang="en-US" sz="2800" dirty="0"/>
              </a:p>
            </p:txBody>
          </p:sp>
        </mc:Choice>
        <mc:Fallback xmlns="">
          <p:sp>
            <p:nvSpPr>
              <p:cNvPr id="40" name="TextBox 39">
                <a:extLst>
                  <a:ext uri="{FF2B5EF4-FFF2-40B4-BE49-F238E27FC236}">
                    <a16:creationId xmlns:a16="http://schemas.microsoft.com/office/drawing/2014/main" id="{C71AE98B-8F51-8F57-6316-76142E05001A}"/>
                  </a:ext>
                </a:extLst>
              </p:cNvPr>
              <p:cNvSpPr txBox="1">
                <a:spLocks noRot="1" noChangeAspect="1" noMove="1" noResize="1" noEditPoints="1" noAdjustHandles="1" noChangeArrowheads="1" noChangeShapeType="1" noTextEdit="1"/>
              </p:cNvSpPr>
              <p:nvPr/>
            </p:nvSpPr>
            <p:spPr>
              <a:xfrm>
                <a:off x="5872480" y="3244334"/>
                <a:ext cx="4434840" cy="1421864"/>
              </a:xfrm>
              <a:prstGeom prst="rect">
                <a:avLst/>
              </a:prstGeom>
              <a:blipFill>
                <a:blip r:embed="rId3"/>
                <a:stretch>
                  <a:fillRect l="-2747" t="-3863" b="-9013"/>
                </a:stretch>
              </a:blipFill>
            </p:spPr>
            <p:txBody>
              <a:bodyPr/>
              <a:lstStyle/>
              <a:p>
                <a:r>
                  <a:rPr lang="en-US">
                    <a:noFill/>
                  </a:rPr>
                  <a:t> </a:t>
                </a:r>
              </a:p>
            </p:txBody>
          </p:sp>
        </mc:Fallback>
      </mc:AlternateContent>
    </p:spTree>
    <p:extLst>
      <p:ext uri="{BB962C8B-B14F-4D97-AF65-F5344CB8AC3E}">
        <p14:creationId xmlns:p14="http://schemas.microsoft.com/office/powerpoint/2010/main" val="287612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Pivot</a:t>
            </a:r>
          </a:p>
        </p:txBody>
      </p:sp>
      <p:sp>
        <p:nvSpPr>
          <p:cNvPr id="3" name="Content Placeholder 2"/>
          <p:cNvSpPr>
            <a:spLocks noGrp="1"/>
          </p:cNvSpPr>
          <p:nvPr>
            <p:ph idx="1"/>
          </p:nvPr>
        </p:nvSpPr>
        <p:spPr/>
        <p:txBody>
          <a:bodyPr/>
          <a:lstStyle/>
          <a:p>
            <a:r>
              <a:rPr lang="en-US" dirty="0"/>
              <a:t>What makes a good Pivot?</a:t>
            </a:r>
          </a:p>
          <a:p>
            <a:pPr lvl="1"/>
            <a:r>
              <a:rPr lang="en-US" dirty="0"/>
              <a:t>Roughly even split between left and right</a:t>
            </a:r>
          </a:p>
          <a:p>
            <a:pPr lvl="1"/>
            <a:r>
              <a:rPr lang="en-US" dirty="0"/>
              <a:t>Ideally: median</a:t>
            </a:r>
          </a:p>
          <a:p>
            <a:r>
              <a:rPr lang="en-US" dirty="0"/>
              <a:t>There are ways to find the median in linear time, but it’s complicated and slow and you’re better off using </a:t>
            </a:r>
            <a:r>
              <a:rPr lang="en-US" dirty="0" err="1"/>
              <a:t>mergesort</a:t>
            </a:r>
            <a:endParaRPr lang="en-US" dirty="0"/>
          </a:p>
          <a:p>
            <a:r>
              <a:rPr lang="en-US" dirty="0"/>
              <a:t>In Practice:</a:t>
            </a:r>
          </a:p>
          <a:p>
            <a:pPr lvl="1"/>
            <a:r>
              <a:rPr lang="en-US" dirty="0"/>
              <a:t>Pick a random value as a pivot</a:t>
            </a:r>
          </a:p>
          <a:p>
            <a:pPr lvl="1"/>
            <a:r>
              <a:rPr lang="en-US" dirty="0"/>
              <a:t>Pick the middle of 3 random values as the pivot</a:t>
            </a:r>
          </a:p>
        </p:txBody>
      </p:sp>
    </p:spTree>
    <p:extLst>
      <p:ext uri="{BB962C8B-B14F-4D97-AF65-F5344CB8AC3E}">
        <p14:creationId xmlns:p14="http://schemas.microsoft.com/office/powerpoint/2010/main" val="3456666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D8608-2504-743C-86F1-72C308611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A42D7-01D6-CE56-F5A1-3744AC657ABB}"/>
              </a:ext>
            </a:extLst>
          </p:cNvPr>
          <p:cNvSpPr>
            <a:spLocks noGrp="1"/>
          </p:cNvSpPr>
          <p:nvPr>
            <p:ph type="title"/>
          </p:nvPr>
        </p:nvSpPr>
        <p:spPr/>
        <p:txBody>
          <a:bodyPr/>
          <a:lstStyle/>
          <a:p>
            <a:r>
              <a:rPr lang="en-US" dirty="0"/>
              <a:t>Quick Sort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6D3322-3F80-5D45-0053-1B26325A3B93}"/>
                  </a:ext>
                </a:extLst>
              </p:cNvPr>
              <p:cNvSpPr>
                <a:spLocks noGrp="1"/>
              </p:cNvSpPr>
              <p:nvPr>
                <p:ph idx="1"/>
              </p:nvPr>
            </p:nvSpPr>
            <p:spPr/>
            <p:txBody>
              <a:bodyPr>
                <a:normAutofit fontScale="70000" lnSpcReduction="20000"/>
              </a:bodyPr>
              <a:lstStyle/>
              <a:p>
                <a:r>
                  <a:rPr lang="en-US" dirty="0"/>
                  <a:t>Worst case running time</a:t>
                </a:r>
              </a:p>
              <a:p>
                <a:pPr lvl="1"/>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but “almost always”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 in practice </a:t>
                </a:r>
              </a:p>
              <a:p>
                <a:pPr lvl="1"/>
                <a:r>
                  <a:rPr lang="en-US" dirty="0"/>
                  <a:t>Better constants than merge sort</a:t>
                </a:r>
              </a:p>
              <a:p>
                <a:r>
                  <a:rPr lang="en-US" dirty="0"/>
                  <a:t>In place:</a:t>
                </a:r>
              </a:p>
              <a:p>
                <a:pPr lvl="1"/>
                <a:r>
                  <a:rPr lang="en-US" dirty="0"/>
                  <a:t>Kinda…</a:t>
                </a:r>
              </a:p>
              <a:p>
                <a:pPr lvl="1"/>
                <a:r>
                  <a:rPr lang="en-US" dirty="0"/>
                  <a:t>We swap within the given array, but do so using recursion, so we need space for the stack frames</a:t>
                </a:r>
              </a:p>
              <a:p>
                <a:pPr lvl="1"/>
                <a:r>
                  <a:rPr lang="en-US" dirty="0"/>
                  <a:t>Different textbooks disagree on whether call-stack space “counts” </a:t>
                </a:r>
              </a:p>
              <a:p>
                <a:r>
                  <a:rPr lang="en-US" dirty="0"/>
                  <a:t>Adaptive</a:t>
                </a:r>
              </a:p>
              <a:p>
                <a:pPr lvl="1"/>
                <a:r>
                  <a:rPr lang="en-US" dirty="0"/>
                  <a:t>NO! </a:t>
                </a:r>
              </a:p>
              <a:p>
                <a:r>
                  <a:rPr lang="en-US" dirty="0"/>
                  <a:t>Online</a:t>
                </a:r>
              </a:p>
              <a:p>
                <a:pPr lvl="1"/>
                <a:r>
                  <a:rPr lang="en-US" dirty="0"/>
                  <a:t>NO!</a:t>
                </a:r>
              </a:p>
              <a:p>
                <a:pPr lvl="1"/>
                <a:r>
                  <a:rPr lang="en-US" dirty="0"/>
                  <a:t>We need all elements before we can divide</a:t>
                </a:r>
              </a:p>
              <a:p>
                <a:r>
                  <a:rPr lang="en-US" dirty="0"/>
                  <a:t>Stable</a:t>
                </a:r>
              </a:p>
              <a:p>
                <a:pPr lvl="1"/>
                <a:r>
                  <a:rPr lang="en-US" dirty="0"/>
                  <a:t>NO!</a:t>
                </a:r>
              </a:p>
              <a:p>
                <a:pPr lvl="1"/>
                <a:r>
                  <a:rPr lang="en-US" dirty="0"/>
                  <a:t>Partition procedure may rearrange tied elements</a:t>
                </a:r>
              </a:p>
            </p:txBody>
          </p:sp>
        </mc:Choice>
        <mc:Fallback xmlns="">
          <p:sp>
            <p:nvSpPr>
              <p:cNvPr id="3" name="Content Placeholder 2">
                <a:extLst>
                  <a:ext uri="{FF2B5EF4-FFF2-40B4-BE49-F238E27FC236}">
                    <a16:creationId xmlns:a16="http://schemas.microsoft.com/office/drawing/2014/main" id="{076D3322-3F80-5D45-0053-1B26325A3B93}"/>
                  </a:ext>
                </a:extLst>
              </p:cNvPr>
              <p:cNvSpPr>
                <a:spLocks noGrp="1" noRot="1" noChangeAspect="1" noMove="1" noResize="1" noEditPoints="1" noAdjustHandles="1" noChangeArrowheads="1" noChangeShapeType="1" noTextEdit="1"/>
              </p:cNvSpPr>
              <p:nvPr>
                <p:ph idx="1"/>
              </p:nvPr>
            </p:nvSpPr>
            <p:spPr>
              <a:blipFill>
                <a:blip r:embed="rId2"/>
                <a:stretch>
                  <a:fillRect l="-522" t="-2521"/>
                </a:stretch>
              </a:blipFill>
            </p:spPr>
            <p:txBody>
              <a:bodyPr/>
              <a:lstStyle/>
              <a:p>
                <a:r>
                  <a:rPr lang="en-US">
                    <a:noFill/>
                  </a:rPr>
                  <a:t> </a:t>
                </a:r>
              </a:p>
            </p:txBody>
          </p:sp>
        </mc:Fallback>
      </mc:AlternateContent>
    </p:spTree>
    <p:extLst>
      <p:ext uri="{BB962C8B-B14F-4D97-AF65-F5344CB8AC3E}">
        <p14:creationId xmlns:p14="http://schemas.microsoft.com/office/powerpoint/2010/main" val="165790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2E9-3F02-2CFB-F8A1-0798247A535B}"/>
              </a:ext>
            </a:extLst>
          </p:cNvPr>
          <p:cNvSpPr>
            <a:spLocks noGrp="1"/>
          </p:cNvSpPr>
          <p:nvPr>
            <p:ph type="title"/>
          </p:nvPr>
        </p:nvSpPr>
        <p:spPr/>
        <p:txBody>
          <a:bodyPr/>
          <a:lstStyle/>
          <a:p>
            <a:r>
              <a:rPr lang="en-US" dirty="0"/>
              <a:t>Aside: Bubble Sort – we won’t cover it</a:t>
            </a:r>
          </a:p>
        </p:txBody>
      </p:sp>
      <p:sp>
        <p:nvSpPr>
          <p:cNvPr id="43" name="Rectangle 42">
            <a:extLst>
              <a:ext uri="{FF2B5EF4-FFF2-40B4-BE49-F238E27FC236}">
                <a16:creationId xmlns:a16="http://schemas.microsoft.com/office/drawing/2014/main" id="{21552B0C-C8EA-5FE1-FACD-42E9A140A7A4}"/>
              </a:ext>
            </a:extLst>
          </p:cNvPr>
          <p:cNvSpPr/>
          <p:nvPr/>
        </p:nvSpPr>
        <p:spPr>
          <a:xfrm>
            <a:off x="1691640" y="2680236"/>
            <a:ext cx="4989550" cy="2308324"/>
          </a:xfrm>
          <a:prstGeom prst="rect">
            <a:avLst/>
          </a:prstGeom>
        </p:spPr>
        <p:txBody>
          <a:bodyPr wrap="square">
            <a:spAutoFit/>
          </a:bodyPr>
          <a:lstStyle/>
          <a:p>
            <a:r>
              <a:rPr lang="en-US" sz="2400" dirty="0"/>
              <a:t>"the bubble sort seems to have nothing to recommend it, except a catchy name and the fact that it leads to some interesting theoretical problems” –Donald Knuth, The Art of Computer Programming</a:t>
            </a:r>
          </a:p>
        </p:txBody>
      </p:sp>
      <p:pic>
        <p:nvPicPr>
          <p:cNvPr id="44" name="Picture 2" descr="Donald Knuth">
            <a:extLst>
              <a:ext uri="{FF2B5EF4-FFF2-40B4-BE49-F238E27FC236}">
                <a16:creationId xmlns:a16="http://schemas.microsoft.com/office/drawing/2014/main" id="{652CD0CD-4B59-39AA-30BC-4349CC7734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7516" y="2733677"/>
            <a:ext cx="3382324" cy="225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5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D131-B6AD-4797-71B9-76C7B83BC230}"/>
              </a:ext>
            </a:extLst>
          </p:cNvPr>
          <p:cNvSpPr>
            <a:spLocks noGrp="1"/>
          </p:cNvSpPr>
          <p:nvPr>
            <p:ph type="title"/>
          </p:nvPr>
        </p:nvSpPr>
        <p:spPr/>
        <p:txBody>
          <a:bodyPr/>
          <a:lstStyle/>
          <a:p>
            <a:r>
              <a:rPr lang="en-US" dirty="0"/>
              <a:t>Properties To Consider</a:t>
            </a:r>
          </a:p>
        </p:txBody>
      </p:sp>
      <p:sp>
        <p:nvSpPr>
          <p:cNvPr id="3" name="Content Placeholder 2">
            <a:extLst>
              <a:ext uri="{FF2B5EF4-FFF2-40B4-BE49-F238E27FC236}">
                <a16:creationId xmlns:a16="http://schemas.microsoft.com/office/drawing/2014/main" id="{D967E843-DAF3-ACD6-1133-A963D3179356}"/>
              </a:ext>
            </a:extLst>
          </p:cNvPr>
          <p:cNvSpPr>
            <a:spLocks noGrp="1"/>
          </p:cNvSpPr>
          <p:nvPr>
            <p:ph idx="1"/>
          </p:nvPr>
        </p:nvSpPr>
        <p:spPr/>
        <p:txBody>
          <a:bodyPr>
            <a:normAutofit fontScale="92500" lnSpcReduction="20000"/>
          </a:bodyPr>
          <a:lstStyle/>
          <a:p>
            <a:r>
              <a:rPr lang="en-US" dirty="0"/>
              <a:t>Worst case running time</a:t>
            </a:r>
          </a:p>
          <a:p>
            <a:r>
              <a:rPr lang="en-US" dirty="0"/>
              <a:t>In place:</a:t>
            </a:r>
          </a:p>
          <a:p>
            <a:pPr lvl="1"/>
            <a:r>
              <a:rPr lang="en-US" dirty="0"/>
              <a:t>We only need to use the pre-existing array to do sorting</a:t>
            </a:r>
          </a:p>
          <a:p>
            <a:pPr lvl="1"/>
            <a:r>
              <a:rPr lang="en-US" dirty="0"/>
              <a:t>Constant extra space (only some additional variables needed)</a:t>
            </a:r>
            <a:endParaRPr lang="en-US" i="1" dirty="0"/>
          </a:p>
          <a:p>
            <a:r>
              <a:rPr lang="en-US" dirty="0"/>
              <a:t>Adaptive</a:t>
            </a:r>
          </a:p>
          <a:p>
            <a:pPr lvl="1"/>
            <a:r>
              <a:rPr lang="en-US" dirty="0"/>
              <a:t>The running improves as the given list is closer to being sorted</a:t>
            </a:r>
          </a:p>
          <a:p>
            <a:pPr lvl="1"/>
            <a:r>
              <a:rPr lang="en-US" dirty="0"/>
              <a:t>It should be linear time for a pre-sorted list, and nearly linear time if the list is nearly sorted</a:t>
            </a:r>
            <a:endParaRPr lang="en-US" i="1" dirty="0"/>
          </a:p>
          <a:p>
            <a:r>
              <a:rPr lang="en-US" dirty="0"/>
              <a:t>Online</a:t>
            </a:r>
          </a:p>
          <a:p>
            <a:pPr lvl="1"/>
            <a:r>
              <a:rPr lang="en-US" dirty="0"/>
              <a:t>We can start sorting before we have the entire list.</a:t>
            </a:r>
            <a:endParaRPr lang="en-US" i="1" dirty="0"/>
          </a:p>
          <a:p>
            <a:r>
              <a:rPr lang="en-US" dirty="0"/>
              <a:t>Stable</a:t>
            </a:r>
          </a:p>
          <a:p>
            <a:pPr lvl="1"/>
            <a:r>
              <a:rPr lang="en-US" dirty="0"/>
              <a:t>“Tied” elements keep their original order</a:t>
            </a:r>
          </a:p>
        </p:txBody>
      </p:sp>
    </p:spTree>
    <p:extLst>
      <p:ext uri="{BB962C8B-B14F-4D97-AF65-F5344CB8AC3E}">
        <p14:creationId xmlns:p14="http://schemas.microsoft.com/office/powerpoint/2010/main" val="104602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A7D81-E83E-4101-AE7B-9F885ADCC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6A1484-1489-FC49-6FD1-C2465CF55550}"/>
              </a:ext>
            </a:extLst>
          </p:cNvPr>
          <p:cNvSpPr>
            <a:spLocks noGrp="1"/>
          </p:cNvSpPr>
          <p:nvPr>
            <p:ph type="title"/>
          </p:nvPr>
        </p:nvSpPr>
        <p:spPr/>
        <p:txBody>
          <a:bodyPr/>
          <a:lstStyle/>
          <a:p>
            <a:r>
              <a:rPr lang="en-US" dirty="0"/>
              <a:t>Insertion Sort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441E72-D19A-7868-69B4-389BCD14F012}"/>
                  </a:ext>
                </a:extLst>
              </p:cNvPr>
              <p:cNvSpPr>
                <a:spLocks noGrp="1"/>
              </p:cNvSpPr>
              <p:nvPr>
                <p:ph idx="1"/>
              </p:nvPr>
            </p:nvSpPr>
            <p:spPr/>
            <p:txBody>
              <a:bodyPr>
                <a:normAutofit fontScale="70000" lnSpcReduction="20000"/>
              </a:bodyPr>
              <a:lstStyle/>
              <a:p>
                <a:r>
                  <a:rPr lang="en-US" dirty="0"/>
                  <a:t>Worst case running time</a:t>
                </a:r>
              </a:p>
              <a:p>
                <a:pPr lvl="1"/>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pPr lvl="1"/>
                <a:r>
                  <a:rPr lang="en-US" dirty="0"/>
                  <a:t>With VERY small constants! (No faster way of sorting a list of </a:t>
                </a:r>
                <a14:m>
                  <m:oMath xmlns:m="http://schemas.openxmlformats.org/officeDocument/2006/math">
                    <m:r>
                      <a:rPr lang="en-US" b="0" i="1" smtClean="0">
                        <a:latin typeface="Cambria Math" panose="02040503050406030204" pitchFamily="18" charset="0"/>
                      </a:rPr>
                      <m:t>≤50</m:t>
                    </m:r>
                  </m:oMath>
                </a14:m>
                <a:r>
                  <a:rPr lang="en-US" dirty="0"/>
                  <a:t>ish elements!)</a:t>
                </a:r>
              </a:p>
              <a:p>
                <a:r>
                  <a:rPr lang="en-US" dirty="0"/>
                  <a:t>In place:</a:t>
                </a:r>
              </a:p>
              <a:p>
                <a:pPr lvl="1"/>
                <a:r>
                  <a:rPr lang="en-US" dirty="0"/>
                  <a:t>YES!</a:t>
                </a:r>
              </a:p>
              <a:p>
                <a:pPr lvl="1"/>
                <a:r>
                  <a:rPr lang="en-US" dirty="0"/>
                  <a:t>We only swap items within the given array</a:t>
                </a:r>
              </a:p>
              <a:p>
                <a:r>
                  <a:rPr lang="en-US" dirty="0"/>
                  <a:t>Adaptive</a:t>
                </a:r>
              </a:p>
              <a:p>
                <a:pPr lvl="1"/>
                <a:r>
                  <a:rPr lang="en-US" dirty="0"/>
                  <a:t>YES!</a:t>
                </a:r>
              </a:p>
              <a:p>
                <a:pPr lvl="1"/>
                <a:r>
                  <a:rPr lang="en-US" dirty="0"/>
                  <a:t>The only elements that move are the elements that are out of position</a:t>
                </a:r>
                <a:endParaRPr lang="en-US" i="1" dirty="0"/>
              </a:p>
              <a:p>
                <a:r>
                  <a:rPr lang="en-US" dirty="0"/>
                  <a:t>Online</a:t>
                </a:r>
              </a:p>
              <a:p>
                <a:pPr lvl="1"/>
                <a:r>
                  <a:rPr lang="en-US" dirty="0"/>
                  <a:t>Yes!</a:t>
                </a:r>
              </a:p>
              <a:p>
                <a:pPr lvl="1"/>
                <a:r>
                  <a:rPr lang="en-US" dirty="0"/>
                  <a:t>Each time an item arrives, “insert” it into the sorted prefix</a:t>
                </a:r>
                <a:endParaRPr lang="en-US" i="1" dirty="0"/>
              </a:p>
              <a:p>
                <a:r>
                  <a:rPr lang="en-US" dirty="0"/>
                  <a:t>Stable</a:t>
                </a:r>
              </a:p>
              <a:p>
                <a:pPr lvl="1"/>
                <a:r>
                  <a:rPr lang="en-US" dirty="0"/>
                  <a:t>YES!</a:t>
                </a:r>
              </a:p>
              <a:p>
                <a:pPr lvl="1"/>
                <a:r>
                  <a:rPr lang="en-US" dirty="0"/>
                  <a:t>If the item we’re inserting has a tie with its left neighbor, don’t swap</a:t>
                </a:r>
              </a:p>
            </p:txBody>
          </p:sp>
        </mc:Choice>
        <mc:Fallback xmlns="">
          <p:sp>
            <p:nvSpPr>
              <p:cNvPr id="3" name="Content Placeholder 2">
                <a:extLst>
                  <a:ext uri="{FF2B5EF4-FFF2-40B4-BE49-F238E27FC236}">
                    <a16:creationId xmlns:a16="http://schemas.microsoft.com/office/drawing/2014/main" id="{BB441E72-D19A-7868-69B4-389BCD14F012}"/>
                  </a:ext>
                </a:extLst>
              </p:cNvPr>
              <p:cNvSpPr>
                <a:spLocks noGrp="1" noRot="1" noChangeAspect="1" noMove="1" noResize="1" noEditPoints="1" noAdjustHandles="1" noChangeArrowheads="1" noChangeShapeType="1" noTextEdit="1"/>
              </p:cNvSpPr>
              <p:nvPr>
                <p:ph idx="1"/>
              </p:nvPr>
            </p:nvSpPr>
            <p:spPr>
              <a:blipFill>
                <a:blip r:embed="rId2"/>
                <a:stretch>
                  <a:fillRect l="-522" t="-252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33C4516-4AF2-ACBE-1D0E-F9F07B51C141}"/>
              </a:ext>
            </a:extLst>
          </p:cNvPr>
          <p:cNvSpPr txBox="1"/>
          <p:nvPr/>
        </p:nvSpPr>
        <p:spPr>
          <a:xfrm>
            <a:off x="8547653" y="1078637"/>
            <a:ext cx="3369365" cy="923330"/>
          </a:xfrm>
          <a:prstGeom prst="rect">
            <a:avLst/>
          </a:prstGeom>
          <a:noFill/>
          <a:ln>
            <a:solidFill>
              <a:schemeClr val="tx1"/>
            </a:solidFill>
          </a:ln>
        </p:spPr>
        <p:txBody>
          <a:bodyPr wrap="square" rtlCol="0">
            <a:spAutoFit/>
          </a:bodyPr>
          <a:lstStyle/>
          <a:p>
            <a:r>
              <a:rPr lang="en-US" b="1" dirty="0"/>
              <a:t>Summary: except for its asymptotic running time, it has everything you might want!</a:t>
            </a:r>
          </a:p>
        </p:txBody>
      </p:sp>
    </p:spTree>
    <p:extLst>
      <p:ext uri="{BB962C8B-B14F-4D97-AF65-F5344CB8AC3E}">
        <p14:creationId xmlns:p14="http://schemas.microsoft.com/office/powerpoint/2010/main" val="1771351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35870</TotalTime>
  <Words>4759</Words>
  <Application>Microsoft Office PowerPoint</Application>
  <PresentationFormat>Widescreen</PresentationFormat>
  <Paragraphs>1696</Paragraphs>
  <Slides>61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Cambria Math</vt:lpstr>
      <vt:lpstr>Arial</vt:lpstr>
      <vt:lpstr>Aptos</vt:lpstr>
      <vt:lpstr>Symbol</vt:lpstr>
      <vt:lpstr>Calibri Light</vt:lpstr>
      <vt:lpstr>Calibri</vt:lpstr>
      <vt:lpstr>Office Theme</vt:lpstr>
      <vt:lpstr>CSE 332 Spring 2026 Lecture 13: Sorting 2</vt:lpstr>
      <vt:lpstr>Sorting</vt:lpstr>
      <vt:lpstr>More Formal Definition</vt:lpstr>
      <vt:lpstr>Sorting “Landscape”</vt:lpstr>
      <vt:lpstr>Insertion Sort</vt:lpstr>
      <vt:lpstr>Insertion Sort - Summary</vt:lpstr>
      <vt:lpstr>Aside: Bubble Sort – we won’t cover it</vt:lpstr>
      <vt:lpstr>Properties To Consider</vt:lpstr>
      <vt:lpstr>Insertion Sort Properties</vt:lpstr>
      <vt:lpstr>Heap Sort</vt:lpstr>
      <vt:lpstr>Building a Heap From “Scratch”</vt:lpstr>
      <vt:lpstr>Floyd’s buildHeap method</vt:lpstr>
      <vt:lpstr>Floyd’s buildHeap method (Percolate 15) </vt:lpstr>
      <vt:lpstr>Floyd’s buildHeap method (Percolate 3) </vt:lpstr>
      <vt:lpstr>Floyd’s buildHeap method (Percolate 10) </vt:lpstr>
      <vt:lpstr>Floyd’s buildHeap method (Percolate 6) </vt:lpstr>
      <vt:lpstr>Floyd’s buildHeap method (Percolate 5) </vt:lpstr>
      <vt:lpstr>Floyd’s buildHeap method (Done)</vt:lpstr>
      <vt:lpstr>How long did this take?</vt:lpstr>
      <vt:lpstr>How long did this take? (Answers)</vt:lpstr>
      <vt:lpstr>Heap Sort (Example)</vt:lpstr>
      <vt:lpstr>Heap Sort (First Extract)</vt:lpstr>
      <vt:lpstr>Heap Sort (Percolate Down, Swap 1)</vt:lpstr>
      <vt:lpstr>Heap Sort (Percolate Down, Swap 2)</vt:lpstr>
      <vt:lpstr>Heap Sort (Percolate Down, Swap 3)</vt:lpstr>
      <vt:lpstr>Heap Sort - Summary</vt:lpstr>
      <vt:lpstr>“In Place” Sorting Algorithm</vt:lpstr>
      <vt:lpstr>In Place Heap Sort</vt:lpstr>
      <vt:lpstr>In Place Heap Sort (First Extract)</vt:lpstr>
      <vt:lpstr>In Place Heap Sort (First Percolate Down)</vt:lpstr>
      <vt:lpstr>In Place Heap Sort (Second Extract)</vt:lpstr>
      <vt:lpstr>In Place Heap Sort (Second Percolate Down)</vt:lpstr>
      <vt:lpstr>In Place Heap Sort (Third Extract)</vt:lpstr>
      <vt:lpstr>In Place Heap Sort (Third Percolate Down)</vt:lpstr>
      <vt:lpstr>In Place Heap Sort - Summary</vt:lpstr>
      <vt:lpstr>Heap Sort Properties</vt:lpstr>
      <vt:lpstr>Divide And Conquer Sorting</vt:lpstr>
      <vt:lpstr>Divide and Conquer</vt:lpstr>
      <vt:lpstr>Divide and Conquer Template Pseudocode</vt:lpstr>
      <vt:lpstr>Merge Sort</vt:lpstr>
      <vt:lpstr>Merge Sort In Action!</vt:lpstr>
      <vt:lpstr>Merge (the combine part)</vt:lpstr>
      <vt:lpstr>Merge Sort Pseudocode</vt:lpstr>
      <vt:lpstr>Merge Pseudocode</vt:lpstr>
      <vt:lpstr>Analyzing Merge Sort</vt:lpstr>
      <vt:lpstr>Tree Method T(n)=2T(n/2)+n</vt:lpstr>
      <vt:lpstr>Merge Sort Properties</vt:lpstr>
      <vt:lpstr>Quicksort Vs. Mergesort</vt:lpstr>
      <vt:lpstr>Quicksort Overview</vt:lpstr>
      <vt:lpstr>Partition (Divide step)</vt:lpstr>
      <vt:lpstr>Partition Procedure (Slide 1 of 2) </vt:lpstr>
      <vt:lpstr>Partition Procedure (Slide 2 of 2) </vt:lpstr>
      <vt:lpstr>Partition – Begin Meets End (Case 1)</vt:lpstr>
      <vt:lpstr>Partition – Begin Meets End (Case 2)</vt:lpstr>
      <vt:lpstr>Partition Summary</vt:lpstr>
      <vt:lpstr>Conquer</vt:lpstr>
      <vt:lpstr>Quicksort Run Time (Best)</vt:lpstr>
      <vt:lpstr>Quicksort Run Time (Worst)</vt:lpstr>
      <vt:lpstr>Quicksort Worst Case Tree Method</vt:lpstr>
      <vt:lpstr>Good Pivot</vt:lpstr>
      <vt:lpstr>Quick Sort Properties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1: Intro to ADTs, Stacks, Queues</dc:title>
  <dc:creator>Nathan Brunelle</dc:creator>
  <cp:lastModifiedBy>Nathan Brunelle</cp:lastModifiedBy>
  <cp:revision>154</cp:revision>
  <dcterms:created xsi:type="dcterms:W3CDTF">2023-09-26T20:08:20Z</dcterms:created>
  <dcterms:modified xsi:type="dcterms:W3CDTF">2026-04-27T19:03:05Z</dcterms:modified>
</cp:coreProperties>
</file>