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2"/>
  </p:notesMasterIdLst>
  <p:handoutMasterIdLst>
    <p:handoutMasterId r:id="rId53"/>
  </p:handoutMasterIdLst>
  <p:sldIdLst>
    <p:sldId id="256" r:id="rId2"/>
    <p:sldId id="388" r:id="rId3"/>
    <p:sldId id="397" r:id="rId4"/>
    <p:sldId id="398" r:id="rId5"/>
    <p:sldId id="399" r:id="rId6"/>
    <p:sldId id="400" r:id="rId7"/>
    <p:sldId id="365" r:id="rId8"/>
    <p:sldId id="370" r:id="rId9"/>
    <p:sldId id="546" r:id="rId10"/>
    <p:sldId id="547" r:id="rId11"/>
    <p:sldId id="548" r:id="rId12"/>
    <p:sldId id="549" r:id="rId13"/>
    <p:sldId id="550" r:id="rId14"/>
    <p:sldId id="551" r:id="rId15"/>
    <p:sldId id="552" r:id="rId16"/>
    <p:sldId id="553" r:id="rId17"/>
    <p:sldId id="554" r:id="rId18"/>
    <p:sldId id="555" r:id="rId19"/>
    <p:sldId id="379" r:id="rId20"/>
    <p:sldId id="380" r:id="rId21"/>
    <p:sldId id="381" r:id="rId22"/>
    <p:sldId id="500" r:id="rId23"/>
    <p:sldId id="543" r:id="rId24"/>
    <p:sldId id="504" r:id="rId25"/>
    <p:sldId id="506" r:id="rId26"/>
    <p:sldId id="443" r:id="rId27"/>
    <p:sldId id="556" r:id="rId28"/>
    <p:sldId id="445" r:id="rId29"/>
    <p:sldId id="557" r:id="rId30"/>
    <p:sldId id="447" r:id="rId31"/>
    <p:sldId id="448" r:id="rId32"/>
    <p:sldId id="449" r:id="rId33"/>
    <p:sldId id="450" r:id="rId34"/>
    <p:sldId id="451" r:id="rId35"/>
    <p:sldId id="558" r:id="rId36"/>
    <p:sldId id="559" r:id="rId37"/>
    <p:sldId id="507" r:id="rId38"/>
    <p:sldId id="518" r:id="rId39"/>
    <p:sldId id="519" r:id="rId40"/>
    <p:sldId id="520" r:id="rId41"/>
    <p:sldId id="521" r:id="rId42"/>
    <p:sldId id="522" r:id="rId43"/>
    <p:sldId id="523" r:id="rId44"/>
    <p:sldId id="524" r:id="rId45"/>
    <p:sldId id="525" r:id="rId46"/>
    <p:sldId id="527" r:id="rId47"/>
    <p:sldId id="528" r:id="rId48"/>
    <p:sldId id="529" r:id="rId49"/>
    <p:sldId id="530" r:id="rId50"/>
    <p:sldId id="526" r:id="rId51"/>
  </p:sldIdLst>
  <p:sldSz cx="12192000" cy="6858000"/>
  <p:notesSz cx="6858000" cy="9144000"/>
  <p:embeddedFontLst>
    <p:embeddedFont>
      <p:font typeface="Cambria Math" panose="02040503050406030204" pitchFamily="18" charset="0"/>
      <p:regular r:id="rId54"/>
    </p:embeddedFont>
    <p:embeddedFont>
      <p:font typeface="Consolas" panose="020B0609020204030204" pitchFamily="49" charset="0"/>
      <p:regular r:id="rId55"/>
      <p:bold r:id="rId56"/>
      <p:italic r:id="rId57"/>
      <p:boldItalic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CB46A9-AC64-2107-0D04-23C3E6A0A637}" name="Sarah Brunelle" initials="SB" userId="S::sarah.bland@TNC.ORG::0841f992-6401-4fcf-8797-7495e84da30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16" autoAdjust="0"/>
    <p:restoredTop sz="94601" autoAdjust="0"/>
  </p:normalViewPr>
  <p:slideViewPr>
    <p:cSldViewPr snapToGrid="0">
      <p:cViewPr varScale="1">
        <p:scale>
          <a:sx n="59" d="100"/>
          <a:sy n="59" d="100"/>
        </p:scale>
        <p:origin x="68" y="352"/>
      </p:cViewPr>
      <p:guideLst/>
    </p:cSldViewPr>
  </p:slideViewPr>
  <p:notesTextViewPr>
    <p:cViewPr>
      <p:scale>
        <a:sx n="1" d="1"/>
        <a:sy n="1" d="1"/>
      </p:scale>
      <p:origin x="0" y="0"/>
    </p:cViewPr>
  </p:notesTextViewPr>
  <p:notesViewPr>
    <p:cSldViewPr snapToGrid="0">
      <p:cViewPr>
        <p:scale>
          <a:sx n="48" d="100"/>
          <a:sy n="48" d="100"/>
        </p:scale>
        <p:origin x="2752" y="3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font" Target="fonts/font5.fnt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EF960D-66C1-ABA0-D3DE-1DEABCB0C2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401823-F715-AF68-6577-EBFD66D892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3643542-CF0C-48D3-A91E-34CCD96FC74F}" type="datetimeFigureOut">
              <a:rPr lang="en-US" smtClean="0"/>
              <a:t>4/24/2026</a:t>
            </a:fld>
            <a:endParaRPr lang="en-US"/>
          </a:p>
        </p:txBody>
      </p:sp>
      <p:sp>
        <p:nvSpPr>
          <p:cNvPr id="4" name="Footer Placeholder 3">
            <a:extLst>
              <a:ext uri="{FF2B5EF4-FFF2-40B4-BE49-F238E27FC236}">
                <a16:creationId xmlns:a16="http://schemas.microsoft.com/office/drawing/2014/main" id="{12B5E006-DFCE-D704-C827-FE0B884DE9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C0F989F-B2F9-4E4D-C4FD-A5DF82B446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26CC33-4824-4BB3-8904-E821E71A70B5}" type="slidenum">
              <a:rPr lang="en-US" smtClean="0"/>
              <a:t>‹#›</a:t>
            </a:fld>
            <a:endParaRPr lang="en-US"/>
          </a:p>
        </p:txBody>
      </p:sp>
    </p:spTree>
    <p:extLst>
      <p:ext uri="{BB962C8B-B14F-4D97-AF65-F5344CB8AC3E}">
        <p14:creationId xmlns:p14="http://schemas.microsoft.com/office/powerpoint/2010/main" val="3714995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0D1F59-0C63-44D8-BE72-2266A9516CA1}" type="datetimeFigureOut">
              <a:rPr lang="en-US" smtClean="0"/>
              <a:t>4/24/2026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9C3430-04EA-4E2B-840E-2DAFF95C6F71}" type="slidenum">
              <a:rPr lang="en-US" smtClean="0"/>
              <a:t>‹#›</a:t>
            </a:fld>
            <a:endParaRPr lang="en-US"/>
          </a:p>
        </p:txBody>
      </p:sp>
    </p:spTree>
    <p:extLst>
      <p:ext uri="{BB962C8B-B14F-4D97-AF65-F5344CB8AC3E}">
        <p14:creationId xmlns:p14="http://schemas.microsoft.com/office/powerpoint/2010/main" val="2212231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41DCF-5FA9-3BBE-A6DC-4C4767E77E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D8AAD4-9F4E-2546-4A20-345BE6926F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B68BC9-B242-D863-6297-36224D351B7D}"/>
              </a:ext>
            </a:extLst>
          </p:cNvPr>
          <p:cNvSpPr>
            <a:spLocks noGrp="1"/>
          </p:cNvSpPr>
          <p:nvPr>
            <p:ph type="dt" sz="half" idx="10"/>
          </p:nvPr>
        </p:nvSpPr>
        <p:spPr/>
        <p:txBody>
          <a:bodyPr/>
          <a:lstStyle/>
          <a:p>
            <a:fld id="{2DB93FBE-67AC-4C5C-B62E-CFFDEAF9BE53}" type="datetimeFigureOut">
              <a:rPr lang="en-US" smtClean="0"/>
              <a:t>4/24/2026</a:t>
            </a:fld>
            <a:endParaRPr lang="en-US"/>
          </a:p>
        </p:txBody>
      </p:sp>
      <p:sp>
        <p:nvSpPr>
          <p:cNvPr id="5" name="Footer Placeholder 4">
            <a:extLst>
              <a:ext uri="{FF2B5EF4-FFF2-40B4-BE49-F238E27FC236}">
                <a16:creationId xmlns:a16="http://schemas.microsoft.com/office/drawing/2014/main" id="{7B6D43E7-A090-881E-D908-BB9CC53DDD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DFBC9-B9F9-85A6-26A1-9D7E515D0331}"/>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354309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24705-3181-4743-BF72-E5B55E6278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D9669D-6765-7CD2-C040-D4C5E44BAB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E5E7B0-5065-8FAA-2D02-01DC4905B366}"/>
              </a:ext>
            </a:extLst>
          </p:cNvPr>
          <p:cNvSpPr>
            <a:spLocks noGrp="1"/>
          </p:cNvSpPr>
          <p:nvPr>
            <p:ph type="dt" sz="half" idx="10"/>
          </p:nvPr>
        </p:nvSpPr>
        <p:spPr/>
        <p:txBody>
          <a:bodyPr/>
          <a:lstStyle/>
          <a:p>
            <a:fld id="{2DB93FBE-67AC-4C5C-B62E-CFFDEAF9BE53}" type="datetimeFigureOut">
              <a:rPr lang="en-US" smtClean="0"/>
              <a:t>4/24/2026</a:t>
            </a:fld>
            <a:endParaRPr lang="en-US"/>
          </a:p>
        </p:txBody>
      </p:sp>
      <p:sp>
        <p:nvSpPr>
          <p:cNvPr id="5" name="Footer Placeholder 4">
            <a:extLst>
              <a:ext uri="{FF2B5EF4-FFF2-40B4-BE49-F238E27FC236}">
                <a16:creationId xmlns:a16="http://schemas.microsoft.com/office/drawing/2014/main" id="{CA487F4E-481E-5CA4-5AC0-EF15EBAF8D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05C81A-1EC7-F85E-A5DB-0F7CA62EC06F}"/>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3653172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8F565-D4D2-A972-147D-1A41777B26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813695-1D6C-4A4F-7F94-1346663811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6AEB8A-EA17-E1E1-8CD3-B7AF8E3F2803}"/>
              </a:ext>
            </a:extLst>
          </p:cNvPr>
          <p:cNvSpPr>
            <a:spLocks noGrp="1"/>
          </p:cNvSpPr>
          <p:nvPr>
            <p:ph type="dt" sz="half" idx="10"/>
          </p:nvPr>
        </p:nvSpPr>
        <p:spPr/>
        <p:txBody>
          <a:bodyPr/>
          <a:lstStyle/>
          <a:p>
            <a:fld id="{2DB93FBE-67AC-4C5C-B62E-CFFDEAF9BE53}" type="datetimeFigureOut">
              <a:rPr lang="en-US" smtClean="0"/>
              <a:t>4/24/2026</a:t>
            </a:fld>
            <a:endParaRPr lang="en-US"/>
          </a:p>
        </p:txBody>
      </p:sp>
      <p:sp>
        <p:nvSpPr>
          <p:cNvPr id="5" name="Footer Placeholder 4">
            <a:extLst>
              <a:ext uri="{FF2B5EF4-FFF2-40B4-BE49-F238E27FC236}">
                <a16:creationId xmlns:a16="http://schemas.microsoft.com/office/drawing/2014/main" id="{AB6AF905-A88D-ED4C-DD07-098840D4AB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1A03B8-DD10-B6B6-6B59-3EB669F3776F}"/>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787887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BB011-50E5-247E-0EB3-D47C59C4FF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A71371-A022-A3A5-E49C-D2CCEC4E25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8F92F8-B436-FF4B-567C-6CF9F3F68596}"/>
              </a:ext>
            </a:extLst>
          </p:cNvPr>
          <p:cNvSpPr>
            <a:spLocks noGrp="1"/>
          </p:cNvSpPr>
          <p:nvPr>
            <p:ph type="dt" sz="half" idx="10"/>
          </p:nvPr>
        </p:nvSpPr>
        <p:spPr/>
        <p:txBody>
          <a:bodyPr/>
          <a:lstStyle/>
          <a:p>
            <a:fld id="{2DB93FBE-67AC-4C5C-B62E-CFFDEAF9BE53}" type="datetimeFigureOut">
              <a:rPr lang="en-US" smtClean="0"/>
              <a:t>4/24/2026</a:t>
            </a:fld>
            <a:endParaRPr lang="en-US"/>
          </a:p>
        </p:txBody>
      </p:sp>
      <p:sp>
        <p:nvSpPr>
          <p:cNvPr id="5" name="Footer Placeholder 4">
            <a:extLst>
              <a:ext uri="{FF2B5EF4-FFF2-40B4-BE49-F238E27FC236}">
                <a16:creationId xmlns:a16="http://schemas.microsoft.com/office/drawing/2014/main" id="{09C755B9-83BE-E117-954F-A47925F5BF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E45716-8D01-8E2F-8276-3A903E607C10}"/>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331678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264CF-1BBA-680C-4F96-017144A15A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89E9BE-1B28-C587-A2C5-253ECF74E1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3E3E68-CE19-CACB-1EDD-351F4F9C9466}"/>
              </a:ext>
            </a:extLst>
          </p:cNvPr>
          <p:cNvSpPr>
            <a:spLocks noGrp="1"/>
          </p:cNvSpPr>
          <p:nvPr>
            <p:ph type="dt" sz="half" idx="10"/>
          </p:nvPr>
        </p:nvSpPr>
        <p:spPr/>
        <p:txBody>
          <a:bodyPr/>
          <a:lstStyle/>
          <a:p>
            <a:fld id="{2DB93FBE-67AC-4C5C-B62E-CFFDEAF9BE53}" type="datetimeFigureOut">
              <a:rPr lang="en-US" smtClean="0"/>
              <a:t>4/24/2026</a:t>
            </a:fld>
            <a:endParaRPr lang="en-US"/>
          </a:p>
        </p:txBody>
      </p:sp>
      <p:sp>
        <p:nvSpPr>
          <p:cNvPr id="5" name="Footer Placeholder 4">
            <a:extLst>
              <a:ext uri="{FF2B5EF4-FFF2-40B4-BE49-F238E27FC236}">
                <a16:creationId xmlns:a16="http://schemas.microsoft.com/office/drawing/2014/main" id="{5DE49855-AB14-5CF9-EE88-AB42D1DF4D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DE2C96-8A85-4C99-39A1-9B9DB31D7A55}"/>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2177264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89EEC-003E-DFFB-2D04-A2E70FE13D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BFE0F4-58A0-D6D9-6AAC-CD97965C20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7E4C68-9C36-2696-B323-CF0642D6DB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9713B3-5A96-0F1A-CFE7-8563FD24B87E}"/>
              </a:ext>
            </a:extLst>
          </p:cNvPr>
          <p:cNvSpPr>
            <a:spLocks noGrp="1"/>
          </p:cNvSpPr>
          <p:nvPr>
            <p:ph type="dt" sz="half" idx="10"/>
          </p:nvPr>
        </p:nvSpPr>
        <p:spPr/>
        <p:txBody>
          <a:bodyPr/>
          <a:lstStyle/>
          <a:p>
            <a:fld id="{2DB93FBE-67AC-4C5C-B62E-CFFDEAF9BE53}" type="datetimeFigureOut">
              <a:rPr lang="en-US" smtClean="0"/>
              <a:t>4/24/2026</a:t>
            </a:fld>
            <a:endParaRPr lang="en-US"/>
          </a:p>
        </p:txBody>
      </p:sp>
      <p:sp>
        <p:nvSpPr>
          <p:cNvPr id="6" name="Footer Placeholder 5">
            <a:extLst>
              <a:ext uri="{FF2B5EF4-FFF2-40B4-BE49-F238E27FC236}">
                <a16:creationId xmlns:a16="http://schemas.microsoft.com/office/drawing/2014/main" id="{818D724B-C264-2548-CAFF-305FE7D37B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193A13-EBDF-17F2-DF34-5BA3D79328AA}"/>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365914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19F2D-6C68-B3F6-3BC7-2A9EE6BE2B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2A2B36-9CB6-0E61-D14F-48AD642FCA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551B63-A4A2-BD66-BF76-72528E69BA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EF4911-72D8-7120-897F-434F05D8DA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354135-3D54-9447-778A-86081F0473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F52A4A-AE91-8A3A-8DE2-74205F39FDCF}"/>
              </a:ext>
            </a:extLst>
          </p:cNvPr>
          <p:cNvSpPr>
            <a:spLocks noGrp="1"/>
          </p:cNvSpPr>
          <p:nvPr>
            <p:ph type="dt" sz="half" idx="10"/>
          </p:nvPr>
        </p:nvSpPr>
        <p:spPr/>
        <p:txBody>
          <a:bodyPr/>
          <a:lstStyle/>
          <a:p>
            <a:fld id="{2DB93FBE-67AC-4C5C-B62E-CFFDEAF9BE53}" type="datetimeFigureOut">
              <a:rPr lang="en-US" smtClean="0"/>
              <a:t>4/24/2026</a:t>
            </a:fld>
            <a:endParaRPr lang="en-US"/>
          </a:p>
        </p:txBody>
      </p:sp>
      <p:sp>
        <p:nvSpPr>
          <p:cNvPr id="8" name="Footer Placeholder 7">
            <a:extLst>
              <a:ext uri="{FF2B5EF4-FFF2-40B4-BE49-F238E27FC236}">
                <a16:creationId xmlns:a16="http://schemas.microsoft.com/office/drawing/2014/main" id="{38FC667D-AA9E-21BF-66F2-755D86E708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8E628E-2723-30DA-D22D-BFF79CE056C7}"/>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419737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41984-7865-CBC1-7E39-27325050C7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341811-B828-6912-5458-2BC9266D21E5}"/>
              </a:ext>
            </a:extLst>
          </p:cNvPr>
          <p:cNvSpPr>
            <a:spLocks noGrp="1"/>
          </p:cNvSpPr>
          <p:nvPr>
            <p:ph type="dt" sz="half" idx="10"/>
          </p:nvPr>
        </p:nvSpPr>
        <p:spPr/>
        <p:txBody>
          <a:bodyPr/>
          <a:lstStyle/>
          <a:p>
            <a:fld id="{2DB93FBE-67AC-4C5C-B62E-CFFDEAF9BE53}" type="datetimeFigureOut">
              <a:rPr lang="en-US" smtClean="0"/>
              <a:t>4/24/2026</a:t>
            </a:fld>
            <a:endParaRPr lang="en-US"/>
          </a:p>
        </p:txBody>
      </p:sp>
      <p:sp>
        <p:nvSpPr>
          <p:cNvPr id="4" name="Footer Placeholder 3">
            <a:extLst>
              <a:ext uri="{FF2B5EF4-FFF2-40B4-BE49-F238E27FC236}">
                <a16:creationId xmlns:a16="http://schemas.microsoft.com/office/drawing/2014/main" id="{DA1DF831-0A64-24F5-806E-B3EBA55914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EFD212-56D6-B7F8-FC27-BC4BF7386DD8}"/>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2149963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903B13-E121-53F2-65F9-41E383C574E5}"/>
              </a:ext>
            </a:extLst>
          </p:cNvPr>
          <p:cNvSpPr>
            <a:spLocks noGrp="1"/>
          </p:cNvSpPr>
          <p:nvPr>
            <p:ph type="dt" sz="half" idx="10"/>
          </p:nvPr>
        </p:nvSpPr>
        <p:spPr/>
        <p:txBody>
          <a:bodyPr/>
          <a:lstStyle/>
          <a:p>
            <a:fld id="{2DB93FBE-67AC-4C5C-B62E-CFFDEAF9BE53}" type="datetimeFigureOut">
              <a:rPr lang="en-US" smtClean="0"/>
              <a:t>4/24/2026</a:t>
            </a:fld>
            <a:endParaRPr lang="en-US"/>
          </a:p>
        </p:txBody>
      </p:sp>
      <p:sp>
        <p:nvSpPr>
          <p:cNvPr id="3" name="Footer Placeholder 2">
            <a:extLst>
              <a:ext uri="{FF2B5EF4-FFF2-40B4-BE49-F238E27FC236}">
                <a16:creationId xmlns:a16="http://schemas.microsoft.com/office/drawing/2014/main" id="{D2814793-9D7D-32F8-795A-31644DBAB3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76B231-FE15-2561-B700-2506AC71310D}"/>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856356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B5398-EEBA-42F4-3948-4DF36A153E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E000E0-12D7-545A-0B4A-64A8B51A9F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585510-3798-210C-EC55-29C449719B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E698E8-2EE7-873D-A608-9A260F5DDDE7}"/>
              </a:ext>
            </a:extLst>
          </p:cNvPr>
          <p:cNvSpPr>
            <a:spLocks noGrp="1"/>
          </p:cNvSpPr>
          <p:nvPr>
            <p:ph type="dt" sz="half" idx="10"/>
          </p:nvPr>
        </p:nvSpPr>
        <p:spPr/>
        <p:txBody>
          <a:bodyPr/>
          <a:lstStyle/>
          <a:p>
            <a:fld id="{2DB93FBE-67AC-4C5C-B62E-CFFDEAF9BE53}" type="datetimeFigureOut">
              <a:rPr lang="en-US" smtClean="0"/>
              <a:t>4/24/2026</a:t>
            </a:fld>
            <a:endParaRPr lang="en-US"/>
          </a:p>
        </p:txBody>
      </p:sp>
      <p:sp>
        <p:nvSpPr>
          <p:cNvPr id="6" name="Footer Placeholder 5">
            <a:extLst>
              <a:ext uri="{FF2B5EF4-FFF2-40B4-BE49-F238E27FC236}">
                <a16:creationId xmlns:a16="http://schemas.microsoft.com/office/drawing/2014/main" id="{F8D5F347-CF7A-10E6-8DC6-FA1E5DB6DB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5E452D-F82A-718F-94C2-C889F622E545}"/>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162156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E1DDD-DB8D-6429-4235-465780A7B8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42B9E5-6756-3695-C94E-93A464783E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170C60-CA85-5E67-14F6-3176093E55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325D70-D5F0-5123-66A9-63D9B82E929A}"/>
              </a:ext>
            </a:extLst>
          </p:cNvPr>
          <p:cNvSpPr>
            <a:spLocks noGrp="1"/>
          </p:cNvSpPr>
          <p:nvPr>
            <p:ph type="dt" sz="half" idx="10"/>
          </p:nvPr>
        </p:nvSpPr>
        <p:spPr/>
        <p:txBody>
          <a:bodyPr/>
          <a:lstStyle/>
          <a:p>
            <a:fld id="{2DB93FBE-67AC-4C5C-B62E-CFFDEAF9BE53}" type="datetimeFigureOut">
              <a:rPr lang="en-US" smtClean="0"/>
              <a:t>4/24/2026</a:t>
            </a:fld>
            <a:endParaRPr lang="en-US"/>
          </a:p>
        </p:txBody>
      </p:sp>
      <p:sp>
        <p:nvSpPr>
          <p:cNvPr id="6" name="Footer Placeholder 5">
            <a:extLst>
              <a:ext uri="{FF2B5EF4-FFF2-40B4-BE49-F238E27FC236}">
                <a16:creationId xmlns:a16="http://schemas.microsoft.com/office/drawing/2014/main" id="{E977B62A-8600-7CE9-095E-82CDE4E176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8F328-EF42-0E10-9C29-12A53381D4AB}"/>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405340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BC2B57-F2EC-C92D-BAFA-C36FE7F31C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0AE8E8-3549-4143-3C3F-38529FA553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2DEB0-3161-B686-27DF-345950BFF0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93FBE-67AC-4C5C-B62E-CFFDEAF9BE53}" type="datetimeFigureOut">
              <a:rPr lang="en-US" smtClean="0"/>
              <a:t>4/24/2026</a:t>
            </a:fld>
            <a:endParaRPr lang="en-US"/>
          </a:p>
        </p:txBody>
      </p:sp>
      <p:sp>
        <p:nvSpPr>
          <p:cNvPr id="5" name="Footer Placeholder 4">
            <a:extLst>
              <a:ext uri="{FF2B5EF4-FFF2-40B4-BE49-F238E27FC236}">
                <a16:creationId xmlns:a16="http://schemas.microsoft.com/office/drawing/2014/main" id="{B7B5E12D-E358-B346-0620-4D8545C52B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B1C4BA-D22A-5462-8F71-6F616DC8FA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D5A7D-FFFE-410B-BEE5-702232F4B148}" type="slidenum">
              <a:rPr lang="en-US" smtClean="0"/>
              <a:t>‹#›</a:t>
            </a:fld>
            <a:endParaRPr lang="en-US"/>
          </a:p>
        </p:txBody>
      </p:sp>
    </p:spTree>
    <p:extLst>
      <p:ext uri="{BB962C8B-B14F-4D97-AF65-F5344CB8AC3E}">
        <p14:creationId xmlns:p14="http://schemas.microsoft.com/office/powerpoint/2010/main" val="3096507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cs.uw.edu/332"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0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0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2029F-F4C6-FDAD-6A00-4E30C8EE848F}"/>
              </a:ext>
            </a:extLst>
          </p:cNvPr>
          <p:cNvSpPr>
            <a:spLocks noGrp="1"/>
          </p:cNvSpPr>
          <p:nvPr>
            <p:ph type="ctrTitle"/>
          </p:nvPr>
        </p:nvSpPr>
        <p:spPr/>
        <p:txBody>
          <a:bodyPr>
            <a:normAutofit/>
          </a:bodyPr>
          <a:lstStyle/>
          <a:p>
            <a:r>
              <a:rPr lang="en-US" dirty="0"/>
              <a:t>CSE 332 Winter 2026</a:t>
            </a:r>
            <a:br>
              <a:rPr lang="en-US" dirty="0"/>
            </a:br>
            <a:r>
              <a:rPr lang="en-US" dirty="0"/>
              <a:t>Lecture 12: Sorting</a:t>
            </a:r>
          </a:p>
        </p:txBody>
      </p:sp>
      <p:sp>
        <p:nvSpPr>
          <p:cNvPr id="3" name="Subtitle 2">
            <a:extLst>
              <a:ext uri="{FF2B5EF4-FFF2-40B4-BE49-F238E27FC236}">
                <a16:creationId xmlns:a16="http://schemas.microsoft.com/office/drawing/2014/main" id="{AB96019E-F067-13A3-DC5B-9F49CCFEF437}"/>
              </a:ext>
            </a:extLst>
          </p:cNvPr>
          <p:cNvSpPr>
            <a:spLocks noGrp="1"/>
          </p:cNvSpPr>
          <p:nvPr>
            <p:ph type="subTitle" idx="1"/>
          </p:nvPr>
        </p:nvSpPr>
        <p:spPr/>
        <p:txBody>
          <a:bodyPr/>
          <a:lstStyle/>
          <a:p>
            <a:r>
              <a:rPr lang="en-US" dirty="0"/>
              <a:t>Nathan Brunelle</a:t>
            </a:r>
          </a:p>
          <a:p>
            <a:r>
              <a:rPr lang="en-US" dirty="0">
                <a:hlinkClick r:id="rId2"/>
              </a:rPr>
              <a:t>http://www.cs.uw.edu/332</a:t>
            </a:r>
            <a:endParaRPr lang="en-US" dirty="0"/>
          </a:p>
          <a:p>
            <a:endParaRPr lang="en-US" dirty="0"/>
          </a:p>
          <a:p>
            <a:endParaRPr lang="en-US" dirty="0"/>
          </a:p>
        </p:txBody>
      </p:sp>
    </p:spTree>
    <p:extLst>
      <p:ext uri="{BB962C8B-B14F-4D97-AF65-F5344CB8AC3E}">
        <p14:creationId xmlns:p14="http://schemas.microsoft.com/office/powerpoint/2010/main" val="397330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82224-77C0-7101-3666-23633BC3E368}"/>
              </a:ext>
            </a:extLst>
          </p:cNvPr>
          <p:cNvSpPr>
            <a:spLocks noGrp="1"/>
          </p:cNvSpPr>
          <p:nvPr>
            <p:ph type="title"/>
          </p:nvPr>
        </p:nvSpPr>
        <p:spPr/>
        <p:txBody>
          <a:bodyPr/>
          <a:lstStyle/>
          <a:p>
            <a:r>
              <a:rPr lang="en-US" dirty="0"/>
              <a:t>Linear Probing: Delete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97C19AB-1C53-85A1-A3AF-83DFA61F94B5}"/>
                  </a:ext>
                </a:extLst>
              </p:cNvPr>
              <p:cNvSpPr>
                <a:spLocks noGrp="1"/>
              </p:cNvSpPr>
              <p:nvPr>
                <p:ph idx="1"/>
              </p:nvPr>
            </p:nvSpPr>
            <p:spPr>
              <a:xfrm>
                <a:off x="838200" y="1336100"/>
                <a:ext cx="10515600" cy="4351338"/>
              </a:xfrm>
            </p:spPr>
            <p:txBody>
              <a:bodyPr/>
              <a:lstStyle/>
              <a:p>
                <a:r>
                  <a:rPr lang="en-US" b="1" dirty="0"/>
                  <a:t>Option 1 (harder)</a:t>
                </a:r>
                <a:r>
                  <a:rPr lang="en-US" dirty="0"/>
                  <a:t>: Plug the hole with other items in a way that makes probes behave correctly</a:t>
                </a:r>
              </a:p>
              <a:p>
                <a:pPr lvl="1"/>
                <a:r>
                  <a:rPr lang="en-US" dirty="0"/>
                  <a:t>Something like: to delete at index </a:t>
                </a:r>
                <a14:m>
                  <m:oMath xmlns:m="http://schemas.openxmlformats.org/officeDocument/2006/math">
                    <m:r>
                      <a:rPr lang="en-US" b="0" i="1" smtClean="0">
                        <a:latin typeface="Cambria Math" panose="02040503050406030204" pitchFamily="18" charset="0"/>
                      </a:rPr>
                      <m:t>𝑖</m:t>
                    </m:r>
                  </m:oMath>
                </a14:m>
                <a:r>
                  <a:rPr lang="en-US" dirty="0"/>
                  <a:t>, starting from </a:t>
                </a:r>
                <a14:m>
                  <m:oMath xmlns:m="http://schemas.openxmlformats.org/officeDocument/2006/math">
                    <m:r>
                      <a:rPr lang="en-US" b="0" i="1" smtClean="0">
                        <a:latin typeface="Cambria Math" panose="02040503050406030204" pitchFamily="18" charset="0"/>
                      </a:rPr>
                      <m:t>𝑖</m:t>
                    </m:r>
                  </m:oMath>
                </a14:m>
                <a:r>
                  <a:rPr lang="en-US" dirty="0"/>
                  <a:t> and going until we find an empty index, if probe path of the key at index </a:t>
                </a:r>
                <a14:m>
                  <m:oMath xmlns:m="http://schemas.openxmlformats.org/officeDocument/2006/math">
                    <m:r>
                      <a:rPr lang="en-US" b="0" i="1" smtClean="0">
                        <a:latin typeface="Cambria Math" panose="02040503050406030204" pitchFamily="18" charset="0"/>
                      </a:rPr>
                      <m:t>𝑗</m:t>
                    </m:r>
                  </m:oMath>
                </a14:m>
                <a:r>
                  <a:rPr lang="en-US" dirty="0"/>
                  <a:t> has index </a:t>
                </a:r>
                <a14:m>
                  <m:oMath xmlns:m="http://schemas.openxmlformats.org/officeDocument/2006/math">
                    <m:r>
                      <a:rPr lang="en-US" b="0" i="1" smtClean="0">
                        <a:latin typeface="Cambria Math" panose="02040503050406030204" pitchFamily="18" charset="0"/>
                      </a:rPr>
                      <m:t>𝑖</m:t>
                    </m:r>
                  </m:oMath>
                </a14:m>
                <a:r>
                  <a:rPr lang="en-US" dirty="0"/>
                  <a:t> before </a:t>
                </a:r>
                <a14:m>
                  <m:oMath xmlns:m="http://schemas.openxmlformats.org/officeDocument/2006/math">
                    <m:r>
                      <a:rPr lang="en-US" b="0" i="1" smtClean="0">
                        <a:latin typeface="Cambria Math" panose="02040503050406030204" pitchFamily="18" charset="0"/>
                      </a:rPr>
                      <m:t>𝑗</m:t>
                    </m:r>
                  </m:oMath>
                </a14:m>
                <a:r>
                  <a:rPr lang="en-US" dirty="0"/>
                  <a:t> then move the key-value pair at </a:t>
                </a:r>
                <a14:m>
                  <m:oMath xmlns:m="http://schemas.openxmlformats.org/officeDocument/2006/math">
                    <m:r>
                      <a:rPr lang="en-US" b="0" i="1" smtClean="0">
                        <a:latin typeface="Cambria Math" panose="02040503050406030204" pitchFamily="18" charset="0"/>
                      </a:rPr>
                      <m:t>𝑗</m:t>
                    </m:r>
                  </m:oMath>
                </a14:m>
                <a:r>
                  <a:rPr lang="en-US" dirty="0"/>
                  <a:t> to index </a:t>
                </a:r>
                <a14:m>
                  <m:oMath xmlns:m="http://schemas.openxmlformats.org/officeDocument/2006/math">
                    <m:r>
                      <a:rPr lang="en-US" b="0" i="1" smtClean="0">
                        <a:latin typeface="Cambria Math" panose="02040503050406030204" pitchFamily="18" charset="0"/>
                      </a:rPr>
                      <m:t>𝑖</m:t>
                    </m:r>
                  </m:oMath>
                </a14:m>
                <a:r>
                  <a:rPr lang="en-US" dirty="0"/>
                  <a:t>, then repeat on index </a:t>
                </a:r>
                <a14:m>
                  <m:oMath xmlns:m="http://schemas.openxmlformats.org/officeDocument/2006/math">
                    <m:r>
                      <a:rPr lang="en-US" b="0" i="1" smtClean="0">
                        <a:latin typeface="Cambria Math" panose="02040503050406030204" pitchFamily="18" charset="0"/>
                      </a:rPr>
                      <m:t>𝑗</m:t>
                    </m:r>
                  </m:oMath>
                </a14:m>
                <a:r>
                  <a:rPr lang="en-US" dirty="0"/>
                  <a:t>.</a:t>
                </a:r>
              </a:p>
              <a:p>
                <a:r>
                  <a:rPr lang="en-US" b="1" dirty="0"/>
                  <a:t>Option 2 (easier)</a:t>
                </a:r>
                <a:r>
                  <a:rPr lang="en-US" dirty="0"/>
                  <a:t>: “Tombstone” deletion. Leave a special object that indicates an something was deleted from there</a:t>
                </a:r>
              </a:p>
              <a:p>
                <a:pPr lvl="1"/>
                <a:r>
                  <a:rPr lang="en-US" dirty="0"/>
                  <a:t>The tombstone does not act as an open space when finding (so keep looking after its reached)</a:t>
                </a:r>
              </a:p>
              <a:p>
                <a:pPr lvl="1"/>
                <a:r>
                  <a:rPr lang="en-US" dirty="0"/>
                  <a:t>When inserting you can replace a tombstone with a new item</a:t>
                </a:r>
              </a:p>
            </p:txBody>
          </p:sp>
        </mc:Choice>
        <mc:Fallback xmlns="">
          <p:sp>
            <p:nvSpPr>
              <p:cNvPr id="3" name="Content Placeholder 2">
                <a:extLst>
                  <a:ext uri="{FF2B5EF4-FFF2-40B4-BE49-F238E27FC236}">
                    <a16:creationId xmlns:a16="http://schemas.microsoft.com/office/drawing/2014/main" id="{A97C19AB-1C53-85A1-A3AF-83DFA61F94B5}"/>
                  </a:ext>
                </a:extLst>
              </p:cNvPr>
              <p:cNvSpPr>
                <a:spLocks noGrp="1" noRot="1" noChangeAspect="1" noMove="1" noResize="1" noEditPoints="1" noAdjustHandles="1" noChangeArrowheads="1" noChangeShapeType="1" noTextEdit="1"/>
              </p:cNvSpPr>
              <p:nvPr>
                <p:ph idx="1"/>
              </p:nvPr>
            </p:nvSpPr>
            <p:spPr>
              <a:xfrm>
                <a:off x="838200" y="1336100"/>
                <a:ext cx="10515600" cy="4351338"/>
              </a:xfrm>
              <a:blipFill>
                <a:blip r:embed="rId2"/>
                <a:stretch>
                  <a:fillRect l="-1043" t="-2241" r="-1391"/>
                </a:stretch>
              </a:blipFill>
            </p:spPr>
            <p:txBody>
              <a:bodyPr/>
              <a:lstStyle/>
              <a:p>
                <a:r>
                  <a:rPr lang="en-US">
                    <a:noFill/>
                  </a:rPr>
                  <a:t> </a:t>
                </a:r>
              </a:p>
            </p:txBody>
          </p:sp>
        </mc:Fallback>
      </mc:AlternateContent>
      <p:grpSp>
        <p:nvGrpSpPr>
          <p:cNvPr id="27" name="Group 26" descr="For option 2 (tombstone deletion) when we delete a key from the dictionary we replace the key-value pair in the hash table with a special &quot;tombstone&quot; object to indicate that an item used to be present. &#10;&#10;This way when we're probing we know the spot is available to re-use if we insert a new key-value pair, but for a find we need to continue probing past that index since past inserts may have probed past it.">
            <a:extLst>
              <a:ext uri="{FF2B5EF4-FFF2-40B4-BE49-F238E27FC236}">
                <a16:creationId xmlns:a16="http://schemas.microsoft.com/office/drawing/2014/main" id="{5CEBE7AC-62BA-50C0-827E-A9312E83C711}"/>
              </a:ext>
            </a:extLst>
          </p:cNvPr>
          <p:cNvGrpSpPr/>
          <p:nvPr/>
        </p:nvGrpSpPr>
        <p:grpSpPr>
          <a:xfrm>
            <a:off x="2895600" y="5467983"/>
            <a:ext cx="6400800" cy="1097280"/>
            <a:chOff x="2895600" y="5467983"/>
            <a:chExt cx="6400800" cy="1097280"/>
          </a:xfrm>
        </p:grpSpPr>
        <p:grpSp>
          <p:nvGrpSpPr>
            <p:cNvPr id="4" name="Group 3">
              <a:extLst>
                <a:ext uri="{FF2B5EF4-FFF2-40B4-BE49-F238E27FC236}">
                  <a16:creationId xmlns:a16="http://schemas.microsoft.com/office/drawing/2014/main" id="{D2398797-8895-3723-4DFA-5FD577DC625E}"/>
                </a:ext>
              </a:extLst>
            </p:cNvPr>
            <p:cNvGrpSpPr/>
            <p:nvPr/>
          </p:nvGrpSpPr>
          <p:grpSpPr>
            <a:xfrm>
              <a:off x="2895600" y="5467983"/>
              <a:ext cx="6400800" cy="1097280"/>
              <a:chOff x="4953000" y="660717"/>
              <a:chExt cx="6400800" cy="1097280"/>
            </a:xfrm>
          </p:grpSpPr>
          <p:grpSp>
            <p:nvGrpSpPr>
              <p:cNvPr id="5" name="Group 4">
                <a:extLst>
                  <a:ext uri="{FF2B5EF4-FFF2-40B4-BE49-F238E27FC236}">
                    <a16:creationId xmlns:a16="http://schemas.microsoft.com/office/drawing/2014/main" id="{A94E3EBE-92D3-3CBC-4097-E854D2FB517E}"/>
                  </a:ext>
                </a:extLst>
              </p:cNvPr>
              <p:cNvGrpSpPr/>
              <p:nvPr/>
            </p:nvGrpSpPr>
            <p:grpSpPr>
              <a:xfrm>
                <a:off x="4953000" y="660717"/>
                <a:ext cx="6400800" cy="640080"/>
                <a:chOff x="2252980" y="5083048"/>
                <a:chExt cx="6400800" cy="640080"/>
              </a:xfrm>
            </p:grpSpPr>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9F9CF4CB-A27A-964D-A636-9F4C5BAF32BE}"/>
                        </a:ext>
                      </a:extLst>
                    </p:cNvPr>
                    <p:cNvSpPr/>
                    <p:nvPr/>
                  </p:nvSpPr>
                  <p:spPr>
                    <a:xfrm>
                      <a:off x="225298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𝑘</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𝑣</m:t>
                            </m:r>
                          </m:oMath>
                        </m:oMathPara>
                      </a14:m>
                      <a:endParaRPr lang="en-US" sz="2800" dirty="0">
                        <a:solidFill>
                          <a:schemeClr val="tx1"/>
                        </a:solidFill>
                      </a:endParaRPr>
                    </a:p>
                  </p:txBody>
                </p:sp>
              </mc:Choice>
              <mc:Fallback xmlns="">
                <p:sp>
                  <p:nvSpPr>
                    <p:cNvPr id="17" name="Rectangle 16">
                      <a:extLst>
                        <a:ext uri="{FF2B5EF4-FFF2-40B4-BE49-F238E27FC236}">
                          <a16:creationId xmlns:a16="http://schemas.microsoft.com/office/drawing/2014/main" id="{9F9CF4CB-A27A-964D-A636-9F4C5BAF32BE}"/>
                        </a:ext>
                      </a:extLst>
                    </p:cNvPr>
                    <p:cNvSpPr>
                      <a:spLocks noRot="1" noChangeAspect="1" noMove="1" noResize="1" noEditPoints="1" noAdjustHandles="1" noChangeArrowheads="1" noChangeShapeType="1" noTextEdit="1"/>
                    </p:cNvSpPr>
                    <p:nvPr/>
                  </p:nvSpPr>
                  <p:spPr>
                    <a:xfrm>
                      <a:off x="2252980" y="5083048"/>
                      <a:ext cx="640080" cy="640080"/>
                    </a:xfrm>
                    <a:prstGeom prst="rect">
                      <a:avLst/>
                    </a:prstGeom>
                    <a:blipFill>
                      <a:blip r:embed="rId3"/>
                      <a:stretch>
                        <a:fillRect/>
                      </a:stretch>
                    </a:blipFill>
                  </p:spPr>
                  <p:txBody>
                    <a:bodyPr/>
                    <a:lstStyle/>
                    <a:p>
                      <a:r>
                        <a:rPr lang="en-US">
                          <a:noFill/>
                        </a:rPr>
                        <a:t> </a:t>
                      </a:r>
                    </a:p>
                  </p:txBody>
                </p:sp>
              </mc:Fallback>
            </mc:AlternateContent>
            <p:sp>
              <p:nvSpPr>
                <p:cNvPr id="18" name="Rectangle 17">
                  <a:extLst>
                    <a:ext uri="{FF2B5EF4-FFF2-40B4-BE49-F238E27FC236}">
                      <a16:creationId xmlns:a16="http://schemas.microsoft.com/office/drawing/2014/main" id="{D168045C-4DD0-521D-E388-E155A93DAFF1}"/>
                    </a:ext>
                  </a:extLst>
                </p:cNvPr>
                <p:cNvSpPr/>
                <p:nvPr/>
              </p:nvSpPr>
              <p:spPr>
                <a:xfrm>
                  <a:off x="289306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CBD1F50D-0106-BB33-E7B4-DF9459A8ED27}"/>
                        </a:ext>
                      </a:extLst>
                    </p:cNvPr>
                    <p:cNvSpPr/>
                    <p:nvPr/>
                  </p:nvSpPr>
                  <p:spPr>
                    <a:xfrm>
                      <a:off x="353314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𝑘</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𝑣</m:t>
                            </m:r>
                          </m:oMath>
                        </m:oMathPara>
                      </a14:m>
                      <a:endParaRPr lang="en-US" sz="2800" dirty="0">
                        <a:solidFill>
                          <a:schemeClr val="tx1"/>
                        </a:solidFill>
                      </a:endParaRPr>
                    </a:p>
                  </p:txBody>
                </p:sp>
              </mc:Choice>
              <mc:Fallback xmlns="">
                <p:sp>
                  <p:nvSpPr>
                    <p:cNvPr id="19" name="Rectangle 18">
                      <a:extLst>
                        <a:ext uri="{FF2B5EF4-FFF2-40B4-BE49-F238E27FC236}">
                          <a16:creationId xmlns:a16="http://schemas.microsoft.com/office/drawing/2014/main" id="{CBD1F50D-0106-BB33-E7B4-DF9459A8ED27}"/>
                        </a:ext>
                      </a:extLst>
                    </p:cNvPr>
                    <p:cNvSpPr>
                      <a:spLocks noRot="1" noChangeAspect="1" noMove="1" noResize="1" noEditPoints="1" noAdjustHandles="1" noChangeArrowheads="1" noChangeShapeType="1" noTextEdit="1"/>
                    </p:cNvSpPr>
                    <p:nvPr/>
                  </p:nvSpPr>
                  <p:spPr>
                    <a:xfrm>
                      <a:off x="3533140" y="5083048"/>
                      <a:ext cx="640080" cy="64008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F68DA8B2-9D14-9376-BA10-6072DC3F7AAE}"/>
                        </a:ext>
                      </a:extLst>
                    </p:cNvPr>
                    <p:cNvSpPr/>
                    <p:nvPr/>
                  </p:nvSpPr>
                  <p:spPr>
                    <a:xfrm>
                      <a:off x="417322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𝑘</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𝑣</m:t>
                            </m:r>
                          </m:oMath>
                        </m:oMathPara>
                      </a14:m>
                      <a:endParaRPr lang="en-US" sz="2800" dirty="0">
                        <a:solidFill>
                          <a:schemeClr val="tx1"/>
                        </a:solidFill>
                      </a:endParaRPr>
                    </a:p>
                  </p:txBody>
                </p:sp>
              </mc:Choice>
              <mc:Fallback xmlns="">
                <p:sp>
                  <p:nvSpPr>
                    <p:cNvPr id="20" name="Rectangle 19">
                      <a:extLst>
                        <a:ext uri="{FF2B5EF4-FFF2-40B4-BE49-F238E27FC236}">
                          <a16:creationId xmlns:a16="http://schemas.microsoft.com/office/drawing/2014/main" id="{F68DA8B2-9D14-9376-BA10-6072DC3F7AAE}"/>
                        </a:ext>
                      </a:extLst>
                    </p:cNvPr>
                    <p:cNvSpPr>
                      <a:spLocks noRot="1" noChangeAspect="1" noMove="1" noResize="1" noEditPoints="1" noAdjustHandles="1" noChangeArrowheads="1" noChangeShapeType="1" noTextEdit="1"/>
                    </p:cNvSpPr>
                    <p:nvPr/>
                  </p:nvSpPr>
                  <p:spPr>
                    <a:xfrm>
                      <a:off x="4173220" y="5083048"/>
                      <a:ext cx="640080" cy="640080"/>
                    </a:xfrm>
                    <a:prstGeom prst="rect">
                      <a:avLst/>
                    </a:prstGeom>
                    <a:blipFill>
                      <a:blip r:embed="rId3"/>
                      <a:stretch>
                        <a:fillRect/>
                      </a:stretch>
                    </a:blipFill>
                  </p:spPr>
                  <p:txBody>
                    <a:bodyPr/>
                    <a:lstStyle/>
                    <a:p>
                      <a:r>
                        <a:rPr lang="en-US">
                          <a:noFill/>
                        </a:rPr>
                        <a:t> </a:t>
                      </a:r>
                    </a:p>
                  </p:txBody>
                </p:sp>
              </mc:Fallback>
            </mc:AlternateContent>
            <p:sp>
              <p:nvSpPr>
                <p:cNvPr id="21" name="Rectangle 20">
                  <a:extLst>
                    <a:ext uri="{FF2B5EF4-FFF2-40B4-BE49-F238E27FC236}">
                      <a16:creationId xmlns:a16="http://schemas.microsoft.com/office/drawing/2014/main" id="{E872695B-70F4-3DA6-F9C7-C39AA3021A96}"/>
                    </a:ext>
                  </a:extLst>
                </p:cNvPr>
                <p:cNvSpPr/>
                <p:nvPr/>
              </p:nvSpPr>
              <p:spPr>
                <a:xfrm>
                  <a:off x="481330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7C73464A-B923-7D8A-08E9-FA6362BB975F}"/>
                        </a:ext>
                      </a:extLst>
                    </p:cNvPr>
                    <p:cNvSpPr/>
                    <p:nvPr/>
                  </p:nvSpPr>
                  <p:spPr>
                    <a:xfrm>
                      <a:off x="545338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𝑘</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𝑣</m:t>
                            </m:r>
                          </m:oMath>
                        </m:oMathPara>
                      </a14:m>
                      <a:endParaRPr lang="en-US" sz="2800" dirty="0">
                        <a:solidFill>
                          <a:schemeClr val="tx1"/>
                        </a:solidFill>
                      </a:endParaRPr>
                    </a:p>
                  </p:txBody>
                </p:sp>
              </mc:Choice>
              <mc:Fallback xmlns="">
                <p:sp>
                  <p:nvSpPr>
                    <p:cNvPr id="22" name="Rectangle 21">
                      <a:extLst>
                        <a:ext uri="{FF2B5EF4-FFF2-40B4-BE49-F238E27FC236}">
                          <a16:creationId xmlns:a16="http://schemas.microsoft.com/office/drawing/2014/main" id="{7C73464A-B923-7D8A-08E9-FA6362BB975F}"/>
                        </a:ext>
                      </a:extLst>
                    </p:cNvPr>
                    <p:cNvSpPr>
                      <a:spLocks noRot="1" noChangeAspect="1" noMove="1" noResize="1" noEditPoints="1" noAdjustHandles="1" noChangeArrowheads="1" noChangeShapeType="1" noTextEdit="1"/>
                    </p:cNvSpPr>
                    <p:nvPr/>
                  </p:nvSpPr>
                  <p:spPr>
                    <a:xfrm>
                      <a:off x="5453380" y="5083048"/>
                      <a:ext cx="640080" cy="640080"/>
                    </a:xfrm>
                    <a:prstGeom prst="rect">
                      <a:avLst/>
                    </a:prstGeom>
                    <a:blipFill>
                      <a:blip r:embed="rId3"/>
                      <a:stretch>
                        <a:fillRect/>
                      </a:stretch>
                    </a:blipFill>
                  </p:spPr>
                  <p:txBody>
                    <a:bodyPr/>
                    <a:lstStyle/>
                    <a:p>
                      <a:r>
                        <a:rPr lang="en-US">
                          <a:noFill/>
                        </a:rPr>
                        <a:t> </a:t>
                      </a:r>
                    </a:p>
                  </p:txBody>
                </p:sp>
              </mc:Fallback>
            </mc:AlternateContent>
            <p:sp>
              <p:nvSpPr>
                <p:cNvPr id="23" name="Rectangle 22">
                  <a:extLst>
                    <a:ext uri="{FF2B5EF4-FFF2-40B4-BE49-F238E27FC236}">
                      <a16:creationId xmlns:a16="http://schemas.microsoft.com/office/drawing/2014/main" id="{32B62BA5-C7A9-1093-C1C5-92B30048EF21}"/>
                    </a:ext>
                  </a:extLst>
                </p:cNvPr>
                <p:cNvSpPr/>
                <p:nvPr/>
              </p:nvSpPr>
              <p:spPr>
                <a:xfrm>
                  <a:off x="609346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24" name="Rectangle 23">
                  <a:extLst>
                    <a:ext uri="{FF2B5EF4-FFF2-40B4-BE49-F238E27FC236}">
                      <a16:creationId xmlns:a16="http://schemas.microsoft.com/office/drawing/2014/main" id="{B7E8C7D0-301F-810C-81D7-8032D43CCED2}"/>
                    </a:ext>
                  </a:extLst>
                </p:cNvPr>
                <p:cNvSpPr/>
                <p:nvPr/>
              </p:nvSpPr>
              <p:spPr>
                <a:xfrm>
                  <a:off x="673354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25" name="Rectangle 24">
                  <a:extLst>
                    <a:ext uri="{FF2B5EF4-FFF2-40B4-BE49-F238E27FC236}">
                      <a16:creationId xmlns:a16="http://schemas.microsoft.com/office/drawing/2014/main" id="{EEF34426-81D0-A00D-F869-CE2CC1F69DD9}"/>
                    </a:ext>
                  </a:extLst>
                </p:cNvPr>
                <p:cNvSpPr/>
                <p:nvPr/>
              </p:nvSpPr>
              <p:spPr>
                <a:xfrm>
                  <a:off x="737362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26" name="Rectangle 25">
                  <a:extLst>
                    <a:ext uri="{FF2B5EF4-FFF2-40B4-BE49-F238E27FC236}">
                      <a16:creationId xmlns:a16="http://schemas.microsoft.com/office/drawing/2014/main" id="{27B13CF2-FF93-8502-9E02-8932AAC3B628}"/>
                    </a:ext>
                  </a:extLst>
                </p:cNvPr>
                <p:cNvSpPr/>
                <p:nvPr/>
              </p:nvSpPr>
              <p:spPr>
                <a:xfrm>
                  <a:off x="801370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grpSp>
          <p:grpSp>
            <p:nvGrpSpPr>
              <p:cNvPr id="6" name="Group 5">
                <a:extLst>
                  <a:ext uri="{FF2B5EF4-FFF2-40B4-BE49-F238E27FC236}">
                    <a16:creationId xmlns:a16="http://schemas.microsoft.com/office/drawing/2014/main" id="{ECD7BD24-78C4-485A-B642-694347CAF79F}"/>
                  </a:ext>
                </a:extLst>
              </p:cNvPr>
              <p:cNvGrpSpPr/>
              <p:nvPr/>
            </p:nvGrpSpPr>
            <p:grpSpPr>
              <a:xfrm>
                <a:off x="4953000" y="1117917"/>
                <a:ext cx="6400800" cy="640080"/>
                <a:chOff x="2252980" y="5083048"/>
                <a:chExt cx="6400800" cy="640080"/>
              </a:xfrm>
              <a:noFill/>
            </p:grpSpPr>
            <p:sp>
              <p:nvSpPr>
                <p:cNvPr id="7" name="Rectangle 6">
                  <a:extLst>
                    <a:ext uri="{FF2B5EF4-FFF2-40B4-BE49-F238E27FC236}">
                      <a16:creationId xmlns:a16="http://schemas.microsoft.com/office/drawing/2014/main" id="{0E07A55D-FD55-65C4-B762-EE475FB813D9}"/>
                    </a:ext>
                  </a:extLst>
                </p:cNvPr>
                <p:cNvSpPr/>
                <p:nvPr/>
              </p:nvSpPr>
              <p:spPr>
                <a:xfrm>
                  <a:off x="225298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0</a:t>
                  </a:r>
                </a:p>
              </p:txBody>
            </p:sp>
            <p:sp>
              <p:nvSpPr>
                <p:cNvPr id="8" name="Rectangle 7">
                  <a:extLst>
                    <a:ext uri="{FF2B5EF4-FFF2-40B4-BE49-F238E27FC236}">
                      <a16:creationId xmlns:a16="http://schemas.microsoft.com/office/drawing/2014/main" id="{22B816F0-1D87-DCEE-EE23-73BA3F93C0D0}"/>
                    </a:ext>
                  </a:extLst>
                </p:cNvPr>
                <p:cNvSpPr/>
                <p:nvPr/>
              </p:nvSpPr>
              <p:spPr>
                <a:xfrm>
                  <a:off x="289306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1</a:t>
                  </a:r>
                </a:p>
              </p:txBody>
            </p:sp>
            <p:sp>
              <p:nvSpPr>
                <p:cNvPr id="9" name="Rectangle 8">
                  <a:extLst>
                    <a:ext uri="{FF2B5EF4-FFF2-40B4-BE49-F238E27FC236}">
                      <a16:creationId xmlns:a16="http://schemas.microsoft.com/office/drawing/2014/main" id="{3472B5DE-98C0-ED41-C1C2-5402072D17EC}"/>
                    </a:ext>
                  </a:extLst>
                </p:cNvPr>
                <p:cNvSpPr/>
                <p:nvPr/>
              </p:nvSpPr>
              <p:spPr>
                <a:xfrm>
                  <a:off x="353314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2</a:t>
                  </a:r>
                </a:p>
              </p:txBody>
            </p:sp>
            <p:sp>
              <p:nvSpPr>
                <p:cNvPr id="10" name="Rectangle 9">
                  <a:extLst>
                    <a:ext uri="{FF2B5EF4-FFF2-40B4-BE49-F238E27FC236}">
                      <a16:creationId xmlns:a16="http://schemas.microsoft.com/office/drawing/2014/main" id="{01DF7F5A-E96D-9469-1E44-2B9982B5F417}"/>
                    </a:ext>
                  </a:extLst>
                </p:cNvPr>
                <p:cNvSpPr/>
                <p:nvPr/>
              </p:nvSpPr>
              <p:spPr>
                <a:xfrm>
                  <a:off x="417322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3</a:t>
                  </a:r>
                </a:p>
              </p:txBody>
            </p:sp>
            <p:sp>
              <p:nvSpPr>
                <p:cNvPr id="11" name="Rectangle 10">
                  <a:extLst>
                    <a:ext uri="{FF2B5EF4-FFF2-40B4-BE49-F238E27FC236}">
                      <a16:creationId xmlns:a16="http://schemas.microsoft.com/office/drawing/2014/main" id="{24290CC6-A7C4-513F-0046-64C15C576672}"/>
                    </a:ext>
                  </a:extLst>
                </p:cNvPr>
                <p:cNvSpPr/>
                <p:nvPr/>
              </p:nvSpPr>
              <p:spPr>
                <a:xfrm>
                  <a:off x="481330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4</a:t>
                  </a:r>
                </a:p>
              </p:txBody>
            </p:sp>
            <p:sp>
              <p:nvSpPr>
                <p:cNvPr id="12" name="Rectangle 11">
                  <a:extLst>
                    <a:ext uri="{FF2B5EF4-FFF2-40B4-BE49-F238E27FC236}">
                      <a16:creationId xmlns:a16="http://schemas.microsoft.com/office/drawing/2014/main" id="{6AAFCECB-C9D4-B0F1-13A6-E6A0B9F5E5FC}"/>
                    </a:ext>
                  </a:extLst>
                </p:cNvPr>
                <p:cNvSpPr/>
                <p:nvPr/>
              </p:nvSpPr>
              <p:spPr>
                <a:xfrm>
                  <a:off x="545338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5</a:t>
                  </a:r>
                </a:p>
              </p:txBody>
            </p:sp>
            <p:sp>
              <p:nvSpPr>
                <p:cNvPr id="13" name="Rectangle 12">
                  <a:extLst>
                    <a:ext uri="{FF2B5EF4-FFF2-40B4-BE49-F238E27FC236}">
                      <a16:creationId xmlns:a16="http://schemas.microsoft.com/office/drawing/2014/main" id="{76966F40-4191-1551-B59D-C33E64E92ED2}"/>
                    </a:ext>
                  </a:extLst>
                </p:cNvPr>
                <p:cNvSpPr/>
                <p:nvPr/>
              </p:nvSpPr>
              <p:spPr>
                <a:xfrm>
                  <a:off x="609346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6</a:t>
                  </a:r>
                </a:p>
              </p:txBody>
            </p:sp>
            <p:sp>
              <p:nvSpPr>
                <p:cNvPr id="14" name="Rectangle 13">
                  <a:extLst>
                    <a:ext uri="{FF2B5EF4-FFF2-40B4-BE49-F238E27FC236}">
                      <a16:creationId xmlns:a16="http://schemas.microsoft.com/office/drawing/2014/main" id="{91B32752-91AD-18C5-0ABD-530E78C6EAE1}"/>
                    </a:ext>
                  </a:extLst>
                </p:cNvPr>
                <p:cNvSpPr/>
                <p:nvPr/>
              </p:nvSpPr>
              <p:spPr>
                <a:xfrm>
                  <a:off x="673354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7</a:t>
                  </a:r>
                </a:p>
              </p:txBody>
            </p:sp>
            <p:sp>
              <p:nvSpPr>
                <p:cNvPr id="15" name="Rectangle 14">
                  <a:extLst>
                    <a:ext uri="{FF2B5EF4-FFF2-40B4-BE49-F238E27FC236}">
                      <a16:creationId xmlns:a16="http://schemas.microsoft.com/office/drawing/2014/main" id="{E950CBD8-72AD-EB1F-CF08-19E9158FCF57}"/>
                    </a:ext>
                  </a:extLst>
                </p:cNvPr>
                <p:cNvSpPr/>
                <p:nvPr/>
              </p:nvSpPr>
              <p:spPr>
                <a:xfrm>
                  <a:off x="737362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8</a:t>
                  </a:r>
                </a:p>
              </p:txBody>
            </p:sp>
            <p:sp>
              <p:nvSpPr>
                <p:cNvPr id="16" name="Rectangle 15">
                  <a:extLst>
                    <a:ext uri="{FF2B5EF4-FFF2-40B4-BE49-F238E27FC236}">
                      <a16:creationId xmlns:a16="http://schemas.microsoft.com/office/drawing/2014/main" id="{F2A5AD5E-A38F-FFBF-1612-402BB356C254}"/>
                    </a:ext>
                  </a:extLst>
                </p:cNvPr>
                <p:cNvSpPr/>
                <p:nvPr/>
              </p:nvSpPr>
              <p:spPr>
                <a:xfrm>
                  <a:off x="801370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9</a:t>
                  </a:r>
                </a:p>
              </p:txBody>
            </p:sp>
          </p:grpSp>
        </p:grpSp>
        <p:pic>
          <p:nvPicPr>
            <p:cNvPr id="1026" name="Picture 2" descr="Tombstone Graphic by Lowkey21 · Creative Fabrica">
              <a:extLst>
                <a:ext uri="{FF2B5EF4-FFF2-40B4-BE49-F238E27FC236}">
                  <a16:creationId xmlns:a16="http://schemas.microsoft.com/office/drawing/2014/main" id="{4D539D6B-C7E5-D7DC-674F-BD419E4829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682" t="13451" r="15903" b="12240"/>
            <a:stretch/>
          </p:blipFill>
          <p:spPr bwMode="auto">
            <a:xfrm>
              <a:off x="5515827" y="5640183"/>
              <a:ext cx="510106" cy="38082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77407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82224-77C0-7101-3666-23633BC3E368}"/>
              </a:ext>
            </a:extLst>
          </p:cNvPr>
          <p:cNvSpPr>
            <a:spLocks noGrp="1"/>
          </p:cNvSpPr>
          <p:nvPr>
            <p:ph type="title"/>
          </p:nvPr>
        </p:nvSpPr>
        <p:spPr/>
        <p:txBody>
          <a:bodyPr/>
          <a:lstStyle/>
          <a:p>
            <a:r>
              <a:rPr lang="en-US" dirty="0"/>
              <a:t>Linear Probing + Tombstone: Find</a:t>
            </a:r>
          </a:p>
        </p:txBody>
      </p:sp>
      <p:sp>
        <p:nvSpPr>
          <p:cNvPr id="3" name="Content Placeholder 2">
            <a:extLst>
              <a:ext uri="{FF2B5EF4-FFF2-40B4-BE49-F238E27FC236}">
                <a16:creationId xmlns:a16="http://schemas.microsoft.com/office/drawing/2014/main" id="{A97C19AB-1C53-85A1-A3AF-83DFA61F94B5}"/>
              </a:ext>
            </a:extLst>
          </p:cNvPr>
          <p:cNvSpPr>
            <a:spLocks noGrp="1"/>
          </p:cNvSpPr>
          <p:nvPr>
            <p:ph idx="1"/>
          </p:nvPr>
        </p:nvSpPr>
        <p:spPr>
          <a:xfrm>
            <a:off x="838200" y="1825625"/>
            <a:ext cx="10515600" cy="3555298"/>
          </a:xfrm>
        </p:spPr>
        <p:txBody>
          <a:bodyPr/>
          <a:lstStyle/>
          <a:p>
            <a:r>
              <a:rPr lang="en-US" dirty="0"/>
              <a:t>To find key </a:t>
            </a:r>
            <a:r>
              <a:rPr lang="en-US" dirty="0">
                <a:latin typeface="Consolas" panose="020B0609020204030204" pitchFamily="49" charset="0"/>
              </a:rPr>
              <a:t>k</a:t>
            </a:r>
          </a:p>
          <a:p>
            <a:pPr lvl="1"/>
            <a:r>
              <a:rPr lang="en-US" dirty="0"/>
              <a:t>Calculate </a:t>
            </a:r>
            <a:r>
              <a:rPr lang="en-US" dirty="0" err="1">
                <a:latin typeface="Consolas" panose="020B0609020204030204" pitchFamily="49" charset="0"/>
              </a:rPr>
              <a:t>i</a:t>
            </a:r>
            <a:r>
              <a:rPr lang="en-US" dirty="0">
                <a:latin typeface="Consolas" panose="020B0609020204030204" pitchFamily="49" charset="0"/>
              </a:rPr>
              <a:t> = h(k) % </a:t>
            </a:r>
            <a:r>
              <a:rPr lang="en-US" dirty="0" err="1">
                <a:latin typeface="Consolas" panose="020B0609020204030204" pitchFamily="49" charset="0"/>
              </a:rPr>
              <a:t>table.length</a:t>
            </a:r>
            <a:endParaRPr lang="en-US" dirty="0"/>
          </a:p>
          <a:p>
            <a:pPr lvl="1"/>
            <a:r>
              <a:rPr lang="en-US" dirty="0"/>
              <a:t>While </a:t>
            </a:r>
            <a:r>
              <a:rPr lang="en-US" dirty="0">
                <a:latin typeface="Consolas" panose="020B0609020204030204" pitchFamily="49" charset="0"/>
              </a:rPr>
              <a:t>table[</a:t>
            </a:r>
            <a:r>
              <a:rPr lang="en-US" dirty="0" err="1">
                <a:latin typeface="Consolas" panose="020B0609020204030204" pitchFamily="49" charset="0"/>
              </a:rPr>
              <a:t>i</a:t>
            </a:r>
            <a:r>
              <a:rPr lang="en-US" dirty="0">
                <a:latin typeface="Consolas" panose="020B0609020204030204" pitchFamily="49" charset="0"/>
              </a:rPr>
              <a:t>]</a:t>
            </a:r>
            <a:r>
              <a:rPr lang="en-US" dirty="0"/>
              <a:t> has a key other than </a:t>
            </a:r>
            <a:r>
              <a:rPr lang="en-US" dirty="0">
                <a:latin typeface="Consolas" panose="020B0609020204030204" pitchFamily="49" charset="0"/>
              </a:rPr>
              <a:t>k</a:t>
            </a:r>
            <a:r>
              <a:rPr lang="en-US" dirty="0"/>
              <a:t>, set </a:t>
            </a:r>
            <a:r>
              <a:rPr lang="en-US" dirty="0" err="1">
                <a:latin typeface="Consolas" panose="020B0609020204030204" pitchFamily="49" charset="0"/>
              </a:rPr>
              <a:t>i</a:t>
            </a:r>
            <a:r>
              <a:rPr lang="en-US" dirty="0">
                <a:latin typeface="Consolas" panose="020B0609020204030204" pitchFamily="49" charset="0"/>
              </a:rPr>
              <a:t> = (i+1) % </a:t>
            </a:r>
            <a:r>
              <a:rPr lang="en-US" dirty="0" err="1">
                <a:latin typeface="Consolas" panose="020B0609020204030204" pitchFamily="49" charset="0"/>
              </a:rPr>
              <a:t>table.length</a:t>
            </a:r>
            <a:endParaRPr lang="en-US" dirty="0"/>
          </a:p>
          <a:p>
            <a:pPr lvl="1"/>
            <a:r>
              <a:rPr lang="en-US" dirty="0"/>
              <a:t>If you come across </a:t>
            </a:r>
            <a:r>
              <a:rPr lang="en-US" dirty="0">
                <a:latin typeface="Consolas" panose="020B0609020204030204" pitchFamily="49" charset="0"/>
              </a:rPr>
              <a:t>k</a:t>
            </a:r>
            <a:r>
              <a:rPr lang="en-US" dirty="0"/>
              <a:t> return </a:t>
            </a:r>
            <a:r>
              <a:rPr lang="en-US" dirty="0">
                <a:latin typeface="Consolas" panose="020B0609020204030204" pitchFamily="49" charset="0"/>
              </a:rPr>
              <a:t>table[</a:t>
            </a:r>
            <a:r>
              <a:rPr lang="en-US" dirty="0" err="1">
                <a:latin typeface="Consolas" panose="020B0609020204030204" pitchFamily="49" charset="0"/>
              </a:rPr>
              <a:t>i</a:t>
            </a:r>
            <a:r>
              <a:rPr lang="en-US" dirty="0">
                <a:latin typeface="Consolas" panose="020B0609020204030204" pitchFamily="49" charset="0"/>
              </a:rPr>
              <a:t>]</a:t>
            </a:r>
            <a:endParaRPr lang="en-US" dirty="0"/>
          </a:p>
          <a:p>
            <a:pPr lvl="1"/>
            <a:r>
              <a:rPr lang="en-US" dirty="0"/>
              <a:t>If you come across an empty index, the find was unsuccessful</a:t>
            </a:r>
          </a:p>
          <a:p>
            <a:pPr lvl="2"/>
            <a:r>
              <a:rPr lang="en-US" dirty="0"/>
              <a:t>Tombstones do not count as empty!</a:t>
            </a:r>
          </a:p>
        </p:txBody>
      </p:sp>
      <p:grpSp>
        <p:nvGrpSpPr>
          <p:cNvPr id="27" name="Group 26" descr="A hash table with a tombstone. Its contents are as follows (for each pair the first element is the key and the second is the value):&#10;&#10;Index 0: k1, v1&#10;Index 2: k2,v2&#10;Index 3: k3, v3&#10;Index 4: tombstone&#10;Index 5: k4, v4&#10;All other indices are empty&#10;&#10;Supposing we do an unsuccessful find on key k which maps to index 2. In this case we will need to check index 2, index 3, index 4 (which contains the tombstone), index 5, and then can conclude the find was unsuccessful when we see index 6 is empty.">
            <a:extLst>
              <a:ext uri="{FF2B5EF4-FFF2-40B4-BE49-F238E27FC236}">
                <a16:creationId xmlns:a16="http://schemas.microsoft.com/office/drawing/2014/main" id="{173FC6B8-AB4A-FD8C-6863-E218D088B95F}"/>
              </a:ext>
            </a:extLst>
          </p:cNvPr>
          <p:cNvGrpSpPr/>
          <p:nvPr/>
        </p:nvGrpSpPr>
        <p:grpSpPr>
          <a:xfrm>
            <a:off x="2895600" y="5467983"/>
            <a:ext cx="6400800" cy="1097280"/>
            <a:chOff x="2895600" y="5467983"/>
            <a:chExt cx="6400800" cy="1097280"/>
          </a:xfrm>
        </p:grpSpPr>
        <p:grpSp>
          <p:nvGrpSpPr>
            <p:cNvPr id="28" name="Group 27">
              <a:extLst>
                <a:ext uri="{FF2B5EF4-FFF2-40B4-BE49-F238E27FC236}">
                  <a16:creationId xmlns:a16="http://schemas.microsoft.com/office/drawing/2014/main" id="{62EBE785-09DD-2129-EF50-6BED889CAFDF}"/>
                </a:ext>
              </a:extLst>
            </p:cNvPr>
            <p:cNvGrpSpPr/>
            <p:nvPr/>
          </p:nvGrpSpPr>
          <p:grpSpPr>
            <a:xfrm>
              <a:off x="2895600" y="5467983"/>
              <a:ext cx="6400800" cy="1097280"/>
              <a:chOff x="4953000" y="660717"/>
              <a:chExt cx="6400800" cy="1097280"/>
            </a:xfrm>
          </p:grpSpPr>
          <p:grpSp>
            <p:nvGrpSpPr>
              <p:cNvPr id="30" name="Group 29">
                <a:extLst>
                  <a:ext uri="{FF2B5EF4-FFF2-40B4-BE49-F238E27FC236}">
                    <a16:creationId xmlns:a16="http://schemas.microsoft.com/office/drawing/2014/main" id="{4D7616CE-CEB2-3F78-01C7-559381A7E459}"/>
                  </a:ext>
                </a:extLst>
              </p:cNvPr>
              <p:cNvGrpSpPr/>
              <p:nvPr/>
            </p:nvGrpSpPr>
            <p:grpSpPr>
              <a:xfrm>
                <a:off x="4953000" y="660717"/>
                <a:ext cx="6400800" cy="640080"/>
                <a:chOff x="2252980" y="5083048"/>
                <a:chExt cx="6400800" cy="640080"/>
              </a:xfrm>
            </p:grpSpPr>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DA0882B2-FBB3-893B-47AC-ED5A54E5D7EF}"/>
                        </a:ext>
                      </a:extLst>
                    </p:cNvPr>
                    <p:cNvSpPr/>
                    <p:nvPr/>
                  </p:nvSpPr>
                  <p:spPr>
                    <a:xfrm>
                      <a:off x="225298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𝑘</m:t>
                                </m:r>
                              </m:e>
                              <m:sub>
                                <m:r>
                                  <a:rPr lang="en-US" b="0" i="1" smtClean="0">
                                    <a:solidFill>
                                      <a:schemeClr val="tx1"/>
                                    </a:solidFill>
                                    <a:latin typeface="Cambria Math" panose="02040503050406030204" pitchFamily="18" charset="0"/>
                                  </a:rPr>
                                  <m:t>1</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𝑣</m:t>
                                </m:r>
                              </m:e>
                              <m:sub>
                                <m:r>
                                  <a:rPr lang="en-US" b="0" i="1" smtClean="0">
                                    <a:solidFill>
                                      <a:schemeClr val="tx1"/>
                                    </a:solidFill>
                                    <a:latin typeface="Cambria Math" panose="02040503050406030204" pitchFamily="18" charset="0"/>
                                  </a:rPr>
                                  <m:t>1</m:t>
                                </m:r>
                              </m:sub>
                            </m:sSub>
                          </m:oMath>
                        </m:oMathPara>
                      </a14:m>
                      <a:endParaRPr lang="en-US" sz="2800" dirty="0">
                        <a:solidFill>
                          <a:schemeClr val="tx1"/>
                        </a:solidFill>
                      </a:endParaRPr>
                    </a:p>
                  </p:txBody>
                </p:sp>
              </mc:Choice>
              <mc:Fallback xmlns="">
                <p:sp>
                  <p:nvSpPr>
                    <p:cNvPr id="42" name="Rectangle 41">
                      <a:extLst>
                        <a:ext uri="{FF2B5EF4-FFF2-40B4-BE49-F238E27FC236}">
                          <a16:creationId xmlns:a16="http://schemas.microsoft.com/office/drawing/2014/main" id="{DA0882B2-FBB3-893B-47AC-ED5A54E5D7EF}"/>
                        </a:ext>
                      </a:extLst>
                    </p:cNvPr>
                    <p:cNvSpPr>
                      <a:spLocks noRot="1" noChangeAspect="1" noMove="1" noResize="1" noEditPoints="1" noAdjustHandles="1" noChangeArrowheads="1" noChangeShapeType="1" noTextEdit="1"/>
                    </p:cNvSpPr>
                    <p:nvPr/>
                  </p:nvSpPr>
                  <p:spPr>
                    <a:xfrm>
                      <a:off x="2252980" y="5083048"/>
                      <a:ext cx="640080" cy="640080"/>
                    </a:xfrm>
                    <a:prstGeom prst="rect">
                      <a:avLst/>
                    </a:prstGeom>
                    <a:blipFill>
                      <a:blip r:embed="rId2"/>
                      <a:stretch>
                        <a:fillRect l="-8411"/>
                      </a:stretch>
                    </a:blipFill>
                  </p:spPr>
                  <p:txBody>
                    <a:bodyPr/>
                    <a:lstStyle/>
                    <a:p>
                      <a:r>
                        <a:rPr lang="en-US">
                          <a:noFill/>
                        </a:rPr>
                        <a:t> </a:t>
                      </a:r>
                    </a:p>
                  </p:txBody>
                </p:sp>
              </mc:Fallback>
            </mc:AlternateContent>
            <p:sp>
              <p:nvSpPr>
                <p:cNvPr id="43" name="Rectangle 42">
                  <a:extLst>
                    <a:ext uri="{FF2B5EF4-FFF2-40B4-BE49-F238E27FC236}">
                      <a16:creationId xmlns:a16="http://schemas.microsoft.com/office/drawing/2014/main" id="{9CC71AC7-66ED-D0EA-E2C9-4D9B8C7164CC}"/>
                    </a:ext>
                  </a:extLst>
                </p:cNvPr>
                <p:cNvSpPr/>
                <p:nvPr/>
              </p:nvSpPr>
              <p:spPr>
                <a:xfrm>
                  <a:off x="289306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8FDFB75C-BC8B-A7B1-D939-0A388B717AE7}"/>
                        </a:ext>
                      </a:extLst>
                    </p:cNvPr>
                    <p:cNvSpPr/>
                    <p:nvPr/>
                  </p:nvSpPr>
                  <p:spPr>
                    <a:xfrm>
                      <a:off x="353314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𝑘</m:t>
                                </m:r>
                              </m:e>
                              <m:sub>
                                <m:r>
                                  <a:rPr lang="en-US" b="0" i="1" smtClean="0">
                                    <a:solidFill>
                                      <a:schemeClr val="tx1"/>
                                    </a:solidFill>
                                    <a:latin typeface="Cambria Math" panose="02040503050406030204" pitchFamily="18" charset="0"/>
                                  </a:rPr>
                                  <m:t>2</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𝑣</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4" name="Rectangle 43">
                      <a:extLst>
                        <a:ext uri="{FF2B5EF4-FFF2-40B4-BE49-F238E27FC236}">
                          <a16:creationId xmlns:a16="http://schemas.microsoft.com/office/drawing/2014/main" id="{8FDFB75C-BC8B-A7B1-D939-0A388B717AE7}"/>
                        </a:ext>
                      </a:extLst>
                    </p:cNvPr>
                    <p:cNvSpPr>
                      <a:spLocks noRot="1" noChangeAspect="1" noMove="1" noResize="1" noEditPoints="1" noAdjustHandles="1" noChangeArrowheads="1" noChangeShapeType="1" noTextEdit="1"/>
                    </p:cNvSpPr>
                    <p:nvPr/>
                  </p:nvSpPr>
                  <p:spPr>
                    <a:xfrm>
                      <a:off x="3533140" y="5083048"/>
                      <a:ext cx="640080" cy="640080"/>
                    </a:xfrm>
                    <a:prstGeom prst="rect">
                      <a:avLst/>
                    </a:prstGeom>
                    <a:blipFill>
                      <a:blip r:embed="rId3"/>
                      <a:stretch>
                        <a:fillRect l="-93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4D3201B6-2128-AA78-0502-860BF7B613BB}"/>
                        </a:ext>
                      </a:extLst>
                    </p:cNvPr>
                    <p:cNvSpPr/>
                    <p:nvPr/>
                  </p:nvSpPr>
                  <p:spPr>
                    <a:xfrm>
                      <a:off x="417322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𝑘</m:t>
                                </m:r>
                              </m:e>
                              <m:sub>
                                <m:r>
                                  <a:rPr lang="en-US" b="0" i="1" smtClean="0">
                                    <a:solidFill>
                                      <a:schemeClr val="tx1"/>
                                    </a:solidFill>
                                    <a:latin typeface="Cambria Math" panose="02040503050406030204" pitchFamily="18" charset="0"/>
                                  </a:rPr>
                                  <m:t>3</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𝑣</m:t>
                                </m:r>
                              </m:e>
                              <m:sub>
                                <m:r>
                                  <a:rPr lang="en-US" b="0" i="1" smtClean="0">
                                    <a:solidFill>
                                      <a:schemeClr val="tx1"/>
                                    </a:solidFill>
                                    <a:latin typeface="Cambria Math" panose="02040503050406030204" pitchFamily="18" charset="0"/>
                                  </a:rPr>
                                  <m:t>3</m:t>
                                </m:r>
                              </m:sub>
                            </m:sSub>
                          </m:oMath>
                        </m:oMathPara>
                      </a14:m>
                      <a:endParaRPr lang="en-US" dirty="0">
                        <a:solidFill>
                          <a:schemeClr val="tx1"/>
                        </a:solidFill>
                      </a:endParaRPr>
                    </a:p>
                  </p:txBody>
                </p:sp>
              </mc:Choice>
              <mc:Fallback xmlns="">
                <p:sp>
                  <p:nvSpPr>
                    <p:cNvPr id="45" name="Rectangle 44">
                      <a:extLst>
                        <a:ext uri="{FF2B5EF4-FFF2-40B4-BE49-F238E27FC236}">
                          <a16:creationId xmlns:a16="http://schemas.microsoft.com/office/drawing/2014/main" id="{4D3201B6-2128-AA78-0502-860BF7B613BB}"/>
                        </a:ext>
                      </a:extLst>
                    </p:cNvPr>
                    <p:cNvSpPr>
                      <a:spLocks noRot="1" noChangeAspect="1" noMove="1" noResize="1" noEditPoints="1" noAdjustHandles="1" noChangeArrowheads="1" noChangeShapeType="1" noTextEdit="1"/>
                    </p:cNvSpPr>
                    <p:nvPr/>
                  </p:nvSpPr>
                  <p:spPr>
                    <a:xfrm>
                      <a:off x="4173220" y="5083048"/>
                      <a:ext cx="640080" cy="640080"/>
                    </a:xfrm>
                    <a:prstGeom prst="rect">
                      <a:avLst/>
                    </a:prstGeom>
                    <a:blipFill>
                      <a:blip r:embed="rId4"/>
                      <a:stretch>
                        <a:fillRect l="-9346"/>
                      </a:stretch>
                    </a:blipFill>
                  </p:spPr>
                  <p:txBody>
                    <a:bodyPr/>
                    <a:lstStyle/>
                    <a:p>
                      <a:r>
                        <a:rPr lang="en-US">
                          <a:noFill/>
                        </a:rPr>
                        <a:t> </a:t>
                      </a:r>
                    </a:p>
                  </p:txBody>
                </p:sp>
              </mc:Fallback>
            </mc:AlternateContent>
            <p:sp>
              <p:nvSpPr>
                <p:cNvPr id="46" name="Rectangle 45">
                  <a:extLst>
                    <a:ext uri="{FF2B5EF4-FFF2-40B4-BE49-F238E27FC236}">
                      <a16:creationId xmlns:a16="http://schemas.microsoft.com/office/drawing/2014/main" id="{041711FE-E996-23C1-97AD-7FDE658BA2E1}"/>
                    </a:ext>
                  </a:extLst>
                </p:cNvPr>
                <p:cNvSpPr/>
                <p:nvPr/>
              </p:nvSpPr>
              <p:spPr>
                <a:xfrm>
                  <a:off x="481330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6DAEE92F-6002-9637-4F17-E5FB04B17788}"/>
                        </a:ext>
                      </a:extLst>
                    </p:cNvPr>
                    <p:cNvSpPr/>
                    <p:nvPr/>
                  </p:nvSpPr>
                  <p:spPr>
                    <a:xfrm>
                      <a:off x="545338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𝑘</m:t>
                                </m:r>
                              </m:e>
                              <m:sub>
                                <m:r>
                                  <a:rPr lang="en-US" b="0" i="1" smtClean="0">
                                    <a:solidFill>
                                      <a:schemeClr val="tx1"/>
                                    </a:solidFill>
                                    <a:latin typeface="Cambria Math" panose="02040503050406030204" pitchFamily="18" charset="0"/>
                                  </a:rPr>
                                  <m:t>4</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𝑣</m:t>
                                </m:r>
                              </m:e>
                              <m:sub>
                                <m:r>
                                  <a:rPr lang="en-US" b="0" i="1" smtClean="0">
                                    <a:solidFill>
                                      <a:schemeClr val="tx1"/>
                                    </a:solidFill>
                                    <a:latin typeface="Cambria Math" panose="02040503050406030204" pitchFamily="18" charset="0"/>
                                  </a:rPr>
                                  <m:t>4</m:t>
                                </m:r>
                              </m:sub>
                            </m:sSub>
                          </m:oMath>
                        </m:oMathPara>
                      </a14:m>
                      <a:endParaRPr lang="en-US" dirty="0">
                        <a:solidFill>
                          <a:schemeClr val="tx1"/>
                        </a:solidFill>
                      </a:endParaRPr>
                    </a:p>
                  </p:txBody>
                </p:sp>
              </mc:Choice>
              <mc:Fallback xmlns="">
                <p:sp>
                  <p:nvSpPr>
                    <p:cNvPr id="47" name="Rectangle 46">
                      <a:extLst>
                        <a:ext uri="{FF2B5EF4-FFF2-40B4-BE49-F238E27FC236}">
                          <a16:creationId xmlns:a16="http://schemas.microsoft.com/office/drawing/2014/main" id="{6DAEE92F-6002-9637-4F17-E5FB04B17788}"/>
                        </a:ext>
                      </a:extLst>
                    </p:cNvPr>
                    <p:cNvSpPr>
                      <a:spLocks noRot="1" noChangeAspect="1" noMove="1" noResize="1" noEditPoints="1" noAdjustHandles="1" noChangeArrowheads="1" noChangeShapeType="1" noTextEdit="1"/>
                    </p:cNvSpPr>
                    <p:nvPr/>
                  </p:nvSpPr>
                  <p:spPr>
                    <a:xfrm>
                      <a:off x="5453380" y="5083048"/>
                      <a:ext cx="640080" cy="640080"/>
                    </a:xfrm>
                    <a:prstGeom prst="rect">
                      <a:avLst/>
                    </a:prstGeom>
                    <a:blipFill>
                      <a:blip r:embed="rId5"/>
                      <a:stretch>
                        <a:fillRect l="-8411"/>
                      </a:stretch>
                    </a:blipFill>
                  </p:spPr>
                  <p:txBody>
                    <a:bodyPr/>
                    <a:lstStyle/>
                    <a:p>
                      <a:r>
                        <a:rPr lang="en-US">
                          <a:noFill/>
                        </a:rPr>
                        <a:t> </a:t>
                      </a:r>
                    </a:p>
                  </p:txBody>
                </p:sp>
              </mc:Fallback>
            </mc:AlternateContent>
            <p:sp>
              <p:nvSpPr>
                <p:cNvPr id="48" name="Rectangle 47">
                  <a:extLst>
                    <a:ext uri="{FF2B5EF4-FFF2-40B4-BE49-F238E27FC236}">
                      <a16:creationId xmlns:a16="http://schemas.microsoft.com/office/drawing/2014/main" id="{101D0832-8C87-DBB7-A03D-B331DBF755EF}"/>
                    </a:ext>
                  </a:extLst>
                </p:cNvPr>
                <p:cNvSpPr/>
                <p:nvPr/>
              </p:nvSpPr>
              <p:spPr>
                <a:xfrm>
                  <a:off x="609346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49" name="Rectangle 48">
                  <a:extLst>
                    <a:ext uri="{FF2B5EF4-FFF2-40B4-BE49-F238E27FC236}">
                      <a16:creationId xmlns:a16="http://schemas.microsoft.com/office/drawing/2014/main" id="{37BBC0C9-9AE3-DF08-8D24-E971DA5754C3}"/>
                    </a:ext>
                  </a:extLst>
                </p:cNvPr>
                <p:cNvSpPr/>
                <p:nvPr/>
              </p:nvSpPr>
              <p:spPr>
                <a:xfrm>
                  <a:off x="673354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50" name="Rectangle 49">
                  <a:extLst>
                    <a:ext uri="{FF2B5EF4-FFF2-40B4-BE49-F238E27FC236}">
                      <a16:creationId xmlns:a16="http://schemas.microsoft.com/office/drawing/2014/main" id="{38A6AC15-B4C8-948A-A1B6-31F5BEACFF6D}"/>
                    </a:ext>
                  </a:extLst>
                </p:cNvPr>
                <p:cNvSpPr/>
                <p:nvPr/>
              </p:nvSpPr>
              <p:spPr>
                <a:xfrm>
                  <a:off x="737362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51" name="Rectangle 50">
                  <a:extLst>
                    <a:ext uri="{FF2B5EF4-FFF2-40B4-BE49-F238E27FC236}">
                      <a16:creationId xmlns:a16="http://schemas.microsoft.com/office/drawing/2014/main" id="{181753CC-4DE4-F5BD-AFEC-DA4B6D39AF0E}"/>
                    </a:ext>
                  </a:extLst>
                </p:cNvPr>
                <p:cNvSpPr/>
                <p:nvPr/>
              </p:nvSpPr>
              <p:spPr>
                <a:xfrm>
                  <a:off x="801370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grpSp>
          <p:grpSp>
            <p:nvGrpSpPr>
              <p:cNvPr id="31" name="Group 30">
                <a:extLst>
                  <a:ext uri="{FF2B5EF4-FFF2-40B4-BE49-F238E27FC236}">
                    <a16:creationId xmlns:a16="http://schemas.microsoft.com/office/drawing/2014/main" id="{551F7581-2694-4F16-2D77-99EBD233E618}"/>
                  </a:ext>
                </a:extLst>
              </p:cNvPr>
              <p:cNvGrpSpPr/>
              <p:nvPr/>
            </p:nvGrpSpPr>
            <p:grpSpPr>
              <a:xfrm>
                <a:off x="4953000" y="1117917"/>
                <a:ext cx="6400800" cy="640080"/>
                <a:chOff x="2252980" y="5083048"/>
                <a:chExt cx="6400800" cy="640080"/>
              </a:xfrm>
              <a:noFill/>
            </p:grpSpPr>
            <p:sp>
              <p:nvSpPr>
                <p:cNvPr id="32" name="Rectangle 31">
                  <a:extLst>
                    <a:ext uri="{FF2B5EF4-FFF2-40B4-BE49-F238E27FC236}">
                      <a16:creationId xmlns:a16="http://schemas.microsoft.com/office/drawing/2014/main" id="{F17FFAC9-CE14-DCBB-F204-A9EE3D53FDC2}"/>
                    </a:ext>
                  </a:extLst>
                </p:cNvPr>
                <p:cNvSpPr/>
                <p:nvPr/>
              </p:nvSpPr>
              <p:spPr>
                <a:xfrm>
                  <a:off x="225298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0</a:t>
                  </a:r>
                </a:p>
              </p:txBody>
            </p:sp>
            <p:sp>
              <p:nvSpPr>
                <p:cNvPr id="33" name="Rectangle 32">
                  <a:extLst>
                    <a:ext uri="{FF2B5EF4-FFF2-40B4-BE49-F238E27FC236}">
                      <a16:creationId xmlns:a16="http://schemas.microsoft.com/office/drawing/2014/main" id="{BCF16176-C858-3F4B-2338-71EE8AEA7156}"/>
                    </a:ext>
                  </a:extLst>
                </p:cNvPr>
                <p:cNvSpPr/>
                <p:nvPr/>
              </p:nvSpPr>
              <p:spPr>
                <a:xfrm>
                  <a:off x="289306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1</a:t>
                  </a:r>
                </a:p>
              </p:txBody>
            </p:sp>
            <p:sp>
              <p:nvSpPr>
                <p:cNvPr id="34" name="Rectangle 33">
                  <a:extLst>
                    <a:ext uri="{FF2B5EF4-FFF2-40B4-BE49-F238E27FC236}">
                      <a16:creationId xmlns:a16="http://schemas.microsoft.com/office/drawing/2014/main" id="{0D9BF06B-65D6-9864-3A5D-83DA1D72FBCC}"/>
                    </a:ext>
                  </a:extLst>
                </p:cNvPr>
                <p:cNvSpPr/>
                <p:nvPr/>
              </p:nvSpPr>
              <p:spPr>
                <a:xfrm>
                  <a:off x="353314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2</a:t>
                  </a:r>
                </a:p>
              </p:txBody>
            </p:sp>
            <p:sp>
              <p:nvSpPr>
                <p:cNvPr id="35" name="Rectangle 34">
                  <a:extLst>
                    <a:ext uri="{FF2B5EF4-FFF2-40B4-BE49-F238E27FC236}">
                      <a16:creationId xmlns:a16="http://schemas.microsoft.com/office/drawing/2014/main" id="{C6E9A345-05AB-412F-04A7-06DEAAA67AE8}"/>
                    </a:ext>
                  </a:extLst>
                </p:cNvPr>
                <p:cNvSpPr/>
                <p:nvPr/>
              </p:nvSpPr>
              <p:spPr>
                <a:xfrm>
                  <a:off x="417322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3</a:t>
                  </a:r>
                </a:p>
              </p:txBody>
            </p:sp>
            <p:sp>
              <p:nvSpPr>
                <p:cNvPr id="36" name="Rectangle 35">
                  <a:extLst>
                    <a:ext uri="{FF2B5EF4-FFF2-40B4-BE49-F238E27FC236}">
                      <a16:creationId xmlns:a16="http://schemas.microsoft.com/office/drawing/2014/main" id="{B3A0273C-3478-8C2E-FF29-E2FD3B8B81EF}"/>
                    </a:ext>
                  </a:extLst>
                </p:cNvPr>
                <p:cNvSpPr/>
                <p:nvPr/>
              </p:nvSpPr>
              <p:spPr>
                <a:xfrm>
                  <a:off x="481330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4</a:t>
                  </a:r>
                </a:p>
              </p:txBody>
            </p:sp>
            <p:sp>
              <p:nvSpPr>
                <p:cNvPr id="37" name="Rectangle 36">
                  <a:extLst>
                    <a:ext uri="{FF2B5EF4-FFF2-40B4-BE49-F238E27FC236}">
                      <a16:creationId xmlns:a16="http://schemas.microsoft.com/office/drawing/2014/main" id="{2A17E45D-8163-8373-1EE1-E0EEC0B7F1E0}"/>
                    </a:ext>
                  </a:extLst>
                </p:cNvPr>
                <p:cNvSpPr/>
                <p:nvPr/>
              </p:nvSpPr>
              <p:spPr>
                <a:xfrm>
                  <a:off x="545338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5</a:t>
                  </a:r>
                </a:p>
              </p:txBody>
            </p:sp>
            <p:sp>
              <p:nvSpPr>
                <p:cNvPr id="38" name="Rectangle 37">
                  <a:extLst>
                    <a:ext uri="{FF2B5EF4-FFF2-40B4-BE49-F238E27FC236}">
                      <a16:creationId xmlns:a16="http://schemas.microsoft.com/office/drawing/2014/main" id="{26C69C17-57A7-433D-4954-3E9C7742E35B}"/>
                    </a:ext>
                  </a:extLst>
                </p:cNvPr>
                <p:cNvSpPr/>
                <p:nvPr/>
              </p:nvSpPr>
              <p:spPr>
                <a:xfrm>
                  <a:off x="609346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6</a:t>
                  </a:r>
                </a:p>
              </p:txBody>
            </p:sp>
            <p:sp>
              <p:nvSpPr>
                <p:cNvPr id="39" name="Rectangle 38">
                  <a:extLst>
                    <a:ext uri="{FF2B5EF4-FFF2-40B4-BE49-F238E27FC236}">
                      <a16:creationId xmlns:a16="http://schemas.microsoft.com/office/drawing/2014/main" id="{1F0EBE50-D77D-6ACC-6154-87179C219DEF}"/>
                    </a:ext>
                  </a:extLst>
                </p:cNvPr>
                <p:cNvSpPr/>
                <p:nvPr/>
              </p:nvSpPr>
              <p:spPr>
                <a:xfrm>
                  <a:off x="673354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7</a:t>
                  </a:r>
                </a:p>
              </p:txBody>
            </p:sp>
            <p:sp>
              <p:nvSpPr>
                <p:cNvPr id="40" name="Rectangle 39">
                  <a:extLst>
                    <a:ext uri="{FF2B5EF4-FFF2-40B4-BE49-F238E27FC236}">
                      <a16:creationId xmlns:a16="http://schemas.microsoft.com/office/drawing/2014/main" id="{BA195B53-7382-BFB7-0F97-3EB6EB5DC4AD}"/>
                    </a:ext>
                  </a:extLst>
                </p:cNvPr>
                <p:cNvSpPr/>
                <p:nvPr/>
              </p:nvSpPr>
              <p:spPr>
                <a:xfrm>
                  <a:off x="737362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8</a:t>
                  </a:r>
                </a:p>
              </p:txBody>
            </p:sp>
            <p:sp>
              <p:nvSpPr>
                <p:cNvPr id="41" name="Rectangle 40">
                  <a:extLst>
                    <a:ext uri="{FF2B5EF4-FFF2-40B4-BE49-F238E27FC236}">
                      <a16:creationId xmlns:a16="http://schemas.microsoft.com/office/drawing/2014/main" id="{9B875D04-ECAD-DA0A-F8BD-36E7E0E46C3B}"/>
                    </a:ext>
                  </a:extLst>
                </p:cNvPr>
                <p:cNvSpPr/>
                <p:nvPr/>
              </p:nvSpPr>
              <p:spPr>
                <a:xfrm>
                  <a:off x="801370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9</a:t>
                  </a:r>
                </a:p>
              </p:txBody>
            </p:sp>
          </p:grpSp>
        </p:grpSp>
        <p:pic>
          <p:nvPicPr>
            <p:cNvPr id="29" name="Picture 2" descr="Tombstone Graphic by Lowkey21 · Creative Fabrica">
              <a:extLst>
                <a:ext uri="{FF2B5EF4-FFF2-40B4-BE49-F238E27FC236}">
                  <a16:creationId xmlns:a16="http://schemas.microsoft.com/office/drawing/2014/main" id="{CF584FA7-0070-6E40-7FA7-4BA779C84DE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7682" t="13451" r="15903" b="12240"/>
            <a:stretch/>
          </p:blipFill>
          <p:spPr bwMode="auto">
            <a:xfrm>
              <a:off x="5515827" y="5640183"/>
              <a:ext cx="510106" cy="38082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86664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EC209-91E7-39F7-4A4E-647F00B99F44}"/>
              </a:ext>
            </a:extLst>
          </p:cNvPr>
          <p:cNvSpPr>
            <a:spLocks noGrp="1"/>
          </p:cNvSpPr>
          <p:nvPr>
            <p:ph type="title"/>
          </p:nvPr>
        </p:nvSpPr>
        <p:spPr/>
        <p:txBody>
          <a:bodyPr/>
          <a:lstStyle/>
          <a:p>
            <a:r>
              <a:rPr lang="en-US" dirty="0"/>
              <a:t>Linear Probing + Tombstone: Insert</a:t>
            </a:r>
          </a:p>
        </p:txBody>
      </p:sp>
      <p:sp>
        <p:nvSpPr>
          <p:cNvPr id="3" name="Content Placeholder 2">
            <a:extLst>
              <a:ext uri="{FF2B5EF4-FFF2-40B4-BE49-F238E27FC236}">
                <a16:creationId xmlns:a16="http://schemas.microsoft.com/office/drawing/2014/main" id="{6CBEF850-0680-6520-62A9-DA71336F124F}"/>
              </a:ext>
            </a:extLst>
          </p:cNvPr>
          <p:cNvSpPr>
            <a:spLocks noGrp="1"/>
          </p:cNvSpPr>
          <p:nvPr>
            <p:ph idx="1"/>
          </p:nvPr>
        </p:nvSpPr>
        <p:spPr/>
        <p:txBody>
          <a:bodyPr/>
          <a:lstStyle/>
          <a:p>
            <a:r>
              <a:rPr lang="en-US" dirty="0"/>
              <a:t>To insert </a:t>
            </a:r>
            <a:r>
              <a:rPr lang="en-US" dirty="0" err="1">
                <a:latin typeface="Consolas" panose="020B0609020204030204" pitchFamily="49" charset="0"/>
              </a:rPr>
              <a:t>k,v</a:t>
            </a:r>
            <a:endParaRPr lang="en-US" dirty="0">
              <a:latin typeface="Consolas" panose="020B0609020204030204" pitchFamily="49" charset="0"/>
            </a:endParaRPr>
          </a:p>
          <a:p>
            <a:pPr lvl="1"/>
            <a:r>
              <a:rPr lang="en-US" dirty="0"/>
              <a:t>Calculate </a:t>
            </a:r>
            <a:r>
              <a:rPr lang="en-US" dirty="0" err="1">
                <a:latin typeface="Consolas" panose="020B0609020204030204" pitchFamily="49" charset="0"/>
              </a:rPr>
              <a:t>i</a:t>
            </a:r>
            <a:r>
              <a:rPr lang="en-US" dirty="0">
                <a:latin typeface="Consolas" panose="020B0609020204030204" pitchFamily="49" charset="0"/>
              </a:rPr>
              <a:t> = h(k) % </a:t>
            </a:r>
            <a:r>
              <a:rPr lang="en-US" dirty="0" err="1">
                <a:latin typeface="Consolas" panose="020B0609020204030204" pitchFamily="49" charset="0"/>
              </a:rPr>
              <a:t>table.length</a:t>
            </a:r>
            <a:endParaRPr lang="en-US" dirty="0"/>
          </a:p>
          <a:p>
            <a:pPr lvl="1"/>
            <a:r>
              <a:rPr lang="en-US" dirty="0"/>
              <a:t>While </a:t>
            </a:r>
            <a:r>
              <a:rPr lang="en-US" dirty="0">
                <a:latin typeface="Consolas" panose="020B0609020204030204" pitchFamily="49" charset="0"/>
              </a:rPr>
              <a:t>table[</a:t>
            </a:r>
            <a:r>
              <a:rPr lang="en-US" dirty="0" err="1">
                <a:latin typeface="Consolas" panose="020B0609020204030204" pitchFamily="49" charset="0"/>
              </a:rPr>
              <a:t>i</a:t>
            </a:r>
            <a:r>
              <a:rPr lang="en-US" dirty="0">
                <a:latin typeface="Consolas" panose="020B0609020204030204" pitchFamily="49" charset="0"/>
              </a:rPr>
              <a:t>]</a:t>
            </a:r>
            <a:r>
              <a:rPr lang="en-US" dirty="0"/>
              <a:t> has a key other than </a:t>
            </a:r>
            <a:r>
              <a:rPr lang="en-US" dirty="0">
                <a:latin typeface="Consolas" panose="020B0609020204030204" pitchFamily="49" charset="0"/>
              </a:rPr>
              <a:t>k</a:t>
            </a:r>
            <a:r>
              <a:rPr lang="en-US" dirty="0"/>
              <a:t>, set </a:t>
            </a:r>
            <a:r>
              <a:rPr lang="en-US" dirty="0" err="1">
                <a:latin typeface="Consolas" panose="020B0609020204030204" pitchFamily="49" charset="0"/>
              </a:rPr>
              <a:t>i</a:t>
            </a:r>
            <a:r>
              <a:rPr lang="en-US" dirty="0">
                <a:latin typeface="Consolas" panose="020B0609020204030204" pitchFamily="49" charset="0"/>
              </a:rPr>
              <a:t> = (i+1) % </a:t>
            </a:r>
            <a:r>
              <a:rPr lang="en-US" dirty="0" err="1">
                <a:latin typeface="Consolas" panose="020B0609020204030204" pitchFamily="49" charset="0"/>
              </a:rPr>
              <a:t>table.length</a:t>
            </a:r>
            <a:endParaRPr lang="en-US" dirty="0">
              <a:latin typeface="Consolas" panose="020B0609020204030204" pitchFamily="49" charset="0"/>
            </a:endParaRPr>
          </a:p>
          <a:p>
            <a:pPr lvl="2"/>
            <a:r>
              <a:rPr lang="en-US" dirty="0"/>
              <a:t>If </a:t>
            </a:r>
            <a:r>
              <a:rPr lang="en-US" dirty="0">
                <a:latin typeface="Consolas" panose="020B0609020204030204" pitchFamily="49" charset="0"/>
              </a:rPr>
              <a:t>table[</a:t>
            </a:r>
            <a:r>
              <a:rPr lang="en-US" dirty="0" err="1">
                <a:latin typeface="Consolas" panose="020B0609020204030204" pitchFamily="49" charset="0"/>
              </a:rPr>
              <a:t>i</a:t>
            </a:r>
            <a:r>
              <a:rPr lang="en-US" dirty="0">
                <a:latin typeface="Consolas" panose="020B0609020204030204" pitchFamily="49" charset="0"/>
              </a:rPr>
              <a:t>]</a:t>
            </a:r>
            <a:r>
              <a:rPr lang="en-US" dirty="0"/>
              <a:t> has a tombstone, set </a:t>
            </a:r>
            <a:r>
              <a:rPr lang="en-US" dirty="0" err="1">
                <a:latin typeface="Consolas" panose="020B0609020204030204" pitchFamily="49" charset="0"/>
              </a:rPr>
              <a:t>dest</a:t>
            </a:r>
            <a:r>
              <a:rPr lang="en-US" dirty="0">
                <a:latin typeface="Consolas" panose="020B0609020204030204" pitchFamily="49" charset="0"/>
              </a:rPr>
              <a:t> = </a:t>
            </a:r>
            <a:r>
              <a:rPr lang="en-US" dirty="0" err="1">
                <a:latin typeface="Consolas" panose="020B0609020204030204" pitchFamily="49" charset="0"/>
              </a:rPr>
              <a:t>i</a:t>
            </a:r>
            <a:endParaRPr lang="en-US" b="0" dirty="0">
              <a:latin typeface="Consolas" panose="020B0609020204030204" pitchFamily="49" charset="0"/>
            </a:endParaRPr>
          </a:p>
          <a:p>
            <a:pPr lvl="3"/>
            <a:r>
              <a:rPr lang="en-US" dirty="0"/>
              <a:t>That is where we will insert if the find is unsuccessful</a:t>
            </a:r>
          </a:p>
          <a:p>
            <a:pPr lvl="2"/>
            <a:r>
              <a:rPr lang="en-US" dirty="0"/>
              <a:t>If you come across </a:t>
            </a:r>
            <a:r>
              <a:rPr lang="en-US" dirty="0">
                <a:latin typeface="Consolas" panose="020B0609020204030204" pitchFamily="49" charset="0"/>
              </a:rPr>
              <a:t>k</a:t>
            </a:r>
            <a:r>
              <a:rPr lang="en-US" dirty="0"/>
              <a:t>, set </a:t>
            </a:r>
            <a:r>
              <a:rPr lang="en-US" dirty="0">
                <a:latin typeface="Consolas" panose="020B0609020204030204" pitchFamily="49" charset="0"/>
              </a:rPr>
              <a:t>table[</a:t>
            </a:r>
            <a:r>
              <a:rPr lang="en-US" dirty="0" err="1">
                <a:latin typeface="Consolas" panose="020B0609020204030204" pitchFamily="49" charset="0"/>
              </a:rPr>
              <a:t>i</a:t>
            </a:r>
            <a:r>
              <a:rPr lang="en-US" dirty="0">
                <a:latin typeface="Consolas" panose="020B0609020204030204" pitchFamily="49" charset="0"/>
              </a:rPr>
              <a:t>] = </a:t>
            </a:r>
            <a:r>
              <a:rPr lang="en-US" dirty="0" err="1">
                <a:latin typeface="Consolas" panose="020B0609020204030204" pitchFamily="49" charset="0"/>
              </a:rPr>
              <a:t>k,v</a:t>
            </a:r>
            <a:endParaRPr lang="en-US" dirty="0">
              <a:latin typeface="Consolas" panose="020B0609020204030204" pitchFamily="49" charset="0"/>
            </a:endParaRPr>
          </a:p>
          <a:p>
            <a:pPr lvl="2"/>
            <a:r>
              <a:rPr lang="en-US" dirty="0"/>
              <a:t>If you come across an empty index, the find was unsuccessful</a:t>
            </a:r>
          </a:p>
          <a:p>
            <a:pPr lvl="3"/>
            <a:r>
              <a:rPr lang="en-US" dirty="0"/>
              <a:t>Set </a:t>
            </a:r>
            <a:r>
              <a:rPr lang="en-US" dirty="0">
                <a:latin typeface="Consolas" panose="020B0609020204030204" pitchFamily="49" charset="0"/>
              </a:rPr>
              <a:t>table[x] = </a:t>
            </a:r>
            <a:r>
              <a:rPr lang="en-US" dirty="0" err="1">
                <a:latin typeface="Consolas" panose="020B0609020204030204" pitchFamily="49" charset="0"/>
              </a:rPr>
              <a:t>k,v</a:t>
            </a:r>
            <a:r>
              <a:rPr lang="en-US" dirty="0"/>
              <a:t> if we saw a tombstone</a:t>
            </a:r>
          </a:p>
          <a:p>
            <a:pPr lvl="2"/>
            <a:r>
              <a:rPr lang="en-US" dirty="0"/>
              <a:t>Set </a:t>
            </a:r>
            <a:r>
              <a:rPr lang="en-US" dirty="0">
                <a:latin typeface="Consolas" panose="020B0609020204030204" pitchFamily="49" charset="0"/>
              </a:rPr>
              <a:t>table[x] = </a:t>
            </a:r>
            <a:r>
              <a:rPr lang="en-US" dirty="0" err="1">
                <a:latin typeface="Consolas" panose="020B0609020204030204" pitchFamily="49" charset="0"/>
              </a:rPr>
              <a:t>k,v</a:t>
            </a:r>
            <a:r>
              <a:rPr lang="en-US" dirty="0"/>
              <a:t> otherwise</a:t>
            </a:r>
          </a:p>
        </p:txBody>
      </p:sp>
      <p:grpSp>
        <p:nvGrpSpPr>
          <p:cNvPr id="52" name="Group 51" descr="A hash table with a tombstone. Its contents are as follows (for each pair the first element is the key and the second is the value):&#10;&#10;Index 0: k1, v1&#10;Index 2: k2,v2&#10;Index 3: k3, v3&#10;Index 4: tombstone&#10;Index 5: k4, v4&#10;All other indices are empty&#10;&#10;Supposing we do an insert on a new key k which maps to index 2. In this case we will need to check index 2, index 3, index 4 (which contains the tombstone), index 5, and then can conclude the key is not already present. The new key-value pair will then be added at index 4, replacing the tombstone.">
            <a:extLst>
              <a:ext uri="{FF2B5EF4-FFF2-40B4-BE49-F238E27FC236}">
                <a16:creationId xmlns:a16="http://schemas.microsoft.com/office/drawing/2014/main" id="{4FBD874A-F45D-3FB5-EED7-5548DA2EF994}"/>
              </a:ext>
            </a:extLst>
          </p:cNvPr>
          <p:cNvGrpSpPr/>
          <p:nvPr/>
        </p:nvGrpSpPr>
        <p:grpSpPr>
          <a:xfrm>
            <a:off x="2895600" y="5467983"/>
            <a:ext cx="6400800" cy="1097280"/>
            <a:chOff x="2895600" y="5467983"/>
            <a:chExt cx="6400800" cy="1097280"/>
          </a:xfrm>
        </p:grpSpPr>
        <p:grpSp>
          <p:nvGrpSpPr>
            <p:cNvPr id="53" name="Group 52">
              <a:extLst>
                <a:ext uri="{FF2B5EF4-FFF2-40B4-BE49-F238E27FC236}">
                  <a16:creationId xmlns:a16="http://schemas.microsoft.com/office/drawing/2014/main" id="{FCA24555-DC6F-9F47-C438-D2193716322E}"/>
                </a:ext>
              </a:extLst>
            </p:cNvPr>
            <p:cNvGrpSpPr/>
            <p:nvPr/>
          </p:nvGrpSpPr>
          <p:grpSpPr>
            <a:xfrm>
              <a:off x="2895600" y="5467983"/>
              <a:ext cx="6400800" cy="1097280"/>
              <a:chOff x="4953000" y="660717"/>
              <a:chExt cx="6400800" cy="1097280"/>
            </a:xfrm>
          </p:grpSpPr>
          <p:grpSp>
            <p:nvGrpSpPr>
              <p:cNvPr id="55" name="Group 54">
                <a:extLst>
                  <a:ext uri="{FF2B5EF4-FFF2-40B4-BE49-F238E27FC236}">
                    <a16:creationId xmlns:a16="http://schemas.microsoft.com/office/drawing/2014/main" id="{FEA72BE6-8063-3C34-3C24-D4A5E4EE6F00}"/>
                  </a:ext>
                </a:extLst>
              </p:cNvPr>
              <p:cNvGrpSpPr/>
              <p:nvPr/>
            </p:nvGrpSpPr>
            <p:grpSpPr>
              <a:xfrm>
                <a:off x="4953000" y="660717"/>
                <a:ext cx="6400800" cy="640080"/>
                <a:chOff x="2252980" y="5083048"/>
                <a:chExt cx="6400800" cy="640080"/>
              </a:xfrm>
            </p:grpSpPr>
            <mc:AlternateContent xmlns:mc="http://schemas.openxmlformats.org/markup-compatibility/2006" xmlns:a14="http://schemas.microsoft.com/office/drawing/2010/main">
              <mc:Choice Requires="a14">
                <p:sp>
                  <p:nvSpPr>
                    <p:cNvPr id="67" name="Rectangle 66">
                      <a:extLst>
                        <a:ext uri="{FF2B5EF4-FFF2-40B4-BE49-F238E27FC236}">
                          <a16:creationId xmlns:a16="http://schemas.microsoft.com/office/drawing/2014/main" id="{8E5E0B5A-52FD-6423-81E7-B32D3FCF8CE7}"/>
                        </a:ext>
                      </a:extLst>
                    </p:cNvPr>
                    <p:cNvSpPr/>
                    <p:nvPr/>
                  </p:nvSpPr>
                  <p:spPr>
                    <a:xfrm>
                      <a:off x="225298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𝑘</m:t>
                                </m:r>
                              </m:e>
                              <m:sub>
                                <m:r>
                                  <a:rPr lang="en-US" b="0" i="1" smtClean="0">
                                    <a:solidFill>
                                      <a:schemeClr val="tx1"/>
                                    </a:solidFill>
                                    <a:latin typeface="Cambria Math" panose="02040503050406030204" pitchFamily="18" charset="0"/>
                                  </a:rPr>
                                  <m:t>1</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𝑣</m:t>
                                </m:r>
                              </m:e>
                              <m:sub>
                                <m:r>
                                  <a:rPr lang="en-US" b="0" i="1" smtClean="0">
                                    <a:solidFill>
                                      <a:schemeClr val="tx1"/>
                                    </a:solidFill>
                                    <a:latin typeface="Cambria Math" panose="02040503050406030204" pitchFamily="18" charset="0"/>
                                  </a:rPr>
                                  <m:t>1</m:t>
                                </m:r>
                              </m:sub>
                            </m:sSub>
                          </m:oMath>
                        </m:oMathPara>
                      </a14:m>
                      <a:endParaRPr lang="en-US" sz="2800" dirty="0">
                        <a:solidFill>
                          <a:schemeClr val="tx1"/>
                        </a:solidFill>
                      </a:endParaRPr>
                    </a:p>
                  </p:txBody>
                </p:sp>
              </mc:Choice>
              <mc:Fallback xmlns="">
                <p:sp>
                  <p:nvSpPr>
                    <p:cNvPr id="67" name="Rectangle 66">
                      <a:extLst>
                        <a:ext uri="{FF2B5EF4-FFF2-40B4-BE49-F238E27FC236}">
                          <a16:creationId xmlns:a16="http://schemas.microsoft.com/office/drawing/2014/main" id="{8E5E0B5A-52FD-6423-81E7-B32D3FCF8CE7}"/>
                        </a:ext>
                      </a:extLst>
                    </p:cNvPr>
                    <p:cNvSpPr>
                      <a:spLocks noRot="1" noChangeAspect="1" noMove="1" noResize="1" noEditPoints="1" noAdjustHandles="1" noChangeArrowheads="1" noChangeShapeType="1" noTextEdit="1"/>
                    </p:cNvSpPr>
                    <p:nvPr/>
                  </p:nvSpPr>
                  <p:spPr>
                    <a:xfrm>
                      <a:off x="2252980" y="5083048"/>
                      <a:ext cx="640080" cy="640080"/>
                    </a:xfrm>
                    <a:prstGeom prst="rect">
                      <a:avLst/>
                    </a:prstGeom>
                    <a:blipFill>
                      <a:blip r:embed="rId2"/>
                      <a:stretch>
                        <a:fillRect l="-8411"/>
                      </a:stretch>
                    </a:blipFill>
                  </p:spPr>
                  <p:txBody>
                    <a:bodyPr/>
                    <a:lstStyle/>
                    <a:p>
                      <a:r>
                        <a:rPr lang="en-US">
                          <a:noFill/>
                        </a:rPr>
                        <a:t> </a:t>
                      </a:r>
                    </a:p>
                  </p:txBody>
                </p:sp>
              </mc:Fallback>
            </mc:AlternateContent>
            <p:sp>
              <p:nvSpPr>
                <p:cNvPr id="68" name="Rectangle 67">
                  <a:extLst>
                    <a:ext uri="{FF2B5EF4-FFF2-40B4-BE49-F238E27FC236}">
                      <a16:creationId xmlns:a16="http://schemas.microsoft.com/office/drawing/2014/main" id="{B4FC1C40-8AD3-A17A-B895-F9E93E6FDC81}"/>
                    </a:ext>
                  </a:extLst>
                </p:cNvPr>
                <p:cNvSpPr/>
                <p:nvPr/>
              </p:nvSpPr>
              <p:spPr>
                <a:xfrm>
                  <a:off x="289306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mc:AlternateContent xmlns:mc="http://schemas.openxmlformats.org/markup-compatibility/2006" xmlns:a14="http://schemas.microsoft.com/office/drawing/2010/main">
              <mc:Choice Requires="a14">
                <p:sp>
                  <p:nvSpPr>
                    <p:cNvPr id="69" name="Rectangle 68">
                      <a:extLst>
                        <a:ext uri="{FF2B5EF4-FFF2-40B4-BE49-F238E27FC236}">
                          <a16:creationId xmlns:a16="http://schemas.microsoft.com/office/drawing/2014/main" id="{8141E5FC-1D98-DC12-60E4-6A7319128001}"/>
                        </a:ext>
                      </a:extLst>
                    </p:cNvPr>
                    <p:cNvSpPr/>
                    <p:nvPr/>
                  </p:nvSpPr>
                  <p:spPr>
                    <a:xfrm>
                      <a:off x="353314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𝑘</m:t>
                                </m:r>
                              </m:e>
                              <m:sub>
                                <m:r>
                                  <a:rPr lang="en-US" b="0" i="1" smtClean="0">
                                    <a:solidFill>
                                      <a:schemeClr val="tx1"/>
                                    </a:solidFill>
                                    <a:latin typeface="Cambria Math" panose="02040503050406030204" pitchFamily="18" charset="0"/>
                                  </a:rPr>
                                  <m:t>2</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𝑣</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69" name="Rectangle 68">
                      <a:extLst>
                        <a:ext uri="{FF2B5EF4-FFF2-40B4-BE49-F238E27FC236}">
                          <a16:creationId xmlns:a16="http://schemas.microsoft.com/office/drawing/2014/main" id="{8141E5FC-1D98-DC12-60E4-6A7319128001}"/>
                        </a:ext>
                      </a:extLst>
                    </p:cNvPr>
                    <p:cNvSpPr>
                      <a:spLocks noRot="1" noChangeAspect="1" noMove="1" noResize="1" noEditPoints="1" noAdjustHandles="1" noChangeArrowheads="1" noChangeShapeType="1" noTextEdit="1"/>
                    </p:cNvSpPr>
                    <p:nvPr/>
                  </p:nvSpPr>
                  <p:spPr>
                    <a:xfrm>
                      <a:off x="3533140" y="5083048"/>
                      <a:ext cx="640080" cy="640080"/>
                    </a:xfrm>
                    <a:prstGeom prst="rect">
                      <a:avLst/>
                    </a:prstGeom>
                    <a:blipFill>
                      <a:blip r:embed="rId3"/>
                      <a:stretch>
                        <a:fillRect l="-93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Rectangle 69">
                      <a:extLst>
                        <a:ext uri="{FF2B5EF4-FFF2-40B4-BE49-F238E27FC236}">
                          <a16:creationId xmlns:a16="http://schemas.microsoft.com/office/drawing/2014/main" id="{D8ACACD4-4231-E6C1-1086-B4A0FB4F9C65}"/>
                        </a:ext>
                      </a:extLst>
                    </p:cNvPr>
                    <p:cNvSpPr/>
                    <p:nvPr/>
                  </p:nvSpPr>
                  <p:spPr>
                    <a:xfrm>
                      <a:off x="417322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𝑘</m:t>
                                </m:r>
                              </m:e>
                              <m:sub>
                                <m:r>
                                  <a:rPr lang="en-US" b="0" i="1" smtClean="0">
                                    <a:solidFill>
                                      <a:schemeClr val="tx1"/>
                                    </a:solidFill>
                                    <a:latin typeface="Cambria Math" panose="02040503050406030204" pitchFamily="18" charset="0"/>
                                  </a:rPr>
                                  <m:t>3</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𝑣</m:t>
                                </m:r>
                              </m:e>
                              <m:sub>
                                <m:r>
                                  <a:rPr lang="en-US" b="0" i="1" smtClean="0">
                                    <a:solidFill>
                                      <a:schemeClr val="tx1"/>
                                    </a:solidFill>
                                    <a:latin typeface="Cambria Math" panose="02040503050406030204" pitchFamily="18" charset="0"/>
                                  </a:rPr>
                                  <m:t>3</m:t>
                                </m:r>
                              </m:sub>
                            </m:sSub>
                          </m:oMath>
                        </m:oMathPara>
                      </a14:m>
                      <a:endParaRPr lang="en-US" dirty="0">
                        <a:solidFill>
                          <a:schemeClr val="tx1"/>
                        </a:solidFill>
                      </a:endParaRPr>
                    </a:p>
                  </p:txBody>
                </p:sp>
              </mc:Choice>
              <mc:Fallback xmlns="">
                <p:sp>
                  <p:nvSpPr>
                    <p:cNvPr id="70" name="Rectangle 69">
                      <a:extLst>
                        <a:ext uri="{FF2B5EF4-FFF2-40B4-BE49-F238E27FC236}">
                          <a16:creationId xmlns:a16="http://schemas.microsoft.com/office/drawing/2014/main" id="{D8ACACD4-4231-E6C1-1086-B4A0FB4F9C65}"/>
                        </a:ext>
                      </a:extLst>
                    </p:cNvPr>
                    <p:cNvSpPr>
                      <a:spLocks noRot="1" noChangeAspect="1" noMove="1" noResize="1" noEditPoints="1" noAdjustHandles="1" noChangeArrowheads="1" noChangeShapeType="1" noTextEdit="1"/>
                    </p:cNvSpPr>
                    <p:nvPr/>
                  </p:nvSpPr>
                  <p:spPr>
                    <a:xfrm>
                      <a:off x="4173220" y="5083048"/>
                      <a:ext cx="640080" cy="640080"/>
                    </a:xfrm>
                    <a:prstGeom prst="rect">
                      <a:avLst/>
                    </a:prstGeom>
                    <a:blipFill>
                      <a:blip r:embed="rId4"/>
                      <a:stretch>
                        <a:fillRect l="-9346"/>
                      </a:stretch>
                    </a:blipFill>
                  </p:spPr>
                  <p:txBody>
                    <a:bodyPr/>
                    <a:lstStyle/>
                    <a:p>
                      <a:r>
                        <a:rPr lang="en-US">
                          <a:noFill/>
                        </a:rPr>
                        <a:t> </a:t>
                      </a:r>
                    </a:p>
                  </p:txBody>
                </p:sp>
              </mc:Fallback>
            </mc:AlternateContent>
            <p:sp>
              <p:nvSpPr>
                <p:cNvPr id="71" name="Rectangle 70">
                  <a:extLst>
                    <a:ext uri="{FF2B5EF4-FFF2-40B4-BE49-F238E27FC236}">
                      <a16:creationId xmlns:a16="http://schemas.microsoft.com/office/drawing/2014/main" id="{FABCCAC9-F36B-A1BA-667A-78802FFF6C6E}"/>
                    </a:ext>
                  </a:extLst>
                </p:cNvPr>
                <p:cNvSpPr/>
                <p:nvPr/>
              </p:nvSpPr>
              <p:spPr>
                <a:xfrm>
                  <a:off x="481330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mc:AlternateContent xmlns:mc="http://schemas.openxmlformats.org/markup-compatibility/2006" xmlns:a14="http://schemas.microsoft.com/office/drawing/2010/main">
              <mc:Choice Requires="a14">
                <p:sp>
                  <p:nvSpPr>
                    <p:cNvPr id="72" name="Rectangle 71">
                      <a:extLst>
                        <a:ext uri="{FF2B5EF4-FFF2-40B4-BE49-F238E27FC236}">
                          <a16:creationId xmlns:a16="http://schemas.microsoft.com/office/drawing/2014/main" id="{2BE99131-A086-2B36-648D-2F8AC6D2F7E9}"/>
                        </a:ext>
                      </a:extLst>
                    </p:cNvPr>
                    <p:cNvSpPr/>
                    <p:nvPr/>
                  </p:nvSpPr>
                  <p:spPr>
                    <a:xfrm>
                      <a:off x="545338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𝑘</m:t>
                                </m:r>
                              </m:e>
                              <m:sub>
                                <m:r>
                                  <a:rPr lang="en-US" b="0" i="1" smtClean="0">
                                    <a:solidFill>
                                      <a:schemeClr val="tx1"/>
                                    </a:solidFill>
                                    <a:latin typeface="Cambria Math" panose="02040503050406030204" pitchFamily="18" charset="0"/>
                                  </a:rPr>
                                  <m:t>4</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𝑣</m:t>
                                </m:r>
                              </m:e>
                              <m:sub>
                                <m:r>
                                  <a:rPr lang="en-US" b="0" i="1" smtClean="0">
                                    <a:solidFill>
                                      <a:schemeClr val="tx1"/>
                                    </a:solidFill>
                                    <a:latin typeface="Cambria Math" panose="02040503050406030204" pitchFamily="18" charset="0"/>
                                  </a:rPr>
                                  <m:t>4</m:t>
                                </m:r>
                              </m:sub>
                            </m:sSub>
                          </m:oMath>
                        </m:oMathPara>
                      </a14:m>
                      <a:endParaRPr lang="en-US" dirty="0">
                        <a:solidFill>
                          <a:schemeClr val="tx1"/>
                        </a:solidFill>
                      </a:endParaRPr>
                    </a:p>
                  </p:txBody>
                </p:sp>
              </mc:Choice>
              <mc:Fallback xmlns="">
                <p:sp>
                  <p:nvSpPr>
                    <p:cNvPr id="72" name="Rectangle 71">
                      <a:extLst>
                        <a:ext uri="{FF2B5EF4-FFF2-40B4-BE49-F238E27FC236}">
                          <a16:creationId xmlns:a16="http://schemas.microsoft.com/office/drawing/2014/main" id="{2BE99131-A086-2B36-648D-2F8AC6D2F7E9}"/>
                        </a:ext>
                      </a:extLst>
                    </p:cNvPr>
                    <p:cNvSpPr>
                      <a:spLocks noRot="1" noChangeAspect="1" noMove="1" noResize="1" noEditPoints="1" noAdjustHandles="1" noChangeArrowheads="1" noChangeShapeType="1" noTextEdit="1"/>
                    </p:cNvSpPr>
                    <p:nvPr/>
                  </p:nvSpPr>
                  <p:spPr>
                    <a:xfrm>
                      <a:off x="5453380" y="5083048"/>
                      <a:ext cx="640080" cy="640080"/>
                    </a:xfrm>
                    <a:prstGeom prst="rect">
                      <a:avLst/>
                    </a:prstGeom>
                    <a:blipFill>
                      <a:blip r:embed="rId5"/>
                      <a:stretch>
                        <a:fillRect l="-8411"/>
                      </a:stretch>
                    </a:blipFill>
                  </p:spPr>
                  <p:txBody>
                    <a:bodyPr/>
                    <a:lstStyle/>
                    <a:p>
                      <a:r>
                        <a:rPr lang="en-US">
                          <a:noFill/>
                        </a:rPr>
                        <a:t> </a:t>
                      </a:r>
                    </a:p>
                  </p:txBody>
                </p:sp>
              </mc:Fallback>
            </mc:AlternateContent>
            <p:sp>
              <p:nvSpPr>
                <p:cNvPr id="73" name="Rectangle 72">
                  <a:extLst>
                    <a:ext uri="{FF2B5EF4-FFF2-40B4-BE49-F238E27FC236}">
                      <a16:creationId xmlns:a16="http://schemas.microsoft.com/office/drawing/2014/main" id="{D23AD1D0-2779-76DE-762C-E62A781C27A0}"/>
                    </a:ext>
                  </a:extLst>
                </p:cNvPr>
                <p:cNvSpPr/>
                <p:nvPr/>
              </p:nvSpPr>
              <p:spPr>
                <a:xfrm>
                  <a:off x="609346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74" name="Rectangle 73">
                  <a:extLst>
                    <a:ext uri="{FF2B5EF4-FFF2-40B4-BE49-F238E27FC236}">
                      <a16:creationId xmlns:a16="http://schemas.microsoft.com/office/drawing/2014/main" id="{443002A0-8B12-348E-CA47-F1274759CBAA}"/>
                    </a:ext>
                  </a:extLst>
                </p:cNvPr>
                <p:cNvSpPr/>
                <p:nvPr/>
              </p:nvSpPr>
              <p:spPr>
                <a:xfrm>
                  <a:off x="673354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75" name="Rectangle 74">
                  <a:extLst>
                    <a:ext uri="{FF2B5EF4-FFF2-40B4-BE49-F238E27FC236}">
                      <a16:creationId xmlns:a16="http://schemas.microsoft.com/office/drawing/2014/main" id="{47B5A1A1-85A3-E02C-0468-F04A20E88D70}"/>
                    </a:ext>
                  </a:extLst>
                </p:cNvPr>
                <p:cNvSpPr/>
                <p:nvPr/>
              </p:nvSpPr>
              <p:spPr>
                <a:xfrm>
                  <a:off x="737362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76" name="Rectangle 75">
                  <a:extLst>
                    <a:ext uri="{FF2B5EF4-FFF2-40B4-BE49-F238E27FC236}">
                      <a16:creationId xmlns:a16="http://schemas.microsoft.com/office/drawing/2014/main" id="{820AFF44-7D99-FD98-034E-A50A6F192902}"/>
                    </a:ext>
                  </a:extLst>
                </p:cNvPr>
                <p:cNvSpPr/>
                <p:nvPr/>
              </p:nvSpPr>
              <p:spPr>
                <a:xfrm>
                  <a:off x="801370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grpSp>
          <p:grpSp>
            <p:nvGrpSpPr>
              <p:cNvPr id="56" name="Group 55">
                <a:extLst>
                  <a:ext uri="{FF2B5EF4-FFF2-40B4-BE49-F238E27FC236}">
                    <a16:creationId xmlns:a16="http://schemas.microsoft.com/office/drawing/2014/main" id="{00EA210E-A610-EC71-019C-C68C26505630}"/>
                  </a:ext>
                </a:extLst>
              </p:cNvPr>
              <p:cNvGrpSpPr/>
              <p:nvPr/>
            </p:nvGrpSpPr>
            <p:grpSpPr>
              <a:xfrm>
                <a:off x="4953000" y="1117917"/>
                <a:ext cx="6400800" cy="640080"/>
                <a:chOff x="2252980" y="5083048"/>
                <a:chExt cx="6400800" cy="640080"/>
              </a:xfrm>
              <a:noFill/>
            </p:grpSpPr>
            <p:sp>
              <p:nvSpPr>
                <p:cNvPr id="57" name="Rectangle 56">
                  <a:extLst>
                    <a:ext uri="{FF2B5EF4-FFF2-40B4-BE49-F238E27FC236}">
                      <a16:creationId xmlns:a16="http://schemas.microsoft.com/office/drawing/2014/main" id="{1BC9CABD-A5AD-23B4-7543-FEE882A88D8D}"/>
                    </a:ext>
                  </a:extLst>
                </p:cNvPr>
                <p:cNvSpPr/>
                <p:nvPr/>
              </p:nvSpPr>
              <p:spPr>
                <a:xfrm>
                  <a:off x="225298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0</a:t>
                  </a:r>
                </a:p>
              </p:txBody>
            </p:sp>
            <p:sp>
              <p:nvSpPr>
                <p:cNvPr id="58" name="Rectangle 57">
                  <a:extLst>
                    <a:ext uri="{FF2B5EF4-FFF2-40B4-BE49-F238E27FC236}">
                      <a16:creationId xmlns:a16="http://schemas.microsoft.com/office/drawing/2014/main" id="{70013DAA-466F-0FCA-8CC7-29B12DD45633}"/>
                    </a:ext>
                  </a:extLst>
                </p:cNvPr>
                <p:cNvSpPr/>
                <p:nvPr/>
              </p:nvSpPr>
              <p:spPr>
                <a:xfrm>
                  <a:off x="289306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1</a:t>
                  </a:r>
                </a:p>
              </p:txBody>
            </p:sp>
            <p:sp>
              <p:nvSpPr>
                <p:cNvPr id="59" name="Rectangle 58">
                  <a:extLst>
                    <a:ext uri="{FF2B5EF4-FFF2-40B4-BE49-F238E27FC236}">
                      <a16:creationId xmlns:a16="http://schemas.microsoft.com/office/drawing/2014/main" id="{5874873E-7B28-2871-B6D5-5CD86143A42F}"/>
                    </a:ext>
                  </a:extLst>
                </p:cNvPr>
                <p:cNvSpPr/>
                <p:nvPr/>
              </p:nvSpPr>
              <p:spPr>
                <a:xfrm>
                  <a:off x="353314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2</a:t>
                  </a:r>
                </a:p>
              </p:txBody>
            </p:sp>
            <p:sp>
              <p:nvSpPr>
                <p:cNvPr id="60" name="Rectangle 59">
                  <a:extLst>
                    <a:ext uri="{FF2B5EF4-FFF2-40B4-BE49-F238E27FC236}">
                      <a16:creationId xmlns:a16="http://schemas.microsoft.com/office/drawing/2014/main" id="{67D84E82-933E-823D-4E31-030CCF0CD267}"/>
                    </a:ext>
                  </a:extLst>
                </p:cNvPr>
                <p:cNvSpPr/>
                <p:nvPr/>
              </p:nvSpPr>
              <p:spPr>
                <a:xfrm>
                  <a:off x="417322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3</a:t>
                  </a:r>
                </a:p>
              </p:txBody>
            </p:sp>
            <p:sp>
              <p:nvSpPr>
                <p:cNvPr id="61" name="Rectangle 60">
                  <a:extLst>
                    <a:ext uri="{FF2B5EF4-FFF2-40B4-BE49-F238E27FC236}">
                      <a16:creationId xmlns:a16="http://schemas.microsoft.com/office/drawing/2014/main" id="{21F2F06C-D463-6964-8C0C-2864D213D64F}"/>
                    </a:ext>
                  </a:extLst>
                </p:cNvPr>
                <p:cNvSpPr/>
                <p:nvPr/>
              </p:nvSpPr>
              <p:spPr>
                <a:xfrm>
                  <a:off x="481330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4</a:t>
                  </a:r>
                </a:p>
              </p:txBody>
            </p:sp>
            <p:sp>
              <p:nvSpPr>
                <p:cNvPr id="62" name="Rectangle 61">
                  <a:extLst>
                    <a:ext uri="{FF2B5EF4-FFF2-40B4-BE49-F238E27FC236}">
                      <a16:creationId xmlns:a16="http://schemas.microsoft.com/office/drawing/2014/main" id="{B7BB9DB0-34E6-88C3-31F4-46A9A73C7EA6}"/>
                    </a:ext>
                  </a:extLst>
                </p:cNvPr>
                <p:cNvSpPr/>
                <p:nvPr/>
              </p:nvSpPr>
              <p:spPr>
                <a:xfrm>
                  <a:off x="545338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5</a:t>
                  </a:r>
                </a:p>
              </p:txBody>
            </p:sp>
            <p:sp>
              <p:nvSpPr>
                <p:cNvPr id="63" name="Rectangle 62">
                  <a:extLst>
                    <a:ext uri="{FF2B5EF4-FFF2-40B4-BE49-F238E27FC236}">
                      <a16:creationId xmlns:a16="http://schemas.microsoft.com/office/drawing/2014/main" id="{61FB43B4-6CAE-DB5D-BE33-1E332A8C4988}"/>
                    </a:ext>
                  </a:extLst>
                </p:cNvPr>
                <p:cNvSpPr/>
                <p:nvPr/>
              </p:nvSpPr>
              <p:spPr>
                <a:xfrm>
                  <a:off x="609346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6</a:t>
                  </a:r>
                </a:p>
              </p:txBody>
            </p:sp>
            <p:sp>
              <p:nvSpPr>
                <p:cNvPr id="64" name="Rectangle 63">
                  <a:extLst>
                    <a:ext uri="{FF2B5EF4-FFF2-40B4-BE49-F238E27FC236}">
                      <a16:creationId xmlns:a16="http://schemas.microsoft.com/office/drawing/2014/main" id="{682C96ED-631A-C62A-E2CC-08988EA05557}"/>
                    </a:ext>
                  </a:extLst>
                </p:cNvPr>
                <p:cNvSpPr/>
                <p:nvPr/>
              </p:nvSpPr>
              <p:spPr>
                <a:xfrm>
                  <a:off x="673354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7</a:t>
                  </a:r>
                </a:p>
              </p:txBody>
            </p:sp>
            <p:sp>
              <p:nvSpPr>
                <p:cNvPr id="65" name="Rectangle 64">
                  <a:extLst>
                    <a:ext uri="{FF2B5EF4-FFF2-40B4-BE49-F238E27FC236}">
                      <a16:creationId xmlns:a16="http://schemas.microsoft.com/office/drawing/2014/main" id="{98324CC0-B7CB-6590-1138-B30A81B6A397}"/>
                    </a:ext>
                  </a:extLst>
                </p:cNvPr>
                <p:cNvSpPr/>
                <p:nvPr/>
              </p:nvSpPr>
              <p:spPr>
                <a:xfrm>
                  <a:off x="737362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8</a:t>
                  </a:r>
                </a:p>
              </p:txBody>
            </p:sp>
            <p:sp>
              <p:nvSpPr>
                <p:cNvPr id="66" name="Rectangle 65">
                  <a:extLst>
                    <a:ext uri="{FF2B5EF4-FFF2-40B4-BE49-F238E27FC236}">
                      <a16:creationId xmlns:a16="http://schemas.microsoft.com/office/drawing/2014/main" id="{5A2629E3-C645-DCD7-D045-C975EEBA6BD9}"/>
                    </a:ext>
                  </a:extLst>
                </p:cNvPr>
                <p:cNvSpPr/>
                <p:nvPr/>
              </p:nvSpPr>
              <p:spPr>
                <a:xfrm>
                  <a:off x="801370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9</a:t>
                  </a:r>
                </a:p>
              </p:txBody>
            </p:sp>
          </p:grpSp>
        </p:grpSp>
        <p:pic>
          <p:nvPicPr>
            <p:cNvPr id="54" name="Picture 2" descr="Tombstone Graphic by Lowkey21 · Creative Fabrica">
              <a:extLst>
                <a:ext uri="{FF2B5EF4-FFF2-40B4-BE49-F238E27FC236}">
                  <a16:creationId xmlns:a16="http://schemas.microsoft.com/office/drawing/2014/main" id="{9A8BBA4D-2C28-2FCA-1BE7-BF9850028A0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7682" t="13451" r="15903" b="12240"/>
            <a:stretch/>
          </p:blipFill>
          <p:spPr bwMode="auto">
            <a:xfrm>
              <a:off x="5515827" y="5640183"/>
              <a:ext cx="510106" cy="38082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1048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FDBF2-63C9-8594-E37F-13EE9BA0ACCA}"/>
              </a:ext>
            </a:extLst>
          </p:cNvPr>
          <p:cNvSpPr>
            <a:spLocks noGrp="1"/>
          </p:cNvSpPr>
          <p:nvPr>
            <p:ph type="title"/>
          </p:nvPr>
        </p:nvSpPr>
        <p:spPr/>
        <p:txBody>
          <a:bodyPr/>
          <a:lstStyle/>
          <a:p>
            <a:r>
              <a:rPr lang="en-US" dirty="0"/>
              <a:t>Downsides of Linear Probing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E0D9F20-503B-1CC5-FAAD-15F079F00C56}"/>
                  </a:ext>
                </a:extLst>
              </p:cNvPr>
              <p:cNvSpPr>
                <a:spLocks noGrp="1"/>
              </p:cNvSpPr>
              <p:nvPr>
                <p:ph idx="1"/>
              </p:nvPr>
            </p:nvSpPr>
            <p:spPr/>
            <p:txBody>
              <a:bodyPr/>
              <a:lstStyle/>
              <a:p>
                <a:r>
                  <a:rPr lang="en-US" dirty="0"/>
                  <a:t>What happens when </a:t>
                </a:r>
                <a14:m>
                  <m:oMath xmlns:m="http://schemas.openxmlformats.org/officeDocument/2006/math">
                    <m:r>
                      <a:rPr lang="en-US" b="0" i="1" smtClean="0">
                        <a:latin typeface="Cambria Math" panose="02040503050406030204" pitchFamily="18" charset="0"/>
                      </a:rPr>
                      <m:t>𝜆</m:t>
                    </m:r>
                  </m:oMath>
                </a14:m>
                <a:r>
                  <a:rPr lang="en-US" dirty="0"/>
                  <a:t> approaches 1?</a:t>
                </a:r>
              </a:p>
              <a:p>
                <a:pPr lvl="1"/>
                <a:r>
                  <a:rPr lang="en-US" dirty="0"/>
                  <a:t>Get longer and longer contiguous blocks</a:t>
                </a:r>
              </a:p>
              <a:p>
                <a:pPr lvl="1"/>
                <a:r>
                  <a:rPr lang="en-US" dirty="0"/>
                  <a:t>A collision is guaranteed to grow a block</a:t>
                </a:r>
              </a:p>
              <a:p>
                <a:pPr lvl="2"/>
                <a:r>
                  <a:rPr lang="en-US" dirty="0"/>
                  <a:t>Larger blocks experience more collisions</a:t>
                </a:r>
              </a:p>
              <a:p>
                <a:pPr lvl="2"/>
                <a:r>
                  <a:rPr lang="en-US" dirty="0"/>
                  <a:t>Feedback loop!</a:t>
                </a:r>
              </a:p>
              <a:p>
                <a:r>
                  <a:rPr lang="en-US" dirty="0"/>
                  <a:t>What happens when </a:t>
                </a:r>
                <a14:m>
                  <m:oMath xmlns:m="http://schemas.openxmlformats.org/officeDocument/2006/math">
                    <m:r>
                      <a:rPr lang="en-US" b="0" i="1" smtClean="0">
                        <a:latin typeface="Cambria Math" panose="02040503050406030204" pitchFamily="18" charset="0"/>
                      </a:rPr>
                      <m:t>𝜆</m:t>
                    </m:r>
                  </m:oMath>
                </a14:m>
                <a:r>
                  <a:rPr lang="en-US" dirty="0"/>
                  <a:t> exceeds 1?</a:t>
                </a:r>
              </a:p>
              <a:p>
                <a:pPr lvl="1"/>
                <a:r>
                  <a:rPr lang="en-US" dirty="0"/>
                  <a:t>Impossible!</a:t>
                </a:r>
              </a:p>
              <a:p>
                <a:pPr lvl="1"/>
                <a:r>
                  <a:rPr lang="en-US" dirty="0"/>
                  <a:t>You can’t insert more stuff</a:t>
                </a:r>
              </a:p>
            </p:txBody>
          </p:sp>
        </mc:Choice>
        <mc:Fallback xmlns="">
          <p:sp>
            <p:nvSpPr>
              <p:cNvPr id="3" name="Content Placeholder 2">
                <a:extLst>
                  <a:ext uri="{FF2B5EF4-FFF2-40B4-BE49-F238E27FC236}">
                    <a16:creationId xmlns:a16="http://schemas.microsoft.com/office/drawing/2014/main" id="{9E0D9F20-503B-1CC5-FAAD-15F079F00C56}"/>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3265110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EC209-91E7-39F7-4A4E-647F00B99F44}"/>
              </a:ext>
            </a:extLst>
          </p:cNvPr>
          <p:cNvSpPr>
            <a:spLocks noGrp="1"/>
          </p:cNvSpPr>
          <p:nvPr>
            <p:ph type="title"/>
          </p:nvPr>
        </p:nvSpPr>
        <p:spPr/>
        <p:txBody>
          <a:bodyPr/>
          <a:lstStyle/>
          <a:p>
            <a:r>
              <a:rPr lang="en-US" dirty="0"/>
              <a:t>Quadratic Probing: Insert Procedure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CBEF850-0680-6520-62A9-DA71336F124F}"/>
                  </a:ext>
                </a:extLst>
              </p:cNvPr>
              <p:cNvSpPr>
                <a:spLocks noGrp="1"/>
              </p:cNvSpPr>
              <p:nvPr>
                <p:ph idx="1"/>
              </p:nvPr>
            </p:nvSpPr>
            <p:spPr/>
            <p:txBody>
              <a:bodyPr/>
              <a:lstStyle/>
              <a:p>
                <a:r>
                  <a:rPr lang="en-US" dirty="0"/>
                  <a:t>To insert </a:t>
                </a:r>
                <a:r>
                  <a:rPr lang="en-US" dirty="0" err="1">
                    <a:latin typeface="Consolas" panose="020B0609020204030204" pitchFamily="49" charset="0"/>
                  </a:rPr>
                  <a:t>k,v</a:t>
                </a:r>
                <a:endParaRPr lang="en-US" dirty="0">
                  <a:latin typeface="Consolas" panose="020B0609020204030204" pitchFamily="49" charset="0"/>
                </a:endParaRPr>
              </a:p>
              <a:p>
                <a:pPr lvl="1"/>
                <a:r>
                  <a:rPr lang="en-US" dirty="0"/>
                  <a:t>Calculate </a:t>
                </a:r>
                <a:r>
                  <a:rPr lang="en-US" dirty="0" err="1">
                    <a:latin typeface="Consolas" panose="020B0609020204030204" pitchFamily="49" charset="0"/>
                  </a:rPr>
                  <a:t>i</a:t>
                </a:r>
                <a:r>
                  <a:rPr lang="en-US" dirty="0">
                    <a:latin typeface="Consolas" panose="020B0609020204030204" pitchFamily="49" charset="0"/>
                  </a:rPr>
                  <a:t> = h(k) % </a:t>
                </a:r>
                <a:r>
                  <a:rPr lang="en-US" dirty="0" err="1">
                    <a:latin typeface="Consolas" panose="020B0609020204030204" pitchFamily="49" charset="0"/>
                  </a:rPr>
                  <a:t>table.length</a:t>
                </a:r>
                <a:endParaRPr lang="en-US" dirty="0">
                  <a:latin typeface="Consolas" panose="020B0609020204030204" pitchFamily="49" charset="0"/>
                </a:endParaRPr>
              </a:p>
              <a:p>
                <a:pPr lvl="1"/>
                <a:r>
                  <a:rPr lang="en-US" dirty="0"/>
                  <a:t>If </a:t>
                </a:r>
                <a:r>
                  <a:rPr lang="en-US" dirty="0">
                    <a:latin typeface="Consolas" panose="020B0609020204030204" pitchFamily="49" charset="0"/>
                  </a:rPr>
                  <a:t>table[</a:t>
                </a:r>
                <a:r>
                  <a:rPr lang="en-US" dirty="0" err="1">
                    <a:latin typeface="Consolas" panose="020B0609020204030204" pitchFamily="49" charset="0"/>
                  </a:rPr>
                  <a:t>i</a:t>
                </a:r>
                <a:r>
                  <a:rPr lang="en-US" dirty="0">
                    <a:latin typeface="Consolas" panose="020B0609020204030204" pitchFamily="49" charset="0"/>
                  </a:rPr>
                  <a:t>]</a:t>
                </a:r>
                <a:r>
                  <a:rPr lang="en-US" dirty="0"/>
                  <a:t> is occupied then try </a:t>
                </a:r>
                <a:r>
                  <a:rPr lang="en-US" dirty="0">
                    <a:latin typeface="Consolas" panose="020B0609020204030204" pitchFamily="49" charset="0"/>
                  </a:rPr>
                  <a:t>(</a:t>
                </a:r>
                <a:r>
                  <a:rPr lang="en-US" dirty="0" err="1">
                    <a:latin typeface="Consolas" panose="020B0609020204030204" pitchFamily="49" charset="0"/>
                  </a:rPr>
                  <a:t>i</a:t>
                </a:r>
                <a:r>
                  <a:rPr lang="en-US" dirty="0">
                    <a:latin typeface="Consolas" panose="020B0609020204030204" pitchFamily="49" charset="0"/>
                  </a:rPr>
                  <a:t>+</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2</m:t>
                        </m:r>
                      </m:sup>
                    </m:sSup>
                  </m:oMath>
                </a14:m>
                <a:r>
                  <a:rPr lang="en-US" dirty="0">
                    <a:latin typeface="Consolas" panose="020B0609020204030204" pitchFamily="49" charset="0"/>
                  </a:rPr>
                  <a:t>) % </a:t>
                </a:r>
                <a:r>
                  <a:rPr lang="en-US" dirty="0" err="1">
                    <a:latin typeface="Consolas" panose="020B0609020204030204" pitchFamily="49" charset="0"/>
                  </a:rPr>
                  <a:t>table.length</a:t>
                </a:r>
                <a:endParaRPr lang="en-US" dirty="0">
                  <a:latin typeface="Consolas" panose="020B0609020204030204" pitchFamily="49" charset="0"/>
                </a:endParaRPr>
              </a:p>
              <a:p>
                <a:pPr lvl="1"/>
                <a:r>
                  <a:rPr lang="en-US" dirty="0"/>
                  <a:t>If that is occupied try</a:t>
                </a:r>
                <a:r>
                  <a:rPr lang="en-US" dirty="0">
                    <a:latin typeface="Consolas" panose="020B0609020204030204" pitchFamily="49" charset="0"/>
                  </a:rPr>
                  <a:t>(</a:t>
                </a:r>
                <a:r>
                  <a:rPr lang="en-US" dirty="0" err="1">
                    <a:latin typeface="Consolas" panose="020B0609020204030204" pitchFamily="49" charset="0"/>
                  </a:rPr>
                  <a:t>i</a:t>
                </a:r>
                <a:r>
                  <a:rPr lang="en-US" dirty="0">
                    <a:latin typeface="Consolas" panose="020B0609020204030204" pitchFamily="49" charset="0"/>
                  </a:rPr>
                  <a:t>+</a:t>
                </a:r>
                <a14:m>
                  <m:oMath xmlns:m="http://schemas.openxmlformats.org/officeDocument/2006/math">
                    <m:sSup>
                      <m:sSupPr>
                        <m:ctrlPr>
                          <a:rPr lang="en-US" i="1">
                            <a:latin typeface="Cambria Math" panose="02040503050406030204" pitchFamily="18" charset="0"/>
                          </a:rPr>
                        </m:ctrlPr>
                      </m:sSupPr>
                      <m:e>
                        <m:r>
                          <a:rPr lang="en-US" b="0" i="1" smtClean="0">
                            <a:latin typeface="Cambria Math" panose="02040503050406030204" pitchFamily="18" charset="0"/>
                          </a:rPr>
                          <m:t>2</m:t>
                        </m:r>
                      </m:e>
                      <m:sup>
                        <m:r>
                          <a:rPr lang="en-US" i="1">
                            <a:latin typeface="Cambria Math" panose="02040503050406030204" pitchFamily="18" charset="0"/>
                          </a:rPr>
                          <m:t>2</m:t>
                        </m:r>
                      </m:sup>
                    </m:sSup>
                  </m:oMath>
                </a14:m>
                <a:r>
                  <a:rPr lang="en-US" dirty="0">
                    <a:latin typeface="Consolas" panose="020B0609020204030204" pitchFamily="49" charset="0"/>
                  </a:rPr>
                  <a:t>) % </a:t>
                </a:r>
                <a:r>
                  <a:rPr lang="en-US" dirty="0" err="1">
                    <a:latin typeface="Consolas" panose="020B0609020204030204" pitchFamily="49" charset="0"/>
                  </a:rPr>
                  <a:t>table.length</a:t>
                </a:r>
                <a:endParaRPr lang="en-US" dirty="0"/>
              </a:p>
              <a:p>
                <a:pPr lvl="1"/>
                <a:r>
                  <a:rPr lang="en-US" dirty="0"/>
                  <a:t>If that is occupied try</a:t>
                </a:r>
                <a:r>
                  <a:rPr lang="en-US" dirty="0">
                    <a:latin typeface="Consolas" panose="020B0609020204030204" pitchFamily="49" charset="0"/>
                  </a:rPr>
                  <a:t>(</a:t>
                </a:r>
                <a:r>
                  <a:rPr lang="en-US" dirty="0" err="1">
                    <a:latin typeface="Consolas" panose="020B0609020204030204" pitchFamily="49" charset="0"/>
                  </a:rPr>
                  <a:t>i</a:t>
                </a:r>
                <a:r>
                  <a:rPr lang="en-US" dirty="0">
                    <a:latin typeface="Consolas" panose="020B0609020204030204" pitchFamily="49" charset="0"/>
                  </a:rPr>
                  <a:t>+</a:t>
                </a:r>
                <a14:m>
                  <m:oMath xmlns:m="http://schemas.openxmlformats.org/officeDocument/2006/math">
                    <m:sSup>
                      <m:sSupPr>
                        <m:ctrlPr>
                          <a:rPr lang="en-US" i="1">
                            <a:latin typeface="Cambria Math" panose="02040503050406030204" pitchFamily="18" charset="0"/>
                          </a:rPr>
                        </m:ctrlPr>
                      </m:sSupPr>
                      <m:e>
                        <m:r>
                          <a:rPr lang="en-US" b="0" i="1" smtClean="0">
                            <a:latin typeface="Cambria Math" panose="02040503050406030204" pitchFamily="18" charset="0"/>
                          </a:rPr>
                          <m:t>3</m:t>
                        </m:r>
                      </m:e>
                      <m:sup>
                        <m:r>
                          <a:rPr lang="en-US" i="1">
                            <a:latin typeface="Cambria Math" panose="02040503050406030204" pitchFamily="18" charset="0"/>
                          </a:rPr>
                          <m:t>2</m:t>
                        </m:r>
                      </m:sup>
                    </m:sSup>
                  </m:oMath>
                </a14:m>
                <a:r>
                  <a:rPr lang="en-US" dirty="0">
                    <a:latin typeface="Consolas" panose="020B0609020204030204" pitchFamily="49" charset="0"/>
                  </a:rPr>
                  <a:t>) % </a:t>
                </a:r>
                <a:r>
                  <a:rPr lang="en-US" dirty="0" err="1">
                    <a:latin typeface="Consolas" panose="020B0609020204030204" pitchFamily="49" charset="0"/>
                  </a:rPr>
                  <a:t>table.length</a:t>
                </a:r>
                <a:endParaRPr lang="en-US" b="0" dirty="0"/>
              </a:p>
              <a:p>
                <a:pPr lvl="1"/>
                <a:r>
                  <a:rPr lang="en-US" dirty="0"/>
                  <a:t>If that is occupied try</a:t>
                </a:r>
                <a:r>
                  <a:rPr lang="en-US" dirty="0">
                    <a:latin typeface="Consolas" panose="020B0609020204030204" pitchFamily="49" charset="0"/>
                  </a:rPr>
                  <a:t>(</a:t>
                </a:r>
                <a:r>
                  <a:rPr lang="en-US" dirty="0" err="1">
                    <a:latin typeface="Consolas" panose="020B0609020204030204" pitchFamily="49" charset="0"/>
                  </a:rPr>
                  <a:t>i</a:t>
                </a:r>
                <a:r>
                  <a:rPr lang="en-US" dirty="0">
                    <a:latin typeface="Consolas" panose="020B0609020204030204" pitchFamily="49" charset="0"/>
                  </a:rPr>
                  <a:t>+</a:t>
                </a:r>
                <a14:m>
                  <m:oMath xmlns:m="http://schemas.openxmlformats.org/officeDocument/2006/math">
                    <m:sSup>
                      <m:sSupPr>
                        <m:ctrlPr>
                          <a:rPr lang="en-US" i="1">
                            <a:latin typeface="Cambria Math" panose="02040503050406030204" pitchFamily="18" charset="0"/>
                          </a:rPr>
                        </m:ctrlPr>
                      </m:sSupPr>
                      <m:e>
                        <m:r>
                          <a:rPr lang="en-US" b="0" i="1" smtClean="0">
                            <a:latin typeface="Cambria Math" panose="02040503050406030204" pitchFamily="18" charset="0"/>
                          </a:rPr>
                          <m:t>4</m:t>
                        </m:r>
                      </m:e>
                      <m:sup>
                        <m:r>
                          <a:rPr lang="en-US" i="1">
                            <a:latin typeface="Cambria Math" panose="02040503050406030204" pitchFamily="18" charset="0"/>
                          </a:rPr>
                          <m:t>2</m:t>
                        </m:r>
                      </m:sup>
                    </m:sSup>
                  </m:oMath>
                </a14:m>
                <a:r>
                  <a:rPr lang="en-US" dirty="0">
                    <a:latin typeface="Consolas" panose="020B0609020204030204" pitchFamily="49" charset="0"/>
                  </a:rPr>
                  <a:t>) % </a:t>
                </a:r>
                <a:r>
                  <a:rPr lang="en-US" dirty="0" err="1">
                    <a:latin typeface="Consolas" panose="020B0609020204030204" pitchFamily="49" charset="0"/>
                  </a:rPr>
                  <a:t>table.length</a:t>
                </a:r>
                <a:endParaRPr lang="en-US" dirty="0"/>
              </a:p>
              <a:p>
                <a:pPr lvl="1"/>
                <a:r>
                  <a:rPr lang="en-US" dirty="0"/>
                  <a:t>…</a:t>
                </a:r>
              </a:p>
            </p:txBody>
          </p:sp>
        </mc:Choice>
        <mc:Fallback xmlns="">
          <p:sp>
            <p:nvSpPr>
              <p:cNvPr id="3" name="Content Placeholder 2">
                <a:extLst>
                  <a:ext uri="{FF2B5EF4-FFF2-40B4-BE49-F238E27FC236}">
                    <a16:creationId xmlns:a16="http://schemas.microsoft.com/office/drawing/2014/main" id="{6CBEF850-0680-6520-62A9-DA71336F124F}"/>
                  </a:ext>
                </a:extLst>
              </p:cNvPr>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en-US">
                    <a:noFill/>
                  </a:rPr>
                  <a:t> </a:t>
                </a:r>
              </a:p>
            </p:txBody>
          </p:sp>
        </mc:Fallback>
      </mc:AlternateContent>
      <p:grpSp>
        <p:nvGrpSpPr>
          <p:cNvPr id="27" name="Group 26" descr="An empty hash table of size 10">
            <a:extLst>
              <a:ext uri="{FF2B5EF4-FFF2-40B4-BE49-F238E27FC236}">
                <a16:creationId xmlns:a16="http://schemas.microsoft.com/office/drawing/2014/main" id="{756D933F-0667-60C4-43AB-754CAECD7250}"/>
              </a:ext>
            </a:extLst>
          </p:cNvPr>
          <p:cNvGrpSpPr/>
          <p:nvPr/>
        </p:nvGrpSpPr>
        <p:grpSpPr>
          <a:xfrm>
            <a:off x="2895600" y="5467983"/>
            <a:ext cx="6400800" cy="1097280"/>
            <a:chOff x="4953000" y="660717"/>
            <a:chExt cx="6400800" cy="1097280"/>
          </a:xfrm>
        </p:grpSpPr>
        <p:grpSp>
          <p:nvGrpSpPr>
            <p:cNvPr id="28" name="Group 27">
              <a:extLst>
                <a:ext uri="{FF2B5EF4-FFF2-40B4-BE49-F238E27FC236}">
                  <a16:creationId xmlns:a16="http://schemas.microsoft.com/office/drawing/2014/main" id="{60480FFF-EE72-457D-D6E8-451CF52B6DBF}"/>
                </a:ext>
              </a:extLst>
            </p:cNvPr>
            <p:cNvGrpSpPr/>
            <p:nvPr/>
          </p:nvGrpSpPr>
          <p:grpSpPr>
            <a:xfrm>
              <a:off x="4953000" y="660717"/>
              <a:ext cx="6400800" cy="640080"/>
              <a:chOff x="2252980" y="5083048"/>
              <a:chExt cx="6400800" cy="640080"/>
            </a:xfrm>
          </p:grpSpPr>
          <p:sp>
            <p:nvSpPr>
              <p:cNvPr id="40" name="Rectangle 39">
                <a:extLst>
                  <a:ext uri="{FF2B5EF4-FFF2-40B4-BE49-F238E27FC236}">
                    <a16:creationId xmlns:a16="http://schemas.microsoft.com/office/drawing/2014/main" id="{DABC9ED3-873B-8DF2-3007-E959C8B83168}"/>
                  </a:ext>
                </a:extLst>
              </p:cNvPr>
              <p:cNvSpPr/>
              <p:nvPr/>
            </p:nvSpPr>
            <p:spPr>
              <a:xfrm>
                <a:off x="225298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41" name="Rectangle 40">
                <a:extLst>
                  <a:ext uri="{FF2B5EF4-FFF2-40B4-BE49-F238E27FC236}">
                    <a16:creationId xmlns:a16="http://schemas.microsoft.com/office/drawing/2014/main" id="{EAE90EA1-5C9D-BCA0-4D28-59611B824CB7}"/>
                  </a:ext>
                </a:extLst>
              </p:cNvPr>
              <p:cNvSpPr/>
              <p:nvPr/>
            </p:nvSpPr>
            <p:spPr>
              <a:xfrm>
                <a:off x="289306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42" name="Rectangle 41">
                <a:extLst>
                  <a:ext uri="{FF2B5EF4-FFF2-40B4-BE49-F238E27FC236}">
                    <a16:creationId xmlns:a16="http://schemas.microsoft.com/office/drawing/2014/main" id="{7114CFD8-6ED4-6B89-CD55-7D3ECE4BBB1B}"/>
                  </a:ext>
                </a:extLst>
              </p:cNvPr>
              <p:cNvSpPr/>
              <p:nvPr/>
            </p:nvSpPr>
            <p:spPr>
              <a:xfrm>
                <a:off x="353314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43" name="Rectangle 42">
                <a:extLst>
                  <a:ext uri="{FF2B5EF4-FFF2-40B4-BE49-F238E27FC236}">
                    <a16:creationId xmlns:a16="http://schemas.microsoft.com/office/drawing/2014/main" id="{204A6FF5-99E2-3235-8D90-4C2A56472FBE}"/>
                  </a:ext>
                </a:extLst>
              </p:cNvPr>
              <p:cNvSpPr/>
              <p:nvPr/>
            </p:nvSpPr>
            <p:spPr>
              <a:xfrm>
                <a:off x="417322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44" name="Rectangle 43">
                <a:extLst>
                  <a:ext uri="{FF2B5EF4-FFF2-40B4-BE49-F238E27FC236}">
                    <a16:creationId xmlns:a16="http://schemas.microsoft.com/office/drawing/2014/main" id="{669C8311-2520-F422-D336-3AC79533A4AA}"/>
                  </a:ext>
                </a:extLst>
              </p:cNvPr>
              <p:cNvSpPr/>
              <p:nvPr/>
            </p:nvSpPr>
            <p:spPr>
              <a:xfrm>
                <a:off x="481330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45" name="Rectangle 44">
                <a:extLst>
                  <a:ext uri="{FF2B5EF4-FFF2-40B4-BE49-F238E27FC236}">
                    <a16:creationId xmlns:a16="http://schemas.microsoft.com/office/drawing/2014/main" id="{E05872E6-031A-5F02-B19C-D0579D7096F5}"/>
                  </a:ext>
                </a:extLst>
              </p:cNvPr>
              <p:cNvSpPr/>
              <p:nvPr/>
            </p:nvSpPr>
            <p:spPr>
              <a:xfrm>
                <a:off x="545338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46" name="Rectangle 45">
                <a:extLst>
                  <a:ext uri="{FF2B5EF4-FFF2-40B4-BE49-F238E27FC236}">
                    <a16:creationId xmlns:a16="http://schemas.microsoft.com/office/drawing/2014/main" id="{3B2E2A78-9B2E-AE47-7510-E5FE7C17E610}"/>
                  </a:ext>
                </a:extLst>
              </p:cNvPr>
              <p:cNvSpPr/>
              <p:nvPr/>
            </p:nvSpPr>
            <p:spPr>
              <a:xfrm>
                <a:off x="609346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47" name="Rectangle 46">
                <a:extLst>
                  <a:ext uri="{FF2B5EF4-FFF2-40B4-BE49-F238E27FC236}">
                    <a16:creationId xmlns:a16="http://schemas.microsoft.com/office/drawing/2014/main" id="{1285CFFB-A1F9-F99E-EA0A-11E2F42035E9}"/>
                  </a:ext>
                </a:extLst>
              </p:cNvPr>
              <p:cNvSpPr/>
              <p:nvPr/>
            </p:nvSpPr>
            <p:spPr>
              <a:xfrm>
                <a:off x="673354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48" name="Rectangle 47">
                <a:extLst>
                  <a:ext uri="{FF2B5EF4-FFF2-40B4-BE49-F238E27FC236}">
                    <a16:creationId xmlns:a16="http://schemas.microsoft.com/office/drawing/2014/main" id="{E429C629-0428-3E55-C936-39BD54E80179}"/>
                  </a:ext>
                </a:extLst>
              </p:cNvPr>
              <p:cNvSpPr/>
              <p:nvPr/>
            </p:nvSpPr>
            <p:spPr>
              <a:xfrm>
                <a:off x="737362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49" name="Rectangle 48">
                <a:extLst>
                  <a:ext uri="{FF2B5EF4-FFF2-40B4-BE49-F238E27FC236}">
                    <a16:creationId xmlns:a16="http://schemas.microsoft.com/office/drawing/2014/main" id="{61D0268D-CC06-8E7E-3906-84E45BA0095C}"/>
                  </a:ext>
                </a:extLst>
              </p:cNvPr>
              <p:cNvSpPr/>
              <p:nvPr/>
            </p:nvSpPr>
            <p:spPr>
              <a:xfrm>
                <a:off x="801370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grpSp>
        <p:grpSp>
          <p:nvGrpSpPr>
            <p:cNvPr id="29" name="Group 28">
              <a:extLst>
                <a:ext uri="{FF2B5EF4-FFF2-40B4-BE49-F238E27FC236}">
                  <a16:creationId xmlns:a16="http://schemas.microsoft.com/office/drawing/2014/main" id="{A5761B6E-FB16-592A-C7AD-4268DE295EAF}"/>
                </a:ext>
              </a:extLst>
            </p:cNvPr>
            <p:cNvGrpSpPr/>
            <p:nvPr/>
          </p:nvGrpSpPr>
          <p:grpSpPr>
            <a:xfrm>
              <a:off x="4953000" y="1117917"/>
              <a:ext cx="6400800" cy="640080"/>
              <a:chOff x="2252980" y="5083048"/>
              <a:chExt cx="6400800" cy="640080"/>
            </a:xfrm>
            <a:noFill/>
          </p:grpSpPr>
          <p:sp>
            <p:nvSpPr>
              <p:cNvPr id="30" name="Rectangle 29">
                <a:extLst>
                  <a:ext uri="{FF2B5EF4-FFF2-40B4-BE49-F238E27FC236}">
                    <a16:creationId xmlns:a16="http://schemas.microsoft.com/office/drawing/2014/main" id="{3FF1A6A4-AAFC-4F06-C075-68D62F7DFE3D}"/>
                  </a:ext>
                </a:extLst>
              </p:cNvPr>
              <p:cNvSpPr/>
              <p:nvPr/>
            </p:nvSpPr>
            <p:spPr>
              <a:xfrm>
                <a:off x="225298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0</a:t>
                </a:r>
              </a:p>
            </p:txBody>
          </p:sp>
          <p:sp>
            <p:nvSpPr>
              <p:cNvPr id="31" name="Rectangle 30">
                <a:extLst>
                  <a:ext uri="{FF2B5EF4-FFF2-40B4-BE49-F238E27FC236}">
                    <a16:creationId xmlns:a16="http://schemas.microsoft.com/office/drawing/2014/main" id="{906FDE66-90C0-DAC7-AFC3-2AA73A7A36D9}"/>
                  </a:ext>
                </a:extLst>
              </p:cNvPr>
              <p:cNvSpPr/>
              <p:nvPr/>
            </p:nvSpPr>
            <p:spPr>
              <a:xfrm>
                <a:off x="289306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1</a:t>
                </a:r>
              </a:p>
            </p:txBody>
          </p:sp>
          <p:sp>
            <p:nvSpPr>
              <p:cNvPr id="32" name="Rectangle 31">
                <a:extLst>
                  <a:ext uri="{FF2B5EF4-FFF2-40B4-BE49-F238E27FC236}">
                    <a16:creationId xmlns:a16="http://schemas.microsoft.com/office/drawing/2014/main" id="{9474FA1B-A961-CDFE-D875-A37DA7907E87}"/>
                  </a:ext>
                </a:extLst>
              </p:cNvPr>
              <p:cNvSpPr/>
              <p:nvPr/>
            </p:nvSpPr>
            <p:spPr>
              <a:xfrm>
                <a:off x="353314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2</a:t>
                </a:r>
              </a:p>
            </p:txBody>
          </p:sp>
          <p:sp>
            <p:nvSpPr>
              <p:cNvPr id="33" name="Rectangle 32">
                <a:extLst>
                  <a:ext uri="{FF2B5EF4-FFF2-40B4-BE49-F238E27FC236}">
                    <a16:creationId xmlns:a16="http://schemas.microsoft.com/office/drawing/2014/main" id="{BE171187-6023-726D-E15D-75D10F0ABEE1}"/>
                  </a:ext>
                </a:extLst>
              </p:cNvPr>
              <p:cNvSpPr/>
              <p:nvPr/>
            </p:nvSpPr>
            <p:spPr>
              <a:xfrm>
                <a:off x="417322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3</a:t>
                </a:r>
              </a:p>
            </p:txBody>
          </p:sp>
          <p:sp>
            <p:nvSpPr>
              <p:cNvPr id="34" name="Rectangle 33">
                <a:extLst>
                  <a:ext uri="{FF2B5EF4-FFF2-40B4-BE49-F238E27FC236}">
                    <a16:creationId xmlns:a16="http://schemas.microsoft.com/office/drawing/2014/main" id="{6E294FDE-A886-95E6-1015-F63C67A858BE}"/>
                  </a:ext>
                </a:extLst>
              </p:cNvPr>
              <p:cNvSpPr/>
              <p:nvPr/>
            </p:nvSpPr>
            <p:spPr>
              <a:xfrm>
                <a:off x="481330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4</a:t>
                </a:r>
              </a:p>
            </p:txBody>
          </p:sp>
          <p:sp>
            <p:nvSpPr>
              <p:cNvPr id="35" name="Rectangle 34">
                <a:extLst>
                  <a:ext uri="{FF2B5EF4-FFF2-40B4-BE49-F238E27FC236}">
                    <a16:creationId xmlns:a16="http://schemas.microsoft.com/office/drawing/2014/main" id="{18B94A1E-2B67-07B2-390D-ED63652DA9F4}"/>
                  </a:ext>
                </a:extLst>
              </p:cNvPr>
              <p:cNvSpPr/>
              <p:nvPr/>
            </p:nvSpPr>
            <p:spPr>
              <a:xfrm>
                <a:off x="545338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5</a:t>
                </a:r>
              </a:p>
            </p:txBody>
          </p:sp>
          <p:sp>
            <p:nvSpPr>
              <p:cNvPr id="36" name="Rectangle 35">
                <a:extLst>
                  <a:ext uri="{FF2B5EF4-FFF2-40B4-BE49-F238E27FC236}">
                    <a16:creationId xmlns:a16="http://schemas.microsoft.com/office/drawing/2014/main" id="{6C8F3CEC-CCCE-0872-BC52-6A4916FF9A35}"/>
                  </a:ext>
                </a:extLst>
              </p:cNvPr>
              <p:cNvSpPr/>
              <p:nvPr/>
            </p:nvSpPr>
            <p:spPr>
              <a:xfrm>
                <a:off x="609346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6</a:t>
                </a:r>
              </a:p>
            </p:txBody>
          </p:sp>
          <p:sp>
            <p:nvSpPr>
              <p:cNvPr id="37" name="Rectangle 36">
                <a:extLst>
                  <a:ext uri="{FF2B5EF4-FFF2-40B4-BE49-F238E27FC236}">
                    <a16:creationId xmlns:a16="http://schemas.microsoft.com/office/drawing/2014/main" id="{D252A52A-4A9A-67F4-9371-287AE558D215}"/>
                  </a:ext>
                </a:extLst>
              </p:cNvPr>
              <p:cNvSpPr/>
              <p:nvPr/>
            </p:nvSpPr>
            <p:spPr>
              <a:xfrm>
                <a:off x="673354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7</a:t>
                </a:r>
              </a:p>
            </p:txBody>
          </p:sp>
          <p:sp>
            <p:nvSpPr>
              <p:cNvPr id="38" name="Rectangle 37">
                <a:extLst>
                  <a:ext uri="{FF2B5EF4-FFF2-40B4-BE49-F238E27FC236}">
                    <a16:creationId xmlns:a16="http://schemas.microsoft.com/office/drawing/2014/main" id="{A8C2A306-35E2-9B4E-43B7-54B828C6BCD9}"/>
                  </a:ext>
                </a:extLst>
              </p:cNvPr>
              <p:cNvSpPr/>
              <p:nvPr/>
            </p:nvSpPr>
            <p:spPr>
              <a:xfrm>
                <a:off x="737362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8</a:t>
                </a:r>
              </a:p>
            </p:txBody>
          </p:sp>
          <p:sp>
            <p:nvSpPr>
              <p:cNvPr id="39" name="Rectangle 38">
                <a:extLst>
                  <a:ext uri="{FF2B5EF4-FFF2-40B4-BE49-F238E27FC236}">
                    <a16:creationId xmlns:a16="http://schemas.microsoft.com/office/drawing/2014/main" id="{7385CBDA-09D8-0C40-9F92-39B7B00B7F1D}"/>
                  </a:ext>
                </a:extLst>
              </p:cNvPr>
              <p:cNvSpPr/>
              <p:nvPr/>
            </p:nvSpPr>
            <p:spPr>
              <a:xfrm>
                <a:off x="801370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9</a:t>
                </a:r>
              </a:p>
            </p:txBody>
          </p:sp>
        </p:grpSp>
      </p:grpSp>
    </p:spTree>
    <p:extLst>
      <p:ext uri="{BB962C8B-B14F-4D97-AF65-F5344CB8AC3E}">
        <p14:creationId xmlns:p14="http://schemas.microsoft.com/office/powerpoint/2010/main" val="4030346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EC209-91E7-39F7-4A4E-647F00B99F44}"/>
              </a:ext>
            </a:extLst>
          </p:cNvPr>
          <p:cNvSpPr>
            <a:spLocks noGrp="1"/>
          </p:cNvSpPr>
          <p:nvPr>
            <p:ph type="title"/>
          </p:nvPr>
        </p:nvSpPr>
        <p:spPr/>
        <p:txBody>
          <a:bodyPr/>
          <a:lstStyle/>
          <a:p>
            <a:r>
              <a:rPr lang="en-US" dirty="0"/>
              <a:t>Quadratic Probing: Example</a:t>
            </a:r>
          </a:p>
        </p:txBody>
      </p:sp>
      <p:sp>
        <p:nvSpPr>
          <p:cNvPr id="3" name="Content Placeholder 2">
            <a:extLst>
              <a:ext uri="{FF2B5EF4-FFF2-40B4-BE49-F238E27FC236}">
                <a16:creationId xmlns:a16="http://schemas.microsoft.com/office/drawing/2014/main" id="{6CBEF850-0680-6520-62A9-DA71336F124F}"/>
              </a:ext>
            </a:extLst>
          </p:cNvPr>
          <p:cNvSpPr>
            <a:spLocks noGrp="1"/>
          </p:cNvSpPr>
          <p:nvPr>
            <p:ph idx="1"/>
          </p:nvPr>
        </p:nvSpPr>
        <p:spPr/>
        <p:txBody>
          <a:bodyPr/>
          <a:lstStyle/>
          <a:p>
            <a:r>
              <a:rPr lang="en-US" dirty="0"/>
              <a:t>Insert:</a:t>
            </a:r>
          </a:p>
          <a:p>
            <a:pPr lvl="1"/>
            <a:r>
              <a:rPr lang="en-US" dirty="0"/>
              <a:t>76</a:t>
            </a:r>
          </a:p>
          <a:p>
            <a:pPr lvl="1"/>
            <a:r>
              <a:rPr lang="en-US" dirty="0"/>
              <a:t>40 </a:t>
            </a:r>
          </a:p>
          <a:p>
            <a:pPr lvl="1"/>
            <a:r>
              <a:rPr lang="en-US" dirty="0"/>
              <a:t>48 </a:t>
            </a:r>
          </a:p>
          <a:p>
            <a:pPr lvl="1"/>
            <a:r>
              <a:rPr lang="en-US" dirty="0"/>
              <a:t>5 </a:t>
            </a:r>
          </a:p>
          <a:p>
            <a:pPr lvl="1"/>
            <a:r>
              <a:rPr lang="en-US" dirty="0"/>
              <a:t>55 </a:t>
            </a:r>
          </a:p>
          <a:p>
            <a:pPr lvl="1"/>
            <a:r>
              <a:rPr lang="en-US" dirty="0"/>
              <a:t>47</a:t>
            </a:r>
          </a:p>
        </p:txBody>
      </p:sp>
      <p:grpSp>
        <p:nvGrpSpPr>
          <p:cNvPr id="4" name="Group 3" descr="An empty hash table of size 7">
            <a:extLst>
              <a:ext uri="{FF2B5EF4-FFF2-40B4-BE49-F238E27FC236}">
                <a16:creationId xmlns:a16="http://schemas.microsoft.com/office/drawing/2014/main" id="{A7F5364F-88DC-3F96-2BC8-BAFA44EC14BE}"/>
              </a:ext>
            </a:extLst>
          </p:cNvPr>
          <p:cNvGrpSpPr/>
          <p:nvPr/>
        </p:nvGrpSpPr>
        <p:grpSpPr>
          <a:xfrm>
            <a:off x="2895600" y="5467983"/>
            <a:ext cx="4480560" cy="1097280"/>
            <a:chOff x="4953000" y="660717"/>
            <a:chExt cx="4480560" cy="1097280"/>
          </a:xfrm>
        </p:grpSpPr>
        <p:grpSp>
          <p:nvGrpSpPr>
            <p:cNvPr id="5" name="Group 4">
              <a:extLst>
                <a:ext uri="{FF2B5EF4-FFF2-40B4-BE49-F238E27FC236}">
                  <a16:creationId xmlns:a16="http://schemas.microsoft.com/office/drawing/2014/main" id="{784DAC70-2D02-4363-C33E-910CC23D54FE}"/>
                </a:ext>
              </a:extLst>
            </p:cNvPr>
            <p:cNvGrpSpPr/>
            <p:nvPr/>
          </p:nvGrpSpPr>
          <p:grpSpPr>
            <a:xfrm>
              <a:off x="4953000" y="660717"/>
              <a:ext cx="4480560" cy="640080"/>
              <a:chOff x="2252980" y="5083048"/>
              <a:chExt cx="4480560" cy="640080"/>
            </a:xfrm>
          </p:grpSpPr>
          <p:sp>
            <p:nvSpPr>
              <p:cNvPr id="17" name="Rectangle 16">
                <a:extLst>
                  <a:ext uri="{FF2B5EF4-FFF2-40B4-BE49-F238E27FC236}">
                    <a16:creationId xmlns:a16="http://schemas.microsoft.com/office/drawing/2014/main" id="{313EEE87-6AB8-548B-F84D-F081E8ECF76E}"/>
                  </a:ext>
                </a:extLst>
              </p:cNvPr>
              <p:cNvSpPr/>
              <p:nvPr/>
            </p:nvSpPr>
            <p:spPr>
              <a:xfrm>
                <a:off x="225298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8" name="Rectangle 17">
                <a:extLst>
                  <a:ext uri="{FF2B5EF4-FFF2-40B4-BE49-F238E27FC236}">
                    <a16:creationId xmlns:a16="http://schemas.microsoft.com/office/drawing/2014/main" id="{84FFA859-CE6A-3363-4D19-9CAB7D56F053}"/>
                  </a:ext>
                </a:extLst>
              </p:cNvPr>
              <p:cNvSpPr/>
              <p:nvPr/>
            </p:nvSpPr>
            <p:spPr>
              <a:xfrm>
                <a:off x="289306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9" name="Rectangle 18">
                <a:extLst>
                  <a:ext uri="{FF2B5EF4-FFF2-40B4-BE49-F238E27FC236}">
                    <a16:creationId xmlns:a16="http://schemas.microsoft.com/office/drawing/2014/main" id="{0627DBA0-51B9-2EDB-EBA7-1E4A030D3BD3}"/>
                  </a:ext>
                </a:extLst>
              </p:cNvPr>
              <p:cNvSpPr/>
              <p:nvPr/>
            </p:nvSpPr>
            <p:spPr>
              <a:xfrm>
                <a:off x="353314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20" name="Rectangle 19">
                <a:extLst>
                  <a:ext uri="{FF2B5EF4-FFF2-40B4-BE49-F238E27FC236}">
                    <a16:creationId xmlns:a16="http://schemas.microsoft.com/office/drawing/2014/main" id="{54B5109F-FED7-B365-433C-F0CF16F73FD8}"/>
                  </a:ext>
                </a:extLst>
              </p:cNvPr>
              <p:cNvSpPr/>
              <p:nvPr/>
            </p:nvSpPr>
            <p:spPr>
              <a:xfrm>
                <a:off x="417322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21" name="Rectangle 20">
                <a:extLst>
                  <a:ext uri="{FF2B5EF4-FFF2-40B4-BE49-F238E27FC236}">
                    <a16:creationId xmlns:a16="http://schemas.microsoft.com/office/drawing/2014/main" id="{7C3AF265-E570-4D67-F01B-B938693539B6}"/>
                  </a:ext>
                </a:extLst>
              </p:cNvPr>
              <p:cNvSpPr/>
              <p:nvPr/>
            </p:nvSpPr>
            <p:spPr>
              <a:xfrm>
                <a:off x="481330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22" name="Rectangle 21">
                <a:extLst>
                  <a:ext uri="{FF2B5EF4-FFF2-40B4-BE49-F238E27FC236}">
                    <a16:creationId xmlns:a16="http://schemas.microsoft.com/office/drawing/2014/main" id="{491A2D82-FDC4-EA2F-2A43-D14EA4AA9250}"/>
                  </a:ext>
                </a:extLst>
              </p:cNvPr>
              <p:cNvSpPr/>
              <p:nvPr/>
            </p:nvSpPr>
            <p:spPr>
              <a:xfrm>
                <a:off x="545338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23" name="Rectangle 22">
                <a:extLst>
                  <a:ext uri="{FF2B5EF4-FFF2-40B4-BE49-F238E27FC236}">
                    <a16:creationId xmlns:a16="http://schemas.microsoft.com/office/drawing/2014/main" id="{DDEA582E-177A-FEBE-3F05-79B2349E7EED}"/>
                  </a:ext>
                </a:extLst>
              </p:cNvPr>
              <p:cNvSpPr/>
              <p:nvPr/>
            </p:nvSpPr>
            <p:spPr>
              <a:xfrm>
                <a:off x="609346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grpSp>
        <p:grpSp>
          <p:nvGrpSpPr>
            <p:cNvPr id="6" name="Group 5">
              <a:extLst>
                <a:ext uri="{FF2B5EF4-FFF2-40B4-BE49-F238E27FC236}">
                  <a16:creationId xmlns:a16="http://schemas.microsoft.com/office/drawing/2014/main" id="{56F3B3C3-578B-F0CF-7FDA-4D658EACB546}"/>
                </a:ext>
              </a:extLst>
            </p:cNvPr>
            <p:cNvGrpSpPr/>
            <p:nvPr/>
          </p:nvGrpSpPr>
          <p:grpSpPr>
            <a:xfrm>
              <a:off x="4953000" y="1117917"/>
              <a:ext cx="4480560" cy="640080"/>
              <a:chOff x="2252980" y="5083048"/>
              <a:chExt cx="4480560" cy="640080"/>
            </a:xfrm>
            <a:noFill/>
          </p:grpSpPr>
          <p:sp>
            <p:nvSpPr>
              <p:cNvPr id="7" name="Rectangle 6">
                <a:extLst>
                  <a:ext uri="{FF2B5EF4-FFF2-40B4-BE49-F238E27FC236}">
                    <a16:creationId xmlns:a16="http://schemas.microsoft.com/office/drawing/2014/main" id="{5ECA0DCD-68D5-0470-BBE4-88793B346E25}"/>
                  </a:ext>
                </a:extLst>
              </p:cNvPr>
              <p:cNvSpPr/>
              <p:nvPr/>
            </p:nvSpPr>
            <p:spPr>
              <a:xfrm>
                <a:off x="225298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0</a:t>
                </a:r>
              </a:p>
            </p:txBody>
          </p:sp>
          <p:sp>
            <p:nvSpPr>
              <p:cNvPr id="8" name="Rectangle 7">
                <a:extLst>
                  <a:ext uri="{FF2B5EF4-FFF2-40B4-BE49-F238E27FC236}">
                    <a16:creationId xmlns:a16="http://schemas.microsoft.com/office/drawing/2014/main" id="{049C5070-60AB-1BF9-E768-8ADCF618F29D}"/>
                  </a:ext>
                </a:extLst>
              </p:cNvPr>
              <p:cNvSpPr/>
              <p:nvPr/>
            </p:nvSpPr>
            <p:spPr>
              <a:xfrm>
                <a:off x="289306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1</a:t>
                </a:r>
              </a:p>
            </p:txBody>
          </p:sp>
          <p:sp>
            <p:nvSpPr>
              <p:cNvPr id="9" name="Rectangle 8">
                <a:extLst>
                  <a:ext uri="{FF2B5EF4-FFF2-40B4-BE49-F238E27FC236}">
                    <a16:creationId xmlns:a16="http://schemas.microsoft.com/office/drawing/2014/main" id="{7ABDDB81-53DE-3741-D996-1F287A6DDDBA}"/>
                  </a:ext>
                </a:extLst>
              </p:cNvPr>
              <p:cNvSpPr/>
              <p:nvPr/>
            </p:nvSpPr>
            <p:spPr>
              <a:xfrm>
                <a:off x="353314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2</a:t>
                </a:r>
              </a:p>
            </p:txBody>
          </p:sp>
          <p:sp>
            <p:nvSpPr>
              <p:cNvPr id="10" name="Rectangle 9">
                <a:extLst>
                  <a:ext uri="{FF2B5EF4-FFF2-40B4-BE49-F238E27FC236}">
                    <a16:creationId xmlns:a16="http://schemas.microsoft.com/office/drawing/2014/main" id="{1A6C8874-6AA8-354F-33B5-648D0C65EEE2}"/>
                  </a:ext>
                </a:extLst>
              </p:cNvPr>
              <p:cNvSpPr/>
              <p:nvPr/>
            </p:nvSpPr>
            <p:spPr>
              <a:xfrm>
                <a:off x="417322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3</a:t>
                </a:r>
              </a:p>
            </p:txBody>
          </p:sp>
          <p:sp>
            <p:nvSpPr>
              <p:cNvPr id="11" name="Rectangle 10">
                <a:extLst>
                  <a:ext uri="{FF2B5EF4-FFF2-40B4-BE49-F238E27FC236}">
                    <a16:creationId xmlns:a16="http://schemas.microsoft.com/office/drawing/2014/main" id="{6790C2C0-54CD-8E8A-29F1-4E4245996583}"/>
                  </a:ext>
                </a:extLst>
              </p:cNvPr>
              <p:cNvSpPr/>
              <p:nvPr/>
            </p:nvSpPr>
            <p:spPr>
              <a:xfrm>
                <a:off x="481330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4</a:t>
                </a:r>
              </a:p>
            </p:txBody>
          </p:sp>
          <p:sp>
            <p:nvSpPr>
              <p:cNvPr id="12" name="Rectangle 11">
                <a:extLst>
                  <a:ext uri="{FF2B5EF4-FFF2-40B4-BE49-F238E27FC236}">
                    <a16:creationId xmlns:a16="http://schemas.microsoft.com/office/drawing/2014/main" id="{777B6A59-79DD-E078-29A8-28E65E272796}"/>
                  </a:ext>
                </a:extLst>
              </p:cNvPr>
              <p:cNvSpPr/>
              <p:nvPr/>
            </p:nvSpPr>
            <p:spPr>
              <a:xfrm>
                <a:off x="545338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5</a:t>
                </a:r>
              </a:p>
            </p:txBody>
          </p:sp>
          <p:sp>
            <p:nvSpPr>
              <p:cNvPr id="13" name="Rectangle 12">
                <a:extLst>
                  <a:ext uri="{FF2B5EF4-FFF2-40B4-BE49-F238E27FC236}">
                    <a16:creationId xmlns:a16="http://schemas.microsoft.com/office/drawing/2014/main" id="{2BC9E6AB-C5FC-2724-1BF9-D8BBC6BF709A}"/>
                  </a:ext>
                </a:extLst>
              </p:cNvPr>
              <p:cNvSpPr/>
              <p:nvPr/>
            </p:nvSpPr>
            <p:spPr>
              <a:xfrm>
                <a:off x="609346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6</a:t>
                </a:r>
              </a:p>
            </p:txBody>
          </p:sp>
        </p:grpSp>
      </p:grpSp>
    </p:spTree>
    <p:extLst>
      <p:ext uri="{BB962C8B-B14F-4D97-AF65-F5344CB8AC3E}">
        <p14:creationId xmlns:p14="http://schemas.microsoft.com/office/powerpoint/2010/main" val="289278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E8820-9792-6FF2-3B76-3657BAD65F2D}"/>
              </a:ext>
            </a:extLst>
          </p:cNvPr>
          <p:cNvSpPr>
            <a:spLocks noGrp="1"/>
          </p:cNvSpPr>
          <p:nvPr>
            <p:ph type="title"/>
          </p:nvPr>
        </p:nvSpPr>
        <p:spPr/>
        <p:txBody>
          <a:bodyPr/>
          <a:lstStyle/>
          <a:p>
            <a:r>
              <a:rPr lang="en-US" dirty="0"/>
              <a:t>Using Quadratic Probing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6FE5C53-5FC4-6CF5-6D34-1C1D27BEA866}"/>
                  </a:ext>
                </a:extLst>
              </p:cNvPr>
              <p:cNvSpPr>
                <a:spLocks noGrp="1"/>
              </p:cNvSpPr>
              <p:nvPr>
                <p:ph idx="1"/>
              </p:nvPr>
            </p:nvSpPr>
            <p:spPr/>
            <p:txBody>
              <a:bodyPr/>
              <a:lstStyle/>
              <a:p>
                <a:r>
                  <a:rPr lang="en-US" dirty="0"/>
                  <a:t>If you probe </a:t>
                </a:r>
                <a:r>
                  <a:rPr lang="en-US" dirty="0" err="1">
                    <a:latin typeface="Consolas" panose="020B0609020204030204" pitchFamily="49" charset="0"/>
                  </a:rPr>
                  <a:t>table.length</a:t>
                </a:r>
                <a:r>
                  <a:rPr lang="en-US" dirty="0"/>
                  <a:t> times, you start repeating indices</a:t>
                </a:r>
              </a:p>
              <a:p>
                <a:r>
                  <a:rPr lang="en-US" dirty="0"/>
                  <a:t>If </a:t>
                </a:r>
                <a:r>
                  <a:rPr lang="en-US" dirty="0" err="1">
                    <a:latin typeface="Consolas" panose="020B0609020204030204" pitchFamily="49" charset="0"/>
                  </a:rPr>
                  <a:t>table.length</a:t>
                </a:r>
                <a:r>
                  <a:rPr lang="en-US" dirty="0">
                    <a:latin typeface="Consolas" panose="020B0609020204030204" pitchFamily="49" charset="0"/>
                  </a:rPr>
                  <a:t> </a:t>
                </a:r>
                <a:r>
                  <a:rPr lang="en-US" dirty="0"/>
                  <a:t>is prime and </a:t>
                </a:r>
                <a14:m>
                  <m:oMath xmlns:m="http://schemas.openxmlformats.org/officeDocument/2006/math">
                    <m:r>
                      <a:rPr lang="en-US" b="0" i="1" smtClean="0">
                        <a:latin typeface="Cambria Math" panose="02040503050406030204" pitchFamily="18" charset="0"/>
                      </a:rPr>
                      <m:t>𝜆</m:t>
                    </m:r>
                    <m:r>
                      <a:rPr lang="en-US" b="0" i="1" smtClean="0">
                        <a:latin typeface="Cambria Math" panose="02040503050406030204" pitchFamily="18" charset="0"/>
                      </a:rPr>
                      <m:t>&lt;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r>
                  <a:rPr lang="en-US" dirty="0"/>
                  <a:t> then you’re guaranteed to find an open spot in at most </a:t>
                </a:r>
                <a:r>
                  <a:rPr lang="en-US" dirty="0" err="1">
                    <a:latin typeface="Consolas" panose="020B0609020204030204" pitchFamily="49" charset="0"/>
                  </a:rPr>
                  <a:t>table.length</a:t>
                </a:r>
                <a14:m>
                  <m:oMath xmlns:m="http://schemas.openxmlformats.org/officeDocument/2006/math">
                    <m:r>
                      <a:rPr lang="en-US" b="0" i="1" smtClean="0">
                        <a:latin typeface="Cambria Math" panose="02040503050406030204" pitchFamily="18" charset="0"/>
                      </a:rPr>
                      <m:t>/2</m:t>
                    </m:r>
                  </m:oMath>
                </a14:m>
                <a:r>
                  <a:rPr lang="en-US" dirty="0"/>
                  <a:t> probes</a:t>
                </a:r>
              </a:p>
              <a:p>
                <a:endParaRPr lang="en-US" dirty="0"/>
              </a:p>
              <a:p>
                <a:r>
                  <a:rPr lang="en-US" dirty="0"/>
                  <a:t>Helps with the clustering problem of linear probing, but does not help if many things hash to the same value</a:t>
                </a:r>
              </a:p>
            </p:txBody>
          </p:sp>
        </mc:Choice>
        <mc:Fallback xmlns="">
          <p:sp>
            <p:nvSpPr>
              <p:cNvPr id="3" name="Content Placeholder 2">
                <a:extLst>
                  <a:ext uri="{FF2B5EF4-FFF2-40B4-BE49-F238E27FC236}">
                    <a16:creationId xmlns:a16="http://schemas.microsoft.com/office/drawing/2014/main" id="{46FE5C53-5FC4-6CF5-6D34-1C1D27BEA866}"/>
                  </a:ext>
                </a:extLst>
              </p:cNvPr>
              <p:cNvSpPr>
                <a:spLocks noGrp="1" noRot="1" noChangeAspect="1" noMove="1" noResize="1" noEditPoints="1" noAdjustHandles="1" noChangeArrowheads="1" noChangeShapeType="1" noTextEdit="1"/>
              </p:cNvSpPr>
              <p:nvPr>
                <p:ph idx="1"/>
              </p:nvPr>
            </p:nvSpPr>
            <p:spPr>
              <a:blipFill>
                <a:blip r:embed="rId2"/>
                <a:stretch>
                  <a:fillRect l="-1043" t="-2381" r="-1681"/>
                </a:stretch>
              </a:blipFill>
            </p:spPr>
            <p:txBody>
              <a:bodyPr/>
              <a:lstStyle/>
              <a:p>
                <a:r>
                  <a:rPr lang="en-US">
                    <a:noFill/>
                  </a:rPr>
                  <a:t> </a:t>
                </a:r>
              </a:p>
            </p:txBody>
          </p:sp>
        </mc:Fallback>
      </mc:AlternateContent>
    </p:spTree>
    <p:extLst>
      <p:ext uri="{BB962C8B-B14F-4D97-AF65-F5344CB8AC3E}">
        <p14:creationId xmlns:p14="http://schemas.microsoft.com/office/powerpoint/2010/main" val="2125456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EC209-91E7-39F7-4A4E-647F00B99F44}"/>
              </a:ext>
            </a:extLst>
          </p:cNvPr>
          <p:cNvSpPr>
            <a:spLocks noGrp="1"/>
          </p:cNvSpPr>
          <p:nvPr>
            <p:ph type="title"/>
          </p:nvPr>
        </p:nvSpPr>
        <p:spPr/>
        <p:txBody>
          <a:bodyPr/>
          <a:lstStyle/>
          <a:p>
            <a:r>
              <a:rPr lang="en-US" dirty="0"/>
              <a:t>Double Hashing: Insert Procedure</a:t>
            </a:r>
          </a:p>
        </p:txBody>
      </p:sp>
      <p:sp>
        <p:nvSpPr>
          <p:cNvPr id="3" name="Content Placeholder 2">
            <a:extLst>
              <a:ext uri="{FF2B5EF4-FFF2-40B4-BE49-F238E27FC236}">
                <a16:creationId xmlns:a16="http://schemas.microsoft.com/office/drawing/2014/main" id="{6CBEF850-0680-6520-62A9-DA71336F124F}"/>
              </a:ext>
            </a:extLst>
          </p:cNvPr>
          <p:cNvSpPr>
            <a:spLocks noGrp="1"/>
          </p:cNvSpPr>
          <p:nvPr>
            <p:ph idx="1"/>
          </p:nvPr>
        </p:nvSpPr>
        <p:spPr/>
        <p:txBody>
          <a:bodyPr/>
          <a:lstStyle/>
          <a:p>
            <a:r>
              <a:rPr lang="en-US" dirty="0"/>
              <a:t>Given </a:t>
            </a:r>
            <a:r>
              <a:rPr lang="en-US" dirty="0">
                <a:latin typeface="Consolas" panose="020B0609020204030204" pitchFamily="49" charset="0"/>
              </a:rPr>
              <a:t>h</a:t>
            </a:r>
            <a:r>
              <a:rPr lang="en-US" dirty="0"/>
              <a:t> and </a:t>
            </a:r>
            <a:r>
              <a:rPr lang="en-US" dirty="0">
                <a:latin typeface="Consolas" panose="020B0609020204030204" pitchFamily="49" charset="0"/>
              </a:rPr>
              <a:t>g</a:t>
            </a:r>
            <a:r>
              <a:rPr lang="en-US" dirty="0"/>
              <a:t> are both good hash functions</a:t>
            </a:r>
          </a:p>
          <a:p>
            <a:r>
              <a:rPr lang="en-US" dirty="0"/>
              <a:t>To insert </a:t>
            </a:r>
            <a:r>
              <a:rPr lang="en-US" dirty="0" err="1">
                <a:latin typeface="Consolas" panose="020B0609020204030204" pitchFamily="49" charset="0"/>
              </a:rPr>
              <a:t>k,v</a:t>
            </a:r>
            <a:endParaRPr lang="en-US" dirty="0">
              <a:latin typeface="Consolas" panose="020B0609020204030204" pitchFamily="49" charset="0"/>
            </a:endParaRPr>
          </a:p>
          <a:p>
            <a:pPr lvl="1"/>
            <a:r>
              <a:rPr lang="en-US" dirty="0"/>
              <a:t>Calculate </a:t>
            </a:r>
            <a:r>
              <a:rPr lang="en-US" dirty="0" err="1">
                <a:latin typeface="Consolas" panose="020B0609020204030204" pitchFamily="49" charset="0"/>
              </a:rPr>
              <a:t>i</a:t>
            </a:r>
            <a:r>
              <a:rPr lang="en-US" dirty="0">
                <a:latin typeface="Consolas" panose="020B0609020204030204" pitchFamily="49" charset="0"/>
              </a:rPr>
              <a:t> = h(k) % </a:t>
            </a:r>
            <a:r>
              <a:rPr lang="en-US" dirty="0" err="1">
                <a:latin typeface="Consolas" panose="020B0609020204030204" pitchFamily="49" charset="0"/>
              </a:rPr>
              <a:t>table.length</a:t>
            </a:r>
            <a:endParaRPr lang="en-US" dirty="0">
              <a:latin typeface="Consolas" panose="020B0609020204030204" pitchFamily="49" charset="0"/>
            </a:endParaRPr>
          </a:p>
          <a:p>
            <a:pPr lvl="1"/>
            <a:r>
              <a:rPr lang="en-US" dirty="0"/>
              <a:t>If </a:t>
            </a:r>
            <a:r>
              <a:rPr lang="en-US" dirty="0">
                <a:latin typeface="Consolas" panose="020B0609020204030204" pitchFamily="49" charset="0"/>
              </a:rPr>
              <a:t>table[</a:t>
            </a:r>
            <a:r>
              <a:rPr lang="en-US" dirty="0" err="1">
                <a:latin typeface="Consolas" panose="020B0609020204030204" pitchFamily="49" charset="0"/>
              </a:rPr>
              <a:t>i</a:t>
            </a:r>
            <a:r>
              <a:rPr lang="en-US" dirty="0">
                <a:latin typeface="Consolas" panose="020B0609020204030204" pitchFamily="49" charset="0"/>
              </a:rPr>
              <a:t>]</a:t>
            </a:r>
            <a:r>
              <a:rPr lang="en-US" dirty="0"/>
              <a:t> is occupied then try </a:t>
            </a:r>
            <a:r>
              <a:rPr lang="en-US" dirty="0">
                <a:latin typeface="Consolas" panose="020B0609020204030204" pitchFamily="49" charset="0"/>
              </a:rPr>
              <a:t>(i+g(k)) % </a:t>
            </a:r>
            <a:r>
              <a:rPr lang="en-US" dirty="0" err="1">
                <a:latin typeface="Consolas" panose="020B0609020204030204" pitchFamily="49" charset="0"/>
              </a:rPr>
              <a:t>table.length</a:t>
            </a:r>
            <a:endParaRPr lang="en-US" dirty="0">
              <a:latin typeface="Consolas" panose="020B0609020204030204" pitchFamily="49" charset="0"/>
            </a:endParaRPr>
          </a:p>
          <a:p>
            <a:pPr lvl="1"/>
            <a:r>
              <a:rPr lang="en-US" dirty="0"/>
              <a:t>If that is occupied try </a:t>
            </a:r>
            <a:r>
              <a:rPr lang="en-US" dirty="0">
                <a:latin typeface="Consolas" panose="020B0609020204030204" pitchFamily="49" charset="0"/>
              </a:rPr>
              <a:t>(i+2*g(k)) % </a:t>
            </a:r>
            <a:r>
              <a:rPr lang="en-US" dirty="0" err="1">
                <a:latin typeface="Consolas" panose="020B0609020204030204" pitchFamily="49" charset="0"/>
              </a:rPr>
              <a:t>table.length</a:t>
            </a:r>
            <a:endParaRPr lang="en-US" dirty="0"/>
          </a:p>
          <a:p>
            <a:pPr lvl="1"/>
            <a:r>
              <a:rPr lang="en-US" dirty="0"/>
              <a:t>If that is occupied try </a:t>
            </a:r>
            <a:r>
              <a:rPr lang="en-US" dirty="0">
                <a:latin typeface="Consolas" panose="020B0609020204030204" pitchFamily="49" charset="0"/>
              </a:rPr>
              <a:t>(i+3*g(k)) % </a:t>
            </a:r>
            <a:r>
              <a:rPr lang="en-US" dirty="0" err="1">
                <a:latin typeface="Consolas" panose="020B0609020204030204" pitchFamily="49" charset="0"/>
              </a:rPr>
              <a:t>table.length</a:t>
            </a:r>
            <a:endParaRPr lang="en-US" b="0" dirty="0"/>
          </a:p>
          <a:p>
            <a:pPr lvl="1"/>
            <a:r>
              <a:rPr lang="en-US" dirty="0"/>
              <a:t>If that is occupied try </a:t>
            </a:r>
            <a:r>
              <a:rPr lang="en-US" dirty="0">
                <a:latin typeface="Consolas" panose="020B0609020204030204" pitchFamily="49" charset="0"/>
              </a:rPr>
              <a:t>(i+4*g(k)) % </a:t>
            </a:r>
            <a:r>
              <a:rPr lang="en-US" dirty="0" err="1">
                <a:latin typeface="Consolas" panose="020B0609020204030204" pitchFamily="49" charset="0"/>
              </a:rPr>
              <a:t>table.length</a:t>
            </a:r>
            <a:endParaRPr lang="en-US" dirty="0"/>
          </a:p>
          <a:p>
            <a:pPr lvl="1"/>
            <a:r>
              <a:rPr lang="en-US" dirty="0"/>
              <a:t>…</a:t>
            </a:r>
          </a:p>
        </p:txBody>
      </p:sp>
      <p:grpSp>
        <p:nvGrpSpPr>
          <p:cNvPr id="27" name="Group 26" descr="An empty hash table of size 10">
            <a:extLst>
              <a:ext uri="{FF2B5EF4-FFF2-40B4-BE49-F238E27FC236}">
                <a16:creationId xmlns:a16="http://schemas.microsoft.com/office/drawing/2014/main" id="{8FDFA169-707F-13A9-222D-7CCF6C7494CC}"/>
              </a:ext>
            </a:extLst>
          </p:cNvPr>
          <p:cNvGrpSpPr/>
          <p:nvPr/>
        </p:nvGrpSpPr>
        <p:grpSpPr>
          <a:xfrm>
            <a:off x="2895600" y="5467983"/>
            <a:ext cx="6400800" cy="1097280"/>
            <a:chOff x="4953000" y="660717"/>
            <a:chExt cx="6400800" cy="1097280"/>
          </a:xfrm>
        </p:grpSpPr>
        <p:grpSp>
          <p:nvGrpSpPr>
            <p:cNvPr id="28" name="Group 27">
              <a:extLst>
                <a:ext uri="{FF2B5EF4-FFF2-40B4-BE49-F238E27FC236}">
                  <a16:creationId xmlns:a16="http://schemas.microsoft.com/office/drawing/2014/main" id="{D2B87FAC-0538-ECBA-6B24-F4E460EA9870}"/>
                </a:ext>
              </a:extLst>
            </p:cNvPr>
            <p:cNvGrpSpPr/>
            <p:nvPr/>
          </p:nvGrpSpPr>
          <p:grpSpPr>
            <a:xfrm>
              <a:off x="4953000" y="660717"/>
              <a:ext cx="6400800" cy="640080"/>
              <a:chOff x="2252980" y="5083048"/>
              <a:chExt cx="6400800" cy="640080"/>
            </a:xfrm>
          </p:grpSpPr>
          <p:sp>
            <p:nvSpPr>
              <p:cNvPr id="40" name="Rectangle 39">
                <a:extLst>
                  <a:ext uri="{FF2B5EF4-FFF2-40B4-BE49-F238E27FC236}">
                    <a16:creationId xmlns:a16="http://schemas.microsoft.com/office/drawing/2014/main" id="{2DE9FF87-7128-E586-7012-FF0D25EAB45B}"/>
                  </a:ext>
                </a:extLst>
              </p:cNvPr>
              <p:cNvSpPr/>
              <p:nvPr/>
            </p:nvSpPr>
            <p:spPr>
              <a:xfrm>
                <a:off x="225298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41" name="Rectangle 40">
                <a:extLst>
                  <a:ext uri="{FF2B5EF4-FFF2-40B4-BE49-F238E27FC236}">
                    <a16:creationId xmlns:a16="http://schemas.microsoft.com/office/drawing/2014/main" id="{2451C35B-F3F9-0BF5-7F96-7056333224EB}"/>
                  </a:ext>
                </a:extLst>
              </p:cNvPr>
              <p:cNvSpPr/>
              <p:nvPr/>
            </p:nvSpPr>
            <p:spPr>
              <a:xfrm>
                <a:off x="289306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42" name="Rectangle 41">
                <a:extLst>
                  <a:ext uri="{FF2B5EF4-FFF2-40B4-BE49-F238E27FC236}">
                    <a16:creationId xmlns:a16="http://schemas.microsoft.com/office/drawing/2014/main" id="{8E6D8747-D77C-49C2-4342-BE0A69945D0B}"/>
                  </a:ext>
                </a:extLst>
              </p:cNvPr>
              <p:cNvSpPr/>
              <p:nvPr/>
            </p:nvSpPr>
            <p:spPr>
              <a:xfrm>
                <a:off x="353314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43" name="Rectangle 42">
                <a:extLst>
                  <a:ext uri="{FF2B5EF4-FFF2-40B4-BE49-F238E27FC236}">
                    <a16:creationId xmlns:a16="http://schemas.microsoft.com/office/drawing/2014/main" id="{9663C8E2-2E8B-9DD3-A6F6-8A6EE559FADD}"/>
                  </a:ext>
                </a:extLst>
              </p:cNvPr>
              <p:cNvSpPr/>
              <p:nvPr/>
            </p:nvSpPr>
            <p:spPr>
              <a:xfrm>
                <a:off x="417322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44" name="Rectangle 43">
                <a:extLst>
                  <a:ext uri="{FF2B5EF4-FFF2-40B4-BE49-F238E27FC236}">
                    <a16:creationId xmlns:a16="http://schemas.microsoft.com/office/drawing/2014/main" id="{66F23EEC-4D3B-4A13-ECDC-7AAD749E9E1F}"/>
                  </a:ext>
                </a:extLst>
              </p:cNvPr>
              <p:cNvSpPr/>
              <p:nvPr/>
            </p:nvSpPr>
            <p:spPr>
              <a:xfrm>
                <a:off x="481330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45" name="Rectangle 44">
                <a:extLst>
                  <a:ext uri="{FF2B5EF4-FFF2-40B4-BE49-F238E27FC236}">
                    <a16:creationId xmlns:a16="http://schemas.microsoft.com/office/drawing/2014/main" id="{83ED88EB-9FB1-DDBF-622D-AB81D9A8CFB4}"/>
                  </a:ext>
                </a:extLst>
              </p:cNvPr>
              <p:cNvSpPr/>
              <p:nvPr/>
            </p:nvSpPr>
            <p:spPr>
              <a:xfrm>
                <a:off x="545338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46" name="Rectangle 45">
                <a:extLst>
                  <a:ext uri="{FF2B5EF4-FFF2-40B4-BE49-F238E27FC236}">
                    <a16:creationId xmlns:a16="http://schemas.microsoft.com/office/drawing/2014/main" id="{AFA9D76C-694E-7726-7983-0F1C5DDA6F90}"/>
                  </a:ext>
                </a:extLst>
              </p:cNvPr>
              <p:cNvSpPr/>
              <p:nvPr/>
            </p:nvSpPr>
            <p:spPr>
              <a:xfrm>
                <a:off x="609346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47" name="Rectangle 46">
                <a:extLst>
                  <a:ext uri="{FF2B5EF4-FFF2-40B4-BE49-F238E27FC236}">
                    <a16:creationId xmlns:a16="http://schemas.microsoft.com/office/drawing/2014/main" id="{F9B4A258-5944-0B04-CCC2-864465617880}"/>
                  </a:ext>
                </a:extLst>
              </p:cNvPr>
              <p:cNvSpPr/>
              <p:nvPr/>
            </p:nvSpPr>
            <p:spPr>
              <a:xfrm>
                <a:off x="673354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48" name="Rectangle 47">
                <a:extLst>
                  <a:ext uri="{FF2B5EF4-FFF2-40B4-BE49-F238E27FC236}">
                    <a16:creationId xmlns:a16="http://schemas.microsoft.com/office/drawing/2014/main" id="{6E484E67-FD31-BFE6-8BB3-19A8BD0F8EE4}"/>
                  </a:ext>
                </a:extLst>
              </p:cNvPr>
              <p:cNvSpPr/>
              <p:nvPr/>
            </p:nvSpPr>
            <p:spPr>
              <a:xfrm>
                <a:off x="737362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49" name="Rectangle 48">
                <a:extLst>
                  <a:ext uri="{FF2B5EF4-FFF2-40B4-BE49-F238E27FC236}">
                    <a16:creationId xmlns:a16="http://schemas.microsoft.com/office/drawing/2014/main" id="{7F669135-A4C2-E31B-6A2C-9FC56971B3E4}"/>
                  </a:ext>
                </a:extLst>
              </p:cNvPr>
              <p:cNvSpPr/>
              <p:nvPr/>
            </p:nvSpPr>
            <p:spPr>
              <a:xfrm>
                <a:off x="801370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grpSp>
        <p:grpSp>
          <p:nvGrpSpPr>
            <p:cNvPr id="29" name="Group 28">
              <a:extLst>
                <a:ext uri="{FF2B5EF4-FFF2-40B4-BE49-F238E27FC236}">
                  <a16:creationId xmlns:a16="http://schemas.microsoft.com/office/drawing/2014/main" id="{8DCD689F-DD9E-AD37-2A3A-25648FC54A08}"/>
                </a:ext>
              </a:extLst>
            </p:cNvPr>
            <p:cNvGrpSpPr/>
            <p:nvPr/>
          </p:nvGrpSpPr>
          <p:grpSpPr>
            <a:xfrm>
              <a:off x="4953000" y="1117917"/>
              <a:ext cx="6400800" cy="640080"/>
              <a:chOff x="2252980" y="5083048"/>
              <a:chExt cx="6400800" cy="640080"/>
            </a:xfrm>
            <a:noFill/>
          </p:grpSpPr>
          <p:sp>
            <p:nvSpPr>
              <p:cNvPr id="30" name="Rectangle 29">
                <a:extLst>
                  <a:ext uri="{FF2B5EF4-FFF2-40B4-BE49-F238E27FC236}">
                    <a16:creationId xmlns:a16="http://schemas.microsoft.com/office/drawing/2014/main" id="{DDA43CA7-E636-2105-CF3A-DFA078E59DBC}"/>
                  </a:ext>
                </a:extLst>
              </p:cNvPr>
              <p:cNvSpPr/>
              <p:nvPr/>
            </p:nvSpPr>
            <p:spPr>
              <a:xfrm>
                <a:off x="225298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0</a:t>
                </a:r>
              </a:p>
            </p:txBody>
          </p:sp>
          <p:sp>
            <p:nvSpPr>
              <p:cNvPr id="31" name="Rectangle 30">
                <a:extLst>
                  <a:ext uri="{FF2B5EF4-FFF2-40B4-BE49-F238E27FC236}">
                    <a16:creationId xmlns:a16="http://schemas.microsoft.com/office/drawing/2014/main" id="{DC72C753-FB52-C263-0BAB-5E012781C04B}"/>
                  </a:ext>
                </a:extLst>
              </p:cNvPr>
              <p:cNvSpPr/>
              <p:nvPr/>
            </p:nvSpPr>
            <p:spPr>
              <a:xfrm>
                <a:off x="289306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1</a:t>
                </a:r>
              </a:p>
            </p:txBody>
          </p:sp>
          <p:sp>
            <p:nvSpPr>
              <p:cNvPr id="32" name="Rectangle 31">
                <a:extLst>
                  <a:ext uri="{FF2B5EF4-FFF2-40B4-BE49-F238E27FC236}">
                    <a16:creationId xmlns:a16="http://schemas.microsoft.com/office/drawing/2014/main" id="{74D0D8C0-3D63-671F-5D39-04E4F3F7B58A}"/>
                  </a:ext>
                </a:extLst>
              </p:cNvPr>
              <p:cNvSpPr/>
              <p:nvPr/>
            </p:nvSpPr>
            <p:spPr>
              <a:xfrm>
                <a:off x="353314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2</a:t>
                </a:r>
              </a:p>
            </p:txBody>
          </p:sp>
          <p:sp>
            <p:nvSpPr>
              <p:cNvPr id="33" name="Rectangle 32">
                <a:extLst>
                  <a:ext uri="{FF2B5EF4-FFF2-40B4-BE49-F238E27FC236}">
                    <a16:creationId xmlns:a16="http://schemas.microsoft.com/office/drawing/2014/main" id="{5E3258F8-8097-AC76-433F-D5EFE5498C84}"/>
                  </a:ext>
                </a:extLst>
              </p:cNvPr>
              <p:cNvSpPr/>
              <p:nvPr/>
            </p:nvSpPr>
            <p:spPr>
              <a:xfrm>
                <a:off x="417322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3</a:t>
                </a:r>
              </a:p>
            </p:txBody>
          </p:sp>
          <p:sp>
            <p:nvSpPr>
              <p:cNvPr id="34" name="Rectangle 33">
                <a:extLst>
                  <a:ext uri="{FF2B5EF4-FFF2-40B4-BE49-F238E27FC236}">
                    <a16:creationId xmlns:a16="http://schemas.microsoft.com/office/drawing/2014/main" id="{F388F548-F7C0-C703-87A3-0801D5B5EC6E}"/>
                  </a:ext>
                </a:extLst>
              </p:cNvPr>
              <p:cNvSpPr/>
              <p:nvPr/>
            </p:nvSpPr>
            <p:spPr>
              <a:xfrm>
                <a:off x="481330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4</a:t>
                </a:r>
              </a:p>
            </p:txBody>
          </p:sp>
          <p:sp>
            <p:nvSpPr>
              <p:cNvPr id="35" name="Rectangle 34">
                <a:extLst>
                  <a:ext uri="{FF2B5EF4-FFF2-40B4-BE49-F238E27FC236}">
                    <a16:creationId xmlns:a16="http://schemas.microsoft.com/office/drawing/2014/main" id="{A7BB719B-6E0B-43A2-33B0-2CC42D0F964B}"/>
                  </a:ext>
                </a:extLst>
              </p:cNvPr>
              <p:cNvSpPr/>
              <p:nvPr/>
            </p:nvSpPr>
            <p:spPr>
              <a:xfrm>
                <a:off x="545338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5</a:t>
                </a:r>
              </a:p>
            </p:txBody>
          </p:sp>
          <p:sp>
            <p:nvSpPr>
              <p:cNvPr id="36" name="Rectangle 35">
                <a:extLst>
                  <a:ext uri="{FF2B5EF4-FFF2-40B4-BE49-F238E27FC236}">
                    <a16:creationId xmlns:a16="http://schemas.microsoft.com/office/drawing/2014/main" id="{28B6754B-58E8-8AF8-8D17-5F85162BAD90}"/>
                  </a:ext>
                </a:extLst>
              </p:cNvPr>
              <p:cNvSpPr/>
              <p:nvPr/>
            </p:nvSpPr>
            <p:spPr>
              <a:xfrm>
                <a:off x="609346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6</a:t>
                </a:r>
              </a:p>
            </p:txBody>
          </p:sp>
          <p:sp>
            <p:nvSpPr>
              <p:cNvPr id="37" name="Rectangle 36">
                <a:extLst>
                  <a:ext uri="{FF2B5EF4-FFF2-40B4-BE49-F238E27FC236}">
                    <a16:creationId xmlns:a16="http://schemas.microsoft.com/office/drawing/2014/main" id="{722F989C-2F0A-D58A-28CA-E648FF802226}"/>
                  </a:ext>
                </a:extLst>
              </p:cNvPr>
              <p:cNvSpPr/>
              <p:nvPr/>
            </p:nvSpPr>
            <p:spPr>
              <a:xfrm>
                <a:off x="673354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7</a:t>
                </a:r>
              </a:p>
            </p:txBody>
          </p:sp>
          <p:sp>
            <p:nvSpPr>
              <p:cNvPr id="38" name="Rectangle 37">
                <a:extLst>
                  <a:ext uri="{FF2B5EF4-FFF2-40B4-BE49-F238E27FC236}">
                    <a16:creationId xmlns:a16="http://schemas.microsoft.com/office/drawing/2014/main" id="{DEA5F1D9-BDA3-2BD7-3F5F-E1F043FC3CFD}"/>
                  </a:ext>
                </a:extLst>
              </p:cNvPr>
              <p:cNvSpPr/>
              <p:nvPr/>
            </p:nvSpPr>
            <p:spPr>
              <a:xfrm>
                <a:off x="737362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8</a:t>
                </a:r>
              </a:p>
            </p:txBody>
          </p:sp>
          <p:sp>
            <p:nvSpPr>
              <p:cNvPr id="39" name="Rectangle 38">
                <a:extLst>
                  <a:ext uri="{FF2B5EF4-FFF2-40B4-BE49-F238E27FC236}">
                    <a16:creationId xmlns:a16="http://schemas.microsoft.com/office/drawing/2014/main" id="{861D331B-7649-C763-671F-8DEB78153BC1}"/>
                  </a:ext>
                </a:extLst>
              </p:cNvPr>
              <p:cNvSpPr/>
              <p:nvPr/>
            </p:nvSpPr>
            <p:spPr>
              <a:xfrm>
                <a:off x="801370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9</a:t>
                </a:r>
              </a:p>
            </p:txBody>
          </p:sp>
        </p:grpSp>
      </p:grpSp>
    </p:spTree>
    <p:extLst>
      <p:ext uri="{BB962C8B-B14F-4D97-AF65-F5344CB8AC3E}">
        <p14:creationId xmlns:p14="http://schemas.microsoft.com/office/powerpoint/2010/main" val="45032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48504-CA46-CA67-A734-8DDC6861F802}"/>
              </a:ext>
            </a:extLst>
          </p:cNvPr>
          <p:cNvSpPr>
            <a:spLocks noGrp="1"/>
          </p:cNvSpPr>
          <p:nvPr>
            <p:ph type="title"/>
          </p:nvPr>
        </p:nvSpPr>
        <p:spPr/>
        <p:txBody>
          <a:bodyPr/>
          <a:lstStyle/>
          <a:p>
            <a:r>
              <a:rPr lang="en-US" dirty="0"/>
              <a:t>Rehashing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456C4D0-09F9-C2D9-56AC-4F81B37D1B7A}"/>
                  </a:ext>
                </a:extLst>
              </p:cNvPr>
              <p:cNvSpPr>
                <a:spLocks noGrp="1"/>
              </p:cNvSpPr>
              <p:nvPr>
                <p:ph idx="1"/>
              </p:nvPr>
            </p:nvSpPr>
            <p:spPr/>
            <p:txBody>
              <a:bodyPr>
                <a:normAutofit/>
              </a:bodyPr>
              <a:lstStyle/>
              <a:p>
                <a:r>
                  <a:rPr lang="en-US" dirty="0"/>
                  <a:t>If your load factor </a:t>
                </a:r>
                <a14:m>
                  <m:oMath xmlns:m="http://schemas.openxmlformats.org/officeDocument/2006/math">
                    <m:r>
                      <a:rPr lang="en-US" b="0" i="1" smtClean="0">
                        <a:latin typeface="Cambria Math" panose="02040503050406030204" pitchFamily="18" charset="0"/>
                      </a:rPr>
                      <m:t>𝜆</m:t>
                    </m:r>
                  </m:oMath>
                </a14:m>
                <a:r>
                  <a:rPr lang="en-US" dirty="0"/>
                  <a:t> gets too large, copy everything over to a larger hash table</a:t>
                </a:r>
              </a:p>
              <a:p>
                <a:pPr lvl="1"/>
                <a:r>
                  <a:rPr lang="en-US" dirty="0"/>
                  <a:t>To do this: make a new, larger array</a:t>
                </a:r>
              </a:p>
              <a:p>
                <a:pPr lvl="1"/>
                <a:r>
                  <a:rPr lang="en-US" dirty="0"/>
                  <a:t>Re-insert all items into the new hash table by reapplying the hash function</a:t>
                </a:r>
              </a:p>
              <a:p>
                <a:pPr lvl="2"/>
                <a:r>
                  <a:rPr lang="en-US" dirty="0"/>
                  <a:t>We need to reapply the hash function because items should map to a different index</a:t>
                </a:r>
              </a:p>
              <a:p>
                <a:pPr lvl="1"/>
                <a:r>
                  <a:rPr lang="en-US" dirty="0"/>
                  <a:t>New array should be “roughly” double the length (but probably still want it to be prime)</a:t>
                </a:r>
              </a:p>
              <a:p>
                <a:r>
                  <a:rPr lang="en-US" dirty="0"/>
                  <a:t>What does “too large” mean?</a:t>
                </a:r>
              </a:p>
              <a:p>
                <a:pPr lvl="1"/>
                <a:r>
                  <a:rPr lang="en-US" dirty="0"/>
                  <a:t>For separate chaining, typically we want </a:t>
                </a:r>
                <a14:m>
                  <m:oMath xmlns:m="http://schemas.openxmlformats.org/officeDocument/2006/math">
                    <m:r>
                      <a:rPr lang="en-US" b="0" i="1" smtClean="0">
                        <a:latin typeface="Cambria Math" panose="02040503050406030204" pitchFamily="18" charset="0"/>
                      </a:rPr>
                      <m:t>𝜆</m:t>
                    </m:r>
                    <m:r>
                      <a:rPr lang="en-US" b="0" i="1" smtClean="0">
                        <a:latin typeface="Cambria Math" panose="02040503050406030204" pitchFamily="18" charset="0"/>
                      </a:rPr>
                      <m:t>&lt;2</m:t>
                    </m:r>
                  </m:oMath>
                </a14:m>
                <a:endParaRPr lang="en-US" dirty="0"/>
              </a:p>
              <a:p>
                <a:pPr lvl="1"/>
                <a:r>
                  <a:rPr lang="en-US" dirty="0"/>
                  <a:t>For open addressing, typically we want </a:t>
                </a:r>
                <a14:m>
                  <m:oMath xmlns:m="http://schemas.openxmlformats.org/officeDocument/2006/math">
                    <m:r>
                      <a:rPr lang="en-US" b="0" i="1" smtClean="0">
                        <a:latin typeface="Cambria Math" panose="02040503050406030204" pitchFamily="18" charset="0"/>
                      </a:rPr>
                      <m:t>𝜆</m:t>
                    </m:r>
                    <m:r>
                      <a:rPr lang="en-US" b="0" i="1" smtClean="0">
                        <a:latin typeface="Cambria Math" panose="02040503050406030204" pitchFamily="18" charset="0"/>
                      </a:rPr>
                      <m:t>&lt;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endParaRPr lang="en-US" dirty="0"/>
              </a:p>
            </p:txBody>
          </p:sp>
        </mc:Choice>
        <mc:Fallback xmlns="">
          <p:sp>
            <p:nvSpPr>
              <p:cNvPr id="3" name="Content Placeholder 2">
                <a:extLst>
                  <a:ext uri="{FF2B5EF4-FFF2-40B4-BE49-F238E27FC236}">
                    <a16:creationId xmlns:a16="http://schemas.microsoft.com/office/drawing/2014/main" id="{7456C4D0-09F9-C2D9-56AC-4F81B37D1B7A}"/>
                  </a:ext>
                </a:extLst>
              </p:cNvPr>
              <p:cNvSpPr>
                <a:spLocks noGrp="1" noRot="1" noChangeAspect="1" noMove="1" noResize="1" noEditPoints="1" noAdjustHandles="1" noChangeArrowheads="1" noChangeShapeType="1" noTextEdit="1"/>
              </p:cNvSpPr>
              <p:nvPr>
                <p:ph idx="1"/>
              </p:nvPr>
            </p:nvSpPr>
            <p:spPr>
              <a:blipFill>
                <a:blip r:embed="rId2"/>
                <a:stretch>
                  <a:fillRect l="-1043" t="-2241" r="-812"/>
                </a:stretch>
              </a:blipFill>
            </p:spPr>
            <p:txBody>
              <a:bodyPr/>
              <a:lstStyle/>
              <a:p>
                <a:r>
                  <a:rPr lang="en-US">
                    <a:noFill/>
                  </a:rPr>
                  <a:t> </a:t>
                </a:r>
              </a:p>
            </p:txBody>
          </p:sp>
        </mc:Fallback>
      </mc:AlternateContent>
    </p:spTree>
    <p:extLst>
      <p:ext uri="{BB962C8B-B14F-4D97-AF65-F5344CB8AC3E}">
        <p14:creationId xmlns:p14="http://schemas.microsoft.com/office/powerpoint/2010/main" val="854344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709C-781C-D297-9372-53DA0D578A2B}"/>
              </a:ext>
            </a:extLst>
          </p:cNvPr>
          <p:cNvSpPr>
            <a:spLocks noGrp="1"/>
          </p:cNvSpPr>
          <p:nvPr>
            <p:ph type="title"/>
          </p:nvPr>
        </p:nvSpPr>
        <p:spPr/>
        <p:txBody>
          <a:bodyPr/>
          <a:lstStyle/>
          <a:p>
            <a:r>
              <a:rPr lang="en-US" dirty="0"/>
              <a:t>Sorting</a:t>
            </a:r>
          </a:p>
        </p:txBody>
      </p:sp>
      <p:sp>
        <p:nvSpPr>
          <p:cNvPr id="3" name="Content Placeholder 2">
            <a:extLst>
              <a:ext uri="{FF2B5EF4-FFF2-40B4-BE49-F238E27FC236}">
                <a16:creationId xmlns:a16="http://schemas.microsoft.com/office/drawing/2014/main" id="{4E38053D-A29E-D195-3C93-CF56E1479635}"/>
              </a:ext>
            </a:extLst>
          </p:cNvPr>
          <p:cNvSpPr>
            <a:spLocks noGrp="1"/>
          </p:cNvSpPr>
          <p:nvPr>
            <p:ph idx="1"/>
          </p:nvPr>
        </p:nvSpPr>
        <p:spPr/>
        <p:txBody>
          <a:bodyPr/>
          <a:lstStyle/>
          <a:p>
            <a:r>
              <a:rPr lang="en-US" dirty="0"/>
              <a:t>Rearrangement of items into some defined sequence</a:t>
            </a:r>
          </a:p>
          <a:p>
            <a:pPr lvl="1"/>
            <a:r>
              <a:rPr lang="en-US" dirty="0"/>
              <a:t>Usually: reordering a list from smallest to largest according to some metric</a:t>
            </a:r>
          </a:p>
          <a:p>
            <a:r>
              <a:rPr lang="en-US" dirty="0"/>
              <a:t>Why sort things?</a:t>
            </a:r>
          </a:p>
          <a:p>
            <a:pPr lvl="1"/>
            <a:r>
              <a:rPr lang="en-US" dirty="0"/>
              <a:t>Enable things like binary search</a:t>
            </a:r>
          </a:p>
          <a:p>
            <a:pPr lvl="2"/>
            <a:r>
              <a:rPr lang="en-US" dirty="0"/>
              <a:t>It makes some algorithms faster</a:t>
            </a:r>
          </a:p>
          <a:p>
            <a:pPr lvl="1"/>
            <a:r>
              <a:rPr lang="en-US" dirty="0"/>
              <a:t>Nicer for human algorithms too</a:t>
            </a:r>
          </a:p>
          <a:p>
            <a:pPr lvl="1"/>
            <a:r>
              <a:rPr lang="en-US" dirty="0"/>
              <a:t>Data organization</a:t>
            </a:r>
          </a:p>
          <a:p>
            <a:pPr lvl="1"/>
            <a:endParaRPr lang="en-US" dirty="0"/>
          </a:p>
        </p:txBody>
      </p:sp>
    </p:spTree>
    <p:extLst>
      <p:ext uri="{BB962C8B-B14F-4D97-AF65-F5344CB8AC3E}">
        <p14:creationId xmlns:p14="http://schemas.microsoft.com/office/powerpoint/2010/main" val="670589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4A8AF-72A5-B472-A0CD-E37AFD3D075A}"/>
              </a:ext>
            </a:extLst>
          </p:cNvPr>
          <p:cNvSpPr>
            <a:spLocks noGrp="1"/>
          </p:cNvSpPr>
          <p:nvPr>
            <p:ph type="title"/>
          </p:nvPr>
        </p:nvSpPr>
        <p:spPr/>
        <p:txBody>
          <a:bodyPr/>
          <a:lstStyle/>
          <a:p>
            <a:r>
              <a:rPr lang="en-US" dirty="0"/>
              <a:t>Collision Resolution</a:t>
            </a:r>
          </a:p>
        </p:txBody>
      </p:sp>
      <p:sp>
        <p:nvSpPr>
          <p:cNvPr id="3" name="Content Placeholder 2">
            <a:extLst>
              <a:ext uri="{FF2B5EF4-FFF2-40B4-BE49-F238E27FC236}">
                <a16:creationId xmlns:a16="http://schemas.microsoft.com/office/drawing/2014/main" id="{3D07292A-1917-0E43-0B96-34F56EC9DE4C}"/>
              </a:ext>
            </a:extLst>
          </p:cNvPr>
          <p:cNvSpPr>
            <a:spLocks noGrp="1"/>
          </p:cNvSpPr>
          <p:nvPr>
            <p:ph idx="1"/>
          </p:nvPr>
        </p:nvSpPr>
        <p:spPr/>
        <p:txBody>
          <a:bodyPr/>
          <a:lstStyle/>
          <a:p>
            <a:r>
              <a:rPr lang="en-US" dirty="0"/>
              <a:t>A Collision occurs when we want to insert something into an already-occupied position in the hash table</a:t>
            </a:r>
          </a:p>
          <a:p>
            <a:r>
              <a:rPr lang="en-US" dirty="0"/>
              <a:t>2 main strategies:</a:t>
            </a:r>
          </a:p>
          <a:p>
            <a:pPr lvl="1"/>
            <a:r>
              <a:rPr lang="en-US" dirty="0"/>
              <a:t>Separate Chaining</a:t>
            </a:r>
          </a:p>
          <a:p>
            <a:pPr lvl="2"/>
            <a:r>
              <a:rPr lang="en-US" dirty="0"/>
              <a:t>Use a secondary data structure to contain the items</a:t>
            </a:r>
          </a:p>
          <a:p>
            <a:pPr lvl="3"/>
            <a:r>
              <a:rPr lang="en-US" dirty="0"/>
              <a:t>E.g. each index in the hash table is itself a linked list</a:t>
            </a:r>
          </a:p>
          <a:p>
            <a:pPr lvl="1"/>
            <a:r>
              <a:rPr lang="en-US" dirty="0"/>
              <a:t>Open Addressing</a:t>
            </a:r>
          </a:p>
          <a:p>
            <a:pPr lvl="2"/>
            <a:r>
              <a:rPr lang="en-US" dirty="0"/>
              <a:t>Use a different spot in the table instead</a:t>
            </a:r>
          </a:p>
          <a:p>
            <a:pPr lvl="3"/>
            <a:r>
              <a:rPr lang="en-US" dirty="0"/>
              <a:t>Linear Probing</a:t>
            </a:r>
          </a:p>
          <a:p>
            <a:pPr lvl="3"/>
            <a:r>
              <a:rPr lang="en-US" dirty="0"/>
              <a:t>Quadratic Probing</a:t>
            </a:r>
          </a:p>
          <a:p>
            <a:pPr lvl="3"/>
            <a:r>
              <a:rPr lang="en-US" dirty="0"/>
              <a:t>Double Hashing</a:t>
            </a:r>
          </a:p>
          <a:p>
            <a:pPr marL="0" indent="0">
              <a:buNone/>
            </a:pPr>
            <a:endParaRPr lang="en-US" dirty="0"/>
          </a:p>
        </p:txBody>
      </p:sp>
      <p:grpSp>
        <p:nvGrpSpPr>
          <p:cNvPr id="4" name="Group 3" descr="An empty array of size 10">
            <a:extLst>
              <a:ext uri="{FF2B5EF4-FFF2-40B4-BE49-F238E27FC236}">
                <a16:creationId xmlns:a16="http://schemas.microsoft.com/office/drawing/2014/main" id="{AF91B734-73D3-DC0E-2EA2-99B52DE40162}"/>
              </a:ext>
            </a:extLst>
          </p:cNvPr>
          <p:cNvGrpSpPr/>
          <p:nvPr/>
        </p:nvGrpSpPr>
        <p:grpSpPr>
          <a:xfrm>
            <a:off x="5389880" y="5395595"/>
            <a:ext cx="6400800" cy="1097280"/>
            <a:chOff x="4953000" y="660717"/>
            <a:chExt cx="6400800" cy="1097280"/>
          </a:xfrm>
        </p:grpSpPr>
        <p:grpSp>
          <p:nvGrpSpPr>
            <p:cNvPr id="5" name="Group 4">
              <a:extLst>
                <a:ext uri="{FF2B5EF4-FFF2-40B4-BE49-F238E27FC236}">
                  <a16:creationId xmlns:a16="http://schemas.microsoft.com/office/drawing/2014/main" id="{EBAB576A-E277-4D44-8605-52AA1885F28A}"/>
                </a:ext>
              </a:extLst>
            </p:cNvPr>
            <p:cNvGrpSpPr/>
            <p:nvPr/>
          </p:nvGrpSpPr>
          <p:grpSpPr>
            <a:xfrm>
              <a:off x="4953000" y="660717"/>
              <a:ext cx="6400800" cy="640080"/>
              <a:chOff x="2252980" y="5083048"/>
              <a:chExt cx="6400800" cy="640080"/>
            </a:xfrm>
          </p:grpSpPr>
          <p:sp>
            <p:nvSpPr>
              <p:cNvPr id="17" name="Rectangle 16">
                <a:extLst>
                  <a:ext uri="{FF2B5EF4-FFF2-40B4-BE49-F238E27FC236}">
                    <a16:creationId xmlns:a16="http://schemas.microsoft.com/office/drawing/2014/main" id="{FB6B729D-973C-9729-632E-7734BF046430}"/>
                  </a:ext>
                </a:extLst>
              </p:cNvPr>
              <p:cNvSpPr/>
              <p:nvPr/>
            </p:nvSpPr>
            <p:spPr>
              <a:xfrm>
                <a:off x="225298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8" name="Rectangle 17">
                <a:extLst>
                  <a:ext uri="{FF2B5EF4-FFF2-40B4-BE49-F238E27FC236}">
                    <a16:creationId xmlns:a16="http://schemas.microsoft.com/office/drawing/2014/main" id="{8D280AE4-DF69-9BCF-A1E0-3A8E6BE2B33B}"/>
                  </a:ext>
                </a:extLst>
              </p:cNvPr>
              <p:cNvSpPr/>
              <p:nvPr/>
            </p:nvSpPr>
            <p:spPr>
              <a:xfrm>
                <a:off x="289306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9" name="Rectangle 18">
                <a:extLst>
                  <a:ext uri="{FF2B5EF4-FFF2-40B4-BE49-F238E27FC236}">
                    <a16:creationId xmlns:a16="http://schemas.microsoft.com/office/drawing/2014/main" id="{9B8C4FDE-B0DE-2771-370F-1A0C867096C0}"/>
                  </a:ext>
                </a:extLst>
              </p:cNvPr>
              <p:cNvSpPr/>
              <p:nvPr/>
            </p:nvSpPr>
            <p:spPr>
              <a:xfrm>
                <a:off x="353314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20" name="Rectangle 19">
                <a:extLst>
                  <a:ext uri="{FF2B5EF4-FFF2-40B4-BE49-F238E27FC236}">
                    <a16:creationId xmlns:a16="http://schemas.microsoft.com/office/drawing/2014/main" id="{7B97DC60-EB0D-24EA-F496-C00651236C4A}"/>
                  </a:ext>
                </a:extLst>
              </p:cNvPr>
              <p:cNvSpPr/>
              <p:nvPr/>
            </p:nvSpPr>
            <p:spPr>
              <a:xfrm>
                <a:off x="417322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21" name="Rectangle 20">
                <a:extLst>
                  <a:ext uri="{FF2B5EF4-FFF2-40B4-BE49-F238E27FC236}">
                    <a16:creationId xmlns:a16="http://schemas.microsoft.com/office/drawing/2014/main" id="{18589CB5-BA80-50F5-226F-5781BC30B897}"/>
                  </a:ext>
                </a:extLst>
              </p:cNvPr>
              <p:cNvSpPr/>
              <p:nvPr/>
            </p:nvSpPr>
            <p:spPr>
              <a:xfrm>
                <a:off x="481330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22" name="Rectangle 21">
                <a:extLst>
                  <a:ext uri="{FF2B5EF4-FFF2-40B4-BE49-F238E27FC236}">
                    <a16:creationId xmlns:a16="http://schemas.microsoft.com/office/drawing/2014/main" id="{41334B41-6AC4-A0BD-25EF-9FB7C063565F}"/>
                  </a:ext>
                </a:extLst>
              </p:cNvPr>
              <p:cNvSpPr/>
              <p:nvPr/>
            </p:nvSpPr>
            <p:spPr>
              <a:xfrm>
                <a:off x="545338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23" name="Rectangle 22">
                <a:extLst>
                  <a:ext uri="{FF2B5EF4-FFF2-40B4-BE49-F238E27FC236}">
                    <a16:creationId xmlns:a16="http://schemas.microsoft.com/office/drawing/2014/main" id="{2AA01879-292C-EAF8-264C-81133339D775}"/>
                  </a:ext>
                </a:extLst>
              </p:cNvPr>
              <p:cNvSpPr/>
              <p:nvPr/>
            </p:nvSpPr>
            <p:spPr>
              <a:xfrm>
                <a:off x="609346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24" name="Rectangle 23">
                <a:extLst>
                  <a:ext uri="{FF2B5EF4-FFF2-40B4-BE49-F238E27FC236}">
                    <a16:creationId xmlns:a16="http://schemas.microsoft.com/office/drawing/2014/main" id="{A0E7C03F-94AB-7223-381C-92C41393769B}"/>
                  </a:ext>
                </a:extLst>
              </p:cNvPr>
              <p:cNvSpPr/>
              <p:nvPr/>
            </p:nvSpPr>
            <p:spPr>
              <a:xfrm>
                <a:off x="673354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25" name="Rectangle 24">
                <a:extLst>
                  <a:ext uri="{FF2B5EF4-FFF2-40B4-BE49-F238E27FC236}">
                    <a16:creationId xmlns:a16="http://schemas.microsoft.com/office/drawing/2014/main" id="{75E6F94F-27FE-D263-E64E-FE7AB20BF7C9}"/>
                  </a:ext>
                </a:extLst>
              </p:cNvPr>
              <p:cNvSpPr/>
              <p:nvPr/>
            </p:nvSpPr>
            <p:spPr>
              <a:xfrm>
                <a:off x="737362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26" name="Rectangle 25">
                <a:extLst>
                  <a:ext uri="{FF2B5EF4-FFF2-40B4-BE49-F238E27FC236}">
                    <a16:creationId xmlns:a16="http://schemas.microsoft.com/office/drawing/2014/main" id="{4F73501A-40F5-F49B-0791-7DCE4C018645}"/>
                  </a:ext>
                </a:extLst>
              </p:cNvPr>
              <p:cNvSpPr/>
              <p:nvPr/>
            </p:nvSpPr>
            <p:spPr>
              <a:xfrm>
                <a:off x="801370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grpSp>
        <p:grpSp>
          <p:nvGrpSpPr>
            <p:cNvPr id="6" name="Group 5">
              <a:extLst>
                <a:ext uri="{FF2B5EF4-FFF2-40B4-BE49-F238E27FC236}">
                  <a16:creationId xmlns:a16="http://schemas.microsoft.com/office/drawing/2014/main" id="{F5C056CA-946D-B557-9168-1E9CA2B477B6}"/>
                </a:ext>
              </a:extLst>
            </p:cNvPr>
            <p:cNvGrpSpPr/>
            <p:nvPr/>
          </p:nvGrpSpPr>
          <p:grpSpPr>
            <a:xfrm>
              <a:off x="4953000" y="1117917"/>
              <a:ext cx="6400800" cy="640080"/>
              <a:chOff x="2252980" y="5083048"/>
              <a:chExt cx="6400800" cy="640080"/>
            </a:xfrm>
            <a:noFill/>
          </p:grpSpPr>
          <p:sp>
            <p:nvSpPr>
              <p:cNvPr id="7" name="Rectangle 6">
                <a:extLst>
                  <a:ext uri="{FF2B5EF4-FFF2-40B4-BE49-F238E27FC236}">
                    <a16:creationId xmlns:a16="http://schemas.microsoft.com/office/drawing/2014/main" id="{D2E4B604-A8C8-A753-DAD3-56463AC1B8B9}"/>
                  </a:ext>
                </a:extLst>
              </p:cNvPr>
              <p:cNvSpPr/>
              <p:nvPr/>
            </p:nvSpPr>
            <p:spPr>
              <a:xfrm>
                <a:off x="225298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0</a:t>
                </a:r>
              </a:p>
            </p:txBody>
          </p:sp>
          <p:sp>
            <p:nvSpPr>
              <p:cNvPr id="8" name="Rectangle 7">
                <a:extLst>
                  <a:ext uri="{FF2B5EF4-FFF2-40B4-BE49-F238E27FC236}">
                    <a16:creationId xmlns:a16="http://schemas.microsoft.com/office/drawing/2014/main" id="{440D010B-46BA-24A7-2F9F-E2B5E82325AC}"/>
                  </a:ext>
                </a:extLst>
              </p:cNvPr>
              <p:cNvSpPr/>
              <p:nvPr/>
            </p:nvSpPr>
            <p:spPr>
              <a:xfrm>
                <a:off x="289306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1</a:t>
                </a:r>
              </a:p>
            </p:txBody>
          </p:sp>
          <p:sp>
            <p:nvSpPr>
              <p:cNvPr id="9" name="Rectangle 8">
                <a:extLst>
                  <a:ext uri="{FF2B5EF4-FFF2-40B4-BE49-F238E27FC236}">
                    <a16:creationId xmlns:a16="http://schemas.microsoft.com/office/drawing/2014/main" id="{EDE21E00-A30B-1A54-F38A-541C565F9340}"/>
                  </a:ext>
                </a:extLst>
              </p:cNvPr>
              <p:cNvSpPr/>
              <p:nvPr/>
            </p:nvSpPr>
            <p:spPr>
              <a:xfrm>
                <a:off x="353314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2</a:t>
                </a:r>
              </a:p>
            </p:txBody>
          </p:sp>
          <p:sp>
            <p:nvSpPr>
              <p:cNvPr id="10" name="Rectangle 9">
                <a:extLst>
                  <a:ext uri="{FF2B5EF4-FFF2-40B4-BE49-F238E27FC236}">
                    <a16:creationId xmlns:a16="http://schemas.microsoft.com/office/drawing/2014/main" id="{A4F2D1BF-F61C-68D8-1070-7FA83CFF1DF3}"/>
                  </a:ext>
                </a:extLst>
              </p:cNvPr>
              <p:cNvSpPr/>
              <p:nvPr/>
            </p:nvSpPr>
            <p:spPr>
              <a:xfrm>
                <a:off x="417322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3</a:t>
                </a:r>
              </a:p>
            </p:txBody>
          </p:sp>
          <p:sp>
            <p:nvSpPr>
              <p:cNvPr id="11" name="Rectangle 10">
                <a:extLst>
                  <a:ext uri="{FF2B5EF4-FFF2-40B4-BE49-F238E27FC236}">
                    <a16:creationId xmlns:a16="http://schemas.microsoft.com/office/drawing/2014/main" id="{7D8FBC60-940C-B628-8C12-BC09ED41F408}"/>
                  </a:ext>
                </a:extLst>
              </p:cNvPr>
              <p:cNvSpPr/>
              <p:nvPr/>
            </p:nvSpPr>
            <p:spPr>
              <a:xfrm>
                <a:off x="481330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4</a:t>
                </a:r>
              </a:p>
            </p:txBody>
          </p:sp>
          <p:sp>
            <p:nvSpPr>
              <p:cNvPr id="12" name="Rectangle 11">
                <a:extLst>
                  <a:ext uri="{FF2B5EF4-FFF2-40B4-BE49-F238E27FC236}">
                    <a16:creationId xmlns:a16="http://schemas.microsoft.com/office/drawing/2014/main" id="{39443195-B9EA-DE7E-DBA2-00E011DBA1C2}"/>
                  </a:ext>
                </a:extLst>
              </p:cNvPr>
              <p:cNvSpPr/>
              <p:nvPr/>
            </p:nvSpPr>
            <p:spPr>
              <a:xfrm>
                <a:off x="545338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5</a:t>
                </a:r>
              </a:p>
            </p:txBody>
          </p:sp>
          <p:sp>
            <p:nvSpPr>
              <p:cNvPr id="13" name="Rectangle 12">
                <a:extLst>
                  <a:ext uri="{FF2B5EF4-FFF2-40B4-BE49-F238E27FC236}">
                    <a16:creationId xmlns:a16="http://schemas.microsoft.com/office/drawing/2014/main" id="{3800E23E-90B1-5279-C25A-4E2AC8972ED3}"/>
                  </a:ext>
                </a:extLst>
              </p:cNvPr>
              <p:cNvSpPr/>
              <p:nvPr/>
            </p:nvSpPr>
            <p:spPr>
              <a:xfrm>
                <a:off x="609346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6</a:t>
                </a:r>
              </a:p>
            </p:txBody>
          </p:sp>
          <p:sp>
            <p:nvSpPr>
              <p:cNvPr id="14" name="Rectangle 13">
                <a:extLst>
                  <a:ext uri="{FF2B5EF4-FFF2-40B4-BE49-F238E27FC236}">
                    <a16:creationId xmlns:a16="http://schemas.microsoft.com/office/drawing/2014/main" id="{C77FE1D7-CC95-D643-4744-7214AFBD5D15}"/>
                  </a:ext>
                </a:extLst>
              </p:cNvPr>
              <p:cNvSpPr/>
              <p:nvPr/>
            </p:nvSpPr>
            <p:spPr>
              <a:xfrm>
                <a:off x="673354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7</a:t>
                </a:r>
              </a:p>
            </p:txBody>
          </p:sp>
          <p:sp>
            <p:nvSpPr>
              <p:cNvPr id="15" name="Rectangle 14">
                <a:extLst>
                  <a:ext uri="{FF2B5EF4-FFF2-40B4-BE49-F238E27FC236}">
                    <a16:creationId xmlns:a16="http://schemas.microsoft.com/office/drawing/2014/main" id="{9DCB5281-E8A2-F396-0EC9-1F31090E63F7}"/>
                  </a:ext>
                </a:extLst>
              </p:cNvPr>
              <p:cNvSpPr/>
              <p:nvPr/>
            </p:nvSpPr>
            <p:spPr>
              <a:xfrm>
                <a:off x="737362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8</a:t>
                </a:r>
              </a:p>
            </p:txBody>
          </p:sp>
          <p:sp>
            <p:nvSpPr>
              <p:cNvPr id="16" name="Rectangle 15">
                <a:extLst>
                  <a:ext uri="{FF2B5EF4-FFF2-40B4-BE49-F238E27FC236}">
                    <a16:creationId xmlns:a16="http://schemas.microsoft.com/office/drawing/2014/main" id="{CED01229-04B7-F7D8-4C7C-A8A02458CA1E}"/>
                  </a:ext>
                </a:extLst>
              </p:cNvPr>
              <p:cNvSpPr/>
              <p:nvPr/>
            </p:nvSpPr>
            <p:spPr>
              <a:xfrm>
                <a:off x="801370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9</a:t>
                </a:r>
              </a:p>
            </p:txBody>
          </p:sp>
        </p:grpSp>
      </p:grpSp>
    </p:spTree>
    <p:extLst>
      <p:ext uri="{BB962C8B-B14F-4D97-AF65-F5344CB8AC3E}">
        <p14:creationId xmlns:p14="http://schemas.microsoft.com/office/powerpoint/2010/main" val="979381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64773-CFEA-E666-64D3-5AF21662F599}"/>
              </a:ext>
            </a:extLst>
          </p:cNvPr>
          <p:cNvSpPr>
            <a:spLocks noGrp="1"/>
          </p:cNvSpPr>
          <p:nvPr>
            <p:ph type="title"/>
          </p:nvPr>
        </p:nvSpPr>
        <p:spPr/>
        <p:txBody>
          <a:bodyPr/>
          <a:lstStyle/>
          <a:p>
            <a:r>
              <a:rPr lang="en-US" dirty="0"/>
              <a:t>More Formal Definition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5397537-824A-CCF1-8509-24B111BE4C91}"/>
                  </a:ext>
                </a:extLst>
              </p:cNvPr>
              <p:cNvSpPr>
                <a:spLocks noGrp="1"/>
              </p:cNvSpPr>
              <p:nvPr>
                <p:ph idx="1"/>
              </p:nvPr>
            </p:nvSpPr>
            <p:spPr/>
            <p:txBody>
              <a:bodyPr/>
              <a:lstStyle/>
              <a:p>
                <a:r>
                  <a:rPr lang="en-US" dirty="0"/>
                  <a:t>Input:</a:t>
                </a:r>
              </a:p>
              <a:p>
                <a:pPr lvl="1"/>
                <a:r>
                  <a:rPr lang="en-US" dirty="0"/>
                  <a:t>An array </a:t>
                </a:r>
                <a14:m>
                  <m:oMath xmlns:m="http://schemas.openxmlformats.org/officeDocument/2006/math">
                    <m:r>
                      <a:rPr lang="en-US" b="0" i="1" smtClean="0">
                        <a:latin typeface="Cambria Math" panose="02040503050406030204" pitchFamily="18" charset="0"/>
                      </a:rPr>
                      <m:t>𝐴</m:t>
                    </m:r>
                  </m:oMath>
                </a14:m>
                <a:r>
                  <a:rPr lang="en-US" dirty="0"/>
                  <a:t> of items</a:t>
                </a:r>
              </a:p>
              <a:p>
                <a:pPr lvl="1"/>
                <a:r>
                  <a:rPr lang="en-US" dirty="0"/>
                  <a:t>A comparison function for these items</a:t>
                </a:r>
              </a:p>
              <a:p>
                <a:pPr lvl="2"/>
                <a:r>
                  <a:rPr lang="en-US" dirty="0"/>
                  <a:t>Given two items </a:t>
                </a:r>
                <a14:m>
                  <m:oMath xmlns:m="http://schemas.openxmlformats.org/officeDocument/2006/math">
                    <m:r>
                      <a:rPr lang="en-US" b="0" i="1" smtClean="0">
                        <a:latin typeface="Cambria Math" panose="02040503050406030204" pitchFamily="18" charset="0"/>
                      </a:rPr>
                      <m:t>𝑥</m:t>
                    </m:r>
                  </m:oMath>
                </a14:m>
                <a:r>
                  <a:rPr lang="en-US" dirty="0"/>
                  <a:t> and </a:t>
                </a:r>
                <a14:m>
                  <m:oMath xmlns:m="http://schemas.openxmlformats.org/officeDocument/2006/math">
                    <m:r>
                      <a:rPr lang="en-US" b="0" i="1" smtClean="0">
                        <a:latin typeface="Cambria Math" panose="02040503050406030204" pitchFamily="18" charset="0"/>
                      </a:rPr>
                      <m:t>𝑦</m:t>
                    </m:r>
                  </m:oMath>
                </a14:m>
                <a:r>
                  <a:rPr lang="en-US" dirty="0"/>
                  <a:t>, we can determine whether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&lt;</m:t>
                    </m:r>
                    <m:r>
                      <a:rPr lang="en-US" b="0" i="1" smtClean="0">
                        <a:latin typeface="Cambria Math" panose="02040503050406030204" pitchFamily="18" charset="0"/>
                      </a:rPr>
                      <m:t>𝑦</m:t>
                    </m:r>
                  </m:oMath>
                </a14:m>
                <a:r>
                  <a:rPr lang="en-US" dirty="0"/>
                  <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&gt;</m:t>
                    </m:r>
                    <m:r>
                      <a:rPr lang="en-US" b="0" i="1" smtClean="0">
                        <a:latin typeface="Cambria Math" panose="02040503050406030204" pitchFamily="18" charset="0"/>
                      </a:rPr>
                      <m:t>𝑦</m:t>
                    </m:r>
                  </m:oMath>
                </a14:m>
                <a:r>
                  <a:rPr lang="en-US" dirty="0"/>
                  <a:t>, or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endParaRPr lang="en-US" dirty="0"/>
              </a:p>
              <a:p>
                <a:r>
                  <a:rPr lang="en-US" dirty="0"/>
                  <a:t>Output:</a:t>
                </a:r>
              </a:p>
              <a:p>
                <a:pPr lvl="1"/>
                <a:r>
                  <a:rPr lang="en-US" dirty="0"/>
                  <a:t>A permutation of </a:t>
                </a:r>
                <a14:m>
                  <m:oMath xmlns:m="http://schemas.openxmlformats.org/officeDocument/2006/math">
                    <m:r>
                      <a:rPr lang="en-US" b="0" i="1" smtClean="0">
                        <a:latin typeface="Cambria Math" panose="02040503050406030204" pitchFamily="18" charset="0"/>
                      </a:rPr>
                      <m:t>𝐴</m:t>
                    </m:r>
                  </m:oMath>
                </a14:m>
                <a:r>
                  <a:rPr lang="en-US" dirty="0"/>
                  <a:t> such that if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oMath>
                </a14:m>
                <a:r>
                  <a:rPr lang="en-US" dirty="0"/>
                  <a:t> then </a:t>
                </a:r>
                <a14:m>
                  <m:oMath xmlns:m="http://schemas.openxmlformats.org/officeDocument/2006/math">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a14:m>
                <a:endParaRPr lang="en-US" dirty="0"/>
              </a:p>
              <a:p>
                <a:pPr lvl="1"/>
                <a:r>
                  <a:rPr lang="en-US" dirty="0"/>
                  <a:t>Permutation: a sequence of the same items but perhaps in a different order</a:t>
                </a:r>
              </a:p>
            </p:txBody>
          </p:sp>
        </mc:Choice>
        <mc:Fallback xmlns="">
          <p:sp>
            <p:nvSpPr>
              <p:cNvPr id="3" name="Content Placeholder 2">
                <a:extLst>
                  <a:ext uri="{FF2B5EF4-FFF2-40B4-BE49-F238E27FC236}">
                    <a16:creationId xmlns:a16="http://schemas.microsoft.com/office/drawing/2014/main" id="{35397537-824A-CCF1-8509-24B111BE4C91}"/>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2039934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50236-5662-84E4-1E2C-8131ADED1E5A}"/>
              </a:ext>
            </a:extLst>
          </p:cNvPr>
          <p:cNvSpPr>
            <a:spLocks noGrp="1"/>
          </p:cNvSpPr>
          <p:nvPr>
            <p:ph type="title"/>
          </p:nvPr>
        </p:nvSpPr>
        <p:spPr/>
        <p:txBody>
          <a:bodyPr/>
          <a:lstStyle/>
          <a:p>
            <a:r>
              <a:rPr lang="en-US" dirty="0"/>
              <a:t>Sorting “Landscape”</a:t>
            </a:r>
          </a:p>
        </p:txBody>
      </p:sp>
      <p:sp>
        <p:nvSpPr>
          <p:cNvPr id="3" name="Content Placeholder 2">
            <a:extLst>
              <a:ext uri="{FF2B5EF4-FFF2-40B4-BE49-F238E27FC236}">
                <a16:creationId xmlns:a16="http://schemas.microsoft.com/office/drawing/2014/main" id="{C4887EE2-0B7B-E6D3-DAF0-140E12D6FB63}"/>
              </a:ext>
            </a:extLst>
          </p:cNvPr>
          <p:cNvSpPr>
            <a:spLocks noGrp="1"/>
          </p:cNvSpPr>
          <p:nvPr>
            <p:ph idx="1"/>
          </p:nvPr>
        </p:nvSpPr>
        <p:spPr/>
        <p:txBody>
          <a:bodyPr/>
          <a:lstStyle/>
          <a:p>
            <a:r>
              <a:rPr lang="en-US" dirty="0"/>
              <a:t>There is no singular best algorithm for sorting</a:t>
            </a:r>
          </a:p>
          <a:p>
            <a:r>
              <a:rPr lang="en-US" dirty="0"/>
              <a:t>Some are faster, some are slower</a:t>
            </a:r>
          </a:p>
          <a:p>
            <a:r>
              <a:rPr lang="en-US" dirty="0"/>
              <a:t>Some use more memory, some use less</a:t>
            </a:r>
          </a:p>
          <a:p>
            <a:r>
              <a:rPr lang="en-US" dirty="0"/>
              <a:t>Some are super extra fast if your data matches particular assumptions</a:t>
            </a:r>
          </a:p>
          <a:p>
            <a:r>
              <a:rPr lang="en-US" dirty="0"/>
              <a:t>Some have other special properties that make them valuable</a:t>
            </a:r>
          </a:p>
          <a:p>
            <a:r>
              <a:rPr lang="en-US" dirty="0"/>
              <a:t>No sorting algorithm can have only all the “best” attributes</a:t>
            </a:r>
          </a:p>
        </p:txBody>
      </p:sp>
    </p:spTree>
    <p:extLst>
      <p:ext uri="{BB962C8B-B14F-4D97-AF65-F5344CB8AC3E}">
        <p14:creationId xmlns:p14="http://schemas.microsoft.com/office/powerpoint/2010/main" val="3469253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Insertion Sort</a:t>
            </a:r>
          </a:p>
        </p:txBody>
      </p:sp>
      <p:sp>
        <p:nvSpPr>
          <p:cNvPr id="3" name="Content Placeholder 2"/>
          <p:cNvSpPr>
            <a:spLocks noGrp="1"/>
          </p:cNvSpPr>
          <p:nvPr>
            <p:ph idx="1"/>
          </p:nvPr>
        </p:nvSpPr>
        <p:spPr>
          <a:xfrm>
            <a:off x="1981200" y="1600201"/>
            <a:ext cx="8229600" cy="1066800"/>
          </a:xfrm>
        </p:spPr>
        <p:txBody>
          <a:bodyPr/>
          <a:lstStyle/>
          <a:p>
            <a:r>
              <a:rPr lang="en-US" dirty="0"/>
              <a:t>Idea: Maintain a </a:t>
            </a:r>
            <a:r>
              <a:rPr lang="en-US" dirty="0">
                <a:solidFill>
                  <a:srgbClr val="FF0000"/>
                </a:solidFill>
              </a:rPr>
              <a:t>sorted list prefix</a:t>
            </a:r>
            <a:r>
              <a:rPr lang="en-US" dirty="0"/>
              <a:t>, extend that prefix by “inserting” the </a:t>
            </a:r>
            <a:r>
              <a:rPr lang="en-US" dirty="0">
                <a:solidFill>
                  <a:schemeClr val="accent1"/>
                </a:solidFill>
              </a:rPr>
              <a:t>next element</a:t>
            </a:r>
          </a:p>
        </p:txBody>
      </p:sp>
      <p:grpSp>
        <p:nvGrpSpPr>
          <p:cNvPr id="5" name="Group 4" descr="A partially-sorted array. Indices 0 through 5 are in sorted order (ascending), and we call this the &quot;sorted prefix&quot; of the array. The next step is to extend the length of the sorted prefix by placing index 6 in the right place.&#10;&#10;We do that by comparing that item with the item immediately before it in the array. If the new item is smaller, we swap it with the value to its left and continue. If larger then we are done with inserting that new item.&#10;&#10;In this case, the new item at index 6 is 9 and the item at index 5 is 12. ">
            <a:extLst>
              <a:ext uri="{FF2B5EF4-FFF2-40B4-BE49-F238E27FC236}">
                <a16:creationId xmlns:a16="http://schemas.microsoft.com/office/drawing/2014/main" id="{EE922EF1-E50C-6B91-FADC-0E8729A431BF}"/>
              </a:ext>
            </a:extLst>
          </p:cNvPr>
          <p:cNvGrpSpPr/>
          <p:nvPr/>
        </p:nvGrpSpPr>
        <p:grpSpPr>
          <a:xfrm>
            <a:off x="2855224" y="2678668"/>
            <a:ext cx="6403076" cy="1283732"/>
            <a:chOff x="2855224" y="2678668"/>
            <a:chExt cx="6403076" cy="1283732"/>
          </a:xfrm>
        </p:grpSpPr>
        <p:grpSp>
          <p:nvGrpSpPr>
            <p:cNvPr id="30" name="Group 29"/>
            <p:cNvGrpSpPr/>
            <p:nvPr/>
          </p:nvGrpSpPr>
          <p:grpSpPr>
            <a:xfrm>
              <a:off x="2855224" y="3429000"/>
              <a:ext cx="6403076" cy="533400"/>
              <a:chOff x="1064524" y="3429000"/>
              <a:chExt cx="6403076" cy="533400"/>
            </a:xfrm>
          </p:grpSpPr>
          <p:sp>
            <p:nvSpPr>
              <p:cNvPr id="31" name="Rectangle 30"/>
              <p:cNvSpPr/>
              <p:nvPr/>
            </p:nvSpPr>
            <p:spPr>
              <a:xfrm>
                <a:off x="1064524" y="34290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32" name="Rectangle 31"/>
              <p:cNvSpPr/>
              <p:nvPr/>
            </p:nvSpPr>
            <p:spPr>
              <a:xfrm>
                <a:off x="1597924" y="34290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33" name="Rectangle 32"/>
              <p:cNvSpPr/>
              <p:nvPr/>
            </p:nvSpPr>
            <p:spPr>
              <a:xfrm>
                <a:off x="2131893" y="34290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34" name="Rectangle 33"/>
              <p:cNvSpPr/>
              <p:nvPr/>
            </p:nvSpPr>
            <p:spPr>
              <a:xfrm>
                <a:off x="2665293" y="34290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35" name="Rectangle 34"/>
              <p:cNvSpPr/>
              <p:nvPr/>
            </p:nvSpPr>
            <p:spPr>
              <a:xfrm>
                <a:off x="3198693" y="34290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36" name="Rectangle 35"/>
              <p:cNvSpPr/>
              <p:nvPr/>
            </p:nvSpPr>
            <p:spPr>
              <a:xfrm>
                <a:off x="3732662" y="34290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12</a:t>
                </a:r>
              </a:p>
            </p:txBody>
          </p:sp>
          <p:sp>
            <p:nvSpPr>
              <p:cNvPr id="37" name="Rectangle 36"/>
              <p:cNvSpPr/>
              <p:nvPr/>
            </p:nvSpPr>
            <p:spPr>
              <a:xfrm>
                <a:off x="4266062" y="3429000"/>
                <a:ext cx="533400" cy="533400"/>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38" name="Rectangle 37"/>
              <p:cNvSpPr/>
              <p:nvPr/>
            </p:nvSpPr>
            <p:spPr>
              <a:xfrm>
                <a:off x="4799462" y="34290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39" name="Rectangle 38"/>
              <p:cNvSpPr/>
              <p:nvPr/>
            </p:nvSpPr>
            <p:spPr>
              <a:xfrm>
                <a:off x="5333431" y="34290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40" name="Rectangle 39"/>
              <p:cNvSpPr/>
              <p:nvPr/>
            </p:nvSpPr>
            <p:spPr>
              <a:xfrm>
                <a:off x="5866831" y="34290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41" name="Rectangle 40"/>
              <p:cNvSpPr/>
              <p:nvPr/>
            </p:nvSpPr>
            <p:spPr>
              <a:xfrm>
                <a:off x="6400231" y="34290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42" name="Rectangle 41"/>
              <p:cNvSpPr/>
              <p:nvPr/>
            </p:nvSpPr>
            <p:spPr>
              <a:xfrm>
                <a:off x="6934200" y="34290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11</a:t>
                </a:r>
              </a:p>
            </p:txBody>
          </p:sp>
        </p:grpSp>
        <p:sp>
          <p:nvSpPr>
            <p:cNvPr id="44" name="TextBox 43"/>
            <p:cNvSpPr txBox="1"/>
            <p:nvPr/>
          </p:nvSpPr>
          <p:spPr>
            <a:xfrm>
              <a:off x="3761508" y="2678668"/>
              <a:ext cx="1388970" cy="369332"/>
            </a:xfrm>
            <a:prstGeom prst="rect">
              <a:avLst/>
            </a:prstGeom>
            <a:noFill/>
          </p:spPr>
          <p:txBody>
            <a:bodyPr wrap="none" rtlCol="0">
              <a:spAutoFit/>
            </a:bodyPr>
            <a:lstStyle/>
            <a:p>
              <a:r>
                <a:rPr lang="en-US" dirty="0">
                  <a:solidFill>
                    <a:srgbClr val="FF0000"/>
                  </a:solidFill>
                </a:rPr>
                <a:t>Sorted Prefix</a:t>
              </a:r>
            </a:p>
          </p:txBody>
        </p:sp>
        <p:sp>
          <p:nvSpPr>
            <p:cNvPr id="84" name="Right Brace 83"/>
            <p:cNvSpPr/>
            <p:nvPr/>
          </p:nvSpPr>
          <p:spPr>
            <a:xfrm rot="16200000">
              <a:off x="4227393" y="1599631"/>
              <a:ext cx="457200" cy="3201538"/>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5" name="Group 44" descr="Because 9 is smaller than 12, we swap the values so that 9 is now at index 5 and 12 is at index 6.&#10;&#10;Next we compare 9 with the item at index 4, in this case that value is 10."/>
          <p:cNvGrpSpPr/>
          <p:nvPr/>
        </p:nvGrpSpPr>
        <p:grpSpPr>
          <a:xfrm>
            <a:off x="2855224" y="4114800"/>
            <a:ext cx="6403076" cy="533400"/>
            <a:chOff x="1064524" y="3429000"/>
            <a:chExt cx="6403076" cy="533400"/>
          </a:xfrm>
        </p:grpSpPr>
        <p:sp>
          <p:nvSpPr>
            <p:cNvPr id="46" name="Rectangle 45"/>
            <p:cNvSpPr/>
            <p:nvPr/>
          </p:nvSpPr>
          <p:spPr>
            <a:xfrm>
              <a:off x="1064524" y="34290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47" name="Rectangle 46"/>
            <p:cNvSpPr/>
            <p:nvPr/>
          </p:nvSpPr>
          <p:spPr>
            <a:xfrm>
              <a:off x="1597924" y="34290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48" name="Rectangle 47"/>
            <p:cNvSpPr/>
            <p:nvPr/>
          </p:nvSpPr>
          <p:spPr>
            <a:xfrm>
              <a:off x="2131893" y="34290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49" name="Rectangle 48"/>
            <p:cNvSpPr/>
            <p:nvPr/>
          </p:nvSpPr>
          <p:spPr>
            <a:xfrm>
              <a:off x="2665293" y="34290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50" name="Rectangle 49"/>
            <p:cNvSpPr/>
            <p:nvPr/>
          </p:nvSpPr>
          <p:spPr>
            <a:xfrm>
              <a:off x="3198693" y="34290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51" name="Rectangle 50"/>
            <p:cNvSpPr/>
            <p:nvPr/>
          </p:nvSpPr>
          <p:spPr>
            <a:xfrm>
              <a:off x="3732662" y="3429000"/>
              <a:ext cx="533400" cy="533400"/>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52" name="Rectangle 51"/>
            <p:cNvSpPr/>
            <p:nvPr/>
          </p:nvSpPr>
          <p:spPr>
            <a:xfrm>
              <a:off x="4266062" y="34290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12</a:t>
              </a:r>
            </a:p>
          </p:txBody>
        </p:sp>
        <p:sp>
          <p:nvSpPr>
            <p:cNvPr id="53" name="Rectangle 52"/>
            <p:cNvSpPr/>
            <p:nvPr/>
          </p:nvSpPr>
          <p:spPr>
            <a:xfrm>
              <a:off x="4799462" y="34290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54" name="Rectangle 53"/>
            <p:cNvSpPr/>
            <p:nvPr/>
          </p:nvSpPr>
          <p:spPr>
            <a:xfrm>
              <a:off x="5333431" y="34290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55" name="Rectangle 54"/>
            <p:cNvSpPr/>
            <p:nvPr/>
          </p:nvSpPr>
          <p:spPr>
            <a:xfrm>
              <a:off x="5866831" y="34290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56" name="Rectangle 55"/>
            <p:cNvSpPr/>
            <p:nvPr/>
          </p:nvSpPr>
          <p:spPr>
            <a:xfrm>
              <a:off x="6400231" y="34290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57" name="Rectangle 56"/>
            <p:cNvSpPr/>
            <p:nvPr/>
          </p:nvSpPr>
          <p:spPr>
            <a:xfrm>
              <a:off x="6934200" y="34290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11</a:t>
              </a:r>
            </a:p>
          </p:txBody>
        </p:sp>
      </p:grpSp>
      <p:grpSp>
        <p:nvGrpSpPr>
          <p:cNvPr id="58" name="Group 57" descr="Because 9 is smaller than 14, we swap the values so that 9 is now at index 4 and 10 is at index 5.&#10;&#10;Next we compare 9 with the item at index 3, in this case that value is 8."/>
          <p:cNvGrpSpPr/>
          <p:nvPr/>
        </p:nvGrpSpPr>
        <p:grpSpPr>
          <a:xfrm>
            <a:off x="2855224" y="4800600"/>
            <a:ext cx="6403076" cy="533400"/>
            <a:chOff x="1064524" y="3429000"/>
            <a:chExt cx="6403076" cy="533400"/>
          </a:xfrm>
        </p:grpSpPr>
        <p:sp>
          <p:nvSpPr>
            <p:cNvPr id="59" name="Rectangle 58"/>
            <p:cNvSpPr/>
            <p:nvPr/>
          </p:nvSpPr>
          <p:spPr>
            <a:xfrm>
              <a:off x="1064524" y="34290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60" name="Rectangle 59"/>
            <p:cNvSpPr/>
            <p:nvPr/>
          </p:nvSpPr>
          <p:spPr>
            <a:xfrm>
              <a:off x="1597924" y="34290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61" name="Rectangle 60"/>
            <p:cNvSpPr/>
            <p:nvPr/>
          </p:nvSpPr>
          <p:spPr>
            <a:xfrm>
              <a:off x="2131893" y="34290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62" name="Rectangle 61"/>
            <p:cNvSpPr/>
            <p:nvPr/>
          </p:nvSpPr>
          <p:spPr>
            <a:xfrm>
              <a:off x="2665293" y="34290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63" name="Rectangle 62"/>
            <p:cNvSpPr/>
            <p:nvPr/>
          </p:nvSpPr>
          <p:spPr>
            <a:xfrm>
              <a:off x="3198693" y="3429000"/>
              <a:ext cx="533400" cy="533400"/>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64" name="Rectangle 63"/>
            <p:cNvSpPr/>
            <p:nvPr/>
          </p:nvSpPr>
          <p:spPr>
            <a:xfrm>
              <a:off x="3732662" y="34290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65" name="Rectangle 64"/>
            <p:cNvSpPr/>
            <p:nvPr/>
          </p:nvSpPr>
          <p:spPr>
            <a:xfrm>
              <a:off x="4266062" y="34290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12</a:t>
              </a:r>
            </a:p>
          </p:txBody>
        </p:sp>
        <p:sp>
          <p:nvSpPr>
            <p:cNvPr id="66" name="Rectangle 65"/>
            <p:cNvSpPr/>
            <p:nvPr/>
          </p:nvSpPr>
          <p:spPr>
            <a:xfrm>
              <a:off x="4799462" y="34290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67" name="Rectangle 66"/>
            <p:cNvSpPr/>
            <p:nvPr/>
          </p:nvSpPr>
          <p:spPr>
            <a:xfrm>
              <a:off x="5333431" y="34290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68" name="Rectangle 67"/>
            <p:cNvSpPr/>
            <p:nvPr/>
          </p:nvSpPr>
          <p:spPr>
            <a:xfrm>
              <a:off x="5866831" y="34290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69" name="Rectangle 68"/>
            <p:cNvSpPr/>
            <p:nvPr/>
          </p:nvSpPr>
          <p:spPr>
            <a:xfrm>
              <a:off x="6400231" y="34290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70" name="Rectangle 69"/>
            <p:cNvSpPr/>
            <p:nvPr/>
          </p:nvSpPr>
          <p:spPr>
            <a:xfrm>
              <a:off x="6934200" y="34290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11</a:t>
              </a:r>
            </a:p>
          </p:txBody>
        </p:sp>
      </p:grpSp>
      <p:grpSp>
        <p:nvGrpSpPr>
          <p:cNvPr id="6" name="Group 5" descr="Because 9 is greater than or equal to 8 we do not swap the values, and now the sorted prefix has been extended by 1 index.&#10;">
            <a:extLst>
              <a:ext uri="{FF2B5EF4-FFF2-40B4-BE49-F238E27FC236}">
                <a16:creationId xmlns:a16="http://schemas.microsoft.com/office/drawing/2014/main" id="{A76D8002-1B77-BB07-1975-451E6BD8DE4B}"/>
              </a:ext>
            </a:extLst>
          </p:cNvPr>
          <p:cNvGrpSpPr/>
          <p:nvPr/>
        </p:nvGrpSpPr>
        <p:grpSpPr>
          <a:xfrm>
            <a:off x="2855224" y="5421868"/>
            <a:ext cx="6403076" cy="1283732"/>
            <a:chOff x="2855224" y="5421868"/>
            <a:chExt cx="6403076" cy="1283732"/>
          </a:xfrm>
        </p:grpSpPr>
        <p:sp>
          <p:nvSpPr>
            <p:cNvPr id="43" name="Right Brace 42"/>
            <p:cNvSpPr/>
            <p:nvPr/>
          </p:nvSpPr>
          <p:spPr>
            <a:xfrm rot="16200000">
              <a:off x="4494093" y="4076131"/>
              <a:ext cx="457200" cy="3734938"/>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1" name="Group 70"/>
            <p:cNvGrpSpPr/>
            <p:nvPr/>
          </p:nvGrpSpPr>
          <p:grpSpPr>
            <a:xfrm>
              <a:off x="2855224" y="6172200"/>
              <a:ext cx="6403076" cy="533400"/>
              <a:chOff x="1064524" y="3429000"/>
              <a:chExt cx="6403076" cy="533400"/>
            </a:xfrm>
          </p:grpSpPr>
          <p:sp>
            <p:nvSpPr>
              <p:cNvPr id="72" name="Rectangle 71"/>
              <p:cNvSpPr/>
              <p:nvPr/>
            </p:nvSpPr>
            <p:spPr>
              <a:xfrm>
                <a:off x="1064524" y="34290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73" name="Rectangle 72"/>
              <p:cNvSpPr/>
              <p:nvPr/>
            </p:nvSpPr>
            <p:spPr>
              <a:xfrm>
                <a:off x="1597924" y="34290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74" name="Rectangle 73"/>
              <p:cNvSpPr/>
              <p:nvPr/>
            </p:nvSpPr>
            <p:spPr>
              <a:xfrm>
                <a:off x="2131893" y="34290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75" name="Rectangle 74"/>
              <p:cNvSpPr/>
              <p:nvPr/>
            </p:nvSpPr>
            <p:spPr>
              <a:xfrm>
                <a:off x="2665293" y="34290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76" name="Rectangle 75"/>
              <p:cNvSpPr/>
              <p:nvPr/>
            </p:nvSpPr>
            <p:spPr>
              <a:xfrm>
                <a:off x="3198693" y="34290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77" name="Rectangle 76"/>
              <p:cNvSpPr/>
              <p:nvPr/>
            </p:nvSpPr>
            <p:spPr>
              <a:xfrm>
                <a:off x="3732662" y="34290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78" name="Rectangle 77"/>
              <p:cNvSpPr/>
              <p:nvPr/>
            </p:nvSpPr>
            <p:spPr>
              <a:xfrm>
                <a:off x="4266062" y="34290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12</a:t>
                </a:r>
              </a:p>
            </p:txBody>
          </p:sp>
          <p:sp>
            <p:nvSpPr>
              <p:cNvPr id="79" name="Rectangle 78"/>
              <p:cNvSpPr/>
              <p:nvPr/>
            </p:nvSpPr>
            <p:spPr>
              <a:xfrm>
                <a:off x="4799462" y="34290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80" name="Rectangle 79"/>
              <p:cNvSpPr/>
              <p:nvPr/>
            </p:nvSpPr>
            <p:spPr>
              <a:xfrm>
                <a:off x="5333431" y="34290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81" name="Rectangle 80"/>
              <p:cNvSpPr/>
              <p:nvPr/>
            </p:nvSpPr>
            <p:spPr>
              <a:xfrm>
                <a:off x="5866831" y="34290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82" name="Rectangle 81"/>
              <p:cNvSpPr/>
              <p:nvPr/>
            </p:nvSpPr>
            <p:spPr>
              <a:xfrm>
                <a:off x="6400231" y="34290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83" name="Rectangle 82"/>
              <p:cNvSpPr/>
              <p:nvPr/>
            </p:nvSpPr>
            <p:spPr>
              <a:xfrm>
                <a:off x="6934200" y="34290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11</a:t>
                </a:r>
              </a:p>
            </p:txBody>
          </p:sp>
        </p:grpSp>
        <p:sp>
          <p:nvSpPr>
            <p:cNvPr id="85" name="TextBox 84"/>
            <p:cNvSpPr txBox="1"/>
            <p:nvPr/>
          </p:nvSpPr>
          <p:spPr>
            <a:xfrm>
              <a:off x="4028208" y="5421868"/>
              <a:ext cx="1388970" cy="369332"/>
            </a:xfrm>
            <a:prstGeom prst="rect">
              <a:avLst/>
            </a:prstGeom>
            <a:noFill/>
          </p:spPr>
          <p:txBody>
            <a:bodyPr wrap="none" rtlCol="0">
              <a:spAutoFit/>
            </a:bodyPr>
            <a:lstStyle/>
            <a:p>
              <a:r>
                <a:rPr lang="en-US" dirty="0">
                  <a:solidFill>
                    <a:srgbClr val="FF0000"/>
                  </a:solidFill>
                </a:rPr>
                <a:t>Sorted Prefix</a:t>
              </a:r>
            </a:p>
          </p:txBody>
        </p:sp>
      </p:grpSp>
    </p:spTree>
    <p:extLst>
      <p:ext uri="{BB962C8B-B14F-4D97-AF65-F5344CB8AC3E}">
        <p14:creationId xmlns:p14="http://schemas.microsoft.com/office/powerpoint/2010/main" val="404078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0E331-20F3-CCA9-529D-FE34B4D8CD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4F9BF5-3D98-FDB3-0536-F52EC51AEA50}"/>
              </a:ext>
            </a:extLst>
          </p:cNvPr>
          <p:cNvSpPr>
            <a:spLocks noGrp="1"/>
          </p:cNvSpPr>
          <p:nvPr>
            <p:ph type="title"/>
          </p:nvPr>
        </p:nvSpPr>
        <p:spPr/>
        <p:txBody>
          <a:bodyPr/>
          <a:lstStyle/>
          <a:p>
            <a:r>
              <a:rPr lang="en-US" dirty="0"/>
              <a:t>Insertion Sort - Summary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3098659-16A5-7134-405A-EC34150F6932}"/>
                  </a:ext>
                </a:extLst>
              </p:cNvPr>
              <p:cNvSpPr>
                <a:spLocks noGrp="1"/>
              </p:cNvSpPr>
              <p:nvPr>
                <p:ph idx="1"/>
              </p:nvPr>
            </p:nvSpPr>
            <p:spPr>
              <a:xfrm>
                <a:off x="838200" y="1402188"/>
                <a:ext cx="11252200" cy="1678693"/>
              </a:xfrm>
            </p:spPr>
            <p:txBody>
              <a:bodyPr>
                <a:normAutofit fontScale="77500" lnSpcReduction="20000"/>
              </a:bodyPr>
              <a:lstStyle/>
              <a:p>
                <a:r>
                  <a:rPr lang="en-US" dirty="0"/>
                  <a:t>If the items at index </a:t>
                </a:r>
                <a14:m>
                  <m:oMath xmlns:m="http://schemas.openxmlformats.org/officeDocument/2006/math">
                    <m:r>
                      <a:rPr lang="en-US" b="0" i="1" smtClean="0">
                        <a:latin typeface="Cambria Math" panose="02040503050406030204" pitchFamily="18" charset="0"/>
                      </a:rPr>
                      <m:t>0</m:t>
                    </m:r>
                  </m:oMath>
                </a14:m>
                <a:r>
                  <a:rPr lang="en-US" dirty="0"/>
                  <a:t> and </a:t>
                </a:r>
                <a14:m>
                  <m:oMath xmlns:m="http://schemas.openxmlformats.org/officeDocument/2006/math">
                    <m:r>
                      <a:rPr lang="en-US" b="0" i="1" smtClean="0">
                        <a:latin typeface="Cambria Math" panose="02040503050406030204" pitchFamily="18" charset="0"/>
                      </a:rPr>
                      <m:t>1</m:t>
                    </m:r>
                  </m:oMath>
                </a14:m>
                <a:r>
                  <a:rPr lang="en-US" dirty="0"/>
                  <a:t> are out of order, swap them</a:t>
                </a:r>
              </a:p>
              <a:p>
                <a:r>
                  <a:rPr lang="en-US" dirty="0"/>
                  <a:t>Keep swapping the item at index </a:t>
                </a:r>
                <a14:m>
                  <m:oMath xmlns:m="http://schemas.openxmlformats.org/officeDocument/2006/math">
                    <m:r>
                      <a:rPr lang="en-US" b="0" i="1" smtClean="0">
                        <a:latin typeface="Cambria Math" panose="02040503050406030204" pitchFamily="18" charset="0"/>
                      </a:rPr>
                      <m:t>2</m:t>
                    </m:r>
                  </m:oMath>
                </a14:m>
                <a:r>
                  <a:rPr lang="en-US" dirty="0"/>
                  <a:t> with the thing to its left as long as the left thing is larger</a:t>
                </a:r>
              </a:p>
              <a:p>
                <a:r>
                  <a:rPr lang="en-US" dirty="0"/>
                  <a:t>…</a:t>
                </a:r>
              </a:p>
              <a:p>
                <a:r>
                  <a:rPr lang="en-US" dirty="0"/>
                  <a:t>Keep swapping the item at index </a:t>
                </a:r>
                <a14:m>
                  <m:oMath xmlns:m="http://schemas.openxmlformats.org/officeDocument/2006/math">
                    <m:r>
                      <a:rPr lang="en-US" b="0" i="1" smtClean="0">
                        <a:latin typeface="Cambria Math" panose="02040503050406030204" pitchFamily="18" charset="0"/>
                      </a:rPr>
                      <m:t>𝑖</m:t>
                    </m:r>
                  </m:oMath>
                </a14:m>
                <a:r>
                  <a:rPr lang="en-US" dirty="0"/>
                  <a:t> with the thing to its left as long as the left thing is larger</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475C29A1-5CF0-19FF-2850-9349F3E580DF}"/>
                  </a:ext>
                </a:extLst>
              </p:cNvPr>
              <p:cNvSpPr>
                <a:spLocks noGrp="1" noRot="1" noChangeAspect="1" noMove="1" noResize="1" noEditPoints="1" noAdjustHandles="1" noChangeArrowheads="1" noChangeShapeType="1" noTextEdit="1"/>
              </p:cNvSpPr>
              <p:nvPr>
                <p:ph idx="1"/>
              </p:nvPr>
            </p:nvSpPr>
            <p:spPr>
              <a:xfrm>
                <a:off x="838200" y="1402188"/>
                <a:ext cx="11252200" cy="1678693"/>
              </a:xfrm>
              <a:blipFill>
                <a:blip r:embed="rId2"/>
                <a:stretch>
                  <a:fillRect l="-650" t="-7636"/>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AE58BB90-BAEE-B9B7-5449-BE92204DBDC4}"/>
              </a:ext>
            </a:extLst>
          </p:cNvPr>
          <p:cNvSpPr txBox="1"/>
          <p:nvPr/>
        </p:nvSpPr>
        <p:spPr>
          <a:xfrm>
            <a:off x="574040" y="2548283"/>
            <a:ext cx="4434840" cy="3139321"/>
          </a:xfrm>
          <a:prstGeom prst="rect">
            <a:avLst/>
          </a:prstGeom>
          <a:noFill/>
        </p:spPr>
        <p:txBody>
          <a:bodyPr wrap="square" rtlCol="0">
            <a:spAutoFit/>
          </a:bodyPr>
          <a:lstStyle/>
          <a:p>
            <a:endParaRPr lang="en-US" dirty="0"/>
          </a:p>
          <a:p>
            <a:r>
              <a:rPr lang="en-US" dirty="0"/>
              <a:t>for (</a:t>
            </a:r>
            <a:r>
              <a:rPr lang="en-US" dirty="0" err="1"/>
              <a:t>i</a:t>
            </a:r>
            <a:r>
              <a:rPr lang="en-US" dirty="0"/>
              <a:t>=1; </a:t>
            </a:r>
            <a:r>
              <a:rPr lang="en-US" dirty="0" err="1"/>
              <a:t>i</a:t>
            </a:r>
            <a:r>
              <a:rPr lang="en-US" dirty="0"/>
              <a:t>&lt;</a:t>
            </a:r>
            <a:r>
              <a:rPr lang="en-US" dirty="0" err="1"/>
              <a:t>a.length</a:t>
            </a:r>
            <a:r>
              <a:rPr lang="en-US" dirty="0"/>
              <a:t>; </a:t>
            </a:r>
            <a:r>
              <a:rPr lang="en-US" dirty="0" err="1"/>
              <a:t>i</a:t>
            </a:r>
            <a:r>
              <a:rPr lang="en-US" dirty="0"/>
              <a:t>++){</a:t>
            </a:r>
          </a:p>
          <a:p>
            <a:r>
              <a:rPr lang="en-US" dirty="0"/>
              <a:t>        </a:t>
            </a:r>
            <a:r>
              <a:rPr lang="en-US" dirty="0" err="1"/>
              <a:t>prev</a:t>
            </a:r>
            <a:r>
              <a:rPr lang="en-US" dirty="0"/>
              <a:t> = i-1;</a:t>
            </a:r>
          </a:p>
          <a:p>
            <a:r>
              <a:rPr lang="en-US" dirty="0"/>
              <a:t>        while(a[</a:t>
            </a:r>
            <a:r>
              <a:rPr lang="en-US" dirty="0" err="1"/>
              <a:t>i</a:t>
            </a:r>
            <a:r>
              <a:rPr lang="en-US" dirty="0"/>
              <a:t>] &lt; a[</a:t>
            </a:r>
            <a:r>
              <a:rPr lang="en-US" dirty="0" err="1"/>
              <a:t>prev</a:t>
            </a:r>
            <a:r>
              <a:rPr lang="en-US" dirty="0"/>
              <a:t>] &amp;&amp; </a:t>
            </a:r>
            <a:r>
              <a:rPr lang="en-US" dirty="0" err="1"/>
              <a:t>prev</a:t>
            </a:r>
            <a:r>
              <a:rPr lang="en-US" dirty="0"/>
              <a:t> &gt; -1){</a:t>
            </a:r>
          </a:p>
          <a:p>
            <a:r>
              <a:rPr lang="en-US" dirty="0"/>
              <a:t>                temp = a[</a:t>
            </a:r>
            <a:r>
              <a:rPr lang="en-US" dirty="0" err="1"/>
              <a:t>i</a:t>
            </a:r>
            <a:r>
              <a:rPr lang="en-US" dirty="0"/>
              <a:t>];</a:t>
            </a:r>
          </a:p>
          <a:p>
            <a:r>
              <a:rPr lang="en-US" dirty="0"/>
              <a:t>                a[</a:t>
            </a:r>
            <a:r>
              <a:rPr lang="en-US" dirty="0" err="1"/>
              <a:t>i</a:t>
            </a:r>
            <a:r>
              <a:rPr lang="en-US" dirty="0"/>
              <a:t>] = a[</a:t>
            </a:r>
            <a:r>
              <a:rPr lang="en-US" dirty="0" err="1"/>
              <a:t>prev</a:t>
            </a:r>
            <a:r>
              <a:rPr lang="en-US" dirty="0"/>
              <a:t>];</a:t>
            </a:r>
          </a:p>
          <a:p>
            <a:r>
              <a:rPr lang="en-US" dirty="0"/>
              <a:t>                a[</a:t>
            </a:r>
            <a:r>
              <a:rPr lang="en-US" dirty="0" err="1"/>
              <a:t>prev</a:t>
            </a:r>
            <a:r>
              <a:rPr lang="en-US" dirty="0"/>
              <a:t>] = a[</a:t>
            </a:r>
            <a:r>
              <a:rPr lang="en-US" dirty="0" err="1"/>
              <a:t>i</a:t>
            </a:r>
            <a:r>
              <a:rPr lang="en-US" dirty="0"/>
              <a:t>];</a:t>
            </a:r>
          </a:p>
          <a:p>
            <a:r>
              <a:rPr lang="en-US" dirty="0"/>
              <a:t>                </a:t>
            </a:r>
            <a:r>
              <a:rPr lang="en-US" dirty="0" err="1"/>
              <a:t>i</a:t>
            </a:r>
            <a:r>
              <a:rPr lang="en-US" dirty="0"/>
              <a:t>--;</a:t>
            </a:r>
          </a:p>
          <a:p>
            <a:r>
              <a:rPr lang="en-US" dirty="0"/>
              <a:t>                </a:t>
            </a:r>
            <a:r>
              <a:rPr lang="en-US" dirty="0" err="1"/>
              <a:t>prev</a:t>
            </a:r>
            <a:r>
              <a:rPr lang="en-US" dirty="0"/>
              <a:t>--;</a:t>
            </a:r>
          </a:p>
          <a:p>
            <a:r>
              <a:rPr lang="en-US" dirty="0"/>
              <a:t>        }</a:t>
            </a:r>
          </a:p>
          <a:p>
            <a:r>
              <a:rPr lang="en-US" dirty="0"/>
              <a:t>}</a:t>
            </a:r>
          </a:p>
        </p:txBody>
      </p:sp>
      <p:grpSp>
        <p:nvGrpSpPr>
          <p:cNvPr id="5" name="Group 4" descr="An example array of length 16.">
            <a:extLst>
              <a:ext uri="{FF2B5EF4-FFF2-40B4-BE49-F238E27FC236}">
                <a16:creationId xmlns:a16="http://schemas.microsoft.com/office/drawing/2014/main" id="{B343D3DA-59A4-B54A-4F40-B87EDBA1D353}"/>
              </a:ext>
            </a:extLst>
          </p:cNvPr>
          <p:cNvGrpSpPr/>
          <p:nvPr/>
        </p:nvGrpSpPr>
        <p:grpSpPr>
          <a:xfrm>
            <a:off x="386080" y="5753526"/>
            <a:ext cx="11704320" cy="1259840"/>
            <a:chOff x="243840" y="4477752"/>
            <a:chExt cx="11704320" cy="1259840"/>
          </a:xfrm>
        </p:grpSpPr>
        <p:grpSp>
          <p:nvGrpSpPr>
            <p:cNvPr id="6" name="Group 5">
              <a:extLst>
                <a:ext uri="{FF2B5EF4-FFF2-40B4-BE49-F238E27FC236}">
                  <a16:creationId xmlns:a16="http://schemas.microsoft.com/office/drawing/2014/main" id="{7CA5C76A-D35B-BCA5-454F-5FB327976D40}"/>
                </a:ext>
              </a:extLst>
            </p:cNvPr>
            <p:cNvGrpSpPr/>
            <p:nvPr/>
          </p:nvGrpSpPr>
          <p:grpSpPr>
            <a:xfrm>
              <a:off x="243840" y="5006072"/>
              <a:ext cx="11704320" cy="731520"/>
              <a:chOff x="396240" y="2824480"/>
              <a:chExt cx="11704320" cy="731520"/>
            </a:xfrm>
            <a:solidFill>
              <a:schemeClr val="bg1"/>
            </a:solidFill>
          </p:grpSpPr>
          <p:sp>
            <p:nvSpPr>
              <p:cNvPr id="24" name="Rectangle 23">
                <a:extLst>
                  <a:ext uri="{FF2B5EF4-FFF2-40B4-BE49-F238E27FC236}">
                    <a16:creationId xmlns:a16="http://schemas.microsoft.com/office/drawing/2014/main" id="{E16B1BE7-0A96-E2B9-79C5-E628D72B312A}"/>
                  </a:ext>
                </a:extLst>
              </p:cNvPr>
              <p:cNvSpPr/>
              <p:nvPr/>
            </p:nvSpPr>
            <p:spPr>
              <a:xfrm>
                <a:off x="396240" y="2824480"/>
                <a:ext cx="731520" cy="7315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0</a:t>
                </a:r>
              </a:p>
            </p:txBody>
          </p:sp>
          <p:sp>
            <p:nvSpPr>
              <p:cNvPr id="25" name="Rectangle 24">
                <a:extLst>
                  <a:ext uri="{FF2B5EF4-FFF2-40B4-BE49-F238E27FC236}">
                    <a16:creationId xmlns:a16="http://schemas.microsoft.com/office/drawing/2014/main" id="{8E45602C-48BA-D233-5C94-C4F703C5AC36}"/>
                  </a:ext>
                </a:extLst>
              </p:cNvPr>
              <p:cNvSpPr/>
              <p:nvPr/>
            </p:nvSpPr>
            <p:spPr>
              <a:xfrm>
                <a:off x="1127760" y="2824480"/>
                <a:ext cx="731520" cy="7315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26" name="Rectangle 25">
                <a:extLst>
                  <a:ext uri="{FF2B5EF4-FFF2-40B4-BE49-F238E27FC236}">
                    <a16:creationId xmlns:a16="http://schemas.microsoft.com/office/drawing/2014/main" id="{4B09463F-0509-11CC-B101-953228211CD1}"/>
                  </a:ext>
                </a:extLst>
              </p:cNvPr>
              <p:cNvSpPr/>
              <p:nvPr/>
            </p:nvSpPr>
            <p:spPr>
              <a:xfrm>
                <a:off x="1859280" y="2824480"/>
                <a:ext cx="731520" cy="7315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27" name="Rectangle 26">
                <a:extLst>
                  <a:ext uri="{FF2B5EF4-FFF2-40B4-BE49-F238E27FC236}">
                    <a16:creationId xmlns:a16="http://schemas.microsoft.com/office/drawing/2014/main" id="{4DC329C7-DC74-6724-ED3E-50C312F84212}"/>
                  </a:ext>
                </a:extLst>
              </p:cNvPr>
              <p:cNvSpPr/>
              <p:nvPr/>
            </p:nvSpPr>
            <p:spPr>
              <a:xfrm>
                <a:off x="2590800" y="2824480"/>
                <a:ext cx="731520" cy="7315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28" name="Rectangle 27">
                <a:extLst>
                  <a:ext uri="{FF2B5EF4-FFF2-40B4-BE49-F238E27FC236}">
                    <a16:creationId xmlns:a16="http://schemas.microsoft.com/office/drawing/2014/main" id="{C2D97124-608C-2DF9-B3A4-2AAE654AE3CE}"/>
                  </a:ext>
                </a:extLst>
              </p:cNvPr>
              <p:cNvSpPr/>
              <p:nvPr/>
            </p:nvSpPr>
            <p:spPr>
              <a:xfrm>
                <a:off x="3322320" y="2824480"/>
                <a:ext cx="731520" cy="7315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29" name="Rectangle 28">
                <a:extLst>
                  <a:ext uri="{FF2B5EF4-FFF2-40B4-BE49-F238E27FC236}">
                    <a16:creationId xmlns:a16="http://schemas.microsoft.com/office/drawing/2014/main" id="{DFD3AB5F-9C51-180B-32F2-F8DF0E7C79FB}"/>
                  </a:ext>
                </a:extLst>
              </p:cNvPr>
              <p:cNvSpPr/>
              <p:nvPr/>
            </p:nvSpPr>
            <p:spPr>
              <a:xfrm>
                <a:off x="4053840" y="2824480"/>
                <a:ext cx="731520" cy="7315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30" name="Rectangle 29">
                <a:extLst>
                  <a:ext uri="{FF2B5EF4-FFF2-40B4-BE49-F238E27FC236}">
                    <a16:creationId xmlns:a16="http://schemas.microsoft.com/office/drawing/2014/main" id="{4076E0A1-7DEC-046A-44F3-F836A89AB564}"/>
                  </a:ext>
                </a:extLst>
              </p:cNvPr>
              <p:cNvSpPr/>
              <p:nvPr/>
            </p:nvSpPr>
            <p:spPr>
              <a:xfrm>
                <a:off x="4785360" y="2824480"/>
                <a:ext cx="731520" cy="7315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31" name="Rectangle 30">
                <a:extLst>
                  <a:ext uri="{FF2B5EF4-FFF2-40B4-BE49-F238E27FC236}">
                    <a16:creationId xmlns:a16="http://schemas.microsoft.com/office/drawing/2014/main" id="{31FB865B-A48B-C1F0-4055-86E3AF1CD735}"/>
                  </a:ext>
                </a:extLst>
              </p:cNvPr>
              <p:cNvSpPr/>
              <p:nvPr/>
            </p:nvSpPr>
            <p:spPr>
              <a:xfrm>
                <a:off x="5516880" y="2824480"/>
                <a:ext cx="731520" cy="7315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32" name="Rectangle 31">
                <a:extLst>
                  <a:ext uri="{FF2B5EF4-FFF2-40B4-BE49-F238E27FC236}">
                    <a16:creationId xmlns:a16="http://schemas.microsoft.com/office/drawing/2014/main" id="{6BD7E841-70D7-EF34-D8DA-492233DEF5B8}"/>
                  </a:ext>
                </a:extLst>
              </p:cNvPr>
              <p:cNvSpPr/>
              <p:nvPr/>
            </p:nvSpPr>
            <p:spPr>
              <a:xfrm>
                <a:off x="6248400" y="2824480"/>
                <a:ext cx="731520" cy="7315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33" name="Rectangle 32">
                <a:extLst>
                  <a:ext uri="{FF2B5EF4-FFF2-40B4-BE49-F238E27FC236}">
                    <a16:creationId xmlns:a16="http://schemas.microsoft.com/office/drawing/2014/main" id="{DDA2AC22-37CE-7CBD-6923-3B1ECA1EFB00}"/>
                  </a:ext>
                </a:extLst>
              </p:cNvPr>
              <p:cNvSpPr/>
              <p:nvPr/>
            </p:nvSpPr>
            <p:spPr>
              <a:xfrm>
                <a:off x="6979920" y="2824480"/>
                <a:ext cx="731520" cy="7315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34" name="Rectangle 33">
                <a:extLst>
                  <a:ext uri="{FF2B5EF4-FFF2-40B4-BE49-F238E27FC236}">
                    <a16:creationId xmlns:a16="http://schemas.microsoft.com/office/drawing/2014/main" id="{C4BDBCD4-1925-CA71-AC2A-CB19ADB2E7EB}"/>
                  </a:ext>
                </a:extLst>
              </p:cNvPr>
              <p:cNvSpPr/>
              <p:nvPr/>
            </p:nvSpPr>
            <p:spPr>
              <a:xfrm>
                <a:off x="7711440" y="2824480"/>
                <a:ext cx="731520" cy="7315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35" name="Rectangle 34">
                <a:extLst>
                  <a:ext uri="{FF2B5EF4-FFF2-40B4-BE49-F238E27FC236}">
                    <a16:creationId xmlns:a16="http://schemas.microsoft.com/office/drawing/2014/main" id="{703401D9-938F-4988-D114-D52178982E75}"/>
                  </a:ext>
                </a:extLst>
              </p:cNvPr>
              <p:cNvSpPr/>
              <p:nvPr/>
            </p:nvSpPr>
            <p:spPr>
              <a:xfrm>
                <a:off x="8442960" y="2824480"/>
                <a:ext cx="731520" cy="7315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11</a:t>
                </a:r>
              </a:p>
            </p:txBody>
          </p:sp>
          <p:sp>
            <p:nvSpPr>
              <p:cNvPr id="36" name="Rectangle 35">
                <a:extLst>
                  <a:ext uri="{FF2B5EF4-FFF2-40B4-BE49-F238E27FC236}">
                    <a16:creationId xmlns:a16="http://schemas.microsoft.com/office/drawing/2014/main" id="{CBADE5FD-9645-A685-EC6C-4ACB47D801B6}"/>
                  </a:ext>
                </a:extLst>
              </p:cNvPr>
              <p:cNvSpPr/>
              <p:nvPr/>
            </p:nvSpPr>
            <p:spPr>
              <a:xfrm>
                <a:off x="9174480" y="2824480"/>
                <a:ext cx="731520" cy="7315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12</a:t>
                </a:r>
              </a:p>
            </p:txBody>
          </p:sp>
          <p:sp>
            <p:nvSpPr>
              <p:cNvPr id="37" name="Rectangle 36">
                <a:extLst>
                  <a:ext uri="{FF2B5EF4-FFF2-40B4-BE49-F238E27FC236}">
                    <a16:creationId xmlns:a16="http://schemas.microsoft.com/office/drawing/2014/main" id="{397173FA-5A64-AF3F-F569-72237EBC8DF0}"/>
                  </a:ext>
                </a:extLst>
              </p:cNvPr>
              <p:cNvSpPr/>
              <p:nvPr/>
            </p:nvSpPr>
            <p:spPr>
              <a:xfrm>
                <a:off x="9906000" y="2824480"/>
                <a:ext cx="731520" cy="7315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13</a:t>
                </a:r>
              </a:p>
            </p:txBody>
          </p:sp>
          <p:sp>
            <p:nvSpPr>
              <p:cNvPr id="38" name="Rectangle 37">
                <a:extLst>
                  <a:ext uri="{FF2B5EF4-FFF2-40B4-BE49-F238E27FC236}">
                    <a16:creationId xmlns:a16="http://schemas.microsoft.com/office/drawing/2014/main" id="{1169D52A-B95A-177E-668D-F4F75B24BA66}"/>
                  </a:ext>
                </a:extLst>
              </p:cNvPr>
              <p:cNvSpPr/>
              <p:nvPr/>
            </p:nvSpPr>
            <p:spPr>
              <a:xfrm>
                <a:off x="10637520" y="2824480"/>
                <a:ext cx="731520" cy="7315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14</a:t>
                </a:r>
              </a:p>
            </p:txBody>
          </p:sp>
          <p:sp>
            <p:nvSpPr>
              <p:cNvPr id="39" name="Rectangle 38">
                <a:extLst>
                  <a:ext uri="{FF2B5EF4-FFF2-40B4-BE49-F238E27FC236}">
                    <a16:creationId xmlns:a16="http://schemas.microsoft.com/office/drawing/2014/main" id="{7C68A7B1-53D1-760F-F735-A7BF68D416E3}"/>
                  </a:ext>
                </a:extLst>
              </p:cNvPr>
              <p:cNvSpPr/>
              <p:nvPr/>
            </p:nvSpPr>
            <p:spPr>
              <a:xfrm>
                <a:off x="11369040" y="2824480"/>
                <a:ext cx="731520" cy="7315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15</a:t>
                </a:r>
              </a:p>
            </p:txBody>
          </p:sp>
        </p:grpSp>
        <p:grpSp>
          <p:nvGrpSpPr>
            <p:cNvPr id="7" name="Group 6">
              <a:extLst>
                <a:ext uri="{FF2B5EF4-FFF2-40B4-BE49-F238E27FC236}">
                  <a16:creationId xmlns:a16="http://schemas.microsoft.com/office/drawing/2014/main" id="{6FE49A76-8214-DEAA-DB99-75FFD24EFCF8}"/>
                </a:ext>
              </a:extLst>
            </p:cNvPr>
            <p:cNvGrpSpPr/>
            <p:nvPr/>
          </p:nvGrpSpPr>
          <p:grpSpPr>
            <a:xfrm>
              <a:off x="243840" y="4477752"/>
              <a:ext cx="11704320" cy="731520"/>
              <a:chOff x="396240" y="2092960"/>
              <a:chExt cx="11704320" cy="731520"/>
            </a:xfrm>
            <a:solidFill>
              <a:schemeClr val="bg1"/>
            </a:solidFill>
          </p:grpSpPr>
          <p:sp>
            <p:nvSpPr>
              <p:cNvPr id="8" name="Rectangle 7">
                <a:extLst>
                  <a:ext uri="{FF2B5EF4-FFF2-40B4-BE49-F238E27FC236}">
                    <a16:creationId xmlns:a16="http://schemas.microsoft.com/office/drawing/2014/main" id="{A8A71A54-C5A5-DB95-0E59-BDC56B1EB660}"/>
                  </a:ext>
                </a:extLst>
              </p:cNvPr>
              <p:cNvSpPr/>
              <p:nvPr/>
            </p:nvSpPr>
            <p:spPr>
              <a:xfrm>
                <a:off x="396240" y="2092960"/>
                <a:ext cx="731520" cy="73152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9" name="Rectangle 8">
                <a:extLst>
                  <a:ext uri="{FF2B5EF4-FFF2-40B4-BE49-F238E27FC236}">
                    <a16:creationId xmlns:a16="http://schemas.microsoft.com/office/drawing/2014/main" id="{6867CBBB-57F5-6156-CC7F-0F53AAC3C25A}"/>
                  </a:ext>
                </a:extLst>
              </p:cNvPr>
              <p:cNvSpPr/>
              <p:nvPr/>
            </p:nvSpPr>
            <p:spPr>
              <a:xfrm>
                <a:off x="1127760" y="2092960"/>
                <a:ext cx="731520" cy="73152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77</a:t>
                </a:r>
              </a:p>
            </p:txBody>
          </p:sp>
          <p:sp>
            <p:nvSpPr>
              <p:cNvPr id="10" name="Rectangle 9">
                <a:extLst>
                  <a:ext uri="{FF2B5EF4-FFF2-40B4-BE49-F238E27FC236}">
                    <a16:creationId xmlns:a16="http://schemas.microsoft.com/office/drawing/2014/main" id="{883B7741-CE11-3CFA-12BA-A2A8D2338882}"/>
                  </a:ext>
                </a:extLst>
              </p:cNvPr>
              <p:cNvSpPr/>
              <p:nvPr/>
            </p:nvSpPr>
            <p:spPr>
              <a:xfrm>
                <a:off x="1859280" y="2092960"/>
                <a:ext cx="731520" cy="73152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1" name="Rectangle 10">
                <a:extLst>
                  <a:ext uri="{FF2B5EF4-FFF2-40B4-BE49-F238E27FC236}">
                    <a16:creationId xmlns:a16="http://schemas.microsoft.com/office/drawing/2014/main" id="{791D3FD3-8BC0-4C87-3351-3940FCA8126A}"/>
                  </a:ext>
                </a:extLst>
              </p:cNvPr>
              <p:cNvSpPr/>
              <p:nvPr/>
            </p:nvSpPr>
            <p:spPr>
              <a:xfrm>
                <a:off x="2590800" y="2092960"/>
                <a:ext cx="731520" cy="73152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15</a:t>
                </a:r>
              </a:p>
            </p:txBody>
          </p:sp>
          <p:sp>
            <p:nvSpPr>
              <p:cNvPr id="12" name="Rectangle 11">
                <a:extLst>
                  <a:ext uri="{FF2B5EF4-FFF2-40B4-BE49-F238E27FC236}">
                    <a16:creationId xmlns:a16="http://schemas.microsoft.com/office/drawing/2014/main" id="{93F897B1-47CD-3B59-A097-B14CCE75C624}"/>
                  </a:ext>
                </a:extLst>
              </p:cNvPr>
              <p:cNvSpPr/>
              <p:nvPr/>
            </p:nvSpPr>
            <p:spPr>
              <a:xfrm>
                <a:off x="3322320" y="2092960"/>
                <a:ext cx="731520" cy="73152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3" name="Rectangle 12">
                <a:extLst>
                  <a:ext uri="{FF2B5EF4-FFF2-40B4-BE49-F238E27FC236}">
                    <a16:creationId xmlns:a16="http://schemas.microsoft.com/office/drawing/2014/main" id="{06B1F38F-DD55-CC2E-6C2A-5DB49AAFA237}"/>
                  </a:ext>
                </a:extLst>
              </p:cNvPr>
              <p:cNvSpPr/>
              <p:nvPr/>
            </p:nvSpPr>
            <p:spPr>
              <a:xfrm>
                <a:off x="4053840" y="2092960"/>
                <a:ext cx="731520" cy="73152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22</a:t>
                </a:r>
              </a:p>
            </p:txBody>
          </p:sp>
          <p:sp>
            <p:nvSpPr>
              <p:cNvPr id="14" name="Rectangle 13">
                <a:extLst>
                  <a:ext uri="{FF2B5EF4-FFF2-40B4-BE49-F238E27FC236}">
                    <a16:creationId xmlns:a16="http://schemas.microsoft.com/office/drawing/2014/main" id="{6CFE8E7C-9F24-0F00-552E-109570A6ABF2}"/>
                  </a:ext>
                </a:extLst>
              </p:cNvPr>
              <p:cNvSpPr/>
              <p:nvPr/>
            </p:nvSpPr>
            <p:spPr>
              <a:xfrm>
                <a:off x="4785360" y="2092960"/>
                <a:ext cx="731520" cy="73152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64</a:t>
                </a:r>
              </a:p>
            </p:txBody>
          </p:sp>
          <p:sp>
            <p:nvSpPr>
              <p:cNvPr id="15" name="Rectangle 14">
                <a:extLst>
                  <a:ext uri="{FF2B5EF4-FFF2-40B4-BE49-F238E27FC236}">
                    <a16:creationId xmlns:a16="http://schemas.microsoft.com/office/drawing/2014/main" id="{95837BDE-6B9D-D32A-8539-3647CB118ECE}"/>
                  </a:ext>
                </a:extLst>
              </p:cNvPr>
              <p:cNvSpPr/>
              <p:nvPr/>
            </p:nvSpPr>
            <p:spPr>
              <a:xfrm>
                <a:off x="5516880" y="2092960"/>
                <a:ext cx="731520" cy="73152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41</a:t>
                </a:r>
              </a:p>
            </p:txBody>
          </p:sp>
          <p:sp>
            <p:nvSpPr>
              <p:cNvPr id="16" name="Rectangle 15">
                <a:extLst>
                  <a:ext uri="{FF2B5EF4-FFF2-40B4-BE49-F238E27FC236}">
                    <a16:creationId xmlns:a16="http://schemas.microsoft.com/office/drawing/2014/main" id="{2EDAFF3A-75D4-28F9-D4C9-88E3E0571C7C}"/>
                  </a:ext>
                </a:extLst>
              </p:cNvPr>
              <p:cNvSpPr/>
              <p:nvPr/>
            </p:nvSpPr>
            <p:spPr>
              <a:xfrm>
                <a:off x="6248400" y="2092960"/>
                <a:ext cx="731520" cy="73152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18</a:t>
                </a:r>
              </a:p>
            </p:txBody>
          </p:sp>
          <p:sp>
            <p:nvSpPr>
              <p:cNvPr id="17" name="Rectangle 16">
                <a:extLst>
                  <a:ext uri="{FF2B5EF4-FFF2-40B4-BE49-F238E27FC236}">
                    <a16:creationId xmlns:a16="http://schemas.microsoft.com/office/drawing/2014/main" id="{D555E7F8-39F9-A788-E786-FD85131450A7}"/>
                  </a:ext>
                </a:extLst>
              </p:cNvPr>
              <p:cNvSpPr/>
              <p:nvPr/>
            </p:nvSpPr>
            <p:spPr>
              <a:xfrm>
                <a:off x="6979920" y="2092960"/>
                <a:ext cx="731520" cy="73152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19</a:t>
                </a:r>
              </a:p>
            </p:txBody>
          </p:sp>
          <p:sp>
            <p:nvSpPr>
              <p:cNvPr id="18" name="Rectangle 17">
                <a:extLst>
                  <a:ext uri="{FF2B5EF4-FFF2-40B4-BE49-F238E27FC236}">
                    <a16:creationId xmlns:a16="http://schemas.microsoft.com/office/drawing/2014/main" id="{E5BA0443-D92C-A299-5184-52D9C8AE1267}"/>
                  </a:ext>
                </a:extLst>
              </p:cNvPr>
              <p:cNvSpPr/>
              <p:nvPr/>
            </p:nvSpPr>
            <p:spPr>
              <a:xfrm>
                <a:off x="7711440" y="2092960"/>
                <a:ext cx="731520" cy="73152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30</a:t>
                </a:r>
              </a:p>
            </p:txBody>
          </p:sp>
          <p:sp>
            <p:nvSpPr>
              <p:cNvPr id="19" name="Rectangle 18">
                <a:extLst>
                  <a:ext uri="{FF2B5EF4-FFF2-40B4-BE49-F238E27FC236}">
                    <a16:creationId xmlns:a16="http://schemas.microsoft.com/office/drawing/2014/main" id="{E558145C-C0BE-2130-BD62-F822325A5897}"/>
                  </a:ext>
                </a:extLst>
              </p:cNvPr>
              <p:cNvSpPr/>
              <p:nvPr/>
            </p:nvSpPr>
            <p:spPr>
              <a:xfrm>
                <a:off x="8442960" y="2092960"/>
                <a:ext cx="731520" cy="73152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21</a:t>
                </a:r>
              </a:p>
            </p:txBody>
          </p:sp>
          <p:sp>
            <p:nvSpPr>
              <p:cNvPr id="20" name="Rectangle 19">
                <a:extLst>
                  <a:ext uri="{FF2B5EF4-FFF2-40B4-BE49-F238E27FC236}">
                    <a16:creationId xmlns:a16="http://schemas.microsoft.com/office/drawing/2014/main" id="{2BF56C43-CC2D-39FB-B008-B6C537100F52}"/>
                  </a:ext>
                </a:extLst>
              </p:cNvPr>
              <p:cNvSpPr/>
              <p:nvPr/>
            </p:nvSpPr>
            <p:spPr>
              <a:xfrm>
                <a:off x="9174480" y="2092960"/>
                <a:ext cx="731520" cy="73152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21" name="Rectangle 20">
                <a:extLst>
                  <a:ext uri="{FF2B5EF4-FFF2-40B4-BE49-F238E27FC236}">
                    <a16:creationId xmlns:a16="http://schemas.microsoft.com/office/drawing/2014/main" id="{B9CC1235-FA51-5634-E483-3A005CB6FDC0}"/>
                  </a:ext>
                </a:extLst>
              </p:cNvPr>
              <p:cNvSpPr/>
              <p:nvPr/>
            </p:nvSpPr>
            <p:spPr>
              <a:xfrm>
                <a:off x="9906000" y="2092960"/>
                <a:ext cx="731520" cy="73152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24</a:t>
                </a:r>
              </a:p>
            </p:txBody>
          </p:sp>
          <p:sp>
            <p:nvSpPr>
              <p:cNvPr id="22" name="Rectangle 21">
                <a:extLst>
                  <a:ext uri="{FF2B5EF4-FFF2-40B4-BE49-F238E27FC236}">
                    <a16:creationId xmlns:a16="http://schemas.microsoft.com/office/drawing/2014/main" id="{A00EEBB2-99AE-95FF-37D0-A7FBE731F418}"/>
                  </a:ext>
                </a:extLst>
              </p:cNvPr>
              <p:cNvSpPr/>
              <p:nvPr/>
            </p:nvSpPr>
            <p:spPr>
              <a:xfrm>
                <a:off x="10637520" y="2092960"/>
                <a:ext cx="731520" cy="73152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23</a:t>
                </a:r>
              </a:p>
            </p:txBody>
          </p:sp>
          <p:sp>
            <p:nvSpPr>
              <p:cNvPr id="23" name="Rectangle 22">
                <a:extLst>
                  <a:ext uri="{FF2B5EF4-FFF2-40B4-BE49-F238E27FC236}">
                    <a16:creationId xmlns:a16="http://schemas.microsoft.com/office/drawing/2014/main" id="{A52B96DF-C51F-4E3C-A897-851ABA305D30}"/>
                  </a:ext>
                </a:extLst>
              </p:cNvPr>
              <p:cNvSpPr/>
              <p:nvPr/>
            </p:nvSpPr>
            <p:spPr>
              <a:xfrm>
                <a:off x="11369040" y="2092960"/>
                <a:ext cx="731520" cy="73152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33</a:t>
                </a:r>
              </a:p>
            </p:txBody>
          </p:sp>
        </p:grpSp>
      </p:gr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C71AE98B-8F51-8F57-6316-76142E05001A}"/>
                  </a:ext>
                </a:extLst>
              </p:cNvPr>
              <p:cNvSpPr txBox="1"/>
              <p:nvPr/>
            </p:nvSpPr>
            <p:spPr>
              <a:xfrm>
                <a:off x="5872480" y="3244334"/>
                <a:ext cx="4434840" cy="1421864"/>
              </a:xfrm>
              <a:prstGeom prst="rect">
                <a:avLst/>
              </a:prstGeom>
              <a:noFill/>
            </p:spPr>
            <p:txBody>
              <a:bodyPr wrap="square" rtlCol="0">
                <a:spAutoFit/>
              </a:bodyPr>
              <a:lstStyle/>
              <a:p>
                <a:r>
                  <a:rPr lang="en-US" sz="2800" dirty="0"/>
                  <a:t>Running Time:</a:t>
                </a:r>
              </a:p>
              <a:p>
                <a:r>
                  <a:rPr lang="en-US" sz="2800" dirty="0"/>
                  <a:t>	Worst Case: </a:t>
                </a:r>
                <a14:m>
                  <m:oMath xmlns:m="http://schemas.openxmlformats.org/officeDocument/2006/math">
                    <m:r>
                      <m:rPr>
                        <m:sty m:val="p"/>
                      </m:rPr>
                      <a:rPr lang="en-US" sz="2800" b="0" i="0" smtClean="0">
                        <a:latin typeface="Cambria Math" panose="02040503050406030204" pitchFamily="18" charset="0"/>
                      </a:rPr>
                      <m:t>Θ</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oMath>
                </a14:m>
                <a:endParaRPr lang="en-US" sz="2800" dirty="0"/>
              </a:p>
              <a:p>
                <a:r>
                  <a:rPr lang="en-US" sz="2800" dirty="0"/>
                  <a:t>	Best Case: </a:t>
                </a:r>
                <a14:m>
                  <m:oMath xmlns:m="http://schemas.openxmlformats.org/officeDocument/2006/math">
                    <m:r>
                      <m:rPr>
                        <m:sty m:val="p"/>
                      </m:rPr>
                      <a:rPr lang="en-US" sz="2800" b="0" i="0" smtClean="0">
                        <a:latin typeface="Cambria Math" panose="02040503050406030204" pitchFamily="18" charset="0"/>
                      </a:rPr>
                      <m:t>Θ</m:t>
                    </m:r>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oMath>
                </a14:m>
                <a:endParaRPr lang="en-US" sz="2800" dirty="0"/>
              </a:p>
            </p:txBody>
          </p:sp>
        </mc:Choice>
        <mc:Fallback xmlns="">
          <p:sp>
            <p:nvSpPr>
              <p:cNvPr id="40" name="TextBox 39">
                <a:extLst>
                  <a:ext uri="{FF2B5EF4-FFF2-40B4-BE49-F238E27FC236}">
                    <a16:creationId xmlns:a16="http://schemas.microsoft.com/office/drawing/2014/main" id="{C71AE98B-8F51-8F57-6316-76142E05001A}"/>
                  </a:ext>
                </a:extLst>
              </p:cNvPr>
              <p:cNvSpPr txBox="1">
                <a:spLocks noRot="1" noChangeAspect="1" noMove="1" noResize="1" noEditPoints="1" noAdjustHandles="1" noChangeArrowheads="1" noChangeShapeType="1" noTextEdit="1"/>
              </p:cNvSpPr>
              <p:nvPr/>
            </p:nvSpPr>
            <p:spPr>
              <a:xfrm>
                <a:off x="5872480" y="3244334"/>
                <a:ext cx="4434840" cy="1421864"/>
              </a:xfrm>
              <a:prstGeom prst="rect">
                <a:avLst/>
              </a:prstGeom>
              <a:blipFill>
                <a:blip r:embed="rId3"/>
                <a:stretch>
                  <a:fillRect l="-2747" t="-3863" b="-9013"/>
                </a:stretch>
              </a:blipFill>
            </p:spPr>
            <p:txBody>
              <a:bodyPr/>
              <a:lstStyle/>
              <a:p>
                <a:r>
                  <a:rPr lang="en-US">
                    <a:noFill/>
                  </a:rPr>
                  <a:t> </a:t>
                </a:r>
              </a:p>
            </p:txBody>
          </p:sp>
        </mc:Fallback>
      </mc:AlternateContent>
    </p:spTree>
    <p:extLst>
      <p:ext uri="{BB962C8B-B14F-4D97-AF65-F5344CB8AC3E}">
        <p14:creationId xmlns:p14="http://schemas.microsoft.com/office/powerpoint/2010/main" val="287612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2E9-3F02-2CFB-F8A1-0798247A535B}"/>
              </a:ext>
            </a:extLst>
          </p:cNvPr>
          <p:cNvSpPr>
            <a:spLocks noGrp="1"/>
          </p:cNvSpPr>
          <p:nvPr>
            <p:ph type="title"/>
          </p:nvPr>
        </p:nvSpPr>
        <p:spPr/>
        <p:txBody>
          <a:bodyPr/>
          <a:lstStyle/>
          <a:p>
            <a:r>
              <a:rPr lang="en-US" dirty="0"/>
              <a:t>Aside: Bubble Sort – we won’t cover it</a:t>
            </a:r>
          </a:p>
        </p:txBody>
      </p:sp>
      <p:sp>
        <p:nvSpPr>
          <p:cNvPr id="43" name="Rectangle 42">
            <a:extLst>
              <a:ext uri="{FF2B5EF4-FFF2-40B4-BE49-F238E27FC236}">
                <a16:creationId xmlns:a16="http://schemas.microsoft.com/office/drawing/2014/main" id="{21552B0C-C8EA-5FE1-FACD-42E9A140A7A4}"/>
              </a:ext>
            </a:extLst>
          </p:cNvPr>
          <p:cNvSpPr/>
          <p:nvPr/>
        </p:nvSpPr>
        <p:spPr>
          <a:xfrm>
            <a:off x="1691640" y="2680236"/>
            <a:ext cx="4989550" cy="2308324"/>
          </a:xfrm>
          <a:prstGeom prst="rect">
            <a:avLst/>
          </a:prstGeom>
        </p:spPr>
        <p:txBody>
          <a:bodyPr wrap="square">
            <a:spAutoFit/>
          </a:bodyPr>
          <a:lstStyle/>
          <a:p>
            <a:r>
              <a:rPr lang="en-US" sz="2400" dirty="0"/>
              <a:t>"the bubble sort seems to have nothing to recommend it, except a catchy name and the fact that it leads to some interesting theoretical problems” –Donald Knuth, The Art of Computer Programming</a:t>
            </a:r>
          </a:p>
        </p:txBody>
      </p:sp>
      <p:pic>
        <p:nvPicPr>
          <p:cNvPr id="44" name="Picture 2" descr="Donald Knuth">
            <a:extLst>
              <a:ext uri="{FF2B5EF4-FFF2-40B4-BE49-F238E27FC236}">
                <a16:creationId xmlns:a16="http://schemas.microsoft.com/office/drawing/2014/main" id="{652CD0CD-4B59-39AA-30BC-4349CC7734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7516" y="2733677"/>
            <a:ext cx="3382324" cy="2254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15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Heap Sort</a:t>
            </a:r>
          </a:p>
        </p:txBody>
      </p:sp>
      <p:sp>
        <p:nvSpPr>
          <p:cNvPr id="3" name="Content Placeholder 2"/>
          <p:cNvSpPr>
            <a:spLocks noGrp="1"/>
          </p:cNvSpPr>
          <p:nvPr>
            <p:ph idx="1"/>
          </p:nvPr>
        </p:nvSpPr>
        <p:spPr>
          <a:xfrm>
            <a:off x="1981200" y="1351280"/>
            <a:ext cx="8229600" cy="1066800"/>
          </a:xfrm>
        </p:spPr>
        <p:txBody>
          <a:bodyPr>
            <a:normAutofit fontScale="92500"/>
          </a:bodyPr>
          <a:lstStyle/>
          <a:p>
            <a:r>
              <a:rPr lang="en-US" dirty="0">
                <a:solidFill>
                  <a:schemeClr val="accent1"/>
                </a:solidFill>
              </a:rPr>
              <a:t>Idea</a:t>
            </a:r>
            <a:r>
              <a:rPr lang="en-US" dirty="0"/>
              <a:t>: Build a </a:t>
            </a:r>
            <a:r>
              <a:rPr lang="en-US" dirty="0" err="1"/>
              <a:t>maxHeap</a:t>
            </a:r>
            <a:r>
              <a:rPr lang="en-US" dirty="0"/>
              <a:t>, repeatedly extract the max element from the heap to build sorted list Right-to-Left</a:t>
            </a:r>
            <a:endParaRPr lang="en-US" dirty="0">
              <a:solidFill>
                <a:srgbClr val="FF33CC"/>
              </a:solidFill>
            </a:endParaRPr>
          </a:p>
        </p:txBody>
      </p:sp>
      <p:sp>
        <p:nvSpPr>
          <p:cNvPr id="28" name="TextBox 27"/>
          <p:cNvSpPr txBox="1"/>
          <p:nvPr/>
        </p:nvSpPr>
        <p:spPr>
          <a:xfrm>
            <a:off x="1025232" y="3167225"/>
            <a:ext cx="2209800" cy="1569660"/>
          </a:xfrm>
          <a:prstGeom prst="rect">
            <a:avLst/>
          </a:prstGeom>
          <a:noFill/>
        </p:spPr>
        <p:txBody>
          <a:bodyPr wrap="square" rtlCol="0">
            <a:spAutoFit/>
          </a:bodyPr>
          <a:lstStyle/>
          <a:p>
            <a:r>
              <a:rPr lang="en-US" sz="2400" dirty="0">
                <a:solidFill>
                  <a:srgbClr val="0070C0"/>
                </a:solidFill>
              </a:rPr>
              <a:t>Max Heap Property</a:t>
            </a:r>
            <a:r>
              <a:rPr lang="en-US" sz="2400" dirty="0"/>
              <a:t>: Each node is larger than its children</a:t>
            </a:r>
          </a:p>
        </p:txBody>
      </p:sp>
      <p:grpSp>
        <p:nvGrpSpPr>
          <p:cNvPr id="6" name="Group 5" descr="A max heap containing 10 items, making for a binary tree of 4 levels. The last level has 3 nodes in it. The nodes are as follows:&#10;&#10;- The root node is 10&#10;- the left child of 10 is 9, the right child is 6&#10;- the left child of 9 is 8, the right child is 7&#10;- the left child of 6 is 5, the right child is 2&#10;- the left child of 8 is 4, the right child is 1&#10;- the left child of 7 is 3, it has no right child&#10;- nodes 5, 2, 4, 1, and 3 are all leaves">
            <a:extLst>
              <a:ext uri="{FF2B5EF4-FFF2-40B4-BE49-F238E27FC236}">
                <a16:creationId xmlns:a16="http://schemas.microsoft.com/office/drawing/2014/main" id="{36747D5A-4D0B-D1DD-615A-B5239E5AC7F4}"/>
              </a:ext>
            </a:extLst>
          </p:cNvPr>
          <p:cNvGrpSpPr/>
          <p:nvPr/>
        </p:nvGrpSpPr>
        <p:grpSpPr>
          <a:xfrm>
            <a:off x="3235032" y="2288754"/>
            <a:ext cx="6934200" cy="3326602"/>
            <a:chOff x="2590801" y="3347010"/>
            <a:chExt cx="6934200" cy="3326602"/>
          </a:xfrm>
        </p:grpSpPr>
        <p:sp>
          <p:nvSpPr>
            <p:cNvPr id="5" name="Oval 4"/>
            <p:cNvSpPr/>
            <p:nvPr/>
          </p:nvSpPr>
          <p:spPr>
            <a:xfrm>
              <a:off x="5996855" y="334701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99" name="Oval 98"/>
            <p:cNvSpPr/>
            <p:nvPr/>
          </p:nvSpPr>
          <p:spPr>
            <a:xfrm>
              <a:off x="4191001" y="4021949"/>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100" name="Oval 99"/>
            <p:cNvSpPr/>
            <p:nvPr/>
          </p:nvSpPr>
          <p:spPr>
            <a:xfrm>
              <a:off x="7858499" y="3993573"/>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101" name="Oval 100"/>
            <p:cNvSpPr/>
            <p:nvPr/>
          </p:nvSpPr>
          <p:spPr>
            <a:xfrm>
              <a:off x="3200401" y="472316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102" name="Oval 101"/>
            <p:cNvSpPr/>
            <p:nvPr/>
          </p:nvSpPr>
          <p:spPr>
            <a:xfrm>
              <a:off x="5211206" y="4765028"/>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103" name="Oval 102"/>
            <p:cNvSpPr/>
            <p:nvPr/>
          </p:nvSpPr>
          <p:spPr>
            <a:xfrm>
              <a:off x="6934201" y="468165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04" name="Oval 103"/>
            <p:cNvSpPr/>
            <p:nvPr/>
          </p:nvSpPr>
          <p:spPr>
            <a:xfrm>
              <a:off x="8836924" y="468165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05" name="Oval 104"/>
            <p:cNvSpPr/>
            <p:nvPr/>
          </p:nvSpPr>
          <p:spPr>
            <a:xfrm>
              <a:off x="2590801" y="569240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06" name="Oval 105"/>
            <p:cNvSpPr/>
            <p:nvPr/>
          </p:nvSpPr>
          <p:spPr>
            <a:xfrm>
              <a:off x="3733801" y="569240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07" name="Oval 106"/>
            <p:cNvSpPr/>
            <p:nvPr/>
          </p:nvSpPr>
          <p:spPr>
            <a:xfrm>
              <a:off x="4648201" y="5674527"/>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cxnSp>
          <p:nvCxnSpPr>
            <p:cNvPr id="7" name="Straight Connector 6"/>
            <p:cNvCxnSpPr>
              <a:stCxn id="5" idx="2"/>
              <a:endCxn id="99" idx="7"/>
            </p:cNvCxnSpPr>
            <p:nvPr/>
          </p:nvCxnSpPr>
          <p:spPr>
            <a:xfrm flipH="1">
              <a:off x="4778310" y="3691049"/>
              <a:ext cx="1218544" cy="431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5" idx="6"/>
              <a:endCxn id="100" idx="1"/>
            </p:cNvCxnSpPr>
            <p:nvPr/>
          </p:nvCxnSpPr>
          <p:spPr>
            <a:xfrm>
              <a:off x="6684931" y="3691049"/>
              <a:ext cx="1274334" cy="4032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102" idx="1"/>
              <a:endCxn id="99" idx="5"/>
            </p:cNvCxnSpPr>
            <p:nvPr/>
          </p:nvCxnSpPr>
          <p:spPr>
            <a:xfrm flipH="1" flipV="1">
              <a:off x="4778310" y="4609258"/>
              <a:ext cx="533662" cy="2565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101" idx="7"/>
              <a:endCxn id="99" idx="3"/>
            </p:cNvCxnSpPr>
            <p:nvPr/>
          </p:nvCxnSpPr>
          <p:spPr>
            <a:xfrm flipV="1">
              <a:off x="3787711" y="4609258"/>
              <a:ext cx="504057" cy="2146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106" idx="0"/>
              <a:endCxn id="101" idx="5"/>
            </p:cNvCxnSpPr>
            <p:nvPr/>
          </p:nvCxnSpPr>
          <p:spPr>
            <a:xfrm flipH="1" flipV="1">
              <a:off x="3787711" y="5310473"/>
              <a:ext cx="290129"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105" idx="0"/>
              <a:endCxn id="101" idx="3"/>
            </p:cNvCxnSpPr>
            <p:nvPr/>
          </p:nvCxnSpPr>
          <p:spPr>
            <a:xfrm flipV="1">
              <a:off x="2934839" y="5310473"/>
              <a:ext cx="366328"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107" idx="0"/>
              <a:endCxn id="102" idx="3"/>
            </p:cNvCxnSpPr>
            <p:nvPr/>
          </p:nvCxnSpPr>
          <p:spPr>
            <a:xfrm flipV="1">
              <a:off x="4992240" y="5352338"/>
              <a:ext cx="319733" cy="322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03" idx="7"/>
              <a:endCxn id="100" idx="3"/>
            </p:cNvCxnSpPr>
            <p:nvPr/>
          </p:nvCxnSpPr>
          <p:spPr>
            <a:xfrm flipV="1">
              <a:off x="7521511" y="4580882"/>
              <a:ext cx="437755"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104" idx="1"/>
              <a:endCxn id="100" idx="5"/>
            </p:cNvCxnSpPr>
            <p:nvPr/>
          </p:nvCxnSpPr>
          <p:spPr>
            <a:xfrm flipH="1" flipV="1">
              <a:off x="8445808" y="4580882"/>
              <a:ext cx="491882"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TextBox 127"/>
            <p:cNvSpPr txBox="1"/>
            <p:nvPr/>
          </p:nvSpPr>
          <p:spPr>
            <a:xfrm>
              <a:off x="6190049" y="4056396"/>
              <a:ext cx="301686" cy="369332"/>
            </a:xfrm>
            <a:prstGeom prst="rect">
              <a:avLst/>
            </a:prstGeom>
            <a:noFill/>
          </p:spPr>
          <p:txBody>
            <a:bodyPr wrap="none" rtlCol="0">
              <a:spAutoFit/>
            </a:bodyPr>
            <a:lstStyle/>
            <a:p>
              <a:r>
                <a:rPr lang="en-US" dirty="0">
                  <a:solidFill>
                    <a:srgbClr val="FF33CC"/>
                  </a:solidFill>
                </a:rPr>
                <a:t>0</a:t>
              </a:r>
            </a:p>
          </p:txBody>
        </p:sp>
        <p:sp>
          <p:nvSpPr>
            <p:cNvPr id="129" name="TextBox 128"/>
            <p:cNvSpPr txBox="1"/>
            <p:nvPr/>
          </p:nvSpPr>
          <p:spPr>
            <a:xfrm>
              <a:off x="4384195" y="4716751"/>
              <a:ext cx="301686" cy="369332"/>
            </a:xfrm>
            <a:prstGeom prst="rect">
              <a:avLst/>
            </a:prstGeom>
            <a:noFill/>
          </p:spPr>
          <p:txBody>
            <a:bodyPr wrap="none" rtlCol="0">
              <a:spAutoFit/>
            </a:bodyPr>
            <a:lstStyle/>
            <a:p>
              <a:r>
                <a:rPr lang="en-US" dirty="0">
                  <a:solidFill>
                    <a:srgbClr val="FF33CC"/>
                  </a:solidFill>
                </a:rPr>
                <a:t>1</a:t>
              </a:r>
            </a:p>
          </p:txBody>
        </p:sp>
        <p:sp>
          <p:nvSpPr>
            <p:cNvPr id="130" name="TextBox 129"/>
            <p:cNvSpPr txBox="1"/>
            <p:nvPr/>
          </p:nvSpPr>
          <p:spPr>
            <a:xfrm>
              <a:off x="8051693" y="4656355"/>
              <a:ext cx="301686" cy="369332"/>
            </a:xfrm>
            <a:prstGeom prst="rect">
              <a:avLst/>
            </a:prstGeom>
            <a:noFill/>
          </p:spPr>
          <p:txBody>
            <a:bodyPr wrap="none" rtlCol="0">
              <a:spAutoFit/>
            </a:bodyPr>
            <a:lstStyle/>
            <a:p>
              <a:r>
                <a:rPr lang="en-US" dirty="0">
                  <a:solidFill>
                    <a:srgbClr val="FF33CC"/>
                  </a:solidFill>
                </a:rPr>
                <a:t>2</a:t>
              </a:r>
            </a:p>
          </p:txBody>
        </p:sp>
        <p:sp>
          <p:nvSpPr>
            <p:cNvPr id="131" name="TextBox 130"/>
            <p:cNvSpPr txBox="1"/>
            <p:nvPr/>
          </p:nvSpPr>
          <p:spPr>
            <a:xfrm>
              <a:off x="3352081" y="5411240"/>
              <a:ext cx="301686" cy="369332"/>
            </a:xfrm>
            <a:prstGeom prst="rect">
              <a:avLst/>
            </a:prstGeom>
            <a:noFill/>
          </p:spPr>
          <p:txBody>
            <a:bodyPr wrap="none" rtlCol="0">
              <a:spAutoFit/>
            </a:bodyPr>
            <a:lstStyle/>
            <a:p>
              <a:r>
                <a:rPr lang="en-US" dirty="0">
                  <a:solidFill>
                    <a:srgbClr val="FF33CC"/>
                  </a:solidFill>
                </a:rPr>
                <a:t>3</a:t>
              </a:r>
            </a:p>
          </p:txBody>
        </p:sp>
        <p:sp>
          <p:nvSpPr>
            <p:cNvPr id="132" name="TextBox 131"/>
            <p:cNvSpPr txBox="1"/>
            <p:nvPr/>
          </p:nvSpPr>
          <p:spPr>
            <a:xfrm>
              <a:off x="7122005" y="5352337"/>
              <a:ext cx="301686" cy="369332"/>
            </a:xfrm>
            <a:prstGeom prst="rect">
              <a:avLst/>
            </a:prstGeom>
            <a:noFill/>
          </p:spPr>
          <p:txBody>
            <a:bodyPr wrap="none" rtlCol="0">
              <a:spAutoFit/>
            </a:bodyPr>
            <a:lstStyle/>
            <a:p>
              <a:r>
                <a:rPr lang="en-US" dirty="0">
                  <a:solidFill>
                    <a:srgbClr val="FF33CC"/>
                  </a:solidFill>
                </a:rPr>
                <a:t>5</a:t>
              </a:r>
            </a:p>
          </p:txBody>
        </p:sp>
        <p:sp>
          <p:nvSpPr>
            <p:cNvPr id="133" name="TextBox 132"/>
            <p:cNvSpPr txBox="1"/>
            <p:nvPr/>
          </p:nvSpPr>
          <p:spPr>
            <a:xfrm>
              <a:off x="5404400" y="5448562"/>
              <a:ext cx="301686" cy="369332"/>
            </a:xfrm>
            <a:prstGeom prst="rect">
              <a:avLst/>
            </a:prstGeom>
            <a:noFill/>
          </p:spPr>
          <p:txBody>
            <a:bodyPr wrap="none" rtlCol="0">
              <a:spAutoFit/>
            </a:bodyPr>
            <a:lstStyle/>
            <a:p>
              <a:r>
                <a:rPr lang="en-US" dirty="0">
                  <a:solidFill>
                    <a:srgbClr val="FF33CC"/>
                  </a:solidFill>
                </a:rPr>
                <a:t>4</a:t>
              </a:r>
            </a:p>
          </p:txBody>
        </p:sp>
        <p:sp>
          <p:nvSpPr>
            <p:cNvPr id="134" name="TextBox 133"/>
            <p:cNvSpPr txBox="1"/>
            <p:nvPr/>
          </p:nvSpPr>
          <p:spPr>
            <a:xfrm>
              <a:off x="9030118" y="5369726"/>
              <a:ext cx="301686" cy="369332"/>
            </a:xfrm>
            <a:prstGeom prst="rect">
              <a:avLst/>
            </a:prstGeom>
            <a:noFill/>
          </p:spPr>
          <p:txBody>
            <a:bodyPr wrap="none" rtlCol="0">
              <a:spAutoFit/>
            </a:bodyPr>
            <a:lstStyle/>
            <a:p>
              <a:r>
                <a:rPr lang="en-US" dirty="0">
                  <a:solidFill>
                    <a:srgbClr val="FF33CC"/>
                  </a:solidFill>
                </a:rPr>
                <a:t>6</a:t>
              </a:r>
            </a:p>
          </p:txBody>
        </p:sp>
        <p:sp>
          <p:nvSpPr>
            <p:cNvPr id="135" name="TextBox 134"/>
            <p:cNvSpPr txBox="1"/>
            <p:nvPr/>
          </p:nvSpPr>
          <p:spPr>
            <a:xfrm>
              <a:off x="2783996" y="6304280"/>
              <a:ext cx="301686" cy="369332"/>
            </a:xfrm>
            <a:prstGeom prst="rect">
              <a:avLst/>
            </a:prstGeom>
            <a:noFill/>
          </p:spPr>
          <p:txBody>
            <a:bodyPr wrap="none" rtlCol="0">
              <a:spAutoFit/>
            </a:bodyPr>
            <a:lstStyle/>
            <a:p>
              <a:r>
                <a:rPr lang="en-US" dirty="0">
                  <a:solidFill>
                    <a:srgbClr val="FF33CC"/>
                  </a:solidFill>
                </a:rPr>
                <a:t>7</a:t>
              </a:r>
            </a:p>
          </p:txBody>
        </p:sp>
        <p:sp>
          <p:nvSpPr>
            <p:cNvPr id="136" name="TextBox 135"/>
            <p:cNvSpPr txBox="1"/>
            <p:nvPr/>
          </p:nvSpPr>
          <p:spPr>
            <a:xfrm>
              <a:off x="3920467" y="6304280"/>
              <a:ext cx="301686" cy="369332"/>
            </a:xfrm>
            <a:prstGeom prst="rect">
              <a:avLst/>
            </a:prstGeom>
            <a:noFill/>
          </p:spPr>
          <p:txBody>
            <a:bodyPr wrap="none" rtlCol="0">
              <a:spAutoFit/>
            </a:bodyPr>
            <a:lstStyle/>
            <a:p>
              <a:r>
                <a:rPr lang="en-US" dirty="0">
                  <a:solidFill>
                    <a:srgbClr val="FF33CC"/>
                  </a:solidFill>
                </a:rPr>
                <a:t>8</a:t>
              </a:r>
            </a:p>
          </p:txBody>
        </p:sp>
        <p:sp>
          <p:nvSpPr>
            <p:cNvPr id="137" name="TextBox 136"/>
            <p:cNvSpPr txBox="1"/>
            <p:nvPr/>
          </p:nvSpPr>
          <p:spPr>
            <a:xfrm>
              <a:off x="4842600" y="6304280"/>
              <a:ext cx="301686" cy="369332"/>
            </a:xfrm>
            <a:prstGeom prst="rect">
              <a:avLst/>
            </a:prstGeom>
            <a:noFill/>
          </p:spPr>
          <p:txBody>
            <a:bodyPr wrap="none" rtlCol="0">
              <a:spAutoFit/>
            </a:bodyPr>
            <a:lstStyle/>
            <a:p>
              <a:r>
                <a:rPr lang="en-US" dirty="0">
                  <a:solidFill>
                    <a:srgbClr val="FF33CC"/>
                  </a:solidFill>
                </a:rPr>
                <a:t>9</a:t>
              </a:r>
            </a:p>
          </p:txBody>
        </p:sp>
      </p:grpSp>
      <p:grpSp>
        <p:nvGrpSpPr>
          <p:cNvPr id="8" name="Group 7" descr="The given heap represented as an array. The items in the heap appear in the array beginning with index 0, and so the array has length 9 and contains 9 items. The order of the items follows a level-order traversal of the heap (which matches the order that the nodes' positions would have been created while adding).&#10;&#10;The array is populated as follows:&#10;index 0: 10&#10;index 1: 9&#10;index 2: 6&#10;index 3: 8&#10;index 4: 7&#10;index 5: 5&#10;index 6: 2&#10;index 7: 4&#10;index 8: 1&#10;index 9: 3">
            <a:extLst>
              <a:ext uri="{FF2B5EF4-FFF2-40B4-BE49-F238E27FC236}">
                <a16:creationId xmlns:a16="http://schemas.microsoft.com/office/drawing/2014/main" id="{91F7744C-2E21-A764-AA23-BCCE31B45F0D}"/>
              </a:ext>
            </a:extLst>
          </p:cNvPr>
          <p:cNvGrpSpPr/>
          <p:nvPr/>
        </p:nvGrpSpPr>
        <p:grpSpPr>
          <a:xfrm>
            <a:off x="3658928" y="5752972"/>
            <a:ext cx="5336453" cy="934004"/>
            <a:chOff x="2937459" y="2430742"/>
            <a:chExt cx="5336453" cy="934004"/>
          </a:xfrm>
        </p:grpSpPr>
        <p:grpSp>
          <p:nvGrpSpPr>
            <p:cNvPr id="27" name="Group 26"/>
            <p:cNvGrpSpPr/>
            <p:nvPr/>
          </p:nvGrpSpPr>
          <p:grpSpPr>
            <a:xfrm>
              <a:off x="2937459" y="2430742"/>
              <a:ext cx="5336453" cy="537341"/>
              <a:chOff x="1978924" y="2722180"/>
              <a:chExt cx="5336453" cy="537341"/>
            </a:xfrm>
          </p:grpSpPr>
          <p:grpSp>
            <p:nvGrpSpPr>
              <p:cNvPr id="86" name="Group 85"/>
              <p:cNvGrpSpPr/>
              <p:nvPr/>
            </p:nvGrpSpPr>
            <p:grpSpPr>
              <a:xfrm>
                <a:off x="1978924" y="2726121"/>
                <a:ext cx="4802307" cy="533400"/>
                <a:chOff x="1978924" y="2971800"/>
                <a:chExt cx="4802307" cy="533400"/>
              </a:xfrm>
            </p:grpSpPr>
            <p:sp>
              <p:nvSpPr>
                <p:cNvPr id="88" name="Rectangle 87"/>
                <p:cNvSpPr/>
                <p:nvPr/>
              </p:nvSpPr>
              <p:spPr>
                <a:xfrm>
                  <a:off x="1978924" y="29718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89" name="Rectangle 88"/>
                <p:cNvSpPr/>
                <p:nvPr/>
              </p:nvSpPr>
              <p:spPr>
                <a:xfrm>
                  <a:off x="2512893"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90" name="Rectangle 89"/>
                <p:cNvSpPr/>
                <p:nvPr/>
              </p:nvSpPr>
              <p:spPr>
                <a:xfrm>
                  <a:off x="3046293"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91" name="Rectangle 90"/>
                <p:cNvSpPr/>
                <p:nvPr/>
              </p:nvSpPr>
              <p:spPr>
                <a:xfrm>
                  <a:off x="3579693"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92" name="Rectangle 91"/>
                <p:cNvSpPr/>
                <p:nvPr/>
              </p:nvSpPr>
              <p:spPr>
                <a:xfrm>
                  <a:off x="41136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93" name="Rectangle 92"/>
                <p:cNvSpPr/>
                <p:nvPr/>
              </p:nvSpPr>
              <p:spPr>
                <a:xfrm>
                  <a:off x="46470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94" name="Rectangle 93"/>
                <p:cNvSpPr/>
                <p:nvPr/>
              </p:nvSpPr>
              <p:spPr>
                <a:xfrm>
                  <a:off x="51804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95" name="Rectangle 94"/>
                <p:cNvSpPr/>
                <p:nvPr/>
              </p:nvSpPr>
              <p:spPr>
                <a:xfrm>
                  <a:off x="5714431"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96" name="Rectangle 95"/>
                <p:cNvSpPr/>
                <p:nvPr/>
              </p:nvSpPr>
              <p:spPr>
                <a:xfrm>
                  <a:off x="6247831"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grpSp>
          <p:sp>
            <p:nvSpPr>
              <p:cNvPr id="116" name="Rectangle 115"/>
              <p:cNvSpPr/>
              <p:nvPr/>
            </p:nvSpPr>
            <p:spPr>
              <a:xfrm>
                <a:off x="6781977" y="2722180"/>
                <a:ext cx="533400" cy="5329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grpSp>
        <p:sp>
          <p:nvSpPr>
            <p:cNvPr id="29" name="TextBox 28"/>
            <p:cNvSpPr txBox="1"/>
            <p:nvPr/>
          </p:nvSpPr>
          <p:spPr>
            <a:xfrm>
              <a:off x="3085381" y="2995414"/>
              <a:ext cx="301686" cy="369332"/>
            </a:xfrm>
            <a:prstGeom prst="rect">
              <a:avLst/>
            </a:prstGeom>
            <a:noFill/>
          </p:spPr>
          <p:txBody>
            <a:bodyPr wrap="none" rtlCol="0">
              <a:spAutoFit/>
            </a:bodyPr>
            <a:lstStyle/>
            <a:p>
              <a:r>
                <a:rPr lang="en-US" dirty="0">
                  <a:solidFill>
                    <a:srgbClr val="FF33CC"/>
                  </a:solidFill>
                </a:rPr>
                <a:t>0</a:t>
              </a:r>
            </a:p>
          </p:txBody>
        </p:sp>
        <p:sp>
          <p:nvSpPr>
            <p:cNvPr id="118" name="TextBox 117"/>
            <p:cNvSpPr txBox="1"/>
            <p:nvPr/>
          </p:nvSpPr>
          <p:spPr>
            <a:xfrm>
              <a:off x="3618781" y="2995414"/>
              <a:ext cx="301686" cy="369332"/>
            </a:xfrm>
            <a:prstGeom prst="rect">
              <a:avLst/>
            </a:prstGeom>
            <a:noFill/>
          </p:spPr>
          <p:txBody>
            <a:bodyPr wrap="none" rtlCol="0">
              <a:spAutoFit/>
            </a:bodyPr>
            <a:lstStyle/>
            <a:p>
              <a:r>
                <a:rPr lang="en-US" dirty="0">
                  <a:solidFill>
                    <a:srgbClr val="FF33CC"/>
                  </a:solidFill>
                </a:rPr>
                <a:t>1</a:t>
              </a:r>
            </a:p>
          </p:txBody>
        </p:sp>
        <p:sp>
          <p:nvSpPr>
            <p:cNvPr id="119" name="TextBox 118"/>
            <p:cNvSpPr txBox="1"/>
            <p:nvPr/>
          </p:nvSpPr>
          <p:spPr>
            <a:xfrm>
              <a:off x="4152750" y="2995414"/>
              <a:ext cx="301686" cy="369332"/>
            </a:xfrm>
            <a:prstGeom prst="rect">
              <a:avLst/>
            </a:prstGeom>
            <a:noFill/>
          </p:spPr>
          <p:txBody>
            <a:bodyPr wrap="none" rtlCol="0">
              <a:spAutoFit/>
            </a:bodyPr>
            <a:lstStyle/>
            <a:p>
              <a:r>
                <a:rPr lang="en-US" dirty="0">
                  <a:solidFill>
                    <a:srgbClr val="FF33CC"/>
                  </a:solidFill>
                </a:rPr>
                <a:t>2</a:t>
              </a:r>
            </a:p>
          </p:txBody>
        </p:sp>
        <p:sp>
          <p:nvSpPr>
            <p:cNvPr id="120" name="TextBox 119"/>
            <p:cNvSpPr txBox="1"/>
            <p:nvPr/>
          </p:nvSpPr>
          <p:spPr>
            <a:xfrm>
              <a:off x="4686150" y="2995414"/>
              <a:ext cx="301686" cy="369332"/>
            </a:xfrm>
            <a:prstGeom prst="rect">
              <a:avLst/>
            </a:prstGeom>
            <a:noFill/>
          </p:spPr>
          <p:txBody>
            <a:bodyPr wrap="none" rtlCol="0">
              <a:spAutoFit/>
            </a:bodyPr>
            <a:lstStyle/>
            <a:p>
              <a:r>
                <a:rPr lang="en-US" dirty="0">
                  <a:solidFill>
                    <a:srgbClr val="FF33CC"/>
                  </a:solidFill>
                </a:rPr>
                <a:t>3</a:t>
              </a:r>
            </a:p>
          </p:txBody>
        </p:sp>
        <p:sp>
          <p:nvSpPr>
            <p:cNvPr id="121" name="TextBox 120"/>
            <p:cNvSpPr txBox="1"/>
            <p:nvPr/>
          </p:nvSpPr>
          <p:spPr>
            <a:xfrm>
              <a:off x="5217138" y="2995414"/>
              <a:ext cx="301686" cy="369332"/>
            </a:xfrm>
            <a:prstGeom prst="rect">
              <a:avLst/>
            </a:prstGeom>
            <a:noFill/>
          </p:spPr>
          <p:txBody>
            <a:bodyPr wrap="none" rtlCol="0">
              <a:spAutoFit/>
            </a:bodyPr>
            <a:lstStyle/>
            <a:p>
              <a:r>
                <a:rPr lang="en-US" dirty="0">
                  <a:solidFill>
                    <a:srgbClr val="FF33CC"/>
                  </a:solidFill>
                </a:rPr>
                <a:t>4</a:t>
              </a:r>
            </a:p>
          </p:txBody>
        </p:sp>
        <p:sp>
          <p:nvSpPr>
            <p:cNvPr id="122" name="TextBox 121"/>
            <p:cNvSpPr txBox="1"/>
            <p:nvPr/>
          </p:nvSpPr>
          <p:spPr>
            <a:xfrm>
              <a:off x="5695168" y="2995414"/>
              <a:ext cx="301686" cy="369332"/>
            </a:xfrm>
            <a:prstGeom prst="rect">
              <a:avLst/>
            </a:prstGeom>
            <a:noFill/>
          </p:spPr>
          <p:txBody>
            <a:bodyPr wrap="none" rtlCol="0">
              <a:spAutoFit/>
            </a:bodyPr>
            <a:lstStyle/>
            <a:p>
              <a:r>
                <a:rPr lang="en-US" dirty="0">
                  <a:solidFill>
                    <a:srgbClr val="FF33CC"/>
                  </a:solidFill>
                </a:rPr>
                <a:t>5</a:t>
              </a:r>
            </a:p>
          </p:txBody>
        </p:sp>
        <p:sp>
          <p:nvSpPr>
            <p:cNvPr id="123" name="TextBox 122"/>
            <p:cNvSpPr txBox="1"/>
            <p:nvPr/>
          </p:nvSpPr>
          <p:spPr>
            <a:xfrm>
              <a:off x="6286919" y="2995414"/>
              <a:ext cx="301686" cy="369332"/>
            </a:xfrm>
            <a:prstGeom prst="rect">
              <a:avLst/>
            </a:prstGeom>
            <a:noFill/>
          </p:spPr>
          <p:txBody>
            <a:bodyPr wrap="none" rtlCol="0">
              <a:spAutoFit/>
            </a:bodyPr>
            <a:lstStyle/>
            <a:p>
              <a:r>
                <a:rPr lang="en-US" dirty="0">
                  <a:solidFill>
                    <a:srgbClr val="FF33CC"/>
                  </a:solidFill>
                </a:rPr>
                <a:t>6</a:t>
              </a:r>
            </a:p>
          </p:txBody>
        </p:sp>
        <p:sp>
          <p:nvSpPr>
            <p:cNvPr id="124" name="TextBox 123"/>
            <p:cNvSpPr txBox="1"/>
            <p:nvPr/>
          </p:nvSpPr>
          <p:spPr>
            <a:xfrm>
              <a:off x="6820319" y="2995414"/>
              <a:ext cx="301686" cy="369332"/>
            </a:xfrm>
            <a:prstGeom prst="rect">
              <a:avLst/>
            </a:prstGeom>
            <a:noFill/>
          </p:spPr>
          <p:txBody>
            <a:bodyPr wrap="none" rtlCol="0">
              <a:spAutoFit/>
            </a:bodyPr>
            <a:lstStyle/>
            <a:p>
              <a:r>
                <a:rPr lang="en-US" dirty="0">
                  <a:solidFill>
                    <a:srgbClr val="FF33CC"/>
                  </a:solidFill>
                </a:rPr>
                <a:t>7</a:t>
              </a:r>
            </a:p>
          </p:txBody>
        </p:sp>
        <p:sp>
          <p:nvSpPr>
            <p:cNvPr id="125" name="TextBox 124"/>
            <p:cNvSpPr txBox="1"/>
            <p:nvPr/>
          </p:nvSpPr>
          <p:spPr>
            <a:xfrm>
              <a:off x="7354288" y="2995414"/>
              <a:ext cx="301686" cy="369332"/>
            </a:xfrm>
            <a:prstGeom prst="rect">
              <a:avLst/>
            </a:prstGeom>
            <a:noFill/>
          </p:spPr>
          <p:txBody>
            <a:bodyPr wrap="none" rtlCol="0">
              <a:spAutoFit/>
            </a:bodyPr>
            <a:lstStyle/>
            <a:p>
              <a:r>
                <a:rPr lang="en-US" dirty="0">
                  <a:solidFill>
                    <a:srgbClr val="FF33CC"/>
                  </a:solidFill>
                </a:rPr>
                <a:t>8</a:t>
              </a:r>
            </a:p>
          </p:txBody>
        </p:sp>
        <p:sp>
          <p:nvSpPr>
            <p:cNvPr id="126" name="TextBox 125"/>
            <p:cNvSpPr txBox="1"/>
            <p:nvPr/>
          </p:nvSpPr>
          <p:spPr>
            <a:xfrm>
              <a:off x="7887688" y="2995414"/>
              <a:ext cx="301686" cy="369332"/>
            </a:xfrm>
            <a:prstGeom prst="rect">
              <a:avLst/>
            </a:prstGeom>
            <a:noFill/>
          </p:spPr>
          <p:txBody>
            <a:bodyPr wrap="none" rtlCol="0">
              <a:spAutoFit/>
            </a:bodyPr>
            <a:lstStyle/>
            <a:p>
              <a:r>
                <a:rPr lang="en-US" dirty="0">
                  <a:solidFill>
                    <a:srgbClr val="FF33CC"/>
                  </a:solidFill>
                </a:rPr>
                <a:t>9</a:t>
              </a:r>
            </a:p>
          </p:txBody>
        </p:sp>
      </p:grpSp>
    </p:spTree>
    <p:extLst>
      <p:ext uri="{BB962C8B-B14F-4D97-AF65-F5344CB8AC3E}">
        <p14:creationId xmlns:p14="http://schemas.microsoft.com/office/powerpoint/2010/main" val="21880887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F2A4A-E8D3-7F93-AD14-D6B2FD99DD01}"/>
              </a:ext>
            </a:extLst>
          </p:cNvPr>
          <p:cNvSpPr>
            <a:spLocks noGrp="1"/>
          </p:cNvSpPr>
          <p:nvPr>
            <p:ph type="title"/>
          </p:nvPr>
        </p:nvSpPr>
        <p:spPr/>
        <p:txBody>
          <a:bodyPr/>
          <a:lstStyle/>
          <a:p>
            <a:r>
              <a:rPr lang="en-US" dirty="0"/>
              <a:t>Building a Heap From “Scratch”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1AF3C39-C718-C590-CB20-0AC3D97ADFB4}"/>
                  </a:ext>
                </a:extLst>
              </p:cNvPr>
              <p:cNvSpPr>
                <a:spLocks noGrp="1"/>
              </p:cNvSpPr>
              <p:nvPr>
                <p:ph idx="1"/>
              </p:nvPr>
            </p:nvSpPr>
            <p:spPr/>
            <p:txBody>
              <a:bodyPr/>
              <a:lstStyle/>
              <a:p>
                <a:r>
                  <a:rPr lang="en-US" dirty="0"/>
                  <a:t>Suppose we had </a:t>
                </a:r>
                <a14:m>
                  <m:oMath xmlns:m="http://schemas.openxmlformats.org/officeDocument/2006/math">
                    <m:r>
                      <a:rPr lang="en-US" b="0" i="1" smtClean="0">
                        <a:latin typeface="Cambria Math" panose="02040503050406030204" pitchFamily="18" charset="0"/>
                      </a:rPr>
                      <m:t>𝑛</m:t>
                    </m:r>
                  </m:oMath>
                </a14:m>
                <a:r>
                  <a:rPr lang="en-US" dirty="0"/>
                  <a:t> items and wanted to “</a:t>
                </a:r>
                <a:r>
                  <a:rPr lang="en-US" dirty="0" err="1"/>
                  <a:t>heapify</a:t>
                </a:r>
                <a:r>
                  <a:rPr lang="en-US" dirty="0"/>
                  <a:t>” them</a:t>
                </a:r>
              </a:p>
            </p:txBody>
          </p:sp>
        </mc:Choice>
        <mc:Fallback xmlns="">
          <p:sp>
            <p:nvSpPr>
              <p:cNvPr id="3" name="Content Placeholder 2">
                <a:extLst>
                  <a:ext uri="{FF2B5EF4-FFF2-40B4-BE49-F238E27FC236}">
                    <a16:creationId xmlns:a16="http://schemas.microsoft.com/office/drawing/2014/main" id="{81AF3C39-C718-C590-CB20-0AC3D97ADFB4}"/>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grpSp>
        <p:nvGrpSpPr>
          <p:cNvPr id="4" name="Group 3" descr="An unordered array. It contains 10 items.&#10;&#10;The items are, in order: 5, 6, 10, 3, 15, 8, 7, 14, 2, 1">
            <a:extLst>
              <a:ext uri="{FF2B5EF4-FFF2-40B4-BE49-F238E27FC236}">
                <a16:creationId xmlns:a16="http://schemas.microsoft.com/office/drawing/2014/main" id="{D2C070FD-E606-FE96-DBE1-D6B50F960BB6}"/>
              </a:ext>
            </a:extLst>
          </p:cNvPr>
          <p:cNvGrpSpPr/>
          <p:nvPr/>
        </p:nvGrpSpPr>
        <p:grpSpPr>
          <a:xfrm>
            <a:off x="6346877" y="2423531"/>
            <a:ext cx="5342188" cy="945155"/>
            <a:chOff x="6004254" y="754688"/>
            <a:chExt cx="5342188" cy="945155"/>
          </a:xfrm>
        </p:grpSpPr>
        <p:sp>
          <p:nvSpPr>
            <p:cNvPr id="6" name="Rectangle 5">
              <a:extLst>
                <a:ext uri="{FF2B5EF4-FFF2-40B4-BE49-F238E27FC236}">
                  <a16:creationId xmlns:a16="http://schemas.microsoft.com/office/drawing/2014/main" id="{633CD6EB-1593-D211-04E7-2CDD96133A79}"/>
                </a:ext>
              </a:extLst>
            </p:cNvPr>
            <p:cNvSpPr/>
            <p:nvPr/>
          </p:nvSpPr>
          <p:spPr>
            <a:xfrm>
              <a:off x="6004254" y="754688"/>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7" name="Rectangle 6">
              <a:extLst>
                <a:ext uri="{FF2B5EF4-FFF2-40B4-BE49-F238E27FC236}">
                  <a16:creationId xmlns:a16="http://schemas.microsoft.com/office/drawing/2014/main" id="{D6A20C82-14BA-14B7-33D2-B02F05244D80}"/>
                </a:ext>
              </a:extLst>
            </p:cNvPr>
            <p:cNvSpPr/>
            <p:nvPr/>
          </p:nvSpPr>
          <p:spPr>
            <a:xfrm>
              <a:off x="6538223"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8" name="Rectangle 7">
              <a:extLst>
                <a:ext uri="{FF2B5EF4-FFF2-40B4-BE49-F238E27FC236}">
                  <a16:creationId xmlns:a16="http://schemas.microsoft.com/office/drawing/2014/main" id="{56678D84-16F3-310C-AADC-7A181CCDF23C}"/>
                </a:ext>
              </a:extLst>
            </p:cNvPr>
            <p:cNvSpPr/>
            <p:nvPr/>
          </p:nvSpPr>
          <p:spPr>
            <a:xfrm>
              <a:off x="7071623"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9" name="Rectangle 8">
              <a:extLst>
                <a:ext uri="{FF2B5EF4-FFF2-40B4-BE49-F238E27FC236}">
                  <a16:creationId xmlns:a16="http://schemas.microsoft.com/office/drawing/2014/main" id="{5BBF6A4D-F237-D175-3581-18514FECFB50}"/>
                </a:ext>
              </a:extLst>
            </p:cNvPr>
            <p:cNvSpPr/>
            <p:nvPr/>
          </p:nvSpPr>
          <p:spPr>
            <a:xfrm>
              <a:off x="7605023"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0" name="Rectangle 9">
              <a:extLst>
                <a:ext uri="{FF2B5EF4-FFF2-40B4-BE49-F238E27FC236}">
                  <a16:creationId xmlns:a16="http://schemas.microsoft.com/office/drawing/2014/main" id="{5EA7CA55-613D-E569-F87A-36A82B8A4197}"/>
                </a:ext>
              </a:extLst>
            </p:cNvPr>
            <p:cNvSpPr/>
            <p:nvPr/>
          </p:nvSpPr>
          <p:spPr>
            <a:xfrm>
              <a:off x="8138992"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15</a:t>
              </a:r>
            </a:p>
          </p:txBody>
        </p:sp>
        <p:sp>
          <p:nvSpPr>
            <p:cNvPr id="11" name="Rectangle 10">
              <a:extLst>
                <a:ext uri="{FF2B5EF4-FFF2-40B4-BE49-F238E27FC236}">
                  <a16:creationId xmlns:a16="http://schemas.microsoft.com/office/drawing/2014/main" id="{C4DBAC75-85FF-A5C5-3308-0652E69855B9}"/>
                </a:ext>
              </a:extLst>
            </p:cNvPr>
            <p:cNvSpPr/>
            <p:nvPr/>
          </p:nvSpPr>
          <p:spPr>
            <a:xfrm>
              <a:off x="8672392"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12" name="Rectangle 11">
              <a:extLst>
                <a:ext uri="{FF2B5EF4-FFF2-40B4-BE49-F238E27FC236}">
                  <a16:creationId xmlns:a16="http://schemas.microsoft.com/office/drawing/2014/main" id="{1AC49C1D-E65A-E283-D242-407C87FCEAD3}"/>
                </a:ext>
              </a:extLst>
            </p:cNvPr>
            <p:cNvSpPr/>
            <p:nvPr/>
          </p:nvSpPr>
          <p:spPr>
            <a:xfrm>
              <a:off x="9205792"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13" name="Rectangle 12">
              <a:extLst>
                <a:ext uri="{FF2B5EF4-FFF2-40B4-BE49-F238E27FC236}">
                  <a16:creationId xmlns:a16="http://schemas.microsoft.com/office/drawing/2014/main" id="{2F643AEB-4040-07BB-03F1-A04A08EE1D6F}"/>
                </a:ext>
              </a:extLst>
            </p:cNvPr>
            <p:cNvSpPr/>
            <p:nvPr/>
          </p:nvSpPr>
          <p:spPr>
            <a:xfrm>
              <a:off x="9739761"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14</a:t>
              </a:r>
            </a:p>
          </p:txBody>
        </p:sp>
        <p:sp>
          <p:nvSpPr>
            <p:cNvPr id="14" name="Rectangle 13">
              <a:extLst>
                <a:ext uri="{FF2B5EF4-FFF2-40B4-BE49-F238E27FC236}">
                  <a16:creationId xmlns:a16="http://schemas.microsoft.com/office/drawing/2014/main" id="{A8FEEA45-B71F-DF2F-C447-4203F387203B}"/>
                </a:ext>
              </a:extLst>
            </p:cNvPr>
            <p:cNvSpPr/>
            <p:nvPr/>
          </p:nvSpPr>
          <p:spPr>
            <a:xfrm>
              <a:off x="10273161"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6" name="TextBox 15">
              <a:extLst>
                <a:ext uri="{FF2B5EF4-FFF2-40B4-BE49-F238E27FC236}">
                  <a16:creationId xmlns:a16="http://schemas.microsoft.com/office/drawing/2014/main" id="{C8F8A93E-79B2-8F25-0DCC-1F3278F661BB}"/>
                </a:ext>
              </a:extLst>
            </p:cNvPr>
            <p:cNvSpPr txBox="1"/>
            <p:nvPr/>
          </p:nvSpPr>
          <p:spPr>
            <a:xfrm>
              <a:off x="6120110" y="1328081"/>
              <a:ext cx="301686" cy="369332"/>
            </a:xfrm>
            <a:prstGeom prst="rect">
              <a:avLst/>
            </a:prstGeom>
            <a:noFill/>
          </p:spPr>
          <p:txBody>
            <a:bodyPr wrap="none" rtlCol="0">
              <a:spAutoFit/>
            </a:bodyPr>
            <a:lstStyle/>
            <a:p>
              <a:r>
                <a:rPr lang="en-US" dirty="0">
                  <a:solidFill>
                    <a:srgbClr val="FF33CC"/>
                  </a:solidFill>
                </a:rPr>
                <a:t>1</a:t>
              </a:r>
            </a:p>
          </p:txBody>
        </p:sp>
        <p:sp>
          <p:nvSpPr>
            <p:cNvPr id="17" name="TextBox 16">
              <a:extLst>
                <a:ext uri="{FF2B5EF4-FFF2-40B4-BE49-F238E27FC236}">
                  <a16:creationId xmlns:a16="http://schemas.microsoft.com/office/drawing/2014/main" id="{82E633D5-64EB-6BAD-3A62-C08FF0C32E94}"/>
                </a:ext>
              </a:extLst>
            </p:cNvPr>
            <p:cNvSpPr txBox="1"/>
            <p:nvPr/>
          </p:nvSpPr>
          <p:spPr>
            <a:xfrm>
              <a:off x="6654079" y="1328081"/>
              <a:ext cx="301686" cy="369332"/>
            </a:xfrm>
            <a:prstGeom prst="rect">
              <a:avLst/>
            </a:prstGeom>
            <a:noFill/>
          </p:spPr>
          <p:txBody>
            <a:bodyPr wrap="none" rtlCol="0">
              <a:spAutoFit/>
            </a:bodyPr>
            <a:lstStyle/>
            <a:p>
              <a:r>
                <a:rPr lang="en-US" dirty="0">
                  <a:solidFill>
                    <a:srgbClr val="FF33CC"/>
                  </a:solidFill>
                </a:rPr>
                <a:t>2</a:t>
              </a:r>
            </a:p>
          </p:txBody>
        </p:sp>
        <p:sp>
          <p:nvSpPr>
            <p:cNvPr id="18" name="TextBox 17">
              <a:extLst>
                <a:ext uri="{FF2B5EF4-FFF2-40B4-BE49-F238E27FC236}">
                  <a16:creationId xmlns:a16="http://schemas.microsoft.com/office/drawing/2014/main" id="{94AC8395-5F6E-19CD-15DE-29D1887AD4A5}"/>
                </a:ext>
              </a:extLst>
            </p:cNvPr>
            <p:cNvSpPr txBox="1"/>
            <p:nvPr/>
          </p:nvSpPr>
          <p:spPr>
            <a:xfrm>
              <a:off x="7187479" y="1328081"/>
              <a:ext cx="301686" cy="369332"/>
            </a:xfrm>
            <a:prstGeom prst="rect">
              <a:avLst/>
            </a:prstGeom>
            <a:noFill/>
          </p:spPr>
          <p:txBody>
            <a:bodyPr wrap="none" rtlCol="0">
              <a:spAutoFit/>
            </a:bodyPr>
            <a:lstStyle/>
            <a:p>
              <a:r>
                <a:rPr lang="en-US" dirty="0">
                  <a:solidFill>
                    <a:srgbClr val="FF33CC"/>
                  </a:solidFill>
                </a:rPr>
                <a:t>3</a:t>
              </a:r>
            </a:p>
          </p:txBody>
        </p:sp>
        <p:sp>
          <p:nvSpPr>
            <p:cNvPr id="19" name="TextBox 18">
              <a:extLst>
                <a:ext uri="{FF2B5EF4-FFF2-40B4-BE49-F238E27FC236}">
                  <a16:creationId xmlns:a16="http://schemas.microsoft.com/office/drawing/2014/main" id="{419110CD-D76E-CFDF-A6D5-AB20E69C641D}"/>
                </a:ext>
              </a:extLst>
            </p:cNvPr>
            <p:cNvSpPr txBox="1"/>
            <p:nvPr/>
          </p:nvSpPr>
          <p:spPr>
            <a:xfrm>
              <a:off x="7718467" y="1328081"/>
              <a:ext cx="301686" cy="369332"/>
            </a:xfrm>
            <a:prstGeom prst="rect">
              <a:avLst/>
            </a:prstGeom>
            <a:noFill/>
          </p:spPr>
          <p:txBody>
            <a:bodyPr wrap="none" rtlCol="0">
              <a:spAutoFit/>
            </a:bodyPr>
            <a:lstStyle/>
            <a:p>
              <a:r>
                <a:rPr lang="en-US" dirty="0">
                  <a:solidFill>
                    <a:srgbClr val="FF33CC"/>
                  </a:solidFill>
                </a:rPr>
                <a:t>4</a:t>
              </a:r>
            </a:p>
          </p:txBody>
        </p:sp>
        <p:sp>
          <p:nvSpPr>
            <p:cNvPr id="20" name="TextBox 19">
              <a:extLst>
                <a:ext uri="{FF2B5EF4-FFF2-40B4-BE49-F238E27FC236}">
                  <a16:creationId xmlns:a16="http://schemas.microsoft.com/office/drawing/2014/main" id="{DC3B8112-0CF7-5516-F41D-84C801CEBEE1}"/>
                </a:ext>
              </a:extLst>
            </p:cNvPr>
            <p:cNvSpPr txBox="1"/>
            <p:nvPr/>
          </p:nvSpPr>
          <p:spPr>
            <a:xfrm>
              <a:off x="8196497" y="1328081"/>
              <a:ext cx="301686" cy="369332"/>
            </a:xfrm>
            <a:prstGeom prst="rect">
              <a:avLst/>
            </a:prstGeom>
            <a:noFill/>
          </p:spPr>
          <p:txBody>
            <a:bodyPr wrap="none" rtlCol="0">
              <a:spAutoFit/>
            </a:bodyPr>
            <a:lstStyle/>
            <a:p>
              <a:r>
                <a:rPr lang="en-US" dirty="0">
                  <a:solidFill>
                    <a:srgbClr val="FF33CC"/>
                  </a:solidFill>
                </a:rPr>
                <a:t>5</a:t>
              </a:r>
            </a:p>
          </p:txBody>
        </p:sp>
        <p:sp>
          <p:nvSpPr>
            <p:cNvPr id="21" name="TextBox 20">
              <a:extLst>
                <a:ext uri="{FF2B5EF4-FFF2-40B4-BE49-F238E27FC236}">
                  <a16:creationId xmlns:a16="http://schemas.microsoft.com/office/drawing/2014/main" id="{88D6E652-F5FC-4920-F20E-32A2AA0FEAE2}"/>
                </a:ext>
              </a:extLst>
            </p:cNvPr>
            <p:cNvSpPr txBox="1"/>
            <p:nvPr/>
          </p:nvSpPr>
          <p:spPr>
            <a:xfrm>
              <a:off x="8788248" y="1328081"/>
              <a:ext cx="301686" cy="369332"/>
            </a:xfrm>
            <a:prstGeom prst="rect">
              <a:avLst/>
            </a:prstGeom>
            <a:noFill/>
          </p:spPr>
          <p:txBody>
            <a:bodyPr wrap="none" rtlCol="0">
              <a:spAutoFit/>
            </a:bodyPr>
            <a:lstStyle/>
            <a:p>
              <a:r>
                <a:rPr lang="en-US" dirty="0">
                  <a:solidFill>
                    <a:srgbClr val="FF33CC"/>
                  </a:solidFill>
                </a:rPr>
                <a:t>6</a:t>
              </a:r>
            </a:p>
          </p:txBody>
        </p:sp>
        <p:sp>
          <p:nvSpPr>
            <p:cNvPr id="22" name="TextBox 21">
              <a:extLst>
                <a:ext uri="{FF2B5EF4-FFF2-40B4-BE49-F238E27FC236}">
                  <a16:creationId xmlns:a16="http://schemas.microsoft.com/office/drawing/2014/main" id="{819347C4-D38D-06D5-33DF-2A348A5382FE}"/>
                </a:ext>
              </a:extLst>
            </p:cNvPr>
            <p:cNvSpPr txBox="1"/>
            <p:nvPr/>
          </p:nvSpPr>
          <p:spPr>
            <a:xfrm>
              <a:off x="9321648" y="1328081"/>
              <a:ext cx="301686" cy="369332"/>
            </a:xfrm>
            <a:prstGeom prst="rect">
              <a:avLst/>
            </a:prstGeom>
            <a:noFill/>
          </p:spPr>
          <p:txBody>
            <a:bodyPr wrap="none" rtlCol="0">
              <a:spAutoFit/>
            </a:bodyPr>
            <a:lstStyle/>
            <a:p>
              <a:r>
                <a:rPr lang="en-US" dirty="0">
                  <a:solidFill>
                    <a:srgbClr val="FF33CC"/>
                  </a:solidFill>
                </a:rPr>
                <a:t>7</a:t>
              </a:r>
            </a:p>
          </p:txBody>
        </p:sp>
        <p:sp>
          <p:nvSpPr>
            <p:cNvPr id="23" name="TextBox 22">
              <a:extLst>
                <a:ext uri="{FF2B5EF4-FFF2-40B4-BE49-F238E27FC236}">
                  <a16:creationId xmlns:a16="http://schemas.microsoft.com/office/drawing/2014/main" id="{360923D4-A058-7D06-904A-8CC0ECE807D7}"/>
                </a:ext>
              </a:extLst>
            </p:cNvPr>
            <p:cNvSpPr txBox="1"/>
            <p:nvPr/>
          </p:nvSpPr>
          <p:spPr>
            <a:xfrm>
              <a:off x="9855617" y="1328081"/>
              <a:ext cx="301686" cy="369332"/>
            </a:xfrm>
            <a:prstGeom prst="rect">
              <a:avLst/>
            </a:prstGeom>
            <a:noFill/>
          </p:spPr>
          <p:txBody>
            <a:bodyPr wrap="none" rtlCol="0">
              <a:spAutoFit/>
            </a:bodyPr>
            <a:lstStyle/>
            <a:p>
              <a:r>
                <a:rPr lang="en-US" dirty="0">
                  <a:solidFill>
                    <a:srgbClr val="FF33CC"/>
                  </a:solidFill>
                </a:rPr>
                <a:t>8</a:t>
              </a:r>
            </a:p>
          </p:txBody>
        </p:sp>
        <p:sp>
          <p:nvSpPr>
            <p:cNvPr id="24" name="TextBox 23">
              <a:extLst>
                <a:ext uri="{FF2B5EF4-FFF2-40B4-BE49-F238E27FC236}">
                  <a16:creationId xmlns:a16="http://schemas.microsoft.com/office/drawing/2014/main" id="{90CFED6D-86F5-D958-E923-2CC18DA518C3}"/>
                </a:ext>
              </a:extLst>
            </p:cNvPr>
            <p:cNvSpPr txBox="1"/>
            <p:nvPr/>
          </p:nvSpPr>
          <p:spPr>
            <a:xfrm>
              <a:off x="10389017" y="1328081"/>
              <a:ext cx="301686" cy="369332"/>
            </a:xfrm>
            <a:prstGeom prst="rect">
              <a:avLst/>
            </a:prstGeom>
            <a:noFill/>
          </p:spPr>
          <p:txBody>
            <a:bodyPr wrap="none" rtlCol="0">
              <a:spAutoFit/>
            </a:bodyPr>
            <a:lstStyle/>
            <a:p>
              <a:r>
                <a:rPr lang="en-US" dirty="0">
                  <a:solidFill>
                    <a:srgbClr val="FF33CC"/>
                  </a:solidFill>
                </a:rPr>
                <a:t>9</a:t>
              </a:r>
            </a:p>
          </p:txBody>
        </p:sp>
        <p:sp>
          <p:nvSpPr>
            <p:cNvPr id="25" name="Rectangle 24">
              <a:extLst>
                <a:ext uri="{FF2B5EF4-FFF2-40B4-BE49-F238E27FC236}">
                  <a16:creationId xmlns:a16="http://schemas.microsoft.com/office/drawing/2014/main" id="{2FC2E6EC-062F-A161-9D0A-D10BDBA2450A}"/>
                </a:ext>
              </a:extLst>
            </p:cNvPr>
            <p:cNvSpPr/>
            <p:nvPr/>
          </p:nvSpPr>
          <p:spPr>
            <a:xfrm>
              <a:off x="10813042"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26" name="TextBox 25">
              <a:extLst>
                <a:ext uri="{FF2B5EF4-FFF2-40B4-BE49-F238E27FC236}">
                  <a16:creationId xmlns:a16="http://schemas.microsoft.com/office/drawing/2014/main" id="{85E124AE-511C-1167-F084-AF9166C40BF1}"/>
                </a:ext>
              </a:extLst>
            </p:cNvPr>
            <p:cNvSpPr txBox="1"/>
            <p:nvPr/>
          </p:nvSpPr>
          <p:spPr>
            <a:xfrm>
              <a:off x="10870777" y="1330511"/>
              <a:ext cx="418704" cy="369332"/>
            </a:xfrm>
            <a:prstGeom prst="rect">
              <a:avLst/>
            </a:prstGeom>
            <a:noFill/>
          </p:spPr>
          <p:txBody>
            <a:bodyPr wrap="none" rtlCol="0">
              <a:spAutoFit/>
            </a:bodyPr>
            <a:lstStyle/>
            <a:p>
              <a:r>
                <a:rPr lang="en-US" dirty="0">
                  <a:solidFill>
                    <a:srgbClr val="FF33CC"/>
                  </a:solidFill>
                </a:rPr>
                <a:t>10</a:t>
              </a:r>
            </a:p>
          </p:txBody>
        </p:sp>
      </p:grpSp>
      <p:grpSp>
        <p:nvGrpSpPr>
          <p:cNvPr id="61" name="Group 60" descr="The heap that the array implicitly represents. This tree itself follows the shape property of the heap because the proper indices are occupied in the array. The tree does satisfy the heap property, because the items are in an arbitrary order in the array. Our goal is to move values around so that the heap property holds.&#10;&#10;The binary tree has 10 nodes and therefore 4 levels. The last level has 3 nodes in it. The nodes are as follows:&#10;&#10;- The root node is 5&#10;- the left child of 5 is 6, the right child is 10&#10;- the left child of 6 is 3, the right child is 15&#10;- the left child of 10 is 8, the right child is 7&#10;- the left child of 3 is 14, the right child is 2&#10;- the left child of 15 is 1, it has no right child&#10;- nodes 8, 7, 14, 2, and 1 are all leaves&#10;&#10;We highlight all nodes that violate the heap property (meaning they are larger than at least one child). Those nodes are: 6, 10, 3, and 15">
            <a:extLst>
              <a:ext uri="{FF2B5EF4-FFF2-40B4-BE49-F238E27FC236}">
                <a16:creationId xmlns:a16="http://schemas.microsoft.com/office/drawing/2014/main" id="{863756C4-FFEE-45CE-C290-81DC657DB3F1}"/>
              </a:ext>
            </a:extLst>
          </p:cNvPr>
          <p:cNvGrpSpPr/>
          <p:nvPr/>
        </p:nvGrpSpPr>
        <p:grpSpPr>
          <a:xfrm>
            <a:off x="201742" y="2956422"/>
            <a:ext cx="6934200" cy="3661882"/>
            <a:chOff x="201742" y="2956422"/>
            <a:chExt cx="6934200" cy="3661882"/>
          </a:xfrm>
        </p:grpSpPr>
        <p:grpSp>
          <p:nvGrpSpPr>
            <p:cNvPr id="27" name="Group 26">
              <a:extLst>
                <a:ext uri="{FF2B5EF4-FFF2-40B4-BE49-F238E27FC236}">
                  <a16:creationId xmlns:a16="http://schemas.microsoft.com/office/drawing/2014/main" id="{B87E5112-EE0A-A568-FB0C-800B49EAA828}"/>
                </a:ext>
              </a:extLst>
            </p:cNvPr>
            <p:cNvGrpSpPr/>
            <p:nvPr/>
          </p:nvGrpSpPr>
          <p:grpSpPr>
            <a:xfrm>
              <a:off x="201742" y="2956422"/>
              <a:ext cx="6934200" cy="3661882"/>
              <a:chOff x="2590801" y="2672070"/>
              <a:chExt cx="6934200" cy="3661882"/>
            </a:xfrm>
          </p:grpSpPr>
          <p:sp>
            <p:nvSpPr>
              <p:cNvPr id="28" name="Oval 27">
                <a:extLst>
                  <a:ext uri="{FF2B5EF4-FFF2-40B4-BE49-F238E27FC236}">
                    <a16:creationId xmlns:a16="http://schemas.microsoft.com/office/drawing/2014/main" id="{3A30E535-E151-7B10-2482-D4C18A271CB8}"/>
                  </a:ext>
                </a:extLst>
              </p:cNvPr>
              <p:cNvSpPr/>
              <p:nvPr/>
            </p:nvSpPr>
            <p:spPr>
              <a:xfrm>
                <a:off x="5996855" y="2672070"/>
                <a:ext cx="688077" cy="68807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5</a:t>
                </a:r>
              </a:p>
            </p:txBody>
          </p:sp>
          <p:sp>
            <p:nvSpPr>
              <p:cNvPr id="29" name="Oval 28">
                <a:extLst>
                  <a:ext uri="{FF2B5EF4-FFF2-40B4-BE49-F238E27FC236}">
                    <a16:creationId xmlns:a16="http://schemas.microsoft.com/office/drawing/2014/main" id="{316155D8-6880-CAC9-337D-0F3B5F0C2BBB}"/>
                  </a:ext>
                </a:extLst>
              </p:cNvPr>
              <p:cNvSpPr/>
              <p:nvPr/>
            </p:nvSpPr>
            <p:spPr>
              <a:xfrm>
                <a:off x="4191001" y="3682289"/>
                <a:ext cx="688077" cy="688077"/>
              </a:xfrm>
              <a:prstGeom prst="ellipse">
                <a:avLst/>
              </a:prstGeom>
              <a:solidFill>
                <a:schemeClr val="accent2">
                  <a:lumMod val="40000"/>
                  <a:lumOff val="6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940000"/>
                    </a:solidFill>
                  </a:rPr>
                  <a:t>6</a:t>
                </a:r>
              </a:p>
            </p:txBody>
          </p:sp>
          <p:sp>
            <p:nvSpPr>
              <p:cNvPr id="30" name="Oval 29">
                <a:extLst>
                  <a:ext uri="{FF2B5EF4-FFF2-40B4-BE49-F238E27FC236}">
                    <a16:creationId xmlns:a16="http://schemas.microsoft.com/office/drawing/2014/main" id="{63701FD1-D85F-35B3-CE7C-6CFF8DCBAC09}"/>
                  </a:ext>
                </a:extLst>
              </p:cNvPr>
              <p:cNvSpPr/>
              <p:nvPr/>
            </p:nvSpPr>
            <p:spPr>
              <a:xfrm>
                <a:off x="7858499" y="3653913"/>
                <a:ext cx="688077" cy="688077"/>
              </a:xfrm>
              <a:prstGeom prst="ellipse">
                <a:avLst/>
              </a:prstGeom>
              <a:solidFill>
                <a:schemeClr val="accent2">
                  <a:lumMod val="40000"/>
                  <a:lumOff val="6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940000"/>
                    </a:solidFill>
                  </a:rPr>
                  <a:t>10</a:t>
                </a:r>
              </a:p>
            </p:txBody>
          </p:sp>
          <p:sp>
            <p:nvSpPr>
              <p:cNvPr id="31" name="Oval 30">
                <a:extLst>
                  <a:ext uri="{FF2B5EF4-FFF2-40B4-BE49-F238E27FC236}">
                    <a16:creationId xmlns:a16="http://schemas.microsoft.com/office/drawing/2014/main" id="{03A6BB66-2DDC-8C2E-6AB0-DA31FC02453E}"/>
                  </a:ext>
                </a:extLst>
              </p:cNvPr>
              <p:cNvSpPr/>
              <p:nvPr/>
            </p:nvSpPr>
            <p:spPr>
              <a:xfrm>
                <a:off x="3200401" y="4383504"/>
                <a:ext cx="688077" cy="688077"/>
              </a:xfrm>
              <a:prstGeom prst="ellipse">
                <a:avLst/>
              </a:prstGeom>
              <a:solidFill>
                <a:schemeClr val="accent2">
                  <a:lumMod val="40000"/>
                  <a:lumOff val="6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940000"/>
                    </a:solidFill>
                  </a:rPr>
                  <a:t>3</a:t>
                </a:r>
              </a:p>
            </p:txBody>
          </p:sp>
          <p:sp>
            <p:nvSpPr>
              <p:cNvPr id="32" name="Oval 31">
                <a:extLst>
                  <a:ext uri="{FF2B5EF4-FFF2-40B4-BE49-F238E27FC236}">
                    <a16:creationId xmlns:a16="http://schemas.microsoft.com/office/drawing/2014/main" id="{E219BA91-50E2-9B4F-817E-664706C652CC}"/>
                  </a:ext>
                </a:extLst>
              </p:cNvPr>
              <p:cNvSpPr/>
              <p:nvPr/>
            </p:nvSpPr>
            <p:spPr>
              <a:xfrm>
                <a:off x="5211206" y="4425368"/>
                <a:ext cx="688077" cy="688077"/>
              </a:xfrm>
              <a:prstGeom prst="ellipse">
                <a:avLst/>
              </a:prstGeom>
              <a:solidFill>
                <a:schemeClr val="accent2">
                  <a:lumMod val="40000"/>
                  <a:lumOff val="6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940000"/>
                    </a:solidFill>
                  </a:rPr>
                  <a:t>15</a:t>
                </a:r>
              </a:p>
            </p:txBody>
          </p:sp>
          <p:sp>
            <p:nvSpPr>
              <p:cNvPr id="33" name="Oval 32">
                <a:extLst>
                  <a:ext uri="{FF2B5EF4-FFF2-40B4-BE49-F238E27FC236}">
                    <a16:creationId xmlns:a16="http://schemas.microsoft.com/office/drawing/2014/main" id="{C3B38612-C965-1385-57E2-DB495D63D40C}"/>
                  </a:ext>
                </a:extLst>
              </p:cNvPr>
              <p:cNvSpPr/>
              <p:nvPr/>
            </p:nvSpPr>
            <p:spPr>
              <a:xfrm>
                <a:off x="6934201" y="434199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34" name="Oval 33">
                <a:extLst>
                  <a:ext uri="{FF2B5EF4-FFF2-40B4-BE49-F238E27FC236}">
                    <a16:creationId xmlns:a16="http://schemas.microsoft.com/office/drawing/2014/main" id="{C32BE3EF-F957-D7BD-78A2-BE2188A515E4}"/>
                  </a:ext>
                </a:extLst>
              </p:cNvPr>
              <p:cNvSpPr/>
              <p:nvPr/>
            </p:nvSpPr>
            <p:spPr>
              <a:xfrm>
                <a:off x="8836924" y="434199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35" name="Oval 34">
                <a:extLst>
                  <a:ext uri="{FF2B5EF4-FFF2-40B4-BE49-F238E27FC236}">
                    <a16:creationId xmlns:a16="http://schemas.microsoft.com/office/drawing/2014/main" id="{67A0923A-D958-A1BA-1015-3E54B06E39E1}"/>
                  </a:ext>
                </a:extLst>
              </p:cNvPr>
              <p:cNvSpPr/>
              <p:nvPr/>
            </p:nvSpPr>
            <p:spPr>
              <a:xfrm>
                <a:off x="2590801" y="535274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14</a:t>
                </a:r>
              </a:p>
            </p:txBody>
          </p:sp>
          <p:sp>
            <p:nvSpPr>
              <p:cNvPr id="36" name="Oval 35">
                <a:extLst>
                  <a:ext uri="{FF2B5EF4-FFF2-40B4-BE49-F238E27FC236}">
                    <a16:creationId xmlns:a16="http://schemas.microsoft.com/office/drawing/2014/main" id="{2B9709BB-64D4-3FBE-7884-D1B0484114A6}"/>
                  </a:ext>
                </a:extLst>
              </p:cNvPr>
              <p:cNvSpPr/>
              <p:nvPr/>
            </p:nvSpPr>
            <p:spPr>
              <a:xfrm>
                <a:off x="3733801" y="535274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cxnSp>
            <p:nvCxnSpPr>
              <p:cNvPr id="37" name="Straight Connector 36">
                <a:extLst>
                  <a:ext uri="{FF2B5EF4-FFF2-40B4-BE49-F238E27FC236}">
                    <a16:creationId xmlns:a16="http://schemas.microsoft.com/office/drawing/2014/main" id="{8A089308-EAB4-3DF6-2168-FA9078D82274}"/>
                  </a:ext>
                </a:extLst>
              </p:cNvPr>
              <p:cNvCxnSpPr>
                <a:cxnSpLocks/>
                <a:stCxn id="28" idx="3"/>
                <a:endCxn id="29" idx="7"/>
              </p:cNvCxnSpPr>
              <p:nvPr/>
            </p:nvCxnSpPr>
            <p:spPr>
              <a:xfrm flipH="1">
                <a:off x="4778311" y="3259380"/>
                <a:ext cx="1319311" cy="5236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83BDF66-84DB-ABCB-4020-11642646E088}"/>
                  </a:ext>
                </a:extLst>
              </p:cNvPr>
              <p:cNvCxnSpPr>
                <a:cxnSpLocks/>
                <a:stCxn id="28" idx="5"/>
                <a:endCxn id="30" idx="1"/>
              </p:cNvCxnSpPr>
              <p:nvPr/>
            </p:nvCxnSpPr>
            <p:spPr>
              <a:xfrm>
                <a:off x="6584165" y="3259380"/>
                <a:ext cx="1375101" cy="495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220F70A-FDDC-7762-B33A-06720ADD3AF7}"/>
                  </a:ext>
                </a:extLst>
              </p:cNvPr>
              <p:cNvCxnSpPr>
                <a:stCxn id="32" idx="1"/>
                <a:endCxn id="29" idx="5"/>
              </p:cNvCxnSpPr>
              <p:nvPr/>
            </p:nvCxnSpPr>
            <p:spPr>
              <a:xfrm flipH="1" flipV="1">
                <a:off x="4778310" y="4269598"/>
                <a:ext cx="533662" cy="2565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56022E8-594C-5224-728B-F2FC6AA874BE}"/>
                  </a:ext>
                </a:extLst>
              </p:cNvPr>
              <p:cNvCxnSpPr>
                <a:stCxn id="31" idx="7"/>
                <a:endCxn id="29" idx="3"/>
              </p:cNvCxnSpPr>
              <p:nvPr/>
            </p:nvCxnSpPr>
            <p:spPr>
              <a:xfrm flipV="1">
                <a:off x="3787711" y="4269598"/>
                <a:ext cx="504057" cy="2146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3D94FFD-BC02-5F5A-FF9E-9C49B907172F}"/>
                  </a:ext>
                </a:extLst>
              </p:cNvPr>
              <p:cNvCxnSpPr>
                <a:stCxn id="36" idx="0"/>
                <a:endCxn id="31" idx="5"/>
              </p:cNvCxnSpPr>
              <p:nvPr/>
            </p:nvCxnSpPr>
            <p:spPr>
              <a:xfrm flipH="1" flipV="1">
                <a:off x="3787711" y="4970813"/>
                <a:ext cx="290129"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5735856-C128-C713-C639-DB1757598AE1}"/>
                  </a:ext>
                </a:extLst>
              </p:cNvPr>
              <p:cNvCxnSpPr>
                <a:stCxn id="35" idx="0"/>
                <a:endCxn id="31" idx="3"/>
              </p:cNvCxnSpPr>
              <p:nvPr/>
            </p:nvCxnSpPr>
            <p:spPr>
              <a:xfrm flipV="1">
                <a:off x="2934839" y="4970813"/>
                <a:ext cx="366328"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8E5DDDC-1F60-E1BD-ED97-8C6BDFE31483}"/>
                  </a:ext>
                </a:extLst>
              </p:cNvPr>
              <p:cNvCxnSpPr>
                <a:stCxn id="33" idx="7"/>
                <a:endCxn id="30" idx="3"/>
              </p:cNvCxnSpPr>
              <p:nvPr/>
            </p:nvCxnSpPr>
            <p:spPr>
              <a:xfrm flipV="1">
                <a:off x="7521511" y="4241222"/>
                <a:ext cx="437755"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02118E8-FE37-1B94-60E7-FF8DC87A02DF}"/>
                  </a:ext>
                </a:extLst>
              </p:cNvPr>
              <p:cNvCxnSpPr>
                <a:stCxn id="34" idx="1"/>
                <a:endCxn id="30" idx="5"/>
              </p:cNvCxnSpPr>
              <p:nvPr/>
            </p:nvCxnSpPr>
            <p:spPr>
              <a:xfrm flipH="1" flipV="1">
                <a:off x="8445808" y="4241222"/>
                <a:ext cx="491882"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A3F51C00-7BE4-C71B-CEC9-78F3E393B278}"/>
                  </a:ext>
                </a:extLst>
              </p:cNvPr>
              <p:cNvSpPr txBox="1"/>
              <p:nvPr/>
            </p:nvSpPr>
            <p:spPr>
              <a:xfrm>
                <a:off x="6190049" y="3371296"/>
                <a:ext cx="301686" cy="369332"/>
              </a:xfrm>
              <a:prstGeom prst="rect">
                <a:avLst/>
              </a:prstGeom>
              <a:noFill/>
            </p:spPr>
            <p:txBody>
              <a:bodyPr wrap="none" rtlCol="0">
                <a:spAutoFit/>
              </a:bodyPr>
              <a:lstStyle/>
              <a:p>
                <a:r>
                  <a:rPr lang="en-US" dirty="0">
                    <a:solidFill>
                      <a:srgbClr val="FF33CC"/>
                    </a:solidFill>
                  </a:rPr>
                  <a:t>0</a:t>
                </a:r>
              </a:p>
            </p:txBody>
          </p:sp>
          <p:sp>
            <p:nvSpPr>
              <p:cNvPr id="46" name="TextBox 45">
                <a:extLst>
                  <a:ext uri="{FF2B5EF4-FFF2-40B4-BE49-F238E27FC236}">
                    <a16:creationId xmlns:a16="http://schemas.microsoft.com/office/drawing/2014/main" id="{CE00191F-101E-453F-E05F-F79326EF7FFB}"/>
                  </a:ext>
                </a:extLst>
              </p:cNvPr>
              <p:cNvSpPr txBox="1"/>
              <p:nvPr/>
            </p:nvSpPr>
            <p:spPr>
              <a:xfrm>
                <a:off x="4384195" y="4377091"/>
                <a:ext cx="301686" cy="369332"/>
              </a:xfrm>
              <a:prstGeom prst="rect">
                <a:avLst/>
              </a:prstGeom>
              <a:noFill/>
            </p:spPr>
            <p:txBody>
              <a:bodyPr wrap="none" rtlCol="0">
                <a:spAutoFit/>
              </a:bodyPr>
              <a:lstStyle/>
              <a:p>
                <a:r>
                  <a:rPr lang="en-US" dirty="0">
                    <a:solidFill>
                      <a:srgbClr val="FF33CC"/>
                    </a:solidFill>
                  </a:rPr>
                  <a:t>1</a:t>
                </a:r>
              </a:p>
            </p:txBody>
          </p:sp>
          <p:sp>
            <p:nvSpPr>
              <p:cNvPr id="47" name="TextBox 46">
                <a:extLst>
                  <a:ext uri="{FF2B5EF4-FFF2-40B4-BE49-F238E27FC236}">
                    <a16:creationId xmlns:a16="http://schemas.microsoft.com/office/drawing/2014/main" id="{9B19AC53-E3AB-F92F-CA0A-7EC078433879}"/>
                  </a:ext>
                </a:extLst>
              </p:cNvPr>
              <p:cNvSpPr txBox="1"/>
              <p:nvPr/>
            </p:nvSpPr>
            <p:spPr>
              <a:xfrm>
                <a:off x="8051693" y="4316695"/>
                <a:ext cx="301686" cy="369332"/>
              </a:xfrm>
              <a:prstGeom prst="rect">
                <a:avLst/>
              </a:prstGeom>
              <a:noFill/>
            </p:spPr>
            <p:txBody>
              <a:bodyPr wrap="none" rtlCol="0">
                <a:spAutoFit/>
              </a:bodyPr>
              <a:lstStyle/>
              <a:p>
                <a:r>
                  <a:rPr lang="en-US" dirty="0">
                    <a:solidFill>
                      <a:srgbClr val="FF33CC"/>
                    </a:solidFill>
                  </a:rPr>
                  <a:t>2</a:t>
                </a:r>
              </a:p>
            </p:txBody>
          </p:sp>
          <p:sp>
            <p:nvSpPr>
              <p:cNvPr id="48" name="TextBox 47">
                <a:extLst>
                  <a:ext uri="{FF2B5EF4-FFF2-40B4-BE49-F238E27FC236}">
                    <a16:creationId xmlns:a16="http://schemas.microsoft.com/office/drawing/2014/main" id="{BA690ADD-9D72-5CFC-ABA4-CFD3482C08B4}"/>
                  </a:ext>
                </a:extLst>
              </p:cNvPr>
              <p:cNvSpPr txBox="1"/>
              <p:nvPr/>
            </p:nvSpPr>
            <p:spPr>
              <a:xfrm>
                <a:off x="3352081" y="5071580"/>
                <a:ext cx="301686" cy="369332"/>
              </a:xfrm>
              <a:prstGeom prst="rect">
                <a:avLst/>
              </a:prstGeom>
              <a:noFill/>
            </p:spPr>
            <p:txBody>
              <a:bodyPr wrap="none" rtlCol="0">
                <a:spAutoFit/>
              </a:bodyPr>
              <a:lstStyle/>
              <a:p>
                <a:r>
                  <a:rPr lang="en-US" dirty="0">
                    <a:solidFill>
                      <a:srgbClr val="FF33CC"/>
                    </a:solidFill>
                  </a:rPr>
                  <a:t>3</a:t>
                </a:r>
              </a:p>
            </p:txBody>
          </p:sp>
          <p:sp>
            <p:nvSpPr>
              <p:cNvPr id="49" name="TextBox 48">
                <a:extLst>
                  <a:ext uri="{FF2B5EF4-FFF2-40B4-BE49-F238E27FC236}">
                    <a16:creationId xmlns:a16="http://schemas.microsoft.com/office/drawing/2014/main" id="{525CA634-CACD-54BE-4661-54DEF3A780C5}"/>
                  </a:ext>
                </a:extLst>
              </p:cNvPr>
              <p:cNvSpPr txBox="1"/>
              <p:nvPr/>
            </p:nvSpPr>
            <p:spPr>
              <a:xfrm>
                <a:off x="7122005" y="5012677"/>
                <a:ext cx="301686" cy="369332"/>
              </a:xfrm>
              <a:prstGeom prst="rect">
                <a:avLst/>
              </a:prstGeom>
              <a:noFill/>
            </p:spPr>
            <p:txBody>
              <a:bodyPr wrap="none" rtlCol="0">
                <a:spAutoFit/>
              </a:bodyPr>
              <a:lstStyle/>
              <a:p>
                <a:r>
                  <a:rPr lang="en-US" dirty="0">
                    <a:solidFill>
                      <a:srgbClr val="FF33CC"/>
                    </a:solidFill>
                  </a:rPr>
                  <a:t>5</a:t>
                </a:r>
              </a:p>
            </p:txBody>
          </p:sp>
          <p:sp>
            <p:nvSpPr>
              <p:cNvPr id="50" name="TextBox 49">
                <a:extLst>
                  <a:ext uri="{FF2B5EF4-FFF2-40B4-BE49-F238E27FC236}">
                    <a16:creationId xmlns:a16="http://schemas.microsoft.com/office/drawing/2014/main" id="{ABF6D568-E05C-26F2-EBD8-57839FC7687F}"/>
                  </a:ext>
                </a:extLst>
              </p:cNvPr>
              <p:cNvSpPr txBox="1"/>
              <p:nvPr/>
            </p:nvSpPr>
            <p:spPr>
              <a:xfrm>
                <a:off x="5404400" y="5108902"/>
                <a:ext cx="301686" cy="369332"/>
              </a:xfrm>
              <a:prstGeom prst="rect">
                <a:avLst/>
              </a:prstGeom>
              <a:noFill/>
            </p:spPr>
            <p:txBody>
              <a:bodyPr wrap="none" rtlCol="0">
                <a:spAutoFit/>
              </a:bodyPr>
              <a:lstStyle/>
              <a:p>
                <a:r>
                  <a:rPr lang="en-US" dirty="0">
                    <a:solidFill>
                      <a:srgbClr val="FF33CC"/>
                    </a:solidFill>
                  </a:rPr>
                  <a:t>4</a:t>
                </a:r>
              </a:p>
            </p:txBody>
          </p:sp>
          <p:sp>
            <p:nvSpPr>
              <p:cNvPr id="51" name="TextBox 50">
                <a:extLst>
                  <a:ext uri="{FF2B5EF4-FFF2-40B4-BE49-F238E27FC236}">
                    <a16:creationId xmlns:a16="http://schemas.microsoft.com/office/drawing/2014/main" id="{3E1DFACA-646B-2F3B-1F0D-554B10C6DCB7}"/>
                  </a:ext>
                </a:extLst>
              </p:cNvPr>
              <p:cNvSpPr txBox="1"/>
              <p:nvPr/>
            </p:nvSpPr>
            <p:spPr>
              <a:xfrm>
                <a:off x="9030118" y="5030066"/>
                <a:ext cx="301686" cy="369332"/>
              </a:xfrm>
              <a:prstGeom prst="rect">
                <a:avLst/>
              </a:prstGeom>
              <a:noFill/>
            </p:spPr>
            <p:txBody>
              <a:bodyPr wrap="none" rtlCol="0">
                <a:spAutoFit/>
              </a:bodyPr>
              <a:lstStyle/>
              <a:p>
                <a:r>
                  <a:rPr lang="en-US" dirty="0">
                    <a:solidFill>
                      <a:srgbClr val="FF33CC"/>
                    </a:solidFill>
                  </a:rPr>
                  <a:t>6</a:t>
                </a:r>
              </a:p>
            </p:txBody>
          </p:sp>
          <p:sp>
            <p:nvSpPr>
              <p:cNvPr id="52" name="TextBox 51">
                <a:extLst>
                  <a:ext uri="{FF2B5EF4-FFF2-40B4-BE49-F238E27FC236}">
                    <a16:creationId xmlns:a16="http://schemas.microsoft.com/office/drawing/2014/main" id="{B96EE955-07B4-4EE0-219A-7BF193FD11F3}"/>
                  </a:ext>
                </a:extLst>
              </p:cNvPr>
              <p:cNvSpPr txBox="1"/>
              <p:nvPr/>
            </p:nvSpPr>
            <p:spPr>
              <a:xfrm>
                <a:off x="2783996" y="5964620"/>
                <a:ext cx="301686" cy="369332"/>
              </a:xfrm>
              <a:prstGeom prst="rect">
                <a:avLst/>
              </a:prstGeom>
              <a:noFill/>
            </p:spPr>
            <p:txBody>
              <a:bodyPr wrap="none" rtlCol="0">
                <a:spAutoFit/>
              </a:bodyPr>
              <a:lstStyle/>
              <a:p>
                <a:r>
                  <a:rPr lang="en-US" dirty="0">
                    <a:solidFill>
                      <a:srgbClr val="FF33CC"/>
                    </a:solidFill>
                  </a:rPr>
                  <a:t>7</a:t>
                </a:r>
              </a:p>
            </p:txBody>
          </p:sp>
          <p:sp>
            <p:nvSpPr>
              <p:cNvPr id="53" name="TextBox 52">
                <a:extLst>
                  <a:ext uri="{FF2B5EF4-FFF2-40B4-BE49-F238E27FC236}">
                    <a16:creationId xmlns:a16="http://schemas.microsoft.com/office/drawing/2014/main" id="{6AE0ABF5-B591-93A9-75F6-25B4A6AB23BE}"/>
                  </a:ext>
                </a:extLst>
              </p:cNvPr>
              <p:cNvSpPr txBox="1"/>
              <p:nvPr/>
            </p:nvSpPr>
            <p:spPr>
              <a:xfrm>
                <a:off x="3920467" y="5964620"/>
                <a:ext cx="301686" cy="369332"/>
              </a:xfrm>
              <a:prstGeom prst="rect">
                <a:avLst/>
              </a:prstGeom>
              <a:noFill/>
            </p:spPr>
            <p:txBody>
              <a:bodyPr wrap="none" rtlCol="0">
                <a:spAutoFit/>
              </a:bodyPr>
              <a:lstStyle/>
              <a:p>
                <a:r>
                  <a:rPr lang="en-US" dirty="0">
                    <a:solidFill>
                      <a:srgbClr val="FF33CC"/>
                    </a:solidFill>
                  </a:rPr>
                  <a:t>8</a:t>
                </a:r>
              </a:p>
            </p:txBody>
          </p:sp>
        </p:grpSp>
        <p:sp>
          <p:nvSpPr>
            <p:cNvPr id="54" name="Oval 53">
              <a:extLst>
                <a:ext uri="{FF2B5EF4-FFF2-40B4-BE49-F238E27FC236}">
                  <a16:creationId xmlns:a16="http://schemas.microsoft.com/office/drawing/2014/main" id="{76035EC9-3610-8FDE-B3D0-38593B0EF572}"/>
                </a:ext>
              </a:extLst>
            </p:cNvPr>
            <p:cNvSpPr/>
            <p:nvPr/>
          </p:nvSpPr>
          <p:spPr>
            <a:xfrm>
              <a:off x="2330369" y="5636036"/>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cxnSp>
          <p:nvCxnSpPr>
            <p:cNvPr id="55" name="Straight Connector 54">
              <a:extLst>
                <a:ext uri="{FF2B5EF4-FFF2-40B4-BE49-F238E27FC236}">
                  <a16:creationId xmlns:a16="http://schemas.microsoft.com/office/drawing/2014/main" id="{0001DADF-BD70-7B05-56C0-31B3799F72C0}"/>
                </a:ext>
              </a:extLst>
            </p:cNvPr>
            <p:cNvCxnSpPr>
              <a:cxnSpLocks/>
              <a:stCxn id="54" idx="0"/>
              <a:endCxn id="32" idx="3"/>
            </p:cNvCxnSpPr>
            <p:nvPr/>
          </p:nvCxnSpPr>
          <p:spPr>
            <a:xfrm flipV="1">
              <a:off x="2674408" y="5297030"/>
              <a:ext cx="248506" cy="3390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04CC9DA3-E3B4-4532-1F70-7E2BF83F9167}"/>
                </a:ext>
              </a:extLst>
            </p:cNvPr>
            <p:cNvSpPr txBox="1"/>
            <p:nvPr/>
          </p:nvSpPr>
          <p:spPr>
            <a:xfrm>
              <a:off x="2505239" y="6248022"/>
              <a:ext cx="301686" cy="369332"/>
            </a:xfrm>
            <a:prstGeom prst="rect">
              <a:avLst/>
            </a:prstGeom>
            <a:noFill/>
          </p:spPr>
          <p:txBody>
            <a:bodyPr wrap="none" rtlCol="0">
              <a:spAutoFit/>
            </a:bodyPr>
            <a:lstStyle/>
            <a:p>
              <a:r>
                <a:rPr lang="en-US" dirty="0">
                  <a:solidFill>
                    <a:srgbClr val="FF33CC"/>
                  </a:solidFill>
                </a:rPr>
                <a:t>9</a:t>
              </a:r>
            </a:p>
          </p:txBody>
        </p:sp>
      </p:grpSp>
      <p:sp>
        <p:nvSpPr>
          <p:cNvPr id="62" name="TextBox 61">
            <a:extLst>
              <a:ext uri="{FF2B5EF4-FFF2-40B4-BE49-F238E27FC236}">
                <a16:creationId xmlns:a16="http://schemas.microsoft.com/office/drawing/2014/main" id="{B43941B0-86D8-D533-366D-B46802C30744}"/>
              </a:ext>
              <a:ext uri="{C183D7F6-B498-43B3-948B-1728B52AA6E4}">
                <adec:decorative xmlns:adec="http://schemas.microsoft.com/office/drawing/2017/decorative" val="1"/>
              </a:ext>
            </a:extLst>
          </p:cNvPr>
          <p:cNvSpPr txBox="1"/>
          <p:nvPr/>
        </p:nvSpPr>
        <p:spPr>
          <a:xfrm>
            <a:off x="737595" y="3266383"/>
            <a:ext cx="2376228" cy="369332"/>
          </a:xfrm>
          <a:prstGeom prst="rect">
            <a:avLst/>
          </a:prstGeom>
          <a:noFill/>
        </p:spPr>
        <p:txBody>
          <a:bodyPr wrap="none" rtlCol="0">
            <a:spAutoFit/>
          </a:bodyPr>
          <a:lstStyle/>
          <a:p>
            <a:r>
              <a:rPr lang="en-US" b="1" u="sng" dirty="0">
                <a:solidFill>
                  <a:srgbClr val="FF0000"/>
                </a:solidFill>
              </a:rPr>
              <a:t>Violate Heap Property!</a:t>
            </a:r>
          </a:p>
        </p:txBody>
      </p:sp>
      <p:sp>
        <p:nvSpPr>
          <p:cNvPr id="64" name="TextBox 63">
            <a:extLst>
              <a:ext uri="{FF2B5EF4-FFF2-40B4-BE49-F238E27FC236}">
                <a16:creationId xmlns:a16="http://schemas.microsoft.com/office/drawing/2014/main" id="{69DE40CB-E466-39F7-D8B8-04BB5635AAE6}"/>
              </a:ext>
            </a:extLst>
          </p:cNvPr>
          <p:cNvSpPr txBox="1"/>
          <p:nvPr/>
        </p:nvSpPr>
        <p:spPr>
          <a:xfrm>
            <a:off x="7936205" y="5053758"/>
            <a:ext cx="3121688" cy="1015663"/>
          </a:xfrm>
          <a:prstGeom prst="rect">
            <a:avLst/>
          </a:prstGeom>
          <a:noFill/>
        </p:spPr>
        <p:txBody>
          <a:bodyPr wrap="none" rtlCol="0">
            <a:spAutoFit/>
          </a:bodyPr>
          <a:lstStyle/>
          <a:p>
            <a:r>
              <a:rPr lang="en-US" sz="2000" dirty="0"/>
              <a:t>Two ways for “fix” the heap:</a:t>
            </a:r>
          </a:p>
          <a:p>
            <a:pPr marL="342900" indent="-342900">
              <a:buAutoNum type="arabicParenR"/>
            </a:pPr>
            <a:r>
              <a:rPr lang="en-US" sz="2000" dirty="0"/>
              <a:t>Percolate Up</a:t>
            </a:r>
          </a:p>
          <a:p>
            <a:pPr marL="342900" indent="-342900">
              <a:buAutoNum type="arabicParenR"/>
            </a:pPr>
            <a:r>
              <a:rPr lang="en-US" sz="2000" dirty="0"/>
              <a:t>Percolate Down</a:t>
            </a:r>
          </a:p>
        </p:txBody>
      </p:sp>
    </p:spTree>
    <p:extLst>
      <p:ext uri="{BB962C8B-B14F-4D97-AF65-F5344CB8AC3E}">
        <p14:creationId xmlns:p14="http://schemas.microsoft.com/office/powerpoint/2010/main" val="301808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41EFF-DC2E-DD10-0292-33AAADA21D1C}"/>
              </a:ext>
            </a:extLst>
          </p:cNvPr>
          <p:cNvSpPr>
            <a:spLocks noGrp="1"/>
          </p:cNvSpPr>
          <p:nvPr>
            <p:ph type="title"/>
          </p:nvPr>
        </p:nvSpPr>
        <p:spPr/>
        <p:txBody>
          <a:bodyPr/>
          <a:lstStyle/>
          <a:p>
            <a:r>
              <a:rPr lang="en-US" dirty="0"/>
              <a:t>Floyd’s </a:t>
            </a:r>
            <a:r>
              <a:rPr lang="en-US" dirty="0" err="1"/>
              <a:t>buildHeap</a:t>
            </a:r>
            <a:r>
              <a:rPr lang="en-US" dirty="0"/>
              <a:t> method</a:t>
            </a:r>
          </a:p>
        </p:txBody>
      </p:sp>
      <p:sp>
        <p:nvSpPr>
          <p:cNvPr id="3" name="Content Placeholder 2">
            <a:extLst>
              <a:ext uri="{FF2B5EF4-FFF2-40B4-BE49-F238E27FC236}">
                <a16:creationId xmlns:a16="http://schemas.microsoft.com/office/drawing/2014/main" id="{98CD70E1-83BF-D071-92AA-72F7671FE765}"/>
              </a:ext>
            </a:extLst>
          </p:cNvPr>
          <p:cNvSpPr>
            <a:spLocks noGrp="1"/>
          </p:cNvSpPr>
          <p:nvPr>
            <p:ph idx="1"/>
          </p:nvPr>
        </p:nvSpPr>
        <p:spPr/>
        <p:txBody>
          <a:bodyPr/>
          <a:lstStyle/>
          <a:p>
            <a:r>
              <a:rPr lang="en-US" dirty="0"/>
              <a:t>Working towards the root, one row at a time, percolate down</a:t>
            </a:r>
          </a:p>
          <a:p>
            <a:endParaRPr lang="en-US" dirty="0"/>
          </a:p>
        </p:txBody>
      </p:sp>
      <p:sp>
        <p:nvSpPr>
          <p:cNvPr id="4" name="TextBox 3">
            <a:extLst>
              <a:ext uri="{FF2B5EF4-FFF2-40B4-BE49-F238E27FC236}">
                <a16:creationId xmlns:a16="http://schemas.microsoft.com/office/drawing/2014/main" id="{0AD2E5B4-7285-3ACB-0CCF-7D5C84D8A06C}"/>
              </a:ext>
            </a:extLst>
          </p:cNvPr>
          <p:cNvSpPr txBox="1"/>
          <p:nvPr/>
        </p:nvSpPr>
        <p:spPr>
          <a:xfrm>
            <a:off x="1188720" y="3262630"/>
            <a:ext cx="3263779" cy="1938992"/>
          </a:xfrm>
          <a:prstGeom prst="rect">
            <a:avLst/>
          </a:prstGeom>
          <a:noFill/>
        </p:spPr>
        <p:txBody>
          <a:bodyPr wrap="none" rtlCol="0">
            <a:spAutoFit/>
          </a:bodyPr>
          <a:lstStyle/>
          <a:p>
            <a:r>
              <a:rPr lang="en-US" sz="2400" dirty="0" err="1"/>
              <a:t>buildHeap</a:t>
            </a:r>
            <a:r>
              <a:rPr lang="en-US" sz="2400" dirty="0"/>
              <a:t>(){</a:t>
            </a:r>
          </a:p>
          <a:p>
            <a:r>
              <a:rPr lang="en-US" sz="2400" dirty="0"/>
              <a:t>    for(int </a:t>
            </a:r>
            <a:r>
              <a:rPr lang="en-US" sz="2400" dirty="0" err="1"/>
              <a:t>i</a:t>
            </a:r>
            <a:r>
              <a:rPr lang="en-US" sz="2400" dirty="0"/>
              <a:t> = size; </a:t>
            </a:r>
            <a:r>
              <a:rPr lang="en-US" sz="2400" dirty="0" err="1"/>
              <a:t>i</a:t>
            </a:r>
            <a:r>
              <a:rPr lang="en-US" sz="2400" dirty="0"/>
              <a:t>&gt;0; </a:t>
            </a:r>
            <a:r>
              <a:rPr lang="en-US" sz="2400" dirty="0" err="1"/>
              <a:t>i</a:t>
            </a:r>
            <a:r>
              <a:rPr lang="en-US" sz="2400" dirty="0"/>
              <a:t>--){</a:t>
            </a:r>
          </a:p>
          <a:p>
            <a:r>
              <a:rPr lang="en-US" sz="2400" dirty="0"/>
              <a:t>        </a:t>
            </a:r>
            <a:r>
              <a:rPr lang="en-US" sz="2400" dirty="0" err="1"/>
              <a:t>percolateDown</a:t>
            </a:r>
            <a:r>
              <a:rPr lang="en-US" sz="2400" dirty="0"/>
              <a:t>(</a:t>
            </a:r>
            <a:r>
              <a:rPr lang="en-US" sz="2400" dirty="0" err="1"/>
              <a:t>i</a:t>
            </a:r>
            <a:r>
              <a:rPr lang="en-US" sz="2400" dirty="0"/>
              <a:t>);</a:t>
            </a:r>
          </a:p>
          <a:p>
            <a:r>
              <a:rPr lang="en-US" sz="2400" dirty="0"/>
              <a:t>    }</a:t>
            </a:r>
          </a:p>
          <a:p>
            <a:r>
              <a:rPr lang="en-US" sz="2400" dirty="0"/>
              <a:t>}</a:t>
            </a:r>
          </a:p>
        </p:txBody>
      </p:sp>
    </p:spTree>
    <p:extLst>
      <p:ext uri="{BB962C8B-B14F-4D97-AF65-F5344CB8AC3E}">
        <p14:creationId xmlns:p14="http://schemas.microsoft.com/office/powerpoint/2010/main" val="1350164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F2A4A-E8D3-7F93-AD14-D6B2FD99DD01}"/>
              </a:ext>
            </a:extLst>
          </p:cNvPr>
          <p:cNvSpPr>
            <a:spLocks noGrp="1"/>
          </p:cNvSpPr>
          <p:nvPr>
            <p:ph type="title"/>
          </p:nvPr>
        </p:nvSpPr>
        <p:spPr/>
        <p:txBody>
          <a:bodyPr/>
          <a:lstStyle/>
          <a:p>
            <a:r>
              <a:rPr lang="en-US" dirty="0"/>
              <a:t>Floyd’s </a:t>
            </a:r>
            <a:r>
              <a:rPr lang="en-US" dirty="0" err="1"/>
              <a:t>buildHeap</a:t>
            </a:r>
            <a:r>
              <a:rPr lang="en-US" dirty="0"/>
              <a:t> method (Percolate 15) </a:t>
            </a:r>
          </a:p>
        </p:txBody>
      </p:sp>
      <p:grpSp>
        <p:nvGrpSpPr>
          <p:cNvPr id="4" name="Group 3" descr="The array representation of the heap.&#10;&#10;The items are, in order: 5, 6, 10, 3, 15, 8, 7, 14, 2, 1">
            <a:extLst>
              <a:ext uri="{FF2B5EF4-FFF2-40B4-BE49-F238E27FC236}">
                <a16:creationId xmlns:a16="http://schemas.microsoft.com/office/drawing/2014/main" id="{D2C070FD-E606-FE96-DBE1-D6B50F960BB6}"/>
              </a:ext>
            </a:extLst>
          </p:cNvPr>
          <p:cNvGrpSpPr/>
          <p:nvPr/>
        </p:nvGrpSpPr>
        <p:grpSpPr>
          <a:xfrm>
            <a:off x="6355651" y="2504716"/>
            <a:ext cx="5342188" cy="945155"/>
            <a:chOff x="6004254" y="754688"/>
            <a:chExt cx="5342188" cy="945155"/>
          </a:xfrm>
        </p:grpSpPr>
        <p:sp>
          <p:nvSpPr>
            <p:cNvPr id="6" name="Rectangle 5">
              <a:extLst>
                <a:ext uri="{FF2B5EF4-FFF2-40B4-BE49-F238E27FC236}">
                  <a16:creationId xmlns:a16="http://schemas.microsoft.com/office/drawing/2014/main" id="{633CD6EB-1593-D211-04E7-2CDD96133A79}"/>
                </a:ext>
              </a:extLst>
            </p:cNvPr>
            <p:cNvSpPr/>
            <p:nvPr/>
          </p:nvSpPr>
          <p:spPr>
            <a:xfrm>
              <a:off x="6004254" y="754688"/>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7" name="Rectangle 6">
              <a:extLst>
                <a:ext uri="{FF2B5EF4-FFF2-40B4-BE49-F238E27FC236}">
                  <a16:creationId xmlns:a16="http://schemas.microsoft.com/office/drawing/2014/main" id="{D6A20C82-14BA-14B7-33D2-B02F05244D80}"/>
                </a:ext>
              </a:extLst>
            </p:cNvPr>
            <p:cNvSpPr/>
            <p:nvPr/>
          </p:nvSpPr>
          <p:spPr>
            <a:xfrm>
              <a:off x="6538223"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8" name="Rectangle 7">
              <a:extLst>
                <a:ext uri="{FF2B5EF4-FFF2-40B4-BE49-F238E27FC236}">
                  <a16:creationId xmlns:a16="http://schemas.microsoft.com/office/drawing/2014/main" id="{56678D84-16F3-310C-AADC-7A181CCDF23C}"/>
                </a:ext>
              </a:extLst>
            </p:cNvPr>
            <p:cNvSpPr/>
            <p:nvPr/>
          </p:nvSpPr>
          <p:spPr>
            <a:xfrm>
              <a:off x="7071623"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9" name="Rectangle 8">
              <a:extLst>
                <a:ext uri="{FF2B5EF4-FFF2-40B4-BE49-F238E27FC236}">
                  <a16:creationId xmlns:a16="http://schemas.microsoft.com/office/drawing/2014/main" id="{5BBF6A4D-F237-D175-3581-18514FECFB50}"/>
                </a:ext>
              </a:extLst>
            </p:cNvPr>
            <p:cNvSpPr/>
            <p:nvPr/>
          </p:nvSpPr>
          <p:spPr>
            <a:xfrm>
              <a:off x="7605023"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0" name="Rectangle 9">
              <a:extLst>
                <a:ext uri="{FF2B5EF4-FFF2-40B4-BE49-F238E27FC236}">
                  <a16:creationId xmlns:a16="http://schemas.microsoft.com/office/drawing/2014/main" id="{5EA7CA55-613D-E569-F87A-36A82B8A4197}"/>
                </a:ext>
              </a:extLst>
            </p:cNvPr>
            <p:cNvSpPr/>
            <p:nvPr/>
          </p:nvSpPr>
          <p:spPr>
            <a:xfrm>
              <a:off x="8138992"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15</a:t>
              </a:r>
            </a:p>
          </p:txBody>
        </p:sp>
        <p:sp>
          <p:nvSpPr>
            <p:cNvPr id="11" name="Rectangle 10">
              <a:extLst>
                <a:ext uri="{FF2B5EF4-FFF2-40B4-BE49-F238E27FC236}">
                  <a16:creationId xmlns:a16="http://schemas.microsoft.com/office/drawing/2014/main" id="{C4DBAC75-85FF-A5C5-3308-0652E69855B9}"/>
                </a:ext>
              </a:extLst>
            </p:cNvPr>
            <p:cNvSpPr/>
            <p:nvPr/>
          </p:nvSpPr>
          <p:spPr>
            <a:xfrm>
              <a:off x="8672392"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12" name="Rectangle 11">
              <a:extLst>
                <a:ext uri="{FF2B5EF4-FFF2-40B4-BE49-F238E27FC236}">
                  <a16:creationId xmlns:a16="http://schemas.microsoft.com/office/drawing/2014/main" id="{1AC49C1D-E65A-E283-D242-407C87FCEAD3}"/>
                </a:ext>
              </a:extLst>
            </p:cNvPr>
            <p:cNvSpPr/>
            <p:nvPr/>
          </p:nvSpPr>
          <p:spPr>
            <a:xfrm>
              <a:off x="9205792"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13" name="Rectangle 12">
              <a:extLst>
                <a:ext uri="{FF2B5EF4-FFF2-40B4-BE49-F238E27FC236}">
                  <a16:creationId xmlns:a16="http://schemas.microsoft.com/office/drawing/2014/main" id="{2F643AEB-4040-07BB-03F1-A04A08EE1D6F}"/>
                </a:ext>
              </a:extLst>
            </p:cNvPr>
            <p:cNvSpPr/>
            <p:nvPr/>
          </p:nvSpPr>
          <p:spPr>
            <a:xfrm>
              <a:off x="9739761"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14</a:t>
              </a:r>
            </a:p>
          </p:txBody>
        </p:sp>
        <p:sp>
          <p:nvSpPr>
            <p:cNvPr id="14" name="Rectangle 13">
              <a:extLst>
                <a:ext uri="{FF2B5EF4-FFF2-40B4-BE49-F238E27FC236}">
                  <a16:creationId xmlns:a16="http://schemas.microsoft.com/office/drawing/2014/main" id="{A8FEEA45-B71F-DF2F-C447-4203F387203B}"/>
                </a:ext>
              </a:extLst>
            </p:cNvPr>
            <p:cNvSpPr/>
            <p:nvPr/>
          </p:nvSpPr>
          <p:spPr>
            <a:xfrm>
              <a:off x="10273161"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6" name="TextBox 15">
              <a:extLst>
                <a:ext uri="{FF2B5EF4-FFF2-40B4-BE49-F238E27FC236}">
                  <a16:creationId xmlns:a16="http://schemas.microsoft.com/office/drawing/2014/main" id="{C8F8A93E-79B2-8F25-0DCC-1F3278F661BB}"/>
                </a:ext>
              </a:extLst>
            </p:cNvPr>
            <p:cNvSpPr txBox="1"/>
            <p:nvPr/>
          </p:nvSpPr>
          <p:spPr>
            <a:xfrm>
              <a:off x="6120110" y="1328081"/>
              <a:ext cx="301686" cy="369332"/>
            </a:xfrm>
            <a:prstGeom prst="rect">
              <a:avLst/>
            </a:prstGeom>
            <a:noFill/>
          </p:spPr>
          <p:txBody>
            <a:bodyPr wrap="none" rtlCol="0">
              <a:spAutoFit/>
            </a:bodyPr>
            <a:lstStyle/>
            <a:p>
              <a:r>
                <a:rPr lang="en-US" dirty="0">
                  <a:solidFill>
                    <a:srgbClr val="FF33CC"/>
                  </a:solidFill>
                </a:rPr>
                <a:t>1</a:t>
              </a:r>
            </a:p>
          </p:txBody>
        </p:sp>
        <p:sp>
          <p:nvSpPr>
            <p:cNvPr id="17" name="TextBox 16">
              <a:extLst>
                <a:ext uri="{FF2B5EF4-FFF2-40B4-BE49-F238E27FC236}">
                  <a16:creationId xmlns:a16="http://schemas.microsoft.com/office/drawing/2014/main" id="{82E633D5-64EB-6BAD-3A62-C08FF0C32E94}"/>
                </a:ext>
              </a:extLst>
            </p:cNvPr>
            <p:cNvSpPr txBox="1"/>
            <p:nvPr/>
          </p:nvSpPr>
          <p:spPr>
            <a:xfrm>
              <a:off x="6654079" y="1328081"/>
              <a:ext cx="301686" cy="369332"/>
            </a:xfrm>
            <a:prstGeom prst="rect">
              <a:avLst/>
            </a:prstGeom>
            <a:noFill/>
          </p:spPr>
          <p:txBody>
            <a:bodyPr wrap="none" rtlCol="0">
              <a:spAutoFit/>
            </a:bodyPr>
            <a:lstStyle/>
            <a:p>
              <a:r>
                <a:rPr lang="en-US" dirty="0">
                  <a:solidFill>
                    <a:srgbClr val="FF33CC"/>
                  </a:solidFill>
                </a:rPr>
                <a:t>2</a:t>
              </a:r>
            </a:p>
          </p:txBody>
        </p:sp>
        <p:sp>
          <p:nvSpPr>
            <p:cNvPr id="18" name="TextBox 17">
              <a:extLst>
                <a:ext uri="{FF2B5EF4-FFF2-40B4-BE49-F238E27FC236}">
                  <a16:creationId xmlns:a16="http://schemas.microsoft.com/office/drawing/2014/main" id="{94AC8395-5F6E-19CD-15DE-29D1887AD4A5}"/>
                </a:ext>
              </a:extLst>
            </p:cNvPr>
            <p:cNvSpPr txBox="1"/>
            <p:nvPr/>
          </p:nvSpPr>
          <p:spPr>
            <a:xfrm>
              <a:off x="7187479" y="1328081"/>
              <a:ext cx="301686" cy="369332"/>
            </a:xfrm>
            <a:prstGeom prst="rect">
              <a:avLst/>
            </a:prstGeom>
            <a:noFill/>
          </p:spPr>
          <p:txBody>
            <a:bodyPr wrap="none" rtlCol="0">
              <a:spAutoFit/>
            </a:bodyPr>
            <a:lstStyle/>
            <a:p>
              <a:r>
                <a:rPr lang="en-US" dirty="0">
                  <a:solidFill>
                    <a:srgbClr val="FF33CC"/>
                  </a:solidFill>
                </a:rPr>
                <a:t>3</a:t>
              </a:r>
            </a:p>
          </p:txBody>
        </p:sp>
        <p:sp>
          <p:nvSpPr>
            <p:cNvPr id="19" name="TextBox 18">
              <a:extLst>
                <a:ext uri="{FF2B5EF4-FFF2-40B4-BE49-F238E27FC236}">
                  <a16:creationId xmlns:a16="http://schemas.microsoft.com/office/drawing/2014/main" id="{419110CD-D76E-CFDF-A6D5-AB20E69C641D}"/>
                </a:ext>
              </a:extLst>
            </p:cNvPr>
            <p:cNvSpPr txBox="1"/>
            <p:nvPr/>
          </p:nvSpPr>
          <p:spPr>
            <a:xfrm>
              <a:off x="7718467" y="1328081"/>
              <a:ext cx="301686" cy="369332"/>
            </a:xfrm>
            <a:prstGeom prst="rect">
              <a:avLst/>
            </a:prstGeom>
            <a:noFill/>
          </p:spPr>
          <p:txBody>
            <a:bodyPr wrap="none" rtlCol="0">
              <a:spAutoFit/>
            </a:bodyPr>
            <a:lstStyle/>
            <a:p>
              <a:r>
                <a:rPr lang="en-US" dirty="0">
                  <a:solidFill>
                    <a:srgbClr val="FF33CC"/>
                  </a:solidFill>
                </a:rPr>
                <a:t>4</a:t>
              </a:r>
            </a:p>
          </p:txBody>
        </p:sp>
        <p:sp>
          <p:nvSpPr>
            <p:cNvPr id="20" name="TextBox 19">
              <a:extLst>
                <a:ext uri="{FF2B5EF4-FFF2-40B4-BE49-F238E27FC236}">
                  <a16:creationId xmlns:a16="http://schemas.microsoft.com/office/drawing/2014/main" id="{DC3B8112-0CF7-5516-F41D-84C801CEBEE1}"/>
                </a:ext>
              </a:extLst>
            </p:cNvPr>
            <p:cNvSpPr txBox="1"/>
            <p:nvPr/>
          </p:nvSpPr>
          <p:spPr>
            <a:xfrm>
              <a:off x="8196497" y="1328081"/>
              <a:ext cx="301686" cy="369332"/>
            </a:xfrm>
            <a:prstGeom prst="rect">
              <a:avLst/>
            </a:prstGeom>
            <a:noFill/>
          </p:spPr>
          <p:txBody>
            <a:bodyPr wrap="none" rtlCol="0">
              <a:spAutoFit/>
            </a:bodyPr>
            <a:lstStyle/>
            <a:p>
              <a:r>
                <a:rPr lang="en-US" dirty="0">
                  <a:solidFill>
                    <a:srgbClr val="FF33CC"/>
                  </a:solidFill>
                </a:rPr>
                <a:t>5</a:t>
              </a:r>
            </a:p>
          </p:txBody>
        </p:sp>
        <p:sp>
          <p:nvSpPr>
            <p:cNvPr id="21" name="TextBox 20">
              <a:extLst>
                <a:ext uri="{FF2B5EF4-FFF2-40B4-BE49-F238E27FC236}">
                  <a16:creationId xmlns:a16="http://schemas.microsoft.com/office/drawing/2014/main" id="{88D6E652-F5FC-4920-F20E-32A2AA0FEAE2}"/>
                </a:ext>
              </a:extLst>
            </p:cNvPr>
            <p:cNvSpPr txBox="1"/>
            <p:nvPr/>
          </p:nvSpPr>
          <p:spPr>
            <a:xfrm>
              <a:off x="8788248" y="1328081"/>
              <a:ext cx="301686" cy="369332"/>
            </a:xfrm>
            <a:prstGeom prst="rect">
              <a:avLst/>
            </a:prstGeom>
            <a:noFill/>
          </p:spPr>
          <p:txBody>
            <a:bodyPr wrap="none" rtlCol="0">
              <a:spAutoFit/>
            </a:bodyPr>
            <a:lstStyle/>
            <a:p>
              <a:r>
                <a:rPr lang="en-US" dirty="0">
                  <a:solidFill>
                    <a:srgbClr val="FF33CC"/>
                  </a:solidFill>
                </a:rPr>
                <a:t>6</a:t>
              </a:r>
            </a:p>
          </p:txBody>
        </p:sp>
        <p:sp>
          <p:nvSpPr>
            <p:cNvPr id="22" name="TextBox 21">
              <a:extLst>
                <a:ext uri="{FF2B5EF4-FFF2-40B4-BE49-F238E27FC236}">
                  <a16:creationId xmlns:a16="http://schemas.microsoft.com/office/drawing/2014/main" id="{819347C4-D38D-06D5-33DF-2A348A5382FE}"/>
                </a:ext>
              </a:extLst>
            </p:cNvPr>
            <p:cNvSpPr txBox="1"/>
            <p:nvPr/>
          </p:nvSpPr>
          <p:spPr>
            <a:xfrm>
              <a:off x="9321648" y="1328081"/>
              <a:ext cx="301686" cy="369332"/>
            </a:xfrm>
            <a:prstGeom prst="rect">
              <a:avLst/>
            </a:prstGeom>
            <a:noFill/>
          </p:spPr>
          <p:txBody>
            <a:bodyPr wrap="none" rtlCol="0">
              <a:spAutoFit/>
            </a:bodyPr>
            <a:lstStyle/>
            <a:p>
              <a:r>
                <a:rPr lang="en-US" dirty="0">
                  <a:solidFill>
                    <a:srgbClr val="FF33CC"/>
                  </a:solidFill>
                </a:rPr>
                <a:t>7</a:t>
              </a:r>
            </a:p>
          </p:txBody>
        </p:sp>
        <p:sp>
          <p:nvSpPr>
            <p:cNvPr id="23" name="TextBox 22">
              <a:extLst>
                <a:ext uri="{FF2B5EF4-FFF2-40B4-BE49-F238E27FC236}">
                  <a16:creationId xmlns:a16="http://schemas.microsoft.com/office/drawing/2014/main" id="{360923D4-A058-7D06-904A-8CC0ECE807D7}"/>
                </a:ext>
              </a:extLst>
            </p:cNvPr>
            <p:cNvSpPr txBox="1"/>
            <p:nvPr/>
          </p:nvSpPr>
          <p:spPr>
            <a:xfrm>
              <a:off x="9855617" y="1328081"/>
              <a:ext cx="301686" cy="369332"/>
            </a:xfrm>
            <a:prstGeom prst="rect">
              <a:avLst/>
            </a:prstGeom>
            <a:noFill/>
          </p:spPr>
          <p:txBody>
            <a:bodyPr wrap="none" rtlCol="0">
              <a:spAutoFit/>
            </a:bodyPr>
            <a:lstStyle/>
            <a:p>
              <a:r>
                <a:rPr lang="en-US" dirty="0">
                  <a:solidFill>
                    <a:srgbClr val="FF33CC"/>
                  </a:solidFill>
                </a:rPr>
                <a:t>8</a:t>
              </a:r>
            </a:p>
          </p:txBody>
        </p:sp>
        <p:sp>
          <p:nvSpPr>
            <p:cNvPr id="24" name="TextBox 23">
              <a:extLst>
                <a:ext uri="{FF2B5EF4-FFF2-40B4-BE49-F238E27FC236}">
                  <a16:creationId xmlns:a16="http://schemas.microsoft.com/office/drawing/2014/main" id="{90CFED6D-86F5-D958-E923-2CC18DA518C3}"/>
                </a:ext>
              </a:extLst>
            </p:cNvPr>
            <p:cNvSpPr txBox="1"/>
            <p:nvPr/>
          </p:nvSpPr>
          <p:spPr>
            <a:xfrm>
              <a:off x="10389017" y="1328081"/>
              <a:ext cx="301686" cy="369332"/>
            </a:xfrm>
            <a:prstGeom prst="rect">
              <a:avLst/>
            </a:prstGeom>
            <a:noFill/>
          </p:spPr>
          <p:txBody>
            <a:bodyPr wrap="none" rtlCol="0">
              <a:spAutoFit/>
            </a:bodyPr>
            <a:lstStyle/>
            <a:p>
              <a:r>
                <a:rPr lang="en-US" dirty="0">
                  <a:solidFill>
                    <a:srgbClr val="FF33CC"/>
                  </a:solidFill>
                </a:rPr>
                <a:t>9</a:t>
              </a:r>
            </a:p>
          </p:txBody>
        </p:sp>
        <p:sp>
          <p:nvSpPr>
            <p:cNvPr id="25" name="Rectangle 24">
              <a:extLst>
                <a:ext uri="{FF2B5EF4-FFF2-40B4-BE49-F238E27FC236}">
                  <a16:creationId xmlns:a16="http://schemas.microsoft.com/office/drawing/2014/main" id="{2FC2E6EC-062F-A161-9D0A-D10BDBA2450A}"/>
                </a:ext>
              </a:extLst>
            </p:cNvPr>
            <p:cNvSpPr/>
            <p:nvPr/>
          </p:nvSpPr>
          <p:spPr>
            <a:xfrm>
              <a:off x="10813042"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26" name="TextBox 25">
              <a:extLst>
                <a:ext uri="{FF2B5EF4-FFF2-40B4-BE49-F238E27FC236}">
                  <a16:creationId xmlns:a16="http://schemas.microsoft.com/office/drawing/2014/main" id="{85E124AE-511C-1167-F084-AF9166C40BF1}"/>
                </a:ext>
              </a:extLst>
            </p:cNvPr>
            <p:cNvSpPr txBox="1"/>
            <p:nvPr/>
          </p:nvSpPr>
          <p:spPr>
            <a:xfrm>
              <a:off x="10870777" y="1330511"/>
              <a:ext cx="418704" cy="369332"/>
            </a:xfrm>
            <a:prstGeom prst="rect">
              <a:avLst/>
            </a:prstGeom>
            <a:noFill/>
          </p:spPr>
          <p:txBody>
            <a:bodyPr wrap="none" rtlCol="0">
              <a:spAutoFit/>
            </a:bodyPr>
            <a:lstStyle/>
            <a:p>
              <a:r>
                <a:rPr lang="en-US" dirty="0">
                  <a:solidFill>
                    <a:srgbClr val="FF33CC"/>
                  </a:solidFill>
                </a:rPr>
                <a:t>10</a:t>
              </a:r>
            </a:p>
          </p:txBody>
        </p:sp>
      </p:gr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1AF3C39-C718-C590-CB20-0AC3D97ADFB4}"/>
                  </a:ext>
                </a:extLst>
              </p:cNvPr>
              <p:cNvSpPr>
                <a:spLocks noGrp="1"/>
              </p:cNvSpPr>
              <p:nvPr>
                <p:ph idx="1"/>
              </p:nvPr>
            </p:nvSpPr>
            <p:spPr/>
            <p:txBody>
              <a:bodyPr/>
              <a:lstStyle/>
              <a:p>
                <a:r>
                  <a:rPr lang="en-US" dirty="0"/>
                  <a:t>Suppose we had </a:t>
                </a:r>
                <a14:m>
                  <m:oMath xmlns:m="http://schemas.openxmlformats.org/officeDocument/2006/math">
                    <m:r>
                      <a:rPr lang="en-US" b="0" i="1" smtClean="0">
                        <a:latin typeface="Cambria Math" panose="02040503050406030204" pitchFamily="18" charset="0"/>
                      </a:rPr>
                      <m:t>𝑛</m:t>
                    </m:r>
                  </m:oMath>
                </a14:m>
                <a:r>
                  <a:rPr lang="en-US" dirty="0"/>
                  <a:t> items and wanted to “</a:t>
                </a:r>
                <a:r>
                  <a:rPr lang="en-US" dirty="0" err="1"/>
                  <a:t>heapify</a:t>
                </a:r>
                <a:r>
                  <a:rPr lang="en-US" dirty="0"/>
                  <a:t>” them</a:t>
                </a:r>
              </a:p>
            </p:txBody>
          </p:sp>
        </mc:Choice>
        <mc:Fallback xmlns="">
          <p:sp>
            <p:nvSpPr>
              <p:cNvPr id="3" name="Content Placeholder 2">
                <a:extLst>
                  <a:ext uri="{FF2B5EF4-FFF2-40B4-BE49-F238E27FC236}">
                    <a16:creationId xmlns:a16="http://schemas.microsoft.com/office/drawing/2014/main" id="{81AF3C39-C718-C590-CB20-0AC3D97ADFB4}"/>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grpSp>
        <p:nvGrpSpPr>
          <p:cNvPr id="61" name="Group 60" descr="Beginning from the end of the array, we will percolate all of our nodes down. Leaves cannot violate the heap property, so we skip those, and instead begin with the first non-leaf, in this case 15.">
            <a:extLst>
              <a:ext uri="{FF2B5EF4-FFF2-40B4-BE49-F238E27FC236}">
                <a16:creationId xmlns:a16="http://schemas.microsoft.com/office/drawing/2014/main" id="{863756C4-FFEE-45CE-C290-81DC657DB3F1}"/>
              </a:ext>
            </a:extLst>
          </p:cNvPr>
          <p:cNvGrpSpPr/>
          <p:nvPr/>
        </p:nvGrpSpPr>
        <p:grpSpPr>
          <a:xfrm>
            <a:off x="214268" y="2956422"/>
            <a:ext cx="6934200" cy="3661882"/>
            <a:chOff x="201742" y="2956422"/>
            <a:chExt cx="6934200" cy="3661882"/>
          </a:xfrm>
        </p:grpSpPr>
        <p:grpSp>
          <p:nvGrpSpPr>
            <p:cNvPr id="27" name="Group 26">
              <a:extLst>
                <a:ext uri="{FF2B5EF4-FFF2-40B4-BE49-F238E27FC236}">
                  <a16:creationId xmlns:a16="http://schemas.microsoft.com/office/drawing/2014/main" id="{B87E5112-EE0A-A568-FB0C-800B49EAA828}"/>
                </a:ext>
              </a:extLst>
            </p:cNvPr>
            <p:cNvGrpSpPr/>
            <p:nvPr/>
          </p:nvGrpSpPr>
          <p:grpSpPr>
            <a:xfrm>
              <a:off x="201742" y="2956422"/>
              <a:ext cx="6934200" cy="3661882"/>
              <a:chOff x="2590801" y="2672070"/>
              <a:chExt cx="6934200" cy="3661882"/>
            </a:xfrm>
          </p:grpSpPr>
          <p:sp>
            <p:nvSpPr>
              <p:cNvPr id="28" name="Oval 27">
                <a:extLst>
                  <a:ext uri="{FF2B5EF4-FFF2-40B4-BE49-F238E27FC236}">
                    <a16:creationId xmlns:a16="http://schemas.microsoft.com/office/drawing/2014/main" id="{3A30E535-E151-7B10-2482-D4C18A271CB8}"/>
                  </a:ext>
                </a:extLst>
              </p:cNvPr>
              <p:cNvSpPr/>
              <p:nvPr/>
            </p:nvSpPr>
            <p:spPr>
              <a:xfrm>
                <a:off x="5996855" y="2672070"/>
                <a:ext cx="688077" cy="68807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5</a:t>
                </a:r>
              </a:p>
            </p:txBody>
          </p:sp>
          <p:sp>
            <p:nvSpPr>
              <p:cNvPr id="29" name="Oval 28">
                <a:extLst>
                  <a:ext uri="{FF2B5EF4-FFF2-40B4-BE49-F238E27FC236}">
                    <a16:creationId xmlns:a16="http://schemas.microsoft.com/office/drawing/2014/main" id="{316155D8-6880-CAC9-337D-0F3B5F0C2BBB}"/>
                  </a:ext>
                </a:extLst>
              </p:cNvPr>
              <p:cNvSpPr/>
              <p:nvPr/>
            </p:nvSpPr>
            <p:spPr>
              <a:xfrm>
                <a:off x="4191001" y="3682289"/>
                <a:ext cx="688077" cy="688077"/>
              </a:xfrm>
              <a:prstGeom prst="ellipse">
                <a:avLst/>
              </a:prstGeom>
              <a:solidFill>
                <a:schemeClr val="accent2">
                  <a:lumMod val="40000"/>
                  <a:lumOff val="6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940000"/>
                    </a:solidFill>
                  </a:rPr>
                  <a:t>6</a:t>
                </a:r>
              </a:p>
            </p:txBody>
          </p:sp>
          <p:sp>
            <p:nvSpPr>
              <p:cNvPr id="30" name="Oval 29">
                <a:extLst>
                  <a:ext uri="{FF2B5EF4-FFF2-40B4-BE49-F238E27FC236}">
                    <a16:creationId xmlns:a16="http://schemas.microsoft.com/office/drawing/2014/main" id="{63701FD1-D85F-35B3-CE7C-6CFF8DCBAC09}"/>
                  </a:ext>
                </a:extLst>
              </p:cNvPr>
              <p:cNvSpPr/>
              <p:nvPr/>
            </p:nvSpPr>
            <p:spPr>
              <a:xfrm>
                <a:off x="7858499" y="3653913"/>
                <a:ext cx="688077" cy="688077"/>
              </a:xfrm>
              <a:prstGeom prst="ellipse">
                <a:avLst/>
              </a:prstGeom>
              <a:solidFill>
                <a:schemeClr val="accent2">
                  <a:lumMod val="40000"/>
                  <a:lumOff val="6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940000"/>
                    </a:solidFill>
                  </a:rPr>
                  <a:t>10</a:t>
                </a:r>
              </a:p>
            </p:txBody>
          </p:sp>
          <p:sp>
            <p:nvSpPr>
              <p:cNvPr id="31" name="Oval 30">
                <a:extLst>
                  <a:ext uri="{FF2B5EF4-FFF2-40B4-BE49-F238E27FC236}">
                    <a16:creationId xmlns:a16="http://schemas.microsoft.com/office/drawing/2014/main" id="{03A6BB66-2DDC-8C2E-6AB0-DA31FC02453E}"/>
                  </a:ext>
                </a:extLst>
              </p:cNvPr>
              <p:cNvSpPr/>
              <p:nvPr/>
            </p:nvSpPr>
            <p:spPr>
              <a:xfrm>
                <a:off x="3200401" y="4383504"/>
                <a:ext cx="688077" cy="688077"/>
              </a:xfrm>
              <a:prstGeom prst="ellipse">
                <a:avLst/>
              </a:prstGeom>
              <a:solidFill>
                <a:schemeClr val="accent2">
                  <a:lumMod val="40000"/>
                  <a:lumOff val="6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940000"/>
                    </a:solidFill>
                  </a:rPr>
                  <a:t>3</a:t>
                </a:r>
              </a:p>
            </p:txBody>
          </p:sp>
          <p:sp>
            <p:nvSpPr>
              <p:cNvPr id="32" name="Oval 31">
                <a:extLst>
                  <a:ext uri="{FF2B5EF4-FFF2-40B4-BE49-F238E27FC236}">
                    <a16:creationId xmlns:a16="http://schemas.microsoft.com/office/drawing/2014/main" id="{E219BA91-50E2-9B4F-817E-664706C652CC}"/>
                  </a:ext>
                </a:extLst>
              </p:cNvPr>
              <p:cNvSpPr/>
              <p:nvPr/>
            </p:nvSpPr>
            <p:spPr>
              <a:xfrm>
                <a:off x="5211206" y="4425368"/>
                <a:ext cx="688077" cy="688077"/>
              </a:xfrm>
              <a:prstGeom prst="ellipse">
                <a:avLst/>
              </a:prstGeom>
              <a:solidFill>
                <a:schemeClr val="accent2">
                  <a:lumMod val="40000"/>
                  <a:lumOff val="6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940000"/>
                    </a:solidFill>
                  </a:rPr>
                  <a:t>15</a:t>
                </a:r>
              </a:p>
            </p:txBody>
          </p:sp>
          <p:sp>
            <p:nvSpPr>
              <p:cNvPr id="33" name="Oval 32">
                <a:extLst>
                  <a:ext uri="{FF2B5EF4-FFF2-40B4-BE49-F238E27FC236}">
                    <a16:creationId xmlns:a16="http://schemas.microsoft.com/office/drawing/2014/main" id="{C3B38612-C965-1385-57E2-DB495D63D40C}"/>
                  </a:ext>
                </a:extLst>
              </p:cNvPr>
              <p:cNvSpPr/>
              <p:nvPr/>
            </p:nvSpPr>
            <p:spPr>
              <a:xfrm>
                <a:off x="6934201" y="434199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34" name="Oval 33">
                <a:extLst>
                  <a:ext uri="{FF2B5EF4-FFF2-40B4-BE49-F238E27FC236}">
                    <a16:creationId xmlns:a16="http://schemas.microsoft.com/office/drawing/2014/main" id="{C32BE3EF-F957-D7BD-78A2-BE2188A515E4}"/>
                  </a:ext>
                </a:extLst>
              </p:cNvPr>
              <p:cNvSpPr/>
              <p:nvPr/>
            </p:nvSpPr>
            <p:spPr>
              <a:xfrm>
                <a:off x="8836924" y="434199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35" name="Oval 34">
                <a:extLst>
                  <a:ext uri="{FF2B5EF4-FFF2-40B4-BE49-F238E27FC236}">
                    <a16:creationId xmlns:a16="http://schemas.microsoft.com/office/drawing/2014/main" id="{67A0923A-D958-A1BA-1015-3E54B06E39E1}"/>
                  </a:ext>
                </a:extLst>
              </p:cNvPr>
              <p:cNvSpPr/>
              <p:nvPr/>
            </p:nvSpPr>
            <p:spPr>
              <a:xfrm>
                <a:off x="2590801" y="535274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14</a:t>
                </a:r>
              </a:p>
            </p:txBody>
          </p:sp>
          <p:sp>
            <p:nvSpPr>
              <p:cNvPr id="36" name="Oval 35">
                <a:extLst>
                  <a:ext uri="{FF2B5EF4-FFF2-40B4-BE49-F238E27FC236}">
                    <a16:creationId xmlns:a16="http://schemas.microsoft.com/office/drawing/2014/main" id="{2B9709BB-64D4-3FBE-7884-D1B0484114A6}"/>
                  </a:ext>
                </a:extLst>
              </p:cNvPr>
              <p:cNvSpPr/>
              <p:nvPr/>
            </p:nvSpPr>
            <p:spPr>
              <a:xfrm>
                <a:off x="3733801" y="535274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cxnSp>
            <p:nvCxnSpPr>
              <p:cNvPr id="37" name="Straight Connector 36">
                <a:extLst>
                  <a:ext uri="{FF2B5EF4-FFF2-40B4-BE49-F238E27FC236}">
                    <a16:creationId xmlns:a16="http://schemas.microsoft.com/office/drawing/2014/main" id="{8A089308-EAB4-3DF6-2168-FA9078D82274}"/>
                  </a:ext>
                </a:extLst>
              </p:cNvPr>
              <p:cNvCxnSpPr>
                <a:cxnSpLocks/>
                <a:stCxn id="28" idx="3"/>
                <a:endCxn id="29" idx="7"/>
              </p:cNvCxnSpPr>
              <p:nvPr/>
            </p:nvCxnSpPr>
            <p:spPr>
              <a:xfrm flipH="1">
                <a:off x="4778311" y="3259380"/>
                <a:ext cx="1319311" cy="5236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83BDF66-84DB-ABCB-4020-11642646E088}"/>
                  </a:ext>
                </a:extLst>
              </p:cNvPr>
              <p:cNvCxnSpPr>
                <a:cxnSpLocks/>
                <a:stCxn id="28" idx="5"/>
                <a:endCxn id="30" idx="1"/>
              </p:cNvCxnSpPr>
              <p:nvPr/>
            </p:nvCxnSpPr>
            <p:spPr>
              <a:xfrm>
                <a:off x="6584165" y="3259380"/>
                <a:ext cx="1375101" cy="495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220F70A-FDDC-7762-B33A-06720ADD3AF7}"/>
                  </a:ext>
                </a:extLst>
              </p:cNvPr>
              <p:cNvCxnSpPr>
                <a:stCxn id="32" idx="1"/>
                <a:endCxn id="29" idx="5"/>
              </p:cNvCxnSpPr>
              <p:nvPr/>
            </p:nvCxnSpPr>
            <p:spPr>
              <a:xfrm flipH="1" flipV="1">
                <a:off x="4778310" y="4269598"/>
                <a:ext cx="533662" cy="2565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56022E8-594C-5224-728B-F2FC6AA874BE}"/>
                  </a:ext>
                </a:extLst>
              </p:cNvPr>
              <p:cNvCxnSpPr>
                <a:stCxn id="31" idx="7"/>
                <a:endCxn id="29" idx="3"/>
              </p:cNvCxnSpPr>
              <p:nvPr/>
            </p:nvCxnSpPr>
            <p:spPr>
              <a:xfrm flipV="1">
                <a:off x="3787711" y="4269598"/>
                <a:ext cx="504057" cy="2146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3D94FFD-BC02-5F5A-FF9E-9C49B907172F}"/>
                  </a:ext>
                </a:extLst>
              </p:cNvPr>
              <p:cNvCxnSpPr>
                <a:stCxn id="36" idx="0"/>
                <a:endCxn id="31" idx="5"/>
              </p:cNvCxnSpPr>
              <p:nvPr/>
            </p:nvCxnSpPr>
            <p:spPr>
              <a:xfrm flipH="1" flipV="1">
                <a:off x="3787711" y="4970813"/>
                <a:ext cx="290129"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5735856-C128-C713-C639-DB1757598AE1}"/>
                  </a:ext>
                </a:extLst>
              </p:cNvPr>
              <p:cNvCxnSpPr>
                <a:stCxn id="35" idx="0"/>
                <a:endCxn id="31" idx="3"/>
              </p:cNvCxnSpPr>
              <p:nvPr/>
            </p:nvCxnSpPr>
            <p:spPr>
              <a:xfrm flipV="1">
                <a:off x="2934839" y="4970813"/>
                <a:ext cx="366328"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8E5DDDC-1F60-E1BD-ED97-8C6BDFE31483}"/>
                  </a:ext>
                </a:extLst>
              </p:cNvPr>
              <p:cNvCxnSpPr>
                <a:stCxn id="33" idx="7"/>
                <a:endCxn id="30" idx="3"/>
              </p:cNvCxnSpPr>
              <p:nvPr/>
            </p:nvCxnSpPr>
            <p:spPr>
              <a:xfrm flipV="1">
                <a:off x="7521511" y="4241222"/>
                <a:ext cx="437755"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02118E8-FE37-1B94-60E7-FF8DC87A02DF}"/>
                  </a:ext>
                </a:extLst>
              </p:cNvPr>
              <p:cNvCxnSpPr>
                <a:stCxn id="34" idx="1"/>
                <a:endCxn id="30" idx="5"/>
              </p:cNvCxnSpPr>
              <p:nvPr/>
            </p:nvCxnSpPr>
            <p:spPr>
              <a:xfrm flipH="1" flipV="1">
                <a:off x="8445808" y="4241222"/>
                <a:ext cx="491882"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A3F51C00-7BE4-C71B-CEC9-78F3E393B278}"/>
                  </a:ext>
                </a:extLst>
              </p:cNvPr>
              <p:cNvSpPr txBox="1"/>
              <p:nvPr/>
            </p:nvSpPr>
            <p:spPr>
              <a:xfrm>
                <a:off x="6190049" y="3371296"/>
                <a:ext cx="301686" cy="369332"/>
              </a:xfrm>
              <a:prstGeom prst="rect">
                <a:avLst/>
              </a:prstGeom>
              <a:noFill/>
            </p:spPr>
            <p:txBody>
              <a:bodyPr wrap="none" rtlCol="0">
                <a:spAutoFit/>
              </a:bodyPr>
              <a:lstStyle/>
              <a:p>
                <a:r>
                  <a:rPr lang="en-US" dirty="0">
                    <a:solidFill>
                      <a:srgbClr val="FF33CC"/>
                    </a:solidFill>
                  </a:rPr>
                  <a:t>0</a:t>
                </a:r>
              </a:p>
            </p:txBody>
          </p:sp>
          <p:sp>
            <p:nvSpPr>
              <p:cNvPr id="46" name="TextBox 45">
                <a:extLst>
                  <a:ext uri="{FF2B5EF4-FFF2-40B4-BE49-F238E27FC236}">
                    <a16:creationId xmlns:a16="http://schemas.microsoft.com/office/drawing/2014/main" id="{CE00191F-101E-453F-E05F-F79326EF7FFB}"/>
                  </a:ext>
                </a:extLst>
              </p:cNvPr>
              <p:cNvSpPr txBox="1"/>
              <p:nvPr/>
            </p:nvSpPr>
            <p:spPr>
              <a:xfrm>
                <a:off x="4384195" y="4377091"/>
                <a:ext cx="301686" cy="369332"/>
              </a:xfrm>
              <a:prstGeom prst="rect">
                <a:avLst/>
              </a:prstGeom>
              <a:noFill/>
            </p:spPr>
            <p:txBody>
              <a:bodyPr wrap="none" rtlCol="0">
                <a:spAutoFit/>
              </a:bodyPr>
              <a:lstStyle/>
              <a:p>
                <a:r>
                  <a:rPr lang="en-US" dirty="0">
                    <a:solidFill>
                      <a:srgbClr val="FF33CC"/>
                    </a:solidFill>
                  </a:rPr>
                  <a:t>1</a:t>
                </a:r>
              </a:p>
            </p:txBody>
          </p:sp>
          <p:sp>
            <p:nvSpPr>
              <p:cNvPr id="47" name="TextBox 46">
                <a:extLst>
                  <a:ext uri="{FF2B5EF4-FFF2-40B4-BE49-F238E27FC236}">
                    <a16:creationId xmlns:a16="http://schemas.microsoft.com/office/drawing/2014/main" id="{9B19AC53-E3AB-F92F-CA0A-7EC078433879}"/>
                  </a:ext>
                </a:extLst>
              </p:cNvPr>
              <p:cNvSpPr txBox="1"/>
              <p:nvPr/>
            </p:nvSpPr>
            <p:spPr>
              <a:xfrm>
                <a:off x="8051693" y="4316695"/>
                <a:ext cx="301686" cy="369332"/>
              </a:xfrm>
              <a:prstGeom prst="rect">
                <a:avLst/>
              </a:prstGeom>
              <a:noFill/>
            </p:spPr>
            <p:txBody>
              <a:bodyPr wrap="none" rtlCol="0">
                <a:spAutoFit/>
              </a:bodyPr>
              <a:lstStyle/>
              <a:p>
                <a:r>
                  <a:rPr lang="en-US" dirty="0">
                    <a:solidFill>
                      <a:srgbClr val="FF33CC"/>
                    </a:solidFill>
                  </a:rPr>
                  <a:t>2</a:t>
                </a:r>
              </a:p>
            </p:txBody>
          </p:sp>
          <p:sp>
            <p:nvSpPr>
              <p:cNvPr id="48" name="TextBox 47">
                <a:extLst>
                  <a:ext uri="{FF2B5EF4-FFF2-40B4-BE49-F238E27FC236}">
                    <a16:creationId xmlns:a16="http://schemas.microsoft.com/office/drawing/2014/main" id="{BA690ADD-9D72-5CFC-ABA4-CFD3482C08B4}"/>
                  </a:ext>
                </a:extLst>
              </p:cNvPr>
              <p:cNvSpPr txBox="1"/>
              <p:nvPr/>
            </p:nvSpPr>
            <p:spPr>
              <a:xfrm>
                <a:off x="3352081" y="5071580"/>
                <a:ext cx="301686" cy="369332"/>
              </a:xfrm>
              <a:prstGeom prst="rect">
                <a:avLst/>
              </a:prstGeom>
              <a:noFill/>
            </p:spPr>
            <p:txBody>
              <a:bodyPr wrap="none" rtlCol="0">
                <a:spAutoFit/>
              </a:bodyPr>
              <a:lstStyle/>
              <a:p>
                <a:r>
                  <a:rPr lang="en-US" dirty="0">
                    <a:solidFill>
                      <a:srgbClr val="FF33CC"/>
                    </a:solidFill>
                  </a:rPr>
                  <a:t>3</a:t>
                </a:r>
              </a:p>
            </p:txBody>
          </p:sp>
          <p:sp>
            <p:nvSpPr>
              <p:cNvPr id="49" name="TextBox 48">
                <a:extLst>
                  <a:ext uri="{FF2B5EF4-FFF2-40B4-BE49-F238E27FC236}">
                    <a16:creationId xmlns:a16="http://schemas.microsoft.com/office/drawing/2014/main" id="{525CA634-CACD-54BE-4661-54DEF3A780C5}"/>
                  </a:ext>
                </a:extLst>
              </p:cNvPr>
              <p:cNvSpPr txBox="1"/>
              <p:nvPr/>
            </p:nvSpPr>
            <p:spPr>
              <a:xfrm>
                <a:off x="7122005" y="5012677"/>
                <a:ext cx="301686" cy="369332"/>
              </a:xfrm>
              <a:prstGeom prst="rect">
                <a:avLst/>
              </a:prstGeom>
              <a:noFill/>
            </p:spPr>
            <p:txBody>
              <a:bodyPr wrap="none" rtlCol="0">
                <a:spAutoFit/>
              </a:bodyPr>
              <a:lstStyle/>
              <a:p>
                <a:r>
                  <a:rPr lang="en-US" dirty="0">
                    <a:solidFill>
                      <a:srgbClr val="FF33CC"/>
                    </a:solidFill>
                  </a:rPr>
                  <a:t>5</a:t>
                </a:r>
              </a:p>
            </p:txBody>
          </p:sp>
          <p:sp>
            <p:nvSpPr>
              <p:cNvPr id="50" name="TextBox 49">
                <a:extLst>
                  <a:ext uri="{FF2B5EF4-FFF2-40B4-BE49-F238E27FC236}">
                    <a16:creationId xmlns:a16="http://schemas.microsoft.com/office/drawing/2014/main" id="{ABF6D568-E05C-26F2-EBD8-57839FC7687F}"/>
                  </a:ext>
                </a:extLst>
              </p:cNvPr>
              <p:cNvSpPr txBox="1"/>
              <p:nvPr/>
            </p:nvSpPr>
            <p:spPr>
              <a:xfrm>
                <a:off x="5404400" y="5108902"/>
                <a:ext cx="301686" cy="369332"/>
              </a:xfrm>
              <a:prstGeom prst="rect">
                <a:avLst/>
              </a:prstGeom>
              <a:noFill/>
            </p:spPr>
            <p:txBody>
              <a:bodyPr wrap="none" rtlCol="0">
                <a:spAutoFit/>
              </a:bodyPr>
              <a:lstStyle/>
              <a:p>
                <a:r>
                  <a:rPr lang="en-US" dirty="0">
                    <a:solidFill>
                      <a:srgbClr val="FF33CC"/>
                    </a:solidFill>
                  </a:rPr>
                  <a:t>4</a:t>
                </a:r>
              </a:p>
            </p:txBody>
          </p:sp>
          <p:sp>
            <p:nvSpPr>
              <p:cNvPr id="51" name="TextBox 50">
                <a:extLst>
                  <a:ext uri="{FF2B5EF4-FFF2-40B4-BE49-F238E27FC236}">
                    <a16:creationId xmlns:a16="http://schemas.microsoft.com/office/drawing/2014/main" id="{3E1DFACA-646B-2F3B-1F0D-554B10C6DCB7}"/>
                  </a:ext>
                </a:extLst>
              </p:cNvPr>
              <p:cNvSpPr txBox="1"/>
              <p:nvPr/>
            </p:nvSpPr>
            <p:spPr>
              <a:xfrm>
                <a:off x="9030118" y="5030066"/>
                <a:ext cx="301686" cy="369332"/>
              </a:xfrm>
              <a:prstGeom prst="rect">
                <a:avLst/>
              </a:prstGeom>
              <a:noFill/>
            </p:spPr>
            <p:txBody>
              <a:bodyPr wrap="none" rtlCol="0">
                <a:spAutoFit/>
              </a:bodyPr>
              <a:lstStyle/>
              <a:p>
                <a:r>
                  <a:rPr lang="en-US" dirty="0">
                    <a:solidFill>
                      <a:srgbClr val="FF33CC"/>
                    </a:solidFill>
                  </a:rPr>
                  <a:t>6</a:t>
                </a:r>
              </a:p>
            </p:txBody>
          </p:sp>
          <p:sp>
            <p:nvSpPr>
              <p:cNvPr id="52" name="TextBox 51">
                <a:extLst>
                  <a:ext uri="{FF2B5EF4-FFF2-40B4-BE49-F238E27FC236}">
                    <a16:creationId xmlns:a16="http://schemas.microsoft.com/office/drawing/2014/main" id="{B96EE955-07B4-4EE0-219A-7BF193FD11F3}"/>
                  </a:ext>
                </a:extLst>
              </p:cNvPr>
              <p:cNvSpPr txBox="1"/>
              <p:nvPr/>
            </p:nvSpPr>
            <p:spPr>
              <a:xfrm>
                <a:off x="2783996" y="5964620"/>
                <a:ext cx="301686" cy="369332"/>
              </a:xfrm>
              <a:prstGeom prst="rect">
                <a:avLst/>
              </a:prstGeom>
              <a:noFill/>
            </p:spPr>
            <p:txBody>
              <a:bodyPr wrap="none" rtlCol="0">
                <a:spAutoFit/>
              </a:bodyPr>
              <a:lstStyle/>
              <a:p>
                <a:r>
                  <a:rPr lang="en-US" dirty="0">
                    <a:solidFill>
                      <a:srgbClr val="FF33CC"/>
                    </a:solidFill>
                  </a:rPr>
                  <a:t>7</a:t>
                </a:r>
              </a:p>
            </p:txBody>
          </p:sp>
          <p:sp>
            <p:nvSpPr>
              <p:cNvPr id="53" name="TextBox 52">
                <a:extLst>
                  <a:ext uri="{FF2B5EF4-FFF2-40B4-BE49-F238E27FC236}">
                    <a16:creationId xmlns:a16="http://schemas.microsoft.com/office/drawing/2014/main" id="{6AE0ABF5-B591-93A9-75F6-25B4A6AB23BE}"/>
                  </a:ext>
                </a:extLst>
              </p:cNvPr>
              <p:cNvSpPr txBox="1"/>
              <p:nvPr/>
            </p:nvSpPr>
            <p:spPr>
              <a:xfrm>
                <a:off x="3920467" y="5964620"/>
                <a:ext cx="301686" cy="369332"/>
              </a:xfrm>
              <a:prstGeom prst="rect">
                <a:avLst/>
              </a:prstGeom>
              <a:noFill/>
            </p:spPr>
            <p:txBody>
              <a:bodyPr wrap="none" rtlCol="0">
                <a:spAutoFit/>
              </a:bodyPr>
              <a:lstStyle/>
              <a:p>
                <a:r>
                  <a:rPr lang="en-US" dirty="0">
                    <a:solidFill>
                      <a:srgbClr val="FF33CC"/>
                    </a:solidFill>
                  </a:rPr>
                  <a:t>8</a:t>
                </a:r>
              </a:p>
            </p:txBody>
          </p:sp>
        </p:grpSp>
        <p:sp>
          <p:nvSpPr>
            <p:cNvPr id="54" name="Oval 53">
              <a:extLst>
                <a:ext uri="{FF2B5EF4-FFF2-40B4-BE49-F238E27FC236}">
                  <a16:creationId xmlns:a16="http://schemas.microsoft.com/office/drawing/2014/main" id="{76035EC9-3610-8FDE-B3D0-38593B0EF572}"/>
                </a:ext>
              </a:extLst>
            </p:cNvPr>
            <p:cNvSpPr/>
            <p:nvPr/>
          </p:nvSpPr>
          <p:spPr>
            <a:xfrm>
              <a:off x="2330369" y="5636036"/>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cxnSp>
          <p:nvCxnSpPr>
            <p:cNvPr id="55" name="Straight Connector 54">
              <a:extLst>
                <a:ext uri="{FF2B5EF4-FFF2-40B4-BE49-F238E27FC236}">
                  <a16:creationId xmlns:a16="http://schemas.microsoft.com/office/drawing/2014/main" id="{0001DADF-BD70-7B05-56C0-31B3799F72C0}"/>
                </a:ext>
              </a:extLst>
            </p:cNvPr>
            <p:cNvCxnSpPr>
              <a:cxnSpLocks/>
              <a:stCxn id="54" idx="0"/>
              <a:endCxn id="32" idx="3"/>
            </p:cNvCxnSpPr>
            <p:nvPr/>
          </p:nvCxnSpPr>
          <p:spPr>
            <a:xfrm flipV="1">
              <a:off x="2674408" y="5297030"/>
              <a:ext cx="248506" cy="3390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04CC9DA3-E3B4-4532-1F70-7E2BF83F9167}"/>
                </a:ext>
              </a:extLst>
            </p:cNvPr>
            <p:cNvSpPr txBox="1"/>
            <p:nvPr/>
          </p:nvSpPr>
          <p:spPr>
            <a:xfrm>
              <a:off x="2446730" y="6243373"/>
              <a:ext cx="301686" cy="369332"/>
            </a:xfrm>
            <a:prstGeom prst="rect">
              <a:avLst/>
            </a:prstGeom>
            <a:noFill/>
          </p:spPr>
          <p:txBody>
            <a:bodyPr wrap="none" rtlCol="0">
              <a:spAutoFit/>
            </a:bodyPr>
            <a:lstStyle/>
            <a:p>
              <a:r>
                <a:rPr lang="en-US" dirty="0">
                  <a:solidFill>
                    <a:srgbClr val="FF33CC"/>
                  </a:solidFill>
                </a:rPr>
                <a:t>9</a:t>
              </a:r>
            </a:p>
          </p:txBody>
        </p:sp>
      </p:grpSp>
      <p:sp>
        <p:nvSpPr>
          <p:cNvPr id="56" name="TextBox 55">
            <a:extLst>
              <a:ext uri="{FF2B5EF4-FFF2-40B4-BE49-F238E27FC236}">
                <a16:creationId xmlns:a16="http://schemas.microsoft.com/office/drawing/2014/main" id="{ED4902B8-F5AB-50D9-18C4-FF07B8E03412}"/>
              </a:ext>
            </a:extLst>
          </p:cNvPr>
          <p:cNvSpPr txBox="1"/>
          <p:nvPr/>
        </p:nvSpPr>
        <p:spPr>
          <a:xfrm>
            <a:off x="8156993" y="4237971"/>
            <a:ext cx="3263779" cy="1938992"/>
          </a:xfrm>
          <a:prstGeom prst="rect">
            <a:avLst/>
          </a:prstGeom>
          <a:noFill/>
        </p:spPr>
        <p:txBody>
          <a:bodyPr wrap="none" rtlCol="0">
            <a:spAutoFit/>
          </a:bodyPr>
          <a:lstStyle/>
          <a:p>
            <a:r>
              <a:rPr lang="en-US" sz="2400" dirty="0" err="1"/>
              <a:t>buildHeap</a:t>
            </a:r>
            <a:r>
              <a:rPr lang="en-US" sz="2400" dirty="0"/>
              <a:t>(){</a:t>
            </a:r>
          </a:p>
          <a:p>
            <a:r>
              <a:rPr lang="en-US" sz="2400" dirty="0"/>
              <a:t>    for(int </a:t>
            </a:r>
            <a:r>
              <a:rPr lang="en-US" sz="2400" dirty="0" err="1"/>
              <a:t>i</a:t>
            </a:r>
            <a:r>
              <a:rPr lang="en-US" sz="2400" dirty="0"/>
              <a:t> = size; </a:t>
            </a:r>
            <a:r>
              <a:rPr lang="en-US" sz="2400" dirty="0" err="1"/>
              <a:t>i</a:t>
            </a:r>
            <a:r>
              <a:rPr lang="en-US" sz="2400" dirty="0"/>
              <a:t>&gt;0; </a:t>
            </a:r>
            <a:r>
              <a:rPr lang="en-US" sz="2400" dirty="0" err="1"/>
              <a:t>i</a:t>
            </a:r>
            <a:r>
              <a:rPr lang="en-US" sz="2400" dirty="0"/>
              <a:t>--){</a:t>
            </a:r>
          </a:p>
          <a:p>
            <a:r>
              <a:rPr lang="en-US" sz="2400" dirty="0"/>
              <a:t>        </a:t>
            </a:r>
            <a:r>
              <a:rPr lang="en-US" sz="2400" dirty="0" err="1"/>
              <a:t>percolateDown</a:t>
            </a:r>
            <a:r>
              <a:rPr lang="en-US" sz="2400" dirty="0"/>
              <a:t>(</a:t>
            </a:r>
            <a:r>
              <a:rPr lang="en-US" sz="2400" dirty="0" err="1"/>
              <a:t>i</a:t>
            </a:r>
            <a:r>
              <a:rPr lang="en-US" sz="2400" dirty="0"/>
              <a:t>);</a:t>
            </a:r>
          </a:p>
          <a:p>
            <a:r>
              <a:rPr lang="en-US" sz="2400" dirty="0"/>
              <a:t>    }</a:t>
            </a:r>
          </a:p>
          <a:p>
            <a:r>
              <a:rPr lang="en-US" sz="2400" dirty="0"/>
              <a:t>}</a:t>
            </a:r>
          </a:p>
        </p:txBody>
      </p:sp>
      <p:sp>
        <p:nvSpPr>
          <p:cNvPr id="62" name="TextBox 61">
            <a:extLst>
              <a:ext uri="{FF2B5EF4-FFF2-40B4-BE49-F238E27FC236}">
                <a16:creationId xmlns:a16="http://schemas.microsoft.com/office/drawing/2014/main" id="{B43941B0-86D8-D533-366D-B46802C30744}"/>
              </a:ext>
              <a:ext uri="{C183D7F6-B498-43B3-948B-1728B52AA6E4}">
                <adec:decorative xmlns:adec="http://schemas.microsoft.com/office/drawing/2017/decorative" val="1"/>
              </a:ext>
            </a:extLst>
          </p:cNvPr>
          <p:cNvSpPr txBox="1"/>
          <p:nvPr/>
        </p:nvSpPr>
        <p:spPr>
          <a:xfrm>
            <a:off x="301792" y="2977294"/>
            <a:ext cx="2571730" cy="646331"/>
          </a:xfrm>
          <a:prstGeom prst="rect">
            <a:avLst/>
          </a:prstGeom>
          <a:noFill/>
        </p:spPr>
        <p:txBody>
          <a:bodyPr wrap="none" rtlCol="0">
            <a:spAutoFit/>
          </a:bodyPr>
          <a:lstStyle/>
          <a:p>
            <a:r>
              <a:rPr lang="en-US" b="1" u="sng" dirty="0">
                <a:solidFill>
                  <a:srgbClr val="FF0000"/>
                </a:solidFill>
              </a:rPr>
              <a:t>Violate Heap Property!</a:t>
            </a:r>
          </a:p>
          <a:p>
            <a:r>
              <a:rPr lang="en-US" dirty="0">
                <a:solidFill>
                  <a:srgbClr val="FF0000"/>
                </a:solidFill>
              </a:rPr>
              <a:t>Nodes bigger than a child</a:t>
            </a:r>
          </a:p>
        </p:txBody>
      </p:sp>
    </p:spTree>
    <p:extLst>
      <p:ext uri="{BB962C8B-B14F-4D97-AF65-F5344CB8AC3E}">
        <p14:creationId xmlns:p14="http://schemas.microsoft.com/office/powerpoint/2010/main" val="3616099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F2A4A-E8D3-7F93-AD14-D6B2FD99DD01}"/>
              </a:ext>
            </a:extLst>
          </p:cNvPr>
          <p:cNvSpPr>
            <a:spLocks noGrp="1"/>
          </p:cNvSpPr>
          <p:nvPr>
            <p:ph type="title"/>
          </p:nvPr>
        </p:nvSpPr>
        <p:spPr/>
        <p:txBody>
          <a:bodyPr/>
          <a:lstStyle/>
          <a:p>
            <a:r>
              <a:rPr lang="en-US" dirty="0"/>
              <a:t>Floyd’s </a:t>
            </a:r>
            <a:r>
              <a:rPr lang="en-US" dirty="0" err="1"/>
              <a:t>buildHeap</a:t>
            </a:r>
            <a:r>
              <a:rPr lang="en-US" dirty="0"/>
              <a:t> method (Percolate 3)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1AF3C39-C718-C590-CB20-0AC3D97ADFB4}"/>
                  </a:ext>
                </a:extLst>
              </p:cNvPr>
              <p:cNvSpPr>
                <a:spLocks noGrp="1"/>
              </p:cNvSpPr>
              <p:nvPr>
                <p:ph idx="1"/>
              </p:nvPr>
            </p:nvSpPr>
            <p:spPr/>
            <p:txBody>
              <a:bodyPr/>
              <a:lstStyle/>
              <a:p>
                <a:r>
                  <a:rPr lang="en-US" dirty="0"/>
                  <a:t>Suppose we had </a:t>
                </a:r>
                <a14:m>
                  <m:oMath xmlns:m="http://schemas.openxmlformats.org/officeDocument/2006/math">
                    <m:r>
                      <a:rPr lang="en-US" b="0" i="1" smtClean="0">
                        <a:latin typeface="Cambria Math" panose="02040503050406030204" pitchFamily="18" charset="0"/>
                      </a:rPr>
                      <m:t>𝑛</m:t>
                    </m:r>
                  </m:oMath>
                </a14:m>
                <a:r>
                  <a:rPr lang="en-US" dirty="0"/>
                  <a:t> items and wanted to “</a:t>
                </a:r>
                <a:r>
                  <a:rPr lang="en-US" dirty="0" err="1"/>
                  <a:t>heapify</a:t>
                </a:r>
                <a:r>
                  <a:rPr lang="en-US" dirty="0"/>
                  <a:t>” them</a:t>
                </a:r>
              </a:p>
            </p:txBody>
          </p:sp>
        </mc:Choice>
        <mc:Fallback xmlns="">
          <p:sp>
            <p:nvSpPr>
              <p:cNvPr id="3" name="Content Placeholder 2">
                <a:extLst>
                  <a:ext uri="{FF2B5EF4-FFF2-40B4-BE49-F238E27FC236}">
                    <a16:creationId xmlns:a16="http://schemas.microsoft.com/office/drawing/2014/main" id="{81AF3C39-C718-C590-CB20-0AC3D97ADFB4}"/>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grpSp>
        <p:nvGrpSpPr>
          <p:cNvPr id="61" name="Group 60" descr="The node 15 was larger than its left child (1), and so we swap 15 with the left child. Now 15 is a leaf and so it no longer violates the heap property. 1 is smaller than its child (now 15), and so it does not violate the heap property either.&#10;&#10;We will next percolate the node 3 down.">
            <a:extLst>
              <a:ext uri="{FF2B5EF4-FFF2-40B4-BE49-F238E27FC236}">
                <a16:creationId xmlns:a16="http://schemas.microsoft.com/office/drawing/2014/main" id="{863756C4-FFEE-45CE-C290-81DC657DB3F1}"/>
              </a:ext>
            </a:extLst>
          </p:cNvPr>
          <p:cNvGrpSpPr/>
          <p:nvPr/>
        </p:nvGrpSpPr>
        <p:grpSpPr>
          <a:xfrm>
            <a:off x="201742" y="2956422"/>
            <a:ext cx="6934200" cy="3661882"/>
            <a:chOff x="201742" y="2956422"/>
            <a:chExt cx="6934200" cy="3661882"/>
          </a:xfrm>
        </p:grpSpPr>
        <p:grpSp>
          <p:nvGrpSpPr>
            <p:cNvPr id="27" name="Group 26">
              <a:extLst>
                <a:ext uri="{FF2B5EF4-FFF2-40B4-BE49-F238E27FC236}">
                  <a16:creationId xmlns:a16="http://schemas.microsoft.com/office/drawing/2014/main" id="{B87E5112-EE0A-A568-FB0C-800B49EAA828}"/>
                </a:ext>
              </a:extLst>
            </p:cNvPr>
            <p:cNvGrpSpPr/>
            <p:nvPr/>
          </p:nvGrpSpPr>
          <p:grpSpPr>
            <a:xfrm>
              <a:off x="201742" y="2956422"/>
              <a:ext cx="6934200" cy="3661882"/>
              <a:chOff x="2590801" y="2672070"/>
              <a:chExt cx="6934200" cy="3661882"/>
            </a:xfrm>
          </p:grpSpPr>
          <p:sp>
            <p:nvSpPr>
              <p:cNvPr id="28" name="Oval 27">
                <a:extLst>
                  <a:ext uri="{FF2B5EF4-FFF2-40B4-BE49-F238E27FC236}">
                    <a16:creationId xmlns:a16="http://schemas.microsoft.com/office/drawing/2014/main" id="{3A30E535-E151-7B10-2482-D4C18A271CB8}"/>
                  </a:ext>
                </a:extLst>
              </p:cNvPr>
              <p:cNvSpPr/>
              <p:nvPr/>
            </p:nvSpPr>
            <p:spPr>
              <a:xfrm>
                <a:off x="5996855" y="2672070"/>
                <a:ext cx="688077" cy="68807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5</a:t>
                </a:r>
              </a:p>
            </p:txBody>
          </p:sp>
          <p:sp>
            <p:nvSpPr>
              <p:cNvPr id="29" name="Oval 28">
                <a:extLst>
                  <a:ext uri="{FF2B5EF4-FFF2-40B4-BE49-F238E27FC236}">
                    <a16:creationId xmlns:a16="http://schemas.microsoft.com/office/drawing/2014/main" id="{316155D8-6880-CAC9-337D-0F3B5F0C2BBB}"/>
                  </a:ext>
                </a:extLst>
              </p:cNvPr>
              <p:cNvSpPr/>
              <p:nvPr/>
            </p:nvSpPr>
            <p:spPr>
              <a:xfrm>
                <a:off x="4191001" y="3682289"/>
                <a:ext cx="688077" cy="688077"/>
              </a:xfrm>
              <a:prstGeom prst="ellipse">
                <a:avLst/>
              </a:prstGeom>
              <a:solidFill>
                <a:schemeClr val="accent2">
                  <a:lumMod val="40000"/>
                  <a:lumOff val="6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940000"/>
                    </a:solidFill>
                  </a:rPr>
                  <a:t>6</a:t>
                </a:r>
              </a:p>
            </p:txBody>
          </p:sp>
          <p:sp>
            <p:nvSpPr>
              <p:cNvPr id="30" name="Oval 29">
                <a:extLst>
                  <a:ext uri="{FF2B5EF4-FFF2-40B4-BE49-F238E27FC236}">
                    <a16:creationId xmlns:a16="http://schemas.microsoft.com/office/drawing/2014/main" id="{63701FD1-D85F-35B3-CE7C-6CFF8DCBAC09}"/>
                  </a:ext>
                </a:extLst>
              </p:cNvPr>
              <p:cNvSpPr/>
              <p:nvPr/>
            </p:nvSpPr>
            <p:spPr>
              <a:xfrm>
                <a:off x="7858499" y="3653913"/>
                <a:ext cx="688077" cy="688077"/>
              </a:xfrm>
              <a:prstGeom prst="ellipse">
                <a:avLst/>
              </a:prstGeom>
              <a:solidFill>
                <a:schemeClr val="accent2">
                  <a:lumMod val="40000"/>
                  <a:lumOff val="6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940000"/>
                    </a:solidFill>
                  </a:rPr>
                  <a:t>10</a:t>
                </a:r>
              </a:p>
            </p:txBody>
          </p:sp>
          <p:sp>
            <p:nvSpPr>
              <p:cNvPr id="31" name="Oval 30">
                <a:extLst>
                  <a:ext uri="{FF2B5EF4-FFF2-40B4-BE49-F238E27FC236}">
                    <a16:creationId xmlns:a16="http://schemas.microsoft.com/office/drawing/2014/main" id="{03A6BB66-2DDC-8C2E-6AB0-DA31FC02453E}"/>
                  </a:ext>
                </a:extLst>
              </p:cNvPr>
              <p:cNvSpPr/>
              <p:nvPr/>
            </p:nvSpPr>
            <p:spPr>
              <a:xfrm>
                <a:off x="3200401" y="4383504"/>
                <a:ext cx="688077" cy="688077"/>
              </a:xfrm>
              <a:prstGeom prst="ellipse">
                <a:avLst/>
              </a:prstGeom>
              <a:solidFill>
                <a:schemeClr val="accent2">
                  <a:lumMod val="40000"/>
                  <a:lumOff val="6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940000"/>
                    </a:solidFill>
                  </a:rPr>
                  <a:t>3</a:t>
                </a:r>
              </a:p>
            </p:txBody>
          </p:sp>
          <p:sp>
            <p:nvSpPr>
              <p:cNvPr id="32" name="Oval 31">
                <a:extLst>
                  <a:ext uri="{FF2B5EF4-FFF2-40B4-BE49-F238E27FC236}">
                    <a16:creationId xmlns:a16="http://schemas.microsoft.com/office/drawing/2014/main" id="{E219BA91-50E2-9B4F-817E-664706C652CC}"/>
                  </a:ext>
                </a:extLst>
              </p:cNvPr>
              <p:cNvSpPr/>
              <p:nvPr/>
            </p:nvSpPr>
            <p:spPr>
              <a:xfrm>
                <a:off x="5211206" y="4425368"/>
                <a:ext cx="688077" cy="68807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a:t>
                </a:r>
              </a:p>
            </p:txBody>
          </p:sp>
          <p:sp>
            <p:nvSpPr>
              <p:cNvPr id="33" name="Oval 32">
                <a:extLst>
                  <a:ext uri="{FF2B5EF4-FFF2-40B4-BE49-F238E27FC236}">
                    <a16:creationId xmlns:a16="http://schemas.microsoft.com/office/drawing/2014/main" id="{C3B38612-C965-1385-57E2-DB495D63D40C}"/>
                  </a:ext>
                </a:extLst>
              </p:cNvPr>
              <p:cNvSpPr/>
              <p:nvPr/>
            </p:nvSpPr>
            <p:spPr>
              <a:xfrm>
                <a:off x="6934201" y="434199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34" name="Oval 33">
                <a:extLst>
                  <a:ext uri="{FF2B5EF4-FFF2-40B4-BE49-F238E27FC236}">
                    <a16:creationId xmlns:a16="http://schemas.microsoft.com/office/drawing/2014/main" id="{C32BE3EF-F957-D7BD-78A2-BE2188A515E4}"/>
                  </a:ext>
                </a:extLst>
              </p:cNvPr>
              <p:cNvSpPr/>
              <p:nvPr/>
            </p:nvSpPr>
            <p:spPr>
              <a:xfrm>
                <a:off x="8836924" y="434199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35" name="Oval 34">
                <a:extLst>
                  <a:ext uri="{FF2B5EF4-FFF2-40B4-BE49-F238E27FC236}">
                    <a16:creationId xmlns:a16="http://schemas.microsoft.com/office/drawing/2014/main" id="{67A0923A-D958-A1BA-1015-3E54B06E39E1}"/>
                  </a:ext>
                </a:extLst>
              </p:cNvPr>
              <p:cNvSpPr/>
              <p:nvPr/>
            </p:nvSpPr>
            <p:spPr>
              <a:xfrm>
                <a:off x="2590801" y="535274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14</a:t>
                </a:r>
              </a:p>
            </p:txBody>
          </p:sp>
          <p:sp>
            <p:nvSpPr>
              <p:cNvPr id="36" name="Oval 35">
                <a:extLst>
                  <a:ext uri="{FF2B5EF4-FFF2-40B4-BE49-F238E27FC236}">
                    <a16:creationId xmlns:a16="http://schemas.microsoft.com/office/drawing/2014/main" id="{2B9709BB-64D4-3FBE-7884-D1B0484114A6}"/>
                  </a:ext>
                </a:extLst>
              </p:cNvPr>
              <p:cNvSpPr/>
              <p:nvPr/>
            </p:nvSpPr>
            <p:spPr>
              <a:xfrm>
                <a:off x="3733801" y="535274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cxnSp>
            <p:nvCxnSpPr>
              <p:cNvPr id="37" name="Straight Connector 36">
                <a:extLst>
                  <a:ext uri="{FF2B5EF4-FFF2-40B4-BE49-F238E27FC236}">
                    <a16:creationId xmlns:a16="http://schemas.microsoft.com/office/drawing/2014/main" id="{8A089308-EAB4-3DF6-2168-FA9078D82274}"/>
                  </a:ext>
                </a:extLst>
              </p:cNvPr>
              <p:cNvCxnSpPr>
                <a:cxnSpLocks/>
                <a:stCxn id="28" idx="3"/>
                <a:endCxn id="29" idx="7"/>
              </p:cNvCxnSpPr>
              <p:nvPr/>
            </p:nvCxnSpPr>
            <p:spPr>
              <a:xfrm flipH="1">
                <a:off x="4778311" y="3259380"/>
                <a:ext cx="1319311" cy="5236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83BDF66-84DB-ABCB-4020-11642646E088}"/>
                  </a:ext>
                </a:extLst>
              </p:cNvPr>
              <p:cNvCxnSpPr>
                <a:cxnSpLocks/>
                <a:stCxn id="28" idx="5"/>
                <a:endCxn id="30" idx="1"/>
              </p:cNvCxnSpPr>
              <p:nvPr/>
            </p:nvCxnSpPr>
            <p:spPr>
              <a:xfrm>
                <a:off x="6584165" y="3259380"/>
                <a:ext cx="1375101" cy="495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220F70A-FDDC-7762-B33A-06720ADD3AF7}"/>
                  </a:ext>
                </a:extLst>
              </p:cNvPr>
              <p:cNvCxnSpPr>
                <a:stCxn id="32" idx="1"/>
                <a:endCxn id="29" idx="5"/>
              </p:cNvCxnSpPr>
              <p:nvPr/>
            </p:nvCxnSpPr>
            <p:spPr>
              <a:xfrm flipH="1" flipV="1">
                <a:off x="4778310" y="4269598"/>
                <a:ext cx="533662" cy="2565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56022E8-594C-5224-728B-F2FC6AA874BE}"/>
                  </a:ext>
                </a:extLst>
              </p:cNvPr>
              <p:cNvCxnSpPr>
                <a:stCxn id="31" idx="7"/>
                <a:endCxn id="29" idx="3"/>
              </p:cNvCxnSpPr>
              <p:nvPr/>
            </p:nvCxnSpPr>
            <p:spPr>
              <a:xfrm flipV="1">
                <a:off x="3787711" y="4269598"/>
                <a:ext cx="504057" cy="2146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3D94FFD-BC02-5F5A-FF9E-9C49B907172F}"/>
                  </a:ext>
                </a:extLst>
              </p:cNvPr>
              <p:cNvCxnSpPr>
                <a:stCxn id="36" idx="0"/>
                <a:endCxn id="31" idx="5"/>
              </p:cNvCxnSpPr>
              <p:nvPr/>
            </p:nvCxnSpPr>
            <p:spPr>
              <a:xfrm flipH="1" flipV="1">
                <a:off x="3787711" y="4970813"/>
                <a:ext cx="290129"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5735856-C128-C713-C639-DB1757598AE1}"/>
                  </a:ext>
                </a:extLst>
              </p:cNvPr>
              <p:cNvCxnSpPr>
                <a:stCxn id="35" idx="0"/>
                <a:endCxn id="31" idx="3"/>
              </p:cNvCxnSpPr>
              <p:nvPr/>
            </p:nvCxnSpPr>
            <p:spPr>
              <a:xfrm flipV="1">
                <a:off x="2934839" y="4970813"/>
                <a:ext cx="366328"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8E5DDDC-1F60-E1BD-ED97-8C6BDFE31483}"/>
                  </a:ext>
                </a:extLst>
              </p:cNvPr>
              <p:cNvCxnSpPr>
                <a:stCxn id="33" idx="7"/>
                <a:endCxn id="30" idx="3"/>
              </p:cNvCxnSpPr>
              <p:nvPr/>
            </p:nvCxnSpPr>
            <p:spPr>
              <a:xfrm flipV="1">
                <a:off x="7521511" y="4241222"/>
                <a:ext cx="437755"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02118E8-FE37-1B94-60E7-FF8DC87A02DF}"/>
                  </a:ext>
                </a:extLst>
              </p:cNvPr>
              <p:cNvCxnSpPr>
                <a:stCxn id="34" idx="1"/>
                <a:endCxn id="30" idx="5"/>
              </p:cNvCxnSpPr>
              <p:nvPr/>
            </p:nvCxnSpPr>
            <p:spPr>
              <a:xfrm flipH="1" flipV="1">
                <a:off x="8445808" y="4241222"/>
                <a:ext cx="491882"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A3F51C00-7BE4-C71B-CEC9-78F3E393B278}"/>
                  </a:ext>
                </a:extLst>
              </p:cNvPr>
              <p:cNvSpPr txBox="1"/>
              <p:nvPr/>
            </p:nvSpPr>
            <p:spPr>
              <a:xfrm>
                <a:off x="6190049" y="3371296"/>
                <a:ext cx="301686" cy="369332"/>
              </a:xfrm>
              <a:prstGeom prst="rect">
                <a:avLst/>
              </a:prstGeom>
              <a:noFill/>
            </p:spPr>
            <p:txBody>
              <a:bodyPr wrap="none" rtlCol="0">
                <a:spAutoFit/>
              </a:bodyPr>
              <a:lstStyle/>
              <a:p>
                <a:r>
                  <a:rPr lang="en-US" dirty="0">
                    <a:solidFill>
                      <a:srgbClr val="FF33CC"/>
                    </a:solidFill>
                  </a:rPr>
                  <a:t>0</a:t>
                </a:r>
              </a:p>
            </p:txBody>
          </p:sp>
          <p:sp>
            <p:nvSpPr>
              <p:cNvPr id="46" name="TextBox 45">
                <a:extLst>
                  <a:ext uri="{FF2B5EF4-FFF2-40B4-BE49-F238E27FC236}">
                    <a16:creationId xmlns:a16="http://schemas.microsoft.com/office/drawing/2014/main" id="{CE00191F-101E-453F-E05F-F79326EF7FFB}"/>
                  </a:ext>
                </a:extLst>
              </p:cNvPr>
              <p:cNvSpPr txBox="1"/>
              <p:nvPr/>
            </p:nvSpPr>
            <p:spPr>
              <a:xfrm>
                <a:off x="4384195" y="4377091"/>
                <a:ext cx="301686" cy="369332"/>
              </a:xfrm>
              <a:prstGeom prst="rect">
                <a:avLst/>
              </a:prstGeom>
              <a:noFill/>
            </p:spPr>
            <p:txBody>
              <a:bodyPr wrap="none" rtlCol="0">
                <a:spAutoFit/>
              </a:bodyPr>
              <a:lstStyle/>
              <a:p>
                <a:r>
                  <a:rPr lang="en-US" dirty="0">
                    <a:solidFill>
                      <a:srgbClr val="FF33CC"/>
                    </a:solidFill>
                  </a:rPr>
                  <a:t>1</a:t>
                </a:r>
              </a:p>
            </p:txBody>
          </p:sp>
          <p:sp>
            <p:nvSpPr>
              <p:cNvPr id="47" name="TextBox 46">
                <a:extLst>
                  <a:ext uri="{FF2B5EF4-FFF2-40B4-BE49-F238E27FC236}">
                    <a16:creationId xmlns:a16="http://schemas.microsoft.com/office/drawing/2014/main" id="{9B19AC53-E3AB-F92F-CA0A-7EC078433879}"/>
                  </a:ext>
                </a:extLst>
              </p:cNvPr>
              <p:cNvSpPr txBox="1"/>
              <p:nvPr/>
            </p:nvSpPr>
            <p:spPr>
              <a:xfrm>
                <a:off x="8051693" y="4316695"/>
                <a:ext cx="301686" cy="369332"/>
              </a:xfrm>
              <a:prstGeom prst="rect">
                <a:avLst/>
              </a:prstGeom>
              <a:noFill/>
            </p:spPr>
            <p:txBody>
              <a:bodyPr wrap="none" rtlCol="0">
                <a:spAutoFit/>
              </a:bodyPr>
              <a:lstStyle/>
              <a:p>
                <a:r>
                  <a:rPr lang="en-US" dirty="0">
                    <a:solidFill>
                      <a:srgbClr val="FF33CC"/>
                    </a:solidFill>
                  </a:rPr>
                  <a:t>2</a:t>
                </a:r>
              </a:p>
            </p:txBody>
          </p:sp>
          <p:sp>
            <p:nvSpPr>
              <p:cNvPr id="48" name="TextBox 47">
                <a:extLst>
                  <a:ext uri="{FF2B5EF4-FFF2-40B4-BE49-F238E27FC236}">
                    <a16:creationId xmlns:a16="http://schemas.microsoft.com/office/drawing/2014/main" id="{BA690ADD-9D72-5CFC-ABA4-CFD3482C08B4}"/>
                  </a:ext>
                </a:extLst>
              </p:cNvPr>
              <p:cNvSpPr txBox="1"/>
              <p:nvPr/>
            </p:nvSpPr>
            <p:spPr>
              <a:xfrm>
                <a:off x="3352081" y="5071580"/>
                <a:ext cx="301686" cy="369332"/>
              </a:xfrm>
              <a:prstGeom prst="rect">
                <a:avLst/>
              </a:prstGeom>
              <a:noFill/>
            </p:spPr>
            <p:txBody>
              <a:bodyPr wrap="none" rtlCol="0">
                <a:spAutoFit/>
              </a:bodyPr>
              <a:lstStyle/>
              <a:p>
                <a:r>
                  <a:rPr lang="en-US" dirty="0">
                    <a:solidFill>
                      <a:srgbClr val="FF33CC"/>
                    </a:solidFill>
                  </a:rPr>
                  <a:t>3</a:t>
                </a:r>
              </a:p>
            </p:txBody>
          </p:sp>
          <p:sp>
            <p:nvSpPr>
              <p:cNvPr id="49" name="TextBox 48">
                <a:extLst>
                  <a:ext uri="{FF2B5EF4-FFF2-40B4-BE49-F238E27FC236}">
                    <a16:creationId xmlns:a16="http://schemas.microsoft.com/office/drawing/2014/main" id="{525CA634-CACD-54BE-4661-54DEF3A780C5}"/>
                  </a:ext>
                </a:extLst>
              </p:cNvPr>
              <p:cNvSpPr txBox="1"/>
              <p:nvPr/>
            </p:nvSpPr>
            <p:spPr>
              <a:xfrm>
                <a:off x="7122005" y="5012677"/>
                <a:ext cx="301686" cy="369332"/>
              </a:xfrm>
              <a:prstGeom prst="rect">
                <a:avLst/>
              </a:prstGeom>
              <a:noFill/>
            </p:spPr>
            <p:txBody>
              <a:bodyPr wrap="none" rtlCol="0">
                <a:spAutoFit/>
              </a:bodyPr>
              <a:lstStyle/>
              <a:p>
                <a:r>
                  <a:rPr lang="en-US" dirty="0">
                    <a:solidFill>
                      <a:srgbClr val="FF33CC"/>
                    </a:solidFill>
                  </a:rPr>
                  <a:t>5</a:t>
                </a:r>
              </a:p>
            </p:txBody>
          </p:sp>
          <p:sp>
            <p:nvSpPr>
              <p:cNvPr id="50" name="TextBox 49">
                <a:extLst>
                  <a:ext uri="{FF2B5EF4-FFF2-40B4-BE49-F238E27FC236}">
                    <a16:creationId xmlns:a16="http://schemas.microsoft.com/office/drawing/2014/main" id="{ABF6D568-E05C-26F2-EBD8-57839FC7687F}"/>
                  </a:ext>
                </a:extLst>
              </p:cNvPr>
              <p:cNvSpPr txBox="1"/>
              <p:nvPr/>
            </p:nvSpPr>
            <p:spPr>
              <a:xfrm>
                <a:off x="5404400" y="5108902"/>
                <a:ext cx="301686" cy="369332"/>
              </a:xfrm>
              <a:prstGeom prst="rect">
                <a:avLst/>
              </a:prstGeom>
              <a:noFill/>
            </p:spPr>
            <p:txBody>
              <a:bodyPr wrap="none" rtlCol="0">
                <a:spAutoFit/>
              </a:bodyPr>
              <a:lstStyle/>
              <a:p>
                <a:r>
                  <a:rPr lang="en-US" dirty="0">
                    <a:solidFill>
                      <a:srgbClr val="FF33CC"/>
                    </a:solidFill>
                  </a:rPr>
                  <a:t>4</a:t>
                </a:r>
              </a:p>
            </p:txBody>
          </p:sp>
          <p:sp>
            <p:nvSpPr>
              <p:cNvPr id="51" name="TextBox 50">
                <a:extLst>
                  <a:ext uri="{FF2B5EF4-FFF2-40B4-BE49-F238E27FC236}">
                    <a16:creationId xmlns:a16="http://schemas.microsoft.com/office/drawing/2014/main" id="{3E1DFACA-646B-2F3B-1F0D-554B10C6DCB7}"/>
                  </a:ext>
                </a:extLst>
              </p:cNvPr>
              <p:cNvSpPr txBox="1"/>
              <p:nvPr/>
            </p:nvSpPr>
            <p:spPr>
              <a:xfrm>
                <a:off x="9030118" y="5030066"/>
                <a:ext cx="301686" cy="369332"/>
              </a:xfrm>
              <a:prstGeom prst="rect">
                <a:avLst/>
              </a:prstGeom>
              <a:noFill/>
            </p:spPr>
            <p:txBody>
              <a:bodyPr wrap="none" rtlCol="0">
                <a:spAutoFit/>
              </a:bodyPr>
              <a:lstStyle/>
              <a:p>
                <a:r>
                  <a:rPr lang="en-US" dirty="0">
                    <a:solidFill>
                      <a:srgbClr val="FF33CC"/>
                    </a:solidFill>
                  </a:rPr>
                  <a:t>6</a:t>
                </a:r>
              </a:p>
            </p:txBody>
          </p:sp>
          <p:sp>
            <p:nvSpPr>
              <p:cNvPr id="52" name="TextBox 51">
                <a:extLst>
                  <a:ext uri="{FF2B5EF4-FFF2-40B4-BE49-F238E27FC236}">
                    <a16:creationId xmlns:a16="http://schemas.microsoft.com/office/drawing/2014/main" id="{B96EE955-07B4-4EE0-219A-7BF193FD11F3}"/>
                  </a:ext>
                </a:extLst>
              </p:cNvPr>
              <p:cNvSpPr txBox="1"/>
              <p:nvPr/>
            </p:nvSpPr>
            <p:spPr>
              <a:xfrm>
                <a:off x="2783996" y="5964620"/>
                <a:ext cx="301686" cy="369332"/>
              </a:xfrm>
              <a:prstGeom prst="rect">
                <a:avLst/>
              </a:prstGeom>
              <a:noFill/>
            </p:spPr>
            <p:txBody>
              <a:bodyPr wrap="none" rtlCol="0">
                <a:spAutoFit/>
              </a:bodyPr>
              <a:lstStyle/>
              <a:p>
                <a:r>
                  <a:rPr lang="en-US" dirty="0">
                    <a:solidFill>
                      <a:srgbClr val="FF33CC"/>
                    </a:solidFill>
                  </a:rPr>
                  <a:t>7</a:t>
                </a:r>
              </a:p>
            </p:txBody>
          </p:sp>
          <p:sp>
            <p:nvSpPr>
              <p:cNvPr id="53" name="TextBox 52">
                <a:extLst>
                  <a:ext uri="{FF2B5EF4-FFF2-40B4-BE49-F238E27FC236}">
                    <a16:creationId xmlns:a16="http://schemas.microsoft.com/office/drawing/2014/main" id="{6AE0ABF5-B591-93A9-75F6-25B4A6AB23BE}"/>
                  </a:ext>
                </a:extLst>
              </p:cNvPr>
              <p:cNvSpPr txBox="1"/>
              <p:nvPr/>
            </p:nvSpPr>
            <p:spPr>
              <a:xfrm>
                <a:off x="3920467" y="5964620"/>
                <a:ext cx="301686" cy="369332"/>
              </a:xfrm>
              <a:prstGeom prst="rect">
                <a:avLst/>
              </a:prstGeom>
              <a:noFill/>
            </p:spPr>
            <p:txBody>
              <a:bodyPr wrap="none" rtlCol="0">
                <a:spAutoFit/>
              </a:bodyPr>
              <a:lstStyle/>
              <a:p>
                <a:r>
                  <a:rPr lang="en-US" dirty="0">
                    <a:solidFill>
                      <a:srgbClr val="FF33CC"/>
                    </a:solidFill>
                  </a:rPr>
                  <a:t>8</a:t>
                </a:r>
              </a:p>
            </p:txBody>
          </p:sp>
        </p:grpSp>
        <p:sp>
          <p:nvSpPr>
            <p:cNvPr id="54" name="Oval 53">
              <a:extLst>
                <a:ext uri="{FF2B5EF4-FFF2-40B4-BE49-F238E27FC236}">
                  <a16:creationId xmlns:a16="http://schemas.microsoft.com/office/drawing/2014/main" id="{76035EC9-3610-8FDE-B3D0-38593B0EF572}"/>
                </a:ext>
              </a:extLst>
            </p:cNvPr>
            <p:cNvSpPr/>
            <p:nvPr/>
          </p:nvSpPr>
          <p:spPr>
            <a:xfrm>
              <a:off x="2330369" y="5636036"/>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15</a:t>
              </a:r>
            </a:p>
          </p:txBody>
        </p:sp>
        <p:cxnSp>
          <p:nvCxnSpPr>
            <p:cNvPr id="55" name="Straight Connector 54">
              <a:extLst>
                <a:ext uri="{FF2B5EF4-FFF2-40B4-BE49-F238E27FC236}">
                  <a16:creationId xmlns:a16="http://schemas.microsoft.com/office/drawing/2014/main" id="{0001DADF-BD70-7B05-56C0-31B3799F72C0}"/>
                </a:ext>
              </a:extLst>
            </p:cNvPr>
            <p:cNvCxnSpPr>
              <a:cxnSpLocks/>
              <a:stCxn id="54" idx="0"/>
              <a:endCxn id="32" idx="3"/>
            </p:cNvCxnSpPr>
            <p:nvPr/>
          </p:nvCxnSpPr>
          <p:spPr>
            <a:xfrm flipV="1">
              <a:off x="2674408" y="5297030"/>
              <a:ext cx="248506" cy="3390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04CC9DA3-E3B4-4532-1F70-7E2BF83F9167}"/>
                </a:ext>
              </a:extLst>
            </p:cNvPr>
            <p:cNvSpPr txBox="1"/>
            <p:nvPr/>
          </p:nvSpPr>
          <p:spPr>
            <a:xfrm>
              <a:off x="2446730" y="6243373"/>
              <a:ext cx="301686" cy="369332"/>
            </a:xfrm>
            <a:prstGeom prst="rect">
              <a:avLst/>
            </a:prstGeom>
            <a:noFill/>
          </p:spPr>
          <p:txBody>
            <a:bodyPr wrap="none" rtlCol="0">
              <a:spAutoFit/>
            </a:bodyPr>
            <a:lstStyle/>
            <a:p>
              <a:r>
                <a:rPr lang="en-US" dirty="0">
                  <a:solidFill>
                    <a:srgbClr val="FF33CC"/>
                  </a:solidFill>
                </a:rPr>
                <a:t>9</a:t>
              </a:r>
            </a:p>
          </p:txBody>
        </p:sp>
      </p:grpSp>
      <p:grpSp>
        <p:nvGrpSpPr>
          <p:cNvPr id="4" name="Group 3" descr="The array representation of the heap.&#10;&#10;The items are, in order: 5, 6, 10, 3, 1, 8, 7, 14, 2, 15">
            <a:extLst>
              <a:ext uri="{FF2B5EF4-FFF2-40B4-BE49-F238E27FC236}">
                <a16:creationId xmlns:a16="http://schemas.microsoft.com/office/drawing/2014/main" id="{D2C070FD-E606-FE96-DBE1-D6B50F960BB6}"/>
              </a:ext>
            </a:extLst>
          </p:cNvPr>
          <p:cNvGrpSpPr/>
          <p:nvPr/>
        </p:nvGrpSpPr>
        <p:grpSpPr>
          <a:xfrm>
            <a:off x="6451294" y="2956422"/>
            <a:ext cx="5342188" cy="945155"/>
            <a:chOff x="6004254" y="754688"/>
            <a:chExt cx="5342188" cy="945155"/>
          </a:xfrm>
        </p:grpSpPr>
        <p:sp>
          <p:nvSpPr>
            <p:cNvPr id="6" name="Rectangle 5">
              <a:extLst>
                <a:ext uri="{FF2B5EF4-FFF2-40B4-BE49-F238E27FC236}">
                  <a16:creationId xmlns:a16="http://schemas.microsoft.com/office/drawing/2014/main" id="{633CD6EB-1593-D211-04E7-2CDD96133A79}"/>
                </a:ext>
              </a:extLst>
            </p:cNvPr>
            <p:cNvSpPr/>
            <p:nvPr/>
          </p:nvSpPr>
          <p:spPr>
            <a:xfrm>
              <a:off x="6004254" y="754688"/>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7" name="Rectangle 6">
              <a:extLst>
                <a:ext uri="{FF2B5EF4-FFF2-40B4-BE49-F238E27FC236}">
                  <a16:creationId xmlns:a16="http://schemas.microsoft.com/office/drawing/2014/main" id="{D6A20C82-14BA-14B7-33D2-B02F05244D80}"/>
                </a:ext>
              </a:extLst>
            </p:cNvPr>
            <p:cNvSpPr/>
            <p:nvPr/>
          </p:nvSpPr>
          <p:spPr>
            <a:xfrm>
              <a:off x="6538223"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8" name="Rectangle 7">
              <a:extLst>
                <a:ext uri="{FF2B5EF4-FFF2-40B4-BE49-F238E27FC236}">
                  <a16:creationId xmlns:a16="http://schemas.microsoft.com/office/drawing/2014/main" id="{56678D84-16F3-310C-AADC-7A181CCDF23C}"/>
                </a:ext>
              </a:extLst>
            </p:cNvPr>
            <p:cNvSpPr/>
            <p:nvPr/>
          </p:nvSpPr>
          <p:spPr>
            <a:xfrm>
              <a:off x="7071623"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9" name="Rectangle 8">
              <a:extLst>
                <a:ext uri="{FF2B5EF4-FFF2-40B4-BE49-F238E27FC236}">
                  <a16:creationId xmlns:a16="http://schemas.microsoft.com/office/drawing/2014/main" id="{5BBF6A4D-F237-D175-3581-18514FECFB50}"/>
                </a:ext>
              </a:extLst>
            </p:cNvPr>
            <p:cNvSpPr/>
            <p:nvPr/>
          </p:nvSpPr>
          <p:spPr>
            <a:xfrm>
              <a:off x="7605023"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0" name="Rectangle 9">
              <a:extLst>
                <a:ext uri="{FF2B5EF4-FFF2-40B4-BE49-F238E27FC236}">
                  <a16:creationId xmlns:a16="http://schemas.microsoft.com/office/drawing/2014/main" id="{5EA7CA55-613D-E569-F87A-36A82B8A4197}"/>
                </a:ext>
              </a:extLst>
            </p:cNvPr>
            <p:cNvSpPr/>
            <p:nvPr/>
          </p:nvSpPr>
          <p:spPr>
            <a:xfrm>
              <a:off x="8138992"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1" name="Rectangle 10">
              <a:extLst>
                <a:ext uri="{FF2B5EF4-FFF2-40B4-BE49-F238E27FC236}">
                  <a16:creationId xmlns:a16="http://schemas.microsoft.com/office/drawing/2014/main" id="{C4DBAC75-85FF-A5C5-3308-0652E69855B9}"/>
                </a:ext>
              </a:extLst>
            </p:cNvPr>
            <p:cNvSpPr/>
            <p:nvPr/>
          </p:nvSpPr>
          <p:spPr>
            <a:xfrm>
              <a:off x="8672392"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12" name="Rectangle 11">
              <a:extLst>
                <a:ext uri="{FF2B5EF4-FFF2-40B4-BE49-F238E27FC236}">
                  <a16:creationId xmlns:a16="http://schemas.microsoft.com/office/drawing/2014/main" id="{1AC49C1D-E65A-E283-D242-407C87FCEAD3}"/>
                </a:ext>
              </a:extLst>
            </p:cNvPr>
            <p:cNvSpPr/>
            <p:nvPr/>
          </p:nvSpPr>
          <p:spPr>
            <a:xfrm>
              <a:off x="9205792"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13" name="Rectangle 12">
              <a:extLst>
                <a:ext uri="{FF2B5EF4-FFF2-40B4-BE49-F238E27FC236}">
                  <a16:creationId xmlns:a16="http://schemas.microsoft.com/office/drawing/2014/main" id="{2F643AEB-4040-07BB-03F1-A04A08EE1D6F}"/>
                </a:ext>
              </a:extLst>
            </p:cNvPr>
            <p:cNvSpPr/>
            <p:nvPr/>
          </p:nvSpPr>
          <p:spPr>
            <a:xfrm>
              <a:off x="9739761"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14</a:t>
              </a:r>
            </a:p>
          </p:txBody>
        </p:sp>
        <p:sp>
          <p:nvSpPr>
            <p:cNvPr id="14" name="Rectangle 13">
              <a:extLst>
                <a:ext uri="{FF2B5EF4-FFF2-40B4-BE49-F238E27FC236}">
                  <a16:creationId xmlns:a16="http://schemas.microsoft.com/office/drawing/2014/main" id="{A8FEEA45-B71F-DF2F-C447-4203F387203B}"/>
                </a:ext>
              </a:extLst>
            </p:cNvPr>
            <p:cNvSpPr/>
            <p:nvPr/>
          </p:nvSpPr>
          <p:spPr>
            <a:xfrm>
              <a:off x="10273161"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6" name="TextBox 15">
              <a:extLst>
                <a:ext uri="{FF2B5EF4-FFF2-40B4-BE49-F238E27FC236}">
                  <a16:creationId xmlns:a16="http://schemas.microsoft.com/office/drawing/2014/main" id="{C8F8A93E-79B2-8F25-0DCC-1F3278F661BB}"/>
                </a:ext>
              </a:extLst>
            </p:cNvPr>
            <p:cNvSpPr txBox="1"/>
            <p:nvPr/>
          </p:nvSpPr>
          <p:spPr>
            <a:xfrm>
              <a:off x="6120110" y="1328081"/>
              <a:ext cx="301686" cy="369332"/>
            </a:xfrm>
            <a:prstGeom prst="rect">
              <a:avLst/>
            </a:prstGeom>
            <a:noFill/>
          </p:spPr>
          <p:txBody>
            <a:bodyPr wrap="none" rtlCol="0">
              <a:spAutoFit/>
            </a:bodyPr>
            <a:lstStyle/>
            <a:p>
              <a:r>
                <a:rPr lang="en-US" dirty="0">
                  <a:solidFill>
                    <a:srgbClr val="FF33CC"/>
                  </a:solidFill>
                </a:rPr>
                <a:t>1</a:t>
              </a:r>
            </a:p>
          </p:txBody>
        </p:sp>
        <p:sp>
          <p:nvSpPr>
            <p:cNvPr id="17" name="TextBox 16">
              <a:extLst>
                <a:ext uri="{FF2B5EF4-FFF2-40B4-BE49-F238E27FC236}">
                  <a16:creationId xmlns:a16="http://schemas.microsoft.com/office/drawing/2014/main" id="{82E633D5-64EB-6BAD-3A62-C08FF0C32E94}"/>
                </a:ext>
              </a:extLst>
            </p:cNvPr>
            <p:cNvSpPr txBox="1"/>
            <p:nvPr/>
          </p:nvSpPr>
          <p:spPr>
            <a:xfrm>
              <a:off x="6654079" y="1328081"/>
              <a:ext cx="301686" cy="369332"/>
            </a:xfrm>
            <a:prstGeom prst="rect">
              <a:avLst/>
            </a:prstGeom>
            <a:noFill/>
          </p:spPr>
          <p:txBody>
            <a:bodyPr wrap="none" rtlCol="0">
              <a:spAutoFit/>
            </a:bodyPr>
            <a:lstStyle/>
            <a:p>
              <a:r>
                <a:rPr lang="en-US" dirty="0">
                  <a:solidFill>
                    <a:srgbClr val="FF33CC"/>
                  </a:solidFill>
                </a:rPr>
                <a:t>2</a:t>
              </a:r>
            </a:p>
          </p:txBody>
        </p:sp>
        <p:sp>
          <p:nvSpPr>
            <p:cNvPr id="18" name="TextBox 17">
              <a:extLst>
                <a:ext uri="{FF2B5EF4-FFF2-40B4-BE49-F238E27FC236}">
                  <a16:creationId xmlns:a16="http://schemas.microsoft.com/office/drawing/2014/main" id="{94AC8395-5F6E-19CD-15DE-29D1887AD4A5}"/>
                </a:ext>
              </a:extLst>
            </p:cNvPr>
            <p:cNvSpPr txBox="1"/>
            <p:nvPr/>
          </p:nvSpPr>
          <p:spPr>
            <a:xfrm>
              <a:off x="7187479" y="1328081"/>
              <a:ext cx="301686" cy="369332"/>
            </a:xfrm>
            <a:prstGeom prst="rect">
              <a:avLst/>
            </a:prstGeom>
            <a:noFill/>
          </p:spPr>
          <p:txBody>
            <a:bodyPr wrap="none" rtlCol="0">
              <a:spAutoFit/>
            </a:bodyPr>
            <a:lstStyle/>
            <a:p>
              <a:r>
                <a:rPr lang="en-US" dirty="0">
                  <a:solidFill>
                    <a:srgbClr val="FF33CC"/>
                  </a:solidFill>
                </a:rPr>
                <a:t>3</a:t>
              </a:r>
            </a:p>
          </p:txBody>
        </p:sp>
        <p:sp>
          <p:nvSpPr>
            <p:cNvPr id="19" name="TextBox 18">
              <a:extLst>
                <a:ext uri="{FF2B5EF4-FFF2-40B4-BE49-F238E27FC236}">
                  <a16:creationId xmlns:a16="http://schemas.microsoft.com/office/drawing/2014/main" id="{419110CD-D76E-CFDF-A6D5-AB20E69C641D}"/>
                </a:ext>
              </a:extLst>
            </p:cNvPr>
            <p:cNvSpPr txBox="1"/>
            <p:nvPr/>
          </p:nvSpPr>
          <p:spPr>
            <a:xfrm>
              <a:off x="7718467" y="1328081"/>
              <a:ext cx="301686" cy="369332"/>
            </a:xfrm>
            <a:prstGeom prst="rect">
              <a:avLst/>
            </a:prstGeom>
            <a:noFill/>
          </p:spPr>
          <p:txBody>
            <a:bodyPr wrap="none" rtlCol="0">
              <a:spAutoFit/>
            </a:bodyPr>
            <a:lstStyle/>
            <a:p>
              <a:r>
                <a:rPr lang="en-US" dirty="0">
                  <a:solidFill>
                    <a:srgbClr val="FF33CC"/>
                  </a:solidFill>
                </a:rPr>
                <a:t>4</a:t>
              </a:r>
            </a:p>
          </p:txBody>
        </p:sp>
        <p:sp>
          <p:nvSpPr>
            <p:cNvPr id="20" name="TextBox 19">
              <a:extLst>
                <a:ext uri="{FF2B5EF4-FFF2-40B4-BE49-F238E27FC236}">
                  <a16:creationId xmlns:a16="http://schemas.microsoft.com/office/drawing/2014/main" id="{DC3B8112-0CF7-5516-F41D-84C801CEBEE1}"/>
                </a:ext>
              </a:extLst>
            </p:cNvPr>
            <p:cNvSpPr txBox="1"/>
            <p:nvPr/>
          </p:nvSpPr>
          <p:spPr>
            <a:xfrm>
              <a:off x="8196497" y="1328081"/>
              <a:ext cx="301686" cy="369332"/>
            </a:xfrm>
            <a:prstGeom prst="rect">
              <a:avLst/>
            </a:prstGeom>
            <a:noFill/>
          </p:spPr>
          <p:txBody>
            <a:bodyPr wrap="none" rtlCol="0">
              <a:spAutoFit/>
            </a:bodyPr>
            <a:lstStyle/>
            <a:p>
              <a:r>
                <a:rPr lang="en-US" dirty="0">
                  <a:solidFill>
                    <a:srgbClr val="FF33CC"/>
                  </a:solidFill>
                </a:rPr>
                <a:t>5</a:t>
              </a:r>
            </a:p>
          </p:txBody>
        </p:sp>
        <p:sp>
          <p:nvSpPr>
            <p:cNvPr id="21" name="TextBox 20">
              <a:extLst>
                <a:ext uri="{FF2B5EF4-FFF2-40B4-BE49-F238E27FC236}">
                  <a16:creationId xmlns:a16="http://schemas.microsoft.com/office/drawing/2014/main" id="{88D6E652-F5FC-4920-F20E-32A2AA0FEAE2}"/>
                </a:ext>
              </a:extLst>
            </p:cNvPr>
            <p:cNvSpPr txBox="1"/>
            <p:nvPr/>
          </p:nvSpPr>
          <p:spPr>
            <a:xfrm>
              <a:off x="8788248" y="1328081"/>
              <a:ext cx="301686" cy="369332"/>
            </a:xfrm>
            <a:prstGeom prst="rect">
              <a:avLst/>
            </a:prstGeom>
            <a:noFill/>
          </p:spPr>
          <p:txBody>
            <a:bodyPr wrap="none" rtlCol="0">
              <a:spAutoFit/>
            </a:bodyPr>
            <a:lstStyle/>
            <a:p>
              <a:r>
                <a:rPr lang="en-US" dirty="0">
                  <a:solidFill>
                    <a:srgbClr val="FF33CC"/>
                  </a:solidFill>
                </a:rPr>
                <a:t>6</a:t>
              </a:r>
            </a:p>
          </p:txBody>
        </p:sp>
        <p:sp>
          <p:nvSpPr>
            <p:cNvPr id="22" name="TextBox 21">
              <a:extLst>
                <a:ext uri="{FF2B5EF4-FFF2-40B4-BE49-F238E27FC236}">
                  <a16:creationId xmlns:a16="http://schemas.microsoft.com/office/drawing/2014/main" id="{819347C4-D38D-06D5-33DF-2A348A5382FE}"/>
                </a:ext>
              </a:extLst>
            </p:cNvPr>
            <p:cNvSpPr txBox="1"/>
            <p:nvPr/>
          </p:nvSpPr>
          <p:spPr>
            <a:xfrm>
              <a:off x="9321648" y="1328081"/>
              <a:ext cx="301686" cy="369332"/>
            </a:xfrm>
            <a:prstGeom prst="rect">
              <a:avLst/>
            </a:prstGeom>
            <a:noFill/>
          </p:spPr>
          <p:txBody>
            <a:bodyPr wrap="none" rtlCol="0">
              <a:spAutoFit/>
            </a:bodyPr>
            <a:lstStyle/>
            <a:p>
              <a:r>
                <a:rPr lang="en-US" dirty="0">
                  <a:solidFill>
                    <a:srgbClr val="FF33CC"/>
                  </a:solidFill>
                </a:rPr>
                <a:t>7</a:t>
              </a:r>
            </a:p>
          </p:txBody>
        </p:sp>
        <p:sp>
          <p:nvSpPr>
            <p:cNvPr id="23" name="TextBox 22">
              <a:extLst>
                <a:ext uri="{FF2B5EF4-FFF2-40B4-BE49-F238E27FC236}">
                  <a16:creationId xmlns:a16="http://schemas.microsoft.com/office/drawing/2014/main" id="{360923D4-A058-7D06-904A-8CC0ECE807D7}"/>
                </a:ext>
              </a:extLst>
            </p:cNvPr>
            <p:cNvSpPr txBox="1"/>
            <p:nvPr/>
          </p:nvSpPr>
          <p:spPr>
            <a:xfrm>
              <a:off x="9855617" y="1328081"/>
              <a:ext cx="301686" cy="369332"/>
            </a:xfrm>
            <a:prstGeom prst="rect">
              <a:avLst/>
            </a:prstGeom>
            <a:noFill/>
          </p:spPr>
          <p:txBody>
            <a:bodyPr wrap="none" rtlCol="0">
              <a:spAutoFit/>
            </a:bodyPr>
            <a:lstStyle/>
            <a:p>
              <a:r>
                <a:rPr lang="en-US" dirty="0">
                  <a:solidFill>
                    <a:srgbClr val="FF33CC"/>
                  </a:solidFill>
                </a:rPr>
                <a:t>8</a:t>
              </a:r>
            </a:p>
          </p:txBody>
        </p:sp>
        <p:sp>
          <p:nvSpPr>
            <p:cNvPr id="24" name="TextBox 23">
              <a:extLst>
                <a:ext uri="{FF2B5EF4-FFF2-40B4-BE49-F238E27FC236}">
                  <a16:creationId xmlns:a16="http://schemas.microsoft.com/office/drawing/2014/main" id="{90CFED6D-86F5-D958-E923-2CC18DA518C3}"/>
                </a:ext>
              </a:extLst>
            </p:cNvPr>
            <p:cNvSpPr txBox="1"/>
            <p:nvPr/>
          </p:nvSpPr>
          <p:spPr>
            <a:xfrm>
              <a:off x="10389017" y="1328081"/>
              <a:ext cx="301686" cy="369332"/>
            </a:xfrm>
            <a:prstGeom prst="rect">
              <a:avLst/>
            </a:prstGeom>
            <a:noFill/>
          </p:spPr>
          <p:txBody>
            <a:bodyPr wrap="none" rtlCol="0">
              <a:spAutoFit/>
            </a:bodyPr>
            <a:lstStyle/>
            <a:p>
              <a:r>
                <a:rPr lang="en-US" dirty="0">
                  <a:solidFill>
                    <a:srgbClr val="FF33CC"/>
                  </a:solidFill>
                </a:rPr>
                <a:t>9</a:t>
              </a:r>
            </a:p>
          </p:txBody>
        </p:sp>
        <p:sp>
          <p:nvSpPr>
            <p:cNvPr id="25" name="Rectangle 24">
              <a:extLst>
                <a:ext uri="{FF2B5EF4-FFF2-40B4-BE49-F238E27FC236}">
                  <a16:creationId xmlns:a16="http://schemas.microsoft.com/office/drawing/2014/main" id="{2FC2E6EC-062F-A161-9D0A-D10BDBA2450A}"/>
                </a:ext>
              </a:extLst>
            </p:cNvPr>
            <p:cNvSpPr/>
            <p:nvPr/>
          </p:nvSpPr>
          <p:spPr>
            <a:xfrm>
              <a:off x="10813042"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15</a:t>
              </a:r>
            </a:p>
          </p:txBody>
        </p:sp>
        <p:sp>
          <p:nvSpPr>
            <p:cNvPr id="26" name="TextBox 25">
              <a:extLst>
                <a:ext uri="{FF2B5EF4-FFF2-40B4-BE49-F238E27FC236}">
                  <a16:creationId xmlns:a16="http://schemas.microsoft.com/office/drawing/2014/main" id="{85E124AE-511C-1167-F084-AF9166C40BF1}"/>
                </a:ext>
              </a:extLst>
            </p:cNvPr>
            <p:cNvSpPr txBox="1"/>
            <p:nvPr/>
          </p:nvSpPr>
          <p:spPr>
            <a:xfrm>
              <a:off x="10870777" y="1330511"/>
              <a:ext cx="418704" cy="369332"/>
            </a:xfrm>
            <a:prstGeom prst="rect">
              <a:avLst/>
            </a:prstGeom>
            <a:noFill/>
          </p:spPr>
          <p:txBody>
            <a:bodyPr wrap="none" rtlCol="0">
              <a:spAutoFit/>
            </a:bodyPr>
            <a:lstStyle/>
            <a:p>
              <a:r>
                <a:rPr lang="en-US" dirty="0">
                  <a:solidFill>
                    <a:srgbClr val="FF33CC"/>
                  </a:solidFill>
                </a:rPr>
                <a:t>10</a:t>
              </a:r>
            </a:p>
          </p:txBody>
        </p:sp>
      </p:grpSp>
      <p:sp>
        <p:nvSpPr>
          <p:cNvPr id="56" name="TextBox 55">
            <a:extLst>
              <a:ext uri="{FF2B5EF4-FFF2-40B4-BE49-F238E27FC236}">
                <a16:creationId xmlns:a16="http://schemas.microsoft.com/office/drawing/2014/main" id="{ED4902B8-F5AB-50D9-18C4-FF07B8E03412}"/>
              </a:ext>
            </a:extLst>
          </p:cNvPr>
          <p:cNvSpPr txBox="1"/>
          <p:nvPr/>
        </p:nvSpPr>
        <p:spPr>
          <a:xfrm>
            <a:off x="8434060" y="4571102"/>
            <a:ext cx="3263779" cy="1938992"/>
          </a:xfrm>
          <a:prstGeom prst="rect">
            <a:avLst/>
          </a:prstGeom>
          <a:noFill/>
        </p:spPr>
        <p:txBody>
          <a:bodyPr wrap="none" rtlCol="0">
            <a:spAutoFit/>
          </a:bodyPr>
          <a:lstStyle/>
          <a:p>
            <a:r>
              <a:rPr lang="en-US" sz="2400" dirty="0" err="1"/>
              <a:t>buildHeap</a:t>
            </a:r>
            <a:r>
              <a:rPr lang="en-US" sz="2400" dirty="0"/>
              <a:t>(){</a:t>
            </a:r>
          </a:p>
          <a:p>
            <a:r>
              <a:rPr lang="en-US" sz="2400" dirty="0"/>
              <a:t>    for(int </a:t>
            </a:r>
            <a:r>
              <a:rPr lang="en-US" sz="2400" dirty="0" err="1"/>
              <a:t>i</a:t>
            </a:r>
            <a:r>
              <a:rPr lang="en-US" sz="2400" dirty="0"/>
              <a:t> = size; </a:t>
            </a:r>
            <a:r>
              <a:rPr lang="en-US" sz="2400" dirty="0" err="1"/>
              <a:t>i</a:t>
            </a:r>
            <a:r>
              <a:rPr lang="en-US" sz="2400" dirty="0"/>
              <a:t>&gt;0; </a:t>
            </a:r>
            <a:r>
              <a:rPr lang="en-US" sz="2400" dirty="0" err="1"/>
              <a:t>i</a:t>
            </a:r>
            <a:r>
              <a:rPr lang="en-US" sz="2400" dirty="0"/>
              <a:t>--){</a:t>
            </a:r>
          </a:p>
          <a:p>
            <a:r>
              <a:rPr lang="en-US" sz="2400" dirty="0"/>
              <a:t>        </a:t>
            </a:r>
            <a:r>
              <a:rPr lang="en-US" sz="2400" dirty="0" err="1"/>
              <a:t>percolateDown</a:t>
            </a:r>
            <a:r>
              <a:rPr lang="en-US" sz="2400" dirty="0"/>
              <a:t>(</a:t>
            </a:r>
            <a:r>
              <a:rPr lang="en-US" sz="2400" dirty="0" err="1"/>
              <a:t>i</a:t>
            </a:r>
            <a:r>
              <a:rPr lang="en-US" sz="2400" dirty="0"/>
              <a:t>);</a:t>
            </a:r>
          </a:p>
          <a:p>
            <a:r>
              <a:rPr lang="en-US" sz="2400" dirty="0"/>
              <a:t>    }</a:t>
            </a:r>
          </a:p>
          <a:p>
            <a:r>
              <a:rPr lang="en-US" sz="2400" dirty="0"/>
              <a:t>}</a:t>
            </a:r>
          </a:p>
        </p:txBody>
      </p:sp>
      <p:sp>
        <p:nvSpPr>
          <p:cNvPr id="57" name="TextBox 56">
            <a:extLst>
              <a:ext uri="{FF2B5EF4-FFF2-40B4-BE49-F238E27FC236}">
                <a16:creationId xmlns:a16="http://schemas.microsoft.com/office/drawing/2014/main" id="{9E8440DB-C25F-EEF0-74F8-E305D893D7FF}"/>
              </a:ext>
              <a:ext uri="{C183D7F6-B498-43B3-948B-1728B52AA6E4}">
                <adec:decorative xmlns:adec="http://schemas.microsoft.com/office/drawing/2017/decorative" val="1"/>
              </a:ext>
            </a:extLst>
          </p:cNvPr>
          <p:cNvSpPr txBox="1"/>
          <p:nvPr/>
        </p:nvSpPr>
        <p:spPr>
          <a:xfrm>
            <a:off x="301792" y="2977294"/>
            <a:ext cx="2571730" cy="646331"/>
          </a:xfrm>
          <a:prstGeom prst="rect">
            <a:avLst/>
          </a:prstGeom>
          <a:noFill/>
        </p:spPr>
        <p:txBody>
          <a:bodyPr wrap="none" rtlCol="0">
            <a:spAutoFit/>
          </a:bodyPr>
          <a:lstStyle/>
          <a:p>
            <a:r>
              <a:rPr lang="en-US" b="1" u="sng" dirty="0">
                <a:solidFill>
                  <a:srgbClr val="FF0000"/>
                </a:solidFill>
              </a:rPr>
              <a:t>Violate Heap Property!</a:t>
            </a:r>
          </a:p>
          <a:p>
            <a:r>
              <a:rPr lang="en-US" dirty="0">
                <a:solidFill>
                  <a:srgbClr val="FF0000"/>
                </a:solidFill>
              </a:rPr>
              <a:t>Nodes bigger than a child</a:t>
            </a:r>
          </a:p>
        </p:txBody>
      </p:sp>
    </p:spTree>
    <p:extLst>
      <p:ext uri="{BB962C8B-B14F-4D97-AF65-F5344CB8AC3E}">
        <p14:creationId xmlns:p14="http://schemas.microsoft.com/office/powerpoint/2010/main" val="2008296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FD21D-C91E-3FE2-2027-49433DFD68FC}"/>
              </a:ext>
            </a:extLst>
          </p:cNvPr>
          <p:cNvSpPr>
            <a:spLocks noGrp="1"/>
          </p:cNvSpPr>
          <p:nvPr>
            <p:ph type="title"/>
          </p:nvPr>
        </p:nvSpPr>
        <p:spPr/>
        <p:txBody>
          <a:bodyPr/>
          <a:lstStyle/>
          <a:p>
            <a:r>
              <a:rPr lang="en-US" dirty="0"/>
              <a:t>Collision Resolution: Linear Probing</a:t>
            </a:r>
          </a:p>
        </p:txBody>
      </p:sp>
      <p:sp>
        <p:nvSpPr>
          <p:cNvPr id="3" name="Content Placeholder 2">
            <a:extLst>
              <a:ext uri="{FF2B5EF4-FFF2-40B4-BE49-F238E27FC236}">
                <a16:creationId xmlns:a16="http://schemas.microsoft.com/office/drawing/2014/main" id="{218C88E4-9BBE-71CC-681D-27A20BEEA2AF}"/>
              </a:ext>
            </a:extLst>
          </p:cNvPr>
          <p:cNvSpPr>
            <a:spLocks noGrp="1"/>
          </p:cNvSpPr>
          <p:nvPr>
            <p:ph idx="1"/>
          </p:nvPr>
        </p:nvSpPr>
        <p:spPr/>
        <p:txBody>
          <a:bodyPr/>
          <a:lstStyle/>
          <a:p>
            <a:r>
              <a:rPr lang="en-US" dirty="0"/>
              <a:t>When there’s a collision, use the next open space in the table</a:t>
            </a:r>
          </a:p>
          <a:p>
            <a:pPr marL="0" indent="0">
              <a:buNone/>
            </a:pPr>
            <a:endParaRPr lang="en-US" dirty="0"/>
          </a:p>
        </p:txBody>
      </p:sp>
      <p:grpSp>
        <p:nvGrpSpPr>
          <p:cNvPr id="4" name="Group 3" descr="An empty hash table of size 10">
            <a:extLst>
              <a:ext uri="{FF2B5EF4-FFF2-40B4-BE49-F238E27FC236}">
                <a16:creationId xmlns:a16="http://schemas.microsoft.com/office/drawing/2014/main" id="{0E33847A-21B7-8D67-70E7-20697D5D828F}"/>
              </a:ext>
            </a:extLst>
          </p:cNvPr>
          <p:cNvGrpSpPr/>
          <p:nvPr/>
        </p:nvGrpSpPr>
        <p:grpSpPr>
          <a:xfrm>
            <a:off x="2895600" y="4838063"/>
            <a:ext cx="6400800" cy="1097280"/>
            <a:chOff x="4953000" y="660717"/>
            <a:chExt cx="6400800" cy="1097280"/>
          </a:xfrm>
        </p:grpSpPr>
        <p:grpSp>
          <p:nvGrpSpPr>
            <p:cNvPr id="5" name="Group 4">
              <a:extLst>
                <a:ext uri="{FF2B5EF4-FFF2-40B4-BE49-F238E27FC236}">
                  <a16:creationId xmlns:a16="http://schemas.microsoft.com/office/drawing/2014/main" id="{072483E0-035B-552B-046B-B8CFCDDDA378}"/>
                </a:ext>
              </a:extLst>
            </p:cNvPr>
            <p:cNvGrpSpPr/>
            <p:nvPr/>
          </p:nvGrpSpPr>
          <p:grpSpPr>
            <a:xfrm>
              <a:off x="4953000" y="660717"/>
              <a:ext cx="6400800" cy="640080"/>
              <a:chOff x="2252980" y="5083048"/>
              <a:chExt cx="6400800" cy="640080"/>
            </a:xfrm>
          </p:grpSpPr>
          <p:sp>
            <p:nvSpPr>
              <p:cNvPr id="17" name="Rectangle 16">
                <a:extLst>
                  <a:ext uri="{FF2B5EF4-FFF2-40B4-BE49-F238E27FC236}">
                    <a16:creationId xmlns:a16="http://schemas.microsoft.com/office/drawing/2014/main" id="{10A2255D-F389-165E-90CE-D5FDEDDAD427}"/>
                  </a:ext>
                </a:extLst>
              </p:cNvPr>
              <p:cNvSpPr/>
              <p:nvPr/>
            </p:nvSpPr>
            <p:spPr>
              <a:xfrm>
                <a:off x="225298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8" name="Rectangle 17">
                <a:extLst>
                  <a:ext uri="{FF2B5EF4-FFF2-40B4-BE49-F238E27FC236}">
                    <a16:creationId xmlns:a16="http://schemas.microsoft.com/office/drawing/2014/main" id="{9873DF17-BBDE-7098-679E-F718BD0005E3}"/>
                  </a:ext>
                </a:extLst>
              </p:cNvPr>
              <p:cNvSpPr/>
              <p:nvPr/>
            </p:nvSpPr>
            <p:spPr>
              <a:xfrm>
                <a:off x="289306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9" name="Rectangle 18">
                <a:extLst>
                  <a:ext uri="{FF2B5EF4-FFF2-40B4-BE49-F238E27FC236}">
                    <a16:creationId xmlns:a16="http://schemas.microsoft.com/office/drawing/2014/main" id="{7497686A-BF93-5D4B-62ED-13F2DCF99D21}"/>
                  </a:ext>
                </a:extLst>
              </p:cNvPr>
              <p:cNvSpPr/>
              <p:nvPr/>
            </p:nvSpPr>
            <p:spPr>
              <a:xfrm>
                <a:off x="353314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20" name="Rectangle 19">
                <a:extLst>
                  <a:ext uri="{FF2B5EF4-FFF2-40B4-BE49-F238E27FC236}">
                    <a16:creationId xmlns:a16="http://schemas.microsoft.com/office/drawing/2014/main" id="{23DB1FA2-F273-056C-0BC0-3CF45C0F23ED}"/>
                  </a:ext>
                </a:extLst>
              </p:cNvPr>
              <p:cNvSpPr/>
              <p:nvPr/>
            </p:nvSpPr>
            <p:spPr>
              <a:xfrm>
                <a:off x="417322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21" name="Rectangle 20">
                <a:extLst>
                  <a:ext uri="{FF2B5EF4-FFF2-40B4-BE49-F238E27FC236}">
                    <a16:creationId xmlns:a16="http://schemas.microsoft.com/office/drawing/2014/main" id="{5EFCA446-C2F3-17AC-0BE3-69BCB6EC8B5A}"/>
                  </a:ext>
                </a:extLst>
              </p:cNvPr>
              <p:cNvSpPr/>
              <p:nvPr/>
            </p:nvSpPr>
            <p:spPr>
              <a:xfrm>
                <a:off x="481330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22" name="Rectangle 21">
                <a:extLst>
                  <a:ext uri="{FF2B5EF4-FFF2-40B4-BE49-F238E27FC236}">
                    <a16:creationId xmlns:a16="http://schemas.microsoft.com/office/drawing/2014/main" id="{9E15B43A-CE28-5824-C803-3DB155C25B9F}"/>
                  </a:ext>
                </a:extLst>
              </p:cNvPr>
              <p:cNvSpPr/>
              <p:nvPr/>
            </p:nvSpPr>
            <p:spPr>
              <a:xfrm>
                <a:off x="545338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23" name="Rectangle 22">
                <a:extLst>
                  <a:ext uri="{FF2B5EF4-FFF2-40B4-BE49-F238E27FC236}">
                    <a16:creationId xmlns:a16="http://schemas.microsoft.com/office/drawing/2014/main" id="{DD50E83A-82AF-5B5F-4819-0B3B5A4A67D4}"/>
                  </a:ext>
                </a:extLst>
              </p:cNvPr>
              <p:cNvSpPr/>
              <p:nvPr/>
            </p:nvSpPr>
            <p:spPr>
              <a:xfrm>
                <a:off x="609346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24" name="Rectangle 23">
                <a:extLst>
                  <a:ext uri="{FF2B5EF4-FFF2-40B4-BE49-F238E27FC236}">
                    <a16:creationId xmlns:a16="http://schemas.microsoft.com/office/drawing/2014/main" id="{D477FBFB-DD77-940B-BBEF-1081F2AB4D8D}"/>
                  </a:ext>
                </a:extLst>
              </p:cNvPr>
              <p:cNvSpPr/>
              <p:nvPr/>
            </p:nvSpPr>
            <p:spPr>
              <a:xfrm>
                <a:off x="673354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25" name="Rectangle 24">
                <a:extLst>
                  <a:ext uri="{FF2B5EF4-FFF2-40B4-BE49-F238E27FC236}">
                    <a16:creationId xmlns:a16="http://schemas.microsoft.com/office/drawing/2014/main" id="{F54EC3AB-7728-01B1-C085-C01979A56E18}"/>
                  </a:ext>
                </a:extLst>
              </p:cNvPr>
              <p:cNvSpPr/>
              <p:nvPr/>
            </p:nvSpPr>
            <p:spPr>
              <a:xfrm>
                <a:off x="737362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26" name="Rectangle 25">
                <a:extLst>
                  <a:ext uri="{FF2B5EF4-FFF2-40B4-BE49-F238E27FC236}">
                    <a16:creationId xmlns:a16="http://schemas.microsoft.com/office/drawing/2014/main" id="{35AF9B6F-5851-F1D1-4A8F-611B3182AB28}"/>
                  </a:ext>
                </a:extLst>
              </p:cNvPr>
              <p:cNvSpPr/>
              <p:nvPr/>
            </p:nvSpPr>
            <p:spPr>
              <a:xfrm>
                <a:off x="801370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grpSp>
        <p:grpSp>
          <p:nvGrpSpPr>
            <p:cNvPr id="6" name="Group 5">
              <a:extLst>
                <a:ext uri="{FF2B5EF4-FFF2-40B4-BE49-F238E27FC236}">
                  <a16:creationId xmlns:a16="http://schemas.microsoft.com/office/drawing/2014/main" id="{F6CBC511-68D6-8230-0208-019B6D43F0C0}"/>
                </a:ext>
              </a:extLst>
            </p:cNvPr>
            <p:cNvGrpSpPr/>
            <p:nvPr/>
          </p:nvGrpSpPr>
          <p:grpSpPr>
            <a:xfrm>
              <a:off x="4953000" y="1117917"/>
              <a:ext cx="6400800" cy="640080"/>
              <a:chOff x="2252980" y="5083048"/>
              <a:chExt cx="6400800" cy="640080"/>
            </a:xfrm>
            <a:noFill/>
          </p:grpSpPr>
          <p:sp>
            <p:nvSpPr>
              <p:cNvPr id="7" name="Rectangle 6">
                <a:extLst>
                  <a:ext uri="{FF2B5EF4-FFF2-40B4-BE49-F238E27FC236}">
                    <a16:creationId xmlns:a16="http://schemas.microsoft.com/office/drawing/2014/main" id="{AEAA4797-6DEA-8CBE-BAC1-E915143B9341}"/>
                  </a:ext>
                </a:extLst>
              </p:cNvPr>
              <p:cNvSpPr/>
              <p:nvPr/>
            </p:nvSpPr>
            <p:spPr>
              <a:xfrm>
                <a:off x="225298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0</a:t>
                </a:r>
              </a:p>
            </p:txBody>
          </p:sp>
          <p:sp>
            <p:nvSpPr>
              <p:cNvPr id="8" name="Rectangle 7">
                <a:extLst>
                  <a:ext uri="{FF2B5EF4-FFF2-40B4-BE49-F238E27FC236}">
                    <a16:creationId xmlns:a16="http://schemas.microsoft.com/office/drawing/2014/main" id="{DF550FB6-B136-FD0A-CDFB-8DCF58F3E6BD}"/>
                  </a:ext>
                </a:extLst>
              </p:cNvPr>
              <p:cNvSpPr/>
              <p:nvPr/>
            </p:nvSpPr>
            <p:spPr>
              <a:xfrm>
                <a:off x="289306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1</a:t>
                </a:r>
              </a:p>
            </p:txBody>
          </p:sp>
          <p:sp>
            <p:nvSpPr>
              <p:cNvPr id="9" name="Rectangle 8">
                <a:extLst>
                  <a:ext uri="{FF2B5EF4-FFF2-40B4-BE49-F238E27FC236}">
                    <a16:creationId xmlns:a16="http://schemas.microsoft.com/office/drawing/2014/main" id="{B75A14D9-1D9F-1F25-2689-4B160E4CD780}"/>
                  </a:ext>
                </a:extLst>
              </p:cNvPr>
              <p:cNvSpPr/>
              <p:nvPr/>
            </p:nvSpPr>
            <p:spPr>
              <a:xfrm>
                <a:off x="353314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2</a:t>
                </a:r>
              </a:p>
            </p:txBody>
          </p:sp>
          <p:sp>
            <p:nvSpPr>
              <p:cNvPr id="10" name="Rectangle 9">
                <a:extLst>
                  <a:ext uri="{FF2B5EF4-FFF2-40B4-BE49-F238E27FC236}">
                    <a16:creationId xmlns:a16="http://schemas.microsoft.com/office/drawing/2014/main" id="{5B50E096-C2C7-35F2-770A-652F4CB9C336}"/>
                  </a:ext>
                </a:extLst>
              </p:cNvPr>
              <p:cNvSpPr/>
              <p:nvPr/>
            </p:nvSpPr>
            <p:spPr>
              <a:xfrm>
                <a:off x="417322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3</a:t>
                </a:r>
              </a:p>
            </p:txBody>
          </p:sp>
          <p:sp>
            <p:nvSpPr>
              <p:cNvPr id="11" name="Rectangle 10">
                <a:extLst>
                  <a:ext uri="{FF2B5EF4-FFF2-40B4-BE49-F238E27FC236}">
                    <a16:creationId xmlns:a16="http://schemas.microsoft.com/office/drawing/2014/main" id="{81390E29-9377-939E-4D08-909131F81DFA}"/>
                  </a:ext>
                </a:extLst>
              </p:cNvPr>
              <p:cNvSpPr/>
              <p:nvPr/>
            </p:nvSpPr>
            <p:spPr>
              <a:xfrm>
                <a:off x="481330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4</a:t>
                </a:r>
              </a:p>
            </p:txBody>
          </p:sp>
          <p:sp>
            <p:nvSpPr>
              <p:cNvPr id="12" name="Rectangle 11">
                <a:extLst>
                  <a:ext uri="{FF2B5EF4-FFF2-40B4-BE49-F238E27FC236}">
                    <a16:creationId xmlns:a16="http://schemas.microsoft.com/office/drawing/2014/main" id="{718A230B-E4DC-C904-C2DD-D6BF5FD6E094}"/>
                  </a:ext>
                </a:extLst>
              </p:cNvPr>
              <p:cNvSpPr/>
              <p:nvPr/>
            </p:nvSpPr>
            <p:spPr>
              <a:xfrm>
                <a:off x="545338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5</a:t>
                </a:r>
              </a:p>
            </p:txBody>
          </p:sp>
          <p:sp>
            <p:nvSpPr>
              <p:cNvPr id="13" name="Rectangle 12">
                <a:extLst>
                  <a:ext uri="{FF2B5EF4-FFF2-40B4-BE49-F238E27FC236}">
                    <a16:creationId xmlns:a16="http://schemas.microsoft.com/office/drawing/2014/main" id="{6C3758B1-9087-D7B1-ABB7-BF5CFE288F86}"/>
                  </a:ext>
                </a:extLst>
              </p:cNvPr>
              <p:cNvSpPr/>
              <p:nvPr/>
            </p:nvSpPr>
            <p:spPr>
              <a:xfrm>
                <a:off x="609346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6</a:t>
                </a:r>
              </a:p>
            </p:txBody>
          </p:sp>
          <p:sp>
            <p:nvSpPr>
              <p:cNvPr id="14" name="Rectangle 13">
                <a:extLst>
                  <a:ext uri="{FF2B5EF4-FFF2-40B4-BE49-F238E27FC236}">
                    <a16:creationId xmlns:a16="http://schemas.microsoft.com/office/drawing/2014/main" id="{FC2C4802-4643-0124-1D32-E88B8617331A}"/>
                  </a:ext>
                </a:extLst>
              </p:cNvPr>
              <p:cNvSpPr/>
              <p:nvPr/>
            </p:nvSpPr>
            <p:spPr>
              <a:xfrm>
                <a:off x="673354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7</a:t>
                </a:r>
              </a:p>
            </p:txBody>
          </p:sp>
          <p:sp>
            <p:nvSpPr>
              <p:cNvPr id="15" name="Rectangle 14">
                <a:extLst>
                  <a:ext uri="{FF2B5EF4-FFF2-40B4-BE49-F238E27FC236}">
                    <a16:creationId xmlns:a16="http://schemas.microsoft.com/office/drawing/2014/main" id="{34B46D2A-B3B0-8BFB-4118-5BA56C95DCC4}"/>
                  </a:ext>
                </a:extLst>
              </p:cNvPr>
              <p:cNvSpPr/>
              <p:nvPr/>
            </p:nvSpPr>
            <p:spPr>
              <a:xfrm>
                <a:off x="737362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8</a:t>
                </a:r>
              </a:p>
            </p:txBody>
          </p:sp>
          <p:sp>
            <p:nvSpPr>
              <p:cNvPr id="16" name="Rectangle 15">
                <a:extLst>
                  <a:ext uri="{FF2B5EF4-FFF2-40B4-BE49-F238E27FC236}">
                    <a16:creationId xmlns:a16="http://schemas.microsoft.com/office/drawing/2014/main" id="{3DB85716-D30D-EBB1-5947-E6BF559FAEB6}"/>
                  </a:ext>
                </a:extLst>
              </p:cNvPr>
              <p:cNvSpPr/>
              <p:nvPr/>
            </p:nvSpPr>
            <p:spPr>
              <a:xfrm>
                <a:off x="801370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9</a:t>
                </a:r>
              </a:p>
            </p:txBody>
          </p:sp>
        </p:grpSp>
      </p:grpSp>
    </p:spTree>
    <p:extLst>
      <p:ext uri="{BB962C8B-B14F-4D97-AF65-F5344CB8AC3E}">
        <p14:creationId xmlns:p14="http://schemas.microsoft.com/office/powerpoint/2010/main" val="2297001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F2A4A-E8D3-7F93-AD14-D6B2FD99DD01}"/>
              </a:ext>
            </a:extLst>
          </p:cNvPr>
          <p:cNvSpPr>
            <a:spLocks noGrp="1"/>
          </p:cNvSpPr>
          <p:nvPr>
            <p:ph type="title"/>
          </p:nvPr>
        </p:nvSpPr>
        <p:spPr/>
        <p:txBody>
          <a:bodyPr/>
          <a:lstStyle/>
          <a:p>
            <a:r>
              <a:rPr lang="en-US" dirty="0"/>
              <a:t>Floyd’s </a:t>
            </a:r>
            <a:r>
              <a:rPr lang="en-US" dirty="0" err="1"/>
              <a:t>buildHeap</a:t>
            </a:r>
            <a:r>
              <a:rPr lang="en-US" dirty="0"/>
              <a:t> method (Percolate 10)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1AF3C39-C718-C590-CB20-0AC3D97ADFB4}"/>
                  </a:ext>
                </a:extLst>
              </p:cNvPr>
              <p:cNvSpPr>
                <a:spLocks noGrp="1"/>
              </p:cNvSpPr>
              <p:nvPr>
                <p:ph idx="1"/>
              </p:nvPr>
            </p:nvSpPr>
            <p:spPr/>
            <p:txBody>
              <a:bodyPr/>
              <a:lstStyle/>
              <a:p>
                <a:r>
                  <a:rPr lang="en-US" dirty="0"/>
                  <a:t>Suppose we had </a:t>
                </a:r>
                <a14:m>
                  <m:oMath xmlns:m="http://schemas.openxmlformats.org/officeDocument/2006/math">
                    <m:r>
                      <a:rPr lang="en-US" b="0" i="1" smtClean="0">
                        <a:latin typeface="Cambria Math" panose="02040503050406030204" pitchFamily="18" charset="0"/>
                      </a:rPr>
                      <m:t>𝑛</m:t>
                    </m:r>
                  </m:oMath>
                </a14:m>
                <a:r>
                  <a:rPr lang="en-US" dirty="0"/>
                  <a:t> items and wanted to “</a:t>
                </a:r>
                <a:r>
                  <a:rPr lang="en-US" dirty="0" err="1"/>
                  <a:t>heapify</a:t>
                </a:r>
                <a:r>
                  <a:rPr lang="en-US" dirty="0"/>
                  <a:t>” them</a:t>
                </a:r>
              </a:p>
            </p:txBody>
          </p:sp>
        </mc:Choice>
        <mc:Fallback xmlns="">
          <p:sp>
            <p:nvSpPr>
              <p:cNvPr id="3" name="Content Placeholder 2">
                <a:extLst>
                  <a:ext uri="{FF2B5EF4-FFF2-40B4-BE49-F238E27FC236}">
                    <a16:creationId xmlns:a16="http://schemas.microsoft.com/office/drawing/2014/main" id="{81AF3C39-C718-C590-CB20-0AC3D97ADFB4}"/>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grpSp>
        <p:nvGrpSpPr>
          <p:cNvPr id="61" name="Group 60" descr="3 is larger than its right child (2) and so we swap 3 with 2. Now 3 is a leaf and so it does not violate the heap property. 2 is smaller than both of its children, so it does not violate the heap property either.&#10;&#10;We will next percolate down on the node 10.">
            <a:extLst>
              <a:ext uri="{FF2B5EF4-FFF2-40B4-BE49-F238E27FC236}">
                <a16:creationId xmlns:a16="http://schemas.microsoft.com/office/drawing/2014/main" id="{863756C4-FFEE-45CE-C290-81DC657DB3F1}"/>
              </a:ext>
            </a:extLst>
          </p:cNvPr>
          <p:cNvGrpSpPr/>
          <p:nvPr/>
        </p:nvGrpSpPr>
        <p:grpSpPr>
          <a:xfrm>
            <a:off x="201742" y="2956422"/>
            <a:ext cx="6934200" cy="3661882"/>
            <a:chOff x="201742" y="2956422"/>
            <a:chExt cx="6934200" cy="3661882"/>
          </a:xfrm>
        </p:grpSpPr>
        <p:grpSp>
          <p:nvGrpSpPr>
            <p:cNvPr id="27" name="Group 26">
              <a:extLst>
                <a:ext uri="{FF2B5EF4-FFF2-40B4-BE49-F238E27FC236}">
                  <a16:creationId xmlns:a16="http://schemas.microsoft.com/office/drawing/2014/main" id="{B87E5112-EE0A-A568-FB0C-800B49EAA828}"/>
                </a:ext>
              </a:extLst>
            </p:cNvPr>
            <p:cNvGrpSpPr/>
            <p:nvPr/>
          </p:nvGrpSpPr>
          <p:grpSpPr>
            <a:xfrm>
              <a:off x="201742" y="2956422"/>
              <a:ext cx="6934200" cy="3661882"/>
              <a:chOff x="2590801" y="2672070"/>
              <a:chExt cx="6934200" cy="3661882"/>
            </a:xfrm>
          </p:grpSpPr>
          <p:sp>
            <p:nvSpPr>
              <p:cNvPr id="28" name="Oval 27">
                <a:extLst>
                  <a:ext uri="{FF2B5EF4-FFF2-40B4-BE49-F238E27FC236}">
                    <a16:creationId xmlns:a16="http://schemas.microsoft.com/office/drawing/2014/main" id="{3A30E535-E151-7B10-2482-D4C18A271CB8}"/>
                  </a:ext>
                </a:extLst>
              </p:cNvPr>
              <p:cNvSpPr/>
              <p:nvPr/>
            </p:nvSpPr>
            <p:spPr>
              <a:xfrm>
                <a:off x="5996855" y="2672070"/>
                <a:ext cx="688077" cy="68807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5</a:t>
                </a:r>
              </a:p>
            </p:txBody>
          </p:sp>
          <p:sp>
            <p:nvSpPr>
              <p:cNvPr id="29" name="Oval 28">
                <a:extLst>
                  <a:ext uri="{FF2B5EF4-FFF2-40B4-BE49-F238E27FC236}">
                    <a16:creationId xmlns:a16="http://schemas.microsoft.com/office/drawing/2014/main" id="{316155D8-6880-CAC9-337D-0F3B5F0C2BBB}"/>
                  </a:ext>
                </a:extLst>
              </p:cNvPr>
              <p:cNvSpPr/>
              <p:nvPr/>
            </p:nvSpPr>
            <p:spPr>
              <a:xfrm>
                <a:off x="4191001" y="3682289"/>
                <a:ext cx="688077" cy="688077"/>
              </a:xfrm>
              <a:prstGeom prst="ellipse">
                <a:avLst/>
              </a:prstGeom>
              <a:solidFill>
                <a:schemeClr val="accent2">
                  <a:lumMod val="40000"/>
                  <a:lumOff val="6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940000"/>
                    </a:solidFill>
                  </a:rPr>
                  <a:t>6</a:t>
                </a:r>
              </a:p>
            </p:txBody>
          </p:sp>
          <p:sp>
            <p:nvSpPr>
              <p:cNvPr id="30" name="Oval 29">
                <a:extLst>
                  <a:ext uri="{FF2B5EF4-FFF2-40B4-BE49-F238E27FC236}">
                    <a16:creationId xmlns:a16="http://schemas.microsoft.com/office/drawing/2014/main" id="{63701FD1-D85F-35B3-CE7C-6CFF8DCBAC09}"/>
                  </a:ext>
                </a:extLst>
              </p:cNvPr>
              <p:cNvSpPr/>
              <p:nvPr/>
            </p:nvSpPr>
            <p:spPr>
              <a:xfrm>
                <a:off x="7858499" y="3653913"/>
                <a:ext cx="688077" cy="688077"/>
              </a:xfrm>
              <a:prstGeom prst="ellipse">
                <a:avLst/>
              </a:prstGeom>
              <a:solidFill>
                <a:schemeClr val="accent2">
                  <a:lumMod val="40000"/>
                  <a:lumOff val="6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940000"/>
                    </a:solidFill>
                  </a:rPr>
                  <a:t>10</a:t>
                </a:r>
              </a:p>
            </p:txBody>
          </p:sp>
          <p:sp>
            <p:nvSpPr>
              <p:cNvPr id="31" name="Oval 30">
                <a:extLst>
                  <a:ext uri="{FF2B5EF4-FFF2-40B4-BE49-F238E27FC236}">
                    <a16:creationId xmlns:a16="http://schemas.microsoft.com/office/drawing/2014/main" id="{03A6BB66-2DDC-8C2E-6AB0-DA31FC02453E}"/>
                  </a:ext>
                </a:extLst>
              </p:cNvPr>
              <p:cNvSpPr/>
              <p:nvPr/>
            </p:nvSpPr>
            <p:spPr>
              <a:xfrm>
                <a:off x="3200401" y="4383504"/>
                <a:ext cx="688077" cy="68807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a:t>
                </a:r>
              </a:p>
            </p:txBody>
          </p:sp>
          <p:sp>
            <p:nvSpPr>
              <p:cNvPr id="32" name="Oval 31">
                <a:extLst>
                  <a:ext uri="{FF2B5EF4-FFF2-40B4-BE49-F238E27FC236}">
                    <a16:creationId xmlns:a16="http://schemas.microsoft.com/office/drawing/2014/main" id="{E219BA91-50E2-9B4F-817E-664706C652CC}"/>
                  </a:ext>
                </a:extLst>
              </p:cNvPr>
              <p:cNvSpPr/>
              <p:nvPr/>
            </p:nvSpPr>
            <p:spPr>
              <a:xfrm>
                <a:off x="5211206" y="4425368"/>
                <a:ext cx="688077" cy="68807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a:t>
                </a:r>
              </a:p>
            </p:txBody>
          </p:sp>
          <p:sp>
            <p:nvSpPr>
              <p:cNvPr id="33" name="Oval 32">
                <a:extLst>
                  <a:ext uri="{FF2B5EF4-FFF2-40B4-BE49-F238E27FC236}">
                    <a16:creationId xmlns:a16="http://schemas.microsoft.com/office/drawing/2014/main" id="{C3B38612-C965-1385-57E2-DB495D63D40C}"/>
                  </a:ext>
                </a:extLst>
              </p:cNvPr>
              <p:cNvSpPr/>
              <p:nvPr/>
            </p:nvSpPr>
            <p:spPr>
              <a:xfrm>
                <a:off x="6934201" y="434199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34" name="Oval 33">
                <a:extLst>
                  <a:ext uri="{FF2B5EF4-FFF2-40B4-BE49-F238E27FC236}">
                    <a16:creationId xmlns:a16="http://schemas.microsoft.com/office/drawing/2014/main" id="{C32BE3EF-F957-D7BD-78A2-BE2188A515E4}"/>
                  </a:ext>
                </a:extLst>
              </p:cNvPr>
              <p:cNvSpPr/>
              <p:nvPr/>
            </p:nvSpPr>
            <p:spPr>
              <a:xfrm>
                <a:off x="8836924" y="434199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35" name="Oval 34">
                <a:extLst>
                  <a:ext uri="{FF2B5EF4-FFF2-40B4-BE49-F238E27FC236}">
                    <a16:creationId xmlns:a16="http://schemas.microsoft.com/office/drawing/2014/main" id="{67A0923A-D958-A1BA-1015-3E54B06E39E1}"/>
                  </a:ext>
                </a:extLst>
              </p:cNvPr>
              <p:cNvSpPr/>
              <p:nvPr/>
            </p:nvSpPr>
            <p:spPr>
              <a:xfrm>
                <a:off x="2590801" y="535274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14</a:t>
                </a:r>
              </a:p>
            </p:txBody>
          </p:sp>
          <p:sp>
            <p:nvSpPr>
              <p:cNvPr id="36" name="Oval 35">
                <a:extLst>
                  <a:ext uri="{FF2B5EF4-FFF2-40B4-BE49-F238E27FC236}">
                    <a16:creationId xmlns:a16="http://schemas.microsoft.com/office/drawing/2014/main" id="{2B9709BB-64D4-3FBE-7884-D1B0484114A6}"/>
                  </a:ext>
                </a:extLst>
              </p:cNvPr>
              <p:cNvSpPr/>
              <p:nvPr/>
            </p:nvSpPr>
            <p:spPr>
              <a:xfrm>
                <a:off x="3733801" y="535274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cxnSp>
            <p:nvCxnSpPr>
              <p:cNvPr id="37" name="Straight Connector 36">
                <a:extLst>
                  <a:ext uri="{FF2B5EF4-FFF2-40B4-BE49-F238E27FC236}">
                    <a16:creationId xmlns:a16="http://schemas.microsoft.com/office/drawing/2014/main" id="{8A089308-EAB4-3DF6-2168-FA9078D82274}"/>
                  </a:ext>
                </a:extLst>
              </p:cNvPr>
              <p:cNvCxnSpPr>
                <a:cxnSpLocks/>
                <a:stCxn id="28" idx="3"/>
                <a:endCxn id="29" idx="7"/>
              </p:cNvCxnSpPr>
              <p:nvPr/>
            </p:nvCxnSpPr>
            <p:spPr>
              <a:xfrm flipH="1">
                <a:off x="4778311" y="3259380"/>
                <a:ext cx="1319311" cy="5236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83BDF66-84DB-ABCB-4020-11642646E088}"/>
                  </a:ext>
                </a:extLst>
              </p:cNvPr>
              <p:cNvCxnSpPr>
                <a:cxnSpLocks/>
                <a:stCxn id="28" idx="5"/>
                <a:endCxn id="30" idx="1"/>
              </p:cNvCxnSpPr>
              <p:nvPr/>
            </p:nvCxnSpPr>
            <p:spPr>
              <a:xfrm>
                <a:off x="6584165" y="3259380"/>
                <a:ext cx="1375101" cy="495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220F70A-FDDC-7762-B33A-06720ADD3AF7}"/>
                  </a:ext>
                </a:extLst>
              </p:cNvPr>
              <p:cNvCxnSpPr>
                <a:stCxn id="32" idx="1"/>
                <a:endCxn id="29" idx="5"/>
              </p:cNvCxnSpPr>
              <p:nvPr/>
            </p:nvCxnSpPr>
            <p:spPr>
              <a:xfrm flipH="1" flipV="1">
                <a:off x="4778310" y="4269598"/>
                <a:ext cx="533662" cy="2565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56022E8-594C-5224-728B-F2FC6AA874BE}"/>
                  </a:ext>
                </a:extLst>
              </p:cNvPr>
              <p:cNvCxnSpPr>
                <a:stCxn id="31" idx="7"/>
                <a:endCxn id="29" idx="3"/>
              </p:cNvCxnSpPr>
              <p:nvPr/>
            </p:nvCxnSpPr>
            <p:spPr>
              <a:xfrm flipV="1">
                <a:off x="3787711" y="4269598"/>
                <a:ext cx="504057" cy="2146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3D94FFD-BC02-5F5A-FF9E-9C49B907172F}"/>
                  </a:ext>
                </a:extLst>
              </p:cNvPr>
              <p:cNvCxnSpPr>
                <a:stCxn id="36" idx="0"/>
                <a:endCxn id="31" idx="5"/>
              </p:cNvCxnSpPr>
              <p:nvPr/>
            </p:nvCxnSpPr>
            <p:spPr>
              <a:xfrm flipH="1" flipV="1">
                <a:off x="3787711" y="4970813"/>
                <a:ext cx="290129"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5735856-C128-C713-C639-DB1757598AE1}"/>
                  </a:ext>
                </a:extLst>
              </p:cNvPr>
              <p:cNvCxnSpPr>
                <a:stCxn id="35" idx="0"/>
                <a:endCxn id="31" idx="3"/>
              </p:cNvCxnSpPr>
              <p:nvPr/>
            </p:nvCxnSpPr>
            <p:spPr>
              <a:xfrm flipV="1">
                <a:off x="2934839" y="4970813"/>
                <a:ext cx="366328"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8E5DDDC-1F60-E1BD-ED97-8C6BDFE31483}"/>
                  </a:ext>
                </a:extLst>
              </p:cNvPr>
              <p:cNvCxnSpPr>
                <a:stCxn id="33" idx="7"/>
                <a:endCxn id="30" idx="3"/>
              </p:cNvCxnSpPr>
              <p:nvPr/>
            </p:nvCxnSpPr>
            <p:spPr>
              <a:xfrm flipV="1">
                <a:off x="7521511" y="4241222"/>
                <a:ext cx="437755"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02118E8-FE37-1B94-60E7-FF8DC87A02DF}"/>
                  </a:ext>
                </a:extLst>
              </p:cNvPr>
              <p:cNvCxnSpPr>
                <a:stCxn id="34" idx="1"/>
                <a:endCxn id="30" idx="5"/>
              </p:cNvCxnSpPr>
              <p:nvPr/>
            </p:nvCxnSpPr>
            <p:spPr>
              <a:xfrm flipH="1" flipV="1">
                <a:off x="8445808" y="4241222"/>
                <a:ext cx="491882"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A3F51C00-7BE4-C71B-CEC9-78F3E393B278}"/>
                  </a:ext>
                </a:extLst>
              </p:cNvPr>
              <p:cNvSpPr txBox="1"/>
              <p:nvPr/>
            </p:nvSpPr>
            <p:spPr>
              <a:xfrm>
                <a:off x="6190049" y="3371296"/>
                <a:ext cx="301686" cy="369332"/>
              </a:xfrm>
              <a:prstGeom prst="rect">
                <a:avLst/>
              </a:prstGeom>
              <a:noFill/>
            </p:spPr>
            <p:txBody>
              <a:bodyPr wrap="none" rtlCol="0">
                <a:spAutoFit/>
              </a:bodyPr>
              <a:lstStyle/>
              <a:p>
                <a:r>
                  <a:rPr lang="en-US" dirty="0">
                    <a:solidFill>
                      <a:srgbClr val="FF33CC"/>
                    </a:solidFill>
                  </a:rPr>
                  <a:t>0</a:t>
                </a:r>
              </a:p>
            </p:txBody>
          </p:sp>
          <p:sp>
            <p:nvSpPr>
              <p:cNvPr id="46" name="TextBox 45">
                <a:extLst>
                  <a:ext uri="{FF2B5EF4-FFF2-40B4-BE49-F238E27FC236}">
                    <a16:creationId xmlns:a16="http://schemas.microsoft.com/office/drawing/2014/main" id="{CE00191F-101E-453F-E05F-F79326EF7FFB}"/>
                  </a:ext>
                </a:extLst>
              </p:cNvPr>
              <p:cNvSpPr txBox="1"/>
              <p:nvPr/>
            </p:nvSpPr>
            <p:spPr>
              <a:xfrm>
                <a:off x="4384195" y="4377091"/>
                <a:ext cx="301686" cy="369332"/>
              </a:xfrm>
              <a:prstGeom prst="rect">
                <a:avLst/>
              </a:prstGeom>
              <a:noFill/>
            </p:spPr>
            <p:txBody>
              <a:bodyPr wrap="none" rtlCol="0">
                <a:spAutoFit/>
              </a:bodyPr>
              <a:lstStyle/>
              <a:p>
                <a:r>
                  <a:rPr lang="en-US" dirty="0">
                    <a:solidFill>
                      <a:srgbClr val="FF33CC"/>
                    </a:solidFill>
                  </a:rPr>
                  <a:t>1</a:t>
                </a:r>
              </a:p>
            </p:txBody>
          </p:sp>
          <p:sp>
            <p:nvSpPr>
              <p:cNvPr id="47" name="TextBox 46">
                <a:extLst>
                  <a:ext uri="{FF2B5EF4-FFF2-40B4-BE49-F238E27FC236}">
                    <a16:creationId xmlns:a16="http://schemas.microsoft.com/office/drawing/2014/main" id="{9B19AC53-E3AB-F92F-CA0A-7EC078433879}"/>
                  </a:ext>
                </a:extLst>
              </p:cNvPr>
              <p:cNvSpPr txBox="1"/>
              <p:nvPr/>
            </p:nvSpPr>
            <p:spPr>
              <a:xfrm>
                <a:off x="8051693" y="4316695"/>
                <a:ext cx="301686" cy="369332"/>
              </a:xfrm>
              <a:prstGeom prst="rect">
                <a:avLst/>
              </a:prstGeom>
              <a:noFill/>
            </p:spPr>
            <p:txBody>
              <a:bodyPr wrap="none" rtlCol="0">
                <a:spAutoFit/>
              </a:bodyPr>
              <a:lstStyle/>
              <a:p>
                <a:r>
                  <a:rPr lang="en-US" dirty="0">
                    <a:solidFill>
                      <a:srgbClr val="FF33CC"/>
                    </a:solidFill>
                  </a:rPr>
                  <a:t>2</a:t>
                </a:r>
              </a:p>
            </p:txBody>
          </p:sp>
          <p:sp>
            <p:nvSpPr>
              <p:cNvPr id="48" name="TextBox 47">
                <a:extLst>
                  <a:ext uri="{FF2B5EF4-FFF2-40B4-BE49-F238E27FC236}">
                    <a16:creationId xmlns:a16="http://schemas.microsoft.com/office/drawing/2014/main" id="{BA690ADD-9D72-5CFC-ABA4-CFD3482C08B4}"/>
                  </a:ext>
                </a:extLst>
              </p:cNvPr>
              <p:cNvSpPr txBox="1"/>
              <p:nvPr/>
            </p:nvSpPr>
            <p:spPr>
              <a:xfrm>
                <a:off x="3352081" y="5071580"/>
                <a:ext cx="301686" cy="369332"/>
              </a:xfrm>
              <a:prstGeom prst="rect">
                <a:avLst/>
              </a:prstGeom>
              <a:noFill/>
            </p:spPr>
            <p:txBody>
              <a:bodyPr wrap="none" rtlCol="0">
                <a:spAutoFit/>
              </a:bodyPr>
              <a:lstStyle/>
              <a:p>
                <a:r>
                  <a:rPr lang="en-US" dirty="0">
                    <a:solidFill>
                      <a:srgbClr val="FF33CC"/>
                    </a:solidFill>
                  </a:rPr>
                  <a:t>3</a:t>
                </a:r>
              </a:p>
            </p:txBody>
          </p:sp>
          <p:sp>
            <p:nvSpPr>
              <p:cNvPr id="49" name="TextBox 48">
                <a:extLst>
                  <a:ext uri="{FF2B5EF4-FFF2-40B4-BE49-F238E27FC236}">
                    <a16:creationId xmlns:a16="http://schemas.microsoft.com/office/drawing/2014/main" id="{525CA634-CACD-54BE-4661-54DEF3A780C5}"/>
                  </a:ext>
                </a:extLst>
              </p:cNvPr>
              <p:cNvSpPr txBox="1"/>
              <p:nvPr/>
            </p:nvSpPr>
            <p:spPr>
              <a:xfrm>
                <a:off x="7122005" y="5012677"/>
                <a:ext cx="301686" cy="369332"/>
              </a:xfrm>
              <a:prstGeom prst="rect">
                <a:avLst/>
              </a:prstGeom>
              <a:noFill/>
            </p:spPr>
            <p:txBody>
              <a:bodyPr wrap="none" rtlCol="0">
                <a:spAutoFit/>
              </a:bodyPr>
              <a:lstStyle/>
              <a:p>
                <a:r>
                  <a:rPr lang="en-US" dirty="0">
                    <a:solidFill>
                      <a:srgbClr val="FF33CC"/>
                    </a:solidFill>
                  </a:rPr>
                  <a:t>5</a:t>
                </a:r>
              </a:p>
            </p:txBody>
          </p:sp>
          <p:sp>
            <p:nvSpPr>
              <p:cNvPr id="50" name="TextBox 49">
                <a:extLst>
                  <a:ext uri="{FF2B5EF4-FFF2-40B4-BE49-F238E27FC236}">
                    <a16:creationId xmlns:a16="http://schemas.microsoft.com/office/drawing/2014/main" id="{ABF6D568-E05C-26F2-EBD8-57839FC7687F}"/>
                  </a:ext>
                </a:extLst>
              </p:cNvPr>
              <p:cNvSpPr txBox="1"/>
              <p:nvPr/>
            </p:nvSpPr>
            <p:spPr>
              <a:xfrm>
                <a:off x="5404400" y="5108902"/>
                <a:ext cx="301686" cy="369332"/>
              </a:xfrm>
              <a:prstGeom prst="rect">
                <a:avLst/>
              </a:prstGeom>
              <a:noFill/>
            </p:spPr>
            <p:txBody>
              <a:bodyPr wrap="none" rtlCol="0">
                <a:spAutoFit/>
              </a:bodyPr>
              <a:lstStyle/>
              <a:p>
                <a:r>
                  <a:rPr lang="en-US" dirty="0">
                    <a:solidFill>
                      <a:srgbClr val="FF33CC"/>
                    </a:solidFill>
                  </a:rPr>
                  <a:t>4</a:t>
                </a:r>
              </a:p>
            </p:txBody>
          </p:sp>
          <p:sp>
            <p:nvSpPr>
              <p:cNvPr id="51" name="TextBox 50">
                <a:extLst>
                  <a:ext uri="{FF2B5EF4-FFF2-40B4-BE49-F238E27FC236}">
                    <a16:creationId xmlns:a16="http://schemas.microsoft.com/office/drawing/2014/main" id="{3E1DFACA-646B-2F3B-1F0D-554B10C6DCB7}"/>
                  </a:ext>
                </a:extLst>
              </p:cNvPr>
              <p:cNvSpPr txBox="1"/>
              <p:nvPr/>
            </p:nvSpPr>
            <p:spPr>
              <a:xfrm>
                <a:off x="9030118" y="5030066"/>
                <a:ext cx="301686" cy="369332"/>
              </a:xfrm>
              <a:prstGeom prst="rect">
                <a:avLst/>
              </a:prstGeom>
              <a:noFill/>
            </p:spPr>
            <p:txBody>
              <a:bodyPr wrap="none" rtlCol="0">
                <a:spAutoFit/>
              </a:bodyPr>
              <a:lstStyle/>
              <a:p>
                <a:r>
                  <a:rPr lang="en-US" dirty="0">
                    <a:solidFill>
                      <a:srgbClr val="FF33CC"/>
                    </a:solidFill>
                  </a:rPr>
                  <a:t>6</a:t>
                </a:r>
              </a:p>
            </p:txBody>
          </p:sp>
          <p:sp>
            <p:nvSpPr>
              <p:cNvPr id="52" name="TextBox 51">
                <a:extLst>
                  <a:ext uri="{FF2B5EF4-FFF2-40B4-BE49-F238E27FC236}">
                    <a16:creationId xmlns:a16="http://schemas.microsoft.com/office/drawing/2014/main" id="{B96EE955-07B4-4EE0-219A-7BF193FD11F3}"/>
                  </a:ext>
                </a:extLst>
              </p:cNvPr>
              <p:cNvSpPr txBox="1"/>
              <p:nvPr/>
            </p:nvSpPr>
            <p:spPr>
              <a:xfrm>
                <a:off x="2783996" y="5964620"/>
                <a:ext cx="301686" cy="369332"/>
              </a:xfrm>
              <a:prstGeom prst="rect">
                <a:avLst/>
              </a:prstGeom>
              <a:noFill/>
            </p:spPr>
            <p:txBody>
              <a:bodyPr wrap="none" rtlCol="0">
                <a:spAutoFit/>
              </a:bodyPr>
              <a:lstStyle/>
              <a:p>
                <a:r>
                  <a:rPr lang="en-US" dirty="0">
                    <a:solidFill>
                      <a:srgbClr val="FF33CC"/>
                    </a:solidFill>
                  </a:rPr>
                  <a:t>7</a:t>
                </a:r>
              </a:p>
            </p:txBody>
          </p:sp>
          <p:sp>
            <p:nvSpPr>
              <p:cNvPr id="53" name="TextBox 52">
                <a:extLst>
                  <a:ext uri="{FF2B5EF4-FFF2-40B4-BE49-F238E27FC236}">
                    <a16:creationId xmlns:a16="http://schemas.microsoft.com/office/drawing/2014/main" id="{6AE0ABF5-B591-93A9-75F6-25B4A6AB23BE}"/>
                  </a:ext>
                </a:extLst>
              </p:cNvPr>
              <p:cNvSpPr txBox="1"/>
              <p:nvPr/>
            </p:nvSpPr>
            <p:spPr>
              <a:xfrm>
                <a:off x="3920467" y="5964620"/>
                <a:ext cx="301686" cy="369332"/>
              </a:xfrm>
              <a:prstGeom prst="rect">
                <a:avLst/>
              </a:prstGeom>
              <a:noFill/>
            </p:spPr>
            <p:txBody>
              <a:bodyPr wrap="none" rtlCol="0">
                <a:spAutoFit/>
              </a:bodyPr>
              <a:lstStyle/>
              <a:p>
                <a:r>
                  <a:rPr lang="en-US" dirty="0">
                    <a:solidFill>
                      <a:srgbClr val="FF33CC"/>
                    </a:solidFill>
                  </a:rPr>
                  <a:t>8</a:t>
                </a:r>
              </a:p>
            </p:txBody>
          </p:sp>
        </p:grpSp>
        <p:sp>
          <p:nvSpPr>
            <p:cNvPr id="54" name="Oval 53">
              <a:extLst>
                <a:ext uri="{FF2B5EF4-FFF2-40B4-BE49-F238E27FC236}">
                  <a16:creationId xmlns:a16="http://schemas.microsoft.com/office/drawing/2014/main" id="{76035EC9-3610-8FDE-B3D0-38593B0EF572}"/>
                </a:ext>
              </a:extLst>
            </p:cNvPr>
            <p:cNvSpPr/>
            <p:nvPr/>
          </p:nvSpPr>
          <p:spPr>
            <a:xfrm>
              <a:off x="2330369" y="5636036"/>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15</a:t>
              </a:r>
            </a:p>
          </p:txBody>
        </p:sp>
        <p:cxnSp>
          <p:nvCxnSpPr>
            <p:cNvPr id="55" name="Straight Connector 54">
              <a:extLst>
                <a:ext uri="{FF2B5EF4-FFF2-40B4-BE49-F238E27FC236}">
                  <a16:creationId xmlns:a16="http://schemas.microsoft.com/office/drawing/2014/main" id="{0001DADF-BD70-7B05-56C0-31B3799F72C0}"/>
                </a:ext>
              </a:extLst>
            </p:cNvPr>
            <p:cNvCxnSpPr>
              <a:cxnSpLocks/>
              <a:stCxn id="54" idx="0"/>
              <a:endCxn id="32" idx="3"/>
            </p:cNvCxnSpPr>
            <p:nvPr/>
          </p:nvCxnSpPr>
          <p:spPr>
            <a:xfrm flipV="1">
              <a:off x="2674408" y="5297030"/>
              <a:ext cx="248506" cy="3390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04CC9DA3-E3B4-4532-1F70-7E2BF83F9167}"/>
                </a:ext>
              </a:extLst>
            </p:cNvPr>
            <p:cNvSpPr txBox="1"/>
            <p:nvPr/>
          </p:nvSpPr>
          <p:spPr>
            <a:xfrm>
              <a:off x="2446730" y="6243373"/>
              <a:ext cx="301686" cy="369332"/>
            </a:xfrm>
            <a:prstGeom prst="rect">
              <a:avLst/>
            </a:prstGeom>
            <a:noFill/>
          </p:spPr>
          <p:txBody>
            <a:bodyPr wrap="none" rtlCol="0">
              <a:spAutoFit/>
            </a:bodyPr>
            <a:lstStyle/>
            <a:p>
              <a:r>
                <a:rPr lang="en-US" dirty="0">
                  <a:solidFill>
                    <a:srgbClr val="FF33CC"/>
                  </a:solidFill>
                </a:rPr>
                <a:t>9</a:t>
              </a:r>
            </a:p>
          </p:txBody>
        </p:sp>
      </p:grpSp>
      <p:grpSp>
        <p:nvGrpSpPr>
          <p:cNvPr id="4" name="Group 3" descr="The array representation of the heap.&#10;&#10;The items are, in order: 5, 6, 10, 2, 1, 8, 7, 14, 3, 15">
            <a:extLst>
              <a:ext uri="{FF2B5EF4-FFF2-40B4-BE49-F238E27FC236}">
                <a16:creationId xmlns:a16="http://schemas.microsoft.com/office/drawing/2014/main" id="{D2C070FD-E606-FE96-DBE1-D6B50F960BB6}"/>
              </a:ext>
            </a:extLst>
          </p:cNvPr>
          <p:cNvGrpSpPr/>
          <p:nvPr/>
        </p:nvGrpSpPr>
        <p:grpSpPr>
          <a:xfrm>
            <a:off x="6451294" y="2956422"/>
            <a:ext cx="5342188" cy="945155"/>
            <a:chOff x="6004254" y="754688"/>
            <a:chExt cx="5342188" cy="945155"/>
          </a:xfrm>
        </p:grpSpPr>
        <p:sp>
          <p:nvSpPr>
            <p:cNvPr id="6" name="Rectangle 5">
              <a:extLst>
                <a:ext uri="{FF2B5EF4-FFF2-40B4-BE49-F238E27FC236}">
                  <a16:creationId xmlns:a16="http://schemas.microsoft.com/office/drawing/2014/main" id="{633CD6EB-1593-D211-04E7-2CDD96133A79}"/>
                </a:ext>
              </a:extLst>
            </p:cNvPr>
            <p:cNvSpPr/>
            <p:nvPr/>
          </p:nvSpPr>
          <p:spPr>
            <a:xfrm>
              <a:off x="6004254" y="754688"/>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7" name="Rectangle 6">
              <a:extLst>
                <a:ext uri="{FF2B5EF4-FFF2-40B4-BE49-F238E27FC236}">
                  <a16:creationId xmlns:a16="http://schemas.microsoft.com/office/drawing/2014/main" id="{D6A20C82-14BA-14B7-33D2-B02F05244D80}"/>
                </a:ext>
              </a:extLst>
            </p:cNvPr>
            <p:cNvSpPr/>
            <p:nvPr/>
          </p:nvSpPr>
          <p:spPr>
            <a:xfrm>
              <a:off x="6538223"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8" name="Rectangle 7">
              <a:extLst>
                <a:ext uri="{FF2B5EF4-FFF2-40B4-BE49-F238E27FC236}">
                  <a16:creationId xmlns:a16="http://schemas.microsoft.com/office/drawing/2014/main" id="{56678D84-16F3-310C-AADC-7A181CCDF23C}"/>
                </a:ext>
              </a:extLst>
            </p:cNvPr>
            <p:cNvSpPr/>
            <p:nvPr/>
          </p:nvSpPr>
          <p:spPr>
            <a:xfrm>
              <a:off x="7071623"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9" name="Rectangle 8">
              <a:extLst>
                <a:ext uri="{FF2B5EF4-FFF2-40B4-BE49-F238E27FC236}">
                  <a16:creationId xmlns:a16="http://schemas.microsoft.com/office/drawing/2014/main" id="{5BBF6A4D-F237-D175-3581-18514FECFB50}"/>
                </a:ext>
              </a:extLst>
            </p:cNvPr>
            <p:cNvSpPr/>
            <p:nvPr/>
          </p:nvSpPr>
          <p:spPr>
            <a:xfrm>
              <a:off x="7605023"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0" name="Rectangle 9">
              <a:extLst>
                <a:ext uri="{FF2B5EF4-FFF2-40B4-BE49-F238E27FC236}">
                  <a16:creationId xmlns:a16="http://schemas.microsoft.com/office/drawing/2014/main" id="{5EA7CA55-613D-E569-F87A-36A82B8A4197}"/>
                </a:ext>
              </a:extLst>
            </p:cNvPr>
            <p:cNvSpPr/>
            <p:nvPr/>
          </p:nvSpPr>
          <p:spPr>
            <a:xfrm>
              <a:off x="8138992"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1" name="Rectangle 10">
              <a:extLst>
                <a:ext uri="{FF2B5EF4-FFF2-40B4-BE49-F238E27FC236}">
                  <a16:creationId xmlns:a16="http://schemas.microsoft.com/office/drawing/2014/main" id="{C4DBAC75-85FF-A5C5-3308-0652E69855B9}"/>
                </a:ext>
              </a:extLst>
            </p:cNvPr>
            <p:cNvSpPr/>
            <p:nvPr/>
          </p:nvSpPr>
          <p:spPr>
            <a:xfrm>
              <a:off x="8672392"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12" name="Rectangle 11">
              <a:extLst>
                <a:ext uri="{FF2B5EF4-FFF2-40B4-BE49-F238E27FC236}">
                  <a16:creationId xmlns:a16="http://schemas.microsoft.com/office/drawing/2014/main" id="{1AC49C1D-E65A-E283-D242-407C87FCEAD3}"/>
                </a:ext>
              </a:extLst>
            </p:cNvPr>
            <p:cNvSpPr/>
            <p:nvPr/>
          </p:nvSpPr>
          <p:spPr>
            <a:xfrm>
              <a:off x="9205792"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13" name="Rectangle 12">
              <a:extLst>
                <a:ext uri="{FF2B5EF4-FFF2-40B4-BE49-F238E27FC236}">
                  <a16:creationId xmlns:a16="http://schemas.microsoft.com/office/drawing/2014/main" id="{2F643AEB-4040-07BB-03F1-A04A08EE1D6F}"/>
                </a:ext>
              </a:extLst>
            </p:cNvPr>
            <p:cNvSpPr/>
            <p:nvPr/>
          </p:nvSpPr>
          <p:spPr>
            <a:xfrm>
              <a:off x="9739761"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14</a:t>
              </a:r>
            </a:p>
          </p:txBody>
        </p:sp>
        <p:sp>
          <p:nvSpPr>
            <p:cNvPr id="14" name="Rectangle 13">
              <a:extLst>
                <a:ext uri="{FF2B5EF4-FFF2-40B4-BE49-F238E27FC236}">
                  <a16:creationId xmlns:a16="http://schemas.microsoft.com/office/drawing/2014/main" id="{A8FEEA45-B71F-DF2F-C447-4203F387203B}"/>
                </a:ext>
              </a:extLst>
            </p:cNvPr>
            <p:cNvSpPr/>
            <p:nvPr/>
          </p:nvSpPr>
          <p:spPr>
            <a:xfrm>
              <a:off x="10273161"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6" name="TextBox 15">
              <a:extLst>
                <a:ext uri="{FF2B5EF4-FFF2-40B4-BE49-F238E27FC236}">
                  <a16:creationId xmlns:a16="http://schemas.microsoft.com/office/drawing/2014/main" id="{C8F8A93E-79B2-8F25-0DCC-1F3278F661BB}"/>
                </a:ext>
              </a:extLst>
            </p:cNvPr>
            <p:cNvSpPr txBox="1"/>
            <p:nvPr/>
          </p:nvSpPr>
          <p:spPr>
            <a:xfrm>
              <a:off x="6120110" y="1328081"/>
              <a:ext cx="301686" cy="369332"/>
            </a:xfrm>
            <a:prstGeom prst="rect">
              <a:avLst/>
            </a:prstGeom>
            <a:noFill/>
          </p:spPr>
          <p:txBody>
            <a:bodyPr wrap="none" rtlCol="0">
              <a:spAutoFit/>
            </a:bodyPr>
            <a:lstStyle/>
            <a:p>
              <a:r>
                <a:rPr lang="en-US" dirty="0">
                  <a:solidFill>
                    <a:srgbClr val="FF33CC"/>
                  </a:solidFill>
                </a:rPr>
                <a:t>1</a:t>
              </a:r>
            </a:p>
          </p:txBody>
        </p:sp>
        <p:sp>
          <p:nvSpPr>
            <p:cNvPr id="17" name="TextBox 16">
              <a:extLst>
                <a:ext uri="{FF2B5EF4-FFF2-40B4-BE49-F238E27FC236}">
                  <a16:creationId xmlns:a16="http://schemas.microsoft.com/office/drawing/2014/main" id="{82E633D5-64EB-6BAD-3A62-C08FF0C32E94}"/>
                </a:ext>
              </a:extLst>
            </p:cNvPr>
            <p:cNvSpPr txBox="1"/>
            <p:nvPr/>
          </p:nvSpPr>
          <p:spPr>
            <a:xfrm>
              <a:off x="6654079" y="1328081"/>
              <a:ext cx="301686" cy="369332"/>
            </a:xfrm>
            <a:prstGeom prst="rect">
              <a:avLst/>
            </a:prstGeom>
            <a:noFill/>
          </p:spPr>
          <p:txBody>
            <a:bodyPr wrap="none" rtlCol="0">
              <a:spAutoFit/>
            </a:bodyPr>
            <a:lstStyle/>
            <a:p>
              <a:r>
                <a:rPr lang="en-US" dirty="0">
                  <a:solidFill>
                    <a:srgbClr val="FF33CC"/>
                  </a:solidFill>
                </a:rPr>
                <a:t>2</a:t>
              </a:r>
            </a:p>
          </p:txBody>
        </p:sp>
        <p:sp>
          <p:nvSpPr>
            <p:cNvPr id="18" name="TextBox 17">
              <a:extLst>
                <a:ext uri="{FF2B5EF4-FFF2-40B4-BE49-F238E27FC236}">
                  <a16:creationId xmlns:a16="http://schemas.microsoft.com/office/drawing/2014/main" id="{94AC8395-5F6E-19CD-15DE-29D1887AD4A5}"/>
                </a:ext>
              </a:extLst>
            </p:cNvPr>
            <p:cNvSpPr txBox="1"/>
            <p:nvPr/>
          </p:nvSpPr>
          <p:spPr>
            <a:xfrm>
              <a:off x="7187479" y="1328081"/>
              <a:ext cx="301686" cy="369332"/>
            </a:xfrm>
            <a:prstGeom prst="rect">
              <a:avLst/>
            </a:prstGeom>
            <a:noFill/>
          </p:spPr>
          <p:txBody>
            <a:bodyPr wrap="none" rtlCol="0">
              <a:spAutoFit/>
            </a:bodyPr>
            <a:lstStyle/>
            <a:p>
              <a:r>
                <a:rPr lang="en-US" dirty="0">
                  <a:solidFill>
                    <a:srgbClr val="FF33CC"/>
                  </a:solidFill>
                </a:rPr>
                <a:t>3</a:t>
              </a:r>
            </a:p>
          </p:txBody>
        </p:sp>
        <p:sp>
          <p:nvSpPr>
            <p:cNvPr id="19" name="TextBox 18">
              <a:extLst>
                <a:ext uri="{FF2B5EF4-FFF2-40B4-BE49-F238E27FC236}">
                  <a16:creationId xmlns:a16="http://schemas.microsoft.com/office/drawing/2014/main" id="{419110CD-D76E-CFDF-A6D5-AB20E69C641D}"/>
                </a:ext>
              </a:extLst>
            </p:cNvPr>
            <p:cNvSpPr txBox="1"/>
            <p:nvPr/>
          </p:nvSpPr>
          <p:spPr>
            <a:xfrm>
              <a:off x="7718467" y="1328081"/>
              <a:ext cx="301686" cy="369332"/>
            </a:xfrm>
            <a:prstGeom prst="rect">
              <a:avLst/>
            </a:prstGeom>
            <a:noFill/>
          </p:spPr>
          <p:txBody>
            <a:bodyPr wrap="none" rtlCol="0">
              <a:spAutoFit/>
            </a:bodyPr>
            <a:lstStyle/>
            <a:p>
              <a:r>
                <a:rPr lang="en-US" dirty="0">
                  <a:solidFill>
                    <a:srgbClr val="FF33CC"/>
                  </a:solidFill>
                </a:rPr>
                <a:t>4</a:t>
              </a:r>
            </a:p>
          </p:txBody>
        </p:sp>
        <p:sp>
          <p:nvSpPr>
            <p:cNvPr id="20" name="TextBox 19">
              <a:extLst>
                <a:ext uri="{FF2B5EF4-FFF2-40B4-BE49-F238E27FC236}">
                  <a16:creationId xmlns:a16="http://schemas.microsoft.com/office/drawing/2014/main" id="{DC3B8112-0CF7-5516-F41D-84C801CEBEE1}"/>
                </a:ext>
              </a:extLst>
            </p:cNvPr>
            <p:cNvSpPr txBox="1"/>
            <p:nvPr/>
          </p:nvSpPr>
          <p:spPr>
            <a:xfrm>
              <a:off x="8196497" y="1328081"/>
              <a:ext cx="301686" cy="369332"/>
            </a:xfrm>
            <a:prstGeom prst="rect">
              <a:avLst/>
            </a:prstGeom>
            <a:noFill/>
          </p:spPr>
          <p:txBody>
            <a:bodyPr wrap="none" rtlCol="0">
              <a:spAutoFit/>
            </a:bodyPr>
            <a:lstStyle/>
            <a:p>
              <a:r>
                <a:rPr lang="en-US" dirty="0">
                  <a:solidFill>
                    <a:srgbClr val="FF33CC"/>
                  </a:solidFill>
                </a:rPr>
                <a:t>5</a:t>
              </a:r>
            </a:p>
          </p:txBody>
        </p:sp>
        <p:sp>
          <p:nvSpPr>
            <p:cNvPr id="21" name="TextBox 20">
              <a:extLst>
                <a:ext uri="{FF2B5EF4-FFF2-40B4-BE49-F238E27FC236}">
                  <a16:creationId xmlns:a16="http://schemas.microsoft.com/office/drawing/2014/main" id="{88D6E652-F5FC-4920-F20E-32A2AA0FEAE2}"/>
                </a:ext>
              </a:extLst>
            </p:cNvPr>
            <p:cNvSpPr txBox="1"/>
            <p:nvPr/>
          </p:nvSpPr>
          <p:spPr>
            <a:xfrm>
              <a:off x="8788248" y="1328081"/>
              <a:ext cx="301686" cy="369332"/>
            </a:xfrm>
            <a:prstGeom prst="rect">
              <a:avLst/>
            </a:prstGeom>
            <a:noFill/>
          </p:spPr>
          <p:txBody>
            <a:bodyPr wrap="none" rtlCol="0">
              <a:spAutoFit/>
            </a:bodyPr>
            <a:lstStyle/>
            <a:p>
              <a:r>
                <a:rPr lang="en-US" dirty="0">
                  <a:solidFill>
                    <a:srgbClr val="FF33CC"/>
                  </a:solidFill>
                </a:rPr>
                <a:t>6</a:t>
              </a:r>
            </a:p>
          </p:txBody>
        </p:sp>
        <p:sp>
          <p:nvSpPr>
            <p:cNvPr id="22" name="TextBox 21">
              <a:extLst>
                <a:ext uri="{FF2B5EF4-FFF2-40B4-BE49-F238E27FC236}">
                  <a16:creationId xmlns:a16="http://schemas.microsoft.com/office/drawing/2014/main" id="{819347C4-D38D-06D5-33DF-2A348A5382FE}"/>
                </a:ext>
              </a:extLst>
            </p:cNvPr>
            <p:cNvSpPr txBox="1"/>
            <p:nvPr/>
          </p:nvSpPr>
          <p:spPr>
            <a:xfrm>
              <a:off x="9321648" y="1328081"/>
              <a:ext cx="301686" cy="369332"/>
            </a:xfrm>
            <a:prstGeom prst="rect">
              <a:avLst/>
            </a:prstGeom>
            <a:noFill/>
          </p:spPr>
          <p:txBody>
            <a:bodyPr wrap="none" rtlCol="0">
              <a:spAutoFit/>
            </a:bodyPr>
            <a:lstStyle/>
            <a:p>
              <a:r>
                <a:rPr lang="en-US" dirty="0">
                  <a:solidFill>
                    <a:srgbClr val="FF33CC"/>
                  </a:solidFill>
                </a:rPr>
                <a:t>7</a:t>
              </a:r>
            </a:p>
          </p:txBody>
        </p:sp>
        <p:sp>
          <p:nvSpPr>
            <p:cNvPr id="23" name="TextBox 22">
              <a:extLst>
                <a:ext uri="{FF2B5EF4-FFF2-40B4-BE49-F238E27FC236}">
                  <a16:creationId xmlns:a16="http://schemas.microsoft.com/office/drawing/2014/main" id="{360923D4-A058-7D06-904A-8CC0ECE807D7}"/>
                </a:ext>
              </a:extLst>
            </p:cNvPr>
            <p:cNvSpPr txBox="1"/>
            <p:nvPr/>
          </p:nvSpPr>
          <p:spPr>
            <a:xfrm>
              <a:off x="9855617" y="1328081"/>
              <a:ext cx="301686" cy="369332"/>
            </a:xfrm>
            <a:prstGeom prst="rect">
              <a:avLst/>
            </a:prstGeom>
            <a:noFill/>
          </p:spPr>
          <p:txBody>
            <a:bodyPr wrap="none" rtlCol="0">
              <a:spAutoFit/>
            </a:bodyPr>
            <a:lstStyle/>
            <a:p>
              <a:r>
                <a:rPr lang="en-US" dirty="0">
                  <a:solidFill>
                    <a:srgbClr val="FF33CC"/>
                  </a:solidFill>
                </a:rPr>
                <a:t>8</a:t>
              </a:r>
            </a:p>
          </p:txBody>
        </p:sp>
        <p:sp>
          <p:nvSpPr>
            <p:cNvPr id="24" name="TextBox 23">
              <a:extLst>
                <a:ext uri="{FF2B5EF4-FFF2-40B4-BE49-F238E27FC236}">
                  <a16:creationId xmlns:a16="http://schemas.microsoft.com/office/drawing/2014/main" id="{90CFED6D-86F5-D958-E923-2CC18DA518C3}"/>
                </a:ext>
              </a:extLst>
            </p:cNvPr>
            <p:cNvSpPr txBox="1"/>
            <p:nvPr/>
          </p:nvSpPr>
          <p:spPr>
            <a:xfrm>
              <a:off x="10389017" y="1328081"/>
              <a:ext cx="301686" cy="369332"/>
            </a:xfrm>
            <a:prstGeom prst="rect">
              <a:avLst/>
            </a:prstGeom>
            <a:noFill/>
          </p:spPr>
          <p:txBody>
            <a:bodyPr wrap="none" rtlCol="0">
              <a:spAutoFit/>
            </a:bodyPr>
            <a:lstStyle/>
            <a:p>
              <a:r>
                <a:rPr lang="en-US" dirty="0">
                  <a:solidFill>
                    <a:srgbClr val="FF33CC"/>
                  </a:solidFill>
                </a:rPr>
                <a:t>9</a:t>
              </a:r>
            </a:p>
          </p:txBody>
        </p:sp>
        <p:sp>
          <p:nvSpPr>
            <p:cNvPr id="25" name="Rectangle 24">
              <a:extLst>
                <a:ext uri="{FF2B5EF4-FFF2-40B4-BE49-F238E27FC236}">
                  <a16:creationId xmlns:a16="http://schemas.microsoft.com/office/drawing/2014/main" id="{2FC2E6EC-062F-A161-9D0A-D10BDBA2450A}"/>
                </a:ext>
              </a:extLst>
            </p:cNvPr>
            <p:cNvSpPr/>
            <p:nvPr/>
          </p:nvSpPr>
          <p:spPr>
            <a:xfrm>
              <a:off x="10813042"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15</a:t>
              </a:r>
            </a:p>
          </p:txBody>
        </p:sp>
        <p:sp>
          <p:nvSpPr>
            <p:cNvPr id="26" name="TextBox 25">
              <a:extLst>
                <a:ext uri="{FF2B5EF4-FFF2-40B4-BE49-F238E27FC236}">
                  <a16:creationId xmlns:a16="http://schemas.microsoft.com/office/drawing/2014/main" id="{85E124AE-511C-1167-F084-AF9166C40BF1}"/>
                </a:ext>
              </a:extLst>
            </p:cNvPr>
            <p:cNvSpPr txBox="1"/>
            <p:nvPr/>
          </p:nvSpPr>
          <p:spPr>
            <a:xfrm>
              <a:off x="10870777" y="1330511"/>
              <a:ext cx="418704" cy="369332"/>
            </a:xfrm>
            <a:prstGeom prst="rect">
              <a:avLst/>
            </a:prstGeom>
            <a:noFill/>
          </p:spPr>
          <p:txBody>
            <a:bodyPr wrap="none" rtlCol="0">
              <a:spAutoFit/>
            </a:bodyPr>
            <a:lstStyle/>
            <a:p>
              <a:r>
                <a:rPr lang="en-US" dirty="0">
                  <a:solidFill>
                    <a:srgbClr val="FF33CC"/>
                  </a:solidFill>
                </a:rPr>
                <a:t>10</a:t>
              </a:r>
            </a:p>
          </p:txBody>
        </p:sp>
      </p:grpSp>
      <p:sp>
        <p:nvSpPr>
          <p:cNvPr id="62" name="TextBox 61">
            <a:extLst>
              <a:ext uri="{FF2B5EF4-FFF2-40B4-BE49-F238E27FC236}">
                <a16:creationId xmlns:a16="http://schemas.microsoft.com/office/drawing/2014/main" id="{B43941B0-86D8-D533-366D-B46802C30744}"/>
              </a:ext>
              <a:ext uri="{C183D7F6-B498-43B3-948B-1728B52AA6E4}">
                <adec:decorative xmlns:adec="http://schemas.microsoft.com/office/drawing/2017/decorative" val="1"/>
              </a:ext>
            </a:extLst>
          </p:cNvPr>
          <p:cNvSpPr txBox="1"/>
          <p:nvPr/>
        </p:nvSpPr>
        <p:spPr>
          <a:xfrm>
            <a:off x="737595" y="3266383"/>
            <a:ext cx="2376228" cy="369332"/>
          </a:xfrm>
          <a:prstGeom prst="rect">
            <a:avLst/>
          </a:prstGeom>
          <a:noFill/>
        </p:spPr>
        <p:txBody>
          <a:bodyPr wrap="none" rtlCol="0">
            <a:spAutoFit/>
          </a:bodyPr>
          <a:lstStyle/>
          <a:p>
            <a:r>
              <a:rPr lang="en-US" b="1" u="sng" dirty="0">
                <a:solidFill>
                  <a:srgbClr val="FF0000"/>
                </a:solidFill>
              </a:rPr>
              <a:t>Violate Heap Property!</a:t>
            </a:r>
          </a:p>
        </p:txBody>
      </p:sp>
      <p:sp>
        <p:nvSpPr>
          <p:cNvPr id="56" name="TextBox 55">
            <a:extLst>
              <a:ext uri="{FF2B5EF4-FFF2-40B4-BE49-F238E27FC236}">
                <a16:creationId xmlns:a16="http://schemas.microsoft.com/office/drawing/2014/main" id="{ED4902B8-F5AB-50D9-18C4-FF07B8E03412}"/>
              </a:ext>
            </a:extLst>
          </p:cNvPr>
          <p:cNvSpPr txBox="1"/>
          <p:nvPr/>
        </p:nvSpPr>
        <p:spPr>
          <a:xfrm>
            <a:off x="8434060" y="4571102"/>
            <a:ext cx="3263779" cy="1938992"/>
          </a:xfrm>
          <a:prstGeom prst="rect">
            <a:avLst/>
          </a:prstGeom>
          <a:noFill/>
        </p:spPr>
        <p:txBody>
          <a:bodyPr wrap="none" rtlCol="0">
            <a:spAutoFit/>
          </a:bodyPr>
          <a:lstStyle/>
          <a:p>
            <a:r>
              <a:rPr lang="en-US" sz="2400" dirty="0" err="1"/>
              <a:t>buildHeap</a:t>
            </a:r>
            <a:r>
              <a:rPr lang="en-US" sz="2400" dirty="0"/>
              <a:t>(){</a:t>
            </a:r>
          </a:p>
          <a:p>
            <a:r>
              <a:rPr lang="en-US" sz="2400" dirty="0"/>
              <a:t>    for(int </a:t>
            </a:r>
            <a:r>
              <a:rPr lang="en-US" sz="2400" dirty="0" err="1"/>
              <a:t>i</a:t>
            </a:r>
            <a:r>
              <a:rPr lang="en-US" sz="2400" dirty="0"/>
              <a:t> = size; </a:t>
            </a:r>
            <a:r>
              <a:rPr lang="en-US" sz="2400" dirty="0" err="1"/>
              <a:t>i</a:t>
            </a:r>
            <a:r>
              <a:rPr lang="en-US" sz="2400" dirty="0"/>
              <a:t>&gt;0; </a:t>
            </a:r>
            <a:r>
              <a:rPr lang="en-US" sz="2400" dirty="0" err="1"/>
              <a:t>i</a:t>
            </a:r>
            <a:r>
              <a:rPr lang="en-US" sz="2400" dirty="0"/>
              <a:t>--){</a:t>
            </a:r>
          </a:p>
          <a:p>
            <a:r>
              <a:rPr lang="en-US" sz="2400" dirty="0"/>
              <a:t>        </a:t>
            </a:r>
            <a:r>
              <a:rPr lang="en-US" sz="2400" dirty="0" err="1"/>
              <a:t>percolateDown</a:t>
            </a:r>
            <a:r>
              <a:rPr lang="en-US" sz="2400" dirty="0"/>
              <a:t>(</a:t>
            </a:r>
            <a:r>
              <a:rPr lang="en-US" sz="2400" dirty="0" err="1"/>
              <a:t>i</a:t>
            </a:r>
            <a:r>
              <a:rPr lang="en-US" sz="2400" dirty="0"/>
              <a:t>);</a:t>
            </a:r>
          </a:p>
          <a:p>
            <a:r>
              <a:rPr lang="en-US" sz="2400" dirty="0"/>
              <a:t>    }</a:t>
            </a:r>
          </a:p>
          <a:p>
            <a:r>
              <a:rPr lang="en-US" sz="2400" dirty="0"/>
              <a:t>}</a:t>
            </a:r>
          </a:p>
        </p:txBody>
      </p:sp>
    </p:spTree>
    <p:extLst>
      <p:ext uri="{BB962C8B-B14F-4D97-AF65-F5344CB8AC3E}">
        <p14:creationId xmlns:p14="http://schemas.microsoft.com/office/powerpoint/2010/main" val="3784400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F2A4A-E8D3-7F93-AD14-D6B2FD99DD01}"/>
              </a:ext>
            </a:extLst>
          </p:cNvPr>
          <p:cNvSpPr>
            <a:spLocks noGrp="1"/>
          </p:cNvSpPr>
          <p:nvPr>
            <p:ph type="title"/>
          </p:nvPr>
        </p:nvSpPr>
        <p:spPr/>
        <p:txBody>
          <a:bodyPr/>
          <a:lstStyle/>
          <a:p>
            <a:r>
              <a:rPr lang="en-US" dirty="0"/>
              <a:t>Floyd’s </a:t>
            </a:r>
            <a:r>
              <a:rPr lang="en-US" dirty="0" err="1"/>
              <a:t>buildHeap</a:t>
            </a:r>
            <a:r>
              <a:rPr lang="en-US" dirty="0"/>
              <a:t> method (Percolate 6)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1AF3C39-C718-C590-CB20-0AC3D97ADFB4}"/>
                  </a:ext>
                </a:extLst>
              </p:cNvPr>
              <p:cNvSpPr>
                <a:spLocks noGrp="1"/>
              </p:cNvSpPr>
              <p:nvPr>
                <p:ph idx="1"/>
              </p:nvPr>
            </p:nvSpPr>
            <p:spPr/>
            <p:txBody>
              <a:bodyPr/>
              <a:lstStyle/>
              <a:p>
                <a:r>
                  <a:rPr lang="en-US" dirty="0"/>
                  <a:t>Suppose we had </a:t>
                </a:r>
                <a14:m>
                  <m:oMath xmlns:m="http://schemas.openxmlformats.org/officeDocument/2006/math">
                    <m:r>
                      <a:rPr lang="en-US" b="0" i="1" smtClean="0">
                        <a:latin typeface="Cambria Math" panose="02040503050406030204" pitchFamily="18" charset="0"/>
                      </a:rPr>
                      <m:t>𝑛</m:t>
                    </m:r>
                  </m:oMath>
                </a14:m>
                <a:r>
                  <a:rPr lang="en-US" dirty="0"/>
                  <a:t> items and wanted to “</a:t>
                </a:r>
                <a:r>
                  <a:rPr lang="en-US" dirty="0" err="1"/>
                  <a:t>heapify</a:t>
                </a:r>
                <a:r>
                  <a:rPr lang="en-US" dirty="0"/>
                  <a:t>” them</a:t>
                </a:r>
              </a:p>
            </p:txBody>
          </p:sp>
        </mc:Choice>
        <mc:Fallback xmlns="">
          <p:sp>
            <p:nvSpPr>
              <p:cNvPr id="3" name="Content Placeholder 2">
                <a:extLst>
                  <a:ext uri="{FF2B5EF4-FFF2-40B4-BE49-F238E27FC236}">
                    <a16:creationId xmlns:a16="http://schemas.microsoft.com/office/drawing/2014/main" id="{81AF3C39-C718-C590-CB20-0AC3D97ADFB4}"/>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grpSp>
        <p:nvGrpSpPr>
          <p:cNvPr id="61" name="Group 60" descr="10 is larger than both of its child (8 and 7) and so we swap with the smallest child (7). Now 10 is a leaf and so it does not violate the heap property. 7 is smaller than both of its children, so it does not violate the heap property either.&#10;&#10;We will next percolate down on the node 6.">
            <a:extLst>
              <a:ext uri="{FF2B5EF4-FFF2-40B4-BE49-F238E27FC236}">
                <a16:creationId xmlns:a16="http://schemas.microsoft.com/office/drawing/2014/main" id="{863756C4-FFEE-45CE-C290-81DC657DB3F1}"/>
              </a:ext>
            </a:extLst>
          </p:cNvPr>
          <p:cNvGrpSpPr/>
          <p:nvPr/>
        </p:nvGrpSpPr>
        <p:grpSpPr>
          <a:xfrm>
            <a:off x="201742" y="2956422"/>
            <a:ext cx="6934200" cy="3661882"/>
            <a:chOff x="201742" y="2956422"/>
            <a:chExt cx="6934200" cy="3661882"/>
          </a:xfrm>
        </p:grpSpPr>
        <p:grpSp>
          <p:nvGrpSpPr>
            <p:cNvPr id="27" name="Group 26">
              <a:extLst>
                <a:ext uri="{FF2B5EF4-FFF2-40B4-BE49-F238E27FC236}">
                  <a16:creationId xmlns:a16="http://schemas.microsoft.com/office/drawing/2014/main" id="{B87E5112-EE0A-A568-FB0C-800B49EAA828}"/>
                </a:ext>
              </a:extLst>
            </p:cNvPr>
            <p:cNvGrpSpPr/>
            <p:nvPr/>
          </p:nvGrpSpPr>
          <p:grpSpPr>
            <a:xfrm>
              <a:off x="201742" y="2956422"/>
              <a:ext cx="6934200" cy="3661882"/>
              <a:chOff x="2590801" y="2672070"/>
              <a:chExt cx="6934200" cy="3661882"/>
            </a:xfrm>
          </p:grpSpPr>
          <p:sp>
            <p:nvSpPr>
              <p:cNvPr id="28" name="Oval 27">
                <a:extLst>
                  <a:ext uri="{FF2B5EF4-FFF2-40B4-BE49-F238E27FC236}">
                    <a16:creationId xmlns:a16="http://schemas.microsoft.com/office/drawing/2014/main" id="{3A30E535-E151-7B10-2482-D4C18A271CB8}"/>
                  </a:ext>
                </a:extLst>
              </p:cNvPr>
              <p:cNvSpPr/>
              <p:nvPr/>
            </p:nvSpPr>
            <p:spPr>
              <a:xfrm>
                <a:off x="5996855" y="2672070"/>
                <a:ext cx="688077" cy="68807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5</a:t>
                </a:r>
              </a:p>
            </p:txBody>
          </p:sp>
          <p:sp>
            <p:nvSpPr>
              <p:cNvPr id="29" name="Oval 28">
                <a:extLst>
                  <a:ext uri="{FF2B5EF4-FFF2-40B4-BE49-F238E27FC236}">
                    <a16:creationId xmlns:a16="http://schemas.microsoft.com/office/drawing/2014/main" id="{316155D8-6880-CAC9-337D-0F3B5F0C2BBB}"/>
                  </a:ext>
                </a:extLst>
              </p:cNvPr>
              <p:cNvSpPr/>
              <p:nvPr/>
            </p:nvSpPr>
            <p:spPr>
              <a:xfrm>
                <a:off x="4191001" y="3682289"/>
                <a:ext cx="688077" cy="688077"/>
              </a:xfrm>
              <a:prstGeom prst="ellipse">
                <a:avLst/>
              </a:prstGeom>
              <a:solidFill>
                <a:schemeClr val="accent2">
                  <a:lumMod val="40000"/>
                  <a:lumOff val="6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940000"/>
                    </a:solidFill>
                  </a:rPr>
                  <a:t>6</a:t>
                </a:r>
              </a:p>
            </p:txBody>
          </p:sp>
          <p:sp>
            <p:nvSpPr>
              <p:cNvPr id="30" name="Oval 29">
                <a:extLst>
                  <a:ext uri="{FF2B5EF4-FFF2-40B4-BE49-F238E27FC236}">
                    <a16:creationId xmlns:a16="http://schemas.microsoft.com/office/drawing/2014/main" id="{63701FD1-D85F-35B3-CE7C-6CFF8DCBAC09}"/>
                  </a:ext>
                </a:extLst>
              </p:cNvPr>
              <p:cNvSpPr/>
              <p:nvPr/>
            </p:nvSpPr>
            <p:spPr>
              <a:xfrm>
                <a:off x="7858499" y="3653913"/>
                <a:ext cx="688077" cy="68807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7</a:t>
                </a:r>
              </a:p>
            </p:txBody>
          </p:sp>
          <p:sp>
            <p:nvSpPr>
              <p:cNvPr id="31" name="Oval 30">
                <a:extLst>
                  <a:ext uri="{FF2B5EF4-FFF2-40B4-BE49-F238E27FC236}">
                    <a16:creationId xmlns:a16="http://schemas.microsoft.com/office/drawing/2014/main" id="{03A6BB66-2DDC-8C2E-6AB0-DA31FC02453E}"/>
                  </a:ext>
                </a:extLst>
              </p:cNvPr>
              <p:cNvSpPr/>
              <p:nvPr/>
            </p:nvSpPr>
            <p:spPr>
              <a:xfrm>
                <a:off x="3200401" y="4383504"/>
                <a:ext cx="688077" cy="68807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a:t>
                </a:r>
              </a:p>
            </p:txBody>
          </p:sp>
          <p:sp>
            <p:nvSpPr>
              <p:cNvPr id="32" name="Oval 31">
                <a:extLst>
                  <a:ext uri="{FF2B5EF4-FFF2-40B4-BE49-F238E27FC236}">
                    <a16:creationId xmlns:a16="http://schemas.microsoft.com/office/drawing/2014/main" id="{E219BA91-50E2-9B4F-817E-664706C652CC}"/>
                  </a:ext>
                </a:extLst>
              </p:cNvPr>
              <p:cNvSpPr/>
              <p:nvPr/>
            </p:nvSpPr>
            <p:spPr>
              <a:xfrm>
                <a:off x="5211206" y="4425368"/>
                <a:ext cx="688077" cy="68807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a:t>
                </a:r>
              </a:p>
            </p:txBody>
          </p:sp>
          <p:sp>
            <p:nvSpPr>
              <p:cNvPr id="33" name="Oval 32">
                <a:extLst>
                  <a:ext uri="{FF2B5EF4-FFF2-40B4-BE49-F238E27FC236}">
                    <a16:creationId xmlns:a16="http://schemas.microsoft.com/office/drawing/2014/main" id="{C3B38612-C965-1385-57E2-DB495D63D40C}"/>
                  </a:ext>
                </a:extLst>
              </p:cNvPr>
              <p:cNvSpPr/>
              <p:nvPr/>
            </p:nvSpPr>
            <p:spPr>
              <a:xfrm>
                <a:off x="6934201" y="434199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34" name="Oval 33">
                <a:extLst>
                  <a:ext uri="{FF2B5EF4-FFF2-40B4-BE49-F238E27FC236}">
                    <a16:creationId xmlns:a16="http://schemas.microsoft.com/office/drawing/2014/main" id="{C32BE3EF-F957-D7BD-78A2-BE2188A515E4}"/>
                  </a:ext>
                </a:extLst>
              </p:cNvPr>
              <p:cNvSpPr/>
              <p:nvPr/>
            </p:nvSpPr>
            <p:spPr>
              <a:xfrm>
                <a:off x="8836924" y="434199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35" name="Oval 34">
                <a:extLst>
                  <a:ext uri="{FF2B5EF4-FFF2-40B4-BE49-F238E27FC236}">
                    <a16:creationId xmlns:a16="http://schemas.microsoft.com/office/drawing/2014/main" id="{67A0923A-D958-A1BA-1015-3E54B06E39E1}"/>
                  </a:ext>
                </a:extLst>
              </p:cNvPr>
              <p:cNvSpPr/>
              <p:nvPr/>
            </p:nvSpPr>
            <p:spPr>
              <a:xfrm>
                <a:off x="2590801" y="535274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14</a:t>
                </a:r>
              </a:p>
            </p:txBody>
          </p:sp>
          <p:sp>
            <p:nvSpPr>
              <p:cNvPr id="36" name="Oval 35">
                <a:extLst>
                  <a:ext uri="{FF2B5EF4-FFF2-40B4-BE49-F238E27FC236}">
                    <a16:creationId xmlns:a16="http://schemas.microsoft.com/office/drawing/2014/main" id="{2B9709BB-64D4-3FBE-7884-D1B0484114A6}"/>
                  </a:ext>
                </a:extLst>
              </p:cNvPr>
              <p:cNvSpPr/>
              <p:nvPr/>
            </p:nvSpPr>
            <p:spPr>
              <a:xfrm>
                <a:off x="3733801" y="535274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cxnSp>
            <p:nvCxnSpPr>
              <p:cNvPr id="37" name="Straight Connector 36">
                <a:extLst>
                  <a:ext uri="{FF2B5EF4-FFF2-40B4-BE49-F238E27FC236}">
                    <a16:creationId xmlns:a16="http://schemas.microsoft.com/office/drawing/2014/main" id="{8A089308-EAB4-3DF6-2168-FA9078D82274}"/>
                  </a:ext>
                </a:extLst>
              </p:cNvPr>
              <p:cNvCxnSpPr>
                <a:cxnSpLocks/>
                <a:stCxn id="28" idx="3"/>
                <a:endCxn id="29" idx="7"/>
              </p:cNvCxnSpPr>
              <p:nvPr/>
            </p:nvCxnSpPr>
            <p:spPr>
              <a:xfrm flipH="1">
                <a:off x="4778311" y="3259380"/>
                <a:ext cx="1319311" cy="5236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83BDF66-84DB-ABCB-4020-11642646E088}"/>
                  </a:ext>
                </a:extLst>
              </p:cNvPr>
              <p:cNvCxnSpPr>
                <a:cxnSpLocks/>
                <a:stCxn id="28" idx="5"/>
                <a:endCxn id="30" idx="1"/>
              </p:cNvCxnSpPr>
              <p:nvPr/>
            </p:nvCxnSpPr>
            <p:spPr>
              <a:xfrm>
                <a:off x="6584165" y="3259380"/>
                <a:ext cx="1375101" cy="495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220F70A-FDDC-7762-B33A-06720ADD3AF7}"/>
                  </a:ext>
                </a:extLst>
              </p:cNvPr>
              <p:cNvCxnSpPr>
                <a:stCxn id="32" idx="1"/>
                <a:endCxn id="29" idx="5"/>
              </p:cNvCxnSpPr>
              <p:nvPr/>
            </p:nvCxnSpPr>
            <p:spPr>
              <a:xfrm flipH="1" flipV="1">
                <a:off x="4778310" y="4269598"/>
                <a:ext cx="533662" cy="2565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56022E8-594C-5224-728B-F2FC6AA874BE}"/>
                  </a:ext>
                </a:extLst>
              </p:cNvPr>
              <p:cNvCxnSpPr>
                <a:stCxn id="31" idx="7"/>
                <a:endCxn id="29" idx="3"/>
              </p:cNvCxnSpPr>
              <p:nvPr/>
            </p:nvCxnSpPr>
            <p:spPr>
              <a:xfrm flipV="1">
                <a:off x="3787711" y="4269598"/>
                <a:ext cx="504057" cy="2146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3D94FFD-BC02-5F5A-FF9E-9C49B907172F}"/>
                  </a:ext>
                </a:extLst>
              </p:cNvPr>
              <p:cNvCxnSpPr>
                <a:stCxn id="36" idx="0"/>
                <a:endCxn id="31" idx="5"/>
              </p:cNvCxnSpPr>
              <p:nvPr/>
            </p:nvCxnSpPr>
            <p:spPr>
              <a:xfrm flipH="1" flipV="1">
                <a:off x="3787711" y="4970813"/>
                <a:ext cx="290129"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5735856-C128-C713-C639-DB1757598AE1}"/>
                  </a:ext>
                </a:extLst>
              </p:cNvPr>
              <p:cNvCxnSpPr>
                <a:stCxn id="35" idx="0"/>
                <a:endCxn id="31" idx="3"/>
              </p:cNvCxnSpPr>
              <p:nvPr/>
            </p:nvCxnSpPr>
            <p:spPr>
              <a:xfrm flipV="1">
                <a:off x="2934839" y="4970813"/>
                <a:ext cx="366328"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8E5DDDC-1F60-E1BD-ED97-8C6BDFE31483}"/>
                  </a:ext>
                </a:extLst>
              </p:cNvPr>
              <p:cNvCxnSpPr>
                <a:stCxn id="33" idx="7"/>
                <a:endCxn id="30" idx="3"/>
              </p:cNvCxnSpPr>
              <p:nvPr/>
            </p:nvCxnSpPr>
            <p:spPr>
              <a:xfrm flipV="1">
                <a:off x="7521511" y="4241222"/>
                <a:ext cx="437755"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02118E8-FE37-1B94-60E7-FF8DC87A02DF}"/>
                  </a:ext>
                </a:extLst>
              </p:cNvPr>
              <p:cNvCxnSpPr>
                <a:stCxn id="34" idx="1"/>
                <a:endCxn id="30" idx="5"/>
              </p:cNvCxnSpPr>
              <p:nvPr/>
            </p:nvCxnSpPr>
            <p:spPr>
              <a:xfrm flipH="1" flipV="1">
                <a:off x="8445808" y="4241222"/>
                <a:ext cx="491882"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A3F51C00-7BE4-C71B-CEC9-78F3E393B278}"/>
                  </a:ext>
                </a:extLst>
              </p:cNvPr>
              <p:cNvSpPr txBox="1"/>
              <p:nvPr/>
            </p:nvSpPr>
            <p:spPr>
              <a:xfrm>
                <a:off x="6190049" y="3371296"/>
                <a:ext cx="301686" cy="369332"/>
              </a:xfrm>
              <a:prstGeom prst="rect">
                <a:avLst/>
              </a:prstGeom>
              <a:noFill/>
            </p:spPr>
            <p:txBody>
              <a:bodyPr wrap="none" rtlCol="0">
                <a:spAutoFit/>
              </a:bodyPr>
              <a:lstStyle/>
              <a:p>
                <a:r>
                  <a:rPr lang="en-US" dirty="0">
                    <a:solidFill>
                      <a:srgbClr val="FF33CC"/>
                    </a:solidFill>
                  </a:rPr>
                  <a:t>0</a:t>
                </a:r>
              </a:p>
            </p:txBody>
          </p:sp>
          <p:sp>
            <p:nvSpPr>
              <p:cNvPr id="46" name="TextBox 45">
                <a:extLst>
                  <a:ext uri="{FF2B5EF4-FFF2-40B4-BE49-F238E27FC236}">
                    <a16:creationId xmlns:a16="http://schemas.microsoft.com/office/drawing/2014/main" id="{CE00191F-101E-453F-E05F-F79326EF7FFB}"/>
                  </a:ext>
                </a:extLst>
              </p:cNvPr>
              <p:cNvSpPr txBox="1"/>
              <p:nvPr/>
            </p:nvSpPr>
            <p:spPr>
              <a:xfrm>
                <a:off x="4384195" y="4377091"/>
                <a:ext cx="301686" cy="369332"/>
              </a:xfrm>
              <a:prstGeom prst="rect">
                <a:avLst/>
              </a:prstGeom>
              <a:noFill/>
            </p:spPr>
            <p:txBody>
              <a:bodyPr wrap="none" rtlCol="0">
                <a:spAutoFit/>
              </a:bodyPr>
              <a:lstStyle/>
              <a:p>
                <a:r>
                  <a:rPr lang="en-US" dirty="0">
                    <a:solidFill>
                      <a:srgbClr val="FF33CC"/>
                    </a:solidFill>
                  </a:rPr>
                  <a:t>1</a:t>
                </a:r>
              </a:p>
            </p:txBody>
          </p:sp>
          <p:sp>
            <p:nvSpPr>
              <p:cNvPr id="47" name="TextBox 46">
                <a:extLst>
                  <a:ext uri="{FF2B5EF4-FFF2-40B4-BE49-F238E27FC236}">
                    <a16:creationId xmlns:a16="http://schemas.microsoft.com/office/drawing/2014/main" id="{9B19AC53-E3AB-F92F-CA0A-7EC078433879}"/>
                  </a:ext>
                </a:extLst>
              </p:cNvPr>
              <p:cNvSpPr txBox="1"/>
              <p:nvPr/>
            </p:nvSpPr>
            <p:spPr>
              <a:xfrm>
                <a:off x="8051693" y="4316695"/>
                <a:ext cx="301686" cy="369332"/>
              </a:xfrm>
              <a:prstGeom prst="rect">
                <a:avLst/>
              </a:prstGeom>
              <a:noFill/>
            </p:spPr>
            <p:txBody>
              <a:bodyPr wrap="none" rtlCol="0">
                <a:spAutoFit/>
              </a:bodyPr>
              <a:lstStyle/>
              <a:p>
                <a:r>
                  <a:rPr lang="en-US" dirty="0">
                    <a:solidFill>
                      <a:srgbClr val="FF33CC"/>
                    </a:solidFill>
                  </a:rPr>
                  <a:t>2</a:t>
                </a:r>
              </a:p>
            </p:txBody>
          </p:sp>
          <p:sp>
            <p:nvSpPr>
              <p:cNvPr id="48" name="TextBox 47">
                <a:extLst>
                  <a:ext uri="{FF2B5EF4-FFF2-40B4-BE49-F238E27FC236}">
                    <a16:creationId xmlns:a16="http://schemas.microsoft.com/office/drawing/2014/main" id="{BA690ADD-9D72-5CFC-ABA4-CFD3482C08B4}"/>
                  </a:ext>
                </a:extLst>
              </p:cNvPr>
              <p:cNvSpPr txBox="1"/>
              <p:nvPr/>
            </p:nvSpPr>
            <p:spPr>
              <a:xfrm>
                <a:off x="3352081" y="5071580"/>
                <a:ext cx="301686" cy="369332"/>
              </a:xfrm>
              <a:prstGeom prst="rect">
                <a:avLst/>
              </a:prstGeom>
              <a:noFill/>
            </p:spPr>
            <p:txBody>
              <a:bodyPr wrap="none" rtlCol="0">
                <a:spAutoFit/>
              </a:bodyPr>
              <a:lstStyle/>
              <a:p>
                <a:r>
                  <a:rPr lang="en-US" dirty="0">
                    <a:solidFill>
                      <a:srgbClr val="FF33CC"/>
                    </a:solidFill>
                  </a:rPr>
                  <a:t>3</a:t>
                </a:r>
              </a:p>
            </p:txBody>
          </p:sp>
          <p:sp>
            <p:nvSpPr>
              <p:cNvPr id="49" name="TextBox 48">
                <a:extLst>
                  <a:ext uri="{FF2B5EF4-FFF2-40B4-BE49-F238E27FC236}">
                    <a16:creationId xmlns:a16="http://schemas.microsoft.com/office/drawing/2014/main" id="{525CA634-CACD-54BE-4661-54DEF3A780C5}"/>
                  </a:ext>
                </a:extLst>
              </p:cNvPr>
              <p:cNvSpPr txBox="1"/>
              <p:nvPr/>
            </p:nvSpPr>
            <p:spPr>
              <a:xfrm>
                <a:off x="7122005" y="5012677"/>
                <a:ext cx="301686" cy="369332"/>
              </a:xfrm>
              <a:prstGeom prst="rect">
                <a:avLst/>
              </a:prstGeom>
              <a:noFill/>
            </p:spPr>
            <p:txBody>
              <a:bodyPr wrap="none" rtlCol="0">
                <a:spAutoFit/>
              </a:bodyPr>
              <a:lstStyle/>
              <a:p>
                <a:r>
                  <a:rPr lang="en-US" dirty="0">
                    <a:solidFill>
                      <a:srgbClr val="FF33CC"/>
                    </a:solidFill>
                  </a:rPr>
                  <a:t>5</a:t>
                </a:r>
              </a:p>
            </p:txBody>
          </p:sp>
          <p:sp>
            <p:nvSpPr>
              <p:cNvPr id="50" name="TextBox 49">
                <a:extLst>
                  <a:ext uri="{FF2B5EF4-FFF2-40B4-BE49-F238E27FC236}">
                    <a16:creationId xmlns:a16="http://schemas.microsoft.com/office/drawing/2014/main" id="{ABF6D568-E05C-26F2-EBD8-57839FC7687F}"/>
                  </a:ext>
                </a:extLst>
              </p:cNvPr>
              <p:cNvSpPr txBox="1"/>
              <p:nvPr/>
            </p:nvSpPr>
            <p:spPr>
              <a:xfrm>
                <a:off x="5404400" y="5108902"/>
                <a:ext cx="301686" cy="369332"/>
              </a:xfrm>
              <a:prstGeom prst="rect">
                <a:avLst/>
              </a:prstGeom>
              <a:noFill/>
            </p:spPr>
            <p:txBody>
              <a:bodyPr wrap="none" rtlCol="0">
                <a:spAutoFit/>
              </a:bodyPr>
              <a:lstStyle/>
              <a:p>
                <a:r>
                  <a:rPr lang="en-US" dirty="0">
                    <a:solidFill>
                      <a:srgbClr val="FF33CC"/>
                    </a:solidFill>
                  </a:rPr>
                  <a:t>4</a:t>
                </a:r>
              </a:p>
            </p:txBody>
          </p:sp>
          <p:sp>
            <p:nvSpPr>
              <p:cNvPr id="51" name="TextBox 50">
                <a:extLst>
                  <a:ext uri="{FF2B5EF4-FFF2-40B4-BE49-F238E27FC236}">
                    <a16:creationId xmlns:a16="http://schemas.microsoft.com/office/drawing/2014/main" id="{3E1DFACA-646B-2F3B-1F0D-554B10C6DCB7}"/>
                  </a:ext>
                </a:extLst>
              </p:cNvPr>
              <p:cNvSpPr txBox="1"/>
              <p:nvPr/>
            </p:nvSpPr>
            <p:spPr>
              <a:xfrm>
                <a:off x="9030118" y="5030066"/>
                <a:ext cx="301686" cy="369332"/>
              </a:xfrm>
              <a:prstGeom prst="rect">
                <a:avLst/>
              </a:prstGeom>
              <a:noFill/>
            </p:spPr>
            <p:txBody>
              <a:bodyPr wrap="none" rtlCol="0">
                <a:spAutoFit/>
              </a:bodyPr>
              <a:lstStyle/>
              <a:p>
                <a:r>
                  <a:rPr lang="en-US" dirty="0">
                    <a:solidFill>
                      <a:srgbClr val="FF33CC"/>
                    </a:solidFill>
                  </a:rPr>
                  <a:t>6</a:t>
                </a:r>
              </a:p>
            </p:txBody>
          </p:sp>
          <p:sp>
            <p:nvSpPr>
              <p:cNvPr id="52" name="TextBox 51">
                <a:extLst>
                  <a:ext uri="{FF2B5EF4-FFF2-40B4-BE49-F238E27FC236}">
                    <a16:creationId xmlns:a16="http://schemas.microsoft.com/office/drawing/2014/main" id="{B96EE955-07B4-4EE0-219A-7BF193FD11F3}"/>
                  </a:ext>
                </a:extLst>
              </p:cNvPr>
              <p:cNvSpPr txBox="1"/>
              <p:nvPr/>
            </p:nvSpPr>
            <p:spPr>
              <a:xfrm>
                <a:off x="2783996" y="5964620"/>
                <a:ext cx="301686" cy="369332"/>
              </a:xfrm>
              <a:prstGeom prst="rect">
                <a:avLst/>
              </a:prstGeom>
              <a:noFill/>
            </p:spPr>
            <p:txBody>
              <a:bodyPr wrap="none" rtlCol="0">
                <a:spAutoFit/>
              </a:bodyPr>
              <a:lstStyle/>
              <a:p>
                <a:r>
                  <a:rPr lang="en-US" dirty="0">
                    <a:solidFill>
                      <a:srgbClr val="FF33CC"/>
                    </a:solidFill>
                  </a:rPr>
                  <a:t>7</a:t>
                </a:r>
              </a:p>
            </p:txBody>
          </p:sp>
          <p:sp>
            <p:nvSpPr>
              <p:cNvPr id="53" name="TextBox 52">
                <a:extLst>
                  <a:ext uri="{FF2B5EF4-FFF2-40B4-BE49-F238E27FC236}">
                    <a16:creationId xmlns:a16="http://schemas.microsoft.com/office/drawing/2014/main" id="{6AE0ABF5-B591-93A9-75F6-25B4A6AB23BE}"/>
                  </a:ext>
                </a:extLst>
              </p:cNvPr>
              <p:cNvSpPr txBox="1"/>
              <p:nvPr/>
            </p:nvSpPr>
            <p:spPr>
              <a:xfrm>
                <a:off x="3920467" y="5964620"/>
                <a:ext cx="301686" cy="369332"/>
              </a:xfrm>
              <a:prstGeom prst="rect">
                <a:avLst/>
              </a:prstGeom>
              <a:noFill/>
            </p:spPr>
            <p:txBody>
              <a:bodyPr wrap="none" rtlCol="0">
                <a:spAutoFit/>
              </a:bodyPr>
              <a:lstStyle/>
              <a:p>
                <a:r>
                  <a:rPr lang="en-US" dirty="0">
                    <a:solidFill>
                      <a:srgbClr val="FF33CC"/>
                    </a:solidFill>
                  </a:rPr>
                  <a:t>8</a:t>
                </a:r>
              </a:p>
            </p:txBody>
          </p:sp>
        </p:grpSp>
        <p:sp>
          <p:nvSpPr>
            <p:cNvPr id="54" name="Oval 53">
              <a:extLst>
                <a:ext uri="{FF2B5EF4-FFF2-40B4-BE49-F238E27FC236}">
                  <a16:creationId xmlns:a16="http://schemas.microsoft.com/office/drawing/2014/main" id="{76035EC9-3610-8FDE-B3D0-38593B0EF572}"/>
                </a:ext>
              </a:extLst>
            </p:cNvPr>
            <p:cNvSpPr/>
            <p:nvPr/>
          </p:nvSpPr>
          <p:spPr>
            <a:xfrm>
              <a:off x="2330369" y="5636036"/>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15</a:t>
              </a:r>
            </a:p>
          </p:txBody>
        </p:sp>
        <p:cxnSp>
          <p:nvCxnSpPr>
            <p:cNvPr id="55" name="Straight Connector 54">
              <a:extLst>
                <a:ext uri="{FF2B5EF4-FFF2-40B4-BE49-F238E27FC236}">
                  <a16:creationId xmlns:a16="http://schemas.microsoft.com/office/drawing/2014/main" id="{0001DADF-BD70-7B05-56C0-31B3799F72C0}"/>
                </a:ext>
              </a:extLst>
            </p:cNvPr>
            <p:cNvCxnSpPr>
              <a:cxnSpLocks/>
              <a:stCxn id="54" idx="0"/>
              <a:endCxn id="32" idx="3"/>
            </p:cNvCxnSpPr>
            <p:nvPr/>
          </p:nvCxnSpPr>
          <p:spPr>
            <a:xfrm flipV="1">
              <a:off x="2674408" y="5297030"/>
              <a:ext cx="248506" cy="3390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04CC9DA3-E3B4-4532-1F70-7E2BF83F9167}"/>
                </a:ext>
              </a:extLst>
            </p:cNvPr>
            <p:cNvSpPr txBox="1"/>
            <p:nvPr/>
          </p:nvSpPr>
          <p:spPr>
            <a:xfrm>
              <a:off x="2446730" y="6243373"/>
              <a:ext cx="301686" cy="369332"/>
            </a:xfrm>
            <a:prstGeom prst="rect">
              <a:avLst/>
            </a:prstGeom>
            <a:noFill/>
          </p:spPr>
          <p:txBody>
            <a:bodyPr wrap="none" rtlCol="0">
              <a:spAutoFit/>
            </a:bodyPr>
            <a:lstStyle/>
            <a:p>
              <a:r>
                <a:rPr lang="en-US" dirty="0">
                  <a:solidFill>
                    <a:srgbClr val="FF33CC"/>
                  </a:solidFill>
                </a:rPr>
                <a:t>9</a:t>
              </a:r>
            </a:p>
          </p:txBody>
        </p:sp>
      </p:grpSp>
      <p:sp>
        <p:nvSpPr>
          <p:cNvPr id="62" name="TextBox 61">
            <a:extLst>
              <a:ext uri="{FF2B5EF4-FFF2-40B4-BE49-F238E27FC236}">
                <a16:creationId xmlns:a16="http://schemas.microsoft.com/office/drawing/2014/main" id="{B43941B0-86D8-D533-366D-B46802C30744}"/>
              </a:ext>
              <a:ext uri="{C183D7F6-B498-43B3-948B-1728B52AA6E4}">
                <adec:decorative xmlns:adec="http://schemas.microsoft.com/office/drawing/2017/decorative" val="1"/>
              </a:ext>
            </a:extLst>
          </p:cNvPr>
          <p:cNvSpPr txBox="1"/>
          <p:nvPr/>
        </p:nvSpPr>
        <p:spPr>
          <a:xfrm>
            <a:off x="737595" y="3266383"/>
            <a:ext cx="2376228" cy="369332"/>
          </a:xfrm>
          <a:prstGeom prst="rect">
            <a:avLst/>
          </a:prstGeom>
          <a:noFill/>
        </p:spPr>
        <p:txBody>
          <a:bodyPr wrap="none" rtlCol="0">
            <a:spAutoFit/>
          </a:bodyPr>
          <a:lstStyle/>
          <a:p>
            <a:r>
              <a:rPr lang="en-US" b="1" u="sng" dirty="0">
                <a:solidFill>
                  <a:srgbClr val="FF0000"/>
                </a:solidFill>
              </a:rPr>
              <a:t>Violate Heap Property!</a:t>
            </a:r>
          </a:p>
        </p:txBody>
      </p:sp>
      <p:grpSp>
        <p:nvGrpSpPr>
          <p:cNvPr id="57" name="Group 56" descr="The array representation of the heap.&#10;&#10;The items are, in order: 5, 6, 7, 2, 1, 8, 10, 14, 3, 15">
            <a:extLst>
              <a:ext uri="{FF2B5EF4-FFF2-40B4-BE49-F238E27FC236}">
                <a16:creationId xmlns:a16="http://schemas.microsoft.com/office/drawing/2014/main" id="{A692BF09-9625-2CD5-D834-9D411C339FC6}"/>
              </a:ext>
            </a:extLst>
          </p:cNvPr>
          <p:cNvGrpSpPr/>
          <p:nvPr/>
        </p:nvGrpSpPr>
        <p:grpSpPr>
          <a:xfrm>
            <a:off x="6451294" y="2956422"/>
            <a:ext cx="5342188" cy="945155"/>
            <a:chOff x="6004254" y="754688"/>
            <a:chExt cx="5342188" cy="945155"/>
          </a:xfrm>
        </p:grpSpPr>
        <p:sp>
          <p:nvSpPr>
            <p:cNvPr id="60" name="Rectangle 59">
              <a:extLst>
                <a:ext uri="{FF2B5EF4-FFF2-40B4-BE49-F238E27FC236}">
                  <a16:creationId xmlns:a16="http://schemas.microsoft.com/office/drawing/2014/main" id="{07054BCB-17D4-6145-EE81-94D54751CF60}"/>
                </a:ext>
              </a:extLst>
            </p:cNvPr>
            <p:cNvSpPr/>
            <p:nvPr/>
          </p:nvSpPr>
          <p:spPr>
            <a:xfrm>
              <a:off x="6004254" y="754688"/>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63" name="Rectangle 62">
              <a:extLst>
                <a:ext uri="{FF2B5EF4-FFF2-40B4-BE49-F238E27FC236}">
                  <a16:creationId xmlns:a16="http://schemas.microsoft.com/office/drawing/2014/main" id="{8263B86A-D779-E005-441F-E68D5D169718}"/>
                </a:ext>
              </a:extLst>
            </p:cNvPr>
            <p:cNvSpPr/>
            <p:nvPr/>
          </p:nvSpPr>
          <p:spPr>
            <a:xfrm>
              <a:off x="6538223"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64" name="Rectangle 63">
              <a:extLst>
                <a:ext uri="{FF2B5EF4-FFF2-40B4-BE49-F238E27FC236}">
                  <a16:creationId xmlns:a16="http://schemas.microsoft.com/office/drawing/2014/main" id="{565D459C-DD46-DA9D-AE73-A0F8E35141F7}"/>
                </a:ext>
              </a:extLst>
            </p:cNvPr>
            <p:cNvSpPr/>
            <p:nvPr/>
          </p:nvSpPr>
          <p:spPr>
            <a:xfrm>
              <a:off x="7071623"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65" name="Rectangle 64">
              <a:extLst>
                <a:ext uri="{FF2B5EF4-FFF2-40B4-BE49-F238E27FC236}">
                  <a16:creationId xmlns:a16="http://schemas.microsoft.com/office/drawing/2014/main" id="{A45FA4E8-AB40-20D6-E6C4-BBBFC90E84CA}"/>
                </a:ext>
              </a:extLst>
            </p:cNvPr>
            <p:cNvSpPr/>
            <p:nvPr/>
          </p:nvSpPr>
          <p:spPr>
            <a:xfrm>
              <a:off x="7605023"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66" name="Rectangle 65">
              <a:extLst>
                <a:ext uri="{FF2B5EF4-FFF2-40B4-BE49-F238E27FC236}">
                  <a16:creationId xmlns:a16="http://schemas.microsoft.com/office/drawing/2014/main" id="{32705A64-E13C-C7DC-7ADD-C52FE171C058}"/>
                </a:ext>
              </a:extLst>
            </p:cNvPr>
            <p:cNvSpPr/>
            <p:nvPr/>
          </p:nvSpPr>
          <p:spPr>
            <a:xfrm>
              <a:off x="8138992"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67" name="Rectangle 66">
              <a:extLst>
                <a:ext uri="{FF2B5EF4-FFF2-40B4-BE49-F238E27FC236}">
                  <a16:creationId xmlns:a16="http://schemas.microsoft.com/office/drawing/2014/main" id="{6745DEED-26FF-1618-3199-A90AF1E0C7C0}"/>
                </a:ext>
              </a:extLst>
            </p:cNvPr>
            <p:cNvSpPr/>
            <p:nvPr/>
          </p:nvSpPr>
          <p:spPr>
            <a:xfrm>
              <a:off x="8672392"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68" name="Rectangle 67">
              <a:extLst>
                <a:ext uri="{FF2B5EF4-FFF2-40B4-BE49-F238E27FC236}">
                  <a16:creationId xmlns:a16="http://schemas.microsoft.com/office/drawing/2014/main" id="{6144B196-7789-325D-C2B9-BD9A19D30603}"/>
                </a:ext>
              </a:extLst>
            </p:cNvPr>
            <p:cNvSpPr/>
            <p:nvPr/>
          </p:nvSpPr>
          <p:spPr>
            <a:xfrm>
              <a:off x="9205792"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69" name="Rectangle 68">
              <a:extLst>
                <a:ext uri="{FF2B5EF4-FFF2-40B4-BE49-F238E27FC236}">
                  <a16:creationId xmlns:a16="http://schemas.microsoft.com/office/drawing/2014/main" id="{7543B239-41C1-D902-500E-FED3B49ADB8A}"/>
                </a:ext>
              </a:extLst>
            </p:cNvPr>
            <p:cNvSpPr/>
            <p:nvPr/>
          </p:nvSpPr>
          <p:spPr>
            <a:xfrm>
              <a:off x="9739761"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14</a:t>
              </a:r>
            </a:p>
          </p:txBody>
        </p:sp>
        <p:sp>
          <p:nvSpPr>
            <p:cNvPr id="70" name="Rectangle 69">
              <a:extLst>
                <a:ext uri="{FF2B5EF4-FFF2-40B4-BE49-F238E27FC236}">
                  <a16:creationId xmlns:a16="http://schemas.microsoft.com/office/drawing/2014/main" id="{B1F76C89-6568-BD34-1E5A-0DEDAB50A571}"/>
                </a:ext>
              </a:extLst>
            </p:cNvPr>
            <p:cNvSpPr/>
            <p:nvPr/>
          </p:nvSpPr>
          <p:spPr>
            <a:xfrm>
              <a:off x="10273161"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72" name="TextBox 71">
              <a:extLst>
                <a:ext uri="{FF2B5EF4-FFF2-40B4-BE49-F238E27FC236}">
                  <a16:creationId xmlns:a16="http://schemas.microsoft.com/office/drawing/2014/main" id="{6C9BFA12-ACCF-83AF-7E1A-3A3E00F0B886}"/>
                </a:ext>
              </a:extLst>
            </p:cNvPr>
            <p:cNvSpPr txBox="1"/>
            <p:nvPr/>
          </p:nvSpPr>
          <p:spPr>
            <a:xfrm>
              <a:off x="6120110" y="1328081"/>
              <a:ext cx="301686" cy="369332"/>
            </a:xfrm>
            <a:prstGeom prst="rect">
              <a:avLst/>
            </a:prstGeom>
            <a:noFill/>
          </p:spPr>
          <p:txBody>
            <a:bodyPr wrap="none" rtlCol="0">
              <a:spAutoFit/>
            </a:bodyPr>
            <a:lstStyle/>
            <a:p>
              <a:r>
                <a:rPr lang="en-US" dirty="0">
                  <a:solidFill>
                    <a:srgbClr val="FF33CC"/>
                  </a:solidFill>
                </a:rPr>
                <a:t>1</a:t>
              </a:r>
            </a:p>
          </p:txBody>
        </p:sp>
        <p:sp>
          <p:nvSpPr>
            <p:cNvPr id="73" name="TextBox 72">
              <a:extLst>
                <a:ext uri="{FF2B5EF4-FFF2-40B4-BE49-F238E27FC236}">
                  <a16:creationId xmlns:a16="http://schemas.microsoft.com/office/drawing/2014/main" id="{D85337A7-BCB6-7AD7-78A7-C1021D2744B3}"/>
                </a:ext>
              </a:extLst>
            </p:cNvPr>
            <p:cNvSpPr txBox="1"/>
            <p:nvPr/>
          </p:nvSpPr>
          <p:spPr>
            <a:xfrm>
              <a:off x="6654079" y="1328081"/>
              <a:ext cx="301686" cy="369332"/>
            </a:xfrm>
            <a:prstGeom prst="rect">
              <a:avLst/>
            </a:prstGeom>
            <a:noFill/>
          </p:spPr>
          <p:txBody>
            <a:bodyPr wrap="none" rtlCol="0">
              <a:spAutoFit/>
            </a:bodyPr>
            <a:lstStyle/>
            <a:p>
              <a:r>
                <a:rPr lang="en-US" dirty="0">
                  <a:solidFill>
                    <a:srgbClr val="FF33CC"/>
                  </a:solidFill>
                </a:rPr>
                <a:t>2</a:t>
              </a:r>
            </a:p>
          </p:txBody>
        </p:sp>
        <p:sp>
          <p:nvSpPr>
            <p:cNvPr id="74" name="TextBox 73">
              <a:extLst>
                <a:ext uri="{FF2B5EF4-FFF2-40B4-BE49-F238E27FC236}">
                  <a16:creationId xmlns:a16="http://schemas.microsoft.com/office/drawing/2014/main" id="{F392E97B-2C88-19F6-9204-7B4229516B15}"/>
                </a:ext>
              </a:extLst>
            </p:cNvPr>
            <p:cNvSpPr txBox="1"/>
            <p:nvPr/>
          </p:nvSpPr>
          <p:spPr>
            <a:xfrm>
              <a:off x="7187479" y="1328081"/>
              <a:ext cx="301686" cy="369332"/>
            </a:xfrm>
            <a:prstGeom prst="rect">
              <a:avLst/>
            </a:prstGeom>
            <a:noFill/>
          </p:spPr>
          <p:txBody>
            <a:bodyPr wrap="none" rtlCol="0">
              <a:spAutoFit/>
            </a:bodyPr>
            <a:lstStyle/>
            <a:p>
              <a:r>
                <a:rPr lang="en-US" dirty="0">
                  <a:solidFill>
                    <a:srgbClr val="FF33CC"/>
                  </a:solidFill>
                </a:rPr>
                <a:t>3</a:t>
              </a:r>
            </a:p>
          </p:txBody>
        </p:sp>
        <p:sp>
          <p:nvSpPr>
            <p:cNvPr id="75" name="TextBox 74">
              <a:extLst>
                <a:ext uri="{FF2B5EF4-FFF2-40B4-BE49-F238E27FC236}">
                  <a16:creationId xmlns:a16="http://schemas.microsoft.com/office/drawing/2014/main" id="{FE187CF5-9349-3571-E6B1-FE7BEF78FF76}"/>
                </a:ext>
              </a:extLst>
            </p:cNvPr>
            <p:cNvSpPr txBox="1"/>
            <p:nvPr/>
          </p:nvSpPr>
          <p:spPr>
            <a:xfrm>
              <a:off x="7718467" y="1328081"/>
              <a:ext cx="301686" cy="369332"/>
            </a:xfrm>
            <a:prstGeom prst="rect">
              <a:avLst/>
            </a:prstGeom>
            <a:noFill/>
          </p:spPr>
          <p:txBody>
            <a:bodyPr wrap="none" rtlCol="0">
              <a:spAutoFit/>
            </a:bodyPr>
            <a:lstStyle/>
            <a:p>
              <a:r>
                <a:rPr lang="en-US" dirty="0">
                  <a:solidFill>
                    <a:srgbClr val="FF33CC"/>
                  </a:solidFill>
                </a:rPr>
                <a:t>4</a:t>
              </a:r>
            </a:p>
          </p:txBody>
        </p:sp>
        <p:sp>
          <p:nvSpPr>
            <p:cNvPr id="76" name="TextBox 75">
              <a:extLst>
                <a:ext uri="{FF2B5EF4-FFF2-40B4-BE49-F238E27FC236}">
                  <a16:creationId xmlns:a16="http://schemas.microsoft.com/office/drawing/2014/main" id="{2157D87E-2045-9A7E-6F88-F7D351EB35AC}"/>
                </a:ext>
              </a:extLst>
            </p:cNvPr>
            <p:cNvSpPr txBox="1"/>
            <p:nvPr/>
          </p:nvSpPr>
          <p:spPr>
            <a:xfrm>
              <a:off x="8196497" y="1328081"/>
              <a:ext cx="301686" cy="369332"/>
            </a:xfrm>
            <a:prstGeom prst="rect">
              <a:avLst/>
            </a:prstGeom>
            <a:noFill/>
          </p:spPr>
          <p:txBody>
            <a:bodyPr wrap="none" rtlCol="0">
              <a:spAutoFit/>
            </a:bodyPr>
            <a:lstStyle/>
            <a:p>
              <a:r>
                <a:rPr lang="en-US" dirty="0">
                  <a:solidFill>
                    <a:srgbClr val="FF33CC"/>
                  </a:solidFill>
                </a:rPr>
                <a:t>5</a:t>
              </a:r>
            </a:p>
          </p:txBody>
        </p:sp>
        <p:sp>
          <p:nvSpPr>
            <p:cNvPr id="77" name="TextBox 76">
              <a:extLst>
                <a:ext uri="{FF2B5EF4-FFF2-40B4-BE49-F238E27FC236}">
                  <a16:creationId xmlns:a16="http://schemas.microsoft.com/office/drawing/2014/main" id="{26D2F156-7B5A-83F2-D1B5-FDF2229AF94F}"/>
                </a:ext>
              </a:extLst>
            </p:cNvPr>
            <p:cNvSpPr txBox="1"/>
            <p:nvPr/>
          </p:nvSpPr>
          <p:spPr>
            <a:xfrm>
              <a:off x="8788248" y="1328081"/>
              <a:ext cx="301686" cy="369332"/>
            </a:xfrm>
            <a:prstGeom prst="rect">
              <a:avLst/>
            </a:prstGeom>
            <a:noFill/>
          </p:spPr>
          <p:txBody>
            <a:bodyPr wrap="none" rtlCol="0">
              <a:spAutoFit/>
            </a:bodyPr>
            <a:lstStyle/>
            <a:p>
              <a:r>
                <a:rPr lang="en-US" dirty="0">
                  <a:solidFill>
                    <a:srgbClr val="FF33CC"/>
                  </a:solidFill>
                </a:rPr>
                <a:t>6</a:t>
              </a:r>
            </a:p>
          </p:txBody>
        </p:sp>
        <p:sp>
          <p:nvSpPr>
            <p:cNvPr id="78" name="TextBox 77">
              <a:extLst>
                <a:ext uri="{FF2B5EF4-FFF2-40B4-BE49-F238E27FC236}">
                  <a16:creationId xmlns:a16="http://schemas.microsoft.com/office/drawing/2014/main" id="{2204989F-3585-1CBC-29E4-44BD3B0F92D1}"/>
                </a:ext>
              </a:extLst>
            </p:cNvPr>
            <p:cNvSpPr txBox="1"/>
            <p:nvPr/>
          </p:nvSpPr>
          <p:spPr>
            <a:xfrm>
              <a:off x="9321648" y="1328081"/>
              <a:ext cx="301686" cy="369332"/>
            </a:xfrm>
            <a:prstGeom prst="rect">
              <a:avLst/>
            </a:prstGeom>
            <a:noFill/>
          </p:spPr>
          <p:txBody>
            <a:bodyPr wrap="none" rtlCol="0">
              <a:spAutoFit/>
            </a:bodyPr>
            <a:lstStyle/>
            <a:p>
              <a:r>
                <a:rPr lang="en-US" dirty="0">
                  <a:solidFill>
                    <a:srgbClr val="FF33CC"/>
                  </a:solidFill>
                </a:rPr>
                <a:t>7</a:t>
              </a:r>
            </a:p>
          </p:txBody>
        </p:sp>
        <p:sp>
          <p:nvSpPr>
            <p:cNvPr id="79" name="TextBox 78">
              <a:extLst>
                <a:ext uri="{FF2B5EF4-FFF2-40B4-BE49-F238E27FC236}">
                  <a16:creationId xmlns:a16="http://schemas.microsoft.com/office/drawing/2014/main" id="{6B464C4E-7DA9-B615-1058-C4E700278BB9}"/>
                </a:ext>
              </a:extLst>
            </p:cNvPr>
            <p:cNvSpPr txBox="1"/>
            <p:nvPr/>
          </p:nvSpPr>
          <p:spPr>
            <a:xfrm>
              <a:off x="9855617" y="1328081"/>
              <a:ext cx="301686" cy="369332"/>
            </a:xfrm>
            <a:prstGeom prst="rect">
              <a:avLst/>
            </a:prstGeom>
            <a:noFill/>
          </p:spPr>
          <p:txBody>
            <a:bodyPr wrap="none" rtlCol="0">
              <a:spAutoFit/>
            </a:bodyPr>
            <a:lstStyle/>
            <a:p>
              <a:r>
                <a:rPr lang="en-US" dirty="0">
                  <a:solidFill>
                    <a:srgbClr val="FF33CC"/>
                  </a:solidFill>
                </a:rPr>
                <a:t>8</a:t>
              </a:r>
            </a:p>
          </p:txBody>
        </p:sp>
        <p:sp>
          <p:nvSpPr>
            <p:cNvPr id="80" name="TextBox 79">
              <a:extLst>
                <a:ext uri="{FF2B5EF4-FFF2-40B4-BE49-F238E27FC236}">
                  <a16:creationId xmlns:a16="http://schemas.microsoft.com/office/drawing/2014/main" id="{9E3BAF1E-0135-FE78-65E5-36F94453EB84}"/>
                </a:ext>
              </a:extLst>
            </p:cNvPr>
            <p:cNvSpPr txBox="1"/>
            <p:nvPr/>
          </p:nvSpPr>
          <p:spPr>
            <a:xfrm>
              <a:off x="10389017" y="1328081"/>
              <a:ext cx="301686" cy="369332"/>
            </a:xfrm>
            <a:prstGeom prst="rect">
              <a:avLst/>
            </a:prstGeom>
            <a:noFill/>
          </p:spPr>
          <p:txBody>
            <a:bodyPr wrap="none" rtlCol="0">
              <a:spAutoFit/>
            </a:bodyPr>
            <a:lstStyle/>
            <a:p>
              <a:r>
                <a:rPr lang="en-US" dirty="0">
                  <a:solidFill>
                    <a:srgbClr val="FF33CC"/>
                  </a:solidFill>
                </a:rPr>
                <a:t>9</a:t>
              </a:r>
            </a:p>
          </p:txBody>
        </p:sp>
        <p:sp>
          <p:nvSpPr>
            <p:cNvPr id="81" name="Rectangle 80">
              <a:extLst>
                <a:ext uri="{FF2B5EF4-FFF2-40B4-BE49-F238E27FC236}">
                  <a16:creationId xmlns:a16="http://schemas.microsoft.com/office/drawing/2014/main" id="{2DFD8513-19E2-27AE-A56D-B4E733BA5CE5}"/>
                </a:ext>
              </a:extLst>
            </p:cNvPr>
            <p:cNvSpPr/>
            <p:nvPr/>
          </p:nvSpPr>
          <p:spPr>
            <a:xfrm>
              <a:off x="10813042"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15</a:t>
              </a:r>
            </a:p>
          </p:txBody>
        </p:sp>
        <p:sp>
          <p:nvSpPr>
            <p:cNvPr id="82" name="TextBox 81">
              <a:extLst>
                <a:ext uri="{FF2B5EF4-FFF2-40B4-BE49-F238E27FC236}">
                  <a16:creationId xmlns:a16="http://schemas.microsoft.com/office/drawing/2014/main" id="{DC24E26C-88F3-9783-2C3F-A1DAAA8A430E}"/>
                </a:ext>
              </a:extLst>
            </p:cNvPr>
            <p:cNvSpPr txBox="1"/>
            <p:nvPr/>
          </p:nvSpPr>
          <p:spPr>
            <a:xfrm>
              <a:off x="10870777" y="1330511"/>
              <a:ext cx="418704" cy="369332"/>
            </a:xfrm>
            <a:prstGeom prst="rect">
              <a:avLst/>
            </a:prstGeom>
            <a:noFill/>
          </p:spPr>
          <p:txBody>
            <a:bodyPr wrap="none" rtlCol="0">
              <a:spAutoFit/>
            </a:bodyPr>
            <a:lstStyle/>
            <a:p>
              <a:r>
                <a:rPr lang="en-US" dirty="0">
                  <a:solidFill>
                    <a:srgbClr val="FF33CC"/>
                  </a:solidFill>
                </a:rPr>
                <a:t>10</a:t>
              </a:r>
            </a:p>
          </p:txBody>
        </p:sp>
      </p:grpSp>
      <p:sp>
        <p:nvSpPr>
          <p:cNvPr id="56" name="TextBox 55">
            <a:extLst>
              <a:ext uri="{FF2B5EF4-FFF2-40B4-BE49-F238E27FC236}">
                <a16:creationId xmlns:a16="http://schemas.microsoft.com/office/drawing/2014/main" id="{ED4902B8-F5AB-50D9-18C4-FF07B8E03412}"/>
              </a:ext>
            </a:extLst>
          </p:cNvPr>
          <p:cNvSpPr txBox="1"/>
          <p:nvPr/>
        </p:nvSpPr>
        <p:spPr>
          <a:xfrm>
            <a:off x="8434060" y="4571102"/>
            <a:ext cx="3263779" cy="1938992"/>
          </a:xfrm>
          <a:prstGeom prst="rect">
            <a:avLst/>
          </a:prstGeom>
          <a:noFill/>
        </p:spPr>
        <p:txBody>
          <a:bodyPr wrap="none" rtlCol="0">
            <a:spAutoFit/>
          </a:bodyPr>
          <a:lstStyle/>
          <a:p>
            <a:r>
              <a:rPr lang="en-US" sz="2400" dirty="0" err="1"/>
              <a:t>buildHeap</a:t>
            </a:r>
            <a:r>
              <a:rPr lang="en-US" sz="2400" dirty="0"/>
              <a:t>(){</a:t>
            </a:r>
          </a:p>
          <a:p>
            <a:r>
              <a:rPr lang="en-US" sz="2400" dirty="0"/>
              <a:t>    for(int </a:t>
            </a:r>
            <a:r>
              <a:rPr lang="en-US" sz="2400" dirty="0" err="1"/>
              <a:t>i</a:t>
            </a:r>
            <a:r>
              <a:rPr lang="en-US" sz="2400" dirty="0"/>
              <a:t> = size; </a:t>
            </a:r>
            <a:r>
              <a:rPr lang="en-US" sz="2400" dirty="0" err="1"/>
              <a:t>i</a:t>
            </a:r>
            <a:r>
              <a:rPr lang="en-US" sz="2400" dirty="0"/>
              <a:t>&gt;0; </a:t>
            </a:r>
            <a:r>
              <a:rPr lang="en-US" sz="2400" dirty="0" err="1"/>
              <a:t>i</a:t>
            </a:r>
            <a:r>
              <a:rPr lang="en-US" sz="2400" dirty="0"/>
              <a:t>--){</a:t>
            </a:r>
          </a:p>
          <a:p>
            <a:r>
              <a:rPr lang="en-US" sz="2400" dirty="0"/>
              <a:t>        </a:t>
            </a:r>
            <a:r>
              <a:rPr lang="en-US" sz="2400" dirty="0" err="1"/>
              <a:t>percolateDown</a:t>
            </a:r>
            <a:r>
              <a:rPr lang="en-US" sz="2400" dirty="0"/>
              <a:t>(</a:t>
            </a:r>
            <a:r>
              <a:rPr lang="en-US" sz="2400" dirty="0" err="1"/>
              <a:t>i</a:t>
            </a:r>
            <a:r>
              <a:rPr lang="en-US" sz="2400" dirty="0"/>
              <a:t>);</a:t>
            </a:r>
          </a:p>
          <a:p>
            <a:r>
              <a:rPr lang="en-US" sz="2400" dirty="0"/>
              <a:t>    }</a:t>
            </a:r>
          </a:p>
          <a:p>
            <a:r>
              <a:rPr lang="en-US" sz="2400" dirty="0"/>
              <a:t>}</a:t>
            </a:r>
          </a:p>
        </p:txBody>
      </p:sp>
    </p:spTree>
    <p:extLst>
      <p:ext uri="{BB962C8B-B14F-4D97-AF65-F5344CB8AC3E}">
        <p14:creationId xmlns:p14="http://schemas.microsoft.com/office/powerpoint/2010/main" val="37149931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F2A4A-E8D3-7F93-AD14-D6B2FD99DD01}"/>
              </a:ext>
            </a:extLst>
          </p:cNvPr>
          <p:cNvSpPr>
            <a:spLocks noGrp="1"/>
          </p:cNvSpPr>
          <p:nvPr>
            <p:ph type="title"/>
          </p:nvPr>
        </p:nvSpPr>
        <p:spPr/>
        <p:txBody>
          <a:bodyPr/>
          <a:lstStyle/>
          <a:p>
            <a:r>
              <a:rPr lang="en-US" dirty="0"/>
              <a:t>Floyd’s </a:t>
            </a:r>
            <a:r>
              <a:rPr lang="en-US" dirty="0" err="1"/>
              <a:t>buildHeap</a:t>
            </a:r>
            <a:r>
              <a:rPr lang="en-US" dirty="0"/>
              <a:t> method (Percolate 5)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1AF3C39-C718-C590-CB20-0AC3D97ADFB4}"/>
                  </a:ext>
                </a:extLst>
              </p:cNvPr>
              <p:cNvSpPr>
                <a:spLocks noGrp="1"/>
              </p:cNvSpPr>
              <p:nvPr>
                <p:ph idx="1"/>
              </p:nvPr>
            </p:nvSpPr>
            <p:spPr/>
            <p:txBody>
              <a:bodyPr/>
              <a:lstStyle/>
              <a:p>
                <a:r>
                  <a:rPr lang="en-US" dirty="0"/>
                  <a:t>Suppose we had </a:t>
                </a:r>
                <a14:m>
                  <m:oMath xmlns:m="http://schemas.openxmlformats.org/officeDocument/2006/math">
                    <m:r>
                      <a:rPr lang="en-US" b="0" i="1" smtClean="0">
                        <a:latin typeface="Cambria Math" panose="02040503050406030204" pitchFamily="18" charset="0"/>
                      </a:rPr>
                      <m:t>𝑛</m:t>
                    </m:r>
                  </m:oMath>
                </a14:m>
                <a:r>
                  <a:rPr lang="en-US" dirty="0"/>
                  <a:t> items and wanted to “</a:t>
                </a:r>
                <a:r>
                  <a:rPr lang="en-US" dirty="0" err="1"/>
                  <a:t>heapify</a:t>
                </a:r>
                <a:r>
                  <a:rPr lang="en-US" dirty="0"/>
                  <a:t>” them</a:t>
                </a:r>
              </a:p>
            </p:txBody>
          </p:sp>
        </mc:Choice>
        <mc:Fallback xmlns="">
          <p:sp>
            <p:nvSpPr>
              <p:cNvPr id="3" name="Content Placeholder 2">
                <a:extLst>
                  <a:ext uri="{FF2B5EF4-FFF2-40B4-BE49-F238E27FC236}">
                    <a16:creationId xmlns:a16="http://schemas.microsoft.com/office/drawing/2014/main" id="{81AF3C39-C718-C590-CB20-0AC3D97ADFB4}"/>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grpSp>
        <p:nvGrpSpPr>
          <p:cNvPr id="61" name="Group 60" descr="6 is larger than both of its children (2 and 1) and so we swap with the smallest child (1). Now 6 is a leaf and so it does not violate the heap property. 1 is smaller than both of its children, so it does not violate the heap property either. However, now the parent of 1 (5) is larger, and so it now violates the heap property.&#10;&#10;We will next percolate down on the node 5.">
            <a:extLst>
              <a:ext uri="{FF2B5EF4-FFF2-40B4-BE49-F238E27FC236}">
                <a16:creationId xmlns:a16="http://schemas.microsoft.com/office/drawing/2014/main" id="{863756C4-FFEE-45CE-C290-81DC657DB3F1}"/>
              </a:ext>
            </a:extLst>
          </p:cNvPr>
          <p:cNvGrpSpPr/>
          <p:nvPr/>
        </p:nvGrpSpPr>
        <p:grpSpPr>
          <a:xfrm>
            <a:off x="201742" y="2956422"/>
            <a:ext cx="6934200" cy="3661882"/>
            <a:chOff x="201742" y="2956422"/>
            <a:chExt cx="6934200" cy="3661882"/>
          </a:xfrm>
        </p:grpSpPr>
        <p:grpSp>
          <p:nvGrpSpPr>
            <p:cNvPr id="27" name="Group 26">
              <a:extLst>
                <a:ext uri="{FF2B5EF4-FFF2-40B4-BE49-F238E27FC236}">
                  <a16:creationId xmlns:a16="http://schemas.microsoft.com/office/drawing/2014/main" id="{B87E5112-EE0A-A568-FB0C-800B49EAA828}"/>
                </a:ext>
              </a:extLst>
            </p:cNvPr>
            <p:cNvGrpSpPr/>
            <p:nvPr/>
          </p:nvGrpSpPr>
          <p:grpSpPr>
            <a:xfrm>
              <a:off x="201742" y="2956422"/>
              <a:ext cx="6934200" cy="3661882"/>
              <a:chOff x="2590801" y="2672070"/>
              <a:chExt cx="6934200" cy="3661882"/>
            </a:xfrm>
          </p:grpSpPr>
          <p:sp>
            <p:nvSpPr>
              <p:cNvPr id="28" name="Oval 27">
                <a:extLst>
                  <a:ext uri="{FF2B5EF4-FFF2-40B4-BE49-F238E27FC236}">
                    <a16:creationId xmlns:a16="http://schemas.microsoft.com/office/drawing/2014/main" id="{3A30E535-E151-7B10-2482-D4C18A271CB8}"/>
                  </a:ext>
                </a:extLst>
              </p:cNvPr>
              <p:cNvSpPr/>
              <p:nvPr/>
            </p:nvSpPr>
            <p:spPr>
              <a:xfrm>
                <a:off x="5996855" y="2672070"/>
                <a:ext cx="688077" cy="688077"/>
              </a:xfrm>
              <a:prstGeom prst="ellipse">
                <a:avLst/>
              </a:prstGeom>
              <a:solidFill>
                <a:schemeClr val="accent2">
                  <a:lumMod val="40000"/>
                  <a:lumOff val="6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940000"/>
                    </a:solidFill>
                  </a:rPr>
                  <a:t>5</a:t>
                </a:r>
              </a:p>
            </p:txBody>
          </p:sp>
          <p:sp>
            <p:nvSpPr>
              <p:cNvPr id="29" name="Oval 28">
                <a:extLst>
                  <a:ext uri="{FF2B5EF4-FFF2-40B4-BE49-F238E27FC236}">
                    <a16:creationId xmlns:a16="http://schemas.microsoft.com/office/drawing/2014/main" id="{316155D8-6880-CAC9-337D-0F3B5F0C2BBB}"/>
                  </a:ext>
                </a:extLst>
              </p:cNvPr>
              <p:cNvSpPr/>
              <p:nvPr/>
            </p:nvSpPr>
            <p:spPr>
              <a:xfrm>
                <a:off x="4191001" y="3682289"/>
                <a:ext cx="688077" cy="68807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a:t>
                </a:r>
              </a:p>
            </p:txBody>
          </p:sp>
          <p:sp>
            <p:nvSpPr>
              <p:cNvPr id="30" name="Oval 29">
                <a:extLst>
                  <a:ext uri="{FF2B5EF4-FFF2-40B4-BE49-F238E27FC236}">
                    <a16:creationId xmlns:a16="http://schemas.microsoft.com/office/drawing/2014/main" id="{63701FD1-D85F-35B3-CE7C-6CFF8DCBAC09}"/>
                  </a:ext>
                </a:extLst>
              </p:cNvPr>
              <p:cNvSpPr/>
              <p:nvPr/>
            </p:nvSpPr>
            <p:spPr>
              <a:xfrm>
                <a:off x="7858499" y="3653913"/>
                <a:ext cx="688077" cy="68807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7</a:t>
                </a:r>
              </a:p>
            </p:txBody>
          </p:sp>
          <p:sp>
            <p:nvSpPr>
              <p:cNvPr id="31" name="Oval 30">
                <a:extLst>
                  <a:ext uri="{FF2B5EF4-FFF2-40B4-BE49-F238E27FC236}">
                    <a16:creationId xmlns:a16="http://schemas.microsoft.com/office/drawing/2014/main" id="{03A6BB66-2DDC-8C2E-6AB0-DA31FC02453E}"/>
                  </a:ext>
                </a:extLst>
              </p:cNvPr>
              <p:cNvSpPr/>
              <p:nvPr/>
            </p:nvSpPr>
            <p:spPr>
              <a:xfrm>
                <a:off x="3200401" y="4383504"/>
                <a:ext cx="688077" cy="68807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a:t>
                </a:r>
              </a:p>
            </p:txBody>
          </p:sp>
          <p:sp>
            <p:nvSpPr>
              <p:cNvPr id="32" name="Oval 31">
                <a:extLst>
                  <a:ext uri="{FF2B5EF4-FFF2-40B4-BE49-F238E27FC236}">
                    <a16:creationId xmlns:a16="http://schemas.microsoft.com/office/drawing/2014/main" id="{E219BA91-50E2-9B4F-817E-664706C652CC}"/>
                  </a:ext>
                </a:extLst>
              </p:cNvPr>
              <p:cNvSpPr/>
              <p:nvPr/>
            </p:nvSpPr>
            <p:spPr>
              <a:xfrm>
                <a:off x="5211206" y="4425368"/>
                <a:ext cx="688077" cy="68807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6</a:t>
                </a:r>
              </a:p>
            </p:txBody>
          </p:sp>
          <p:sp>
            <p:nvSpPr>
              <p:cNvPr id="33" name="Oval 32">
                <a:extLst>
                  <a:ext uri="{FF2B5EF4-FFF2-40B4-BE49-F238E27FC236}">
                    <a16:creationId xmlns:a16="http://schemas.microsoft.com/office/drawing/2014/main" id="{C3B38612-C965-1385-57E2-DB495D63D40C}"/>
                  </a:ext>
                </a:extLst>
              </p:cNvPr>
              <p:cNvSpPr/>
              <p:nvPr/>
            </p:nvSpPr>
            <p:spPr>
              <a:xfrm>
                <a:off x="6934201" y="434199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34" name="Oval 33">
                <a:extLst>
                  <a:ext uri="{FF2B5EF4-FFF2-40B4-BE49-F238E27FC236}">
                    <a16:creationId xmlns:a16="http://schemas.microsoft.com/office/drawing/2014/main" id="{C32BE3EF-F957-D7BD-78A2-BE2188A515E4}"/>
                  </a:ext>
                </a:extLst>
              </p:cNvPr>
              <p:cNvSpPr/>
              <p:nvPr/>
            </p:nvSpPr>
            <p:spPr>
              <a:xfrm>
                <a:off x="8836924" y="434199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35" name="Oval 34">
                <a:extLst>
                  <a:ext uri="{FF2B5EF4-FFF2-40B4-BE49-F238E27FC236}">
                    <a16:creationId xmlns:a16="http://schemas.microsoft.com/office/drawing/2014/main" id="{67A0923A-D958-A1BA-1015-3E54B06E39E1}"/>
                  </a:ext>
                </a:extLst>
              </p:cNvPr>
              <p:cNvSpPr/>
              <p:nvPr/>
            </p:nvSpPr>
            <p:spPr>
              <a:xfrm>
                <a:off x="2590801" y="535274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14</a:t>
                </a:r>
              </a:p>
            </p:txBody>
          </p:sp>
          <p:sp>
            <p:nvSpPr>
              <p:cNvPr id="36" name="Oval 35">
                <a:extLst>
                  <a:ext uri="{FF2B5EF4-FFF2-40B4-BE49-F238E27FC236}">
                    <a16:creationId xmlns:a16="http://schemas.microsoft.com/office/drawing/2014/main" id="{2B9709BB-64D4-3FBE-7884-D1B0484114A6}"/>
                  </a:ext>
                </a:extLst>
              </p:cNvPr>
              <p:cNvSpPr/>
              <p:nvPr/>
            </p:nvSpPr>
            <p:spPr>
              <a:xfrm>
                <a:off x="3733801" y="535274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cxnSp>
            <p:nvCxnSpPr>
              <p:cNvPr id="37" name="Straight Connector 36">
                <a:extLst>
                  <a:ext uri="{FF2B5EF4-FFF2-40B4-BE49-F238E27FC236}">
                    <a16:creationId xmlns:a16="http://schemas.microsoft.com/office/drawing/2014/main" id="{8A089308-EAB4-3DF6-2168-FA9078D82274}"/>
                  </a:ext>
                </a:extLst>
              </p:cNvPr>
              <p:cNvCxnSpPr>
                <a:cxnSpLocks/>
                <a:stCxn id="28" idx="3"/>
                <a:endCxn id="29" idx="7"/>
              </p:cNvCxnSpPr>
              <p:nvPr/>
            </p:nvCxnSpPr>
            <p:spPr>
              <a:xfrm flipH="1">
                <a:off x="4778311" y="3259380"/>
                <a:ext cx="1319311" cy="5236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83BDF66-84DB-ABCB-4020-11642646E088}"/>
                  </a:ext>
                </a:extLst>
              </p:cNvPr>
              <p:cNvCxnSpPr>
                <a:cxnSpLocks/>
                <a:stCxn id="28" idx="5"/>
                <a:endCxn id="30" idx="1"/>
              </p:cNvCxnSpPr>
              <p:nvPr/>
            </p:nvCxnSpPr>
            <p:spPr>
              <a:xfrm>
                <a:off x="6584165" y="3259380"/>
                <a:ext cx="1375101" cy="495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220F70A-FDDC-7762-B33A-06720ADD3AF7}"/>
                  </a:ext>
                </a:extLst>
              </p:cNvPr>
              <p:cNvCxnSpPr>
                <a:stCxn id="32" idx="1"/>
                <a:endCxn id="29" idx="5"/>
              </p:cNvCxnSpPr>
              <p:nvPr/>
            </p:nvCxnSpPr>
            <p:spPr>
              <a:xfrm flipH="1" flipV="1">
                <a:off x="4778310" y="4269598"/>
                <a:ext cx="533662" cy="2565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56022E8-594C-5224-728B-F2FC6AA874BE}"/>
                  </a:ext>
                </a:extLst>
              </p:cNvPr>
              <p:cNvCxnSpPr>
                <a:stCxn id="31" idx="7"/>
                <a:endCxn id="29" idx="3"/>
              </p:cNvCxnSpPr>
              <p:nvPr/>
            </p:nvCxnSpPr>
            <p:spPr>
              <a:xfrm flipV="1">
                <a:off x="3787711" y="4269598"/>
                <a:ext cx="504057" cy="2146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3D94FFD-BC02-5F5A-FF9E-9C49B907172F}"/>
                  </a:ext>
                </a:extLst>
              </p:cNvPr>
              <p:cNvCxnSpPr>
                <a:stCxn id="36" idx="0"/>
                <a:endCxn id="31" idx="5"/>
              </p:cNvCxnSpPr>
              <p:nvPr/>
            </p:nvCxnSpPr>
            <p:spPr>
              <a:xfrm flipH="1" flipV="1">
                <a:off x="3787711" y="4970813"/>
                <a:ext cx="290129"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5735856-C128-C713-C639-DB1757598AE1}"/>
                  </a:ext>
                </a:extLst>
              </p:cNvPr>
              <p:cNvCxnSpPr>
                <a:stCxn id="35" idx="0"/>
                <a:endCxn id="31" idx="3"/>
              </p:cNvCxnSpPr>
              <p:nvPr/>
            </p:nvCxnSpPr>
            <p:spPr>
              <a:xfrm flipV="1">
                <a:off x="2934839" y="4970813"/>
                <a:ext cx="366328"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8E5DDDC-1F60-E1BD-ED97-8C6BDFE31483}"/>
                  </a:ext>
                </a:extLst>
              </p:cNvPr>
              <p:cNvCxnSpPr>
                <a:stCxn id="33" idx="7"/>
                <a:endCxn id="30" idx="3"/>
              </p:cNvCxnSpPr>
              <p:nvPr/>
            </p:nvCxnSpPr>
            <p:spPr>
              <a:xfrm flipV="1">
                <a:off x="7521511" y="4241222"/>
                <a:ext cx="437755"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02118E8-FE37-1B94-60E7-FF8DC87A02DF}"/>
                  </a:ext>
                </a:extLst>
              </p:cNvPr>
              <p:cNvCxnSpPr>
                <a:stCxn id="34" idx="1"/>
                <a:endCxn id="30" idx="5"/>
              </p:cNvCxnSpPr>
              <p:nvPr/>
            </p:nvCxnSpPr>
            <p:spPr>
              <a:xfrm flipH="1" flipV="1">
                <a:off x="8445808" y="4241222"/>
                <a:ext cx="491882"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A3F51C00-7BE4-C71B-CEC9-78F3E393B278}"/>
                  </a:ext>
                </a:extLst>
              </p:cNvPr>
              <p:cNvSpPr txBox="1"/>
              <p:nvPr/>
            </p:nvSpPr>
            <p:spPr>
              <a:xfrm>
                <a:off x="6190049" y="3371296"/>
                <a:ext cx="301686" cy="369332"/>
              </a:xfrm>
              <a:prstGeom prst="rect">
                <a:avLst/>
              </a:prstGeom>
              <a:noFill/>
            </p:spPr>
            <p:txBody>
              <a:bodyPr wrap="none" rtlCol="0">
                <a:spAutoFit/>
              </a:bodyPr>
              <a:lstStyle/>
              <a:p>
                <a:r>
                  <a:rPr lang="en-US" dirty="0">
                    <a:solidFill>
                      <a:srgbClr val="FF33CC"/>
                    </a:solidFill>
                  </a:rPr>
                  <a:t>0</a:t>
                </a:r>
              </a:p>
            </p:txBody>
          </p:sp>
          <p:sp>
            <p:nvSpPr>
              <p:cNvPr id="46" name="TextBox 45">
                <a:extLst>
                  <a:ext uri="{FF2B5EF4-FFF2-40B4-BE49-F238E27FC236}">
                    <a16:creationId xmlns:a16="http://schemas.microsoft.com/office/drawing/2014/main" id="{CE00191F-101E-453F-E05F-F79326EF7FFB}"/>
                  </a:ext>
                </a:extLst>
              </p:cNvPr>
              <p:cNvSpPr txBox="1"/>
              <p:nvPr/>
            </p:nvSpPr>
            <p:spPr>
              <a:xfrm>
                <a:off x="4384195" y="4377091"/>
                <a:ext cx="301686" cy="369332"/>
              </a:xfrm>
              <a:prstGeom prst="rect">
                <a:avLst/>
              </a:prstGeom>
              <a:noFill/>
            </p:spPr>
            <p:txBody>
              <a:bodyPr wrap="none" rtlCol="0">
                <a:spAutoFit/>
              </a:bodyPr>
              <a:lstStyle/>
              <a:p>
                <a:r>
                  <a:rPr lang="en-US" dirty="0">
                    <a:solidFill>
                      <a:srgbClr val="FF33CC"/>
                    </a:solidFill>
                  </a:rPr>
                  <a:t>1</a:t>
                </a:r>
              </a:p>
            </p:txBody>
          </p:sp>
          <p:sp>
            <p:nvSpPr>
              <p:cNvPr id="47" name="TextBox 46">
                <a:extLst>
                  <a:ext uri="{FF2B5EF4-FFF2-40B4-BE49-F238E27FC236}">
                    <a16:creationId xmlns:a16="http://schemas.microsoft.com/office/drawing/2014/main" id="{9B19AC53-E3AB-F92F-CA0A-7EC078433879}"/>
                  </a:ext>
                </a:extLst>
              </p:cNvPr>
              <p:cNvSpPr txBox="1"/>
              <p:nvPr/>
            </p:nvSpPr>
            <p:spPr>
              <a:xfrm>
                <a:off x="8051693" y="4316695"/>
                <a:ext cx="301686" cy="369332"/>
              </a:xfrm>
              <a:prstGeom prst="rect">
                <a:avLst/>
              </a:prstGeom>
              <a:noFill/>
            </p:spPr>
            <p:txBody>
              <a:bodyPr wrap="none" rtlCol="0">
                <a:spAutoFit/>
              </a:bodyPr>
              <a:lstStyle/>
              <a:p>
                <a:r>
                  <a:rPr lang="en-US" dirty="0">
                    <a:solidFill>
                      <a:srgbClr val="FF33CC"/>
                    </a:solidFill>
                  </a:rPr>
                  <a:t>2</a:t>
                </a:r>
              </a:p>
            </p:txBody>
          </p:sp>
          <p:sp>
            <p:nvSpPr>
              <p:cNvPr id="48" name="TextBox 47">
                <a:extLst>
                  <a:ext uri="{FF2B5EF4-FFF2-40B4-BE49-F238E27FC236}">
                    <a16:creationId xmlns:a16="http://schemas.microsoft.com/office/drawing/2014/main" id="{BA690ADD-9D72-5CFC-ABA4-CFD3482C08B4}"/>
                  </a:ext>
                </a:extLst>
              </p:cNvPr>
              <p:cNvSpPr txBox="1"/>
              <p:nvPr/>
            </p:nvSpPr>
            <p:spPr>
              <a:xfrm>
                <a:off x="3352081" y="5071580"/>
                <a:ext cx="301686" cy="369332"/>
              </a:xfrm>
              <a:prstGeom prst="rect">
                <a:avLst/>
              </a:prstGeom>
              <a:noFill/>
            </p:spPr>
            <p:txBody>
              <a:bodyPr wrap="none" rtlCol="0">
                <a:spAutoFit/>
              </a:bodyPr>
              <a:lstStyle/>
              <a:p>
                <a:r>
                  <a:rPr lang="en-US" dirty="0">
                    <a:solidFill>
                      <a:srgbClr val="FF33CC"/>
                    </a:solidFill>
                  </a:rPr>
                  <a:t>3</a:t>
                </a:r>
              </a:p>
            </p:txBody>
          </p:sp>
          <p:sp>
            <p:nvSpPr>
              <p:cNvPr id="49" name="TextBox 48">
                <a:extLst>
                  <a:ext uri="{FF2B5EF4-FFF2-40B4-BE49-F238E27FC236}">
                    <a16:creationId xmlns:a16="http://schemas.microsoft.com/office/drawing/2014/main" id="{525CA634-CACD-54BE-4661-54DEF3A780C5}"/>
                  </a:ext>
                </a:extLst>
              </p:cNvPr>
              <p:cNvSpPr txBox="1"/>
              <p:nvPr/>
            </p:nvSpPr>
            <p:spPr>
              <a:xfrm>
                <a:off x="7122005" y="5012677"/>
                <a:ext cx="301686" cy="369332"/>
              </a:xfrm>
              <a:prstGeom prst="rect">
                <a:avLst/>
              </a:prstGeom>
              <a:noFill/>
            </p:spPr>
            <p:txBody>
              <a:bodyPr wrap="none" rtlCol="0">
                <a:spAutoFit/>
              </a:bodyPr>
              <a:lstStyle/>
              <a:p>
                <a:r>
                  <a:rPr lang="en-US" dirty="0">
                    <a:solidFill>
                      <a:srgbClr val="FF33CC"/>
                    </a:solidFill>
                  </a:rPr>
                  <a:t>5</a:t>
                </a:r>
              </a:p>
            </p:txBody>
          </p:sp>
          <p:sp>
            <p:nvSpPr>
              <p:cNvPr id="50" name="TextBox 49">
                <a:extLst>
                  <a:ext uri="{FF2B5EF4-FFF2-40B4-BE49-F238E27FC236}">
                    <a16:creationId xmlns:a16="http://schemas.microsoft.com/office/drawing/2014/main" id="{ABF6D568-E05C-26F2-EBD8-57839FC7687F}"/>
                  </a:ext>
                </a:extLst>
              </p:cNvPr>
              <p:cNvSpPr txBox="1"/>
              <p:nvPr/>
            </p:nvSpPr>
            <p:spPr>
              <a:xfrm>
                <a:off x="5404400" y="5108902"/>
                <a:ext cx="301686" cy="369332"/>
              </a:xfrm>
              <a:prstGeom prst="rect">
                <a:avLst/>
              </a:prstGeom>
              <a:noFill/>
            </p:spPr>
            <p:txBody>
              <a:bodyPr wrap="none" rtlCol="0">
                <a:spAutoFit/>
              </a:bodyPr>
              <a:lstStyle/>
              <a:p>
                <a:r>
                  <a:rPr lang="en-US" dirty="0">
                    <a:solidFill>
                      <a:srgbClr val="FF33CC"/>
                    </a:solidFill>
                  </a:rPr>
                  <a:t>4</a:t>
                </a:r>
              </a:p>
            </p:txBody>
          </p:sp>
          <p:sp>
            <p:nvSpPr>
              <p:cNvPr id="51" name="TextBox 50">
                <a:extLst>
                  <a:ext uri="{FF2B5EF4-FFF2-40B4-BE49-F238E27FC236}">
                    <a16:creationId xmlns:a16="http://schemas.microsoft.com/office/drawing/2014/main" id="{3E1DFACA-646B-2F3B-1F0D-554B10C6DCB7}"/>
                  </a:ext>
                </a:extLst>
              </p:cNvPr>
              <p:cNvSpPr txBox="1"/>
              <p:nvPr/>
            </p:nvSpPr>
            <p:spPr>
              <a:xfrm>
                <a:off x="9030118" y="5030066"/>
                <a:ext cx="301686" cy="369332"/>
              </a:xfrm>
              <a:prstGeom prst="rect">
                <a:avLst/>
              </a:prstGeom>
              <a:noFill/>
            </p:spPr>
            <p:txBody>
              <a:bodyPr wrap="none" rtlCol="0">
                <a:spAutoFit/>
              </a:bodyPr>
              <a:lstStyle/>
              <a:p>
                <a:r>
                  <a:rPr lang="en-US" dirty="0">
                    <a:solidFill>
                      <a:srgbClr val="FF33CC"/>
                    </a:solidFill>
                  </a:rPr>
                  <a:t>6</a:t>
                </a:r>
              </a:p>
            </p:txBody>
          </p:sp>
          <p:sp>
            <p:nvSpPr>
              <p:cNvPr id="52" name="TextBox 51">
                <a:extLst>
                  <a:ext uri="{FF2B5EF4-FFF2-40B4-BE49-F238E27FC236}">
                    <a16:creationId xmlns:a16="http://schemas.microsoft.com/office/drawing/2014/main" id="{B96EE955-07B4-4EE0-219A-7BF193FD11F3}"/>
                  </a:ext>
                </a:extLst>
              </p:cNvPr>
              <p:cNvSpPr txBox="1"/>
              <p:nvPr/>
            </p:nvSpPr>
            <p:spPr>
              <a:xfrm>
                <a:off x="2783996" y="5964620"/>
                <a:ext cx="301686" cy="369332"/>
              </a:xfrm>
              <a:prstGeom prst="rect">
                <a:avLst/>
              </a:prstGeom>
              <a:noFill/>
            </p:spPr>
            <p:txBody>
              <a:bodyPr wrap="none" rtlCol="0">
                <a:spAutoFit/>
              </a:bodyPr>
              <a:lstStyle/>
              <a:p>
                <a:r>
                  <a:rPr lang="en-US" dirty="0">
                    <a:solidFill>
                      <a:srgbClr val="FF33CC"/>
                    </a:solidFill>
                  </a:rPr>
                  <a:t>7</a:t>
                </a:r>
              </a:p>
            </p:txBody>
          </p:sp>
          <p:sp>
            <p:nvSpPr>
              <p:cNvPr id="53" name="TextBox 52">
                <a:extLst>
                  <a:ext uri="{FF2B5EF4-FFF2-40B4-BE49-F238E27FC236}">
                    <a16:creationId xmlns:a16="http://schemas.microsoft.com/office/drawing/2014/main" id="{6AE0ABF5-B591-93A9-75F6-25B4A6AB23BE}"/>
                  </a:ext>
                </a:extLst>
              </p:cNvPr>
              <p:cNvSpPr txBox="1"/>
              <p:nvPr/>
            </p:nvSpPr>
            <p:spPr>
              <a:xfrm>
                <a:off x="3920467" y="5964620"/>
                <a:ext cx="301686" cy="369332"/>
              </a:xfrm>
              <a:prstGeom prst="rect">
                <a:avLst/>
              </a:prstGeom>
              <a:noFill/>
            </p:spPr>
            <p:txBody>
              <a:bodyPr wrap="none" rtlCol="0">
                <a:spAutoFit/>
              </a:bodyPr>
              <a:lstStyle/>
              <a:p>
                <a:r>
                  <a:rPr lang="en-US" dirty="0">
                    <a:solidFill>
                      <a:srgbClr val="FF33CC"/>
                    </a:solidFill>
                  </a:rPr>
                  <a:t>8</a:t>
                </a:r>
              </a:p>
            </p:txBody>
          </p:sp>
        </p:grpSp>
        <p:sp>
          <p:nvSpPr>
            <p:cNvPr id="54" name="Oval 53">
              <a:extLst>
                <a:ext uri="{FF2B5EF4-FFF2-40B4-BE49-F238E27FC236}">
                  <a16:creationId xmlns:a16="http://schemas.microsoft.com/office/drawing/2014/main" id="{76035EC9-3610-8FDE-B3D0-38593B0EF572}"/>
                </a:ext>
              </a:extLst>
            </p:cNvPr>
            <p:cNvSpPr/>
            <p:nvPr/>
          </p:nvSpPr>
          <p:spPr>
            <a:xfrm>
              <a:off x="2330369" y="5636036"/>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15</a:t>
              </a:r>
            </a:p>
          </p:txBody>
        </p:sp>
        <p:cxnSp>
          <p:nvCxnSpPr>
            <p:cNvPr id="55" name="Straight Connector 54">
              <a:extLst>
                <a:ext uri="{FF2B5EF4-FFF2-40B4-BE49-F238E27FC236}">
                  <a16:creationId xmlns:a16="http://schemas.microsoft.com/office/drawing/2014/main" id="{0001DADF-BD70-7B05-56C0-31B3799F72C0}"/>
                </a:ext>
              </a:extLst>
            </p:cNvPr>
            <p:cNvCxnSpPr>
              <a:cxnSpLocks/>
              <a:stCxn id="54" idx="0"/>
              <a:endCxn id="32" idx="3"/>
            </p:cNvCxnSpPr>
            <p:nvPr/>
          </p:nvCxnSpPr>
          <p:spPr>
            <a:xfrm flipV="1">
              <a:off x="2674408" y="5297030"/>
              <a:ext cx="248506" cy="3390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04CC9DA3-E3B4-4532-1F70-7E2BF83F9167}"/>
                </a:ext>
              </a:extLst>
            </p:cNvPr>
            <p:cNvSpPr txBox="1"/>
            <p:nvPr/>
          </p:nvSpPr>
          <p:spPr>
            <a:xfrm>
              <a:off x="2446730" y="6243373"/>
              <a:ext cx="301686" cy="369332"/>
            </a:xfrm>
            <a:prstGeom prst="rect">
              <a:avLst/>
            </a:prstGeom>
            <a:noFill/>
          </p:spPr>
          <p:txBody>
            <a:bodyPr wrap="none" rtlCol="0">
              <a:spAutoFit/>
            </a:bodyPr>
            <a:lstStyle/>
            <a:p>
              <a:r>
                <a:rPr lang="en-US" dirty="0">
                  <a:solidFill>
                    <a:srgbClr val="FF33CC"/>
                  </a:solidFill>
                </a:rPr>
                <a:t>9</a:t>
              </a:r>
            </a:p>
          </p:txBody>
        </p:sp>
      </p:grpSp>
      <p:sp>
        <p:nvSpPr>
          <p:cNvPr id="62" name="TextBox 61">
            <a:extLst>
              <a:ext uri="{FF2B5EF4-FFF2-40B4-BE49-F238E27FC236}">
                <a16:creationId xmlns:a16="http://schemas.microsoft.com/office/drawing/2014/main" id="{B43941B0-86D8-D533-366D-B46802C30744}"/>
              </a:ext>
              <a:ext uri="{C183D7F6-B498-43B3-948B-1728B52AA6E4}">
                <adec:decorative xmlns:adec="http://schemas.microsoft.com/office/drawing/2017/decorative" val="1"/>
              </a:ext>
            </a:extLst>
          </p:cNvPr>
          <p:cNvSpPr txBox="1"/>
          <p:nvPr/>
        </p:nvSpPr>
        <p:spPr>
          <a:xfrm>
            <a:off x="737595" y="3266383"/>
            <a:ext cx="2376228" cy="369332"/>
          </a:xfrm>
          <a:prstGeom prst="rect">
            <a:avLst/>
          </a:prstGeom>
          <a:noFill/>
        </p:spPr>
        <p:txBody>
          <a:bodyPr wrap="none" rtlCol="0">
            <a:spAutoFit/>
          </a:bodyPr>
          <a:lstStyle/>
          <a:p>
            <a:r>
              <a:rPr lang="en-US" b="1" u="sng" dirty="0">
                <a:solidFill>
                  <a:srgbClr val="FF0000"/>
                </a:solidFill>
              </a:rPr>
              <a:t>Violate Heap Property!</a:t>
            </a:r>
          </a:p>
        </p:txBody>
      </p:sp>
      <p:grpSp>
        <p:nvGrpSpPr>
          <p:cNvPr id="57" name="Group 56" descr="The array representation of the heap.&#10;&#10;The items are, in order: 5, 1, 7, 2, 6, 8, 10, 14, 3, 15">
            <a:extLst>
              <a:ext uri="{FF2B5EF4-FFF2-40B4-BE49-F238E27FC236}">
                <a16:creationId xmlns:a16="http://schemas.microsoft.com/office/drawing/2014/main" id="{2C5774DF-B400-48EA-E75C-977B776A9E43}"/>
              </a:ext>
            </a:extLst>
          </p:cNvPr>
          <p:cNvGrpSpPr/>
          <p:nvPr/>
        </p:nvGrpSpPr>
        <p:grpSpPr>
          <a:xfrm>
            <a:off x="6451294" y="2956422"/>
            <a:ext cx="5342188" cy="945155"/>
            <a:chOff x="6004254" y="754688"/>
            <a:chExt cx="5342188" cy="945155"/>
          </a:xfrm>
        </p:grpSpPr>
        <p:sp>
          <p:nvSpPr>
            <p:cNvPr id="60" name="Rectangle 59">
              <a:extLst>
                <a:ext uri="{FF2B5EF4-FFF2-40B4-BE49-F238E27FC236}">
                  <a16:creationId xmlns:a16="http://schemas.microsoft.com/office/drawing/2014/main" id="{A0D457F5-B8FC-9B1B-CF59-267AA7C6CAD1}"/>
                </a:ext>
              </a:extLst>
            </p:cNvPr>
            <p:cNvSpPr/>
            <p:nvPr/>
          </p:nvSpPr>
          <p:spPr>
            <a:xfrm>
              <a:off x="6004254" y="754688"/>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63" name="Rectangle 62">
              <a:extLst>
                <a:ext uri="{FF2B5EF4-FFF2-40B4-BE49-F238E27FC236}">
                  <a16:creationId xmlns:a16="http://schemas.microsoft.com/office/drawing/2014/main" id="{F37F99C7-D197-80FC-CE2A-9749ACEA5F32}"/>
                </a:ext>
              </a:extLst>
            </p:cNvPr>
            <p:cNvSpPr/>
            <p:nvPr/>
          </p:nvSpPr>
          <p:spPr>
            <a:xfrm>
              <a:off x="6538223"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64" name="Rectangle 63">
              <a:extLst>
                <a:ext uri="{FF2B5EF4-FFF2-40B4-BE49-F238E27FC236}">
                  <a16:creationId xmlns:a16="http://schemas.microsoft.com/office/drawing/2014/main" id="{AC3A7B59-3F4B-780B-A5B7-379EEE352714}"/>
                </a:ext>
              </a:extLst>
            </p:cNvPr>
            <p:cNvSpPr/>
            <p:nvPr/>
          </p:nvSpPr>
          <p:spPr>
            <a:xfrm>
              <a:off x="7071623"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65" name="Rectangle 64">
              <a:extLst>
                <a:ext uri="{FF2B5EF4-FFF2-40B4-BE49-F238E27FC236}">
                  <a16:creationId xmlns:a16="http://schemas.microsoft.com/office/drawing/2014/main" id="{7A796C1D-1F8C-B898-946D-41A9E859458F}"/>
                </a:ext>
              </a:extLst>
            </p:cNvPr>
            <p:cNvSpPr/>
            <p:nvPr/>
          </p:nvSpPr>
          <p:spPr>
            <a:xfrm>
              <a:off x="7605023"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66" name="Rectangle 65">
              <a:extLst>
                <a:ext uri="{FF2B5EF4-FFF2-40B4-BE49-F238E27FC236}">
                  <a16:creationId xmlns:a16="http://schemas.microsoft.com/office/drawing/2014/main" id="{B07FAD7A-E9FD-3C85-76FF-28922CDBEFDF}"/>
                </a:ext>
              </a:extLst>
            </p:cNvPr>
            <p:cNvSpPr/>
            <p:nvPr/>
          </p:nvSpPr>
          <p:spPr>
            <a:xfrm>
              <a:off x="8138992"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67" name="Rectangle 66">
              <a:extLst>
                <a:ext uri="{FF2B5EF4-FFF2-40B4-BE49-F238E27FC236}">
                  <a16:creationId xmlns:a16="http://schemas.microsoft.com/office/drawing/2014/main" id="{1D71125A-94A9-4B26-2D5A-F26E11E1BB96}"/>
                </a:ext>
              </a:extLst>
            </p:cNvPr>
            <p:cNvSpPr/>
            <p:nvPr/>
          </p:nvSpPr>
          <p:spPr>
            <a:xfrm>
              <a:off x="8672392"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68" name="Rectangle 67">
              <a:extLst>
                <a:ext uri="{FF2B5EF4-FFF2-40B4-BE49-F238E27FC236}">
                  <a16:creationId xmlns:a16="http://schemas.microsoft.com/office/drawing/2014/main" id="{5DBF9675-314C-9C27-6D45-9FC984ECA75E}"/>
                </a:ext>
              </a:extLst>
            </p:cNvPr>
            <p:cNvSpPr/>
            <p:nvPr/>
          </p:nvSpPr>
          <p:spPr>
            <a:xfrm>
              <a:off x="9205792"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69" name="Rectangle 68">
              <a:extLst>
                <a:ext uri="{FF2B5EF4-FFF2-40B4-BE49-F238E27FC236}">
                  <a16:creationId xmlns:a16="http://schemas.microsoft.com/office/drawing/2014/main" id="{30828B16-7A28-F6FE-9E8E-EE9E59949BA2}"/>
                </a:ext>
              </a:extLst>
            </p:cNvPr>
            <p:cNvSpPr/>
            <p:nvPr/>
          </p:nvSpPr>
          <p:spPr>
            <a:xfrm>
              <a:off x="9739761"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14</a:t>
              </a:r>
            </a:p>
          </p:txBody>
        </p:sp>
        <p:sp>
          <p:nvSpPr>
            <p:cNvPr id="70" name="Rectangle 69">
              <a:extLst>
                <a:ext uri="{FF2B5EF4-FFF2-40B4-BE49-F238E27FC236}">
                  <a16:creationId xmlns:a16="http://schemas.microsoft.com/office/drawing/2014/main" id="{21FFB6FE-84B1-863E-0CF8-7F493D5370BE}"/>
                </a:ext>
              </a:extLst>
            </p:cNvPr>
            <p:cNvSpPr/>
            <p:nvPr/>
          </p:nvSpPr>
          <p:spPr>
            <a:xfrm>
              <a:off x="10273161"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72" name="TextBox 71">
              <a:extLst>
                <a:ext uri="{FF2B5EF4-FFF2-40B4-BE49-F238E27FC236}">
                  <a16:creationId xmlns:a16="http://schemas.microsoft.com/office/drawing/2014/main" id="{927C8162-90B3-6C28-B2BD-05383D4765B4}"/>
                </a:ext>
              </a:extLst>
            </p:cNvPr>
            <p:cNvSpPr txBox="1"/>
            <p:nvPr/>
          </p:nvSpPr>
          <p:spPr>
            <a:xfrm>
              <a:off x="6120110" y="1328081"/>
              <a:ext cx="301686" cy="369332"/>
            </a:xfrm>
            <a:prstGeom prst="rect">
              <a:avLst/>
            </a:prstGeom>
            <a:noFill/>
          </p:spPr>
          <p:txBody>
            <a:bodyPr wrap="none" rtlCol="0">
              <a:spAutoFit/>
            </a:bodyPr>
            <a:lstStyle/>
            <a:p>
              <a:r>
                <a:rPr lang="en-US" dirty="0">
                  <a:solidFill>
                    <a:srgbClr val="FF33CC"/>
                  </a:solidFill>
                </a:rPr>
                <a:t>1</a:t>
              </a:r>
            </a:p>
          </p:txBody>
        </p:sp>
        <p:sp>
          <p:nvSpPr>
            <p:cNvPr id="73" name="TextBox 72">
              <a:extLst>
                <a:ext uri="{FF2B5EF4-FFF2-40B4-BE49-F238E27FC236}">
                  <a16:creationId xmlns:a16="http://schemas.microsoft.com/office/drawing/2014/main" id="{5B4DA89A-7C4F-781A-AE68-A2BB348EACF1}"/>
                </a:ext>
              </a:extLst>
            </p:cNvPr>
            <p:cNvSpPr txBox="1"/>
            <p:nvPr/>
          </p:nvSpPr>
          <p:spPr>
            <a:xfrm>
              <a:off x="6654079" y="1328081"/>
              <a:ext cx="301686" cy="369332"/>
            </a:xfrm>
            <a:prstGeom prst="rect">
              <a:avLst/>
            </a:prstGeom>
            <a:noFill/>
          </p:spPr>
          <p:txBody>
            <a:bodyPr wrap="none" rtlCol="0">
              <a:spAutoFit/>
            </a:bodyPr>
            <a:lstStyle/>
            <a:p>
              <a:r>
                <a:rPr lang="en-US" dirty="0">
                  <a:solidFill>
                    <a:srgbClr val="FF33CC"/>
                  </a:solidFill>
                </a:rPr>
                <a:t>2</a:t>
              </a:r>
            </a:p>
          </p:txBody>
        </p:sp>
        <p:sp>
          <p:nvSpPr>
            <p:cNvPr id="74" name="TextBox 73">
              <a:extLst>
                <a:ext uri="{FF2B5EF4-FFF2-40B4-BE49-F238E27FC236}">
                  <a16:creationId xmlns:a16="http://schemas.microsoft.com/office/drawing/2014/main" id="{D0347F87-1FB4-4E6C-6F02-2BB9DCF28E8F}"/>
                </a:ext>
              </a:extLst>
            </p:cNvPr>
            <p:cNvSpPr txBox="1"/>
            <p:nvPr/>
          </p:nvSpPr>
          <p:spPr>
            <a:xfrm>
              <a:off x="7187479" y="1328081"/>
              <a:ext cx="301686" cy="369332"/>
            </a:xfrm>
            <a:prstGeom prst="rect">
              <a:avLst/>
            </a:prstGeom>
            <a:noFill/>
          </p:spPr>
          <p:txBody>
            <a:bodyPr wrap="none" rtlCol="0">
              <a:spAutoFit/>
            </a:bodyPr>
            <a:lstStyle/>
            <a:p>
              <a:r>
                <a:rPr lang="en-US" dirty="0">
                  <a:solidFill>
                    <a:srgbClr val="FF33CC"/>
                  </a:solidFill>
                </a:rPr>
                <a:t>3</a:t>
              </a:r>
            </a:p>
          </p:txBody>
        </p:sp>
        <p:sp>
          <p:nvSpPr>
            <p:cNvPr id="75" name="TextBox 74">
              <a:extLst>
                <a:ext uri="{FF2B5EF4-FFF2-40B4-BE49-F238E27FC236}">
                  <a16:creationId xmlns:a16="http://schemas.microsoft.com/office/drawing/2014/main" id="{4F8A5E1B-480C-911A-4330-65F59C820E6D}"/>
                </a:ext>
              </a:extLst>
            </p:cNvPr>
            <p:cNvSpPr txBox="1"/>
            <p:nvPr/>
          </p:nvSpPr>
          <p:spPr>
            <a:xfrm>
              <a:off x="7718467" y="1328081"/>
              <a:ext cx="301686" cy="369332"/>
            </a:xfrm>
            <a:prstGeom prst="rect">
              <a:avLst/>
            </a:prstGeom>
            <a:noFill/>
          </p:spPr>
          <p:txBody>
            <a:bodyPr wrap="none" rtlCol="0">
              <a:spAutoFit/>
            </a:bodyPr>
            <a:lstStyle/>
            <a:p>
              <a:r>
                <a:rPr lang="en-US" dirty="0">
                  <a:solidFill>
                    <a:srgbClr val="FF33CC"/>
                  </a:solidFill>
                </a:rPr>
                <a:t>4</a:t>
              </a:r>
            </a:p>
          </p:txBody>
        </p:sp>
        <p:sp>
          <p:nvSpPr>
            <p:cNvPr id="76" name="TextBox 75">
              <a:extLst>
                <a:ext uri="{FF2B5EF4-FFF2-40B4-BE49-F238E27FC236}">
                  <a16:creationId xmlns:a16="http://schemas.microsoft.com/office/drawing/2014/main" id="{EB447A05-9A11-01B3-34A0-EE5CDA0375BD}"/>
                </a:ext>
              </a:extLst>
            </p:cNvPr>
            <p:cNvSpPr txBox="1"/>
            <p:nvPr/>
          </p:nvSpPr>
          <p:spPr>
            <a:xfrm>
              <a:off x="8196497" y="1328081"/>
              <a:ext cx="301686" cy="369332"/>
            </a:xfrm>
            <a:prstGeom prst="rect">
              <a:avLst/>
            </a:prstGeom>
            <a:noFill/>
          </p:spPr>
          <p:txBody>
            <a:bodyPr wrap="none" rtlCol="0">
              <a:spAutoFit/>
            </a:bodyPr>
            <a:lstStyle/>
            <a:p>
              <a:r>
                <a:rPr lang="en-US" dirty="0">
                  <a:solidFill>
                    <a:srgbClr val="FF33CC"/>
                  </a:solidFill>
                </a:rPr>
                <a:t>5</a:t>
              </a:r>
            </a:p>
          </p:txBody>
        </p:sp>
        <p:sp>
          <p:nvSpPr>
            <p:cNvPr id="77" name="TextBox 76">
              <a:extLst>
                <a:ext uri="{FF2B5EF4-FFF2-40B4-BE49-F238E27FC236}">
                  <a16:creationId xmlns:a16="http://schemas.microsoft.com/office/drawing/2014/main" id="{026542B8-2871-AF35-B676-609089C5179C}"/>
                </a:ext>
              </a:extLst>
            </p:cNvPr>
            <p:cNvSpPr txBox="1"/>
            <p:nvPr/>
          </p:nvSpPr>
          <p:spPr>
            <a:xfrm>
              <a:off x="8788248" y="1328081"/>
              <a:ext cx="301686" cy="369332"/>
            </a:xfrm>
            <a:prstGeom prst="rect">
              <a:avLst/>
            </a:prstGeom>
            <a:noFill/>
          </p:spPr>
          <p:txBody>
            <a:bodyPr wrap="none" rtlCol="0">
              <a:spAutoFit/>
            </a:bodyPr>
            <a:lstStyle/>
            <a:p>
              <a:r>
                <a:rPr lang="en-US" dirty="0">
                  <a:solidFill>
                    <a:srgbClr val="FF33CC"/>
                  </a:solidFill>
                </a:rPr>
                <a:t>6</a:t>
              </a:r>
            </a:p>
          </p:txBody>
        </p:sp>
        <p:sp>
          <p:nvSpPr>
            <p:cNvPr id="78" name="TextBox 77">
              <a:extLst>
                <a:ext uri="{FF2B5EF4-FFF2-40B4-BE49-F238E27FC236}">
                  <a16:creationId xmlns:a16="http://schemas.microsoft.com/office/drawing/2014/main" id="{C0A290D2-48CB-E842-F9D8-A827F3B94AE9}"/>
                </a:ext>
              </a:extLst>
            </p:cNvPr>
            <p:cNvSpPr txBox="1"/>
            <p:nvPr/>
          </p:nvSpPr>
          <p:spPr>
            <a:xfrm>
              <a:off x="9321648" y="1328081"/>
              <a:ext cx="301686" cy="369332"/>
            </a:xfrm>
            <a:prstGeom prst="rect">
              <a:avLst/>
            </a:prstGeom>
            <a:noFill/>
          </p:spPr>
          <p:txBody>
            <a:bodyPr wrap="none" rtlCol="0">
              <a:spAutoFit/>
            </a:bodyPr>
            <a:lstStyle/>
            <a:p>
              <a:r>
                <a:rPr lang="en-US" dirty="0">
                  <a:solidFill>
                    <a:srgbClr val="FF33CC"/>
                  </a:solidFill>
                </a:rPr>
                <a:t>7</a:t>
              </a:r>
            </a:p>
          </p:txBody>
        </p:sp>
        <p:sp>
          <p:nvSpPr>
            <p:cNvPr id="79" name="TextBox 78">
              <a:extLst>
                <a:ext uri="{FF2B5EF4-FFF2-40B4-BE49-F238E27FC236}">
                  <a16:creationId xmlns:a16="http://schemas.microsoft.com/office/drawing/2014/main" id="{771DE41D-7C99-168E-4134-F479AEF76DB0}"/>
                </a:ext>
              </a:extLst>
            </p:cNvPr>
            <p:cNvSpPr txBox="1"/>
            <p:nvPr/>
          </p:nvSpPr>
          <p:spPr>
            <a:xfrm>
              <a:off x="9855617" y="1328081"/>
              <a:ext cx="301686" cy="369332"/>
            </a:xfrm>
            <a:prstGeom prst="rect">
              <a:avLst/>
            </a:prstGeom>
            <a:noFill/>
          </p:spPr>
          <p:txBody>
            <a:bodyPr wrap="none" rtlCol="0">
              <a:spAutoFit/>
            </a:bodyPr>
            <a:lstStyle/>
            <a:p>
              <a:r>
                <a:rPr lang="en-US" dirty="0">
                  <a:solidFill>
                    <a:srgbClr val="FF33CC"/>
                  </a:solidFill>
                </a:rPr>
                <a:t>8</a:t>
              </a:r>
            </a:p>
          </p:txBody>
        </p:sp>
        <p:sp>
          <p:nvSpPr>
            <p:cNvPr id="80" name="TextBox 79">
              <a:extLst>
                <a:ext uri="{FF2B5EF4-FFF2-40B4-BE49-F238E27FC236}">
                  <a16:creationId xmlns:a16="http://schemas.microsoft.com/office/drawing/2014/main" id="{082306F1-A92C-7C94-B354-96ABE646216D}"/>
                </a:ext>
              </a:extLst>
            </p:cNvPr>
            <p:cNvSpPr txBox="1"/>
            <p:nvPr/>
          </p:nvSpPr>
          <p:spPr>
            <a:xfrm>
              <a:off x="10389017" y="1328081"/>
              <a:ext cx="301686" cy="369332"/>
            </a:xfrm>
            <a:prstGeom prst="rect">
              <a:avLst/>
            </a:prstGeom>
            <a:noFill/>
          </p:spPr>
          <p:txBody>
            <a:bodyPr wrap="none" rtlCol="0">
              <a:spAutoFit/>
            </a:bodyPr>
            <a:lstStyle/>
            <a:p>
              <a:r>
                <a:rPr lang="en-US" dirty="0">
                  <a:solidFill>
                    <a:srgbClr val="FF33CC"/>
                  </a:solidFill>
                </a:rPr>
                <a:t>9</a:t>
              </a:r>
            </a:p>
          </p:txBody>
        </p:sp>
        <p:sp>
          <p:nvSpPr>
            <p:cNvPr id="81" name="Rectangle 80">
              <a:extLst>
                <a:ext uri="{FF2B5EF4-FFF2-40B4-BE49-F238E27FC236}">
                  <a16:creationId xmlns:a16="http://schemas.microsoft.com/office/drawing/2014/main" id="{28409E0E-C3DC-0906-7FD0-82479DCE3EC5}"/>
                </a:ext>
              </a:extLst>
            </p:cNvPr>
            <p:cNvSpPr/>
            <p:nvPr/>
          </p:nvSpPr>
          <p:spPr>
            <a:xfrm>
              <a:off x="10813042"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15</a:t>
              </a:r>
            </a:p>
          </p:txBody>
        </p:sp>
        <p:sp>
          <p:nvSpPr>
            <p:cNvPr id="82" name="TextBox 81">
              <a:extLst>
                <a:ext uri="{FF2B5EF4-FFF2-40B4-BE49-F238E27FC236}">
                  <a16:creationId xmlns:a16="http://schemas.microsoft.com/office/drawing/2014/main" id="{71FE915F-7366-1A19-8F64-4F375491EE2B}"/>
                </a:ext>
              </a:extLst>
            </p:cNvPr>
            <p:cNvSpPr txBox="1"/>
            <p:nvPr/>
          </p:nvSpPr>
          <p:spPr>
            <a:xfrm>
              <a:off x="10870777" y="1330511"/>
              <a:ext cx="418704" cy="369332"/>
            </a:xfrm>
            <a:prstGeom prst="rect">
              <a:avLst/>
            </a:prstGeom>
            <a:noFill/>
          </p:spPr>
          <p:txBody>
            <a:bodyPr wrap="none" rtlCol="0">
              <a:spAutoFit/>
            </a:bodyPr>
            <a:lstStyle/>
            <a:p>
              <a:r>
                <a:rPr lang="en-US" dirty="0">
                  <a:solidFill>
                    <a:srgbClr val="FF33CC"/>
                  </a:solidFill>
                </a:rPr>
                <a:t>10</a:t>
              </a:r>
            </a:p>
          </p:txBody>
        </p:sp>
      </p:grpSp>
      <p:sp>
        <p:nvSpPr>
          <p:cNvPr id="56" name="TextBox 55">
            <a:extLst>
              <a:ext uri="{FF2B5EF4-FFF2-40B4-BE49-F238E27FC236}">
                <a16:creationId xmlns:a16="http://schemas.microsoft.com/office/drawing/2014/main" id="{ED4902B8-F5AB-50D9-18C4-FF07B8E03412}"/>
              </a:ext>
            </a:extLst>
          </p:cNvPr>
          <p:cNvSpPr txBox="1"/>
          <p:nvPr/>
        </p:nvSpPr>
        <p:spPr>
          <a:xfrm>
            <a:off x="8434060" y="4571102"/>
            <a:ext cx="3263779" cy="1938992"/>
          </a:xfrm>
          <a:prstGeom prst="rect">
            <a:avLst/>
          </a:prstGeom>
          <a:noFill/>
        </p:spPr>
        <p:txBody>
          <a:bodyPr wrap="none" rtlCol="0">
            <a:spAutoFit/>
          </a:bodyPr>
          <a:lstStyle/>
          <a:p>
            <a:r>
              <a:rPr lang="en-US" sz="2400" dirty="0" err="1"/>
              <a:t>buildHeap</a:t>
            </a:r>
            <a:r>
              <a:rPr lang="en-US" sz="2400" dirty="0"/>
              <a:t>(){</a:t>
            </a:r>
          </a:p>
          <a:p>
            <a:r>
              <a:rPr lang="en-US" sz="2400" dirty="0"/>
              <a:t>    for(int </a:t>
            </a:r>
            <a:r>
              <a:rPr lang="en-US" sz="2400" dirty="0" err="1"/>
              <a:t>i</a:t>
            </a:r>
            <a:r>
              <a:rPr lang="en-US" sz="2400" dirty="0"/>
              <a:t> = size; </a:t>
            </a:r>
            <a:r>
              <a:rPr lang="en-US" sz="2400" dirty="0" err="1"/>
              <a:t>i</a:t>
            </a:r>
            <a:r>
              <a:rPr lang="en-US" sz="2400" dirty="0"/>
              <a:t>&gt;0; </a:t>
            </a:r>
            <a:r>
              <a:rPr lang="en-US" sz="2400" dirty="0" err="1"/>
              <a:t>i</a:t>
            </a:r>
            <a:r>
              <a:rPr lang="en-US" sz="2400" dirty="0"/>
              <a:t>--){</a:t>
            </a:r>
          </a:p>
          <a:p>
            <a:r>
              <a:rPr lang="en-US" sz="2400" dirty="0"/>
              <a:t>        </a:t>
            </a:r>
            <a:r>
              <a:rPr lang="en-US" sz="2400" dirty="0" err="1"/>
              <a:t>percolateDown</a:t>
            </a:r>
            <a:r>
              <a:rPr lang="en-US" sz="2400" dirty="0"/>
              <a:t>(</a:t>
            </a:r>
            <a:r>
              <a:rPr lang="en-US" sz="2400" dirty="0" err="1"/>
              <a:t>i</a:t>
            </a:r>
            <a:r>
              <a:rPr lang="en-US" sz="2400" dirty="0"/>
              <a:t>);</a:t>
            </a:r>
          </a:p>
          <a:p>
            <a:r>
              <a:rPr lang="en-US" sz="2400" dirty="0"/>
              <a:t>    }</a:t>
            </a:r>
          </a:p>
          <a:p>
            <a:r>
              <a:rPr lang="en-US" sz="2400" dirty="0"/>
              <a:t>}</a:t>
            </a:r>
          </a:p>
        </p:txBody>
      </p:sp>
    </p:spTree>
    <p:extLst>
      <p:ext uri="{BB962C8B-B14F-4D97-AF65-F5344CB8AC3E}">
        <p14:creationId xmlns:p14="http://schemas.microsoft.com/office/powerpoint/2010/main" val="14961531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F2A4A-E8D3-7F93-AD14-D6B2FD99DD01}"/>
              </a:ext>
            </a:extLst>
          </p:cNvPr>
          <p:cNvSpPr>
            <a:spLocks noGrp="1"/>
          </p:cNvSpPr>
          <p:nvPr>
            <p:ph type="title"/>
          </p:nvPr>
        </p:nvSpPr>
        <p:spPr/>
        <p:txBody>
          <a:bodyPr/>
          <a:lstStyle/>
          <a:p>
            <a:r>
              <a:rPr lang="en-US" dirty="0"/>
              <a:t>Floyd’s </a:t>
            </a:r>
            <a:r>
              <a:rPr lang="en-US" dirty="0" err="1"/>
              <a:t>buildHeap</a:t>
            </a:r>
            <a:r>
              <a:rPr lang="en-US" dirty="0"/>
              <a:t> method (Done)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1AF3C39-C718-C590-CB20-0AC3D97ADFB4}"/>
                  </a:ext>
                </a:extLst>
              </p:cNvPr>
              <p:cNvSpPr>
                <a:spLocks noGrp="1"/>
              </p:cNvSpPr>
              <p:nvPr>
                <p:ph idx="1"/>
              </p:nvPr>
            </p:nvSpPr>
            <p:spPr/>
            <p:txBody>
              <a:bodyPr/>
              <a:lstStyle/>
              <a:p>
                <a:r>
                  <a:rPr lang="en-US" dirty="0"/>
                  <a:t>Suppose we had </a:t>
                </a:r>
                <a14:m>
                  <m:oMath xmlns:m="http://schemas.openxmlformats.org/officeDocument/2006/math">
                    <m:r>
                      <a:rPr lang="en-US" b="0" i="1" smtClean="0">
                        <a:latin typeface="Cambria Math" panose="02040503050406030204" pitchFamily="18" charset="0"/>
                      </a:rPr>
                      <m:t>𝑛</m:t>
                    </m:r>
                  </m:oMath>
                </a14:m>
                <a:r>
                  <a:rPr lang="en-US" dirty="0"/>
                  <a:t> items and wanted to “</a:t>
                </a:r>
                <a:r>
                  <a:rPr lang="en-US" dirty="0" err="1"/>
                  <a:t>heapify</a:t>
                </a:r>
                <a:r>
                  <a:rPr lang="en-US" dirty="0"/>
                  <a:t>” them</a:t>
                </a:r>
              </a:p>
            </p:txBody>
          </p:sp>
        </mc:Choice>
        <mc:Fallback xmlns="">
          <p:sp>
            <p:nvSpPr>
              <p:cNvPr id="3" name="Content Placeholder 2">
                <a:extLst>
                  <a:ext uri="{FF2B5EF4-FFF2-40B4-BE49-F238E27FC236}">
                    <a16:creationId xmlns:a16="http://schemas.microsoft.com/office/drawing/2014/main" id="{81AF3C39-C718-C590-CB20-0AC3D97ADFB4}"/>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grpSp>
        <p:nvGrpSpPr>
          <p:cNvPr id="61" name="Group 60" descr="5 is larger than both of its child (1 and 7) and so we swap with the smallest child (1). Now 5 is larger than its left child (2) so it still violates the heap property, therefore we continue percolating. We swap 5 with 2, and so 2 does not violate the heap property. 5 still violates the heap property because it is larger than its right child (3), and so we swap again. Now 3 is smaller than both children and 5 is a leaf, so neither violate the heap property. 1 is now the root and is smaller than both of its children, so it does not violate the heap property either.  Because no nodes violate the heap property, we have a valid heap, so the procedure is done.">
            <a:extLst>
              <a:ext uri="{FF2B5EF4-FFF2-40B4-BE49-F238E27FC236}">
                <a16:creationId xmlns:a16="http://schemas.microsoft.com/office/drawing/2014/main" id="{863756C4-FFEE-45CE-C290-81DC657DB3F1}"/>
              </a:ext>
            </a:extLst>
          </p:cNvPr>
          <p:cNvGrpSpPr/>
          <p:nvPr/>
        </p:nvGrpSpPr>
        <p:grpSpPr>
          <a:xfrm>
            <a:off x="201742" y="2956422"/>
            <a:ext cx="6934200" cy="3661882"/>
            <a:chOff x="201742" y="2956422"/>
            <a:chExt cx="6934200" cy="3661882"/>
          </a:xfrm>
        </p:grpSpPr>
        <p:grpSp>
          <p:nvGrpSpPr>
            <p:cNvPr id="27" name="Group 26">
              <a:extLst>
                <a:ext uri="{FF2B5EF4-FFF2-40B4-BE49-F238E27FC236}">
                  <a16:creationId xmlns:a16="http://schemas.microsoft.com/office/drawing/2014/main" id="{B87E5112-EE0A-A568-FB0C-800B49EAA828}"/>
                </a:ext>
              </a:extLst>
            </p:cNvPr>
            <p:cNvGrpSpPr/>
            <p:nvPr/>
          </p:nvGrpSpPr>
          <p:grpSpPr>
            <a:xfrm>
              <a:off x="201742" y="2956422"/>
              <a:ext cx="6934200" cy="3661882"/>
              <a:chOff x="2590801" y="2672070"/>
              <a:chExt cx="6934200" cy="3661882"/>
            </a:xfrm>
          </p:grpSpPr>
          <p:sp>
            <p:nvSpPr>
              <p:cNvPr id="28" name="Oval 27">
                <a:extLst>
                  <a:ext uri="{FF2B5EF4-FFF2-40B4-BE49-F238E27FC236}">
                    <a16:creationId xmlns:a16="http://schemas.microsoft.com/office/drawing/2014/main" id="{3A30E535-E151-7B10-2482-D4C18A271CB8}"/>
                  </a:ext>
                </a:extLst>
              </p:cNvPr>
              <p:cNvSpPr/>
              <p:nvPr/>
            </p:nvSpPr>
            <p:spPr>
              <a:xfrm>
                <a:off x="5996855" y="2672070"/>
                <a:ext cx="688077" cy="68807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a:t>
                </a:r>
              </a:p>
            </p:txBody>
          </p:sp>
          <p:sp>
            <p:nvSpPr>
              <p:cNvPr id="29" name="Oval 28">
                <a:extLst>
                  <a:ext uri="{FF2B5EF4-FFF2-40B4-BE49-F238E27FC236}">
                    <a16:creationId xmlns:a16="http://schemas.microsoft.com/office/drawing/2014/main" id="{316155D8-6880-CAC9-337D-0F3B5F0C2BBB}"/>
                  </a:ext>
                </a:extLst>
              </p:cNvPr>
              <p:cNvSpPr/>
              <p:nvPr/>
            </p:nvSpPr>
            <p:spPr>
              <a:xfrm>
                <a:off x="4191001" y="3682289"/>
                <a:ext cx="688077" cy="68807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a:t>
                </a:r>
              </a:p>
            </p:txBody>
          </p:sp>
          <p:sp>
            <p:nvSpPr>
              <p:cNvPr id="30" name="Oval 29">
                <a:extLst>
                  <a:ext uri="{FF2B5EF4-FFF2-40B4-BE49-F238E27FC236}">
                    <a16:creationId xmlns:a16="http://schemas.microsoft.com/office/drawing/2014/main" id="{63701FD1-D85F-35B3-CE7C-6CFF8DCBAC09}"/>
                  </a:ext>
                </a:extLst>
              </p:cNvPr>
              <p:cNvSpPr/>
              <p:nvPr/>
            </p:nvSpPr>
            <p:spPr>
              <a:xfrm>
                <a:off x="7858499" y="3653913"/>
                <a:ext cx="688077" cy="68807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7</a:t>
                </a:r>
              </a:p>
            </p:txBody>
          </p:sp>
          <p:sp>
            <p:nvSpPr>
              <p:cNvPr id="31" name="Oval 30">
                <a:extLst>
                  <a:ext uri="{FF2B5EF4-FFF2-40B4-BE49-F238E27FC236}">
                    <a16:creationId xmlns:a16="http://schemas.microsoft.com/office/drawing/2014/main" id="{03A6BB66-2DDC-8C2E-6AB0-DA31FC02453E}"/>
                  </a:ext>
                </a:extLst>
              </p:cNvPr>
              <p:cNvSpPr/>
              <p:nvPr/>
            </p:nvSpPr>
            <p:spPr>
              <a:xfrm>
                <a:off x="3200401" y="4383504"/>
                <a:ext cx="688077" cy="68807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3</a:t>
                </a:r>
              </a:p>
            </p:txBody>
          </p:sp>
          <p:sp>
            <p:nvSpPr>
              <p:cNvPr id="32" name="Oval 31">
                <a:extLst>
                  <a:ext uri="{FF2B5EF4-FFF2-40B4-BE49-F238E27FC236}">
                    <a16:creationId xmlns:a16="http://schemas.microsoft.com/office/drawing/2014/main" id="{E219BA91-50E2-9B4F-817E-664706C652CC}"/>
                  </a:ext>
                </a:extLst>
              </p:cNvPr>
              <p:cNvSpPr/>
              <p:nvPr/>
            </p:nvSpPr>
            <p:spPr>
              <a:xfrm>
                <a:off x="5211206" y="4425368"/>
                <a:ext cx="688077" cy="68807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6</a:t>
                </a:r>
              </a:p>
            </p:txBody>
          </p:sp>
          <p:sp>
            <p:nvSpPr>
              <p:cNvPr id="33" name="Oval 32">
                <a:extLst>
                  <a:ext uri="{FF2B5EF4-FFF2-40B4-BE49-F238E27FC236}">
                    <a16:creationId xmlns:a16="http://schemas.microsoft.com/office/drawing/2014/main" id="{C3B38612-C965-1385-57E2-DB495D63D40C}"/>
                  </a:ext>
                </a:extLst>
              </p:cNvPr>
              <p:cNvSpPr/>
              <p:nvPr/>
            </p:nvSpPr>
            <p:spPr>
              <a:xfrm>
                <a:off x="6934201" y="434199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34" name="Oval 33">
                <a:extLst>
                  <a:ext uri="{FF2B5EF4-FFF2-40B4-BE49-F238E27FC236}">
                    <a16:creationId xmlns:a16="http://schemas.microsoft.com/office/drawing/2014/main" id="{C32BE3EF-F957-D7BD-78A2-BE2188A515E4}"/>
                  </a:ext>
                </a:extLst>
              </p:cNvPr>
              <p:cNvSpPr/>
              <p:nvPr/>
            </p:nvSpPr>
            <p:spPr>
              <a:xfrm>
                <a:off x="8836924" y="434199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35" name="Oval 34">
                <a:extLst>
                  <a:ext uri="{FF2B5EF4-FFF2-40B4-BE49-F238E27FC236}">
                    <a16:creationId xmlns:a16="http://schemas.microsoft.com/office/drawing/2014/main" id="{67A0923A-D958-A1BA-1015-3E54B06E39E1}"/>
                  </a:ext>
                </a:extLst>
              </p:cNvPr>
              <p:cNvSpPr/>
              <p:nvPr/>
            </p:nvSpPr>
            <p:spPr>
              <a:xfrm>
                <a:off x="2590801" y="535274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14</a:t>
                </a:r>
              </a:p>
            </p:txBody>
          </p:sp>
          <p:sp>
            <p:nvSpPr>
              <p:cNvPr id="36" name="Oval 35">
                <a:extLst>
                  <a:ext uri="{FF2B5EF4-FFF2-40B4-BE49-F238E27FC236}">
                    <a16:creationId xmlns:a16="http://schemas.microsoft.com/office/drawing/2014/main" id="{2B9709BB-64D4-3FBE-7884-D1B0484114A6}"/>
                  </a:ext>
                </a:extLst>
              </p:cNvPr>
              <p:cNvSpPr/>
              <p:nvPr/>
            </p:nvSpPr>
            <p:spPr>
              <a:xfrm>
                <a:off x="3733801" y="535274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cxnSp>
            <p:nvCxnSpPr>
              <p:cNvPr id="37" name="Straight Connector 36">
                <a:extLst>
                  <a:ext uri="{FF2B5EF4-FFF2-40B4-BE49-F238E27FC236}">
                    <a16:creationId xmlns:a16="http://schemas.microsoft.com/office/drawing/2014/main" id="{8A089308-EAB4-3DF6-2168-FA9078D82274}"/>
                  </a:ext>
                </a:extLst>
              </p:cNvPr>
              <p:cNvCxnSpPr>
                <a:cxnSpLocks/>
                <a:stCxn id="28" idx="3"/>
                <a:endCxn id="29" idx="7"/>
              </p:cNvCxnSpPr>
              <p:nvPr/>
            </p:nvCxnSpPr>
            <p:spPr>
              <a:xfrm flipH="1">
                <a:off x="4778311" y="3259380"/>
                <a:ext cx="1319311" cy="5236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83BDF66-84DB-ABCB-4020-11642646E088}"/>
                  </a:ext>
                </a:extLst>
              </p:cNvPr>
              <p:cNvCxnSpPr>
                <a:cxnSpLocks/>
                <a:stCxn id="28" idx="5"/>
                <a:endCxn id="30" idx="1"/>
              </p:cNvCxnSpPr>
              <p:nvPr/>
            </p:nvCxnSpPr>
            <p:spPr>
              <a:xfrm>
                <a:off x="6584165" y="3259380"/>
                <a:ext cx="1375101" cy="495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220F70A-FDDC-7762-B33A-06720ADD3AF7}"/>
                  </a:ext>
                </a:extLst>
              </p:cNvPr>
              <p:cNvCxnSpPr>
                <a:stCxn id="32" idx="1"/>
                <a:endCxn id="29" idx="5"/>
              </p:cNvCxnSpPr>
              <p:nvPr/>
            </p:nvCxnSpPr>
            <p:spPr>
              <a:xfrm flipH="1" flipV="1">
                <a:off x="4778310" y="4269598"/>
                <a:ext cx="533662" cy="2565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56022E8-594C-5224-728B-F2FC6AA874BE}"/>
                  </a:ext>
                </a:extLst>
              </p:cNvPr>
              <p:cNvCxnSpPr>
                <a:stCxn id="31" idx="7"/>
                <a:endCxn id="29" idx="3"/>
              </p:cNvCxnSpPr>
              <p:nvPr/>
            </p:nvCxnSpPr>
            <p:spPr>
              <a:xfrm flipV="1">
                <a:off x="3787711" y="4269598"/>
                <a:ext cx="504057" cy="2146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3D94FFD-BC02-5F5A-FF9E-9C49B907172F}"/>
                  </a:ext>
                </a:extLst>
              </p:cNvPr>
              <p:cNvCxnSpPr>
                <a:stCxn id="36" idx="0"/>
                <a:endCxn id="31" idx="5"/>
              </p:cNvCxnSpPr>
              <p:nvPr/>
            </p:nvCxnSpPr>
            <p:spPr>
              <a:xfrm flipH="1" flipV="1">
                <a:off x="3787711" y="4970813"/>
                <a:ext cx="290129"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5735856-C128-C713-C639-DB1757598AE1}"/>
                  </a:ext>
                </a:extLst>
              </p:cNvPr>
              <p:cNvCxnSpPr>
                <a:stCxn id="35" idx="0"/>
                <a:endCxn id="31" idx="3"/>
              </p:cNvCxnSpPr>
              <p:nvPr/>
            </p:nvCxnSpPr>
            <p:spPr>
              <a:xfrm flipV="1">
                <a:off x="2934839" y="4970813"/>
                <a:ext cx="366328"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8E5DDDC-1F60-E1BD-ED97-8C6BDFE31483}"/>
                  </a:ext>
                </a:extLst>
              </p:cNvPr>
              <p:cNvCxnSpPr>
                <a:stCxn id="33" idx="7"/>
                <a:endCxn id="30" idx="3"/>
              </p:cNvCxnSpPr>
              <p:nvPr/>
            </p:nvCxnSpPr>
            <p:spPr>
              <a:xfrm flipV="1">
                <a:off x="7521511" y="4241222"/>
                <a:ext cx="437755"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02118E8-FE37-1B94-60E7-FF8DC87A02DF}"/>
                  </a:ext>
                </a:extLst>
              </p:cNvPr>
              <p:cNvCxnSpPr>
                <a:stCxn id="34" idx="1"/>
                <a:endCxn id="30" idx="5"/>
              </p:cNvCxnSpPr>
              <p:nvPr/>
            </p:nvCxnSpPr>
            <p:spPr>
              <a:xfrm flipH="1" flipV="1">
                <a:off x="8445808" y="4241222"/>
                <a:ext cx="491882"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A3F51C00-7BE4-C71B-CEC9-78F3E393B278}"/>
                  </a:ext>
                </a:extLst>
              </p:cNvPr>
              <p:cNvSpPr txBox="1"/>
              <p:nvPr/>
            </p:nvSpPr>
            <p:spPr>
              <a:xfrm>
                <a:off x="6190049" y="3371296"/>
                <a:ext cx="301686" cy="369332"/>
              </a:xfrm>
              <a:prstGeom prst="rect">
                <a:avLst/>
              </a:prstGeom>
              <a:noFill/>
            </p:spPr>
            <p:txBody>
              <a:bodyPr wrap="none" rtlCol="0">
                <a:spAutoFit/>
              </a:bodyPr>
              <a:lstStyle/>
              <a:p>
                <a:r>
                  <a:rPr lang="en-US" dirty="0">
                    <a:solidFill>
                      <a:srgbClr val="FF33CC"/>
                    </a:solidFill>
                  </a:rPr>
                  <a:t>0</a:t>
                </a:r>
              </a:p>
            </p:txBody>
          </p:sp>
          <p:sp>
            <p:nvSpPr>
              <p:cNvPr id="46" name="TextBox 45">
                <a:extLst>
                  <a:ext uri="{FF2B5EF4-FFF2-40B4-BE49-F238E27FC236}">
                    <a16:creationId xmlns:a16="http://schemas.microsoft.com/office/drawing/2014/main" id="{CE00191F-101E-453F-E05F-F79326EF7FFB}"/>
                  </a:ext>
                </a:extLst>
              </p:cNvPr>
              <p:cNvSpPr txBox="1"/>
              <p:nvPr/>
            </p:nvSpPr>
            <p:spPr>
              <a:xfrm>
                <a:off x="4384195" y="4377091"/>
                <a:ext cx="301686" cy="369332"/>
              </a:xfrm>
              <a:prstGeom prst="rect">
                <a:avLst/>
              </a:prstGeom>
              <a:noFill/>
            </p:spPr>
            <p:txBody>
              <a:bodyPr wrap="none" rtlCol="0">
                <a:spAutoFit/>
              </a:bodyPr>
              <a:lstStyle/>
              <a:p>
                <a:r>
                  <a:rPr lang="en-US" dirty="0">
                    <a:solidFill>
                      <a:srgbClr val="FF33CC"/>
                    </a:solidFill>
                  </a:rPr>
                  <a:t>1</a:t>
                </a:r>
              </a:p>
            </p:txBody>
          </p:sp>
          <p:sp>
            <p:nvSpPr>
              <p:cNvPr id="47" name="TextBox 46">
                <a:extLst>
                  <a:ext uri="{FF2B5EF4-FFF2-40B4-BE49-F238E27FC236}">
                    <a16:creationId xmlns:a16="http://schemas.microsoft.com/office/drawing/2014/main" id="{9B19AC53-E3AB-F92F-CA0A-7EC078433879}"/>
                  </a:ext>
                </a:extLst>
              </p:cNvPr>
              <p:cNvSpPr txBox="1"/>
              <p:nvPr/>
            </p:nvSpPr>
            <p:spPr>
              <a:xfrm>
                <a:off x="8051693" y="4316695"/>
                <a:ext cx="301686" cy="369332"/>
              </a:xfrm>
              <a:prstGeom prst="rect">
                <a:avLst/>
              </a:prstGeom>
              <a:noFill/>
            </p:spPr>
            <p:txBody>
              <a:bodyPr wrap="none" rtlCol="0">
                <a:spAutoFit/>
              </a:bodyPr>
              <a:lstStyle/>
              <a:p>
                <a:r>
                  <a:rPr lang="en-US" dirty="0">
                    <a:solidFill>
                      <a:srgbClr val="FF33CC"/>
                    </a:solidFill>
                  </a:rPr>
                  <a:t>2</a:t>
                </a:r>
              </a:p>
            </p:txBody>
          </p:sp>
          <p:sp>
            <p:nvSpPr>
              <p:cNvPr id="48" name="TextBox 47">
                <a:extLst>
                  <a:ext uri="{FF2B5EF4-FFF2-40B4-BE49-F238E27FC236}">
                    <a16:creationId xmlns:a16="http://schemas.microsoft.com/office/drawing/2014/main" id="{BA690ADD-9D72-5CFC-ABA4-CFD3482C08B4}"/>
                  </a:ext>
                </a:extLst>
              </p:cNvPr>
              <p:cNvSpPr txBox="1"/>
              <p:nvPr/>
            </p:nvSpPr>
            <p:spPr>
              <a:xfrm>
                <a:off x="3352081" y="5071580"/>
                <a:ext cx="301686" cy="369332"/>
              </a:xfrm>
              <a:prstGeom prst="rect">
                <a:avLst/>
              </a:prstGeom>
              <a:noFill/>
            </p:spPr>
            <p:txBody>
              <a:bodyPr wrap="none" rtlCol="0">
                <a:spAutoFit/>
              </a:bodyPr>
              <a:lstStyle/>
              <a:p>
                <a:r>
                  <a:rPr lang="en-US" dirty="0">
                    <a:solidFill>
                      <a:srgbClr val="FF33CC"/>
                    </a:solidFill>
                  </a:rPr>
                  <a:t>3</a:t>
                </a:r>
              </a:p>
            </p:txBody>
          </p:sp>
          <p:sp>
            <p:nvSpPr>
              <p:cNvPr id="49" name="TextBox 48">
                <a:extLst>
                  <a:ext uri="{FF2B5EF4-FFF2-40B4-BE49-F238E27FC236}">
                    <a16:creationId xmlns:a16="http://schemas.microsoft.com/office/drawing/2014/main" id="{525CA634-CACD-54BE-4661-54DEF3A780C5}"/>
                  </a:ext>
                </a:extLst>
              </p:cNvPr>
              <p:cNvSpPr txBox="1"/>
              <p:nvPr/>
            </p:nvSpPr>
            <p:spPr>
              <a:xfrm>
                <a:off x="7122005" y="5012677"/>
                <a:ext cx="301686" cy="369332"/>
              </a:xfrm>
              <a:prstGeom prst="rect">
                <a:avLst/>
              </a:prstGeom>
              <a:noFill/>
            </p:spPr>
            <p:txBody>
              <a:bodyPr wrap="none" rtlCol="0">
                <a:spAutoFit/>
              </a:bodyPr>
              <a:lstStyle/>
              <a:p>
                <a:r>
                  <a:rPr lang="en-US" dirty="0">
                    <a:solidFill>
                      <a:srgbClr val="FF33CC"/>
                    </a:solidFill>
                  </a:rPr>
                  <a:t>5</a:t>
                </a:r>
              </a:p>
            </p:txBody>
          </p:sp>
          <p:sp>
            <p:nvSpPr>
              <p:cNvPr id="50" name="TextBox 49">
                <a:extLst>
                  <a:ext uri="{FF2B5EF4-FFF2-40B4-BE49-F238E27FC236}">
                    <a16:creationId xmlns:a16="http://schemas.microsoft.com/office/drawing/2014/main" id="{ABF6D568-E05C-26F2-EBD8-57839FC7687F}"/>
                  </a:ext>
                </a:extLst>
              </p:cNvPr>
              <p:cNvSpPr txBox="1"/>
              <p:nvPr/>
            </p:nvSpPr>
            <p:spPr>
              <a:xfrm>
                <a:off x="5404400" y="5108902"/>
                <a:ext cx="301686" cy="369332"/>
              </a:xfrm>
              <a:prstGeom prst="rect">
                <a:avLst/>
              </a:prstGeom>
              <a:noFill/>
            </p:spPr>
            <p:txBody>
              <a:bodyPr wrap="none" rtlCol="0">
                <a:spAutoFit/>
              </a:bodyPr>
              <a:lstStyle/>
              <a:p>
                <a:r>
                  <a:rPr lang="en-US" dirty="0">
                    <a:solidFill>
                      <a:srgbClr val="FF33CC"/>
                    </a:solidFill>
                  </a:rPr>
                  <a:t>4</a:t>
                </a:r>
              </a:p>
            </p:txBody>
          </p:sp>
          <p:sp>
            <p:nvSpPr>
              <p:cNvPr id="51" name="TextBox 50">
                <a:extLst>
                  <a:ext uri="{FF2B5EF4-FFF2-40B4-BE49-F238E27FC236}">
                    <a16:creationId xmlns:a16="http://schemas.microsoft.com/office/drawing/2014/main" id="{3E1DFACA-646B-2F3B-1F0D-554B10C6DCB7}"/>
                  </a:ext>
                </a:extLst>
              </p:cNvPr>
              <p:cNvSpPr txBox="1"/>
              <p:nvPr/>
            </p:nvSpPr>
            <p:spPr>
              <a:xfrm>
                <a:off x="9030118" y="5030066"/>
                <a:ext cx="301686" cy="369332"/>
              </a:xfrm>
              <a:prstGeom prst="rect">
                <a:avLst/>
              </a:prstGeom>
              <a:noFill/>
            </p:spPr>
            <p:txBody>
              <a:bodyPr wrap="none" rtlCol="0">
                <a:spAutoFit/>
              </a:bodyPr>
              <a:lstStyle/>
              <a:p>
                <a:r>
                  <a:rPr lang="en-US" dirty="0">
                    <a:solidFill>
                      <a:srgbClr val="FF33CC"/>
                    </a:solidFill>
                  </a:rPr>
                  <a:t>6</a:t>
                </a:r>
              </a:p>
            </p:txBody>
          </p:sp>
          <p:sp>
            <p:nvSpPr>
              <p:cNvPr id="52" name="TextBox 51">
                <a:extLst>
                  <a:ext uri="{FF2B5EF4-FFF2-40B4-BE49-F238E27FC236}">
                    <a16:creationId xmlns:a16="http://schemas.microsoft.com/office/drawing/2014/main" id="{B96EE955-07B4-4EE0-219A-7BF193FD11F3}"/>
                  </a:ext>
                </a:extLst>
              </p:cNvPr>
              <p:cNvSpPr txBox="1"/>
              <p:nvPr/>
            </p:nvSpPr>
            <p:spPr>
              <a:xfrm>
                <a:off x="2783996" y="5964620"/>
                <a:ext cx="301686" cy="369332"/>
              </a:xfrm>
              <a:prstGeom prst="rect">
                <a:avLst/>
              </a:prstGeom>
              <a:noFill/>
            </p:spPr>
            <p:txBody>
              <a:bodyPr wrap="none" rtlCol="0">
                <a:spAutoFit/>
              </a:bodyPr>
              <a:lstStyle/>
              <a:p>
                <a:r>
                  <a:rPr lang="en-US" dirty="0">
                    <a:solidFill>
                      <a:srgbClr val="FF33CC"/>
                    </a:solidFill>
                  </a:rPr>
                  <a:t>7</a:t>
                </a:r>
              </a:p>
            </p:txBody>
          </p:sp>
          <p:sp>
            <p:nvSpPr>
              <p:cNvPr id="53" name="TextBox 52">
                <a:extLst>
                  <a:ext uri="{FF2B5EF4-FFF2-40B4-BE49-F238E27FC236}">
                    <a16:creationId xmlns:a16="http://schemas.microsoft.com/office/drawing/2014/main" id="{6AE0ABF5-B591-93A9-75F6-25B4A6AB23BE}"/>
                  </a:ext>
                </a:extLst>
              </p:cNvPr>
              <p:cNvSpPr txBox="1"/>
              <p:nvPr/>
            </p:nvSpPr>
            <p:spPr>
              <a:xfrm>
                <a:off x="3920467" y="5964620"/>
                <a:ext cx="301686" cy="369332"/>
              </a:xfrm>
              <a:prstGeom prst="rect">
                <a:avLst/>
              </a:prstGeom>
              <a:noFill/>
            </p:spPr>
            <p:txBody>
              <a:bodyPr wrap="none" rtlCol="0">
                <a:spAutoFit/>
              </a:bodyPr>
              <a:lstStyle/>
              <a:p>
                <a:r>
                  <a:rPr lang="en-US" dirty="0">
                    <a:solidFill>
                      <a:srgbClr val="FF33CC"/>
                    </a:solidFill>
                  </a:rPr>
                  <a:t>8</a:t>
                </a:r>
              </a:p>
            </p:txBody>
          </p:sp>
        </p:grpSp>
        <p:sp>
          <p:nvSpPr>
            <p:cNvPr id="54" name="Oval 53">
              <a:extLst>
                <a:ext uri="{FF2B5EF4-FFF2-40B4-BE49-F238E27FC236}">
                  <a16:creationId xmlns:a16="http://schemas.microsoft.com/office/drawing/2014/main" id="{76035EC9-3610-8FDE-B3D0-38593B0EF572}"/>
                </a:ext>
              </a:extLst>
            </p:cNvPr>
            <p:cNvSpPr/>
            <p:nvPr/>
          </p:nvSpPr>
          <p:spPr>
            <a:xfrm>
              <a:off x="2330369" y="5636036"/>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15</a:t>
              </a:r>
            </a:p>
          </p:txBody>
        </p:sp>
        <p:cxnSp>
          <p:nvCxnSpPr>
            <p:cNvPr id="55" name="Straight Connector 54">
              <a:extLst>
                <a:ext uri="{FF2B5EF4-FFF2-40B4-BE49-F238E27FC236}">
                  <a16:creationId xmlns:a16="http://schemas.microsoft.com/office/drawing/2014/main" id="{0001DADF-BD70-7B05-56C0-31B3799F72C0}"/>
                </a:ext>
              </a:extLst>
            </p:cNvPr>
            <p:cNvCxnSpPr>
              <a:cxnSpLocks/>
              <a:stCxn id="54" idx="0"/>
              <a:endCxn id="32" idx="3"/>
            </p:cNvCxnSpPr>
            <p:nvPr/>
          </p:nvCxnSpPr>
          <p:spPr>
            <a:xfrm flipV="1">
              <a:off x="2674408" y="5297030"/>
              <a:ext cx="248506" cy="3390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04CC9DA3-E3B4-4532-1F70-7E2BF83F9167}"/>
                </a:ext>
              </a:extLst>
            </p:cNvPr>
            <p:cNvSpPr txBox="1"/>
            <p:nvPr/>
          </p:nvSpPr>
          <p:spPr>
            <a:xfrm>
              <a:off x="2446730" y="6243373"/>
              <a:ext cx="301686" cy="369332"/>
            </a:xfrm>
            <a:prstGeom prst="rect">
              <a:avLst/>
            </a:prstGeom>
            <a:noFill/>
          </p:spPr>
          <p:txBody>
            <a:bodyPr wrap="none" rtlCol="0">
              <a:spAutoFit/>
            </a:bodyPr>
            <a:lstStyle/>
            <a:p>
              <a:r>
                <a:rPr lang="en-US" dirty="0">
                  <a:solidFill>
                    <a:srgbClr val="FF33CC"/>
                  </a:solidFill>
                </a:rPr>
                <a:t>9</a:t>
              </a:r>
            </a:p>
          </p:txBody>
        </p:sp>
      </p:grpSp>
      <p:sp>
        <p:nvSpPr>
          <p:cNvPr id="62" name="TextBox 61">
            <a:extLst>
              <a:ext uri="{FF2B5EF4-FFF2-40B4-BE49-F238E27FC236}">
                <a16:creationId xmlns:a16="http://schemas.microsoft.com/office/drawing/2014/main" id="{B43941B0-86D8-D533-366D-B46802C30744}"/>
              </a:ext>
              <a:ext uri="{C183D7F6-B498-43B3-948B-1728B52AA6E4}">
                <adec:decorative xmlns:adec="http://schemas.microsoft.com/office/drawing/2017/decorative" val="1"/>
              </a:ext>
            </a:extLst>
          </p:cNvPr>
          <p:cNvSpPr txBox="1"/>
          <p:nvPr/>
        </p:nvSpPr>
        <p:spPr>
          <a:xfrm>
            <a:off x="737595" y="3266383"/>
            <a:ext cx="2376228" cy="369332"/>
          </a:xfrm>
          <a:prstGeom prst="rect">
            <a:avLst/>
          </a:prstGeom>
          <a:noFill/>
        </p:spPr>
        <p:txBody>
          <a:bodyPr wrap="none" rtlCol="0">
            <a:spAutoFit/>
          </a:bodyPr>
          <a:lstStyle/>
          <a:p>
            <a:r>
              <a:rPr lang="en-US" b="1" u="sng" dirty="0">
                <a:solidFill>
                  <a:srgbClr val="FF0000"/>
                </a:solidFill>
              </a:rPr>
              <a:t>Violate Heap Property!</a:t>
            </a:r>
          </a:p>
        </p:txBody>
      </p:sp>
      <p:grpSp>
        <p:nvGrpSpPr>
          <p:cNvPr id="57" name="Group 56" descr="The array representation of the heap.&#10;&#10;The items are, in order: 1, 2, 7, 3, 6, 8, 10, 14, 5, 15">
            <a:extLst>
              <a:ext uri="{FF2B5EF4-FFF2-40B4-BE49-F238E27FC236}">
                <a16:creationId xmlns:a16="http://schemas.microsoft.com/office/drawing/2014/main" id="{FE59EB5D-9E80-A8D8-2B9B-CA62E5A09D8C}"/>
              </a:ext>
            </a:extLst>
          </p:cNvPr>
          <p:cNvGrpSpPr/>
          <p:nvPr/>
        </p:nvGrpSpPr>
        <p:grpSpPr>
          <a:xfrm>
            <a:off x="6451294" y="2956422"/>
            <a:ext cx="5342188" cy="945155"/>
            <a:chOff x="6004254" y="754688"/>
            <a:chExt cx="5342188" cy="945155"/>
          </a:xfrm>
        </p:grpSpPr>
        <p:sp>
          <p:nvSpPr>
            <p:cNvPr id="60" name="Rectangle 59">
              <a:extLst>
                <a:ext uri="{FF2B5EF4-FFF2-40B4-BE49-F238E27FC236}">
                  <a16:creationId xmlns:a16="http://schemas.microsoft.com/office/drawing/2014/main" id="{3B753B21-108E-09BD-1B45-F8D3D4105FE8}"/>
                </a:ext>
              </a:extLst>
            </p:cNvPr>
            <p:cNvSpPr/>
            <p:nvPr/>
          </p:nvSpPr>
          <p:spPr>
            <a:xfrm>
              <a:off x="6004254" y="754688"/>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63" name="Rectangle 62">
              <a:extLst>
                <a:ext uri="{FF2B5EF4-FFF2-40B4-BE49-F238E27FC236}">
                  <a16:creationId xmlns:a16="http://schemas.microsoft.com/office/drawing/2014/main" id="{4E531248-F7BE-20C3-200A-F127BCA3C42F}"/>
                </a:ext>
              </a:extLst>
            </p:cNvPr>
            <p:cNvSpPr/>
            <p:nvPr/>
          </p:nvSpPr>
          <p:spPr>
            <a:xfrm>
              <a:off x="6538223"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64" name="Rectangle 63">
              <a:extLst>
                <a:ext uri="{FF2B5EF4-FFF2-40B4-BE49-F238E27FC236}">
                  <a16:creationId xmlns:a16="http://schemas.microsoft.com/office/drawing/2014/main" id="{DEC847A7-FCAF-9D7D-E9C8-9E37BF63664A}"/>
                </a:ext>
              </a:extLst>
            </p:cNvPr>
            <p:cNvSpPr/>
            <p:nvPr/>
          </p:nvSpPr>
          <p:spPr>
            <a:xfrm>
              <a:off x="7071623"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65" name="Rectangle 64">
              <a:extLst>
                <a:ext uri="{FF2B5EF4-FFF2-40B4-BE49-F238E27FC236}">
                  <a16:creationId xmlns:a16="http://schemas.microsoft.com/office/drawing/2014/main" id="{931E3229-1790-27C1-6AD7-024D4A248DB6}"/>
                </a:ext>
              </a:extLst>
            </p:cNvPr>
            <p:cNvSpPr/>
            <p:nvPr/>
          </p:nvSpPr>
          <p:spPr>
            <a:xfrm>
              <a:off x="7605023"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66" name="Rectangle 65">
              <a:extLst>
                <a:ext uri="{FF2B5EF4-FFF2-40B4-BE49-F238E27FC236}">
                  <a16:creationId xmlns:a16="http://schemas.microsoft.com/office/drawing/2014/main" id="{8F556F96-6DB4-B588-259C-DB09D6FAD427}"/>
                </a:ext>
              </a:extLst>
            </p:cNvPr>
            <p:cNvSpPr/>
            <p:nvPr/>
          </p:nvSpPr>
          <p:spPr>
            <a:xfrm>
              <a:off x="8138992"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67" name="Rectangle 66">
              <a:extLst>
                <a:ext uri="{FF2B5EF4-FFF2-40B4-BE49-F238E27FC236}">
                  <a16:creationId xmlns:a16="http://schemas.microsoft.com/office/drawing/2014/main" id="{038F08CD-D7CF-BAAF-B8B7-71620769B2CD}"/>
                </a:ext>
              </a:extLst>
            </p:cNvPr>
            <p:cNvSpPr/>
            <p:nvPr/>
          </p:nvSpPr>
          <p:spPr>
            <a:xfrm>
              <a:off x="8672392"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68" name="Rectangle 67">
              <a:extLst>
                <a:ext uri="{FF2B5EF4-FFF2-40B4-BE49-F238E27FC236}">
                  <a16:creationId xmlns:a16="http://schemas.microsoft.com/office/drawing/2014/main" id="{10472D42-ADFF-01A4-D930-59B138CBF86A}"/>
                </a:ext>
              </a:extLst>
            </p:cNvPr>
            <p:cNvSpPr/>
            <p:nvPr/>
          </p:nvSpPr>
          <p:spPr>
            <a:xfrm>
              <a:off x="9205792"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69" name="Rectangle 68">
              <a:extLst>
                <a:ext uri="{FF2B5EF4-FFF2-40B4-BE49-F238E27FC236}">
                  <a16:creationId xmlns:a16="http://schemas.microsoft.com/office/drawing/2014/main" id="{A9E88FF7-0C2E-BEF1-B1EA-D0DA2F2FCDAA}"/>
                </a:ext>
              </a:extLst>
            </p:cNvPr>
            <p:cNvSpPr/>
            <p:nvPr/>
          </p:nvSpPr>
          <p:spPr>
            <a:xfrm>
              <a:off x="9739761"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14</a:t>
              </a:r>
            </a:p>
          </p:txBody>
        </p:sp>
        <p:sp>
          <p:nvSpPr>
            <p:cNvPr id="70" name="Rectangle 69">
              <a:extLst>
                <a:ext uri="{FF2B5EF4-FFF2-40B4-BE49-F238E27FC236}">
                  <a16:creationId xmlns:a16="http://schemas.microsoft.com/office/drawing/2014/main" id="{E6D13558-906F-DECF-F466-9574D6C41049}"/>
                </a:ext>
              </a:extLst>
            </p:cNvPr>
            <p:cNvSpPr/>
            <p:nvPr/>
          </p:nvSpPr>
          <p:spPr>
            <a:xfrm>
              <a:off x="10273161"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72" name="TextBox 71">
              <a:extLst>
                <a:ext uri="{FF2B5EF4-FFF2-40B4-BE49-F238E27FC236}">
                  <a16:creationId xmlns:a16="http://schemas.microsoft.com/office/drawing/2014/main" id="{BAB1D9E0-6950-BAC5-8236-67A29BAF74C7}"/>
                </a:ext>
              </a:extLst>
            </p:cNvPr>
            <p:cNvSpPr txBox="1"/>
            <p:nvPr/>
          </p:nvSpPr>
          <p:spPr>
            <a:xfrm>
              <a:off x="6120110" y="1328081"/>
              <a:ext cx="301686" cy="369332"/>
            </a:xfrm>
            <a:prstGeom prst="rect">
              <a:avLst/>
            </a:prstGeom>
            <a:noFill/>
          </p:spPr>
          <p:txBody>
            <a:bodyPr wrap="none" rtlCol="0">
              <a:spAutoFit/>
            </a:bodyPr>
            <a:lstStyle/>
            <a:p>
              <a:r>
                <a:rPr lang="en-US" dirty="0">
                  <a:solidFill>
                    <a:srgbClr val="FF33CC"/>
                  </a:solidFill>
                </a:rPr>
                <a:t>1</a:t>
              </a:r>
            </a:p>
          </p:txBody>
        </p:sp>
        <p:sp>
          <p:nvSpPr>
            <p:cNvPr id="73" name="TextBox 72">
              <a:extLst>
                <a:ext uri="{FF2B5EF4-FFF2-40B4-BE49-F238E27FC236}">
                  <a16:creationId xmlns:a16="http://schemas.microsoft.com/office/drawing/2014/main" id="{66EBBF63-ED6E-B389-C926-BB09C4007840}"/>
                </a:ext>
              </a:extLst>
            </p:cNvPr>
            <p:cNvSpPr txBox="1"/>
            <p:nvPr/>
          </p:nvSpPr>
          <p:spPr>
            <a:xfrm>
              <a:off x="6654079" y="1328081"/>
              <a:ext cx="301686" cy="369332"/>
            </a:xfrm>
            <a:prstGeom prst="rect">
              <a:avLst/>
            </a:prstGeom>
            <a:noFill/>
          </p:spPr>
          <p:txBody>
            <a:bodyPr wrap="none" rtlCol="0">
              <a:spAutoFit/>
            </a:bodyPr>
            <a:lstStyle/>
            <a:p>
              <a:r>
                <a:rPr lang="en-US" dirty="0">
                  <a:solidFill>
                    <a:srgbClr val="FF33CC"/>
                  </a:solidFill>
                </a:rPr>
                <a:t>2</a:t>
              </a:r>
            </a:p>
          </p:txBody>
        </p:sp>
        <p:sp>
          <p:nvSpPr>
            <p:cNvPr id="74" name="TextBox 73">
              <a:extLst>
                <a:ext uri="{FF2B5EF4-FFF2-40B4-BE49-F238E27FC236}">
                  <a16:creationId xmlns:a16="http://schemas.microsoft.com/office/drawing/2014/main" id="{20074EAD-9235-1150-2541-BD2167D5D0FD}"/>
                </a:ext>
              </a:extLst>
            </p:cNvPr>
            <p:cNvSpPr txBox="1"/>
            <p:nvPr/>
          </p:nvSpPr>
          <p:spPr>
            <a:xfrm>
              <a:off x="7187479" y="1328081"/>
              <a:ext cx="301686" cy="369332"/>
            </a:xfrm>
            <a:prstGeom prst="rect">
              <a:avLst/>
            </a:prstGeom>
            <a:noFill/>
          </p:spPr>
          <p:txBody>
            <a:bodyPr wrap="none" rtlCol="0">
              <a:spAutoFit/>
            </a:bodyPr>
            <a:lstStyle/>
            <a:p>
              <a:r>
                <a:rPr lang="en-US" dirty="0">
                  <a:solidFill>
                    <a:srgbClr val="FF33CC"/>
                  </a:solidFill>
                </a:rPr>
                <a:t>3</a:t>
              </a:r>
            </a:p>
          </p:txBody>
        </p:sp>
        <p:sp>
          <p:nvSpPr>
            <p:cNvPr id="75" name="TextBox 74">
              <a:extLst>
                <a:ext uri="{FF2B5EF4-FFF2-40B4-BE49-F238E27FC236}">
                  <a16:creationId xmlns:a16="http://schemas.microsoft.com/office/drawing/2014/main" id="{7F4969F4-B33F-56D3-C047-5C32882A309B}"/>
                </a:ext>
              </a:extLst>
            </p:cNvPr>
            <p:cNvSpPr txBox="1"/>
            <p:nvPr/>
          </p:nvSpPr>
          <p:spPr>
            <a:xfrm>
              <a:off x="7718467" y="1328081"/>
              <a:ext cx="301686" cy="369332"/>
            </a:xfrm>
            <a:prstGeom prst="rect">
              <a:avLst/>
            </a:prstGeom>
            <a:noFill/>
          </p:spPr>
          <p:txBody>
            <a:bodyPr wrap="none" rtlCol="0">
              <a:spAutoFit/>
            </a:bodyPr>
            <a:lstStyle/>
            <a:p>
              <a:r>
                <a:rPr lang="en-US" dirty="0">
                  <a:solidFill>
                    <a:srgbClr val="FF33CC"/>
                  </a:solidFill>
                </a:rPr>
                <a:t>4</a:t>
              </a:r>
            </a:p>
          </p:txBody>
        </p:sp>
        <p:sp>
          <p:nvSpPr>
            <p:cNvPr id="76" name="TextBox 75">
              <a:extLst>
                <a:ext uri="{FF2B5EF4-FFF2-40B4-BE49-F238E27FC236}">
                  <a16:creationId xmlns:a16="http://schemas.microsoft.com/office/drawing/2014/main" id="{7DC6D51E-E5F7-C9E1-383D-F70C34B9885B}"/>
                </a:ext>
              </a:extLst>
            </p:cNvPr>
            <p:cNvSpPr txBox="1"/>
            <p:nvPr/>
          </p:nvSpPr>
          <p:spPr>
            <a:xfrm>
              <a:off x="8196497" y="1328081"/>
              <a:ext cx="301686" cy="369332"/>
            </a:xfrm>
            <a:prstGeom prst="rect">
              <a:avLst/>
            </a:prstGeom>
            <a:noFill/>
          </p:spPr>
          <p:txBody>
            <a:bodyPr wrap="none" rtlCol="0">
              <a:spAutoFit/>
            </a:bodyPr>
            <a:lstStyle/>
            <a:p>
              <a:r>
                <a:rPr lang="en-US" dirty="0">
                  <a:solidFill>
                    <a:srgbClr val="FF33CC"/>
                  </a:solidFill>
                </a:rPr>
                <a:t>5</a:t>
              </a:r>
            </a:p>
          </p:txBody>
        </p:sp>
        <p:sp>
          <p:nvSpPr>
            <p:cNvPr id="77" name="TextBox 76">
              <a:extLst>
                <a:ext uri="{FF2B5EF4-FFF2-40B4-BE49-F238E27FC236}">
                  <a16:creationId xmlns:a16="http://schemas.microsoft.com/office/drawing/2014/main" id="{4406418E-138D-0497-A5A3-44E14EA787CB}"/>
                </a:ext>
              </a:extLst>
            </p:cNvPr>
            <p:cNvSpPr txBox="1"/>
            <p:nvPr/>
          </p:nvSpPr>
          <p:spPr>
            <a:xfrm>
              <a:off x="8788248" y="1328081"/>
              <a:ext cx="301686" cy="369332"/>
            </a:xfrm>
            <a:prstGeom prst="rect">
              <a:avLst/>
            </a:prstGeom>
            <a:noFill/>
          </p:spPr>
          <p:txBody>
            <a:bodyPr wrap="none" rtlCol="0">
              <a:spAutoFit/>
            </a:bodyPr>
            <a:lstStyle/>
            <a:p>
              <a:r>
                <a:rPr lang="en-US" dirty="0">
                  <a:solidFill>
                    <a:srgbClr val="FF33CC"/>
                  </a:solidFill>
                </a:rPr>
                <a:t>6</a:t>
              </a:r>
            </a:p>
          </p:txBody>
        </p:sp>
        <p:sp>
          <p:nvSpPr>
            <p:cNvPr id="78" name="TextBox 77">
              <a:extLst>
                <a:ext uri="{FF2B5EF4-FFF2-40B4-BE49-F238E27FC236}">
                  <a16:creationId xmlns:a16="http://schemas.microsoft.com/office/drawing/2014/main" id="{FB4E8D37-EB35-9327-D7C1-C7AEAD8E45F4}"/>
                </a:ext>
              </a:extLst>
            </p:cNvPr>
            <p:cNvSpPr txBox="1"/>
            <p:nvPr/>
          </p:nvSpPr>
          <p:spPr>
            <a:xfrm>
              <a:off x="9321648" y="1328081"/>
              <a:ext cx="301686" cy="369332"/>
            </a:xfrm>
            <a:prstGeom prst="rect">
              <a:avLst/>
            </a:prstGeom>
            <a:noFill/>
          </p:spPr>
          <p:txBody>
            <a:bodyPr wrap="none" rtlCol="0">
              <a:spAutoFit/>
            </a:bodyPr>
            <a:lstStyle/>
            <a:p>
              <a:r>
                <a:rPr lang="en-US" dirty="0">
                  <a:solidFill>
                    <a:srgbClr val="FF33CC"/>
                  </a:solidFill>
                </a:rPr>
                <a:t>7</a:t>
              </a:r>
            </a:p>
          </p:txBody>
        </p:sp>
        <p:sp>
          <p:nvSpPr>
            <p:cNvPr id="79" name="TextBox 78">
              <a:extLst>
                <a:ext uri="{FF2B5EF4-FFF2-40B4-BE49-F238E27FC236}">
                  <a16:creationId xmlns:a16="http://schemas.microsoft.com/office/drawing/2014/main" id="{D5ECD707-5460-E6BD-86CC-D83A48AF15BA}"/>
                </a:ext>
              </a:extLst>
            </p:cNvPr>
            <p:cNvSpPr txBox="1"/>
            <p:nvPr/>
          </p:nvSpPr>
          <p:spPr>
            <a:xfrm>
              <a:off x="9855617" y="1328081"/>
              <a:ext cx="301686" cy="369332"/>
            </a:xfrm>
            <a:prstGeom prst="rect">
              <a:avLst/>
            </a:prstGeom>
            <a:noFill/>
          </p:spPr>
          <p:txBody>
            <a:bodyPr wrap="none" rtlCol="0">
              <a:spAutoFit/>
            </a:bodyPr>
            <a:lstStyle/>
            <a:p>
              <a:r>
                <a:rPr lang="en-US" dirty="0">
                  <a:solidFill>
                    <a:srgbClr val="FF33CC"/>
                  </a:solidFill>
                </a:rPr>
                <a:t>8</a:t>
              </a:r>
            </a:p>
          </p:txBody>
        </p:sp>
        <p:sp>
          <p:nvSpPr>
            <p:cNvPr id="80" name="TextBox 79">
              <a:extLst>
                <a:ext uri="{FF2B5EF4-FFF2-40B4-BE49-F238E27FC236}">
                  <a16:creationId xmlns:a16="http://schemas.microsoft.com/office/drawing/2014/main" id="{A15246D9-289A-2D23-676F-132998365B7A}"/>
                </a:ext>
              </a:extLst>
            </p:cNvPr>
            <p:cNvSpPr txBox="1"/>
            <p:nvPr/>
          </p:nvSpPr>
          <p:spPr>
            <a:xfrm>
              <a:off x="10389017" y="1328081"/>
              <a:ext cx="301686" cy="369332"/>
            </a:xfrm>
            <a:prstGeom prst="rect">
              <a:avLst/>
            </a:prstGeom>
            <a:noFill/>
          </p:spPr>
          <p:txBody>
            <a:bodyPr wrap="none" rtlCol="0">
              <a:spAutoFit/>
            </a:bodyPr>
            <a:lstStyle/>
            <a:p>
              <a:r>
                <a:rPr lang="en-US" dirty="0">
                  <a:solidFill>
                    <a:srgbClr val="FF33CC"/>
                  </a:solidFill>
                </a:rPr>
                <a:t>9</a:t>
              </a:r>
            </a:p>
          </p:txBody>
        </p:sp>
        <p:sp>
          <p:nvSpPr>
            <p:cNvPr id="81" name="Rectangle 80">
              <a:extLst>
                <a:ext uri="{FF2B5EF4-FFF2-40B4-BE49-F238E27FC236}">
                  <a16:creationId xmlns:a16="http://schemas.microsoft.com/office/drawing/2014/main" id="{2385051A-8B5B-CAD2-BC18-2BE866C54EC8}"/>
                </a:ext>
              </a:extLst>
            </p:cNvPr>
            <p:cNvSpPr/>
            <p:nvPr/>
          </p:nvSpPr>
          <p:spPr>
            <a:xfrm>
              <a:off x="10813042" y="754688"/>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15</a:t>
              </a:r>
            </a:p>
          </p:txBody>
        </p:sp>
        <p:sp>
          <p:nvSpPr>
            <p:cNvPr id="82" name="TextBox 81">
              <a:extLst>
                <a:ext uri="{FF2B5EF4-FFF2-40B4-BE49-F238E27FC236}">
                  <a16:creationId xmlns:a16="http://schemas.microsoft.com/office/drawing/2014/main" id="{437CFE15-372B-20CD-FDA1-BFC4030CEA8D}"/>
                </a:ext>
              </a:extLst>
            </p:cNvPr>
            <p:cNvSpPr txBox="1"/>
            <p:nvPr/>
          </p:nvSpPr>
          <p:spPr>
            <a:xfrm>
              <a:off x="10870777" y="1330511"/>
              <a:ext cx="418704" cy="369332"/>
            </a:xfrm>
            <a:prstGeom prst="rect">
              <a:avLst/>
            </a:prstGeom>
            <a:noFill/>
          </p:spPr>
          <p:txBody>
            <a:bodyPr wrap="none" rtlCol="0">
              <a:spAutoFit/>
            </a:bodyPr>
            <a:lstStyle/>
            <a:p>
              <a:r>
                <a:rPr lang="en-US" dirty="0">
                  <a:solidFill>
                    <a:srgbClr val="FF33CC"/>
                  </a:solidFill>
                </a:rPr>
                <a:t>10</a:t>
              </a:r>
            </a:p>
          </p:txBody>
        </p:sp>
      </p:grpSp>
      <p:sp>
        <p:nvSpPr>
          <p:cNvPr id="56" name="TextBox 55">
            <a:extLst>
              <a:ext uri="{FF2B5EF4-FFF2-40B4-BE49-F238E27FC236}">
                <a16:creationId xmlns:a16="http://schemas.microsoft.com/office/drawing/2014/main" id="{ED4902B8-F5AB-50D9-18C4-FF07B8E03412}"/>
              </a:ext>
            </a:extLst>
          </p:cNvPr>
          <p:cNvSpPr txBox="1"/>
          <p:nvPr/>
        </p:nvSpPr>
        <p:spPr>
          <a:xfrm>
            <a:off x="8434060" y="4571102"/>
            <a:ext cx="3263779" cy="1938992"/>
          </a:xfrm>
          <a:prstGeom prst="rect">
            <a:avLst/>
          </a:prstGeom>
          <a:noFill/>
        </p:spPr>
        <p:txBody>
          <a:bodyPr wrap="none" rtlCol="0">
            <a:spAutoFit/>
          </a:bodyPr>
          <a:lstStyle/>
          <a:p>
            <a:r>
              <a:rPr lang="en-US" sz="2400" dirty="0" err="1"/>
              <a:t>buildHeap</a:t>
            </a:r>
            <a:r>
              <a:rPr lang="en-US" sz="2400" dirty="0"/>
              <a:t>(){</a:t>
            </a:r>
          </a:p>
          <a:p>
            <a:r>
              <a:rPr lang="en-US" sz="2400" dirty="0"/>
              <a:t>    for(int </a:t>
            </a:r>
            <a:r>
              <a:rPr lang="en-US" sz="2400" dirty="0" err="1"/>
              <a:t>i</a:t>
            </a:r>
            <a:r>
              <a:rPr lang="en-US" sz="2400" dirty="0"/>
              <a:t> = size; </a:t>
            </a:r>
            <a:r>
              <a:rPr lang="en-US" sz="2400" dirty="0" err="1"/>
              <a:t>i</a:t>
            </a:r>
            <a:r>
              <a:rPr lang="en-US" sz="2400" dirty="0"/>
              <a:t>&gt;0; </a:t>
            </a:r>
            <a:r>
              <a:rPr lang="en-US" sz="2400" dirty="0" err="1"/>
              <a:t>i</a:t>
            </a:r>
            <a:r>
              <a:rPr lang="en-US" sz="2400" dirty="0"/>
              <a:t>--){</a:t>
            </a:r>
          </a:p>
          <a:p>
            <a:r>
              <a:rPr lang="en-US" sz="2400" dirty="0"/>
              <a:t>        </a:t>
            </a:r>
            <a:r>
              <a:rPr lang="en-US" sz="2400" dirty="0" err="1"/>
              <a:t>percolateDown</a:t>
            </a:r>
            <a:r>
              <a:rPr lang="en-US" sz="2400" dirty="0"/>
              <a:t>(</a:t>
            </a:r>
            <a:r>
              <a:rPr lang="en-US" sz="2400" dirty="0" err="1"/>
              <a:t>i</a:t>
            </a:r>
            <a:r>
              <a:rPr lang="en-US" sz="2400" dirty="0"/>
              <a:t>);</a:t>
            </a:r>
          </a:p>
          <a:p>
            <a:r>
              <a:rPr lang="en-US" sz="2400" dirty="0"/>
              <a:t>    }</a:t>
            </a:r>
          </a:p>
          <a:p>
            <a:r>
              <a:rPr lang="en-US" sz="2400" dirty="0"/>
              <a:t>}</a:t>
            </a:r>
          </a:p>
        </p:txBody>
      </p:sp>
    </p:spTree>
    <p:extLst>
      <p:ext uri="{BB962C8B-B14F-4D97-AF65-F5344CB8AC3E}">
        <p14:creationId xmlns:p14="http://schemas.microsoft.com/office/powerpoint/2010/main" val="2890394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905CF-DEFE-FCCE-A8B5-E5D05FB4125C}"/>
              </a:ext>
            </a:extLst>
          </p:cNvPr>
          <p:cNvSpPr>
            <a:spLocks noGrp="1"/>
          </p:cNvSpPr>
          <p:nvPr>
            <p:ph type="title"/>
          </p:nvPr>
        </p:nvSpPr>
        <p:spPr/>
        <p:txBody>
          <a:bodyPr/>
          <a:lstStyle/>
          <a:p>
            <a:r>
              <a:rPr lang="en-US" dirty="0"/>
              <a:t>How long did this take?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23365F4-D608-38F3-EE98-2E277D48B81B}"/>
                  </a:ext>
                </a:extLst>
              </p:cNvPr>
              <p:cNvSpPr>
                <a:spLocks noGrp="1"/>
              </p:cNvSpPr>
              <p:nvPr>
                <p:ph idx="1"/>
              </p:nvPr>
            </p:nvSpPr>
            <p:spPr/>
            <p:txBody>
              <a:bodyPr/>
              <a:lstStyle/>
              <a:p>
                <a:r>
                  <a:rPr lang="en-US" dirty="0"/>
                  <a:t>Worst case running time of </a:t>
                </a:r>
                <a:r>
                  <a:rPr lang="en-US" dirty="0" err="1"/>
                  <a:t>buildHeap</a:t>
                </a:r>
                <a:r>
                  <a:rPr lang="en-US" dirty="0"/>
                  <a:t>:</a:t>
                </a:r>
              </a:p>
              <a:p>
                <a:r>
                  <a:rPr lang="en-US" dirty="0"/>
                  <a:t>No node can percolate down more than the height of its subtree</a:t>
                </a:r>
              </a:p>
              <a:p>
                <a:pPr lvl="1"/>
                <a:r>
                  <a:rPr lang="en-US" dirty="0"/>
                  <a:t>When </a:t>
                </a:r>
                <a14:m>
                  <m:oMath xmlns:m="http://schemas.openxmlformats.org/officeDocument/2006/math">
                    <m:r>
                      <a:rPr lang="en-US" i="1" dirty="0" smtClean="0">
                        <a:latin typeface="Cambria Math" panose="02040503050406030204" pitchFamily="18" charset="0"/>
                      </a:rPr>
                      <m:t>𝑖</m:t>
                    </m:r>
                  </m:oMath>
                </a14:m>
                <a:r>
                  <a:rPr lang="en-US" dirty="0"/>
                  <a:t> is a leaf:</a:t>
                </a:r>
              </a:p>
              <a:p>
                <a:pPr lvl="1"/>
                <a:r>
                  <a:rPr lang="en-US" dirty="0"/>
                  <a:t>When </a:t>
                </a:r>
                <a14:m>
                  <m:oMath xmlns:m="http://schemas.openxmlformats.org/officeDocument/2006/math">
                    <m:r>
                      <a:rPr lang="en-US" i="1" dirty="0" smtClean="0">
                        <a:latin typeface="Cambria Math" panose="02040503050406030204" pitchFamily="18" charset="0"/>
                      </a:rPr>
                      <m:t>𝑖</m:t>
                    </m:r>
                  </m:oMath>
                </a14:m>
                <a:r>
                  <a:rPr lang="en-US" dirty="0"/>
                  <a:t> is second-from-last level:</a:t>
                </a:r>
              </a:p>
              <a:p>
                <a:pPr lvl="1"/>
                <a:r>
                  <a:rPr lang="en-US" dirty="0"/>
                  <a:t>When </a:t>
                </a:r>
                <a14:m>
                  <m:oMath xmlns:m="http://schemas.openxmlformats.org/officeDocument/2006/math">
                    <m:r>
                      <a:rPr lang="en-US" i="1" dirty="0" smtClean="0">
                        <a:latin typeface="Cambria Math" panose="02040503050406030204" pitchFamily="18" charset="0"/>
                      </a:rPr>
                      <m:t>𝑖</m:t>
                    </m:r>
                  </m:oMath>
                </a14:m>
                <a:r>
                  <a:rPr lang="en-US" dirty="0"/>
                  <a:t> is third-from-last level:</a:t>
                </a:r>
              </a:p>
              <a:p>
                <a:r>
                  <a:rPr lang="en-US" dirty="0"/>
                  <a:t>Overall Running time:</a:t>
                </a:r>
              </a:p>
            </p:txBody>
          </p:sp>
        </mc:Choice>
        <mc:Fallback xmlns="">
          <p:sp>
            <p:nvSpPr>
              <p:cNvPr id="3" name="Content Placeholder 2">
                <a:extLst>
                  <a:ext uri="{FF2B5EF4-FFF2-40B4-BE49-F238E27FC236}">
                    <a16:creationId xmlns:a16="http://schemas.microsoft.com/office/drawing/2014/main" id="{B23365F4-D608-38F3-EE98-2E277D48B81B}"/>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C79625AA-3486-326F-E75E-91F40D9AD6A6}"/>
              </a:ext>
            </a:extLst>
          </p:cNvPr>
          <p:cNvSpPr txBox="1"/>
          <p:nvPr/>
        </p:nvSpPr>
        <p:spPr>
          <a:xfrm>
            <a:off x="8342620" y="4372908"/>
            <a:ext cx="3263779" cy="1938992"/>
          </a:xfrm>
          <a:prstGeom prst="rect">
            <a:avLst/>
          </a:prstGeom>
          <a:noFill/>
        </p:spPr>
        <p:txBody>
          <a:bodyPr wrap="none" rtlCol="0">
            <a:spAutoFit/>
          </a:bodyPr>
          <a:lstStyle/>
          <a:p>
            <a:r>
              <a:rPr lang="en-US" sz="2400" dirty="0" err="1"/>
              <a:t>buildHeap</a:t>
            </a:r>
            <a:r>
              <a:rPr lang="en-US" sz="2400" dirty="0"/>
              <a:t>(){</a:t>
            </a:r>
          </a:p>
          <a:p>
            <a:r>
              <a:rPr lang="en-US" sz="2400" dirty="0"/>
              <a:t>    for(int </a:t>
            </a:r>
            <a:r>
              <a:rPr lang="en-US" sz="2400" dirty="0" err="1"/>
              <a:t>i</a:t>
            </a:r>
            <a:r>
              <a:rPr lang="en-US" sz="2400" dirty="0"/>
              <a:t> = size; </a:t>
            </a:r>
            <a:r>
              <a:rPr lang="en-US" sz="2400" dirty="0" err="1"/>
              <a:t>i</a:t>
            </a:r>
            <a:r>
              <a:rPr lang="en-US" sz="2400" dirty="0"/>
              <a:t>&gt;0; </a:t>
            </a:r>
            <a:r>
              <a:rPr lang="en-US" sz="2400" dirty="0" err="1"/>
              <a:t>i</a:t>
            </a:r>
            <a:r>
              <a:rPr lang="en-US" sz="2400" dirty="0"/>
              <a:t>--){</a:t>
            </a:r>
          </a:p>
          <a:p>
            <a:r>
              <a:rPr lang="en-US" sz="2400" dirty="0"/>
              <a:t>        </a:t>
            </a:r>
            <a:r>
              <a:rPr lang="en-US" sz="2400" dirty="0" err="1"/>
              <a:t>percolateDown</a:t>
            </a:r>
            <a:r>
              <a:rPr lang="en-US" sz="2400" dirty="0"/>
              <a:t>(</a:t>
            </a:r>
            <a:r>
              <a:rPr lang="en-US" sz="2400" dirty="0" err="1"/>
              <a:t>i</a:t>
            </a:r>
            <a:r>
              <a:rPr lang="en-US" sz="2400" dirty="0"/>
              <a:t>);</a:t>
            </a:r>
          </a:p>
          <a:p>
            <a:r>
              <a:rPr lang="en-US" sz="2400" dirty="0"/>
              <a:t>    }</a:t>
            </a:r>
          </a:p>
          <a:p>
            <a:r>
              <a:rPr lang="en-US" sz="2400" dirty="0"/>
              <a:t>}</a:t>
            </a:r>
          </a:p>
        </p:txBody>
      </p:sp>
    </p:spTree>
    <p:extLst>
      <p:ext uri="{BB962C8B-B14F-4D97-AF65-F5344CB8AC3E}">
        <p14:creationId xmlns:p14="http://schemas.microsoft.com/office/powerpoint/2010/main" val="20463486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F7CF2-FF25-1EDC-5D5B-1F98340F75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62BEEF-3718-0EBE-4C38-EAD486AD862F}"/>
              </a:ext>
            </a:extLst>
          </p:cNvPr>
          <p:cNvSpPr>
            <a:spLocks noGrp="1"/>
          </p:cNvSpPr>
          <p:nvPr>
            <p:ph type="title"/>
          </p:nvPr>
        </p:nvSpPr>
        <p:spPr/>
        <p:txBody>
          <a:bodyPr/>
          <a:lstStyle/>
          <a:p>
            <a:r>
              <a:rPr lang="en-US" dirty="0"/>
              <a:t>How long did this take? (Answers)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B2AD650-F8A0-B91B-693E-62C927BB085B}"/>
                  </a:ext>
                </a:extLst>
              </p:cNvPr>
              <p:cNvSpPr>
                <a:spLocks noGrp="1"/>
              </p:cNvSpPr>
              <p:nvPr>
                <p:ph idx="1"/>
              </p:nvPr>
            </p:nvSpPr>
            <p:spPr/>
            <p:txBody>
              <a:bodyPr/>
              <a:lstStyle/>
              <a:p>
                <a:r>
                  <a:rPr lang="en-US" dirty="0"/>
                  <a:t>Worst case running time of </a:t>
                </a:r>
                <a:r>
                  <a:rPr lang="en-US" dirty="0" err="1"/>
                  <a:t>buildHeap</a:t>
                </a:r>
                <a:r>
                  <a:rPr lang="en-US" dirty="0"/>
                  <a:t>:</a:t>
                </a:r>
              </a:p>
              <a:p>
                <a:r>
                  <a:rPr lang="en-US" dirty="0"/>
                  <a:t>No node can percolate down more than the height of its subtree</a:t>
                </a:r>
              </a:p>
              <a:p>
                <a:pPr lvl="1"/>
                <a:r>
                  <a:rPr lang="en-US" dirty="0"/>
                  <a:t>When </a:t>
                </a:r>
                <a14:m>
                  <m:oMath xmlns:m="http://schemas.openxmlformats.org/officeDocument/2006/math">
                    <m:r>
                      <a:rPr lang="en-US" i="1" dirty="0" smtClean="0">
                        <a:latin typeface="Cambria Math" panose="02040503050406030204" pitchFamily="18" charset="0"/>
                      </a:rPr>
                      <m:t>𝑖</m:t>
                    </m:r>
                  </m:oMath>
                </a14:m>
                <a:r>
                  <a:rPr lang="en-US" dirty="0"/>
                  <a:t> is a leaf: </a:t>
                </a:r>
                <a14:m>
                  <m:oMath xmlns:m="http://schemas.openxmlformats.org/officeDocument/2006/math">
                    <m:r>
                      <a:rPr lang="en-US" b="0" i="1" smtClean="0">
                        <a:latin typeface="Cambria Math" panose="02040503050406030204" pitchFamily="18" charset="0"/>
                      </a:rPr>
                      <m:t>0</m:t>
                    </m:r>
                  </m:oMath>
                </a14:m>
                <a:endParaRPr lang="en-US" dirty="0"/>
              </a:p>
              <a:p>
                <a:pPr lvl="1"/>
                <a:r>
                  <a:rPr lang="en-US" dirty="0"/>
                  <a:t>When </a:t>
                </a:r>
                <a14:m>
                  <m:oMath xmlns:m="http://schemas.openxmlformats.org/officeDocument/2006/math">
                    <m:r>
                      <a:rPr lang="en-US" i="1" dirty="0" smtClean="0">
                        <a:latin typeface="Cambria Math" panose="02040503050406030204" pitchFamily="18" charset="0"/>
                      </a:rPr>
                      <m:t>𝑖</m:t>
                    </m:r>
                  </m:oMath>
                </a14:m>
                <a:r>
                  <a:rPr lang="en-US" dirty="0"/>
                  <a:t> is second-from-last level: </a:t>
                </a:r>
                <a14:m>
                  <m:oMath xmlns:m="http://schemas.openxmlformats.org/officeDocument/2006/math">
                    <m:r>
                      <a:rPr lang="en-US" b="0" i="1" smtClean="0">
                        <a:latin typeface="Cambria Math" panose="02040503050406030204" pitchFamily="18" charset="0"/>
                      </a:rPr>
                      <m:t>1</m:t>
                    </m:r>
                  </m:oMath>
                </a14:m>
                <a:endParaRPr lang="en-US" dirty="0"/>
              </a:p>
              <a:p>
                <a:pPr lvl="1"/>
                <a:r>
                  <a:rPr lang="en-US" dirty="0"/>
                  <a:t>When </a:t>
                </a:r>
                <a14:m>
                  <m:oMath xmlns:m="http://schemas.openxmlformats.org/officeDocument/2006/math">
                    <m:r>
                      <a:rPr lang="en-US" i="1" dirty="0" smtClean="0">
                        <a:latin typeface="Cambria Math" panose="02040503050406030204" pitchFamily="18" charset="0"/>
                      </a:rPr>
                      <m:t>𝑖</m:t>
                    </m:r>
                  </m:oMath>
                </a14:m>
                <a:r>
                  <a:rPr lang="en-US" dirty="0"/>
                  <a:t> is third-from-last level: </a:t>
                </a:r>
                <a14:m>
                  <m:oMath xmlns:m="http://schemas.openxmlformats.org/officeDocument/2006/math">
                    <m:r>
                      <a:rPr lang="en-US" b="0" i="1" smtClean="0">
                        <a:latin typeface="Cambria Math" panose="02040503050406030204" pitchFamily="18" charset="0"/>
                      </a:rPr>
                      <m:t>2</m:t>
                    </m:r>
                  </m:oMath>
                </a14:m>
                <a:endParaRPr lang="en-US" dirty="0"/>
              </a:p>
              <a:p>
                <a:r>
                  <a:rPr lang="en-US" dirty="0"/>
                  <a:t>Overall Running time:</a:t>
                </a:r>
              </a:p>
              <a:p>
                <a:pPr lvl="1"/>
                <a14:m>
                  <m:oMath xmlns:m="http://schemas.openxmlformats.org/officeDocument/2006/math">
                    <m:r>
                      <a:rPr lang="en-US" b="0" i="1" smtClean="0">
                        <a:latin typeface="Cambria Math" panose="02040503050406030204" pitchFamily="18" charset="0"/>
                      </a:rPr>
                      <m:t>0⋅</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4</m:t>
                        </m:r>
                      </m:den>
                    </m:f>
                    <m:r>
                      <a:rPr lang="en-US" b="0" i="1" smtClean="0">
                        <a:latin typeface="Cambria Math" panose="02040503050406030204" pitchFamily="18" charset="0"/>
                      </a:rPr>
                      <m:t>+2⋅</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8</m:t>
                        </m:r>
                      </m:den>
                    </m:f>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2</m:t>
                        </m:r>
                      </m:sub>
                    </m:sSub>
                    <m:r>
                      <a:rPr lang="en-US" b="0" i="1" smtClean="0">
                        <a:latin typeface="Cambria Math" panose="02040503050406030204" pitchFamily="18" charset="0"/>
                      </a:rPr>
                      <m:t>𝑛</m:t>
                    </m:r>
                    <m:r>
                      <a:rPr lang="en-US" b="0" i="1" smtClean="0">
                        <a:latin typeface="Cambria Math" panose="02040503050406030204" pitchFamily="18" charset="0"/>
                      </a:rPr>
                      <m:t>⋅1</m:t>
                    </m:r>
                  </m:oMath>
                </a14:m>
                <a:endParaRPr lang="en-US" dirty="0"/>
              </a:p>
              <a:p>
                <a:pPr lvl="1"/>
                <a14:m>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=0</m:t>
                        </m:r>
                      </m:sub>
                      <m:sup>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0" smtClean="0">
                                    <a:latin typeface="Cambria Math" panose="02040503050406030204" pitchFamily="18" charset="0"/>
                                  </a:rPr>
                                  <m:t>2</m:t>
                                </m:r>
                              </m:sub>
                            </m:sSub>
                          </m:fName>
                          <m:e>
                            <m:r>
                              <a:rPr lang="en-US" b="0" i="1" smtClean="0">
                                <a:latin typeface="Cambria Math" panose="02040503050406030204" pitchFamily="18" charset="0"/>
                              </a:rPr>
                              <m:t>𝑛</m:t>
                            </m:r>
                          </m:e>
                        </m:func>
                      </m:sup>
                      <m:e>
                        <m:r>
                          <a:rPr lang="en-US" b="0" i="1" smtClean="0">
                            <a:latin typeface="Cambria Math" panose="02040503050406030204" pitchFamily="18" charset="0"/>
                          </a:rPr>
                          <m:t>𝑖</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𝑖</m:t>
                                </m:r>
                                <m:r>
                                  <a:rPr lang="en-US" b="0" i="1" smtClean="0">
                                    <a:latin typeface="Cambria Math" panose="02040503050406030204" pitchFamily="18" charset="0"/>
                                  </a:rPr>
                                  <m:t>+1</m:t>
                                </m:r>
                              </m:sup>
                            </m:sSup>
                          </m:den>
                        </m:f>
                        <m:r>
                          <a:rPr lang="en-US" b="0" i="1" smtClean="0">
                            <a:latin typeface="Cambria Math" panose="02040503050406030204" pitchFamily="18" charset="0"/>
                          </a:rPr>
                          <m:t>=</m:t>
                        </m:r>
                      </m:e>
                    </m:nary>
                    <m:r>
                      <a:rPr lang="en-US" b="0" i="1" smtClean="0">
                        <a:latin typeface="Cambria Math" panose="02040503050406030204" pitchFamily="18" charset="0"/>
                      </a:rPr>
                      <m:t>𝑛</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=0</m:t>
                        </m:r>
                      </m:sub>
                      <m:sup>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a:latin typeface="Cambria Math" panose="02040503050406030204" pitchFamily="18" charset="0"/>
                                  </a:rPr>
                                  <m:t>2</m:t>
                                </m:r>
                              </m:sub>
                            </m:sSub>
                          </m:fName>
                          <m:e>
                            <m:r>
                              <a:rPr lang="en-US" i="1">
                                <a:latin typeface="Cambria Math" panose="02040503050406030204" pitchFamily="18" charset="0"/>
                              </a:rPr>
                              <m:t>𝑛</m:t>
                            </m:r>
                          </m:e>
                        </m:func>
                      </m:sup>
                      <m:e>
                        <m:f>
                          <m:fPr>
                            <m:ctrlPr>
                              <a:rPr lang="en-US" i="1">
                                <a:latin typeface="Cambria Math" panose="02040503050406030204" pitchFamily="18" charset="0"/>
                              </a:rPr>
                            </m:ctrlPr>
                          </m:fPr>
                          <m:num>
                            <m:r>
                              <a:rPr lang="en-US" b="0" i="1" smtClean="0">
                                <a:latin typeface="Cambria Math" panose="02040503050406030204" pitchFamily="18" charset="0"/>
                              </a:rPr>
                              <m:t>𝑖</m:t>
                            </m:r>
                          </m:num>
                          <m:den>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𝑖</m:t>
                                </m:r>
                                <m:r>
                                  <a:rPr lang="en-US" i="1">
                                    <a:latin typeface="Cambria Math" panose="02040503050406030204" pitchFamily="18" charset="0"/>
                                  </a:rPr>
                                  <m:t>+1</m:t>
                                </m:r>
                              </m:sup>
                            </m:sSup>
                          </m:den>
                        </m:f>
                      </m:e>
                    </m:nary>
                    <m:r>
                      <a:rPr lang="en-US" b="0" i="1" smtClean="0">
                        <a:latin typeface="Cambria Math" panose="02040503050406030204" pitchFamily="18" charset="0"/>
                      </a:rPr>
                      <m:t>≤</m:t>
                    </m:r>
                    <m:r>
                      <a:rPr lang="en-US" i="1">
                        <a:latin typeface="Cambria Math" panose="02040503050406030204" pitchFamily="18" charset="0"/>
                      </a:rPr>
                      <m:t>𝑛</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m:t>
                        </m:r>
                        <m:r>
                          <a:rPr lang="en-US" i="1" smtClean="0">
                            <a:latin typeface="Cambria Math" panose="02040503050406030204" pitchFamily="18" charset="0"/>
                          </a:rPr>
                          <m:t>0</m:t>
                        </m:r>
                      </m:sub>
                      <m:sup>
                        <m:r>
                          <a:rPr lang="en-US" b="0" i="1" smtClean="0">
                            <a:latin typeface="Cambria Math" panose="02040503050406030204" pitchFamily="18" charset="0"/>
                          </a:rPr>
                          <m:t>∞</m:t>
                        </m:r>
                      </m:sup>
                      <m:e>
                        <m:f>
                          <m:fPr>
                            <m:ctrlPr>
                              <a:rPr lang="en-US" i="1">
                                <a:latin typeface="Cambria Math" panose="02040503050406030204" pitchFamily="18" charset="0"/>
                              </a:rPr>
                            </m:ctrlPr>
                          </m:fPr>
                          <m:num>
                            <m:r>
                              <a:rPr lang="en-US" i="1">
                                <a:latin typeface="Cambria Math" panose="02040503050406030204" pitchFamily="18" charset="0"/>
                              </a:rPr>
                              <m:t>𝑖</m:t>
                            </m:r>
                          </m:num>
                          <m:den>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𝑖</m:t>
                                </m:r>
                                <m:r>
                                  <a:rPr lang="en-US" i="1">
                                    <a:latin typeface="Cambria Math" panose="02040503050406030204" pitchFamily="18" charset="0"/>
                                  </a:rPr>
                                  <m:t>+1</m:t>
                                </m:r>
                              </m:sup>
                            </m:sSup>
                          </m:den>
                        </m:f>
                      </m:e>
                    </m:nary>
                    <m:r>
                      <a:rPr lang="en-US" b="0" i="1" smtClean="0">
                        <a:latin typeface="Cambria Math" panose="02040503050406030204" pitchFamily="18" charset="0"/>
                      </a:rPr>
                      <m:t>=2</m:t>
                    </m:r>
                    <m:r>
                      <a:rPr lang="en-US" b="0" i="1" smtClean="0">
                        <a:latin typeface="Cambria Math" panose="02040503050406030204" pitchFamily="18" charset="0"/>
                      </a:rPr>
                      <m:t>𝑛</m:t>
                    </m:r>
                  </m:oMath>
                </a14:m>
                <a:endParaRPr lang="en-US" dirty="0"/>
              </a:p>
              <a:p>
                <a:pPr lvl="1"/>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FB2AD650-F8A0-B91B-693E-62C927BB085B}"/>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CBCC700C-D33E-C7BE-D22A-52141D1C4A19}"/>
              </a:ext>
            </a:extLst>
          </p:cNvPr>
          <p:cNvSpPr txBox="1"/>
          <p:nvPr/>
        </p:nvSpPr>
        <p:spPr>
          <a:xfrm>
            <a:off x="8342620" y="4372908"/>
            <a:ext cx="3263779" cy="1938992"/>
          </a:xfrm>
          <a:prstGeom prst="rect">
            <a:avLst/>
          </a:prstGeom>
          <a:noFill/>
        </p:spPr>
        <p:txBody>
          <a:bodyPr wrap="none" rtlCol="0">
            <a:spAutoFit/>
          </a:bodyPr>
          <a:lstStyle/>
          <a:p>
            <a:r>
              <a:rPr lang="en-US" sz="2400" dirty="0" err="1"/>
              <a:t>buildHeap</a:t>
            </a:r>
            <a:r>
              <a:rPr lang="en-US" sz="2400" dirty="0"/>
              <a:t>(){</a:t>
            </a:r>
          </a:p>
          <a:p>
            <a:r>
              <a:rPr lang="en-US" sz="2400" dirty="0"/>
              <a:t>    for(int </a:t>
            </a:r>
            <a:r>
              <a:rPr lang="en-US" sz="2400" dirty="0" err="1"/>
              <a:t>i</a:t>
            </a:r>
            <a:r>
              <a:rPr lang="en-US" sz="2400" dirty="0"/>
              <a:t> = size; </a:t>
            </a:r>
            <a:r>
              <a:rPr lang="en-US" sz="2400" dirty="0" err="1"/>
              <a:t>i</a:t>
            </a:r>
            <a:r>
              <a:rPr lang="en-US" sz="2400" dirty="0"/>
              <a:t>&gt;0; </a:t>
            </a:r>
            <a:r>
              <a:rPr lang="en-US" sz="2400" dirty="0" err="1"/>
              <a:t>i</a:t>
            </a:r>
            <a:r>
              <a:rPr lang="en-US" sz="2400" dirty="0"/>
              <a:t>--){</a:t>
            </a:r>
          </a:p>
          <a:p>
            <a:r>
              <a:rPr lang="en-US" sz="2400" dirty="0"/>
              <a:t>        </a:t>
            </a:r>
            <a:r>
              <a:rPr lang="en-US" sz="2400" dirty="0" err="1"/>
              <a:t>percolateDown</a:t>
            </a:r>
            <a:r>
              <a:rPr lang="en-US" sz="2400" dirty="0"/>
              <a:t>(</a:t>
            </a:r>
            <a:r>
              <a:rPr lang="en-US" sz="2400" dirty="0" err="1"/>
              <a:t>i</a:t>
            </a:r>
            <a:r>
              <a:rPr lang="en-US" sz="2400" dirty="0"/>
              <a:t>);</a:t>
            </a:r>
          </a:p>
          <a:p>
            <a:r>
              <a:rPr lang="en-US" sz="2400" dirty="0"/>
              <a:t>    }</a:t>
            </a:r>
          </a:p>
          <a:p>
            <a:r>
              <a:rPr lang="en-US" sz="2400" dirty="0"/>
              <a:t>}</a:t>
            </a:r>
          </a:p>
        </p:txBody>
      </p:sp>
    </p:spTree>
    <p:extLst>
      <p:ext uri="{BB962C8B-B14F-4D97-AF65-F5344CB8AC3E}">
        <p14:creationId xmlns:p14="http://schemas.microsoft.com/office/powerpoint/2010/main" val="12919845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2C029-E528-0F03-08DA-EC67707CC3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9C3FC2-156A-2139-EE7B-81A8471D7EA3}"/>
              </a:ext>
            </a:extLst>
          </p:cNvPr>
          <p:cNvSpPr>
            <a:spLocks noGrp="1"/>
          </p:cNvSpPr>
          <p:nvPr>
            <p:ph type="title"/>
          </p:nvPr>
        </p:nvSpPr>
        <p:spPr/>
        <p:txBody>
          <a:bodyPr/>
          <a:lstStyle/>
          <a:p>
            <a:r>
              <a:rPr lang="en-US" dirty="0"/>
              <a:t>Heap Sort (Example)</a:t>
            </a:r>
          </a:p>
        </p:txBody>
      </p:sp>
      <p:sp>
        <p:nvSpPr>
          <p:cNvPr id="3" name="Content Placeholder 2">
            <a:extLst>
              <a:ext uri="{FF2B5EF4-FFF2-40B4-BE49-F238E27FC236}">
                <a16:creationId xmlns:a16="http://schemas.microsoft.com/office/drawing/2014/main" id="{C5F62A60-0D5F-7E5D-210D-366F84A10E5C}"/>
              </a:ext>
            </a:extLst>
          </p:cNvPr>
          <p:cNvSpPr>
            <a:spLocks noGrp="1"/>
          </p:cNvSpPr>
          <p:nvPr>
            <p:ph idx="1"/>
          </p:nvPr>
        </p:nvSpPr>
        <p:spPr>
          <a:xfrm>
            <a:off x="1981200" y="1351280"/>
            <a:ext cx="8229600" cy="1066800"/>
          </a:xfrm>
        </p:spPr>
        <p:txBody>
          <a:bodyPr>
            <a:normAutofit fontScale="92500"/>
          </a:bodyPr>
          <a:lstStyle/>
          <a:p>
            <a:r>
              <a:rPr lang="en-US" dirty="0">
                <a:solidFill>
                  <a:schemeClr val="accent1"/>
                </a:solidFill>
              </a:rPr>
              <a:t>Idea</a:t>
            </a:r>
            <a:r>
              <a:rPr lang="en-US" dirty="0"/>
              <a:t>: Build a </a:t>
            </a:r>
            <a:r>
              <a:rPr lang="en-US" dirty="0" err="1"/>
              <a:t>maxHeap</a:t>
            </a:r>
            <a:r>
              <a:rPr lang="en-US" dirty="0"/>
              <a:t>, repeatedly extract the max element from the heap to build sorted list Right-to-Left</a:t>
            </a:r>
            <a:endParaRPr lang="en-US" dirty="0">
              <a:solidFill>
                <a:srgbClr val="FF33CC"/>
              </a:solidFill>
            </a:endParaRPr>
          </a:p>
        </p:txBody>
      </p:sp>
      <p:sp>
        <p:nvSpPr>
          <p:cNvPr id="28" name="TextBox 27">
            <a:extLst>
              <a:ext uri="{FF2B5EF4-FFF2-40B4-BE49-F238E27FC236}">
                <a16:creationId xmlns:a16="http://schemas.microsoft.com/office/drawing/2014/main" id="{E92E4CEF-1E92-D2D6-5F09-8B8996BDE8E3}"/>
              </a:ext>
            </a:extLst>
          </p:cNvPr>
          <p:cNvSpPr txBox="1"/>
          <p:nvPr/>
        </p:nvSpPr>
        <p:spPr>
          <a:xfrm>
            <a:off x="1025232" y="3167225"/>
            <a:ext cx="2209800" cy="1569660"/>
          </a:xfrm>
          <a:prstGeom prst="rect">
            <a:avLst/>
          </a:prstGeom>
          <a:noFill/>
        </p:spPr>
        <p:txBody>
          <a:bodyPr wrap="square" rtlCol="0">
            <a:spAutoFit/>
          </a:bodyPr>
          <a:lstStyle/>
          <a:p>
            <a:r>
              <a:rPr lang="en-US" sz="2400" dirty="0">
                <a:solidFill>
                  <a:srgbClr val="0070C0"/>
                </a:solidFill>
              </a:rPr>
              <a:t>Max Heap Property</a:t>
            </a:r>
            <a:r>
              <a:rPr lang="en-US" sz="2400" dirty="0"/>
              <a:t>: Each node is larger than its children</a:t>
            </a:r>
          </a:p>
        </p:txBody>
      </p:sp>
      <p:grpSp>
        <p:nvGrpSpPr>
          <p:cNvPr id="6" name="Group 5" descr="A max heap containing 10 items, making for a binary tree of 4 levels. The last level has 3 nodes in it. The nodes are as follows:&#10;&#10;- The root node is 10&#10;- the left child of 10 is 9, the right child is 6&#10;- the left child of 9 is 8, the right child is 7&#10;- the left child of 6 is 5, the right child is 2&#10;- the left child of 8 is 4, the right child is 1&#10;- the left child of 7 is 3, it has no right child&#10;- nodes 5, 2, 4, 1, and 3 are all leaves">
            <a:extLst>
              <a:ext uri="{FF2B5EF4-FFF2-40B4-BE49-F238E27FC236}">
                <a16:creationId xmlns:a16="http://schemas.microsoft.com/office/drawing/2014/main" id="{4427987A-55E3-5493-7734-1F53AE868D15}"/>
              </a:ext>
            </a:extLst>
          </p:cNvPr>
          <p:cNvGrpSpPr/>
          <p:nvPr/>
        </p:nvGrpSpPr>
        <p:grpSpPr>
          <a:xfrm>
            <a:off x="3235032" y="2288754"/>
            <a:ext cx="6934200" cy="3326602"/>
            <a:chOff x="2590801" y="3347010"/>
            <a:chExt cx="6934200" cy="3326602"/>
          </a:xfrm>
        </p:grpSpPr>
        <p:sp>
          <p:nvSpPr>
            <p:cNvPr id="5" name="Oval 4">
              <a:extLst>
                <a:ext uri="{FF2B5EF4-FFF2-40B4-BE49-F238E27FC236}">
                  <a16:creationId xmlns:a16="http://schemas.microsoft.com/office/drawing/2014/main" id="{AAF12DFA-DFDB-699D-A2D4-65C3DBD4597B}"/>
                </a:ext>
              </a:extLst>
            </p:cNvPr>
            <p:cNvSpPr/>
            <p:nvPr/>
          </p:nvSpPr>
          <p:spPr>
            <a:xfrm>
              <a:off x="5996855" y="334701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99" name="Oval 98">
              <a:extLst>
                <a:ext uri="{FF2B5EF4-FFF2-40B4-BE49-F238E27FC236}">
                  <a16:creationId xmlns:a16="http://schemas.microsoft.com/office/drawing/2014/main" id="{D5C86E45-171D-B695-4332-BE30A6CA87EB}"/>
                </a:ext>
              </a:extLst>
            </p:cNvPr>
            <p:cNvSpPr/>
            <p:nvPr/>
          </p:nvSpPr>
          <p:spPr>
            <a:xfrm>
              <a:off x="4191001" y="4021949"/>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100" name="Oval 99">
              <a:extLst>
                <a:ext uri="{FF2B5EF4-FFF2-40B4-BE49-F238E27FC236}">
                  <a16:creationId xmlns:a16="http://schemas.microsoft.com/office/drawing/2014/main" id="{60A65023-BD9C-E5A8-7DC2-97232EA81D74}"/>
                </a:ext>
              </a:extLst>
            </p:cNvPr>
            <p:cNvSpPr/>
            <p:nvPr/>
          </p:nvSpPr>
          <p:spPr>
            <a:xfrm>
              <a:off x="7858499" y="3993573"/>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101" name="Oval 100">
              <a:extLst>
                <a:ext uri="{FF2B5EF4-FFF2-40B4-BE49-F238E27FC236}">
                  <a16:creationId xmlns:a16="http://schemas.microsoft.com/office/drawing/2014/main" id="{CE033F84-8F0E-6F7C-3F02-5BD97AA791CA}"/>
                </a:ext>
              </a:extLst>
            </p:cNvPr>
            <p:cNvSpPr/>
            <p:nvPr/>
          </p:nvSpPr>
          <p:spPr>
            <a:xfrm>
              <a:off x="3200401" y="472316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102" name="Oval 101">
              <a:extLst>
                <a:ext uri="{FF2B5EF4-FFF2-40B4-BE49-F238E27FC236}">
                  <a16:creationId xmlns:a16="http://schemas.microsoft.com/office/drawing/2014/main" id="{E4CA5710-7761-79AA-4E64-75DE81A71D26}"/>
                </a:ext>
              </a:extLst>
            </p:cNvPr>
            <p:cNvSpPr/>
            <p:nvPr/>
          </p:nvSpPr>
          <p:spPr>
            <a:xfrm>
              <a:off x="5211206" y="4765028"/>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103" name="Oval 102">
              <a:extLst>
                <a:ext uri="{FF2B5EF4-FFF2-40B4-BE49-F238E27FC236}">
                  <a16:creationId xmlns:a16="http://schemas.microsoft.com/office/drawing/2014/main" id="{8C9A65AD-AD32-A1DC-A4DF-34DD00DD7978}"/>
                </a:ext>
              </a:extLst>
            </p:cNvPr>
            <p:cNvSpPr/>
            <p:nvPr/>
          </p:nvSpPr>
          <p:spPr>
            <a:xfrm>
              <a:off x="6934201" y="468165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04" name="Oval 103">
              <a:extLst>
                <a:ext uri="{FF2B5EF4-FFF2-40B4-BE49-F238E27FC236}">
                  <a16:creationId xmlns:a16="http://schemas.microsoft.com/office/drawing/2014/main" id="{56D71B4A-DF4F-B479-3D00-08232FDABC14}"/>
                </a:ext>
              </a:extLst>
            </p:cNvPr>
            <p:cNvSpPr/>
            <p:nvPr/>
          </p:nvSpPr>
          <p:spPr>
            <a:xfrm>
              <a:off x="8836924" y="468165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05" name="Oval 104">
              <a:extLst>
                <a:ext uri="{FF2B5EF4-FFF2-40B4-BE49-F238E27FC236}">
                  <a16:creationId xmlns:a16="http://schemas.microsoft.com/office/drawing/2014/main" id="{5B5D4A2B-DF3F-769F-407B-BEE0324B089F}"/>
                </a:ext>
              </a:extLst>
            </p:cNvPr>
            <p:cNvSpPr/>
            <p:nvPr/>
          </p:nvSpPr>
          <p:spPr>
            <a:xfrm>
              <a:off x="2590801" y="569240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06" name="Oval 105">
              <a:extLst>
                <a:ext uri="{FF2B5EF4-FFF2-40B4-BE49-F238E27FC236}">
                  <a16:creationId xmlns:a16="http://schemas.microsoft.com/office/drawing/2014/main" id="{9CA67041-7983-60C3-676A-7C98A82BFBF8}"/>
                </a:ext>
              </a:extLst>
            </p:cNvPr>
            <p:cNvSpPr/>
            <p:nvPr/>
          </p:nvSpPr>
          <p:spPr>
            <a:xfrm>
              <a:off x="3733801" y="569240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07" name="Oval 106">
              <a:extLst>
                <a:ext uri="{FF2B5EF4-FFF2-40B4-BE49-F238E27FC236}">
                  <a16:creationId xmlns:a16="http://schemas.microsoft.com/office/drawing/2014/main" id="{F021BC32-BE53-AEBE-6E15-50683EAF488B}"/>
                </a:ext>
              </a:extLst>
            </p:cNvPr>
            <p:cNvSpPr/>
            <p:nvPr/>
          </p:nvSpPr>
          <p:spPr>
            <a:xfrm>
              <a:off x="4648201" y="5674527"/>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cxnSp>
          <p:nvCxnSpPr>
            <p:cNvPr id="7" name="Straight Connector 6">
              <a:extLst>
                <a:ext uri="{FF2B5EF4-FFF2-40B4-BE49-F238E27FC236}">
                  <a16:creationId xmlns:a16="http://schemas.microsoft.com/office/drawing/2014/main" id="{505DE2C1-0D30-4AA5-34B5-8A46C6BB46F9}"/>
                </a:ext>
              </a:extLst>
            </p:cNvPr>
            <p:cNvCxnSpPr>
              <a:stCxn id="5" idx="2"/>
              <a:endCxn id="99" idx="7"/>
            </p:cNvCxnSpPr>
            <p:nvPr/>
          </p:nvCxnSpPr>
          <p:spPr>
            <a:xfrm flipH="1">
              <a:off x="4778310" y="3691049"/>
              <a:ext cx="1218544" cy="431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818975C-CB2C-1BF3-3529-AC2A60719819}"/>
                </a:ext>
              </a:extLst>
            </p:cNvPr>
            <p:cNvCxnSpPr>
              <a:stCxn id="5" idx="6"/>
              <a:endCxn id="100" idx="1"/>
            </p:cNvCxnSpPr>
            <p:nvPr/>
          </p:nvCxnSpPr>
          <p:spPr>
            <a:xfrm>
              <a:off x="6684931" y="3691049"/>
              <a:ext cx="1274334" cy="4032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2DDB2099-0631-1AE4-778A-06ED0330AE6B}"/>
                </a:ext>
              </a:extLst>
            </p:cNvPr>
            <p:cNvCxnSpPr>
              <a:stCxn id="102" idx="1"/>
              <a:endCxn id="99" idx="5"/>
            </p:cNvCxnSpPr>
            <p:nvPr/>
          </p:nvCxnSpPr>
          <p:spPr>
            <a:xfrm flipH="1" flipV="1">
              <a:off x="4778310" y="4609258"/>
              <a:ext cx="533662" cy="2565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157C6CE-274B-9474-2680-A85398D5AD5E}"/>
                </a:ext>
              </a:extLst>
            </p:cNvPr>
            <p:cNvCxnSpPr>
              <a:stCxn id="101" idx="7"/>
              <a:endCxn id="99" idx="3"/>
            </p:cNvCxnSpPr>
            <p:nvPr/>
          </p:nvCxnSpPr>
          <p:spPr>
            <a:xfrm flipV="1">
              <a:off x="3787711" y="4609258"/>
              <a:ext cx="504057" cy="2146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5CD014B-D8AC-775A-594F-E1E221E29141}"/>
                </a:ext>
              </a:extLst>
            </p:cNvPr>
            <p:cNvCxnSpPr>
              <a:stCxn id="106" idx="0"/>
              <a:endCxn id="101" idx="5"/>
            </p:cNvCxnSpPr>
            <p:nvPr/>
          </p:nvCxnSpPr>
          <p:spPr>
            <a:xfrm flipH="1" flipV="1">
              <a:off x="3787711" y="5310473"/>
              <a:ext cx="290129"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7EE20E4-8A05-8D82-D3FC-1368E047EB57}"/>
                </a:ext>
              </a:extLst>
            </p:cNvPr>
            <p:cNvCxnSpPr>
              <a:stCxn id="105" idx="0"/>
              <a:endCxn id="101" idx="3"/>
            </p:cNvCxnSpPr>
            <p:nvPr/>
          </p:nvCxnSpPr>
          <p:spPr>
            <a:xfrm flipV="1">
              <a:off x="2934839" y="5310473"/>
              <a:ext cx="366328"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11DFC83-A2D5-6EA7-D476-10A5D695D4C0}"/>
                </a:ext>
              </a:extLst>
            </p:cNvPr>
            <p:cNvCxnSpPr>
              <a:stCxn id="107" idx="0"/>
              <a:endCxn id="102" idx="3"/>
            </p:cNvCxnSpPr>
            <p:nvPr/>
          </p:nvCxnSpPr>
          <p:spPr>
            <a:xfrm flipV="1">
              <a:off x="4992240" y="5352338"/>
              <a:ext cx="319733" cy="322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1ADFD23C-89FF-79E9-32C0-2D283DE3CFE6}"/>
                </a:ext>
              </a:extLst>
            </p:cNvPr>
            <p:cNvCxnSpPr>
              <a:stCxn id="103" idx="7"/>
              <a:endCxn id="100" idx="3"/>
            </p:cNvCxnSpPr>
            <p:nvPr/>
          </p:nvCxnSpPr>
          <p:spPr>
            <a:xfrm flipV="1">
              <a:off x="7521511" y="4580882"/>
              <a:ext cx="437755"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3699ED4-1AC9-029C-C966-367C1CAEB9B6}"/>
                </a:ext>
              </a:extLst>
            </p:cNvPr>
            <p:cNvCxnSpPr>
              <a:stCxn id="104" idx="1"/>
              <a:endCxn id="100" idx="5"/>
            </p:cNvCxnSpPr>
            <p:nvPr/>
          </p:nvCxnSpPr>
          <p:spPr>
            <a:xfrm flipH="1" flipV="1">
              <a:off x="8445808" y="4580882"/>
              <a:ext cx="491882"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TextBox 127">
              <a:extLst>
                <a:ext uri="{FF2B5EF4-FFF2-40B4-BE49-F238E27FC236}">
                  <a16:creationId xmlns:a16="http://schemas.microsoft.com/office/drawing/2014/main" id="{EEDDDED1-FC25-F48E-5EFB-687F26FBE96C}"/>
                </a:ext>
              </a:extLst>
            </p:cNvPr>
            <p:cNvSpPr txBox="1"/>
            <p:nvPr/>
          </p:nvSpPr>
          <p:spPr>
            <a:xfrm>
              <a:off x="6190049" y="4056396"/>
              <a:ext cx="301686" cy="369332"/>
            </a:xfrm>
            <a:prstGeom prst="rect">
              <a:avLst/>
            </a:prstGeom>
            <a:noFill/>
          </p:spPr>
          <p:txBody>
            <a:bodyPr wrap="none" rtlCol="0">
              <a:spAutoFit/>
            </a:bodyPr>
            <a:lstStyle/>
            <a:p>
              <a:r>
                <a:rPr lang="en-US" dirty="0">
                  <a:solidFill>
                    <a:srgbClr val="FF33CC"/>
                  </a:solidFill>
                </a:rPr>
                <a:t>0</a:t>
              </a:r>
            </a:p>
          </p:txBody>
        </p:sp>
        <p:sp>
          <p:nvSpPr>
            <p:cNvPr id="129" name="TextBox 128">
              <a:extLst>
                <a:ext uri="{FF2B5EF4-FFF2-40B4-BE49-F238E27FC236}">
                  <a16:creationId xmlns:a16="http://schemas.microsoft.com/office/drawing/2014/main" id="{60DCB7A0-36EF-AC36-FA9C-CA93CCB02D48}"/>
                </a:ext>
              </a:extLst>
            </p:cNvPr>
            <p:cNvSpPr txBox="1"/>
            <p:nvPr/>
          </p:nvSpPr>
          <p:spPr>
            <a:xfrm>
              <a:off x="4384195" y="4716751"/>
              <a:ext cx="301686" cy="369332"/>
            </a:xfrm>
            <a:prstGeom prst="rect">
              <a:avLst/>
            </a:prstGeom>
            <a:noFill/>
          </p:spPr>
          <p:txBody>
            <a:bodyPr wrap="none" rtlCol="0">
              <a:spAutoFit/>
            </a:bodyPr>
            <a:lstStyle/>
            <a:p>
              <a:r>
                <a:rPr lang="en-US" dirty="0">
                  <a:solidFill>
                    <a:srgbClr val="FF33CC"/>
                  </a:solidFill>
                </a:rPr>
                <a:t>1</a:t>
              </a:r>
            </a:p>
          </p:txBody>
        </p:sp>
        <p:sp>
          <p:nvSpPr>
            <p:cNvPr id="130" name="TextBox 129">
              <a:extLst>
                <a:ext uri="{FF2B5EF4-FFF2-40B4-BE49-F238E27FC236}">
                  <a16:creationId xmlns:a16="http://schemas.microsoft.com/office/drawing/2014/main" id="{B0557F78-9945-B6C3-48B1-BC73C686C49E}"/>
                </a:ext>
              </a:extLst>
            </p:cNvPr>
            <p:cNvSpPr txBox="1"/>
            <p:nvPr/>
          </p:nvSpPr>
          <p:spPr>
            <a:xfrm>
              <a:off x="8051693" y="4656355"/>
              <a:ext cx="301686" cy="369332"/>
            </a:xfrm>
            <a:prstGeom prst="rect">
              <a:avLst/>
            </a:prstGeom>
            <a:noFill/>
          </p:spPr>
          <p:txBody>
            <a:bodyPr wrap="none" rtlCol="0">
              <a:spAutoFit/>
            </a:bodyPr>
            <a:lstStyle/>
            <a:p>
              <a:r>
                <a:rPr lang="en-US" dirty="0">
                  <a:solidFill>
                    <a:srgbClr val="FF33CC"/>
                  </a:solidFill>
                </a:rPr>
                <a:t>2</a:t>
              </a:r>
            </a:p>
          </p:txBody>
        </p:sp>
        <p:sp>
          <p:nvSpPr>
            <p:cNvPr id="131" name="TextBox 130">
              <a:extLst>
                <a:ext uri="{FF2B5EF4-FFF2-40B4-BE49-F238E27FC236}">
                  <a16:creationId xmlns:a16="http://schemas.microsoft.com/office/drawing/2014/main" id="{2B03D040-A210-FE12-5B08-C71368826EF4}"/>
                </a:ext>
              </a:extLst>
            </p:cNvPr>
            <p:cNvSpPr txBox="1"/>
            <p:nvPr/>
          </p:nvSpPr>
          <p:spPr>
            <a:xfrm>
              <a:off x="3352081" y="5411240"/>
              <a:ext cx="301686" cy="369332"/>
            </a:xfrm>
            <a:prstGeom prst="rect">
              <a:avLst/>
            </a:prstGeom>
            <a:noFill/>
          </p:spPr>
          <p:txBody>
            <a:bodyPr wrap="none" rtlCol="0">
              <a:spAutoFit/>
            </a:bodyPr>
            <a:lstStyle/>
            <a:p>
              <a:r>
                <a:rPr lang="en-US" dirty="0">
                  <a:solidFill>
                    <a:srgbClr val="FF33CC"/>
                  </a:solidFill>
                </a:rPr>
                <a:t>3</a:t>
              </a:r>
            </a:p>
          </p:txBody>
        </p:sp>
        <p:sp>
          <p:nvSpPr>
            <p:cNvPr id="132" name="TextBox 131">
              <a:extLst>
                <a:ext uri="{FF2B5EF4-FFF2-40B4-BE49-F238E27FC236}">
                  <a16:creationId xmlns:a16="http://schemas.microsoft.com/office/drawing/2014/main" id="{5F23663C-4FA9-6DA9-89E7-8DDF377C7326}"/>
                </a:ext>
              </a:extLst>
            </p:cNvPr>
            <p:cNvSpPr txBox="1"/>
            <p:nvPr/>
          </p:nvSpPr>
          <p:spPr>
            <a:xfrm>
              <a:off x="7122005" y="5352337"/>
              <a:ext cx="301686" cy="369332"/>
            </a:xfrm>
            <a:prstGeom prst="rect">
              <a:avLst/>
            </a:prstGeom>
            <a:noFill/>
          </p:spPr>
          <p:txBody>
            <a:bodyPr wrap="none" rtlCol="0">
              <a:spAutoFit/>
            </a:bodyPr>
            <a:lstStyle/>
            <a:p>
              <a:r>
                <a:rPr lang="en-US" dirty="0">
                  <a:solidFill>
                    <a:srgbClr val="FF33CC"/>
                  </a:solidFill>
                </a:rPr>
                <a:t>5</a:t>
              </a:r>
            </a:p>
          </p:txBody>
        </p:sp>
        <p:sp>
          <p:nvSpPr>
            <p:cNvPr id="133" name="TextBox 132">
              <a:extLst>
                <a:ext uri="{FF2B5EF4-FFF2-40B4-BE49-F238E27FC236}">
                  <a16:creationId xmlns:a16="http://schemas.microsoft.com/office/drawing/2014/main" id="{9815A717-C269-9408-1307-5E8E95DB459C}"/>
                </a:ext>
              </a:extLst>
            </p:cNvPr>
            <p:cNvSpPr txBox="1"/>
            <p:nvPr/>
          </p:nvSpPr>
          <p:spPr>
            <a:xfrm>
              <a:off x="5404400" y="5448562"/>
              <a:ext cx="301686" cy="369332"/>
            </a:xfrm>
            <a:prstGeom prst="rect">
              <a:avLst/>
            </a:prstGeom>
            <a:noFill/>
          </p:spPr>
          <p:txBody>
            <a:bodyPr wrap="none" rtlCol="0">
              <a:spAutoFit/>
            </a:bodyPr>
            <a:lstStyle/>
            <a:p>
              <a:r>
                <a:rPr lang="en-US" dirty="0">
                  <a:solidFill>
                    <a:srgbClr val="FF33CC"/>
                  </a:solidFill>
                </a:rPr>
                <a:t>4</a:t>
              </a:r>
            </a:p>
          </p:txBody>
        </p:sp>
        <p:sp>
          <p:nvSpPr>
            <p:cNvPr id="134" name="TextBox 133">
              <a:extLst>
                <a:ext uri="{FF2B5EF4-FFF2-40B4-BE49-F238E27FC236}">
                  <a16:creationId xmlns:a16="http://schemas.microsoft.com/office/drawing/2014/main" id="{F2BF7A25-785B-BEF1-C713-29F7E52456A2}"/>
                </a:ext>
              </a:extLst>
            </p:cNvPr>
            <p:cNvSpPr txBox="1"/>
            <p:nvPr/>
          </p:nvSpPr>
          <p:spPr>
            <a:xfrm>
              <a:off x="9030118" y="5369726"/>
              <a:ext cx="301686" cy="369332"/>
            </a:xfrm>
            <a:prstGeom prst="rect">
              <a:avLst/>
            </a:prstGeom>
            <a:noFill/>
          </p:spPr>
          <p:txBody>
            <a:bodyPr wrap="none" rtlCol="0">
              <a:spAutoFit/>
            </a:bodyPr>
            <a:lstStyle/>
            <a:p>
              <a:r>
                <a:rPr lang="en-US" dirty="0">
                  <a:solidFill>
                    <a:srgbClr val="FF33CC"/>
                  </a:solidFill>
                </a:rPr>
                <a:t>6</a:t>
              </a:r>
            </a:p>
          </p:txBody>
        </p:sp>
        <p:sp>
          <p:nvSpPr>
            <p:cNvPr id="135" name="TextBox 134">
              <a:extLst>
                <a:ext uri="{FF2B5EF4-FFF2-40B4-BE49-F238E27FC236}">
                  <a16:creationId xmlns:a16="http://schemas.microsoft.com/office/drawing/2014/main" id="{BC408F18-9F69-3E7E-6D57-063A81DF2553}"/>
                </a:ext>
              </a:extLst>
            </p:cNvPr>
            <p:cNvSpPr txBox="1"/>
            <p:nvPr/>
          </p:nvSpPr>
          <p:spPr>
            <a:xfrm>
              <a:off x="2783996" y="6304280"/>
              <a:ext cx="301686" cy="369332"/>
            </a:xfrm>
            <a:prstGeom prst="rect">
              <a:avLst/>
            </a:prstGeom>
            <a:noFill/>
          </p:spPr>
          <p:txBody>
            <a:bodyPr wrap="none" rtlCol="0">
              <a:spAutoFit/>
            </a:bodyPr>
            <a:lstStyle/>
            <a:p>
              <a:r>
                <a:rPr lang="en-US" dirty="0">
                  <a:solidFill>
                    <a:srgbClr val="FF33CC"/>
                  </a:solidFill>
                </a:rPr>
                <a:t>7</a:t>
              </a:r>
            </a:p>
          </p:txBody>
        </p:sp>
        <p:sp>
          <p:nvSpPr>
            <p:cNvPr id="136" name="TextBox 135">
              <a:extLst>
                <a:ext uri="{FF2B5EF4-FFF2-40B4-BE49-F238E27FC236}">
                  <a16:creationId xmlns:a16="http://schemas.microsoft.com/office/drawing/2014/main" id="{EE16D552-4104-B826-FA22-249AE56F1D8E}"/>
                </a:ext>
              </a:extLst>
            </p:cNvPr>
            <p:cNvSpPr txBox="1"/>
            <p:nvPr/>
          </p:nvSpPr>
          <p:spPr>
            <a:xfrm>
              <a:off x="3920467" y="6304280"/>
              <a:ext cx="301686" cy="369332"/>
            </a:xfrm>
            <a:prstGeom prst="rect">
              <a:avLst/>
            </a:prstGeom>
            <a:noFill/>
          </p:spPr>
          <p:txBody>
            <a:bodyPr wrap="none" rtlCol="0">
              <a:spAutoFit/>
            </a:bodyPr>
            <a:lstStyle/>
            <a:p>
              <a:r>
                <a:rPr lang="en-US" dirty="0">
                  <a:solidFill>
                    <a:srgbClr val="FF33CC"/>
                  </a:solidFill>
                </a:rPr>
                <a:t>8</a:t>
              </a:r>
            </a:p>
          </p:txBody>
        </p:sp>
        <p:sp>
          <p:nvSpPr>
            <p:cNvPr id="137" name="TextBox 136">
              <a:extLst>
                <a:ext uri="{FF2B5EF4-FFF2-40B4-BE49-F238E27FC236}">
                  <a16:creationId xmlns:a16="http://schemas.microsoft.com/office/drawing/2014/main" id="{830ECCAC-9440-974C-68F7-FC4D31434EBB}"/>
                </a:ext>
              </a:extLst>
            </p:cNvPr>
            <p:cNvSpPr txBox="1"/>
            <p:nvPr/>
          </p:nvSpPr>
          <p:spPr>
            <a:xfrm>
              <a:off x="4842600" y="6304280"/>
              <a:ext cx="301686" cy="369332"/>
            </a:xfrm>
            <a:prstGeom prst="rect">
              <a:avLst/>
            </a:prstGeom>
            <a:noFill/>
          </p:spPr>
          <p:txBody>
            <a:bodyPr wrap="none" rtlCol="0">
              <a:spAutoFit/>
            </a:bodyPr>
            <a:lstStyle/>
            <a:p>
              <a:r>
                <a:rPr lang="en-US" dirty="0">
                  <a:solidFill>
                    <a:srgbClr val="FF33CC"/>
                  </a:solidFill>
                </a:rPr>
                <a:t>9</a:t>
              </a:r>
            </a:p>
          </p:txBody>
        </p:sp>
      </p:grpSp>
      <p:grpSp>
        <p:nvGrpSpPr>
          <p:cNvPr id="8" name="Group 7" descr="The given heap represented as an array. The items in the heap appear in the array beginning with index 0, and so the array has length 9 and contains 9 items. The order of the items follows a level-order traversal of the heap (which matches the order that the nodes' positions would have been created while adding).&#10;&#10;The array is populated as follows:&#10;index 0: 10&#10;index 1: 9&#10;index 2: 6&#10;index 3: 8&#10;index 4: 7&#10;index 5: 5&#10;index 6: 2&#10;index 7: 4&#10;index 8: 1&#10;index 9: 3">
            <a:extLst>
              <a:ext uri="{FF2B5EF4-FFF2-40B4-BE49-F238E27FC236}">
                <a16:creationId xmlns:a16="http://schemas.microsoft.com/office/drawing/2014/main" id="{36AD6E90-3D92-7F80-F2A6-361A9CDAC36F}"/>
              </a:ext>
            </a:extLst>
          </p:cNvPr>
          <p:cNvGrpSpPr/>
          <p:nvPr/>
        </p:nvGrpSpPr>
        <p:grpSpPr>
          <a:xfrm>
            <a:off x="3658928" y="5752972"/>
            <a:ext cx="5336453" cy="934004"/>
            <a:chOff x="2937459" y="2430742"/>
            <a:chExt cx="5336453" cy="934004"/>
          </a:xfrm>
        </p:grpSpPr>
        <p:grpSp>
          <p:nvGrpSpPr>
            <p:cNvPr id="27" name="Group 26">
              <a:extLst>
                <a:ext uri="{FF2B5EF4-FFF2-40B4-BE49-F238E27FC236}">
                  <a16:creationId xmlns:a16="http://schemas.microsoft.com/office/drawing/2014/main" id="{DDD4772D-1B7B-5089-00AA-C5CE93410D11}"/>
                </a:ext>
              </a:extLst>
            </p:cNvPr>
            <p:cNvGrpSpPr/>
            <p:nvPr/>
          </p:nvGrpSpPr>
          <p:grpSpPr>
            <a:xfrm>
              <a:off x="2937459" y="2430742"/>
              <a:ext cx="5336453" cy="537341"/>
              <a:chOff x="1978924" y="2722180"/>
              <a:chExt cx="5336453" cy="537341"/>
            </a:xfrm>
          </p:grpSpPr>
          <p:grpSp>
            <p:nvGrpSpPr>
              <p:cNvPr id="86" name="Group 85">
                <a:extLst>
                  <a:ext uri="{FF2B5EF4-FFF2-40B4-BE49-F238E27FC236}">
                    <a16:creationId xmlns:a16="http://schemas.microsoft.com/office/drawing/2014/main" id="{7CC88DB2-DCCF-2656-4F21-6C287CB20070}"/>
                  </a:ext>
                </a:extLst>
              </p:cNvPr>
              <p:cNvGrpSpPr/>
              <p:nvPr/>
            </p:nvGrpSpPr>
            <p:grpSpPr>
              <a:xfrm>
                <a:off x="1978924" y="2726121"/>
                <a:ext cx="4802307" cy="533400"/>
                <a:chOff x="1978924" y="2971800"/>
                <a:chExt cx="4802307" cy="533400"/>
              </a:xfrm>
            </p:grpSpPr>
            <p:sp>
              <p:nvSpPr>
                <p:cNvPr id="88" name="Rectangle 87">
                  <a:extLst>
                    <a:ext uri="{FF2B5EF4-FFF2-40B4-BE49-F238E27FC236}">
                      <a16:creationId xmlns:a16="http://schemas.microsoft.com/office/drawing/2014/main" id="{2E666D3F-BB62-26CE-F3FC-4E6071A6FB6B}"/>
                    </a:ext>
                  </a:extLst>
                </p:cNvPr>
                <p:cNvSpPr/>
                <p:nvPr/>
              </p:nvSpPr>
              <p:spPr>
                <a:xfrm>
                  <a:off x="1978924" y="29718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89" name="Rectangle 88">
                  <a:extLst>
                    <a:ext uri="{FF2B5EF4-FFF2-40B4-BE49-F238E27FC236}">
                      <a16:creationId xmlns:a16="http://schemas.microsoft.com/office/drawing/2014/main" id="{2CF60348-727E-BCC2-ECC8-FACF199E74BC}"/>
                    </a:ext>
                  </a:extLst>
                </p:cNvPr>
                <p:cNvSpPr/>
                <p:nvPr/>
              </p:nvSpPr>
              <p:spPr>
                <a:xfrm>
                  <a:off x="2512893"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90" name="Rectangle 89">
                  <a:extLst>
                    <a:ext uri="{FF2B5EF4-FFF2-40B4-BE49-F238E27FC236}">
                      <a16:creationId xmlns:a16="http://schemas.microsoft.com/office/drawing/2014/main" id="{FA0A16CB-A7D9-D60C-7EB0-8F1A2C82B29F}"/>
                    </a:ext>
                  </a:extLst>
                </p:cNvPr>
                <p:cNvSpPr/>
                <p:nvPr/>
              </p:nvSpPr>
              <p:spPr>
                <a:xfrm>
                  <a:off x="3046293"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91" name="Rectangle 90">
                  <a:extLst>
                    <a:ext uri="{FF2B5EF4-FFF2-40B4-BE49-F238E27FC236}">
                      <a16:creationId xmlns:a16="http://schemas.microsoft.com/office/drawing/2014/main" id="{E7C797C1-A75F-DEBF-DF03-627AAF6C7772}"/>
                    </a:ext>
                  </a:extLst>
                </p:cNvPr>
                <p:cNvSpPr/>
                <p:nvPr/>
              </p:nvSpPr>
              <p:spPr>
                <a:xfrm>
                  <a:off x="3579693"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92" name="Rectangle 91">
                  <a:extLst>
                    <a:ext uri="{FF2B5EF4-FFF2-40B4-BE49-F238E27FC236}">
                      <a16:creationId xmlns:a16="http://schemas.microsoft.com/office/drawing/2014/main" id="{877A6AF5-B274-1823-9A2F-B4F560237D90}"/>
                    </a:ext>
                  </a:extLst>
                </p:cNvPr>
                <p:cNvSpPr/>
                <p:nvPr/>
              </p:nvSpPr>
              <p:spPr>
                <a:xfrm>
                  <a:off x="41136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93" name="Rectangle 92">
                  <a:extLst>
                    <a:ext uri="{FF2B5EF4-FFF2-40B4-BE49-F238E27FC236}">
                      <a16:creationId xmlns:a16="http://schemas.microsoft.com/office/drawing/2014/main" id="{348803B8-6DC1-DB74-BB53-B0CC86478D54}"/>
                    </a:ext>
                  </a:extLst>
                </p:cNvPr>
                <p:cNvSpPr/>
                <p:nvPr/>
              </p:nvSpPr>
              <p:spPr>
                <a:xfrm>
                  <a:off x="46470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94" name="Rectangle 93">
                  <a:extLst>
                    <a:ext uri="{FF2B5EF4-FFF2-40B4-BE49-F238E27FC236}">
                      <a16:creationId xmlns:a16="http://schemas.microsoft.com/office/drawing/2014/main" id="{2973F69A-4C4E-D5AE-CA59-DFD78DDF04DE}"/>
                    </a:ext>
                  </a:extLst>
                </p:cNvPr>
                <p:cNvSpPr/>
                <p:nvPr/>
              </p:nvSpPr>
              <p:spPr>
                <a:xfrm>
                  <a:off x="51804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95" name="Rectangle 94">
                  <a:extLst>
                    <a:ext uri="{FF2B5EF4-FFF2-40B4-BE49-F238E27FC236}">
                      <a16:creationId xmlns:a16="http://schemas.microsoft.com/office/drawing/2014/main" id="{114B5B82-1D1A-29E8-D266-2A2D197F99AF}"/>
                    </a:ext>
                  </a:extLst>
                </p:cNvPr>
                <p:cNvSpPr/>
                <p:nvPr/>
              </p:nvSpPr>
              <p:spPr>
                <a:xfrm>
                  <a:off x="5714431"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96" name="Rectangle 95">
                  <a:extLst>
                    <a:ext uri="{FF2B5EF4-FFF2-40B4-BE49-F238E27FC236}">
                      <a16:creationId xmlns:a16="http://schemas.microsoft.com/office/drawing/2014/main" id="{B4DB5750-14B7-698F-247C-4C18F29F8554}"/>
                    </a:ext>
                  </a:extLst>
                </p:cNvPr>
                <p:cNvSpPr/>
                <p:nvPr/>
              </p:nvSpPr>
              <p:spPr>
                <a:xfrm>
                  <a:off x="6247831"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grpSp>
          <p:sp>
            <p:nvSpPr>
              <p:cNvPr id="116" name="Rectangle 115">
                <a:extLst>
                  <a:ext uri="{FF2B5EF4-FFF2-40B4-BE49-F238E27FC236}">
                    <a16:creationId xmlns:a16="http://schemas.microsoft.com/office/drawing/2014/main" id="{0E2695EC-AB1F-CFA1-2D7E-3F9DBFCC4703}"/>
                  </a:ext>
                </a:extLst>
              </p:cNvPr>
              <p:cNvSpPr/>
              <p:nvPr/>
            </p:nvSpPr>
            <p:spPr>
              <a:xfrm>
                <a:off x="6781977" y="2722180"/>
                <a:ext cx="533400" cy="5329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grpSp>
        <p:sp>
          <p:nvSpPr>
            <p:cNvPr id="29" name="TextBox 28">
              <a:extLst>
                <a:ext uri="{FF2B5EF4-FFF2-40B4-BE49-F238E27FC236}">
                  <a16:creationId xmlns:a16="http://schemas.microsoft.com/office/drawing/2014/main" id="{0BAF23B8-6A1D-0DBC-36A5-8BC2BCF17874}"/>
                </a:ext>
              </a:extLst>
            </p:cNvPr>
            <p:cNvSpPr txBox="1"/>
            <p:nvPr/>
          </p:nvSpPr>
          <p:spPr>
            <a:xfrm>
              <a:off x="3085381" y="2995414"/>
              <a:ext cx="301686" cy="369332"/>
            </a:xfrm>
            <a:prstGeom prst="rect">
              <a:avLst/>
            </a:prstGeom>
            <a:noFill/>
          </p:spPr>
          <p:txBody>
            <a:bodyPr wrap="none" rtlCol="0">
              <a:spAutoFit/>
            </a:bodyPr>
            <a:lstStyle/>
            <a:p>
              <a:r>
                <a:rPr lang="en-US" dirty="0">
                  <a:solidFill>
                    <a:srgbClr val="FF33CC"/>
                  </a:solidFill>
                </a:rPr>
                <a:t>0</a:t>
              </a:r>
            </a:p>
          </p:txBody>
        </p:sp>
        <p:sp>
          <p:nvSpPr>
            <p:cNvPr id="118" name="TextBox 117">
              <a:extLst>
                <a:ext uri="{FF2B5EF4-FFF2-40B4-BE49-F238E27FC236}">
                  <a16:creationId xmlns:a16="http://schemas.microsoft.com/office/drawing/2014/main" id="{A6B25A01-C608-1720-FC7C-D68ABA012822}"/>
                </a:ext>
              </a:extLst>
            </p:cNvPr>
            <p:cNvSpPr txBox="1"/>
            <p:nvPr/>
          </p:nvSpPr>
          <p:spPr>
            <a:xfrm>
              <a:off x="3618781" y="2995414"/>
              <a:ext cx="301686" cy="369332"/>
            </a:xfrm>
            <a:prstGeom prst="rect">
              <a:avLst/>
            </a:prstGeom>
            <a:noFill/>
          </p:spPr>
          <p:txBody>
            <a:bodyPr wrap="none" rtlCol="0">
              <a:spAutoFit/>
            </a:bodyPr>
            <a:lstStyle/>
            <a:p>
              <a:r>
                <a:rPr lang="en-US" dirty="0">
                  <a:solidFill>
                    <a:srgbClr val="FF33CC"/>
                  </a:solidFill>
                </a:rPr>
                <a:t>1</a:t>
              </a:r>
            </a:p>
          </p:txBody>
        </p:sp>
        <p:sp>
          <p:nvSpPr>
            <p:cNvPr id="119" name="TextBox 118">
              <a:extLst>
                <a:ext uri="{FF2B5EF4-FFF2-40B4-BE49-F238E27FC236}">
                  <a16:creationId xmlns:a16="http://schemas.microsoft.com/office/drawing/2014/main" id="{F9E573DB-79EA-0B96-45D1-A7BBACDC9037}"/>
                </a:ext>
              </a:extLst>
            </p:cNvPr>
            <p:cNvSpPr txBox="1"/>
            <p:nvPr/>
          </p:nvSpPr>
          <p:spPr>
            <a:xfrm>
              <a:off x="4152750" y="2995414"/>
              <a:ext cx="301686" cy="369332"/>
            </a:xfrm>
            <a:prstGeom prst="rect">
              <a:avLst/>
            </a:prstGeom>
            <a:noFill/>
          </p:spPr>
          <p:txBody>
            <a:bodyPr wrap="none" rtlCol="0">
              <a:spAutoFit/>
            </a:bodyPr>
            <a:lstStyle/>
            <a:p>
              <a:r>
                <a:rPr lang="en-US" dirty="0">
                  <a:solidFill>
                    <a:srgbClr val="FF33CC"/>
                  </a:solidFill>
                </a:rPr>
                <a:t>2</a:t>
              </a:r>
            </a:p>
          </p:txBody>
        </p:sp>
        <p:sp>
          <p:nvSpPr>
            <p:cNvPr id="120" name="TextBox 119">
              <a:extLst>
                <a:ext uri="{FF2B5EF4-FFF2-40B4-BE49-F238E27FC236}">
                  <a16:creationId xmlns:a16="http://schemas.microsoft.com/office/drawing/2014/main" id="{E01417BA-67CC-7E2E-EC83-691171AB450A}"/>
                </a:ext>
              </a:extLst>
            </p:cNvPr>
            <p:cNvSpPr txBox="1"/>
            <p:nvPr/>
          </p:nvSpPr>
          <p:spPr>
            <a:xfrm>
              <a:off x="4686150" y="2995414"/>
              <a:ext cx="301686" cy="369332"/>
            </a:xfrm>
            <a:prstGeom prst="rect">
              <a:avLst/>
            </a:prstGeom>
            <a:noFill/>
          </p:spPr>
          <p:txBody>
            <a:bodyPr wrap="none" rtlCol="0">
              <a:spAutoFit/>
            </a:bodyPr>
            <a:lstStyle/>
            <a:p>
              <a:r>
                <a:rPr lang="en-US" dirty="0">
                  <a:solidFill>
                    <a:srgbClr val="FF33CC"/>
                  </a:solidFill>
                </a:rPr>
                <a:t>3</a:t>
              </a:r>
            </a:p>
          </p:txBody>
        </p:sp>
        <p:sp>
          <p:nvSpPr>
            <p:cNvPr id="121" name="TextBox 120">
              <a:extLst>
                <a:ext uri="{FF2B5EF4-FFF2-40B4-BE49-F238E27FC236}">
                  <a16:creationId xmlns:a16="http://schemas.microsoft.com/office/drawing/2014/main" id="{05A8D06E-4C46-9C0B-280B-35D523BDD482}"/>
                </a:ext>
              </a:extLst>
            </p:cNvPr>
            <p:cNvSpPr txBox="1"/>
            <p:nvPr/>
          </p:nvSpPr>
          <p:spPr>
            <a:xfrm>
              <a:off x="5217138" y="2995414"/>
              <a:ext cx="301686" cy="369332"/>
            </a:xfrm>
            <a:prstGeom prst="rect">
              <a:avLst/>
            </a:prstGeom>
            <a:noFill/>
          </p:spPr>
          <p:txBody>
            <a:bodyPr wrap="none" rtlCol="0">
              <a:spAutoFit/>
            </a:bodyPr>
            <a:lstStyle/>
            <a:p>
              <a:r>
                <a:rPr lang="en-US" dirty="0">
                  <a:solidFill>
                    <a:srgbClr val="FF33CC"/>
                  </a:solidFill>
                </a:rPr>
                <a:t>4</a:t>
              </a:r>
            </a:p>
          </p:txBody>
        </p:sp>
        <p:sp>
          <p:nvSpPr>
            <p:cNvPr id="122" name="TextBox 121">
              <a:extLst>
                <a:ext uri="{FF2B5EF4-FFF2-40B4-BE49-F238E27FC236}">
                  <a16:creationId xmlns:a16="http://schemas.microsoft.com/office/drawing/2014/main" id="{31C6D3EE-2773-4B55-5266-E6CA75F40DE5}"/>
                </a:ext>
              </a:extLst>
            </p:cNvPr>
            <p:cNvSpPr txBox="1"/>
            <p:nvPr/>
          </p:nvSpPr>
          <p:spPr>
            <a:xfrm>
              <a:off x="5695168" y="2995414"/>
              <a:ext cx="301686" cy="369332"/>
            </a:xfrm>
            <a:prstGeom prst="rect">
              <a:avLst/>
            </a:prstGeom>
            <a:noFill/>
          </p:spPr>
          <p:txBody>
            <a:bodyPr wrap="none" rtlCol="0">
              <a:spAutoFit/>
            </a:bodyPr>
            <a:lstStyle/>
            <a:p>
              <a:r>
                <a:rPr lang="en-US" dirty="0">
                  <a:solidFill>
                    <a:srgbClr val="FF33CC"/>
                  </a:solidFill>
                </a:rPr>
                <a:t>5</a:t>
              </a:r>
            </a:p>
          </p:txBody>
        </p:sp>
        <p:sp>
          <p:nvSpPr>
            <p:cNvPr id="123" name="TextBox 122">
              <a:extLst>
                <a:ext uri="{FF2B5EF4-FFF2-40B4-BE49-F238E27FC236}">
                  <a16:creationId xmlns:a16="http://schemas.microsoft.com/office/drawing/2014/main" id="{40EDE6EB-918F-9E66-AE88-DEB5855E24E5}"/>
                </a:ext>
              </a:extLst>
            </p:cNvPr>
            <p:cNvSpPr txBox="1"/>
            <p:nvPr/>
          </p:nvSpPr>
          <p:spPr>
            <a:xfrm>
              <a:off x="6286919" y="2995414"/>
              <a:ext cx="301686" cy="369332"/>
            </a:xfrm>
            <a:prstGeom prst="rect">
              <a:avLst/>
            </a:prstGeom>
            <a:noFill/>
          </p:spPr>
          <p:txBody>
            <a:bodyPr wrap="none" rtlCol="0">
              <a:spAutoFit/>
            </a:bodyPr>
            <a:lstStyle/>
            <a:p>
              <a:r>
                <a:rPr lang="en-US" dirty="0">
                  <a:solidFill>
                    <a:srgbClr val="FF33CC"/>
                  </a:solidFill>
                </a:rPr>
                <a:t>6</a:t>
              </a:r>
            </a:p>
          </p:txBody>
        </p:sp>
        <p:sp>
          <p:nvSpPr>
            <p:cNvPr id="124" name="TextBox 123">
              <a:extLst>
                <a:ext uri="{FF2B5EF4-FFF2-40B4-BE49-F238E27FC236}">
                  <a16:creationId xmlns:a16="http://schemas.microsoft.com/office/drawing/2014/main" id="{6861C9BB-06CC-47CA-18BC-1832713EE94E}"/>
                </a:ext>
              </a:extLst>
            </p:cNvPr>
            <p:cNvSpPr txBox="1"/>
            <p:nvPr/>
          </p:nvSpPr>
          <p:spPr>
            <a:xfrm>
              <a:off x="6820319" y="2995414"/>
              <a:ext cx="301686" cy="369332"/>
            </a:xfrm>
            <a:prstGeom prst="rect">
              <a:avLst/>
            </a:prstGeom>
            <a:noFill/>
          </p:spPr>
          <p:txBody>
            <a:bodyPr wrap="none" rtlCol="0">
              <a:spAutoFit/>
            </a:bodyPr>
            <a:lstStyle/>
            <a:p>
              <a:r>
                <a:rPr lang="en-US" dirty="0">
                  <a:solidFill>
                    <a:srgbClr val="FF33CC"/>
                  </a:solidFill>
                </a:rPr>
                <a:t>7</a:t>
              </a:r>
            </a:p>
          </p:txBody>
        </p:sp>
        <p:sp>
          <p:nvSpPr>
            <p:cNvPr id="125" name="TextBox 124">
              <a:extLst>
                <a:ext uri="{FF2B5EF4-FFF2-40B4-BE49-F238E27FC236}">
                  <a16:creationId xmlns:a16="http://schemas.microsoft.com/office/drawing/2014/main" id="{8464D969-2081-BB60-E6A6-3604DC1E4C75}"/>
                </a:ext>
              </a:extLst>
            </p:cNvPr>
            <p:cNvSpPr txBox="1"/>
            <p:nvPr/>
          </p:nvSpPr>
          <p:spPr>
            <a:xfrm>
              <a:off x="7354288" y="2995414"/>
              <a:ext cx="301686" cy="369332"/>
            </a:xfrm>
            <a:prstGeom prst="rect">
              <a:avLst/>
            </a:prstGeom>
            <a:noFill/>
          </p:spPr>
          <p:txBody>
            <a:bodyPr wrap="none" rtlCol="0">
              <a:spAutoFit/>
            </a:bodyPr>
            <a:lstStyle/>
            <a:p>
              <a:r>
                <a:rPr lang="en-US" dirty="0">
                  <a:solidFill>
                    <a:srgbClr val="FF33CC"/>
                  </a:solidFill>
                </a:rPr>
                <a:t>8</a:t>
              </a:r>
            </a:p>
          </p:txBody>
        </p:sp>
        <p:sp>
          <p:nvSpPr>
            <p:cNvPr id="126" name="TextBox 125">
              <a:extLst>
                <a:ext uri="{FF2B5EF4-FFF2-40B4-BE49-F238E27FC236}">
                  <a16:creationId xmlns:a16="http://schemas.microsoft.com/office/drawing/2014/main" id="{854D01D9-CC08-C1D4-A13B-DC0347CAD63E}"/>
                </a:ext>
              </a:extLst>
            </p:cNvPr>
            <p:cNvSpPr txBox="1"/>
            <p:nvPr/>
          </p:nvSpPr>
          <p:spPr>
            <a:xfrm>
              <a:off x="7887688" y="2995414"/>
              <a:ext cx="301686" cy="369332"/>
            </a:xfrm>
            <a:prstGeom prst="rect">
              <a:avLst/>
            </a:prstGeom>
            <a:noFill/>
          </p:spPr>
          <p:txBody>
            <a:bodyPr wrap="none" rtlCol="0">
              <a:spAutoFit/>
            </a:bodyPr>
            <a:lstStyle/>
            <a:p>
              <a:r>
                <a:rPr lang="en-US" dirty="0">
                  <a:solidFill>
                    <a:srgbClr val="FF33CC"/>
                  </a:solidFill>
                </a:rPr>
                <a:t>9</a:t>
              </a:r>
            </a:p>
          </p:txBody>
        </p:sp>
      </p:grpSp>
    </p:spTree>
    <p:extLst>
      <p:ext uri="{BB962C8B-B14F-4D97-AF65-F5344CB8AC3E}">
        <p14:creationId xmlns:p14="http://schemas.microsoft.com/office/powerpoint/2010/main" val="10552263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Heap Sort (First Extract)</a:t>
            </a:r>
          </a:p>
        </p:txBody>
      </p:sp>
      <p:sp>
        <p:nvSpPr>
          <p:cNvPr id="3" name="Content Placeholder 2"/>
          <p:cNvSpPr>
            <a:spLocks noGrp="1"/>
          </p:cNvSpPr>
          <p:nvPr>
            <p:ph idx="1"/>
          </p:nvPr>
        </p:nvSpPr>
        <p:spPr>
          <a:xfrm>
            <a:off x="1981200" y="1214121"/>
            <a:ext cx="8458200" cy="1219201"/>
          </a:xfrm>
        </p:spPr>
        <p:txBody>
          <a:bodyPr>
            <a:normAutofit/>
          </a:bodyPr>
          <a:lstStyle/>
          <a:p>
            <a:r>
              <a:rPr lang="en-US" dirty="0">
                <a:solidFill>
                  <a:schemeClr val="accent1"/>
                </a:solidFill>
              </a:rPr>
              <a:t>Remove the Max element (i.e. the root) from the Heap: </a:t>
            </a:r>
            <a:r>
              <a:rPr lang="en-US" dirty="0"/>
              <a:t>replace with last element, call </a:t>
            </a:r>
            <a:r>
              <a:rPr lang="en-US" dirty="0" err="1"/>
              <a:t>percolateDown</a:t>
            </a:r>
            <a:r>
              <a:rPr lang="en-US" dirty="0"/>
              <a:t>(root)</a:t>
            </a:r>
          </a:p>
        </p:txBody>
      </p:sp>
      <p:grpSp>
        <p:nvGrpSpPr>
          <p:cNvPr id="8" name="Group 7" descr="To do heap sort we will repeatedly call extract. This being a max heap, extracting results in the largest item being removed. To remove that item we replace the root with the last item in the heap.&#10;&#10;At this stage the heap contains 9 items, but will violate the heap property until percolation has finished. The nodes are as follows:&#10;&#10;- The root node is 3&#10;- the left child of 3 is 9, the right child is 6&#10;- the left child of 9 is 8, the right child is 7&#10;- the left child of 6 is 5, the right child is 2&#10;- the left child of 8 is 4, the right child is 1&#10;- nodes 7, 5, 2, 4, and 1 are all leaves">
            <a:extLst>
              <a:ext uri="{FF2B5EF4-FFF2-40B4-BE49-F238E27FC236}">
                <a16:creationId xmlns:a16="http://schemas.microsoft.com/office/drawing/2014/main" id="{D392C832-9BD6-CB78-880D-2CE5BF46D8BB}"/>
              </a:ext>
            </a:extLst>
          </p:cNvPr>
          <p:cNvGrpSpPr/>
          <p:nvPr/>
        </p:nvGrpSpPr>
        <p:grpSpPr>
          <a:xfrm>
            <a:off x="2590801" y="2357121"/>
            <a:ext cx="6934200" cy="4200351"/>
            <a:chOff x="2590801" y="2357121"/>
            <a:chExt cx="6934200" cy="4200351"/>
          </a:xfrm>
        </p:grpSpPr>
        <p:sp>
          <p:nvSpPr>
            <p:cNvPr id="5" name="Oval 4"/>
            <p:cNvSpPr/>
            <p:nvPr/>
          </p:nvSpPr>
          <p:spPr>
            <a:xfrm>
              <a:off x="5996855" y="3230870"/>
              <a:ext cx="688077" cy="688077"/>
            </a:xfrm>
            <a:prstGeom prst="ellipse">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99" name="Oval 98"/>
            <p:cNvSpPr/>
            <p:nvPr/>
          </p:nvSpPr>
          <p:spPr>
            <a:xfrm>
              <a:off x="4191001" y="3905809"/>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100" name="Oval 99"/>
            <p:cNvSpPr/>
            <p:nvPr/>
          </p:nvSpPr>
          <p:spPr>
            <a:xfrm>
              <a:off x="7858499" y="3877433"/>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101" name="Oval 100"/>
            <p:cNvSpPr/>
            <p:nvPr/>
          </p:nvSpPr>
          <p:spPr>
            <a:xfrm>
              <a:off x="3200401" y="460702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102" name="Oval 101"/>
            <p:cNvSpPr/>
            <p:nvPr/>
          </p:nvSpPr>
          <p:spPr>
            <a:xfrm>
              <a:off x="5211206" y="4648888"/>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103" name="Oval 102"/>
            <p:cNvSpPr/>
            <p:nvPr/>
          </p:nvSpPr>
          <p:spPr>
            <a:xfrm>
              <a:off x="6934201" y="456551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04" name="Oval 103"/>
            <p:cNvSpPr/>
            <p:nvPr/>
          </p:nvSpPr>
          <p:spPr>
            <a:xfrm>
              <a:off x="8836924" y="456551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05" name="Oval 104"/>
            <p:cNvSpPr/>
            <p:nvPr/>
          </p:nvSpPr>
          <p:spPr>
            <a:xfrm>
              <a:off x="2590801" y="557626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06" name="Oval 105"/>
            <p:cNvSpPr/>
            <p:nvPr/>
          </p:nvSpPr>
          <p:spPr>
            <a:xfrm>
              <a:off x="3733801" y="557626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cxnSp>
          <p:nvCxnSpPr>
            <p:cNvPr id="7" name="Straight Connector 6"/>
            <p:cNvCxnSpPr>
              <a:stCxn id="5" idx="2"/>
              <a:endCxn id="99" idx="7"/>
            </p:cNvCxnSpPr>
            <p:nvPr/>
          </p:nvCxnSpPr>
          <p:spPr>
            <a:xfrm flipH="1">
              <a:off x="4778310" y="3574909"/>
              <a:ext cx="1218544" cy="431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5" idx="6"/>
              <a:endCxn id="100" idx="1"/>
            </p:cNvCxnSpPr>
            <p:nvPr/>
          </p:nvCxnSpPr>
          <p:spPr>
            <a:xfrm>
              <a:off x="6684931" y="3574909"/>
              <a:ext cx="1274334" cy="4032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102" idx="1"/>
              <a:endCxn id="99" idx="5"/>
            </p:cNvCxnSpPr>
            <p:nvPr/>
          </p:nvCxnSpPr>
          <p:spPr>
            <a:xfrm flipH="1" flipV="1">
              <a:off x="4778310" y="4493118"/>
              <a:ext cx="533662" cy="2565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101" idx="7"/>
              <a:endCxn id="99" idx="3"/>
            </p:cNvCxnSpPr>
            <p:nvPr/>
          </p:nvCxnSpPr>
          <p:spPr>
            <a:xfrm flipV="1">
              <a:off x="3787711" y="4493118"/>
              <a:ext cx="504057" cy="2146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106" idx="0"/>
              <a:endCxn id="101" idx="5"/>
            </p:cNvCxnSpPr>
            <p:nvPr/>
          </p:nvCxnSpPr>
          <p:spPr>
            <a:xfrm flipH="1" flipV="1">
              <a:off x="3787711" y="5194333"/>
              <a:ext cx="290129"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105" idx="0"/>
              <a:endCxn id="101" idx="3"/>
            </p:cNvCxnSpPr>
            <p:nvPr/>
          </p:nvCxnSpPr>
          <p:spPr>
            <a:xfrm flipV="1">
              <a:off x="2934839" y="5194333"/>
              <a:ext cx="366328"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03" idx="7"/>
              <a:endCxn id="100" idx="3"/>
            </p:cNvCxnSpPr>
            <p:nvPr/>
          </p:nvCxnSpPr>
          <p:spPr>
            <a:xfrm flipV="1">
              <a:off x="7521511" y="4464742"/>
              <a:ext cx="437755"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104" idx="1"/>
              <a:endCxn id="100" idx="5"/>
            </p:cNvCxnSpPr>
            <p:nvPr/>
          </p:nvCxnSpPr>
          <p:spPr>
            <a:xfrm flipH="1" flipV="1">
              <a:off x="8445808" y="4464742"/>
              <a:ext cx="491882"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2964445" y="2357121"/>
              <a:ext cx="5336453" cy="537341"/>
              <a:chOff x="1978924" y="2722180"/>
              <a:chExt cx="5336453" cy="537341"/>
            </a:xfrm>
          </p:grpSpPr>
          <p:grpSp>
            <p:nvGrpSpPr>
              <p:cNvPr id="86" name="Group 85"/>
              <p:cNvGrpSpPr/>
              <p:nvPr/>
            </p:nvGrpSpPr>
            <p:grpSpPr>
              <a:xfrm>
                <a:off x="1978924" y="2726121"/>
                <a:ext cx="4802307" cy="533400"/>
                <a:chOff x="1978924" y="2971800"/>
                <a:chExt cx="4802307" cy="533400"/>
              </a:xfrm>
            </p:grpSpPr>
            <p:sp>
              <p:nvSpPr>
                <p:cNvPr id="88" name="Rectangle 87"/>
                <p:cNvSpPr/>
                <p:nvPr/>
              </p:nvSpPr>
              <p:spPr>
                <a:xfrm>
                  <a:off x="1978924" y="29718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89" name="Rectangle 88"/>
                <p:cNvSpPr/>
                <p:nvPr/>
              </p:nvSpPr>
              <p:spPr>
                <a:xfrm>
                  <a:off x="2512893"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90" name="Rectangle 89"/>
                <p:cNvSpPr/>
                <p:nvPr/>
              </p:nvSpPr>
              <p:spPr>
                <a:xfrm>
                  <a:off x="3046293"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91" name="Rectangle 90"/>
                <p:cNvSpPr/>
                <p:nvPr/>
              </p:nvSpPr>
              <p:spPr>
                <a:xfrm>
                  <a:off x="3579693"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92" name="Rectangle 91"/>
                <p:cNvSpPr/>
                <p:nvPr/>
              </p:nvSpPr>
              <p:spPr>
                <a:xfrm>
                  <a:off x="41136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93" name="Rectangle 92"/>
                <p:cNvSpPr/>
                <p:nvPr/>
              </p:nvSpPr>
              <p:spPr>
                <a:xfrm>
                  <a:off x="46470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94" name="Rectangle 93"/>
                <p:cNvSpPr/>
                <p:nvPr/>
              </p:nvSpPr>
              <p:spPr>
                <a:xfrm>
                  <a:off x="51804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95" name="Rectangle 94"/>
                <p:cNvSpPr/>
                <p:nvPr/>
              </p:nvSpPr>
              <p:spPr>
                <a:xfrm>
                  <a:off x="5714431"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96" name="Rectangle 95"/>
                <p:cNvSpPr/>
                <p:nvPr/>
              </p:nvSpPr>
              <p:spPr>
                <a:xfrm>
                  <a:off x="6247831"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grpSp>
          <p:sp>
            <p:nvSpPr>
              <p:cNvPr id="116" name="Rectangle 115"/>
              <p:cNvSpPr/>
              <p:nvPr/>
            </p:nvSpPr>
            <p:spPr>
              <a:xfrm>
                <a:off x="6781977" y="272218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9" name="TextBox 28"/>
            <p:cNvSpPr txBox="1"/>
            <p:nvPr/>
          </p:nvSpPr>
          <p:spPr>
            <a:xfrm>
              <a:off x="3085381" y="2879274"/>
              <a:ext cx="301686" cy="369332"/>
            </a:xfrm>
            <a:prstGeom prst="rect">
              <a:avLst/>
            </a:prstGeom>
            <a:noFill/>
          </p:spPr>
          <p:txBody>
            <a:bodyPr wrap="none" rtlCol="0">
              <a:spAutoFit/>
            </a:bodyPr>
            <a:lstStyle/>
            <a:p>
              <a:r>
                <a:rPr lang="en-US" dirty="0">
                  <a:solidFill>
                    <a:srgbClr val="FF33CC"/>
                  </a:solidFill>
                </a:rPr>
                <a:t>0</a:t>
              </a:r>
            </a:p>
          </p:txBody>
        </p:sp>
        <p:sp>
          <p:nvSpPr>
            <p:cNvPr id="118" name="TextBox 117"/>
            <p:cNvSpPr txBox="1"/>
            <p:nvPr/>
          </p:nvSpPr>
          <p:spPr>
            <a:xfrm>
              <a:off x="3618781" y="2879274"/>
              <a:ext cx="301686" cy="369332"/>
            </a:xfrm>
            <a:prstGeom prst="rect">
              <a:avLst/>
            </a:prstGeom>
            <a:noFill/>
          </p:spPr>
          <p:txBody>
            <a:bodyPr wrap="none" rtlCol="0">
              <a:spAutoFit/>
            </a:bodyPr>
            <a:lstStyle/>
            <a:p>
              <a:r>
                <a:rPr lang="en-US" dirty="0">
                  <a:solidFill>
                    <a:srgbClr val="FF33CC"/>
                  </a:solidFill>
                </a:rPr>
                <a:t>1</a:t>
              </a:r>
            </a:p>
          </p:txBody>
        </p:sp>
        <p:sp>
          <p:nvSpPr>
            <p:cNvPr id="119" name="TextBox 118"/>
            <p:cNvSpPr txBox="1"/>
            <p:nvPr/>
          </p:nvSpPr>
          <p:spPr>
            <a:xfrm>
              <a:off x="4152750" y="2879274"/>
              <a:ext cx="301686" cy="369332"/>
            </a:xfrm>
            <a:prstGeom prst="rect">
              <a:avLst/>
            </a:prstGeom>
            <a:noFill/>
          </p:spPr>
          <p:txBody>
            <a:bodyPr wrap="none" rtlCol="0">
              <a:spAutoFit/>
            </a:bodyPr>
            <a:lstStyle/>
            <a:p>
              <a:r>
                <a:rPr lang="en-US" dirty="0">
                  <a:solidFill>
                    <a:srgbClr val="FF33CC"/>
                  </a:solidFill>
                </a:rPr>
                <a:t>2</a:t>
              </a:r>
            </a:p>
          </p:txBody>
        </p:sp>
        <p:sp>
          <p:nvSpPr>
            <p:cNvPr id="120" name="TextBox 119"/>
            <p:cNvSpPr txBox="1"/>
            <p:nvPr/>
          </p:nvSpPr>
          <p:spPr>
            <a:xfrm>
              <a:off x="4686150" y="2879274"/>
              <a:ext cx="301686" cy="369332"/>
            </a:xfrm>
            <a:prstGeom prst="rect">
              <a:avLst/>
            </a:prstGeom>
            <a:noFill/>
          </p:spPr>
          <p:txBody>
            <a:bodyPr wrap="none" rtlCol="0">
              <a:spAutoFit/>
            </a:bodyPr>
            <a:lstStyle/>
            <a:p>
              <a:r>
                <a:rPr lang="en-US" dirty="0">
                  <a:solidFill>
                    <a:srgbClr val="FF33CC"/>
                  </a:solidFill>
                </a:rPr>
                <a:t>3</a:t>
              </a:r>
            </a:p>
          </p:txBody>
        </p:sp>
        <p:sp>
          <p:nvSpPr>
            <p:cNvPr id="121" name="TextBox 120"/>
            <p:cNvSpPr txBox="1"/>
            <p:nvPr/>
          </p:nvSpPr>
          <p:spPr>
            <a:xfrm>
              <a:off x="5217138" y="2879274"/>
              <a:ext cx="301686" cy="369332"/>
            </a:xfrm>
            <a:prstGeom prst="rect">
              <a:avLst/>
            </a:prstGeom>
            <a:noFill/>
          </p:spPr>
          <p:txBody>
            <a:bodyPr wrap="none" rtlCol="0">
              <a:spAutoFit/>
            </a:bodyPr>
            <a:lstStyle/>
            <a:p>
              <a:r>
                <a:rPr lang="en-US" dirty="0">
                  <a:solidFill>
                    <a:srgbClr val="FF33CC"/>
                  </a:solidFill>
                </a:rPr>
                <a:t>4</a:t>
              </a:r>
            </a:p>
          </p:txBody>
        </p:sp>
        <p:sp>
          <p:nvSpPr>
            <p:cNvPr id="122" name="TextBox 121"/>
            <p:cNvSpPr txBox="1"/>
            <p:nvPr/>
          </p:nvSpPr>
          <p:spPr>
            <a:xfrm>
              <a:off x="5695168" y="2879274"/>
              <a:ext cx="301686" cy="369332"/>
            </a:xfrm>
            <a:prstGeom prst="rect">
              <a:avLst/>
            </a:prstGeom>
            <a:noFill/>
          </p:spPr>
          <p:txBody>
            <a:bodyPr wrap="none" rtlCol="0">
              <a:spAutoFit/>
            </a:bodyPr>
            <a:lstStyle/>
            <a:p>
              <a:r>
                <a:rPr lang="en-US" dirty="0">
                  <a:solidFill>
                    <a:srgbClr val="FF33CC"/>
                  </a:solidFill>
                </a:rPr>
                <a:t>5</a:t>
              </a:r>
            </a:p>
          </p:txBody>
        </p:sp>
        <p:sp>
          <p:nvSpPr>
            <p:cNvPr id="123" name="TextBox 122"/>
            <p:cNvSpPr txBox="1"/>
            <p:nvPr/>
          </p:nvSpPr>
          <p:spPr>
            <a:xfrm>
              <a:off x="6286919" y="2879274"/>
              <a:ext cx="301686" cy="369332"/>
            </a:xfrm>
            <a:prstGeom prst="rect">
              <a:avLst/>
            </a:prstGeom>
            <a:noFill/>
          </p:spPr>
          <p:txBody>
            <a:bodyPr wrap="none" rtlCol="0">
              <a:spAutoFit/>
            </a:bodyPr>
            <a:lstStyle/>
            <a:p>
              <a:r>
                <a:rPr lang="en-US" dirty="0">
                  <a:solidFill>
                    <a:srgbClr val="FF33CC"/>
                  </a:solidFill>
                </a:rPr>
                <a:t>6</a:t>
              </a:r>
            </a:p>
          </p:txBody>
        </p:sp>
        <p:sp>
          <p:nvSpPr>
            <p:cNvPr id="124" name="TextBox 123"/>
            <p:cNvSpPr txBox="1"/>
            <p:nvPr/>
          </p:nvSpPr>
          <p:spPr>
            <a:xfrm>
              <a:off x="6820319" y="2879274"/>
              <a:ext cx="301686" cy="369332"/>
            </a:xfrm>
            <a:prstGeom prst="rect">
              <a:avLst/>
            </a:prstGeom>
            <a:noFill/>
          </p:spPr>
          <p:txBody>
            <a:bodyPr wrap="none" rtlCol="0">
              <a:spAutoFit/>
            </a:bodyPr>
            <a:lstStyle/>
            <a:p>
              <a:r>
                <a:rPr lang="en-US" dirty="0">
                  <a:solidFill>
                    <a:srgbClr val="FF33CC"/>
                  </a:solidFill>
                </a:rPr>
                <a:t>7</a:t>
              </a:r>
            </a:p>
          </p:txBody>
        </p:sp>
        <p:sp>
          <p:nvSpPr>
            <p:cNvPr id="125" name="TextBox 124"/>
            <p:cNvSpPr txBox="1"/>
            <p:nvPr/>
          </p:nvSpPr>
          <p:spPr>
            <a:xfrm>
              <a:off x="7354288" y="2879274"/>
              <a:ext cx="301686" cy="369332"/>
            </a:xfrm>
            <a:prstGeom prst="rect">
              <a:avLst/>
            </a:prstGeom>
            <a:noFill/>
          </p:spPr>
          <p:txBody>
            <a:bodyPr wrap="none" rtlCol="0">
              <a:spAutoFit/>
            </a:bodyPr>
            <a:lstStyle/>
            <a:p>
              <a:r>
                <a:rPr lang="en-US" dirty="0">
                  <a:solidFill>
                    <a:srgbClr val="FF33CC"/>
                  </a:solidFill>
                </a:rPr>
                <a:t>8</a:t>
              </a:r>
            </a:p>
          </p:txBody>
        </p:sp>
        <p:sp>
          <p:nvSpPr>
            <p:cNvPr id="126" name="TextBox 125"/>
            <p:cNvSpPr txBox="1"/>
            <p:nvPr/>
          </p:nvSpPr>
          <p:spPr>
            <a:xfrm>
              <a:off x="7887688" y="2879274"/>
              <a:ext cx="301686" cy="369332"/>
            </a:xfrm>
            <a:prstGeom prst="rect">
              <a:avLst/>
            </a:prstGeom>
            <a:noFill/>
          </p:spPr>
          <p:txBody>
            <a:bodyPr wrap="none" rtlCol="0">
              <a:spAutoFit/>
            </a:bodyPr>
            <a:lstStyle/>
            <a:p>
              <a:r>
                <a:rPr lang="en-US" dirty="0">
                  <a:solidFill>
                    <a:srgbClr val="FF33CC"/>
                  </a:solidFill>
                </a:rPr>
                <a:t>9</a:t>
              </a:r>
            </a:p>
          </p:txBody>
        </p:sp>
        <p:sp>
          <p:nvSpPr>
            <p:cNvPr id="128" name="TextBox 127"/>
            <p:cNvSpPr txBox="1"/>
            <p:nvPr/>
          </p:nvSpPr>
          <p:spPr>
            <a:xfrm>
              <a:off x="6190049" y="3940256"/>
              <a:ext cx="301686" cy="369332"/>
            </a:xfrm>
            <a:prstGeom prst="rect">
              <a:avLst/>
            </a:prstGeom>
            <a:noFill/>
          </p:spPr>
          <p:txBody>
            <a:bodyPr wrap="none" rtlCol="0">
              <a:spAutoFit/>
            </a:bodyPr>
            <a:lstStyle/>
            <a:p>
              <a:r>
                <a:rPr lang="en-US" dirty="0">
                  <a:solidFill>
                    <a:srgbClr val="FF33CC"/>
                  </a:solidFill>
                </a:rPr>
                <a:t>0</a:t>
              </a:r>
            </a:p>
          </p:txBody>
        </p:sp>
        <p:sp>
          <p:nvSpPr>
            <p:cNvPr id="129" name="TextBox 128"/>
            <p:cNvSpPr txBox="1"/>
            <p:nvPr/>
          </p:nvSpPr>
          <p:spPr>
            <a:xfrm>
              <a:off x="4384195" y="4600611"/>
              <a:ext cx="301686" cy="369332"/>
            </a:xfrm>
            <a:prstGeom prst="rect">
              <a:avLst/>
            </a:prstGeom>
            <a:noFill/>
          </p:spPr>
          <p:txBody>
            <a:bodyPr wrap="none" rtlCol="0">
              <a:spAutoFit/>
            </a:bodyPr>
            <a:lstStyle/>
            <a:p>
              <a:r>
                <a:rPr lang="en-US" dirty="0">
                  <a:solidFill>
                    <a:srgbClr val="FF33CC"/>
                  </a:solidFill>
                </a:rPr>
                <a:t>1</a:t>
              </a:r>
            </a:p>
          </p:txBody>
        </p:sp>
        <p:sp>
          <p:nvSpPr>
            <p:cNvPr id="130" name="TextBox 129"/>
            <p:cNvSpPr txBox="1"/>
            <p:nvPr/>
          </p:nvSpPr>
          <p:spPr>
            <a:xfrm>
              <a:off x="8051693" y="4540215"/>
              <a:ext cx="301686" cy="369332"/>
            </a:xfrm>
            <a:prstGeom prst="rect">
              <a:avLst/>
            </a:prstGeom>
            <a:noFill/>
          </p:spPr>
          <p:txBody>
            <a:bodyPr wrap="none" rtlCol="0">
              <a:spAutoFit/>
            </a:bodyPr>
            <a:lstStyle/>
            <a:p>
              <a:r>
                <a:rPr lang="en-US" dirty="0">
                  <a:solidFill>
                    <a:srgbClr val="FF33CC"/>
                  </a:solidFill>
                </a:rPr>
                <a:t>2</a:t>
              </a:r>
            </a:p>
          </p:txBody>
        </p:sp>
        <p:sp>
          <p:nvSpPr>
            <p:cNvPr id="131" name="TextBox 130"/>
            <p:cNvSpPr txBox="1"/>
            <p:nvPr/>
          </p:nvSpPr>
          <p:spPr>
            <a:xfrm>
              <a:off x="3352081" y="5295100"/>
              <a:ext cx="301686" cy="369332"/>
            </a:xfrm>
            <a:prstGeom prst="rect">
              <a:avLst/>
            </a:prstGeom>
            <a:noFill/>
          </p:spPr>
          <p:txBody>
            <a:bodyPr wrap="none" rtlCol="0">
              <a:spAutoFit/>
            </a:bodyPr>
            <a:lstStyle/>
            <a:p>
              <a:r>
                <a:rPr lang="en-US" dirty="0">
                  <a:solidFill>
                    <a:srgbClr val="FF33CC"/>
                  </a:solidFill>
                </a:rPr>
                <a:t>3</a:t>
              </a:r>
            </a:p>
          </p:txBody>
        </p:sp>
        <p:sp>
          <p:nvSpPr>
            <p:cNvPr id="132" name="TextBox 131"/>
            <p:cNvSpPr txBox="1"/>
            <p:nvPr/>
          </p:nvSpPr>
          <p:spPr>
            <a:xfrm>
              <a:off x="7122005" y="5236197"/>
              <a:ext cx="301686" cy="369332"/>
            </a:xfrm>
            <a:prstGeom prst="rect">
              <a:avLst/>
            </a:prstGeom>
            <a:noFill/>
          </p:spPr>
          <p:txBody>
            <a:bodyPr wrap="none" rtlCol="0">
              <a:spAutoFit/>
            </a:bodyPr>
            <a:lstStyle/>
            <a:p>
              <a:r>
                <a:rPr lang="en-US" dirty="0">
                  <a:solidFill>
                    <a:srgbClr val="FF33CC"/>
                  </a:solidFill>
                </a:rPr>
                <a:t>5</a:t>
              </a:r>
            </a:p>
          </p:txBody>
        </p:sp>
        <p:sp>
          <p:nvSpPr>
            <p:cNvPr id="133" name="TextBox 132"/>
            <p:cNvSpPr txBox="1"/>
            <p:nvPr/>
          </p:nvSpPr>
          <p:spPr>
            <a:xfrm>
              <a:off x="5404400" y="5332422"/>
              <a:ext cx="301686" cy="369332"/>
            </a:xfrm>
            <a:prstGeom prst="rect">
              <a:avLst/>
            </a:prstGeom>
            <a:noFill/>
          </p:spPr>
          <p:txBody>
            <a:bodyPr wrap="none" rtlCol="0">
              <a:spAutoFit/>
            </a:bodyPr>
            <a:lstStyle/>
            <a:p>
              <a:r>
                <a:rPr lang="en-US" dirty="0">
                  <a:solidFill>
                    <a:srgbClr val="FF33CC"/>
                  </a:solidFill>
                </a:rPr>
                <a:t>4</a:t>
              </a:r>
            </a:p>
          </p:txBody>
        </p:sp>
        <p:sp>
          <p:nvSpPr>
            <p:cNvPr id="134" name="TextBox 133"/>
            <p:cNvSpPr txBox="1"/>
            <p:nvPr/>
          </p:nvSpPr>
          <p:spPr>
            <a:xfrm>
              <a:off x="9030118" y="5253586"/>
              <a:ext cx="301686" cy="369332"/>
            </a:xfrm>
            <a:prstGeom prst="rect">
              <a:avLst/>
            </a:prstGeom>
            <a:noFill/>
          </p:spPr>
          <p:txBody>
            <a:bodyPr wrap="none" rtlCol="0">
              <a:spAutoFit/>
            </a:bodyPr>
            <a:lstStyle/>
            <a:p>
              <a:r>
                <a:rPr lang="en-US" dirty="0">
                  <a:solidFill>
                    <a:srgbClr val="FF33CC"/>
                  </a:solidFill>
                </a:rPr>
                <a:t>6</a:t>
              </a:r>
            </a:p>
          </p:txBody>
        </p:sp>
        <p:sp>
          <p:nvSpPr>
            <p:cNvPr id="135" name="TextBox 134"/>
            <p:cNvSpPr txBox="1"/>
            <p:nvPr/>
          </p:nvSpPr>
          <p:spPr>
            <a:xfrm>
              <a:off x="2783996" y="6188140"/>
              <a:ext cx="301686" cy="369332"/>
            </a:xfrm>
            <a:prstGeom prst="rect">
              <a:avLst/>
            </a:prstGeom>
            <a:noFill/>
          </p:spPr>
          <p:txBody>
            <a:bodyPr wrap="none" rtlCol="0">
              <a:spAutoFit/>
            </a:bodyPr>
            <a:lstStyle/>
            <a:p>
              <a:r>
                <a:rPr lang="en-US" dirty="0">
                  <a:solidFill>
                    <a:srgbClr val="FF33CC"/>
                  </a:solidFill>
                </a:rPr>
                <a:t>7</a:t>
              </a:r>
            </a:p>
          </p:txBody>
        </p:sp>
        <p:sp>
          <p:nvSpPr>
            <p:cNvPr id="136" name="TextBox 135"/>
            <p:cNvSpPr txBox="1"/>
            <p:nvPr/>
          </p:nvSpPr>
          <p:spPr>
            <a:xfrm>
              <a:off x="3920467" y="6188140"/>
              <a:ext cx="301686" cy="369332"/>
            </a:xfrm>
            <a:prstGeom prst="rect">
              <a:avLst/>
            </a:prstGeom>
            <a:noFill/>
          </p:spPr>
          <p:txBody>
            <a:bodyPr wrap="none" rtlCol="0">
              <a:spAutoFit/>
            </a:bodyPr>
            <a:lstStyle/>
            <a:p>
              <a:r>
                <a:rPr lang="en-US" dirty="0">
                  <a:solidFill>
                    <a:srgbClr val="FF33CC"/>
                  </a:solidFill>
                </a:rPr>
                <a:t>8</a:t>
              </a:r>
            </a:p>
          </p:txBody>
        </p:sp>
      </p:grpSp>
      <p:sp>
        <p:nvSpPr>
          <p:cNvPr id="6" name="TextBox 5">
            <a:extLst>
              <a:ext uri="{FF2B5EF4-FFF2-40B4-BE49-F238E27FC236}">
                <a16:creationId xmlns:a16="http://schemas.microsoft.com/office/drawing/2014/main" id="{B7422C48-DC7C-5741-9E37-ED6814CC556B}"/>
              </a:ext>
            </a:extLst>
          </p:cNvPr>
          <p:cNvSpPr txBox="1"/>
          <p:nvPr/>
        </p:nvSpPr>
        <p:spPr>
          <a:xfrm>
            <a:off x="4851087" y="5726340"/>
            <a:ext cx="6660193" cy="1200329"/>
          </a:xfrm>
          <a:prstGeom prst="rect">
            <a:avLst/>
          </a:prstGeom>
          <a:noFill/>
        </p:spPr>
        <p:txBody>
          <a:bodyPr wrap="square" rtlCol="0">
            <a:spAutoFit/>
          </a:bodyPr>
          <a:lstStyle/>
          <a:p>
            <a:r>
              <a:rPr lang="en-US" sz="2400" dirty="0">
                <a:solidFill>
                  <a:srgbClr val="0070C0"/>
                </a:solidFill>
              </a:rPr>
              <a:t>Percolate Down(</a:t>
            </a:r>
            <a:r>
              <a:rPr lang="en-US" sz="2400" dirty="0">
                <a:solidFill>
                  <a:srgbClr val="FF0000"/>
                </a:solidFill>
              </a:rPr>
              <a:t>node</a:t>
            </a:r>
            <a:r>
              <a:rPr lang="en-US" sz="2400" dirty="0">
                <a:solidFill>
                  <a:srgbClr val="0070C0"/>
                </a:solidFill>
              </a:rPr>
              <a:t>)</a:t>
            </a:r>
            <a:r>
              <a:rPr lang="en-US" sz="2400" dirty="0"/>
              <a:t>: if </a:t>
            </a:r>
            <a:r>
              <a:rPr lang="en-US" sz="2400" dirty="0">
                <a:solidFill>
                  <a:srgbClr val="FF0000"/>
                </a:solidFill>
              </a:rPr>
              <a:t>node</a:t>
            </a:r>
            <a:r>
              <a:rPr lang="en-US" sz="2400" dirty="0"/>
              <a:t> satisfies heap property, done. Else swap with largest child and repeat on that subtree</a:t>
            </a:r>
          </a:p>
        </p:txBody>
      </p:sp>
    </p:spTree>
    <p:extLst>
      <p:ext uri="{BB962C8B-B14F-4D97-AF65-F5344CB8AC3E}">
        <p14:creationId xmlns:p14="http://schemas.microsoft.com/office/powerpoint/2010/main" val="29823818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Heap Sort (Percolate Down, Swap 1)</a:t>
            </a:r>
          </a:p>
        </p:txBody>
      </p:sp>
      <p:sp>
        <p:nvSpPr>
          <p:cNvPr id="3" name="Content Placeholder 2"/>
          <p:cNvSpPr>
            <a:spLocks noGrp="1"/>
          </p:cNvSpPr>
          <p:nvPr>
            <p:ph idx="1"/>
          </p:nvPr>
        </p:nvSpPr>
        <p:spPr>
          <a:xfrm>
            <a:off x="1981200" y="1214121"/>
            <a:ext cx="8458200" cy="1219201"/>
          </a:xfrm>
        </p:spPr>
        <p:txBody>
          <a:bodyPr>
            <a:normAutofit/>
          </a:bodyPr>
          <a:lstStyle/>
          <a:p>
            <a:r>
              <a:rPr lang="en-US" dirty="0">
                <a:solidFill>
                  <a:schemeClr val="accent1"/>
                </a:solidFill>
              </a:rPr>
              <a:t>Remove the Max element (i.e. the root) from the Heap: </a:t>
            </a:r>
            <a:r>
              <a:rPr lang="en-US" dirty="0"/>
              <a:t>replace with last element, call </a:t>
            </a:r>
            <a:r>
              <a:rPr lang="en-US" dirty="0" err="1"/>
              <a:t>percolateDown</a:t>
            </a:r>
            <a:r>
              <a:rPr lang="en-US" dirty="0"/>
              <a:t>(root)</a:t>
            </a:r>
          </a:p>
        </p:txBody>
      </p:sp>
      <p:grpSp>
        <p:nvGrpSpPr>
          <p:cNvPr id="8" name="Group 7" descr="Because 3 is smaller than its children, we swap with the larger child (in this case 9, its left child).&#10;&#10;Because percolation is still not complete, it may still violate the heap property. The nodes are as follows:&#10;&#10;- The root node is 9&#10;- the left child of 9 is 3, the right child is 6&#10;- the left child of 3 is 8, the right child is 7&#10;- the left child of 6 is 5, the right child is 2&#10;- the left child of 8 is 4, the right child is 1&#10;- nodes 7, 5, 2, 4, and 1 are all leaves">
            <a:extLst>
              <a:ext uri="{FF2B5EF4-FFF2-40B4-BE49-F238E27FC236}">
                <a16:creationId xmlns:a16="http://schemas.microsoft.com/office/drawing/2014/main" id="{F0B839F6-52B4-E2F4-85FE-33D6D63020C3}"/>
              </a:ext>
            </a:extLst>
          </p:cNvPr>
          <p:cNvGrpSpPr/>
          <p:nvPr/>
        </p:nvGrpSpPr>
        <p:grpSpPr>
          <a:xfrm>
            <a:off x="2590801" y="2357121"/>
            <a:ext cx="6934200" cy="4200351"/>
            <a:chOff x="2590801" y="2357121"/>
            <a:chExt cx="6934200" cy="4200351"/>
          </a:xfrm>
        </p:grpSpPr>
        <p:sp>
          <p:nvSpPr>
            <p:cNvPr id="5" name="Oval 4"/>
            <p:cNvSpPr/>
            <p:nvPr/>
          </p:nvSpPr>
          <p:spPr>
            <a:xfrm>
              <a:off x="5996855" y="323087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99" name="Oval 98"/>
            <p:cNvSpPr/>
            <p:nvPr/>
          </p:nvSpPr>
          <p:spPr>
            <a:xfrm>
              <a:off x="4191001" y="3915748"/>
              <a:ext cx="688077" cy="688077"/>
            </a:xfrm>
            <a:prstGeom prst="ellipse">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00" name="Oval 99"/>
            <p:cNvSpPr/>
            <p:nvPr/>
          </p:nvSpPr>
          <p:spPr>
            <a:xfrm>
              <a:off x="7858499" y="3877433"/>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101" name="Oval 100"/>
            <p:cNvSpPr/>
            <p:nvPr/>
          </p:nvSpPr>
          <p:spPr>
            <a:xfrm>
              <a:off x="3200401" y="460702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102" name="Oval 101"/>
            <p:cNvSpPr/>
            <p:nvPr/>
          </p:nvSpPr>
          <p:spPr>
            <a:xfrm>
              <a:off x="5211206" y="4648888"/>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103" name="Oval 102"/>
            <p:cNvSpPr/>
            <p:nvPr/>
          </p:nvSpPr>
          <p:spPr>
            <a:xfrm>
              <a:off x="6934201" y="456551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04" name="Oval 103"/>
            <p:cNvSpPr/>
            <p:nvPr/>
          </p:nvSpPr>
          <p:spPr>
            <a:xfrm>
              <a:off x="8836924" y="456551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05" name="Oval 104"/>
            <p:cNvSpPr/>
            <p:nvPr/>
          </p:nvSpPr>
          <p:spPr>
            <a:xfrm>
              <a:off x="2590801" y="557626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06" name="Oval 105"/>
            <p:cNvSpPr/>
            <p:nvPr/>
          </p:nvSpPr>
          <p:spPr>
            <a:xfrm>
              <a:off x="3733801" y="557626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cxnSp>
          <p:nvCxnSpPr>
            <p:cNvPr id="7" name="Straight Connector 6"/>
            <p:cNvCxnSpPr>
              <a:stCxn id="5" idx="2"/>
              <a:endCxn id="99" idx="7"/>
            </p:cNvCxnSpPr>
            <p:nvPr/>
          </p:nvCxnSpPr>
          <p:spPr>
            <a:xfrm flipH="1">
              <a:off x="4778311" y="3574909"/>
              <a:ext cx="1218544" cy="4416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5" idx="6"/>
              <a:endCxn id="100" idx="1"/>
            </p:cNvCxnSpPr>
            <p:nvPr/>
          </p:nvCxnSpPr>
          <p:spPr>
            <a:xfrm>
              <a:off x="6684931" y="3574909"/>
              <a:ext cx="1274334" cy="4032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102" idx="1"/>
              <a:endCxn id="99" idx="5"/>
            </p:cNvCxnSpPr>
            <p:nvPr/>
          </p:nvCxnSpPr>
          <p:spPr>
            <a:xfrm flipH="1" flipV="1">
              <a:off x="4778311" y="4503058"/>
              <a:ext cx="533662" cy="2465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101" idx="7"/>
              <a:endCxn id="99" idx="3"/>
            </p:cNvCxnSpPr>
            <p:nvPr/>
          </p:nvCxnSpPr>
          <p:spPr>
            <a:xfrm flipV="1">
              <a:off x="3787711" y="4503058"/>
              <a:ext cx="504057" cy="2047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106" idx="0"/>
              <a:endCxn id="101" idx="5"/>
            </p:cNvCxnSpPr>
            <p:nvPr/>
          </p:nvCxnSpPr>
          <p:spPr>
            <a:xfrm flipH="1" flipV="1">
              <a:off x="3787711" y="5194333"/>
              <a:ext cx="290129"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105" idx="0"/>
              <a:endCxn id="101" idx="3"/>
            </p:cNvCxnSpPr>
            <p:nvPr/>
          </p:nvCxnSpPr>
          <p:spPr>
            <a:xfrm flipV="1">
              <a:off x="2934839" y="5194333"/>
              <a:ext cx="366328"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03" idx="7"/>
              <a:endCxn id="100" idx="3"/>
            </p:cNvCxnSpPr>
            <p:nvPr/>
          </p:nvCxnSpPr>
          <p:spPr>
            <a:xfrm flipV="1">
              <a:off x="7521511" y="4464742"/>
              <a:ext cx="437755"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104" idx="1"/>
              <a:endCxn id="100" idx="5"/>
            </p:cNvCxnSpPr>
            <p:nvPr/>
          </p:nvCxnSpPr>
          <p:spPr>
            <a:xfrm flipH="1" flipV="1">
              <a:off x="8445808" y="4464742"/>
              <a:ext cx="491882"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2964445" y="2357121"/>
              <a:ext cx="5336453" cy="537341"/>
              <a:chOff x="1978924" y="2722180"/>
              <a:chExt cx="5336453" cy="537341"/>
            </a:xfrm>
          </p:grpSpPr>
          <p:grpSp>
            <p:nvGrpSpPr>
              <p:cNvPr id="86" name="Group 85"/>
              <p:cNvGrpSpPr/>
              <p:nvPr/>
            </p:nvGrpSpPr>
            <p:grpSpPr>
              <a:xfrm>
                <a:off x="1978924" y="2726121"/>
                <a:ext cx="4802307" cy="533400"/>
                <a:chOff x="1978924" y="2971800"/>
                <a:chExt cx="4802307" cy="533400"/>
              </a:xfrm>
            </p:grpSpPr>
            <p:sp>
              <p:nvSpPr>
                <p:cNvPr id="88" name="Rectangle 87"/>
                <p:cNvSpPr/>
                <p:nvPr/>
              </p:nvSpPr>
              <p:spPr>
                <a:xfrm>
                  <a:off x="1978924" y="29718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89" name="Rectangle 88"/>
                <p:cNvSpPr/>
                <p:nvPr/>
              </p:nvSpPr>
              <p:spPr>
                <a:xfrm>
                  <a:off x="2512893" y="29718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90" name="Rectangle 89"/>
                <p:cNvSpPr/>
                <p:nvPr/>
              </p:nvSpPr>
              <p:spPr>
                <a:xfrm>
                  <a:off x="3046293"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91" name="Rectangle 90"/>
                <p:cNvSpPr/>
                <p:nvPr/>
              </p:nvSpPr>
              <p:spPr>
                <a:xfrm>
                  <a:off x="3579693"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92" name="Rectangle 91"/>
                <p:cNvSpPr/>
                <p:nvPr/>
              </p:nvSpPr>
              <p:spPr>
                <a:xfrm>
                  <a:off x="41136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93" name="Rectangle 92"/>
                <p:cNvSpPr/>
                <p:nvPr/>
              </p:nvSpPr>
              <p:spPr>
                <a:xfrm>
                  <a:off x="46470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94" name="Rectangle 93"/>
                <p:cNvSpPr/>
                <p:nvPr/>
              </p:nvSpPr>
              <p:spPr>
                <a:xfrm>
                  <a:off x="51804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95" name="Rectangle 94"/>
                <p:cNvSpPr/>
                <p:nvPr/>
              </p:nvSpPr>
              <p:spPr>
                <a:xfrm>
                  <a:off x="5714431"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96" name="Rectangle 95"/>
                <p:cNvSpPr/>
                <p:nvPr/>
              </p:nvSpPr>
              <p:spPr>
                <a:xfrm>
                  <a:off x="6247831"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grpSp>
          <p:sp>
            <p:nvSpPr>
              <p:cNvPr id="116" name="Rectangle 115"/>
              <p:cNvSpPr/>
              <p:nvPr/>
            </p:nvSpPr>
            <p:spPr>
              <a:xfrm>
                <a:off x="6781977" y="272218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9" name="TextBox 28"/>
            <p:cNvSpPr txBox="1"/>
            <p:nvPr/>
          </p:nvSpPr>
          <p:spPr>
            <a:xfrm>
              <a:off x="3085381" y="2879274"/>
              <a:ext cx="301686" cy="369332"/>
            </a:xfrm>
            <a:prstGeom prst="rect">
              <a:avLst/>
            </a:prstGeom>
            <a:noFill/>
          </p:spPr>
          <p:txBody>
            <a:bodyPr wrap="none" rtlCol="0">
              <a:spAutoFit/>
            </a:bodyPr>
            <a:lstStyle/>
            <a:p>
              <a:r>
                <a:rPr lang="en-US" dirty="0">
                  <a:solidFill>
                    <a:srgbClr val="FF33CC"/>
                  </a:solidFill>
                </a:rPr>
                <a:t>0</a:t>
              </a:r>
            </a:p>
          </p:txBody>
        </p:sp>
        <p:sp>
          <p:nvSpPr>
            <p:cNvPr id="118" name="TextBox 117"/>
            <p:cNvSpPr txBox="1"/>
            <p:nvPr/>
          </p:nvSpPr>
          <p:spPr>
            <a:xfrm>
              <a:off x="3618781" y="2879274"/>
              <a:ext cx="301686" cy="369332"/>
            </a:xfrm>
            <a:prstGeom prst="rect">
              <a:avLst/>
            </a:prstGeom>
            <a:noFill/>
          </p:spPr>
          <p:txBody>
            <a:bodyPr wrap="none" rtlCol="0">
              <a:spAutoFit/>
            </a:bodyPr>
            <a:lstStyle/>
            <a:p>
              <a:r>
                <a:rPr lang="en-US" dirty="0">
                  <a:solidFill>
                    <a:srgbClr val="FF33CC"/>
                  </a:solidFill>
                </a:rPr>
                <a:t>1</a:t>
              </a:r>
            </a:p>
          </p:txBody>
        </p:sp>
        <p:sp>
          <p:nvSpPr>
            <p:cNvPr id="119" name="TextBox 118"/>
            <p:cNvSpPr txBox="1"/>
            <p:nvPr/>
          </p:nvSpPr>
          <p:spPr>
            <a:xfrm>
              <a:off x="4152750" y="2879274"/>
              <a:ext cx="301686" cy="369332"/>
            </a:xfrm>
            <a:prstGeom prst="rect">
              <a:avLst/>
            </a:prstGeom>
            <a:noFill/>
          </p:spPr>
          <p:txBody>
            <a:bodyPr wrap="none" rtlCol="0">
              <a:spAutoFit/>
            </a:bodyPr>
            <a:lstStyle/>
            <a:p>
              <a:r>
                <a:rPr lang="en-US" dirty="0">
                  <a:solidFill>
                    <a:srgbClr val="FF33CC"/>
                  </a:solidFill>
                </a:rPr>
                <a:t>2</a:t>
              </a:r>
            </a:p>
          </p:txBody>
        </p:sp>
        <p:sp>
          <p:nvSpPr>
            <p:cNvPr id="120" name="TextBox 119"/>
            <p:cNvSpPr txBox="1"/>
            <p:nvPr/>
          </p:nvSpPr>
          <p:spPr>
            <a:xfrm>
              <a:off x="4686150" y="2879274"/>
              <a:ext cx="301686" cy="369332"/>
            </a:xfrm>
            <a:prstGeom prst="rect">
              <a:avLst/>
            </a:prstGeom>
            <a:noFill/>
          </p:spPr>
          <p:txBody>
            <a:bodyPr wrap="none" rtlCol="0">
              <a:spAutoFit/>
            </a:bodyPr>
            <a:lstStyle/>
            <a:p>
              <a:r>
                <a:rPr lang="en-US" dirty="0">
                  <a:solidFill>
                    <a:srgbClr val="FF33CC"/>
                  </a:solidFill>
                </a:rPr>
                <a:t>3</a:t>
              </a:r>
            </a:p>
          </p:txBody>
        </p:sp>
        <p:sp>
          <p:nvSpPr>
            <p:cNvPr id="121" name="TextBox 120"/>
            <p:cNvSpPr txBox="1"/>
            <p:nvPr/>
          </p:nvSpPr>
          <p:spPr>
            <a:xfrm>
              <a:off x="5217138" y="2879274"/>
              <a:ext cx="301686" cy="369332"/>
            </a:xfrm>
            <a:prstGeom prst="rect">
              <a:avLst/>
            </a:prstGeom>
            <a:noFill/>
          </p:spPr>
          <p:txBody>
            <a:bodyPr wrap="none" rtlCol="0">
              <a:spAutoFit/>
            </a:bodyPr>
            <a:lstStyle/>
            <a:p>
              <a:r>
                <a:rPr lang="en-US" dirty="0">
                  <a:solidFill>
                    <a:srgbClr val="FF33CC"/>
                  </a:solidFill>
                </a:rPr>
                <a:t>4</a:t>
              </a:r>
            </a:p>
          </p:txBody>
        </p:sp>
        <p:sp>
          <p:nvSpPr>
            <p:cNvPr id="122" name="TextBox 121"/>
            <p:cNvSpPr txBox="1"/>
            <p:nvPr/>
          </p:nvSpPr>
          <p:spPr>
            <a:xfrm>
              <a:off x="5695168" y="2879274"/>
              <a:ext cx="301686" cy="369332"/>
            </a:xfrm>
            <a:prstGeom prst="rect">
              <a:avLst/>
            </a:prstGeom>
            <a:noFill/>
          </p:spPr>
          <p:txBody>
            <a:bodyPr wrap="none" rtlCol="0">
              <a:spAutoFit/>
            </a:bodyPr>
            <a:lstStyle/>
            <a:p>
              <a:r>
                <a:rPr lang="en-US" dirty="0">
                  <a:solidFill>
                    <a:srgbClr val="FF33CC"/>
                  </a:solidFill>
                </a:rPr>
                <a:t>5</a:t>
              </a:r>
            </a:p>
          </p:txBody>
        </p:sp>
        <p:sp>
          <p:nvSpPr>
            <p:cNvPr id="123" name="TextBox 122"/>
            <p:cNvSpPr txBox="1"/>
            <p:nvPr/>
          </p:nvSpPr>
          <p:spPr>
            <a:xfrm>
              <a:off x="6286919" y="2879274"/>
              <a:ext cx="301686" cy="369332"/>
            </a:xfrm>
            <a:prstGeom prst="rect">
              <a:avLst/>
            </a:prstGeom>
            <a:noFill/>
          </p:spPr>
          <p:txBody>
            <a:bodyPr wrap="none" rtlCol="0">
              <a:spAutoFit/>
            </a:bodyPr>
            <a:lstStyle/>
            <a:p>
              <a:r>
                <a:rPr lang="en-US" dirty="0">
                  <a:solidFill>
                    <a:srgbClr val="FF33CC"/>
                  </a:solidFill>
                </a:rPr>
                <a:t>6</a:t>
              </a:r>
            </a:p>
          </p:txBody>
        </p:sp>
        <p:sp>
          <p:nvSpPr>
            <p:cNvPr id="124" name="TextBox 123"/>
            <p:cNvSpPr txBox="1"/>
            <p:nvPr/>
          </p:nvSpPr>
          <p:spPr>
            <a:xfrm>
              <a:off x="6820319" y="2879274"/>
              <a:ext cx="301686" cy="369332"/>
            </a:xfrm>
            <a:prstGeom prst="rect">
              <a:avLst/>
            </a:prstGeom>
            <a:noFill/>
          </p:spPr>
          <p:txBody>
            <a:bodyPr wrap="none" rtlCol="0">
              <a:spAutoFit/>
            </a:bodyPr>
            <a:lstStyle/>
            <a:p>
              <a:r>
                <a:rPr lang="en-US" dirty="0">
                  <a:solidFill>
                    <a:srgbClr val="FF33CC"/>
                  </a:solidFill>
                </a:rPr>
                <a:t>7</a:t>
              </a:r>
            </a:p>
          </p:txBody>
        </p:sp>
        <p:sp>
          <p:nvSpPr>
            <p:cNvPr id="125" name="TextBox 124"/>
            <p:cNvSpPr txBox="1"/>
            <p:nvPr/>
          </p:nvSpPr>
          <p:spPr>
            <a:xfrm>
              <a:off x="7354288" y="2879274"/>
              <a:ext cx="301686" cy="369332"/>
            </a:xfrm>
            <a:prstGeom prst="rect">
              <a:avLst/>
            </a:prstGeom>
            <a:noFill/>
          </p:spPr>
          <p:txBody>
            <a:bodyPr wrap="none" rtlCol="0">
              <a:spAutoFit/>
            </a:bodyPr>
            <a:lstStyle/>
            <a:p>
              <a:r>
                <a:rPr lang="en-US" dirty="0">
                  <a:solidFill>
                    <a:srgbClr val="FF33CC"/>
                  </a:solidFill>
                </a:rPr>
                <a:t>8</a:t>
              </a:r>
            </a:p>
          </p:txBody>
        </p:sp>
        <p:sp>
          <p:nvSpPr>
            <p:cNvPr id="126" name="TextBox 125"/>
            <p:cNvSpPr txBox="1"/>
            <p:nvPr/>
          </p:nvSpPr>
          <p:spPr>
            <a:xfrm>
              <a:off x="7887688" y="2879274"/>
              <a:ext cx="301686" cy="369332"/>
            </a:xfrm>
            <a:prstGeom prst="rect">
              <a:avLst/>
            </a:prstGeom>
            <a:noFill/>
          </p:spPr>
          <p:txBody>
            <a:bodyPr wrap="none" rtlCol="0">
              <a:spAutoFit/>
            </a:bodyPr>
            <a:lstStyle/>
            <a:p>
              <a:r>
                <a:rPr lang="en-US" dirty="0">
                  <a:solidFill>
                    <a:srgbClr val="FF33CC"/>
                  </a:solidFill>
                </a:rPr>
                <a:t>9</a:t>
              </a:r>
            </a:p>
          </p:txBody>
        </p:sp>
        <p:sp>
          <p:nvSpPr>
            <p:cNvPr id="128" name="TextBox 127"/>
            <p:cNvSpPr txBox="1"/>
            <p:nvPr/>
          </p:nvSpPr>
          <p:spPr>
            <a:xfrm>
              <a:off x="6190049" y="3940256"/>
              <a:ext cx="301686" cy="369332"/>
            </a:xfrm>
            <a:prstGeom prst="rect">
              <a:avLst/>
            </a:prstGeom>
            <a:noFill/>
          </p:spPr>
          <p:txBody>
            <a:bodyPr wrap="none" rtlCol="0">
              <a:spAutoFit/>
            </a:bodyPr>
            <a:lstStyle/>
            <a:p>
              <a:r>
                <a:rPr lang="en-US" dirty="0">
                  <a:solidFill>
                    <a:srgbClr val="FF33CC"/>
                  </a:solidFill>
                </a:rPr>
                <a:t>0</a:t>
              </a:r>
            </a:p>
          </p:txBody>
        </p:sp>
        <p:sp>
          <p:nvSpPr>
            <p:cNvPr id="129" name="TextBox 128"/>
            <p:cNvSpPr txBox="1"/>
            <p:nvPr/>
          </p:nvSpPr>
          <p:spPr>
            <a:xfrm>
              <a:off x="4384195" y="4600611"/>
              <a:ext cx="301686" cy="369332"/>
            </a:xfrm>
            <a:prstGeom prst="rect">
              <a:avLst/>
            </a:prstGeom>
            <a:noFill/>
          </p:spPr>
          <p:txBody>
            <a:bodyPr wrap="none" rtlCol="0">
              <a:spAutoFit/>
            </a:bodyPr>
            <a:lstStyle/>
            <a:p>
              <a:r>
                <a:rPr lang="en-US" dirty="0">
                  <a:solidFill>
                    <a:srgbClr val="FF33CC"/>
                  </a:solidFill>
                </a:rPr>
                <a:t>1</a:t>
              </a:r>
            </a:p>
          </p:txBody>
        </p:sp>
        <p:sp>
          <p:nvSpPr>
            <p:cNvPr id="130" name="TextBox 129"/>
            <p:cNvSpPr txBox="1"/>
            <p:nvPr/>
          </p:nvSpPr>
          <p:spPr>
            <a:xfrm>
              <a:off x="8051693" y="4540215"/>
              <a:ext cx="301686" cy="369332"/>
            </a:xfrm>
            <a:prstGeom prst="rect">
              <a:avLst/>
            </a:prstGeom>
            <a:noFill/>
          </p:spPr>
          <p:txBody>
            <a:bodyPr wrap="none" rtlCol="0">
              <a:spAutoFit/>
            </a:bodyPr>
            <a:lstStyle/>
            <a:p>
              <a:r>
                <a:rPr lang="en-US" dirty="0">
                  <a:solidFill>
                    <a:srgbClr val="FF33CC"/>
                  </a:solidFill>
                </a:rPr>
                <a:t>2</a:t>
              </a:r>
            </a:p>
          </p:txBody>
        </p:sp>
        <p:sp>
          <p:nvSpPr>
            <p:cNvPr id="131" name="TextBox 130"/>
            <p:cNvSpPr txBox="1"/>
            <p:nvPr/>
          </p:nvSpPr>
          <p:spPr>
            <a:xfrm>
              <a:off x="3352081" y="5295100"/>
              <a:ext cx="301686" cy="369332"/>
            </a:xfrm>
            <a:prstGeom prst="rect">
              <a:avLst/>
            </a:prstGeom>
            <a:noFill/>
          </p:spPr>
          <p:txBody>
            <a:bodyPr wrap="none" rtlCol="0">
              <a:spAutoFit/>
            </a:bodyPr>
            <a:lstStyle/>
            <a:p>
              <a:r>
                <a:rPr lang="en-US" dirty="0">
                  <a:solidFill>
                    <a:srgbClr val="FF33CC"/>
                  </a:solidFill>
                </a:rPr>
                <a:t>3</a:t>
              </a:r>
            </a:p>
          </p:txBody>
        </p:sp>
        <p:sp>
          <p:nvSpPr>
            <p:cNvPr id="132" name="TextBox 131"/>
            <p:cNvSpPr txBox="1"/>
            <p:nvPr/>
          </p:nvSpPr>
          <p:spPr>
            <a:xfrm>
              <a:off x="7122005" y="5236197"/>
              <a:ext cx="301686" cy="369332"/>
            </a:xfrm>
            <a:prstGeom prst="rect">
              <a:avLst/>
            </a:prstGeom>
            <a:noFill/>
          </p:spPr>
          <p:txBody>
            <a:bodyPr wrap="none" rtlCol="0">
              <a:spAutoFit/>
            </a:bodyPr>
            <a:lstStyle/>
            <a:p>
              <a:r>
                <a:rPr lang="en-US" dirty="0">
                  <a:solidFill>
                    <a:srgbClr val="FF33CC"/>
                  </a:solidFill>
                </a:rPr>
                <a:t>5</a:t>
              </a:r>
            </a:p>
          </p:txBody>
        </p:sp>
        <p:sp>
          <p:nvSpPr>
            <p:cNvPr id="133" name="TextBox 132"/>
            <p:cNvSpPr txBox="1"/>
            <p:nvPr/>
          </p:nvSpPr>
          <p:spPr>
            <a:xfrm>
              <a:off x="5404400" y="5332422"/>
              <a:ext cx="301686" cy="369332"/>
            </a:xfrm>
            <a:prstGeom prst="rect">
              <a:avLst/>
            </a:prstGeom>
            <a:noFill/>
          </p:spPr>
          <p:txBody>
            <a:bodyPr wrap="none" rtlCol="0">
              <a:spAutoFit/>
            </a:bodyPr>
            <a:lstStyle/>
            <a:p>
              <a:r>
                <a:rPr lang="en-US" dirty="0">
                  <a:solidFill>
                    <a:srgbClr val="FF33CC"/>
                  </a:solidFill>
                </a:rPr>
                <a:t>4</a:t>
              </a:r>
            </a:p>
          </p:txBody>
        </p:sp>
        <p:sp>
          <p:nvSpPr>
            <p:cNvPr id="134" name="TextBox 133"/>
            <p:cNvSpPr txBox="1"/>
            <p:nvPr/>
          </p:nvSpPr>
          <p:spPr>
            <a:xfrm>
              <a:off x="9030118" y="5253586"/>
              <a:ext cx="301686" cy="369332"/>
            </a:xfrm>
            <a:prstGeom prst="rect">
              <a:avLst/>
            </a:prstGeom>
            <a:noFill/>
          </p:spPr>
          <p:txBody>
            <a:bodyPr wrap="none" rtlCol="0">
              <a:spAutoFit/>
            </a:bodyPr>
            <a:lstStyle/>
            <a:p>
              <a:r>
                <a:rPr lang="en-US" dirty="0">
                  <a:solidFill>
                    <a:srgbClr val="FF33CC"/>
                  </a:solidFill>
                </a:rPr>
                <a:t>6</a:t>
              </a:r>
            </a:p>
          </p:txBody>
        </p:sp>
        <p:sp>
          <p:nvSpPr>
            <p:cNvPr id="135" name="TextBox 134"/>
            <p:cNvSpPr txBox="1"/>
            <p:nvPr/>
          </p:nvSpPr>
          <p:spPr>
            <a:xfrm>
              <a:off x="2783996" y="6188140"/>
              <a:ext cx="301686" cy="369332"/>
            </a:xfrm>
            <a:prstGeom prst="rect">
              <a:avLst/>
            </a:prstGeom>
            <a:noFill/>
          </p:spPr>
          <p:txBody>
            <a:bodyPr wrap="none" rtlCol="0">
              <a:spAutoFit/>
            </a:bodyPr>
            <a:lstStyle/>
            <a:p>
              <a:r>
                <a:rPr lang="en-US" dirty="0">
                  <a:solidFill>
                    <a:srgbClr val="FF33CC"/>
                  </a:solidFill>
                </a:rPr>
                <a:t>7</a:t>
              </a:r>
            </a:p>
          </p:txBody>
        </p:sp>
        <p:sp>
          <p:nvSpPr>
            <p:cNvPr id="136" name="TextBox 135"/>
            <p:cNvSpPr txBox="1"/>
            <p:nvPr/>
          </p:nvSpPr>
          <p:spPr>
            <a:xfrm>
              <a:off x="3920467" y="6188140"/>
              <a:ext cx="301686" cy="369332"/>
            </a:xfrm>
            <a:prstGeom prst="rect">
              <a:avLst/>
            </a:prstGeom>
            <a:noFill/>
          </p:spPr>
          <p:txBody>
            <a:bodyPr wrap="none" rtlCol="0">
              <a:spAutoFit/>
            </a:bodyPr>
            <a:lstStyle/>
            <a:p>
              <a:r>
                <a:rPr lang="en-US" dirty="0">
                  <a:solidFill>
                    <a:srgbClr val="FF33CC"/>
                  </a:solidFill>
                </a:rPr>
                <a:t>8</a:t>
              </a:r>
            </a:p>
          </p:txBody>
        </p:sp>
      </p:grpSp>
      <p:sp>
        <p:nvSpPr>
          <p:cNvPr id="6" name="TextBox 5">
            <a:extLst>
              <a:ext uri="{FF2B5EF4-FFF2-40B4-BE49-F238E27FC236}">
                <a16:creationId xmlns:a16="http://schemas.microsoft.com/office/drawing/2014/main" id="{B7422C48-DC7C-5741-9E37-ED6814CC556B}"/>
              </a:ext>
            </a:extLst>
          </p:cNvPr>
          <p:cNvSpPr txBox="1"/>
          <p:nvPr/>
        </p:nvSpPr>
        <p:spPr>
          <a:xfrm>
            <a:off x="4851087" y="5726340"/>
            <a:ext cx="6660193" cy="1200329"/>
          </a:xfrm>
          <a:prstGeom prst="rect">
            <a:avLst/>
          </a:prstGeom>
          <a:noFill/>
        </p:spPr>
        <p:txBody>
          <a:bodyPr wrap="square" rtlCol="0">
            <a:spAutoFit/>
          </a:bodyPr>
          <a:lstStyle/>
          <a:p>
            <a:r>
              <a:rPr lang="en-US" sz="2400" dirty="0">
                <a:solidFill>
                  <a:srgbClr val="0070C0"/>
                </a:solidFill>
              </a:rPr>
              <a:t>Percolate Down(</a:t>
            </a:r>
            <a:r>
              <a:rPr lang="en-US" sz="2400" dirty="0">
                <a:solidFill>
                  <a:srgbClr val="FF0000"/>
                </a:solidFill>
              </a:rPr>
              <a:t>node</a:t>
            </a:r>
            <a:r>
              <a:rPr lang="en-US" sz="2400" dirty="0">
                <a:solidFill>
                  <a:srgbClr val="0070C0"/>
                </a:solidFill>
              </a:rPr>
              <a:t>)</a:t>
            </a:r>
            <a:r>
              <a:rPr lang="en-US" sz="2400" dirty="0"/>
              <a:t>: if </a:t>
            </a:r>
            <a:r>
              <a:rPr lang="en-US" sz="2400" dirty="0">
                <a:solidFill>
                  <a:srgbClr val="FF0000"/>
                </a:solidFill>
              </a:rPr>
              <a:t>node</a:t>
            </a:r>
            <a:r>
              <a:rPr lang="en-US" sz="2400" dirty="0"/>
              <a:t> satisfies heap property, done. Else swap with largest child and repeat on that subtree</a:t>
            </a:r>
          </a:p>
        </p:txBody>
      </p:sp>
    </p:spTree>
    <p:extLst>
      <p:ext uri="{BB962C8B-B14F-4D97-AF65-F5344CB8AC3E}">
        <p14:creationId xmlns:p14="http://schemas.microsoft.com/office/powerpoint/2010/main" val="17480791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Heap Sort (Percolate Down, Swap 2)</a:t>
            </a:r>
          </a:p>
        </p:txBody>
      </p:sp>
      <p:sp>
        <p:nvSpPr>
          <p:cNvPr id="3" name="Content Placeholder 2"/>
          <p:cNvSpPr>
            <a:spLocks noGrp="1"/>
          </p:cNvSpPr>
          <p:nvPr>
            <p:ph idx="1"/>
          </p:nvPr>
        </p:nvSpPr>
        <p:spPr>
          <a:xfrm>
            <a:off x="1981200" y="1214121"/>
            <a:ext cx="8458200" cy="1219201"/>
          </a:xfrm>
        </p:spPr>
        <p:txBody>
          <a:bodyPr>
            <a:normAutofit/>
          </a:bodyPr>
          <a:lstStyle/>
          <a:p>
            <a:r>
              <a:rPr lang="en-US" dirty="0">
                <a:solidFill>
                  <a:schemeClr val="accent1"/>
                </a:solidFill>
              </a:rPr>
              <a:t>Remove the Max element (i.e. the root) from the Heap: </a:t>
            </a:r>
            <a:r>
              <a:rPr lang="en-US" dirty="0"/>
              <a:t>replace with last element, call </a:t>
            </a:r>
            <a:r>
              <a:rPr lang="en-US" dirty="0" err="1"/>
              <a:t>percolateDown</a:t>
            </a:r>
            <a:r>
              <a:rPr lang="en-US" dirty="0"/>
              <a:t>(root)</a:t>
            </a:r>
          </a:p>
        </p:txBody>
      </p:sp>
      <p:grpSp>
        <p:nvGrpSpPr>
          <p:cNvPr id="8" name="Group 7" descr="Because 3 is smaller than its children, we swap with the larger child (in this case 8, its left child).&#10;&#10;Because percolation is still not complete, it may still violate the heap property. The nodes are as follows:&#10;&#10;- The root node is 9&#10;- the left child of 9 is 8, the right child is 6&#10;- the left child of 8 is 3, the right child is 7&#10;- the left child of 6 is 5, the right child is 2&#10;- the left child of 3 is 4, the right child is 1&#10;- nodes 7, 5, 2, 4, and 1 are all leaves">
            <a:extLst>
              <a:ext uri="{FF2B5EF4-FFF2-40B4-BE49-F238E27FC236}">
                <a16:creationId xmlns:a16="http://schemas.microsoft.com/office/drawing/2014/main" id="{21242C99-13FB-AAD5-B76E-D7FC8AF83DCA}"/>
              </a:ext>
            </a:extLst>
          </p:cNvPr>
          <p:cNvGrpSpPr/>
          <p:nvPr/>
        </p:nvGrpSpPr>
        <p:grpSpPr>
          <a:xfrm>
            <a:off x="2590801" y="2357121"/>
            <a:ext cx="6934200" cy="4200351"/>
            <a:chOff x="2590801" y="2357121"/>
            <a:chExt cx="6934200" cy="4200351"/>
          </a:xfrm>
        </p:grpSpPr>
        <p:sp>
          <p:nvSpPr>
            <p:cNvPr id="5" name="Oval 4"/>
            <p:cNvSpPr/>
            <p:nvPr/>
          </p:nvSpPr>
          <p:spPr>
            <a:xfrm>
              <a:off x="5996855" y="323087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99" name="Oval 98"/>
            <p:cNvSpPr/>
            <p:nvPr/>
          </p:nvSpPr>
          <p:spPr>
            <a:xfrm>
              <a:off x="4191001" y="3905809"/>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100" name="Oval 99"/>
            <p:cNvSpPr/>
            <p:nvPr/>
          </p:nvSpPr>
          <p:spPr>
            <a:xfrm>
              <a:off x="7858499" y="3877433"/>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101" name="Oval 100"/>
            <p:cNvSpPr/>
            <p:nvPr/>
          </p:nvSpPr>
          <p:spPr>
            <a:xfrm>
              <a:off x="3200401" y="4607024"/>
              <a:ext cx="688077" cy="688077"/>
            </a:xfrm>
            <a:prstGeom prst="ellipse">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02" name="Oval 101"/>
            <p:cNvSpPr/>
            <p:nvPr/>
          </p:nvSpPr>
          <p:spPr>
            <a:xfrm>
              <a:off x="5211206" y="4648888"/>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103" name="Oval 102"/>
            <p:cNvSpPr/>
            <p:nvPr/>
          </p:nvSpPr>
          <p:spPr>
            <a:xfrm>
              <a:off x="6934201" y="456551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04" name="Oval 103"/>
            <p:cNvSpPr/>
            <p:nvPr/>
          </p:nvSpPr>
          <p:spPr>
            <a:xfrm>
              <a:off x="8836924" y="456551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05" name="Oval 104"/>
            <p:cNvSpPr/>
            <p:nvPr/>
          </p:nvSpPr>
          <p:spPr>
            <a:xfrm>
              <a:off x="2590801" y="557626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06" name="Oval 105"/>
            <p:cNvSpPr/>
            <p:nvPr/>
          </p:nvSpPr>
          <p:spPr>
            <a:xfrm>
              <a:off x="3733801" y="557626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cxnSp>
          <p:nvCxnSpPr>
            <p:cNvPr id="7" name="Straight Connector 6"/>
            <p:cNvCxnSpPr>
              <a:stCxn id="5" idx="2"/>
              <a:endCxn id="99" idx="7"/>
            </p:cNvCxnSpPr>
            <p:nvPr/>
          </p:nvCxnSpPr>
          <p:spPr>
            <a:xfrm flipH="1">
              <a:off x="4778310" y="3574909"/>
              <a:ext cx="1218544" cy="431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5" idx="6"/>
              <a:endCxn id="100" idx="1"/>
            </p:cNvCxnSpPr>
            <p:nvPr/>
          </p:nvCxnSpPr>
          <p:spPr>
            <a:xfrm>
              <a:off x="6684931" y="3574909"/>
              <a:ext cx="1274334" cy="4032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102" idx="1"/>
              <a:endCxn id="99" idx="5"/>
            </p:cNvCxnSpPr>
            <p:nvPr/>
          </p:nvCxnSpPr>
          <p:spPr>
            <a:xfrm flipH="1" flipV="1">
              <a:off x="4778310" y="4493118"/>
              <a:ext cx="533662" cy="2565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101" idx="7"/>
              <a:endCxn id="99" idx="3"/>
            </p:cNvCxnSpPr>
            <p:nvPr/>
          </p:nvCxnSpPr>
          <p:spPr>
            <a:xfrm flipV="1">
              <a:off x="3787711" y="4493118"/>
              <a:ext cx="504057" cy="2146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106" idx="0"/>
              <a:endCxn id="101" idx="5"/>
            </p:cNvCxnSpPr>
            <p:nvPr/>
          </p:nvCxnSpPr>
          <p:spPr>
            <a:xfrm flipH="1" flipV="1">
              <a:off x="3787711" y="5194333"/>
              <a:ext cx="290129"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105" idx="0"/>
              <a:endCxn id="101" idx="3"/>
            </p:cNvCxnSpPr>
            <p:nvPr/>
          </p:nvCxnSpPr>
          <p:spPr>
            <a:xfrm flipV="1">
              <a:off x="2934839" y="5194333"/>
              <a:ext cx="366328"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03" idx="7"/>
              <a:endCxn id="100" idx="3"/>
            </p:cNvCxnSpPr>
            <p:nvPr/>
          </p:nvCxnSpPr>
          <p:spPr>
            <a:xfrm flipV="1">
              <a:off x="7521511" y="4464742"/>
              <a:ext cx="437755"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104" idx="1"/>
              <a:endCxn id="100" idx="5"/>
            </p:cNvCxnSpPr>
            <p:nvPr/>
          </p:nvCxnSpPr>
          <p:spPr>
            <a:xfrm flipH="1" flipV="1">
              <a:off x="8445808" y="4464742"/>
              <a:ext cx="491882"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2964445" y="2357121"/>
              <a:ext cx="5336453" cy="537341"/>
              <a:chOff x="1978924" y="2722180"/>
              <a:chExt cx="5336453" cy="537341"/>
            </a:xfrm>
          </p:grpSpPr>
          <p:grpSp>
            <p:nvGrpSpPr>
              <p:cNvPr id="86" name="Group 85"/>
              <p:cNvGrpSpPr/>
              <p:nvPr/>
            </p:nvGrpSpPr>
            <p:grpSpPr>
              <a:xfrm>
                <a:off x="1978924" y="2726121"/>
                <a:ext cx="4802307" cy="533400"/>
                <a:chOff x="1978924" y="2971800"/>
                <a:chExt cx="4802307" cy="533400"/>
              </a:xfrm>
            </p:grpSpPr>
            <p:sp>
              <p:nvSpPr>
                <p:cNvPr id="88" name="Rectangle 87"/>
                <p:cNvSpPr/>
                <p:nvPr/>
              </p:nvSpPr>
              <p:spPr>
                <a:xfrm>
                  <a:off x="1978924" y="29718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89" name="Rectangle 88"/>
                <p:cNvSpPr/>
                <p:nvPr/>
              </p:nvSpPr>
              <p:spPr>
                <a:xfrm>
                  <a:off x="2512893" y="29718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90" name="Rectangle 89"/>
                <p:cNvSpPr/>
                <p:nvPr/>
              </p:nvSpPr>
              <p:spPr>
                <a:xfrm>
                  <a:off x="3046293"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91" name="Rectangle 90"/>
                <p:cNvSpPr/>
                <p:nvPr/>
              </p:nvSpPr>
              <p:spPr>
                <a:xfrm>
                  <a:off x="3579693" y="29718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92" name="Rectangle 91"/>
                <p:cNvSpPr/>
                <p:nvPr/>
              </p:nvSpPr>
              <p:spPr>
                <a:xfrm>
                  <a:off x="41136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93" name="Rectangle 92"/>
                <p:cNvSpPr/>
                <p:nvPr/>
              </p:nvSpPr>
              <p:spPr>
                <a:xfrm>
                  <a:off x="46470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94" name="Rectangle 93"/>
                <p:cNvSpPr/>
                <p:nvPr/>
              </p:nvSpPr>
              <p:spPr>
                <a:xfrm>
                  <a:off x="51804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95" name="Rectangle 94"/>
                <p:cNvSpPr/>
                <p:nvPr/>
              </p:nvSpPr>
              <p:spPr>
                <a:xfrm>
                  <a:off x="5714431"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96" name="Rectangle 95"/>
                <p:cNvSpPr/>
                <p:nvPr/>
              </p:nvSpPr>
              <p:spPr>
                <a:xfrm>
                  <a:off x="6247831"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grpSp>
          <p:sp>
            <p:nvSpPr>
              <p:cNvPr id="116" name="Rectangle 115"/>
              <p:cNvSpPr/>
              <p:nvPr/>
            </p:nvSpPr>
            <p:spPr>
              <a:xfrm>
                <a:off x="6781977" y="272218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9" name="TextBox 28"/>
            <p:cNvSpPr txBox="1"/>
            <p:nvPr/>
          </p:nvSpPr>
          <p:spPr>
            <a:xfrm>
              <a:off x="3085381" y="2879274"/>
              <a:ext cx="301686" cy="369332"/>
            </a:xfrm>
            <a:prstGeom prst="rect">
              <a:avLst/>
            </a:prstGeom>
            <a:noFill/>
          </p:spPr>
          <p:txBody>
            <a:bodyPr wrap="none" rtlCol="0">
              <a:spAutoFit/>
            </a:bodyPr>
            <a:lstStyle/>
            <a:p>
              <a:r>
                <a:rPr lang="en-US" dirty="0">
                  <a:solidFill>
                    <a:srgbClr val="FF33CC"/>
                  </a:solidFill>
                </a:rPr>
                <a:t>0</a:t>
              </a:r>
            </a:p>
          </p:txBody>
        </p:sp>
        <p:sp>
          <p:nvSpPr>
            <p:cNvPr id="118" name="TextBox 117"/>
            <p:cNvSpPr txBox="1"/>
            <p:nvPr/>
          </p:nvSpPr>
          <p:spPr>
            <a:xfrm>
              <a:off x="3618781" y="2879274"/>
              <a:ext cx="301686" cy="369332"/>
            </a:xfrm>
            <a:prstGeom prst="rect">
              <a:avLst/>
            </a:prstGeom>
            <a:noFill/>
          </p:spPr>
          <p:txBody>
            <a:bodyPr wrap="none" rtlCol="0">
              <a:spAutoFit/>
            </a:bodyPr>
            <a:lstStyle/>
            <a:p>
              <a:r>
                <a:rPr lang="en-US" dirty="0">
                  <a:solidFill>
                    <a:srgbClr val="FF33CC"/>
                  </a:solidFill>
                </a:rPr>
                <a:t>1</a:t>
              </a:r>
            </a:p>
          </p:txBody>
        </p:sp>
        <p:sp>
          <p:nvSpPr>
            <p:cNvPr id="119" name="TextBox 118"/>
            <p:cNvSpPr txBox="1"/>
            <p:nvPr/>
          </p:nvSpPr>
          <p:spPr>
            <a:xfrm>
              <a:off x="4152750" y="2879274"/>
              <a:ext cx="301686" cy="369332"/>
            </a:xfrm>
            <a:prstGeom prst="rect">
              <a:avLst/>
            </a:prstGeom>
            <a:noFill/>
          </p:spPr>
          <p:txBody>
            <a:bodyPr wrap="none" rtlCol="0">
              <a:spAutoFit/>
            </a:bodyPr>
            <a:lstStyle/>
            <a:p>
              <a:r>
                <a:rPr lang="en-US" dirty="0">
                  <a:solidFill>
                    <a:srgbClr val="FF33CC"/>
                  </a:solidFill>
                </a:rPr>
                <a:t>2</a:t>
              </a:r>
            </a:p>
          </p:txBody>
        </p:sp>
        <p:sp>
          <p:nvSpPr>
            <p:cNvPr id="120" name="TextBox 119"/>
            <p:cNvSpPr txBox="1"/>
            <p:nvPr/>
          </p:nvSpPr>
          <p:spPr>
            <a:xfrm>
              <a:off x="4686150" y="2879274"/>
              <a:ext cx="301686" cy="369332"/>
            </a:xfrm>
            <a:prstGeom prst="rect">
              <a:avLst/>
            </a:prstGeom>
            <a:noFill/>
          </p:spPr>
          <p:txBody>
            <a:bodyPr wrap="none" rtlCol="0">
              <a:spAutoFit/>
            </a:bodyPr>
            <a:lstStyle/>
            <a:p>
              <a:r>
                <a:rPr lang="en-US" dirty="0">
                  <a:solidFill>
                    <a:srgbClr val="FF33CC"/>
                  </a:solidFill>
                </a:rPr>
                <a:t>3</a:t>
              </a:r>
            </a:p>
          </p:txBody>
        </p:sp>
        <p:sp>
          <p:nvSpPr>
            <p:cNvPr id="121" name="TextBox 120"/>
            <p:cNvSpPr txBox="1"/>
            <p:nvPr/>
          </p:nvSpPr>
          <p:spPr>
            <a:xfrm>
              <a:off x="5217138" y="2879274"/>
              <a:ext cx="301686" cy="369332"/>
            </a:xfrm>
            <a:prstGeom prst="rect">
              <a:avLst/>
            </a:prstGeom>
            <a:noFill/>
          </p:spPr>
          <p:txBody>
            <a:bodyPr wrap="none" rtlCol="0">
              <a:spAutoFit/>
            </a:bodyPr>
            <a:lstStyle/>
            <a:p>
              <a:r>
                <a:rPr lang="en-US" dirty="0">
                  <a:solidFill>
                    <a:srgbClr val="FF33CC"/>
                  </a:solidFill>
                </a:rPr>
                <a:t>4</a:t>
              </a:r>
            </a:p>
          </p:txBody>
        </p:sp>
        <p:sp>
          <p:nvSpPr>
            <p:cNvPr id="122" name="TextBox 121"/>
            <p:cNvSpPr txBox="1"/>
            <p:nvPr/>
          </p:nvSpPr>
          <p:spPr>
            <a:xfrm>
              <a:off x="5695168" y="2879274"/>
              <a:ext cx="301686" cy="369332"/>
            </a:xfrm>
            <a:prstGeom prst="rect">
              <a:avLst/>
            </a:prstGeom>
            <a:noFill/>
          </p:spPr>
          <p:txBody>
            <a:bodyPr wrap="none" rtlCol="0">
              <a:spAutoFit/>
            </a:bodyPr>
            <a:lstStyle/>
            <a:p>
              <a:r>
                <a:rPr lang="en-US" dirty="0">
                  <a:solidFill>
                    <a:srgbClr val="FF33CC"/>
                  </a:solidFill>
                </a:rPr>
                <a:t>5</a:t>
              </a:r>
            </a:p>
          </p:txBody>
        </p:sp>
        <p:sp>
          <p:nvSpPr>
            <p:cNvPr id="123" name="TextBox 122"/>
            <p:cNvSpPr txBox="1"/>
            <p:nvPr/>
          </p:nvSpPr>
          <p:spPr>
            <a:xfrm>
              <a:off x="6286919" y="2879274"/>
              <a:ext cx="301686" cy="369332"/>
            </a:xfrm>
            <a:prstGeom prst="rect">
              <a:avLst/>
            </a:prstGeom>
            <a:noFill/>
          </p:spPr>
          <p:txBody>
            <a:bodyPr wrap="none" rtlCol="0">
              <a:spAutoFit/>
            </a:bodyPr>
            <a:lstStyle/>
            <a:p>
              <a:r>
                <a:rPr lang="en-US" dirty="0">
                  <a:solidFill>
                    <a:srgbClr val="FF33CC"/>
                  </a:solidFill>
                </a:rPr>
                <a:t>6</a:t>
              </a:r>
            </a:p>
          </p:txBody>
        </p:sp>
        <p:sp>
          <p:nvSpPr>
            <p:cNvPr id="124" name="TextBox 123"/>
            <p:cNvSpPr txBox="1"/>
            <p:nvPr/>
          </p:nvSpPr>
          <p:spPr>
            <a:xfrm>
              <a:off x="6820319" y="2879274"/>
              <a:ext cx="301686" cy="369332"/>
            </a:xfrm>
            <a:prstGeom prst="rect">
              <a:avLst/>
            </a:prstGeom>
            <a:noFill/>
          </p:spPr>
          <p:txBody>
            <a:bodyPr wrap="none" rtlCol="0">
              <a:spAutoFit/>
            </a:bodyPr>
            <a:lstStyle/>
            <a:p>
              <a:r>
                <a:rPr lang="en-US" dirty="0">
                  <a:solidFill>
                    <a:srgbClr val="FF33CC"/>
                  </a:solidFill>
                </a:rPr>
                <a:t>7</a:t>
              </a:r>
            </a:p>
          </p:txBody>
        </p:sp>
        <p:sp>
          <p:nvSpPr>
            <p:cNvPr id="125" name="TextBox 124"/>
            <p:cNvSpPr txBox="1"/>
            <p:nvPr/>
          </p:nvSpPr>
          <p:spPr>
            <a:xfrm>
              <a:off x="7354288" y="2879274"/>
              <a:ext cx="301686" cy="369332"/>
            </a:xfrm>
            <a:prstGeom prst="rect">
              <a:avLst/>
            </a:prstGeom>
            <a:noFill/>
          </p:spPr>
          <p:txBody>
            <a:bodyPr wrap="none" rtlCol="0">
              <a:spAutoFit/>
            </a:bodyPr>
            <a:lstStyle/>
            <a:p>
              <a:r>
                <a:rPr lang="en-US" dirty="0">
                  <a:solidFill>
                    <a:srgbClr val="FF33CC"/>
                  </a:solidFill>
                </a:rPr>
                <a:t>8</a:t>
              </a:r>
            </a:p>
          </p:txBody>
        </p:sp>
        <p:sp>
          <p:nvSpPr>
            <p:cNvPr id="126" name="TextBox 125"/>
            <p:cNvSpPr txBox="1"/>
            <p:nvPr/>
          </p:nvSpPr>
          <p:spPr>
            <a:xfrm>
              <a:off x="7887688" y="2879274"/>
              <a:ext cx="301686" cy="369332"/>
            </a:xfrm>
            <a:prstGeom prst="rect">
              <a:avLst/>
            </a:prstGeom>
            <a:noFill/>
          </p:spPr>
          <p:txBody>
            <a:bodyPr wrap="none" rtlCol="0">
              <a:spAutoFit/>
            </a:bodyPr>
            <a:lstStyle/>
            <a:p>
              <a:r>
                <a:rPr lang="en-US" dirty="0">
                  <a:solidFill>
                    <a:srgbClr val="FF33CC"/>
                  </a:solidFill>
                </a:rPr>
                <a:t>9</a:t>
              </a:r>
            </a:p>
          </p:txBody>
        </p:sp>
        <p:sp>
          <p:nvSpPr>
            <p:cNvPr id="128" name="TextBox 127"/>
            <p:cNvSpPr txBox="1"/>
            <p:nvPr/>
          </p:nvSpPr>
          <p:spPr>
            <a:xfrm>
              <a:off x="6190049" y="3940256"/>
              <a:ext cx="301686" cy="369332"/>
            </a:xfrm>
            <a:prstGeom prst="rect">
              <a:avLst/>
            </a:prstGeom>
            <a:noFill/>
          </p:spPr>
          <p:txBody>
            <a:bodyPr wrap="none" rtlCol="0">
              <a:spAutoFit/>
            </a:bodyPr>
            <a:lstStyle/>
            <a:p>
              <a:r>
                <a:rPr lang="en-US" dirty="0">
                  <a:solidFill>
                    <a:srgbClr val="FF33CC"/>
                  </a:solidFill>
                </a:rPr>
                <a:t>0</a:t>
              </a:r>
            </a:p>
          </p:txBody>
        </p:sp>
        <p:sp>
          <p:nvSpPr>
            <p:cNvPr id="129" name="TextBox 128"/>
            <p:cNvSpPr txBox="1"/>
            <p:nvPr/>
          </p:nvSpPr>
          <p:spPr>
            <a:xfrm>
              <a:off x="4384195" y="4600611"/>
              <a:ext cx="301686" cy="369332"/>
            </a:xfrm>
            <a:prstGeom prst="rect">
              <a:avLst/>
            </a:prstGeom>
            <a:noFill/>
          </p:spPr>
          <p:txBody>
            <a:bodyPr wrap="none" rtlCol="0">
              <a:spAutoFit/>
            </a:bodyPr>
            <a:lstStyle/>
            <a:p>
              <a:r>
                <a:rPr lang="en-US" dirty="0">
                  <a:solidFill>
                    <a:srgbClr val="FF33CC"/>
                  </a:solidFill>
                </a:rPr>
                <a:t>1</a:t>
              </a:r>
            </a:p>
          </p:txBody>
        </p:sp>
        <p:sp>
          <p:nvSpPr>
            <p:cNvPr id="130" name="TextBox 129"/>
            <p:cNvSpPr txBox="1"/>
            <p:nvPr/>
          </p:nvSpPr>
          <p:spPr>
            <a:xfrm>
              <a:off x="8051693" y="4540215"/>
              <a:ext cx="301686" cy="369332"/>
            </a:xfrm>
            <a:prstGeom prst="rect">
              <a:avLst/>
            </a:prstGeom>
            <a:noFill/>
          </p:spPr>
          <p:txBody>
            <a:bodyPr wrap="none" rtlCol="0">
              <a:spAutoFit/>
            </a:bodyPr>
            <a:lstStyle/>
            <a:p>
              <a:r>
                <a:rPr lang="en-US" dirty="0">
                  <a:solidFill>
                    <a:srgbClr val="FF33CC"/>
                  </a:solidFill>
                </a:rPr>
                <a:t>2</a:t>
              </a:r>
            </a:p>
          </p:txBody>
        </p:sp>
        <p:sp>
          <p:nvSpPr>
            <p:cNvPr id="131" name="TextBox 130"/>
            <p:cNvSpPr txBox="1"/>
            <p:nvPr/>
          </p:nvSpPr>
          <p:spPr>
            <a:xfrm>
              <a:off x="3352081" y="5295100"/>
              <a:ext cx="301686" cy="369332"/>
            </a:xfrm>
            <a:prstGeom prst="rect">
              <a:avLst/>
            </a:prstGeom>
            <a:noFill/>
          </p:spPr>
          <p:txBody>
            <a:bodyPr wrap="none" rtlCol="0">
              <a:spAutoFit/>
            </a:bodyPr>
            <a:lstStyle/>
            <a:p>
              <a:r>
                <a:rPr lang="en-US" dirty="0">
                  <a:solidFill>
                    <a:srgbClr val="FF33CC"/>
                  </a:solidFill>
                </a:rPr>
                <a:t>3</a:t>
              </a:r>
            </a:p>
          </p:txBody>
        </p:sp>
        <p:sp>
          <p:nvSpPr>
            <p:cNvPr id="132" name="TextBox 131"/>
            <p:cNvSpPr txBox="1"/>
            <p:nvPr/>
          </p:nvSpPr>
          <p:spPr>
            <a:xfrm>
              <a:off x="7122005" y="5236197"/>
              <a:ext cx="301686" cy="369332"/>
            </a:xfrm>
            <a:prstGeom prst="rect">
              <a:avLst/>
            </a:prstGeom>
            <a:noFill/>
          </p:spPr>
          <p:txBody>
            <a:bodyPr wrap="none" rtlCol="0">
              <a:spAutoFit/>
            </a:bodyPr>
            <a:lstStyle/>
            <a:p>
              <a:r>
                <a:rPr lang="en-US" dirty="0">
                  <a:solidFill>
                    <a:srgbClr val="FF33CC"/>
                  </a:solidFill>
                </a:rPr>
                <a:t>5</a:t>
              </a:r>
            </a:p>
          </p:txBody>
        </p:sp>
        <p:sp>
          <p:nvSpPr>
            <p:cNvPr id="133" name="TextBox 132"/>
            <p:cNvSpPr txBox="1"/>
            <p:nvPr/>
          </p:nvSpPr>
          <p:spPr>
            <a:xfrm>
              <a:off x="5404400" y="5332422"/>
              <a:ext cx="301686" cy="369332"/>
            </a:xfrm>
            <a:prstGeom prst="rect">
              <a:avLst/>
            </a:prstGeom>
            <a:noFill/>
          </p:spPr>
          <p:txBody>
            <a:bodyPr wrap="none" rtlCol="0">
              <a:spAutoFit/>
            </a:bodyPr>
            <a:lstStyle/>
            <a:p>
              <a:r>
                <a:rPr lang="en-US" dirty="0">
                  <a:solidFill>
                    <a:srgbClr val="FF33CC"/>
                  </a:solidFill>
                </a:rPr>
                <a:t>4</a:t>
              </a:r>
            </a:p>
          </p:txBody>
        </p:sp>
        <p:sp>
          <p:nvSpPr>
            <p:cNvPr id="134" name="TextBox 133"/>
            <p:cNvSpPr txBox="1"/>
            <p:nvPr/>
          </p:nvSpPr>
          <p:spPr>
            <a:xfrm>
              <a:off x="9030118" y="5253586"/>
              <a:ext cx="301686" cy="369332"/>
            </a:xfrm>
            <a:prstGeom prst="rect">
              <a:avLst/>
            </a:prstGeom>
            <a:noFill/>
          </p:spPr>
          <p:txBody>
            <a:bodyPr wrap="none" rtlCol="0">
              <a:spAutoFit/>
            </a:bodyPr>
            <a:lstStyle/>
            <a:p>
              <a:r>
                <a:rPr lang="en-US" dirty="0">
                  <a:solidFill>
                    <a:srgbClr val="FF33CC"/>
                  </a:solidFill>
                </a:rPr>
                <a:t>6</a:t>
              </a:r>
            </a:p>
          </p:txBody>
        </p:sp>
        <p:sp>
          <p:nvSpPr>
            <p:cNvPr id="135" name="TextBox 134"/>
            <p:cNvSpPr txBox="1"/>
            <p:nvPr/>
          </p:nvSpPr>
          <p:spPr>
            <a:xfrm>
              <a:off x="2783996" y="6188140"/>
              <a:ext cx="301686" cy="369332"/>
            </a:xfrm>
            <a:prstGeom prst="rect">
              <a:avLst/>
            </a:prstGeom>
            <a:noFill/>
          </p:spPr>
          <p:txBody>
            <a:bodyPr wrap="none" rtlCol="0">
              <a:spAutoFit/>
            </a:bodyPr>
            <a:lstStyle/>
            <a:p>
              <a:r>
                <a:rPr lang="en-US" dirty="0">
                  <a:solidFill>
                    <a:srgbClr val="FF33CC"/>
                  </a:solidFill>
                </a:rPr>
                <a:t>7</a:t>
              </a:r>
            </a:p>
          </p:txBody>
        </p:sp>
        <p:sp>
          <p:nvSpPr>
            <p:cNvPr id="136" name="TextBox 135"/>
            <p:cNvSpPr txBox="1"/>
            <p:nvPr/>
          </p:nvSpPr>
          <p:spPr>
            <a:xfrm>
              <a:off x="3920467" y="6188140"/>
              <a:ext cx="301686" cy="369332"/>
            </a:xfrm>
            <a:prstGeom prst="rect">
              <a:avLst/>
            </a:prstGeom>
            <a:noFill/>
          </p:spPr>
          <p:txBody>
            <a:bodyPr wrap="none" rtlCol="0">
              <a:spAutoFit/>
            </a:bodyPr>
            <a:lstStyle/>
            <a:p>
              <a:r>
                <a:rPr lang="en-US" dirty="0">
                  <a:solidFill>
                    <a:srgbClr val="FF33CC"/>
                  </a:solidFill>
                </a:rPr>
                <a:t>8</a:t>
              </a:r>
            </a:p>
          </p:txBody>
        </p:sp>
      </p:grpSp>
      <p:sp>
        <p:nvSpPr>
          <p:cNvPr id="6" name="TextBox 5">
            <a:extLst>
              <a:ext uri="{FF2B5EF4-FFF2-40B4-BE49-F238E27FC236}">
                <a16:creationId xmlns:a16="http://schemas.microsoft.com/office/drawing/2014/main" id="{B7422C48-DC7C-5741-9E37-ED6814CC556B}"/>
              </a:ext>
            </a:extLst>
          </p:cNvPr>
          <p:cNvSpPr txBox="1"/>
          <p:nvPr/>
        </p:nvSpPr>
        <p:spPr>
          <a:xfrm>
            <a:off x="4851087" y="5726340"/>
            <a:ext cx="6660193" cy="1200329"/>
          </a:xfrm>
          <a:prstGeom prst="rect">
            <a:avLst/>
          </a:prstGeom>
          <a:noFill/>
        </p:spPr>
        <p:txBody>
          <a:bodyPr wrap="square" rtlCol="0">
            <a:spAutoFit/>
          </a:bodyPr>
          <a:lstStyle/>
          <a:p>
            <a:r>
              <a:rPr lang="en-US" sz="2400" dirty="0">
                <a:solidFill>
                  <a:srgbClr val="0070C0"/>
                </a:solidFill>
              </a:rPr>
              <a:t>Percolate Down(</a:t>
            </a:r>
            <a:r>
              <a:rPr lang="en-US" sz="2400" dirty="0">
                <a:solidFill>
                  <a:srgbClr val="FF0000"/>
                </a:solidFill>
              </a:rPr>
              <a:t>node</a:t>
            </a:r>
            <a:r>
              <a:rPr lang="en-US" sz="2400" dirty="0">
                <a:solidFill>
                  <a:srgbClr val="0070C0"/>
                </a:solidFill>
              </a:rPr>
              <a:t>)</a:t>
            </a:r>
            <a:r>
              <a:rPr lang="en-US" sz="2400" dirty="0"/>
              <a:t>: if </a:t>
            </a:r>
            <a:r>
              <a:rPr lang="en-US" sz="2400" dirty="0">
                <a:solidFill>
                  <a:srgbClr val="FF0000"/>
                </a:solidFill>
              </a:rPr>
              <a:t>node</a:t>
            </a:r>
            <a:r>
              <a:rPr lang="en-US" sz="2400" dirty="0"/>
              <a:t> satisfies heap property, done. Else swap with largest child and repeat on that subtree</a:t>
            </a:r>
          </a:p>
        </p:txBody>
      </p:sp>
    </p:spTree>
    <p:extLst>
      <p:ext uri="{BB962C8B-B14F-4D97-AF65-F5344CB8AC3E}">
        <p14:creationId xmlns:p14="http://schemas.microsoft.com/office/powerpoint/2010/main" val="134794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EC209-91E7-39F7-4A4E-647F00B99F44}"/>
              </a:ext>
            </a:extLst>
          </p:cNvPr>
          <p:cNvSpPr>
            <a:spLocks noGrp="1"/>
          </p:cNvSpPr>
          <p:nvPr>
            <p:ph type="title"/>
          </p:nvPr>
        </p:nvSpPr>
        <p:spPr/>
        <p:txBody>
          <a:bodyPr/>
          <a:lstStyle/>
          <a:p>
            <a:r>
              <a:rPr lang="en-US" dirty="0"/>
              <a:t>Linear Probing: Insert Procedure</a:t>
            </a:r>
          </a:p>
        </p:txBody>
      </p:sp>
      <p:sp>
        <p:nvSpPr>
          <p:cNvPr id="3" name="Content Placeholder 2">
            <a:extLst>
              <a:ext uri="{FF2B5EF4-FFF2-40B4-BE49-F238E27FC236}">
                <a16:creationId xmlns:a16="http://schemas.microsoft.com/office/drawing/2014/main" id="{6CBEF850-0680-6520-62A9-DA71336F124F}"/>
              </a:ext>
            </a:extLst>
          </p:cNvPr>
          <p:cNvSpPr>
            <a:spLocks noGrp="1"/>
          </p:cNvSpPr>
          <p:nvPr>
            <p:ph idx="1"/>
          </p:nvPr>
        </p:nvSpPr>
        <p:spPr/>
        <p:txBody>
          <a:bodyPr/>
          <a:lstStyle/>
          <a:p>
            <a:r>
              <a:rPr lang="en-US" dirty="0"/>
              <a:t>To insert </a:t>
            </a:r>
            <a:r>
              <a:rPr lang="en-US" dirty="0" err="1">
                <a:latin typeface="Consolas" panose="020B0609020204030204" pitchFamily="49" charset="0"/>
              </a:rPr>
              <a:t>k,v</a:t>
            </a:r>
            <a:endParaRPr lang="en-US" dirty="0">
              <a:latin typeface="Consolas" panose="020B0609020204030204" pitchFamily="49" charset="0"/>
            </a:endParaRPr>
          </a:p>
          <a:p>
            <a:pPr lvl="1"/>
            <a:r>
              <a:rPr lang="en-US" dirty="0"/>
              <a:t>Calculate </a:t>
            </a:r>
            <a:r>
              <a:rPr lang="en-US" dirty="0" err="1">
                <a:latin typeface="Consolas" panose="020B0609020204030204" pitchFamily="49" charset="0"/>
              </a:rPr>
              <a:t>i</a:t>
            </a:r>
            <a:r>
              <a:rPr lang="en-US" dirty="0">
                <a:latin typeface="Consolas" panose="020B0609020204030204" pitchFamily="49" charset="0"/>
              </a:rPr>
              <a:t> = h(k) % </a:t>
            </a:r>
            <a:r>
              <a:rPr lang="en-US" dirty="0" err="1">
                <a:latin typeface="Consolas" panose="020B0609020204030204" pitchFamily="49" charset="0"/>
              </a:rPr>
              <a:t>table.length</a:t>
            </a:r>
            <a:endParaRPr lang="en-US" dirty="0"/>
          </a:p>
          <a:p>
            <a:pPr lvl="1"/>
            <a:r>
              <a:rPr lang="en-US" dirty="0"/>
              <a:t>If </a:t>
            </a:r>
            <a:r>
              <a:rPr lang="en-US" dirty="0">
                <a:latin typeface="Consolas" panose="020B0609020204030204" pitchFamily="49" charset="0"/>
              </a:rPr>
              <a:t>table[</a:t>
            </a:r>
            <a:r>
              <a:rPr lang="en-US" dirty="0" err="1">
                <a:latin typeface="Consolas" panose="020B0609020204030204" pitchFamily="49" charset="0"/>
              </a:rPr>
              <a:t>i</a:t>
            </a:r>
            <a:r>
              <a:rPr lang="en-US" dirty="0">
                <a:latin typeface="Consolas" panose="020B0609020204030204" pitchFamily="49" charset="0"/>
              </a:rPr>
              <a:t>]</a:t>
            </a:r>
            <a:r>
              <a:rPr lang="en-US" dirty="0"/>
              <a:t> is occupied then try index </a:t>
            </a:r>
            <a:r>
              <a:rPr lang="en-US" dirty="0">
                <a:latin typeface="Consolas" panose="020B0609020204030204" pitchFamily="49" charset="0"/>
              </a:rPr>
              <a:t>(i+1) % </a:t>
            </a:r>
            <a:r>
              <a:rPr lang="en-US" dirty="0" err="1">
                <a:latin typeface="Consolas" panose="020B0609020204030204" pitchFamily="49" charset="0"/>
              </a:rPr>
              <a:t>table.length</a:t>
            </a:r>
            <a:endParaRPr lang="en-US" dirty="0">
              <a:latin typeface="Consolas" panose="020B0609020204030204" pitchFamily="49" charset="0"/>
            </a:endParaRPr>
          </a:p>
          <a:p>
            <a:pPr lvl="1"/>
            <a:r>
              <a:rPr lang="en-US" dirty="0"/>
              <a:t>If that is occupied try index </a:t>
            </a:r>
            <a:r>
              <a:rPr lang="en-US" dirty="0">
                <a:latin typeface="Consolas" panose="020B0609020204030204" pitchFamily="49" charset="0"/>
              </a:rPr>
              <a:t>(i+2) % </a:t>
            </a:r>
            <a:r>
              <a:rPr lang="en-US" dirty="0" err="1">
                <a:latin typeface="Consolas" panose="020B0609020204030204" pitchFamily="49" charset="0"/>
              </a:rPr>
              <a:t>table.length</a:t>
            </a:r>
            <a:endParaRPr lang="en-US" dirty="0"/>
          </a:p>
          <a:p>
            <a:pPr lvl="1"/>
            <a:r>
              <a:rPr lang="en-US" dirty="0"/>
              <a:t>If that is occupied try index </a:t>
            </a:r>
            <a:r>
              <a:rPr lang="en-US" dirty="0">
                <a:latin typeface="Consolas" panose="020B0609020204030204" pitchFamily="49" charset="0"/>
              </a:rPr>
              <a:t>(i+3) % </a:t>
            </a:r>
            <a:r>
              <a:rPr lang="en-US" dirty="0" err="1">
                <a:latin typeface="Consolas" panose="020B0609020204030204" pitchFamily="49" charset="0"/>
              </a:rPr>
              <a:t>table.length</a:t>
            </a:r>
            <a:endParaRPr lang="en-US" dirty="0"/>
          </a:p>
          <a:p>
            <a:pPr lvl="1"/>
            <a:r>
              <a:rPr lang="en-US" dirty="0"/>
              <a:t>…</a:t>
            </a:r>
          </a:p>
        </p:txBody>
      </p:sp>
      <p:grpSp>
        <p:nvGrpSpPr>
          <p:cNvPr id="4" name="Group 3" descr="An empty hash table of size 10">
            <a:extLst>
              <a:ext uri="{FF2B5EF4-FFF2-40B4-BE49-F238E27FC236}">
                <a16:creationId xmlns:a16="http://schemas.microsoft.com/office/drawing/2014/main" id="{A7F5364F-88DC-3F96-2BC8-BAFA44EC14BE}"/>
              </a:ext>
            </a:extLst>
          </p:cNvPr>
          <p:cNvGrpSpPr/>
          <p:nvPr/>
        </p:nvGrpSpPr>
        <p:grpSpPr>
          <a:xfrm>
            <a:off x="2895600" y="5467983"/>
            <a:ext cx="6400800" cy="1097280"/>
            <a:chOff x="4953000" y="660717"/>
            <a:chExt cx="6400800" cy="1097280"/>
          </a:xfrm>
        </p:grpSpPr>
        <p:grpSp>
          <p:nvGrpSpPr>
            <p:cNvPr id="5" name="Group 4">
              <a:extLst>
                <a:ext uri="{FF2B5EF4-FFF2-40B4-BE49-F238E27FC236}">
                  <a16:creationId xmlns:a16="http://schemas.microsoft.com/office/drawing/2014/main" id="{784DAC70-2D02-4363-C33E-910CC23D54FE}"/>
                </a:ext>
              </a:extLst>
            </p:cNvPr>
            <p:cNvGrpSpPr/>
            <p:nvPr/>
          </p:nvGrpSpPr>
          <p:grpSpPr>
            <a:xfrm>
              <a:off x="4953000" y="660717"/>
              <a:ext cx="6400800" cy="640080"/>
              <a:chOff x="2252980" y="5083048"/>
              <a:chExt cx="6400800" cy="640080"/>
            </a:xfrm>
          </p:grpSpPr>
          <p:sp>
            <p:nvSpPr>
              <p:cNvPr id="17" name="Rectangle 16">
                <a:extLst>
                  <a:ext uri="{FF2B5EF4-FFF2-40B4-BE49-F238E27FC236}">
                    <a16:creationId xmlns:a16="http://schemas.microsoft.com/office/drawing/2014/main" id="{313EEE87-6AB8-548B-F84D-F081E8ECF76E}"/>
                  </a:ext>
                </a:extLst>
              </p:cNvPr>
              <p:cNvSpPr/>
              <p:nvPr/>
            </p:nvSpPr>
            <p:spPr>
              <a:xfrm>
                <a:off x="225298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8" name="Rectangle 17">
                <a:extLst>
                  <a:ext uri="{FF2B5EF4-FFF2-40B4-BE49-F238E27FC236}">
                    <a16:creationId xmlns:a16="http://schemas.microsoft.com/office/drawing/2014/main" id="{84FFA859-CE6A-3363-4D19-9CAB7D56F053}"/>
                  </a:ext>
                </a:extLst>
              </p:cNvPr>
              <p:cNvSpPr/>
              <p:nvPr/>
            </p:nvSpPr>
            <p:spPr>
              <a:xfrm>
                <a:off x="289306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9" name="Rectangle 18">
                <a:extLst>
                  <a:ext uri="{FF2B5EF4-FFF2-40B4-BE49-F238E27FC236}">
                    <a16:creationId xmlns:a16="http://schemas.microsoft.com/office/drawing/2014/main" id="{0627DBA0-51B9-2EDB-EBA7-1E4A030D3BD3}"/>
                  </a:ext>
                </a:extLst>
              </p:cNvPr>
              <p:cNvSpPr/>
              <p:nvPr/>
            </p:nvSpPr>
            <p:spPr>
              <a:xfrm>
                <a:off x="353314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20" name="Rectangle 19">
                <a:extLst>
                  <a:ext uri="{FF2B5EF4-FFF2-40B4-BE49-F238E27FC236}">
                    <a16:creationId xmlns:a16="http://schemas.microsoft.com/office/drawing/2014/main" id="{54B5109F-FED7-B365-433C-F0CF16F73FD8}"/>
                  </a:ext>
                </a:extLst>
              </p:cNvPr>
              <p:cNvSpPr/>
              <p:nvPr/>
            </p:nvSpPr>
            <p:spPr>
              <a:xfrm>
                <a:off x="417322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21" name="Rectangle 20">
                <a:extLst>
                  <a:ext uri="{FF2B5EF4-FFF2-40B4-BE49-F238E27FC236}">
                    <a16:creationId xmlns:a16="http://schemas.microsoft.com/office/drawing/2014/main" id="{7C3AF265-E570-4D67-F01B-B938693539B6}"/>
                  </a:ext>
                </a:extLst>
              </p:cNvPr>
              <p:cNvSpPr/>
              <p:nvPr/>
            </p:nvSpPr>
            <p:spPr>
              <a:xfrm>
                <a:off x="481330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22" name="Rectangle 21">
                <a:extLst>
                  <a:ext uri="{FF2B5EF4-FFF2-40B4-BE49-F238E27FC236}">
                    <a16:creationId xmlns:a16="http://schemas.microsoft.com/office/drawing/2014/main" id="{491A2D82-FDC4-EA2F-2A43-D14EA4AA9250}"/>
                  </a:ext>
                </a:extLst>
              </p:cNvPr>
              <p:cNvSpPr/>
              <p:nvPr/>
            </p:nvSpPr>
            <p:spPr>
              <a:xfrm>
                <a:off x="545338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23" name="Rectangle 22">
                <a:extLst>
                  <a:ext uri="{FF2B5EF4-FFF2-40B4-BE49-F238E27FC236}">
                    <a16:creationId xmlns:a16="http://schemas.microsoft.com/office/drawing/2014/main" id="{DDEA582E-177A-FEBE-3F05-79B2349E7EED}"/>
                  </a:ext>
                </a:extLst>
              </p:cNvPr>
              <p:cNvSpPr/>
              <p:nvPr/>
            </p:nvSpPr>
            <p:spPr>
              <a:xfrm>
                <a:off x="609346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24" name="Rectangle 23">
                <a:extLst>
                  <a:ext uri="{FF2B5EF4-FFF2-40B4-BE49-F238E27FC236}">
                    <a16:creationId xmlns:a16="http://schemas.microsoft.com/office/drawing/2014/main" id="{9A7DDDD4-8D2E-F314-F507-8FA0016B4B5C}"/>
                  </a:ext>
                </a:extLst>
              </p:cNvPr>
              <p:cNvSpPr/>
              <p:nvPr/>
            </p:nvSpPr>
            <p:spPr>
              <a:xfrm>
                <a:off x="673354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25" name="Rectangle 24">
                <a:extLst>
                  <a:ext uri="{FF2B5EF4-FFF2-40B4-BE49-F238E27FC236}">
                    <a16:creationId xmlns:a16="http://schemas.microsoft.com/office/drawing/2014/main" id="{CF9000BC-81DC-CE44-03EB-CDF8D357E516}"/>
                  </a:ext>
                </a:extLst>
              </p:cNvPr>
              <p:cNvSpPr/>
              <p:nvPr/>
            </p:nvSpPr>
            <p:spPr>
              <a:xfrm>
                <a:off x="737362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26" name="Rectangle 25">
                <a:extLst>
                  <a:ext uri="{FF2B5EF4-FFF2-40B4-BE49-F238E27FC236}">
                    <a16:creationId xmlns:a16="http://schemas.microsoft.com/office/drawing/2014/main" id="{5DF3124B-193F-D905-24FE-C943F42B8A33}"/>
                  </a:ext>
                </a:extLst>
              </p:cNvPr>
              <p:cNvSpPr/>
              <p:nvPr/>
            </p:nvSpPr>
            <p:spPr>
              <a:xfrm>
                <a:off x="801370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grpSp>
        <p:grpSp>
          <p:nvGrpSpPr>
            <p:cNvPr id="6" name="Group 5">
              <a:extLst>
                <a:ext uri="{FF2B5EF4-FFF2-40B4-BE49-F238E27FC236}">
                  <a16:creationId xmlns:a16="http://schemas.microsoft.com/office/drawing/2014/main" id="{56F3B3C3-578B-F0CF-7FDA-4D658EACB546}"/>
                </a:ext>
              </a:extLst>
            </p:cNvPr>
            <p:cNvGrpSpPr/>
            <p:nvPr/>
          </p:nvGrpSpPr>
          <p:grpSpPr>
            <a:xfrm>
              <a:off x="4953000" y="1117917"/>
              <a:ext cx="6400800" cy="640080"/>
              <a:chOff x="2252980" y="5083048"/>
              <a:chExt cx="6400800" cy="640080"/>
            </a:xfrm>
            <a:noFill/>
          </p:grpSpPr>
          <p:sp>
            <p:nvSpPr>
              <p:cNvPr id="7" name="Rectangle 6">
                <a:extLst>
                  <a:ext uri="{FF2B5EF4-FFF2-40B4-BE49-F238E27FC236}">
                    <a16:creationId xmlns:a16="http://schemas.microsoft.com/office/drawing/2014/main" id="{5ECA0DCD-68D5-0470-BBE4-88793B346E25}"/>
                  </a:ext>
                </a:extLst>
              </p:cNvPr>
              <p:cNvSpPr/>
              <p:nvPr/>
            </p:nvSpPr>
            <p:spPr>
              <a:xfrm>
                <a:off x="225298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0</a:t>
                </a:r>
              </a:p>
            </p:txBody>
          </p:sp>
          <p:sp>
            <p:nvSpPr>
              <p:cNvPr id="8" name="Rectangle 7">
                <a:extLst>
                  <a:ext uri="{FF2B5EF4-FFF2-40B4-BE49-F238E27FC236}">
                    <a16:creationId xmlns:a16="http://schemas.microsoft.com/office/drawing/2014/main" id="{049C5070-60AB-1BF9-E768-8ADCF618F29D}"/>
                  </a:ext>
                </a:extLst>
              </p:cNvPr>
              <p:cNvSpPr/>
              <p:nvPr/>
            </p:nvSpPr>
            <p:spPr>
              <a:xfrm>
                <a:off x="289306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1</a:t>
                </a:r>
              </a:p>
            </p:txBody>
          </p:sp>
          <p:sp>
            <p:nvSpPr>
              <p:cNvPr id="9" name="Rectangle 8">
                <a:extLst>
                  <a:ext uri="{FF2B5EF4-FFF2-40B4-BE49-F238E27FC236}">
                    <a16:creationId xmlns:a16="http://schemas.microsoft.com/office/drawing/2014/main" id="{7ABDDB81-53DE-3741-D996-1F287A6DDDBA}"/>
                  </a:ext>
                </a:extLst>
              </p:cNvPr>
              <p:cNvSpPr/>
              <p:nvPr/>
            </p:nvSpPr>
            <p:spPr>
              <a:xfrm>
                <a:off x="353314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2</a:t>
                </a:r>
              </a:p>
            </p:txBody>
          </p:sp>
          <p:sp>
            <p:nvSpPr>
              <p:cNvPr id="10" name="Rectangle 9">
                <a:extLst>
                  <a:ext uri="{FF2B5EF4-FFF2-40B4-BE49-F238E27FC236}">
                    <a16:creationId xmlns:a16="http://schemas.microsoft.com/office/drawing/2014/main" id="{1A6C8874-6AA8-354F-33B5-648D0C65EEE2}"/>
                  </a:ext>
                </a:extLst>
              </p:cNvPr>
              <p:cNvSpPr/>
              <p:nvPr/>
            </p:nvSpPr>
            <p:spPr>
              <a:xfrm>
                <a:off x="417322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3</a:t>
                </a:r>
              </a:p>
            </p:txBody>
          </p:sp>
          <p:sp>
            <p:nvSpPr>
              <p:cNvPr id="11" name="Rectangle 10">
                <a:extLst>
                  <a:ext uri="{FF2B5EF4-FFF2-40B4-BE49-F238E27FC236}">
                    <a16:creationId xmlns:a16="http://schemas.microsoft.com/office/drawing/2014/main" id="{6790C2C0-54CD-8E8A-29F1-4E4245996583}"/>
                  </a:ext>
                </a:extLst>
              </p:cNvPr>
              <p:cNvSpPr/>
              <p:nvPr/>
            </p:nvSpPr>
            <p:spPr>
              <a:xfrm>
                <a:off x="481330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4</a:t>
                </a:r>
              </a:p>
            </p:txBody>
          </p:sp>
          <p:sp>
            <p:nvSpPr>
              <p:cNvPr id="12" name="Rectangle 11">
                <a:extLst>
                  <a:ext uri="{FF2B5EF4-FFF2-40B4-BE49-F238E27FC236}">
                    <a16:creationId xmlns:a16="http://schemas.microsoft.com/office/drawing/2014/main" id="{777B6A59-79DD-E078-29A8-28E65E272796}"/>
                  </a:ext>
                </a:extLst>
              </p:cNvPr>
              <p:cNvSpPr/>
              <p:nvPr/>
            </p:nvSpPr>
            <p:spPr>
              <a:xfrm>
                <a:off x="545338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5</a:t>
                </a:r>
              </a:p>
            </p:txBody>
          </p:sp>
          <p:sp>
            <p:nvSpPr>
              <p:cNvPr id="13" name="Rectangle 12">
                <a:extLst>
                  <a:ext uri="{FF2B5EF4-FFF2-40B4-BE49-F238E27FC236}">
                    <a16:creationId xmlns:a16="http://schemas.microsoft.com/office/drawing/2014/main" id="{2BC9E6AB-C5FC-2724-1BF9-D8BBC6BF709A}"/>
                  </a:ext>
                </a:extLst>
              </p:cNvPr>
              <p:cNvSpPr/>
              <p:nvPr/>
            </p:nvSpPr>
            <p:spPr>
              <a:xfrm>
                <a:off x="609346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6</a:t>
                </a:r>
              </a:p>
            </p:txBody>
          </p:sp>
          <p:sp>
            <p:nvSpPr>
              <p:cNvPr id="14" name="Rectangle 13">
                <a:extLst>
                  <a:ext uri="{FF2B5EF4-FFF2-40B4-BE49-F238E27FC236}">
                    <a16:creationId xmlns:a16="http://schemas.microsoft.com/office/drawing/2014/main" id="{9198A0B8-7969-41D6-DAFF-DB99A0ED3CF0}"/>
                  </a:ext>
                </a:extLst>
              </p:cNvPr>
              <p:cNvSpPr/>
              <p:nvPr/>
            </p:nvSpPr>
            <p:spPr>
              <a:xfrm>
                <a:off x="673354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7</a:t>
                </a:r>
              </a:p>
            </p:txBody>
          </p:sp>
          <p:sp>
            <p:nvSpPr>
              <p:cNvPr id="15" name="Rectangle 14">
                <a:extLst>
                  <a:ext uri="{FF2B5EF4-FFF2-40B4-BE49-F238E27FC236}">
                    <a16:creationId xmlns:a16="http://schemas.microsoft.com/office/drawing/2014/main" id="{C69979AC-43BC-32F9-927F-21D434B1657C}"/>
                  </a:ext>
                </a:extLst>
              </p:cNvPr>
              <p:cNvSpPr/>
              <p:nvPr/>
            </p:nvSpPr>
            <p:spPr>
              <a:xfrm>
                <a:off x="737362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8</a:t>
                </a:r>
              </a:p>
            </p:txBody>
          </p:sp>
          <p:sp>
            <p:nvSpPr>
              <p:cNvPr id="16" name="Rectangle 15">
                <a:extLst>
                  <a:ext uri="{FF2B5EF4-FFF2-40B4-BE49-F238E27FC236}">
                    <a16:creationId xmlns:a16="http://schemas.microsoft.com/office/drawing/2014/main" id="{C3FB1665-49F1-41F3-8E29-06DAC51EBB0E}"/>
                  </a:ext>
                </a:extLst>
              </p:cNvPr>
              <p:cNvSpPr/>
              <p:nvPr/>
            </p:nvSpPr>
            <p:spPr>
              <a:xfrm>
                <a:off x="801370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9</a:t>
                </a:r>
              </a:p>
            </p:txBody>
          </p:sp>
        </p:grpSp>
      </p:grpSp>
    </p:spTree>
    <p:extLst>
      <p:ext uri="{BB962C8B-B14F-4D97-AF65-F5344CB8AC3E}">
        <p14:creationId xmlns:p14="http://schemas.microsoft.com/office/powerpoint/2010/main" val="5270124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Heap Sort (Percolate Down, Swap 3)</a:t>
            </a:r>
          </a:p>
        </p:txBody>
      </p:sp>
      <p:sp>
        <p:nvSpPr>
          <p:cNvPr id="3" name="Content Placeholder 2"/>
          <p:cNvSpPr>
            <a:spLocks noGrp="1"/>
          </p:cNvSpPr>
          <p:nvPr>
            <p:ph idx="1"/>
          </p:nvPr>
        </p:nvSpPr>
        <p:spPr>
          <a:xfrm>
            <a:off x="1981200" y="1214121"/>
            <a:ext cx="8458200" cy="1219201"/>
          </a:xfrm>
        </p:spPr>
        <p:txBody>
          <a:bodyPr>
            <a:normAutofit/>
          </a:bodyPr>
          <a:lstStyle/>
          <a:p>
            <a:r>
              <a:rPr lang="en-US" dirty="0">
                <a:solidFill>
                  <a:schemeClr val="accent1"/>
                </a:solidFill>
              </a:rPr>
              <a:t>Remove the Max element (i.e. the root) from the Heap: </a:t>
            </a:r>
            <a:r>
              <a:rPr lang="en-US" dirty="0"/>
              <a:t>replace with last element, call </a:t>
            </a:r>
            <a:r>
              <a:rPr lang="en-US" dirty="0" err="1"/>
              <a:t>percolateDown</a:t>
            </a:r>
            <a:r>
              <a:rPr lang="en-US" dirty="0"/>
              <a:t>(root)</a:t>
            </a:r>
          </a:p>
        </p:txBody>
      </p:sp>
      <p:grpSp>
        <p:nvGrpSpPr>
          <p:cNvPr id="8" name="Group 7" descr="Because 3 is smaller than one of its children, we swap with the larger child (in this case 4, its left child).&#10;&#10;At this point 3 is a leaf, and so percolation is finished. The final nodes are as follows:&#10;&#10;- The root node is 9&#10;- the left child of 9 is 8, the right child is 6&#10;- the left child of 8 is 4, the right child is 7&#10;- the left child of 6 is 5, the right child is 2&#10;- the left child of 4 is 3, the right child is 1&#10;- nodes 7, 5, 2, 3, and 1 are all leaves">
            <a:extLst>
              <a:ext uri="{FF2B5EF4-FFF2-40B4-BE49-F238E27FC236}">
                <a16:creationId xmlns:a16="http://schemas.microsoft.com/office/drawing/2014/main" id="{34BD948F-17B7-692A-4F63-B8011524339B}"/>
              </a:ext>
            </a:extLst>
          </p:cNvPr>
          <p:cNvGrpSpPr/>
          <p:nvPr/>
        </p:nvGrpSpPr>
        <p:grpSpPr>
          <a:xfrm>
            <a:off x="2590801" y="2357121"/>
            <a:ext cx="6934200" cy="4200351"/>
            <a:chOff x="2590801" y="2357121"/>
            <a:chExt cx="6934200" cy="4200351"/>
          </a:xfrm>
        </p:grpSpPr>
        <p:sp>
          <p:nvSpPr>
            <p:cNvPr id="5" name="Oval 4"/>
            <p:cNvSpPr/>
            <p:nvPr/>
          </p:nvSpPr>
          <p:spPr>
            <a:xfrm>
              <a:off x="5996855" y="323087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99" name="Oval 98"/>
            <p:cNvSpPr/>
            <p:nvPr/>
          </p:nvSpPr>
          <p:spPr>
            <a:xfrm>
              <a:off x="4191001" y="3905809"/>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100" name="Oval 99"/>
            <p:cNvSpPr/>
            <p:nvPr/>
          </p:nvSpPr>
          <p:spPr>
            <a:xfrm>
              <a:off x="7858499" y="3877433"/>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101" name="Oval 100"/>
            <p:cNvSpPr/>
            <p:nvPr/>
          </p:nvSpPr>
          <p:spPr>
            <a:xfrm>
              <a:off x="3200401" y="460702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02" name="Oval 101"/>
            <p:cNvSpPr/>
            <p:nvPr/>
          </p:nvSpPr>
          <p:spPr>
            <a:xfrm>
              <a:off x="5211206" y="4648888"/>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103" name="Oval 102"/>
            <p:cNvSpPr/>
            <p:nvPr/>
          </p:nvSpPr>
          <p:spPr>
            <a:xfrm>
              <a:off x="6934201" y="456551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04" name="Oval 103"/>
            <p:cNvSpPr/>
            <p:nvPr/>
          </p:nvSpPr>
          <p:spPr>
            <a:xfrm>
              <a:off x="8836924" y="456551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05" name="Oval 104"/>
            <p:cNvSpPr/>
            <p:nvPr/>
          </p:nvSpPr>
          <p:spPr>
            <a:xfrm>
              <a:off x="2590801" y="5576264"/>
              <a:ext cx="688077" cy="688077"/>
            </a:xfrm>
            <a:prstGeom prst="ellipse">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06" name="Oval 105"/>
            <p:cNvSpPr/>
            <p:nvPr/>
          </p:nvSpPr>
          <p:spPr>
            <a:xfrm>
              <a:off x="3733801" y="557626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cxnSp>
          <p:nvCxnSpPr>
            <p:cNvPr id="7" name="Straight Connector 6"/>
            <p:cNvCxnSpPr>
              <a:stCxn id="5" idx="2"/>
              <a:endCxn id="99" idx="7"/>
            </p:cNvCxnSpPr>
            <p:nvPr/>
          </p:nvCxnSpPr>
          <p:spPr>
            <a:xfrm flipH="1">
              <a:off x="4778310" y="3574909"/>
              <a:ext cx="1218544" cy="431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5" idx="6"/>
              <a:endCxn id="100" idx="1"/>
            </p:cNvCxnSpPr>
            <p:nvPr/>
          </p:nvCxnSpPr>
          <p:spPr>
            <a:xfrm>
              <a:off x="6684931" y="3574909"/>
              <a:ext cx="1274334" cy="4032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102" idx="1"/>
              <a:endCxn id="99" idx="5"/>
            </p:cNvCxnSpPr>
            <p:nvPr/>
          </p:nvCxnSpPr>
          <p:spPr>
            <a:xfrm flipH="1" flipV="1">
              <a:off x="4778310" y="4493118"/>
              <a:ext cx="533662" cy="2565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101" idx="7"/>
              <a:endCxn id="99" idx="3"/>
            </p:cNvCxnSpPr>
            <p:nvPr/>
          </p:nvCxnSpPr>
          <p:spPr>
            <a:xfrm flipV="1">
              <a:off x="3787711" y="4493118"/>
              <a:ext cx="504057" cy="2146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106" idx="0"/>
              <a:endCxn id="101" idx="5"/>
            </p:cNvCxnSpPr>
            <p:nvPr/>
          </p:nvCxnSpPr>
          <p:spPr>
            <a:xfrm flipH="1" flipV="1">
              <a:off x="3787711" y="5194333"/>
              <a:ext cx="290129"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105" idx="0"/>
              <a:endCxn id="101" idx="3"/>
            </p:cNvCxnSpPr>
            <p:nvPr/>
          </p:nvCxnSpPr>
          <p:spPr>
            <a:xfrm flipV="1">
              <a:off x="2934839" y="5194333"/>
              <a:ext cx="366328"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03" idx="7"/>
              <a:endCxn id="100" idx="3"/>
            </p:cNvCxnSpPr>
            <p:nvPr/>
          </p:nvCxnSpPr>
          <p:spPr>
            <a:xfrm flipV="1">
              <a:off x="7521511" y="4464742"/>
              <a:ext cx="437755"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104" idx="1"/>
              <a:endCxn id="100" idx="5"/>
            </p:cNvCxnSpPr>
            <p:nvPr/>
          </p:nvCxnSpPr>
          <p:spPr>
            <a:xfrm flipH="1" flipV="1">
              <a:off x="8445808" y="4464742"/>
              <a:ext cx="491882"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2964445" y="2357121"/>
              <a:ext cx="5336453" cy="537341"/>
              <a:chOff x="1978924" y="2722180"/>
              <a:chExt cx="5336453" cy="537341"/>
            </a:xfrm>
          </p:grpSpPr>
          <p:grpSp>
            <p:nvGrpSpPr>
              <p:cNvPr id="86" name="Group 85"/>
              <p:cNvGrpSpPr/>
              <p:nvPr/>
            </p:nvGrpSpPr>
            <p:grpSpPr>
              <a:xfrm>
                <a:off x="1978924" y="2726121"/>
                <a:ext cx="4802307" cy="533400"/>
                <a:chOff x="1978924" y="2971800"/>
                <a:chExt cx="4802307" cy="533400"/>
              </a:xfrm>
            </p:grpSpPr>
            <p:sp>
              <p:nvSpPr>
                <p:cNvPr id="88" name="Rectangle 87"/>
                <p:cNvSpPr/>
                <p:nvPr/>
              </p:nvSpPr>
              <p:spPr>
                <a:xfrm>
                  <a:off x="1978924" y="29718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89" name="Rectangle 88"/>
                <p:cNvSpPr/>
                <p:nvPr/>
              </p:nvSpPr>
              <p:spPr>
                <a:xfrm>
                  <a:off x="2512893" y="29718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90" name="Rectangle 89"/>
                <p:cNvSpPr/>
                <p:nvPr/>
              </p:nvSpPr>
              <p:spPr>
                <a:xfrm>
                  <a:off x="3046293"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91" name="Rectangle 90"/>
                <p:cNvSpPr/>
                <p:nvPr/>
              </p:nvSpPr>
              <p:spPr>
                <a:xfrm>
                  <a:off x="3579693" y="29718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92" name="Rectangle 91"/>
                <p:cNvSpPr/>
                <p:nvPr/>
              </p:nvSpPr>
              <p:spPr>
                <a:xfrm>
                  <a:off x="41136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93" name="Rectangle 92"/>
                <p:cNvSpPr/>
                <p:nvPr/>
              </p:nvSpPr>
              <p:spPr>
                <a:xfrm>
                  <a:off x="46470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94" name="Rectangle 93"/>
                <p:cNvSpPr/>
                <p:nvPr/>
              </p:nvSpPr>
              <p:spPr>
                <a:xfrm>
                  <a:off x="51804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95" name="Rectangle 94"/>
                <p:cNvSpPr/>
                <p:nvPr/>
              </p:nvSpPr>
              <p:spPr>
                <a:xfrm>
                  <a:off x="5714431" y="29718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96" name="Rectangle 95"/>
                <p:cNvSpPr/>
                <p:nvPr/>
              </p:nvSpPr>
              <p:spPr>
                <a:xfrm>
                  <a:off x="6247831"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grpSp>
          <p:sp>
            <p:nvSpPr>
              <p:cNvPr id="116" name="Rectangle 115"/>
              <p:cNvSpPr/>
              <p:nvPr/>
            </p:nvSpPr>
            <p:spPr>
              <a:xfrm>
                <a:off x="6781977" y="272218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9" name="TextBox 28"/>
            <p:cNvSpPr txBox="1"/>
            <p:nvPr/>
          </p:nvSpPr>
          <p:spPr>
            <a:xfrm>
              <a:off x="3085381" y="2879274"/>
              <a:ext cx="301686" cy="369332"/>
            </a:xfrm>
            <a:prstGeom prst="rect">
              <a:avLst/>
            </a:prstGeom>
            <a:noFill/>
          </p:spPr>
          <p:txBody>
            <a:bodyPr wrap="none" rtlCol="0">
              <a:spAutoFit/>
            </a:bodyPr>
            <a:lstStyle/>
            <a:p>
              <a:r>
                <a:rPr lang="en-US" dirty="0">
                  <a:solidFill>
                    <a:srgbClr val="FF33CC"/>
                  </a:solidFill>
                </a:rPr>
                <a:t>0</a:t>
              </a:r>
            </a:p>
          </p:txBody>
        </p:sp>
        <p:sp>
          <p:nvSpPr>
            <p:cNvPr id="118" name="TextBox 117"/>
            <p:cNvSpPr txBox="1"/>
            <p:nvPr/>
          </p:nvSpPr>
          <p:spPr>
            <a:xfrm>
              <a:off x="3618781" y="2879274"/>
              <a:ext cx="301686" cy="369332"/>
            </a:xfrm>
            <a:prstGeom prst="rect">
              <a:avLst/>
            </a:prstGeom>
            <a:noFill/>
          </p:spPr>
          <p:txBody>
            <a:bodyPr wrap="none" rtlCol="0">
              <a:spAutoFit/>
            </a:bodyPr>
            <a:lstStyle/>
            <a:p>
              <a:r>
                <a:rPr lang="en-US" dirty="0">
                  <a:solidFill>
                    <a:srgbClr val="FF33CC"/>
                  </a:solidFill>
                </a:rPr>
                <a:t>1</a:t>
              </a:r>
            </a:p>
          </p:txBody>
        </p:sp>
        <p:sp>
          <p:nvSpPr>
            <p:cNvPr id="119" name="TextBox 118"/>
            <p:cNvSpPr txBox="1"/>
            <p:nvPr/>
          </p:nvSpPr>
          <p:spPr>
            <a:xfrm>
              <a:off x="4152750" y="2879274"/>
              <a:ext cx="301686" cy="369332"/>
            </a:xfrm>
            <a:prstGeom prst="rect">
              <a:avLst/>
            </a:prstGeom>
            <a:noFill/>
          </p:spPr>
          <p:txBody>
            <a:bodyPr wrap="none" rtlCol="0">
              <a:spAutoFit/>
            </a:bodyPr>
            <a:lstStyle/>
            <a:p>
              <a:r>
                <a:rPr lang="en-US" dirty="0">
                  <a:solidFill>
                    <a:srgbClr val="FF33CC"/>
                  </a:solidFill>
                </a:rPr>
                <a:t>2</a:t>
              </a:r>
            </a:p>
          </p:txBody>
        </p:sp>
        <p:sp>
          <p:nvSpPr>
            <p:cNvPr id="120" name="TextBox 119"/>
            <p:cNvSpPr txBox="1"/>
            <p:nvPr/>
          </p:nvSpPr>
          <p:spPr>
            <a:xfrm>
              <a:off x="4686150" y="2879274"/>
              <a:ext cx="301686" cy="369332"/>
            </a:xfrm>
            <a:prstGeom prst="rect">
              <a:avLst/>
            </a:prstGeom>
            <a:noFill/>
          </p:spPr>
          <p:txBody>
            <a:bodyPr wrap="none" rtlCol="0">
              <a:spAutoFit/>
            </a:bodyPr>
            <a:lstStyle/>
            <a:p>
              <a:r>
                <a:rPr lang="en-US" dirty="0">
                  <a:solidFill>
                    <a:srgbClr val="FF33CC"/>
                  </a:solidFill>
                </a:rPr>
                <a:t>3</a:t>
              </a:r>
            </a:p>
          </p:txBody>
        </p:sp>
        <p:sp>
          <p:nvSpPr>
            <p:cNvPr id="121" name="TextBox 120"/>
            <p:cNvSpPr txBox="1"/>
            <p:nvPr/>
          </p:nvSpPr>
          <p:spPr>
            <a:xfrm>
              <a:off x="5217138" y="2879274"/>
              <a:ext cx="301686" cy="369332"/>
            </a:xfrm>
            <a:prstGeom prst="rect">
              <a:avLst/>
            </a:prstGeom>
            <a:noFill/>
          </p:spPr>
          <p:txBody>
            <a:bodyPr wrap="none" rtlCol="0">
              <a:spAutoFit/>
            </a:bodyPr>
            <a:lstStyle/>
            <a:p>
              <a:r>
                <a:rPr lang="en-US" dirty="0">
                  <a:solidFill>
                    <a:srgbClr val="FF33CC"/>
                  </a:solidFill>
                </a:rPr>
                <a:t>4</a:t>
              </a:r>
            </a:p>
          </p:txBody>
        </p:sp>
        <p:sp>
          <p:nvSpPr>
            <p:cNvPr id="122" name="TextBox 121"/>
            <p:cNvSpPr txBox="1"/>
            <p:nvPr/>
          </p:nvSpPr>
          <p:spPr>
            <a:xfrm>
              <a:off x="5695168" y="2879274"/>
              <a:ext cx="301686" cy="369332"/>
            </a:xfrm>
            <a:prstGeom prst="rect">
              <a:avLst/>
            </a:prstGeom>
            <a:noFill/>
          </p:spPr>
          <p:txBody>
            <a:bodyPr wrap="none" rtlCol="0">
              <a:spAutoFit/>
            </a:bodyPr>
            <a:lstStyle/>
            <a:p>
              <a:r>
                <a:rPr lang="en-US" dirty="0">
                  <a:solidFill>
                    <a:srgbClr val="FF33CC"/>
                  </a:solidFill>
                </a:rPr>
                <a:t>5</a:t>
              </a:r>
            </a:p>
          </p:txBody>
        </p:sp>
        <p:sp>
          <p:nvSpPr>
            <p:cNvPr id="123" name="TextBox 122"/>
            <p:cNvSpPr txBox="1"/>
            <p:nvPr/>
          </p:nvSpPr>
          <p:spPr>
            <a:xfrm>
              <a:off x="6286919" y="2879274"/>
              <a:ext cx="301686" cy="369332"/>
            </a:xfrm>
            <a:prstGeom prst="rect">
              <a:avLst/>
            </a:prstGeom>
            <a:noFill/>
          </p:spPr>
          <p:txBody>
            <a:bodyPr wrap="none" rtlCol="0">
              <a:spAutoFit/>
            </a:bodyPr>
            <a:lstStyle/>
            <a:p>
              <a:r>
                <a:rPr lang="en-US" dirty="0">
                  <a:solidFill>
                    <a:srgbClr val="FF33CC"/>
                  </a:solidFill>
                </a:rPr>
                <a:t>6</a:t>
              </a:r>
            </a:p>
          </p:txBody>
        </p:sp>
        <p:sp>
          <p:nvSpPr>
            <p:cNvPr id="124" name="TextBox 123"/>
            <p:cNvSpPr txBox="1"/>
            <p:nvPr/>
          </p:nvSpPr>
          <p:spPr>
            <a:xfrm>
              <a:off x="6820319" y="2879274"/>
              <a:ext cx="301686" cy="369332"/>
            </a:xfrm>
            <a:prstGeom prst="rect">
              <a:avLst/>
            </a:prstGeom>
            <a:noFill/>
          </p:spPr>
          <p:txBody>
            <a:bodyPr wrap="none" rtlCol="0">
              <a:spAutoFit/>
            </a:bodyPr>
            <a:lstStyle/>
            <a:p>
              <a:r>
                <a:rPr lang="en-US" dirty="0">
                  <a:solidFill>
                    <a:srgbClr val="FF33CC"/>
                  </a:solidFill>
                </a:rPr>
                <a:t>7</a:t>
              </a:r>
            </a:p>
          </p:txBody>
        </p:sp>
        <p:sp>
          <p:nvSpPr>
            <p:cNvPr id="125" name="TextBox 124"/>
            <p:cNvSpPr txBox="1"/>
            <p:nvPr/>
          </p:nvSpPr>
          <p:spPr>
            <a:xfrm>
              <a:off x="7354288" y="2879274"/>
              <a:ext cx="301686" cy="369332"/>
            </a:xfrm>
            <a:prstGeom prst="rect">
              <a:avLst/>
            </a:prstGeom>
            <a:noFill/>
          </p:spPr>
          <p:txBody>
            <a:bodyPr wrap="none" rtlCol="0">
              <a:spAutoFit/>
            </a:bodyPr>
            <a:lstStyle/>
            <a:p>
              <a:r>
                <a:rPr lang="en-US" dirty="0">
                  <a:solidFill>
                    <a:srgbClr val="FF33CC"/>
                  </a:solidFill>
                </a:rPr>
                <a:t>8</a:t>
              </a:r>
            </a:p>
          </p:txBody>
        </p:sp>
        <p:sp>
          <p:nvSpPr>
            <p:cNvPr id="126" name="TextBox 125"/>
            <p:cNvSpPr txBox="1"/>
            <p:nvPr/>
          </p:nvSpPr>
          <p:spPr>
            <a:xfrm>
              <a:off x="7887688" y="2879274"/>
              <a:ext cx="301686" cy="369332"/>
            </a:xfrm>
            <a:prstGeom prst="rect">
              <a:avLst/>
            </a:prstGeom>
            <a:noFill/>
          </p:spPr>
          <p:txBody>
            <a:bodyPr wrap="none" rtlCol="0">
              <a:spAutoFit/>
            </a:bodyPr>
            <a:lstStyle/>
            <a:p>
              <a:r>
                <a:rPr lang="en-US" dirty="0">
                  <a:solidFill>
                    <a:srgbClr val="FF33CC"/>
                  </a:solidFill>
                </a:rPr>
                <a:t>9</a:t>
              </a:r>
            </a:p>
          </p:txBody>
        </p:sp>
        <p:sp>
          <p:nvSpPr>
            <p:cNvPr id="128" name="TextBox 127"/>
            <p:cNvSpPr txBox="1"/>
            <p:nvPr/>
          </p:nvSpPr>
          <p:spPr>
            <a:xfrm>
              <a:off x="6190049" y="3940256"/>
              <a:ext cx="301686" cy="369332"/>
            </a:xfrm>
            <a:prstGeom prst="rect">
              <a:avLst/>
            </a:prstGeom>
            <a:noFill/>
          </p:spPr>
          <p:txBody>
            <a:bodyPr wrap="none" rtlCol="0">
              <a:spAutoFit/>
            </a:bodyPr>
            <a:lstStyle/>
            <a:p>
              <a:r>
                <a:rPr lang="en-US" dirty="0">
                  <a:solidFill>
                    <a:srgbClr val="FF33CC"/>
                  </a:solidFill>
                </a:rPr>
                <a:t>0</a:t>
              </a:r>
            </a:p>
          </p:txBody>
        </p:sp>
        <p:sp>
          <p:nvSpPr>
            <p:cNvPr id="129" name="TextBox 128"/>
            <p:cNvSpPr txBox="1"/>
            <p:nvPr/>
          </p:nvSpPr>
          <p:spPr>
            <a:xfrm>
              <a:off x="4384195" y="4600611"/>
              <a:ext cx="301686" cy="369332"/>
            </a:xfrm>
            <a:prstGeom prst="rect">
              <a:avLst/>
            </a:prstGeom>
            <a:noFill/>
          </p:spPr>
          <p:txBody>
            <a:bodyPr wrap="none" rtlCol="0">
              <a:spAutoFit/>
            </a:bodyPr>
            <a:lstStyle/>
            <a:p>
              <a:r>
                <a:rPr lang="en-US" dirty="0">
                  <a:solidFill>
                    <a:srgbClr val="FF33CC"/>
                  </a:solidFill>
                </a:rPr>
                <a:t>1</a:t>
              </a:r>
            </a:p>
          </p:txBody>
        </p:sp>
        <p:sp>
          <p:nvSpPr>
            <p:cNvPr id="130" name="TextBox 129"/>
            <p:cNvSpPr txBox="1"/>
            <p:nvPr/>
          </p:nvSpPr>
          <p:spPr>
            <a:xfrm>
              <a:off x="8051693" y="4540215"/>
              <a:ext cx="301686" cy="369332"/>
            </a:xfrm>
            <a:prstGeom prst="rect">
              <a:avLst/>
            </a:prstGeom>
            <a:noFill/>
          </p:spPr>
          <p:txBody>
            <a:bodyPr wrap="none" rtlCol="0">
              <a:spAutoFit/>
            </a:bodyPr>
            <a:lstStyle/>
            <a:p>
              <a:r>
                <a:rPr lang="en-US" dirty="0">
                  <a:solidFill>
                    <a:srgbClr val="FF33CC"/>
                  </a:solidFill>
                </a:rPr>
                <a:t>2</a:t>
              </a:r>
            </a:p>
          </p:txBody>
        </p:sp>
        <p:sp>
          <p:nvSpPr>
            <p:cNvPr id="131" name="TextBox 130"/>
            <p:cNvSpPr txBox="1"/>
            <p:nvPr/>
          </p:nvSpPr>
          <p:spPr>
            <a:xfrm>
              <a:off x="3352081" y="5295100"/>
              <a:ext cx="301686" cy="369332"/>
            </a:xfrm>
            <a:prstGeom prst="rect">
              <a:avLst/>
            </a:prstGeom>
            <a:noFill/>
          </p:spPr>
          <p:txBody>
            <a:bodyPr wrap="none" rtlCol="0">
              <a:spAutoFit/>
            </a:bodyPr>
            <a:lstStyle/>
            <a:p>
              <a:r>
                <a:rPr lang="en-US" dirty="0">
                  <a:solidFill>
                    <a:srgbClr val="FF33CC"/>
                  </a:solidFill>
                </a:rPr>
                <a:t>3</a:t>
              </a:r>
            </a:p>
          </p:txBody>
        </p:sp>
        <p:sp>
          <p:nvSpPr>
            <p:cNvPr id="132" name="TextBox 131"/>
            <p:cNvSpPr txBox="1"/>
            <p:nvPr/>
          </p:nvSpPr>
          <p:spPr>
            <a:xfrm>
              <a:off x="7122005" y="5236197"/>
              <a:ext cx="301686" cy="369332"/>
            </a:xfrm>
            <a:prstGeom prst="rect">
              <a:avLst/>
            </a:prstGeom>
            <a:noFill/>
          </p:spPr>
          <p:txBody>
            <a:bodyPr wrap="none" rtlCol="0">
              <a:spAutoFit/>
            </a:bodyPr>
            <a:lstStyle/>
            <a:p>
              <a:r>
                <a:rPr lang="en-US" dirty="0">
                  <a:solidFill>
                    <a:srgbClr val="FF33CC"/>
                  </a:solidFill>
                </a:rPr>
                <a:t>5</a:t>
              </a:r>
            </a:p>
          </p:txBody>
        </p:sp>
        <p:sp>
          <p:nvSpPr>
            <p:cNvPr id="133" name="TextBox 132"/>
            <p:cNvSpPr txBox="1"/>
            <p:nvPr/>
          </p:nvSpPr>
          <p:spPr>
            <a:xfrm>
              <a:off x="5404400" y="5332422"/>
              <a:ext cx="301686" cy="369332"/>
            </a:xfrm>
            <a:prstGeom prst="rect">
              <a:avLst/>
            </a:prstGeom>
            <a:noFill/>
          </p:spPr>
          <p:txBody>
            <a:bodyPr wrap="none" rtlCol="0">
              <a:spAutoFit/>
            </a:bodyPr>
            <a:lstStyle/>
            <a:p>
              <a:r>
                <a:rPr lang="en-US" dirty="0">
                  <a:solidFill>
                    <a:srgbClr val="FF33CC"/>
                  </a:solidFill>
                </a:rPr>
                <a:t>4</a:t>
              </a:r>
            </a:p>
          </p:txBody>
        </p:sp>
        <p:sp>
          <p:nvSpPr>
            <p:cNvPr id="134" name="TextBox 133"/>
            <p:cNvSpPr txBox="1"/>
            <p:nvPr/>
          </p:nvSpPr>
          <p:spPr>
            <a:xfrm>
              <a:off x="9030118" y="5253586"/>
              <a:ext cx="301686" cy="369332"/>
            </a:xfrm>
            <a:prstGeom prst="rect">
              <a:avLst/>
            </a:prstGeom>
            <a:noFill/>
          </p:spPr>
          <p:txBody>
            <a:bodyPr wrap="none" rtlCol="0">
              <a:spAutoFit/>
            </a:bodyPr>
            <a:lstStyle/>
            <a:p>
              <a:r>
                <a:rPr lang="en-US" dirty="0">
                  <a:solidFill>
                    <a:srgbClr val="FF33CC"/>
                  </a:solidFill>
                </a:rPr>
                <a:t>6</a:t>
              </a:r>
            </a:p>
          </p:txBody>
        </p:sp>
        <p:sp>
          <p:nvSpPr>
            <p:cNvPr id="135" name="TextBox 134"/>
            <p:cNvSpPr txBox="1"/>
            <p:nvPr/>
          </p:nvSpPr>
          <p:spPr>
            <a:xfrm>
              <a:off x="2783996" y="6188140"/>
              <a:ext cx="301686" cy="369332"/>
            </a:xfrm>
            <a:prstGeom prst="rect">
              <a:avLst/>
            </a:prstGeom>
            <a:noFill/>
          </p:spPr>
          <p:txBody>
            <a:bodyPr wrap="none" rtlCol="0">
              <a:spAutoFit/>
            </a:bodyPr>
            <a:lstStyle/>
            <a:p>
              <a:r>
                <a:rPr lang="en-US" dirty="0">
                  <a:solidFill>
                    <a:srgbClr val="FF33CC"/>
                  </a:solidFill>
                </a:rPr>
                <a:t>7</a:t>
              </a:r>
            </a:p>
          </p:txBody>
        </p:sp>
        <p:sp>
          <p:nvSpPr>
            <p:cNvPr id="136" name="TextBox 135"/>
            <p:cNvSpPr txBox="1"/>
            <p:nvPr/>
          </p:nvSpPr>
          <p:spPr>
            <a:xfrm>
              <a:off x="3920467" y="6188140"/>
              <a:ext cx="301686" cy="369332"/>
            </a:xfrm>
            <a:prstGeom prst="rect">
              <a:avLst/>
            </a:prstGeom>
            <a:noFill/>
          </p:spPr>
          <p:txBody>
            <a:bodyPr wrap="none" rtlCol="0">
              <a:spAutoFit/>
            </a:bodyPr>
            <a:lstStyle/>
            <a:p>
              <a:r>
                <a:rPr lang="en-US" dirty="0">
                  <a:solidFill>
                    <a:srgbClr val="FF33CC"/>
                  </a:solidFill>
                </a:rPr>
                <a:t>8</a:t>
              </a:r>
            </a:p>
          </p:txBody>
        </p:sp>
      </p:grpSp>
      <p:sp>
        <p:nvSpPr>
          <p:cNvPr id="6" name="TextBox 5">
            <a:extLst>
              <a:ext uri="{FF2B5EF4-FFF2-40B4-BE49-F238E27FC236}">
                <a16:creationId xmlns:a16="http://schemas.microsoft.com/office/drawing/2014/main" id="{B7422C48-DC7C-5741-9E37-ED6814CC556B}"/>
              </a:ext>
            </a:extLst>
          </p:cNvPr>
          <p:cNvSpPr txBox="1"/>
          <p:nvPr/>
        </p:nvSpPr>
        <p:spPr>
          <a:xfrm>
            <a:off x="4851087" y="5726340"/>
            <a:ext cx="6660193" cy="1200329"/>
          </a:xfrm>
          <a:prstGeom prst="rect">
            <a:avLst/>
          </a:prstGeom>
          <a:noFill/>
        </p:spPr>
        <p:txBody>
          <a:bodyPr wrap="square" rtlCol="0">
            <a:spAutoFit/>
          </a:bodyPr>
          <a:lstStyle/>
          <a:p>
            <a:r>
              <a:rPr lang="en-US" sz="2400" dirty="0">
                <a:solidFill>
                  <a:srgbClr val="0070C0"/>
                </a:solidFill>
              </a:rPr>
              <a:t>Percolate Down(</a:t>
            </a:r>
            <a:r>
              <a:rPr lang="en-US" sz="2400" dirty="0">
                <a:solidFill>
                  <a:srgbClr val="FF0000"/>
                </a:solidFill>
              </a:rPr>
              <a:t>node</a:t>
            </a:r>
            <a:r>
              <a:rPr lang="en-US" sz="2400" dirty="0">
                <a:solidFill>
                  <a:srgbClr val="0070C0"/>
                </a:solidFill>
              </a:rPr>
              <a:t>)</a:t>
            </a:r>
            <a:r>
              <a:rPr lang="en-US" sz="2400" dirty="0"/>
              <a:t>: if </a:t>
            </a:r>
            <a:r>
              <a:rPr lang="en-US" sz="2400" dirty="0">
                <a:solidFill>
                  <a:srgbClr val="FF0000"/>
                </a:solidFill>
              </a:rPr>
              <a:t>node</a:t>
            </a:r>
            <a:r>
              <a:rPr lang="en-US" sz="2400" dirty="0"/>
              <a:t> satisfies heap property, done. Else swap with largest child and repeat on that subtree</a:t>
            </a:r>
          </a:p>
        </p:txBody>
      </p:sp>
    </p:spTree>
    <p:extLst>
      <p:ext uri="{BB962C8B-B14F-4D97-AF65-F5344CB8AC3E}">
        <p14:creationId xmlns:p14="http://schemas.microsoft.com/office/powerpoint/2010/main" val="12932793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2E9-3F02-2CFB-F8A1-0798247A535B}"/>
              </a:ext>
            </a:extLst>
          </p:cNvPr>
          <p:cNvSpPr>
            <a:spLocks noGrp="1"/>
          </p:cNvSpPr>
          <p:nvPr>
            <p:ph type="title"/>
          </p:nvPr>
        </p:nvSpPr>
        <p:spPr/>
        <p:txBody>
          <a:bodyPr/>
          <a:lstStyle/>
          <a:p>
            <a:r>
              <a:rPr lang="en-US" dirty="0"/>
              <a:t>Heap Sort - Summary</a:t>
            </a:r>
          </a:p>
        </p:txBody>
      </p:sp>
      <p:sp>
        <p:nvSpPr>
          <p:cNvPr id="3" name="Content Placeholder 2">
            <a:extLst>
              <a:ext uri="{FF2B5EF4-FFF2-40B4-BE49-F238E27FC236}">
                <a16:creationId xmlns:a16="http://schemas.microsoft.com/office/drawing/2014/main" id="{475C29A1-5CF0-19FF-2850-9349F3E580DF}"/>
              </a:ext>
            </a:extLst>
          </p:cNvPr>
          <p:cNvSpPr>
            <a:spLocks noGrp="1"/>
          </p:cNvSpPr>
          <p:nvPr>
            <p:ph idx="1"/>
          </p:nvPr>
        </p:nvSpPr>
        <p:spPr>
          <a:xfrm>
            <a:off x="838200" y="1402188"/>
            <a:ext cx="11252200" cy="1678693"/>
          </a:xfrm>
        </p:spPr>
        <p:txBody>
          <a:bodyPr>
            <a:normAutofit/>
          </a:bodyPr>
          <a:lstStyle/>
          <a:p>
            <a:r>
              <a:rPr lang="en-US" dirty="0"/>
              <a:t>Build a max heap</a:t>
            </a:r>
          </a:p>
          <a:p>
            <a:r>
              <a:rPr lang="en-US" dirty="0"/>
              <a:t>Call extract</a:t>
            </a:r>
          </a:p>
          <a:p>
            <a:r>
              <a:rPr lang="en-US" dirty="0"/>
              <a:t>Put that at the end of the array</a:t>
            </a:r>
          </a:p>
          <a:p>
            <a:endParaRPr lang="en-US" dirty="0"/>
          </a:p>
          <a:p>
            <a:endParaRPr lang="en-US" dirty="0"/>
          </a:p>
        </p:txBody>
      </p:sp>
      <p:sp>
        <p:nvSpPr>
          <p:cNvPr id="4" name="TextBox 3">
            <a:extLst>
              <a:ext uri="{FF2B5EF4-FFF2-40B4-BE49-F238E27FC236}">
                <a16:creationId xmlns:a16="http://schemas.microsoft.com/office/drawing/2014/main" id="{400B9305-5813-9997-7771-B7BC37A4B988}"/>
              </a:ext>
            </a:extLst>
          </p:cNvPr>
          <p:cNvSpPr txBox="1"/>
          <p:nvPr/>
        </p:nvSpPr>
        <p:spPr>
          <a:xfrm>
            <a:off x="299720" y="3273374"/>
            <a:ext cx="4434840" cy="1477328"/>
          </a:xfrm>
          <a:prstGeom prst="rect">
            <a:avLst/>
          </a:prstGeom>
          <a:noFill/>
        </p:spPr>
        <p:txBody>
          <a:bodyPr wrap="square" rtlCol="0">
            <a:spAutoFit/>
          </a:bodyPr>
          <a:lstStyle/>
          <a:p>
            <a:r>
              <a:rPr lang="en-US" dirty="0" err="1"/>
              <a:t>myHeap</a:t>
            </a:r>
            <a:r>
              <a:rPr lang="en-US" dirty="0"/>
              <a:t> = </a:t>
            </a:r>
            <a:r>
              <a:rPr lang="en-US" dirty="0" err="1"/>
              <a:t>buildMaxHeap</a:t>
            </a:r>
            <a:r>
              <a:rPr lang="en-US" dirty="0"/>
              <a:t>(a);</a:t>
            </a:r>
          </a:p>
          <a:p>
            <a:r>
              <a:rPr lang="en-US" dirty="0"/>
              <a:t>for (int </a:t>
            </a:r>
            <a:r>
              <a:rPr lang="en-US" dirty="0" err="1"/>
              <a:t>i</a:t>
            </a:r>
            <a:r>
              <a:rPr lang="en-US" dirty="0"/>
              <a:t> = a.length-1; </a:t>
            </a:r>
            <a:r>
              <a:rPr lang="en-US" dirty="0" err="1"/>
              <a:t>i</a:t>
            </a:r>
            <a:r>
              <a:rPr lang="en-US" dirty="0"/>
              <a:t>&gt;=0; </a:t>
            </a:r>
            <a:r>
              <a:rPr lang="en-US" dirty="0" err="1"/>
              <a:t>i</a:t>
            </a:r>
            <a:r>
              <a:rPr lang="en-US" dirty="0"/>
              <a:t>--){</a:t>
            </a:r>
          </a:p>
          <a:p>
            <a:r>
              <a:rPr lang="en-US" dirty="0"/>
              <a:t>        item = </a:t>
            </a:r>
            <a:r>
              <a:rPr lang="en-US" dirty="0" err="1"/>
              <a:t>myHeap.extract</a:t>
            </a:r>
            <a:r>
              <a:rPr lang="en-US" dirty="0"/>
              <a:t>();</a:t>
            </a:r>
          </a:p>
          <a:p>
            <a:r>
              <a:rPr lang="en-US" dirty="0"/>
              <a:t>        a[</a:t>
            </a:r>
            <a:r>
              <a:rPr lang="en-US" dirty="0" err="1"/>
              <a:t>i</a:t>
            </a:r>
            <a:r>
              <a:rPr lang="en-US" dirty="0"/>
              <a:t>] = item;</a:t>
            </a:r>
          </a:p>
          <a:p>
            <a:r>
              <a:rPr lang="en-US" dirty="0"/>
              <a:t>} </a:t>
            </a: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83DF0B3D-6CCD-BDBB-6693-F8DD5945C5AE}"/>
                  </a:ext>
                </a:extLst>
              </p:cNvPr>
              <p:cNvSpPr txBox="1"/>
              <p:nvPr/>
            </p:nvSpPr>
            <p:spPr>
              <a:xfrm>
                <a:off x="5872480" y="3244334"/>
                <a:ext cx="4434840" cy="1384995"/>
              </a:xfrm>
              <a:prstGeom prst="rect">
                <a:avLst/>
              </a:prstGeom>
              <a:noFill/>
            </p:spPr>
            <p:txBody>
              <a:bodyPr wrap="square" rtlCol="0">
                <a:spAutoFit/>
              </a:bodyPr>
              <a:lstStyle/>
              <a:p>
                <a:r>
                  <a:rPr lang="en-US" sz="2800" dirty="0"/>
                  <a:t>Running Time:</a:t>
                </a:r>
              </a:p>
              <a:p>
                <a:r>
                  <a:rPr lang="en-US" sz="2800" dirty="0"/>
                  <a:t>	Worst Case: </a:t>
                </a:r>
                <a14:m>
                  <m:oMath xmlns:m="http://schemas.openxmlformats.org/officeDocument/2006/math">
                    <m:r>
                      <m:rPr>
                        <m:sty m:val="p"/>
                      </m:rPr>
                      <a:rPr lang="en-US" sz="2800" b="0" i="0" smtClean="0">
                        <a:latin typeface="Cambria Math" panose="02040503050406030204" pitchFamily="18" charset="0"/>
                      </a:rPr>
                      <m:t>Θ</m:t>
                    </m:r>
                    <m:r>
                      <a:rPr lang="en-US" sz="2800" b="0" i="1" smtClean="0">
                        <a:latin typeface="Cambria Math" panose="02040503050406030204" pitchFamily="18" charset="0"/>
                      </a:rPr>
                      <m:t>(</m:t>
                    </m:r>
                    <m:r>
                      <a:rPr lang="en-US" sz="2800" b="0" i="1" smtClean="0">
                        <a:latin typeface="Cambria Math" panose="02040503050406030204" pitchFamily="18" charset="0"/>
                      </a:rPr>
                      <m:t>𝑛</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𝑛</m:t>
                        </m:r>
                      </m:e>
                    </m:func>
                    <m:r>
                      <a:rPr lang="en-US" sz="2800" b="0" i="1" smtClean="0">
                        <a:latin typeface="Cambria Math" panose="02040503050406030204" pitchFamily="18" charset="0"/>
                      </a:rPr>
                      <m:t>)</m:t>
                    </m:r>
                  </m:oMath>
                </a14:m>
                <a:endParaRPr lang="en-US" sz="2800" dirty="0"/>
              </a:p>
              <a:p>
                <a:r>
                  <a:rPr lang="en-US" sz="2800" dirty="0"/>
                  <a:t>	Best Case: </a:t>
                </a:r>
                <a14:m>
                  <m:oMath xmlns:m="http://schemas.openxmlformats.org/officeDocument/2006/math">
                    <m:r>
                      <m:rPr>
                        <m:sty m:val="p"/>
                      </m:rPr>
                      <a:rPr lang="en-US" sz="2800" b="0" i="0" smtClean="0">
                        <a:latin typeface="Cambria Math" panose="02040503050406030204" pitchFamily="18" charset="0"/>
                      </a:rPr>
                      <m:t>Θ</m:t>
                    </m:r>
                    <m:r>
                      <a:rPr lang="en-US" sz="2800" b="0" i="1" smtClean="0">
                        <a:latin typeface="Cambria Math" panose="02040503050406030204" pitchFamily="18" charset="0"/>
                      </a:rPr>
                      <m:t>(</m:t>
                    </m:r>
                    <m:r>
                      <a:rPr lang="en-US" sz="2800" b="0" i="1" smtClean="0">
                        <a:latin typeface="Cambria Math" panose="02040503050406030204" pitchFamily="18" charset="0"/>
                      </a:rPr>
                      <m:t>𝑛</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𝑛</m:t>
                        </m:r>
                      </m:e>
                    </m:func>
                    <m:r>
                      <a:rPr lang="en-US" sz="2800" b="0" i="1" smtClean="0">
                        <a:latin typeface="Cambria Math" panose="02040503050406030204" pitchFamily="18" charset="0"/>
                      </a:rPr>
                      <m:t>)</m:t>
                    </m:r>
                  </m:oMath>
                </a14:m>
                <a:endParaRPr lang="en-US" sz="2800" dirty="0"/>
              </a:p>
            </p:txBody>
          </p:sp>
        </mc:Choice>
        <mc:Fallback xmlns="">
          <p:sp>
            <p:nvSpPr>
              <p:cNvPr id="40" name="TextBox 39">
                <a:extLst>
                  <a:ext uri="{FF2B5EF4-FFF2-40B4-BE49-F238E27FC236}">
                    <a16:creationId xmlns:a16="http://schemas.microsoft.com/office/drawing/2014/main" id="{83DF0B3D-6CCD-BDBB-6693-F8DD5945C5AE}"/>
                  </a:ext>
                </a:extLst>
              </p:cNvPr>
              <p:cNvSpPr txBox="1">
                <a:spLocks noRot="1" noChangeAspect="1" noMove="1" noResize="1" noEditPoints="1" noAdjustHandles="1" noChangeArrowheads="1" noChangeShapeType="1" noTextEdit="1"/>
              </p:cNvSpPr>
              <p:nvPr/>
            </p:nvSpPr>
            <p:spPr>
              <a:xfrm>
                <a:off x="5872480" y="3244334"/>
                <a:ext cx="4434840" cy="1384995"/>
              </a:xfrm>
              <a:prstGeom prst="rect">
                <a:avLst/>
              </a:prstGeom>
              <a:blipFill>
                <a:blip r:embed="rId2"/>
                <a:stretch>
                  <a:fillRect l="-2747" t="-3965" b="-11894"/>
                </a:stretch>
              </a:blipFill>
            </p:spPr>
            <p:txBody>
              <a:bodyPr/>
              <a:lstStyle/>
              <a:p>
                <a:r>
                  <a:rPr lang="en-US">
                    <a:noFill/>
                  </a:rPr>
                  <a:t> </a:t>
                </a:r>
              </a:p>
            </p:txBody>
          </p:sp>
        </mc:Fallback>
      </mc:AlternateContent>
    </p:spTree>
    <p:extLst>
      <p:ext uri="{BB962C8B-B14F-4D97-AF65-F5344CB8AC3E}">
        <p14:creationId xmlns:p14="http://schemas.microsoft.com/office/powerpoint/2010/main" val="42048019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22811-03DA-EEF2-696E-79B19FD826B2}"/>
              </a:ext>
            </a:extLst>
          </p:cNvPr>
          <p:cNvSpPr>
            <a:spLocks noGrp="1"/>
          </p:cNvSpPr>
          <p:nvPr>
            <p:ph type="title"/>
          </p:nvPr>
        </p:nvSpPr>
        <p:spPr/>
        <p:txBody>
          <a:bodyPr/>
          <a:lstStyle/>
          <a:p>
            <a:r>
              <a:rPr lang="en-US" dirty="0"/>
              <a:t>“In Place” Sorting Algorithm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4B60587-5F27-0865-429E-8AA3C8FC4069}"/>
                  </a:ext>
                </a:extLst>
              </p:cNvPr>
              <p:cNvSpPr>
                <a:spLocks noGrp="1"/>
              </p:cNvSpPr>
              <p:nvPr>
                <p:ph idx="1"/>
              </p:nvPr>
            </p:nvSpPr>
            <p:spPr/>
            <p:txBody>
              <a:bodyPr/>
              <a:lstStyle/>
              <a:p>
                <a:r>
                  <a:rPr lang="en-US" dirty="0"/>
                  <a:t>A sorting algorithm which requires no extra data structures</a:t>
                </a:r>
              </a:p>
              <a:p>
                <a:r>
                  <a:rPr lang="en-US" dirty="0"/>
                  <a:t>Idea: It sorts items just by swapping things in the same array given</a:t>
                </a:r>
              </a:p>
              <a:p>
                <a:r>
                  <a:rPr lang="en-US" dirty="0"/>
                  <a:t>Definition: it only uses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(1)</m:t>
                    </m:r>
                  </m:oMath>
                </a14:m>
                <a:r>
                  <a:rPr lang="en-US" dirty="0"/>
                  <a:t> extra space</a:t>
                </a:r>
              </a:p>
              <a:p>
                <a:pPr marL="0" indent="0">
                  <a:buNone/>
                </a:pPr>
                <a:endParaRPr lang="en-US" dirty="0"/>
              </a:p>
              <a:p>
                <a:r>
                  <a:rPr lang="en-US" dirty="0"/>
                  <a:t>Insertion sort: In Place!</a:t>
                </a:r>
              </a:p>
              <a:p>
                <a:r>
                  <a:rPr lang="en-US" dirty="0"/>
                  <a:t>Heap sort: Not In Place!</a:t>
                </a:r>
              </a:p>
              <a:p>
                <a:pPr lvl="1"/>
                <a:r>
                  <a:rPr lang="en-US" dirty="0"/>
                  <a:t>But we can fix that!</a:t>
                </a:r>
              </a:p>
              <a:p>
                <a:endParaRPr lang="en-US" dirty="0"/>
              </a:p>
            </p:txBody>
          </p:sp>
        </mc:Choice>
        <mc:Fallback xmlns="">
          <p:sp>
            <p:nvSpPr>
              <p:cNvPr id="3" name="Content Placeholder 2">
                <a:extLst>
                  <a:ext uri="{FF2B5EF4-FFF2-40B4-BE49-F238E27FC236}">
                    <a16:creationId xmlns:a16="http://schemas.microsoft.com/office/drawing/2014/main" id="{54B60587-5F27-0865-429E-8AA3C8FC4069}"/>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1486562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Place Heap Sort</a:t>
            </a:r>
          </a:p>
        </p:txBody>
      </p:sp>
      <p:sp>
        <p:nvSpPr>
          <p:cNvPr id="3" name="Content Placeholder 2"/>
          <p:cNvSpPr>
            <a:spLocks noGrp="1"/>
          </p:cNvSpPr>
          <p:nvPr>
            <p:ph idx="1"/>
          </p:nvPr>
        </p:nvSpPr>
        <p:spPr>
          <a:xfrm>
            <a:off x="1981200" y="1351280"/>
            <a:ext cx="8229600" cy="1066800"/>
          </a:xfrm>
        </p:spPr>
        <p:txBody>
          <a:bodyPr>
            <a:normAutofit fontScale="92500" lnSpcReduction="10000"/>
          </a:bodyPr>
          <a:lstStyle/>
          <a:p>
            <a:r>
              <a:rPr lang="en-US" dirty="0">
                <a:solidFill>
                  <a:schemeClr val="accent1"/>
                </a:solidFill>
              </a:rPr>
              <a:t>Idea</a:t>
            </a:r>
            <a:r>
              <a:rPr lang="en-US" dirty="0"/>
              <a:t>: When extracting an element from the heap, swap it with the last item of the heap then “pretend” the heap is one item shorter</a:t>
            </a:r>
            <a:endParaRPr lang="en-US" dirty="0">
              <a:solidFill>
                <a:srgbClr val="FF33CC"/>
              </a:solidFill>
            </a:endParaRPr>
          </a:p>
        </p:txBody>
      </p:sp>
      <p:grpSp>
        <p:nvGrpSpPr>
          <p:cNvPr id="6" name="Group 5" descr="Be begin with the array we wish to sort made into a heap using Floyd's build-heap algorithm.">
            <a:extLst>
              <a:ext uri="{FF2B5EF4-FFF2-40B4-BE49-F238E27FC236}">
                <a16:creationId xmlns:a16="http://schemas.microsoft.com/office/drawing/2014/main" id="{A73E41D3-326F-7A61-A48F-76279639C6F7}"/>
              </a:ext>
            </a:extLst>
          </p:cNvPr>
          <p:cNvGrpSpPr/>
          <p:nvPr/>
        </p:nvGrpSpPr>
        <p:grpSpPr>
          <a:xfrm>
            <a:off x="2590801" y="2418080"/>
            <a:ext cx="6934200" cy="4255532"/>
            <a:chOff x="2590801" y="2418080"/>
            <a:chExt cx="6934200" cy="4255532"/>
          </a:xfrm>
        </p:grpSpPr>
        <p:sp>
          <p:nvSpPr>
            <p:cNvPr id="5" name="Oval 4"/>
            <p:cNvSpPr/>
            <p:nvPr/>
          </p:nvSpPr>
          <p:spPr>
            <a:xfrm>
              <a:off x="5996855" y="334701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99" name="Oval 98"/>
            <p:cNvSpPr/>
            <p:nvPr/>
          </p:nvSpPr>
          <p:spPr>
            <a:xfrm>
              <a:off x="4191001" y="4021949"/>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100" name="Oval 99"/>
            <p:cNvSpPr/>
            <p:nvPr/>
          </p:nvSpPr>
          <p:spPr>
            <a:xfrm>
              <a:off x="7858499" y="3993573"/>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101" name="Oval 100"/>
            <p:cNvSpPr/>
            <p:nvPr/>
          </p:nvSpPr>
          <p:spPr>
            <a:xfrm>
              <a:off x="3200401" y="472316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102" name="Oval 101"/>
            <p:cNvSpPr/>
            <p:nvPr/>
          </p:nvSpPr>
          <p:spPr>
            <a:xfrm>
              <a:off x="5211206" y="4765028"/>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103" name="Oval 102"/>
            <p:cNvSpPr/>
            <p:nvPr/>
          </p:nvSpPr>
          <p:spPr>
            <a:xfrm>
              <a:off x="6934201" y="468165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04" name="Oval 103"/>
            <p:cNvSpPr/>
            <p:nvPr/>
          </p:nvSpPr>
          <p:spPr>
            <a:xfrm>
              <a:off x="8836924" y="468165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05" name="Oval 104"/>
            <p:cNvSpPr/>
            <p:nvPr/>
          </p:nvSpPr>
          <p:spPr>
            <a:xfrm>
              <a:off x="2590801" y="569240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06" name="Oval 105"/>
            <p:cNvSpPr/>
            <p:nvPr/>
          </p:nvSpPr>
          <p:spPr>
            <a:xfrm>
              <a:off x="3733801" y="569240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07" name="Oval 106"/>
            <p:cNvSpPr/>
            <p:nvPr/>
          </p:nvSpPr>
          <p:spPr>
            <a:xfrm>
              <a:off x="4648201" y="5674527"/>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cxnSp>
          <p:nvCxnSpPr>
            <p:cNvPr id="7" name="Straight Connector 6"/>
            <p:cNvCxnSpPr>
              <a:stCxn id="5" idx="2"/>
              <a:endCxn id="99" idx="7"/>
            </p:cNvCxnSpPr>
            <p:nvPr/>
          </p:nvCxnSpPr>
          <p:spPr>
            <a:xfrm flipH="1">
              <a:off x="4778310" y="3691049"/>
              <a:ext cx="1218544" cy="431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5" idx="6"/>
              <a:endCxn id="100" idx="1"/>
            </p:cNvCxnSpPr>
            <p:nvPr/>
          </p:nvCxnSpPr>
          <p:spPr>
            <a:xfrm>
              <a:off x="6684931" y="3691049"/>
              <a:ext cx="1274334" cy="4032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102" idx="1"/>
              <a:endCxn id="99" idx="5"/>
            </p:cNvCxnSpPr>
            <p:nvPr/>
          </p:nvCxnSpPr>
          <p:spPr>
            <a:xfrm flipH="1" flipV="1">
              <a:off x="4778310" y="4609258"/>
              <a:ext cx="533662" cy="2565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101" idx="7"/>
              <a:endCxn id="99" idx="3"/>
            </p:cNvCxnSpPr>
            <p:nvPr/>
          </p:nvCxnSpPr>
          <p:spPr>
            <a:xfrm flipV="1">
              <a:off x="3787711" y="4609258"/>
              <a:ext cx="504057" cy="2146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106" idx="0"/>
              <a:endCxn id="101" idx="5"/>
            </p:cNvCxnSpPr>
            <p:nvPr/>
          </p:nvCxnSpPr>
          <p:spPr>
            <a:xfrm flipH="1" flipV="1">
              <a:off x="3787711" y="5310473"/>
              <a:ext cx="290129"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105" idx="0"/>
              <a:endCxn id="101" idx="3"/>
            </p:cNvCxnSpPr>
            <p:nvPr/>
          </p:nvCxnSpPr>
          <p:spPr>
            <a:xfrm flipV="1">
              <a:off x="2934839" y="5310473"/>
              <a:ext cx="366328"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107" idx="0"/>
              <a:endCxn id="102" idx="3"/>
            </p:cNvCxnSpPr>
            <p:nvPr/>
          </p:nvCxnSpPr>
          <p:spPr>
            <a:xfrm flipV="1">
              <a:off x="4992240" y="5352338"/>
              <a:ext cx="319733" cy="322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03" idx="7"/>
              <a:endCxn id="100" idx="3"/>
            </p:cNvCxnSpPr>
            <p:nvPr/>
          </p:nvCxnSpPr>
          <p:spPr>
            <a:xfrm flipV="1">
              <a:off x="7521511" y="4580882"/>
              <a:ext cx="437755"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104" idx="1"/>
              <a:endCxn id="100" idx="5"/>
            </p:cNvCxnSpPr>
            <p:nvPr/>
          </p:nvCxnSpPr>
          <p:spPr>
            <a:xfrm flipH="1" flipV="1">
              <a:off x="8445808" y="4580882"/>
              <a:ext cx="491882"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2964445" y="2418080"/>
              <a:ext cx="5336453" cy="537341"/>
              <a:chOff x="1978924" y="2722180"/>
              <a:chExt cx="5336453" cy="537341"/>
            </a:xfrm>
          </p:grpSpPr>
          <p:grpSp>
            <p:nvGrpSpPr>
              <p:cNvPr id="86" name="Group 85"/>
              <p:cNvGrpSpPr/>
              <p:nvPr/>
            </p:nvGrpSpPr>
            <p:grpSpPr>
              <a:xfrm>
                <a:off x="1978924" y="2726121"/>
                <a:ext cx="4802307" cy="533400"/>
                <a:chOff x="1978924" y="2971800"/>
                <a:chExt cx="4802307" cy="533400"/>
              </a:xfrm>
            </p:grpSpPr>
            <p:sp>
              <p:nvSpPr>
                <p:cNvPr id="88" name="Rectangle 87"/>
                <p:cNvSpPr/>
                <p:nvPr/>
              </p:nvSpPr>
              <p:spPr>
                <a:xfrm>
                  <a:off x="1978924" y="29718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sp>
              <p:nvSpPr>
                <p:cNvPr id="89" name="Rectangle 88"/>
                <p:cNvSpPr/>
                <p:nvPr/>
              </p:nvSpPr>
              <p:spPr>
                <a:xfrm>
                  <a:off x="2512893"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90" name="Rectangle 89"/>
                <p:cNvSpPr/>
                <p:nvPr/>
              </p:nvSpPr>
              <p:spPr>
                <a:xfrm>
                  <a:off x="3046293"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91" name="Rectangle 90"/>
                <p:cNvSpPr/>
                <p:nvPr/>
              </p:nvSpPr>
              <p:spPr>
                <a:xfrm>
                  <a:off x="3579693"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92" name="Rectangle 91"/>
                <p:cNvSpPr/>
                <p:nvPr/>
              </p:nvSpPr>
              <p:spPr>
                <a:xfrm>
                  <a:off x="41136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93" name="Rectangle 92"/>
                <p:cNvSpPr/>
                <p:nvPr/>
              </p:nvSpPr>
              <p:spPr>
                <a:xfrm>
                  <a:off x="46470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94" name="Rectangle 93"/>
                <p:cNvSpPr/>
                <p:nvPr/>
              </p:nvSpPr>
              <p:spPr>
                <a:xfrm>
                  <a:off x="51804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95" name="Rectangle 94"/>
                <p:cNvSpPr/>
                <p:nvPr/>
              </p:nvSpPr>
              <p:spPr>
                <a:xfrm>
                  <a:off x="5714431"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96" name="Rectangle 95"/>
                <p:cNvSpPr/>
                <p:nvPr/>
              </p:nvSpPr>
              <p:spPr>
                <a:xfrm>
                  <a:off x="6247831"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grpSp>
          <p:sp>
            <p:nvSpPr>
              <p:cNvPr id="116" name="Rectangle 115"/>
              <p:cNvSpPr/>
              <p:nvPr/>
            </p:nvSpPr>
            <p:spPr>
              <a:xfrm>
                <a:off x="6781977" y="272218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grpSp>
        <p:sp>
          <p:nvSpPr>
            <p:cNvPr id="29" name="TextBox 28"/>
            <p:cNvSpPr txBox="1"/>
            <p:nvPr/>
          </p:nvSpPr>
          <p:spPr>
            <a:xfrm>
              <a:off x="3085381" y="2995414"/>
              <a:ext cx="301686" cy="369332"/>
            </a:xfrm>
            <a:prstGeom prst="rect">
              <a:avLst/>
            </a:prstGeom>
            <a:noFill/>
          </p:spPr>
          <p:txBody>
            <a:bodyPr wrap="none" rtlCol="0">
              <a:spAutoFit/>
            </a:bodyPr>
            <a:lstStyle/>
            <a:p>
              <a:r>
                <a:rPr lang="en-US" dirty="0">
                  <a:solidFill>
                    <a:srgbClr val="FF33CC"/>
                  </a:solidFill>
                </a:rPr>
                <a:t>0</a:t>
              </a:r>
            </a:p>
          </p:txBody>
        </p:sp>
        <p:sp>
          <p:nvSpPr>
            <p:cNvPr id="118" name="TextBox 117"/>
            <p:cNvSpPr txBox="1"/>
            <p:nvPr/>
          </p:nvSpPr>
          <p:spPr>
            <a:xfrm>
              <a:off x="3618781" y="2995414"/>
              <a:ext cx="301686" cy="369332"/>
            </a:xfrm>
            <a:prstGeom prst="rect">
              <a:avLst/>
            </a:prstGeom>
            <a:noFill/>
          </p:spPr>
          <p:txBody>
            <a:bodyPr wrap="none" rtlCol="0">
              <a:spAutoFit/>
            </a:bodyPr>
            <a:lstStyle/>
            <a:p>
              <a:r>
                <a:rPr lang="en-US" dirty="0">
                  <a:solidFill>
                    <a:srgbClr val="FF33CC"/>
                  </a:solidFill>
                </a:rPr>
                <a:t>1</a:t>
              </a:r>
            </a:p>
          </p:txBody>
        </p:sp>
        <p:sp>
          <p:nvSpPr>
            <p:cNvPr id="119" name="TextBox 118"/>
            <p:cNvSpPr txBox="1"/>
            <p:nvPr/>
          </p:nvSpPr>
          <p:spPr>
            <a:xfrm>
              <a:off x="4152750" y="2995414"/>
              <a:ext cx="301686" cy="369332"/>
            </a:xfrm>
            <a:prstGeom prst="rect">
              <a:avLst/>
            </a:prstGeom>
            <a:noFill/>
          </p:spPr>
          <p:txBody>
            <a:bodyPr wrap="none" rtlCol="0">
              <a:spAutoFit/>
            </a:bodyPr>
            <a:lstStyle/>
            <a:p>
              <a:r>
                <a:rPr lang="en-US" dirty="0">
                  <a:solidFill>
                    <a:srgbClr val="FF33CC"/>
                  </a:solidFill>
                </a:rPr>
                <a:t>2</a:t>
              </a:r>
            </a:p>
          </p:txBody>
        </p:sp>
        <p:sp>
          <p:nvSpPr>
            <p:cNvPr id="120" name="TextBox 119"/>
            <p:cNvSpPr txBox="1"/>
            <p:nvPr/>
          </p:nvSpPr>
          <p:spPr>
            <a:xfrm>
              <a:off x="4686150" y="2995414"/>
              <a:ext cx="301686" cy="369332"/>
            </a:xfrm>
            <a:prstGeom prst="rect">
              <a:avLst/>
            </a:prstGeom>
            <a:noFill/>
          </p:spPr>
          <p:txBody>
            <a:bodyPr wrap="none" rtlCol="0">
              <a:spAutoFit/>
            </a:bodyPr>
            <a:lstStyle/>
            <a:p>
              <a:r>
                <a:rPr lang="en-US" dirty="0">
                  <a:solidFill>
                    <a:srgbClr val="FF33CC"/>
                  </a:solidFill>
                </a:rPr>
                <a:t>3</a:t>
              </a:r>
            </a:p>
          </p:txBody>
        </p:sp>
        <p:sp>
          <p:nvSpPr>
            <p:cNvPr id="121" name="TextBox 120"/>
            <p:cNvSpPr txBox="1"/>
            <p:nvPr/>
          </p:nvSpPr>
          <p:spPr>
            <a:xfrm>
              <a:off x="5217138" y="2995414"/>
              <a:ext cx="301686" cy="369332"/>
            </a:xfrm>
            <a:prstGeom prst="rect">
              <a:avLst/>
            </a:prstGeom>
            <a:noFill/>
          </p:spPr>
          <p:txBody>
            <a:bodyPr wrap="none" rtlCol="0">
              <a:spAutoFit/>
            </a:bodyPr>
            <a:lstStyle/>
            <a:p>
              <a:r>
                <a:rPr lang="en-US" dirty="0">
                  <a:solidFill>
                    <a:srgbClr val="FF33CC"/>
                  </a:solidFill>
                </a:rPr>
                <a:t>4</a:t>
              </a:r>
            </a:p>
          </p:txBody>
        </p:sp>
        <p:sp>
          <p:nvSpPr>
            <p:cNvPr id="122" name="TextBox 121"/>
            <p:cNvSpPr txBox="1"/>
            <p:nvPr/>
          </p:nvSpPr>
          <p:spPr>
            <a:xfrm>
              <a:off x="5695168" y="2995414"/>
              <a:ext cx="301686" cy="369332"/>
            </a:xfrm>
            <a:prstGeom prst="rect">
              <a:avLst/>
            </a:prstGeom>
            <a:noFill/>
          </p:spPr>
          <p:txBody>
            <a:bodyPr wrap="none" rtlCol="0">
              <a:spAutoFit/>
            </a:bodyPr>
            <a:lstStyle/>
            <a:p>
              <a:r>
                <a:rPr lang="en-US" dirty="0">
                  <a:solidFill>
                    <a:srgbClr val="FF33CC"/>
                  </a:solidFill>
                </a:rPr>
                <a:t>5</a:t>
              </a:r>
            </a:p>
          </p:txBody>
        </p:sp>
        <p:sp>
          <p:nvSpPr>
            <p:cNvPr id="123" name="TextBox 122"/>
            <p:cNvSpPr txBox="1"/>
            <p:nvPr/>
          </p:nvSpPr>
          <p:spPr>
            <a:xfrm>
              <a:off x="6286919" y="2995414"/>
              <a:ext cx="301686" cy="369332"/>
            </a:xfrm>
            <a:prstGeom prst="rect">
              <a:avLst/>
            </a:prstGeom>
            <a:noFill/>
          </p:spPr>
          <p:txBody>
            <a:bodyPr wrap="none" rtlCol="0">
              <a:spAutoFit/>
            </a:bodyPr>
            <a:lstStyle/>
            <a:p>
              <a:r>
                <a:rPr lang="en-US" dirty="0">
                  <a:solidFill>
                    <a:srgbClr val="FF33CC"/>
                  </a:solidFill>
                </a:rPr>
                <a:t>6</a:t>
              </a:r>
            </a:p>
          </p:txBody>
        </p:sp>
        <p:sp>
          <p:nvSpPr>
            <p:cNvPr id="124" name="TextBox 123"/>
            <p:cNvSpPr txBox="1"/>
            <p:nvPr/>
          </p:nvSpPr>
          <p:spPr>
            <a:xfrm>
              <a:off x="6820319" y="2995414"/>
              <a:ext cx="301686" cy="369332"/>
            </a:xfrm>
            <a:prstGeom prst="rect">
              <a:avLst/>
            </a:prstGeom>
            <a:noFill/>
          </p:spPr>
          <p:txBody>
            <a:bodyPr wrap="none" rtlCol="0">
              <a:spAutoFit/>
            </a:bodyPr>
            <a:lstStyle/>
            <a:p>
              <a:r>
                <a:rPr lang="en-US" dirty="0">
                  <a:solidFill>
                    <a:srgbClr val="FF33CC"/>
                  </a:solidFill>
                </a:rPr>
                <a:t>7</a:t>
              </a:r>
            </a:p>
          </p:txBody>
        </p:sp>
        <p:sp>
          <p:nvSpPr>
            <p:cNvPr id="125" name="TextBox 124"/>
            <p:cNvSpPr txBox="1"/>
            <p:nvPr/>
          </p:nvSpPr>
          <p:spPr>
            <a:xfrm>
              <a:off x="7354288" y="2995414"/>
              <a:ext cx="301686" cy="369332"/>
            </a:xfrm>
            <a:prstGeom prst="rect">
              <a:avLst/>
            </a:prstGeom>
            <a:noFill/>
          </p:spPr>
          <p:txBody>
            <a:bodyPr wrap="none" rtlCol="0">
              <a:spAutoFit/>
            </a:bodyPr>
            <a:lstStyle/>
            <a:p>
              <a:r>
                <a:rPr lang="en-US" dirty="0">
                  <a:solidFill>
                    <a:srgbClr val="FF33CC"/>
                  </a:solidFill>
                </a:rPr>
                <a:t>8</a:t>
              </a:r>
            </a:p>
          </p:txBody>
        </p:sp>
        <p:sp>
          <p:nvSpPr>
            <p:cNvPr id="126" name="TextBox 125"/>
            <p:cNvSpPr txBox="1"/>
            <p:nvPr/>
          </p:nvSpPr>
          <p:spPr>
            <a:xfrm>
              <a:off x="7887688" y="2995414"/>
              <a:ext cx="301686" cy="369332"/>
            </a:xfrm>
            <a:prstGeom prst="rect">
              <a:avLst/>
            </a:prstGeom>
            <a:noFill/>
          </p:spPr>
          <p:txBody>
            <a:bodyPr wrap="none" rtlCol="0">
              <a:spAutoFit/>
            </a:bodyPr>
            <a:lstStyle/>
            <a:p>
              <a:r>
                <a:rPr lang="en-US" dirty="0">
                  <a:solidFill>
                    <a:srgbClr val="FF33CC"/>
                  </a:solidFill>
                </a:rPr>
                <a:t>9</a:t>
              </a:r>
            </a:p>
          </p:txBody>
        </p:sp>
        <p:sp>
          <p:nvSpPr>
            <p:cNvPr id="128" name="TextBox 127"/>
            <p:cNvSpPr txBox="1"/>
            <p:nvPr/>
          </p:nvSpPr>
          <p:spPr>
            <a:xfrm>
              <a:off x="6190049" y="4056396"/>
              <a:ext cx="301686" cy="369332"/>
            </a:xfrm>
            <a:prstGeom prst="rect">
              <a:avLst/>
            </a:prstGeom>
            <a:noFill/>
          </p:spPr>
          <p:txBody>
            <a:bodyPr wrap="none" rtlCol="0">
              <a:spAutoFit/>
            </a:bodyPr>
            <a:lstStyle/>
            <a:p>
              <a:r>
                <a:rPr lang="en-US" dirty="0">
                  <a:solidFill>
                    <a:srgbClr val="FF33CC"/>
                  </a:solidFill>
                </a:rPr>
                <a:t>0</a:t>
              </a:r>
            </a:p>
          </p:txBody>
        </p:sp>
        <p:sp>
          <p:nvSpPr>
            <p:cNvPr id="129" name="TextBox 128"/>
            <p:cNvSpPr txBox="1"/>
            <p:nvPr/>
          </p:nvSpPr>
          <p:spPr>
            <a:xfrm>
              <a:off x="4384195" y="4716751"/>
              <a:ext cx="301686" cy="369332"/>
            </a:xfrm>
            <a:prstGeom prst="rect">
              <a:avLst/>
            </a:prstGeom>
            <a:noFill/>
          </p:spPr>
          <p:txBody>
            <a:bodyPr wrap="none" rtlCol="0">
              <a:spAutoFit/>
            </a:bodyPr>
            <a:lstStyle/>
            <a:p>
              <a:r>
                <a:rPr lang="en-US" dirty="0">
                  <a:solidFill>
                    <a:srgbClr val="FF33CC"/>
                  </a:solidFill>
                </a:rPr>
                <a:t>1</a:t>
              </a:r>
            </a:p>
          </p:txBody>
        </p:sp>
        <p:sp>
          <p:nvSpPr>
            <p:cNvPr id="130" name="TextBox 129"/>
            <p:cNvSpPr txBox="1"/>
            <p:nvPr/>
          </p:nvSpPr>
          <p:spPr>
            <a:xfrm>
              <a:off x="8051693" y="4656355"/>
              <a:ext cx="301686" cy="369332"/>
            </a:xfrm>
            <a:prstGeom prst="rect">
              <a:avLst/>
            </a:prstGeom>
            <a:noFill/>
          </p:spPr>
          <p:txBody>
            <a:bodyPr wrap="none" rtlCol="0">
              <a:spAutoFit/>
            </a:bodyPr>
            <a:lstStyle/>
            <a:p>
              <a:r>
                <a:rPr lang="en-US" dirty="0">
                  <a:solidFill>
                    <a:srgbClr val="FF33CC"/>
                  </a:solidFill>
                </a:rPr>
                <a:t>2</a:t>
              </a:r>
            </a:p>
          </p:txBody>
        </p:sp>
        <p:sp>
          <p:nvSpPr>
            <p:cNvPr id="131" name="TextBox 130"/>
            <p:cNvSpPr txBox="1"/>
            <p:nvPr/>
          </p:nvSpPr>
          <p:spPr>
            <a:xfrm>
              <a:off x="3352081" y="5411240"/>
              <a:ext cx="301686" cy="369332"/>
            </a:xfrm>
            <a:prstGeom prst="rect">
              <a:avLst/>
            </a:prstGeom>
            <a:noFill/>
          </p:spPr>
          <p:txBody>
            <a:bodyPr wrap="none" rtlCol="0">
              <a:spAutoFit/>
            </a:bodyPr>
            <a:lstStyle/>
            <a:p>
              <a:r>
                <a:rPr lang="en-US" dirty="0">
                  <a:solidFill>
                    <a:srgbClr val="FF33CC"/>
                  </a:solidFill>
                </a:rPr>
                <a:t>3</a:t>
              </a:r>
            </a:p>
          </p:txBody>
        </p:sp>
        <p:sp>
          <p:nvSpPr>
            <p:cNvPr id="132" name="TextBox 131"/>
            <p:cNvSpPr txBox="1"/>
            <p:nvPr/>
          </p:nvSpPr>
          <p:spPr>
            <a:xfrm>
              <a:off x="7122005" y="5352337"/>
              <a:ext cx="301686" cy="369332"/>
            </a:xfrm>
            <a:prstGeom prst="rect">
              <a:avLst/>
            </a:prstGeom>
            <a:noFill/>
          </p:spPr>
          <p:txBody>
            <a:bodyPr wrap="none" rtlCol="0">
              <a:spAutoFit/>
            </a:bodyPr>
            <a:lstStyle/>
            <a:p>
              <a:r>
                <a:rPr lang="en-US" dirty="0">
                  <a:solidFill>
                    <a:srgbClr val="FF33CC"/>
                  </a:solidFill>
                </a:rPr>
                <a:t>5</a:t>
              </a:r>
            </a:p>
          </p:txBody>
        </p:sp>
        <p:sp>
          <p:nvSpPr>
            <p:cNvPr id="133" name="TextBox 132"/>
            <p:cNvSpPr txBox="1"/>
            <p:nvPr/>
          </p:nvSpPr>
          <p:spPr>
            <a:xfrm>
              <a:off x="5404400" y="5448562"/>
              <a:ext cx="301686" cy="369332"/>
            </a:xfrm>
            <a:prstGeom prst="rect">
              <a:avLst/>
            </a:prstGeom>
            <a:noFill/>
          </p:spPr>
          <p:txBody>
            <a:bodyPr wrap="none" rtlCol="0">
              <a:spAutoFit/>
            </a:bodyPr>
            <a:lstStyle/>
            <a:p>
              <a:r>
                <a:rPr lang="en-US" dirty="0">
                  <a:solidFill>
                    <a:srgbClr val="FF33CC"/>
                  </a:solidFill>
                </a:rPr>
                <a:t>4</a:t>
              </a:r>
            </a:p>
          </p:txBody>
        </p:sp>
        <p:sp>
          <p:nvSpPr>
            <p:cNvPr id="134" name="TextBox 133"/>
            <p:cNvSpPr txBox="1"/>
            <p:nvPr/>
          </p:nvSpPr>
          <p:spPr>
            <a:xfrm>
              <a:off x="9030118" y="5369726"/>
              <a:ext cx="301686" cy="369332"/>
            </a:xfrm>
            <a:prstGeom prst="rect">
              <a:avLst/>
            </a:prstGeom>
            <a:noFill/>
          </p:spPr>
          <p:txBody>
            <a:bodyPr wrap="none" rtlCol="0">
              <a:spAutoFit/>
            </a:bodyPr>
            <a:lstStyle/>
            <a:p>
              <a:r>
                <a:rPr lang="en-US" dirty="0">
                  <a:solidFill>
                    <a:srgbClr val="FF33CC"/>
                  </a:solidFill>
                </a:rPr>
                <a:t>6</a:t>
              </a:r>
            </a:p>
          </p:txBody>
        </p:sp>
        <p:sp>
          <p:nvSpPr>
            <p:cNvPr id="135" name="TextBox 134"/>
            <p:cNvSpPr txBox="1"/>
            <p:nvPr/>
          </p:nvSpPr>
          <p:spPr>
            <a:xfrm>
              <a:off x="2783996" y="6304280"/>
              <a:ext cx="301686" cy="369332"/>
            </a:xfrm>
            <a:prstGeom prst="rect">
              <a:avLst/>
            </a:prstGeom>
            <a:noFill/>
          </p:spPr>
          <p:txBody>
            <a:bodyPr wrap="none" rtlCol="0">
              <a:spAutoFit/>
            </a:bodyPr>
            <a:lstStyle/>
            <a:p>
              <a:r>
                <a:rPr lang="en-US" dirty="0">
                  <a:solidFill>
                    <a:srgbClr val="FF33CC"/>
                  </a:solidFill>
                </a:rPr>
                <a:t>7</a:t>
              </a:r>
            </a:p>
          </p:txBody>
        </p:sp>
        <p:sp>
          <p:nvSpPr>
            <p:cNvPr id="136" name="TextBox 135"/>
            <p:cNvSpPr txBox="1"/>
            <p:nvPr/>
          </p:nvSpPr>
          <p:spPr>
            <a:xfrm>
              <a:off x="3920467" y="6304280"/>
              <a:ext cx="301686" cy="369332"/>
            </a:xfrm>
            <a:prstGeom prst="rect">
              <a:avLst/>
            </a:prstGeom>
            <a:noFill/>
          </p:spPr>
          <p:txBody>
            <a:bodyPr wrap="none" rtlCol="0">
              <a:spAutoFit/>
            </a:bodyPr>
            <a:lstStyle/>
            <a:p>
              <a:r>
                <a:rPr lang="en-US" dirty="0">
                  <a:solidFill>
                    <a:srgbClr val="FF33CC"/>
                  </a:solidFill>
                </a:rPr>
                <a:t>8</a:t>
              </a:r>
            </a:p>
          </p:txBody>
        </p:sp>
        <p:sp>
          <p:nvSpPr>
            <p:cNvPr id="137" name="TextBox 136"/>
            <p:cNvSpPr txBox="1"/>
            <p:nvPr/>
          </p:nvSpPr>
          <p:spPr>
            <a:xfrm>
              <a:off x="4842600" y="6304280"/>
              <a:ext cx="301686" cy="369332"/>
            </a:xfrm>
            <a:prstGeom prst="rect">
              <a:avLst/>
            </a:prstGeom>
            <a:noFill/>
          </p:spPr>
          <p:txBody>
            <a:bodyPr wrap="none" rtlCol="0">
              <a:spAutoFit/>
            </a:bodyPr>
            <a:lstStyle/>
            <a:p>
              <a:r>
                <a:rPr lang="en-US" dirty="0">
                  <a:solidFill>
                    <a:srgbClr val="FF33CC"/>
                  </a:solidFill>
                </a:rPr>
                <a:t>9</a:t>
              </a:r>
            </a:p>
          </p:txBody>
        </p:sp>
      </p:grpSp>
    </p:spTree>
    <p:extLst>
      <p:ext uri="{BB962C8B-B14F-4D97-AF65-F5344CB8AC3E}">
        <p14:creationId xmlns:p14="http://schemas.microsoft.com/office/powerpoint/2010/main" val="1431534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Place Heap Sort (First Extract)</a:t>
            </a:r>
          </a:p>
        </p:txBody>
      </p:sp>
      <p:sp>
        <p:nvSpPr>
          <p:cNvPr id="3" name="Content Placeholder 2"/>
          <p:cNvSpPr>
            <a:spLocks noGrp="1"/>
          </p:cNvSpPr>
          <p:nvPr>
            <p:ph idx="1"/>
          </p:nvPr>
        </p:nvSpPr>
        <p:spPr>
          <a:xfrm>
            <a:off x="1981200" y="1214121"/>
            <a:ext cx="8458200" cy="1219201"/>
          </a:xfrm>
        </p:spPr>
        <p:txBody>
          <a:bodyPr>
            <a:normAutofit lnSpcReduction="10000"/>
          </a:bodyPr>
          <a:lstStyle/>
          <a:p>
            <a:r>
              <a:rPr lang="en-US" dirty="0">
                <a:solidFill>
                  <a:schemeClr val="accent1"/>
                </a:solidFill>
              </a:rPr>
              <a:t>Idea</a:t>
            </a:r>
            <a:r>
              <a:rPr lang="en-US" dirty="0"/>
              <a:t>: When extracting an element from the heap, swap it with the last item of the heap then “pretend” the heap is one item shorter</a:t>
            </a:r>
            <a:endParaRPr lang="en-US" dirty="0">
              <a:solidFill>
                <a:srgbClr val="FF33CC"/>
              </a:solidFill>
            </a:endParaRPr>
          </a:p>
        </p:txBody>
      </p:sp>
      <p:grpSp>
        <p:nvGrpSpPr>
          <p:cNvPr id="6" name="Group 5" descr="When we extract, the last item moves to the root of the tree. At this point, the last index of the array being used to store the heap is available, so the value extracted can be moved into that position (which the heap operations ignore because it is not considered part of the heap).">
            <a:extLst>
              <a:ext uri="{FF2B5EF4-FFF2-40B4-BE49-F238E27FC236}">
                <a16:creationId xmlns:a16="http://schemas.microsoft.com/office/drawing/2014/main" id="{04B54EDF-6979-38FF-474A-69A1E8F5D4B7}"/>
              </a:ext>
            </a:extLst>
          </p:cNvPr>
          <p:cNvGrpSpPr/>
          <p:nvPr/>
        </p:nvGrpSpPr>
        <p:grpSpPr>
          <a:xfrm>
            <a:off x="2590801" y="2357121"/>
            <a:ext cx="6934200" cy="4200351"/>
            <a:chOff x="2590801" y="2357121"/>
            <a:chExt cx="6934200" cy="4200351"/>
          </a:xfrm>
        </p:grpSpPr>
        <p:sp>
          <p:nvSpPr>
            <p:cNvPr id="5" name="Oval 4"/>
            <p:cNvSpPr/>
            <p:nvPr/>
          </p:nvSpPr>
          <p:spPr>
            <a:xfrm>
              <a:off x="5996855" y="3230870"/>
              <a:ext cx="688077" cy="688077"/>
            </a:xfrm>
            <a:prstGeom prst="ellipse">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99" name="Oval 98"/>
            <p:cNvSpPr/>
            <p:nvPr/>
          </p:nvSpPr>
          <p:spPr>
            <a:xfrm>
              <a:off x="4191001" y="3905809"/>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100" name="Oval 99"/>
            <p:cNvSpPr/>
            <p:nvPr/>
          </p:nvSpPr>
          <p:spPr>
            <a:xfrm>
              <a:off x="7858499" y="3877433"/>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101" name="Oval 100"/>
            <p:cNvSpPr/>
            <p:nvPr/>
          </p:nvSpPr>
          <p:spPr>
            <a:xfrm>
              <a:off x="3200401" y="460702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102" name="Oval 101"/>
            <p:cNvSpPr/>
            <p:nvPr/>
          </p:nvSpPr>
          <p:spPr>
            <a:xfrm>
              <a:off x="5211206" y="4648888"/>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103" name="Oval 102"/>
            <p:cNvSpPr/>
            <p:nvPr/>
          </p:nvSpPr>
          <p:spPr>
            <a:xfrm>
              <a:off x="6934201" y="456551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04" name="Oval 103"/>
            <p:cNvSpPr/>
            <p:nvPr/>
          </p:nvSpPr>
          <p:spPr>
            <a:xfrm>
              <a:off x="8836924" y="456551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05" name="Oval 104"/>
            <p:cNvSpPr/>
            <p:nvPr/>
          </p:nvSpPr>
          <p:spPr>
            <a:xfrm>
              <a:off x="2590801" y="557626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06" name="Oval 105"/>
            <p:cNvSpPr/>
            <p:nvPr/>
          </p:nvSpPr>
          <p:spPr>
            <a:xfrm>
              <a:off x="3733801" y="557626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cxnSp>
          <p:nvCxnSpPr>
            <p:cNvPr id="7" name="Straight Connector 6"/>
            <p:cNvCxnSpPr>
              <a:stCxn id="5" idx="2"/>
              <a:endCxn id="99" idx="7"/>
            </p:cNvCxnSpPr>
            <p:nvPr/>
          </p:nvCxnSpPr>
          <p:spPr>
            <a:xfrm flipH="1">
              <a:off x="4778310" y="3574909"/>
              <a:ext cx="1218544" cy="431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5" idx="6"/>
              <a:endCxn id="100" idx="1"/>
            </p:cNvCxnSpPr>
            <p:nvPr/>
          </p:nvCxnSpPr>
          <p:spPr>
            <a:xfrm>
              <a:off x="6684931" y="3574909"/>
              <a:ext cx="1274334" cy="4032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102" idx="1"/>
              <a:endCxn id="99" idx="5"/>
            </p:cNvCxnSpPr>
            <p:nvPr/>
          </p:nvCxnSpPr>
          <p:spPr>
            <a:xfrm flipH="1" flipV="1">
              <a:off x="4778310" y="4493118"/>
              <a:ext cx="533662" cy="2565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101" idx="7"/>
              <a:endCxn id="99" idx="3"/>
            </p:cNvCxnSpPr>
            <p:nvPr/>
          </p:nvCxnSpPr>
          <p:spPr>
            <a:xfrm flipV="1">
              <a:off x="3787711" y="4493118"/>
              <a:ext cx="504057" cy="2146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106" idx="0"/>
              <a:endCxn id="101" idx="5"/>
            </p:cNvCxnSpPr>
            <p:nvPr/>
          </p:nvCxnSpPr>
          <p:spPr>
            <a:xfrm flipH="1" flipV="1">
              <a:off x="3787711" y="5194333"/>
              <a:ext cx="290129"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105" idx="0"/>
              <a:endCxn id="101" idx="3"/>
            </p:cNvCxnSpPr>
            <p:nvPr/>
          </p:nvCxnSpPr>
          <p:spPr>
            <a:xfrm flipV="1">
              <a:off x="2934839" y="5194333"/>
              <a:ext cx="366328"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03" idx="7"/>
              <a:endCxn id="100" idx="3"/>
            </p:cNvCxnSpPr>
            <p:nvPr/>
          </p:nvCxnSpPr>
          <p:spPr>
            <a:xfrm flipV="1">
              <a:off x="7521511" y="4464742"/>
              <a:ext cx="437755"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104" idx="1"/>
              <a:endCxn id="100" idx="5"/>
            </p:cNvCxnSpPr>
            <p:nvPr/>
          </p:nvCxnSpPr>
          <p:spPr>
            <a:xfrm flipH="1" flipV="1">
              <a:off x="8445808" y="4464742"/>
              <a:ext cx="491882"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2964445" y="2357121"/>
              <a:ext cx="5336453" cy="537341"/>
              <a:chOff x="1978924" y="2722180"/>
              <a:chExt cx="5336453" cy="537341"/>
            </a:xfrm>
          </p:grpSpPr>
          <p:grpSp>
            <p:nvGrpSpPr>
              <p:cNvPr id="86" name="Group 85"/>
              <p:cNvGrpSpPr/>
              <p:nvPr/>
            </p:nvGrpSpPr>
            <p:grpSpPr>
              <a:xfrm>
                <a:off x="1978924" y="2726121"/>
                <a:ext cx="4802307" cy="533400"/>
                <a:chOff x="1978924" y="2971800"/>
                <a:chExt cx="4802307" cy="533400"/>
              </a:xfrm>
            </p:grpSpPr>
            <p:sp>
              <p:nvSpPr>
                <p:cNvPr id="88" name="Rectangle 87"/>
                <p:cNvSpPr/>
                <p:nvPr/>
              </p:nvSpPr>
              <p:spPr>
                <a:xfrm>
                  <a:off x="1978924" y="29718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89" name="Rectangle 88"/>
                <p:cNvSpPr/>
                <p:nvPr/>
              </p:nvSpPr>
              <p:spPr>
                <a:xfrm>
                  <a:off x="2512893"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90" name="Rectangle 89"/>
                <p:cNvSpPr/>
                <p:nvPr/>
              </p:nvSpPr>
              <p:spPr>
                <a:xfrm>
                  <a:off x="3046293"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91" name="Rectangle 90"/>
                <p:cNvSpPr/>
                <p:nvPr/>
              </p:nvSpPr>
              <p:spPr>
                <a:xfrm>
                  <a:off x="3579693"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92" name="Rectangle 91"/>
                <p:cNvSpPr/>
                <p:nvPr/>
              </p:nvSpPr>
              <p:spPr>
                <a:xfrm>
                  <a:off x="41136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93" name="Rectangle 92"/>
                <p:cNvSpPr/>
                <p:nvPr/>
              </p:nvSpPr>
              <p:spPr>
                <a:xfrm>
                  <a:off x="46470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94" name="Rectangle 93"/>
                <p:cNvSpPr/>
                <p:nvPr/>
              </p:nvSpPr>
              <p:spPr>
                <a:xfrm>
                  <a:off x="51804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95" name="Rectangle 94"/>
                <p:cNvSpPr/>
                <p:nvPr/>
              </p:nvSpPr>
              <p:spPr>
                <a:xfrm>
                  <a:off x="5714431"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96" name="Rectangle 95"/>
                <p:cNvSpPr/>
                <p:nvPr/>
              </p:nvSpPr>
              <p:spPr>
                <a:xfrm>
                  <a:off x="6247831"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grpSp>
          <p:sp>
            <p:nvSpPr>
              <p:cNvPr id="116" name="Rectangle 115"/>
              <p:cNvSpPr/>
              <p:nvPr/>
            </p:nvSpPr>
            <p:spPr>
              <a:xfrm>
                <a:off x="6781977" y="2722180"/>
                <a:ext cx="533400" cy="533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grpSp>
        <p:sp>
          <p:nvSpPr>
            <p:cNvPr id="29" name="TextBox 28"/>
            <p:cNvSpPr txBox="1"/>
            <p:nvPr/>
          </p:nvSpPr>
          <p:spPr>
            <a:xfrm>
              <a:off x="3085381" y="2879274"/>
              <a:ext cx="301686" cy="369332"/>
            </a:xfrm>
            <a:prstGeom prst="rect">
              <a:avLst/>
            </a:prstGeom>
            <a:noFill/>
          </p:spPr>
          <p:txBody>
            <a:bodyPr wrap="none" rtlCol="0">
              <a:spAutoFit/>
            </a:bodyPr>
            <a:lstStyle/>
            <a:p>
              <a:r>
                <a:rPr lang="en-US" dirty="0">
                  <a:solidFill>
                    <a:srgbClr val="FF33CC"/>
                  </a:solidFill>
                </a:rPr>
                <a:t>0</a:t>
              </a:r>
            </a:p>
          </p:txBody>
        </p:sp>
        <p:sp>
          <p:nvSpPr>
            <p:cNvPr id="118" name="TextBox 117"/>
            <p:cNvSpPr txBox="1"/>
            <p:nvPr/>
          </p:nvSpPr>
          <p:spPr>
            <a:xfrm>
              <a:off x="3618781" y="2879274"/>
              <a:ext cx="301686" cy="369332"/>
            </a:xfrm>
            <a:prstGeom prst="rect">
              <a:avLst/>
            </a:prstGeom>
            <a:noFill/>
          </p:spPr>
          <p:txBody>
            <a:bodyPr wrap="none" rtlCol="0">
              <a:spAutoFit/>
            </a:bodyPr>
            <a:lstStyle/>
            <a:p>
              <a:r>
                <a:rPr lang="en-US" dirty="0">
                  <a:solidFill>
                    <a:srgbClr val="FF33CC"/>
                  </a:solidFill>
                </a:rPr>
                <a:t>1</a:t>
              </a:r>
            </a:p>
          </p:txBody>
        </p:sp>
        <p:sp>
          <p:nvSpPr>
            <p:cNvPr id="119" name="TextBox 118"/>
            <p:cNvSpPr txBox="1"/>
            <p:nvPr/>
          </p:nvSpPr>
          <p:spPr>
            <a:xfrm>
              <a:off x="4152750" y="2879274"/>
              <a:ext cx="301686" cy="369332"/>
            </a:xfrm>
            <a:prstGeom prst="rect">
              <a:avLst/>
            </a:prstGeom>
            <a:noFill/>
          </p:spPr>
          <p:txBody>
            <a:bodyPr wrap="none" rtlCol="0">
              <a:spAutoFit/>
            </a:bodyPr>
            <a:lstStyle/>
            <a:p>
              <a:r>
                <a:rPr lang="en-US" dirty="0">
                  <a:solidFill>
                    <a:srgbClr val="FF33CC"/>
                  </a:solidFill>
                </a:rPr>
                <a:t>2</a:t>
              </a:r>
            </a:p>
          </p:txBody>
        </p:sp>
        <p:sp>
          <p:nvSpPr>
            <p:cNvPr id="120" name="TextBox 119"/>
            <p:cNvSpPr txBox="1"/>
            <p:nvPr/>
          </p:nvSpPr>
          <p:spPr>
            <a:xfrm>
              <a:off x="4686150" y="2879274"/>
              <a:ext cx="301686" cy="369332"/>
            </a:xfrm>
            <a:prstGeom prst="rect">
              <a:avLst/>
            </a:prstGeom>
            <a:noFill/>
          </p:spPr>
          <p:txBody>
            <a:bodyPr wrap="none" rtlCol="0">
              <a:spAutoFit/>
            </a:bodyPr>
            <a:lstStyle/>
            <a:p>
              <a:r>
                <a:rPr lang="en-US" dirty="0">
                  <a:solidFill>
                    <a:srgbClr val="FF33CC"/>
                  </a:solidFill>
                </a:rPr>
                <a:t>3</a:t>
              </a:r>
            </a:p>
          </p:txBody>
        </p:sp>
        <p:sp>
          <p:nvSpPr>
            <p:cNvPr id="121" name="TextBox 120"/>
            <p:cNvSpPr txBox="1"/>
            <p:nvPr/>
          </p:nvSpPr>
          <p:spPr>
            <a:xfrm>
              <a:off x="5217138" y="2879274"/>
              <a:ext cx="301686" cy="369332"/>
            </a:xfrm>
            <a:prstGeom prst="rect">
              <a:avLst/>
            </a:prstGeom>
            <a:noFill/>
          </p:spPr>
          <p:txBody>
            <a:bodyPr wrap="none" rtlCol="0">
              <a:spAutoFit/>
            </a:bodyPr>
            <a:lstStyle/>
            <a:p>
              <a:r>
                <a:rPr lang="en-US" dirty="0">
                  <a:solidFill>
                    <a:srgbClr val="FF33CC"/>
                  </a:solidFill>
                </a:rPr>
                <a:t>4</a:t>
              </a:r>
            </a:p>
          </p:txBody>
        </p:sp>
        <p:sp>
          <p:nvSpPr>
            <p:cNvPr id="122" name="TextBox 121"/>
            <p:cNvSpPr txBox="1"/>
            <p:nvPr/>
          </p:nvSpPr>
          <p:spPr>
            <a:xfrm>
              <a:off x="5695168" y="2879274"/>
              <a:ext cx="301686" cy="369332"/>
            </a:xfrm>
            <a:prstGeom prst="rect">
              <a:avLst/>
            </a:prstGeom>
            <a:noFill/>
          </p:spPr>
          <p:txBody>
            <a:bodyPr wrap="none" rtlCol="0">
              <a:spAutoFit/>
            </a:bodyPr>
            <a:lstStyle/>
            <a:p>
              <a:r>
                <a:rPr lang="en-US" dirty="0">
                  <a:solidFill>
                    <a:srgbClr val="FF33CC"/>
                  </a:solidFill>
                </a:rPr>
                <a:t>5</a:t>
              </a:r>
            </a:p>
          </p:txBody>
        </p:sp>
        <p:sp>
          <p:nvSpPr>
            <p:cNvPr id="123" name="TextBox 122"/>
            <p:cNvSpPr txBox="1"/>
            <p:nvPr/>
          </p:nvSpPr>
          <p:spPr>
            <a:xfrm>
              <a:off x="6286919" y="2879274"/>
              <a:ext cx="301686" cy="369332"/>
            </a:xfrm>
            <a:prstGeom prst="rect">
              <a:avLst/>
            </a:prstGeom>
            <a:noFill/>
          </p:spPr>
          <p:txBody>
            <a:bodyPr wrap="none" rtlCol="0">
              <a:spAutoFit/>
            </a:bodyPr>
            <a:lstStyle/>
            <a:p>
              <a:r>
                <a:rPr lang="en-US" dirty="0">
                  <a:solidFill>
                    <a:srgbClr val="FF33CC"/>
                  </a:solidFill>
                </a:rPr>
                <a:t>6</a:t>
              </a:r>
            </a:p>
          </p:txBody>
        </p:sp>
        <p:sp>
          <p:nvSpPr>
            <p:cNvPr id="124" name="TextBox 123"/>
            <p:cNvSpPr txBox="1"/>
            <p:nvPr/>
          </p:nvSpPr>
          <p:spPr>
            <a:xfrm>
              <a:off x="6820319" y="2879274"/>
              <a:ext cx="301686" cy="369332"/>
            </a:xfrm>
            <a:prstGeom prst="rect">
              <a:avLst/>
            </a:prstGeom>
            <a:noFill/>
          </p:spPr>
          <p:txBody>
            <a:bodyPr wrap="none" rtlCol="0">
              <a:spAutoFit/>
            </a:bodyPr>
            <a:lstStyle/>
            <a:p>
              <a:r>
                <a:rPr lang="en-US" dirty="0">
                  <a:solidFill>
                    <a:srgbClr val="FF33CC"/>
                  </a:solidFill>
                </a:rPr>
                <a:t>7</a:t>
              </a:r>
            </a:p>
          </p:txBody>
        </p:sp>
        <p:sp>
          <p:nvSpPr>
            <p:cNvPr id="125" name="TextBox 124"/>
            <p:cNvSpPr txBox="1"/>
            <p:nvPr/>
          </p:nvSpPr>
          <p:spPr>
            <a:xfrm>
              <a:off x="7354288" y="2879274"/>
              <a:ext cx="301686" cy="369332"/>
            </a:xfrm>
            <a:prstGeom prst="rect">
              <a:avLst/>
            </a:prstGeom>
            <a:noFill/>
          </p:spPr>
          <p:txBody>
            <a:bodyPr wrap="none" rtlCol="0">
              <a:spAutoFit/>
            </a:bodyPr>
            <a:lstStyle/>
            <a:p>
              <a:r>
                <a:rPr lang="en-US" dirty="0">
                  <a:solidFill>
                    <a:srgbClr val="FF33CC"/>
                  </a:solidFill>
                </a:rPr>
                <a:t>8</a:t>
              </a:r>
            </a:p>
          </p:txBody>
        </p:sp>
        <p:sp>
          <p:nvSpPr>
            <p:cNvPr id="126" name="TextBox 125"/>
            <p:cNvSpPr txBox="1"/>
            <p:nvPr/>
          </p:nvSpPr>
          <p:spPr>
            <a:xfrm>
              <a:off x="7887688" y="2879274"/>
              <a:ext cx="301686" cy="369332"/>
            </a:xfrm>
            <a:prstGeom prst="rect">
              <a:avLst/>
            </a:prstGeom>
            <a:noFill/>
          </p:spPr>
          <p:txBody>
            <a:bodyPr wrap="none" rtlCol="0">
              <a:spAutoFit/>
            </a:bodyPr>
            <a:lstStyle/>
            <a:p>
              <a:r>
                <a:rPr lang="en-US" dirty="0">
                  <a:solidFill>
                    <a:srgbClr val="FF33CC"/>
                  </a:solidFill>
                </a:rPr>
                <a:t>9</a:t>
              </a:r>
            </a:p>
          </p:txBody>
        </p:sp>
        <p:sp>
          <p:nvSpPr>
            <p:cNvPr id="128" name="TextBox 127"/>
            <p:cNvSpPr txBox="1"/>
            <p:nvPr/>
          </p:nvSpPr>
          <p:spPr>
            <a:xfrm>
              <a:off x="6190049" y="3940256"/>
              <a:ext cx="301686" cy="369332"/>
            </a:xfrm>
            <a:prstGeom prst="rect">
              <a:avLst/>
            </a:prstGeom>
            <a:noFill/>
          </p:spPr>
          <p:txBody>
            <a:bodyPr wrap="none" rtlCol="0">
              <a:spAutoFit/>
            </a:bodyPr>
            <a:lstStyle/>
            <a:p>
              <a:r>
                <a:rPr lang="en-US" dirty="0">
                  <a:solidFill>
                    <a:srgbClr val="FF33CC"/>
                  </a:solidFill>
                </a:rPr>
                <a:t>0</a:t>
              </a:r>
            </a:p>
          </p:txBody>
        </p:sp>
        <p:sp>
          <p:nvSpPr>
            <p:cNvPr id="129" name="TextBox 128"/>
            <p:cNvSpPr txBox="1"/>
            <p:nvPr/>
          </p:nvSpPr>
          <p:spPr>
            <a:xfrm>
              <a:off x="4384195" y="4600611"/>
              <a:ext cx="301686" cy="369332"/>
            </a:xfrm>
            <a:prstGeom prst="rect">
              <a:avLst/>
            </a:prstGeom>
            <a:noFill/>
          </p:spPr>
          <p:txBody>
            <a:bodyPr wrap="none" rtlCol="0">
              <a:spAutoFit/>
            </a:bodyPr>
            <a:lstStyle/>
            <a:p>
              <a:r>
                <a:rPr lang="en-US" dirty="0">
                  <a:solidFill>
                    <a:srgbClr val="FF33CC"/>
                  </a:solidFill>
                </a:rPr>
                <a:t>1</a:t>
              </a:r>
            </a:p>
          </p:txBody>
        </p:sp>
        <p:sp>
          <p:nvSpPr>
            <p:cNvPr id="130" name="TextBox 129"/>
            <p:cNvSpPr txBox="1"/>
            <p:nvPr/>
          </p:nvSpPr>
          <p:spPr>
            <a:xfrm>
              <a:off x="8051693" y="4540215"/>
              <a:ext cx="301686" cy="369332"/>
            </a:xfrm>
            <a:prstGeom prst="rect">
              <a:avLst/>
            </a:prstGeom>
            <a:noFill/>
          </p:spPr>
          <p:txBody>
            <a:bodyPr wrap="none" rtlCol="0">
              <a:spAutoFit/>
            </a:bodyPr>
            <a:lstStyle/>
            <a:p>
              <a:r>
                <a:rPr lang="en-US" dirty="0">
                  <a:solidFill>
                    <a:srgbClr val="FF33CC"/>
                  </a:solidFill>
                </a:rPr>
                <a:t>2</a:t>
              </a:r>
            </a:p>
          </p:txBody>
        </p:sp>
        <p:sp>
          <p:nvSpPr>
            <p:cNvPr id="131" name="TextBox 130"/>
            <p:cNvSpPr txBox="1"/>
            <p:nvPr/>
          </p:nvSpPr>
          <p:spPr>
            <a:xfrm>
              <a:off x="3352081" y="5295100"/>
              <a:ext cx="301686" cy="369332"/>
            </a:xfrm>
            <a:prstGeom prst="rect">
              <a:avLst/>
            </a:prstGeom>
            <a:noFill/>
          </p:spPr>
          <p:txBody>
            <a:bodyPr wrap="none" rtlCol="0">
              <a:spAutoFit/>
            </a:bodyPr>
            <a:lstStyle/>
            <a:p>
              <a:r>
                <a:rPr lang="en-US" dirty="0">
                  <a:solidFill>
                    <a:srgbClr val="FF33CC"/>
                  </a:solidFill>
                </a:rPr>
                <a:t>3</a:t>
              </a:r>
            </a:p>
          </p:txBody>
        </p:sp>
        <p:sp>
          <p:nvSpPr>
            <p:cNvPr id="132" name="TextBox 131"/>
            <p:cNvSpPr txBox="1"/>
            <p:nvPr/>
          </p:nvSpPr>
          <p:spPr>
            <a:xfrm>
              <a:off x="7122005" y="5236197"/>
              <a:ext cx="301686" cy="369332"/>
            </a:xfrm>
            <a:prstGeom prst="rect">
              <a:avLst/>
            </a:prstGeom>
            <a:noFill/>
          </p:spPr>
          <p:txBody>
            <a:bodyPr wrap="none" rtlCol="0">
              <a:spAutoFit/>
            </a:bodyPr>
            <a:lstStyle/>
            <a:p>
              <a:r>
                <a:rPr lang="en-US" dirty="0">
                  <a:solidFill>
                    <a:srgbClr val="FF33CC"/>
                  </a:solidFill>
                </a:rPr>
                <a:t>5</a:t>
              </a:r>
            </a:p>
          </p:txBody>
        </p:sp>
        <p:sp>
          <p:nvSpPr>
            <p:cNvPr id="133" name="TextBox 132"/>
            <p:cNvSpPr txBox="1"/>
            <p:nvPr/>
          </p:nvSpPr>
          <p:spPr>
            <a:xfrm>
              <a:off x="5404400" y="5332422"/>
              <a:ext cx="301686" cy="369332"/>
            </a:xfrm>
            <a:prstGeom prst="rect">
              <a:avLst/>
            </a:prstGeom>
            <a:noFill/>
          </p:spPr>
          <p:txBody>
            <a:bodyPr wrap="none" rtlCol="0">
              <a:spAutoFit/>
            </a:bodyPr>
            <a:lstStyle/>
            <a:p>
              <a:r>
                <a:rPr lang="en-US" dirty="0">
                  <a:solidFill>
                    <a:srgbClr val="FF33CC"/>
                  </a:solidFill>
                </a:rPr>
                <a:t>4</a:t>
              </a:r>
            </a:p>
          </p:txBody>
        </p:sp>
        <p:sp>
          <p:nvSpPr>
            <p:cNvPr id="134" name="TextBox 133"/>
            <p:cNvSpPr txBox="1"/>
            <p:nvPr/>
          </p:nvSpPr>
          <p:spPr>
            <a:xfrm>
              <a:off x="9030118" y="5253586"/>
              <a:ext cx="301686" cy="369332"/>
            </a:xfrm>
            <a:prstGeom prst="rect">
              <a:avLst/>
            </a:prstGeom>
            <a:noFill/>
          </p:spPr>
          <p:txBody>
            <a:bodyPr wrap="none" rtlCol="0">
              <a:spAutoFit/>
            </a:bodyPr>
            <a:lstStyle/>
            <a:p>
              <a:r>
                <a:rPr lang="en-US" dirty="0">
                  <a:solidFill>
                    <a:srgbClr val="FF33CC"/>
                  </a:solidFill>
                </a:rPr>
                <a:t>6</a:t>
              </a:r>
            </a:p>
          </p:txBody>
        </p:sp>
        <p:sp>
          <p:nvSpPr>
            <p:cNvPr id="135" name="TextBox 134"/>
            <p:cNvSpPr txBox="1"/>
            <p:nvPr/>
          </p:nvSpPr>
          <p:spPr>
            <a:xfrm>
              <a:off x="2783996" y="6188140"/>
              <a:ext cx="301686" cy="369332"/>
            </a:xfrm>
            <a:prstGeom prst="rect">
              <a:avLst/>
            </a:prstGeom>
            <a:noFill/>
          </p:spPr>
          <p:txBody>
            <a:bodyPr wrap="none" rtlCol="0">
              <a:spAutoFit/>
            </a:bodyPr>
            <a:lstStyle/>
            <a:p>
              <a:r>
                <a:rPr lang="en-US" dirty="0">
                  <a:solidFill>
                    <a:srgbClr val="FF33CC"/>
                  </a:solidFill>
                </a:rPr>
                <a:t>7</a:t>
              </a:r>
            </a:p>
          </p:txBody>
        </p:sp>
        <p:sp>
          <p:nvSpPr>
            <p:cNvPr id="136" name="TextBox 135"/>
            <p:cNvSpPr txBox="1"/>
            <p:nvPr/>
          </p:nvSpPr>
          <p:spPr>
            <a:xfrm>
              <a:off x="3920467" y="6188140"/>
              <a:ext cx="301686" cy="369332"/>
            </a:xfrm>
            <a:prstGeom prst="rect">
              <a:avLst/>
            </a:prstGeom>
            <a:noFill/>
          </p:spPr>
          <p:txBody>
            <a:bodyPr wrap="none" rtlCol="0">
              <a:spAutoFit/>
            </a:bodyPr>
            <a:lstStyle/>
            <a:p>
              <a:r>
                <a:rPr lang="en-US" dirty="0">
                  <a:solidFill>
                    <a:srgbClr val="FF33CC"/>
                  </a:solidFill>
                </a:rPr>
                <a:t>8</a:t>
              </a:r>
            </a:p>
          </p:txBody>
        </p:sp>
      </p:grpSp>
    </p:spTree>
    <p:extLst>
      <p:ext uri="{BB962C8B-B14F-4D97-AF65-F5344CB8AC3E}">
        <p14:creationId xmlns:p14="http://schemas.microsoft.com/office/powerpoint/2010/main" val="6556763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Place Heap Sort (First Percolate Down)</a:t>
            </a:r>
          </a:p>
        </p:txBody>
      </p:sp>
      <p:sp>
        <p:nvSpPr>
          <p:cNvPr id="3" name="Content Placeholder 2"/>
          <p:cNvSpPr>
            <a:spLocks noGrp="1"/>
          </p:cNvSpPr>
          <p:nvPr>
            <p:ph idx="1"/>
          </p:nvPr>
        </p:nvSpPr>
        <p:spPr>
          <a:xfrm>
            <a:off x="1981200" y="1214121"/>
            <a:ext cx="8458200" cy="1219201"/>
          </a:xfrm>
        </p:spPr>
        <p:txBody>
          <a:bodyPr>
            <a:normAutofit lnSpcReduction="10000"/>
          </a:bodyPr>
          <a:lstStyle/>
          <a:p>
            <a:r>
              <a:rPr lang="en-US" dirty="0">
                <a:solidFill>
                  <a:schemeClr val="accent1"/>
                </a:solidFill>
              </a:rPr>
              <a:t>Idea</a:t>
            </a:r>
            <a:r>
              <a:rPr lang="en-US" dirty="0"/>
              <a:t>: When extracting an element from the heap, swap it with the last item of the heap then “pretend” the heap is one item shorter</a:t>
            </a:r>
            <a:endParaRPr lang="en-US" dirty="0">
              <a:solidFill>
                <a:srgbClr val="FF33CC"/>
              </a:solidFill>
            </a:endParaRPr>
          </a:p>
        </p:txBody>
      </p:sp>
      <p:grpSp>
        <p:nvGrpSpPr>
          <p:cNvPr id="6" name="Group 5" descr="Next we percolate down from the root to repair the heap property.">
            <a:extLst>
              <a:ext uri="{FF2B5EF4-FFF2-40B4-BE49-F238E27FC236}">
                <a16:creationId xmlns:a16="http://schemas.microsoft.com/office/drawing/2014/main" id="{935C841E-331F-60AF-A13F-2FDD9AC26218}"/>
              </a:ext>
            </a:extLst>
          </p:cNvPr>
          <p:cNvGrpSpPr/>
          <p:nvPr/>
        </p:nvGrpSpPr>
        <p:grpSpPr>
          <a:xfrm>
            <a:off x="2590801" y="2357121"/>
            <a:ext cx="6934200" cy="4200351"/>
            <a:chOff x="2590801" y="2357121"/>
            <a:chExt cx="6934200" cy="4200351"/>
          </a:xfrm>
        </p:grpSpPr>
        <p:sp>
          <p:nvSpPr>
            <p:cNvPr id="5" name="Oval 4"/>
            <p:cNvSpPr/>
            <p:nvPr/>
          </p:nvSpPr>
          <p:spPr>
            <a:xfrm>
              <a:off x="5996855" y="323087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99" name="Oval 98"/>
            <p:cNvSpPr/>
            <p:nvPr/>
          </p:nvSpPr>
          <p:spPr>
            <a:xfrm>
              <a:off x="4191001" y="3905809"/>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100" name="Oval 99"/>
            <p:cNvSpPr/>
            <p:nvPr/>
          </p:nvSpPr>
          <p:spPr>
            <a:xfrm>
              <a:off x="7858499" y="3877433"/>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101" name="Oval 100"/>
            <p:cNvSpPr/>
            <p:nvPr/>
          </p:nvSpPr>
          <p:spPr>
            <a:xfrm>
              <a:off x="3200401" y="460702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02" name="Oval 101"/>
            <p:cNvSpPr/>
            <p:nvPr/>
          </p:nvSpPr>
          <p:spPr>
            <a:xfrm>
              <a:off x="5211206" y="4648888"/>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103" name="Oval 102"/>
            <p:cNvSpPr/>
            <p:nvPr/>
          </p:nvSpPr>
          <p:spPr>
            <a:xfrm>
              <a:off x="6934201" y="456551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04" name="Oval 103"/>
            <p:cNvSpPr/>
            <p:nvPr/>
          </p:nvSpPr>
          <p:spPr>
            <a:xfrm>
              <a:off x="8836924" y="456551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05" name="Oval 104"/>
            <p:cNvSpPr/>
            <p:nvPr/>
          </p:nvSpPr>
          <p:spPr>
            <a:xfrm>
              <a:off x="2590801" y="557626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06" name="Oval 105"/>
            <p:cNvSpPr/>
            <p:nvPr/>
          </p:nvSpPr>
          <p:spPr>
            <a:xfrm>
              <a:off x="3733801" y="557626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cxnSp>
          <p:nvCxnSpPr>
            <p:cNvPr id="7" name="Straight Connector 6"/>
            <p:cNvCxnSpPr>
              <a:stCxn id="5" idx="2"/>
              <a:endCxn id="99" idx="7"/>
            </p:cNvCxnSpPr>
            <p:nvPr/>
          </p:nvCxnSpPr>
          <p:spPr>
            <a:xfrm flipH="1">
              <a:off x="4778310" y="3574909"/>
              <a:ext cx="1218544" cy="431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5" idx="6"/>
              <a:endCxn id="100" idx="1"/>
            </p:cNvCxnSpPr>
            <p:nvPr/>
          </p:nvCxnSpPr>
          <p:spPr>
            <a:xfrm>
              <a:off x="6684931" y="3574909"/>
              <a:ext cx="1274334" cy="4032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102" idx="1"/>
              <a:endCxn id="99" idx="5"/>
            </p:cNvCxnSpPr>
            <p:nvPr/>
          </p:nvCxnSpPr>
          <p:spPr>
            <a:xfrm flipH="1" flipV="1">
              <a:off x="4778310" y="4493118"/>
              <a:ext cx="533662" cy="2565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101" idx="7"/>
              <a:endCxn id="99" idx="3"/>
            </p:cNvCxnSpPr>
            <p:nvPr/>
          </p:nvCxnSpPr>
          <p:spPr>
            <a:xfrm flipV="1">
              <a:off x="3787711" y="4493118"/>
              <a:ext cx="504057" cy="2146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106" idx="0"/>
              <a:endCxn id="101" idx="5"/>
            </p:cNvCxnSpPr>
            <p:nvPr/>
          </p:nvCxnSpPr>
          <p:spPr>
            <a:xfrm flipH="1" flipV="1">
              <a:off x="3787711" y="5194333"/>
              <a:ext cx="290129"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105" idx="0"/>
              <a:endCxn id="101" idx="3"/>
            </p:cNvCxnSpPr>
            <p:nvPr/>
          </p:nvCxnSpPr>
          <p:spPr>
            <a:xfrm flipV="1">
              <a:off x="2934839" y="5194333"/>
              <a:ext cx="366328"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03" idx="7"/>
              <a:endCxn id="100" idx="3"/>
            </p:cNvCxnSpPr>
            <p:nvPr/>
          </p:nvCxnSpPr>
          <p:spPr>
            <a:xfrm flipV="1">
              <a:off x="7521511" y="4464742"/>
              <a:ext cx="437755"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104" idx="1"/>
              <a:endCxn id="100" idx="5"/>
            </p:cNvCxnSpPr>
            <p:nvPr/>
          </p:nvCxnSpPr>
          <p:spPr>
            <a:xfrm flipH="1" flipV="1">
              <a:off x="8445808" y="4464742"/>
              <a:ext cx="491882"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2964445" y="2357121"/>
              <a:ext cx="5336453" cy="537354"/>
              <a:chOff x="1978924" y="2722180"/>
              <a:chExt cx="5336453" cy="537354"/>
            </a:xfrm>
          </p:grpSpPr>
          <p:grpSp>
            <p:nvGrpSpPr>
              <p:cNvPr id="86" name="Group 85"/>
              <p:cNvGrpSpPr/>
              <p:nvPr/>
            </p:nvGrpSpPr>
            <p:grpSpPr>
              <a:xfrm>
                <a:off x="1978924" y="2726121"/>
                <a:ext cx="4802307" cy="533413"/>
                <a:chOff x="1978924" y="2971800"/>
                <a:chExt cx="4802307" cy="533413"/>
              </a:xfrm>
            </p:grpSpPr>
            <p:sp>
              <p:nvSpPr>
                <p:cNvPr id="88" name="Rectangle 87"/>
                <p:cNvSpPr/>
                <p:nvPr/>
              </p:nvSpPr>
              <p:spPr>
                <a:xfrm>
                  <a:off x="1978924" y="29718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89" name="Rectangle 88"/>
                <p:cNvSpPr/>
                <p:nvPr/>
              </p:nvSpPr>
              <p:spPr>
                <a:xfrm>
                  <a:off x="2512893" y="29718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90" name="Rectangle 89"/>
                <p:cNvSpPr/>
                <p:nvPr/>
              </p:nvSpPr>
              <p:spPr>
                <a:xfrm>
                  <a:off x="3046293"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91" name="Rectangle 90"/>
                <p:cNvSpPr/>
                <p:nvPr/>
              </p:nvSpPr>
              <p:spPr>
                <a:xfrm>
                  <a:off x="3579693" y="29718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92" name="Rectangle 91"/>
                <p:cNvSpPr/>
                <p:nvPr/>
              </p:nvSpPr>
              <p:spPr>
                <a:xfrm>
                  <a:off x="41136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93" name="Rectangle 92"/>
                <p:cNvSpPr/>
                <p:nvPr/>
              </p:nvSpPr>
              <p:spPr>
                <a:xfrm>
                  <a:off x="46470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94" name="Rectangle 93"/>
                <p:cNvSpPr/>
                <p:nvPr/>
              </p:nvSpPr>
              <p:spPr>
                <a:xfrm>
                  <a:off x="51804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95" name="Rectangle 94"/>
                <p:cNvSpPr/>
                <p:nvPr/>
              </p:nvSpPr>
              <p:spPr>
                <a:xfrm>
                  <a:off x="5714520" y="2971813"/>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96" name="Rectangle 95"/>
                <p:cNvSpPr/>
                <p:nvPr/>
              </p:nvSpPr>
              <p:spPr>
                <a:xfrm>
                  <a:off x="6247831"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grpSp>
          <p:sp>
            <p:nvSpPr>
              <p:cNvPr id="116" name="Rectangle 115"/>
              <p:cNvSpPr/>
              <p:nvPr/>
            </p:nvSpPr>
            <p:spPr>
              <a:xfrm>
                <a:off x="6781977" y="2722180"/>
                <a:ext cx="533400" cy="533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grpSp>
        <p:sp>
          <p:nvSpPr>
            <p:cNvPr id="29" name="TextBox 28"/>
            <p:cNvSpPr txBox="1"/>
            <p:nvPr/>
          </p:nvSpPr>
          <p:spPr>
            <a:xfrm>
              <a:off x="3085381" y="2879274"/>
              <a:ext cx="301686" cy="369332"/>
            </a:xfrm>
            <a:prstGeom prst="rect">
              <a:avLst/>
            </a:prstGeom>
            <a:noFill/>
          </p:spPr>
          <p:txBody>
            <a:bodyPr wrap="none" rtlCol="0">
              <a:spAutoFit/>
            </a:bodyPr>
            <a:lstStyle/>
            <a:p>
              <a:r>
                <a:rPr lang="en-US" dirty="0">
                  <a:solidFill>
                    <a:srgbClr val="FF33CC"/>
                  </a:solidFill>
                </a:rPr>
                <a:t>0</a:t>
              </a:r>
            </a:p>
          </p:txBody>
        </p:sp>
        <p:sp>
          <p:nvSpPr>
            <p:cNvPr id="118" name="TextBox 117"/>
            <p:cNvSpPr txBox="1"/>
            <p:nvPr/>
          </p:nvSpPr>
          <p:spPr>
            <a:xfrm>
              <a:off x="3618781" y="2879274"/>
              <a:ext cx="301686" cy="369332"/>
            </a:xfrm>
            <a:prstGeom prst="rect">
              <a:avLst/>
            </a:prstGeom>
            <a:noFill/>
          </p:spPr>
          <p:txBody>
            <a:bodyPr wrap="none" rtlCol="0">
              <a:spAutoFit/>
            </a:bodyPr>
            <a:lstStyle/>
            <a:p>
              <a:r>
                <a:rPr lang="en-US" dirty="0">
                  <a:solidFill>
                    <a:srgbClr val="FF33CC"/>
                  </a:solidFill>
                </a:rPr>
                <a:t>1</a:t>
              </a:r>
            </a:p>
          </p:txBody>
        </p:sp>
        <p:sp>
          <p:nvSpPr>
            <p:cNvPr id="119" name="TextBox 118"/>
            <p:cNvSpPr txBox="1"/>
            <p:nvPr/>
          </p:nvSpPr>
          <p:spPr>
            <a:xfrm>
              <a:off x="4152750" y="2879274"/>
              <a:ext cx="301686" cy="369332"/>
            </a:xfrm>
            <a:prstGeom prst="rect">
              <a:avLst/>
            </a:prstGeom>
            <a:noFill/>
          </p:spPr>
          <p:txBody>
            <a:bodyPr wrap="none" rtlCol="0">
              <a:spAutoFit/>
            </a:bodyPr>
            <a:lstStyle/>
            <a:p>
              <a:r>
                <a:rPr lang="en-US" dirty="0">
                  <a:solidFill>
                    <a:srgbClr val="FF33CC"/>
                  </a:solidFill>
                </a:rPr>
                <a:t>2</a:t>
              </a:r>
            </a:p>
          </p:txBody>
        </p:sp>
        <p:sp>
          <p:nvSpPr>
            <p:cNvPr id="120" name="TextBox 119"/>
            <p:cNvSpPr txBox="1"/>
            <p:nvPr/>
          </p:nvSpPr>
          <p:spPr>
            <a:xfrm>
              <a:off x="4686150" y="2879274"/>
              <a:ext cx="301686" cy="369332"/>
            </a:xfrm>
            <a:prstGeom prst="rect">
              <a:avLst/>
            </a:prstGeom>
            <a:noFill/>
          </p:spPr>
          <p:txBody>
            <a:bodyPr wrap="none" rtlCol="0">
              <a:spAutoFit/>
            </a:bodyPr>
            <a:lstStyle/>
            <a:p>
              <a:r>
                <a:rPr lang="en-US" dirty="0">
                  <a:solidFill>
                    <a:srgbClr val="FF33CC"/>
                  </a:solidFill>
                </a:rPr>
                <a:t>3</a:t>
              </a:r>
            </a:p>
          </p:txBody>
        </p:sp>
        <p:sp>
          <p:nvSpPr>
            <p:cNvPr id="121" name="TextBox 120"/>
            <p:cNvSpPr txBox="1"/>
            <p:nvPr/>
          </p:nvSpPr>
          <p:spPr>
            <a:xfrm>
              <a:off x="5217138" y="2879274"/>
              <a:ext cx="301686" cy="369332"/>
            </a:xfrm>
            <a:prstGeom prst="rect">
              <a:avLst/>
            </a:prstGeom>
            <a:noFill/>
          </p:spPr>
          <p:txBody>
            <a:bodyPr wrap="none" rtlCol="0">
              <a:spAutoFit/>
            </a:bodyPr>
            <a:lstStyle/>
            <a:p>
              <a:r>
                <a:rPr lang="en-US" dirty="0">
                  <a:solidFill>
                    <a:srgbClr val="FF33CC"/>
                  </a:solidFill>
                </a:rPr>
                <a:t>4</a:t>
              </a:r>
            </a:p>
          </p:txBody>
        </p:sp>
        <p:sp>
          <p:nvSpPr>
            <p:cNvPr id="122" name="TextBox 121"/>
            <p:cNvSpPr txBox="1"/>
            <p:nvPr/>
          </p:nvSpPr>
          <p:spPr>
            <a:xfrm>
              <a:off x="5695168" y="2879274"/>
              <a:ext cx="301686" cy="369332"/>
            </a:xfrm>
            <a:prstGeom prst="rect">
              <a:avLst/>
            </a:prstGeom>
            <a:noFill/>
          </p:spPr>
          <p:txBody>
            <a:bodyPr wrap="none" rtlCol="0">
              <a:spAutoFit/>
            </a:bodyPr>
            <a:lstStyle/>
            <a:p>
              <a:r>
                <a:rPr lang="en-US" dirty="0">
                  <a:solidFill>
                    <a:srgbClr val="FF33CC"/>
                  </a:solidFill>
                </a:rPr>
                <a:t>5</a:t>
              </a:r>
            </a:p>
          </p:txBody>
        </p:sp>
        <p:sp>
          <p:nvSpPr>
            <p:cNvPr id="123" name="TextBox 122"/>
            <p:cNvSpPr txBox="1"/>
            <p:nvPr/>
          </p:nvSpPr>
          <p:spPr>
            <a:xfrm>
              <a:off x="6286919" y="2879274"/>
              <a:ext cx="301686" cy="369332"/>
            </a:xfrm>
            <a:prstGeom prst="rect">
              <a:avLst/>
            </a:prstGeom>
            <a:noFill/>
          </p:spPr>
          <p:txBody>
            <a:bodyPr wrap="none" rtlCol="0">
              <a:spAutoFit/>
            </a:bodyPr>
            <a:lstStyle/>
            <a:p>
              <a:r>
                <a:rPr lang="en-US" dirty="0">
                  <a:solidFill>
                    <a:srgbClr val="FF33CC"/>
                  </a:solidFill>
                </a:rPr>
                <a:t>6</a:t>
              </a:r>
            </a:p>
          </p:txBody>
        </p:sp>
        <p:sp>
          <p:nvSpPr>
            <p:cNvPr id="124" name="TextBox 123"/>
            <p:cNvSpPr txBox="1"/>
            <p:nvPr/>
          </p:nvSpPr>
          <p:spPr>
            <a:xfrm>
              <a:off x="6820319" y="2879274"/>
              <a:ext cx="301686" cy="369332"/>
            </a:xfrm>
            <a:prstGeom prst="rect">
              <a:avLst/>
            </a:prstGeom>
            <a:noFill/>
          </p:spPr>
          <p:txBody>
            <a:bodyPr wrap="none" rtlCol="0">
              <a:spAutoFit/>
            </a:bodyPr>
            <a:lstStyle/>
            <a:p>
              <a:r>
                <a:rPr lang="en-US" dirty="0">
                  <a:solidFill>
                    <a:srgbClr val="FF33CC"/>
                  </a:solidFill>
                </a:rPr>
                <a:t>7</a:t>
              </a:r>
            </a:p>
          </p:txBody>
        </p:sp>
        <p:sp>
          <p:nvSpPr>
            <p:cNvPr id="125" name="TextBox 124"/>
            <p:cNvSpPr txBox="1"/>
            <p:nvPr/>
          </p:nvSpPr>
          <p:spPr>
            <a:xfrm>
              <a:off x="7354288" y="2879274"/>
              <a:ext cx="301686" cy="369332"/>
            </a:xfrm>
            <a:prstGeom prst="rect">
              <a:avLst/>
            </a:prstGeom>
            <a:noFill/>
          </p:spPr>
          <p:txBody>
            <a:bodyPr wrap="none" rtlCol="0">
              <a:spAutoFit/>
            </a:bodyPr>
            <a:lstStyle/>
            <a:p>
              <a:r>
                <a:rPr lang="en-US" dirty="0">
                  <a:solidFill>
                    <a:srgbClr val="FF33CC"/>
                  </a:solidFill>
                </a:rPr>
                <a:t>8</a:t>
              </a:r>
            </a:p>
          </p:txBody>
        </p:sp>
        <p:sp>
          <p:nvSpPr>
            <p:cNvPr id="126" name="TextBox 125"/>
            <p:cNvSpPr txBox="1"/>
            <p:nvPr/>
          </p:nvSpPr>
          <p:spPr>
            <a:xfrm>
              <a:off x="7887688" y="2879274"/>
              <a:ext cx="301686" cy="369332"/>
            </a:xfrm>
            <a:prstGeom prst="rect">
              <a:avLst/>
            </a:prstGeom>
            <a:noFill/>
          </p:spPr>
          <p:txBody>
            <a:bodyPr wrap="none" rtlCol="0">
              <a:spAutoFit/>
            </a:bodyPr>
            <a:lstStyle/>
            <a:p>
              <a:r>
                <a:rPr lang="en-US" dirty="0">
                  <a:solidFill>
                    <a:srgbClr val="FF33CC"/>
                  </a:solidFill>
                </a:rPr>
                <a:t>9</a:t>
              </a:r>
            </a:p>
          </p:txBody>
        </p:sp>
        <p:sp>
          <p:nvSpPr>
            <p:cNvPr id="128" name="TextBox 127"/>
            <p:cNvSpPr txBox="1"/>
            <p:nvPr/>
          </p:nvSpPr>
          <p:spPr>
            <a:xfrm>
              <a:off x="6190049" y="3940256"/>
              <a:ext cx="301686" cy="369332"/>
            </a:xfrm>
            <a:prstGeom prst="rect">
              <a:avLst/>
            </a:prstGeom>
            <a:noFill/>
          </p:spPr>
          <p:txBody>
            <a:bodyPr wrap="none" rtlCol="0">
              <a:spAutoFit/>
            </a:bodyPr>
            <a:lstStyle/>
            <a:p>
              <a:r>
                <a:rPr lang="en-US" dirty="0">
                  <a:solidFill>
                    <a:srgbClr val="FF33CC"/>
                  </a:solidFill>
                </a:rPr>
                <a:t>0</a:t>
              </a:r>
            </a:p>
          </p:txBody>
        </p:sp>
        <p:sp>
          <p:nvSpPr>
            <p:cNvPr id="129" name="TextBox 128"/>
            <p:cNvSpPr txBox="1"/>
            <p:nvPr/>
          </p:nvSpPr>
          <p:spPr>
            <a:xfrm>
              <a:off x="4384195" y="4600611"/>
              <a:ext cx="301686" cy="369332"/>
            </a:xfrm>
            <a:prstGeom prst="rect">
              <a:avLst/>
            </a:prstGeom>
            <a:noFill/>
          </p:spPr>
          <p:txBody>
            <a:bodyPr wrap="none" rtlCol="0">
              <a:spAutoFit/>
            </a:bodyPr>
            <a:lstStyle/>
            <a:p>
              <a:r>
                <a:rPr lang="en-US" dirty="0">
                  <a:solidFill>
                    <a:srgbClr val="FF33CC"/>
                  </a:solidFill>
                </a:rPr>
                <a:t>1</a:t>
              </a:r>
            </a:p>
          </p:txBody>
        </p:sp>
        <p:sp>
          <p:nvSpPr>
            <p:cNvPr id="130" name="TextBox 129"/>
            <p:cNvSpPr txBox="1"/>
            <p:nvPr/>
          </p:nvSpPr>
          <p:spPr>
            <a:xfrm>
              <a:off x="8051693" y="4540215"/>
              <a:ext cx="301686" cy="369332"/>
            </a:xfrm>
            <a:prstGeom prst="rect">
              <a:avLst/>
            </a:prstGeom>
            <a:noFill/>
          </p:spPr>
          <p:txBody>
            <a:bodyPr wrap="none" rtlCol="0">
              <a:spAutoFit/>
            </a:bodyPr>
            <a:lstStyle/>
            <a:p>
              <a:r>
                <a:rPr lang="en-US" dirty="0">
                  <a:solidFill>
                    <a:srgbClr val="FF33CC"/>
                  </a:solidFill>
                </a:rPr>
                <a:t>2</a:t>
              </a:r>
            </a:p>
          </p:txBody>
        </p:sp>
        <p:sp>
          <p:nvSpPr>
            <p:cNvPr id="131" name="TextBox 130"/>
            <p:cNvSpPr txBox="1"/>
            <p:nvPr/>
          </p:nvSpPr>
          <p:spPr>
            <a:xfrm>
              <a:off x="3352081" y="5295100"/>
              <a:ext cx="301686" cy="369332"/>
            </a:xfrm>
            <a:prstGeom prst="rect">
              <a:avLst/>
            </a:prstGeom>
            <a:noFill/>
          </p:spPr>
          <p:txBody>
            <a:bodyPr wrap="none" rtlCol="0">
              <a:spAutoFit/>
            </a:bodyPr>
            <a:lstStyle/>
            <a:p>
              <a:r>
                <a:rPr lang="en-US" dirty="0">
                  <a:solidFill>
                    <a:srgbClr val="FF33CC"/>
                  </a:solidFill>
                </a:rPr>
                <a:t>3</a:t>
              </a:r>
            </a:p>
          </p:txBody>
        </p:sp>
        <p:sp>
          <p:nvSpPr>
            <p:cNvPr id="132" name="TextBox 131"/>
            <p:cNvSpPr txBox="1"/>
            <p:nvPr/>
          </p:nvSpPr>
          <p:spPr>
            <a:xfrm>
              <a:off x="7122005" y="5236197"/>
              <a:ext cx="301686" cy="369332"/>
            </a:xfrm>
            <a:prstGeom prst="rect">
              <a:avLst/>
            </a:prstGeom>
            <a:noFill/>
          </p:spPr>
          <p:txBody>
            <a:bodyPr wrap="none" rtlCol="0">
              <a:spAutoFit/>
            </a:bodyPr>
            <a:lstStyle/>
            <a:p>
              <a:r>
                <a:rPr lang="en-US" dirty="0">
                  <a:solidFill>
                    <a:srgbClr val="FF33CC"/>
                  </a:solidFill>
                </a:rPr>
                <a:t>5</a:t>
              </a:r>
            </a:p>
          </p:txBody>
        </p:sp>
        <p:sp>
          <p:nvSpPr>
            <p:cNvPr id="133" name="TextBox 132"/>
            <p:cNvSpPr txBox="1"/>
            <p:nvPr/>
          </p:nvSpPr>
          <p:spPr>
            <a:xfrm>
              <a:off x="5404400" y="5332422"/>
              <a:ext cx="301686" cy="369332"/>
            </a:xfrm>
            <a:prstGeom prst="rect">
              <a:avLst/>
            </a:prstGeom>
            <a:noFill/>
          </p:spPr>
          <p:txBody>
            <a:bodyPr wrap="none" rtlCol="0">
              <a:spAutoFit/>
            </a:bodyPr>
            <a:lstStyle/>
            <a:p>
              <a:r>
                <a:rPr lang="en-US" dirty="0">
                  <a:solidFill>
                    <a:srgbClr val="FF33CC"/>
                  </a:solidFill>
                </a:rPr>
                <a:t>4</a:t>
              </a:r>
            </a:p>
          </p:txBody>
        </p:sp>
        <p:sp>
          <p:nvSpPr>
            <p:cNvPr id="134" name="TextBox 133"/>
            <p:cNvSpPr txBox="1"/>
            <p:nvPr/>
          </p:nvSpPr>
          <p:spPr>
            <a:xfrm>
              <a:off x="9030118" y="5253586"/>
              <a:ext cx="301686" cy="369332"/>
            </a:xfrm>
            <a:prstGeom prst="rect">
              <a:avLst/>
            </a:prstGeom>
            <a:noFill/>
          </p:spPr>
          <p:txBody>
            <a:bodyPr wrap="none" rtlCol="0">
              <a:spAutoFit/>
            </a:bodyPr>
            <a:lstStyle/>
            <a:p>
              <a:r>
                <a:rPr lang="en-US" dirty="0">
                  <a:solidFill>
                    <a:srgbClr val="FF33CC"/>
                  </a:solidFill>
                </a:rPr>
                <a:t>6</a:t>
              </a:r>
            </a:p>
          </p:txBody>
        </p:sp>
        <p:sp>
          <p:nvSpPr>
            <p:cNvPr id="135" name="TextBox 134"/>
            <p:cNvSpPr txBox="1"/>
            <p:nvPr/>
          </p:nvSpPr>
          <p:spPr>
            <a:xfrm>
              <a:off x="2783996" y="6188140"/>
              <a:ext cx="301686" cy="369332"/>
            </a:xfrm>
            <a:prstGeom prst="rect">
              <a:avLst/>
            </a:prstGeom>
            <a:noFill/>
          </p:spPr>
          <p:txBody>
            <a:bodyPr wrap="none" rtlCol="0">
              <a:spAutoFit/>
            </a:bodyPr>
            <a:lstStyle/>
            <a:p>
              <a:r>
                <a:rPr lang="en-US" dirty="0">
                  <a:solidFill>
                    <a:srgbClr val="FF33CC"/>
                  </a:solidFill>
                </a:rPr>
                <a:t>7</a:t>
              </a:r>
            </a:p>
          </p:txBody>
        </p:sp>
        <p:sp>
          <p:nvSpPr>
            <p:cNvPr id="136" name="TextBox 135"/>
            <p:cNvSpPr txBox="1"/>
            <p:nvPr/>
          </p:nvSpPr>
          <p:spPr>
            <a:xfrm>
              <a:off x="3920467" y="6188140"/>
              <a:ext cx="301686" cy="369332"/>
            </a:xfrm>
            <a:prstGeom prst="rect">
              <a:avLst/>
            </a:prstGeom>
            <a:noFill/>
          </p:spPr>
          <p:txBody>
            <a:bodyPr wrap="none" rtlCol="0">
              <a:spAutoFit/>
            </a:bodyPr>
            <a:lstStyle/>
            <a:p>
              <a:r>
                <a:rPr lang="en-US" dirty="0">
                  <a:solidFill>
                    <a:srgbClr val="FF33CC"/>
                  </a:solidFill>
                </a:rPr>
                <a:t>8</a:t>
              </a:r>
            </a:p>
          </p:txBody>
        </p:sp>
      </p:grpSp>
    </p:spTree>
    <p:extLst>
      <p:ext uri="{BB962C8B-B14F-4D97-AF65-F5344CB8AC3E}">
        <p14:creationId xmlns:p14="http://schemas.microsoft.com/office/powerpoint/2010/main" val="827120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Place Heap Sort (Second Extract)</a:t>
            </a:r>
          </a:p>
        </p:txBody>
      </p:sp>
      <p:sp>
        <p:nvSpPr>
          <p:cNvPr id="3" name="Content Placeholder 2"/>
          <p:cNvSpPr>
            <a:spLocks noGrp="1"/>
          </p:cNvSpPr>
          <p:nvPr>
            <p:ph idx="1"/>
          </p:nvPr>
        </p:nvSpPr>
        <p:spPr>
          <a:xfrm>
            <a:off x="1981200" y="1214121"/>
            <a:ext cx="8458200" cy="1219201"/>
          </a:xfrm>
        </p:spPr>
        <p:txBody>
          <a:bodyPr>
            <a:normAutofit lnSpcReduction="10000"/>
          </a:bodyPr>
          <a:lstStyle/>
          <a:p>
            <a:r>
              <a:rPr lang="en-US" dirty="0">
                <a:solidFill>
                  <a:schemeClr val="accent1"/>
                </a:solidFill>
              </a:rPr>
              <a:t>Idea</a:t>
            </a:r>
            <a:r>
              <a:rPr lang="en-US" dirty="0"/>
              <a:t>: When extracting an element from the heap, swap it with the last item of the heap then “pretend” the heap is one item shorter</a:t>
            </a:r>
            <a:endParaRPr lang="en-US" dirty="0">
              <a:solidFill>
                <a:srgbClr val="FF33CC"/>
              </a:solidFill>
            </a:endParaRPr>
          </a:p>
        </p:txBody>
      </p:sp>
      <p:grpSp>
        <p:nvGrpSpPr>
          <p:cNvPr id="6" name="Group 5" descr="Now we extract again, removing the largest item, moving it to the freed-up index in the array.">
            <a:extLst>
              <a:ext uri="{FF2B5EF4-FFF2-40B4-BE49-F238E27FC236}">
                <a16:creationId xmlns:a16="http://schemas.microsoft.com/office/drawing/2014/main" id="{1E5D55D4-5E0E-5C66-1D76-E5D0B0A92360}"/>
              </a:ext>
            </a:extLst>
          </p:cNvPr>
          <p:cNvGrpSpPr/>
          <p:nvPr/>
        </p:nvGrpSpPr>
        <p:grpSpPr>
          <a:xfrm>
            <a:off x="2590801" y="2357121"/>
            <a:ext cx="6934200" cy="4200351"/>
            <a:chOff x="2590801" y="2357121"/>
            <a:chExt cx="6934200" cy="4200351"/>
          </a:xfrm>
        </p:grpSpPr>
        <p:sp>
          <p:nvSpPr>
            <p:cNvPr id="5" name="Oval 4"/>
            <p:cNvSpPr/>
            <p:nvPr/>
          </p:nvSpPr>
          <p:spPr>
            <a:xfrm>
              <a:off x="5996855" y="3230870"/>
              <a:ext cx="688077" cy="688077"/>
            </a:xfrm>
            <a:prstGeom prst="ellipse">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99" name="Oval 98"/>
            <p:cNvSpPr/>
            <p:nvPr/>
          </p:nvSpPr>
          <p:spPr>
            <a:xfrm>
              <a:off x="4191001" y="3905809"/>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100" name="Oval 99"/>
            <p:cNvSpPr/>
            <p:nvPr/>
          </p:nvSpPr>
          <p:spPr>
            <a:xfrm>
              <a:off x="7858499" y="3877433"/>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101" name="Oval 100"/>
            <p:cNvSpPr/>
            <p:nvPr/>
          </p:nvSpPr>
          <p:spPr>
            <a:xfrm>
              <a:off x="3200401" y="460702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02" name="Oval 101"/>
            <p:cNvSpPr/>
            <p:nvPr/>
          </p:nvSpPr>
          <p:spPr>
            <a:xfrm>
              <a:off x="5211206" y="4648888"/>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103" name="Oval 102"/>
            <p:cNvSpPr/>
            <p:nvPr/>
          </p:nvSpPr>
          <p:spPr>
            <a:xfrm>
              <a:off x="6934201" y="456551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04" name="Oval 103"/>
            <p:cNvSpPr/>
            <p:nvPr/>
          </p:nvSpPr>
          <p:spPr>
            <a:xfrm>
              <a:off x="8836924" y="456551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05" name="Oval 104"/>
            <p:cNvSpPr/>
            <p:nvPr/>
          </p:nvSpPr>
          <p:spPr>
            <a:xfrm>
              <a:off x="2590801" y="557626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cxnSp>
          <p:nvCxnSpPr>
            <p:cNvPr id="7" name="Straight Connector 6"/>
            <p:cNvCxnSpPr>
              <a:stCxn id="5" idx="2"/>
              <a:endCxn id="99" idx="7"/>
            </p:cNvCxnSpPr>
            <p:nvPr/>
          </p:nvCxnSpPr>
          <p:spPr>
            <a:xfrm flipH="1">
              <a:off x="4778310" y="3574909"/>
              <a:ext cx="1218544" cy="431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5" idx="6"/>
              <a:endCxn id="100" idx="1"/>
            </p:cNvCxnSpPr>
            <p:nvPr/>
          </p:nvCxnSpPr>
          <p:spPr>
            <a:xfrm>
              <a:off x="6684931" y="3574909"/>
              <a:ext cx="1274334" cy="4032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102" idx="1"/>
              <a:endCxn id="99" idx="5"/>
            </p:cNvCxnSpPr>
            <p:nvPr/>
          </p:nvCxnSpPr>
          <p:spPr>
            <a:xfrm flipH="1" flipV="1">
              <a:off x="4778310" y="4493118"/>
              <a:ext cx="533662" cy="2565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101" idx="7"/>
              <a:endCxn id="99" idx="3"/>
            </p:cNvCxnSpPr>
            <p:nvPr/>
          </p:nvCxnSpPr>
          <p:spPr>
            <a:xfrm flipV="1">
              <a:off x="3787711" y="4493118"/>
              <a:ext cx="504057" cy="2146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105" idx="0"/>
              <a:endCxn id="101" idx="3"/>
            </p:cNvCxnSpPr>
            <p:nvPr/>
          </p:nvCxnSpPr>
          <p:spPr>
            <a:xfrm flipV="1">
              <a:off x="2934839" y="5194333"/>
              <a:ext cx="366328"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03" idx="7"/>
              <a:endCxn id="100" idx="3"/>
            </p:cNvCxnSpPr>
            <p:nvPr/>
          </p:nvCxnSpPr>
          <p:spPr>
            <a:xfrm flipV="1">
              <a:off x="7521511" y="4464742"/>
              <a:ext cx="437755"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104" idx="1"/>
              <a:endCxn id="100" idx="5"/>
            </p:cNvCxnSpPr>
            <p:nvPr/>
          </p:nvCxnSpPr>
          <p:spPr>
            <a:xfrm flipH="1" flipV="1">
              <a:off x="8445808" y="4464742"/>
              <a:ext cx="491882"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2964445" y="2357121"/>
              <a:ext cx="5336453" cy="537354"/>
              <a:chOff x="1978924" y="2722180"/>
              <a:chExt cx="5336453" cy="537354"/>
            </a:xfrm>
          </p:grpSpPr>
          <p:grpSp>
            <p:nvGrpSpPr>
              <p:cNvPr id="86" name="Group 85"/>
              <p:cNvGrpSpPr/>
              <p:nvPr/>
            </p:nvGrpSpPr>
            <p:grpSpPr>
              <a:xfrm>
                <a:off x="1978924" y="2726121"/>
                <a:ext cx="4802307" cy="533413"/>
                <a:chOff x="1978924" y="2971800"/>
                <a:chExt cx="4802307" cy="533413"/>
              </a:xfrm>
            </p:grpSpPr>
            <p:sp>
              <p:nvSpPr>
                <p:cNvPr id="88" name="Rectangle 87"/>
                <p:cNvSpPr/>
                <p:nvPr/>
              </p:nvSpPr>
              <p:spPr>
                <a:xfrm>
                  <a:off x="1978924" y="29718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89" name="Rectangle 88"/>
                <p:cNvSpPr/>
                <p:nvPr/>
              </p:nvSpPr>
              <p:spPr>
                <a:xfrm>
                  <a:off x="2512893" y="29718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90" name="Rectangle 89"/>
                <p:cNvSpPr/>
                <p:nvPr/>
              </p:nvSpPr>
              <p:spPr>
                <a:xfrm>
                  <a:off x="3046293"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91" name="Rectangle 90"/>
                <p:cNvSpPr/>
                <p:nvPr/>
              </p:nvSpPr>
              <p:spPr>
                <a:xfrm>
                  <a:off x="3579693" y="29718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92" name="Rectangle 91"/>
                <p:cNvSpPr/>
                <p:nvPr/>
              </p:nvSpPr>
              <p:spPr>
                <a:xfrm>
                  <a:off x="41136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93" name="Rectangle 92"/>
                <p:cNvSpPr/>
                <p:nvPr/>
              </p:nvSpPr>
              <p:spPr>
                <a:xfrm>
                  <a:off x="46470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94" name="Rectangle 93"/>
                <p:cNvSpPr/>
                <p:nvPr/>
              </p:nvSpPr>
              <p:spPr>
                <a:xfrm>
                  <a:off x="51804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95" name="Rectangle 94"/>
                <p:cNvSpPr/>
                <p:nvPr/>
              </p:nvSpPr>
              <p:spPr>
                <a:xfrm>
                  <a:off x="5714520" y="2971813"/>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96" name="Rectangle 95"/>
                <p:cNvSpPr/>
                <p:nvPr/>
              </p:nvSpPr>
              <p:spPr>
                <a:xfrm>
                  <a:off x="6247831" y="2971800"/>
                  <a:ext cx="533400" cy="533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grpSp>
          <p:sp>
            <p:nvSpPr>
              <p:cNvPr id="116" name="Rectangle 115"/>
              <p:cNvSpPr/>
              <p:nvPr/>
            </p:nvSpPr>
            <p:spPr>
              <a:xfrm>
                <a:off x="6781977" y="2722180"/>
                <a:ext cx="533400" cy="533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grpSp>
        <p:sp>
          <p:nvSpPr>
            <p:cNvPr id="29" name="TextBox 28"/>
            <p:cNvSpPr txBox="1"/>
            <p:nvPr/>
          </p:nvSpPr>
          <p:spPr>
            <a:xfrm>
              <a:off x="3085381" y="2879274"/>
              <a:ext cx="301686" cy="369332"/>
            </a:xfrm>
            <a:prstGeom prst="rect">
              <a:avLst/>
            </a:prstGeom>
            <a:noFill/>
          </p:spPr>
          <p:txBody>
            <a:bodyPr wrap="none" rtlCol="0">
              <a:spAutoFit/>
            </a:bodyPr>
            <a:lstStyle/>
            <a:p>
              <a:r>
                <a:rPr lang="en-US" dirty="0">
                  <a:solidFill>
                    <a:srgbClr val="FF33CC"/>
                  </a:solidFill>
                </a:rPr>
                <a:t>0</a:t>
              </a:r>
            </a:p>
          </p:txBody>
        </p:sp>
        <p:sp>
          <p:nvSpPr>
            <p:cNvPr id="118" name="TextBox 117"/>
            <p:cNvSpPr txBox="1"/>
            <p:nvPr/>
          </p:nvSpPr>
          <p:spPr>
            <a:xfrm>
              <a:off x="3618781" y="2879274"/>
              <a:ext cx="301686" cy="369332"/>
            </a:xfrm>
            <a:prstGeom prst="rect">
              <a:avLst/>
            </a:prstGeom>
            <a:noFill/>
          </p:spPr>
          <p:txBody>
            <a:bodyPr wrap="none" rtlCol="0">
              <a:spAutoFit/>
            </a:bodyPr>
            <a:lstStyle/>
            <a:p>
              <a:r>
                <a:rPr lang="en-US" dirty="0">
                  <a:solidFill>
                    <a:srgbClr val="FF33CC"/>
                  </a:solidFill>
                </a:rPr>
                <a:t>1</a:t>
              </a:r>
            </a:p>
          </p:txBody>
        </p:sp>
        <p:sp>
          <p:nvSpPr>
            <p:cNvPr id="119" name="TextBox 118"/>
            <p:cNvSpPr txBox="1"/>
            <p:nvPr/>
          </p:nvSpPr>
          <p:spPr>
            <a:xfrm>
              <a:off x="4152750" y="2879274"/>
              <a:ext cx="301686" cy="369332"/>
            </a:xfrm>
            <a:prstGeom prst="rect">
              <a:avLst/>
            </a:prstGeom>
            <a:noFill/>
          </p:spPr>
          <p:txBody>
            <a:bodyPr wrap="none" rtlCol="0">
              <a:spAutoFit/>
            </a:bodyPr>
            <a:lstStyle/>
            <a:p>
              <a:r>
                <a:rPr lang="en-US" dirty="0">
                  <a:solidFill>
                    <a:srgbClr val="FF33CC"/>
                  </a:solidFill>
                </a:rPr>
                <a:t>2</a:t>
              </a:r>
            </a:p>
          </p:txBody>
        </p:sp>
        <p:sp>
          <p:nvSpPr>
            <p:cNvPr id="120" name="TextBox 119"/>
            <p:cNvSpPr txBox="1"/>
            <p:nvPr/>
          </p:nvSpPr>
          <p:spPr>
            <a:xfrm>
              <a:off x="4686150" y="2879274"/>
              <a:ext cx="301686" cy="369332"/>
            </a:xfrm>
            <a:prstGeom prst="rect">
              <a:avLst/>
            </a:prstGeom>
            <a:noFill/>
          </p:spPr>
          <p:txBody>
            <a:bodyPr wrap="none" rtlCol="0">
              <a:spAutoFit/>
            </a:bodyPr>
            <a:lstStyle/>
            <a:p>
              <a:r>
                <a:rPr lang="en-US" dirty="0">
                  <a:solidFill>
                    <a:srgbClr val="FF33CC"/>
                  </a:solidFill>
                </a:rPr>
                <a:t>3</a:t>
              </a:r>
            </a:p>
          </p:txBody>
        </p:sp>
        <p:sp>
          <p:nvSpPr>
            <p:cNvPr id="121" name="TextBox 120"/>
            <p:cNvSpPr txBox="1"/>
            <p:nvPr/>
          </p:nvSpPr>
          <p:spPr>
            <a:xfrm>
              <a:off x="5217138" y="2879274"/>
              <a:ext cx="301686" cy="369332"/>
            </a:xfrm>
            <a:prstGeom prst="rect">
              <a:avLst/>
            </a:prstGeom>
            <a:noFill/>
          </p:spPr>
          <p:txBody>
            <a:bodyPr wrap="none" rtlCol="0">
              <a:spAutoFit/>
            </a:bodyPr>
            <a:lstStyle/>
            <a:p>
              <a:r>
                <a:rPr lang="en-US" dirty="0">
                  <a:solidFill>
                    <a:srgbClr val="FF33CC"/>
                  </a:solidFill>
                </a:rPr>
                <a:t>4</a:t>
              </a:r>
            </a:p>
          </p:txBody>
        </p:sp>
        <p:sp>
          <p:nvSpPr>
            <p:cNvPr id="122" name="TextBox 121"/>
            <p:cNvSpPr txBox="1"/>
            <p:nvPr/>
          </p:nvSpPr>
          <p:spPr>
            <a:xfrm>
              <a:off x="5695168" y="2879274"/>
              <a:ext cx="301686" cy="369332"/>
            </a:xfrm>
            <a:prstGeom prst="rect">
              <a:avLst/>
            </a:prstGeom>
            <a:noFill/>
          </p:spPr>
          <p:txBody>
            <a:bodyPr wrap="none" rtlCol="0">
              <a:spAutoFit/>
            </a:bodyPr>
            <a:lstStyle/>
            <a:p>
              <a:r>
                <a:rPr lang="en-US" dirty="0">
                  <a:solidFill>
                    <a:srgbClr val="FF33CC"/>
                  </a:solidFill>
                </a:rPr>
                <a:t>5</a:t>
              </a:r>
            </a:p>
          </p:txBody>
        </p:sp>
        <p:sp>
          <p:nvSpPr>
            <p:cNvPr id="123" name="TextBox 122"/>
            <p:cNvSpPr txBox="1"/>
            <p:nvPr/>
          </p:nvSpPr>
          <p:spPr>
            <a:xfrm>
              <a:off x="6286919" y="2879274"/>
              <a:ext cx="301686" cy="369332"/>
            </a:xfrm>
            <a:prstGeom prst="rect">
              <a:avLst/>
            </a:prstGeom>
            <a:noFill/>
          </p:spPr>
          <p:txBody>
            <a:bodyPr wrap="none" rtlCol="0">
              <a:spAutoFit/>
            </a:bodyPr>
            <a:lstStyle/>
            <a:p>
              <a:r>
                <a:rPr lang="en-US" dirty="0">
                  <a:solidFill>
                    <a:srgbClr val="FF33CC"/>
                  </a:solidFill>
                </a:rPr>
                <a:t>6</a:t>
              </a:r>
            </a:p>
          </p:txBody>
        </p:sp>
        <p:sp>
          <p:nvSpPr>
            <p:cNvPr id="124" name="TextBox 123"/>
            <p:cNvSpPr txBox="1"/>
            <p:nvPr/>
          </p:nvSpPr>
          <p:spPr>
            <a:xfrm>
              <a:off x="6820319" y="2879274"/>
              <a:ext cx="301686" cy="369332"/>
            </a:xfrm>
            <a:prstGeom prst="rect">
              <a:avLst/>
            </a:prstGeom>
            <a:noFill/>
          </p:spPr>
          <p:txBody>
            <a:bodyPr wrap="none" rtlCol="0">
              <a:spAutoFit/>
            </a:bodyPr>
            <a:lstStyle/>
            <a:p>
              <a:r>
                <a:rPr lang="en-US" dirty="0">
                  <a:solidFill>
                    <a:srgbClr val="FF33CC"/>
                  </a:solidFill>
                </a:rPr>
                <a:t>7</a:t>
              </a:r>
            </a:p>
          </p:txBody>
        </p:sp>
        <p:sp>
          <p:nvSpPr>
            <p:cNvPr id="125" name="TextBox 124"/>
            <p:cNvSpPr txBox="1"/>
            <p:nvPr/>
          </p:nvSpPr>
          <p:spPr>
            <a:xfrm>
              <a:off x="7354288" y="2879274"/>
              <a:ext cx="301686" cy="369332"/>
            </a:xfrm>
            <a:prstGeom prst="rect">
              <a:avLst/>
            </a:prstGeom>
            <a:noFill/>
          </p:spPr>
          <p:txBody>
            <a:bodyPr wrap="none" rtlCol="0">
              <a:spAutoFit/>
            </a:bodyPr>
            <a:lstStyle/>
            <a:p>
              <a:r>
                <a:rPr lang="en-US" dirty="0">
                  <a:solidFill>
                    <a:srgbClr val="FF33CC"/>
                  </a:solidFill>
                </a:rPr>
                <a:t>8</a:t>
              </a:r>
            </a:p>
          </p:txBody>
        </p:sp>
        <p:sp>
          <p:nvSpPr>
            <p:cNvPr id="126" name="TextBox 125"/>
            <p:cNvSpPr txBox="1"/>
            <p:nvPr/>
          </p:nvSpPr>
          <p:spPr>
            <a:xfrm>
              <a:off x="7887688" y="2879274"/>
              <a:ext cx="301686" cy="369332"/>
            </a:xfrm>
            <a:prstGeom prst="rect">
              <a:avLst/>
            </a:prstGeom>
            <a:noFill/>
          </p:spPr>
          <p:txBody>
            <a:bodyPr wrap="none" rtlCol="0">
              <a:spAutoFit/>
            </a:bodyPr>
            <a:lstStyle/>
            <a:p>
              <a:r>
                <a:rPr lang="en-US" dirty="0">
                  <a:solidFill>
                    <a:srgbClr val="FF33CC"/>
                  </a:solidFill>
                </a:rPr>
                <a:t>9</a:t>
              </a:r>
            </a:p>
          </p:txBody>
        </p:sp>
        <p:sp>
          <p:nvSpPr>
            <p:cNvPr id="128" name="TextBox 127"/>
            <p:cNvSpPr txBox="1"/>
            <p:nvPr/>
          </p:nvSpPr>
          <p:spPr>
            <a:xfrm>
              <a:off x="6190049" y="3940256"/>
              <a:ext cx="301686" cy="369332"/>
            </a:xfrm>
            <a:prstGeom prst="rect">
              <a:avLst/>
            </a:prstGeom>
            <a:noFill/>
          </p:spPr>
          <p:txBody>
            <a:bodyPr wrap="none" rtlCol="0">
              <a:spAutoFit/>
            </a:bodyPr>
            <a:lstStyle/>
            <a:p>
              <a:r>
                <a:rPr lang="en-US" dirty="0">
                  <a:solidFill>
                    <a:srgbClr val="FF33CC"/>
                  </a:solidFill>
                </a:rPr>
                <a:t>0</a:t>
              </a:r>
            </a:p>
          </p:txBody>
        </p:sp>
        <p:sp>
          <p:nvSpPr>
            <p:cNvPr id="129" name="TextBox 128"/>
            <p:cNvSpPr txBox="1"/>
            <p:nvPr/>
          </p:nvSpPr>
          <p:spPr>
            <a:xfrm>
              <a:off x="4384195" y="4600611"/>
              <a:ext cx="301686" cy="369332"/>
            </a:xfrm>
            <a:prstGeom prst="rect">
              <a:avLst/>
            </a:prstGeom>
            <a:noFill/>
          </p:spPr>
          <p:txBody>
            <a:bodyPr wrap="none" rtlCol="0">
              <a:spAutoFit/>
            </a:bodyPr>
            <a:lstStyle/>
            <a:p>
              <a:r>
                <a:rPr lang="en-US" dirty="0">
                  <a:solidFill>
                    <a:srgbClr val="FF33CC"/>
                  </a:solidFill>
                </a:rPr>
                <a:t>1</a:t>
              </a:r>
            </a:p>
          </p:txBody>
        </p:sp>
        <p:sp>
          <p:nvSpPr>
            <p:cNvPr id="130" name="TextBox 129"/>
            <p:cNvSpPr txBox="1"/>
            <p:nvPr/>
          </p:nvSpPr>
          <p:spPr>
            <a:xfrm>
              <a:off x="8051693" y="4540215"/>
              <a:ext cx="301686" cy="369332"/>
            </a:xfrm>
            <a:prstGeom prst="rect">
              <a:avLst/>
            </a:prstGeom>
            <a:noFill/>
          </p:spPr>
          <p:txBody>
            <a:bodyPr wrap="none" rtlCol="0">
              <a:spAutoFit/>
            </a:bodyPr>
            <a:lstStyle/>
            <a:p>
              <a:r>
                <a:rPr lang="en-US" dirty="0">
                  <a:solidFill>
                    <a:srgbClr val="FF33CC"/>
                  </a:solidFill>
                </a:rPr>
                <a:t>2</a:t>
              </a:r>
            </a:p>
          </p:txBody>
        </p:sp>
        <p:sp>
          <p:nvSpPr>
            <p:cNvPr id="131" name="TextBox 130"/>
            <p:cNvSpPr txBox="1"/>
            <p:nvPr/>
          </p:nvSpPr>
          <p:spPr>
            <a:xfrm>
              <a:off x="3352081" y="5295100"/>
              <a:ext cx="301686" cy="369332"/>
            </a:xfrm>
            <a:prstGeom prst="rect">
              <a:avLst/>
            </a:prstGeom>
            <a:noFill/>
          </p:spPr>
          <p:txBody>
            <a:bodyPr wrap="none" rtlCol="0">
              <a:spAutoFit/>
            </a:bodyPr>
            <a:lstStyle/>
            <a:p>
              <a:r>
                <a:rPr lang="en-US" dirty="0">
                  <a:solidFill>
                    <a:srgbClr val="FF33CC"/>
                  </a:solidFill>
                </a:rPr>
                <a:t>3</a:t>
              </a:r>
            </a:p>
          </p:txBody>
        </p:sp>
        <p:sp>
          <p:nvSpPr>
            <p:cNvPr id="132" name="TextBox 131"/>
            <p:cNvSpPr txBox="1"/>
            <p:nvPr/>
          </p:nvSpPr>
          <p:spPr>
            <a:xfrm>
              <a:off x="7122005" y="5236197"/>
              <a:ext cx="301686" cy="369332"/>
            </a:xfrm>
            <a:prstGeom prst="rect">
              <a:avLst/>
            </a:prstGeom>
            <a:noFill/>
          </p:spPr>
          <p:txBody>
            <a:bodyPr wrap="none" rtlCol="0">
              <a:spAutoFit/>
            </a:bodyPr>
            <a:lstStyle/>
            <a:p>
              <a:r>
                <a:rPr lang="en-US" dirty="0">
                  <a:solidFill>
                    <a:srgbClr val="FF33CC"/>
                  </a:solidFill>
                </a:rPr>
                <a:t>5</a:t>
              </a:r>
            </a:p>
          </p:txBody>
        </p:sp>
        <p:sp>
          <p:nvSpPr>
            <p:cNvPr id="133" name="TextBox 132"/>
            <p:cNvSpPr txBox="1"/>
            <p:nvPr/>
          </p:nvSpPr>
          <p:spPr>
            <a:xfrm>
              <a:off x="5404400" y="5332422"/>
              <a:ext cx="301686" cy="369332"/>
            </a:xfrm>
            <a:prstGeom prst="rect">
              <a:avLst/>
            </a:prstGeom>
            <a:noFill/>
          </p:spPr>
          <p:txBody>
            <a:bodyPr wrap="none" rtlCol="0">
              <a:spAutoFit/>
            </a:bodyPr>
            <a:lstStyle/>
            <a:p>
              <a:r>
                <a:rPr lang="en-US" dirty="0">
                  <a:solidFill>
                    <a:srgbClr val="FF33CC"/>
                  </a:solidFill>
                </a:rPr>
                <a:t>4</a:t>
              </a:r>
            </a:p>
          </p:txBody>
        </p:sp>
        <p:sp>
          <p:nvSpPr>
            <p:cNvPr id="134" name="TextBox 133"/>
            <p:cNvSpPr txBox="1"/>
            <p:nvPr/>
          </p:nvSpPr>
          <p:spPr>
            <a:xfrm>
              <a:off x="9030118" y="5253586"/>
              <a:ext cx="301686" cy="369332"/>
            </a:xfrm>
            <a:prstGeom prst="rect">
              <a:avLst/>
            </a:prstGeom>
            <a:noFill/>
          </p:spPr>
          <p:txBody>
            <a:bodyPr wrap="none" rtlCol="0">
              <a:spAutoFit/>
            </a:bodyPr>
            <a:lstStyle/>
            <a:p>
              <a:r>
                <a:rPr lang="en-US" dirty="0">
                  <a:solidFill>
                    <a:srgbClr val="FF33CC"/>
                  </a:solidFill>
                </a:rPr>
                <a:t>6</a:t>
              </a:r>
            </a:p>
          </p:txBody>
        </p:sp>
        <p:sp>
          <p:nvSpPr>
            <p:cNvPr id="135" name="TextBox 134"/>
            <p:cNvSpPr txBox="1"/>
            <p:nvPr/>
          </p:nvSpPr>
          <p:spPr>
            <a:xfrm>
              <a:off x="2783996" y="6188140"/>
              <a:ext cx="301686" cy="369332"/>
            </a:xfrm>
            <a:prstGeom prst="rect">
              <a:avLst/>
            </a:prstGeom>
            <a:noFill/>
          </p:spPr>
          <p:txBody>
            <a:bodyPr wrap="none" rtlCol="0">
              <a:spAutoFit/>
            </a:bodyPr>
            <a:lstStyle/>
            <a:p>
              <a:r>
                <a:rPr lang="en-US" dirty="0">
                  <a:solidFill>
                    <a:srgbClr val="FF33CC"/>
                  </a:solidFill>
                </a:rPr>
                <a:t>7</a:t>
              </a:r>
            </a:p>
          </p:txBody>
        </p:sp>
      </p:grpSp>
    </p:spTree>
    <p:extLst>
      <p:ext uri="{BB962C8B-B14F-4D97-AF65-F5344CB8AC3E}">
        <p14:creationId xmlns:p14="http://schemas.microsoft.com/office/powerpoint/2010/main" val="12329516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Place Heap Sort (Second Percolate Down)</a:t>
            </a:r>
          </a:p>
        </p:txBody>
      </p:sp>
      <p:sp>
        <p:nvSpPr>
          <p:cNvPr id="3" name="Content Placeholder 2"/>
          <p:cNvSpPr>
            <a:spLocks noGrp="1"/>
          </p:cNvSpPr>
          <p:nvPr>
            <p:ph idx="1"/>
          </p:nvPr>
        </p:nvSpPr>
        <p:spPr>
          <a:xfrm>
            <a:off x="1981200" y="1214121"/>
            <a:ext cx="8458200" cy="1219201"/>
          </a:xfrm>
        </p:spPr>
        <p:txBody>
          <a:bodyPr>
            <a:normAutofit lnSpcReduction="10000"/>
          </a:bodyPr>
          <a:lstStyle/>
          <a:p>
            <a:r>
              <a:rPr lang="en-US" dirty="0">
                <a:solidFill>
                  <a:schemeClr val="accent1"/>
                </a:solidFill>
              </a:rPr>
              <a:t>Idea</a:t>
            </a:r>
            <a:r>
              <a:rPr lang="en-US" dirty="0"/>
              <a:t>: When extracting an element from the heap, swap it with the last item of the heap then “pretend” the heap is one item shorter</a:t>
            </a:r>
            <a:endParaRPr lang="en-US" dirty="0">
              <a:solidFill>
                <a:srgbClr val="FF33CC"/>
              </a:solidFill>
            </a:endParaRPr>
          </a:p>
        </p:txBody>
      </p:sp>
      <p:grpSp>
        <p:nvGrpSpPr>
          <p:cNvPr id="6" name="Group 5" descr="Next we percolate down from the root to repair the heap property.">
            <a:extLst>
              <a:ext uri="{FF2B5EF4-FFF2-40B4-BE49-F238E27FC236}">
                <a16:creationId xmlns:a16="http://schemas.microsoft.com/office/drawing/2014/main" id="{9C3D8AAF-0192-6CAE-27A9-97F54044BAF1}"/>
              </a:ext>
            </a:extLst>
          </p:cNvPr>
          <p:cNvGrpSpPr/>
          <p:nvPr/>
        </p:nvGrpSpPr>
        <p:grpSpPr>
          <a:xfrm>
            <a:off x="2590801" y="2357121"/>
            <a:ext cx="6934200" cy="4200351"/>
            <a:chOff x="2590801" y="2357121"/>
            <a:chExt cx="6934200" cy="4200351"/>
          </a:xfrm>
        </p:grpSpPr>
        <p:sp>
          <p:nvSpPr>
            <p:cNvPr id="5" name="Oval 4"/>
            <p:cNvSpPr/>
            <p:nvPr/>
          </p:nvSpPr>
          <p:spPr>
            <a:xfrm>
              <a:off x="5996855" y="323087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99" name="Oval 98"/>
            <p:cNvSpPr/>
            <p:nvPr/>
          </p:nvSpPr>
          <p:spPr>
            <a:xfrm>
              <a:off x="4191001" y="3905809"/>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100" name="Oval 99"/>
            <p:cNvSpPr/>
            <p:nvPr/>
          </p:nvSpPr>
          <p:spPr>
            <a:xfrm>
              <a:off x="7858499" y="3877433"/>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101" name="Oval 100"/>
            <p:cNvSpPr/>
            <p:nvPr/>
          </p:nvSpPr>
          <p:spPr>
            <a:xfrm>
              <a:off x="3200401" y="460702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02" name="Oval 101"/>
            <p:cNvSpPr/>
            <p:nvPr/>
          </p:nvSpPr>
          <p:spPr>
            <a:xfrm>
              <a:off x="5211206" y="4648888"/>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03" name="Oval 102"/>
            <p:cNvSpPr/>
            <p:nvPr/>
          </p:nvSpPr>
          <p:spPr>
            <a:xfrm>
              <a:off x="6934201" y="456551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04" name="Oval 103"/>
            <p:cNvSpPr/>
            <p:nvPr/>
          </p:nvSpPr>
          <p:spPr>
            <a:xfrm>
              <a:off x="8836924" y="456551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05" name="Oval 104"/>
            <p:cNvSpPr/>
            <p:nvPr/>
          </p:nvSpPr>
          <p:spPr>
            <a:xfrm>
              <a:off x="2590801" y="557626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cxnSp>
          <p:nvCxnSpPr>
            <p:cNvPr id="7" name="Straight Connector 6"/>
            <p:cNvCxnSpPr>
              <a:stCxn id="5" idx="2"/>
              <a:endCxn id="99" idx="7"/>
            </p:cNvCxnSpPr>
            <p:nvPr/>
          </p:nvCxnSpPr>
          <p:spPr>
            <a:xfrm flipH="1">
              <a:off x="4778310" y="3574909"/>
              <a:ext cx="1218544" cy="431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5" idx="6"/>
              <a:endCxn id="100" idx="1"/>
            </p:cNvCxnSpPr>
            <p:nvPr/>
          </p:nvCxnSpPr>
          <p:spPr>
            <a:xfrm>
              <a:off x="6684931" y="3574909"/>
              <a:ext cx="1274334" cy="4032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102" idx="1"/>
              <a:endCxn id="99" idx="5"/>
            </p:cNvCxnSpPr>
            <p:nvPr/>
          </p:nvCxnSpPr>
          <p:spPr>
            <a:xfrm flipH="1" flipV="1">
              <a:off x="4778310" y="4493118"/>
              <a:ext cx="533662" cy="2565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101" idx="7"/>
              <a:endCxn id="99" idx="3"/>
            </p:cNvCxnSpPr>
            <p:nvPr/>
          </p:nvCxnSpPr>
          <p:spPr>
            <a:xfrm flipV="1">
              <a:off x="3787711" y="4493118"/>
              <a:ext cx="504057" cy="2146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105" idx="0"/>
              <a:endCxn id="101" idx="3"/>
            </p:cNvCxnSpPr>
            <p:nvPr/>
          </p:nvCxnSpPr>
          <p:spPr>
            <a:xfrm flipV="1">
              <a:off x="2934839" y="5194333"/>
              <a:ext cx="366328" cy="381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03" idx="7"/>
              <a:endCxn id="100" idx="3"/>
            </p:cNvCxnSpPr>
            <p:nvPr/>
          </p:nvCxnSpPr>
          <p:spPr>
            <a:xfrm flipV="1">
              <a:off x="7521511" y="4464742"/>
              <a:ext cx="437755"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104" idx="1"/>
              <a:endCxn id="100" idx="5"/>
            </p:cNvCxnSpPr>
            <p:nvPr/>
          </p:nvCxnSpPr>
          <p:spPr>
            <a:xfrm flipH="1" flipV="1">
              <a:off x="8445808" y="4464742"/>
              <a:ext cx="491882"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2964445" y="2357121"/>
              <a:ext cx="5336453" cy="537354"/>
              <a:chOff x="1978924" y="2722180"/>
              <a:chExt cx="5336453" cy="537354"/>
            </a:xfrm>
          </p:grpSpPr>
          <p:grpSp>
            <p:nvGrpSpPr>
              <p:cNvPr id="86" name="Group 85"/>
              <p:cNvGrpSpPr/>
              <p:nvPr/>
            </p:nvGrpSpPr>
            <p:grpSpPr>
              <a:xfrm>
                <a:off x="1978924" y="2726121"/>
                <a:ext cx="4802307" cy="533413"/>
                <a:chOff x="1978924" y="2971800"/>
                <a:chExt cx="4802307" cy="533413"/>
              </a:xfrm>
            </p:grpSpPr>
            <p:sp>
              <p:nvSpPr>
                <p:cNvPr id="88" name="Rectangle 87"/>
                <p:cNvSpPr/>
                <p:nvPr/>
              </p:nvSpPr>
              <p:spPr>
                <a:xfrm>
                  <a:off x="1978924" y="29718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89" name="Rectangle 88"/>
                <p:cNvSpPr/>
                <p:nvPr/>
              </p:nvSpPr>
              <p:spPr>
                <a:xfrm>
                  <a:off x="2512893" y="29718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90" name="Rectangle 89"/>
                <p:cNvSpPr/>
                <p:nvPr/>
              </p:nvSpPr>
              <p:spPr>
                <a:xfrm>
                  <a:off x="3046293"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91" name="Rectangle 90"/>
                <p:cNvSpPr/>
                <p:nvPr/>
              </p:nvSpPr>
              <p:spPr>
                <a:xfrm>
                  <a:off x="3579693" y="29718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92" name="Rectangle 91"/>
                <p:cNvSpPr/>
                <p:nvPr/>
              </p:nvSpPr>
              <p:spPr>
                <a:xfrm>
                  <a:off x="41136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93" name="Rectangle 92"/>
                <p:cNvSpPr/>
                <p:nvPr/>
              </p:nvSpPr>
              <p:spPr>
                <a:xfrm>
                  <a:off x="46470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94" name="Rectangle 93"/>
                <p:cNvSpPr/>
                <p:nvPr/>
              </p:nvSpPr>
              <p:spPr>
                <a:xfrm>
                  <a:off x="51804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95" name="Rectangle 94"/>
                <p:cNvSpPr/>
                <p:nvPr/>
              </p:nvSpPr>
              <p:spPr>
                <a:xfrm>
                  <a:off x="5714520" y="2971813"/>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96" name="Rectangle 95"/>
                <p:cNvSpPr/>
                <p:nvPr/>
              </p:nvSpPr>
              <p:spPr>
                <a:xfrm>
                  <a:off x="6247831" y="2971800"/>
                  <a:ext cx="533400" cy="533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grpSp>
          <p:sp>
            <p:nvSpPr>
              <p:cNvPr id="116" name="Rectangle 115"/>
              <p:cNvSpPr/>
              <p:nvPr/>
            </p:nvSpPr>
            <p:spPr>
              <a:xfrm>
                <a:off x="6781977" y="2722180"/>
                <a:ext cx="533400" cy="533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grpSp>
        <p:sp>
          <p:nvSpPr>
            <p:cNvPr id="29" name="TextBox 28"/>
            <p:cNvSpPr txBox="1"/>
            <p:nvPr/>
          </p:nvSpPr>
          <p:spPr>
            <a:xfrm>
              <a:off x="3085381" y="2879274"/>
              <a:ext cx="301686" cy="369332"/>
            </a:xfrm>
            <a:prstGeom prst="rect">
              <a:avLst/>
            </a:prstGeom>
            <a:noFill/>
          </p:spPr>
          <p:txBody>
            <a:bodyPr wrap="none" rtlCol="0">
              <a:spAutoFit/>
            </a:bodyPr>
            <a:lstStyle/>
            <a:p>
              <a:r>
                <a:rPr lang="en-US" dirty="0">
                  <a:solidFill>
                    <a:srgbClr val="FF33CC"/>
                  </a:solidFill>
                </a:rPr>
                <a:t>0</a:t>
              </a:r>
            </a:p>
          </p:txBody>
        </p:sp>
        <p:sp>
          <p:nvSpPr>
            <p:cNvPr id="118" name="TextBox 117"/>
            <p:cNvSpPr txBox="1"/>
            <p:nvPr/>
          </p:nvSpPr>
          <p:spPr>
            <a:xfrm>
              <a:off x="3618781" y="2879274"/>
              <a:ext cx="301686" cy="369332"/>
            </a:xfrm>
            <a:prstGeom prst="rect">
              <a:avLst/>
            </a:prstGeom>
            <a:noFill/>
          </p:spPr>
          <p:txBody>
            <a:bodyPr wrap="none" rtlCol="0">
              <a:spAutoFit/>
            </a:bodyPr>
            <a:lstStyle/>
            <a:p>
              <a:r>
                <a:rPr lang="en-US" dirty="0">
                  <a:solidFill>
                    <a:srgbClr val="FF33CC"/>
                  </a:solidFill>
                </a:rPr>
                <a:t>1</a:t>
              </a:r>
            </a:p>
          </p:txBody>
        </p:sp>
        <p:sp>
          <p:nvSpPr>
            <p:cNvPr id="119" name="TextBox 118"/>
            <p:cNvSpPr txBox="1"/>
            <p:nvPr/>
          </p:nvSpPr>
          <p:spPr>
            <a:xfrm>
              <a:off x="4152750" y="2879274"/>
              <a:ext cx="301686" cy="369332"/>
            </a:xfrm>
            <a:prstGeom prst="rect">
              <a:avLst/>
            </a:prstGeom>
            <a:noFill/>
          </p:spPr>
          <p:txBody>
            <a:bodyPr wrap="none" rtlCol="0">
              <a:spAutoFit/>
            </a:bodyPr>
            <a:lstStyle/>
            <a:p>
              <a:r>
                <a:rPr lang="en-US" dirty="0">
                  <a:solidFill>
                    <a:srgbClr val="FF33CC"/>
                  </a:solidFill>
                </a:rPr>
                <a:t>2</a:t>
              </a:r>
            </a:p>
          </p:txBody>
        </p:sp>
        <p:sp>
          <p:nvSpPr>
            <p:cNvPr id="120" name="TextBox 119"/>
            <p:cNvSpPr txBox="1"/>
            <p:nvPr/>
          </p:nvSpPr>
          <p:spPr>
            <a:xfrm>
              <a:off x="4686150" y="2879274"/>
              <a:ext cx="301686" cy="369332"/>
            </a:xfrm>
            <a:prstGeom prst="rect">
              <a:avLst/>
            </a:prstGeom>
            <a:noFill/>
          </p:spPr>
          <p:txBody>
            <a:bodyPr wrap="none" rtlCol="0">
              <a:spAutoFit/>
            </a:bodyPr>
            <a:lstStyle/>
            <a:p>
              <a:r>
                <a:rPr lang="en-US" dirty="0">
                  <a:solidFill>
                    <a:srgbClr val="FF33CC"/>
                  </a:solidFill>
                </a:rPr>
                <a:t>3</a:t>
              </a:r>
            </a:p>
          </p:txBody>
        </p:sp>
        <p:sp>
          <p:nvSpPr>
            <p:cNvPr id="121" name="TextBox 120"/>
            <p:cNvSpPr txBox="1"/>
            <p:nvPr/>
          </p:nvSpPr>
          <p:spPr>
            <a:xfrm>
              <a:off x="5217138" y="2879274"/>
              <a:ext cx="301686" cy="369332"/>
            </a:xfrm>
            <a:prstGeom prst="rect">
              <a:avLst/>
            </a:prstGeom>
            <a:noFill/>
          </p:spPr>
          <p:txBody>
            <a:bodyPr wrap="none" rtlCol="0">
              <a:spAutoFit/>
            </a:bodyPr>
            <a:lstStyle/>
            <a:p>
              <a:r>
                <a:rPr lang="en-US" dirty="0">
                  <a:solidFill>
                    <a:srgbClr val="FF33CC"/>
                  </a:solidFill>
                </a:rPr>
                <a:t>4</a:t>
              </a:r>
            </a:p>
          </p:txBody>
        </p:sp>
        <p:sp>
          <p:nvSpPr>
            <p:cNvPr id="122" name="TextBox 121"/>
            <p:cNvSpPr txBox="1"/>
            <p:nvPr/>
          </p:nvSpPr>
          <p:spPr>
            <a:xfrm>
              <a:off x="5695168" y="2879274"/>
              <a:ext cx="301686" cy="369332"/>
            </a:xfrm>
            <a:prstGeom prst="rect">
              <a:avLst/>
            </a:prstGeom>
            <a:noFill/>
          </p:spPr>
          <p:txBody>
            <a:bodyPr wrap="none" rtlCol="0">
              <a:spAutoFit/>
            </a:bodyPr>
            <a:lstStyle/>
            <a:p>
              <a:r>
                <a:rPr lang="en-US" dirty="0">
                  <a:solidFill>
                    <a:srgbClr val="FF33CC"/>
                  </a:solidFill>
                </a:rPr>
                <a:t>5</a:t>
              </a:r>
            </a:p>
          </p:txBody>
        </p:sp>
        <p:sp>
          <p:nvSpPr>
            <p:cNvPr id="123" name="TextBox 122"/>
            <p:cNvSpPr txBox="1"/>
            <p:nvPr/>
          </p:nvSpPr>
          <p:spPr>
            <a:xfrm>
              <a:off x="6286919" y="2879274"/>
              <a:ext cx="301686" cy="369332"/>
            </a:xfrm>
            <a:prstGeom prst="rect">
              <a:avLst/>
            </a:prstGeom>
            <a:noFill/>
          </p:spPr>
          <p:txBody>
            <a:bodyPr wrap="none" rtlCol="0">
              <a:spAutoFit/>
            </a:bodyPr>
            <a:lstStyle/>
            <a:p>
              <a:r>
                <a:rPr lang="en-US" dirty="0">
                  <a:solidFill>
                    <a:srgbClr val="FF33CC"/>
                  </a:solidFill>
                </a:rPr>
                <a:t>6</a:t>
              </a:r>
            </a:p>
          </p:txBody>
        </p:sp>
        <p:sp>
          <p:nvSpPr>
            <p:cNvPr id="124" name="TextBox 123"/>
            <p:cNvSpPr txBox="1"/>
            <p:nvPr/>
          </p:nvSpPr>
          <p:spPr>
            <a:xfrm>
              <a:off x="6820319" y="2879274"/>
              <a:ext cx="301686" cy="369332"/>
            </a:xfrm>
            <a:prstGeom prst="rect">
              <a:avLst/>
            </a:prstGeom>
            <a:noFill/>
          </p:spPr>
          <p:txBody>
            <a:bodyPr wrap="none" rtlCol="0">
              <a:spAutoFit/>
            </a:bodyPr>
            <a:lstStyle/>
            <a:p>
              <a:r>
                <a:rPr lang="en-US" dirty="0">
                  <a:solidFill>
                    <a:srgbClr val="FF33CC"/>
                  </a:solidFill>
                </a:rPr>
                <a:t>7</a:t>
              </a:r>
            </a:p>
          </p:txBody>
        </p:sp>
        <p:sp>
          <p:nvSpPr>
            <p:cNvPr id="125" name="TextBox 124"/>
            <p:cNvSpPr txBox="1"/>
            <p:nvPr/>
          </p:nvSpPr>
          <p:spPr>
            <a:xfrm>
              <a:off x="7354288" y="2879274"/>
              <a:ext cx="301686" cy="369332"/>
            </a:xfrm>
            <a:prstGeom prst="rect">
              <a:avLst/>
            </a:prstGeom>
            <a:noFill/>
          </p:spPr>
          <p:txBody>
            <a:bodyPr wrap="none" rtlCol="0">
              <a:spAutoFit/>
            </a:bodyPr>
            <a:lstStyle/>
            <a:p>
              <a:r>
                <a:rPr lang="en-US" dirty="0">
                  <a:solidFill>
                    <a:srgbClr val="FF33CC"/>
                  </a:solidFill>
                </a:rPr>
                <a:t>8</a:t>
              </a:r>
            </a:p>
          </p:txBody>
        </p:sp>
        <p:sp>
          <p:nvSpPr>
            <p:cNvPr id="126" name="TextBox 125"/>
            <p:cNvSpPr txBox="1"/>
            <p:nvPr/>
          </p:nvSpPr>
          <p:spPr>
            <a:xfrm>
              <a:off x="7887688" y="2879274"/>
              <a:ext cx="301686" cy="369332"/>
            </a:xfrm>
            <a:prstGeom prst="rect">
              <a:avLst/>
            </a:prstGeom>
            <a:noFill/>
          </p:spPr>
          <p:txBody>
            <a:bodyPr wrap="none" rtlCol="0">
              <a:spAutoFit/>
            </a:bodyPr>
            <a:lstStyle/>
            <a:p>
              <a:r>
                <a:rPr lang="en-US" dirty="0">
                  <a:solidFill>
                    <a:srgbClr val="FF33CC"/>
                  </a:solidFill>
                </a:rPr>
                <a:t>9</a:t>
              </a:r>
            </a:p>
          </p:txBody>
        </p:sp>
        <p:sp>
          <p:nvSpPr>
            <p:cNvPr id="128" name="TextBox 127"/>
            <p:cNvSpPr txBox="1"/>
            <p:nvPr/>
          </p:nvSpPr>
          <p:spPr>
            <a:xfrm>
              <a:off x="6190049" y="3940256"/>
              <a:ext cx="301686" cy="369332"/>
            </a:xfrm>
            <a:prstGeom prst="rect">
              <a:avLst/>
            </a:prstGeom>
            <a:noFill/>
          </p:spPr>
          <p:txBody>
            <a:bodyPr wrap="none" rtlCol="0">
              <a:spAutoFit/>
            </a:bodyPr>
            <a:lstStyle/>
            <a:p>
              <a:r>
                <a:rPr lang="en-US" dirty="0">
                  <a:solidFill>
                    <a:srgbClr val="FF33CC"/>
                  </a:solidFill>
                </a:rPr>
                <a:t>0</a:t>
              </a:r>
            </a:p>
          </p:txBody>
        </p:sp>
        <p:sp>
          <p:nvSpPr>
            <p:cNvPr id="129" name="TextBox 128"/>
            <p:cNvSpPr txBox="1"/>
            <p:nvPr/>
          </p:nvSpPr>
          <p:spPr>
            <a:xfrm>
              <a:off x="4384195" y="4600611"/>
              <a:ext cx="301686" cy="369332"/>
            </a:xfrm>
            <a:prstGeom prst="rect">
              <a:avLst/>
            </a:prstGeom>
            <a:noFill/>
          </p:spPr>
          <p:txBody>
            <a:bodyPr wrap="none" rtlCol="0">
              <a:spAutoFit/>
            </a:bodyPr>
            <a:lstStyle/>
            <a:p>
              <a:r>
                <a:rPr lang="en-US" dirty="0">
                  <a:solidFill>
                    <a:srgbClr val="FF33CC"/>
                  </a:solidFill>
                </a:rPr>
                <a:t>1</a:t>
              </a:r>
            </a:p>
          </p:txBody>
        </p:sp>
        <p:sp>
          <p:nvSpPr>
            <p:cNvPr id="130" name="TextBox 129"/>
            <p:cNvSpPr txBox="1"/>
            <p:nvPr/>
          </p:nvSpPr>
          <p:spPr>
            <a:xfrm>
              <a:off x="8051693" y="4540215"/>
              <a:ext cx="301686" cy="369332"/>
            </a:xfrm>
            <a:prstGeom prst="rect">
              <a:avLst/>
            </a:prstGeom>
            <a:noFill/>
          </p:spPr>
          <p:txBody>
            <a:bodyPr wrap="none" rtlCol="0">
              <a:spAutoFit/>
            </a:bodyPr>
            <a:lstStyle/>
            <a:p>
              <a:r>
                <a:rPr lang="en-US" dirty="0">
                  <a:solidFill>
                    <a:srgbClr val="FF33CC"/>
                  </a:solidFill>
                </a:rPr>
                <a:t>2</a:t>
              </a:r>
            </a:p>
          </p:txBody>
        </p:sp>
        <p:sp>
          <p:nvSpPr>
            <p:cNvPr id="131" name="TextBox 130"/>
            <p:cNvSpPr txBox="1"/>
            <p:nvPr/>
          </p:nvSpPr>
          <p:spPr>
            <a:xfrm>
              <a:off x="3352081" y="5295100"/>
              <a:ext cx="301686" cy="369332"/>
            </a:xfrm>
            <a:prstGeom prst="rect">
              <a:avLst/>
            </a:prstGeom>
            <a:noFill/>
          </p:spPr>
          <p:txBody>
            <a:bodyPr wrap="none" rtlCol="0">
              <a:spAutoFit/>
            </a:bodyPr>
            <a:lstStyle/>
            <a:p>
              <a:r>
                <a:rPr lang="en-US" dirty="0">
                  <a:solidFill>
                    <a:srgbClr val="FF33CC"/>
                  </a:solidFill>
                </a:rPr>
                <a:t>3</a:t>
              </a:r>
            </a:p>
          </p:txBody>
        </p:sp>
        <p:sp>
          <p:nvSpPr>
            <p:cNvPr id="132" name="TextBox 131"/>
            <p:cNvSpPr txBox="1"/>
            <p:nvPr/>
          </p:nvSpPr>
          <p:spPr>
            <a:xfrm>
              <a:off x="7122005" y="5236197"/>
              <a:ext cx="301686" cy="369332"/>
            </a:xfrm>
            <a:prstGeom prst="rect">
              <a:avLst/>
            </a:prstGeom>
            <a:noFill/>
          </p:spPr>
          <p:txBody>
            <a:bodyPr wrap="none" rtlCol="0">
              <a:spAutoFit/>
            </a:bodyPr>
            <a:lstStyle/>
            <a:p>
              <a:r>
                <a:rPr lang="en-US" dirty="0">
                  <a:solidFill>
                    <a:srgbClr val="FF33CC"/>
                  </a:solidFill>
                </a:rPr>
                <a:t>5</a:t>
              </a:r>
            </a:p>
          </p:txBody>
        </p:sp>
        <p:sp>
          <p:nvSpPr>
            <p:cNvPr id="133" name="TextBox 132"/>
            <p:cNvSpPr txBox="1"/>
            <p:nvPr/>
          </p:nvSpPr>
          <p:spPr>
            <a:xfrm>
              <a:off x="5404400" y="5332422"/>
              <a:ext cx="301686" cy="369332"/>
            </a:xfrm>
            <a:prstGeom prst="rect">
              <a:avLst/>
            </a:prstGeom>
            <a:noFill/>
          </p:spPr>
          <p:txBody>
            <a:bodyPr wrap="none" rtlCol="0">
              <a:spAutoFit/>
            </a:bodyPr>
            <a:lstStyle/>
            <a:p>
              <a:r>
                <a:rPr lang="en-US" dirty="0">
                  <a:solidFill>
                    <a:srgbClr val="FF33CC"/>
                  </a:solidFill>
                </a:rPr>
                <a:t>4</a:t>
              </a:r>
            </a:p>
          </p:txBody>
        </p:sp>
        <p:sp>
          <p:nvSpPr>
            <p:cNvPr id="134" name="TextBox 133"/>
            <p:cNvSpPr txBox="1"/>
            <p:nvPr/>
          </p:nvSpPr>
          <p:spPr>
            <a:xfrm>
              <a:off x="9030118" y="5253586"/>
              <a:ext cx="301686" cy="369332"/>
            </a:xfrm>
            <a:prstGeom prst="rect">
              <a:avLst/>
            </a:prstGeom>
            <a:noFill/>
          </p:spPr>
          <p:txBody>
            <a:bodyPr wrap="none" rtlCol="0">
              <a:spAutoFit/>
            </a:bodyPr>
            <a:lstStyle/>
            <a:p>
              <a:r>
                <a:rPr lang="en-US" dirty="0">
                  <a:solidFill>
                    <a:srgbClr val="FF33CC"/>
                  </a:solidFill>
                </a:rPr>
                <a:t>6</a:t>
              </a:r>
            </a:p>
          </p:txBody>
        </p:sp>
        <p:sp>
          <p:nvSpPr>
            <p:cNvPr id="135" name="TextBox 134"/>
            <p:cNvSpPr txBox="1"/>
            <p:nvPr/>
          </p:nvSpPr>
          <p:spPr>
            <a:xfrm>
              <a:off x="2783996" y="6188140"/>
              <a:ext cx="301686" cy="369332"/>
            </a:xfrm>
            <a:prstGeom prst="rect">
              <a:avLst/>
            </a:prstGeom>
            <a:noFill/>
          </p:spPr>
          <p:txBody>
            <a:bodyPr wrap="none" rtlCol="0">
              <a:spAutoFit/>
            </a:bodyPr>
            <a:lstStyle/>
            <a:p>
              <a:r>
                <a:rPr lang="en-US" dirty="0">
                  <a:solidFill>
                    <a:srgbClr val="FF33CC"/>
                  </a:solidFill>
                </a:rPr>
                <a:t>7</a:t>
              </a:r>
            </a:p>
          </p:txBody>
        </p:sp>
      </p:grpSp>
    </p:spTree>
    <p:extLst>
      <p:ext uri="{BB962C8B-B14F-4D97-AF65-F5344CB8AC3E}">
        <p14:creationId xmlns:p14="http://schemas.microsoft.com/office/powerpoint/2010/main" val="4872297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Place Heap Sort (Third Extract)</a:t>
            </a:r>
          </a:p>
        </p:txBody>
      </p:sp>
      <p:sp>
        <p:nvSpPr>
          <p:cNvPr id="3" name="Content Placeholder 2"/>
          <p:cNvSpPr>
            <a:spLocks noGrp="1"/>
          </p:cNvSpPr>
          <p:nvPr>
            <p:ph idx="1"/>
          </p:nvPr>
        </p:nvSpPr>
        <p:spPr>
          <a:xfrm>
            <a:off x="1981200" y="1214121"/>
            <a:ext cx="8458200" cy="1219201"/>
          </a:xfrm>
        </p:spPr>
        <p:txBody>
          <a:bodyPr>
            <a:normAutofit lnSpcReduction="10000"/>
          </a:bodyPr>
          <a:lstStyle/>
          <a:p>
            <a:r>
              <a:rPr lang="en-US" dirty="0">
                <a:solidFill>
                  <a:schemeClr val="accent1"/>
                </a:solidFill>
              </a:rPr>
              <a:t>Idea</a:t>
            </a:r>
            <a:r>
              <a:rPr lang="en-US" dirty="0"/>
              <a:t>: When extracting an element from the heap, swap it with the last item of the heap then “pretend” the heap is one item shorter</a:t>
            </a:r>
            <a:endParaRPr lang="en-US" dirty="0">
              <a:solidFill>
                <a:srgbClr val="FF33CC"/>
              </a:solidFill>
            </a:endParaRPr>
          </a:p>
        </p:txBody>
      </p:sp>
      <p:grpSp>
        <p:nvGrpSpPr>
          <p:cNvPr id="6" name="Group 5" descr="Now we extract again, removing the largest item, moving it to the freed-up index in the array.">
            <a:extLst>
              <a:ext uri="{FF2B5EF4-FFF2-40B4-BE49-F238E27FC236}">
                <a16:creationId xmlns:a16="http://schemas.microsoft.com/office/drawing/2014/main" id="{9FBBFED5-BDCA-6FC4-1D8E-94C57769DE62}"/>
              </a:ext>
            </a:extLst>
          </p:cNvPr>
          <p:cNvGrpSpPr/>
          <p:nvPr/>
        </p:nvGrpSpPr>
        <p:grpSpPr>
          <a:xfrm>
            <a:off x="2964445" y="2357121"/>
            <a:ext cx="6560556" cy="3344633"/>
            <a:chOff x="2964445" y="2357121"/>
            <a:chExt cx="6560556" cy="3344633"/>
          </a:xfrm>
        </p:grpSpPr>
        <p:sp>
          <p:nvSpPr>
            <p:cNvPr id="5" name="Oval 4"/>
            <p:cNvSpPr/>
            <p:nvPr/>
          </p:nvSpPr>
          <p:spPr>
            <a:xfrm>
              <a:off x="5996855" y="3230870"/>
              <a:ext cx="688077" cy="688077"/>
            </a:xfrm>
            <a:prstGeom prst="ellipse">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99" name="Oval 98"/>
            <p:cNvSpPr/>
            <p:nvPr/>
          </p:nvSpPr>
          <p:spPr>
            <a:xfrm>
              <a:off x="4191001" y="3905809"/>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100" name="Oval 99"/>
            <p:cNvSpPr/>
            <p:nvPr/>
          </p:nvSpPr>
          <p:spPr>
            <a:xfrm>
              <a:off x="7858499" y="3877433"/>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101" name="Oval 100"/>
            <p:cNvSpPr/>
            <p:nvPr/>
          </p:nvSpPr>
          <p:spPr>
            <a:xfrm>
              <a:off x="3200401" y="460702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02" name="Oval 101"/>
            <p:cNvSpPr/>
            <p:nvPr/>
          </p:nvSpPr>
          <p:spPr>
            <a:xfrm>
              <a:off x="5211206" y="4648888"/>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03" name="Oval 102"/>
            <p:cNvSpPr/>
            <p:nvPr/>
          </p:nvSpPr>
          <p:spPr>
            <a:xfrm>
              <a:off x="6934201" y="456551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04" name="Oval 103"/>
            <p:cNvSpPr/>
            <p:nvPr/>
          </p:nvSpPr>
          <p:spPr>
            <a:xfrm>
              <a:off x="8836924" y="456551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cxnSp>
          <p:nvCxnSpPr>
            <p:cNvPr id="7" name="Straight Connector 6"/>
            <p:cNvCxnSpPr>
              <a:stCxn id="5" idx="2"/>
              <a:endCxn id="99" idx="7"/>
            </p:cNvCxnSpPr>
            <p:nvPr/>
          </p:nvCxnSpPr>
          <p:spPr>
            <a:xfrm flipH="1">
              <a:off x="4778310" y="3574909"/>
              <a:ext cx="1218544" cy="431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5" idx="6"/>
              <a:endCxn id="100" idx="1"/>
            </p:cNvCxnSpPr>
            <p:nvPr/>
          </p:nvCxnSpPr>
          <p:spPr>
            <a:xfrm>
              <a:off x="6684931" y="3574909"/>
              <a:ext cx="1274334" cy="4032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102" idx="1"/>
              <a:endCxn id="99" idx="5"/>
            </p:cNvCxnSpPr>
            <p:nvPr/>
          </p:nvCxnSpPr>
          <p:spPr>
            <a:xfrm flipH="1" flipV="1">
              <a:off x="4778310" y="4493118"/>
              <a:ext cx="533662" cy="2565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101" idx="7"/>
              <a:endCxn id="99" idx="3"/>
            </p:cNvCxnSpPr>
            <p:nvPr/>
          </p:nvCxnSpPr>
          <p:spPr>
            <a:xfrm flipV="1">
              <a:off x="3787711" y="4493118"/>
              <a:ext cx="504057" cy="2146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03" idx="7"/>
              <a:endCxn id="100" idx="3"/>
            </p:cNvCxnSpPr>
            <p:nvPr/>
          </p:nvCxnSpPr>
          <p:spPr>
            <a:xfrm flipV="1">
              <a:off x="7521511" y="4464742"/>
              <a:ext cx="437755"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104" idx="1"/>
              <a:endCxn id="100" idx="5"/>
            </p:cNvCxnSpPr>
            <p:nvPr/>
          </p:nvCxnSpPr>
          <p:spPr>
            <a:xfrm flipH="1" flipV="1">
              <a:off x="8445808" y="4464742"/>
              <a:ext cx="491882"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2964445" y="2357121"/>
              <a:ext cx="5336453" cy="537354"/>
              <a:chOff x="1978924" y="2722180"/>
              <a:chExt cx="5336453" cy="537354"/>
            </a:xfrm>
          </p:grpSpPr>
          <p:grpSp>
            <p:nvGrpSpPr>
              <p:cNvPr id="86" name="Group 85"/>
              <p:cNvGrpSpPr/>
              <p:nvPr/>
            </p:nvGrpSpPr>
            <p:grpSpPr>
              <a:xfrm>
                <a:off x="1978924" y="2726121"/>
                <a:ext cx="4802307" cy="533413"/>
                <a:chOff x="1978924" y="2971800"/>
                <a:chExt cx="4802307" cy="533413"/>
              </a:xfrm>
            </p:grpSpPr>
            <p:sp>
              <p:nvSpPr>
                <p:cNvPr id="88" name="Rectangle 87"/>
                <p:cNvSpPr/>
                <p:nvPr/>
              </p:nvSpPr>
              <p:spPr>
                <a:xfrm>
                  <a:off x="1978924" y="2971800"/>
                  <a:ext cx="533400" cy="5334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89" name="Rectangle 88"/>
                <p:cNvSpPr/>
                <p:nvPr/>
              </p:nvSpPr>
              <p:spPr>
                <a:xfrm>
                  <a:off x="2512893" y="29718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90" name="Rectangle 89"/>
                <p:cNvSpPr/>
                <p:nvPr/>
              </p:nvSpPr>
              <p:spPr>
                <a:xfrm>
                  <a:off x="3046293"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91" name="Rectangle 90"/>
                <p:cNvSpPr/>
                <p:nvPr/>
              </p:nvSpPr>
              <p:spPr>
                <a:xfrm>
                  <a:off x="3579693" y="29718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92" name="Rectangle 91"/>
                <p:cNvSpPr/>
                <p:nvPr/>
              </p:nvSpPr>
              <p:spPr>
                <a:xfrm>
                  <a:off x="41136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93" name="Rectangle 92"/>
                <p:cNvSpPr/>
                <p:nvPr/>
              </p:nvSpPr>
              <p:spPr>
                <a:xfrm>
                  <a:off x="46470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94" name="Rectangle 93"/>
                <p:cNvSpPr/>
                <p:nvPr/>
              </p:nvSpPr>
              <p:spPr>
                <a:xfrm>
                  <a:off x="51804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95" name="Rectangle 94"/>
                <p:cNvSpPr/>
                <p:nvPr/>
              </p:nvSpPr>
              <p:spPr>
                <a:xfrm>
                  <a:off x="5714520" y="2971813"/>
                  <a:ext cx="533400" cy="533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96" name="Rectangle 95"/>
                <p:cNvSpPr/>
                <p:nvPr/>
              </p:nvSpPr>
              <p:spPr>
                <a:xfrm>
                  <a:off x="6247831" y="2971800"/>
                  <a:ext cx="533400" cy="533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grpSp>
          <p:sp>
            <p:nvSpPr>
              <p:cNvPr id="116" name="Rectangle 115"/>
              <p:cNvSpPr/>
              <p:nvPr/>
            </p:nvSpPr>
            <p:spPr>
              <a:xfrm>
                <a:off x="6781977" y="2722180"/>
                <a:ext cx="533400" cy="533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grpSp>
        <p:sp>
          <p:nvSpPr>
            <p:cNvPr id="29" name="TextBox 28"/>
            <p:cNvSpPr txBox="1"/>
            <p:nvPr/>
          </p:nvSpPr>
          <p:spPr>
            <a:xfrm>
              <a:off x="3085381" y="2879274"/>
              <a:ext cx="301686" cy="369332"/>
            </a:xfrm>
            <a:prstGeom prst="rect">
              <a:avLst/>
            </a:prstGeom>
            <a:noFill/>
          </p:spPr>
          <p:txBody>
            <a:bodyPr wrap="none" rtlCol="0">
              <a:spAutoFit/>
            </a:bodyPr>
            <a:lstStyle/>
            <a:p>
              <a:r>
                <a:rPr lang="en-US" dirty="0">
                  <a:solidFill>
                    <a:srgbClr val="FF33CC"/>
                  </a:solidFill>
                </a:rPr>
                <a:t>0</a:t>
              </a:r>
            </a:p>
          </p:txBody>
        </p:sp>
        <p:sp>
          <p:nvSpPr>
            <p:cNvPr id="118" name="TextBox 117"/>
            <p:cNvSpPr txBox="1"/>
            <p:nvPr/>
          </p:nvSpPr>
          <p:spPr>
            <a:xfrm>
              <a:off x="3618781" y="2879274"/>
              <a:ext cx="301686" cy="369332"/>
            </a:xfrm>
            <a:prstGeom prst="rect">
              <a:avLst/>
            </a:prstGeom>
            <a:noFill/>
          </p:spPr>
          <p:txBody>
            <a:bodyPr wrap="none" rtlCol="0">
              <a:spAutoFit/>
            </a:bodyPr>
            <a:lstStyle/>
            <a:p>
              <a:r>
                <a:rPr lang="en-US" dirty="0">
                  <a:solidFill>
                    <a:srgbClr val="FF33CC"/>
                  </a:solidFill>
                </a:rPr>
                <a:t>1</a:t>
              </a:r>
            </a:p>
          </p:txBody>
        </p:sp>
        <p:sp>
          <p:nvSpPr>
            <p:cNvPr id="119" name="TextBox 118"/>
            <p:cNvSpPr txBox="1"/>
            <p:nvPr/>
          </p:nvSpPr>
          <p:spPr>
            <a:xfrm>
              <a:off x="4152750" y="2879274"/>
              <a:ext cx="301686" cy="369332"/>
            </a:xfrm>
            <a:prstGeom prst="rect">
              <a:avLst/>
            </a:prstGeom>
            <a:noFill/>
          </p:spPr>
          <p:txBody>
            <a:bodyPr wrap="none" rtlCol="0">
              <a:spAutoFit/>
            </a:bodyPr>
            <a:lstStyle/>
            <a:p>
              <a:r>
                <a:rPr lang="en-US" dirty="0">
                  <a:solidFill>
                    <a:srgbClr val="FF33CC"/>
                  </a:solidFill>
                </a:rPr>
                <a:t>2</a:t>
              </a:r>
            </a:p>
          </p:txBody>
        </p:sp>
        <p:sp>
          <p:nvSpPr>
            <p:cNvPr id="120" name="TextBox 119"/>
            <p:cNvSpPr txBox="1"/>
            <p:nvPr/>
          </p:nvSpPr>
          <p:spPr>
            <a:xfrm>
              <a:off x="4686150" y="2879274"/>
              <a:ext cx="301686" cy="369332"/>
            </a:xfrm>
            <a:prstGeom prst="rect">
              <a:avLst/>
            </a:prstGeom>
            <a:noFill/>
          </p:spPr>
          <p:txBody>
            <a:bodyPr wrap="none" rtlCol="0">
              <a:spAutoFit/>
            </a:bodyPr>
            <a:lstStyle/>
            <a:p>
              <a:r>
                <a:rPr lang="en-US" dirty="0">
                  <a:solidFill>
                    <a:srgbClr val="FF33CC"/>
                  </a:solidFill>
                </a:rPr>
                <a:t>3</a:t>
              </a:r>
            </a:p>
          </p:txBody>
        </p:sp>
        <p:sp>
          <p:nvSpPr>
            <p:cNvPr id="121" name="TextBox 120"/>
            <p:cNvSpPr txBox="1"/>
            <p:nvPr/>
          </p:nvSpPr>
          <p:spPr>
            <a:xfrm>
              <a:off x="5217138" y="2879274"/>
              <a:ext cx="301686" cy="369332"/>
            </a:xfrm>
            <a:prstGeom prst="rect">
              <a:avLst/>
            </a:prstGeom>
            <a:noFill/>
          </p:spPr>
          <p:txBody>
            <a:bodyPr wrap="none" rtlCol="0">
              <a:spAutoFit/>
            </a:bodyPr>
            <a:lstStyle/>
            <a:p>
              <a:r>
                <a:rPr lang="en-US" dirty="0">
                  <a:solidFill>
                    <a:srgbClr val="FF33CC"/>
                  </a:solidFill>
                </a:rPr>
                <a:t>4</a:t>
              </a:r>
            </a:p>
          </p:txBody>
        </p:sp>
        <p:sp>
          <p:nvSpPr>
            <p:cNvPr id="122" name="TextBox 121"/>
            <p:cNvSpPr txBox="1"/>
            <p:nvPr/>
          </p:nvSpPr>
          <p:spPr>
            <a:xfrm>
              <a:off x="5695168" y="2879274"/>
              <a:ext cx="301686" cy="369332"/>
            </a:xfrm>
            <a:prstGeom prst="rect">
              <a:avLst/>
            </a:prstGeom>
            <a:noFill/>
          </p:spPr>
          <p:txBody>
            <a:bodyPr wrap="none" rtlCol="0">
              <a:spAutoFit/>
            </a:bodyPr>
            <a:lstStyle/>
            <a:p>
              <a:r>
                <a:rPr lang="en-US" dirty="0">
                  <a:solidFill>
                    <a:srgbClr val="FF33CC"/>
                  </a:solidFill>
                </a:rPr>
                <a:t>5</a:t>
              </a:r>
            </a:p>
          </p:txBody>
        </p:sp>
        <p:sp>
          <p:nvSpPr>
            <p:cNvPr id="123" name="TextBox 122"/>
            <p:cNvSpPr txBox="1"/>
            <p:nvPr/>
          </p:nvSpPr>
          <p:spPr>
            <a:xfrm>
              <a:off x="6286919" y="2879274"/>
              <a:ext cx="301686" cy="369332"/>
            </a:xfrm>
            <a:prstGeom prst="rect">
              <a:avLst/>
            </a:prstGeom>
            <a:noFill/>
          </p:spPr>
          <p:txBody>
            <a:bodyPr wrap="none" rtlCol="0">
              <a:spAutoFit/>
            </a:bodyPr>
            <a:lstStyle/>
            <a:p>
              <a:r>
                <a:rPr lang="en-US" dirty="0">
                  <a:solidFill>
                    <a:srgbClr val="FF33CC"/>
                  </a:solidFill>
                </a:rPr>
                <a:t>6</a:t>
              </a:r>
            </a:p>
          </p:txBody>
        </p:sp>
        <p:sp>
          <p:nvSpPr>
            <p:cNvPr id="124" name="TextBox 123"/>
            <p:cNvSpPr txBox="1"/>
            <p:nvPr/>
          </p:nvSpPr>
          <p:spPr>
            <a:xfrm>
              <a:off x="6820319" y="2879274"/>
              <a:ext cx="301686" cy="369332"/>
            </a:xfrm>
            <a:prstGeom prst="rect">
              <a:avLst/>
            </a:prstGeom>
            <a:noFill/>
          </p:spPr>
          <p:txBody>
            <a:bodyPr wrap="none" rtlCol="0">
              <a:spAutoFit/>
            </a:bodyPr>
            <a:lstStyle/>
            <a:p>
              <a:r>
                <a:rPr lang="en-US" dirty="0">
                  <a:solidFill>
                    <a:srgbClr val="FF33CC"/>
                  </a:solidFill>
                </a:rPr>
                <a:t>7</a:t>
              </a:r>
            </a:p>
          </p:txBody>
        </p:sp>
        <p:sp>
          <p:nvSpPr>
            <p:cNvPr id="125" name="TextBox 124"/>
            <p:cNvSpPr txBox="1"/>
            <p:nvPr/>
          </p:nvSpPr>
          <p:spPr>
            <a:xfrm>
              <a:off x="7354288" y="2879274"/>
              <a:ext cx="301686" cy="369332"/>
            </a:xfrm>
            <a:prstGeom prst="rect">
              <a:avLst/>
            </a:prstGeom>
            <a:noFill/>
          </p:spPr>
          <p:txBody>
            <a:bodyPr wrap="none" rtlCol="0">
              <a:spAutoFit/>
            </a:bodyPr>
            <a:lstStyle/>
            <a:p>
              <a:r>
                <a:rPr lang="en-US" dirty="0">
                  <a:solidFill>
                    <a:srgbClr val="FF33CC"/>
                  </a:solidFill>
                </a:rPr>
                <a:t>8</a:t>
              </a:r>
            </a:p>
          </p:txBody>
        </p:sp>
        <p:sp>
          <p:nvSpPr>
            <p:cNvPr id="126" name="TextBox 125"/>
            <p:cNvSpPr txBox="1"/>
            <p:nvPr/>
          </p:nvSpPr>
          <p:spPr>
            <a:xfrm>
              <a:off x="7887688" y="2879274"/>
              <a:ext cx="301686" cy="369332"/>
            </a:xfrm>
            <a:prstGeom prst="rect">
              <a:avLst/>
            </a:prstGeom>
            <a:noFill/>
          </p:spPr>
          <p:txBody>
            <a:bodyPr wrap="none" rtlCol="0">
              <a:spAutoFit/>
            </a:bodyPr>
            <a:lstStyle/>
            <a:p>
              <a:r>
                <a:rPr lang="en-US" dirty="0">
                  <a:solidFill>
                    <a:srgbClr val="FF33CC"/>
                  </a:solidFill>
                </a:rPr>
                <a:t>9</a:t>
              </a:r>
            </a:p>
          </p:txBody>
        </p:sp>
        <p:sp>
          <p:nvSpPr>
            <p:cNvPr id="128" name="TextBox 127"/>
            <p:cNvSpPr txBox="1"/>
            <p:nvPr/>
          </p:nvSpPr>
          <p:spPr>
            <a:xfrm>
              <a:off x="6190049" y="3940256"/>
              <a:ext cx="301686" cy="369332"/>
            </a:xfrm>
            <a:prstGeom prst="rect">
              <a:avLst/>
            </a:prstGeom>
            <a:noFill/>
          </p:spPr>
          <p:txBody>
            <a:bodyPr wrap="none" rtlCol="0">
              <a:spAutoFit/>
            </a:bodyPr>
            <a:lstStyle/>
            <a:p>
              <a:r>
                <a:rPr lang="en-US" dirty="0">
                  <a:solidFill>
                    <a:srgbClr val="FF33CC"/>
                  </a:solidFill>
                </a:rPr>
                <a:t>0</a:t>
              </a:r>
            </a:p>
          </p:txBody>
        </p:sp>
        <p:sp>
          <p:nvSpPr>
            <p:cNvPr id="129" name="TextBox 128"/>
            <p:cNvSpPr txBox="1"/>
            <p:nvPr/>
          </p:nvSpPr>
          <p:spPr>
            <a:xfrm>
              <a:off x="4384195" y="4600611"/>
              <a:ext cx="301686" cy="369332"/>
            </a:xfrm>
            <a:prstGeom prst="rect">
              <a:avLst/>
            </a:prstGeom>
            <a:noFill/>
          </p:spPr>
          <p:txBody>
            <a:bodyPr wrap="none" rtlCol="0">
              <a:spAutoFit/>
            </a:bodyPr>
            <a:lstStyle/>
            <a:p>
              <a:r>
                <a:rPr lang="en-US" dirty="0">
                  <a:solidFill>
                    <a:srgbClr val="FF33CC"/>
                  </a:solidFill>
                </a:rPr>
                <a:t>1</a:t>
              </a:r>
            </a:p>
          </p:txBody>
        </p:sp>
        <p:sp>
          <p:nvSpPr>
            <p:cNvPr id="130" name="TextBox 129"/>
            <p:cNvSpPr txBox="1"/>
            <p:nvPr/>
          </p:nvSpPr>
          <p:spPr>
            <a:xfrm>
              <a:off x="8051693" y="4540215"/>
              <a:ext cx="301686" cy="369332"/>
            </a:xfrm>
            <a:prstGeom prst="rect">
              <a:avLst/>
            </a:prstGeom>
            <a:noFill/>
          </p:spPr>
          <p:txBody>
            <a:bodyPr wrap="none" rtlCol="0">
              <a:spAutoFit/>
            </a:bodyPr>
            <a:lstStyle/>
            <a:p>
              <a:r>
                <a:rPr lang="en-US" dirty="0">
                  <a:solidFill>
                    <a:srgbClr val="FF33CC"/>
                  </a:solidFill>
                </a:rPr>
                <a:t>2</a:t>
              </a:r>
            </a:p>
          </p:txBody>
        </p:sp>
        <p:sp>
          <p:nvSpPr>
            <p:cNvPr id="131" name="TextBox 130"/>
            <p:cNvSpPr txBox="1"/>
            <p:nvPr/>
          </p:nvSpPr>
          <p:spPr>
            <a:xfrm>
              <a:off x="3352081" y="5295100"/>
              <a:ext cx="301686" cy="369332"/>
            </a:xfrm>
            <a:prstGeom prst="rect">
              <a:avLst/>
            </a:prstGeom>
            <a:noFill/>
          </p:spPr>
          <p:txBody>
            <a:bodyPr wrap="none" rtlCol="0">
              <a:spAutoFit/>
            </a:bodyPr>
            <a:lstStyle/>
            <a:p>
              <a:r>
                <a:rPr lang="en-US" dirty="0">
                  <a:solidFill>
                    <a:srgbClr val="FF33CC"/>
                  </a:solidFill>
                </a:rPr>
                <a:t>3</a:t>
              </a:r>
            </a:p>
          </p:txBody>
        </p:sp>
        <p:sp>
          <p:nvSpPr>
            <p:cNvPr id="132" name="TextBox 131"/>
            <p:cNvSpPr txBox="1"/>
            <p:nvPr/>
          </p:nvSpPr>
          <p:spPr>
            <a:xfrm>
              <a:off x="7122005" y="5236197"/>
              <a:ext cx="301686" cy="369332"/>
            </a:xfrm>
            <a:prstGeom prst="rect">
              <a:avLst/>
            </a:prstGeom>
            <a:noFill/>
          </p:spPr>
          <p:txBody>
            <a:bodyPr wrap="none" rtlCol="0">
              <a:spAutoFit/>
            </a:bodyPr>
            <a:lstStyle/>
            <a:p>
              <a:r>
                <a:rPr lang="en-US" dirty="0">
                  <a:solidFill>
                    <a:srgbClr val="FF33CC"/>
                  </a:solidFill>
                </a:rPr>
                <a:t>5</a:t>
              </a:r>
            </a:p>
          </p:txBody>
        </p:sp>
        <p:sp>
          <p:nvSpPr>
            <p:cNvPr id="133" name="TextBox 132"/>
            <p:cNvSpPr txBox="1"/>
            <p:nvPr/>
          </p:nvSpPr>
          <p:spPr>
            <a:xfrm>
              <a:off x="5404400" y="5332422"/>
              <a:ext cx="301686" cy="369332"/>
            </a:xfrm>
            <a:prstGeom prst="rect">
              <a:avLst/>
            </a:prstGeom>
            <a:noFill/>
          </p:spPr>
          <p:txBody>
            <a:bodyPr wrap="none" rtlCol="0">
              <a:spAutoFit/>
            </a:bodyPr>
            <a:lstStyle/>
            <a:p>
              <a:r>
                <a:rPr lang="en-US" dirty="0">
                  <a:solidFill>
                    <a:srgbClr val="FF33CC"/>
                  </a:solidFill>
                </a:rPr>
                <a:t>4</a:t>
              </a:r>
            </a:p>
          </p:txBody>
        </p:sp>
        <p:sp>
          <p:nvSpPr>
            <p:cNvPr id="134" name="TextBox 133"/>
            <p:cNvSpPr txBox="1"/>
            <p:nvPr/>
          </p:nvSpPr>
          <p:spPr>
            <a:xfrm>
              <a:off x="9030118" y="5253586"/>
              <a:ext cx="301686" cy="369332"/>
            </a:xfrm>
            <a:prstGeom prst="rect">
              <a:avLst/>
            </a:prstGeom>
            <a:noFill/>
          </p:spPr>
          <p:txBody>
            <a:bodyPr wrap="none" rtlCol="0">
              <a:spAutoFit/>
            </a:bodyPr>
            <a:lstStyle/>
            <a:p>
              <a:r>
                <a:rPr lang="en-US" dirty="0">
                  <a:solidFill>
                    <a:srgbClr val="FF33CC"/>
                  </a:solidFill>
                </a:rPr>
                <a:t>6</a:t>
              </a:r>
            </a:p>
          </p:txBody>
        </p:sp>
      </p:grpSp>
    </p:spTree>
    <p:extLst>
      <p:ext uri="{BB962C8B-B14F-4D97-AF65-F5344CB8AC3E}">
        <p14:creationId xmlns:p14="http://schemas.microsoft.com/office/powerpoint/2010/main" val="33958198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Place Heap Sort (Third Percolate Down)</a:t>
            </a:r>
          </a:p>
        </p:txBody>
      </p:sp>
      <p:sp>
        <p:nvSpPr>
          <p:cNvPr id="3" name="Content Placeholder 2"/>
          <p:cNvSpPr>
            <a:spLocks noGrp="1"/>
          </p:cNvSpPr>
          <p:nvPr>
            <p:ph idx="1"/>
          </p:nvPr>
        </p:nvSpPr>
        <p:spPr>
          <a:xfrm>
            <a:off x="1981200" y="1214121"/>
            <a:ext cx="8458200" cy="1219201"/>
          </a:xfrm>
        </p:spPr>
        <p:txBody>
          <a:bodyPr>
            <a:normAutofit lnSpcReduction="10000"/>
          </a:bodyPr>
          <a:lstStyle/>
          <a:p>
            <a:r>
              <a:rPr lang="en-US" dirty="0">
                <a:solidFill>
                  <a:schemeClr val="accent1"/>
                </a:solidFill>
              </a:rPr>
              <a:t>Idea</a:t>
            </a:r>
            <a:r>
              <a:rPr lang="en-US" dirty="0"/>
              <a:t>: When extracting an element from the heap, swap it with the last item of the heap then “pretend” the heap is one item shorter</a:t>
            </a:r>
            <a:endParaRPr lang="en-US" dirty="0">
              <a:solidFill>
                <a:srgbClr val="FF33CC"/>
              </a:solidFill>
            </a:endParaRPr>
          </a:p>
        </p:txBody>
      </p:sp>
      <p:grpSp>
        <p:nvGrpSpPr>
          <p:cNvPr id="6" name="Group 5" descr="Next we percolate down from the root to repair the heap property.">
            <a:extLst>
              <a:ext uri="{FF2B5EF4-FFF2-40B4-BE49-F238E27FC236}">
                <a16:creationId xmlns:a16="http://schemas.microsoft.com/office/drawing/2014/main" id="{D6471605-609F-309D-337B-395E48B87A74}"/>
              </a:ext>
            </a:extLst>
          </p:cNvPr>
          <p:cNvGrpSpPr/>
          <p:nvPr/>
        </p:nvGrpSpPr>
        <p:grpSpPr>
          <a:xfrm>
            <a:off x="2964445" y="2357121"/>
            <a:ext cx="6560556" cy="3344633"/>
            <a:chOff x="2964445" y="2357121"/>
            <a:chExt cx="6560556" cy="3344633"/>
          </a:xfrm>
        </p:grpSpPr>
        <p:sp>
          <p:nvSpPr>
            <p:cNvPr id="5" name="Oval 4"/>
            <p:cNvSpPr/>
            <p:nvPr/>
          </p:nvSpPr>
          <p:spPr>
            <a:xfrm>
              <a:off x="5996855" y="323087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99" name="Oval 98"/>
            <p:cNvSpPr/>
            <p:nvPr/>
          </p:nvSpPr>
          <p:spPr>
            <a:xfrm>
              <a:off x="4191001" y="3905809"/>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00" name="Oval 99"/>
            <p:cNvSpPr/>
            <p:nvPr/>
          </p:nvSpPr>
          <p:spPr>
            <a:xfrm>
              <a:off x="7858499" y="3877433"/>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101" name="Oval 100"/>
            <p:cNvSpPr/>
            <p:nvPr/>
          </p:nvSpPr>
          <p:spPr>
            <a:xfrm>
              <a:off x="3200401" y="4607024"/>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02" name="Oval 101"/>
            <p:cNvSpPr/>
            <p:nvPr/>
          </p:nvSpPr>
          <p:spPr>
            <a:xfrm>
              <a:off x="5211206" y="4648888"/>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03" name="Oval 102"/>
            <p:cNvSpPr/>
            <p:nvPr/>
          </p:nvSpPr>
          <p:spPr>
            <a:xfrm>
              <a:off x="6934201" y="456551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04" name="Oval 103"/>
            <p:cNvSpPr/>
            <p:nvPr/>
          </p:nvSpPr>
          <p:spPr>
            <a:xfrm>
              <a:off x="8836924" y="4565510"/>
              <a:ext cx="688077" cy="68807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cxnSp>
          <p:nvCxnSpPr>
            <p:cNvPr id="7" name="Straight Connector 6"/>
            <p:cNvCxnSpPr>
              <a:stCxn id="5" idx="2"/>
              <a:endCxn id="99" idx="7"/>
            </p:cNvCxnSpPr>
            <p:nvPr/>
          </p:nvCxnSpPr>
          <p:spPr>
            <a:xfrm flipH="1">
              <a:off x="4778310" y="3574909"/>
              <a:ext cx="1218544" cy="4316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5" idx="6"/>
              <a:endCxn id="100" idx="1"/>
            </p:cNvCxnSpPr>
            <p:nvPr/>
          </p:nvCxnSpPr>
          <p:spPr>
            <a:xfrm>
              <a:off x="6684931" y="3574909"/>
              <a:ext cx="1274334" cy="4032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102" idx="1"/>
              <a:endCxn id="99" idx="5"/>
            </p:cNvCxnSpPr>
            <p:nvPr/>
          </p:nvCxnSpPr>
          <p:spPr>
            <a:xfrm flipH="1" flipV="1">
              <a:off x="4778310" y="4493118"/>
              <a:ext cx="533662" cy="2565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101" idx="7"/>
              <a:endCxn id="99" idx="3"/>
            </p:cNvCxnSpPr>
            <p:nvPr/>
          </p:nvCxnSpPr>
          <p:spPr>
            <a:xfrm flipV="1">
              <a:off x="3787711" y="4493118"/>
              <a:ext cx="504057" cy="2146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03" idx="7"/>
              <a:endCxn id="100" idx="3"/>
            </p:cNvCxnSpPr>
            <p:nvPr/>
          </p:nvCxnSpPr>
          <p:spPr>
            <a:xfrm flipV="1">
              <a:off x="7521511" y="4464742"/>
              <a:ext cx="437755"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104" idx="1"/>
              <a:endCxn id="100" idx="5"/>
            </p:cNvCxnSpPr>
            <p:nvPr/>
          </p:nvCxnSpPr>
          <p:spPr>
            <a:xfrm flipH="1" flipV="1">
              <a:off x="8445808" y="4464742"/>
              <a:ext cx="491882" cy="201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2964445" y="2357121"/>
              <a:ext cx="5336453" cy="537354"/>
              <a:chOff x="1978924" y="2722180"/>
              <a:chExt cx="5336453" cy="537354"/>
            </a:xfrm>
          </p:grpSpPr>
          <p:grpSp>
            <p:nvGrpSpPr>
              <p:cNvPr id="86" name="Group 85"/>
              <p:cNvGrpSpPr/>
              <p:nvPr/>
            </p:nvGrpSpPr>
            <p:grpSpPr>
              <a:xfrm>
                <a:off x="1978924" y="2726121"/>
                <a:ext cx="4802307" cy="533413"/>
                <a:chOff x="1978924" y="2971800"/>
                <a:chExt cx="4802307" cy="533413"/>
              </a:xfrm>
            </p:grpSpPr>
            <p:sp>
              <p:nvSpPr>
                <p:cNvPr id="88" name="Rectangle 87"/>
                <p:cNvSpPr/>
                <p:nvPr/>
              </p:nvSpPr>
              <p:spPr>
                <a:xfrm>
                  <a:off x="1978924" y="29718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89" name="Rectangle 88"/>
                <p:cNvSpPr/>
                <p:nvPr/>
              </p:nvSpPr>
              <p:spPr>
                <a:xfrm>
                  <a:off x="2512893" y="29718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90" name="Rectangle 89"/>
                <p:cNvSpPr/>
                <p:nvPr/>
              </p:nvSpPr>
              <p:spPr>
                <a:xfrm>
                  <a:off x="3046293"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91" name="Rectangle 90"/>
                <p:cNvSpPr/>
                <p:nvPr/>
              </p:nvSpPr>
              <p:spPr>
                <a:xfrm>
                  <a:off x="3579693" y="2971800"/>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92" name="Rectangle 91"/>
                <p:cNvSpPr/>
                <p:nvPr/>
              </p:nvSpPr>
              <p:spPr>
                <a:xfrm>
                  <a:off x="41136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93" name="Rectangle 92"/>
                <p:cNvSpPr/>
                <p:nvPr/>
              </p:nvSpPr>
              <p:spPr>
                <a:xfrm>
                  <a:off x="46470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94" name="Rectangle 93"/>
                <p:cNvSpPr/>
                <p:nvPr/>
              </p:nvSpPr>
              <p:spPr>
                <a:xfrm>
                  <a:off x="5180462" y="29718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95" name="Rectangle 94"/>
                <p:cNvSpPr/>
                <p:nvPr/>
              </p:nvSpPr>
              <p:spPr>
                <a:xfrm>
                  <a:off x="5714520" y="2971813"/>
                  <a:ext cx="533400" cy="533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96" name="Rectangle 95"/>
                <p:cNvSpPr/>
                <p:nvPr/>
              </p:nvSpPr>
              <p:spPr>
                <a:xfrm>
                  <a:off x="6247831" y="2971800"/>
                  <a:ext cx="533400" cy="533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grpSp>
          <p:sp>
            <p:nvSpPr>
              <p:cNvPr id="116" name="Rectangle 115"/>
              <p:cNvSpPr/>
              <p:nvPr/>
            </p:nvSpPr>
            <p:spPr>
              <a:xfrm>
                <a:off x="6781977" y="2722180"/>
                <a:ext cx="533400" cy="533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p>
            </p:txBody>
          </p:sp>
        </p:grpSp>
        <p:sp>
          <p:nvSpPr>
            <p:cNvPr id="29" name="TextBox 28"/>
            <p:cNvSpPr txBox="1"/>
            <p:nvPr/>
          </p:nvSpPr>
          <p:spPr>
            <a:xfrm>
              <a:off x="3085381" y="2879274"/>
              <a:ext cx="301686" cy="369332"/>
            </a:xfrm>
            <a:prstGeom prst="rect">
              <a:avLst/>
            </a:prstGeom>
            <a:noFill/>
          </p:spPr>
          <p:txBody>
            <a:bodyPr wrap="none" rtlCol="0">
              <a:spAutoFit/>
            </a:bodyPr>
            <a:lstStyle/>
            <a:p>
              <a:r>
                <a:rPr lang="en-US" dirty="0">
                  <a:solidFill>
                    <a:srgbClr val="FF33CC"/>
                  </a:solidFill>
                </a:rPr>
                <a:t>0</a:t>
              </a:r>
            </a:p>
          </p:txBody>
        </p:sp>
        <p:sp>
          <p:nvSpPr>
            <p:cNvPr id="118" name="TextBox 117"/>
            <p:cNvSpPr txBox="1"/>
            <p:nvPr/>
          </p:nvSpPr>
          <p:spPr>
            <a:xfrm>
              <a:off x="3618781" y="2879274"/>
              <a:ext cx="301686" cy="369332"/>
            </a:xfrm>
            <a:prstGeom prst="rect">
              <a:avLst/>
            </a:prstGeom>
            <a:noFill/>
          </p:spPr>
          <p:txBody>
            <a:bodyPr wrap="none" rtlCol="0">
              <a:spAutoFit/>
            </a:bodyPr>
            <a:lstStyle/>
            <a:p>
              <a:r>
                <a:rPr lang="en-US" dirty="0">
                  <a:solidFill>
                    <a:srgbClr val="FF33CC"/>
                  </a:solidFill>
                </a:rPr>
                <a:t>1</a:t>
              </a:r>
            </a:p>
          </p:txBody>
        </p:sp>
        <p:sp>
          <p:nvSpPr>
            <p:cNvPr id="119" name="TextBox 118"/>
            <p:cNvSpPr txBox="1"/>
            <p:nvPr/>
          </p:nvSpPr>
          <p:spPr>
            <a:xfrm>
              <a:off x="4152750" y="2879274"/>
              <a:ext cx="301686" cy="369332"/>
            </a:xfrm>
            <a:prstGeom prst="rect">
              <a:avLst/>
            </a:prstGeom>
            <a:noFill/>
          </p:spPr>
          <p:txBody>
            <a:bodyPr wrap="none" rtlCol="0">
              <a:spAutoFit/>
            </a:bodyPr>
            <a:lstStyle/>
            <a:p>
              <a:r>
                <a:rPr lang="en-US" dirty="0">
                  <a:solidFill>
                    <a:srgbClr val="FF33CC"/>
                  </a:solidFill>
                </a:rPr>
                <a:t>2</a:t>
              </a:r>
            </a:p>
          </p:txBody>
        </p:sp>
        <p:sp>
          <p:nvSpPr>
            <p:cNvPr id="120" name="TextBox 119"/>
            <p:cNvSpPr txBox="1"/>
            <p:nvPr/>
          </p:nvSpPr>
          <p:spPr>
            <a:xfrm>
              <a:off x="4686150" y="2879274"/>
              <a:ext cx="301686" cy="369332"/>
            </a:xfrm>
            <a:prstGeom prst="rect">
              <a:avLst/>
            </a:prstGeom>
            <a:noFill/>
          </p:spPr>
          <p:txBody>
            <a:bodyPr wrap="none" rtlCol="0">
              <a:spAutoFit/>
            </a:bodyPr>
            <a:lstStyle/>
            <a:p>
              <a:r>
                <a:rPr lang="en-US" dirty="0">
                  <a:solidFill>
                    <a:srgbClr val="FF33CC"/>
                  </a:solidFill>
                </a:rPr>
                <a:t>3</a:t>
              </a:r>
            </a:p>
          </p:txBody>
        </p:sp>
        <p:sp>
          <p:nvSpPr>
            <p:cNvPr id="121" name="TextBox 120"/>
            <p:cNvSpPr txBox="1"/>
            <p:nvPr/>
          </p:nvSpPr>
          <p:spPr>
            <a:xfrm>
              <a:off x="5217138" y="2879274"/>
              <a:ext cx="301686" cy="369332"/>
            </a:xfrm>
            <a:prstGeom prst="rect">
              <a:avLst/>
            </a:prstGeom>
            <a:noFill/>
          </p:spPr>
          <p:txBody>
            <a:bodyPr wrap="none" rtlCol="0">
              <a:spAutoFit/>
            </a:bodyPr>
            <a:lstStyle/>
            <a:p>
              <a:r>
                <a:rPr lang="en-US" dirty="0">
                  <a:solidFill>
                    <a:srgbClr val="FF33CC"/>
                  </a:solidFill>
                </a:rPr>
                <a:t>4</a:t>
              </a:r>
            </a:p>
          </p:txBody>
        </p:sp>
        <p:sp>
          <p:nvSpPr>
            <p:cNvPr id="122" name="TextBox 121"/>
            <p:cNvSpPr txBox="1"/>
            <p:nvPr/>
          </p:nvSpPr>
          <p:spPr>
            <a:xfrm>
              <a:off x="5695168" y="2879274"/>
              <a:ext cx="301686" cy="369332"/>
            </a:xfrm>
            <a:prstGeom prst="rect">
              <a:avLst/>
            </a:prstGeom>
            <a:noFill/>
          </p:spPr>
          <p:txBody>
            <a:bodyPr wrap="none" rtlCol="0">
              <a:spAutoFit/>
            </a:bodyPr>
            <a:lstStyle/>
            <a:p>
              <a:r>
                <a:rPr lang="en-US" dirty="0">
                  <a:solidFill>
                    <a:srgbClr val="FF33CC"/>
                  </a:solidFill>
                </a:rPr>
                <a:t>5</a:t>
              </a:r>
            </a:p>
          </p:txBody>
        </p:sp>
        <p:sp>
          <p:nvSpPr>
            <p:cNvPr id="123" name="TextBox 122"/>
            <p:cNvSpPr txBox="1"/>
            <p:nvPr/>
          </p:nvSpPr>
          <p:spPr>
            <a:xfrm>
              <a:off x="6286919" y="2879274"/>
              <a:ext cx="301686" cy="369332"/>
            </a:xfrm>
            <a:prstGeom prst="rect">
              <a:avLst/>
            </a:prstGeom>
            <a:noFill/>
          </p:spPr>
          <p:txBody>
            <a:bodyPr wrap="none" rtlCol="0">
              <a:spAutoFit/>
            </a:bodyPr>
            <a:lstStyle/>
            <a:p>
              <a:r>
                <a:rPr lang="en-US" dirty="0">
                  <a:solidFill>
                    <a:srgbClr val="FF33CC"/>
                  </a:solidFill>
                </a:rPr>
                <a:t>6</a:t>
              </a:r>
            </a:p>
          </p:txBody>
        </p:sp>
        <p:sp>
          <p:nvSpPr>
            <p:cNvPr id="124" name="TextBox 123"/>
            <p:cNvSpPr txBox="1"/>
            <p:nvPr/>
          </p:nvSpPr>
          <p:spPr>
            <a:xfrm>
              <a:off x="6820319" y="2879274"/>
              <a:ext cx="301686" cy="369332"/>
            </a:xfrm>
            <a:prstGeom prst="rect">
              <a:avLst/>
            </a:prstGeom>
            <a:noFill/>
          </p:spPr>
          <p:txBody>
            <a:bodyPr wrap="none" rtlCol="0">
              <a:spAutoFit/>
            </a:bodyPr>
            <a:lstStyle/>
            <a:p>
              <a:r>
                <a:rPr lang="en-US" dirty="0">
                  <a:solidFill>
                    <a:srgbClr val="FF33CC"/>
                  </a:solidFill>
                </a:rPr>
                <a:t>7</a:t>
              </a:r>
            </a:p>
          </p:txBody>
        </p:sp>
        <p:sp>
          <p:nvSpPr>
            <p:cNvPr id="125" name="TextBox 124"/>
            <p:cNvSpPr txBox="1"/>
            <p:nvPr/>
          </p:nvSpPr>
          <p:spPr>
            <a:xfrm>
              <a:off x="7354288" y="2879274"/>
              <a:ext cx="301686" cy="369332"/>
            </a:xfrm>
            <a:prstGeom prst="rect">
              <a:avLst/>
            </a:prstGeom>
            <a:noFill/>
          </p:spPr>
          <p:txBody>
            <a:bodyPr wrap="none" rtlCol="0">
              <a:spAutoFit/>
            </a:bodyPr>
            <a:lstStyle/>
            <a:p>
              <a:r>
                <a:rPr lang="en-US" dirty="0">
                  <a:solidFill>
                    <a:srgbClr val="FF33CC"/>
                  </a:solidFill>
                </a:rPr>
                <a:t>8</a:t>
              </a:r>
            </a:p>
          </p:txBody>
        </p:sp>
        <p:sp>
          <p:nvSpPr>
            <p:cNvPr id="126" name="TextBox 125"/>
            <p:cNvSpPr txBox="1"/>
            <p:nvPr/>
          </p:nvSpPr>
          <p:spPr>
            <a:xfrm>
              <a:off x="7887688" y="2879274"/>
              <a:ext cx="301686" cy="369332"/>
            </a:xfrm>
            <a:prstGeom prst="rect">
              <a:avLst/>
            </a:prstGeom>
            <a:noFill/>
          </p:spPr>
          <p:txBody>
            <a:bodyPr wrap="none" rtlCol="0">
              <a:spAutoFit/>
            </a:bodyPr>
            <a:lstStyle/>
            <a:p>
              <a:r>
                <a:rPr lang="en-US" dirty="0">
                  <a:solidFill>
                    <a:srgbClr val="FF33CC"/>
                  </a:solidFill>
                </a:rPr>
                <a:t>9</a:t>
              </a:r>
            </a:p>
          </p:txBody>
        </p:sp>
        <p:sp>
          <p:nvSpPr>
            <p:cNvPr id="128" name="TextBox 127"/>
            <p:cNvSpPr txBox="1"/>
            <p:nvPr/>
          </p:nvSpPr>
          <p:spPr>
            <a:xfrm>
              <a:off x="6190049" y="3940256"/>
              <a:ext cx="301686" cy="369332"/>
            </a:xfrm>
            <a:prstGeom prst="rect">
              <a:avLst/>
            </a:prstGeom>
            <a:noFill/>
          </p:spPr>
          <p:txBody>
            <a:bodyPr wrap="none" rtlCol="0">
              <a:spAutoFit/>
            </a:bodyPr>
            <a:lstStyle/>
            <a:p>
              <a:r>
                <a:rPr lang="en-US" dirty="0">
                  <a:solidFill>
                    <a:srgbClr val="FF33CC"/>
                  </a:solidFill>
                </a:rPr>
                <a:t>0</a:t>
              </a:r>
            </a:p>
          </p:txBody>
        </p:sp>
        <p:sp>
          <p:nvSpPr>
            <p:cNvPr id="129" name="TextBox 128"/>
            <p:cNvSpPr txBox="1"/>
            <p:nvPr/>
          </p:nvSpPr>
          <p:spPr>
            <a:xfrm>
              <a:off x="4384195" y="4600611"/>
              <a:ext cx="301686" cy="369332"/>
            </a:xfrm>
            <a:prstGeom prst="rect">
              <a:avLst/>
            </a:prstGeom>
            <a:noFill/>
          </p:spPr>
          <p:txBody>
            <a:bodyPr wrap="none" rtlCol="0">
              <a:spAutoFit/>
            </a:bodyPr>
            <a:lstStyle/>
            <a:p>
              <a:r>
                <a:rPr lang="en-US" dirty="0">
                  <a:solidFill>
                    <a:srgbClr val="FF33CC"/>
                  </a:solidFill>
                </a:rPr>
                <a:t>1</a:t>
              </a:r>
            </a:p>
          </p:txBody>
        </p:sp>
        <p:sp>
          <p:nvSpPr>
            <p:cNvPr id="130" name="TextBox 129"/>
            <p:cNvSpPr txBox="1"/>
            <p:nvPr/>
          </p:nvSpPr>
          <p:spPr>
            <a:xfrm>
              <a:off x="8051693" y="4540215"/>
              <a:ext cx="301686" cy="369332"/>
            </a:xfrm>
            <a:prstGeom prst="rect">
              <a:avLst/>
            </a:prstGeom>
            <a:noFill/>
          </p:spPr>
          <p:txBody>
            <a:bodyPr wrap="none" rtlCol="0">
              <a:spAutoFit/>
            </a:bodyPr>
            <a:lstStyle/>
            <a:p>
              <a:r>
                <a:rPr lang="en-US" dirty="0">
                  <a:solidFill>
                    <a:srgbClr val="FF33CC"/>
                  </a:solidFill>
                </a:rPr>
                <a:t>2</a:t>
              </a:r>
            </a:p>
          </p:txBody>
        </p:sp>
        <p:sp>
          <p:nvSpPr>
            <p:cNvPr id="131" name="TextBox 130"/>
            <p:cNvSpPr txBox="1"/>
            <p:nvPr/>
          </p:nvSpPr>
          <p:spPr>
            <a:xfrm>
              <a:off x="3352081" y="5295100"/>
              <a:ext cx="301686" cy="369332"/>
            </a:xfrm>
            <a:prstGeom prst="rect">
              <a:avLst/>
            </a:prstGeom>
            <a:noFill/>
          </p:spPr>
          <p:txBody>
            <a:bodyPr wrap="none" rtlCol="0">
              <a:spAutoFit/>
            </a:bodyPr>
            <a:lstStyle/>
            <a:p>
              <a:r>
                <a:rPr lang="en-US" dirty="0">
                  <a:solidFill>
                    <a:srgbClr val="FF33CC"/>
                  </a:solidFill>
                </a:rPr>
                <a:t>3</a:t>
              </a:r>
            </a:p>
          </p:txBody>
        </p:sp>
        <p:sp>
          <p:nvSpPr>
            <p:cNvPr id="132" name="TextBox 131"/>
            <p:cNvSpPr txBox="1"/>
            <p:nvPr/>
          </p:nvSpPr>
          <p:spPr>
            <a:xfrm>
              <a:off x="7122005" y="5236197"/>
              <a:ext cx="301686" cy="369332"/>
            </a:xfrm>
            <a:prstGeom prst="rect">
              <a:avLst/>
            </a:prstGeom>
            <a:noFill/>
          </p:spPr>
          <p:txBody>
            <a:bodyPr wrap="none" rtlCol="0">
              <a:spAutoFit/>
            </a:bodyPr>
            <a:lstStyle/>
            <a:p>
              <a:r>
                <a:rPr lang="en-US" dirty="0">
                  <a:solidFill>
                    <a:srgbClr val="FF33CC"/>
                  </a:solidFill>
                </a:rPr>
                <a:t>5</a:t>
              </a:r>
            </a:p>
          </p:txBody>
        </p:sp>
        <p:sp>
          <p:nvSpPr>
            <p:cNvPr id="133" name="TextBox 132"/>
            <p:cNvSpPr txBox="1"/>
            <p:nvPr/>
          </p:nvSpPr>
          <p:spPr>
            <a:xfrm>
              <a:off x="5404400" y="5332422"/>
              <a:ext cx="301686" cy="369332"/>
            </a:xfrm>
            <a:prstGeom prst="rect">
              <a:avLst/>
            </a:prstGeom>
            <a:noFill/>
          </p:spPr>
          <p:txBody>
            <a:bodyPr wrap="none" rtlCol="0">
              <a:spAutoFit/>
            </a:bodyPr>
            <a:lstStyle/>
            <a:p>
              <a:r>
                <a:rPr lang="en-US" dirty="0">
                  <a:solidFill>
                    <a:srgbClr val="FF33CC"/>
                  </a:solidFill>
                </a:rPr>
                <a:t>4</a:t>
              </a:r>
            </a:p>
          </p:txBody>
        </p:sp>
        <p:sp>
          <p:nvSpPr>
            <p:cNvPr id="134" name="TextBox 133"/>
            <p:cNvSpPr txBox="1"/>
            <p:nvPr/>
          </p:nvSpPr>
          <p:spPr>
            <a:xfrm>
              <a:off x="9030118" y="5253586"/>
              <a:ext cx="301686" cy="369332"/>
            </a:xfrm>
            <a:prstGeom prst="rect">
              <a:avLst/>
            </a:prstGeom>
            <a:noFill/>
          </p:spPr>
          <p:txBody>
            <a:bodyPr wrap="none" rtlCol="0">
              <a:spAutoFit/>
            </a:bodyPr>
            <a:lstStyle/>
            <a:p>
              <a:r>
                <a:rPr lang="en-US" dirty="0">
                  <a:solidFill>
                    <a:srgbClr val="FF33CC"/>
                  </a:solidFill>
                </a:rPr>
                <a:t>6</a:t>
              </a:r>
            </a:p>
          </p:txBody>
        </p:sp>
      </p:grpSp>
    </p:spTree>
    <p:extLst>
      <p:ext uri="{BB962C8B-B14F-4D97-AF65-F5344CB8AC3E}">
        <p14:creationId xmlns:p14="http://schemas.microsoft.com/office/powerpoint/2010/main" val="3734682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82224-77C0-7101-3666-23633BC3E368}"/>
              </a:ext>
            </a:extLst>
          </p:cNvPr>
          <p:cNvSpPr>
            <a:spLocks noGrp="1"/>
          </p:cNvSpPr>
          <p:nvPr>
            <p:ph type="title"/>
          </p:nvPr>
        </p:nvSpPr>
        <p:spPr/>
        <p:txBody>
          <a:bodyPr/>
          <a:lstStyle/>
          <a:p>
            <a:r>
              <a:rPr lang="en-US" dirty="0"/>
              <a:t>Linear Probing: How to find?</a:t>
            </a:r>
          </a:p>
        </p:txBody>
      </p:sp>
      <p:sp>
        <p:nvSpPr>
          <p:cNvPr id="3" name="Content Placeholder 2">
            <a:extLst>
              <a:ext uri="{FF2B5EF4-FFF2-40B4-BE49-F238E27FC236}">
                <a16:creationId xmlns:a16="http://schemas.microsoft.com/office/drawing/2014/main" id="{A97C19AB-1C53-85A1-A3AF-83DFA61F94B5}"/>
              </a:ext>
            </a:extLst>
          </p:cNvPr>
          <p:cNvSpPr>
            <a:spLocks noGrp="1"/>
          </p:cNvSpPr>
          <p:nvPr>
            <p:ph idx="1"/>
          </p:nvPr>
        </p:nvSpPr>
        <p:spPr/>
        <p:txBody>
          <a:bodyPr/>
          <a:lstStyle/>
          <a:p>
            <a:r>
              <a:rPr lang="en-US" dirty="0"/>
              <a:t>What do you think?</a:t>
            </a:r>
          </a:p>
        </p:txBody>
      </p:sp>
      <p:grpSp>
        <p:nvGrpSpPr>
          <p:cNvPr id="4" name="Group 3" descr="An empty hash table of size 10">
            <a:extLst>
              <a:ext uri="{FF2B5EF4-FFF2-40B4-BE49-F238E27FC236}">
                <a16:creationId xmlns:a16="http://schemas.microsoft.com/office/drawing/2014/main" id="{81CB483B-1B51-81A4-998F-C18BDFC7A15B}"/>
              </a:ext>
            </a:extLst>
          </p:cNvPr>
          <p:cNvGrpSpPr/>
          <p:nvPr/>
        </p:nvGrpSpPr>
        <p:grpSpPr>
          <a:xfrm>
            <a:off x="2895600" y="5467983"/>
            <a:ext cx="6400800" cy="1097280"/>
            <a:chOff x="4953000" y="660717"/>
            <a:chExt cx="6400800" cy="1097280"/>
          </a:xfrm>
        </p:grpSpPr>
        <p:grpSp>
          <p:nvGrpSpPr>
            <p:cNvPr id="5" name="Group 4">
              <a:extLst>
                <a:ext uri="{FF2B5EF4-FFF2-40B4-BE49-F238E27FC236}">
                  <a16:creationId xmlns:a16="http://schemas.microsoft.com/office/drawing/2014/main" id="{C59E03DE-9160-760E-CF86-C5941F904018}"/>
                </a:ext>
              </a:extLst>
            </p:cNvPr>
            <p:cNvGrpSpPr/>
            <p:nvPr/>
          </p:nvGrpSpPr>
          <p:grpSpPr>
            <a:xfrm>
              <a:off x="4953000" y="660717"/>
              <a:ext cx="6400800" cy="640080"/>
              <a:chOff x="2252980" y="5083048"/>
              <a:chExt cx="6400800" cy="640080"/>
            </a:xfrm>
          </p:grpSpPr>
          <p:sp>
            <p:nvSpPr>
              <p:cNvPr id="17" name="Rectangle 16">
                <a:extLst>
                  <a:ext uri="{FF2B5EF4-FFF2-40B4-BE49-F238E27FC236}">
                    <a16:creationId xmlns:a16="http://schemas.microsoft.com/office/drawing/2014/main" id="{1FB13D3D-1B90-EAA5-7AFB-EA801C2BB03B}"/>
                  </a:ext>
                </a:extLst>
              </p:cNvPr>
              <p:cNvSpPr/>
              <p:nvPr/>
            </p:nvSpPr>
            <p:spPr>
              <a:xfrm>
                <a:off x="225298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8" name="Rectangle 17">
                <a:extLst>
                  <a:ext uri="{FF2B5EF4-FFF2-40B4-BE49-F238E27FC236}">
                    <a16:creationId xmlns:a16="http://schemas.microsoft.com/office/drawing/2014/main" id="{CFE21E7F-24A9-345B-6179-CE9B6B64048E}"/>
                  </a:ext>
                </a:extLst>
              </p:cNvPr>
              <p:cNvSpPr/>
              <p:nvPr/>
            </p:nvSpPr>
            <p:spPr>
              <a:xfrm>
                <a:off x="289306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9" name="Rectangle 18">
                <a:extLst>
                  <a:ext uri="{FF2B5EF4-FFF2-40B4-BE49-F238E27FC236}">
                    <a16:creationId xmlns:a16="http://schemas.microsoft.com/office/drawing/2014/main" id="{8C08EC2F-4B9F-A549-E285-F42819929435}"/>
                  </a:ext>
                </a:extLst>
              </p:cNvPr>
              <p:cNvSpPr/>
              <p:nvPr/>
            </p:nvSpPr>
            <p:spPr>
              <a:xfrm>
                <a:off x="353314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20" name="Rectangle 19">
                <a:extLst>
                  <a:ext uri="{FF2B5EF4-FFF2-40B4-BE49-F238E27FC236}">
                    <a16:creationId xmlns:a16="http://schemas.microsoft.com/office/drawing/2014/main" id="{3385E2DE-C98D-9B83-787C-CDCDA12EE202}"/>
                  </a:ext>
                </a:extLst>
              </p:cNvPr>
              <p:cNvSpPr/>
              <p:nvPr/>
            </p:nvSpPr>
            <p:spPr>
              <a:xfrm>
                <a:off x="417322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21" name="Rectangle 20">
                <a:extLst>
                  <a:ext uri="{FF2B5EF4-FFF2-40B4-BE49-F238E27FC236}">
                    <a16:creationId xmlns:a16="http://schemas.microsoft.com/office/drawing/2014/main" id="{C6E10180-6F3A-3B45-83C4-214CAC8D7CD9}"/>
                  </a:ext>
                </a:extLst>
              </p:cNvPr>
              <p:cNvSpPr/>
              <p:nvPr/>
            </p:nvSpPr>
            <p:spPr>
              <a:xfrm>
                <a:off x="481330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22" name="Rectangle 21">
                <a:extLst>
                  <a:ext uri="{FF2B5EF4-FFF2-40B4-BE49-F238E27FC236}">
                    <a16:creationId xmlns:a16="http://schemas.microsoft.com/office/drawing/2014/main" id="{B778B9FA-5B1A-6BAA-D0ED-497B6D233882}"/>
                  </a:ext>
                </a:extLst>
              </p:cNvPr>
              <p:cNvSpPr/>
              <p:nvPr/>
            </p:nvSpPr>
            <p:spPr>
              <a:xfrm>
                <a:off x="545338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23" name="Rectangle 22">
                <a:extLst>
                  <a:ext uri="{FF2B5EF4-FFF2-40B4-BE49-F238E27FC236}">
                    <a16:creationId xmlns:a16="http://schemas.microsoft.com/office/drawing/2014/main" id="{825C5EA0-74A9-C388-4C28-4D4F714373D5}"/>
                  </a:ext>
                </a:extLst>
              </p:cNvPr>
              <p:cNvSpPr/>
              <p:nvPr/>
            </p:nvSpPr>
            <p:spPr>
              <a:xfrm>
                <a:off x="609346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24" name="Rectangle 23">
                <a:extLst>
                  <a:ext uri="{FF2B5EF4-FFF2-40B4-BE49-F238E27FC236}">
                    <a16:creationId xmlns:a16="http://schemas.microsoft.com/office/drawing/2014/main" id="{F6DE8AEA-6615-91BD-FFF6-5CBC5567FDB2}"/>
                  </a:ext>
                </a:extLst>
              </p:cNvPr>
              <p:cNvSpPr/>
              <p:nvPr/>
            </p:nvSpPr>
            <p:spPr>
              <a:xfrm>
                <a:off x="673354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25" name="Rectangle 24">
                <a:extLst>
                  <a:ext uri="{FF2B5EF4-FFF2-40B4-BE49-F238E27FC236}">
                    <a16:creationId xmlns:a16="http://schemas.microsoft.com/office/drawing/2014/main" id="{58753DEE-E10D-C9D8-4695-E23D2D67AB45}"/>
                  </a:ext>
                </a:extLst>
              </p:cNvPr>
              <p:cNvSpPr/>
              <p:nvPr/>
            </p:nvSpPr>
            <p:spPr>
              <a:xfrm>
                <a:off x="737362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26" name="Rectangle 25">
                <a:extLst>
                  <a:ext uri="{FF2B5EF4-FFF2-40B4-BE49-F238E27FC236}">
                    <a16:creationId xmlns:a16="http://schemas.microsoft.com/office/drawing/2014/main" id="{96618187-A7D6-BE09-20B6-BAA91D197150}"/>
                  </a:ext>
                </a:extLst>
              </p:cNvPr>
              <p:cNvSpPr/>
              <p:nvPr/>
            </p:nvSpPr>
            <p:spPr>
              <a:xfrm>
                <a:off x="801370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grpSp>
        <p:grpSp>
          <p:nvGrpSpPr>
            <p:cNvPr id="6" name="Group 5">
              <a:extLst>
                <a:ext uri="{FF2B5EF4-FFF2-40B4-BE49-F238E27FC236}">
                  <a16:creationId xmlns:a16="http://schemas.microsoft.com/office/drawing/2014/main" id="{4D31F8DB-D9C0-B9CB-3688-A3070BDBF18E}"/>
                </a:ext>
              </a:extLst>
            </p:cNvPr>
            <p:cNvGrpSpPr/>
            <p:nvPr/>
          </p:nvGrpSpPr>
          <p:grpSpPr>
            <a:xfrm>
              <a:off x="4953000" y="1117917"/>
              <a:ext cx="6400800" cy="640080"/>
              <a:chOff x="2252980" y="5083048"/>
              <a:chExt cx="6400800" cy="640080"/>
            </a:xfrm>
            <a:noFill/>
          </p:grpSpPr>
          <p:sp>
            <p:nvSpPr>
              <p:cNvPr id="7" name="Rectangle 6">
                <a:extLst>
                  <a:ext uri="{FF2B5EF4-FFF2-40B4-BE49-F238E27FC236}">
                    <a16:creationId xmlns:a16="http://schemas.microsoft.com/office/drawing/2014/main" id="{8FB6E01C-853F-A01D-EC7F-ADF1B7503A78}"/>
                  </a:ext>
                </a:extLst>
              </p:cNvPr>
              <p:cNvSpPr/>
              <p:nvPr/>
            </p:nvSpPr>
            <p:spPr>
              <a:xfrm>
                <a:off x="225298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0</a:t>
                </a:r>
              </a:p>
            </p:txBody>
          </p:sp>
          <p:sp>
            <p:nvSpPr>
              <p:cNvPr id="8" name="Rectangle 7">
                <a:extLst>
                  <a:ext uri="{FF2B5EF4-FFF2-40B4-BE49-F238E27FC236}">
                    <a16:creationId xmlns:a16="http://schemas.microsoft.com/office/drawing/2014/main" id="{15FC6836-E37B-902E-DCCA-42612165BE79}"/>
                  </a:ext>
                </a:extLst>
              </p:cNvPr>
              <p:cNvSpPr/>
              <p:nvPr/>
            </p:nvSpPr>
            <p:spPr>
              <a:xfrm>
                <a:off x="289306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1</a:t>
                </a:r>
              </a:p>
            </p:txBody>
          </p:sp>
          <p:sp>
            <p:nvSpPr>
              <p:cNvPr id="9" name="Rectangle 8">
                <a:extLst>
                  <a:ext uri="{FF2B5EF4-FFF2-40B4-BE49-F238E27FC236}">
                    <a16:creationId xmlns:a16="http://schemas.microsoft.com/office/drawing/2014/main" id="{A5BF1168-2CD5-0057-BC2B-4909F76A33DD}"/>
                  </a:ext>
                </a:extLst>
              </p:cNvPr>
              <p:cNvSpPr/>
              <p:nvPr/>
            </p:nvSpPr>
            <p:spPr>
              <a:xfrm>
                <a:off x="353314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2</a:t>
                </a:r>
              </a:p>
            </p:txBody>
          </p:sp>
          <p:sp>
            <p:nvSpPr>
              <p:cNvPr id="10" name="Rectangle 9">
                <a:extLst>
                  <a:ext uri="{FF2B5EF4-FFF2-40B4-BE49-F238E27FC236}">
                    <a16:creationId xmlns:a16="http://schemas.microsoft.com/office/drawing/2014/main" id="{40BAE604-1186-0894-51A9-CDB7E3244583}"/>
                  </a:ext>
                </a:extLst>
              </p:cNvPr>
              <p:cNvSpPr/>
              <p:nvPr/>
            </p:nvSpPr>
            <p:spPr>
              <a:xfrm>
                <a:off x="417322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3</a:t>
                </a:r>
              </a:p>
            </p:txBody>
          </p:sp>
          <p:sp>
            <p:nvSpPr>
              <p:cNvPr id="11" name="Rectangle 10">
                <a:extLst>
                  <a:ext uri="{FF2B5EF4-FFF2-40B4-BE49-F238E27FC236}">
                    <a16:creationId xmlns:a16="http://schemas.microsoft.com/office/drawing/2014/main" id="{7C78DDE3-ACB7-0049-DED7-1DAD1BC7F508}"/>
                  </a:ext>
                </a:extLst>
              </p:cNvPr>
              <p:cNvSpPr/>
              <p:nvPr/>
            </p:nvSpPr>
            <p:spPr>
              <a:xfrm>
                <a:off x="481330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4</a:t>
                </a:r>
              </a:p>
            </p:txBody>
          </p:sp>
          <p:sp>
            <p:nvSpPr>
              <p:cNvPr id="12" name="Rectangle 11">
                <a:extLst>
                  <a:ext uri="{FF2B5EF4-FFF2-40B4-BE49-F238E27FC236}">
                    <a16:creationId xmlns:a16="http://schemas.microsoft.com/office/drawing/2014/main" id="{1B16DDB0-7B34-54E8-8893-11222F305B1A}"/>
                  </a:ext>
                </a:extLst>
              </p:cNvPr>
              <p:cNvSpPr/>
              <p:nvPr/>
            </p:nvSpPr>
            <p:spPr>
              <a:xfrm>
                <a:off x="545338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5</a:t>
                </a:r>
              </a:p>
            </p:txBody>
          </p:sp>
          <p:sp>
            <p:nvSpPr>
              <p:cNvPr id="13" name="Rectangle 12">
                <a:extLst>
                  <a:ext uri="{FF2B5EF4-FFF2-40B4-BE49-F238E27FC236}">
                    <a16:creationId xmlns:a16="http://schemas.microsoft.com/office/drawing/2014/main" id="{BC05449B-00C3-5D02-3BCE-87B9791D97FD}"/>
                  </a:ext>
                </a:extLst>
              </p:cNvPr>
              <p:cNvSpPr/>
              <p:nvPr/>
            </p:nvSpPr>
            <p:spPr>
              <a:xfrm>
                <a:off x="609346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6</a:t>
                </a:r>
              </a:p>
            </p:txBody>
          </p:sp>
          <p:sp>
            <p:nvSpPr>
              <p:cNvPr id="14" name="Rectangle 13">
                <a:extLst>
                  <a:ext uri="{FF2B5EF4-FFF2-40B4-BE49-F238E27FC236}">
                    <a16:creationId xmlns:a16="http://schemas.microsoft.com/office/drawing/2014/main" id="{BF1FDF2D-2EED-BE48-04B0-683CDAB71ABE}"/>
                  </a:ext>
                </a:extLst>
              </p:cNvPr>
              <p:cNvSpPr/>
              <p:nvPr/>
            </p:nvSpPr>
            <p:spPr>
              <a:xfrm>
                <a:off x="673354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7</a:t>
                </a:r>
              </a:p>
            </p:txBody>
          </p:sp>
          <p:sp>
            <p:nvSpPr>
              <p:cNvPr id="15" name="Rectangle 14">
                <a:extLst>
                  <a:ext uri="{FF2B5EF4-FFF2-40B4-BE49-F238E27FC236}">
                    <a16:creationId xmlns:a16="http://schemas.microsoft.com/office/drawing/2014/main" id="{9851D624-3FB9-0A77-322F-64E16B3803E0}"/>
                  </a:ext>
                </a:extLst>
              </p:cNvPr>
              <p:cNvSpPr/>
              <p:nvPr/>
            </p:nvSpPr>
            <p:spPr>
              <a:xfrm>
                <a:off x="737362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8</a:t>
                </a:r>
              </a:p>
            </p:txBody>
          </p:sp>
          <p:sp>
            <p:nvSpPr>
              <p:cNvPr id="16" name="Rectangle 15">
                <a:extLst>
                  <a:ext uri="{FF2B5EF4-FFF2-40B4-BE49-F238E27FC236}">
                    <a16:creationId xmlns:a16="http://schemas.microsoft.com/office/drawing/2014/main" id="{EA3D70CC-3542-191B-70BD-13DD27D6CB44}"/>
                  </a:ext>
                </a:extLst>
              </p:cNvPr>
              <p:cNvSpPr/>
              <p:nvPr/>
            </p:nvSpPr>
            <p:spPr>
              <a:xfrm>
                <a:off x="801370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9</a:t>
                </a:r>
              </a:p>
            </p:txBody>
          </p:sp>
        </p:grpSp>
      </p:grpSp>
    </p:spTree>
    <p:extLst>
      <p:ext uri="{BB962C8B-B14F-4D97-AF65-F5344CB8AC3E}">
        <p14:creationId xmlns:p14="http://schemas.microsoft.com/office/powerpoint/2010/main" val="498189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2E9-3F02-2CFB-F8A1-0798247A535B}"/>
              </a:ext>
            </a:extLst>
          </p:cNvPr>
          <p:cNvSpPr>
            <a:spLocks noGrp="1"/>
          </p:cNvSpPr>
          <p:nvPr>
            <p:ph type="title"/>
          </p:nvPr>
        </p:nvSpPr>
        <p:spPr/>
        <p:txBody>
          <a:bodyPr/>
          <a:lstStyle/>
          <a:p>
            <a:r>
              <a:rPr lang="en-US" dirty="0"/>
              <a:t>In Place Heap Sort - Summary</a:t>
            </a:r>
          </a:p>
        </p:txBody>
      </p:sp>
      <p:sp>
        <p:nvSpPr>
          <p:cNvPr id="3" name="Content Placeholder 2">
            <a:extLst>
              <a:ext uri="{FF2B5EF4-FFF2-40B4-BE49-F238E27FC236}">
                <a16:creationId xmlns:a16="http://schemas.microsoft.com/office/drawing/2014/main" id="{475C29A1-5CF0-19FF-2850-9349F3E580DF}"/>
              </a:ext>
            </a:extLst>
          </p:cNvPr>
          <p:cNvSpPr>
            <a:spLocks noGrp="1"/>
          </p:cNvSpPr>
          <p:nvPr>
            <p:ph idx="1"/>
          </p:nvPr>
        </p:nvSpPr>
        <p:spPr>
          <a:xfrm>
            <a:off x="838200" y="1402188"/>
            <a:ext cx="11252200" cy="1678693"/>
          </a:xfrm>
        </p:spPr>
        <p:txBody>
          <a:bodyPr>
            <a:normAutofit/>
          </a:bodyPr>
          <a:lstStyle/>
          <a:p>
            <a:r>
              <a:rPr lang="en-US" dirty="0"/>
              <a:t>Build a heap using the same array (Floyd’s build heap algorithm works)</a:t>
            </a:r>
          </a:p>
          <a:p>
            <a:r>
              <a:rPr lang="en-US" dirty="0"/>
              <a:t>Call extract</a:t>
            </a:r>
          </a:p>
          <a:p>
            <a:r>
              <a:rPr lang="en-US" dirty="0"/>
              <a:t>Put that at the end of the array</a:t>
            </a:r>
          </a:p>
          <a:p>
            <a:endParaRPr lang="en-US" dirty="0"/>
          </a:p>
          <a:p>
            <a:endParaRPr lang="en-US" dirty="0"/>
          </a:p>
        </p:txBody>
      </p:sp>
      <p:sp>
        <p:nvSpPr>
          <p:cNvPr id="4" name="TextBox 3">
            <a:extLst>
              <a:ext uri="{FF2B5EF4-FFF2-40B4-BE49-F238E27FC236}">
                <a16:creationId xmlns:a16="http://schemas.microsoft.com/office/drawing/2014/main" id="{400B9305-5813-9997-7771-B7BC37A4B988}"/>
              </a:ext>
            </a:extLst>
          </p:cNvPr>
          <p:cNvSpPr txBox="1"/>
          <p:nvPr/>
        </p:nvSpPr>
        <p:spPr>
          <a:xfrm>
            <a:off x="299720" y="3273374"/>
            <a:ext cx="4434840" cy="2031325"/>
          </a:xfrm>
          <a:prstGeom prst="rect">
            <a:avLst/>
          </a:prstGeom>
          <a:noFill/>
        </p:spPr>
        <p:txBody>
          <a:bodyPr wrap="square" rtlCol="0">
            <a:spAutoFit/>
          </a:bodyPr>
          <a:lstStyle/>
          <a:p>
            <a:r>
              <a:rPr lang="en-US" dirty="0" err="1"/>
              <a:t>buildHeap</a:t>
            </a:r>
            <a:r>
              <a:rPr lang="en-US" dirty="0"/>
              <a:t>(a);</a:t>
            </a:r>
          </a:p>
          <a:p>
            <a:r>
              <a:rPr lang="en-US" dirty="0"/>
              <a:t>for (int </a:t>
            </a:r>
            <a:r>
              <a:rPr lang="en-US" dirty="0" err="1"/>
              <a:t>i</a:t>
            </a:r>
            <a:r>
              <a:rPr lang="en-US" dirty="0"/>
              <a:t> = a.length-1; </a:t>
            </a:r>
            <a:r>
              <a:rPr lang="en-US" dirty="0" err="1"/>
              <a:t>i</a:t>
            </a:r>
            <a:r>
              <a:rPr lang="en-US" dirty="0"/>
              <a:t>&gt;=0; </a:t>
            </a:r>
            <a:r>
              <a:rPr lang="en-US" dirty="0" err="1"/>
              <a:t>i</a:t>
            </a:r>
            <a:r>
              <a:rPr lang="en-US" dirty="0"/>
              <a:t>--){</a:t>
            </a:r>
          </a:p>
          <a:p>
            <a:r>
              <a:rPr lang="en-US" dirty="0"/>
              <a:t>        temp=a[</a:t>
            </a:r>
            <a:r>
              <a:rPr lang="en-US" dirty="0" err="1"/>
              <a:t>i</a:t>
            </a:r>
            <a:r>
              <a:rPr lang="en-US" dirty="0"/>
              <a:t>]</a:t>
            </a:r>
          </a:p>
          <a:p>
            <a:r>
              <a:rPr lang="en-US" dirty="0"/>
              <a:t>        a[</a:t>
            </a:r>
            <a:r>
              <a:rPr lang="en-US" dirty="0" err="1"/>
              <a:t>i</a:t>
            </a:r>
            <a:r>
              <a:rPr lang="en-US" dirty="0"/>
              <a:t>] = a[0];</a:t>
            </a:r>
          </a:p>
          <a:p>
            <a:r>
              <a:rPr lang="en-US" dirty="0"/>
              <a:t>        a[0] = temp;</a:t>
            </a:r>
          </a:p>
          <a:p>
            <a:r>
              <a:rPr lang="en-US" dirty="0"/>
              <a:t>        </a:t>
            </a:r>
            <a:r>
              <a:rPr lang="en-US" dirty="0" err="1"/>
              <a:t>percolateDown</a:t>
            </a:r>
            <a:r>
              <a:rPr lang="en-US" dirty="0"/>
              <a:t>(0);</a:t>
            </a:r>
          </a:p>
          <a:p>
            <a:r>
              <a:rPr lang="en-US" dirty="0"/>
              <a:t>} </a:t>
            </a: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83DF0B3D-6CCD-BDBB-6693-F8DD5945C5AE}"/>
                  </a:ext>
                </a:extLst>
              </p:cNvPr>
              <p:cNvSpPr txBox="1"/>
              <p:nvPr/>
            </p:nvSpPr>
            <p:spPr>
              <a:xfrm>
                <a:off x="5872480" y="3244334"/>
                <a:ext cx="4434840" cy="1384995"/>
              </a:xfrm>
              <a:prstGeom prst="rect">
                <a:avLst/>
              </a:prstGeom>
              <a:noFill/>
            </p:spPr>
            <p:txBody>
              <a:bodyPr wrap="square" rtlCol="0">
                <a:spAutoFit/>
              </a:bodyPr>
              <a:lstStyle/>
              <a:p>
                <a:r>
                  <a:rPr lang="en-US" sz="2800" dirty="0"/>
                  <a:t>Running Time:</a:t>
                </a:r>
              </a:p>
              <a:p>
                <a:r>
                  <a:rPr lang="en-US" sz="2800" dirty="0"/>
                  <a:t>	Worst Case: </a:t>
                </a:r>
                <a14:m>
                  <m:oMath xmlns:m="http://schemas.openxmlformats.org/officeDocument/2006/math">
                    <m:r>
                      <m:rPr>
                        <m:sty m:val="p"/>
                      </m:rPr>
                      <a:rPr lang="en-US" sz="2800" b="0" i="0" smtClean="0">
                        <a:latin typeface="Cambria Math" panose="02040503050406030204" pitchFamily="18" charset="0"/>
                      </a:rPr>
                      <m:t>Θ</m:t>
                    </m:r>
                    <m:r>
                      <a:rPr lang="en-US" sz="2800" b="0" i="1" smtClean="0">
                        <a:latin typeface="Cambria Math" panose="02040503050406030204" pitchFamily="18" charset="0"/>
                      </a:rPr>
                      <m:t>(</m:t>
                    </m:r>
                    <m:r>
                      <a:rPr lang="en-US" sz="2800" b="0" i="1" smtClean="0">
                        <a:latin typeface="Cambria Math" panose="02040503050406030204" pitchFamily="18" charset="0"/>
                      </a:rPr>
                      <m:t>𝑛</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𝑛</m:t>
                        </m:r>
                      </m:e>
                    </m:func>
                    <m:r>
                      <a:rPr lang="en-US" sz="2800" b="0" i="1" smtClean="0">
                        <a:latin typeface="Cambria Math" panose="02040503050406030204" pitchFamily="18" charset="0"/>
                      </a:rPr>
                      <m:t>)</m:t>
                    </m:r>
                  </m:oMath>
                </a14:m>
                <a:endParaRPr lang="en-US" sz="2800" dirty="0"/>
              </a:p>
              <a:p>
                <a:r>
                  <a:rPr lang="en-US" sz="2800" dirty="0"/>
                  <a:t>	Best Case: </a:t>
                </a:r>
                <a14:m>
                  <m:oMath xmlns:m="http://schemas.openxmlformats.org/officeDocument/2006/math">
                    <m:r>
                      <m:rPr>
                        <m:sty m:val="p"/>
                      </m:rPr>
                      <a:rPr lang="en-US" sz="2800" b="0" i="0" smtClean="0">
                        <a:latin typeface="Cambria Math" panose="02040503050406030204" pitchFamily="18" charset="0"/>
                      </a:rPr>
                      <m:t>Θ</m:t>
                    </m:r>
                    <m:r>
                      <a:rPr lang="en-US" sz="2800" b="0" i="1" smtClean="0">
                        <a:latin typeface="Cambria Math" panose="02040503050406030204" pitchFamily="18" charset="0"/>
                      </a:rPr>
                      <m:t>(</m:t>
                    </m:r>
                    <m:r>
                      <a:rPr lang="en-US" sz="2800" b="0" i="1" smtClean="0">
                        <a:latin typeface="Cambria Math" panose="02040503050406030204" pitchFamily="18" charset="0"/>
                      </a:rPr>
                      <m:t>𝑛</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𝑛</m:t>
                        </m:r>
                      </m:e>
                    </m:func>
                    <m:r>
                      <a:rPr lang="en-US" sz="2800" b="0" i="1" smtClean="0">
                        <a:latin typeface="Cambria Math" panose="02040503050406030204" pitchFamily="18" charset="0"/>
                      </a:rPr>
                      <m:t>)</m:t>
                    </m:r>
                  </m:oMath>
                </a14:m>
                <a:endParaRPr lang="en-US" sz="2800" dirty="0"/>
              </a:p>
            </p:txBody>
          </p:sp>
        </mc:Choice>
        <mc:Fallback xmlns="">
          <p:sp>
            <p:nvSpPr>
              <p:cNvPr id="40" name="TextBox 39">
                <a:extLst>
                  <a:ext uri="{FF2B5EF4-FFF2-40B4-BE49-F238E27FC236}">
                    <a16:creationId xmlns:a16="http://schemas.microsoft.com/office/drawing/2014/main" id="{83DF0B3D-6CCD-BDBB-6693-F8DD5945C5AE}"/>
                  </a:ext>
                </a:extLst>
              </p:cNvPr>
              <p:cNvSpPr txBox="1">
                <a:spLocks noRot="1" noChangeAspect="1" noMove="1" noResize="1" noEditPoints="1" noAdjustHandles="1" noChangeArrowheads="1" noChangeShapeType="1" noTextEdit="1"/>
              </p:cNvSpPr>
              <p:nvPr/>
            </p:nvSpPr>
            <p:spPr>
              <a:xfrm>
                <a:off x="5872480" y="3244334"/>
                <a:ext cx="4434840" cy="1384995"/>
              </a:xfrm>
              <a:prstGeom prst="rect">
                <a:avLst/>
              </a:prstGeom>
              <a:blipFill>
                <a:blip r:embed="rId2"/>
                <a:stretch>
                  <a:fillRect l="-2747" t="-3965" b="-11894"/>
                </a:stretch>
              </a:blipFill>
            </p:spPr>
            <p:txBody>
              <a:bodyPr/>
              <a:lstStyle/>
              <a:p>
                <a:r>
                  <a:rPr lang="en-US">
                    <a:noFill/>
                  </a:rPr>
                  <a:t> </a:t>
                </a:r>
              </a:p>
            </p:txBody>
          </p:sp>
        </mc:Fallback>
      </mc:AlternateContent>
    </p:spTree>
    <p:extLst>
      <p:ext uri="{BB962C8B-B14F-4D97-AF65-F5344CB8AC3E}">
        <p14:creationId xmlns:p14="http://schemas.microsoft.com/office/powerpoint/2010/main" val="1457515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82224-77C0-7101-3666-23633BC3E368}"/>
              </a:ext>
            </a:extLst>
          </p:cNvPr>
          <p:cNvSpPr>
            <a:spLocks noGrp="1"/>
          </p:cNvSpPr>
          <p:nvPr>
            <p:ph type="title"/>
          </p:nvPr>
        </p:nvSpPr>
        <p:spPr/>
        <p:txBody>
          <a:bodyPr/>
          <a:lstStyle/>
          <a:p>
            <a:r>
              <a:rPr lang="en-US" dirty="0"/>
              <a:t>Linear Probing: Find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97C19AB-1C53-85A1-A3AF-83DFA61F94B5}"/>
                  </a:ext>
                </a:extLst>
              </p:cNvPr>
              <p:cNvSpPr>
                <a:spLocks noGrp="1"/>
              </p:cNvSpPr>
              <p:nvPr>
                <p:ph idx="1"/>
              </p:nvPr>
            </p:nvSpPr>
            <p:spPr/>
            <p:txBody>
              <a:bodyPr/>
              <a:lstStyle/>
              <a:p>
                <a:r>
                  <a:rPr lang="en-US" dirty="0"/>
                  <a:t>To find key </a:t>
                </a:r>
                <a:r>
                  <a:rPr lang="en-US" dirty="0">
                    <a:latin typeface="Consolas" panose="020B0609020204030204" pitchFamily="49" charset="0"/>
                  </a:rPr>
                  <a:t>k</a:t>
                </a:r>
              </a:p>
              <a:p>
                <a:pPr lvl="1"/>
                <a:r>
                  <a:rPr lang="en-US" dirty="0"/>
                  <a:t>Calculate </a:t>
                </a:r>
                <a:r>
                  <a:rPr lang="en-US" dirty="0" err="1">
                    <a:latin typeface="Consolas" panose="020B0609020204030204" pitchFamily="49" charset="0"/>
                  </a:rPr>
                  <a:t>i</a:t>
                </a:r>
                <a:r>
                  <a:rPr lang="en-US" dirty="0">
                    <a:latin typeface="Consolas" panose="020B0609020204030204" pitchFamily="49" charset="0"/>
                  </a:rPr>
                  <a:t> = h(k) % </a:t>
                </a:r>
                <a:r>
                  <a:rPr lang="en-US" dirty="0" err="1">
                    <a:latin typeface="Consolas" panose="020B0609020204030204" pitchFamily="49" charset="0"/>
                  </a:rPr>
                  <a:t>table.length</a:t>
                </a:r>
                <a:endParaRPr lang="en-US" dirty="0"/>
              </a:p>
              <a:p>
                <a:pPr lvl="1"/>
                <a:r>
                  <a:rPr lang="en-US" dirty="0"/>
                  <a:t>If </a:t>
                </a:r>
                <a:r>
                  <a:rPr lang="en-US" sz="2000" dirty="0">
                    <a:solidFill>
                      <a:prstClr val="black"/>
                    </a:solidFill>
                    <a:latin typeface="Consolas" panose="020B0609020204030204" pitchFamily="49" charset="0"/>
                  </a:rPr>
                  <a:t>table[</a:t>
                </a:r>
                <a:r>
                  <a:rPr lang="en-US" sz="2000" dirty="0" err="1">
                    <a:solidFill>
                      <a:prstClr val="black"/>
                    </a:solidFill>
                    <a:latin typeface="Consolas" panose="020B0609020204030204" pitchFamily="49" charset="0"/>
                  </a:rPr>
                  <a:t>i</a:t>
                </a:r>
                <a:r>
                  <a:rPr lang="en-US" sz="2000" dirty="0">
                    <a:solidFill>
                      <a:prstClr val="black"/>
                    </a:solidFill>
                    <a:latin typeface="Consolas" panose="020B0609020204030204" pitchFamily="49" charset="0"/>
                  </a:rPr>
                  <a:t>] </a:t>
                </a:r>
                <a:r>
                  <a:rPr lang="en-US" dirty="0"/>
                  <a:t>is occupied but doesn’t have </a:t>
                </a:r>
                <a:r>
                  <a:rPr lang="en-US" dirty="0">
                    <a:latin typeface="Consolas" panose="020B0609020204030204" pitchFamily="49" charset="0"/>
                  </a:rPr>
                  <a:t>k</a:t>
                </a:r>
                <a:r>
                  <a:rPr lang="en-US" dirty="0"/>
                  <a:t>, check</a:t>
                </a:r>
                <a:r>
                  <a:rPr lang="en-US" sz="2000" dirty="0"/>
                  <a:t> </a:t>
                </a:r>
                <a:r>
                  <a:rPr lang="en-US" sz="2000" dirty="0">
                    <a:latin typeface="Consolas" panose="020B0609020204030204" pitchFamily="49" charset="0"/>
                  </a:rPr>
                  <a:t>(i+1) % </a:t>
                </a:r>
                <a:r>
                  <a:rPr lang="en-US" sz="2000" dirty="0" err="1">
                    <a:latin typeface="Consolas" panose="020B0609020204030204" pitchFamily="49" charset="0"/>
                  </a:rPr>
                  <a:t>table.length</a:t>
                </a:r>
                <a:endParaRPr lang="en-US" b="0" dirty="0"/>
              </a:p>
              <a:p>
                <a:pPr lvl="1"/>
                <a:r>
                  <a:rPr lang="en-US" dirty="0"/>
                  <a:t>If that is occupied and doesn’t contain </a:t>
                </a:r>
                <a:r>
                  <a:rPr lang="en-US" dirty="0">
                    <a:latin typeface="Consolas" panose="020B0609020204030204" pitchFamily="49" charset="0"/>
                  </a:rPr>
                  <a:t>k</a:t>
                </a:r>
                <a:r>
                  <a:rPr lang="en-US" dirty="0"/>
                  <a:t>, check </a:t>
                </a:r>
                <a:r>
                  <a:rPr lang="en-US" sz="2000" dirty="0">
                    <a:latin typeface="Consolas" panose="020B0609020204030204" pitchFamily="49" charset="0"/>
                  </a:rPr>
                  <a:t>(i+2) % </a:t>
                </a:r>
                <a:r>
                  <a:rPr lang="en-US" sz="2000" dirty="0" err="1">
                    <a:latin typeface="Consolas" panose="020B0609020204030204" pitchFamily="49" charset="0"/>
                  </a:rPr>
                  <a:t>table.length</a:t>
                </a:r>
                <a:endParaRPr lang="en-US" dirty="0"/>
              </a:p>
              <a:p>
                <a:pPr lvl="1"/>
                <a:r>
                  <a:rPr lang="en-US" dirty="0"/>
                  <a:t>If that is occupied and doesn’t contain </a:t>
                </a:r>
                <a:r>
                  <a:rPr lang="en-US" dirty="0">
                    <a:latin typeface="Consolas" panose="020B0609020204030204" pitchFamily="49" charset="0"/>
                  </a:rPr>
                  <a:t>k</a:t>
                </a:r>
                <a:r>
                  <a:rPr lang="en-US" dirty="0"/>
                  <a:t>, check </a:t>
                </a:r>
                <a:r>
                  <a:rPr lang="en-US" sz="1800" dirty="0">
                    <a:latin typeface="Consolas" panose="020B0609020204030204" pitchFamily="49" charset="0"/>
                  </a:rPr>
                  <a:t>(i+3) % </a:t>
                </a:r>
                <a:r>
                  <a:rPr lang="en-US" sz="1800" dirty="0" err="1">
                    <a:latin typeface="Consolas" panose="020B0609020204030204" pitchFamily="49" charset="0"/>
                  </a:rPr>
                  <a:t>table.length</a:t>
                </a:r>
                <a:endParaRPr lang="en-US" dirty="0"/>
              </a:p>
              <a:p>
                <a:pPr lvl="1"/>
                <a:r>
                  <a:rPr lang="en-US" dirty="0"/>
                  <a:t>Repeat until you either find </a:t>
                </a:r>
                <a14:m>
                  <m:oMath xmlns:m="http://schemas.openxmlformats.org/officeDocument/2006/math">
                    <m:r>
                      <a:rPr lang="en-US" b="0" i="1" smtClean="0">
                        <a:latin typeface="Cambria Math" panose="02040503050406030204" pitchFamily="18" charset="0"/>
                      </a:rPr>
                      <m:t>𝑘</m:t>
                    </m:r>
                  </m:oMath>
                </a14:m>
                <a:r>
                  <a:rPr lang="en-US" dirty="0"/>
                  <a:t> or else you reach an empty cell in the table</a:t>
                </a:r>
              </a:p>
            </p:txBody>
          </p:sp>
        </mc:Choice>
        <mc:Fallback xmlns="">
          <p:sp>
            <p:nvSpPr>
              <p:cNvPr id="3" name="Content Placeholder 2">
                <a:extLst>
                  <a:ext uri="{FF2B5EF4-FFF2-40B4-BE49-F238E27FC236}">
                    <a16:creationId xmlns:a16="http://schemas.microsoft.com/office/drawing/2014/main" id="{A97C19AB-1C53-85A1-A3AF-83DFA61F94B5}"/>
                  </a:ext>
                </a:extLst>
              </p:cNvPr>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en-US">
                    <a:noFill/>
                  </a:rPr>
                  <a:t> </a:t>
                </a:r>
              </a:p>
            </p:txBody>
          </p:sp>
        </mc:Fallback>
      </mc:AlternateContent>
      <p:grpSp>
        <p:nvGrpSpPr>
          <p:cNvPr id="4" name="Group 3" descr="An empty hash table of size 10">
            <a:extLst>
              <a:ext uri="{FF2B5EF4-FFF2-40B4-BE49-F238E27FC236}">
                <a16:creationId xmlns:a16="http://schemas.microsoft.com/office/drawing/2014/main" id="{276BC9F7-99BA-B7BC-1AD2-84242D56EDF4}"/>
              </a:ext>
            </a:extLst>
          </p:cNvPr>
          <p:cNvGrpSpPr/>
          <p:nvPr/>
        </p:nvGrpSpPr>
        <p:grpSpPr>
          <a:xfrm>
            <a:off x="2895600" y="5467983"/>
            <a:ext cx="6400800" cy="1097280"/>
            <a:chOff x="4953000" y="660717"/>
            <a:chExt cx="6400800" cy="1097280"/>
          </a:xfrm>
        </p:grpSpPr>
        <p:grpSp>
          <p:nvGrpSpPr>
            <p:cNvPr id="5" name="Group 4">
              <a:extLst>
                <a:ext uri="{FF2B5EF4-FFF2-40B4-BE49-F238E27FC236}">
                  <a16:creationId xmlns:a16="http://schemas.microsoft.com/office/drawing/2014/main" id="{412EC1DB-D4A6-6B7B-7C6F-C60875C4B880}"/>
                </a:ext>
              </a:extLst>
            </p:cNvPr>
            <p:cNvGrpSpPr/>
            <p:nvPr/>
          </p:nvGrpSpPr>
          <p:grpSpPr>
            <a:xfrm>
              <a:off x="4953000" y="660717"/>
              <a:ext cx="6400800" cy="640080"/>
              <a:chOff x="2252980" y="5083048"/>
              <a:chExt cx="6400800" cy="640080"/>
            </a:xfrm>
          </p:grpSpPr>
          <p:sp>
            <p:nvSpPr>
              <p:cNvPr id="17" name="Rectangle 16">
                <a:extLst>
                  <a:ext uri="{FF2B5EF4-FFF2-40B4-BE49-F238E27FC236}">
                    <a16:creationId xmlns:a16="http://schemas.microsoft.com/office/drawing/2014/main" id="{0F0BD263-8B0C-EE09-006A-586758C03449}"/>
                  </a:ext>
                </a:extLst>
              </p:cNvPr>
              <p:cNvSpPr/>
              <p:nvPr/>
            </p:nvSpPr>
            <p:spPr>
              <a:xfrm>
                <a:off x="225298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8" name="Rectangle 17">
                <a:extLst>
                  <a:ext uri="{FF2B5EF4-FFF2-40B4-BE49-F238E27FC236}">
                    <a16:creationId xmlns:a16="http://schemas.microsoft.com/office/drawing/2014/main" id="{1BCB131B-1A39-0FB0-EC28-AB2DC7165455}"/>
                  </a:ext>
                </a:extLst>
              </p:cNvPr>
              <p:cNvSpPr/>
              <p:nvPr/>
            </p:nvSpPr>
            <p:spPr>
              <a:xfrm>
                <a:off x="289306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9" name="Rectangle 18">
                <a:extLst>
                  <a:ext uri="{FF2B5EF4-FFF2-40B4-BE49-F238E27FC236}">
                    <a16:creationId xmlns:a16="http://schemas.microsoft.com/office/drawing/2014/main" id="{20065800-76F9-7D0C-E5B6-87020D3297B3}"/>
                  </a:ext>
                </a:extLst>
              </p:cNvPr>
              <p:cNvSpPr/>
              <p:nvPr/>
            </p:nvSpPr>
            <p:spPr>
              <a:xfrm>
                <a:off x="353314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20" name="Rectangle 19">
                <a:extLst>
                  <a:ext uri="{FF2B5EF4-FFF2-40B4-BE49-F238E27FC236}">
                    <a16:creationId xmlns:a16="http://schemas.microsoft.com/office/drawing/2014/main" id="{AA775EEE-4045-A0E9-526E-AC2E4A2B220F}"/>
                  </a:ext>
                </a:extLst>
              </p:cNvPr>
              <p:cNvSpPr/>
              <p:nvPr/>
            </p:nvSpPr>
            <p:spPr>
              <a:xfrm>
                <a:off x="417322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21" name="Rectangle 20">
                <a:extLst>
                  <a:ext uri="{FF2B5EF4-FFF2-40B4-BE49-F238E27FC236}">
                    <a16:creationId xmlns:a16="http://schemas.microsoft.com/office/drawing/2014/main" id="{48B9BA47-C1A1-480B-FBD9-0B5D0C3FEC27}"/>
                  </a:ext>
                </a:extLst>
              </p:cNvPr>
              <p:cNvSpPr/>
              <p:nvPr/>
            </p:nvSpPr>
            <p:spPr>
              <a:xfrm>
                <a:off x="481330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22" name="Rectangle 21">
                <a:extLst>
                  <a:ext uri="{FF2B5EF4-FFF2-40B4-BE49-F238E27FC236}">
                    <a16:creationId xmlns:a16="http://schemas.microsoft.com/office/drawing/2014/main" id="{BB61FD45-4837-E870-55ED-6756EC2B5361}"/>
                  </a:ext>
                </a:extLst>
              </p:cNvPr>
              <p:cNvSpPr/>
              <p:nvPr/>
            </p:nvSpPr>
            <p:spPr>
              <a:xfrm>
                <a:off x="545338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23" name="Rectangle 22">
                <a:extLst>
                  <a:ext uri="{FF2B5EF4-FFF2-40B4-BE49-F238E27FC236}">
                    <a16:creationId xmlns:a16="http://schemas.microsoft.com/office/drawing/2014/main" id="{AEEA9484-5BD7-74CD-F516-9CC8D067DE6A}"/>
                  </a:ext>
                </a:extLst>
              </p:cNvPr>
              <p:cNvSpPr/>
              <p:nvPr/>
            </p:nvSpPr>
            <p:spPr>
              <a:xfrm>
                <a:off x="609346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24" name="Rectangle 23">
                <a:extLst>
                  <a:ext uri="{FF2B5EF4-FFF2-40B4-BE49-F238E27FC236}">
                    <a16:creationId xmlns:a16="http://schemas.microsoft.com/office/drawing/2014/main" id="{2F251C79-01BF-5C06-7487-02E695D99A4F}"/>
                  </a:ext>
                </a:extLst>
              </p:cNvPr>
              <p:cNvSpPr/>
              <p:nvPr/>
            </p:nvSpPr>
            <p:spPr>
              <a:xfrm>
                <a:off x="673354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25" name="Rectangle 24">
                <a:extLst>
                  <a:ext uri="{FF2B5EF4-FFF2-40B4-BE49-F238E27FC236}">
                    <a16:creationId xmlns:a16="http://schemas.microsoft.com/office/drawing/2014/main" id="{C67AFA12-FBBE-9F99-7B1A-AE3BB7D429F8}"/>
                  </a:ext>
                </a:extLst>
              </p:cNvPr>
              <p:cNvSpPr/>
              <p:nvPr/>
            </p:nvSpPr>
            <p:spPr>
              <a:xfrm>
                <a:off x="737362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26" name="Rectangle 25">
                <a:extLst>
                  <a:ext uri="{FF2B5EF4-FFF2-40B4-BE49-F238E27FC236}">
                    <a16:creationId xmlns:a16="http://schemas.microsoft.com/office/drawing/2014/main" id="{1A245A2F-6564-4891-A90C-E3E2BF04E125}"/>
                  </a:ext>
                </a:extLst>
              </p:cNvPr>
              <p:cNvSpPr/>
              <p:nvPr/>
            </p:nvSpPr>
            <p:spPr>
              <a:xfrm>
                <a:off x="801370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grpSp>
        <p:grpSp>
          <p:nvGrpSpPr>
            <p:cNvPr id="6" name="Group 5">
              <a:extLst>
                <a:ext uri="{FF2B5EF4-FFF2-40B4-BE49-F238E27FC236}">
                  <a16:creationId xmlns:a16="http://schemas.microsoft.com/office/drawing/2014/main" id="{EAE4A53B-9B6C-7B8D-8E87-A270ED0D10A3}"/>
                </a:ext>
              </a:extLst>
            </p:cNvPr>
            <p:cNvGrpSpPr/>
            <p:nvPr/>
          </p:nvGrpSpPr>
          <p:grpSpPr>
            <a:xfrm>
              <a:off x="4953000" y="1117917"/>
              <a:ext cx="6400800" cy="640080"/>
              <a:chOff x="2252980" y="5083048"/>
              <a:chExt cx="6400800" cy="640080"/>
            </a:xfrm>
            <a:noFill/>
          </p:grpSpPr>
          <p:sp>
            <p:nvSpPr>
              <p:cNvPr id="7" name="Rectangle 6">
                <a:extLst>
                  <a:ext uri="{FF2B5EF4-FFF2-40B4-BE49-F238E27FC236}">
                    <a16:creationId xmlns:a16="http://schemas.microsoft.com/office/drawing/2014/main" id="{BBBD0B4C-F158-E738-E58A-1DA6795238D8}"/>
                  </a:ext>
                </a:extLst>
              </p:cNvPr>
              <p:cNvSpPr/>
              <p:nvPr/>
            </p:nvSpPr>
            <p:spPr>
              <a:xfrm>
                <a:off x="225298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0</a:t>
                </a:r>
              </a:p>
            </p:txBody>
          </p:sp>
          <p:sp>
            <p:nvSpPr>
              <p:cNvPr id="8" name="Rectangle 7">
                <a:extLst>
                  <a:ext uri="{FF2B5EF4-FFF2-40B4-BE49-F238E27FC236}">
                    <a16:creationId xmlns:a16="http://schemas.microsoft.com/office/drawing/2014/main" id="{EE8BF469-3A2B-FC51-C4A4-253D9013DAF7}"/>
                  </a:ext>
                </a:extLst>
              </p:cNvPr>
              <p:cNvSpPr/>
              <p:nvPr/>
            </p:nvSpPr>
            <p:spPr>
              <a:xfrm>
                <a:off x="289306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1</a:t>
                </a:r>
              </a:p>
            </p:txBody>
          </p:sp>
          <p:sp>
            <p:nvSpPr>
              <p:cNvPr id="9" name="Rectangle 8">
                <a:extLst>
                  <a:ext uri="{FF2B5EF4-FFF2-40B4-BE49-F238E27FC236}">
                    <a16:creationId xmlns:a16="http://schemas.microsoft.com/office/drawing/2014/main" id="{C9AC31F3-54B7-B947-0217-17FC02604175}"/>
                  </a:ext>
                </a:extLst>
              </p:cNvPr>
              <p:cNvSpPr/>
              <p:nvPr/>
            </p:nvSpPr>
            <p:spPr>
              <a:xfrm>
                <a:off x="353314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2</a:t>
                </a:r>
              </a:p>
            </p:txBody>
          </p:sp>
          <p:sp>
            <p:nvSpPr>
              <p:cNvPr id="10" name="Rectangle 9">
                <a:extLst>
                  <a:ext uri="{FF2B5EF4-FFF2-40B4-BE49-F238E27FC236}">
                    <a16:creationId xmlns:a16="http://schemas.microsoft.com/office/drawing/2014/main" id="{E6818FCD-6E83-A9BD-EAA4-3AAD7B03036B}"/>
                  </a:ext>
                </a:extLst>
              </p:cNvPr>
              <p:cNvSpPr/>
              <p:nvPr/>
            </p:nvSpPr>
            <p:spPr>
              <a:xfrm>
                <a:off x="417322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3</a:t>
                </a:r>
              </a:p>
            </p:txBody>
          </p:sp>
          <p:sp>
            <p:nvSpPr>
              <p:cNvPr id="11" name="Rectangle 10">
                <a:extLst>
                  <a:ext uri="{FF2B5EF4-FFF2-40B4-BE49-F238E27FC236}">
                    <a16:creationId xmlns:a16="http://schemas.microsoft.com/office/drawing/2014/main" id="{39B224D1-EB59-30C6-540B-8994D7663CDC}"/>
                  </a:ext>
                </a:extLst>
              </p:cNvPr>
              <p:cNvSpPr/>
              <p:nvPr/>
            </p:nvSpPr>
            <p:spPr>
              <a:xfrm>
                <a:off x="481330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4</a:t>
                </a:r>
              </a:p>
            </p:txBody>
          </p:sp>
          <p:sp>
            <p:nvSpPr>
              <p:cNvPr id="12" name="Rectangle 11">
                <a:extLst>
                  <a:ext uri="{FF2B5EF4-FFF2-40B4-BE49-F238E27FC236}">
                    <a16:creationId xmlns:a16="http://schemas.microsoft.com/office/drawing/2014/main" id="{C63F476A-B374-374B-789B-67414FC2A447}"/>
                  </a:ext>
                </a:extLst>
              </p:cNvPr>
              <p:cNvSpPr/>
              <p:nvPr/>
            </p:nvSpPr>
            <p:spPr>
              <a:xfrm>
                <a:off x="545338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5</a:t>
                </a:r>
              </a:p>
            </p:txBody>
          </p:sp>
          <p:sp>
            <p:nvSpPr>
              <p:cNvPr id="13" name="Rectangle 12">
                <a:extLst>
                  <a:ext uri="{FF2B5EF4-FFF2-40B4-BE49-F238E27FC236}">
                    <a16:creationId xmlns:a16="http://schemas.microsoft.com/office/drawing/2014/main" id="{B23329E1-825C-BBDB-1055-328D27B7B737}"/>
                  </a:ext>
                </a:extLst>
              </p:cNvPr>
              <p:cNvSpPr/>
              <p:nvPr/>
            </p:nvSpPr>
            <p:spPr>
              <a:xfrm>
                <a:off x="609346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6</a:t>
                </a:r>
              </a:p>
            </p:txBody>
          </p:sp>
          <p:sp>
            <p:nvSpPr>
              <p:cNvPr id="14" name="Rectangle 13">
                <a:extLst>
                  <a:ext uri="{FF2B5EF4-FFF2-40B4-BE49-F238E27FC236}">
                    <a16:creationId xmlns:a16="http://schemas.microsoft.com/office/drawing/2014/main" id="{C09B7E04-AA65-9DC6-22AD-B63B7FA8D350}"/>
                  </a:ext>
                </a:extLst>
              </p:cNvPr>
              <p:cNvSpPr/>
              <p:nvPr/>
            </p:nvSpPr>
            <p:spPr>
              <a:xfrm>
                <a:off x="673354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7</a:t>
                </a:r>
              </a:p>
            </p:txBody>
          </p:sp>
          <p:sp>
            <p:nvSpPr>
              <p:cNvPr id="15" name="Rectangle 14">
                <a:extLst>
                  <a:ext uri="{FF2B5EF4-FFF2-40B4-BE49-F238E27FC236}">
                    <a16:creationId xmlns:a16="http://schemas.microsoft.com/office/drawing/2014/main" id="{CF17D356-8CC5-C0AF-2880-5EE8F66A33EB}"/>
                  </a:ext>
                </a:extLst>
              </p:cNvPr>
              <p:cNvSpPr/>
              <p:nvPr/>
            </p:nvSpPr>
            <p:spPr>
              <a:xfrm>
                <a:off x="737362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8</a:t>
                </a:r>
              </a:p>
            </p:txBody>
          </p:sp>
          <p:sp>
            <p:nvSpPr>
              <p:cNvPr id="16" name="Rectangle 15">
                <a:extLst>
                  <a:ext uri="{FF2B5EF4-FFF2-40B4-BE49-F238E27FC236}">
                    <a16:creationId xmlns:a16="http://schemas.microsoft.com/office/drawing/2014/main" id="{D3BF3FBC-BB62-99F8-8361-7ECF47FBB82E}"/>
                  </a:ext>
                </a:extLst>
              </p:cNvPr>
              <p:cNvSpPr/>
              <p:nvPr/>
            </p:nvSpPr>
            <p:spPr>
              <a:xfrm>
                <a:off x="801370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9</a:t>
                </a:r>
              </a:p>
            </p:txBody>
          </p:sp>
        </p:grpSp>
      </p:grpSp>
    </p:spTree>
    <p:extLst>
      <p:ext uri="{BB962C8B-B14F-4D97-AF65-F5344CB8AC3E}">
        <p14:creationId xmlns:p14="http://schemas.microsoft.com/office/powerpoint/2010/main" val="414194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82224-77C0-7101-3666-23633BC3E368}"/>
              </a:ext>
            </a:extLst>
          </p:cNvPr>
          <p:cNvSpPr>
            <a:spLocks noGrp="1"/>
          </p:cNvSpPr>
          <p:nvPr>
            <p:ph type="title"/>
          </p:nvPr>
        </p:nvSpPr>
        <p:spPr/>
        <p:txBody>
          <a:bodyPr/>
          <a:lstStyle/>
          <a:p>
            <a:r>
              <a:rPr lang="en-US" dirty="0"/>
              <a:t>Linear Probing: Delete is Hard (Example 1)</a:t>
            </a:r>
          </a:p>
        </p:txBody>
      </p:sp>
      <p:sp>
        <p:nvSpPr>
          <p:cNvPr id="3" name="Content Placeholder 2">
            <a:extLst>
              <a:ext uri="{FF2B5EF4-FFF2-40B4-BE49-F238E27FC236}">
                <a16:creationId xmlns:a16="http://schemas.microsoft.com/office/drawing/2014/main" id="{A97C19AB-1C53-85A1-A3AF-83DFA61F94B5}"/>
              </a:ext>
            </a:extLst>
          </p:cNvPr>
          <p:cNvSpPr>
            <a:spLocks noGrp="1"/>
          </p:cNvSpPr>
          <p:nvPr>
            <p:ph idx="1"/>
          </p:nvPr>
        </p:nvSpPr>
        <p:spPr>
          <a:xfrm>
            <a:off x="838200" y="1825625"/>
            <a:ext cx="10515600" cy="1037157"/>
          </a:xfrm>
        </p:spPr>
        <p:txBody>
          <a:bodyPr/>
          <a:lstStyle/>
          <a:p>
            <a:r>
              <a:rPr lang="en-US" dirty="0"/>
              <a:t>Suppose we insert A, B, C, D, and E in that order, where all map to 3</a:t>
            </a:r>
          </a:p>
          <a:p>
            <a:r>
              <a:rPr lang="en-US" dirty="0"/>
              <a:t>How should we delete B?</a:t>
            </a:r>
          </a:p>
        </p:txBody>
      </p:sp>
      <p:grpSp>
        <p:nvGrpSpPr>
          <p:cNvPr id="53" name="Group 52" descr="Before the deletion our hash table is an array of length 10. Its contents are as follows:&#10;&#10;Index 3: A&#10;Index 4: B&#10;Index 5: C&#10;Index 6: D&#10;Index 7: E&#10;All other indices are empty">
            <a:extLst>
              <a:ext uri="{FF2B5EF4-FFF2-40B4-BE49-F238E27FC236}">
                <a16:creationId xmlns:a16="http://schemas.microsoft.com/office/drawing/2014/main" id="{7C976558-1999-8862-1F35-32829A558698}"/>
              </a:ext>
            </a:extLst>
          </p:cNvPr>
          <p:cNvGrpSpPr/>
          <p:nvPr/>
        </p:nvGrpSpPr>
        <p:grpSpPr>
          <a:xfrm>
            <a:off x="1600429" y="3198609"/>
            <a:ext cx="7637782" cy="1097280"/>
            <a:chOff x="1600429" y="3198609"/>
            <a:chExt cx="7637782" cy="1097280"/>
          </a:xfrm>
        </p:grpSpPr>
        <p:grpSp>
          <p:nvGrpSpPr>
            <p:cNvPr id="4" name="Group 3" descr="An array of length 10. Its contents are as follows:&#10;&#10;Index 3: A&#10;Index 4: B&#10;Index 5: C&#10;Index 6: D&#10;Index 7: E&#10;All other indices are empty">
              <a:extLst>
                <a:ext uri="{FF2B5EF4-FFF2-40B4-BE49-F238E27FC236}">
                  <a16:creationId xmlns:a16="http://schemas.microsoft.com/office/drawing/2014/main" id="{23317F43-9CD7-8DA0-A5D0-001E0001053F}"/>
                </a:ext>
              </a:extLst>
            </p:cNvPr>
            <p:cNvGrpSpPr/>
            <p:nvPr/>
          </p:nvGrpSpPr>
          <p:grpSpPr>
            <a:xfrm>
              <a:off x="2837411" y="3198609"/>
              <a:ext cx="6400800" cy="1097280"/>
              <a:chOff x="4953000" y="660717"/>
              <a:chExt cx="6400800" cy="1097280"/>
            </a:xfrm>
          </p:grpSpPr>
          <p:grpSp>
            <p:nvGrpSpPr>
              <p:cNvPr id="5" name="Group 4">
                <a:extLst>
                  <a:ext uri="{FF2B5EF4-FFF2-40B4-BE49-F238E27FC236}">
                    <a16:creationId xmlns:a16="http://schemas.microsoft.com/office/drawing/2014/main" id="{D1202B14-1CA9-7427-2AFA-FA1DD7757A51}"/>
                  </a:ext>
                </a:extLst>
              </p:cNvPr>
              <p:cNvGrpSpPr/>
              <p:nvPr/>
            </p:nvGrpSpPr>
            <p:grpSpPr>
              <a:xfrm>
                <a:off x="4953000" y="660717"/>
                <a:ext cx="6400800" cy="640080"/>
                <a:chOff x="2252980" y="5083048"/>
                <a:chExt cx="6400800" cy="640080"/>
              </a:xfrm>
            </p:grpSpPr>
            <p:sp>
              <p:nvSpPr>
                <p:cNvPr id="17" name="Rectangle 16">
                  <a:extLst>
                    <a:ext uri="{FF2B5EF4-FFF2-40B4-BE49-F238E27FC236}">
                      <a16:creationId xmlns:a16="http://schemas.microsoft.com/office/drawing/2014/main" id="{CA3C04AB-11E3-0E1D-5512-CF9905E76CA3}"/>
                    </a:ext>
                  </a:extLst>
                </p:cNvPr>
                <p:cNvSpPr/>
                <p:nvPr/>
              </p:nvSpPr>
              <p:spPr>
                <a:xfrm>
                  <a:off x="225298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8" name="Rectangle 17">
                  <a:extLst>
                    <a:ext uri="{FF2B5EF4-FFF2-40B4-BE49-F238E27FC236}">
                      <a16:creationId xmlns:a16="http://schemas.microsoft.com/office/drawing/2014/main" id="{7505F905-78AC-0FED-63A8-D158F9F6DB98}"/>
                    </a:ext>
                  </a:extLst>
                </p:cNvPr>
                <p:cNvSpPr/>
                <p:nvPr/>
              </p:nvSpPr>
              <p:spPr>
                <a:xfrm>
                  <a:off x="289306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9" name="Rectangle 18">
                  <a:extLst>
                    <a:ext uri="{FF2B5EF4-FFF2-40B4-BE49-F238E27FC236}">
                      <a16:creationId xmlns:a16="http://schemas.microsoft.com/office/drawing/2014/main" id="{56C3C739-190D-77AE-094B-B5A1ABEDD151}"/>
                    </a:ext>
                  </a:extLst>
                </p:cNvPr>
                <p:cNvSpPr/>
                <p:nvPr/>
              </p:nvSpPr>
              <p:spPr>
                <a:xfrm>
                  <a:off x="353314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20" name="Rectangle 19">
                  <a:extLst>
                    <a:ext uri="{FF2B5EF4-FFF2-40B4-BE49-F238E27FC236}">
                      <a16:creationId xmlns:a16="http://schemas.microsoft.com/office/drawing/2014/main" id="{DDB671C4-36E4-5759-BD56-4B984DE8E14C}"/>
                    </a:ext>
                  </a:extLst>
                </p:cNvPr>
                <p:cNvSpPr/>
                <p:nvPr/>
              </p:nvSpPr>
              <p:spPr>
                <a:xfrm>
                  <a:off x="417322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21" name="Rectangle 20">
                  <a:extLst>
                    <a:ext uri="{FF2B5EF4-FFF2-40B4-BE49-F238E27FC236}">
                      <a16:creationId xmlns:a16="http://schemas.microsoft.com/office/drawing/2014/main" id="{45E106D1-7203-82F6-280F-7E853F2B0A6B}"/>
                    </a:ext>
                  </a:extLst>
                </p:cNvPr>
                <p:cNvSpPr/>
                <p:nvPr/>
              </p:nvSpPr>
              <p:spPr>
                <a:xfrm>
                  <a:off x="481330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p>
              </p:txBody>
            </p:sp>
            <p:sp>
              <p:nvSpPr>
                <p:cNvPr id="22" name="Rectangle 21">
                  <a:extLst>
                    <a:ext uri="{FF2B5EF4-FFF2-40B4-BE49-F238E27FC236}">
                      <a16:creationId xmlns:a16="http://schemas.microsoft.com/office/drawing/2014/main" id="{30048179-5B5B-1D84-4BEE-B63E119BE515}"/>
                    </a:ext>
                  </a:extLst>
                </p:cNvPr>
                <p:cNvSpPr/>
                <p:nvPr/>
              </p:nvSpPr>
              <p:spPr>
                <a:xfrm>
                  <a:off x="545338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sp>
              <p:nvSpPr>
                <p:cNvPr id="23" name="Rectangle 22">
                  <a:extLst>
                    <a:ext uri="{FF2B5EF4-FFF2-40B4-BE49-F238E27FC236}">
                      <a16:creationId xmlns:a16="http://schemas.microsoft.com/office/drawing/2014/main" id="{EAF1E2D4-BFD0-E7A3-64D2-1DB262FEE593}"/>
                    </a:ext>
                  </a:extLst>
                </p:cNvPr>
                <p:cNvSpPr/>
                <p:nvPr/>
              </p:nvSpPr>
              <p:spPr>
                <a:xfrm>
                  <a:off x="609346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t>
                  </a:r>
                </a:p>
              </p:txBody>
            </p:sp>
            <p:sp>
              <p:nvSpPr>
                <p:cNvPr id="24" name="Rectangle 23">
                  <a:extLst>
                    <a:ext uri="{FF2B5EF4-FFF2-40B4-BE49-F238E27FC236}">
                      <a16:creationId xmlns:a16="http://schemas.microsoft.com/office/drawing/2014/main" id="{C9BCC972-4F49-985D-FF80-F251AC888966}"/>
                    </a:ext>
                  </a:extLst>
                </p:cNvPr>
                <p:cNvSpPr/>
                <p:nvPr/>
              </p:nvSpPr>
              <p:spPr>
                <a:xfrm>
                  <a:off x="673354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a:t>
                  </a:r>
                </a:p>
              </p:txBody>
            </p:sp>
            <p:sp>
              <p:nvSpPr>
                <p:cNvPr id="25" name="Rectangle 24">
                  <a:extLst>
                    <a:ext uri="{FF2B5EF4-FFF2-40B4-BE49-F238E27FC236}">
                      <a16:creationId xmlns:a16="http://schemas.microsoft.com/office/drawing/2014/main" id="{9F5EC299-2C81-C998-0B48-905B653F2074}"/>
                    </a:ext>
                  </a:extLst>
                </p:cNvPr>
                <p:cNvSpPr/>
                <p:nvPr/>
              </p:nvSpPr>
              <p:spPr>
                <a:xfrm>
                  <a:off x="737362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26" name="Rectangle 25">
                  <a:extLst>
                    <a:ext uri="{FF2B5EF4-FFF2-40B4-BE49-F238E27FC236}">
                      <a16:creationId xmlns:a16="http://schemas.microsoft.com/office/drawing/2014/main" id="{835EE393-F261-7112-0EE4-348AA0A16376}"/>
                    </a:ext>
                  </a:extLst>
                </p:cNvPr>
                <p:cNvSpPr/>
                <p:nvPr/>
              </p:nvSpPr>
              <p:spPr>
                <a:xfrm>
                  <a:off x="801370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grpSp>
          <p:grpSp>
            <p:nvGrpSpPr>
              <p:cNvPr id="6" name="Group 5">
                <a:extLst>
                  <a:ext uri="{FF2B5EF4-FFF2-40B4-BE49-F238E27FC236}">
                    <a16:creationId xmlns:a16="http://schemas.microsoft.com/office/drawing/2014/main" id="{FF74D851-AE84-7BB2-15D2-B8B3FDBD30F2}"/>
                  </a:ext>
                </a:extLst>
              </p:cNvPr>
              <p:cNvGrpSpPr/>
              <p:nvPr/>
            </p:nvGrpSpPr>
            <p:grpSpPr>
              <a:xfrm>
                <a:off x="4953000" y="1117917"/>
                <a:ext cx="6400800" cy="640080"/>
                <a:chOff x="2252980" y="5083048"/>
                <a:chExt cx="6400800" cy="640080"/>
              </a:xfrm>
              <a:noFill/>
            </p:grpSpPr>
            <p:sp>
              <p:nvSpPr>
                <p:cNvPr id="7" name="Rectangle 6">
                  <a:extLst>
                    <a:ext uri="{FF2B5EF4-FFF2-40B4-BE49-F238E27FC236}">
                      <a16:creationId xmlns:a16="http://schemas.microsoft.com/office/drawing/2014/main" id="{0D037339-333A-C3D8-3E6C-65B8FAD06306}"/>
                    </a:ext>
                  </a:extLst>
                </p:cNvPr>
                <p:cNvSpPr/>
                <p:nvPr/>
              </p:nvSpPr>
              <p:spPr>
                <a:xfrm>
                  <a:off x="225298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0</a:t>
                  </a:r>
                </a:p>
              </p:txBody>
            </p:sp>
            <p:sp>
              <p:nvSpPr>
                <p:cNvPr id="8" name="Rectangle 7">
                  <a:extLst>
                    <a:ext uri="{FF2B5EF4-FFF2-40B4-BE49-F238E27FC236}">
                      <a16:creationId xmlns:a16="http://schemas.microsoft.com/office/drawing/2014/main" id="{AD452F40-2861-0C61-C782-DA10FBC1BF55}"/>
                    </a:ext>
                  </a:extLst>
                </p:cNvPr>
                <p:cNvSpPr/>
                <p:nvPr/>
              </p:nvSpPr>
              <p:spPr>
                <a:xfrm>
                  <a:off x="289306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1</a:t>
                  </a:r>
                </a:p>
              </p:txBody>
            </p:sp>
            <p:sp>
              <p:nvSpPr>
                <p:cNvPr id="9" name="Rectangle 8">
                  <a:extLst>
                    <a:ext uri="{FF2B5EF4-FFF2-40B4-BE49-F238E27FC236}">
                      <a16:creationId xmlns:a16="http://schemas.microsoft.com/office/drawing/2014/main" id="{0EDF1C0F-B926-C860-D53D-B07734898241}"/>
                    </a:ext>
                  </a:extLst>
                </p:cNvPr>
                <p:cNvSpPr/>
                <p:nvPr/>
              </p:nvSpPr>
              <p:spPr>
                <a:xfrm>
                  <a:off x="353314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2</a:t>
                  </a:r>
                </a:p>
              </p:txBody>
            </p:sp>
            <p:sp>
              <p:nvSpPr>
                <p:cNvPr id="10" name="Rectangle 9">
                  <a:extLst>
                    <a:ext uri="{FF2B5EF4-FFF2-40B4-BE49-F238E27FC236}">
                      <a16:creationId xmlns:a16="http://schemas.microsoft.com/office/drawing/2014/main" id="{7466C9CD-1D81-A75D-F1FC-9BF215023E22}"/>
                    </a:ext>
                  </a:extLst>
                </p:cNvPr>
                <p:cNvSpPr/>
                <p:nvPr/>
              </p:nvSpPr>
              <p:spPr>
                <a:xfrm>
                  <a:off x="417322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3</a:t>
                  </a:r>
                </a:p>
              </p:txBody>
            </p:sp>
            <p:sp>
              <p:nvSpPr>
                <p:cNvPr id="11" name="Rectangle 10">
                  <a:extLst>
                    <a:ext uri="{FF2B5EF4-FFF2-40B4-BE49-F238E27FC236}">
                      <a16:creationId xmlns:a16="http://schemas.microsoft.com/office/drawing/2014/main" id="{715135D2-4A37-6E73-2735-7DD762D195B1}"/>
                    </a:ext>
                  </a:extLst>
                </p:cNvPr>
                <p:cNvSpPr/>
                <p:nvPr/>
              </p:nvSpPr>
              <p:spPr>
                <a:xfrm>
                  <a:off x="481330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4</a:t>
                  </a:r>
                </a:p>
              </p:txBody>
            </p:sp>
            <p:sp>
              <p:nvSpPr>
                <p:cNvPr id="12" name="Rectangle 11">
                  <a:extLst>
                    <a:ext uri="{FF2B5EF4-FFF2-40B4-BE49-F238E27FC236}">
                      <a16:creationId xmlns:a16="http://schemas.microsoft.com/office/drawing/2014/main" id="{54DAB7D0-ACAD-CF90-8FD1-642768251F99}"/>
                    </a:ext>
                  </a:extLst>
                </p:cNvPr>
                <p:cNvSpPr/>
                <p:nvPr/>
              </p:nvSpPr>
              <p:spPr>
                <a:xfrm>
                  <a:off x="545338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5</a:t>
                  </a:r>
                </a:p>
              </p:txBody>
            </p:sp>
            <p:sp>
              <p:nvSpPr>
                <p:cNvPr id="13" name="Rectangle 12">
                  <a:extLst>
                    <a:ext uri="{FF2B5EF4-FFF2-40B4-BE49-F238E27FC236}">
                      <a16:creationId xmlns:a16="http://schemas.microsoft.com/office/drawing/2014/main" id="{FD6C6D38-B5FA-0844-809D-ECE94165422E}"/>
                    </a:ext>
                  </a:extLst>
                </p:cNvPr>
                <p:cNvSpPr/>
                <p:nvPr/>
              </p:nvSpPr>
              <p:spPr>
                <a:xfrm>
                  <a:off x="609346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6</a:t>
                  </a:r>
                </a:p>
              </p:txBody>
            </p:sp>
            <p:sp>
              <p:nvSpPr>
                <p:cNvPr id="14" name="Rectangle 13">
                  <a:extLst>
                    <a:ext uri="{FF2B5EF4-FFF2-40B4-BE49-F238E27FC236}">
                      <a16:creationId xmlns:a16="http://schemas.microsoft.com/office/drawing/2014/main" id="{18481B7C-6E6D-1241-B31F-BBD1206BCACC}"/>
                    </a:ext>
                  </a:extLst>
                </p:cNvPr>
                <p:cNvSpPr/>
                <p:nvPr/>
              </p:nvSpPr>
              <p:spPr>
                <a:xfrm>
                  <a:off x="673354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7</a:t>
                  </a:r>
                </a:p>
              </p:txBody>
            </p:sp>
            <p:sp>
              <p:nvSpPr>
                <p:cNvPr id="15" name="Rectangle 14">
                  <a:extLst>
                    <a:ext uri="{FF2B5EF4-FFF2-40B4-BE49-F238E27FC236}">
                      <a16:creationId xmlns:a16="http://schemas.microsoft.com/office/drawing/2014/main" id="{C7E7B75A-56BD-E34F-5441-E945C7024148}"/>
                    </a:ext>
                  </a:extLst>
                </p:cNvPr>
                <p:cNvSpPr/>
                <p:nvPr/>
              </p:nvSpPr>
              <p:spPr>
                <a:xfrm>
                  <a:off x="737362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8</a:t>
                  </a:r>
                </a:p>
              </p:txBody>
            </p:sp>
            <p:sp>
              <p:nvSpPr>
                <p:cNvPr id="16" name="Rectangle 15">
                  <a:extLst>
                    <a:ext uri="{FF2B5EF4-FFF2-40B4-BE49-F238E27FC236}">
                      <a16:creationId xmlns:a16="http://schemas.microsoft.com/office/drawing/2014/main" id="{E10EF039-58EA-D1AF-24E2-766AB95BFBAC}"/>
                    </a:ext>
                  </a:extLst>
                </p:cNvPr>
                <p:cNvSpPr/>
                <p:nvPr/>
              </p:nvSpPr>
              <p:spPr>
                <a:xfrm>
                  <a:off x="801370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9</a:t>
                  </a:r>
                </a:p>
              </p:txBody>
            </p:sp>
          </p:grpSp>
        </p:grpSp>
        <p:sp>
          <p:nvSpPr>
            <p:cNvPr id="50" name="TextBox 49">
              <a:extLst>
                <a:ext uri="{FF2B5EF4-FFF2-40B4-BE49-F238E27FC236}">
                  <a16:creationId xmlns:a16="http://schemas.microsoft.com/office/drawing/2014/main" id="{F70D4F65-1C9F-2430-9212-AF08A10A5B82}"/>
                </a:ext>
              </a:extLst>
            </p:cNvPr>
            <p:cNvSpPr txBox="1"/>
            <p:nvPr/>
          </p:nvSpPr>
          <p:spPr>
            <a:xfrm>
              <a:off x="1600429" y="3301311"/>
              <a:ext cx="865622" cy="369332"/>
            </a:xfrm>
            <a:prstGeom prst="rect">
              <a:avLst/>
            </a:prstGeom>
            <a:noFill/>
          </p:spPr>
          <p:txBody>
            <a:bodyPr wrap="none" rtlCol="0">
              <a:spAutoFit/>
            </a:bodyPr>
            <a:lstStyle/>
            <a:p>
              <a:r>
                <a:rPr lang="en-US" dirty="0"/>
                <a:t>Before:</a:t>
              </a:r>
            </a:p>
          </p:txBody>
        </p:sp>
      </p:grpSp>
      <p:sp>
        <p:nvSpPr>
          <p:cNvPr id="52" name="Content Placeholder 2">
            <a:extLst>
              <a:ext uri="{FF2B5EF4-FFF2-40B4-BE49-F238E27FC236}">
                <a16:creationId xmlns:a16="http://schemas.microsoft.com/office/drawing/2014/main" id="{3BA10E1D-58A7-9792-3AD4-C1C9C47033AA}"/>
              </a:ext>
            </a:extLst>
          </p:cNvPr>
          <p:cNvSpPr txBox="1">
            <a:spLocks/>
          </p:cNvSpPr>
          <p:nvPr/>
        </p:nvSpPr>
        <p:spPr>
          <a:xfrm>
            <a:off x="838200" y="4503285"/>
            <a:ext cx="10515600" cy="4996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t>We need future probing to work correctly, so we must fill in the hole.</a:t>
            </a:r>
          </a:p>
        </p:txBody>
      </p:sp>
      <p:grpSp>
        <p:nvGrpSpPr>
          <p:cNvPr id="54" name="Group 53" descr="After deleting key B we have an array of length 10. Its contents are as follows:&#10;&#10;Index 3: A&#10;Index 4: C&#10;Index 5: D&#10;Index 6: E&#10;All other indices are empty">
            <a:extLst>
              <a:ext uri="{FF2B5EF4-FFF2-40B4-BE49-F238E27FC236}">
                <a16:creationId xmlns:a16="http://schemas.microsoft.com/office/drawing/2014/main" id="{141B36DF-FA73-7210-669F-E00EE6FE784C}"/>
              </a:ext>
            </a:extLst>
          </p:cNvPr>
          <p:cNvGrpSpPr/>
          <p:nvPr/>
        </p:nvGrpSpPr>
        <p:grpSpPr>
          <a:xfrm>
            <a:off x="1600429" y="5467983"/>
            <a:ext cx="7695971" cy="1097280"/>
            <a:chOff x="1600429" y="5467983"/>
            <a:chExt cx="7695971" cy="1097280"/>
          </a:xfrm>
        </p:grpSpPr>
        <p:grpSp>
          <p:nvGrpSpPr>
            <p:cNvPr id="27" name="Group 26" descr="An array of length 10. Its contents are as follows:&#10;&#10;Index 3: A&#10;Index 4: C&#10;Index 5: D&#10;Index 6: E&#10;All other indices are empty">
              <a:extLst>
                <a:ext uri="{FF2B5EF4-FFF2-40B4-BE49-F238E27FC236}">
                  <a16:creationId xmlns:a16="http://schemas.microsoft.com/office/drawing/2014/main" id="{05116AA1-79E7-7B8F-6B63-5AD080903693}"/>
                </a:ext>
              </a:extLst>
            </p:cNvPr>
            <p:cNvGrpSpPr/>
            <p:nvPr/>
          </p:nvGrpSpPr>
          <p:grpSpPr>
            <a:xfrm>
              <a:off x="2895600" y="5467983"/>
              <a:ext cx="6400800" cy="1097280"/>
              <a:chOff x="4953000" y="660717"/>
              <a:chExt cx="6400800" cy="1097280"/>
            </a:xfrm>
          </p:grpSpPr>
          <p:grpSp>
            <p:nvGrpSpPr>
              <p:cNvPr id="28" name="Group 27">
                <a:extLst>
                  <a:ext uri="{FF2B5EF4-FFF2-40B4-BE49-F238E27FC236}">
                    <a16:creationId xmlns:a16="http://schemas.microsoft.com/office/drawing/2014/main" id="{4E2BEEE4-F2F5-4A6D-A7F1-74E5F59B87C3}"/>
                  </a:ext>
                </a:extLst>
              </p:cNvPr>
              <p:cNvGrpSpPr/>
              <p:nvPr/>
            </p:nvGrpSpPr>
            <p:grpSpPr>
              <a:xfrm>
                <a:off x="4953000" y="660717"/>
                <a:ext cx="6400800" cy="640080"/>
                <a:chOff x="2252980" y="5083048"/>
                <a:chExt cx="6400800" cy="640080"/>
              </a:xfrm>
            </p:grpSpPr>
            <p:sp>
              <p:nvSpPr>
                <p:cNvPr id="40" name="Rectangle 39">
                  <a:extLst>
                    <a:ext uri="{FF2B5EF4-FFF2-40B4-BE49-F238E27FC236}">
                      <a16:creationId xmlns:a16="http://schemas.microsoft.com/office/drawing/2014/main" id="{56E892C7-4BB7-7892-D8EF-72CBDED38551}"/>
                    </a:ext>
                  </a:extLst>
                </p:cNvPr>
                <p:cNvSpPr/>
                <p:nvPr/>
              </p:nvSpPr>
              <p:spPr>
                <a:xfrm>
                  <a:off x="225298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41" name="Rectangle 40">
                  <a:extLst>
                    <a:ext uri="{FF2B5EF4-FFF2-40B4-BE49-F238E27FC236}">
                      <a16:creationId xmlns:a16="http://schemas.microsoft.com/office/drawing/2014/main" id="{8C937C9A-A150-3B3B-5F5D-A46B057E77E9}"/>
                    </a:ext>
                  </a:extLst>
                </p:cNvPr>
                <p:cNvSpPr/>
                <p:nvPr/>
              </p:nvSpPr>
              <p:spPr>
                <a:xfrm>
                  <a:off x="289306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42" name="Rectangle 41">
                  <a:extLst>
                    <a:ext uri="{FF2B5EF4-FFF2-40B4-BE49-F238E27FC236}">
                      <a16:creationId xmlns:a16="http://schemas.microsoft.com/office/drawing/2014/main" id="{514F1BB8-CD89-6CC4-271E-B54E8B76D927}"/>
                    </a:ext>
                  </a:extLst>
                </p:cNvPr>
                <p:cNvSpPr/>
                <p:nvPr/>
              </p:nvSpPr>
              <p:spPr>
                <a:xfrm>
                  <a:off x="353314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43" name="Rectangle 42">
                  <a:extLst>
                    <a:ext uri="{FF2B5EF4-FFF2-40B4-BE49-F238E27FC236}">
                      <a16:creationId xmlns:a16="http://schemas.microsoft.com/office/drawing/2014/main" id="{EB063377-763D-7E6B-A2E2-168A8418FD90}"/>
                    </a:ext>
                  </a:extLst>
                </p:cNvPr>
                <p:cNvSpPr/>
                <p:nvPr/>
              </p:nvSpPr>
              <p:spPr>
                <a:xfrm>
                  <a:off x="417322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44" name="Rectangle 43">
                  <a:extLst>
                    <a:ext uri="{FF2B5EF4-FFF2-40B4-BE49-F238E27FC236}">
                      <a16:creationId xmlns:a16="http://schemas.microsoft.com/office/drawing/2014/main" id="{3BDC69C8-0C62-202A-1D29-F6FA19617469}"/>
                    </a:ext>
                  </a:extLst>
                </p:cNvPr>
                <p:cNvSpPr/>
                <p:nvPr/>
              </p:nvSpPr>
              <p:spPr>
                <a:xfrm>
                  <a:off x="481330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sp>
              <p:nvSpPr>
                <p:cNvPr id="45" name="Rectangle 44">
                  <a:extLst>
                    <a:ext uri="{FF2B5EF4-FFF2-40B4-BE49-F238E27FC236}">
                      <a16:creationId xmlns:a16="http://schemas.microsoft.com/office/drawing/2014/main" id="{B2C24F4D-45E7-429F-1A5A-E2F8B8908173}"/>
                    </a:ext>
                  </a:extLst>
                </p:cNvPr>
                <p:cNvSpPr/>
                <p:nvPr/>
              </p:nvSpPr>
              <p:spPr>
                <a:xfrm>
                  <a:off x="545338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t>
                  </a:r>
                </a:p>
              </p:txBody>
            </p:sp>
            <p:sp>
              <p:nvSpPr>
                <p:cNvPr id="46" name="Rectangle 45">
                  <a:extLst>
                    <a:ext uri="{FF2B5EF4-FFF2-40B4-BE49-F238E27FC236}">
                      <a16:creationId xmlns:a16="http://schemas.microsoft.com/office/drawing/2014/main" id="{C9CAD924-3E43-437B-0227-B82DCA6BCC64}"/>
                    </a:ext>
                  </a:extLst>
                </p:cNvPr>
                <p:cNvSpPr/>
                <p:nvPr/>
              </p:nvSpPr>
              <p:spPr>
                <a:xfrm>
                  <a:off x="609346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a:t>
                  </a:r>
                </a:p>
              </p:txBody>
            </p:sp>
            <p:sp>
              <p:nvSpPr>
                <p:cNvPr id="47" name="Rectangle 46">
                  <a:extLst>
                    <a:ext uri="{FF2B5EF4-FFF2-40B4-BE49-F238E27FC236}">
                      <a16:creationId xmlns:a16="http://schemas.microsoft.com/office/drawing/2014/main" id="{1082242E-03C9-DAC8-4F5A-35CBD59C5E64}"/>
                    </a:ext>
                  </a:extLst>
                </p:cNvPr>
                <p:cNvSpPr/>
                <p:nvPr/>
              </p:nvSpPr>
              <p:spPr>
                <a:xfrm>
                  <a:off x="673354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48" name="Rectangle 47">
                  <a:extLst>
                    <a:ext uri="{FF2B5EF4-FFF2-40B4-BE49-F238E27FC236}">
                      <a16:creationId xmlns:a16="http://schemas.microsoft.com/office/drawing/2014/main" id="{E4CCBA9C-3E8E-4B95-CA6E-01032FF83852}"/>
                    </a:ext>
                  </a:extLst>
                </p:cNvPr>
                <p:cNvSpPr/>
                <p:nvPr/>
              </p:nvSpPr>
              <p:spPr>
                <a:xfrm>
                  <a:off x="737362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49" name="Rectangle 48">
                  <a:extLst>
                    <a:ext uri="{FF2B5EF4-FFF2-40B4-BE49-F238E27FC236}">
                      <a16:creationId xmlns:a16="http://schemas.microsoft.com/office/drawing/2014/main" id="{C792AA63-0871-0F41-E9F2-588857F0A4F8}"/>
                    </a:ext>
                  </a:extLst>
                </p:cNvPr>
                <p:cNvSpPr/>
                <p:nvPr/>
              </p:nvSpPr>
              <p:spPr>
                <a:xfrm>
                  <a:off x="801370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grpSp>
          <p:grpSp>
            <p:nvGrpSpPr>
              <p:cNvPr id="29" name="Group 28">
                <a:extLst>
                  <a:ext uri="{FF2B5EF4-FFF2-40B4-BE49-F238E27FC236}">
                    <a16:creationId xmlns:a16="http://schemas.microsoft.com/office/drawing/2014/main" id="{9509C928-E94D-95A9-C016-C6809689E499}"/>
                  </a:ext>
                </a:extLst>
              </p:cNvPr>
              <p:cNvGrpSpPr/>
              <p:nvPr/>
            </p:nvGrpSpPr>
            <p:grpSpPr>
              <a:xfrm>
                <a:off x="4953000" y="1117917"/>
                <a:ext cx="6400800" cy="640080"/>
                <a:chOff x="2252980" y="5083048"/>
                <a:chExt cx="6400800" cy="640080"/>
              </a:xfrm>
              <a:noFill/>
            </p:grpSpPr>
            <p:sp>
              <p:nvSpPr>
                <p:cNvPr id="30" name="Rectangle 29">
                  <a:extLst>
                    <a:ext uri="{FF2B5EF4-FFF2-40B4-BE49-F238E27FC236}">
                      <a16:creationId xmlns:a16="http://schemas.microsoft.com/office/drawing/2014/main" id="{B2AA9EB9-788C-B4ED-3ADA-785D5BE14080}"/>
                    </a:ext>
                  </a:extLst>
                </p:cNvPr>
                <p:cNvSpPr/>
                <p:nvPr/>
              </p:nvSpPr>
              <p:spPr>
                <a:xfrm>
                  <a:off x="225298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0</a:t>
                  </a:r>
                </a:p>
              </p:txBody>
            </p:sp>
            <p:sp>
              <p:nvSpPr>
                <p:cNvPr id="31" name="Rectangle 30">
                  <a:extLst>
                    <a:ext uri="{FF2B5EF4-FFF2-40B4-BE49-F238E27FC236}">
                      <a16:creationId xmlns:a16="http://schemas.microsoft.com/office/drawing/2014/main" id="{FFBF553E-1BDD-5C2E-6BB1-8C3C791134B5}"/>
                    </a:ext>
                  </a:extLst>
                </p:cNvPr>
                <p:cNvSpPr/>
                <p:nvPr/>
              </p:nvSpPr>
              <p:spPr>
                <a:xfrm>
                  <a:off x="289306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1</a:t>
                  </a:r>
                </a:p>
              </p:txBody>
            </p:sp>
            <p:sp>
              <p:nvSpPr>
                <p:cNvPr id="32" name="Rectangle 31">
                  <a:extLst>
                    <a:ext uri="{FF2B5EF4-FFF2-40B4-BE49-F238E27FC236}">
                      <a16:creationId xmlns:a16="http://schemas.microsoft.com/office/drawing/2014/main" id="{738A8E60-CF0C-00C6-275F-9CBAE91141F1}"/>
                    </a:ext>
                  </a:extLst>
                </p:cNvPr>
                <p:cNvSpPr/>
                <p:nvPr/>
              </p:nvSpPr>
              <p:spPr>
                <a:xfrm>
                  <a:off x="353314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2</a:t>
                  </a:r>
                </a:p>
              </p:txBody>
            </p:sp>
            <p:sp>
              <p:nvSpPr>
                <p:cNvPr id="33" name="Rectangle 32">
                  <a:extLst>
                    <a:ext uri="{FF2B5EF4-FFF2-40B4-BE49-F238E27FC236}">
                      <a16:creationId xmlns:a16="http://schemas.microsoft.com/office/drawing/2014/main" id="{DC89A41F-BF8D-9B3D-B3C1-AA50B5DDCE1C}"/>
                    </a:ext>
                  </a:extLst>
                </p:cNvPr>
                <p:cNvSpPr/>
                <p:nvPr/>
              </p:nvSpPr>
              <p:spPr>
                <a:xfrm>
                  <a:off x="417322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3</a:t>
                  </a:r>
                </a:p>
              </p:txBody>
            </p:sp>
            <p:sp>
              <p:nvSpPr>
                <p:cNvPr id="34" name="Rectangle 33">
                  <a:extLst>
                    <a:ext uri="{FF2B5EF4-FFF2-40B4-BE49-F238E27FC236}">
                      <a16:creationId xmlns:a16="http://schemas.microsoft.com/office/drawing/2014/main" id="{3C7892DC-2FA8-A5BA-5797-5FBAD88AFA6D}"/>
                    </a:ext>
                  </a:extLst>
                </p:cNvPr>
                <p:cNvSpPr/>
                <p:nvPr/>
              </p:nvSpPr>
              <p:spPr>
                <a:xfrm>
                  <a:off x="481330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4</a:t>
                  </a:r>
                </a:p>
              </p:txBody>
            </p:sp>
            <p:sp>
              <p:nvSpPr>
                <p:cNvPr id="35" name="Rectangle 34">
                  <a:extLst>
                    <a:ext uri="{FF2B5EF4-FFF2-40B4-BE49-F238E27FC236}">
                      <a16:creationId xmlns:a16="http://schemas.microsoft.com/office/drawing/2014/main" id="{EEF67158-5307-F23C-E512-778B1FDB75D9}"/>
                    </a:ext>
                  </a:extLst>
                </p:cNvPr>
                <p:cNvSpPr/>
                <p:nvPr/>
              </p:nvSpPr>
              <p:spPr>
                <a:xfrm>
                  <a:off x="545338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5</a:t>
                  </a:r>
                </a:p>
              </p:txBody>
            </p:sp>
            <p:sp>
              <p:nvSpPr>
                <p:cNvPr id="36" name="Rectangle 35">
                  <a:extLst>
                    <a:ext uri="{FF2B5EF4-FFF2-40B4-BE49-F238E27FC236}">
                      <a16:creationId xmlns:a16="http://schemas.microsoft.com/office/drawing/2014/main" id="{5788CA28-DB30-5C22-5B10-37895107B113}"/>
                    </a:ext>
                  </a:extLst>
                </p:cNvPr>
                <p:cNvSpPr/>
                <p:nvPr/>
              </p:nvSpPr>
              <p:spPr>
                <a:xfrm>
                  <a:off x="609346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6</a:t>
                  </a:r>
                </a:p>
              </p:txBody>
            </p:sp>
            <p:sp>
              <p:nvSpPr>
                <p:cNvPr id="37" name="Rectangle 36">
                  <a:extLst>
                    <a:ext uri="{FF2B5EF4-FFF2-40B4-BE49-F238E27FC236}">
                      <a16:creationId xmlns:a16="http://schemas.microsoft.com/office/drawing/2014/main" id="{9AF9FD98-F08E-74AD-B4D7-CC0C2EDE31F7}"/>
                    </a:ext>
                  </a:extLst>
                </p:cNvPr>
                <p:cNvSpPr/>
                <p:nvPr/>
              </p:nvSpPr>
              <p:spPr>
                <a:xfrm>
                  <a:off x="673354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7</a:t>
                  </a:r>
                </a:p>
              </p:txBody>
            </p:sp>
            <p:sp>
              <p:nvSpPr>
                <p:cNvPr id="38" name="Rectangle 37">
                  <a:extLst>
                    <a:ext uri="{FF2B5EF4-FFF2-40B4-BE49-F238E27FC236}">
                      <a16:creationId xmlns:a16="http://schemas.microsoft.com/office/drawing/2014/main" id="{45B24D09-3912-D852-0607-0B6184BE452C}"/>
                    </a:ext>
                  </a:extLst>
                </p:cNvPr>
                <p:cNvSpPr/>
                <p:nvPr/>
              </p:nvSpPr>
              <p:spPr>
                <a:xfrm>
                  <a:off x="737362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8</a:t>
                  </a:r>
                </a:p>
              </p:txBody>
            </p:sp>
            <p:sp>
              <p:nvSpPr>
                <p:cNvPr id="39" name="Rectangle 38">
                  <a:extLst>
                    <a:ext uri="{FF2B5EF4-FFF2-40B4-BE49-F238E27FC236}">
                      <a16:creationId xmlns:a16="http://schemas.microsoft.com/office/drawing/2014/main" id="{24A771A6-FE79-3EE8-742B-09A1A7CE80E6}"/>
                    </a:ext>
                  </a:extLst>
                </p:cNvPr>
                <p:cNvSpPr/>
                <p:nvPr/>
              </p:nvSpPr>
              <p:spPr>
                <a:xfrm>
                  <a:off x="801370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9</a:t>
                  </a:r>
                </a:p>
              </p:txBody>
            </p:sp>
          </p:grpSp>
        </p:grpSp>
        <p:sp>
          <p:nvSpPr>
            <p:cNvPr id="51" name="TextBox 50">
              <a:extLst>
                <a:ext uri="{FF2B5EF4-FFF2-40B4-BE49-F238E27FC236}">
                  <a16:creationId xmlns:a16="http://schemas.microsoft.com/office/drawing/2014/main" id="{FAD923D7-3737-D6A6-A7FB-34380866D88E}"/>
                </a:ext>
              </a:extLst>
            </p:cNvPr>
            <p:cNvSpPr txBox="1"/>
            <p:nvPr/>
          </p:nvSpPr>
          <p:spPr>
            <a:xfrm>
              <a:off x="1600429" y="5603357"/>
              <a:ext cx="720775" cy="369332"/>
            </a:xfrm>
            <a:prstGeom prst="rect">
              <a:avLst/>
            </a:prstGeom>
            <a:noFill/>
          </p:spPr>
          <p:txBody>
            <a:bodyPr wrap="none" rtlCol="0">
              <a:spAutoFit/>
            </a:bodyPr>
            <a:lstStyle/>
            <a:p>
              <a:r>
                <a:rPr lang="en-US" dirty="0"/>
                <a:t>After:</a:t>
              </a:r>
            </a:p>
          </p:txBody>
        </p:sp>
      </p:grpSp>
    </p:spTree>
    <p:extLst>
      <p:ext uri="{BB962C8B-B14F-4D97-AF65-F5344CB8AC3E}">
        <p14:creationId xmlns:p14="http://schemas.microsoft.com/office/powerpoint/2010/main" val="565583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82224-77C0-7101-3666-23633BC3E368}"/>
              </a:ext>
            </a:extLst>
          </p:cNvPr>
          <p:cNvSpPr>
            <a:spLocks noGrp="1"/>
          </p:cNvSpPr>
          <p:nvPr>
            <p:ph type="title"/>
          </p:nvPr>
        </p:nvSpPr>
        <p:spPr/>
        <p:txBody>
          <a:bodyPr/>
          <a:lstStyle/>
          <a:p>
            <a:r>
              <a:rPr lang="en-US" dirty="0"/>
              <a:t>Linear Probing: Delete is Hard (Example 2)</a:t>
            </a:r>
          </a:p>
        </p:txBody>
      </p:sp>
      <p:sp>
        <p:nvSpPr>
          <p:cNvPr id="3" name="Content Placeholder 2">
            <a:extLst>
              <a:ext uri="{FF2B5EF4-FFF2-40B4-BE49-F238E27FC236}">
                <a16:creationId xmlns:a16="http://schemas.microsoft.com/office/drawing/2014/main" id="{A97C19AB-1C53-85A1-A3AF-83DFA61F94B5}"/>
              </a:ext>
            </a:extLst>
          </p:cNvPr>
          <p:cNvSpPr>
            <a:spLocks noGrp="1"/>
          </p:cNvSpPr>
          <p:nvPr>
            <p:ph idx="1"/>
          </p:nvPr>
        </p:nvSpPr>
        <p:spPr>
          <a:xfrm>
            <a:off x="838200" y="1825625"/>
            <a:ext cx="10515600" cy="1325563"/>
          </a:xfrm>
        </p:spPr>
        <p:txBody>
          <a:bodyPr>
            <a:normAutofit lnSpcReduction="10000"/>
          </a:bodyPr>
          <a:lstStyle/>
          <a:p>
            <a:r>
              <a:rPr lang="en-US" dirty="0"/>
              <a:t>Suppose we insert A, B, C, D, and E in that order, where A,B,E all map to 3 and C,D map to 5.</a:t>
            </a:r>
          </a:p>
          <a:p>
            <a:r>
              <a:rPr lang="en-US" dirty="0"/>
              <a:t>How should we delete B?</a:t>
            </a:r>
          </a:p>
        </p:txBody>
      </p:sp>
      <p:grpSp>
        <p:nvGrpSpPr>
          <p:cNvPr id="5" name="Group 4" descr="Before the deletion our hash table is an array of length 10. Its contents are as follows:&#10;&#10;Index 3: A&#10;Index 4: B&#10;Index 5: C&#10;Index 6: D&#10;Index 7: E&#10;All other indices are empty">
            <a:extLst>
              <a:ext uri="{FF2B5EF4-FFF2-40B4-BE49-F238E27FC236}">
                <a16:creationId xmlns:a16="http://schemas.microsoft.com/office/drawing/2014/main" id="{26AE6485-EF51-D616-6917-B457D5CEDA8E}"/>
              </a:ext>
            </a:extLst>
          </p:cNvPr>
          <p:cNvGrpSpPr/>
          <p:nvPr/>
        </p:nvGrpSpPr>
        <p:grpSpPr>
          <a:xfrm>
            <a:off x="1600429" y="3198609"/>
            <a:ext cx="7637782" cy="1097280"/>
            <a:chOff x="1600429" y="3198609"/>
            <a:chExt cx="7637782" cy="1097280"/>
          </a:xfrm>
        </p:grpSpPr>
        <p:grpSp>
          <p:nvGrpSpPr>
            <p:cNvPr id="27" name="Group 26" descr="An array of length 10. Its contents are as follows:&#10;&#10;Index 3: A&#10;Index 4: B&#10;Index 5: C&#10;Index 6: D&#10;Index 7: E&#10;All other indices are empty">
              <a:extLst>
                <a:ext uri="{FF2B5EF4-FFF2-40B4-BE49-F238E27FC236}">
                  <a16:creationId xmlns:a16="http://schemas.microsoft.com/office/drawing/2014/main" id="{6557A905-A4AB-3521-6E44-053E83039717}"/>
                </a:ext>
              </a:extLst>
            </p:cNvPr>
            <p:cNvGrpSpPr/>
            <p:nvPr/>
          </p:nvGrpSpPr>
          <p:grpSpPr>
            <a:xfrm>
              <a:off x="2837411" y="3198609"/>
              <a:ext cx="6400800" cy="1097280"/>
              <a:chOff x="4953000" y="660717"/>
              <a:chExt cx="6400800" cy="1097280"/>
            </a:xfrm>
          </p:grpSpPr>
          <p:grpSp>
            <p:nvGrpSpPr>
              <p:cNvPr id="28" name="Group 27">
                <a:extLst>
                  <a:ext uri="{FF2B5EF4-FFF2-40B4-BE49-F238E27FC236}">
                    <a16:creationId xmlns:a16="http://schemas.microsoft.com/office/drawing/2014/main" id="{080D7FBF-B01A-0263-3C32-5EE2F7A16537}"/>
                  </a:ext>
                </a:extLst>
              </p:cNvPr>
              <p:cNvGrpSpPr/>
              <p:nvPr/>
            </p:nvGrpSpPr>
            <p:grpSpPr>
              <a:xfrm>
                <a:off x="4953000" y="660717"/>
                <a:ext cx="6400800" cy="640080"/>
                <a:chOff x="2252980" y="5083048"/>
                <a:chExt cx="6400800" cy="640080"/>
              </a:xfrm>
            </p:grpSpPr>
            <p:sp>
              <p:nvSpPr>
                <p:cNvPr id="40" name="Rectangle 39">
                  <a:extLst>
                    <a:ext uri="{FF2B5EF4-FFF2-40B4-BE49-F238E27FC236}">
                      <a16:creationId xmlns:a16="http://schemas.microsoft.com/office/drawing/2014/main" id="{A47806BC-9D6A-BA52-C7E9-2B88DE6B0DB6}"/>
                    </a:ext>
                  </a:extLst>
                </p:cNvPr>
                <p:cNvSpPr/>
                <p:nvPr/>
              </p:nvSpPr>
              <p:spPr>
                <a:xfrm>
                  <a:off x="225298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41" name="Rectangle 40">
                  <a:extLst>
                    <a:ext uri="{FF2B5EF4-FFF2-40B4-BE49-F238E27FC236}">
                      <a16:creationId xmlns:a16="http://schemas.microsoft.com/office/drawing/2014/main" id="{DE16997F-BE67-C4CF-33DB-F3CEB9B5E7FF}"/>
                    </a:ext>
                  </a:extLst>
                </p:cNvPr>
                <p:cNvSpPr/>
                <p:nvPr/>
              </p:nvSpPr>
              <p:spPr>
                <a:xfrm>
                  <a:off x="289306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42" name="Rectangle 41">
                  <a:extLst>
                    <a:ext uri="{FF2B5EF4-FFF2-40B4-BE49-F238E27FC236}">
                      <a16:creationId xmlns:a16="http://schemas.microsoft.com/office/drawing/2014/main" id="{5F4DD397-D99C-7646-A67D-CF7F7D487B88}"/>
                    </a:ext>
                  </a:extLst>
                </p:cNvPr>
                <p:cNvSpPr/>
                <p:nvPr/>
              </p:nvSpPr>
              <p:spPr>
                <a:xfrm>
                  <a:off x="353314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43" name="Rectangle 42">
                  <a:extLst>
                    <a:ext uri="{FF2B5EF4-FFF2-40B4-BE49-F238E27FC236}">
                      <a16:creationId xmlns:a16="http://schemas.microsoft.com/office/drawing/2014/main" id="{CCB4BB42-9793-1214-47D0-4B30BC0780D9}"/>
                    </a:ext>
                  </a:extLst>
                </p:cNvPr>
                <p:cNvSpPr/>
                <p:nvPr/>
              </p:nvSpPr>
              <p:spPr>
                <a:xfrm>
                  <a:off x="417322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44" name="Rectangle 43">
                  <a:extLst>
                    <a:ext uri="{FF2B5EF4-FFF2-40B4-BE49-F238E27FC236}">
                      <a16:creationId xmlns:a16="http://schemas.microsoft.com/office/drawing/2014/main" id="{6F4F6AC1-6C76-A972-3D3C-C502B6358025}"/>
                    </a:ext>
                  </a:extLst>
                </p:cNvPr>
                <p:cNvSpPr/>
                <p:nvPr/>
              </p:nvSpPr>
              <p:spPr>
                <a:xfrm>
                  <a:off x="481330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p>
              </p:txBody>
            </p:sp>
            <p:sp>
              <p:nvSpPr>
                <p:cNvPr id="45" name="Rectangle 44">
                  <a:extLst>
                    <a:ext uri="{FF2B5EF4-FFF2-40B4-BE49-F238E27FC236}">
                      <a16:creationId xmlns:a16="http://schemas.microsoft.com/office/drawing/2014/main" id="{7D294464-AC69-3D07-3DB2-36131BDFBEAC}"/>
                    </a:ext>
                  </a:extLst>
                </p:cNvPr>
                <p:cNvSpPr/>
                <p:nvPr/>
              </p:nvSpPr>
              <p:spPr>
                <a:xfrm>
                  <a:off x="545338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sp>
              <p:nvSpPr>
                <p:cNvPr id="46" name="Rectangle 45">
                  <a:extLst>
                    <a:ext uri="{FF2B5EF4-FFF2-40B4-BE49-F238E27FC236}">
                      <a16:creationId xmlns:a16="http://schemas.microsoft.com/office/drawing/2014/main" id="{1BF1821F-C1E3-EA41-AE19-92A28DAE6210}"/>
                    </a:ext>
                  </a:extLst>
                </p:cNvPr>
                <p:cNvSpPr/>
                <p:nvPr/>
              </p:nvSpPr>
              <p:spPr>
                <a:xfrm>
                  <a:off x="609346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t>
                  </a:r>
                </a:p>
              </p:txBody>
            </p:sp>
            <p:sp>
              <p:nvSpPr>
                <p:cNvPr id="47" name="Rectangle 46">
                  <a:extLst>
                    <a:ext uri="{FF2B5EF4-FFF2-40B4-BE49-F238E27FC236}">
                      <a16:creationId xmlns:a16="http://schemas.microsoft.com/office/drawing/2014/main" id="{DA3F0A40-04D7-AD38-9174-FBAA27A8621E}"/>
                    </a:ext>
                  </a:extLst>
                </p:cNvPr>
                <p:cNvSpPr/>
                <p:nvPr/>
              </p:nvSpPr>
              <p:spPr>
                <a:xfrm>
                  <a:off x="673354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a:t>
                  </a:r>
                </a:p>
              </p:txBody>
            </p:sp>
            <p:sp>
              <p:nvSpPr>
                <p:cNvPr id="48" name="Rectangle 47">
                  <a:extLst>
                    <a:ext uri="{FF2B5EF4-FFF2-40B4-BE49-F238E27FC236}">
                      <a16:creationId xmlns:a16="http://schemas.microsoft.com/office/drawing/2014/main" id="{3E94F093-0B15-C706-A522-819BF36D2D9B}"/>
                    </a:ext>
                  </a:extLst>
                </p:cNvPr>
                <p:cNvSpPr/>
                <p:nvPr/>
              </p:nvSpPr>
              <p:spPr>
                <a:xfrm>
                  <a:off x="737362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49" name="Rectangle 48">
                  <a:extLst>
                    <a:ext uri="{FF2B5EF4-FFF2-40B4-BE49-F238E27FC236}">
                      <a16:creationId xmlns:a16="http://schemas.microsoft.com/office/drawing/2014/main" id="{C3FB048E-0C7B-F708-75DA-E2C6FA8F5826}"/>
                    </a:ext>
                  </a:extLst>
                </p:cNvPr>
                <p:cNvSpPr/>
                <p:nvPr/>
              </p:nvSpPr>
              <p:spPr>
                <a:xfrm>
                  <a:off x="801370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grpSp>
          <p:grpSp>
            <p:nvGrpSpPr>
              <p:cNvPr id="29" name="Group 28">
                <a:extLst>
                  <a:ext uri="{FF2B5EF4-FFF2-40B4-BE49-F238E27FC236}">
                    <a16:creationId xmlns:a16="http://schemas.microsoft.com/office/drawing/2014/main" id="{50DD7863-789A-A342-31AA-A1A494FE2D02}"/>
                  </a:ext>
                </a:extLst>
              </p:cNvPr>
              <p:cNvGrpSpPr/>
              <p:nvPr/>
            </p:nvGrpSpPr>
            <p:grpSpPr>
              <a:xfrm>
                <a:off x="4953000" y="1117917"/>
                <a:ext cx="6400800" cy="640080"/>
                <a:chOff x="2252980" y="5083048"/>
                <a:chExt cx="6400800" cy="640080"/>
              </a:xfrm>
              <a:noFill/>
            </p:grpSpPr>
            <p:sp>
              <p:nvSpPr>
                <p:cNvPr id="30" name="Rectangle 29">
                  <a:extLst>
                    <a:ext uri="{FF2B5EF4-FFF2-40B4-BE49-F238E27FC236}">
                      <a16:creationId xmlns:a16="http://schemas.microsoft.com/office/drawing/2014/main" id="{474489EC-EAE6-0437-2AD4-E63C397FE366}"/>
                    </a:ext>
                  </a:extLst>
                </p:cNvPr>
                <p:cNvSpPr/>
                <p:nvPr/>
              </p:nvSpPr>
              <p:spPr>
                <a:xfrm>
                  <a:off x="225298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0</a:t>
                  </a:r>
                </a:p>
              </p:txBody>
            </p:sp>
            <p:sp>
              <p:nvSpPr>
                <p:cNvPr id="31" name="Rectangle 30">
                  <a:extLst>
                    <a:ext uri="{FF2B5EF4-FFF2-40B4-BE49-F238E27FC236}">
                      <a16:creationId xmlns:a16="http://schemas.microsoft.com/office/drawing/2014/main" id="{D12EB49C-DAB9-BEB9-59C3-10CAFDCCA95F}"/>
                    </a:ext>
                  </a:extLst>
                </p:cNvPr>
                <p:cNvSpPr/>
                <p:nvPr/>
              </p:nvSpPr>
              <p:spPr>
                <a:xfrm>
                  <a:off x="289306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1</a:t>
                  </a:r>
                </a:p>
              </p:txBody>
            </p:sp>
            <p:sp>
              <p:nvSpPr>
                <p:cNvPr id="32" name="Rectangle 31">
                  <a:extLst>
                    <a:ext uri="{FF2B5EF4-FFF2-40B4-BE49-F238E27FC236}">
                      <a16:creationId xmlns:a16="http://schemas.microsoft.com/office/drawing/2014/main" id="{7EE59E87-303A-7922-37B0-7EED645DBB8D}"/>
                    </a:ext>
                  </a:extLst>
                </p:cNvPr>
                <p:cNvSpPr/>
                <p:nvPr/>
              </p:nvSpPr>
              <p:spPr>
                <a:xfrm>
                  <a:off x="353314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2</a:t>
                  </a:r>
                </a:p>
              </p:txBody>
            </p:sp>
            <p:sp>
              <p:nvSpPr>
                <p:cNvPr id="33" name="Rectangle 32">
                  <a:extLst>
                    <a:ext uri="{FF2B5EF4-FFF2-40B4-BE49-F238E27FC236}">
                      <a16:creationId xmlns:a16="http://schemas.microsoft.com/office/drawing/2014/main" id="{9548E299-9524-3D95-0330-A77CA45E23C4}"/>
                    </a:ext>
                  </a:extLst>
                </p:cNvPr>
                <p:cNvSpPr/>
                <p:nvPr/>
              </p:nvSpPr>
              <p:spPr>
                <a:xfrm>
                  <a:off x="417322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3</a:t>
                  </a:r>
                </a:p>
              </p:txBody>
            </p:sp>
            <p:sp>
              <p:nvSpPr>
                <p:cNvPr id="34" name="Rectangle 33">
                  <a:extLst>
                    <a:ext uri="{FF2B5EF4-FFF2-40B4-BE49-F238E27FC236}">
                      <a16:creationId xmlns:a16="http://schemas.microsoft.com/office/drawing/2014/main" id="{6D65189A-1BBE-D762-F7A0-0E1C52656C4A}"/>
                    </a:ext>
                  </a:extLst>
                </p:cNvPr>
                <p:cNvSpPr/>
                <p:nvPr/>
              </p:nvSpPr>
              <p:spPr>
                <a:xfrm>
                  <a:off x="481330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4</a:t>
                  </a:r>
                </a:p>
              </p:txBody>
            </p:sp>
            <p:sp>
              <p:nvSpPr>
                <p:cNvPr id="35" name="Rectangle 34">
                  <a:extLst>
                    <a:ext uri="{FF2B5EF4-FFF2-40B4-BE49-F238E27FC236}">
                      <a16:creationId xmlns:a16="http://schemas.microsoft.com/office/drawing/2014/main" id="{0374B8B0-C318-594E-6595-2927D1887D2F}"/>
                    </a:ext>
                  </a:extLst>
                </p:cNvPr>
                <p:cNvSpPr/>
                <p:nvPr/>
              </p:nvSpPr>
              <p:spPr>
                <a:xfrm>
                  <a:off x="545338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5</a:t>
                  </a:r>
                </a:p>
              </p:txBody>
            </p:sp>
            <p:sp>
              <p:nvSpPr>
                <p:cNvPr id="36" name="Rectangle 35">
                  <a:extLst>
                    <a:ext uri="{FF2B5EF4-FFF2-40B4-BE49-F238E27FC236}">
                      <a16:creationId xmlns:a16="http://schemas.microsoft.com/office/drawing/2014/main" id="{F6478652-DF0C-8932-2F4B-DCFF3721D7AE}"/>
                    </a:ext>
                  </a:extLst>
                </p:cNvPr>
                <p:cNvSpPr/>
                <p:nvPr/>
              </p:nvSpPr>
              <p:spPr>
                <a:xfrm>
                  <a:off x="609346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6</a:t>
                  </a:r>
                </a:p>
              </p:txBody>
            </p:sp>
            <p:sp>
              <p:nvSpPr>
                <p:cNvPr id="37" name="Rectangle 36">
                  <a:extLst>
                    <a:ext uri="{FF2B5EF4-FFF2-40B4-BE49-F238E27FC236}">
                      <a16:creationId xmlns:a16="http://schemas.microsoft.com/office/drawing/2014/main" id="{0E1CC52F-5B67-A094-24D5-3FFD152CCCB4}"/>
                    </a:ext>
                  </a:extLst>
                </p:cNvPr>
                <p:cNvSpPr/>
                <p:nvPr/>
              </p:nvSpPr>
              <p:spPr>
                <a:xfrm>
                  <a:off x="673354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7</a:t>
                  </a:r>
                </a:p>
              </p:txBody>
            </p:sp>
            <p:sp>
              <p:nvSpPr>
                <p:cNvPr id="38" name="Rectangle 37">
                  <a:extLst>
                    <a:ext uri="{FF2B5EF4-FFF2-40B4-BE49-F238E27FC236}">
                      <a16:creationId xmlns:a16="http://schemas.microsoft.com/office/drawing/2014/main" id="{F281D43C-365F-E9E0-2F3E-3AEC6E041CFF}"/>
                    </a:ext>
                  </a:extLst>
                </p:cNvPr>
                <p:cNvSpPr/>
                <p:nvPr/>
              </p:nvSpPr>
              <p:spPr>
                <a:xfrm>
                  <a:off x="737362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8</a:t>
                  </a:r>
                </a:p>
              </p:txBody>
            </p:sp>
            <p:sp>
              <p:nvSpPr>
                <p:cNvPr id="39" name="Rectangle 38">
                  <a:extLst>
                    <a:ext uri="{FF2B5EF4-FFF2-40B4-BE49-F238E27FC236}">
                      <a16:creationId xmlns:a16="http://schemas.microsoft.com/office/drawing/2014/main" id="{00EFE913-0974-C71F-7F24-0616C6028245}"/>
                    </a:ext>
                  </a:extLst>
                </p:cNvPr>
                <p:cNvSpPr/>
                <p:nvPr/>
              </p:nvSpPr>
              <p:spPr>
                <a:xfrm>
                  <a:off x="801370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9</a:t>
                  </a:r>
                </a:p>
              </p:txBody>
            </p:sp>
          </p:grpSp>
        </p:grpSp>
        <p:sp>
          <p:nvSpPr>
            <p:cNvPr id="73" name="TextBox 72">
              <a:extLst>
                <a:ext uri="{FF2B5EF4-FFF2-40B4-BE49-F238E27FC236}">
                  <a16:creationId xmlns:a16="http://schemas.microsoft.com/office/drawing/2014/main" id="{AB07EE8C-AC48-9B51-CA01-3DF09601C283}"/>
                </a:ext>
              </a:extLst>
            </p:cNvPr>
            <p:cNvSpPr txBox="1"/>
            <p:nvPr/>
          </p:nvSpPr>
          <p:spPr>
            <a:xfrm>
              <a:off x="1600429" y="3301311"/>
              <a:ext cx="865622" cy="369332"/>
            </a:xfrm>
            <a:prstGeom prst="rect">
              <a:avLst/>
            </a:prstGeom>
            <a:noFill/>
          </p:spPr>
          <p:txBody>
            <a:bodyPr wrap="none" rtlCol="0">
              <a:spAutoFit/>
            </a:bodyPr>
            <a:lstStyle/>
            <a:p>
              <a:r>
                <a:rPr lang="en-US" dirty="0"/>
                <a:t>Before:</a:t>
              </a:r>
            </a:p>
          </p:txBody>
        </p:sp>
      </p:grpSp>
      <p:sp>
        <p:nvSpPr>
          <p:cNvPr id="4" name="Content Placeholder 2">
            <a:extLst>
              <a:ext uri="{FF2B5EF4-FFF2-40B4-BE49-F238E27FC236}">
                <a16:creationId xmlns:a16="http://schemas.microsoft.com/office/drawing/2014/main" id="{5C150E18-9A49-DAA7-4B4C-534FD55FFA76}"/>
              </a:ext>
            </a:extLst>
          </p:cNvPr>
          <p:cNvSpPr txBox="1">
            <a:spLocks/>
          </p:cNvSpPr>
          <p:nvPr/>
        </p:nvSpPr>
        <p:spPr>
          <a:xfrm>
            <a:off x="838200" y="4503285"/>
            <a:ext cx="10515600" cy="79665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t>We need future probing to work correctly, so we must fill in the hole.</a:t>
            </a:r>
          </a:p>
          <a:p>
            <a:pPr marL="0" indent="0" algn="ctr">
              <a:buNone/>
            </a:pPr>
            <a:r>
              <a:rPr lang="en-US" sz="2400" dirty="0"/>
              <a:t>We cannot move C or D over because they map to an index later in the probe path</a:t>
            </a:r>
          </a:p>
        </p:txBody>
      </p:sp>
      <p:grpSp>
        <p:nvGrpSpPr>
          <p:cNvPr id="6" name="Group 5" descr="After deleting B we have an array of length 10. Its contents are as follows:&#10;&#10;Index 3: A&#10;Index 4: E&#10;Index 5: C&#10;Index 6: D&#10;All other indices are empty">
            <a:extLst>
              <a:ext uri="{FF2B5EF4-FFF2-40B4-BE49-F238E27FC236}">
                <a16:creationId xmlns:a16="http://schemas.microsoft.com/office/drawing/2014/main" id="{77777F6F-1CD1-3B44-6890-33D6DD56EF77}"/>
              </a:ext>
            </a:extLst>
          </p:cNvPr>
          <p:cNvGrpSpPr/>
          <p:nvPr/>
        </p:nvGrpSpPr>
        <p:grpSpPr>
          <a:xfrm>
            <a:off x="1600429" y="5467983"/>
            <a:ext cx="7695971" cy="1097280"/>
            <a:chOff x="1600429" y="5467983"/>
            <a:chExt cx="7695971" cy="1097280"/>
          </a:xfrm>
        </p:grpSpPr>
        <p:grpSp>
          <p:nvGrpSpPr>
            <p:cNvPr id="50" name="Group 49" descr="An array of length 10. Its contents are as follows:&#10;&#10;Index 3: A&#10;Index 4: E&#10;Index 5: C&#10;Index 6: D&#10;All other indices are empty">
              <a:extLst>
                <a:ext uri="{FF2B5EF4-FFF2-40B4-BE49-F238E27FC236}">
                  <a16:creationId xmlns:a16="http://schemas.microsoft.com/office/drawing/2014/main" id="{FF0E7FA8-3BC2-B1F6-F856-E242C2F1AE79}"/>
                </a:ext>
              </a:extLst>
            </p:cNvPr>
            <p:cNvGrpSpPr/>
            <p:nvPr/>
          </p:nvGrpSpPr>
          <p:grpSpPr>
            <a:xfrm>
              <a:off x="2895600" y="5467983"/>
              <a:ext cx="6400800" cy="1097280"/>
              <a:chOff x="4953000" y="660717"/>
              <a:chExt cx="6400800" cy="1097280"/>
            </a:xfrm>
          </p:grpSpPr>
          <p:grpSp>
            <p:nvGrpSpPr>
              <p:cNvPr id="51" name="Group 50">
                <a:extLst>
                  <a:ext uri="{FF2B5EF4-FFF2-40B4-BE49-F238E27FC236}">
                    <a16:creationId xmlns:a16="http://schemas.microsoft.com/office/drawing/2014/main" id="{3080B4AB-EF77-14B3-B419-5CA35BE5DB03}"/>
                  </a:ext>
                </a:extLst>
              </p:cNvPr>
              <p:cNvGrpSpPr/>
              <p:nvPr/>
            </p:nvGrpSpPr>
            <p:grpSpPr>
              <a:xfrm>
                <a:off x="4953000" y="660717"/>
                <a:ext cx="6400800" cy="640080"/>
                <a:chOff x="2252980" y="5083048"/>
                <a:chExt cx="6400800" cy="640080"/>
              </a:xfrm>
            </p:grpSpPr>
            <p:sp>
              <p:nvSpPr>
                <p:cNvPr id="63" name="Rectangle 62">
                  <a:extLst>
                    <a:ext uri="{FF2B5EF4-FFF2-40B4-BE49-F238E27FC236}">
                      <a16:creationId xmlns:a16="http://schemas.microsoft.com/office/drawing/2014/main" id="{04249A9C-6ED1-D9FC-95EC-B4B4859E7E6A}"/>
                    </a:ext>
                  </a:extLst>
                </p:cNvPr>
                <p:cNvSpPr/>
                <p:nvPr/>
              </p:nvSpPr>
              <p:spPr>
                <a:xfrm>
                  <a:off x="225298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64" name="Rectangle 63">
                  <a:extLst>
                    <a:ext uri="{FF2B5EF4-FFF2-40B4-BE49-F238E27FC236}">
                      <a16:creationId xmlns:a16="http://schemas.microsoft.com/office/drawing/2014/main" id="{2AB09D0E-533D-6A0E-99E3-33D37733B1A3}"/>
                    </a:ext>
                  </a:extLst>
                </p:cNvPr>
                <p:cNvSpPr/>
                <p:nvPr/>
              </p:nvSpPr>
              <p:spPr>
                <a:xfrm>
                  <a:off x="289306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65" name="Rectangle 64">
                  <a:extLst>
                    <a:ext uri="{FF2B5EF4-FFF2-40B4-BE49-F238E27FC236}">
                      <a16:creationId xmlns:a16="http://schemas.microsoft.com/office/drawing/2014/main" id="{78410FC4-E45A-B5FD-B222-FC7DA0EAD62C}"/>
                    </a:ext>
                  </a:extLst>
                </p:cNvPr>
                <p:cNvSpPr/>
                <p:nvPr/>
              </p:nvSpPr>
              <p:spPr>
                <a:xfrm>
                  <a:off x="353314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66" name="Rectangle 65">
                  <a:extLst>
                    <a:ext uri="{FF2B5EF4-FFF2-40B4-BE49-F238E27FC236}">
                      <a16:creationId xmlns:a16="http://schemas.microsoft.com/office/drawing/2014/main" id="{1CCC229D-3A1C-5FEB-FC0B-A77D5870FA31}"/>
                    </a:ext>
                  </a:extLst>
                </p:cNvPr>
                <p:cNvSpPr/>
                <p:nvPr/>
              </p:nvSpPr>
              <p:spPr>
                <a:xfrm>
                  <a:off x="417322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67" name="Rectangle 66">
                  <a:extLst>
                    <a:ext uri="{FF2B5EF4-FFF2-40B4-BE49-F238E27FC236}">
                      <a16:creationId xmlns:a16="http://schemas.microsoft.com/office/drawing/2014/main" id="{DE62C7C2-8671-2E6A-DA8F-CF7A29CDA5AD}"/>
                    </a:ext>
                  </a:extLst>
                </p:cNvPr>
                <p:cNvSpPr/>
                <p:nvPr/>
              </p:nvSpPr>
              <p:spPr>
                <a:xfrm>
                  <a:off x="481330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a:t>
                  </a:r>
                </a:p>
              </p:txBody>
            </p:sp>
            <p:sp>
              <p:nvSpPr>
                <p:cNvPr id="68" name="Rectangle 67">
                  <a:extLst>
                    <a:ext uri="{FF2B5EF4-FFF2-40B4-BE49-F238E27FC236}">
                      <a16:creationId xmlns:a16="http://schemas.microsoft.com/office/drawing/2014/main" id="{2F6BD7A7-540E-8EC5-D043-5E081630C2C7}"/>
                    </a:ext>
                  </a:extLst>
                </p:cNvPr>
                <p:cNvSpPr/>
                <p:nvPr/>
              </p:nvSpPr>
              <p:spPr>
                <a:xfrm>
                  <a:off x="545338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sp>
              <p:nvSpPr>
                <p:cNvPr id="69" name="Rectangle 68">
                  <a:extLst>
                    <a:ext uri="{FF2B5EF4-FFF2-40B4-BE49-F238E27FC236}">
                      <a16:creationId xmlns:a16="http://schemas.microsoft.com/office/drawing/2014/main" id="{E8D7D4D6-8E24-244C-3971-3CCAD4261AEC}"/>
                    </a:ext>
                  </a:extLst>
                </p:cNvPr>
                <p:cNvSpPr/>
                <p:nvPr/>
              </p:nvSpPr>
              <p:spPr>
                <a:xfrm>
                  <a:off x="609346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t>
                  </a:r>
                </a:p>
              </p:txBody>
            </p:sp>
            <p:sp>
              <p:nvSpPr>
                <p:cNvPr id="70" name="Rectangle 69">
                  <a:extLst>
                    <a:ext uri="{FF2B5EF4-FFF2-40B4-BE49-F238E27FC236}">
                      <a16:creationId xmlns:a16="http://schemas.microsoft.com/office/drawing/2014/main" id="{A67DFB6D-37C3-C196-F5BA-42A77E9D771B}"/>
                    </a:ext>
                  </a:extLst>
                </p:cNvPr>
                <p:cNvSpPr/>
                <p:nvPr/>
              </p:nvSpPr>
              <p:spPr>
                <a:xfrm>
                  <a:off x="673354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71" name="Rectangle 70">
                  <a:extLst>
                    <a:ext uri="{FF2B5EF4-FFF2-40B4-BE49-F238E27FC236}">
                      <a16:creationId xmlns:a16="http://schemas.microsoft.com/office/drawing/2014/main" id="{DA4B8E49-61D8-BCC7-82FA-A482EDEE8E05}"/>
                    </a:ext>
                  </a:extLst>
                </p:cNvPr>
                <p:cNvSpPr/>
                <p:nvPr/>
              </p:nvSpPr>
              <p:spPr>
                <a:xfrm>
                  <a:off x="737362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72" name="Rectangle 71">
                  <a:extLst>
                    <a:ext uri="{FF2B5EF4-FFF2-40B4-BE49-F238E27FC236}">
                      <a16:creationId xmlns:a16="http://schemas.microsoft.com/office/drawing/2014/main" id="{306DB1D8-0C5C-14B6-26C6-6D75B2A5EFB1}"/>
                    </a:ext>
                  </a:extLst>
                </p:cNvPr>
                <p:cNvSpPr/>
                <p:nvPr/>
              </p:nvSpPr>
              <p:spPr>
                <a:xfrm>
                  <a:off x="801370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grpSp>
          <p:grpSp>
            <p:nvGrpSpPr>
              <p:cNvPr id="52" name="Group 51">
                <a:extLst>
                  <a:ext uri="{FF2B5EF4-FFF2-40B4-BE49-F238E27FC236}">
                    <a16:creationId xmlns:a16="http://schemas.microsoft.com/office/drawing/2014/main" id="{D2D755FE-F515-40EC-653B-223CEB76CA73}"/>
                  </a:ext>
                </a:extLst>
              </p:cNvPr>
              <p:cNvGrpSpPr/>
              <p:nvPr/>
            </p:nvGrpSpPr>
            <p:grpSpPr>
              <a:xfrm>
                <a:off x="4953000" y="1117917"/>
                <a:ext cx="6400800" cy="640080"/>
                <a:chOff x="2252980" y="5083048"/>
                <a:chExt cx="6400800" cy="640080"/>
              </a:xfrm>
              <a:noFill/>
            </p:grpSpPr>
            <p:sp>
              <p:nvSpPr>
                <p:cNvPr id="53" name="Rectangle 52">
                  <a:extLst>
                    <a:ext uri="{FF2B5EF4-FFF2-40B4-BE49-F238E27FC236}">
                      <a16:creationId xmlns:a16="http://schemas.microsoft.com/office/drawing/2014/main" id="{31D220B9-29A0-64DD-2500-3019131C007D}"/>
                    </a:ext>
                  </a:extLst>
                </p:cNvPr>
                <p:cNvSpPr/>
                <p:nvPr/>
              </p:nvSpPr>
              <p:spPr>
                <a:xfrm>
                  <a:off x="225298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0</a:t>
                  </a:r>
                </a:p>
              </p:txBody>
            </p:sp>
            <p:sp>
              <p:nvSpPr>
                <p:cNvPr id="54" name="Rectangle 53">
                  <a:extLst>
                    <a:ext uri="{FF2B5EF4-FFF2-40B4-BE49-F238E27FC236}">
                      <a16:creationId xmlns:a16="http://schemas.microsoft.com/office/drawing/2014/main" id="{03D5157E-11D6-BE97-7FBE-07ED93BE870F}"/>
                    </a:ext>
                  </a:extLst>
                </p:cNvPr>
                <p:cNvSpPr/>
                <p:nvPr/>
              </p:nvSpPr>
              <p:spPr>
                <a:xfrm>
                  <a:off x="289306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1</a:t>
                  </a:r>
                </a:p>
              </p:txBody>
            </p:sp>
            <p:sp>
              <p:nvSpPr>
                <p:cNvPr id="55" name="Rectangle 54">
                  <a:extLst>
                    <a:ext uri="{FF2B5EF4-FFF2-40B4-BE49-F238E27FC236}">
                      <a16:creationId xmlns:a16="http://schemas.microsoft.com/office/drawing/2014/main" id="{4DA80E3F-EE44-1BE6-C659-DB84450793FA}"/>
                    </a:ext>
                  </a:extLst>
                </p:cNvPr>
                <p:cNvSpPr/>
                <p:nvPr/>
              </p:nvSpPr>
              <p:spPr>
                <a:xfrm>
                  <a:off x="353314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2</a:t>
                  </a:r>
                </a:p>
              </p:txBody>
            </p:sp>
            <p:sp>
              <p:nvSpPr>
                <p:cNvPr id="56" name="Rectangle 55">
                  <a:extLst>
                    <a:ext uri="{FF2B5EF4-FFF2-40B4-BE49-F238E27FC236}">
                      <a16:creationId xmlns:a16="http://schemas.microsoft.com/office/drawing/2014/main" id="{8B8FC242-387C-B27E-C1C6-8FE7AA601A71}"/>
                    </a:ext>
                  </a:extLst>
                </p:cNvPr>
                <p:cNvSpPr/>
                <p:nvPr/>
              </p:nvSpPr>
              <p:spPr>
                <a:xfrm>
                  <a:off x="417322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3</a:t>
                  </a:r>
                </a:p>
              </p:txBody>
            </p:sp>
            <p:sp>
              <p:nvSpPr>
                <p:cNvPr id="57" name="Rectangle 56">
                  <a:extLst>
                    <a:ext uri="{FF2B5EF4-FFF2-40B4-BE49-F238E27FC236}">
                      <a16:creationId xmlns:a16="http://schemas.microsoft.com/office/drawing/2014/main" id="{E43771C7-E8E0-43A1-2859-0D4A771F59E8}"/>
                    </a:ext>
                  </a:extLst>
                </p:cNvPr>
                <p:cNvSpPr/>
                <p:nvPr/>
              </p:nvSpPr>
              <p:spPr>
                <a:xfrm>
                  <a:off x="481330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4</a:t>
                  </a:r>
                </a:p>
              </p:txBody>
            </p:sp>
            <p:sp>
              <p:nvSpPr>
                <p:cNvPr id="58" name="Rectangle 57">
                  <a:extLst>
                    <a:ext uri="{FF2B5EF4-FFF2-40B4-BE49-F238E27FC236}">
                      <a16:creationId xmlns:a16="http://schemas.microsoft.com/office/drawing/2014/main" id="{AF78C97C-EF94-9133-7554-3A31C4B65CD3}"/>
                    </a:ext>
                  </a:extLst>
                </p:cNvPr>
                <p:cNvSpPr/>
                <p:nvPr/>
              </p:nvSpPr>
              <p:spPr>
                <a:xfrm>
                  <a:off x="545338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5</a:t>
                  </a:r>
                </a:p>
              </p:txBody>
            </p:sp>
            <p:sp>
              <p:nvSpPr>
                <p:cNvPr id="59" name="Rectangle 58">
                  <a:extLst>
                    <a:ext uri="{FF2B5EF4-FFF2-40B4-BE49-F238E27FC236}">
                      <a16:creationId xmlns:a16="http://schemas.microsoft.com/office/drawing/2014/main" id="{574F169C-2BD0-1676-4932-755C5A0E5328}"/>
                    </a:ext>
                  </a:extLst>
                </p:cNvPr>
                <p:cNvSpPr/>
                <p:nvPr/>
              </p:nvSpPr>
              <p:spPr>
                <a:xfrm>
                  <a:off x="609346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6</a:t>
                  </a:r>
                </a:p>
              </p:txBody>
            </p:sp>
            <p:sp>
              <p:nvSpPr>
                <p:cNvPr id="60" name="Rectangle 59">
                  <a:extLst>
                    <a:ext uri="{FF2B5EF4-FFF2-40B4-BE49-F238E27FC236}">
                      <a16:creationId xmlns:a16="http://schemas.microsoft.com/office/drawing/2014/main" id="{DFB6C60F-0F31-9D5A-8B8B-27195326098D}"/>
                    </a:ext>
                  </a:extLst>
                </p:cNvPr>
                <p:cNvSpPr/>
                <p:nvPr/>
              </p:nvSpPr>
              <p:spPr>
                <a:xfrm>
                  <a:off x="673354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7</a:t>
                  </a:r>
                </a:p>
              </p:txBody>
            </p:sp>
            <p:sp>
              <p:nvSpPr>
                <p:cNvPr id="61" name="Rectangle 60">
                  <a:extLst>
                    <a:ext uri="{FF2B5EF4-FFF2-40B4-BE49-F238E27FC236}">
                      <a16:creationId xmlns:a16="http://schemas.microsoft.com/office/drawing/2014/main" id="{C3F8A554-51E7-EB90-5525-BCC34E507E3E}"/>
                    </a:ext>
                  </a:extLst>
                </p:cNvPr>
                <p:cNvSpPr/>
                <p:nvPr/>
              </p:nvSpPr>
              <p:spPr>
                <a:xfrm>
                  <a:off x="737362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8</a:t>
                  </a:r>
                </a:p>
              </p:txBody>
            </p:sp>
            <p:sp>
              <p:nvSpPr>
                <p:cNvPr id="62" name="Rectangle 61">
                  <a:extLst>
                    <a:ext uri="{FF2B5EF4-FFF2-40B4-BE49-F238E27FC236}">
                      <a16:creationId xmlns:a16="http://schemas.microsoft.com/office/drawing/2014/main" id="{5851A8B6-4F8D-214A-6A55-233D3318CC0D}"/>
                    </a:ext>
                  </a:extLst>
                </p:cNvPr>
                <p:cNvSpPr/>
                <p:nvPr/>
              </p:nvSpPr>
              <p:spPr>
                <a:xfrm>
                  <a:off x="801370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9</a:t>
                  </a:r>
                </a:p>
              </p:txBody>
            </p:sp>
          </p:grpSp>
        </p:grpSp>
        <p:sp>
          <p:nvSpPr>
            <p:cNvPr id="74" name="TextBox 73">
              <a:extLst>
                <a:ext uri="{FF2B5EF4-FFF2-40B4-BE49-F238E27FC236}">
                  <a16:creationId xmlns:a16="http://schemas.microsoft.com/office/drawing/2014/main" id="{3A4787DE-530B-3E10-4F22-AADFE50C03BD}"/>
                </a:ext>
              </a:extLst>
            </p:cNvPr>
            <p:cNvSpPr txBox="1"/>
            <p:nvPr/>
          </p:nvSpPr>
          <p:spPr>
            <a:xfrm>
              <a:off x="1600429" y="5603357"/>
              <a:ext cx="720775" cy="369332"/>
            </a:xfrm>
            <a:prstGeom prst="rect">
              <a:avLst/>
            </a:prstGeom>
            <a:noFill/>
          </p:spPr>
          <p:txBody>
            <a:bodyPr wrap="none" rtlCol="0">
              <a:spAutoFit/>
            </a:bodyPr>
            <a:lstStyle/>
            <a:p>
              <a:r>
                <a:rPr lang="en-US" dirty="0"/>
                <a:t>After:</a:t>
              </a:r>
            </a:p>
          </p:txBody>
        </p:sp>
      </p:grpSp>
    </p:spTree>
    <p:extLst>
      <p:ext uri="{BB962C8B-B14F-4D97-AF65-F5344CB8AC3E}">
        <p14:creationId xmlns:p14="http://schemas.microsoft.com/office/powerpoint/2010/main" val="134674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9E5DD-0241-AAC9-05EF-BE9B3FAF8B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2FE969-C6E3-F2A6-CF07-ECADF7E61DC4}"/>
              </a:ext>
            </a:extLst>
          </p:cNvPr>
          <p:cNvSpPr>
            <a:spLocks noGrp="1"/>
          </p:cNvSpPr>
          <p:nvPr>
            <p:ph type="title"/>
          </p:nvPr>
        </p:nvSpPr>
        <p:spPr/>
        <p:txBody>
          <a:bodyPr/>
          <a:lstStyle/>
          <a:p>
            <a:r>
              <a:rPr lang="en-US" dirty="0"/>
              <a:t>Linear Probing: Delete is Hard (Example 3)</a:t>
            </a:r>
          </a:p>
        </p:txBody>
      </p:sp>
      <p:sp>
        <p:nvSpPr>
          <p:cNvPr id="3" name="Content Placeholder 2">
            <a:extLst>
              <a:ext uri="{FF2B5EF4-FFF2-40B4-BE49-F238E27FC236}">
                <a16:creationId xmlns:a16="http://schemas.microsoft.com/office/drawing/2014/main" id="{2EB65E61-D29B-A7D5-C396-7B1D90B6499D}"/>
              </a:ext>
            </a:extLst>
          </p:cNvPr>
          <p:cNvSpPr>
            <a:spLocks noGrp="1"/>
          </p:cNvSpPr>
          <p:nvPr>
            <p:ph idx="1"/>
          </p:nvPr>
        </p:nvSpPr>
        <p:spPr>
          <a:xfrm>
            <a:off x="838200" y="1825625"/>
            <a:ext cx="10515600" cy="1307640"/>
          </a:xfrm>
        </p:spPr>
        <p:txBody>
          <a:bodyPr>
            <a:normAutofit lnSpcReduction="10000"/>
          </a:bodyPr>
          <a:lstStyle/>
          <a:p>
            <a:r>
              <a:rPr lang="en-US" dirty="0"/>
              <a:t>Suppose we insert A, B, C, D, and E in that order, where A,B,E map to 8 and C,D map to 0.</a:t>
            </a:r>
          </a:p>
          <a:p>
            <a:r>
              <a:rPr lang="en-US" dirty="0"/>
              <a:t>How should we delete B?</a:t>
            </a:r>
          </a:p>
        </p:txBody>
      </p:sp>
      <p:grpSp>
        <p:nvGrpSpPr>
          <p:cNvPr id="5" name="Group 4" descr="Before the deletion our hash table is an array of length 10. Its contents are as follows:&#10;&#10;Index 0: C&#10;Index 1: D&#10;Index 2: E&#10;Index 8: A&#10;Index 9: B&#10;All other indices are empty">
            <a:extLst>
              <a:ext uri="{FF2B5EF4-FFF2-40B4-BE49-F238E27FC236}">
                <a16:creationId xmlns:a16="http://schemas.microsoft.com/office/drawing/2014/main" id="{A24CEE36-510B-9050-7681-672BD0775F5E}"/>
              </a:ext>
            </a:extLst>
          </p:cNvPr>
          <p:cNvGrpSpPr/>
          <p:nvPr/>
        </p:nvGrpSpPr>
        <p:grpSpPr>
          <a:xfrm>
            <a:off x="1600429" y="3198609"/>
            <a:ext cx="7637782" cy="1097280"/>
            <a:chOff x="1600429" y="3198609"/>
            <a:chExt cx="7637782" cy="1097280"/>
          </a:xfrm>
        </p:grpSpPr>
        <p:grpSp>
          <p:nvGrpSpPr>
            <p:cNvPr id="27" name="Group 26" descr="An array of length 10. Its contents are as follows:&#10;&#10;Index 0: C&#10;Index 1: D&#10;Index 2: E&#10;Index 8: A&#10;Index 9: B&#10;All other indices are empty">
              <a:extLst>
                <a:ext uri="{FF2B5EF4-FFF2-40B4-BE49-F238E27FC236}">
                  <a16:creationId xmlns:a16="http://schemas.microsoft.com/office/drawing/2014/main" id="{6D23A5FE-B46B-7803-BC5F-9933F002C54E}"/>
                </a:ext>
              </a:extLst>
            </p:cNvPr>
            <p:cNvGrpSpPr/>
            <p:nvPr/>
          </p:nvGrpSpPr>
          <p:grpSpPr>
            <a:xfrm>
              <a:off x="2837411" y="3198609"/>
              <a:ext cx="6400800" cy="1097280"/>
              <a:chOff x="4953000" y="660717"/>
              <a:chExt cx="6400800" cy="1097280"/>
            </a:xfrm>
          </p:grpSpPr>
          <p:grpSp>
            <p:nvGrpSpPr>
              <p:cNvPr id="28" name="Group 27">
                <a:extLst>
                  <a:ext uri="{FF2B5EF4-FFF2-40B4-BE49-F238E27FC236}">
                    <a16:creationId xmlns:a16="http://schemas.microsoft.com/office/drawing/2014/main" id="{83BEBE46-C409-08C2-4633-1B9F75B40BF3}"/>
                  </a:ext>
                </a:extLst>
              </p:cNvPr>
              <p:cNvGrpSpPr/>
              <p:nvPr/>
            </p:nvGrpSpPr>
            <p:grpSpPr>
              <a:xfrm>
                <a:off x="4953000" y="660717"/>
                <a:ext cx="6400800" cy="640080"/>
                <a:chOff x="2252980" y="5083048"/>
                <a:chExt cx="6400800" cy="640080"/>
              </a:xfrm>
            </p:grpSpPr>
            <p:sp>
              <p:nvSpPr>
                <p:cNvPr id="40" name="Rectangle 39">
                  <a:extLst>
                    <a:ext uri="{FF2B5EF4-FFF2-40B4-BE49-F238E27FC236}">
                      <a16:creationId xmlns:a16="http://schemas.microsoft.com/office/drawing/2014/main" id="{528BE05D-FFD4-0D23-EE41-F863480DFE6A}"/>
                    </a:ext>
                  </a:extLst>
                </p:cNvPr>
                <p:cNvSpPr/>
                <p:nvPr/>
              </p:nvSpPr>
              <p:spPr>
                <a:xfrm>
                  <a:off x="225298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sp>
              <p:nvSpPr>
                <p:cNvPr id="41" name="Rectangle 40">
                  <a:extLst>
                    <a:ext uri="{FF2B5EF4-FFF2-40B4-BE49-F238E27FC236}">
                      <a16:creationId xmlns:a16="http://schemas.microsoft.com/office/drawing/2014/main" id="{59B77BD6-D4D6-F96D-A643-7D023C6BA1AC}"/>
                    </a:ext>
                  </a:extLst>
                </p:cNvPr>
                <p:cNvSpPr/>
                <p:nvPr/>
              </p:nvSpPr>
              <p:spPr>
                <a:xfrm>
                  <a:off x="289306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t>
                  </a:r>
                </a:p>
              </p:txBody>
            </p:sp>
            <p:sp>
              <p:nvSpPr>
                <p:cNvPr id="42" name="Rectangle 41">
                  <a:extLst>
                    <a:ext uri="{FF2B5EF4-FFF2-40B4-BE49-F238E27FC236}">
                      <a16:creationId xmlns:a16="http://schemas.microsoft.com/office/drawing/2014/main" id="{8F86643F-0197-1381-A207-92F9B33D8321}"/>
                    </a:ext>
                  </a:extLst>
                </p:cNvPr>
                <p:cNvSpPr/>
                <p:nvPr/>
              </p:nvSpPr>
              <p:spPr>
                <a:xfrm>
                  <a:off x="353314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a:t>
                  </a:r>
                </a:p>
              </p:txBody>
            </p:sp>
            <p:sp>
              <p:nvSpPr>
                <p:cNvPr id="43" name="Rectangle 42">
                  <a:extLst>
                    <a:ext uri="{FF2B5EF4-FFF2-40B4-BE49-F238E27FC236}">
                      <a16:creationId xmlns:a16="http://schemas.microsoft.com/office/drawing/2014/main" id="{CCE6ECC5-9577-9E4D-7894-A5122BB13885}"/>
                    </a:ext>
                  </a:extLst>
                </p:cNvPr>
                <p:cNvSpPr/>
                <p:nvPr/>
              </p:nvSpPr>
              <p:spPr>
                <a:xfrm>
                  <a:off x="417322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44" name="Rectangle 43">
                  <a:extLst>
                    <a:ext uri="{FF2B5EF4-FFF2-40B4-BE49-F238E27FC236}">
                      <a16:creationId xmlns:a16="http://schemas.microsoft.com/office/drawing/2014/main" id="{256CEA7E-F52A-707F-5E0B-2BF525A820B2}"/>
                    </a:ext>
                  </a:extLst>
                </p:cNvPr>
                <p:cNvSpPr/>
                <p:nvPr/>
              </p:nvSpPr>
              <p:spPr>
                <a:xfrm>
                  <a:off x="481330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45" name="Rectangle 44">
                  <a:extLst>
                    <a:ext uri="{FF2B5EF4-FFF2-40B4-BE49-F238E27FC236}">
                      <a16:creationId xmlns:a16="http://schemas.microsoft.com/office/drawing/2014/main" id="{F38EF8A4-58C7-5DCA-BCDA-CE133FD7893D}"/>
                    </a:ext>
                  </a:extLst>
                </p:cNvPr>
                <p:cNvSpPr/>
                <p:nvPr/>
              </p:nvSpPr>
              <p:spPr>
                <a:xfrm>
                  <a:off x="545338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46" name="Rectangle 45">
                  <a:extLst>
                    <a:ext uri="{FF2B5EF4-FFF2-40B4-BE49-F238E27FC236}">
                      <a16:creationId xmlns:a16="http://schemas.microsoft.com/office/drawing/2014/main" id="{74B3E3FD-6828-FB97-49B4-B1A61C233E59}"/>
                    </a:ext>
                  </a:extLst>
                </p:cNvPr>
                <p:cNvSpPr/>
                <p:nvPr/>
              </p:nvSpPr>
              <p:spPr>
                <a:xfrm>
                  <a:off x="609346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47" name="Rectangle 46">
                  <a:extLst>
                    <a:ext uri="{FF2B5EF4-FFF2-40B4-BE49-F238E27FC236}">
                      <a16:creationId xmlns:a16="http://schemas.microsoft.com/office/drawing/2014/main" id="{DB663BA4-8B11-2C81-5EC9-3EF1FD064EA5}"/>
                    </a:ext>
                  </a:extLst>
                </p:cNvPr>
                <p:cNvSpPr/>
                <p:nvPr/>
              </p:nvSpPr>
              <p:spPr>
                <a:xfrm>
                  <a:off x="673354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48" name="Rectangle 47">
                  <a:extLst>
                    <a:ext uri="{FF2B5EF4-FFF2-40B4-BE49-F238E27FC236}">
                      <a16:creationId xmlns:a16="http://schemas.microsoft.com/office/drawing/2014/main" id="{DF65CE64-91B6-D81F-268B-1BCF19DA8DEB}"/>
                    </a:ext>
                  </a:extLst>
                </p:cNvPr>
                <p:cNvSpPr/>
                <p:nvPr/>
              </p:nvSpPr>
              <p:spPr>
                <a:xfrm>
                  <a:off x="737362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49" name="Rectangle 48">
                  <a:extLst>
                    <a:ext uri="{FF2B5EF4-FFF2-40B4-BE49-F238E27FC236}">
                      <a16:creationId xmlns:a16="http://schemas.microsoft.com/office/drawing/2014/main" id="{AC5AEBC5-1236-C8E2-2FF8-B7B617A5F874}"/>
                    </a:ext>
                  </a:extLst>
                </p:cNvPr>
                <p:cNvSpPr/>
                <p:nvPr/>
              </p:nvSpPr>
              <p:spPr>
                <a:xfrm>
                  <a:off x="801370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p>
              </p:txBody>
            </p:sp>
          </p:grpSp>
          <p:grpSp>
            <p:nvGrpSpPr>
              <p:cNvPr id="29" name="Group 28">
                <a:extLst>
                  <a:ext uri="{FF2B5EF4-FFF2-40B4-BE49-F238E27FC236}">
                    <a16:creationId xmlns:a16="http://schemas.microsoft.com/office/drawing/2014/main" id="{2DFE1540-F518-F37D-2149-5BEDFB9699F3}"/>
                  </a:ext>
                </a:extLst>
              </p:cNvPr>
              <p:cNvGrpSpPr/>
              <p:nvPr/>
            </p:nvGrpSpPr>
            <p:grpSpPr>
              <a:xfrm>
                <a:off x="4953000" y="1117917"/>
                <a:ext cx="6400800" cy="640080"/>
                <a:chOff x="2252980" y="5083048"/>
                <a:chExt cx="6400800" cy="640080"/>
              </a:xfrm>
              <a:noFill/>
            </p:grpSpPr>
            <p:sp>
              <p:nvSpPr>
                <p:cNvPr id="30" name="Rectangle 29">
                  <a:extLst>
                    <a:ext uri="{FF2B5EF4-FFF2-40B4-BE49-F238E27FC236}">
                      <a16:creationId xmlns:a16="http://schemas.microsoft.com/office/drawing/2014/main" id="{E7E2EBA3-9757-2C96-FF5B-9A5BB1AC3EAD}"/>
                    </a:ext>
                  </a:extLst>
                </p:cNvPr>
                <p:cNvSpPr/>
                <p:nvPr/>
              </p:nvSpPr>
              <p:spPr>
                <a:xfrm>
                  <a:off x="225298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0</a:t>
                  </a:r>
                </a:p>
              </p:txBody>
            </p:sp>
            <p:sp>
              <p:nvSpPr>
                <p:cNvPr id="31" name="Rectangle 30">
                  <a:extLst>
                    <a:ext uri="{FF2B5EF4-FFF2-40B4-BE49-F238E27FC236}">
                      <a16:creationId xmlns:a16="http://schemas.microsoft.com/office/drawing/2014/main" id="{78371EB5-0D7E-70D5-14D6-21F88250DE62}"/>
                    </a:ext>
                  </a:extLst>
                </p:cNvPr>
                <p:cNvSpPr/>
                <p:nvPr/>
              </p:nvSpPr>
              <p:spPr>
                <a:xfrm>
                  <a:off x="289306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1</a:t>
                  </a:r>
                </a:p>
              </p:txBody>
            </p:sp>
            <p:sp>
              <p:nvSpPr>
                <p:cNvPr id="32" name="Rectangle 31">
                  <a:extLst>
                    <a:ext uri="{FF2B5EF4-FFF2-40B4-BE49-F238E27FC236}">
                      <a16:creationId xmlns:a16="http://schemas.microsoft.com/office/drawing/2014/main" id="{7C7A54A7-B6E8-FFAA-48D6-204FB853BF12}"/>
                    </a:ext>
                  </a:extLst>
                </p:cNvPr>
                <p:cNvSpPr/>
                <p:nvPr/>
              </p:nvSpPr>
              <p:spPr>
                <a:xfrm>
                  <a:off x="353314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2</a:t>
                  </a:r>
                </a:p>
              </p:txBody>
            </p:sp>
            <p:sp>
              <p:nvSpPr>
                <p:cNvPr id="33" name="Rectangle 32">
                  <a:extLst>
                    <a:ext uri="{FF2B5EF4-FFF2-40B4-BE49-F238E27FC236}">
                      <a16:creationId xmlns:a16="http://schemas.microsoft.com/office/drawing/2014/main" id="{42740EEB-B5A9-2B09-76E5-7412C2707643}"/>
                    </a:ext>
                  </a:extLst>
                </p:cNvPr>
                <p:cNvSpPr/>
                <p:nvPr/>
              </p:nvSpPr>
              <p:spPr>
                <a:xfrm>
                  <a:off x="417322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3</a:t>
                  </a:r>
                </a:p>
              </p:txBody>
            </p:sp>
            <p:sp>
              <p:nvSpPr>
                <p:cNvPr id="34" name="Rectangle 33">
                  <a:extLst>
                    <a:ext uri="{FF2B5EF4-FFF2-40B4-BE49-F238E27FC236}">
                      <a16:creationId xmlns:a16="http://schemas.microsoft.com/office/drawing/2014/main" id="{08CABA42-6D38-5BF5-3A74-B8DF0B2ACA39}"/>
                    </a:ext>
                  </a:extLst>
                </p:cNvPr>
                <p:cNvSpPr/>
                <p:nvPr/>
              </p:nvSpPr>
              <p:spPr>
                <a:xfrm>
                  <a:off x="481330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4</a:t>
                  </a:r>
                </a:p>
              </p:txBody>
            </p:sp>
            <p:sp>
              <p:nvSpPr>
                <p:cNvPr id="35" name="Rectangle 34">
                  <a:extLst>
                    <a:ext uri="{FF2B5EF4-FFF2-40B4-BE49-F238E27FC236}">
                      <a16:creationId xmlns:a16="http://schemas.microsoft.com/office/drawing/2014/main" id="{BB915538-D60E-B471-8BA0-C90825A33198}"/>
                    </a:ext>
                  </a:extLst>
                </p:cNvPr>
                <p:cNvSpPr/>
                <p:nvPr/>
              </p:nvSpPr>
              <p:spPr>
                <a:xfrm>
                  <a:off x="545338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5</a:t>
                  </a:r>
                </a:p>
              </p:txBody>
            </p:sp>
            <p:sp>
              <p:nvSpPr>
                <p:cNvPr id="36" name="Rectangle 35">
                  <a:extLst>
                    <a:ext uri="{FF2B5EF4-FFF2-40B4-BE49-F238E27FC236}">
                      <a16:creationId xmlns:a16="http://schemas.microsoft.com/office/drawing/2014/main" id="{DA301906-59BF-9CAC-83A3-79B4A281E0E5}"/>
                    </a:ext>
                  </a:extLst>
                </p:cNvPr>
                <p:cNvSpPr/>
                <p:nvPr/>
              </p:nvSpPr>
              <p:spPr>
                <a:xfrm>
                  <a:off x="609346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6</a:t>
                  </a:r>
                </a:p>
              </p:txBody>
            </p:sp>
            <p:sp>
              <p:nvSpPr>
                <p:cNvPr id="37" name="Rectangle 36">
                  <a:extLst>
                    <a:ext uri="{FF2B5EF4-FFF2-40B4-BE49-F238E27FC236}">
                      <a16:creationId xmlns:a16="http://schemas.microsoft.com/office/drawing/2014/main" id="{B3BC5E6F-C6F6-9CE6-19D9-6CBC5A67A400}"/>
                    </a:ext>
                  </a:extLst>
                </p:cNvPr>
                <p:cNvSpPr/>
                <p:nvPr/>
              </p:nvSpPr>
              <p:spPr>
                <a:xfrm>
                  <a:off x="673354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7</a:t>
                  </a:r>
                </a:p>
              </p:txBody>
            </p:sp>
            <p:sp>
              <p:nvSpPr>
                <p:cNvPr id="38" name="Rectangle 37">
                  <a:extLst>
                    <a:ext uri="{FF2B5EF4-FFF2-40B4-BE49-F238E27FC236}">
                      <a16:creationId xmlns:a16="http://schemas.microsoft.com/office/drawing/2014/main" id="{2B137083-8592-7270-719E-A8BC57EBE4B8}"/>
                    </a:ext>
                  </a:extLst>
                </p:cNvPr>
                <p:cNvSpPr/>
                <p:nvPr/>
              </p:nvSpPr>
              <p:spPr>
                <a:xfrm>
                  <a:off x="737362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8</a:t>
                  </a:r>
                </a:p>
              </p:txBody>
            </p:sp>
            <p:sp>
              <p:nvSpPr>
                <p:cNvPr id="39" name="Rectangle 38">
                  <a:extLst>
                    <a:ext uri="{FF2B5EF4-FFF2-40B4-BE49-F238E27FC236}">
                      <a16:creationId xmlns:a16="http://schemas.microsoft.com/office/drawing/2014/main" id="{CF13F882-19CB-9403-D71A-C096C179BCB9}"/>
                    </a:ext>
                  </a:extLst>
                </p:cNvPr>
                <p:cNvSpPr/>
                <p:nvPr/>
              </p:nvSpPr>
              <p:spPr>
                <a:xfrm>
                  <a:off x="801370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9</a:t>
                  </a:r>
                </a:p>
              </p:txBody>
            </p:sp>
          </p:grpSp>
        </p:grpSp>
        <p:sp>
          <p:nvSpPr>
            <p:cNvPr id="73" name="TextBox 72">
              <a:extLst>
                <a:ext uri="{FF2B5EF4-FFF2-40B4-BE49-F238E27FC236}">
                  <a16:creationId xmlns:a16="http://schemas.microsoft.com/office/drawing/2014/main" id="{B7DB9724-7F37-6817-5C27-758E678C8A0E}"/>
                </a:ext>
              </a:extLst>
            </p:cNvPr>
            <p:cNvSpPr txBox="1"/>
            <p:nvPr/>
          </p:nvSpPr>
          <p:spPr>
            <a:xfrm>
              <a:off x="1600429" y="3301311"/>
              <a:ext cx="865622" cy="369332"/>
            </a:xfrm>
            <a:prstGeom prst="rect">
              <a:avLst/>
            </a:prstGeom>
            <a:noFill/>
          </p:spPr>
          <p:txBody>
            <a:bodyPr wrap="none" rtlCol="0">
              <a:spAutoFit/>
            </a:bodyPr>
            <a:lstStyle/>
            <a:p>
              <a:r>
                <a:rPr lang="en-US" dirty="0"/>
                <a:t>Before:</a:t>
              </a:r>
            </a:p>
          </p:txBody>
        </p:sp>
      </p:grpSp>
      <p:sp>
        <p:nvSpPr>
          <p:cNvPr id="4" name="Content Placeholder 2">
            <a:extLst>
              <a:ext uri="{FF2B5EF4-FFF2-40B4-BE49-F238E27FC236}">
                <a16:creationId xmlns:a16="http://schemas.microsoft.com/office/drawing/2014/main" id="{A4E6D3D8-0773-6C5D-9245-A7A0F25A1520}"/>
              </a:ext>
            </a:extLst>
          </p:cNvPr>
          <p:cNvSpPr txBox="1">
            <a:spLocks/>
          </p:cNvSpPr>
          <p:nvPr/>
        </p:nvSpPr>
        <p:spPr>
          <a:xfrm>
            <a:off x="838200" y="4295889"/>
            <a:ext cx="10515600" cy="100404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t>We cannot move C or D over because they map to an index later in the probe path, even though the index number happens to be smaller. </a:t>
            </a:r>
            <a:br>
              <a:rPr lang="en-US" sz="2400" dirty="0"/>
            </a:br>
            <a:r>
              <a:rPr lang="en-US" sz="2400" dirty="0"/>
              <a:t>E moves to a larger index because it’s earlier in its probe path</a:t>
            </a:r>
          </a:p>
        </p:txBody>
      </p:sp>
      <p:grpSp>
        <p:nvGrpSpPr>
          <p:cNvPr id="6" name="Group 5" descr="After deleting the key B we have an array of length 10. Its contents are as follows:&#10;&#10;Index 0: C&#10;Index 1: D&#10;Index 8: A&#10;Index 9: E&#10;All other indices are empty">
            <a:extLst>
              <a:ext uri="{FF2B5EF4-FFF2-40B4-BE49-F238E27FC236}">
                <a16:creationId xmlns:a16="http://schemas.microsoft.com/office/drawing/2014/main" id="{4D2EC61E-7223-1F13-4BE4-B998A2BB93AC}"/>
              </a:ext>
            </a:extLst>
          </p:cNvPr>
          <p:cNvGrpSpPr/>
          <p:nvPr/>
        </p:nvGrpSpPr>
        <p:grpSpPr>
          <a:xfrm>
            <a:off x="1600429" y="5467983"/>
            <a:ext cx="7695971" cy="1097280"/>
            <a:chOff x="1600429" y="5467983"/>
            <a:chExt cx="7695971" cy="1097280"/>
          </a:xfrm>
        </p:grpSpPr>
        <p:grpSp>
          <p:nvGrpSpPr>
            <p:cNvPr id="50" name="Group 49" descr="An array of length 10. Its contents are as follows:&#10;&#10;Index 0: C&#10;Index 1: D&#10;Index 8: A&#10;Index 9: E&#10;All other indices are empty">
              <a:extLst>
                <a:ext uri="{FF2B5EF4-FFF2-40B4-BE49-F238E27FC236}">
                  <a16:creationId xmlns:a16="http://schemas.microsoft.com/office/drawing/2014/main" id="{757BBB44-5F2E-A8DA-5DC0-E11ADCCCE600}"/>
                </a:ext>
              </a:extLst>
            </p:cNvPr>
            <p:cNvGrpSpPr/>
            <p:nvPr/>
          </p:nvGrpSpPr>
          <p:grpSpPr>
            <a:xfrm>
              <a:off x="2895600" y="5467983"/>
              <a:ext cx="6400800" cy="1097280"/>
              <a:chOff x="4953000" y="660717"/>
              <a:chExt cx="6400800" cy="1097280"/>
            </a:xfrm>
          </p:grpSpPr>
          <p:grpSp>
            <p:nvGrpSpPr>
              <p:cNvPr id="51" name="Group 50">
                <a:extLst>
                  <a:ext uri="{FF2B5EF4-FFF2-40B4-BE49-F238E27FC236}">
                    <a16:creationId xmlns:a16="http://schemas.microsoft.com/office/drawing/2014/main" id="{74A88986-A58B-B4C4-FBDF-0195A1F69738}"/>
                  </a:ext>
                </a:extLst>
              </p:cNvPr>
              <p:cNvGrpSpPr/>
              <p:nvPr/>
            </p:nvGrpSpPr>
            <p:grpSpPr>
              <a:xfrm>
                <a:off x="4953000" y="660717"/>
                <a:ext cx="6400800" cy="640080"/>
                <a:chOff x="2252980" y="5083048"/>
                <a:chExt cx="6400800" cy="640080"/>
              </a:xfrm>
            </p:grpSpPr>
            <p:sp>
              <p:nvSpPr>
                <p:cNvPr id="63" name="Rectangle 62">
                  <a:extLst>
                    <a:ext uri="{FF2B5EF4-FFF2-40B4-BE49-F238E27FC236}">
                      <a16:creationId xmlns:a16="http://schemas.microsoft.com/office/drawing/2014/main" id="{50E1C9E6-B1CC-BFEE-EB66-166EC1C671FB}"/>
                    </a:ext>
                  </a:extLst>
                </p:cNvPr>
                <p:cNvSpPr/>
                <p:nvPr/>
              </p:nvSpPr>
              <p:spPr>
                <a:xfrm>
                  <a:off x="225298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sp>
              <p:nvSpPr>
                <p:cNvPr id="64" name="Rectangle 63">
                  <a:extLst>
                    <a:ext uri="{FF2B5EF4-FFF2-40B4-BE49-F238E27FC236}">
                      <a16:creationId xmlns:a16="http://schemas.microsoft.com/office/drawing/2014/main" id="{AA826B72-7EAE-B7C0-2111-33121B87BC03}"/>
                    </a:ext>
                  </a:extLst>
                </p:cNvPr>
                <p:cNvSpPr/>
                <p:nvPr/>
              </p:nvSpPr>
              <p:spPr>
                <a:xfrm>
                  <a:off x="289306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t>
                  </a:r>
                </a:p>
              </p:txBody>
            </p:sp>
            <p:sp>
              <p:nvSpPr>
                <p:cNvPr id="65" name="Rectangle 64">
                  <a:extLst>
                    <a:ext uri="{FF2B5EF4-FFF2-40B4-BE49-F238E27FC236}">
                      <a16:creationId xmlns:a16="http://schemas.microsoft.com/office/drawing/2014/main" id="{B814FF9D-834B-E79E-BA53-02E0A26701E0}"/>
                    </a:ext>
                  </a:extLst>
                </p:cNvPr>
                <p:cNvSpPr/>
                <p:nvPr/>
              </p:nvSpPr>
              <p:spPr>
                <a:xfrm>
                  <a:off x="353314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66" name="Rectangle 65">
                  <a:extLst>
                    <a:ext uri="{FF2B5EF4-FFF2-40B4-BE49-F238E27FC236}">
                      <a16:creationId xmlns:a16="http://schemas.microsoft.com/office/drawing/2014/main" id="{C2F1422A-81B7-5F67-2831-2DB9C97411CC}"/>
                    </a:ext>
                  </a:extLst>
                </p:cNvPr>
                <p:cNvSpPr/>
                <p:nvPr/>
              </p:nvSpPr>
              <p:spPr>
                <a:xfrm>
                  <a:off x="417322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67" name="Rectangle 66">
                  <a:extLst>
                    <a:ext uri="{FF2B5EF4-FFF2-40B4-BE49-F238E27FC236}">
                      <a16:creationId xmlns:a16="http://schemas.microsoft.com/office/drawing/2014/main" id="{857D0398-0DC7-E8DD-8DF8-49DFE3DB7973}"/>
                    </a:ext>
                  </a:extLst>
                </p:cNvPr>
                <p:cNvSpPr/>
                <p:nvPr/>
              </p:nvSpPr>
              <p:spPr>
                <a:xfrm>
                  <a:off x="481330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68" name="Rectangle 67">
                  <a:extLst>
                    <a:ext uri="{FF2B5EF4-FFF2-40B4-BE49-F238E27FC236}">
                      <a16:creationId xmlns:a16="http://schemas.microsoft.com/office/drawing/2014/main" id="{C811B8FF-2F06-6DAD-9256-E34EC47CC2D0}"/>
                    </a:ext>
                  </a:extLst>
                </p:cNvPr>
                <p:cNvSpPr/>
                <p:nvPr/>
              </p:nvSpPr>
              <p:spPr>
                <a:xfrm>
                  <a:off x="545338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69" name="Rectangle 68">
                  <a:extLst>
                    <a:ext uri="{FF2B5EF4-FFF2-40B4-BE49-F238E27FC236}">
                      <a16:creationId xmlns:a16="http://schemas.microsoft.com/office/drawing/2014/main" id="{73F16650-5C60-3259-1AC5-26E39BA0AEBB}"/>
                    </a:ext>
                  </a:extLst>
                </p:cNvPr>
                <p:cNvSpPr/>
                <p:nvPr/>
              </p:nvSpPr>
              <p:spPr>
                <a:xfrm>
                  <a:off x="609346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70" name="Rectangle 69">
                  <a:extLst>
                    <a:ext uri="{FF2B5EF4-FFF2-40B4-BE49-F238E27FC236}">
                      <a16:creationId xmlns:a16="http://schemas.microsoft.com/office/drawing/2014/main" id="{1A7BE5A4-87FB-933A-29C5-33DA5D08D9B9}"/>
                    </a:ext>
                  </a:extLst>
                </p:cNvPr>
                <p:cNvSpPr/>
                <p:nvPr/>
              </p:nvSpPr>
              <p:spPr>
                <a:xfrm>
                  <a:off x="673354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71" name="Rectangle 70">
                  <a:extLst>
                    <a:ext uri="{FF2B5EF4-FFF2-40B4-BE49-F238E27FC236}">
                      <a16:creationId xmlns:a16="http://schemas.microsoft.com/office/drawing/2014/main" id="{C0709E10-8B22-5E4B-89A7-9063A6887CCA}"/>
                    </a:ext>
                  </a:extLst>
                </p:cNvPr>
                <p:cNvSpPr/>
                <p:nvPr/>
              </p:nvSpPr>
              <p:spPr>
                <a:xfrm>
                  <a:off x="737362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72" name="Rectangle 71">
                  <a:extLst>
                    <a:ext uri="{FF2B5EF4-FFF2-40B4-BE49-F238E27FC236}">
                      <a16:creationId xmlns:a16="http://schemas.microsoft.com/office/drawing/2014/main" id="{40B9EA6A-C763-551F-88E2-6EC4EBD5C6F9}"/>
                    </a:ext>
                  </a:extLst>
                </p:cNvPr>
                <p:cNvSpPr/>
                <p:nvPr/>
              </p:nvSpPr>
              <p:spPr>
                <a:xfrm>
                  <a:off x="8013700" y="5083048"/>
                  <a:ext cx="640080" cy="640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a:t>
                  </a:r>
                </a:p>
              </p:txBody>
            </p:sp>
          </p:grpSp>
          <p:grpSp>
            <p:nvGrpSpPr>
              <p:cNvPr id="52" name="Group 51">
                <a:extLst>
                  <a:ext uri="{FF2B5EF4-FFF2-40B4-BE49-F238E27FC236}">
                    <a16:creationId xmlns:a16="http://schemas.microsoft.com/office/drawing/2014/main" id="{BFBABD74-6667-6A86-1B23-FD88797528C5}"/>
                  </a:ext>
                </a:extLst>
              </p:cNvPr>
              <p:cNvGrpSpPr/>
              <p:nvPr/>
            </p:nvGrpSpPr>
            <p:grpSpPr>
              <a:xfrm>
                <a:off x="4953000" y="1117917"/>
                <a:ext cx="6400800" cy="640080"/>
                <a:chOff x="2252980" y="5083048"/>
                <a:chExt cx="6400800" cy="640080"/>
              </a:xfrm>
              <a:noFill/>
            </p:grpSpPr>
            <p:sp>
              <p:nvSpPr>
                <p:cNvPr id="53" name="Rectangle 52">
                  <a:extLst>
                    <a:ext uri="{FF2B5EF4-FFF2-40B4-BE49-F238E27FC236}">
                      <a16:creationId xmlns:a16="http://schemas.microsoft.com/office/drawing/2014/main" id="{F9F6EBD8-02C0-558D-0F20-D2CB03D443EE}"/>
                    </a:ext>
                  </a:extLst>
                </p:cNvPr>
                <p:cNvSpPr/>
                <p:nvPr/>
              </p:nvSpPr>
              <p:spPr>
                <a:xfrm>
                  <a:off x="225298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0</a:t>
                  </a:r>
                </a:p>
              </p:txBody>
            </p:sp>
            <p:sp>
              <p:nvSpPr>
                <p:cNvPr id="54" name="Rectangle 53">
                  <a:extLst>
                    <a:ext uri="{FF2B5EF4-FFF2-40B4-BE49-F238E27FC236}">
                      <a16:creationId xmlns:a16="http://schemas.microsoft.com/office/drawing/2014/main" id="{95A8ABF1-B84D-32C4-314D-5D5801330298}"/>
                    </a:ext>
                  </a:extLst>
                </p:cNvPr>
                <p:cNvSpPr/>
                <p:nvPr/>
              </p:nvSpPr>
              <p:spPr>
                <a:xfrm>
                  <a:off x="289306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1</a:t>
                  </a:r>
                </a:p>
              </p:txBody>
            </p:sp>
            <p:sp>
              <p:nvSpPr>
                <p:cNvPr id="55" name="Rectangle 54">
                  <a:extLst>
                    <a:ext uri="{FF2B5EF4-FFF2-40B4-BE49-F238E27FC236}">
                      <a16:creationId xmlns:a16="http://schemas.microsoft.com/office/drawing/2014/main" id="{B05E08F2-55F4-729C-74B8-173ADDAD18EB}"/>
                    </a:ext>
                  </a:extLst>
                </p:cNvPr>
                <p:cNvSpPr/>
                <p:nvPr/>
              </p:nvSpPr>
              <p:spPr>
                <a:xfrm>
                  <a:off x="353314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2</a:t>
                  </a:r>
                </a:p>
              </p:txBody>
            </p:sp>
            <p:sp>
              <p:nvSpPr>
                <p:cNvPr id="56" name="Rectangle 55">
                  <a:extLst>
                    <a:ext uri="{FF2B5EF4-FFF2-40B4-BE49-F238E27FC236}">
                      <a16:creationId xmlns:a16="http://schemas.microsoft.com/office/drawing/2014/main" id="{CA5FD097-3399-840F-E8C5-D06899B7A946}"/>
                    </a:ext>
                  </a:extLst>
                </p:cNvPr>
                <p:cNvSpPr/>
                <p:nvPr/>
              </p:nvSpPr>
              <p:spPr>
                <a:xfrm>
                  <a:off x="417322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3</a:t>
                  </a:r>
                </a:p>
              </p:txBody>
            </p:sp>
            <p:sp>
              <p:nvSpPr>
                <p:cNvPr id="57" name="Rectangle 56">
                  <a:extLst>
                    <a:ext uri="{FF2B5EF4-FFF2-40B4-BE49-F238E27FC236}">
                      <a16:creationId xmlns:a16="http://schemas.microsoft.com/office/drawing/2014/main" id="{18E6677F-16EC-C7CC-D577-3664FA67D96E}"/>
                    </a:ext>
                  </a:extLst>
                </p:cNvPr>
                <p:cNvSpPr/>
                <p:nvPr/>
              </p:nvSpPr>
              <p:spPr>
                <a:xfrm>
                  <a:off x="481330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4</a:t>
                  </a:r>
                </a:p>
              </p:txBody>
            </p:sp>
            <p:sp>
              <p:nvSpPr>
                <p:cNvPr id="58" name="Rectangle 57">
                  <a:extLst>
                    <a:ext uri="{FF2B5EF4-FFF2-40B4-BE49-F238E27FC236}">
                      <a16:creationId xmlns:a16="http://schemas.microsoft.com/office/drawing/2014/main" id="{ADC911A1-D33F-7899-9FCA-1BB73A60A924}"/>
                    </a:ext>
                  </a:extLst>
                </p:cNvPr>
                <p:cNvSpPr/>
                <p:nvPr/>
              </p:nvSpPr>
              <p:spPr>
                <a:xfrm>
                  <a:off x="545338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5</a:t>
                  </a:r>
                </a:p>
              </p:txBody>
            </p:sp>
            <p:sp>
              <p:nvSpPr>
                <p:cNvPr id="59" name="Rectangle 58">
                  <a:extLst>
                    <a:ext uri="{FF2B5EF4-FFF2-40B4-BE49-F238E27FC236}">
                      <a16:creationId xmlns:a16="http://schemas.microsoft.com/office/drawing/2014/main" id="{65B62B5D-4D30-358B-B837-70A2CAB45633}"/>
                    </a:ext>
                  </a:extLst>
                </p:cNvPr>
                <p:cNvSpPr/>
                <p:nvPr/>
              </p:nvSpPr>
              <p:spPr>
                <a:xfrm>
                  <a:off x="609346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6</a:t>
                  </a:r>
                </a:p>
              </p:txBody>
            </p:sp>
            <p:sp>
              <p:nvSpPr>
                <p:cNvPr id="60" name="Rectangle 59">
                  <a:extLst>
                    <a:ext uri="{FF2B5EF4-FFF2-40B4-BE49-F238E27FC236}">
                      <a16:creationId xmlns:a16="http://schemas.microsoft.com/office/drawing/2014/main" id="{CF990708-C698-45CE-9287-1A6692A87EFA}"/>
                    </a:ext>
                  </a:extLst>
                </p:cNvPr>
                <p:cNvSpPr/>
                <p:nvPr/>
              </p:nvSpPr>
              <p:spPr>
                <a:xfrm>
                  <a:off x="673354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7</a:t>
                  </a:r>
                </a:p>
              </p:txBody>
            </p:sp>
            <p:sp>
              <p:nvSpPr>
                <p:cNvPr id="61" name="Rectangle 60">
                  <a:extLst>
                    <a:ext uri="{FF2B5EF4-FFF2-40B4-BE49-F238E27FC236}">
                      <a16:creationId xmlns:a16="http://schemas.microsoft.com/office/drawing/2014/main" id="{DDEA605A-CD21-C44E-B987-EEC2D8D7AA7B}"/>
                    </a:ext>
                  </a:extLst>
                </p:cNvPr>
                <p:cNvSpPr/>
                <p:nvPr/>
              </p:nvSpPr>
              <p:spPr>
                <a:xfrm>
                  <a:off x="737362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8</a:t>
                  </a:r>
                </a:p>
              </p:txBody>
            </p:sp>
            <p:sp>
              <p:nvSpPr>
                <p:cNvPr id="62" name="Rectangle 61">
                  <a:extLst>
                    <a:ext uri="{FF2B5EF4-FFF2-40B4-BE49-F238E27FC236}">
                      <a16:creationId xmlns:a16="http://schemas.microsoft.com/office/drawing/2014/main" id="{640335E9-56DE-363B-28B9-958B228DA456}"/>
                    </a:ext>
                  </a:extLst>
                </p:cNvPr>
                <p:cNvSpPr/>
                <p:nvPr/>
              </p:nvSpPr>
              <p:spPr>
                <a:xfrm>
                  <a:off x="8013700" y="5083048"/>
                  <a:ext cx="640080" cy="64008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9</a:t>
                  </a:r>
                </a:p>
              </p:txBody>
            </p:sp>
          </p:grpSp>
        </p:grpSp>
        <p:sp>
          <p:nvSpPr>
            <p:cNvPr id="74" name="TextBox 73">
              <a:extLst>
                <a:ext uri="{FF2B5EF4-FFF2-40B4-BE49-F238E27FC236}">
                  <a16:creationId xmlns:a16="http://schemas.microsoft.com/office/drawing/2014/main" id="{787FB319-D6DF-2C6D-52DD-B9E7AEF39FAC}"/>
                </a:ext>
              </a:extLst>
            </p:cNvPr>
            <p:cNvSpPr txBox="1"/>
            <p:nvPr/>
          </p:nvSpPr>
          <p:spPr>
            <a:xfrm>
              <a:off x="1600429" y="5603357"/>
              <a:ext cx="720775" cy="369332"/>
            </a:xfrm>
            <a:prstGeom prst="rect">
              <a:avLst/>
            </a:prstGeom>
            <a:noFill/>
          </p:spPr>
          <p:txBody>
            <a:bodyPr wrap="none" rtlCol="0">
              <a:spAutoFit/>
            </a:bodyPr>
            <a:lstStyle/>
            <a:p>
              <a:r>
                <a:rPr lang="en-US" dirty="0"/>
                <a:t>After:</a:t>
              </a:r>
            </a:p>
          </p:txBody>
        </p:sp>
      </p:grpSp>
    </p:spTree>
    <p:extLst>
      <p:ext uri="{BB962C8B-B14F-4D97-AF65-F5344CB8AC3E}">
        <p14:creationId xmlns:p14="http://schemas.microsoft.com/office/powerpoint/2010/main" val="24038309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35785</TotalTime>
  <Words>4068</Words>
  <Application>Microsoft Office PowerPoint</Application>
  <PresentationFormat>Widescreen</PresentationFormat>
  <Paragraphs>1376</Paragraphs>
  <Slides>50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Cambria Math</vt:lpstr>
      <vt:lpstr>Arial</vt:lpstr>
      <vt:lpstr>Aptos</vt:lpstr>
      <vt:lpstr>Consolas</vt:lpstr>
      <vt:lpstr>Calibri Light</vt:lpstr>
      <vt:lpstr>Calibri</vt:lpstr>
      <vt:lpstr>Office Theme</vt:lpstr>
      <vt:lpstr>CSE 332 Winter 2026 Lecture 12: Sorting</vt:lpstr>
      <vt:lpstr>Collision Resolution</vt:lpstr>
      <vt:lpstr>Collision Resolution: Linear Probing</vt:lpstr>
      <vt:lpstr>Linear Probing: Insert Procedure</vt:lpstr>
      <vt:lpstr>Linear Probing: How to find?</vt:lpstr>
      <vt:lpstr>Linear Probing: Find</vt:lpstr>
      <vt:lpstr>Linear Probing: Delete is Hard (Example 1)</vt:lpstr>
      <vt:lpstr>Linear Probing: Delete is Hard (Example 2)</vt:lpstr>
      <vt:lpstr>Linear Probing: Delete is Hard (Example 3)</vt:lpstr>
      <vt:lpstr>Linear Probing: Delete</vt:lpstr>
      <vt:lpstr>Linear Probing + Tombstone: Find</vt:lpstr>
      <vt:lpstr>Linear Probing + Tombstone: Insert</vt:lpstr>
      <vt:lpstr>Downsides of Linear Probing</vt:lpstr>
      <vt:lpstr>Quadratic Probing: Insert Procedure</vt:lpstr>
      <vt:lpstr>Quadratic Probing: Example</vt:lpstr>
      <vt:lpstr>Using Quadratic Probing</vt:lpstr>
      <vt:lpstr>Double Hashing: Insert Procedure</vt:lpstr>
      <vt:lpstr>Rehashing</vt:lpstr>
      <vt:lpstr>Sorting</vt:lpstr>
      <vt:lpstr>More Formal Definition</vt:lpstr>
      <vt:lpstr>Sorting “Landscape”</vt:lpstr>
      <vt:lpstr>Insertion Sort</vt:lpstr>
      <vt:lpstr>Insertion Sort - Summary</vt:lpstr>
      <vt:lpstr>Aside: Bubble Sort – we won’t cover it</vt:lpstr>
      <vt:lpstr>Heap Sort</vt:lpstr>
      <vt:lpstr>Building a Heap From “Scratch”</vt:lpstr>
      <vt:lpstr>Floyd’s buildHeap method</vt:lpstr>
      <vt:lpstr>Floyd’s buildHeap method (Percolate 15) </vt:lpstr>
      <vt:lpstr>Floyd’s buildHeap method (Percolate 3) </vt:lpstr>
      <vt:lpstr>Floyd’s buildHeap method (Percolate 10) </vt:lpstr>
      <vt:lpstr>Floyd’s buildHeap method (Percolate 6) </vt:lpstr>
      <vt:lpstr>Floyd’s buildHeap method (Percolate 5) </vt:lpstr>
      <vt:lpstr>Floyd’s buildHeap method (Done)</vt:lpstr>
      <vt:lpstr>How long did this take?</vt:lpstr>
      <vt:lpstr>How long did this take? (Answers)</vt:lpstr>
      <vt:lpstr>Heap Sort (Example)</vt:lpstr>
      <vt:lpstr>Heap Sort (First Extract)</vt:lpstr>
      <vt:lpstr>Heap Sort (Percolate Down, Swap 1)</vt:lpstr>
      <vt:lpstr>Heap Sort (Percolate Down, Swap 2)</vt:lpstr>
      <vt:lpstr>Heap Sort (Percolate Down, Swap 3)</vt:lpstr>
      <vt:lpstr>Heap Sort - Summary</vt:lpstr>
      <vt:lpstr>“In Place” Sorting Algorithm</vt:lpstr>
      <vt:lpstr>In Place Heap Sort</vt:lpstr>
      <vt:lpstr>In Place Heap Sort (First Extract)</vt:lpstr>
      <vt:lpstr>In Place Heap Sort (First Percolate Down)</vt:lpstr>
      <vt:lpstr>In Place Heap Sort (Second Extract)</vt:lpstr>
      <vt:lpstr>In Place Heap Sort (Second Percolate Down)</vt:lpstr>
      <vt:lpstr>In Place Heap Sort (Third Extract)</vt:lpstr>
      <vt:lpstr>In Place Heap Sort (Third Percolate Down)</vt:lpstr>
      <vt:lpstr>In Place Heap Sort -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 332 Autumn 2023 Lecture 1: Intro to ADTs, Stacks, Queues</dc:title>
  <dc:creator>Nathan Brunelle</dc:creator>
  <cp:lastModifiedBy>Nathan Brunelle</cp:lastModifiedBy>
  <cp:revision>159</cp:revision>
  <dcterms:created xsi:type="dcterms:W3CDTF">2023-09-26T20:08:20Z</dcterms:created>
  <dcterms:modified xsi:type="dcterms:W3CDTF">2026-04-24T16:48:57Z</dcterms:modified>
</cp:coreProperties>
</file>