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386" r:id="rId3"/>
    <p:sldId id="336" r:id="rId4"/>
    <p:sldId id="387" r:id="rId5"/>
    <p:sldId id="349" r:id="rId6"/>
    <p:sldId id="351" r:id="rId7"/>
    <p:sldId id="401" r:id="rId8"/>
    <p:sldId id="378" r:id="rId9"/>
    <p:sldId id="388" r:id="rId10"/>
    <p:sldId id="389" r:id="rId11"/>
    <p:sldId id="390" r:id="rId12"/>
    <p:sldId id="391" r:id="rId13"/>
    <p:sldId id="392" r:id="rId14"/>
    <p:sldId id="393" r:id="rId15"/>
    <p:sldId id="394" r:id="rId16"/>
    <p:sldId id="395" r:id="rId17"/>
    <p:sldId id="396" r:id="rId18"/>
    <p:sldId id="397" r:id="rId19"/>
    <p:sldId id="398" r:id="rId20"/>
    <p:sldId id="399" r:id="rId21"/>
    <p:sldId id="400" r:id="rId22"/>
    <p:sldId id="365" r:id="rId23"/>
    <p:sldId id="370" r:id="rId24"/>
    <p:sldId id="385" r:id="rId25"/>
    <p:sldId id="373" r:id="rId26"/>
    <p:sldId id="375" r:id="rId27"/>
    <p:sldId id="374" r:id="rId28"/>
    <p:sldId id="366" r:id="rId29"/>
    <p:sldId id="368" r:id="rId30"/>
    <p:sldId id="369" r:id="rId31"/>
    <p:sldId id="376" r:id="rId32"/>
    <p:sldId id="377" r:id="rId33"/>
    <p:sldId id="380" r:id="rId34"/>
  </p:sldIdLst>
  <p:sldSz cx="12192000" cy="6858000"/>
  <p:notesSz cx="6858000" cy="9144000"/>
  <p:embeddedFontLst>
    <p:embeddedFont>
      <p:font typeface="Cambria Math" panose="02040503050406030204" pitchFamily="18" charset="0"/>
      <p:regular r:id="rId37"/>
    </p:embeddedFont>
    <p:embeddedFont>
      <p:font typeface="Consolas" panose="020B0609020204030204" pitchFamily="49" charset="0"/>
      <p:regular r:id="rId38"/>
      <p:bold r:id="rId39"/>
      <p:italic r:id="rId40"/>
      <p:boldItalic r:id="rId4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CB46A9-AC64-2107-0D04-23C3E6A0A637}" name="Sarah Brunelle" initials="SB" userId="S::sarah.bland@TNC.ORG::0841f992-6401-4fcf-8797-7495e84da30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01" autoAdjust="0"/>
  </p:normalViewPr>
  <p:slideViewPr>
    <p:cSldViewPr snapToGrid="0">
      <p:cViewPr varScale="1">
        <p:scale>
          <a:sx n="64" d="100"/>
          <a:sy n="64" d="100"/>
        </p:scale>
        <p:origin x="4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48" d="100"/>
          <a:sy n="48" d="100"/>
        </p:scale>
        <p:origin x="2752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Relationship Id="rId46" Type="http://schemas.microsoft.com/office/2018/10/relationships/authors" Target="authors.xml"/><Relationship Id="rId20" Type="http://schemas.openxmlformats.org/officeDocument/2006/relationships/slide" Target="slides/slide19.xml"/><Relationship Id="rId41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EF960D-66C1-ABA0-D3DE-1DEABCB0C2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01823-F715-AF68-6577-EBFD66D892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43542-CF0C-48D3-A91E-34CCD96FC74F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B5E006-DFCE-D704-C827-FE0B884DE9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0F989F-B2F9-4E4D-C4FD-A5DF82B446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6CC33-4824-4BB3-8904-E821E71A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995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D1F59-0C63-44D8-BE72-2266A9516CA1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C3430-04EA-4E2B-840E-2DAFF95C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1DCF-5FA9-3BBE-A6DC-4C4767E77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8AAD4-9F4E-2546-4A20-345BE6926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8BC9-B242-D863-6297-36224D35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D43E7-A090-881E-D908-BB9CC53D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DFBC9-B9F9-85A6-26A1-9D7E515D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0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4705-3181-4743-BF72-E5B55E62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9669D-6765-7CD2-C040-D4C5E44BA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E7B0-5065-8FAA-2D02-01DC4905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87F4E-481E-5CA4-5AC0-EF15EBAF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C81A-1EC7-F85E-A5DB-0F7CA62E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7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8F565-D4D2-A972-147D-1A41777B2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13695-1D6C-4A4F-7F94-134666381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AEB8A-EA17-E1E1-8CD3-B7AF8E3F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AF905-A88D-ED4C-DD07-098840D4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A03B8-DD10-B6B6-6B59-3EB669F3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87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B011-50E5-247E-0EB3-D47C59C4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71371-A022-A3A5-E49C-D2CCEC4E2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F92F8-B436-FF4B-567C-6CF9F3F6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55B9-83BE-E117-954F-A47925F5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716-8D01-8E2F-8276-3A903E60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7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264CF-1BBA-680C-4F96-017144A15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9E9BE-1B28-C587-A2C5-253ECF74E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E3E68-CE19-CACB-1EDD-351F4F9C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49855-AB14-5CF9-EE88-AB42D1DF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E2C96-8A85-4C99-39A1-9B9DB31D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6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89EEC-003E-DFFB-2D04-A2E70FE1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FE0F4-58A0-D6D9-6AAC-CD97965C2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E4C68-9C36-2696-B323-CF0642D6D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713B3-5A96-0F1A-CFE7-8563FD24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D724B-C264-2548-CAFF-305FE7D3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93A13-EBDF-17F2-DF34-5BA3D793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1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9F2D-6C68-B3F6-3BC7-2A9EE6BE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A2B36-9CB6-0E61-D14F-48AD642F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51B63-A4A2-BD66-BF76-72528E69B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4911-72D8-7120-897F-434F05D8D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54135-3D54-9447-778A-86081F047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52A4A-AE91-8A3A-8DE2-74205F39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C667D-AA9E-21BF-66F2-755D86E7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E628E-2723-30DA-D22D-BFF79CE0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1984-7865-CBC1-7E39-27325050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1811-B828-6912-5458-2BC9266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DF831-0A64-24F5-806E-B3EBA5591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FD212-56D6-B7F8-FC27-BC4BF738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6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903B13-E121-53F2-65F9-41E383C5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14793-9D7D-32F8-795A-31644DBA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6B231-FE15-2561-B700-2506AC71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5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5398-EEBA-42F4-3948-4DF36A15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0E0-12D7-545A-0B4A-64A8B51A9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85510-3798-210C-EC55-29C449719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698E8-2EE7-873D-A608-9A260F5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5F347-CF7A-10E6-8DC6-FA1E5DB6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E452D-F82A-718F-94C2-C889F622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5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1DDD-DB8D-6429-4235-465780A7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2B9E5-6756-3695-C94E-93A46478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70C60-CA85-5E67-14F6-3176093E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25D70-D5F0-5123-66A9-63D9B82E9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7B62A-8600-7CE9-095E-82CDE4E1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8F328-EF42-0E10-9C29-12A53381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4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C2B57-F2EC-C92D-BAFA-C36FE7F3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AE8E8-3549-4143-3C3F-38529FA55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DEB0-3161-B686-27DF-345950BFF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93FBE-67AC-4C5C-B62E-CFFDEAF9BE5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5E12D-E358-B346-0620-4D8545C52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C4BA-D22A-5462-8F71-6F616DC8F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0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332 Winter 2026</a:t>
            </a:r>
            <a:br>
              <a:rPr lang="en-US" dirty="0"/>
            </a:br>
            <a:r>
              <a:rPr lang="en-US" dirty="0"/>
              <a:t>Lecture 11: hashing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insert </a:t>
            </a:r>
            <a:r>
              <a:rPr lang="en-US" dirty="0">
                <a:latin typeface="Consolas" panose="020B0609020204030204" pitchFamily="49" charset="0"/>
              </a:rPr>
              <a:t>k, v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Add the key-value pair to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</a:p>
          <a:p>
            <a:pPr lvl="1"/>
            <a:endParaRPr lang="en-US" dirty="0"/>
          </a:p>
        </p:txBody>
      </p:sp>
      <p:grpSp>
        <p:nvGrpSpPr>
          <p:cNvPr id="28" name="Group 27" descr="An example of a separate chaining hash table. It is an array, where some indices of the array have a reference to the front node of a linked list. Those linked lists contain key-value pairs.&#10;&#10;A separate chaining hashtable is an array of linked lists, where each linked list stores the key-value pairs for keys that map to that index.">
            <a:extLst>
              <a:ext uri="{FF2B5EF4-FFF2-40B4-BE49-F238E27FC236}">
                <a16:creationId xmlns:a16="http://schemas.microsoft.com/office/drawing/2014/main" id="{F0D0E908-65FA-3B86-F2C7-EB14E6925F15}"/>
              </a:ext>
            </a:extLst>
          </p:cNvPr>
          <p:cNvGrpSpPr/>
          <p:nvPr/>
        </p:nvGrpSpPr>
        <p:grpSpPr>
          <a:xfrm>
            <a:off x="5389880" y="3947797"/>
            <a:ext cx="6400800" cy="2545078"/>
            <a:chOff x="5389880" y="3947797"/>
            <a:chExt cx="6400800" cy="25450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F7D1AD0-1B9E-412D-3A20-E79C7C02DFF4}"/>
                </a:ext>
              </a:extLst>
            </p:cNvPr>
            <p:cNvGrpSpPr/>
            <p:nvPr/>
          </p:nvGrpSpPr>
          <p:grpSpPr>
            <a:xfrm>
              <a:off x="5389880" y="5395595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7386195-BD90-00BB-B11C-2E0A51EBF726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EA268444-E9D8-103A-F880-AB46C12BC769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2FE7D612-CC0B-0352-BEBB-325F28C5F24F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094040C-B153-41DB-4A4A-4062B5FB7766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7086E2FC-87C5-76F1-BF3B-38BF8C1727B2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BBEE80FF-E49F-4242-CE72-CE8B36A51656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90C3ED64-7D18-86F3-420B-1C3D977FD62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71237C98-7B2E-9E91-022B-629C5413948D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B8E410D9-4E58-2B93-328E-E35FEF26D712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B5871046-D0CF-483C-3624-DB67CD874028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AE97B709-8E5C-B28D-C6FB-76F340883847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3E104D4D-BF21-079D-627C-D3EF4B58C1C9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B92CA787-F351-99CE-8252-3670679984A2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DFDE562F-FEFB-3C87-66C5-4FC515819004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10A1EED9-0D82-9636-8B98-6D690796FEDE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7BDFB5B6-896C-C056-1726-CBD6B12B0DE9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090583C2-0EFF-A52C-5C11-BC8107E92DD0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7B9558DB-4D3B-2005-36D4-28AC5C20D22A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B224E418-7E41-4486-364E-ACB18FBC9F01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4DEB544B-D1D8-EE6A-385C-E7D77E8C8DB1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1FE74979-FA11-F7E9-3C7A-3704658B6B39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ED3DD26-95AB-A798-AE3E-AB168FC60C26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0C9EE3D-D77C-1669-D63E-C775BFAB8BA3}"/>
                </a:ext>
              </a:extLst>
            </p:cNvPr>
            <p:cNvSpPr/>
            <p:nvPr/>
          </p:nvSpPr>
          <p:spPr>
            <a:xfrm>
              <a:off x="6755765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DC057F3-CE4E-FEA4-8BF7-41B10D3E6F86}"/>
                </a:ext>
              </a:extLst>
            </p:cNvPr>
            <p:cNvCxnSpPr>
              <a:cxnSpLocks/>
              <a:stCxn id="19" idx="0"/>
              <a:endCxn id="27" idx="2"/>
            </p:cNvCxnSpPr>
            <p:nvPr/>
          </p:nvCxnSpPr>
          <p:spPr>
            <a:xfrm flipV="1">
              <a:off x="6990080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549F27C-56EF-C166-BA10-B4920B8A79A7}"/>
                </a:ext>
              </a:extLst>
            </p:cNvPr>
            <p:cNvSpPr/>
            <p:nvPr/>
          </p:nvSpPr>
          <p:spPr>
            <a:xfrm>
              <a:off x="8703309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113F12D4-0282-8596-10ED-55462BC4C9AF}"/>
                </a:ext>
              </a:extLst>
            </p:cNvPr>
            <p:cNvCxnSpPr>
              <a:cxnSpLocks/>
              <a:endCxn id="31" idx="2"/>
            </p:cNvCxnSpPr>
            <p:nvPr/>
          </p:nvCxnSpPr>
          <p:spPr>
            <a:xfrm flipV="1">
              <a:off x="8937624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D82D35A-7B8F-9FB2-74C6-AA71BF05EB5A}"/>
                </a:ext>
              </a:extLst>
            </p:cNvPr>
            <p:cNvSpPr/>
            <p:nvPr/>
          </p:nvSpPr>
          <p:spPr>
            <a:xfrm>
              <a:off x="8703309" y="3947797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F92726D-8930-6161-E4CD-6CD38D725815}"/>
                </a:ext>
              </a:extLst>
            </p:cNvPr>
            <p:cNvCxnSpPr>
              <a:cxnSpLocks/>
              <a:endCxn id="33" idx="2"/>
            </p:cNvCxnSpPr>
            <p:nvPr/>
          </p:nvCxnSpPr>
          <p:spPr>
            <a:xfrm flipV="1">
              <a:off x="8937624" y="441642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29515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Find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Call find with the key on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endParaRPr lang="en-US" dirty="0"/>
          </a:p>
          <a:p>
            <a:pPr lvl="1"/>
            <a:endParaRPr lang="en-US" dirty="0"/>
          </a:p>
        </p:txBody>
      </p:sp>
      <p:grpSp>
        <p:nvGrpSpPr>
          <p:cNvPr id="28" name="Group 27" descr="An example of a separate chaining hash table. It is an array, where some indices of the array have a reference to the front node of a linked list. Those linked lists contain key-value pairs.&#10;&#10;A separate chaining hashtable is an array of linked lists, where each linked list stores the key-value pairs for keys that map to that index.">
            <a:extLst>
              <a:ext uri="{FF2B5EF4-FFF2-40B4-BE49-F238E27FC236}">
                <a16:creationId xmlns:a16="http://schemas.microsoft.com/office/drawing/2014/main" id="{704D9272-389E-D58A-0B56-E0F660DB9F59}"/>
              </a:ext>
            </a:extLst>
          </p:cNvPr>
          <p:cNvGrpSpPr/>
          <p:nvPr/>
        </p:nvGrpSpPr>
        <p:grpSpPr>
          <a:xfrm>
            <a:off x="5389880" y="3947797"/>
            <a:ext cx="6400800" cy="2545078"/>
            <a:chOff x="5389880" y="3947797"/>
            <a:chExt cx="6400800" cy="25450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F7D1AD0-1B9E-412D-3A20-E79C7C02DFF4}"/>
                </a:ext>
              </a:extLst>
            </p:cNvPr>
            <p:cNvGrpSpPr/>
            <p:nvPr/>
          </p:nvGrpSpPr>
          <p:grpSpPr>
            <a:xfrm>
              <a:off x="5389880" y="5395595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7386195-BD90-00BB-B11C-2E0A51EBF726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EA268444-E9D8-103A-F880-AB46C12BC769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2FE7D612-CC0B-0352-BEBB-325F28C5F24F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094040C-B153-41DB-4A4A-4062B5FB7766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7086E2FC-87C5-76F1-BF3B-38BF8C1727B2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BBEE80FF-E49F-4242-CE72-CE8B36A51656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90C3ED64-7D18-86F3-420B-1C3D977FD62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71237C98-7B2E-9E91-022B-629C5413948D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B8E410D9-4E58-2B93-328E-E35FEF26D712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B5871046-D0CF-483C-3624-DB67CD874028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AE97B709-8E5C-B28D-C6FB-76F340883847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3E104D4D-BF21-079D-627C-D3EF4B58C1C9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B92CA787-F351-99CE-8252-3670679984A2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DFDE562F-FEFB-3C87-66C5-4FC515819004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10A1EED9-0D82-9636-8B98-6D690796FEDE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7BDFB5B6-896C-C056-1726-CBD6B12B0DE9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090583C2-0EFF-A52C-5C11-BC8107E92DD0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7B9558DB-4D3B-2005-36D4-28AC5C20D22A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B224E418-7E41-4486-364E-ACB18FBC9F01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4DEB544B-D1D8-EE6A-385C-E7D77E8C8DB1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1FE74979-FA11-F7E9-3C7A-3704658B6B39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ED3DD26-95AB-A798-AE3E-AB168FC60C26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0C9EE3D-D77C-1669-D63E-C775BFAB8BA3}"/>
                </a:ext>
              </a:extLst>
            </p:cNvPr>
            <p:cNvSpPr/>
            <p:nvPr/>
          </p:nvSpPr>
          <p:spPr>
            <a:xfrm>
              <a:off x="6755765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DC057F3-CE4E-FEA4-8BF7-41B10D3E6F86}"/>
                </a:ext>
              </a:extLst>
            </p:cNvPr>
            <p:cNvCxnSpPr>
              <a:cxnSpLocks/>
              <a:stCxn id="19" idx="0"/>
              <a:endCxn id="27" idx="2"/>
            </p:cNvCxnSpPr>
            <p:nvPr/>
          </p:nvCxnSpPr>
          <p:spPr>
            <a:xfrm flipV="1">
              <a:off x="6990080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549F27C-56EF-C166-BA10-B4920B8A79A7}"/>
                </a:ext>
              </a:extLst>
            </p:cNvPr>
            <p:cNvSpPr/>
            <p:nvPr/>
          </p:nvSpPr>
          <p:spPr>
            <a:xfrm>
              <a:off x="8703309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113F12D4-0282-8596-10ED-55462BC4C9AF}"/>
                </a:ext>
              </a:extLst>
            </p:cNvPr>
            <p:cNvCxnSpPr>
              <a:cxnSpLocks/>
              <a:endCxn id="31" idx="2"/>
            </p:cNvCxnSpPr>
            <p:nvPr/>
          </p:nvCxnSpPr>
          <p:spPr>
            <a:xfrm flipV="1">
              <a:off x="8937624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D82D35A-7B8F-9FB2-74C6-AA71BF05EB5A}"/>
                </a:ext>
              </a:extLst>
            </p:cNvPr>
            <p:cNvSpPr/>
            <p:nvPr/>
          </p:nvSpPr>
          <p:spPr>
            <a:xfrm>
              <a:off x="8703309" y="3947797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F92726D-8930-6161-E4CD-6CD38D725815}"/>
                </a:ext>
              </a:extLst>
            </p:cNvPr>
            <p:cNvCxnSpPr>
              <a:cxnSpLocks/>
              <a:endCxn id="33" idx="2"/>
            </p:cNvCxnSpPr>
            <p:nvPr/>
          </p:nvCxnSpPr>
          <p:spPr>
            <a:xfrm flipV="1">
              <a:off x="8937624" y="441642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075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delete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Call delete with the key on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endParaRPr lang="en-US" dirty="0"/>
          </a:p>
          <a:p>
            <a:pPr lvl="1"/>
            <a:endParaRPr lang="en-US" dirty="0"/>
          </a:p>
        </p:txBody>
      </p:sp>
      <p:grpSp>
        <p:nvGrpSpPr>
          <p:cNvPr id="4" name="Group 3" descr="An example of a separate chaining hash table. It is an array, where some indices of the array have a reference to the front node of a linked list. Those linked lists contain key-value pairs.&#10;&#10;A separate chaining hashtable is an array of linked lists, where each linked list stores the key-value pairs for keys that map to that index.">
            <a:extLst>
              <a:ext uri="{FF2B5EF4-FFF2-40B4-BE49-F238E27FC236}">
                <a16:creationId xmlns:a16="http://schemas.microsoft.com/office/drawing/2014/main" id="{C50485C1-971C-8906-53EB-58262418D02F}"/>
              </a:ext>
            </a:extLst>
          </p:cNvPr>
          <p:cNvGrpSpPr/>
          <p:nvPr/>
        </p:nvGrpSpPr>
        <p:grpSpPr>
          <a:xfrm>
            <a:off x="5389880" y="3947797"/>
            <a:ext cx="6400800" cy="2545078"/>
            <a:chOff x="5389880" y="3947797"/>
            <a:chExt cx="6400800" cy="2545078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991ECDB6-DBDB-A8C5-13B8-D40E0B56F6CF}"/>
                </a:ext>
              </a:extLst>
            </p:cNvPr>
            <p:cNvGrpSpPr/>
            <p:nvPr/>
          </p:nvGrpSpPr>
          <p:grpSpPr>
            <a:xfrm>
              <a:off x="5389880" y="5395595"/>
              <a:ext cx="6400800" cy="1097280"/>
              <a:chOff x="4953000" y="660717"/>
              <a:chExt cx="6400800" cy="1097280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1AA78154-D2A0-BF2C-9B37-89A4A1379974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2B331FF7-4ADF-F5C5-5A92-E2E26C322D81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343150A1-3A0C-0E2E-806A-D901BAA46E5C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07FA6F73-9326-7623-286F-F79D18C948C5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4B00C70B-769B-1252-448C-DD9A7F25B82A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5A2345D6-30A8-DE1D-1642-CCCCDFD9C13C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D9FD4096-164B-4E14-BE95-4D30896294AD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85C0D695-3EA8-5B0F-C8B5-F6B37DA781FD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364378A1-329E-3EB3-A369-D972CA452FA1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01D4BB78-3629-F57F-7936-EEB4230E3113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5268C3D-BFFE-225B-A692-AF99650934DB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44B1FA29-7E34-0841-EC22-1222491D9C3E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EA02254A-91CA-3383-8EF6-F5AAF94312F5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2117B7E3-7CA7-C371-0E02-C5C5A9B5A6B6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31CDC39D-5234-7CFE-F9A7-BFA74A9CBB84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A7FECAC9-D12D-95A0-AB8A-DD19A4DFF49A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931F0E9C-6E2C-32C5-2754-D26A3538B18C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D6D4FDA9-756B-31B1-096F-002F125364F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B26DF93-8ABD-57E7-3342-E8BB1220BBEA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F9BDE1C0-1567-F432-BFC9-5D6917EBB1F1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94E56DA0-CB51-CD5D-0F83-6A455B6DB6CA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4FA49A12-E978-D7D8-6386-D6286151FBC2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8BF4F05-1F9D-06B3-2DDC-C289E853CCE0}"/>
                </a:ext>
              </a:extLst>
            </p:cNvPr>
            <p:cNvSpPr/>
            <p:nvPr/>
          </p:nvSpPr>
          <p:spPr>
            <a:xfrm>
              <a:off x="6755765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787E9B0-35F3-4A63-957F-9FA7F2B518A2}"/>
                </a:ext>
              </a:extLst>
            </p:cNvPr>
            <p:cNvCxnSpPr>
              <a:cxnSpLocks/>
              <a:stCxn id="48" idx="0"/>
              <a:endCxn id="56" idx="2"/>
            </p:cNvCxnSpPr>
            <p:nvPr/>
          </p:nvCxnSpPr>
          <p:spPr>
            <a:xfrm flipV="1">
              <a:off x="6990080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099790F-4528-AB94-CDB3-F6CC4231DE2C}"/>
                </a:ext>
              </a:extLst>
            </p:cNvPr>
            <p:cNvSpPr/>
            <p:nvPr/>
          </p:nvSpPr>
          <p:spPr>
            <a:xfrm>
              <a:off x="8703309" y="4671696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B0104CAB-B7CB-EF56-EAD8-BC0CD889224E}"/>
                </a:ext>
              </a:extLst>
            </p:cNvPr>
            <p:cNvCxnSpPr>
              <a:cxnSpLocks/>
              <a:endCxn id="58" idx="2"/>
            </p:cNvCxnSpPr>
            <p:nvPr/>
          </p:nvCxnSpPr>
          <p:spPr>
            <a:xfrm flipV="1">
              <a:off x="8937624" y="514032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E13C852-F822-AC77-8026-CE353C7665DD}"/>
                </a:ext>
              </a:extLst>
            </p:cNvPr>
            <p:cNvSpPr/>
            <p:nvPr/>
          </p:nvSpPr>
          <p:spPr>
            <a:xfrm>
              <a:off x="8703309" y="3947797"/>
              <a:ext cx="468630" cy="4686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k,v</a:t>
              </a:r>
              <a:endParaRPr lang="en-US" sz="12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51ADFC5-0306-0154-E32F-D9B258F02E0B}"/>
                </a:ext>
              </a:extLst>
            </p:cNvPr>
            <p:cNvCxnSpPr>
              <a:cxnSpLocks/>
              <a:endCxn id="60" idx="2"/>
            </p:cNvCxnSpPr>
            <p:nvPr/>
          </p:nvCxnSpPr>
          <p:spPr>
            <a:xfrm flipV="1">
              <a:off x="8937624" y="441642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2890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208DC-CFA0-51FE-747F-B24C466E3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Running Time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1269A8-5366-06F8-EC79-56A7CF5C93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load factor</a:t>
                </a:r>
                <a:r>
                  <a:rPr lang="en-US" dirty="0"/>
                  <a:t> of a hash table represents the average number of items per “bucket”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𝑙𝑒𝑛𝑔𝑡h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Assume we have a hash table that uses a linked-list for separate chaining</a:t>
                </a:r>
              </a:p>
              <a:p>
                <a:pPr lvl="1"/>
                <a:r>
                  <a:rPr lang="en-US" dirty="0"/>
                  <a:t>What is the expected number of comparisons needed in an unsuccessful find?</a:t>
                </a:r>
              </a:p>
              <a:p>
                <a:pPr lvl="2"/>
                <a:endParaRPr lang="en-US" dirty="0"/>
              </a:p>
              <a:p>
                <a:pPr lvl="1"/>
                <a:r>
                  <a:rPr lang="en-US" dirty="0"/>
                  <a:t>What is the expected number of comparisons needed in a successful find?</a:t>
                </a:r>
              </a:p>
              <a:p>
                <a:r>
                  <a:rPr lang="en-US" dirty="0"/>
                  <a:t>How can we make the expected running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1269A8-5366-06F8-EC79-56A7CF5C93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3496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F8A99-EE1D-8BA1-BF8F-8AE8428FD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5739B-EF93-6D32-C090-5A36AA6BA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Running Time Analysis (Answers)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46576E-E441-D262-342D-969920D971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load factor</a:t>
                </a:r>
                <a:r>
                  <a:rPr lang="en-US" dirty="0"/>
                  <a:t> of a hash table represents the average number of items per “bucket”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𝑙𝑒𝑛𝑔𝑡h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Assume we have a hash table that uses a linked-list for separate chaining</a:t>
                </a:r>
              </a:p>
              <a:p>
                <a:pPr lvl="1"/>
                <a:r>
                  <a:rPr lang="en-US" dirty="0"/>
                  <a:t>What is the expected number of comparisons needed in an unsuccessful find?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What is the expected number of comparisons needed in a successful find?</a:t>
                </a: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𝜆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How can we make the expected running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r>
                  <a:rPr lang="en-US" dirty="0"/>
                  <a:t>Pick a constant value, resize the array whenever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exceeds that constant</a:t>
                </a:r>
              </a:p>
              <a:p>
                <a:pPr lvl="2"/>
                <a:r>
                  <a:rPr lang="en-US" dirty="0"/>
                  <a:t>We’ll talk about which constant we should pick later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46576E-E441-D262-342D-969920D971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536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A separate chaining hash table of length 10. Index 2 of the array has 1 item, index 5 has 2 items, all other indices are empty.&#10;&#10;Because the total number of key-value pairs present is 3, and the length of the array is 10, the load factor is 3/10 = 0.3.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 Example 1</a:t>
            </a:r>
          </a:p>
        </p:txBody>
      </p:sp>
      <p:grpSp>
        <p:nvGrpSpPr>
          <p:cNvPr id="33" name="Group 32" descr="A separate chaining hash table of length 10. Index 2 of the array has 1 item, index 5 has 2 items, all other indices are empty.&#10;&#10;Because the total number of key-value pairs present is 3, and the length of the array is 10, the load factor is 3/10 = 0.3.">
            <a:extLst>
              <a:ext uri="{FF2B5EF4-FFF2-40B4-BE49-F238E27FC236}">
                <a16:creationId xmlns:a16="http://schemas.microsoft.com/office/drawing/2014/main" id="{B3CE968D-5F5C-9F08-A69F-AF2588EBB0F0}"/>
              </a:ext>
            </a:extLst>
          </p:cNvPr>
          <p:cNvGrpSpPr/>
          <p:nvPr/>
        </p:nvGrpSpPr>
        <p:grpSpPr>
          <a:xfrm>
            <a:off x="3002280" y="1825625"/>
            <a:ext cx="6400800" cy="2545078"/>
            <a:chOff x="3002280" y="1825625"/>
            <a:chExt cx="6400800" cy="25450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63F0AD-B366-C970-FEE0-A04A115DD57E}"/>
                </a:ext>
              </a:extLst>
            </p:cNvPr>
            <p:cNvGrpSpPr/>
            <p:nvPr/>
          </p:nvGrpSpPr>
          <p:grpSpPr>
            <a:xfrm>
              <a:off x="3002280" y="3273423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39C43E9-2D02-A0AE-77F2-A88FDACCC3C2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FF2AE310-76CF-A4D1-646A-CF24361BD1FB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E01462BD-18BE-92D9-F615-720C0D738196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D0EE0AF8-5E31-EE08-B930-3691FC794464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F55D9A24-F483-575F-AC5F-5F0956AC4284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5F202C58-CBB5-012D-D557-2A031682B6B5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F8089122-E844-682A-D3C8-8FEB6934524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E116D899-11B0-3132-F34D-1A8546F88966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F6F0C92C-0A6A-A736-6854-6B83789D1F32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110D7F84-AB37-0A22-EEBF-60DCC570F6AE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81791840-5C39-5A87-C232-121A7EFD5A32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B4AC9D25-BE1B-EA8E-3CDF-55103A55DC69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7DE504D8-C13D-913E-0F85-BCB0208DE1BE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11517909-B239-ADEF-BE68-21168FF28B40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AF83179-0D61-6102-E798-298CCFBFBEBC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2E3EBF93-6D9A-6005-B678-19C29F8FB65E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8E42C8D5-406E-0A13-A085-6CA809BE4D2F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2020D2B5-E5BA-F903-664F-E14D4888F269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80F2615A-DEB3-179F-B749-F850767EF3A5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9186ADB1-F3AC-5513-3A43-A3DACE0EEBB3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C32600D7-9784-D14C-E329-06747D4BA920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C19CA43-9C52-3476-02AB-173F335F4DCC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/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blipFill>
                  <a:blip r:embed="rId2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D6838AF-6EEE-FDD0-E016-B6452060B852}"/>
                </a:ext>
              </a:extLst>
            </p:cNvPr>
            <p:cNvCxnSpPr>
              <a:cxnSpLocks/>
              <a:stCxn id="19" idx="0"/>
              <a:endCxn id="27" idx="2"/>
            </p:cNvCxnSpPr>
            <p:nvPr/>
          </p:nvCxnSpPr>
          <p:spPr>
            <a:xfrm flipV="1">
              <a:off x="4602480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/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blipFill>
                  <a:blip r:embed="rId3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6620DF4-C4AC-F0A0-8AF7-1B9AA29AE047}"/>
                </a:ext>
              </a:extLst>
            </p:cNvPr>
            <p:cNvCxnSpPr>
              <a:cxnSpLocks/>
              <a:endCxn id="29" idx="2"/>
            </p:cNvCxnSpPr>
            <p:nvPr/>
          </p:nvCxnSpPr>
          <p:spPr>
            <a:xfrm flipV="1">
              <a:off x="6550024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/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blipFill>
                  <a:blip r:embed="rId4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56DDAB81-8C43-B648-39FE-E4FB6BFD9151}"/>
                </a:ext>
              </a:extLst>
            </p:cNvPr>
            <p:cNvCxnSpPr>
              <a:cxnSpLocks/>
              <a:endCxn id="31" idx="2"/>
            </p:cNvCxnSpPr>
            <p:nvPr/>
          </p:nvCxnSpPr>
          <p:spPr>
            <a:xfrm flipV="1">
              <a:off x="6550024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92858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 Example 2</a:t>
            </a:r>
          </a:p>
        </p:txBody>
      </p:sp>
      <p:grpSp>
        <p:nvGrpSpPr>
          <p:cNvPr id="43" name="Group 42" descr="A separate chaining hash table of length 10. Index 2 of the array has 1 item, index 5 has 3 items, index 9 has 4 items, all other indices are empty.&#10;&#10;Because the total number of key-value pairs present is 8, and the length of the array is 10, the load factor is 8/10 = 0.8.">
            <a:extLst>
              <a:ext uri="{FF2B5EF4-FFF2-40B4-BE49-F238E27FC236}">
                <a16:creationId xmlns:a16="http://schemas.microsoft.com/office/drawing/2014/main" id="{B40C2928-5E80-C549-6F11-BEA5EEA6BBD3}"/>
              </a:ext>
            </a:extLst>
          </p:cNvPr>
          <p:cNvGrpSpPr/>
          <p:nvPr/>
        </p:nvGrpSpPr>
        <p:grpSpPr>
          <a:xfrm>
            <a:off x="3002280" y="360998"/>
            <a:ext cx="6400800" cy="4009705"/>
            <a:chOff x="3002280" y="360998"/>
            <a:chExt cx="6400800" cy="400970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63F0AD-B366-C970-FEE0-A04A115DD57E}"/>
                </a:ext>
              </a:extLst>
            </p:cNvPr>
            <p:cNvGrpSpPr/>
            <p:nvPr/>
          </p:nvGrpSpPr>
          <p:grpSpPr>
            <a:xfrm>
              <a:off x="3002280" y="3273423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39C43E9-2D02-A0AE-77F2-A88FDACCC3C2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FF2AE310-76CF-A4D1-646A-CF24361BD1FB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E01462BD-18BE-92D9-F615-720C0D738196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D0EE0AF8-5E31-EE08-B930-3691FC794464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F55D9A24-F483-575F-AC5F-5F0956AC4284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5F202C58-CBB5-012D-D557-2A031682B6B5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F8089122-E844-682A-D3C8-8FEB6934524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E116D899-11B0-3132-F34D-1A8546F88966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F6F0C92C-0A6A-A736-6854-6B83789D1F32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110D7F84-AB37-0A22-EEBF-60DCC570F6AE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81791840-5C39-5A87-C232-121A7EFD5A32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B4AC9D25-BE1B-EA8E-3CDF-55103A55DC69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7DE504D8-C13D-913E-0F85-BCB0208DE1BE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11517909-B239-ADEF-BE68-21168FF28B40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AF83179-0D61-6102-E798-298CCFBFBEBC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2E3EBF93-6D9A-6005-B678-19C29F8FB65E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8E42C8D5-406E-0A13-A085-6CA809BE4D2F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2020D2B5-E5BA-F903-664F-E14D4888F269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80F2615A-DEB3-179F-B749-F850767EF3A5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9186ADB1-F3AC-5513-3A43-A3DACE0EEBB3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C32600D7-9784-D14C-E329-06747D4BA920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C19CA43-9C52-3476-02AB-173F335F4DCC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/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blipFill>
                  <a:blip r:embed="rId2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D6838AF-6EEE-FDD0-E016-B6452060B852}"/>
                </a:ext>
              </a:extLst>
            </p:cNvPr>
            <p:cNvCxnSpPr>
              <a:cxnSpLocks/>
              <a:stCxn id="19" idx="0"/>
              <a:endCxn id="27" idx="2"/>
            </p:cNvCxnSpPr>
            <p:nvPr/>
          </p:nvCxnSpPr>
          <p:spPr>
            <a:xfrm flipV="1">
              <a:off x="4602480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/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blipFill>
                  <a:blip r:embed="rId3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6620DF4-C4AC-F0A0-8AF7-1B9AA29AE047}"/>
                </a:ext>
              </a:extLst>
            </p:cNvPr>
            <p:cNvCxnSpPr>
              <a:cxnSpLocks/>
              <a:endCxn id="29" idx="2"/>
            </p:cNvCxnSpPr>
            <p:nvPr/>
          </p:nvCxnSpPr>
          <p:spPr>
            <a:xfrm flipV="1">
              <a:off x="6550024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/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blipFill>
                  <a:blip r:embed="rId4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56DDAB81-8C43-B648-39FE-E4FB6BFD9151}"/>
                </a:ext>
              </a:extLst>
            </p:cNvPr>
            <p:cNvCxnSpPr>
              <a:cxnSpLocks/>
              <a:endCxn id="31" idx="2"/>
            </p:cNvCxnSpPr>
            <p:nvPr/>
          </p:nvCxnSpPr>
          <p:spPr>
            <a:xfrm flipV="1">
              <a:off x="6550024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D26F0FDA-D34D-B8D0-9980-0ABC895BC06B}"/>
                    </a:ext>
                  </a:extLst>
                </p:cNvPr>
                <p:cNvSpPr/>
                <p:nvPr/>
              </p:nvSpPr>
              <p:spPr>
                <a:xfrm>
                  <a:off x="6315709" y="1101726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D26F0FDA-D34D-B8D0-9980-0ABC895BC06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1101726"/>
                  <a:ext cx="468630" cy="468630"/>
                </a:xfrm>
                <a:prstGeom prst="rect">
                  <a:avLst/>
                </a:prstGeom>
                <a:blipFill>
                  <a:blip r:embed="rId5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0A352F6C-DE53-32FA-E0D5-C4BD09FE69CB}"/>
                </a:ext>
              </a:extLst>
            </p:cNvPr>
            <p:cNvCxnSpPr>
              <a:cxnSpLocks/>
              <a:endCxn id="33" idx="2"/>
            </p:cNvCxnSpPr>
            <p:nvPr/>
          </p:nvCxnSpPr>
          <p:spPr>
            <a:xfrm flipV="1">
              <a:off x="6550024" y="157035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6C0B67D5-585B-A19C-12CE-7279BCB526D7}"/>
                    </a:ext>
                  </a:extLst>
                </p:cNvPr>
                <p:cNvSpPr/>
                <p:nvPr/>
              </p:nvSpPr>
              <p:spPr>
                <a:xfrm>
                  <a:off x="8834754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6C0B67D5-585B-A19C-12CE-7279BCB526D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2549524"/>
                  <a:ext cx="468630" cy="468630"/>
                </a:xfrm>
                <a:prstGeom prst="rect">
                  <a:avLst/>
                </a:prstGeom>
                <a:blipFill>
                  <a:blip r:embed="rId6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25EAD4BB-F71C-4B78-6EE6-A124E0BA4014}"/>
                </a:ext>
              </a:extLst>
            </p:cNvPr>
            <p:cNvCxnSpPr>
              <a:cxnSpLocks/>
              <a:endCxn id="35" idx="2"/>
            </p:cNvCxnSpPr>
            <p:nvPr/>
          </p:nvCxnSpPr>
          <p:spPr>
            <a:xfrm flipV="1">
              <a:off x="9069069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085C7EF-EC8A-9112-3297-6CC7CFC47952}"/>
                    </a:ext>
                  </a:extLst>
                </p:cNvPr>
                <p:cNvSpPr/>
                <p:nvPr/>
              </p:nvSpPr>
              <p:spPr>
                <a:xfrm>
                  <a:off x="8834754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085C7EF-EC8A-9112-3297-6CC7CFC4795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1825625"/>
                  <a:ext cx="468630" cy="468630"/>
                </a:xfrm>
                <a:prstGeom prst="rect">
                  <a:avLst/>
                </a:prstGeom>
                <a:blipFill>
                  <a:blip r:embed="rId7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393F4EF4-64CB-DDD5-DC1F-9C3F90800DD7}"/>
                </a:ext>
              </a:extLst>
            </p:cNvPr>
            <p:cNvCxnSpPr>
              <a:cxnSpLocks/>
              <a:endCxn id="37" idx="2"/>
            </p:cNvCxnSpPr>
            <p:nvPr/>
          </p:nvCxnSpPr>
          <p:spPr>
            <a:xfrm flipV="1">
              <a:off x="9069069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BC250B66-D88B-576F-2EE4-97FA99D031C8}"/>
                    </a:ext>
                  </a:extLst>
                </p:cNvPr>
                <p:cNvSpPr/>
                <p:nvPr/>
              </p:nvSpPr>
              <p:spPr>
                <a:xfrm>
                  <a:off x="8834754" y="1084897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BC250B66-D88B-576F-2EE4-97FA99D031C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1084897"/>
                  <a:ext cx="468630" cy="468630"/>
                </a:xfrm>
                <a:prstGeom prst="rect">
                  <a:avLst/>
                </a:prstGeom>
                <a:blipFill>
                  <a:blip r:embed="rId8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187CECB3-6B1F-DDE3-F042-3FC3931A51F3}"/>
                </a:ext>
              </a:extLst>
            </p:cNvPr>
            <p:cNvCxnSpPr>
              <a:cxnSpLocks/>
              <a:endCxn id="39" idx="2"/>
            </p:cNvCxnSpPr>
            <p:nvPr/>
          </p:nvCxnSpPr>
          <p:spPr>
            <a:xfrm flipV="1">
              <a:off x="9069069" y="155352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AC279382-C643-1AFC-B041-2C279813F34E}"/>
                    </a:ext>
                  </a:extLst>
                </p:cNvPr>
                <p:cNvSpPr/>
                <p:nvPr/>
              </p:nvSpPr>
              <p:spPr>
                <a:xfrm>
                  <a:off x="8834754" y="360998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AC279382-C643-1AFC-B041-2C279813F34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360998"/>
                  <a:ext cx="468630" cy="468630"/>
                </a:xfrm>
                <a:prstGeom prst="rect">
                  <a:avLst/>
                </a:prstGeom>
                <a:blipFill>
                  <a:blip r:embed="rId9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01C2F5F-EF97-7D03-A3CD-00BF6AC7D8DF}"/>
                </a:ext>
              </a:extLst>
            </p:cNvPr>
            <p:cNvCxnSpPr>
              <a:cxnSpLocks/>
              <a:endCxn id="41" idx="2"/>
            </p:cNvCxnSpPr>
            <p:nvPr/>
          </p:nvCxnSpPr>
          <p:spPr>
            <a:xfrm flipV="1">
              <a:off x="9069069" y="829628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64797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 Example 3</a:t>
            </a:r>
          </a:p>
        </p:txBody>
      </p:sp>
      <p:grpSp>
        <p:nvGrpSpPr>
          <p:cNvPr id="57" name="Group 56" descr="A separate chaining hash table of length 10. Index 0 has 1 item, index 2 has 2 items, index 4 has 1 item, index 5 has 3 items, index 7 has 3 items, index 8 has 1 item, and index 9 has 4 items. All other indices are empty.&#10;&#10;Because the total number of key-value pairs present is 15, and the length of the array is 10, the load factor is 15/10 = 1.5.">
            <a:extLst>
              <a:ext uri="{FF2B5EF4-FFF2-40B4-BE49-F238E27FC236}">
                <a16:creationId xmlns:a16="http://schemas.microsoft.com/office/drawing/2014/main" id="{815CD5D2-D488-0B3B-0D69-B147C56F5636}"/>
              </a:ext>
            </a:extLst>
          </p:cNvPr>
          <p:cNvGrpSpPr/>
          <p:nvPr/>
        </p:nvGrpSpPr>
        <p:grpSpPr>
          <a:xfrm>
            <a:off x="3002280" y="360998"/>
            <a:ext cx="6400800" cy="4009705"/>
            <a:chOff x="3002280" y="360998"/>
            <a:chExt cx="6400800" cy="400970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63F0AD-B366-C970-FEE0-A04A115DD57E}"/>
                </a:ext>
              </a:extLst>
            </p:cNvPr>
            <p:cNvGrpSpPr/>
            <p:nvPr/>
          </p:nvGrpSpPr>
          <p:grpSpPr>
            <a:xfrm>
              <a:off x="3002280" y="3273423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39C43E9-2D02-A0AE-77F2-A88FDACCC3C2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FF2AE310-76CF-A4D1-646A-CF24361BD1FB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E01462BD-18BE-92D9-F615-720C0D738196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D0EE0AF8-5E31-EE08-B930-3691FC794464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F55D9A24-F483-575F-AC5F-5F0956AC4284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5F202C58-CBB5-012D-D557-2A031682B6B5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F8089122-E844-682A-D3C8-8FEB6934524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E116D899-11B0-3132-F34D-1A8546F88966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F6F0C92C-0A6A-A736-6854-6B83789D1F32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110D7F84-AB37-0A22-EEBF-60DCC570F6AE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81791840-5C39-5A87-C232-121A7EFD5A32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B4AC9D25-BE1B-EA8E-3CDF-55103A55DC69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7DE504D8-C13D-913E-0F85-BCB0208DE1BE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11517909-B239-ADEF-BE68-21168FF28B40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AF83179-0D61-6102-E798-298CCFBFBEBC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2E3EBF93-6D9A-6005-B678-19C29F8FB65E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8E42C8D5-406E-0A13-A085-6CA809BE4D2F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2020D2B5-E5BA-F903-664F-E14D4888F269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80F2615A-DEB3-179F-B749-F850767EF3A5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9186ADB1-F3AC-5513-3A43-A3DACE0EEBB3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C32600D7-9784-D14C-E329-06747D4BA920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C19CA43-9C52-3476-02AB-173F335F4DCC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/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2BE152A-DD21-A1D9-F9DB-36C450E2C30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68165" y="2549524"/>
                  <a:ext cx="468630" cy="468630"/>
                </a:xfrm>
                <a:prstGeom prst="rect">
                  <a:avLst/>
                </a:prstGeom>
                <a:blipFill>
                  <a:blip r:embed="rId2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D6838AF-6EEE-FDD0-E016-B6452060B852}"/>
                </a:ext>
              </a:extLst>
            </p:cNvPr>
            <p:cNvCxnSpPr>
              <a:cxnSpLocks/>
              <a:stCxn id="19" idx="0"/>
              <a:endCxn id="27" idx="2"/>
            </p:cNvCxnSpPr>
            <p:nvPr/>
          </p:nvCxnSpPr>
          <p:spPr>
            <a:xfrm flipV="1">
              <a:off x="4602480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/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26FCB5F-C80E-58DD-C419-EE8648D2A51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2549524"/>
                  <a:ext cx="468630" cy="468630"/>
                </a:xfrm>
                <a:prstGeom prst="rect">
                  <a:avLst/>
                </a:prstGeom>
                <a:blipFill>
                  <a:blip r:embed="rId3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6620DF4-C4AC-F0A0-8AF7-1B9AA29AE047}"/>
                </a:ext>
              </a:extLst>
            </p:cNvPr>
            <p:cNvCxnSpPr>
              <a:cxnSpLocks/>
              <a:endCxn id="29" idx="2"/>
            </p:cNvCxnSpPr>
            <p:nvPr/>
          </p:nvCxnSpPr>
          <p:spPr>
            <a:xfrm flipV="1">
              <a:off x="6550024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/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CA7CFFF-707E-EEF0-FCB3-F96A6B0735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1825625"/>
                  <a:ext cx="468630" cy="468630"/>
                </a:xfrm>
                <a:prstGeom prst="rect">
                  <a:avLst/>
                </a:prstGeom>
                <a:blipFill>
                  <a:blip r:embed="rId4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56DDAB81-8C43-B648-39FE-E4FB6BFD9151}"/>
                </a:ext>
              </a:extLst>
            </p:cNvPr>
            <p:cNvCxnSpPr>
              <a:cxnSpLocks/>
              <a:endCxn id="31" idx="2"/>
            </p:cNvCxnSpPr>
            <p:nvPr/>
          </p:nvCxnSpPr>
          <p:spPr>
            <a:xfrm flipV="1">
              <a:off x="6550024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D26F0FDA-D34D-B8D0-9980-0ABC895BC06B}"/>
                    </a:ext>
                  </a:extLst>
                </p:cNvPr>
                <p:cNvSpPr/>
                <p:nvPr/>
              </p:nvSpPr>
              <p:spPr>
                <a:xfrm>
                  <a:off x="6315709" y="1101726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D26F0FDA-D34D-B8D0-9980-0ABC895BC06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09" y="1101726"/>
                  <a:ext cx="468630" cy="468630"/>
                </a:xfrm>
                <a:prstGeom prst="rect">
                  <a:avLst/>
                </a:prstGeom>
                <a:blipFill>
                  <a:blip r:embed="rId5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0A352F6C-DE53-32FA-E0D5-C4BD09FE69CB}"/>
                </a:ext>
              </a:extLst>
            </p:cNvPr>
            <p:cNvCxnSpPr>
              <a:cxnSpLocks/>
              <a:endCxn id="33" idx="2"/>
            </p:cNvCxnSpPr>
            <p:nvPr/>
          </p:nvCxnSpPr>
          <p:spPr>
            <a:xfrm flipV="1">
              <a:off x="6550024" y="1570356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6C0B67D5-585B-A19C-12CE-7279BCB526D7}"/>
                    </a:ext>
                  </a:extLst>
                </p:cNvPr>
                <p:cNvSpPr/>
                <p:nvPr/>
              </p:nvSpPr>
              <p:spPr>
                <a:xfrm>
                  <a:off x="8834754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6C0B67D5-585B-A19C-12CE-7279BCB526D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2549524"/>
                  <a:ext cx="468630" cy="468630"/>
                </a:xfrm>
                <a:prstGeom prst="rect">
                  <a:avLst/>
                </a:prstGeom>
                <a:blipFill>
                  <a:blip r:embed="rId6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25EAD4BB-F71C-4B78-6EE6-A124E0BA4014}"/>
                </a:ext>
              </a:extLst>
            </p:cNvPr>
            <p:cNvCxnSpPr>
              <a:cxnSpLocks/>
              <a:endCxn id="35" idx="2"/>
            </p:cNvCxnSpPr>
            <p:nvPr/>
          </p:nvCxnSpPr>
          <p:spPr>
            <a:xfrm flipV="1">
              <a:off x="9069069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085C7EF-EC8A-9112-3297-6CC7CFC47952}"/>
                    </a:ext>
                  </a:extLst>
                </p:cNvPr>
                <p:cNvSpPr/>
                <p:nvPr/>
              </p:nvSpPr>
              <p:spPr>
                <a:xfrm>
                  <a:off x="8834754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085C7EF-EC8A-9112-3297-6CC7CFC4795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1825625"/>
                  <a:ext cx="468630" cy="468630"/>
                </a:xfrm>
                <a:prstGeom prst="rect">
                  <a:avLst/>
                </a:prstGeom>
                <a:blipFill>
                  <a:blip r:embed="rId7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393F4EF4-64CB-DDD5-DC1F-9C3F90800DD7}"/>
                </a:ext>
              </a:extLst>
            </p:cNvPr>
            <p:cNvCxnSpPr>
              <a:cxnSpLocks/>
              <a:endCxn id="37" idx="2"/>
            </p:cNvCxnSpPr>
            <p:nvPr/>
          </p:nvCxnSpPr>
          <p:spPr>
            <a:xfrm flipV="1">
              <a:off x="9069069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BC250B66-D88B-576F-2EE4-97FA99D031C8}"/>
                    </a:ext>
                  </a:extLst>
                </p:cNvPr>
                <p:cNvSpPr/>
                <p:nvPr/>
              </p:nvSpPr>
              <p:spPr>
                <a:xfrm>
                  <a:off x="8834754" y="1084897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BC250B66-D88B-576F-2EE4-97FA99D031C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1084897"/>
                  <a:ext cx="468630" cy="468630"/>
                </a:xfrm>
                <a:prstGeom prst="rect">
                  <a:avLst/>
                </a:prstGeom>
                <a:blipFill>
                  <a:blip r:embed="rId8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187CECB3-6B1F-DDE3-F042-3FC3931A51F3}"/>
                </a:ext>
              </a:extLst>
            </p:cNvPr>
            <p:cNvCxnSpPr>
              <a:cxnSpLocks/>
              <a:endCxn id="39" idx="2"/>
            </p:cNvCxnSpPr>
            <p:nvPr/>
          </p:nvCxnSpPr>
          <p:spPr>
            <a:xfrm flipV="1">
              <a:off x="9069069" y="155352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AC279382-C643-1AFC-B041-2C279813F34E}"/>
                    </a:ext>
                  </a:extLst>
                </p:cNvPr>
                <p:cNvSpPr/>
                <p:nvPr/>
              </p:nvSpPr>
              <p:spPr>
                <a:xfrm>
                  <a:off x="8834754" y="360998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AC279382-C643-1AFC-B041-2C279813F34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4754" y="360998"/>
                  <a:ext cx="468630" cy="468630"/>
                </a:xfrm>
                <a:prstGeom prst="rect">
                  <a:avLst/>
                </a:prstGeom>
                <a:blipFill>
                  <a:blip r:embed="rId9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01C2F5F-EF97-7D03-A3CD-00BF6AC7D8DF}"/>
                </a:ext>
              </a:extLst>
            </p:cNvPr>
            <p:cNvCxnSpPr>
              <a:cxnSpLocks/>
              <a:endCxn id="41" idx="2"/>
            </p:cNvCxnSpPr>
            <p:nvPr/>
          </p:nvCxnSpPr>
          <p:spPr>
            <a:xfrm flipV="1">
              <a:off x="9069069" y="829628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303BAA4C-B007-C380-6D00-7D95F25871FA}"/>
                    </a:ext>
                  </a:extLst>
                </p:cNvPr>
                <p:cNvSpPr/>
                <p:nvPr/>
              </p:nvSpPr>
              <p:spPr>
                <a:xfrm>
                  <a:off x="4374197" y="1825625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303BAA4C-B007-C380-6D00-7D95F25871F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74197" y="1825625"/>
                  <a:ext cx="468630" cy="468630"/>
                </a:xfrm>
                <a:prstGeom prst="rect">
                  <a:avLst/>
                </a:prstGeom>
                <a:blipFill>
                  <a:blip r:embed="rId10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E772FA18-6A5B-A1AF-51F3-05EBCDEAB760}"/>
                </a:ext>
              </a:extLst>
            </p:cNvPr>
            <p:cNvCxnSpPr>
              <a:cxnSpLocks/>
              <a:endCxn id="43" idx="2"/>
            </p:cNvCxnSpPr>
            <p:nvPr/>
          </p:nvCxnSpPr>
          <p:spPr>
            <a:xfrm flipV="1">
              <a:off x="4608512" y="2294255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DE2F806D-D1B1-DF73-6BDA-A4668BEDD6CA}"/>
                    </a:ext>
                  </a:extLst>
                </p:cNvPr>
                <p:cNvSpPr/>
                <p:nvPr/>
              </p:nvSpPr>
              <p:spPr>
                <a:xfrm>
                  <a:off x="5607366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DE2F806D-D1B1-DF73-6BDA-A4668BEDD6C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07366" y="2549524"/>
                  <a:ext cx="468630" cy="468630"/>
                </a:xfrm>
                <a:prstGeom prst="rect">
                  <a:avLst/>
                </a:prstGeom>
                <a:blipFill>
                  <a:blip r:embed="rId11"/>
                  <a:stretch>
                    <a:fillRect l="-101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43F82035-F31B-DDB2-87BB-A0A1AEB721D2}"/>
                </a:ext>
              </a:extLst>
            </p:cNvPr>
            <p:cNvCxnSpPr>
              <a:cxnSpLocks/>
              <a:endCxn id="45" idx="2"/>
            </p:cNvCxnSpPr>
            <p:nvPr/>
          </p:nvCxnSpPr>
          <p:spPr>
            <a:xfrm flipV="1">
              <a:off x="5841681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AE2D19C4-9589-8C78-5C2C-A7145D3AEBE5}"/>
                    </a:ext>
                  </a:extLst>
                </p:cNvPr>
                <p:cNvSpPr/>
                <p:nvPr/>
              </p:nvSpPr>
              <p:spPr>
                <a:xfrm>
                  <a:off x="7593010" y="256206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AE2D19C4-9589-8C78-5C2C-A7145D3AEB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3010" y="2562064"/>
                  <a:ext cx="468630" cy="468630"/>
                </a:xfrm>
                <a:prstGeom prst="rect">
                  <a:avLst/>
                </a:prstGeom>
                <a:blipFill>
                  <a:blip r:embed="rId12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70D314E1-854A-65E6-9B7F-C273F6FDE7DA}"/>
                </a:ext>
              </a:extLst>
            </p:cNvPr>
            <p:cNvCxnSpPr>
              <a:cxnSpLocks/>
              <a:endCxn id="47" idx="2"/>
            </p:cNvCxnSpPr>
            <p:nvPr/>
          </p:nvCxnSpPr>
          <p:spPr>
            <a:xfrm flipV="1">
              <a:off x="7827325" y="303069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4EF44CA0-7BB2-4E78-982C-D3C3E70B39E5}"/>
                    </a:ext>
                  </a:extLst>
                </p:cNvPr>
                <p:cNvSpPr/>
                <p:nvPr/>
              </p:nvSpPr>
              <p:spPr>
                <a:xfrm>
                  <a:off x="3126421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4EF44CA0-7BB2-4E78-982C-D3C3E70B39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26421" y="2549524"/>
                  <a:ext cx="468630" cy="468630"/>
                </a:xfrm>
                <a:prstGeom prst="rect">
                  <a:avLst/>
                </a:prstGeom>
                <a:blipFill>
                  <a:blip r:embed="rId13"/>
                  <a:stretch>
                    <a:fillRect l="-101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DA668F0C-0B35-AA65-2737-CBC7BE8228E2}"/>
                </a:ext>
              </a:extLst>
            </p:cNvPr>
            <p:cNvCxnSpPr>
              <a:cxnSpLocks/>
              <a:endCxn id="49" idx="2"/>
            </p:cNvCxnSpPr>
            <p:nvPr/>
          </p:nvCxnSpPr>
          <p:spPr>
            <a:xfrm flipV="1">
              <a:off x="3360736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0A295C55-7A02-3F40-BBC1-E88C568E017D}"/>
                    </a:ext>
                  </a:extLst>
                </p:cNvPr>
                <p:cNvSpPr/>
                <p:nvPr/>
              </p:nvSpPr>
              <p:spPr>
                <a:xfrm>
                  <a:off x="7593010" y="1846579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0A295C55-7A02-3F40-BBC1-E88C568E017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3010" y="1846579"/>
                  <a:ext cx="468630" cy="468630"/>
                </a:xfrm>
                <a:prstGeom prst="rect">
                  <a:avLst/>
                </a:prstGeom>
                <a:blipFill>
                  <a:blip r:embed="rId14"/>
                  <a:stretch>
                    <a:fillRect l="-102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4F63374C-DE0C-C5B4-3F72-3B27EC9BC237}"/>
                </a:ext>
              </a:extLst>
            </p:cNvPr>
            <p:cNvCxnSpPr>
              <a:cxnSpLocks/>
              <a:endCxn id="51" idx="2"/>
            </p:cNvCxnSpPr>
            <p:nvPr/>
          </p:nvCxnSpPr>
          <p:spPr>
            <a:xfrm flipV="1">
              <a:off x="7827325" y="2315209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B473778A-2878-4EF8-9556-821A278D079D}"/>
                    </a:ext>
                  </a:extLst>
                </p:cNvPr>
                <p:cNvSpPr/>
                <p:nvPr/>
              </p:nvSpPr>
              <p:spPr>
                <a:xfrm>
                  <a:off x="8213090" y="2549524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B473778A-2878-4EF8-9556-821A278D079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13090" y="2549524"/>
                  <a:ext cx="468630" cy="468630"/>
                </a:xfrm>
                <a:prstGeom prst="rect">
                  <a:avLst/>
                </a:prstGeom>
                <a:blipFill>
                  <a:blip r:embed="rId15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A40B7F36-8C50-B7B5-8D5D-F7C2197D449B}"/>
                </a:ext>
              </a:extLst>
            </p:cNvPr>
            <p:cNvCxnSpPr>
              <a:cxnSpLocks/>
              <a:endCxn id="53" idx="2"/>
            </p:cNvCxnSpPr>
            <p:nvPr/>
          </p:nvCxnSpPr>
          <p:spPr>
            <a:xfrm flipV="1">
              <a:off x="8447405" y="3018154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1215489C-1C00-DF44-EE09-420899356F8E}"/>
                    </a:ext>
                  </a:extLst>
                </p:cNvPr>
                <p:cNvSpPr/>
                <p:nvPr/>
              </p:nvSpPr>
              <p:spPr>
                <a:xfrm>
                  <a:off x="7577135" y="1133157"/>
                  <a:ext cx="468630" cy="46863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1215489C-1C00-DF44-EE09-420899356F8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77135" y="1133157"/>
                  <a:ext cx="468630" cy="468630"/>
                </a:xfrm>
                <a:prstGeom prst="rect">
                  <a:avLst/>
                </a:prstGeom>
                <a:blipFill>
                  <a:blip r:embed="rId16"/>
                  <a:stretch>
                    <a:fillRect l="-88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B8F43A32-977F-43FE-EAAB-FDBF4149C224}"/>
                </a:ext>
              </a:extLst>
            </p:cNvPr>
            <p:cNvCxnSpPr>
              <a:cxnSpLocks/>
              <a:endCxn id="55" idx="2"/>
            </p:cNvCxnSpPr>
            <p:nvPr/>
          </p:nvCxnSpPr>
          <p:spPr>
            <a:xfrm flipV="1">
              <a:off x="7811450" y="1601787"/>
              <a:ext cx="0" cy="2552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39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D21D-C91E-3FE2-2027-49433DFD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Resolution: Linear Probing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C88E4-9BBE-71CC-681D-27A20BEEA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there’s a collision, use the next open space in the table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 descr="An empty hash table of size 10">
            <a:extLst>
              <a:ext uri="{FF2B5EF4-FFF2-40B4-BE49-F238E27FC236}">
                <a16:creationId xmlns:a16="http://schemas.microsoft.com/office/drawing/2014/main" id="{0E33847A-21B7-8D67-70E7-20697D5D828F}"/>
              </a:ext>
            </a:extLst>
          </p:cNvPr>
          <p:cNvGrpSpPr/>
          <p:nvPr/>
        </p:nvGrpSpPr>
        <p:grpSpPr>
          <a:xfrm>
            <a:off x="2895600" y="483806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72483E0-035B-552B-046B-B8CFCDDDA378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0A2255D-F389-165E-90CE-D5FDEDDAD427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873DF17-BBDE-7098-679E-F718BD0005E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7497686A-BF93-5D4B-62ED-13F2DCF99D2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3DB1FA2-F273-056C-0BC0-3CF45C0F23ED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EFCA446-C2F3-17AC-0BE3-69BCB6EC8B5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E15B43A-CE28-5824-C803-3DB155C25B9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50E83A-82AF-5B5F-4819-0B3B5A4A67D4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477FBFB-DD77-940B-BBEF-1081F2AB4D8D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F54EC3AB-7728-01B1-C085-C01979A56E1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35AF9B6F-5851-F1D1-4A8F-611B3182AB28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6CBC511-68D6-8230-0208-019B6D43F0C0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EAA4797-6DEA-8CBE-BAC1-E915143B9341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F550FB6-B136-FD0A-CDFB-8DCF58F3E6B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75A14D9-1D9F-1F25-2689-4B160E4CD78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B50E096-C2C7-35F2-770A-652F4CB9C336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1390E29-9377-939E-4D08-909131F81DF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18A230B-E4DC-C904-C2DD-D6BF5FD6E09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C3758B1-9087-D7B1-ABB7-BF5CFE288F86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C2C4802-4643-0124-1D32-E88B8617331A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4B46D2A-B3B0-8BFB-4118-5BA56C95DCC4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DB85716-D30D-EBB1-5947-E6BF559FAEB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97001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Insert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F850-0680-6520-62A9-DA71336F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insert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is occupied then try index </a:t>
            </a:r>
            <a:r>
              <a:rPr lang="en-US" dirty="0">
                <a:latin typeface="Consolas" panose="020B0609020204030204" pitchFamily="49" charset="0"/>
              </a:rPr>
              <a:t>(i+1)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If that is occupied try index </a:t>
            </a:r>
            <a:r>
              <a:rPr lang="en-US" dirty="0">
                <a:latin typeface="Consolas" panose="020B0609020204030204" pitchFamily="49" charset="0"/>
              </a:rPr>
              <a:t>(i+2)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that is occupied try index </a:t>
            </a:r>
            <a:r>
              <a:rPr lang="en-US" dirty="0">
                <a:latin typeface="Consolas" panose="020B0609020204030204" pitchFamily="49" charset="0"/>
              </a:rPr>
              <a:t>(i+3)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…</a:t>
            </a:r>
          </a:p>
        </p:txBody>
      </p:sp>
      <p:grpSp>
        <p:nvGrpSpPr>
          <p:cNvPr id="4" name="Group 3" descr="An empty hash table of size 10">
            <a:extLst>
              <a:ext uri="{FF2B5EF4-FFF2-40B4-BE49-F238E27FC236}">
                <a16:creationId xmlns:a16="http://schemas.microsoft.com/office/drawing/2014/main" id="{A7F5364F-88DC-3F96-2BC8-BAFA44EC14B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4DAC70-2D02-4363-C33E-910CC23D54FE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13EEE87-6AB8-548B-F84D-F081E8ECF76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4FFA859-CE6A-3363-4D19-9CAB7D56F05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27DBA0-51B9-2EDB-EBA7-1E4A030D3BD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4B5109F-FED7-B365-433C-F0CF16F73FD8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C3AF265-E570-4D67-F01B-B938693539B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91A2D82-FDC4-EA2F-2A43-D14EA4AA925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EA582E-177A-FEBE-3F05-79B2349E7EE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A7DDDD4-8D2E-F314-F507-8FA0016B4B5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F9000BC-81DC-CE44-03EB-CDF8D357E51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DF3124B-193F-D905-24FE-C943F42B8A33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6F3B3C3-578B-F0CF-7FDA-4D658EACB54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ECA0DCD-68D5-0470-BBE4-88793B346E2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9C5070-60AB-1BF9-E768-8ADCF618F29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ABDDB81-53DE-3741-D996-1F287A6DDDB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A6C8874-6AA8-354F-33B5-648D0C65EEE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90C2C0-54CD-8E8A-29F1-4E424599658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77B6A59-79DD-E078-29A8-28E65E272796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C9E6AB-C5FC-2724-1BF9-D8BBC6BF709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98A0B8-7969-41D6-DAFF-DB99A0ED3CF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69979AC-43BC-32F9-927F-21D434B1657C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3FB1665-49F1-41F3-8E29-06DAC51EBB0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2701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AD86-1571-D6FB-228A-8B563D15E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(Map) ADT - Unordered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F7E85-C0B2-0941-5469-FBEF3EEE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Contents:</a:t>
            </a:r>
          </a:p>
          <a:p>
            <a:pPr lvl="1"/>
            <a:r>
              <a:rPr lang="en-US" dirty="0"/>
              <a:t>Sets of </a:t>
            </a:r>
            <a:r>
              <a:rPr lang="en-US" dirty="0" err="1"/>
              <a:t>key+value</a:t>
            </a:r>
            <a:r>
              <a:rPr lang="en-US" dirty="0"/>
              <a:t> pairs</a:t>
            </a:r>
          </a:p>
          <a:p>
            <a:pPr lvl="1"/>
            <a:r>
              <a:rPr lang="en-US" strike="sngStrike" dirty="0"/>
              <a:t>Keys must be comparable</a:t>
            </a:r>
            <a:r>
              <a:rPr lang="en-US" dirty="0"/>
              <a:t> Keys have a hash function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insert(key, value)</a:t>
            </a:r>
          </a:p>
          <a:p>
            <a:pPr lvl="2"/>
            <a:r>
              <a:rPr lang="en-US" dirty="0"/>
              <a:t>Adds the (</a:t>
            </a:r>
            <a:r>
              <a:rPr lang="en-US" dirty="0" err="1"/>
              <a:t>key,value</a:t>
            </a:r>
            <a:r>
              <a:rPr lang="en-US" dirty="0"/>
              <a:t>) pair into the dictionary</a:t>
            </a:r>
          </a:p>
          <a:p>
            <a:pPr lvl="2"/>
            <a:r>
              <a:rPr lang="en-US" dirty="0"/>
              <a:t>If the key already has a value, overwrite the old value</a:t>
            </a:r>
          </a:p>
          <a:p>
            <a:pPr lvl="3"/>
            <a:r>
              <a:rPr lang="en-US" dirty="0"/>
              <a:t>Consequence: Keys cannot be repeated</a:t>
            </a:r>
          </a:p>
          <a:p>
            <a:pPr lvl="1"/>
            <a:r>
              <a:rPr lang="en-US" dirty="0"/>
              <a:t>find(key)</a:t>
            </a:r>
          </a:p>
          <a:p>
            <a:pPr lvl="2"/>
            <a:r>
              <a:rPr lang="en-US" dirty="0"/>
              <a:t>Returns the value associated with the given key</a:t>
            </a:r>
          </a:p>
          <a:p>
            <a:pPr lvl="1"/>
            <a:r>
              <a:rPr lang="en-US" dirty="0"/>
              <a:t>delete(key)</a:t>
            </a:r>
          </a:p>
          <a:p>
            <a:pPr lvl="2"/>
            <a:r>
              <a:rPr lang="en-US" dirty="0"/>
              <a:t>Remove the key (and its associated value)</a:t>
            </a:r>
          </a:p>
        </p:txBody>
      </p:sp>
    </p:spTree>
    <p:extLst>
      <p:ext uri="{BB962C8B-B14F-4D97-AF65-F5344CB8AC3E}">
        <p14:creationId xmlns:p14="http://schemas.microsoft.com/office/powerpoint/2010/main" val="3564893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How to find?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think?</a:t>
            </a:r>
          </a:p>
        </p:txBody>
      </p:sp>
      <p:grpSp>
        <p:nvGrpSpPr>
          <p:cNvPr id="4" name="Group 3" descr="An empty hash table of size 10">
            <a:extLst>
              <a:ext uri="{FF2B5EF4-FFF2-40B4-BE49-F238E27FC236}">
                <a16:creationId xmlns:a16="http://schemas.microsoft.com/office/drawing/2014/main" id="{81CB483B-1B51-81A4-998F-C18BDFC7A15B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59E03DE-9160-760E-CF86-C5941F904018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FB13D3D-1B90-EAA5-7AFB-EA801C2BB03B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FE21E7F-24A9-345B-6179-CE9B6B64048E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8C08EC2F-4B9F-A549-E285-F4281992943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385E2DE-C98D-9B83-787C-CDCDA12EE20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6E10180-6F3A-3B45-83C4-214CAC8D7CD9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778B9FA-5B1A-6BAA-D0ED-497B6D233882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25C5EA0-74A9-C388-4C28-4D4F714373D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6DE8AEA-6615-91BD-FFF6-5CBC5567FDB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8753DEE-E10D-C9D8-4695-E23D2D67AB45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6618187-A7D6-BE09-20B6-BAA91D197150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D31F8DB-D9C0-B9CB-3688-A3070BDBF18E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FB6E01C-853F-A01D-EC7F-ADF1B7503A78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5FC6836-E37B-902E-DCCA-42612165BE79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5BF1168-2CD5-0057-BC2B-4909F76A33DD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0BAE604-1186-0894-51A9-CDB7E3244583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C78DDE3-ACB7-0049-DED7-1DAD1BC7F50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B16DDB0-7B34-54E8-8893-11222F305B1A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C05449B-00C3-5D02-3BCE-87B9791D97F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F1FDF2D-2EED-BE48-04B0-683CDAB71ABE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851D624-3FB9-0A77-322F-64E16B3803E0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A3D70CC-3542-191B-70BD-13DD27D6CB44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9818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Find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C19AB-1C53-85A1-A3AF-83DFA61F94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To find key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</a:p>
              <a:p>
                <a:pPr lvl="1"/>
                <a:r>
                  <a:rPr lang="en-US" dirty="0"/>
                  <a:t>Calculate 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 = h(k)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If </a:t>
                </a:r>
                <a:r>
                  <a:rPr lang="en-US" sz="20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table[</a:t>
                </a:r>
                <a:r>
                  <a:rPr lang="en-US" sz="2000" dirty="0" err="1">
                    <a:solidFill>
                      <a:prstClr val="black"/>
                    </a:solidFill>
                    <a:latin typeface="Consolas" panose="020B0609020204030204" pitchFamily="49" charset="0"/>
                  </a:rPr>
                  <a:t>i</a:t>
                </a:r>
                <a:r>
                  <a:rPr lang="en-US" sz="20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] </a:t>
                </a:r>
                <a:r>
                  <a:rPr lang="en-US" dirty="0"/>
                  <a:t>is occupied but doesn’t have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</a:t>
                </a:r>
                <a:r>
                  <a:rPr lang="en-US" sz="2000" dirty="0"/>
                  <a:t> </a:t>
                </a:r>
                <a:r>
                  <a:rPr lang="en-US" sz="2000" dirty="0">
                    <a:latin typeface="Consolas" panose="020B0609020204030204" pitchFamily="49" charset="0"/>
                  </a:rPr>
                  <a:t>(i+1) % </a:t>
                </a:r>
                <a:r>
                  <a:rPr lang="en-US" sz="2000" dirty="0" err="1">
                    <a:latin typeface="Consolas" panose="020B0609020204030204" pitchFamily="49" charset="0"/>
                  </a:rPr>
                  <a:t>table.length</a:t>
                </a:r>
                <a:endParaRPr lang="en-US" b="0" dirty="0"/>
              </a:p>
              <a:p>
                <a:pPr lvl="1"/>
                <a:r>
                  <a:rPr lang="en-US" dirty="0"/>
                  <a:t>If that is occupied and doesn’t contain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 </a:t>
                </a:r>
                <a:r>
                  <a:rPr lang="en-US" sz="2000" dirty="0">
                    <a:latin typeface="Consolas" panose="020B0609020204030204" pitchFamily="49" charset="0"/>
                  </a:rPr>
                  <a:t>(i+2) % </a:t>
                </a:r>
                <a:r>
                  <a:rPr lang="en-US" sz="2000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If that is occupied and doesn’t contain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 </a:t>
                </a:r>
                <a:r>
                  <a:rPr lang="en-US" sz="1800" dirty="0">
                    <a:latin typeface="Consolas" panose="020B0609020204030204" pitchFamily="49" charset="0"/>
                  </a:rPr>
                  <a:t>(i+3) % </a:t>
                </a:r>
                <a:r>
                  <a:rPr lang="en-US" sz="1800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Repeat until you either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or else you reach an empty cell in the table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C19AB-1C53-85A1-A3AF-83DFA61F94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 descr="An empty hash table of size 10">
            <a:extLst>
              <a:ext uri="{FF2B5EF4-FFF2-40B4-BE49-F238E27FC236}">
                <a16:creationId xmlns:a16="http://schemas.microsoft.com/office/drawing/2014/main" id="{276BC9F7-99BA-B7BC-1AD2-84242D56EDF4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12EC1DB-D4A6-6B7B-7C6F-C60875C4B880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0F0BD263-8B0C-EE09-006A-586758C0344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BCB131B-1A39-0FB0-EC28-AB2DC716545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0065800-76F9-7D0C-E5B6-87020D3297B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A775EEE-4045-A0E9-526E-AC2E4A2B220F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8B9BA47-C1A1-480B-FBD9-0B5D0C3FEC27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B61FD45-4837-E870-55ED-6756EC2B5361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EEA9484-5BD7-74CD-F516-9CC8D067DE6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2F251C79-01BF-5C06-7487-02E695D99A4F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67AFA12-FBBE-9F99-7B1A-AE3BB7D429F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A245A2F-6564-4891-A90C-E3E2BF04E12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AE4A53B-9B6C-7B8D-8E87-A270ED0D10A3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BBD0B4C-F158-E738-E58A-1DA6795238D8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E8BF469-3A2B-FC51-C4A4-253D9013DAF7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9AC31F3-54B7-B947-0217-17FC0260417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6818FCD-6E83-A9BD-EAA4-3AAD7B03036B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9B224D1-EB59-30C6-540B-8994D7663CDC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63F476A-B374-374B-789B-67414FC2A447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23329E1-825C-BBDB-1055-328D27B7B737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09B7E04-AA65-9DC6-22AD-B63B7FA8D35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F17D356-8CC5-C0AF-2880-5EE8F66A33E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3BF3FBC-BB62-99F8-8361-7ECF47FBB82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41940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 is Hard (Example 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37157"/>
          </a:xfrm>
        </p:spPr>
        <p:txBody>
          <a:bodyPr/>
          <a:lstStyle/>
          <a:p>
            <a:r>
              <a:rPr lang="en-US" dirty="0"/>
              <a:t>Suppose we insert A, B, C, D, and E in that order, where all map to 3</a:t>
            </a:r>
          </a:p>
          <a:p>
            <a:r>
              <a:rPr lang="en-US" dirty="0"/>
              <a:t>How should we delete B?</a:t>
            </a:r>
          </a:p>
        </p:txBody>
      </p:sp>
      <p:grpSp>
        <p:nvGrpSpPr>
          <p:cNvPr id="53" name="Group 52" descr="Before the deletion our hash table is an array of length 10. Its contents are as follows:&#10;&#10;Index 3: A&#10;Index 4: B&#10;Index 5: C&#10;Index 6: D&#10;Index 7: E&#10;All other indices are empty">
            <a:extLst>
              <a:ext uri="{FF2B5EF4-FFF2-40B4-BE49-F238E27FC236}">
                <a16:creationId xmlns:a16="http://schemas.microsoft.com/office/drawing/2014/main" id="{7C976558-1999-8862-1F35-32829A558698}"/>
              </a:ext>
            </a:extLst>
          </p:cNvPr>
          <p:cNvGrpSpPr/>
          <p:nvPr/>
        </p:nvGrpSpPr>
        <p:grpSpPr>
          <a:xfrm>
            <a:off x="1600429" y="3198609"/>
            <a:ext cx="7637782" cy="1097280"/>
            <a:chOff x="1600429" y="3198609"/>
            <a:chExt cx="7637782" cy="1097280"/>
          </a:xfrm>
        </p:grpSpPr>
        <p:grpSp>
          <p:nvGrpSpPr>
            <p:cNvPr id="4" name="Group 3" descr="An array of length 10. Its contents are as follows:&#10;&#10;Index 3: A&#10;Index 4: B&#10;Index 5: C&#10;Index 6: D&#10;Index 7: E&#10;All other indices are empty">
              <a:extLst>
                <a:ext uri="{FF2B5EF4-FFF2-40B4-BE49-F238E27FC236}">
                  <a16:creationId xmlns:a16="http://schemas.microsoft.com/office/drawing/2014/main" id="{23317F43-9CD7-8DA0-A5D0-001E0001053F}"/>
                </a:ext>
              </a:extLst>
            </p:cNvPr>
            <p:cNvGrpSpPr/>
            <p:nvPr/>
          </p:nvGrpSpPr>
          <p:grpSpPr>
            <a:xfrm>
              <a:off x="2837411" y="3198609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D1202B14-1CA9-7427-2AFA-FA1DD7757A51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CA3C04AB-11E3-0E1D-5512-CF9905E76CA3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7505F905-78AC-0FED-63A8-D158F9F6DB98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6C3C739-190D-77AE-094B-B5A1ABEDD151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DDB671C4-36E4-5759-BD56-4B984DE8E14C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A</a:t>
                  </a: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45E106D1-7203-82F6-280F-7E853F2B0A6B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B</a:t>
                  </a: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30048179-5B5B-1D84-4BEE-B63E119BE515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C</a:t>
                  </a: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EAF1E2D4-BFD0-E7A3-64D2-1DB262FEE593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D</a:t>
                  </a: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C9BCC972-4F49-985D-FF80-F251AC888966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E</a:t>
                  </a: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9F5EC299-2C81-C998-0B48-905B653F2074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835EE393-F261-7112-0EE4-348AA0A16376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FF74D851-AE84-7BB2-15D2-B8B3FDBD30F2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0D037339-333A-C3D8-3E6C-65B8FAD06306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AD452F40-2861-0C61-C782-DA10FBC1BF55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0EDF1C0F-B926-C860-D53D-B07734898241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7466C9CD-1D81-A75D-F1FC-9BF215023E22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715135D2-4A37-6E73-2735-7DD762D195B1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54DAB7D0-ACAD-CF90-8FD1-642768251F99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FD6C6D38-B5FA-0844-809D-ECE94165422E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18481B7C-6E6D-1241-B31F-BBD1206BCACC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C7E7B75A-56BD-E34F-5441-E945C7024148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E10EF039-58EA-D1AF-24E2-766AB95BFBAC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70D4F65-1C9F-2430-9212-AF08A10A5B82}"/>
                </a:ext>
              </a:extLst>
            </p:cNvPr>
            <p:cNvSpPr txBox="1"/>
            <p:nvPr/>
          </p:nvSpPr>
          <p:spPr>
            <a:xfrm>
              <a:off x="1600429" y="3301311"/>
              <a:ext cx="8656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Before:</a:t>
              </a:r>
            </a:p>
          </p:txBody>
        </p:sp>
      </p:grp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3BA10E1D-58A7-9792-3AD4-C1C9C47033AA}"/>
              </a:ext>
            </a:extLst>
          </p:cNvPr>
          <p:cNvSpPr txBox="1">
            <a:spLocks/>
          </p:cNvSpPr>
          <p:nvPr/>
        </p:nvSpPr>
        <p:spPr>
          <a:xfrm>
            <a:off x="838200" y="4503285"/>
            <a:ext cx="10515600" cy="499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We need future probing to work correctly, so we must fill in the hole.</a:t>
            </a:r>
          </a:p>
        </p:txBody>
      </p:sp>
      <p:grpSp>
        <p:nvGrpSpPr>
          <p:cNvPr id="54" name="Group 53" descr="After deleting key B we have an array of length 10. Its contents are as follows:&#10;&#10;Index 3: A&#10;Index 4: C&#10;Index 5: D&#10;Index 6: E&#10;All other indices are empty">
            <a:extLst>
              <a:ext uri="{FF2B5EF4-FFF2-40B4-BE49-F238E27FC236}">
                <a16:creationId xmlns:a16="http://schemas.microsoft.com/office/drawing/2014/main" id="{141B36DF-FA73-7210-669F-E00EE6FE784C}"/>
              </a:ext>
            </a:extLst>
          </p:cNvPr>
          <p:cNvGrpSpPr/>
          <p:nvPr/>
        </p:nvGrpSpPr>
        <p:grpSpPr>
          <a:xfrm>
            <a:off x="1600429" y="5467983"/>
            <a:ext cx="7695971" cy="1097280"/>
            <a:chOff x="1600429" y="5467983"/>
            <a:chExt cx="7695971" cy="1097280"/>
          </a:xfrm>
        </p:grpSpPr>
        <p:grpSp>
          <p:nvGrpSpPr>
            <p:cNvPr id="27" name="Group 26" descr="An array of length 10. Its contents are as follows:&#10;&#10;Index 3: A&#10;Index 4: C&#10;Index 5: D&#10;Index 6: E&#10;All other indices are empty">
              <a:extLst>
                <a:ext uri="{FF2B5EF4-FFF2-40B4-BE49-F238E27FC236}">
                  <a16:creationId xmlns:a16="http://schemas.microsoft.com/office/drawing/2014/main" id="{05116AA1-79E7-7B8F-6B63-5AD080903693}"/>
                </a:ext>
              </a:extLst>
            </p:cNvPr>
            <p:cNvGrpSpPr/>
            <p:nvPr/>
          </p:nvGrpSpPr>
          <p:grpSpPr>
            <a:xfrm>
              <a:off x="2895600" y="5467983"/>
              <a:ext cx="6400800" cy="1097280"/>
              <a:chOff x="4953000" y="660717"/>
              <a:chExt cx="6400800" cy="1097280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4E2BEEE4-F2F5-4A6D-A7F1-74E5F59B87C3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56E892C7-4BB7-7892-D8EF-72CBDED38551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8C937C9A-A150-3B3B-5F5D-A46B057E77E9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514F1BB8-CD89-6CC4-271E-B54E8B76D927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EB063377-763D-7E6B-A2E2-168A8418FD90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A</a:t>
                  </a:r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3BDC69C8-0C62-202A-1D29-F6FA19617469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C</a:t>
                  </a:r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B2C24F4D-45E7-429F-1A5A-E2F8B8908173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D</a:t>
                  </a:r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C9CAD924-3E43-437B-0227-B82DCA6BCC64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E</a:t>
                  </a: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1082242E-03C9-DAC8-4F5A-35CBD59C5E64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E4CCBA9C-3E8E-4B95-CA6E-01032FF83852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C792AA63-0871-0F41-E9F2-588857F0A4F8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9509C928-E94D-95A9-C016-C6809689E499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B2AA9EB9-788C-B4ED-3ADA-785D5BE14080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FFBF553E-1BDD-5C2E-6BB1-8C3C791134B5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738A8E60-CF0C-00C6-275F-9CBAE91141F1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DC89A41F-BF8D-9B3D-B3C1-AA50B5DDCE1C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3C7892DC-2FA8-A5BA-5797-5FBAD88AFA6D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EEF67158-5307-F23C-E512-778B1FDB75D9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5788CA28-DB30-5C22-5B10-37895107B113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9AF9FD98-F08E-74AD-B4D7-CC0C2EDE31F7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45B24D09-3912-D852-0607-0B6184BE452C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24A771A6-FE79-3EE8-742B-09A1A7CE80E6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AD923D7-3737-D6A6-A7FB-34380866D88E}"/>
                </a:ext>
              </a:extLst>
            </p:cNvPr>
            <p:cNvSpPr txBox="1"/>
            <p:nvPr/>
          </p:nvSpPr>
          <p:spPr>
            <a:xfrm>
              <a:off x="1600429" y="5603357"/>
              <a:ext cx="7207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After: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55836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 is Hard (Example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Suppose we insert A, B, C, D, and E in that order, where A,B,E all map to 3 and C,D map to 5.</a:t>
            </a:r>
          </a:p>
          <a:p>
            <a:r>
              <a:rPr lang="en-US" dirty="0"/>
              <a:t>How should we delete B?</a:t>
            </a:r>
          </a:p>
        </p:txBody>
      </p:sp>
      <p:grpSp>
        <p:nvGrpSpPr>
          <p:cNvPr id="5" name="Group 4" descr="Before the deletion our hash table is an array of length 10. Its contents are as follows:&#10;&#10;Index 3: A&#10;Index 4: B&#10;Index 5: C&#10;Index 6: D&#10;Index 7: E&#10;All other indices are empty">
            <a:extLst>
              <a:ext uri="{FF2B5EF4-FFF2-40B4-BE49-F238E27FC236}">
                <a16:creationId xmlns:a16="http://schemas.microsoft.com/office/drawing/2014/main" id="{26AE6485-EF51-D616-6917-B457D5CEDA8E}"/>
              </a:ext>
            </a:extLst>
          </p:cNvPr>
          <p:cNvGrpSpPr/>
          <p:nvPr/>
        </p:nvGrpSpPr>
        <p:grpSpPr>
          <a:xfrm>
            <a:off x="1600429" y="3198609"/>
            <a:ext cx="7637782" cy="1097280"/>
            <a:chOff x="1600429" y="3198609"/>
            <a:chExt cx="7637782" cy="1097280"/>
          </a:xfrm>
        </p:grpSpPr>
        <p:grpSp>
          <p:nvGrpSpPr>
            <p:cNvPr id="27" name="Group 26" descr="An array of length 10. Its contents are as follows:&#10;&#10;Index 3: A&#10;Index 4: B&#10;Index 5: C&#10;Index 6: D&#10;Index 7: E&#10;All other indices are empty">
              <a:extLst>
                <a:ext uri="{FF2B5EF4-FFF2-40B4-BE49-F238E27FC236}">
                  <a16:creationId xmlns:a16="http://schemas.microsoft.com/office/drawing/2014/main" id="{6557A905-A4AB-3521-6E44-053E83039717}"/>
                </a:ext>
              </a:extLst>
            </p:cNvPr>
            <p:cNvGrpSpPr/>
            <p:nvPr/>
          </p:nvGrpSpPr>
          <p:grpSpPr>
            <a:xfrm>
              <a:off x="2837411" y="3198609"/>
              <a:ext cx="6400800" cy="1097280"/>
              <a:chOff x="4953000" y="660717"/>
              <a:chExt cx="6400800" cy="1097280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080D7FBF-B01A-0263-3C32-5EE2F7A16537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47806BC-9D6A-BA52-C7E9-2B88DE6B0DB6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DE16997F-BE67-C4CF-33DB-F3CEB9B5E7FF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5F4DD397-D99C-7646-A67D-CF7F7D487B88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CCB4BB42-9793-1214-47D0-4B30BC0780D9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A</a:t>
                  </a:r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6F4F6AC1-6C76-A972-3D3C-C502B6358025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B</a:t>
                  </a:r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7D294464-AC69-3D07-3DB2-36131BDFBEAC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C</a:t>
                  </a:r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1BF1821F-C1E3-EA41-AE19-92A28DAE6210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D</a:t>
                  </a: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DA3F0A40-04D7-AD38-9174-FBAA27A8621E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E</a:t>
                  </a:r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3E94F093-0B15-C706-A522-819BF36D2D9B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C3FB048E-0C7B-F708-75DA-E2C6FA8F5826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50DD7863-789A-A342-31AA-A1A494FE2D02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474489EC-EAE6-0437-2AD4-E63C397FE366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D12EB49C-DAB9-BEB9-59C3-10CAFDCCA95F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7EE59E87-303A-7922-37B0-7EED645DBB8D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9548E299-9524-3D95-0330-A77CA45E23C4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6D65189A-1BBE-D762-F7A0-0E1C52656C4A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0374B8B0-C318-594E-6595-2927D1887D2F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F6478652-DF0C-8932-2F4B-DCFF3721D7AE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0E1CC52F-5B67-A094-24D5-3FFD152CCCB4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F281D43C-365F-E9E0-2F3E-3AEC6E041CFF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00EFE913-0974-C71F-7F24-0616C6028245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B07EE8C-AC48-9B51-CA01-3DF09601C283}"/>
                </a:ext>
              </a:extLst>
            </p:cNvPr>
            <p:cNvSpPr txBox="1"/>
            <p:nvPr/>
          </p:nvSpPr>
          <p:spPr>
            <a:xfrm>
              <a:off x="1600429" y="3301311"/>
              <a:ext cx="8656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Before:</a:t>
              </a:r>
            </a:p>
          </p:txBody>
        </p:sp>
      </p:grp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150E18-9A49-DAA7-4B4C-534FD55FFA76}"/>
              </a:ext>
            </a:extLst>
          </p:cNvPr>
          <p:cNvSpPr txBox="1">
            <a:spLocks/>
          </p:cNvSpPr>
          <p:nvPr/>
        </p:nvSpPr>
        <p:spPr>
          <a:xfrm>
            <a:off x="838200" y="4503285"/>
            <a:ext cx="10515600" cy="7966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We need future probing to work correctly, so we must fill in the hole.</a:t>
            </a:r>
          </a:p>
          <a:p>
            <a:pPr marL="0" indent="0" algn="ctr">
              <a:buNone/>
            </a:pPr>
            <a:r>
              <a:rPr lang="en-US" sz="2400" dirty="0"/>
              <a:t>We cannot move C or D over because they map to an index later in the probe path</a:t>
            </a:r>
          </a:p>
        </p:txBody>
      </p:sp>
      <p:grpSp>
        <p:nvGrpSpPr>
          <p:cNvPr id="6" name="Group 5" descr="After deleting B we have an array of length 10. Its contents are as follows:&#10;&#10;Index 3: A&#10;Index 4: E&#10;Index 5: C&#10;Index 6: D&#10;All other indices are empty">
            <a:extLst>
              <a:ext uri="{FF2B5EF4-FFF2-40B4-BE49-F238E27FC236}">
                <a16:creationId xmlns:a16="http://schemas.microsoft.com/office/drawing/2014/main" id="{77777F6F-1CD1-3B44-6890-33D6DD56EF77}"/>
              </a:ext>
            </a:extLst>
          </p:cNvPr>
          <p:cNvGrpSpPr/>
          <p:nvPr/>
        </p:nvGrpSpPr>
        <p:grpSpPr>
          <a:xfrm>
            <a:off x="1600429" y="5467983"/>
            <a:ext cx="7695971" cy="1097280"/>
            <a:chOff x="1600429" y="5467983"/>
            <a:chExt cx="7695971" cy="1097280"/>
          </a:xfrm>
        </p:grpSpPr>
        <p:grpSp>
          <p:nvGrpSpPr>
            <p:cNvPr id="50" name="Group 49" descr="An array of length 10. Its contents are as follows:&#10;&#10;Index 3: A&#10;Index 4: E&#10;Index 5: C&#10;Index 6: D&#10;All other indices are empty">
              <a:extLst>
                <a:ext uri="{FF2B5EF4-FFF2-40B4-BE49-F238E27FC236}">
                  <a16:creationId xmlns:a16="http://schemas.microsoft.com/office/drawing/2014/main" id="{FF0E7FA8-3BC2-B1F6-F856-E242C2F1AE79}"/>
                </a:ext>
              </a:extLst>
            </p:cNvPr>
            <p:cNvGrpSpPr/>
            <p:nvPr/>
          </p:nvGrpSpPr>
          <p:grpSpPr>
            <a:xfrm>
              <a:off x="2895600" y="5467983"/>
              <a:ext cx="6400800" cy="1097280"/>
              <a:chOff x="4953000" y="660717"/>
              <a:chExt cx="6400800" cy="1097280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3080B4AB-EF77-14B3-B419-5CA35BE5DB03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04249A9C-6ED1-D9FC-95EC-B4B4859E7E6A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2AB09D0E-533D-6A0E-99E3-33D37733B1A3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78410FC4-E45A-B5FD-B222-FC7DA0EAD62C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1CCC229D-3A1C-5FEB-FC0B-A77D5870FA31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A</a:t>
                  </a:r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DE62C7C2-8671-2E6A-DA8F-CF7A29CDA5AD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E</a:t>
                  </a:r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2F6BD7A7-540E-8EC5-D043-5E081630C2C7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C</a:t>
                  </a:r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E8D7D4D6-8E24-244C-3971-3CCAD4261AEC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D</a:t>
                  </a:r>
                </a:p>
              </p:txBody>
            </p:sp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A67DFB6D-37C3-C196-F5BA-42A77E9D771B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1" name="Rectangle 70">
                  <a:extLst>
                    <a:ext uri="{FF2B5EF4-FFF2-40B4-BE49-F238E27FC236}">
                      <a16:creationId xmlns:a16="http://schemas.microsoft.com/office/drawing/2014/main" id="{DA4B8E49-61D8-BCC7-82FA-A482EDEE8E05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306DB1D8-0C5C-14B6-26C6-6D75B2A5EFB1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D2D755FE-F515-40EC-653B-223CEB76CA73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31D220B9-29A0-64DD-2500-3019131C007D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03D5157E-11D6-BE97-7FBE-07ED93BE870F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4DA80E3F-EE44-1BE6-C659-DB84450793FA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8B8FC242-387C-B27E-C1C6-8FE7AA601A71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E43771C7-E8E0-43A1-2859-0D4A771F59E8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AF78C97C-EF94-9133-7554-3A31C4B65CD3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574F169C-2BD0-1676-4932-755C5A0E5328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DFB6C60F-0F31-9D5A-8B8B-27195326098D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C3F8A554-51E7-EB90-5525-BCC34E507E3E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5851A8B6-4F8D-214A-6A55-233D3318CC0D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3A4787DE-530B-3E10-4F22-AADFE50C03BD}"/>
                </a:ext>
              </a:extLst>
            </p:cNvPr>
            <p:cNvSpPr txBox="1"/>
            <p:nvPr/>
          </p:nvSpPr>
          <p:spPr>
            <a:xfrm>
              <a:off x="1600429" y="5603357"/>
              <a:ext cx="7207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After: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674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9E5DD-0241-AAC9-05EF-BE9B3FAF8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FE969-C6E3-F2A6-CF07-ECADF7E61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 is Hard (Example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65E61-D29B-A7D5-C396-7B1D90B64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076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Suppose we insert A, B, C, D, and E in that order, where A,B,E map to 8 and C,D map to 0.</a:t>
            </a:r>
          </a:p>
          <a:p>
            <a:r>
              <a:rPr lang="en-US" dirty="0"/>
              <a:t>How should we delete B?</a:t>
            </a:r>
          </a:p>
        </p:txBody>
      </p:sp>
      <p:grpSp>
        <p:nvGrpSpPr>
          <p:cNvPr id="5" name="Group 4" descr="Before the deletion our hash table is an array of length 10. Its contents are as follows:&#10;&#10;Index 0: C&#10;Index 1: D&#10;Index 2: E&#10;Index 8: A&#10;Index 9: B&#10;All other indices are empty">
            <a:extLst>
              <a:ext uri="{FF2B5EF4-FFF2-40B4-BE49-F238E27FC236}">
                <a16:creationId xmlns:a16="http://schemas.microsoft.com/office/drawing/2014/main" id="{A24CEE36-510B-9050-7681-672BD0775F5E}"/>
              </a:ext>
            </a:extLst>
          </p:cNvPr>
          <p:cNvGrpSpPr/>
          <p:nvPr/>
        </p:nvGrpSpPr>
        <p:grpSpPr>
          <a:xfrm>
            <a:off x="1600429" y="3198609"/>
            <a:ext cx="7637782" cy="1097280"/>
            <a:chOff x="1600429" y="3198609"/>
            <a:chExt cx="7637782" cy="1097280"/>
          </a:xfrm>
        </p:grpSpPr>
        <p:grpSp>
          <p:nvGrpSpPr>
            <p:cNvPr id="27" name="Group 26" descr="An array of length 10. Its contents are as follows:&#10;&#10;Index 0: C&#10;Index 1: D&#10;Index 2: E&#10;Index 8: A&#10;Index 9: B&#10;All other indices are empty">
              <a:extLst>
                <a:ext uri="{FF2B5EF4-FFF2-40B4-BE49-F238E27FC236}">
                  <a16:creationId xmlns:a16="http://schemas.microsoft.com/office/drawing/2014/main" id="{6D23A5FE-B46B-7803-BC5F-9933F002C54E}"/>
                </a:ext>
              </a:extLst>
            </p:cNvPr>
            <p:cNvGrpSpPr/>
            <p:nvPr/>
          </p:nvGrpSpPr>
          <p:grpSpPr>
            <a:xfrm>
              <a:off x="2837411" y="3198609"/>
              <a:ext cx="6400800" cy="1097280"/>
              <a:chOff x="4953000" y="660717"/>
              <a:chExt cx="6400800" cy="1097280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83BEBE46-C409-08C2-4633-1B9F75B40BF3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528BE05D-FFD4-0D23-EE41-F863480DFE6A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C</a:t>
                  </a:r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59B77BD6-D4D6-F96D-A643-7D023C6BA1AC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D</a:t>
                  </a:r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8F86643F-0197-1381-A207-92F9B33D8321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E</a:t>
                  </a:r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CCE6ECC5-9577-9E4D-7894-A5122BB13885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256CEA7E-F52A-707F-5E0B-2BF525A820B2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F38EF8A4-58C7-5DCA-BCDA-CE133FD7893D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74B3E3FD-6828-FB97-49B4-B1A61C233E59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DB663BA4-8B11-2C81-5EC9-3EF1FD064EA5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DF65CE64-91B6-D81F-268B-1BCF19DA8DEB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A</a:t>
                  </a:r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AC5AEBC5-1236-C8E2-2FF8-B7B617A5F874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B</a:t>
                  </a:r>
                </a:p>
              </p:txBody>
            </p: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2DFE1540-F518-F37D-2149-5BEDFB9699F3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E7E2EBA3-9757-2C96-FF5B-9A5BB1AC3EAD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78371EB5-0D7E-70D5-14D6-21F88250DE62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7C7A54A7-B6E8-FFAA-48D6-204FB853BF12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42740EEB-B5A9-2B09-76E5-7412C2707643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08CABA42-6D38-5BF5-3A74-B8DF0B2ACA39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BB915538-D60E-B471-8BA0-C90825A33198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A301906-59BF-9CAC-83A3-79B4A281E0E5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B3BC5E6F-C6F6-9CE6-19D9-6CBC5A67A400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2B137083-8592-7270-719E-A8BC57EBE4B8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CF13F882-19CB-9403-D71A-C096C179BCB9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7DB9724-7F37-6817-5C27-758E678C8A0E}"/>
                </a:ext>
              </a:extLst>
            </p:cNvPr>
            <p:cNvSpPr txBox="1"/>
            <p:nvPr/>
          </p:nvSpPr>
          <p:spPr>
            <a:xfrm>
              <a:off x="1600429" y="3301311"/>
              <a:ext cx="8656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Before:</a:t>
              </a:r>
            </a:p>
          </p:txBody>
        </p:sp>
      </p:grp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4E6D3D8-0773-6C5D-9245-A7A0F25A1520}"/>
              </a:ext>
            </a:extLst>
          </p:cNvPr>
          <p:cNvSpPr txBox="1">
            <a:spLocks/>
          </p:cNvSpPr>
          <p:nvPr/>
        </p:nvSpPr>
        <p:spPr>
          <a:xfrm>
            <a:off x="838200" y="4295889"/>
            <a:ext cx="10515600" cy="10040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We cannot move C or D over because they map to an index later in the probe path, even though the index number happens to be smaller. </a:t>
            </a:r>
            <a:br>
              <a:rPr lang="en-US" sz="2400" dirty="0"/>
            </a:br>
            <a:r>
              <a:rPr lang="en-US" sz="2400" dirty="0"/>
              <a:t>E moves to a larger index because it’s earlier in its probe path</a:t>
            </a:r>
          </a:p>
        </p:txBody>
      </p:sp>
      <p:grpSp>
        <p:nvGrpSpPr>
          <p:cNvPr id="6" name="Group 5" descr="After deleting the key B we have an array of length 10. Its contents are as follows:&#10;&#10;Index 0: C&#10;Index 1: D&#10;Index 8: A&#10;Index 9: E&#10;All other indices are empty">
            <a:extLst>
              <a:ext uri="{FF2B5EF4-FFF2-40B4-BE49-F238E27FC236}">
                <a16:creationId xmlns:a16="http://schemas.microsoft.com/office/drawing/2014/main" id="{4D2EC61E-7223-1F13-4BE4-B998A2BB93AC}"/>
              </a:ext>
            </a:extLst>
          </p:cNvPr>
          <p:cNvGrpSpPr/>
          <p:nvPr/>
        </p:nvGrpSpPr>
        <p:grpSpPr>
          <a:xfrm>
            <a:off x="1600429" y="5467983"/>
            <a:ext cx="7695971" cy="1097280"/>
            <a:chOff x="1600429" y="5467983"/>
            <a:chExt cx="7695971" cy="1097280"/>
          </a:xfrm>
        </p:grpSpPr>
        <p:grpSp>
          <p:nvGrpSpPr>
            <p:cNvPr id="50" name="Group 49" descr="An array of length 10. Its contents are as follows:&#10;&#10;Index 0: C&#10;Index 1: D&#10;Index 8: A&#10;Index 9: E&#10;All other indices are empty">
              <a:extLst>
                <a:ext uri="{FF2B5EF4-FFF2-40B4-BE49-F238E27FC236}">
                  <a16:creationId xmlns:a16="http://schemas.microsoft.com/office/drawing/2014/main" id="{757BBB44-5F2E-A8DA-5DC0-E11ADCCCE600}"/>
                </a:ext>
              </a:extLst>
            </p:cNvPr>
            <p:cNvGrpSpPr/>
            <p:nvPr/>
          </p:nvGrpSpPr>
          <p:grpSpPr>
            <a:xfrm>
              <a:off x="2895600" y="5467983"/>
              <a:ext cx="6400800" cy="1097280"/>
              <a:chOff x="4953000" y="660717"/>
              <a:chExt cx="6400800" cy="1097280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74A88986-A58B-B4C4-FBDF-0195A1F69738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50E1C9E6-B1CC-BFEE-EB66-166EC1C671FB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C</a:t>
                  </a:r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AA826B72-7EAE-B7C0-2111-33121B87BC03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D</a:t>
                  </a:r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B814FF9D-834B-E79E-BA53-02E0A26701E0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C2F1422A-81B7-5F67-2831-2DB9C97411CC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857D0398-0DC7-E8DD-8DF8-49DFE3DB7973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C811B8FF-2F06-6DAD-9256-E34EC47CC2D0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73F16650-5C60-3259-1AC5-26E39BA0AEBB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1A7BE5A4-87FB-933A-29C5-33DA5D08D9B9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1" name="Rectangle 70">
                  <a:extLst>
                    <a:ext uri="{FF2B5EF4-FFF2-40B4-BE49-F238E27FC236}">
                      <a16:creationId xmlns:a16="http://schemas.microsoft.com/office/drawing/2014/main" id="{C0709E10-8B22-5E4B-89A7-9063A6887CCA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A</a:t>
                  </a:r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0B9EA6A-C763-551F-88E2-6EC4EBD5C6F9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E</a:t>
                  </a:r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FBABD74-6667-6A86-1B23-FD88797528C5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F9F6EBD8-02C0-558D-0F20-D2CB03D443EE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95A8ABF1-B84D-32C4-314D-5D5801330298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B05E08F2-55F4-729C-74B8-173ADDAD18EB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A5FD097-3399-840F-E8C5-D06899B7A946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18E6677F-16EC-C7CC-D577-3664FA67D96E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ADC911A1-D33F-7899-9FCA-1BB73A60A924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65B62B5D-4D30-358B-B837-70A2CAB45633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CF990708-C698-45CE-9287-1A6692A87EFA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DDEA605A-CD21-C44E-B987-EEC2D8D7AA7B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640335E9-56DE-363B-28B9-958B228DA456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787FB319-D6DF-2C6D-52DD-B9E7AEF39FAC}"/>
                </a:ext>
              </a:extLst>
            </p:cNvPr>
            <p:cNvSpPr txBox="1"/>
            <p:nvPr/>
          </p:nvSpPr>
          <p:spPr>
            <a:xfrm>
              <a:off x="1600429" y="5603357"/>
              <a:ext cx="7207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After: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38309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C19AB-1C53-85A1-A3AF-83DFA61F94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36100"/>
                <a:ext cx="10515600" cy="4351338"/>
              </a:xfrm>
            </p:spPr>
            <p:txBody>
              <a:bodyPr/>
              <a:lstStyle/>
              <a:p>
                <a:r>
                  <a:rPr lang="en-US" b="1" dirty="0"/>
                  <a:t>Option 1 (harder)</a:t>
                </a:r>
                <a:r>
                  <a:rPr lang="en-US" dirty="0"/>
                  <a:t>: Plug the hole with other items in a way that makes probes behave correctly</a:t>
                </a:r>
              </a:p>
              <a:p>
                <a:pPr lvl="1"/>
                <a:r>
                  <a:rPr lang="en-US" dirty="0"/>
                  <a:t>Something like: to delete at index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, starting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and going until we find an empty index, if probe path of the key at index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has index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before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then move the key-value pair 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to index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, then repeat on index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b="1" dirty="0"/>
                  <a:t>Option 2 (easier)</a:t>
                </a:r>
                <a:r>
                  <a:rPr lang="en-US" dirty="0"/>
                  <a:t>: “Tombstone” deletion. Leave a special object that indicates an something was deleted from there</a:t>
                </a:r>
              </a:p>
              <a:p>
                <a:pPr lvl="1"/>
                <a:r>
                  <a:rPr lang="en-US" dirty="0"/>
                  <a:t>The tombstone does not act as an open space when finding (so keep looking after its reached)</a:t>
                </a:r>
              </a:p>
              <a:p>
                <a:pPr lvl="1"/>
                <a:r>
                  <a:rPr lang="en-US" dirty="0"/>
                  <a:t>When inserting you can replace a tombstone with a new item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C19AB-1C53-85A1-A3AF-83DFA61F94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36100"/>
                <a:ext cx="10515600" cy="4351338"/>
              </a:xfrm>
              <a:blipFill>
                <a:blip r:embed="rId2"/>
                <a:stretch>
                  <a:fillRect l="-1043" t="-2241" r="-1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 descr="For option 2 (tombstone deletion) when we delete a key from the dictionary we replace the key-value pair in the hash table with a special &quot;tombstone&quot; object to indicate that an item used to be present. &#10;&#10;This way when we're probing we know the spot is available to re-use if we insert a new key-value pair, but for a find we need to continue probing past that index since past inserts may have probed past it.">
            <a:extLst>
              <a:ext uri="{FF2B5EF4-FFF2-40B4-BE49-F238E27FC236}">
                <a16:creationId xmlns:a16="http://schemas.microsoft.com/office/drawing/2014/main" id="{5CEBE7AC-62BA-50C0-827E-A9312E83C711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2895600" y="5467983"/>
            <a:chExt cx="6400800" cy="109728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2398797-8895-3723-4DFA-5FD577DC625E}"/>
                </a:ext>
              </a:extLst>
            </p:cNvPr>
            <p:cNvGrpSpPr/>
            <p:nvPr/>
          </p:nvGrpSpPr>
          <p:grpSpPr>
            <a:xfrm>
              <a:off x="2895600" y="5467983"/>
              <a:ext cx="6400800" cy="1097280"/>
              <a:chOff x="4953000" y="660717"/>
              <a:chExt cx="6400800" cy="109728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A94E3EBE-92D3-3CBC-4097-E854D2FB517E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Rectangle 16">
                      <a:extLst>
                        <a:ext uri="{FF2B5EF4-FFF2-40B4-BE49-F238E27FC236}">
                          <a16:creationId xmlns:a16="http://schemas.microsoft.com/office/drawing/2014/main" id="{9F9CF4CB-A27A-964D-A636-9F4C5BAF32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5298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7" name="Rectangle 16">
                      <a:extLst>
                        <a:ext uri="{FF2B5EF4-FFF2-40B4-BE49-F238E27FC236}">
                          <a16:creationId xmlns:a16="http://schemas.microsoft.com/office/drawing/2014/main" id="{9F9CF4CB-A27A-964D-A636-9F4C5BAF32B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5298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D168045C-4DD0-521D-E388-E155A93DAFF1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" name="Rectangle 18">
                      <a:extLst>
                        <a:ext uri="{FF2B5EF4-FFF2-40B4-BE49-F238E27FC236}">
                          <a16:creationId xmlns:a16="http://schemas.microsoft.com/office/drawing/2014/main" id="{CBD1F50D-0106-BB33-E7B4-DF9459A8ED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314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9" name="Rectangle 18">
                      <a:extLst>
                        <a:ext uri="{FF2B5EF4-FFF2-40B4-BE49-F238E27FC236}">
                          <a16:creationId xmlns:a16="http://schemas.microsoft.com/office/drawing/2014/main" id="{CBD1F50D-0106-BB33-E7B4-DF9459A8ED2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3314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Rectangle 19">
                      <a:extLst>
                        <a:ext uri="{FF2B5EF4-FFF2-40B4-BE49-F238E27FC236}">
                          <a16:creationId xmlns:a16="http://schemas.microsoft.com/office/drawing/2014/main" id="{F68DA8B2-9D14-9376-BA10-6072DC3F7A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7322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0" name="Rectangle 19">
                      <a:extLst>
                        <a:ext uri="{FF2B5EF4-FFF2-40B4-BE49-F238E27FC236}">
                          <a16:creationId xmlns:a16="http://schemas.microsoft.com/office/drawing/2014/main" id="{F68DA8B2-9D14-9376-BA10-6072DC3F7AA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17322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E872695B-70F4-3DA6-F9C7-C39AA3021A96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" name="Rectangle 21">
                      <a:extLst>
                        <a:ext uri="{FF2B5EF4-FFF2-40B4-BE49-F238E27FC236}">
                          <a16:creationId xmlns:a16="http://schemas.microsoft.com/office/drawing/2014/main" id="{7C73464A-B923-7D8A-08E9-FA6362BB97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5338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2" name="Rectangle 21">
                      <a:extLst>
                        <a:ext uri="{FF2B5EF4-FFF2-40B4-BE49-F238E27FC236}">
                          <a16:creationId xmlns:a16="http://schemas.microsoft.com/office/drawing/2014/main" id="{7C73464A-B923-7D8A-08E9-FA6362BB975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5338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32B62BA5-C7A9-1093-C1C5-92B30048EF21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B7E8C7D0-301F-810C-81D7-8032D43CCED2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EEF34426-81D0-A00D-F869-CE2CC1F69DD9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27B13CF2-FF93-8502-9E02-8932AAC3B628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ECD7BD24-78C4-485A-B642-694347CAF79F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0E07A55D-FD55-65C4-B762-EE475FB813D9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22B816F0-1D87-DCEE-EE23-73BA3F93C0D0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3472B5DE-98C0-ED41-C1C2-5402072D17EC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01DF7F5A-E96D-9469-1E44-2B9982B5F417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24290CC6-A7C4-513F-0046-64C15C576672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6AAFCECB-C9D4-B0F1-13A6-E6A0B9F5E5FC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76966F40-4191-1551-B59D-C33E64E92ED2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91B32752-91AD-18C5-0ABD-530E78C6EAE1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E950CBD8-72AD-EB1F-CF08-19E9158FCF57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F2A5AD5E-A38F-FFBF-1612-402BB356C254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pic>
          <p:nvPicPr>
            <p:cNvPr id="1026" name="Picture 2" descr="Tombstone Graphic by Lowkey21 · Creative Fabrica">
              <a:extLst>
                <a:ext uri="{FF2B5EF4-FFF2-40B4-BE49-F238E27FC236}">
                  <a16:creationId xmlns:a16="http://schemas.microsoft.com/office/drawing/2014/main" id="{4D539D6B-C7E5-D7DC-674F-BD419E4829F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82" t="13451" r="15903" b="12240"/>
            <a:stretch/>
          </p:blipFill>
          <p:spPr bwMode="auto">
            <a:xfrm>
              <a:off x="5515827" y="5640183"/>
              <a:ext cx="510106" cy="3808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207822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 + Tombstone: Find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55298"/>
          </a:xfrm>
        </p:spPr>
        <p:txBody>
          <a:bodyPr/>
          <a:lstStyle/>
          <a:p>
            <a:r>
              <a:rPr lang="en-US" dirty="0"/>
              <a:t>To find key </a:t>
            </a:r>
            <a:r>
              <a:rPr lang="en-US" dirty="0">
                <a:latin typeface="Consolas" panose="020B0609020204030204" pitchFamily="49" charset="0"/>
              </a:rPr>
              <a:t>k</a:t>
            </a: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While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has a key other than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, set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(i+1)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you come across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 return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endParaRPr lang="en-US" dirty="0"/>
          </a:p>
          <a:p>
            <a:pPr lvl="1"/>
            <a:r>
              <a:rPr lang="en-US" dirty="0"/>
              <a:t>If you come across an empty index, the find was unsuccessful</a:t>
            </a:r>
          </a:p>
          <a:p>
            <a:pPr lvl="2"/>
            <a:r>
              <a:rPr lang="en-US" dirty="0"/>
              <a:t>Tombstones do not count as empty!</a:t>
            </a:r>
          </a:p>
        </p:txBody>
      </p:sp>
      <p:grpSp>
        <p:nvGrpSpPr>
          <p:cNvPr id="27" name="Group 26" descr="A hash table with a tombstone. Its contents are as follows (for each pair the first element is the key and the second is the value):&#10;&#10;Index 0: k1, v1&#10;Index 2: k2,v2&#10;Index 3: k3, v3&#10;Index 4: tombstone&#10;Index 5: k4, v4&#10;All other indices are empty&#10;&#10;Supposing we do an unsuccessful find on key k which maps to index 2. In this case we will need to check index 2, index 3, index 4 (which contains the tombstone), index 5, and then can conclude the find was unsuccessful when we see index 6 is empty.">
            <a:extLst>
              <a:ext uri="{FF2B5EF4-FFF2-40B4-BE49-F238E27FC236}">
                <a16:creationId xmlns:a16="http://schemas.microsoft.com/office/drawing/2014/main" id="{173FC6B8-AB4A-FD8C-6863-E218D088B95F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2895600" y="5467983"/>
            <a:chExt cx="6400800" cy="109728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2EBE785-09DD-2129-EF50-6BED889CAFDF}"/>
                </a:ext>
              </a:extLst>
            </p:cNvPr>
            <p:cNvGrpSpPr/>
            <p:nvPr/>
          </p:nvGrpSpPr>
          <p:grpSpPr>
            <a:xfrm>
              <a:off x="2895600" y="5467983"/>
              <a:ext cx="6400800" cy="1097280"/>
              <a:chOff x="4953000" y="660717"/>
              <a:chExt cx="6400800" cy="1097280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4D7616CE-CEB2-3F78-01C7-559381A7E459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2" name="Rectangle 41">
                      <a:extLst>
                        <a:ext uri="{FF2B5EF4-FFF2-40B4-BE49-F238E27FC236}">
                          <a16:creationId xmlns:a16="http://schemas.microsoft.com/office/drawing/2014/main" id="{DA0882B2-FBB3-893B-47AC-ED5A54E5D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5298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2" name="Rectangle 41">
                      <a:extLst>
                        <a:ext uri="{FF2B5EF4-FFF2-40B4-BE49-F238E27FC236}">
                          <a16:creationId xmlns:a16="http://schemas.microsoft.com/office/drawing/2014/main" id="{DA0882B2-FBB3-893B-47AC-ED5A54E5D7E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5298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l="-841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9CC71AC7-66ED-D0EA-E2C9-4D9B8C7164CC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8FDFB75C-BC8B-A7B1-D939-0A388B717A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314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8FDFB75C-BC8B-A7B1-D939-0A388B717AE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3314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l="-934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5" name="Rectangle 44">
                      <a:extLst>
                        <a:ext uri="{FF2B5EF4-FFF2-40B4-BE49-F238E27FC236}">
                          <a16:creationId xmlns:a16="http://schemas.microsoft.com/office/drawing/2014/main" id="{4D3201B6-2128-AA78-0502-860BF7B613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7322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5" name="Rectangle 44">
                      <a:extLst>
                        <a:ext uri="{FF2B5EF4-FFF2-40B4-BE49-F238E27FC236}">
                          <a16:creationId xmlns:a16="http://schemas.microsoft.com/office/drawing/2014/main" id="{4D3201B6-2128-AA78-0502-860BF7B613BB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17322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l="-934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041711FE-E996-23C1-97AD-7FDE658BA2E1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Rectangle 46">
                      <a:extLst>
                        <a:ext uri="{FF2B5EF4-FFF2-40B4-BE49-F238E27FC236}">
                          <a16:creationId xmlns:a16="http://schemas.microsoft.com/office/drawing/2014/main" id="{6DAEE92F-6002-9637-4F17-E5FB04B1778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5338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7" name="Rectangle 46">
                      <a:extLst>
                        <a:ext uri="{FF2B5EF4-FFF2-40B4-BE49-F238E27FC236}">
                          <a16:creationId xmlns:a16="http://schemas.microsoft.com/office/drawing/2014/main" id="{6DAEE92F-6002-9637-4F17-E5FB04B1778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5338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l="-841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101D0832-8C87-DBB7-A03D-B331DBF755EF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37BBC0C9-9AE3-DF08-8D24-E971DA5754C3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38A6AC15-B4C8-948A-A1B6-31F5BEACFF6D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181753CC-4DE4-F5BD-AFEC-DA4B6D39AF0E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551F7581-2694-4F16-2D77-99EBD233E618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F17FFAC9-CE14-DCBB-F204-A9EE3D53FDC2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CF16176-C858-3F4B-2338-71EE8AEA7156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0D9BF06B-65D6-9864-3A5D-83DA1D72FBCC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C6E9A345-05AB-412F-04A7-06DEAAA67AE8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B3A0273C-3478-8C2E-FF29-E2FD3B8B81EF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2A17E45D-8163-8373-1EE1-E0EEC0B7F1E0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26C69C17-57A7-433D-4954-3E9C7742E35B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1F0EBE50-D77D-6ACC-6154-87179C219DEF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BA195B53-7382-BFB7-0F97-3EB6EB5DC4AD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9B875D04-ECAD-DA0A-F8BD-36E7E0E46C3B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pic>
          <p:nvPicPr>
            <p:cNvPr id="29" name="Picture 2" descr="Tombstone Graphic by Lowkey21 · Creative Fabrica">
              <a:extLst>
                <a:ext uri="{FF2B5EF4-FFF2-40B4-BE49-F238E27FC236}">
                  <a16:creationId xmlns:a16="http://schemas.microsoft.com/office/drawing/2014/main" id="{CF584FA7-0070-6E40-7FA7-4BA779C84DE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82" t="13451" r="15903" b="12240"/>
            <a:stretch/>
          </p:blipFill>
          <p:spPr bwMode="auto">
            <a:xfrm>
              <a:off x="5515827" y="5640183"/>
              <a:ext cx="510106" cy="3808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365902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 + Tombstone: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F850-0680-6520-62A9-DA71336F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insert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While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has a key other than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, set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(i+1)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r>
              <a:rPr lang="en-US" dirty="0"/>
              <a:t>If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has a tombstone, set </a:t>
            </a:r>
            <a:r>
              <a:rPr lang="en-US" dirty="0" err="1">
                <a:latin typeface="Consolas" panose="020B0609020204030204" pitchFamily="49" charset="0"/>
              </a:rPr>
              <a:t>dest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endParaRPr lang="en-US" b="0" dirty="0">
              <a:latin typeface="Consolas" panose="020B0609020204030204" pitchFamily="49" charset="0"/>
            </a:endParaRPr>
          </a:p>
          <a:p>
            <a:pPr lvl="3"/>
            <a:r>
              <a:rPr lang="en-US" dirty="0"/>
              <a:t>That is where we will insert if the find is unsuccessful</a:t>
            </a:r>
          </a:p>
          <a:p>
            <a:pPr lvl="2"/>
            <a:r>
              <a:rPr lang="en-US" dirty="0"/>
              <a:t>If you come across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, set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 =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r>
              <a:rPr lang="en-US" dirty="0"/>
              <a:t>If you come across an empty index, the find was unsuccessful</a:t>
            </a:r>
          </a:p>
          <a:p>
            <a:pPr lvl="3"/>
            <a:r>
              <a:rPr lang="en-US" dirty="0"/>
              <a:t>Set </a:t>
            </a:r>
            <a:r>
              <a:rPr lang="en-US" dirty="0">
                <a:latin typeface="Consolas" panose="020B0609020204030204" pitchFamily="49" charset="0"/>
              </a:rPr>
              <a:t>table[x] =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r>
              <a:rPr lang="en-US" dirty="0"/>
              <a:t> if we saw a tombstone</a:t>
            </a:r>
          </a:p>
          <a:p>
            <a:pPr lvl="2"/>
            <a:r>
              <a:rPr lang="en-US" dirty="0"/>
              <a:t>Set </a:t>
            </a:r>
            <a:r>
              <a:rPr lang="en-US" dirty="0">
                <a:latin typeface="Consolas" panose="020B0609020204030204" pitchFamily="49" charset="0"/>
              </a:rPr>
              <a:t>table[x] =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r>
              <a:rPr lang="en-US" dirty="0"/>
              <a:t> otherwise</a:t>
            </a:r>
          </a:p>
        </p:txBody>
      </p:sp>
      <p:grpSp>
        <p:nvGrpSpPr>
          <p:cNvPr id="52" name="Group 51" descr="A hash table with a tombstone. Its contents are as follows (for each pair the first element is the key and the second is the value):&#10;&#10;Index 0: k1, v1&#10;Index 2: k2,v2&#10;Index 3: k3, v3&#10;Index 4: tombstone&#10;Index 5: k4, v4&#10;All other indices are empty&#10;&#10;Supposing we do an insert on a new key k which maps to index 2. In this case we will need to check index 2, index 3, index 4 (which contains the tombstone), index 5, and then can conclude the key is not already present. The new key-value pair will then be added at index 4, replacing the tombstone.">
            <a:extLst>
              <a:ext uri="{FF2B5EF4-FFF2-40B4-BE49-F238E27FC236}">
                <a16:creationId xmlns:a16="http://schemas.microsoft.com/office/drawing/2014/main" id="{4FBD874A-F45D-3FB5-EED7-5548DA2EF994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2895600" y="5467983"/>
            <a:chExt cx="6400800" cy="1097280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CA24555-DC6F-9F47-C438-D2193716322E}"/>
                </a:ext>
              </a:extLst>
            </p:cNvPr>
            <p:cNvGrpSpPr/>
            <p:nvPr/>
          </p:nvGrpSpPr>
          <p:grpSpPr>
            <a:xfrm>
              <a:off x="2895600" y="5467983"/>
              <a:ext cx="6400800" cy="1097280"/>
              <a:chOff x="4953000" y="660717"/>
              <a:chExt cx="6400800" cy="1097280"/>
            </a:xfrm>
          </p:grpSpPr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FEA72BE6-8063-3C34-3C24-D4A5E4EE6F00}"/>
                  </a:ext>
                </a:extLst>
              </p:cNvPr>
              <p:cNvGrpSpPr/>
              <p:nvPr/>
            </p:nvGrpSpPr>
            <p:grpSpPr>
              <a:xfrm>
                <a:off x="4953000" y="660717"/>
                <a:ext cx="6400800" cy="640080"/>
                <a:chOff x="2252980" y="5083048"/>
                <a:chExt cx="6400800" cy="64008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7" name="Rectangle 66">
                      <a:extLst>
                        <a:ext uri="{FF2B5EF4-FFF2-40B4-BE49-F238E27FC236}">
                          <a16:creationId xmlns:a16="http://schemas.microsoft.com/office/drawing/2014/main" id="{8E5E0B5A-52FD-6423-81E7-B32D3FCF8C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5298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7" name="Rectangle 66">
                      <a:extLst>
                        <a:ext uri="{FF2B5EF4-FFF2-40B4-BE49-F238E27FC236}">
                          <a16:creationId xmlns:a16="http://schemas.microsoft.com/office/drawing/2014/main" id="{8E5E0B5A-52FD-6423-81E7-B32D3FCF8CE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5298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l="-841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B4FC1C40-8AD3-A17A-B895-F9E93E6FDC81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9" name="Rectangle 68">
                      <a:extLst>
                        <a:ext uri="{FF2B5EF4-FFF2-40B4-BE49-F238E27FC236}">
                          <a16:creationId xmlns:a16="http://schemas.microsoft.com/office/drawing/2014/main" id="{8141E5FC-1D98-DC12-60E4-6A73191280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314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9" name="Rectangle 68">
                      <a:extLst>
                        <a:ext uri="{FF2B5EF4-FFF2-40B4-BE49-F238E27FC236}">
                          <a16:creationId xmlns:a16="http://schemas.microsoft.com/office/drawing/2014/main" id="{8141E5FC-1D98-DC12-60E4-6A731912800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3314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l="-934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0" name="Rectangle 69">
                      <a:extLst>
                        <a:ext uri="{FF2B5EF4-FFF2-40B4-BE49-F238E27FC236}">
                          <a16:creationId xmlns:a16="http://schemas.microsoft.com/office/drawing/2014/main" id="{D8ACACD4-4231-E6C1-1086-B4A0FB4F9C6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7322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70" name="Rectangle 69">
                      <a:extLst>
                        <a:ext uri="{FF2B5EF4-FFF2-40B4-BE49-F238E27FC236}">
                          <a16:creationId xmlns:a16="http://schemas.microsoft.com/office/drawing/2014/main" id="{D8ACACD4-4231-E6C1-1086-B4A0FB4F9C6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17322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l="-934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71" name="Rectangle 70">
                  <a:extLst>
                    <a:ext uri="{FF2B5EF4-FFF2-40B4-BE49-F238E27FC236}">
                      <a16:creationId xmlns:a16="http://schemas.microsoft.com/office/drawing/2014/main" id="{FABCCAC9-F36B-A1BA-667A-78802FFF6C6E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2" name="Rectangle 71">
                      <a:extLst>
                        <a:ext uri="{FF2B5EF4-FFF2-40B4-BE49-F238E27FC236}">
                          <a16:creationId xmlns:a16="http://schemas.microsoft.com/office/drawing/2014/main" id="{2BE99131-A086-2B36-648D-2F8AC6D2F7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53380" y="5083048"/>
                      <a:ext cx="640080" cy="6400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72" name="Rectangle 71">
                      <a:extLst>
                        <a:ext uri="{FF2B5EF4-FFF2-40B4-BE49-F238E27FC236}">
                          <a16:creationId xmlns:a16="http://schemas.microsoft.com/office/drawing/2014/main" id="{2BE99131-A086-2B36-648D-2F8AC6D2F7E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53380" y="5083048"/>
                      <a:ext cx="640080" cy="640080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l="-841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D23AD1D0-2779-76DE-762C-E62A781C27A0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443002A0-8B12-348E-CA47-F1274759CBAA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47B5A1A1-85A3-E02C-0468-F04A20E88D70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820AFF44-7D99-FD98-034E-A50A6F192902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00EA210E-A610-EC71-019C-C68C26505630}"/>
                  </a:ext>
                </a:extLst>
              </p:cNvPr>
              <p:cNvGrpSpPr/>
              <p:nvPr/>
            </p:nvGrpSpPr>
            <p:grpSpPr>
              <a:xfrm>
                <a:off x="4953000" y="1117917"/>
                <a:ext cx="6400800" cy="640080"/>
                <a:chOff x="2252980" y="5083048"/>
                <a:chExt cx="6400800" cy="640080"/>
              </a:xfrm>
              <a:noFill/>
            </p:grpSpPr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1BC9CABD-A5AD-23B4-7543-FEE882A88D8D}"/>
                    </a:ext>
                  </a:extLst>
                </p:cNvPr>
                <p:cNvSpPr/>
                <p:nvPr/>
              </p:nvSpPr>
              <p:spPr>
                <a:xfrm>
                  <a:off x="22529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70013DAA-466F-0FCA-8CC7-29B12DD45633}"/>
                    </a:ext>
                  </a:extLst>
                </p:cNvPr>
                <p:cNvSpPr/>
                <p:nvPr/>
              </p:nvSpPr>
              <p:spPr>
                <a:xfrm>
                  <a:off x="28930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5874873E-7B28-2871-B6D5-5CD86143A42F}"/>
                    </a:ext>
                  </a:extLst>
                </p:cNvPr>
                <p:cNvSpPr/>
                <p:nvPr/>
              </p:nvSpPr>
              <p:spPr>
                <a:xfrm>
                  <a:off x="35331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67D84E82-933E-823D-4E31-030CCF0CD267}"/>
                    </a:ext>
                  </a:extLst>
                </p:cNvPr>
                <p:cNvSpPr/>
                <p:nvPr/>
              </p:nvSpPr>
              <p:spPr>
                <a:xfrm>
                  <a:off x="41732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21F2F06C-D463-6964-8C0C-2864D213D64F}"/>
                    </a:ext>
                  </a:extLst>
                </p:cNvPr>
                <p:cNvSpPr/>
                <p:nvPr/>
              </p:nvSpPr>
              <p:spPr>
                <a:xfrm>
                  <a:off x="48133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7BB9DB0-34E6-88C3-31F4-46A9A73C7EA6}"/>
                    </a:ext>
                  </a:extLst>
                </p:cNvPr>
                <p:cNvSpPr/>
                <p:nvPr/>
              </p:nvSpPr>
              <p:spPr>
                <a:xfrm>
                  <a:off x="545338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61FB43B4-6CAE-DB5D-BE33-1E332A8C4988}"/>
                    </a:ext>
                  </a:extLst>
                </p:cNvPr>
                <p:cNvSpPr/>
                <p:nvPr/>
              </p:nvSpPr>
              <p:spPr>
                <a:xfrm>
                  <a:off x="609346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682C96ED-631A-C62A-E2CC-08988EA05557}"/>
                    </a:ext>
                  </a:extLst>
                </p:cNvPr>
                <p:cNvSpPr/>
                <p:nvPr/>
              </p:nvSpPr>
              <p:spPr>
                <a:xfrm>
                  <a:off x="673354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98324CC0-B7CB-6590-1138-B30A81B6A397}"/>
                    </a:ext>
                  </a:extLst>
                </p:cNvPr>
                <p:cNvSpPr/>
                <p:nvPr/>
              </p:nvSpPr>
              <p:spPr>
                <a:xfrm>
                  <a:off x="737362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5A2629E3-C645-DCD7-D045-C975EEBA6BD9}"/>
                    </a:ext>
                  </a:extLst>
                </p:cNvPr>
                <p:cNvSpPr/>
                <p:nvPr/>
              </p:nvSpPr>
              <p:spPr>
                <a:xfrm>
                  <a:off x="8013700" y="5083048"/>
                  <a:ext cx="640080" cy="64008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</p:grpSp>
        </p:grpSp>
        <p:pic>
          <p:nvPicPr>
            <p:cNvPr id="54" name="Picture 2" descr="Tombstone Graphic by Lowkey21 · Creative Fabrica">
              <a:extLst>
                <a:ext uri="{FF2B5EF4-FFF2-40B4-BE49-F238E27FC236}">
                  <a16:creationId xmlns:a16="http://schemas.microsoft.com/office/drawing/2014/main" id="{9A8BBA4D-2C28-2FCA-1BE7-BF9850028A0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82" t="13451" r="15903" b="12240"/>
            <a:stretch/>
          </p:blipFill>
          <p:spPr bwMode="auto">
            <a:xfrm>
              <a:off x="5515827" y="5640183"/>
              <a:ext cx="510106" cy="3808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67387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FDBF2-63C9-8594-E37F-13EE9BA0A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Downsides of Linear Probing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0D9F20-503B-1CC5-FAAD-15F079F00C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happens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approaches 1?</a:t>
                </a:r>
              </a:p>
              <a:p>
                <a:pPr lvl="1"/>
                <a:r>
                  <a:rPr lang="en-US" dirty="0"/>
                  <a:t>Get longer and longer contiguous blocks</a:t>
                </a:r>
              </a:p>
              <a:p>
                <a:pPr lvl="1"/>
                <a:r>
                  <a:rPr lang="en-US" dirty="0"/>
                  <a:t>A collision is guaranteed to grow a block</a:t>
                </a:r>
              </a:p>
              <a:p>
                <a:pPr lvl="2"/>
                <a:r>
                  <a:rPr lang="en-US" dirty="0"/>
                  <a:t>Larger blocks experience more collisions</a:t>
                </a:r>
              </a:p>
              <a:p>
                <a:pPr lvl="2"/>
                <a:r>
                  <a:rPr lang="en-US" dirty="0"/>
                  <a:t>Feedback loop!</a:t>
                </a:r>
              </a:p>
              <a:p>
                <a:r>
                  <a:rPr lang="en-US" dirty="0"/>
                  <a:t>What happens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exceeds 1?</a:t>
                </a:r>
              </a:p>
              <a:p>
                <a:pPr lvl="1"/>
                <a:r>
                  <a:rPr lang="en-US" dirty="0"/>
                  <a:t>Impossible!</a:t>
                </a:r>
              </a:p>
              <a:p>
                <a:pPr lvl="1"/>
                <a:r>
                  <a:rPr lang="en-US" dirty="0"/>
                  <a:t>You can’t insert more stuff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0D9F20-503B-1CC5-FAAD-15F079F00C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665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Probing: Insert Procedure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BEF850-0680-6520-62A9-DA71336F12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To insert </a:t>
                </a:r>
                <a:r>
                  <a:rPr lang="en-US" dirty="0" err="1">
                    <a:latin typeface="Consolas" panose="020B0609020204030204" pitchFamily="49" charset="0"/>
                  </a:rPr>
                  <a:t>k,v</a:t>
                </a:r>
                <a:endParaRPr lang="en-US" dirty="0">
                  <a:latin typeface="Consolas" panose="020B0609020204030204" pitchFamily="49" charset="0"/>
                </a:endParaRPr>
              </a:p>
              <a:p>
                <a:pPr lvl="1"/>
                <a:r>
                  <a:rPr lang="en-US" dirty="0"/>
                  <a:t>Calculate 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 = h(k)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>
                  <a:latin typeface="Consolas" panose="020B0609020204030204" pitchFamily="49" charset="0"/>
                </a:endParaRPr>
              </a:p>
              <a:p>
                <a:pPr lvl="1"/>
                <a:r>
                  <a:rPr lang="en-US" dirty="0"/>
                  <a:t>If </a:t>
                </a:r>
                <a:r>
                  <a:rPr lang="en-US" dirty="0">
                    <a:latin typeface="Consolas" panose="020B0609020204030204" pitchFamily="49" charset="0"/>
                  </a:rPr>
                  <a:t>table[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]</a:t>
                </a:r>
                <a:r>
                  <a:rPr lang="en-US" dirty="0"/>
                  <a:t> is occupied then try </a:t>
                </a:r>
                <a:r>
                  <a:rPr lang="en-US" dirty="0">
                    <a:latin typeface="Consolas" panose="020B0609020204030204" pitchFamily="49" charset="0"/>
                  </a:rPr>
                  <a:t>(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>
                  <a:latin typeface="Consolas" panose="020B0609020204030204" pitchFamily="49" charset="0"/>
                </a:endParaRPr>
              </a:p>
              <a:p>
                <a:pPr lvl="1"/>
                <a:r>
                  <a:rPr lang="en-US" dirty="0"/>
                  <a:t>If that is occupied try</a:t>
                </a:r>
                <a:r>
                  <a:rPr lang="en-US" dirty="0">
                    <a:latin typeface="Consolas" panose="020B0609020204030204" pitchFamily="49" charset="0"/>
                  </a:rPr>
                  <a:t>(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If that is occupied try</a:t>
                </a:r>
                <a:r>
                  <a:rPr lang="en-US" dirty="0">
                    <a:latin typeface="Consolas" panose="020B0609020204030204" pitchFamily="49" charset="0"/>
                  </a:rPr>
                  <a:t>(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b="0" dirty="0"/>
              </a:p>
              <a:p>
                <a:pPr lvl="1"/>
                <a:r>
                  <a:rPr lang="en-US" dirty="0"/>
                  <a:t>If that is occupied try</a:t>
                </a:r>
                <a:r>
                  <a:rPr lang="en-US" dirty="0">
                    <a:latin typeface="Consolas" panose="020B0609020204030204" pitchFamily="49" charset="0"/>
                  </a:rPr>
                  <a:t>(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…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BEF850-0680-6520-62A9-DA71336F12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 descr="An empty hash table of size 10">
            <a:extLst>
              <a:ext uri="{FF2B5EF4-FFF2-40B4-BE49-F238E27FC236}">
                <a16:creationId xmlns:a16="http://schemas.microsoft.com/office/drawing/2014/main" id="{756D933F-0667-60C4-43AB-754CAECD7250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0480FFF-EE72-457D-D6E8-451CF52B6DBF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DABC9ED3-873B-8DF2-3007-E959C8B83168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EAE90EA1-5C9D-BCA0-4D28-59611B824CB7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7114CFD8-6ED4-6B89-CD55-7D3ECE4BBB1B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204A6FF5-99E2-3235-8D90-4C2A56472FBE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69C8311-2520-F422-D336-3AC79533A4A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E05872E6-031A-5F02-B19C-D0579D7096F5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3B2E2A78-9B2E-AE47-7510-E5FE7C17E610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285CFFB-A1F9-F99E-EA0A-11E2F42035E9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E429C629-0428-3E55-C936-39BD54E8017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61D0268D-CC06-8E7E-3906-84E45BA0095C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A5761B6E-FB16-592A-C7AD-4268DE295EAF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3FF1A6A4-AAFC-4F06-C075-68D62F7DFE3D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906FDE66-90C0-DAC7-AFC3-2AA73A7A36D9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474FA1B-A961-CDFE-D875-A37DA7907E87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E171187-6023-726D-E15D-75D10F0ABEE1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6E294FDE-A886-95E6-1015-F63C67A858BE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8B94A1E-2B67-07B2-390D-ED63652DA9F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6C8F3CEC-CCCE-0872-BC52-6A4916FF9A3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D252A52A-4A9A-67F4-9371-287AE558D215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A8C2A306-35E2-9B4E-43B7-54B828C6BCD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7385CBDA-09D8-0C40-9F92-39B7B00B7F1D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5719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AFC2A-BFAD-154C-CB01-688AAE7FE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topic: Hash Tables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1A6D878-0A9C-88E0-BF73-13D0C8B95F0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82276767"/>
                  </p:ext>
                </p:extLst>
              </p:nvPr>
            </p:nvGraphicFramePr>
            <p:xfrm>
              <a:off x="1485900" y="1988820"/>
              <a:ext cx="9220199" cy="3703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(Worst case)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38781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(Average)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3321211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1A6D878-0A9C-88E0-BF73-13D0C8B95F0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82276767"/>
                  </p:ext>
                </p:extLst>
              </p:nvPr>
            </p:nvGraphicFramePr>
            <p:xfrm>
              <a:off x="1485900" y="1988820"/>
              <a:ext cx="9220199" cy="3703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110448" r="-223975" b="-7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110448" r="-139865" b="-7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110448" r="-976" b="-7358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207353" r="-223975" b="-6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207353" r="-139865" b="-6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207353" r="-976" b="-6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11940" r="-223975" b="-5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11940" r="-139865" b="-5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11940" r="-976" b="-5343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405882" r="-223975" b="-4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405882" r="-139865" b="-4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405882" r="-976" b="-4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513433" r="-223975" b="-3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513433" r="-139865" b="-3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513433" r="-976" b="-3328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604412" r="-223975" b="-2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604412" r="-139865" b="-2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604412" r="-976" b="-22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(Worst case)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714925" r="-223975" b="-1313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714925" r="-139865" b="-1313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714925" r="-976" b="-1313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387819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(Average)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802941" r="-223975" b="-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802941" r="-139865" b="-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802941" r="-976" b="-2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3321211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791417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Probing: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F850-0680-6520-62A9-DA71336F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Insert:</a:t>
            </a:r>
          </a:p>
          <a:p>
            <a:pPr lvl="1"/>
            <a:r>
              <a:rPr lang="en-US" dirty="0"/>
              <a:t>76</a:t>
            </a:r>
          </a:p>
          <a:p>
            <a:pPr lvl="1"/>
            <a:r>
              <a:rPr lang="en-US" dirty="0"/>
              <a:t>40 </a:t>
            </a:r>
          </a:p>
          <a:p>
            <a:pPr lvl="1"/>
            <a:r>
              <a:rPr lang="en-US" dirty="0"/>
              <a:t>48 </a:t>
            </a:r>
          </a:p>
          <a:p>
            <a:pPr lvl="1"/>
            <a:r>
              <a:rPr lang="en-US" dirty="0"/>
              <a:t>5 </a:t>
            </a:r>
          </a:p>
          <a:p>
            <a:pPr lvl="1"/>
            <a:r>
              <a:rPr lang="en-US" dirty="0"/>
              <a:t>55 </a:t>
            </a:r>
          </a:p>
          <a:p>
            <a:pPr lvl="1"/>
            <a:r>
              <a:rPr lang="en-US" dirty="0"/>
              <a:t>47</a:t>
            </a:r>
          </a:p>
        </p:txBody>
      </p:sp>
      <p:grpSp>
        <p:nvGrpSpPr>
          <p:cNvPr id="4" name="Group 3" descr="An empty hash table of size 7">
            <a:extLst>
              <a:ext uri="{FF2B5EF4-FFF2-40B4-BE49-F238E27FC236}">
                <a16:creationId xmlns:a16="http://schemas.microsoft.com/office/drawing/2014/main" id="{A7F5364F-88DC-3F96-2BC8-BAFA44EC14BE}"/>
              </a:ext>
            </a:extLst>
          </p:cNvPr>
          <p:cNvGrpSpPr/>
          <p:nvPr/>
        </p:nvGrpSpPr>
        <p:grpSpPr>
          <a:xfrm>
            <a:off x="2895600" y="5467983"/>
            <a:ext cx="4480560" cy="1097280"/>
            <a:chOff x="4953000" y="660717"/>
            <a:chExt cx="448056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4DAC70-2D02-4363-C33E-910CC23D54FE}"/>
                </a:ext>
              </a:extLst>
            </p:cNvPr>
            <p:cNvGrpSpPr/>
            <p:nvPr/>
          </p:nvGrpSpPr>
          <p:grpSpPr>
            <a:xfrm>
              <a:off x="4953000" y="660717"/>
              <a:ext cx="4480560" cy="640080"/>
              <a:chOff x="2252980" y="5083048"/>
              <a:chExt cx="448056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13EEE87-6AB8-548B-F84D-F081E8ECF76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4FFA859-CE6A-3363-4D19-9CAB7D56F05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27DBA0-51B9-2EDB-EBA7-1E4A030D3BD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4B5109F-FED7-B365-433C-F0CF16F73FD8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C3AF265-E570-4D67-F01B-B938693539B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91A2D82-FDC4-EA2F-2A43-D14EA4AA925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EA582E-177A-FEBE-3F05-79B2349E7EE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6F3B3C3-578B-F0CF-7FDA-4D658EACB546}"/>
                </a:ext>
              </a:extLst>
            </p:cNvPr>
            <p:cNvGrpSpPr/>
            <p:nvPr/>
          </p:nvGrpSpPr>
          <p:grpSpPr>
            <a:xfrm>
              <a:off x="4953000" y="1117917"/>
              <a:ext cx="4480560" cy="640080"/>
              <a:chOff x="2252980" y="5083048"/>
              <a:chExt cx="448056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ECA0DCD-68D5-0470-BBE4-88793B346E2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9C5070-60AB-1BF9-E768-8ADCF618F29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ABDDB81-53DE-3741-D996-1F287A6DDDB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A6C8874-6AA8-354F-33B5-648D0C65EEE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90C2C0-54CD-8E8A-29F1-4E424599658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77B6A59-79DD-E078-29A8-28E65E272796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C9E6AB-C5FC-2724-1BF9-D8BBC6BF709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374200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E8820-9792-6FF2-3B76-3657BAD65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Quadratic Probing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FE5C53-5FC4-6CF5-6D34-1C1D27BEA86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you probe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r>
                  <a:rPr lang="en-US" dirty="0"/>
                  <a:t> times, you start repeating indices</a:t>
                </a:r>
              </a:p>
              <a:p>
                <a:r>
                  <a:rPr lang="en-US" dirty="0"/>
                  <a:t>If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r>
                  <a:rPr lang="en-US" dirty="0">
                    <a:latin typeface="Consolas" panose="020B0609020204030204" pitchFamily="49" charset="0"/>
                  </a:rPr>
                  <a:t> </a:t>
                </a:r>
                <a:r>
                  <a:rPr lang="en-US" dirty="0"/>
                  <a:t>is prime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then you’re guaranteed to find an open spot in at most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r>
                  <a:rPr lang="en-US" dirty="0"/>
                  <a:t> probes</a:t>
                </a:r>
              </a:p>
              <a:p>
                <a:endParaRPr lang="en-US" dirty="0"/>
              </a:p>
              <a:p>
                <a:r>
                  <a:rPr lang="en-US" dirty="0"/>
                  <a:t>Helps with the clustering problem of linear probing, but does not help if many things hash to the same value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FE5C53-5FC4-6CF5-6D34-1C1D27BEA8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 r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5800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Hashing: Insert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F850-0680-6520-62A9-DA71336F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</a:t>
            </a:r>
            <a:r>
              <a:rPr lang="en-US" dirty="0">
                <a:latin typeface="Consolas" panose="020B0609020204030204" pitchFamily="49" charset="0"/>
              </a:rPr>
              <a:t>h</a:t>
            </a:r>
            <a:r>
              <a:rPr lang="en-US" dirty="0"/>
              <a:t> and </a:t>
            </a:r>
            <a:r>
              <a:rPr lang="en-US" dirty="0">
                <a:latin typeface="Consolas" panose="020B0609020204030204" pitchFamily="49" charset="0"/>
              </a:rPr>
              <a:t>g</a:t>
            </a:r>
            <a:r>
              <a:rPr lang="en-US" dirty="0"/>
              <a:t> are both good hash functions</a:t>
            </a:r>
          </a:p>
          <a:p>
            <a:r>
              <a:rPr lang="en-US" dirty="0"/>
              <a:t>To insert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If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is occupied then try </a:t>
            </a:r>
            <a:r>
              <a:rPr lang="en-US" dirty="0">
                <a:latin typeface="Consolas" panose="020B0609020204030204" pitchFamily="49" charset="0"/>
              </a:rPr>
              <a:t>(i+g(k))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If that is occupied try </a:t>
            </a:r>
            <a:r>
              <a:rPr lang="en-US" dirty="0">
                <a:latin typeface="Consolas" panose="020B0609020204030204" pitchFamily="49" charset="0"/>
              </a:rPr>
              <a:t>(i+2*g(k))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that is occupied try </a:t>
            </a:r>
            <a:r>
              <a:rPr lang="en-US" dirty="0">
                <a:latin typeface="Consolas" panose="020B0609020204030204" pitchFamily="49" charset="0"/>
              </a:rPr>
              <a:t>(i+3*g(k))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b="0" dirty="0"/>
          </a:p>
          <a:p>
            <a:pPr lvl="1"/>
            <a:r>
              <a:rPr lang="en-US" dirty="0"/>
              <a:t>If that is occupied try </a:t>
            </a:r>
            <a:r>
              <a:rPr lang="en-US" dirty="0">
                <a:latin typeface="Consolas" panose="020B0609020204030204" pitchFamily="49" charset="0"/>
              </a:rPr>
              <a:t>(i+4*g(k))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…</a:t>
            </a:r>
          </a:p>
        </p:txBody>
      </p:sp>
      <p:grpSp>
        <p:nvGrpSpPr>
          <p:cNvPr id="27" name="Group 26" descr="An empty hash table of size 10">
            <a:extLst>
              <a:ext uri="{FF2B5EF4-FFF2-40B4-BE49-F238E27FC236}">
                <a16:creationId xmlns:a16="http://schemas.microsoft.com/office/drawing/2014/main" id="{8FDFA169-707F-13A9-222D-7CCF6C7494CC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D2B87FAC-0538-ECBA-6B24-F4E460EA9870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DE9FF87-7128-E586-7012-FF0D25EAB45B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2451C35B-F3F9-0BF5-7F96-7056333224EB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E6D8747-D77C-49C2-4342-BE0A69945D0B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9663C8E2-2E8B-9DD3-A6F6-8A6EE559FADD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6F23EEC-4D3B-4A13-ECDC-7AAD749E9E1F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83ED88EB-9FB1-DDBF-622D-AB81D9A8CFB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AFA9D76C-694E-7726-7983-0F1C5DDA6F90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F9B4A258-5944-0B04-CCC2-86446561788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6E484E67-FD31-BFE6-8BB3-19A8BD0F8EE4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7F669135-A4C2-E31B-6A2C-9FC56971B3E4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8DCD689F-DD9E-AD37-2A3A-25648FC54A08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DDA43CA7-E636-2105-CF3A-DFA078E59DBC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C72C753-FB52-C263-0BAB-5E012781C04B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4D0D8C0-3D63-671F-5D39-04E4F3F7B58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5E3258F8-8097-AC76-433F-D5EFE5498C84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F388F548-F7C0-C703-87A3-0801D5B5EC6E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A7BB719B-6E0B-43A2-33B0-2CC42D0F964B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8B6754B-58E8-8AF8-8D17-5F85162BAD90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722F989C-2F0A-D58A-28CA-E648FF802226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DEA5F1D9-BDA3-2BD7-3F5F-E1F043FC3CFD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861D331B-7649-C763-671F-8DEB78153BC1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95751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48504-CA46-CA67-A734-8DDC6861F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Rehashing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56C4D0-09F9-C2D9-56AC-4F81B37D1B7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If your load factor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gets too large, copy everything over to a larger hash table</a:t>
                </a:r>
              </a:p>
              <a:p>
                <a:pPr lvl="1"/>
                <a:r>
                  <a:rPr lang="en-US" dirty="0"/>
                  <a:t>To do this: make a new, larger array</a:t>
                </a:r>
              </a:p>
              <a:p>
                <a:pPr lvl="1"/>
                <a:r>
                  <a:rPr lang="en-US" dirty="0"/>
                  <a:t>Re-insert all items into the new hash table by reapplying the hash function</a:t>
                </a:r>
              </a:p>
              <a:p>
                <a:pPr lvl="2"/>
                <a:r>
                  <a:rPr lang="en-US" dirty="0"/>
                  <a:t>We need to reapply the hash function because items should map to a different index</a:t>
                </a:r>
              </a:p>
              <a:p>
                <a:pPr lvl="1"/>
                <a:r>
                  <a:rPr lang="en-US" dirty="0"/>
                  <a:t>New array should be “roughly” double the length (but probably still want it to be prime)</a:t>
                </a:r>
              </a:p>
              <a:p>
                <a:r>
                  <a:rPr lang="en-US" dirty="0"/>
                  <a:t>What does “too large” mean?</a:t>
                </a:r>
              </a:p>
              <a:p>
                <a:pPr lvl="1"/>
                <a:r>
                  <a:rPr lang="en-US" dirty="0"/>
                  <a:t>For separate chaining, typically we want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&lt;2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For open addressing, typically we want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56C4D0-09F9-C2D9-56AC-4F81B37D1B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4344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EBAF4-F1F4-9C84-F186-4A0326FB4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C22E5-FF63-9465-BBF3-027FF5402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Idea:</a:t>
            </a:r>
          </a:p>
          <a:p>
            <a:pPr lvl="1"/>
            <a:r>
              <a:rPr lang="en-US" dirty="0"/>
              <a:t>Have a small array to store information</a:t>
            </a:r>
          </a:p>
          <a:p>
            <a:pPr lvl="1"/>
            <a:r>
              <a:rPr lang="en-US" dirty="0"/>
              <a:t>Use a </a:t>
            </a:r>
            <a:r>
              <a:rPr lang="en-US" b="1" dirty="0"/>
              <a:t>hash function</a:t>
            </a:r>
            <a:r>
              <a:rPr lang="en-US" dirty="0"/>
              <a:t> to convert the key into an index</a:t>
            </a:r>
          </a:p>
          <a:p>
            <a:pPr lvl="2"/>
            <a:r>
              <a:rPr lang="en-US" dirty="0"/>
              <a:t>Hash function should “scatter” the keys, behave as if it randomly assigned keys to indices</a:t>
            </a:r>
          </a:p>
          <a:p>
            <a:pPr lvl="1"/>
            <a:r>
              <a:rPr lang="en-US" dirty="0"/>
              <a:t>Store key at the index given by the hash function</a:t>
            </a:r>
          </a:p>
          <a:p>
            <a:pPr lvl="1"/>
            <a:r>
              <a:rPr lang="en-US" dirty="0"/>
              <a:t>Do something if two keys map to the same place (should be very rare)</a:t>
            </a:r>
          </a:p>
          <a:p>
            <a:pPr lvl="2"/>
            <a:r>
              <a:rPr lang="en-US" dirty="0"/>
              <a:t>Collision resolution</a:t>
            </a:r>
          </a:p>
        </p:txBody>
      </p:sp>
      <p:grpSp>
        <p:nvGrpSpPr>
          <p:cNvPr id="16" name="Group 15" descr="For each operation we will be given a key object.">
            <a:extLst>
              <a:ext uri="{FF2B5EF4-FFF2-40B4-BE49-F238E27FC236}">
                <a16:creationId xmlns:a16="http://schemas.microsoft.com/office/drawing/2014/main" id="{E33969F7-B6FB-C649-85E2-626BA79B8CF1}"/>
              </a:ext>
            </a:extLst>
          </p:cNvPr>
          <p:cNvGrpSpPr/>
          <p:nvPr/>
        </p:nvGrpSpPr>
        <p:grpSpPr>
          <a:xfrm>
            <a:off x="713741" y="5164328"/>
            <a:ext cx="1300479" cy="1147572"/>
            <a:chOff x="713741" y="5164328"/>
            <a:chExt cx="1300479" cy="1147572"/>
          </a:xfrm>
        </p:grpSpPr>
        <p:pic>
          <p:nvPicPr>
            <p:cNvPr id="1026" name="Picture 2" descr="Key Clipart Images – Browse 33,319 Stock Photos, Vectors, and Video | Adobe  Stock">
              <a:extLst>
                <a:ext uri="{FF2B5EF4-FFF2-40B4-BE49-F238E27FC236}">
                  <a16:creationId xmlns:a16="http://schemas.microsoft.com/office/drawing/2014/main" id="{A711E177-0A03-6A78-A571-9F53531A00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5164328"/>
              <a:ext cx="1252220" cy="751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8BC6414-62CE-EA22-FB80-F74A3FDF0CD2}"/>
                </a:ext>
              </a:extLst>
            </p:cNvPr>
            <p:cNvSpPr txBox="1"/>
            <p:nvPr/>
          </p:nvSpPr>
          <p:spPr>
            <a:xfrm>
              <a:off x="713741" y="5942568"/>
              <a:ext cx="11905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Key Object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Arrow: Right 3" descr="We apply a hash function to the key object, which returns an integer.">
                <a:extLst>
                  <a:ext uri="{FF2B5EF4-FFF2-40B4-BE49-F238E27FC236}">
                    <a16:creationId xmlns:a16="http://schemas.microsoft.com/office/drawing/2014/main" id="{45C3AE01-1BAE-1391-79A0-0069B31AEC24}"/>
                  </a:ext>
                </a:extLst>
              </p:cNvPr>
              <p:cNvSpPr/>
              <p:nvPr/>
            </p:nvSpPr>
            <p:spPr>
              <a:xfrm>
                <a:off x="2476500" y="5164328"/>
                <a:ext cx="955040" cy="751840"/>
              </a:xfrm>
              <a:prstGeom prst="rightArrow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Arrow: Right 3" descr="We apply a hash function to the key object, which returns an integer.">
                <a:extLst>
                  <a:ext uri="{FF2B5EF4-FFF2-40B4-BE49-F238E27FC236}">
                    <a16:creationId xmlns:a16="http://schemas.microsoft.com/office/drawing/2014/main" id="{45C3AE01-1BAE-1391-79A0-0069B31AEC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0" y="5164328"/>
                <a:ext cx="955040" cy="751840"/>
              </a:xfrm>
              <a:prstGeom prst="rightArrow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066459D7-FB1D-BBF7-141C-D2577C0E01B4}"/>
              </a:ext>
            </a:extLst>
          </p:cNvPr>
          <p:cNvSpPr txBox="1"/>
          <p:nvPr/>
        </p:nvSpPr>
        <p:spPr>
          <a:xfrm>
            <a:off x="3360260" y="5355328"/>
            <a:ext cx="1422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 Integer</a:t>
            </a:r>
          </a:p>
        </p:txBody>
      </p:sp>
      <p:sp>
        <p:nvSpPr>
          <p:cNvPr id="17" name="Arrow: Right 16" descr="Next we perform a modulus operation on that integer to select an index of an array for our insert, find, and delete operations.">
            <a:extLst>
              <a:ext uri="{FF2B5EF4-FFF2-40B4-BE49-F238E27FC236}">
                <a16:creationId xmlns:a16="http://schemas.microsoft.com/office/drawing/2014/main" id="{B5298C6D-A5AF-44EB-717D-6711EFE60FC8}"/>
              </a:ext>
            </a:extLst>
          </p:cNvPr>
          <p:cNvSpPr/>
          <p:nvPr/>
        </p:nvSpPr>
        <p:spPr>
          <a:xfrm>
            <a:off x="4754350" y="4783932"/>
            <a:ext cx="2037080" cy="146050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Insert / find /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delete</a:t>
            </a:r>
          </a:p>
        </p:txBody>
      </p:sp>
      <p:grpSp>
        <p:nvGrpSpPr>
          <p:cNvPr id="20" name="Group 19" descr="Our array stores key-value pairs. The index used depends on the result of applying the hash function to the key and then modding by the array's length.">
            <a:extLst>
              <a:ext uri="{FF2B5EF4-FFF2-40B4-BE49-F238E27FC236}">
                <a16:creationId xmlns:a16="http://schemas.microsoft.com/office/drawing/2014/main" id="{2C8BA4EC-B7F1-49C0-3B37-79801EE19605}"/>
              </a:ext>
            </a:extLst>
          </p:cNvPr>
          <p:cNvGrpSpPr/>
          <p:nvPr/>
        </p:nvGrpSpPr>
        <p:grpSpPr>
          <a:xfrm>
            <a:off x="6906260" y="5164328"/>
            <a:ext cx="5120640" cy="640080"/>
            <a:chOff x="6906260" y="5164328"/>
            <a:chExt cx="5120640" cy="6400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5CEE9F9-2EBE-4CC1-9403-3C322B3D011A}"/>
                </a:ext>
              </a:extLst>
            </p:cNvPr>
            <p:cNvGrpSpPr/>
            <p:nvPr/>
          </p:nvGrpSpPr>
          <p:grpSpPr>
            <a:xfrm>
              <a:off x="6906260" y="5164328"/>
              <a:ext cx="5120640" cy="640080"/>
              <a:chOff x="1470660" y="4001294"/>
              <a:chExt cx="5120640" cy="64008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E15F891-EABE-C715-0CC0-B077530D6B06}"/>
                  </a:ext>
                </a:extLst>
              </p:cNvPr>
              <p:cNvSpPr/>
              <p:nvPr/>
            </p:nvSpPr>
            <p:spPr>
              <a:xfrm>
                <a:off x="147066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16793F-F73D-8588-59C0-B5CD1713D13C}"/>
                  </a:ext>
                </a:extLst>
              </p:cNvPr>
              <p:cNvSpPr/>
              <p:nvPr/>
            </p:nvSpPr>
            <p:spPr>
              <a:xfrm>
                <a:off x="211074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F5FE7C-60F8-DCCD-71CA-23CCA50514E5}"/>
                  </a:ext>
                </a:extLst>
              </p:cNvPr>
              <p:cNvSpPr/>
              <p:nvPr/>
            </p:nvSpPr>
            <p:spPr>
              <a:xfrm>
                <a:off x="275082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E908263-8B67-5D74-ACF7-D2EF2DE9F6C9}"/>
                  </a:ext>
                </a:extLst>
              </p:cNvPr>
              <p:cNvSpPr/>
              <p:nvPr/>
            </p:nvSpPr>
            <p:spPr>
              <a:xfrm>
                <a:off x="339090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5C47B54-CFE9-D28C-B605-0944181CD613}"/>
                  </a:ext>
                </a:extLst>
              </p:cNvPr>
              <p:cNvSpPr/>
              <p:nvPr/>
            </p:nvSpPr>
            <p:spPr>
              <a:xfrm>
                <a:off x="403098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D809D88-9346-16AB-47D9-15E1AB178F52}"/>
                  </a:ext>
                </a:extLst>
              </p:cNvPr>
              <p:cNvSpPr/>
              <p:nvPr/>
            </p:nvSpPr>
            <p:spPr>
              <a:xfrm>
                <a:off x="467106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830064F-7EE5-1285-D430-ECA89FA194B5}"/>
                  </a:ext>
                </a:extLst>
              </p:cNvPr>
              <p:cNvSpPr/>
              <p:nvPr/>
            </p:nvSpPr>
            <p:spPr>
              <a:xfrm>
                <a:off x="531114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35BB3CB-8E1A-CB22-7ACF-36852255E9A8}"/>
                  </a:ext>
                </a:extLst>
              </p:cNvPr>
              <p:cNvSpPr/>
              <p:nvPr/>
            </p:nvSpPr>
            <p:spPr>
              <a:xfrm>
                <a:off x="5951220" y="4001294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18" name="Picture 2" descr="Key Clipart Images – Browse 33,319 Stock Photos, Vectors, and Video | Adobe  Stock">
              <a:extLst>
                <a:ext uri="{FF2B5EF4-FFF2-40B4-BE49-F238E27FC236}">
                  <a16:creationId xmlns:a16="http://schemas.microsoft.com/office/drawing/2014/main" id="{54070E1C-8E07-4C18-0042-FC895ADDBE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3118" y="5185664"/>
              <a:ext cx="513663" cy="3081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BAE7921-37C6-D987-ECCC-13611CBD6373}"/>
                </a:ext>
              </a:extLst>
            </p:cNvPr>
            <p:cNvSpPr txBox="1"/>
            <p:nvPr/>
          </p:nvSpPr>
          <p:spPr>
            <a:xfrm>
              <a:off x="8100060" y="5435076"/>
              <a:ext cx="8148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&amp; value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1117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A3157-9EDB-A5A0-CA4E-45FD83444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 “Good”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8E848-4314-D161-07CD-DB538594E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Definition: A hash function maps objects to integers</a:t>
            </a:r>
          </a:p>
          <a:p>
            <a:r>
              <a:rPr lang="en-US" dirty="0"/>
              <a:t>Goal: A hash function should behave as if every key is assigned to a random index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Consistent</a:t>
            </a:r>
          </a:p>
          <a:p>
            <a:pPr lvl="1"/>
            <a:r>
              <a:rPr lang="en-US" dirty="0"/>
              <a:t>Objects considered “equal” should hash to the same value</a:t>
            </a:r>
          </a:p>
          <a:p>
            <a:pPr lvl="1"/>
            <a:r>
              <a:rPr lang="en-US" dirty="0"/>
              <a:t>Deterministic: running the hash function on the same object twice should yield the same result</a:t>
            </a:r>
          </a:p>
          <a:p>
            <a:r>
              <a:rPr lang="en-US" b="1" dirty="0"/>
              <a:t>Uniform</a:t>
            </a:r>
          </a:p>
          <a:p>
            <a:pPr lvl="1"/>
            <a:r>
              <a:rPr lang="en-US" dirty="0"/>
              <a:t>Should be able to use every index in a fixed-size array</a:t>
            </a:r>
          </a:p>
          <a:p>
            <a:pPr lvl="1"/>
            <a:r>
              <a:rPr lang="en-US" dirty="0"/>
              <a:t>Should use every index at roughly equal rates</a:t>
            </a:r>
            <a:endParaRPr lang="en-US" b="1" dirty="0"/>
          </a:p>
          <a:p>
            <a:r>
              <a:rPr lang="en-US" b="1" dirty="0"/>
              <a:t>Effective</a:t>
            </a:r>
            <a:endParaRPr lang="en-US" dirty="0"/>
          </a:p>
          <a:p>
            <a:pPr lvl="1"/>
            <a:r>
              <a:rPr lang="en-US" dirty="0"/>
              <a:t>It should be difficult to find two objects which hash to the same value</a:t>
            </a:r>
          </a:p>
          <a:p>
            <a:pPr lvl="1"/>
            <a:r>
              <a:rPr lang="en-US" dirty="0"/>
              <a:t>Given on object, it should be hard to find a different object which hashes to the same value</a:t>
            </a:r>
          </a:p>
          <a:p>
            <a:pPr lvl="1"/>
            <a:r>
              <a:rPr lang="en-US" dirty="0"/>
              <a:t>“Avalanche effect”: making a small change to the object yields big changes in the value it hashes to</a:t>
            </a:r>
          </a:p>
          <a:p>
            <a:r>
              <a:rPr lang="en-US" b="1" dirty="0"/>
              <a:t>Efficient</a:t>
            </a:r>
          </a:p>
          <a:p>
            <a:pPr lvl="1"/>
            <a:r>
              <a:rPr lang="en-US" dirty="0"/>
              <a:t>Time to calculate the hash should be very small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33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C18AD-8782-101D-71B2-AACF88D77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These Hash Functions (for strings)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2B1475-B392-8867-1600-491BB288DC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/>
                  <a:t> be a string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the ascii encoding of the character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2⋅</m:t>
                        </m:r>
                        <m:nary>
                          <m:naryPr>
                            <m:chr m:val="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2B1475-B392-8867-1600-491BB288DC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4277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EB21B-983A-7F4D-AB2A-1B8088E50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7551-8A02-8C7A-602B-6AAC9CB09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Those Example Hash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812570-FEA2-2252-6C25-829FA46434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/>
                  <a:t> be a string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the ascii encoding of the character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efficient, and possibly uniform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efficient, uniform, and effective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2⋅</m:t>
                        </m:r>
                        <m:nary>
                          <m:naryPr>
                            <m:chr m:val="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efficient, effective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812570-FEA2-2252-6C25-829FA46434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101" b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3211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E667C-B941-C501-51C7-D82169935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Ideal Insert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2349D-FC71-54C6-22B8-58D6B00AA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Supposing we have a “good” hash function: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insert(key, value){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h = </a:t>
            </a:r>
            <a:r>
              <a:rPr lang="en-US" dirty="0" err="1">
                <a:latin typeface="Consolas" panose="020B0609020204030204" pitchFamily="49" charset="0"/>
              </a:rPr>
              <a:t>key.hash</a:t>
            </a:r>
            <a:r>
              <a:rPr lang="en-US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table[h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r>
              <a:rPr lang="en-US" dirty="0">
                <a:latin typeface="Consolas" panose="020B0609020204030204" pitchFamily="49" charset="0"/>
              </a:rPr>
              <a:t>] = value;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/>
              <a:t>Problem: It’s possible that two different keys map to the same index!</a:t>
            </a:r>
          </a:p>
          <a:p>
            <a:pPr marL="0" indent="0">
              <a:buNone/>
            </a:pPr>
            <a:r>
              <a:rPr lang="en-US" dirty="0"/>
              <a:t>This is called a “collision”</a:t>
            </a:r>
          </a:p>
        </p:txBody>
      </p:sp>
    </p:spTree>
    <p:extLst>
      <p:ext uri="{BB962C8B-B14F-4D97-AF65-F5344CB8AC3E}">
        <p14:creationId xmlns:p14="http://schemas.microsoft.com/office/powerpoint/2010/main" val="23506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4A8AF-72A5-B472-A0CD-E37AFD3D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7292A-1917-0E43-0B96-34F56EC9D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Collision occurs when we want to insert something into an already-occupied position in the hash table</a:t>
            </a:r>
          </a:p>
          <a:p>
            <a:r>
              <a:rPr lang="en-US" dirty="0"/>
              <a:t>2 main strategies:</a:t>
            </a:r>
          </a:p>
          <a:p>
            <a:pPr lvl="1"/>
            <a:r>
              <a:rPr lang="en-US" dirty="0"/>
              <a:t>Separate Chaining</a:t>
            </a:r>
          </a:p>
          <a:p>
            <a:pPr lvl="2"/>
            <a:r>
              <a:rPr lang="en-US" dirty="0"/>
              <a:t>Use a secondary data structure to contain the items</a:t>
            </a:r>
          </a:p>
          <a:p>
            <a:pPr lvl="3"/>
            <a:r>
              <a:rPr lang="en-US" dirty="0"/>
              <a:t>E.g. each index in the hash table is itself a linked list</a:t>
            </a:r>
          </a:p>
          <a:p>
            <a:pPr lvl="1"/>
            <a:r>
              <a:rPr lang="en-US" dirty="0"/>
              <a:t>Open Addressing</a:t>
            </a:r>
          </a:p>
          <a:p>
            <a:pPr lvl="2"/>
            <a:r>
              <a:rPr lang="en-US" dirty="0"/>
              <a:t>Use a different spot in the table instead</a:t>
            </a:r>
          </a:p>
          <a:p>
            <a:pPr lvl="3"/>
            <a:r>
              <a:rPr lang="en-US" dirty="0"/>
              <a:t>Linear Probing</a:t>
            </a:r>
          </a:p>
          <a:p>
            <a:pPr lvl="3"/>
            <a:r>
              <a:rPr lang="en-US" dirty="0"/>
              <a:t>Quadratic Probing</a:t>
            </a:r>
          </a:p>
          <a:p>
            <a:pPr lvl="3"/>
            <a:r>
              <a:rPr lang="en-US" dirty="0"/>
              <a:t>Double Hashing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 descr="An empty array of size 10">
            <a:extLst>
              <a:ext uri="{FF2B5EF4-FFF2-40B4-BE49-F238E27FC236}">
                <a16:creationId xmlns:a16="http://schemas.microsoft.com/office/drawing/2014/main" id="{AF91B734-73D3-DC0E-2EA2-99B52DE40162}"/>
              </a:ext>
            </a:extLst>
          </p:cNvPr>
          <p:cNvGrpSpPr/>
          <p:nvPr/>
        </p:nvGrpSpPr>
        <p:grpSpPr>
          <a:xfrm>
            <a:off x="5389880" y="5395595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BAB576A-E277-4D44-8605-52AA1885F28A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B6B729D-973C-9729-632E-7734BF046430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D280AE4-DF69-9BCF-A1E0-3A8E6BE2B33B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B8C4FDE-B0DE-2771-370F-1A0C867096C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B97DC60-EB0D-24EA-F496-C00651236C4A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8589CB5-BA80-50F5-226F-5781BC30B897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1334B41-6AC4-A0BD-25EF-9FB7C063565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AA01879-292C-EAF8-264C-81133339D77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0E7C03F-94AB-7223-381C-92C41393769B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5E6F94F-27FE-D263-E64E-FE7AB20BF7C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F73501A-40F5-F49B-0791-7DCE4C01864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5C056CA-946D-B557-9168-1E9CA2B477B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2E4B604-A8C8-A753-DAD3-56463AC1B8B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40D010B-46BA-24A7-2F9F-E2B5E82325AC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DE21E00-A30B-1A54-F38A-541C565F934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4F2D1BF-F61C-68D8-1070-7FA83CFF1DF3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D8FBC60-940C-B628-8C12-BC09ED41F40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9443195-B9EA-DE7E-DBA2-00E011DBA1C2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800E23E-90B1-5279-C25A-4E2AC8972ED3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77FE1D7-CC95-D643-4744-7214AFBD5D15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DCB5281-E8A2-F396-0EC9-1F31090E63F7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D01229-04B7-F7D8-4C7C-A8A02458CA1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79381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28868</TotalTime>
  <Words>2578</Words>
  <Application>Microsoft Office PowerPoint</Application>
  <PresentationFormat>Widescreen</PresentationFormat>
  <Paragraphs>571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Calibri</vt:lpstr>
      <vt:lpstr>Cambria Math</vt:lpstr>
      <vt:lpstr>Arial</vt:lpstr>
      <vt:lpstr>Aptos</vt:lpstr>
      <vt:lpstr>Consolas</vt:lpstr>
      <vt:lpstr>Calibri Light</vt:lpstr>
      <vt:lpstr>Office Theme</vt:lpstr>
      <vt:lpstr>CSE 332 Winter 2026 Lecture 11: hashing 2</vt:lpstr>
      <vt:lpstr>Dictionary (Map) ADT - Unordered</vt:lpstr>
      <vt:lpstr>Next topic: Hash Tables</vt:lpstr>
      <vt:lpstr>Hash Tables</vt:lpstr>
      <vt:lpstr>Properties of a “Good” Hash</vt:lpstr>
      <vt:lpstr>Compare These Hash Functions (for strings)</vt:lpstr>
      <vt:lpstr>Properties of Those Example Hash Functions</vt:lpstr>
      <vt:lpstr>Ideal Insert procedure</vt:lpstr>
      <vt:lpstr>Collision Resolution</vt:lpstr>
      <vt:lpstr>Separate Chaining Insert</vt:lpstr>
      <vt:lpstr>Separate Chaining Find</vt:lpstr>
      <vt:lpstr>Separate Chaining Delete</vt:lpstr>
      <vt:lpstr>Formal Running Time Analysis</vt:lpstr>
      <vt:lpstr>Formal Running Time Analysis (Answers)</vt:lpstr>
      <vt:lpstr>Load Factor Example 1</vt:lpstr>
      <vt:lpstr>Load Factor Example 2</vt:lpstr>
      <vt:lpstr>Load Factor Example 3</vt:lpstr>
      <vt:lpstr>Collision Resolution: Linear Probing</vt:lpstr>
      <vt:lpstr>Linear Probing: Insert Procedure</vt:lpstr>
      <vt:lpstr>Linear Probing: How to find?</vt:lpstr>
      <vt:lpstr>Linear Probing: Find</vt:lpstr>
      <vt:lpstr>Linear Probing: Delete is Hard (Example 1)</vt:lpstr>
      <vt:lpstr>Linear Probing: Delete is Hard (Example 2)</vt:lpstr>
      <vt:lpstr>Linear Probing: Delete is Hard (Example 3)</vt:lpstr>
      <vt:lpstr>Linear Probing: Delete</vt:lpstr>
      <vt:lpstr>Linear Probing + Tombstone: Find</vt:lpstr>
      <vt:lpstr>Linear Probing + Tombstone: Insert</vt:lpstr>
      <vt:lpstr>Downsides of Linear Probing</vt:lpstr>
      <vt:lpstr>Quadratic Probing: Insert Procedure</vt:lpstr>
      <vt:lpstr>Quadratic Probing: Example</vt:lpstr>
      <vt:lpstr>Using Quadratic Probing</vt:lpstr>
      <vt:lpstr>Double Hashing: Insert Procedure</vt:lpstr>
      <vt:lpstr>Rehashing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1: Intro to ADTs, Stacks, Queues</dc:title>
  <dc:creator>Nathan Brunelle</dc:creator>
  <cp:lastModifiedBy>Nathan Brunelle</cp:lastModifiedBy>
  <cp:revision>157</cp:revision>
  <dcterms:created xsi:type="dcterms:W3CDTF">2023-09-26T20:08:20Z</dcterms:created>
  <dcterms:modified xsi:type="dcterms:W3CDTF">2026-04-23T20:46:40Z</dcterms:modified>
</cp:coreProperties>
</file>