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8" r:id="rId3"/>
    <p:sldId id="263" r:id="rId4"/>
    <p:sldId id="376" r:id="rId5"/>
    <p:sldId id="306" r:id="rId6"/>
    <p:sldId id="336" r:id="rId7"/>
    <p:sldId id="337" r:id="rId8"/>
    <p:sldId id="338" r:id="rId9"/>
    <p:sldId id="369" r:id="rId10"/>
    <p:sldId id="346" r:id="rId11"/>
    <p:sldId id="347" r:id="rId12"/>
    <p:sldId id="348" r:id="rId13"/>
    <p:sldId id="349" r:id="rId14"/>
    <p:sldId id="350" r:id="rId15"/>
    <p:sldId id="351" r:id="rId16"/>
    <p:sldId id="377" r:id="rId17"/>
    <p:sldId id="378" r:id="rId18"/>
    <p:sldId id="352" r:id="rId19"/>
    <p:sldId id="353" r:id="rId20"/>
    <p:sldId id="354" r:id="rId21"/>
    <p:sldId id="355" r:id="rId22"/>
    <p:sldId id="356" r:id="rId23"/>
    <p:sldId id="379" r:id="rId24"/>
    <p:sldId id="357" r:id="rId25"/>
    <p:sldId id="358" r:id="rId26"/>
    <p:sldId id="359" r:id="rId27"/>
    <p:sldId id="360" r:id="rId28"/>
    <p:sldId id="361" r:id="rId29"/>
    <p:sldId id="362" r:id="rId30"/>
    <p:sldId id="363" r:id="rId31"/>
  </p:sldIdLst>
  <p:sldSz cx="12192000" cy="6858000"/>
  <p:notesSz cx="6858000" cy="9144000"/>
  <p:embeddedFontLst>
    <p:embeddedFont>
      <p:font typeface="Cambria Math" panose="02040503050406030204" pitchFamily="18" charset="0"/>
      <p:regular r:id="rId34"/>
    </p:embeddedFont>
    <p:embeddedFont>
      <p:font typeface="Consolas" panose="020B0609020204030204" pitchFamily="49" charset="0"/>
      <p:regular r:id="rId35"/>
      <p:bold r:id="rId36"/>
      <p:italic r:id="rId37"/>
      <p:boldItalic r:id="rId3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DCB46A9-AC64-2107-0D04-23C3E6A0A637}" name="Sarah Brunelle" initials="SB" userId="S::sarah.bland@TNC.ORG::0841f992-6401-4fcf-8797-7495e84da30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01" autoAdjust="0"/>
  </p:normalViewPr>
  <p:slideViewPr>
    <p:cSldViewPr snapToGrid="0">
      <p:cViewPr varScale="1">
        <p:scale>
          <a:sx n="64" d="100"/>
          <a:sy n="64" d="100"/>
        </p:scale>
        <p:origin x="748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48" d="100"/>
          <a:sy n="48" d="100"/>
        </p:scale>
        <p:origin x="2752" y="3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font" Target="fonts/font1.fntdata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font" Target="fonts/font4.fntdata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2.fntdata"/><Relationship Id="rId43" Type="http://schemas.microsoft.com/office/2018/10/relationships/authors" Target="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font" Target="fonts/font5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5EF960D-66C1-ABA0-D3DE-1DEABCB0C20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401823-F715-AF68-6577-EBFD66D892A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643542-CF0C-48D3-A91E-34CCD96FC74F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B5E006-DFCE-D704-C827-FE0B884DE91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0F989F-B2F9-4E4D-C4FD-A5DF82B446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6CC33-4824-4BB3-8904-E821E71A7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995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D1F59-0C63-44D8-BE72-2266A9516CA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C3430-04EA-4E2B-840E-2DAFF95C6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41DCF-5FA9-3BBE-A6DC-4C4767E77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D8AAD4-9F4E-2546-4A20-345BE6926F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68BC9-B242-D863-6297-36224D351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D43E7-A090-881E-D908-BB9CC53DD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DFBC9-B9F9-85A6-26A1-9D7E515D0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30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24705-3181-4743-BF72-E5B55E627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9669D-6765-7CD2-C040-D4C5E44BA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5E7B0-5065-8FAA-2D02-01DC4905B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87F4E-481E-5CA4-5AC0-EF15EBAF8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5C81A-1EC7-F85E-A5DB-0F7CA62EC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72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F8F565-D4D2-A972-147D-1A41777B2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813695-1D6C-4A4F-7F94-134666381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AEB8A-EA17-E1E1-8CD3-B7AF8E3F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AF905-A88D-ED4C-DD07-098840D4A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A03B8-DD10-B6B6-6B59-3EB669F3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87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B011-50E5-247E-0EB3-D47C59C4F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71371-A022-A3A5-E49C-D2CCEC4E2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F92F8-B436-FF4B-567C-6CF9F3F68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755B9-83BE-E117-954F-A47925F5B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45716-8D01-8E2F-8276-3A903E60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7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264CF-1BBA-680C-4F96-017144A15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9E9BE-1B28-C587-A2C5-253ECF74E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E3E68-CE19-CACB-1EDD-351F4F9C9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49855-AB14-5CF9-EE88-AB42D1DF4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E2C96-8A85-4C99-39A1-9B9DB31D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264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89EEC-003E-DFFB-2D04-A2E70FE13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FE0F4-58A0-D6D9-6AAC-CD97965C20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E4C68-9C36-2696-B323-CF0642D6D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713B3-5A96-0F1A-CFE7-8563FD24B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D724B-C264-2548-CAFF-305FE7D37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93A13-EBDF-17F2-DF34-5BA3D7932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1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19F2D-6C68-B3F6-3BC7-2A9EE6BE2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A2B36-9CB6-0E61-D14F-48AD642FC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51B63-A4A2-BD66-BF76-72528E69B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EF4911-72D8-7120-897F-434F05D8D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354135-3D54-9447-778A-86081F0473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52A4A-AE91-8A3A-8DE2-74205F39F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FC667D-AA9E-21BF-66F2-755D86E70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8E628E-2723-30DA-D22D-BFF79CE05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7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41984-7865-CBC1-7E39-27325050C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341811-B828-6912-5458-2BC9266D2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1DF831-0A64-24F5-806E-B3EBA5591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FD212-56D6-B7F8-FC27-BC4BF7386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63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903B13-E121-53F2-65F9-41E383C57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814793-9D7D-32F8-795A-31644DBAB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76B231-FE15-2561-B700-2506AC713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56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B5398-EEBA-42F4-3948-4DF36A15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000E0-12D7-545A-0B4A-64A8B51A9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585510-3798-210C-EC55-29C449719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698E8-2EE7-873D-A608-9A260F5D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5F347-CF7A-10E6-8DC6-FA1E5DB6D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E452D-F82A-718F-94C2-C889F622E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56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E1DDD-DB8D-6429-4235-465780A7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42B9E5-6756-3695-C94E-93A464783E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170C60-CA85-5E67-14F6-3176093E5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25D70-D5F0-5123-66A9-63D9B82E9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77B62A-8600-7CE9-095E-82CDE4E17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8F328-EF42-0E10-9C29-12A53381D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40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BC2B57-F2EC-C92D-BAFA-C36FE7F31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AE8E8-3549-4143-3C3F-38529FA55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2DEB0-3161-B686-27DF-345950BFF0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93FBE-67AC-4C5C-B62E-CFFDEAF9BE53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5E12D-E358-B346-0620-4D8545C52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1C4BA-D22A-5462-8F71-6F616DC8F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50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uw.edu/33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9.png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2029F-F4C6-FDAD-6A00-4E30C8EE84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CSE 332 Spring 2026</a:t>
            </a:r>
            <a:br>
              <a:rPr lang="en-US" dirty="0"/>
            </a:br>
            <a:r>
              <a:rPr lang="en-US" dirty="0"/>
              <a:t>Lecture 10: hashing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6019E-F067-13A3-DC5B-9F49CCFEF4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Nathan Brunelle</a:t>
            </a:r>
          </a:p>
          <a:p>
            <a:r>
              <a:rPr lang="en-US" dirty="0">
                <a:hlinkClick r:id="rId2"/>
              </a:rPr>
              <a:t>http://www.cs.uw.edu/332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0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EBAF4-F1F4-9C84-F186-4A0326FB4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C22E5-FF63-9465-BBF3-027FF5402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Idea:</a:t>
            </a:r>
          </a:p>
          <a:p>
            <a:pPr lvl="1"/>
            <a:r>
              <a:rPr lang="en-US" dirty="0"/>
              <a:t>Have a small array to store information</a:t>
            </a:r>
          </a:p>
          <a:p>
            <a:pPr lvl="1"/>
            <a:r>
              <a:rPr lang="en-US" dirty="0"/>
              <a:t>Use a </a:t>
            </a:r>
            <a:r>
              <a:rPr lang="en-US" b="1" dirty="0"/>
              <a:t>hash function</a:t>
            </a:r>
            <a:r>
              <a:rPr lang="en-US" dirty="0"/>
              <a:t> to convert the key into an index</a:t>
            </a:r>
          </a:p>
          <a:p>
            <a:pPr lvl="2"/>
            <a:r>
              <a:rPr lang="en-US" dirty="0"/>
              <a:t>Hash function should “scatter” the keys, behave as if it randomly assigned keys to indices</a:t>
            </a:r>
          </a:p>
          <a:p>
            <a:pPr lvl="1"/>
            <a:r>
              <a:rPr lang="en-US" dirty="0"/>
              <a:t>Store key at the index given by the hash function</a:t>
            </a:r>
          </a:p>
          <a:p>
            <a:pPr lvl="1"/>
            <a:r>
              <a:rPr lang="en-US" dirty="0"/>
              <a:t>Do something if two keys map to the same place (should be very rare)</a:t>
            </a:r>
          </a:p>
          <a:p>
            <a:pPr lvl="2"/>
            <a:r>
              <a:rPr lang="en-US" dirty="0"/>
              <a:t>Collision resolution</a:t>
            </a:r>
          </a:p>
        </p:txBody>
      </p:sp>
      <p:grpSp>
        <p:nvGrpSpPr>
          <p:cNvPr id="16" name="Group 15" descr="For each operation we will be given a key object.">
            <a:extLst>
              <a:ext uri="{FF2B5EF4-FFF2-40B4-BE49-F238E27FC236}">
                <a16:creationId xmlns:a16="http://schemas.microsoft.com/office/drawing/2014/main" id="{E33969F7-B6FB-C649-85E2-626BA79B8CF1}"/>
              </a:ext>
            </a:extLst>
          </p:cNvPr>
          <p:cNvGrpSpPr/>
          <p:nvPr/>
        </p:nvGrpSpPr>
        <p:grpSpPr>
          <a:xfrm>
            <a:off x="713741" y="5164328"/>
            <a:ext cx="1300479" cy="1147572"/>
            <a:chOff x="713741" y="5164328"/>
            <a:chExt cx="1300479" cy="1147572"/>
          </a:xfrm>
        </p:grpSpPr>
        <p:pic>
          <p:nvPicPr>
            <p:cNvPr id="1026" name="Picture 2" descr="Key Clipart Images – Browse 33,319 Stock Photos, Vectors, and Video | Adobe  Stock">
              <a:extLst>
                <a:ext uri="{FF2B5EF4-FFF2-40B4-BE49-F238E27FC236}">
                  <a16:creationId xmlns:a16="http://schemas.microsoft.com/office/drawing/2014/main" id="{A711E177-0A03-6A78-A571-9F53531A00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" y="5164328"/>
              <a:ext cx="1252220" cy="751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8BC6414-62CE-EA22-FB80-F74A3FDF0CD2}"/>
                </a:ext>
              </a:extLst>
            </p:cNvPr>
            <p:cNvSpPr txBox="1"/>
            <p:nvPr/>
          </p:nvSpPr>
          <p:spPr>
            <a:xfrm>
              <a:off x="713741" y="5942568"/>
              <a:ext cx="11905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Key Object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Arrow: Right 3" descr="We apply a hash function to the key object, which returns an integer.">
                <a:extLst>
                  <a:ext uri="{FF2B5EF4-FFF2-40B4-BE49-F238E27FC236}">
                    <a16:creationId xmlns:a16="http://schemas.microsoft.com/office/drawing/2014/main" id="{45C3AE01-1BAE-1391-79A0-0069B31AEC24}"/>
                  </a:ext>
                </a:extLst>
              </p:cNvPr>
              <p:cNvSpPr/>
              <p:nvPr/>
            </p:nvSpPr>
            <p:spPr>
              <a:xfrm>
                <a:off x="2476500" y="5164328"/>
                <a:ext cx="955040" cy="751840"/>
              </a:xfrm>
              <a:prstGeom prst="rightArrow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Arrow: Right 3" descr="We apply a hash function to the key object, which returns an integer.">
                <a:extLst>
                  <a:ext uri="{FF2B5EF4-FFF2-40B4-BE49-F238E27FC236}">
                    <a16:creationId xmlns:a16="http://schemas.microsoft.com/office/drawing/2014/main" id="{45C3AE01-1BAE-1391-79A0-0069B31AEC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6500" y="5164328"/>
                <a:ext cx="955040" cy="751840"/>
              </a:xfrm>
              <a:prstGeom prst="rightArrow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066459D7-FB1D-BBF7-141C-D2577C0E01B4}"/>
              </a:ext>
            </a:extLst>
          </p:cNvPr>
          <p:cNvSpPr txBox="1"/>
          <p:nvPr/>
        </p:nvSpPr>
        <p:spPr>
          <a:xfrm>
            <a:off x="3360260" y="5355328"/>
            <a:ext cx="1422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Some Integer</a:t>
            </a:r>
          </a:p>
        </p:txBody>
      </p:sp>
      <p:sp>
        <p:nvSpPr>
          <p:cNvPr id="17" name="Arrow: Right 16" descr="Next we perform a modulus operation on that integer to select an index of an array for our insert, find, and delete operations.">
            <a:extLst>
              <a:ext uri="{FF2B5EF4-FFF2-40B4-BE49-F238E27FC236}">
                <a16:creationId xmlns:a16="http://schemas.microsoft.com/office/drawing/2014/main" id="{B5298C6D-A5AF-44EB-717D-6711EFE60FC8}"/>
              </a:ext>
            </a:extLst>
          </p:cNvPr>
          <p:cNvSpPr/>
          <p:nvPr/>
        </p:nvSpPr>
        <p:spPr>
          <a:xfrm>
            <a:off x="4754350" y="4783932"/>
            <a:ext cx="2037080" cy="1460500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Insert / find /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delete</a:t>
            </a:r>
          </a:p>
        </p:txBody>
      </p:sp>
      <p:grpSp>
        <p:nvGrpSpPr>
          <p:cNvPr id="20" name="Group 19" descr="Our array stores key-value pairs. The index used depends on the result of applying the hash function to the key and then modding by the array's length.">
            <a:extLst>
              <a:ext uri="{FF2B5EF4-FFF2-40B4-BE49-F238E27FC236}">
                <a16:creationId xmlns:a16="http://schemas.microsoft.com/office/drawing/2014/main" id="{2C8BA4EC-B7F1-49C0-3B37-79801EE19605}"/>
              </a:ext>
            </a:extLst>
          </p:cNvPr>
          <p:cNvGrpSpPr/>
          <p:nvPr/>
        </p:nvGrpSpPr>
        <p:grpSpPr>
          <a:xfrm>
            <a:off x="6906260" y="5164328"/>
            <a:ext cx="5120640" cy="640080"/>
            <a:chOff x="6906260" y="5164328"/>
            <a:chExt cx="5120640" cy="6400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5CEE9F9-2EBE-4CC1-9403-3C322B3D011A}"/>
                </a:ext>
              </a:extLst>
            </p:cNvPr>
            <p:cNvGrpSpPr/>
            <p:nvPr/>
          </p:nvGrpSpPr>
          <p:grpSpPr>
            <a:xfrm>
              <a:off x="6906260" y="5164328"/>
              <a:ext cx="5120640" cy="640080"/>
              <a:chOff x="1470660" y="4001294"/>
              <a:chExt cx="5120640" cy="640080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E15F891-EABE-C715-0CC0-B077530D6B06}"/>
                  </a:ext>
                </a:extLst>
              </p:cNvPr>
              <p:cNvSpPr/>
              <p:nvPr/>
            </p:nvSpPr>
            <p:spPr>
              <a:xfrm>
                <a:off x="1470660" y="4001294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916793F-F73D-8588-59C0-B5CD1713D13C}"/>
                  </a:ext>
                </a:extLst>
              </p:cNvPr>
              <p:cNvSpPr/>
              <p:nvPr/>
            </p:nvSpPr>
            <p:spPr>
              <a:xfrm>
                <a:off x="2110740" y="4001294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F5FE7C-60F8-DCCD-71CA-23CCA50514E5}"/>
                  </a:ext>
                </a:extLst>
              </p:cNvPr>
              <p:cNvSpPr/>
              <p:nvPr/>
            </p:nvSpPr>
            <p:spPr>
              <a:xfrm>
                <a:off x="2750820" y="4001294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E908263-8B67-5D74-ACF7-D2EF2DE9F6C9}"/>
                  </a:ext>
                </a:extLst>
              </p:cNvPr>
              <p:cNvSpPr/>
              <p:nvPr/>
            </p:nvSpPr>
            <p:spPr>
              <a:xfrm>
                <a:off x="3390900" y="4001294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5C47B54-CFE9-D28C-B605-0944181CD613}"/>
                  </a:ext>
                </a:extLst>
              </p:cNvPr>
              <p:cNvSpPr/>
              <p:nvPr/>
            </p:nvSpPr>
            <p:spPr>
              <a:xfrm>
                <a:off x="4030980" y="4001294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D809D88-9346-16AB-47D9-15E1AB178F52}"/>
                  </a:ext>
                </a:extLst>
              </p:cNvPr>
              <p:cNvSpPr/>
              <p:nvPr/>
            </p:nvSpPr>
            <p:spPr>
              <a:xfrm>
                <a:off x="4671060" y="4001294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830064F-7EE5-1285-D430-ECA89FA194B5}"/>
                  </a:ext>
                </a:extLst>
              </p:cNvPr>
              <p:cNvSpPr/>
              <p:nvPr/>
            </p:nvSpPr>
            <p:spPr>
              <a:xfrm>
                <a:off x="5311140" y="4001294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535BB3CB-8E1A-CB22-7ACF-36852255E9A8}"/>
                  </a:ext>
                </a:extLst>
              </p:cNvPr>
              <p:cNvSpPr/>
              <p:nvPr/>
            </p:nvSpPr>
            <p:spPr>
              <a:xfrm>
                <a:off x="5951220" y="4001294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pic>
          <p:nvPicPr>
            <p:cNvPr id="18" name="Picture 2" descr="Key Clipart Images – Browse 33,319 Stock Photos, Vectors, and Video | Adobe  Stock">
              <a:extLst>
                <a:ext uri="{FF2B5EF4-FFF2-40B4-BE49-F238E27FC236}">
                  <a16:creationId xmlns:a16="http://schemas.microsoft.com/office/drawing/2014/main" id="{54070E1C-8E07-4C18-0042-FC895ADDBE2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3118" y="5185664"/>
              <a:ext cx="513663" cy="3081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BAE7921-37C6-D987-ECCC-13611CBD6373}"/>
                </a:ext>
              </a:extLst>
            </p:cNvPr>
            <p:cNvSpPr txBox="1"/>
            <p:nvPr/>
          </p:nvSpPr>
          <p:spPr>
            <a:xfrm>
              <a:off x="8100060" y="5435076"/>
              <a:ext cx="81483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&amp; value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8518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13207-1731-F324-9EFD-97EA91C31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967BF8A-64CB-BF2A-19BD-A42168847C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Key: Phone Number</a:t>
                </a:r>
              </a:p>
              <a:p>
                <a:r>
                  <a:rPr lang="en-US" dirty="0"/>
                  <a:t>Value: People</a:t>
                </a:r>
              </a:p>
              <a:p>
                <a:r>
                  <a:rPr lang="en-US" dirty="0"/>
                  <a:t>Table size: 10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𝑝h𝑜𝑛𝑒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number as an integer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8675309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%10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=9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967BF8A-64CB-BF2A-19BD-A42168847C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26" descr="An example of an empty array of size 10">
            <a:extLst>
              <a:ext uri="{FF2B5EF4-FFF2-40B4-BE49-F238E27FC236}">
                <a16:creationId xmlns:a16="http://schemas.microsoft.com/office/drawing/2014/main" id="{8F0E165E-825A-2E57-85C9-42A8F3BE9294}"/>
              </a:ext>
            </a:extLst>
          </p:cNvPr>
          <p:cNvGrpSpPr/>
          <p:nvPr/>
        </p:nvGrpSpPr>
        <p:grpSpPr>
          <a:xfrm>
            <a:off x="4953000" y="660717"/>
            <a:ext cx="6400800" cy="1097280"/>
            <a:chOff x="4953000" y="660717"/>
            <a:chExt cx="6400800" cy="1097280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47CC2950-7509-104F-9B67-658FD652C2A7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3E044AF-73B9-3E7A-F3B9-8485C08B25F9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D038655-C5CF-B784-02FB-537E45376796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A73B9BD-EC6B-2C79-E987-A6B3E7E944FD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F18A31B-96C6-BE46-4F61-B05B5E36AECC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44F5CFF-7730-9C8F-D94C-7C8F16188F89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D97F77D-F0C4-2944-97DA-8210EDBECBC4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52DFFC00-9F00-F7D2-2250-AC07E65D0CD7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098C2B0-C5D6-ED74-92F9-565F8786F113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2507EFD-F0E2-7CAA-2A7A-086720DE0A96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4EB7E35-01E7-8973-C158-B1EF4676CA26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15FADE01-8330-8ED4-8775-27A59AD8AD40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67431FB-7023-308E-D1BF-A5F71B6FCC2E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A8BD93D2-EB68-B807-BD17-1E5C004C18E8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CD22D90A-5F76-FBE8-5DAA-6AB8C6BFE1EA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6784D1BC-105B-10DF-C9FC-871CCA3BDDA5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3BD0B091-DC55-2392-75EE-BEAB25F85713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8F90ED62-90C0-5695-0759-9E63E1EBBD9D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CCFF9C65-682C-F519-6FF3-FD694A5F99D8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BB2EDE4C-4DA8-31B1-7678-86A1A8B555DB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3D404C5E-9347-BC04-8E16-5E7FF0243DE1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D25209DC-0518-480E-5A9F-7F6C1D4CD0B2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90286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0EC20-4FA4-D18D-A0AE-BE56D6EB3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Influences Running time?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EB0D1-210A-8443-B622-C72556A6A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long hashing itself takes</a:t>
            </a:r>
          </a:p>
          <a:p>
            <a:r>
              <a:rPr lang="en-US" dirty="0"/>
              <a:t>Likelihood of collisions</a:t>
            </a:r>
          </a:p>
          <a:p>
            <a:pPr lvl="1"/>
            <a:r>
              <a:rPr lang="en-US" dirty="0"/>
              <a:t>Size of the array vs number of values in the array</a:t>
            </a:r>
          </a:p>
          <a:p>
            <a:pPr lvl="1"/>
            <a:r>
              <a:rPr lang="en-US" dirty="0"/>
              <a:t>“quality” of our hash function</a:t>
            </a:r>
          </a:p>
          <a:p>
            <a:r>
              <a:rPr lang="en-US" dirty="0"/>
              <a:t>What we do when we have a collision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587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A3157-9EDB-A5A0-CA4E-45FD83444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a “Good” Hash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8E848-4314-D161-07CD-DB538594E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Definition: A hash function maps objects to integers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Consistent</a:t>
            </a:r>
          </a:p>
          <a:p>
            <a:pPr lvl="1"/>
            <a:r>
              <a:rPr lang="en-US" dirty="0"/>
              <a:t>Objects considered “equal” should hash to the same value</a:t>
            </a:r>
          </a:p>
          <a:p>
            <a:pPr lvl="1"/>
            <a:r>
              <a:rPr lang="en-US" dirty="0"/>
              <a:t>Deterministic: running the hash function on the same object twice should yield the same result</a:t>
            </a:r>
          </a:p>
          <a:p>
            <a:r>
              <a:rPr lang="en-US" b="1" dirty="0"/>
              <a:t>Uniform</a:t>
            </a:r>
          </a:p>
          <a:p>
            <a:pPr lvl="1"/>
            <a:r>
              <a:rPr lang="en-US" dirty="0"/>
              <a:t>Should be able to use every index in a fixed-size array</a:t>
            </a:r>
          </a:p>
          <a:p>
            <a:pPr lvl="1"/>
            <a:r>
              <a:rPr lang="en-US" dirty="0"/>
              <a:t>Should use every index at roughly equal rates</a:t>
            </a:r>
            <a:endParaRPr lang="en-US" b="1" dirty="0"/>
          </a:p>
          <a:p>
            <a:r>
              <a:rPr lang="en-US" b="1" dirty="0"/>
              <a:t>Effective</a:t>
            </a:r>
            <a:endParaRPr lang="en-US" dirty="0"/>
          </a:p>
          <a:p>
            <a:pPr lvl="1"/>
            <a:r>
              <a:rPr lang="en-US" dirty="0"/>
              <a:t>It should be difficult to find two objects which hash to the same value</a:t>
            </a:r>
          </a:p>
          <a:p>
            <a:pPr lvl="1"/>
            <a:r>
              <a:rPr lang="en-US" dirty="0"/>
              <a:t>Given on object, it should be hard to find a different object which hashes to the same value</a:t>
            </a:r>
          </a:p>
          <a:p>
            <a:pPr lvl="1"/>
            <a:r>
              <a:rPr lang="en-US" dirty="0"/>
              <a:t>“Avalanche effect”: making a small change to the object yields big changes in the value it hashes to</a:t>
            </a:r>
          </a:p>
          <a:p>
            <a:r>
              <a:rPr lang="en-US" b="1" dirty="0"/>
              <a:t>Efficient</a:t>
            </a:r>
          </a:p>
          <a:p>
            <a:pPr lvl="1"/>
            <a:r>
              <a:rPr lang="en-US" dirty="0"/>
              <a:t>Time to calculate the hash should be very small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033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AEB70-2748-0FB0-4AA5-4178E105F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Bad Hash (and phone number trivia)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BD3363-EAA6-6613-37B3-2C8AC002A3E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𝑝h𝑜𝑛𝑒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the first digit of the phone number</a:t>
                </a:r>
              </a:p>
              <a:p>
                <a:pPr lvl="1"/>
                <a:r>
                  <a:rPr lang="en-US" dirty="0"/>
                  <a:t>Assume 10-digit format</a:t>
                </a:r>
              </a:p>
              <a:p>
                <a:pPr lvl="1"/>
                <a:r>
                  <a:rPr lang="en-US" dirty="0"/>
                  <a:t>No US phone numbers start with 1 or 0</a:t>
                </a:r>
              </a:p>
              <a:p>
                <a:pPr lvl="1"/>
                <a:r>
                  <a:rPr lang="en-US" dirty="0"/>
                  <a:t>If we’re sampling from this class, 2 is by far the most likely</a:t>
                </a:r>
              </a:p>
              <a:p>
                <a:r>
                  <a:rPr lang="en-US" dirty="0"/>
                  <a:t>Consistent? Yes!</a:t>
                </a:r>
              </a:p>
              <a:p>
                <a:r>
                  <a:rPr lang="en-US" dirty="0"/>
                  <a:t>Uniform? No!</a:t>
                </a:r>
              </a:p>
              <a:p>
                <a:r>
                  <a:rPr lang="en-US" dirty="0"/>
                  <a:t>Effective? No!</a:t>
                </a:r>
              </a:p>
              <a:p>
                <a:r>
                  <a:rPr lang="en-US" dirty="0"/>
                  <a:t>Efficient? Yes!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BD3363-EAA6-6613-37B3-2C8AC002A3E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 descr="An example of an empty array of size 10">
            <a:extLst>
              <a:ext uri="{FF2B5EF4-FFF2-40B4-BE49-F238E27FC236}">
                <a16:creationId xmlns:a16="http://schemas.microsoft.com/office/drawing/2014/main" id="{F20E693B-93AA-C117-7620-A18DD24FEB40}"/>
              </a:ext>
            </a:extLst>
          </p:cNvPr>
          <p:cNvGrpSpPr/>
          <p:nvPr/>
        </p:nvGrpSpPr>
        <p:grpSpPr>
          <a:xfrm>
            <a:off x="5298440" y="4830128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E418751-3F07-0DFF-4FC2-B57C51B02C1F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5C1010E2-3D4F-53C1-6B99-1B18E60FDD06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AAA24EDF-2E5C-B7EB-CE04-579C70775B6C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2EADAEB4-C706-9861-DD5F-AE494EBB44DA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FB7A9A4-6398-EC12-E456-B11FEE14681B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2BA606F0-F91C-900A-B85F-6F6E4A35C350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D8CD4196-E921-BC0C-4178-6E47474B52AF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6B78A1D-8822-7D5B-EBCD-C2BA219456B7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CF39AF62-A56B-F6B5-E0D1-6A4473C47F32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FD48D035-BB15-9D68-B22D-DC97C43D8E9F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2E3EA93E-6F99-B4B5-E846-D6930840224B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4644001-843C-9580-BCB1-87AEB1D91864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F9423C69-BC54-9C2E-3E25-F467B7226CF4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4630411-625B-9FF1-7FC8-929037C4E362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2526C368-E744-8F5C-3D09-060814B63658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987D8E32-A226-6474-7942-8506A86639BA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1841967-D254-6740-6886-C85A2566A5E1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A60285C-0BD9-3F25-00F4-BDFBDF50B872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23F4E4E-647F-EF99-B6C9-606016E5942C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4A5911F-FAAC-13F1-DB1A-3338BFA5448C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44A62AC-6E01-38F1-6D3B-B17AE3E08989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477B64A-820D-EDCA-CB1B-C491E58A0BF5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4426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C18AD-8782-101D-71B2-AACF88D77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Compare These Hash Functions (for strings)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A2B1475-B392-8867-1600-491BB288DCD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dirty="0"/>
                  <a:t> be a string of length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be the ascii encoding of the character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</m:nary>
                      </m:e>
                    </m:d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37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p>
                            </m:sSup>
                          </m:e>
                        </m:nary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2⋅</m:t>
                        </m:r>
                        <m:nary>
                          <m:naryPr>
                            <m:chr m:val="∑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37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p>
                            </m:sSup>
                          </m:e>
                        </m:nary>
                      </m:e>
                    </m:d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A2B1475-B392-8867-1600-491BB288DC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4277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EB21B-983A-7F4D-AB2A-1B8088E50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7551-8A02-8C7A-602B-6AAC9CB09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Those Example Hash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812570-FEA2-2252-6C25-829FA464342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dirty="0"/>
                  <a:t> be a string of length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be the ascii encoding of the character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Is: consistent, efficient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</m:nary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Is: consistent, efficient, and possibly uniform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37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p>
                            </m:sSup>
                          </m:e>
                        </m:nary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Is: Consistent, efficient, uniform, and effective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2⋅</m:t>
                        </m:r>
                        <m:nary>
                          <m:naryPr>
                            <m:chr m:val="∑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37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p>
                            </m:sSup>
                          </m:e>
                        </m:nary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Is: Consistent, efficient, effective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812570-FEA2-2252-6C25-829FA464342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101" b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32117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E667C-B941-C501-51C7-D82169935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Ideal Insert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2349D-FC71-54C6-22B8-58D6B00AA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Supposing we have a “good” hash function: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insert(key, value){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h = </a:t>
            </a:r>
            <a:r>
              <a:rPr lang="en-US" dirty="0" err="1">
                <a:latin typeface="Consolas" panose="020B0609020204030204" pitchFamily="49" charset="0"/>
              </a:rPr>
              <a:t>key.hash</a:t>
            </a:r>
            <a:r>
              <a:rPr lang="en-US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</a:rPr>
              <a:t>arr</a:t>
            </a:r>
            <a:r>
              <a:rPr lang="en-US" dirty="0">
                <a:latin typeface="Consolas" panose="020B0609020204030204" pitchFamily="49" charset="0"/>
              </a:rPr>
              <a:t>[h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r>
              <a:rPr lang="en-US" dirty="0">
                <a:latin typeface="Consolas" panose="020B0609020204030204" pitchFamily="49" charset="0"/>
              </a:rPr>
              <a:t>] = value;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/>
              <a:t>Problem: It’s possible that two different keys map to the same index!</a:t>
            </a:r>
          </a:p>
          <a:p>
            <a:pPr marL="0" indent="0">
              <a:buNone/>
            </a:pPr>
            <a:r>
              <a:rPr lang="en-US" dirty="0"/>
              <a:t>This is called a “collision”</a:t>
            </a:r>
          </a:p>
        </p:txBody>
      </p:sp>
    </p:spTree>
    <p:extLst>
      <p:ext uri="{BB962C8B-B14F-4D97-AF65-F5344CB8AC3E}">
        <p14:creationId xmlns:p14="http://schemas.microsoft.com/office/powerpoint/2010/main" val="235065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4A8AF-72A5-B472-A0CD-E37AFD3D0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7292A-1917-0E43-0B96-34F56EC9D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Collision occurs when we want to insert something into an already-occupied position in the hash table</a:t>
            </a:r>
          </a:p>
          <a:p>
            <a:r>
              <a:rPr lang="en-US" dirty="0"/>
              <a:t>2 main strategies:</a:t>
            </a:r>
          </a:p>
          <a:p>
            <a:pPr lvl="1"/>
            <a:r>
              <a:rPr lang="en-US" dirty="0"/>
              <a:t>Separate Chaining</a:t>
            </a:r>
          </a:p>
          <a:p>
            <a:pPr lvl="2"/>
            <a:r>
              <a:rPr lang="en-US" dirty="0"/>
              <a:t>Use a secondary data structure to contain the items</a:t>
            </a:r>
          </a:p>
          <a:p>
            <a:pPr lvl="3"/>
            <a:r>
              <a:rPr lang="en-US" dirty="0"/>
              <a:t>E.g. each index in the hash table is itself a linked list</a:t>
            </a:r>
          </a:p>
          <a:p>
            <a:pPr lvl="1"/>
            <a:r>
              <a:rPr lang="en-US" dirty="0"/>
              <a:t>Open Addressing</a:t>
            </a:r>
          </a:p>
          <a:p>
            <a:pPr lvl="2"/>
            <a:r>
              <a:rPr lang="en-US" dirty="0"/>
              <a:t>Use a different spot in the table instead</a:t>
            </a:r>
          </a:p>
          <a:p>
            <a:pPr lvl="3"/>
            <a:r>
              <a:rPr lang="en-US" dirty="0"/>
              <a:t>Linear Probing</a:t>
            </a:r>
          </a:p>
          <a:p>
            <a:pPr lvl="3"/>
            <a:r>
              <a:rPr lang="en-US" dirty="0"/>
              <a:t>Quadratic Probing</a:t>
            </a:r>
          </a:p>
          <a:p>
            <a:pPr lvl="3"/>
            <a:r>
              <a:rPr lang="en-US" dirty="0"/>
              <a:t>Double Hashing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 descr="An empty array of size 10">
            <a:extLst>
              <a:ext uri="{FF2B5EF4-FFF2-40B4-BE49-F238E27FC236}">
                <a16:creationId xmlns:a16="http://schemas.microsoft.com/office/drawing/2014/main" id="{AF91B734-73D3-DC0E-2EA2-99B52DE40162}"/>
              </a:ext>
            </a:extLst>
          </p:cNvPr>
          <p:cNvGrpSpPr/>
          <p:nvPr/>
        </p:nvGrpSpPr>
        <p:grpSpPr>
          <a:xfrm>
            <a:off x="5389880" y="5395595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EBAB576A-E277-4D44-8605-52AA1885F28A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B6B729D-973C-9729-632E-7734BF046430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D280AE4-DF69-9BCF-A1E0-3A8E6BE2B33B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9B8C4FDE-B0DE-2771-370F-1A0C867096C0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7B97DC60-EB0D-24EA-F496-C00651236C4A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18589CB5-BA80-50F5-226F-5781BC30B897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1334B41-6AC4-A0BD-25EF-9FB7C063565F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AA01879-292C-EAF8-264C-81133339D775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A0E7C03F-94AB-7223-381C-92C41393769B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75E6F94F-27FE-D263-E64E-FE7AB20BF7C9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F73501A-40F5-F49B-0791-7DCE4C018645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5C056CA-946D-B557-9168-1E9CA2B477B6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D2E4B604-A8C8-A753-DAD3-56463AC1B8B9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40D010B-46BA-24A7-2F9F-E2B5E82325AC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DE21E00-A30B-1A54-F38A-541C565F9340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4F2D1BF-F61C-68D8-1070-7FA83CFF1DF3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D8FBC60-940C-B628-8C12-BC09ED41F408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9443195-B9EA-DE7E-DBA2-00E011DBA1C2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800E23E-90B1-5279-C25A-4E2AC8972ED3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77FE1D7-CC95-D643-4744-7214AFBD5D15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DCB5281-E8A2-F396-0EC9-1F31090E63F7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ED01229-04B7-F7D8-4C7C-A8A02458CA1E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32833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F4894-2A49-82B5-C96E-DFA05D0FF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Chaining Insert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D5626-3246-1215-758C-CBB80CF69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insert </a:t>
            </a:r>
            <a:r>
              <a:rPr lang="en-US" dirty="0">
                <a:latin typeface="Consolas" panose="020B0609020204030204" pitchFamily="49" charset="0"/>
              </a:rPr>
              <a:t>k, v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Compute the index using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Add the key-value pair to the data structure at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</a:p>
          <a:p>
            <a:pPr lvl="1"/>
            <a:endParaRPr lang="en-US" dirty="0"/>
          </a:p>
        </p:txBody>
      </p:sp>
      <p:grpSp>
        <p:nvGrpSpPr>
          <p:cNvPr id="28" name="Group 27" descr="An example of a separate chaining hash table. It is an array, where some indices of the array have a reference to the front node of a linked list. Those linked lists contain key-value pairs.&#10;&#10;A separate chaining hashtable is an array of linked lists, where each linked list stores the key-value pairs for keys that map to that index.">
            <a:extLst>
              <a:ext uri="{FF2B5EF4-FFF2-40B4-BE49-F238E27FC236}">
                <a16:creationId xmlns:a16="http://schemas.microsoft.com/office/drawing/2014/main" id="{F0D0E908-65FA-3B86-F2C7-EB14E6925F15}"/>
              </a:ext>
            </a:extLst>
          </p:cNvPr>
          <p:cNvGrpSpPr/>
          <p:nvPr/>
        </p:nvGrpSpPr>
        <p:grpSpPr>
          <a:xfrm>
            <a:off x="5389880" y="3947797"/>
            <a:ext cx="6400800" cy="2545078"/>
            <a:chOff x="5389880" y="3947797"/>
            <a:chExt cx="6400800" cy="254507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8F7D1AD0-1B9E-412D-3A20-E79C7C02DFF4}"/>
                </a:ext>
              </a:extLst>
            </p:cNvPr>
            <p:cNvGrpSpPr/>
            <p:nvPr/>
          </p:nvGrpSpPr>
          <p:grpSpPr>
            <a:xfrm>
              <a:off x="5389880" y="5395595"/>
              <a:ext cx="6400800" cy="1097280"/>
              <a:chOff x="4953000" y="660717"/>
              <a:chExt cx="6400800" cy="109728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07386195-BD90-00BB-B11C-2E0A51EBF726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EA268444-E9D8-103A-F880-AB46C12BC769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2FE7D612-CC0B-0352-BEBB-325F28C5F24F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0094040C-B153-41DB-4A4A-4062B5FB7766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7086E2FC-87C5-76F1-BF3B-38BF8C1727B2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BBEE80FF-E49F-4242-CE72-CE8B36A51656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90C3ED64-7D18-86F3-420B-1C3D977FD624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71237C98-7B2E-9E91-022B-629C5413948D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B8E410D9-4E58-2B93-328E-E35FEF26D712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B5871046-D0CF-483C-3624-DB67CD874028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AE97B709-8E5C-B28D-C6FB-76F340883847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3E104D4D-BF21-079D-627C-D3EF4B58C1C9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B92CA787-F351-99CE-8252-3670679984A2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DFDE562F-FEFB-3C87-66C5-4FC515819004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10A1EED9-0D82-9636-8B98-6D690796FEDE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7BDFB5B6-896C-C056-1726-CBD6B12B0DE9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090583C2-0EFF-A52C-5C11-BC8107E92DD0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7B9558DB-4D3B-2005-36D4-28AC5C20D22A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B224E418-7E41-4486-364E-ACB18FBC9F01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4DEB544B-D1D8-EE6A-385C-E7D77E8C8DB1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1FE74979-FA11-F7E9-3C7A-3704658B6B39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3ED3DD26-95AB-A798-AE3E-AB168FC60C26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0C9EE3D-D77C-1669-D63E-C775BFAB8BA3}"/>
                </a:ext>
              </a:extLst>
            </p:cNvPr>
            <p:cNvSpPr/>
            <p:nvPr/>
          </p:nvSpPr>
          <p:spPr>
            <a:xfrm>
              <a:off x="6755765" y="4671696"/>
              <a:ext cx="468630" cy="4686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  <a:latin typeface="Consolas" panose="020B0609020204030204" pitchFamily="49" charset="0"/>
                </a:rPr>
                <a:t>k,v</a:t>
              </a:r>
              <a:endParaRPr lang="en-US" sz="12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4DC057F3-CE4E-FEA4-8BF7-41B10D3E6F86}"/>
                </a:ext>
              </a:extLst>
            </p:cNvPr>
            <p:cNvCxnSpPr>
              <a:cxnSpLocks/>
              <a:stCxn id="19" idx="0"/>
              <a:endCxn id="27" idx="2"/>
            </p:cNvCxnSpPr>
            <p:nvPr/>
          </p:nvCxnSpPr>
          <p:spPr>
            <a:xfrm flipV="1">
              <a:off x="6990080" y="5140326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549F27C-56EF-C166-BA10-B4920B8A79A7}"/>
                </a:ext>
              </a:extLst>
            </p:cNvPr>
            <p:cNvSpPr/>
            <p:nvPr/>
          </p:nvSpPr>
          <p:spPr>
            <a:xfrm>
              <a:off x="8703309" y="4671696"/>
              <a:ext cx="468630" cy="4686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  <a:latin typeface="Consolas" panose="020B0609020204030204" pitchFamily="49" charset="0"/>
                </a:rPr>
                <a:t>k,v</a:t>
              </a:r>
              <a:endParaRPr lang="en-US" sz="12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113F12D4-0282-8596-10ED-55462BC4C9AF}"/>
                </a:ext>
              </a:extLst>
            </p:cNvPr>
            <p:cNvCxnSpPr>
              <a:cxnSpLocks/>
              <a:endCxn id="31" idx="2"/>
            </p:cNvCxnSpPr>
            <p:nvPr/>
          </p:nvCxnSpPr>
          <p:spPr>
            <a:xfrm flipV="1">
              <a:off x="8937624" y="5140326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D82D35A-7B8F-9FB2-74C6-AA71BF05EB5A}"/>
                </a:ext>
              </a:extLst>
            </p:cNvPr>
            <p:cNvSpPr/>
            <p:nvPr/>
          </p:nvSpPr>
          <p:spPr>
            <a:xfrm>
              <a:off x="8703309" y="3947797"/>
              <a:ext cx="468630" cy="4686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  <a:latin typeface="Consolas" panose="020B0609020204030204" pitchFamily="49" charset="0"/>
                </a:rPr>
                <a:t>k,v</a:t>
              </a:r>
              <a:endParaRPr lang="en-US" sz="12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9F92726D-8930-6161-E4CD-6CD38D725815}"/>
                </a:ext>
              </a:extLst>
            </p:cNvPr>
            <p:cNvCxnSpPr>
              <a:cxnSpLocks/>
              <a:endCxn id="33" idx="2"/>
            </p:cNvCxnSpPr>
            <p:nvPr/>
          </p:nvCxnSpPr>
          <p:spPr>
            <a:xfrm flipV="1">
              <a:off x="8937624" y="4416427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43365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3AD86-1571-D6FB-228A-8B563D15E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(Map) ADT - Ordered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F7E85-C0B2-0941-5469-FBEF3EEEF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Contents:</a:t>
            </a:r>
          </a:p>
          <a:p>
            <a:pPr lvl="1"/>
            <a:r>
              <a:rPr lang="en-US" dirty="0"/>
              <a:t>Sets of </a:t>
            </a:r>
            <a:r>
              <a:rPr lang="en-US" dirty="0" err="1"/>
              <a:t>key+value</a:t>
            </a:r>
            <a:r>
              <a:rPr lang="en-US" dirty="0"/>
              <a:t> pairs</a:t>
            </a:r>
          </a:p>
          <a:p>
            <a:pPr lvl="1"/>
            <a:r>
              <a:rPr lang="en-US" dirty="0"/>
              <a:t>Keys must be comparable</a:t>
            </a:r>
          </a:p>
          <a:p>
            <a:r>
              <a:rPr lang="en-US" dirty="0"/>
              <a:t>Operations:</a:t>
            </a:r>
          </a:p>
          <a:p>
            <a:pPr lvl="1"/>
            <a:r>
              <a:rPr lang="en-US" dirty="0"/>
              <a:t>insert(key, value)</a:t>
            </a:r>
          </a:p>
          <a:p>
            <a:pPr lvl="2"/>
            <a:r>
              <a:rPr lang="en-US" dirty="0"/>
              <a:t>Adds the (</a:t>
            </a:r>
            <a:r>
              <a:rPr lang="en-US" dirty="0" err="1"/>
              <a:t>key,value</a:t>
            </a:r>
            <a:r>
              <a:rPr lang="en-US" dirty="0"/>
              <a:t>) pair into the dictionary</a:t>
            </a:r>
          </a:p>
          <a:p>
            <a:pPr lvl="2"/>
            <a:r>
              <a:rPr lang="en-US" dirty="0"/>
              <a:t>If the key already has a value, overwrite the old value</a:t>
            </a:r>
          </a:p>
          <a:p>
            <a:pPr lvl="3"/>
            <a:r>
              <a:rPr lang="en-US" dirty="0"/>
              <a:t>Consequence: Keys cannot be repeated</a:t>
            </a:r>
          </a:p>
          <a:p>
            <a:pPr lvl="1"/>
            <a:r>
              <a:rPr lang="en-US" dirty="0"/>
              <a:t>find(key)</a:t>
            </a:r>
          </a:p>
          <a:p>
            <a:pPr lvl="2"/>
            <a:r>
              <a:rPr lang="en-US" dirty="0"/>
              <a:t>Returns the value associated with the given key</a:t>
            </a:r>
          </a:p>
          <a:p>
            <a:pPr lvl="1"/>
            <a:r>
              <a:rPr lang="en-US" dirty="0"/>
              <a:t>delete(key)</a:t>
            </a:r>
          </a:p>
          <a:p>
            <a:pPr lvl="2"/>
            <a:r>
              <a:rPr lang="en-US" dirty="0"/>
              <a:t>Remove the key (and its associated value)</a:t>
            </a:r>
          </a:p>
        </p:txBody>
      </p:sp>
    </p:spTree>
    <p:extLst>
      <p:ext uri="{BB962C8B-B14F-4D97-AF65-F5344CB8AC3E}">
        <p14:creationId xmlns:p14="http://schemas.microsoft.com/office/powerpoint/2010/main" val="35689563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F4894-2A49-82B5-C96E-DFA05D0FF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Chaining Find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D5626-3246-1215-758C-CBB80CF69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find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Compute the index using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Call find with the key on the data structure at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endParaRPr lang="en-US" dirty="0"/>
          </a:p>
          <a:p>
            <a:pPr lvl="1"/>
            <a:endParaRPr lang="en-US" dirty="0"/>
          </a:p>
        </p:txBody>
      </p:sp>
      <p:grpSp>
        <p:nvGrpSpPr>
          <p:cNvPr id="28" name="Group 27" descr="An example of a separate chaining hash table. It is an array, where some indices of the array have a reference to the front node of a linked list. Those linked lists contain key-value pairs.&#10;&#10;A separate chaining hashtable is an array of linked lists, where each linked list stores the key-value pairs for keys that map to that index.">
            <a:extLst>
              <a:ext uri="{FF2B5EF4-FFF2-40B4-BE49-F238E27FC236}">
                <a16:creationId xmlns:a16="http://schemas.microsoft.com/office/drawing/2014/main" id="{704D9272-389E-D58A-0B56-E0F660DB9F59}"/>
              </a:ext>
            </a:extLst>
          </p:cNvPr>
          <p:cNvGrpSpPr/>
          <p:nvPr/>
        </p:nvGrpSpPr>
        <p:grpSpPr>
          <a:xfrm>
            <a:off x="5389880" y="3947797"/>
            <a:ext cx="6400800" cy="2545078"/>
            <a:chOff x="5389880" y="3947797"/>
            <a:chExt cx="6400800" cy="254507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8F7D1AD0-1B9E-412D-3A20-E79C7C02DFF4}"/>
                </a:ext>
              </a:extLst>
            </p:cNvPr>
            <p:cNvGrpSpPr/>
            <p:nvPr/>
          </p:nvGrpSpPr>
          <p:grpSpPr>
            <a:xfrm>
              <a:off x="5389880" y="5395595"/>
              <a:ext cx="6400800" cy="1097280"/>
              <a:chOff x="4953000" y="660717"/>
              <a:chExt cx="6400800" cy="109728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07386195-BD90-00BB-B11C-2E0A51EBF726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EA268444-E9D8-103A-F880-AB46C12BC769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2FE7D612-CC0B-0352-BEBB-325F28C5F24F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0094040C-B153-41DB-4A4A-4062B5FB7766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7086E2FC-87C5-76F1-BF3B-38BF8C1727B2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BBEE80FF-E49F-4242-CE72-CE8B36A51656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90C3ED64-7D18-86F3-420B-1C3D977FD624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71237C98-7B2E-9E91-022B-629C5413948D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B8E410D9-4E58-2B93-328E-E35FEF26D712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B5871046-D0CF-483C-3624-DB67CD874028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AE97B709-8E5C-B28D-C6FB-76F340883847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3E104D4D-BF21-079D-627C-D3EF4B58C1C9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B92CA787-F351-99CE-8252-3670679984A2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DFDE562F-FEFB-3C87-66C5-4FC515819004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10A1EED9-0D82-9636-8B98-6D690796FEDE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7BDFB5B6-896C-C056-1726-CBD6B12B0DE9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090583C2-0EFF-A52C-5C11-BC8107E92DD0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7B9558DB-4D3B-2005-36D4-28AC5C20D22A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B224E418-7E41-4486-364E-ACB18FBC9F01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4DEB544B-D1D8-EE6A-385C-E7D77E8C8DB1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1FE74979-FA11-F7E9-3C7A-3704658B6B39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3ED3DD26-95AB-A798-AE3E-AB168FC60C26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0C9EE3D-D77C-1669-D63E-C775BFAB8BA3}"/>
                </a:ext>
              </a:extLst>
            </p:cNvPr>
            <p:cNvSpPr/>
            <p:nvPr/>
          </p:nvSpPr>
          <p:spPr>
            <a:xfrm>
              <a:off x="6755765" y="4671696"/>
              <a:ext cx="468630" cy="4686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  <a:latin typeface="Consolas" panose="020B0609020204030204" pitchFamily="49" charset="0"/>
                </a:rPr>
                <a:t>k,v</a:t>
              </a:r>
              <a:endParaRPr lang="en-US" sz="12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4DC057F3-CE4E-FEA4-8BF7-41B10D3E6F86}"/>
                </a:ext>
              </a:extLst>
            </p:cNvPr>
            <p:cNvCxnSpPr>
              <a:cxnSpLocks/>
              <a:stCxn id="19" idx="0"/>
              <a:endCxn id="27" idx="2"/>
            </p:cNvCxnSpPr>
            <p:nvPr/>
          </p:nvCxnSpPr>
          <p:spPr>
            <a:xfrm flipV="1">
              <a:off x="6990080" y="5140326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549F27C-56EF-C166-BA10-B4920B8A79A7}"/>
                </a:ext>
              </a:extLst>
            </p:cNvPr>
            <p:cNvSpPr/>
            <p:nvPr/>
          </p:nvSpPr>
          <p:spPr>
            <a:xfrm>
              <a:off x="8703309" y="4671696"/>
              <a:ext cx="468630" cy="4686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  <a:latin typeface="Consolas" panose="020B0609020204030204" pitchFamily="49" charset="0"/>
                </a:rPr>
                <a:t>k,v</a:t>
              </a:r>
              <a:endParaRPr lang="en-US" sz="12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113F12D4-0282-8596-10ED-55462BC4C9AF}"/>
                </a:ext>
              </a:extLst>
            </p:cNvPr>
            <p:cNvCxnSpPr>
              <a:cxnSpLocks/>
              <a:endCxn id="31" idx="2"/>
            </p:cNvCxnSpPr>
            <p:nvPr/>
          </p:nvCxnSpPr>
          <p:spPr>
            <a:xfrm flipV="1">
              <a:off x="8937624" y="5140326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D82D35A-7B8F-9FB2-74C6-AA71BF05EB5A}"/>
                </a:ext>
              </a:extLst>
            </p:cNvPr>
            <p:cNvSpPr/>
            <p:nvPr/>
          </p:nvSpPr>
          <p:spPr>
            <a:xfrm>
              <a:off x="8703309" y="3947797"/>
              <a:ext cx="468630" cy="4686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  <a:latin typeface="Consolas" panose="020B0609020204030204" pitchFamily="49" charset="0"/>
                </a:rPr>
                <a:t>k,v</a:t>
              </a:r>
              <a:endParaRPr lang="en-US" sz="12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9F92726D-8930-6161-E4CD-6CD38D725815}"/>
                </a:ext>
              </a:extLst>
            </p:cNvPr>
            <p:cNvCxnSpPr>
              <a:cxnSpLocks/>
              <a:endCxn id="33" idx="2"/>
            </p:cNvCxnSpPr>
            <p:nvPr/>
          </p:nvCxnSpPr>
          <p:spPr>
            <a:xfrm flipV="1">
              <a:off x="8937624" y="4416427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108361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F4894-2A49-82B5-C96E-DFA05D0FF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Chaining Delete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D5626-3246-1215-758C-CBB80CF69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delete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Compute the index using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Call delete with the key on the data structure at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endParaRPr lang="en-US" dirty="0"/>
          </a:p>
          <a:p>
            <a:pPr lvl="1"/>
            <a:endParaRPr lang="en-US" dirty="0"/>
          </a:p>
        </p:txBody>
      </p:sp>
      <p:grpSp>
        <p:nvGrpSpPr>
          <p:cNvPr id="4" name="Group 3" descr="An example of a separate chaining hash table. It is an array, where some indices of the array have a reference to the front node of a linked list. Those linked lists contain key-value pairs.&#10;&#10;A separate chaining hashtable is an array of linked lists, where each linked list stores the key-value pairs for keys that map to that index.">
            <a:extLst>
              <a:ext uri="{FF2B5EF4-FFF2-40B4-BE49-F238E27FC236}">
                <a16:creationId xmlns:a16="http://schemas.microsoft.com/office/drawing/2014/main" id="{C50485C1-971C-8906-53EB-58262418D02F}"/>
              </a:ext>
            </a:extLst>
          </p:cNvPr>
          <p:cNvGrpSpPr/>
          <p:nvPr/>
        </p:nvGrpSpPr>
        <p:grpSpPr>
          <a:xfrm>
            <a:off x="5389880" y="3947797"/>
            <a:ext cx="6400800" cy="2545078"/>
            <a:chOff x="5389880" y="3947797"/>
            <a:chExt cx="6400800" cy="2545078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991ECDB6-DBDB-A8C5-13B8-D40E0B56F6CF}"/>
                </a:ext>
              </a:extLst>
            </p:cNvPr>
            <p:cNvGrpSpPr/>
            <p:nvPr/>
          </p:nvGrpSpPr>
          <p:grpSpPr>
            <a:xfrm>
              <a:off x="5389880" y="5395595"/>
              <a:ext cx="6400800" cy="1097280"/>
              <a:chOff x="4953000" y="660717"/>
              <a:chExt cx="6400800" cy="1097280"/>
            </a:xfrm>
          </p:grpSpPr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1AA78154-D2A0-BF2C-9B37-89A4A1379974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2B331FF7-4ADF-F5C5-5A92-E2E26C322D81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343150A1-3A0C-0E2E-806A-D901BAA46E5C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07FA6F73-9326-7623-286F-F79D18C948C5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4B00C70B-769B-1252-448C-DD9A7F25B82A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5A2345D6-30A8-DE1D-1642-CCCCDFD9C13C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D9FD4096-164B-4E14-BE95-4D30896294AD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85C0D695-3EA8-5B0F-C8B5-F6B37DA781FD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364378A1-329E-3EB3-A369-D972CA452FA1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01D4BB78-3629-F57F-7936-EEB4230E3113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D5268C3D-BFFE-225B-A692-AF99650934DB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44B1FA29-7E34-0841-EC22-1222491D9C3E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EA02254A-91CA-3383-8EF6-F5AAF94312F5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2117B7E3-7CA7-C371-0E02-C5C5A9B5A6B6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31CDC39D-5234-7CFE-F9A7-BFA74A9CBB84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A7FECAC9-D12D-95A0-AB8A-DD19A4DFF49A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931F0E9C-6E2C-32C5-2754-D26A3538B18C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D6D4FDA9-756B-31B1-096F-002F125364F4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AB26DF93-8ABD-57E7-3342-E8BB1220BBEA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F9BDE1C0-1567-F432-BFC9-5D6917EBB1F1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94E56DA0-CB51-CD5D-0F83-6A455B6DB6CA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4FA49A12-E978-D7D8-6386-D6286151FBC2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8BF4F05-1F9D-06B3-2DDC-C289E853CCE0}"/>
                </a:ext>
              </a:extLst>
            </p:cNvPr>
            <p:cNvSpPr/>
            <p:nvPr/>
          </p:nvSpPr>
          <p:spPr>
            <a:xfrm>
              <a:off x="6755765" y="4671696"/>
              <a:ext cx="468630" cy="4686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  <a:latin typeface="Consolas" panose="020B0609020204030204" pitchFamily="49" charset="0"/>
                </a:rPr>
                <a:t>k,v</a:t>
              </a:r>
              <a:endParaRPr lang="en-US" sz="12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0787E9B0-35F3-4A63-957F-9FA7F2B518A2}"/>
                </a:ext>
              </a:extLst>
            </p:cNvPr>
            <p:cNvCxnSpPr>
              <a:cxnSpLocks/>
              <a:stCxn id="48" idx="0"/>
              <a:endCxn id="56" idx="2"/>
            </p:cNvCxnSpPr>
            <p:nvPr/>
          </p:nvCxnSpPr>
          <p:spPr>
            <a:xfrm flipV="1">
              <a:off x="6990080" y="5140326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8099790F-4528-AB94-CDB3-F6CC4231DE2C}"/>
                </a:ext>
              </a:extLst>
            </p:cNvPr>
            <p:cNvSpPr/>
            <p:nvPr/>
          </p:nvSpPr>
          <p:spPr>
            <a:xfrm>
              <a:off x="8703309" y="4671696"/>
              <a:ext cx="468630" cy="4686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  <a:latin typeface="Consolas" panose="020B0609020204030204" pitchFamily="49" charset="0"/>
                </a:rPr>
                <a:t>k,v</a:t>
              </a:r>
              <a:endParaRPr lang="en-US" sz="12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B0104CAB-B7CB-EF56-EAD8-BC0CD889224E}"/>
                </a:ext>
              </a:extLst>
            </p:cNvPr>
            <p:cNvCxnSpPr>
              <a:cxnSpLocks/>
              <a:endCxn id="58" idx="2"/>
            </p:cNvCxnSpPr>
            <p:nvPr/>
          </p:nvCxnSpPr>
          <p:spPr>
            <a:xfrm flipV="1">
              <a:off x="8937624" y="5140326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E13C852-F822-AC77-8026-CE353C7665DD}"/>
                </a:ext>
              </a:extLst>
            </p:cNvPr>
            <p:cNvSpPr/>
            <p:nvPr/>
          </p:nvSpPr>
          <p:spPr>
            <a:xfrm>
              <a:off x="8703309" y="3947797"/>
              <a:ext cx="468630" cy="4686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  <a:latin typeface="Consolas" panose="020B0609020204030204" pitchFamily="49" charset="0"/>
                </a:rPr>
                <a:t>k,v</a:t>
              </a:r>
              <a:endParaRPr lang="en-US" sz="12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51ADFC5-0306-0154-E32F-D9B258F02E0B}"/>
                </a:ext>
              </a:extLst>
            </p:cNvPr>
            <p:cNvCxnSpPr>
              <a:cxnSpLocks/>
              <a:endCxn id="60" idx="2"/>
            </p:cNvCxnSpPr>
            <p:nvPr/>
          </p:nvCxnSpPr>
          <p:spPr>
            <a:xfrm flipV="1">
              <a:off x="8937624" y="4416427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025342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208DC-CFA0-51FE-747F-B24C466E3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Running Time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71269A8-5366-06F8-EC79-56A7CF5C93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</a:t>
                </a:r>
                <a:r>
                  <a:rPr lang="en-US" b="1" dirty="0"/>
                  <a:t>load factor</a:t>
                </a:r>
                <a:r>
                  <a:rPr lang="en-US" dirty="0"/>
                  <a:t> of a hash table represents the average number of items per “bucket”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𝑙𝑒𝑛𝑔𝑡h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Assume we have a hash table that uses a linked-list for separate chaining</a:t>
                </a:r>
              </a:p>
              <a:p>
                <a:pPr lvl="1"/>
                <a:r>
                  <a:rPr lang="en-US" dirty="0"/>
                  <a:t>What is the expected number of comparisons needed in an unsuccessful find?</a:t>
                </a:r>
              </a:p>
              <a:p>
                <a:pPr lvl="2"/>
                <a:endParaRPr lang="en-US" dirty="0"/>
              </a:p>
              <a:p>
                <a:pPr lvl="1"/>
                <a:r>
                  <a:rPr lang="en-US" dirty="0"/>
                  <a:t>What is the expected number of comparisons needed in a successful find?</a:t>
                </a:r>
              </a:p>
              <a:p>
                <a:r>
                  <a:rPr lang="en-US" dirty="0"/>
                  <a:t>How can we make the expected running time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dirty="0"/>
                  <a:t>?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71269A8-5366-06F8-EC79-56A7CF5C93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2013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F8A99-EE1D-8BA1-BF8F-8AE8428FD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5739B-EF93-6D32-C090-5A36AA6BA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Running Time Analysis (Answers)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C46576E-E441-D262-342D-969920D971E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The </a:t>
                </a:r>
                <a:r>
                  <a:rPr lang="en-US" b="1" dirty="0"/>
                  <a:t>load factor</a:t>
                </a:r>
                <a:r>
                  <a:rPr lang="en-US" dirty="0"/>
                  <a:t> of a hash table represents the average number of items per “bucket”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𝑙𝑒𝑛𝑔𝑡h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Assume we have a hash table that uses a linked-list for separate chaining</a:t>
                </a:r>
              </a:p>
              <a:p>
                <a:pPr lvl="1"/>
                <a:r>
                  <a:rPr lang="en-US" dirty="0"/>
                  <a:t>What is the expected number of comparisons needed in an unsuccessful find?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What is the expected number of comparisons needed in a successful find?</a:t>
                </a:r>
              </a:p>
              <a:p>
                <a:pPr lvl="2"/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𝜆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How can we make the expected running time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dirty="0"/>
                  <a:t>?</a:t>
                </a:r>
              </a:p>
              <a:p>
                <a:pPr lvl="1"/>
                <a:r>
                  <a:rPr lang="en-US" dirty="0"/>
                  <a:t>Pick a constant value, resize the array whenever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exceeds that constant</a:t>
                </a:r>
              </a:p>
              <a:p>
                <a:pPr lvl="2"/>
                <a:r>
                  <a:rPr lang="en-US" dirty="0"/>
                  <a:t>We’ll talk about which constant we should pick later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C46576E-E441-D262-342D-969920D971E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 r="-1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39037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A separate chaining hash table of length 10. Index 2 of the array has 1 item, index 5 has 2 items, all other indices are empty.&#10;&#10;Because the total number of key-value pairs present is 3, and the length of the array is 10, the load factor is 3/10 = 0.3.">
            <a:extLst>
              <a:ext uri="{FF2B5EF4-FFF2-40B4-BE49-F238E27FC236}">
                <a16:creationId xmlns:a16="http://schemas.microsoft.com/office/drawing/2014/main" id="{F50E0FBA-6F79-02B9-10AD-EEAD859AE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Factor Example 1</a:t>
            </a:r>
          </a:p>
        </p:txBody>
      </p:sp>
      <p:grpSp>
        <p:nvGrpSpPr>
          <p:cNvPr id="33" name="Group 32" descr="A separate chaining hash table of length 10. Index 2 of the array has 1 item, index 5 has 2 items, all other indices are empty.&#10;&#10;Because the total number of key-value pairs present is 3, and the length of the array is 10, the load factor is 3/10 = 0.3.">
            <a:extLst>
              <a:ext uri="{FF2B5EF4-FFF2-40B4-BE49-F238E27FC236}">
                <a16:creationId xmlns:a16="http://schemas.microsoft.com/office/drawing/2014/main" id="{B3CE968D-5F5C-9F08-A69F-AF2588EBB0F0}"/>
              </a:ext>
            </a:extLst>
          </p:cNvPr>
          <p:cNvGrpSpPr/>
          <p:nvPr/>
        </p:nvGrpSpPr>
        <p:grpSpPr>
          <a:xfrm>
            <a:off x="3002280" y="1825625"/>
            <a:ext cx="6400800" cy="2545078"/>
            <a:chOff x="3002280" y="1825625"/>
            <a:chExt cx="6400800" cy="254507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263F0AD-B366-C970-FEE0-A04A115DD57E}"/>
                </a:ext>
              </a:extLst>
            </p:cNvPr>
            <p:cNvGrpSpPr/>
            <p:nvPr/>
          </p:nvGrpSpPr>
          <p:grpSpPr>
            <a:xfrm>
              <a:off x="3002280" y="3273423"/>
              <a:ext cx="6400800" cy="1097280"/>
              <a:chOff x="4953000" y="660717"/>
              <a:chExt cx="6400800" cy="109728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339C43E9-2D02-A0AE-77F2-A88FDACCC3C2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FF2AE310-76CF-A4D1-646A-CF24361BD1FB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E01462BD-18BE-92D9-F615-720C0D738196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D0EE0AF8-5E31-EE08-B930-3691FC794464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F55D9A24-F483-575F-AC5F-5F0956AC4284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5F202C58-CBB5-012D-D557-2A031682B6B5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F8089122-E844-682A-D3C8-8FEB69345244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E116D899-11B0-3132-F34D-1A8546F88966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F6F0C92C-0A6A-A736-6854-6B83789D1F32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110D7F84-AB37-0A22-EEBF-60DCC570F6AE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81791840-5C39-5A87-C232-121A7EFD5A32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B4AC9D25-BE1B-EA8E-3CDF-55103A55DC69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7DE504D8-C13D-913E-0F85-BCB0208DE1BE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11517909-B239-ADEF-BE68-21168FF28B40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AF83179-0D61-6102-E798-298CCFBFBEBC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2E3EBF93-6D9A-6005-B678-19C29F8FB65E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8E42C8D5-406E-0A13-A085-6CA809BE4D2F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2020D2B5-E5BA-F903-664F-E14D4888F269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80F2615A-DEB3-179F-B749-F850767EF3A5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9186ADB1-F3AC-5513-3A43-A3DACE0EEBB3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C32600D7-9784-D14C-E329-06747D4BA920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3C19CA43-9C52-3476-02AB-173F335F4DCC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F2BE152A-DD21-A1D9-F9DB-36C450E2C305}"/>
                    </a:ext>
                  </a:extLst>
                </p:cNvPr>
                <p:cNvSpPr/>
                <p:nvPr/>
              </p:nvSpPr>
              <p:spPr>
                <a:xfrm>
                  <a:off x="4368165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F2BE152A-DD21-A1D9-F9DB-36C450E2C30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68165" y="2549524"/>
                  <a:ext cx="468630" cy="468630"/>
                </a:xfrm>
                <a:prstGeom prst="rect">
                  <a:avLst/>
                </a:prstGeom>
                <a:blipFill>
                  <a:blip r:embed="rId2"/>
                  <a:stretch>
                    <a:fillRect l="-102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BD6838AF-6EEE-FDD0-E016-B6452060B852}"/>
                </a:ext>
              </a:extLst>
            </p:cNvPr>
            <p:cNvCxnSpPr>
              <a:cxnSpLocks/>
              <a:stCxn id="19" idx="0"/>
              <a:endCxn id="27" idx="2"/>
            </p:cNvCxnSpPr>
            <p:nvPr/>
          </p:nvCxnSpPr>
          <p:spPr>
            <a:xfrm flipV="1">
              <a:off x="4602480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F26FCB5F-C80E-58DD-C419-EE8648D2A51C}"/>
                    </a:ext>
                  </a:extLst>
                </p:cNvPr>
                <p:cNvSpPr/>
                <p:nvPr/>
              </p:nvSpPr>
              <p:spPr>
                <a:xfrm>
                  <a:off x="6315709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F26FCB5F-C80E-58DD-C419-EE8648D2A51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5709" y="2549524"/>
                  <a:ext cx="468630" cy="468630"/>
                </a:xfrm>
                <a:prstGeom prst="rect">
                  <a:avLst/>
                </a:prstGeom>
                <a:blipFill>
                  <a:blip r:embed="rId3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26620DF4-C4AC-F0A0-8AF7-1B9AA29AE047}"/>
                </a:ext>
              </a:extLst>
            </p:cNvPr>
            <p:cNvCxnSpPr>
              <a:cxnSpLocks/>
              <a:endCxn id="29" idx="2"/>
            </p:cNvCxnSpPr>
            <p:nvPr/>
          </p:nvCxnSpPr>
          <p:spPr>
            <a:xfrm flipV="1">
              <a:off x="6550024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CA7CFFF-707E-EEF0-FCB3-F96A6B07358B}"/>
                    </a:ext>
                  </a:extLst>
                </p:cNvPr>
                <p:cNvSpPr/>
                <p:nvPr/>
              </p:nvSpPr>
              <p:spPr>
                <a:xfrm>
                  <a:off x="6315709" y="1825625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CA7CFFF-707E-EEF0-FCB3-F96A6B07358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5709" y="1825625"/>
                  <a:ext cx="468630" cy="468630"/>
                </a:xfrm>
                <a:prstGeom prst="rect">
                  <a:avLst/>
                </a:prstGeom>
                <a:blipFill>
                  <a:blip r:embed="rId4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56DDAB81-8C43-B648-39FE-E4FB6BFD9151}"/>
                </a:ext>
              </a:extLst>
            </p:cNvPr>
            <p:cNvCxnSpPr>
              <a:cxnSpLocks/>
              <a:endCxn id="31" idx="2"/>
            </p:cNvCxnSpPr>
            <p:nvPr/>
          </p:nvCxnSpPr>
          <p:spPr>
            <a:xfrm flipV="1">
              <a:off x="6550024" y="2294255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011380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E0FBA-6F79-02B9-10AD-EEAD859AE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Factor Example 2</a:t>
            </a:r>
          </a:p>
        </p:txBody>
      </p:sp>
      <p:grpSp>
        <p:nvGrpSpPr>
          <p:cNvPr id="43" name="Group 42" descr="A separate chaining hash table of length 10. Index 2 of the array has 1 item, index 5 has 3 items, index 9 has 4 items, all other indices are empty.&#10;&#10;Because the total number of key-value pairs present is 8, and the length of the array is 10, the load factor is 8/10 = 0.8.">
            <a:extLst>
              <a:ext uri="{FF2B5EF4-FFF2-40B4-BE49-F238E27FC236}">
                <a16:creationId xmlns:a16="http://schemas.microsoft.com/office/drawing/2014/main" id="{B40C2928-5E80-C549-6F11-BEA5EEA6BBD3}"/>
              </a:ext>
            </a:extLst>
          </p:cNvPr>
          <p:cNvGrpSpPr/>
          <p:nvPr/>
        </p:nvGrpSpPr>
        <p:grpSpPr>
          <a:xfrm>
            <a:off x="3002280" y="360998"/>
            <a:ext cx="6400800" cy="4009705"/>
            <a:chOff x="3002280" y="360998"/>
            <a:chExt cx="6400800" cy="400970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263F0AD-B366-C970-FEE0-A04A115DD57E}"/>
                </a:ext>
              </a:extLst>
            </p:cNvPr>
            <p:cNvGrpSpPr/>
            <p:nvPr/>
          </p:nvGrpSpPr>
          <p:grpSpPr>
            <a:xfrm>
              <a:off x="3002280" y="3273423"/>
              <a:ext cx="6400800" cy="1097280"/>
              <a:chOff x="4953000" y="660717"/>
              <a:chExt cx="6400800" cy="109728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339C43E9-2D02-A0AE-77F2-A88FDACCC3C2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FF2AE310-76CF-A4D1-646A-CF24361BD1FB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E01462BD-18BE-92D9-F615-720C0D738196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D0EE0AF8-5E31-EE08-B930-3691FC794464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F55D9A24-F483-575F-AC5F-5F0956AC4284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5F202C58-CBB5-012D-D557-2A031682B6B5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F8089122-E844-682A-D3C8-8FEB69345244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E116D899-11B0-3132-F34D-1A8546F88966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F6F0C92C-0A6A-A736-6854-6B83789D1F32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110D7F84-AB37-0A22-EEBF-60DCC570F6AE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81791840-5C39-5A87-C232-121A7EFD5A32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B4AC9D25-BE1B-EA8E-3CDF-55103A55DC69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7DE504D8-C13D-913E-0F85-BCB0208DE1BE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11517909-B239-ADEF-BE68-21168FF28B40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AF83179-0D61-6102-E798-298CCFBFBEBC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2E3EBF93-6D9A-6005-B678-19C29F8FB65E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8E42C8D5-406E-0A13-A085-6CA809BE4D2F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2020D2B5-E5BA-F903-664F-E14D4888F269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80F2615A-DEB3-179F-B749-F850767EF3A5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9186ADB1-F3AC-5513-3A43-A3DACE0EEBB3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C32600D7-9784-D14C-E329-06747D4BA920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3C19CA43-9C52-3476-02AB-173F335F4DCC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F2BE152A-DD21-A1D9-F9DB-36C450E2C305}"/>
                    </a:ext>
                  </a:extLst>
                </p:cNvPr>
                <p:cNvSpPr/>
                <p:nvPr/>
              </p:nvSpPr>
              <p:spPr>
                <a:xfrm>
                  <a:off x="4368165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F2BE152A-DD21-A1D9-F9DB-36C450E2C30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68165" y="2549524"/>
                  <a:ext cx="468630" cy="468630"/>
                </a:xfrm>
                <a:prstGeom prst="rect">
                  <a:avLst/>
                </a:prstGeom>
                <a:blipFill>
                  <a:blip r:embed="rId2"/>
                  <a:stretch>
                    <a:fillRect l="-102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BD6838AF-6EEE-FDD0-E016-B6452060B852}"/>
                </a:ext>
              </a:extLst>
            </p:cNvPr>
            <p:cNvCxnSpPr>
              <a:cxnSpLocks/>
              <a:stCxn id="19" idx="0"/>
              <a:endCxn id="27" idx="2"/>
            </p:cNvCxnSpPr>
            <p:nvPr/>
          </p:nvCxnSpPr>
          <p:spPr>
            <a:xfrm flipV="1">
              <a:off x="4602480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F26FCB5F-C80E-58DD-C419-EE8648D2A51C}"/>
                    </a:ext>
                  </a:extLst>
                </p:cNvPr>
                <p:cNvSpPr/>
                <p:nvPr/>
              </p:nvSpPr>
              <p:spPr>
                <a:xfrm>
                  <a:off x="6315709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F26FCB5F-C80E-58DD-C419-EE8648D2A51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5709" y="2549524"/>
                  <a:ext cx="468630" cy="468630"/>
                </a:xfrm>
                <a:prstGeom prst="rect">
                  <a:avLst/>
                </a:prstGeom>
                <a:blipFill>
                  <a:blip r:embed="rId3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26620DF4-C4AC-F0A0-8AF7-1B9AA29AE047}"/>
                </a:ext>
              </a:extLst>
            </p:cNvPr>
            <p:cNvCxnSpPr>
              <a:cxnSpLocks/>
              <a:endCxn id="29" idx="2"/>
            </p:cNvCxnSpPr>
            <p:nvPr/>
          </p:nvCxnSpPr>
          <p:spPr>
            <a:xfrm flipV="1">
              <a:off x="6550024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CA7CFFF-707E-EEF0-FCB3-F96A6B07358B}"/>
                    </a:ext>
                  </a:extLst>
                </p:cNvPr>
                <p:cNvSpPr/>
                <p:nvPr/>
              </p:nvSpPr>
              <p:spPr>
                <a:xfrm>
                  <a:off x="6315709" y="1825625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CA7CFFF-707E-EEF0-FCB3-F96A6B07358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5709" y="1825625"/>
                  <a:ext cx="468630" cy="468630"/>
                </a:xfrm>
                <a:prstGeom prst="rect">
                  <a:avLst/>
                </a:prstGeom>
                <a:blipFill>
                  <a:blip r:embed="rId4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56DDAB81-8C43-B648-39FE-E4FB6BFD9151}"/>
                </a:ext>
              </a:extLst>
            </p:cNvPr>
            <p:cNvCxnSpPr>
              <a:cxnSpLocks/>
              <a:endCxn id="31" idx="2"/>
            </p:cNvCxnSpPr>
            <p:nvPr/>
          </p:nvCxnSpPr>
          <p:spPr>
            <a:xfrm flipV="1">
              <a:off x="6550024" y="2294255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D26F0FDA-D34D-B8D0-9980-0ABC895BC06B}"/>
                    </a:ext>
                  </a:extLst>
                </p:cNvPr>
                <p:cNvSpPr/>
                <p:nvPr/>
              </p:nvSpPr>
              <p:spPr>
                <a:xfrm>
                  <a:off x="6315709" y="1101726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D26F0FDA-D34D-B8D0-9980-0ABC895BC06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5709" y="1101726"/>
                  <a:ext cx="468630" cy="468630"/>
                </a:xfrm>
                <a:prstGeom prst="rect">
                  <a:avLst/>
                </a:prstGeom>
                <a:blipFill>
                  <a:blip r:embed="rId5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0A352F6C-DE53-32FA-E0D5-C4BD09FE69CB}"/>
                </a:ext>
              </a:extLst>
            </p:cNvPr>
            <p:cNvCxnSpPr>
              <a:cxnSpLocks/>
              <a:endCxn id="33" idx="2"/>
            </p:cNvCxnSpPr>
            <p:nvPr/>
          </p:nvCxnSpPr>
          <p:spPr>
            <a:xfrm flipV="1">
              <a:off x="6550024" y="1570356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6C0B67D5-585B-A19C-12CE-7279BCB526D7}"/>
                    </a:ext>
                  </a:extLst>
                </p:cNvPr>
                <p:cNvSpPr/>
                <p:nvPr/>
              </p:nvSpPr>
              <p:spPr>
                <a:xfrm>
                  <a:off x="8834754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6C0B67D5-585B-A19C-12CE-7279BCB526D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34754" y="2549524"/>
                  <a:ext cx="468630" cy="468630"/>
                </a:xfrm>
                <a:prstGeom prst="rect">
                  <a:avLst/>
                </a:prstGeom>
                <a:blipFill>
                  <a:blip r:embed="rId6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25EAD4BB-F71C-4B78-6EE6-A124E0BA4014}"/>
                </a:ext>
              </a:extLst>
            </p:cNvPr>
            <p:cNvCxnSpPr>
              <a:cxnSpLocks/>
              <a:endCxn id="35" idx="2"/>
            </p:cNvCxnSpPr>
            <p:nvPr/>
          </p:nvCxnSpPr>
          <p:spPr>
            <a:xfrm flipV="1">
              <a:off x="9069069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E085C7EF-EC8A-9112-3297-6CC7CFC47952}"/>
                    </a:ext>
                  </a:extLst>
                </p:cNvPr>
                <p:cNvSpPr/>
                <p:nvPr/>
              </p:nvSpPr>
              <p:spPr>
                <a:xfrm>
                  <a:off x="8834754" y="1825625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E085C7EF-EC8A-9112-3297-6CC7CFC4795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34754" y="1825625"/>
                  <a:ext cx="468630" cy="468630"/>
                </a:xfrm>
                <a:prstGeom prst="rect">
                  <a:avLst/>
                </a:prstGeom>
                <a:blipFill>
                  <a:blip r:embed="rId7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393F4EF4-64CB-DDD5-DC1F-9C3F90800DD7}"/>
                </a:ext>
              </a:extLst>
            </p:cNvPr>
            <p:cNvCxnSpPr>
              <a:cxnSpLocks/>
              <a:endCxn id="37" idx="2"/>
            </p:cNvCxnSpPr>
            <p:nvPr/>
          </p:nvCxnSpPr>
          <p:spPr>
            <a:xfrm flipV="1">
              <a:off x="9069069" y="2294255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BC250B66-D88B-576F-2EE4-97FA99D031C8}"/>
                    </a:ext>
                  </a:extLst>
                </p:cNvPr>
                <p:cNvSpPr/>
                <p:nvPr/>
              </p:nvSpPr>
              <p:spPr>
                <a:xfrm>
                  <a:off x="8834754" y="1084897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BC250B66-D88B-576F-2EE4-97FA99D031C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34754" y="1084897"/>
                  <a:ext cx="468630" cy="468630"/>
                </a:xfrm>
                <a:prstGeom prst="rect">
                  <a:avLst/>
                </a:prstGeom>
                <a:blipFill>
                  <a:blip r:embed="rId8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187CECB3-6B1F-DDE3-F042-3FC3931A51F3}"/>
                </a:ext>
              </a:extLst>
            </p:cNvPr>
            <p:cNvCxnSpPr>
              <a:cxnSpLocks/>
              <a:endCxn id="39" idx="2"/>
            </p:cNvCxnSpPr>
            <p:nvPr/>
          </p:nvCxnSpPr>
          <p:spPr>
            <a:xfrm flipV="1">
              <a:off x="9069069" y="1553527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AC279382-C643-1AFC-B041-2C279813F34E}"/>
                    </a:ext>
                  </a:extLst>
                </p:cNvPr>
                <p:cNvSpPr/>
                <p:nvPr/>
              </p:nvSpPr>
              <p:spPr>
                <a:xfrm>
                  <a:off x="8834754" y="360998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AC279382-C643-1AFC-B041-2C279813F34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34754" y="360998"/>
                  <a:ext cx="468630" cy="468630"/>
                </a:xfrm>
                <a:prstGeom prst="rect">
                  <a:avLst/>
                </a:prstGeom>
                <a:blipFill>
                  <a:blip r:embed="rId9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801C2F5F-EF97-7D03-A3CD-00BF6AC7D8DF}"/>
                </a:ext>
              </a:extLst>
            </p:cNvPr>
            <p:cNvCxnSpPr>
              <a:cxnSpLocks/>
              <a:endCxn id="41" idx="2"/>
            </p:cNvCxnSpPr>
            <p:nvPr/>
          </p:nvCxnSpPr>
          <p:spPr>
            <a:xfrm flipV="1">
              <a:off x="9069069" y="829628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255617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E0FBA-6F79-02B9-10AD-EEAD859AE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Factor Example 3</a:t>
            </a:r>
          </a:p>
        </p:txBody>
      </p:sp>
      <p:grpSp>
        <p:nvGrpSpPr>
          <p:cNvPr id="57" name="Group 56" descr="A separate chaining hash table of length 10. Index 0 has 1 item, index 2 has 2 items, index 4 has 1 item, index 5 has 3 items, index 7 has 3 items, index 8 has 1 item, and index 9 has 4 items. All other indices are empty.&#10;&#10;Because the total number of key-value pairs present is 15, and the length of the array is 10, the load factor is 15/10 = 1.5.">
            <a:extLst>
              <a:ext uri="{FF2B5EF4-FFF2-40B4-BE49-F238E27FC236}">
                <a16:creationId xmlns:a16="http://schemas.microsoft.com/office/drawing/2014/main" id="{815CD5D2-D488-0B3B-0D69-B147C56F5636}"/>
              </a:ext>
            </a:extLst>
          </p:cNvPr>
          <p:cNvGrpSpPr/>
          <p:nvPr/>
        </p:nvGrpSpPr>
        <p:grpSpPr>
          <a:xfrm>
            <a:off x="3002280" y="360998"/>
            <a:ext cx="6400800" cy="4009705"/>
            <a:chOff x="3002280" y="360998"/>
            <a:chExt cx="6400800" cy="400970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263F0AD-B366-C970-FEE0-A04A115DD57E}"/>
                </a:ext>
              </a:extLst>
            </p:cNvPr>
            <p:cNvGrpSpPr/>
            <p:nvPr/>
          </p:nvGrpSpPr>
          <p:grpSpPr>
            <a:xfrm>
              <a:off x="3002280" y="3273423"/>
              <a:ext cx="6400800" cy="1097280"/>
              <a:chOff x="4953000" y="660717"/>
              <a:chExt cx="6400800" cy="109728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339C43E9-2D02-A0AE-77F2-A88FDACCC3C2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FF2AE310-76CF-A4D1-646A-CF24361BD1FB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E01462BD-18BE-92D9-F615-720C0D738196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D0EE0AF8-5E31-EE08-B930-3691FC794464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F55D9A24-F483-575F-AC5F-5F0956AC4284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5F202C58-CBB5-012D-D557-2A031682B6B5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F8089122-E844-682A-D3C8-8FEB69345244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E116D899-11B0-3132-F34D-1A8546F88966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F6F0C92C-0A6A-A736-6854-6B83789D1F32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110D7F84-AB37-0A22-EEBF-60DCC570F6AE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81791840-5C39-5A87-C232-121A7EFD5A32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B4AC9D25-BE1B-EA8E-3CDF-55103A55DC69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7DE504D8-C13D-913E-0F85-BCB0208DE1BE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11517909-B239-ADEF-BE68-21168FF28B40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AF83179-0D61-6102-E798-298CCFBFBEBC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2E3EBF93-6D9A-6005-B678-19C29F8FB65E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8E42C8D5-406E-0A13-A085-6CA809BE4D2F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2020D2B5-E5BA-F903-664F-E14D4888F269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80F2615A-DEB3-179F-B749-F850767EF3A5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9186ADB1-F3AC-5513-3A43-A3DACE0EEBB3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C32600D7-9784-D14C-E329-06747D4BA920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3C19CA43-9C52-3476-02AB-173F335F4DCC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F2BE152A-DD21-A1D9-F9DB-36C450E2C305}"/>
                    </a:ext>
                  </a:extLst>
                </p:cNvPr>
                <p:cNvSpPr/>
                <p:nvPr/>
              </p:nvSpPr>
              <p:spPr>
                <a:xfrm>
                  <a:off x="4368165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F2BE152A-DD21-A1D9-F9DB-36C450E2C30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68165" y="2549524"/>
                  <a:ext cx="468630" cy="468630"/>
                </a:xfrm>
                <a:prstGeom prst="rect">
                  <a:avLst/>
                </a:prstGeom>
                <a:blipFill>
                  <a:blip r:embed="rId2"/>
                  <a:stretch>
                    <a:fillRect l="-102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BD6838AF-6EEE-FDD0-E016-B6452060B852}"/>
                </a:ext>
              </a:extLst>
            </p:cNvPr>
            <p:cNvCxnSpPr>
              <a:cxnSpLocks/>
              <a:stCxn id="19" idx="0"/>
              <a:endCxn id="27" idx="2"/>
            </p:cNvCxnSpPr>
            <p:nvPr/>
          </p:nvCxnSpPr>
          <p:spPr>
            <a:xfrm flipV="1">
              <a:off x="4602480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F26FCB5F-C80E-58DD-C419-EE8648D2A51C}"/>
                    </a:ext>
                  </a:extLst>
                </p:cNvPr>
                <p:cNvSpPr/>
                <p:nvPr/>
              </p:nvSpPr>
              <p:spPr>
                <a:xfrm>
                  <a:off x="6315709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F26FCB5F-C80E-58DD-C419-EE8648D2A51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5709" y="2549524"/>
                  <a:ext cx="468630" cy="468630"/>
                </a:xfrm>
                <a:prstGeom prst="rect">
                  <a:avLst/>
                </a:prstGeom>
                <a:blipFill>
                  <a:blip r:embed="rId3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26620DF4-C4AC-F0A0-8AF7-1B9AA29AE047}"/>
                </a:ext>
              </a:extLst>
            </p:cNvPr>
            <p:cNvCxnSpPr>
              <a:cxnSpLocks/>
              <a:endCxn id="29" idx="2"/>
            </p:cNvCxnSpPr>
            <p:nvPr/>
          </p:nvCxnSpPr>
          <p:spPr>
            <a:xfrm flipV="1">
              <a:off x="6550024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CA7CFFF-707E-EEF0-FCB3-F96A6B07358B}"/>
                    </a:ext>
                  </a:extLst>
                </p:cNvPr>
                <p:cNvSpPr/>
                <p:nvPr/>
              </p:nvSpPr>
              <p:spPr>
                <a:xfrm>
                  <a:off x="6315709" y="1825625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CA7CFFF-707E-EEF0-FCB3-F96A6B07358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5709" y="1825625"/>
                  <a:ext cx="468630" cy="468630"/>
                </a:xfrm>
                <a:prstGeom prst="rect">
                  <a:avLst/>
                </a:prstGeom>
                <a:blipFill>
                  <a:blip r:embed="rId4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56DDAB81-8C43-B648-39FE-E4FB6BFD9151}"/>
                </a:ext>
              </a:extLst>
            </p:cNvPr>
            <p:cNvCxnSpPr>
              <a:cxnSpLocks/>
              <a:endCxn id="31" idx="2"/>
            </p:cNvCxnSpPr>
            <p:nvPr/>
          </p:nvCxnSpPr>
          <p:spPr>
            <a:xfrm flipV="1">
              <a:off x="6550024" y="2294255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D26F0FDA-D34D-B8D0-9980-0ABC895BC06B}"/>
                    </a:ext>
                  </a:extLst>
                </p:cNvPr>
                <p:cNvSpPr/>
                <p:nvPr/>
              </p:nvSpPr>
              <p:spPr>
                <a:xfrm>
                  <a:off x="6315709" y="1101726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D26F0FDA-D34D-B8D0-9980-0ABC895BC06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5709" y="1101726"/>
                  <a:ext cx="468630" cy="468630"/>
                </a:xfrm>
                <a:prstGeom prst="rect">
                  <a:avLst/>
                </a:prstGeom>
                <a:blipFill>
                  <a:blip r:embed="rId5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0A352F6C-DE53-32FA-E0D5-C4BD09FE69CB}"/>
                </a:ext>
              </a:extLst>
            </p:cNvPr>
            <p:cNvCxnSpPr>
              <a:cxnSpLocks/>
              <a:endCxn id="33" idx="2"/>
            </p:cNvCxnSpPr>
            <p:nvPr/>
          </p:nvCxnSpPr>
          <p:spPr>
            <a:xfrm flipV="1">
              <a:off x="6550024" y="1570356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6C0B67D5-585B-A19C-12CE-7279BCB526D7}"/>
                    </a:ext>
                  </a:extLst>
                </p:cNvPr>
                <p:cNvSpPr/>
                <p:nvPr/>
              </p:nvSpPr>
              <p:spPr>
                <a:xfrm>
                  <a:off x="8834754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6C0B67D5-585B-A19C-12CE-7279BCB526D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34754" y="2549524"/>
                  <a:ext cx="468630" cy="468630"/>
                </a:xfrm>
                <a:prstGeom prst="rect">
                  <a:avLst/>
                </a:prstGeom>
                <a:blipFill>
                  <a:blip r:embed="rId6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25EAD4BB-F71C-4B78-6EE6-A124E0BA4014}"/>
                </a:ext>
              </a:extLst>
            </p:cNvPr>
            <p:cNvCxnSpPr>
              <a:cxnSpLocks/>
              <a:endCxn id="35" idx="2"/>
            </p:cNvCxnSpPr>
            <p:nvPr/>
          </p:nvCxnSpPr>
          <p:spPr>
            <a:xfrm flipV="1">
              <a:off x="9069069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E085C7EF-EC8A-9112-3297-6CC7CFC47952}"/>
                    </a:ext>
                  </a:extLst>
                </p:cNvPr>
                <p:cNvSpPr/>
                <p:nvPr/>
              </p:nvSpPr>
              <p:spPr>
                <a:xfrm>
                  <a:off x="8834754" y="1825625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E085C7EF-EC8A-9112-3297-6CC7CFC4795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34754" y="1825625"/>
                  <a:ext cx="468630" cy="468630"/>
                </a:xfrm>
                <a:prstGeom prst="rect">
                  <a:avLst/>
                </a:prstGeom>
                <a:blipFill>
                  <a:blip r:embed="rId7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393F4EF4-64CB-DDD5-DC1F-9C3F90800DD7}"/>
                </a:ext>
              </a:extLst>
            </p:cNvPr>
            <p:cNvCxnSpPr>
              <a:cxnSpLocks/>
              <a:endCxn id="37" idx="2"/>
            </p:cNvCxnSpPr>
            <p:nvPr/>
          </p:nvCxnSpPr>
          <p:spPr>
            <a:xfrm flipV="1">
              <a:off x="9069069" y="2294255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BC250B66-D88B-576F-2EE4-97FA99D031C8}"/>
                    </a:ext>
                  </a:extLst>
                </p:cNvPr>
                <p:cNvSpPr/>
                <p:nvPr/>
              </p:nvSpPr>
              <p:spPr>
                <a:xfrm>
                  <a:off x="8834754" y="1084897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BC250B66-D88B-576F-2EE4-97FA99D031C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34754" y="1084897"/>
                  <a:ext cx="468630" cy="468630"/>
                </a:xfrm>
                <a:prstGeom prst="rect">
                  <a:avLst/>
                </a:prstGeom>
                <a:blipFill>
                  <a:blip r:embed="rId8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187CECB3-6B1F-DDE3-F042-3FC3931A51F3}"/>
                </a:ext>
              </a:extLst>
            </p:cNvPr>
            <p:cNvCxnSpPr>
              <a:cxnSpLocks/>
              <a:endCxn id="39" idx="2"/>
            </p:cNvCxnSpPr>
            <p:nvPr/>
          </p:nvCxnSpPr>
          <p:spPr>
            <a:xfrm flipV="1">
              <a:off x="9069069" y="1553527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AC279382-C643-1AFC-B041-2C279813F34E}"/>
                    </a:ext>
                  </a:extLst>
                </p:cNvPr>
                <p:cNvSpPr/>
                <p:nvPr/>
              </p:nvSpPr>
              <p:spPr>
                <a:xfrm>
                  <a:off x="8834754" y="360998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AC279382-C643-1AFC-B041-2C279813F34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34754" y="360998"/>
                  <a:ext cx="468630" cy="468630"/>
                </a:xfrm>
                <a:prstGeom prst="rect">
                  <a:avLst/>
                </a:prstGeom>
                <a:blipFill>
                  <a:blip r:embed="rId9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801C2F5F-EF97-7D03-A3CD-00BF6AC7D8DF}"/>
                </a:ext>
              </a:extLst>
            </p:cNvPr>
            <p:cNvCxnSpPr>
              <a:cxnSpLocks/>
              <a:endCxn id="41" idx="2"/>
            </p:cNvCxnSpPr>
            <p:nvPr/>
          </p:nvCxnSpPr>
          <p:spPr>
            <a:xfrm flipV="1">
              <a:off x="9069069" y="829628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303BAA4C-B007-C380-6D00-7D95F25871FA}"/>
                    </a:ext>
                  </a:extLst>
                </p:cNvPr>
                <p:cNvSpPr/>
                <p:nvPr/>
              </p:nvSpPr>
              <p:spPr>
                <a:xfrm>
                  <a:off x="4374197" y="1825625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303BAA4C-B007-C380-6D00-7D95F25871F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74197" y="1825625"/>
                  <a:ext cx="468630" cy="468630"/>
                </a:xfrm>
                <a:prstGeom prst="rect">
                  <a:avLst/>
                </a:prstGeom>
                <a:blipFill>
                  <a:blip r:embed="rId10"/>
                  <a:stretch>
                    <a:fillRect l="-102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E772FA18-6A5B-A1AF-51F3-05EBCDEAB760}"/>
                </a:ext>
              </a:extLst>
            </p:cNvPr>
            <p:cNvCxnSpPr>
              <a:cxnSpLocks/>
              <a:endCxn id="43" idx="2"/>
            </p:cNvCxnSpPr>
            <p:nvPr/>
          </p:nvCxnSpPr>
          <p:spPr>
            <a:xfrm flipV="1">
              <a:off x="4608512" y="2294255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DE2F806D-D1B1-DF73-6BDA-A4668BEDD6CA}"/>
                    </a:ext>
                  </a:extLst>
                </p:cNvPr>
                <p:cNvSpPr/>
                <p:nvPr/>
              </p:nvSpPr>
              <p:spPr>
                <a:xfrm>
                  <a:off x="5607366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DE2F806D-D1B1-DF73-6BDA-A4668BEDD6C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07366" y="2549524"/>
                  <a:ext cx="468630" cy="468630"/>
                </a:xfrm>
                <a:prstGeom prst="rect">
                  <a:avLst/>
                </a:prstGeom>
                <a:blipFill>
                  <a:blip r:embed="rId11"/>
                  <a:stretch>
                    <a:fillRect l="-101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43F82035-F31B-DDB2-87BB-A0A1AEB721D2}"/>
                </a:ext>
              </a:extLst>
            </p:cNvPr>
            <p:cNvCxnSpPr>
              <a:cxnSpLocks/>
              <a:endCxn id="45" idx="2"/>
            </p:cNvCxnSpPr>
            <p:nvPr/>
          </p:nvCxnSpPr>
          <p:spPr>
            <a:xfrm flipV="1">
              <a:off x="5841681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AE2D19C4-9589-8C78-5C2C-A7145D3AEBE5}"/>
                    </a:ext>
                  </a:extLst>
                </p:cNvPr>
                <p:cNvSpPr/>
                <p:nvPr/>
              </p:nvSpPr>
              <p:spPr>
                <a:xfrm>
                  <a:off x="7593010" y="256206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AE2D19C4-9589-8C78-5C2C-A7145D3AEBE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93010" y="2562064"/>
                  <a:ext cx="468630" cy="468630"/>
                </a:xfrm>
                <a:prstGeom prst="rect">
                  <a:avLst/>
                </a:prstGeom>
                <a:blipFill>
                  <a:blip r:embed="rId12"/>
                  <a:stretch>
                    <a:fillRect l="-102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70D314E1-854A-65E6-9B7F-C273F6FDE7DA}"/>
                </a:ext>
              </a:extLst>
            </p:cNvPr>
            <p:cNvCxnSpPr>
              <a:cxnSpLocks/>
              <a:endCxn id="47" idx="2"/>
            </p:cNvCxnSpPr>
            <p:nvPr/>
          </p:nvCxnSpPr>
          <p:spPr>
            <a:xfrm flipV="1">
              <a:off x="7827325" y="303069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4EF44CA0-7BB2-4E78-982C-D3C3E70B39E5}"/>
                    </a:ext>
                  </a:extLst>
                </p:cNvPr>
                <p:cNvSpPr/>
                <p:nvPr/>
              </p:nvSpPr>
              <p:spPr>
                <a:xfrm>
                  <a:off x="3126421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4EF44CA0-7BB2-4E78-982C-D3C3E70B39E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26421" y="2549524"/>
                  <a:ext cx="468630" cy="468630"/>
                </a:xfrm>
                <a:prstGeom prst="rect">
                  <a:avLst/>
                </a:prstGeom>
                <a:blipFill>
                  <a:blip r:embed="rId13"/>
                  <a:stretch>
                    <a:fillRect l="-101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DA668F0C-0B35-AA65-2737-CBC7BE8228E2}"/>
                </a:ext>
              </a:extLst>
            </p:cNvPr>
            <p:cNvCxnSpPr>
              <a:cxnSpLocks/>
              <a:endCxn id="49" idx="2"/>
            </p:cNvCxnSpPr>
            <p:nvPr/>
          </p:nvCxnSpPr>
          <p:spPr>
            <a:xfrm flipV="1">
              <a:off x="3360736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0A295C55-7A02-3F40-BBC1-E88C568E017D}"/>
                    </a:ext>
                  </a:extLst>
                </p:cNvPr>
                <p:cNvSpPr/>
                <p:nvPr/>
              </p:nvSpPr>
              <p:spPr>
                <a:xfrm>
                  <a:off x="7593010" y="1846579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0A295C55-7A02-3F40-BBC1-E88C568E017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93010" y="1846579"/>
                  <a:ext cx="468630" cy="468630"/>
                </a:xfrm>
                <a:prstGeom prst="rect">
                  <a:avLst/>
                </a:prstGeom>
                <a:blipFill>
                  <a:blip r:embed="rId14"/>
                  <a:stretch>
                    <a:fillRect l="-102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4F63374C-DE0C-C5B4-3F72-3B27EC9BC237}"/>
                </a:ext>
              </a:extLst>
            </p:cNvPr>
            <p:cNvCxnSpPr>
              <a:cxnSpLocks/>
              <a:endCxn id="51" idx="2"/>
            </p:cNvCxnSpPr>
            <p:nvPr/>
          </p:nvCxnSpPr>
          <p:spPr>
            <a:xfrm flipV="1">
              <a:off x="7827325" y="2315209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B473778A-2878-4EF8-9556-821A278D079D}"/>
                    </a:ext>
                  </a:extLst>
                </p:cNvPr>
                <p:cNvSpPr/>
                <p:nvPr/>
              </p:nvSpPr>
              <p:spPr>
                <a:xfrm>
                  <a:off x="8213090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B473778A-2878-4EF8-9556-821A278D079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13090" y="2549524"/>
                  <a:ext cx="468630" cy="468630"/>
                </a:xfrm>
                <a:prstGeom prst="rect">
                  <a:avLst/>
                </a:prstGeom>
                <a:blipFill>
                  <a:blip r:embed="rId15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A40B7F36-8C50-B7B5-8D5D-F7C2197D449B}"/>
                </a:ext>
              </a:extLst>
            </p:cNvPr>
            <p:cNvCxnSpPr>
              <a:cxnSpLocks/>
              <a:endCxn id="53" idx="2"/>
            </p:cNvCxnSpPr>
            <p:nvPr/>
          </p:nvCxnSpPr>
          <p:spPr>
            <a:xfrm flipV="1">
              <a:off x="8447405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1215489C-1C00-DF44-EE09-420899356F8E}"/>
                    </a:ext>
                  </a:extLst>
                </p:cNvPr>
                <p:cNvSpPr/>
                <p:nvPr/>
              </p:nvSpPr>
              <p:spPr>
                <a:xfrm>
                  <a:off x="7577135" y="1133157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1215489C-1C00-DF44-EE09-420899356F8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77135" y="1133157"/>
                  <a:ext cx="468630" cy="468630"/>
                </a:xfrm>
                <a:prstGeom prst="rect">
                  <a:avLst/>
                </a:prstGeom>
                <a:blipFill>
                  <a:blip r:embed="rId16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B8F43A32-977F-43FE-EAAB-FDBF4149C224}"/>
                </a:ext>
              </a:extLst>
            </p:cNvPr>
            <p:cNvCxnSpPr>
              <a:cxnSpLocks/>
              <a:endCxn id="55" idx="2"/>
            </p:cNvCxnSpPr>
            <p:nvPr/>
          </p:nvCxnSpPr>
          <p:spPr>
            <a:xfrm flipV="1">
              <a:off x="7811450" y="1601787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562744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FD21D-C91E-3FE2-2027-49433DFD6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Resolution: Linear Probing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C88E4-9BBE-71CC-681D-27A20BEEA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there’s a collision, use the next open space in the table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 descr="An empty hash table of size 10">
            <a:extLst>
              <a:ext uri="{FF2B5EF4-FFF2-40B4-BE49-F238E27FC236}">
                <a16:creationId xmlns:a16="http://schemas.microsoft.com/office/drawing/2014/main" id="{0E33847A-21B7-8D67-70E7-20697D5D828F}"/>
              </a:ext>
            </a:extLst>
          </p:cNvPr>
          <p:cNvGrpSpPr/>
          <p:nvPr/>
        </p:nvGrpSpPr>
        <p:grpSpPr>
          <a:xfrm>
            <a:off x="2895600" y="483806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72483E0-035B-552B-046B-B8CFCDDDA378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10A2255D-F389-165E-90CE-D5FDEDDAD427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9873DF17-BBDE-7098-679E-F718BD0005E3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7497686A-BF93-5D4B-62ED-13F2DCF99D21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3DB1FA2-F273-056C-0BC0-3CF45C0F23ED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EFCA446-C2F3-17AC-0BE3-69BCB6EC8B5A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9E15B43A-CE28-5824-C803-3DB155C25B9F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D50E83A-82AF-5B5F-4819-0B3B5A4A67D4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D477FBFB-DD77-940B-BBEF-1081F2AB4D8D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F54EC3AB-7728-01B1-C085-C01979A56E18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35AF9B6F-5851-F1D1-4A8F-611B3182AB28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6CBC511-68D6-8230-0208-019B6D43F0C0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EAA4797-6DEA-8CBE-BAC1-E915143B9341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F550FB6-B136-FD0A-CDFB-8DCF58F3E6BD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B75A14D9-1D9F-1F25-2689-4B160E4CD780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B50E096-C2C7-35F2-770A-652F4CB9C336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1390E29-9377-939E-4D08-909131F81DFA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18A230B-E4DC-C904-C2DD-D6BF5FD6E094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C3758B1-9087-D7B1-ABB7-BF5CFE288F86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C2C4802-4643-0124-1D32-E88B8617331A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34B46D2A-B3B0-8BFB-4118-5BA56C95DCC4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DB85716-D30D-EBB1-5947-E6BF559FAEB6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596017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EC209-91E7-39F7-4A4E-647F00B99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Insert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EF850-0680-6520-62A9-DA71336F1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insert </a:t>
            </a:r>
            <a:r>
              <a:rPr lang="en-US" dirty="0" err="1">
                <a:latin typeface="Consolas" panose="020B0609020204030204" pitchFamily="49" charset="0"/>
              </a:rPr>
              <a:t>k,v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Calculate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If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r>
              <a:rPr lang="en-US" dirty="0"/>
              <a:t> is occupied then try index </a:t>
            </a:r>
            <a:r>
              <a:rPr lang="en-US" dirty="0">
                <a:latin typeface="Consolas" panose="020B0609020204030204" pitchFamily="49" charset="0"/>
              </a:rPr>
              <a:t>(i+1)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If that is occupied try index </a:t>
            </a:r>
            <a:r>
              <a:rPr lang="en-US" dirty="0">
                <a:latin typeface="Consolas" panose="020B0609020204030204" pitchFamily="49" charset="0"/>
              </a:rPr>
              <a:t>(i+2)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If that is occupied try index </a:t>
            </a:r>
            <a:r>
              <a:rPr lang="en-US" dirty="0">
                <a:latin typeface="Consolas" panose="020B0609020204030204" pitchFamily="49" charset="0"/>
              </a:rPr>
              <a:t>(i+3)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…</a:t>
            </a:r>
          </a:p>
        </p:txBody>
      </p:sp>
      <p:grpSp>
        <p:nvGrpSpPr>
          <p:cNvPr id="4" name="Group 3" descr="An empty hash table of size 10">
            <a:extLst>
              <a:ext uri="{FF2B5EF4-FFF2-40B4-BE49-F238E27FC236}">
                <a16:creationId xmlns:a16="http://schemas.microsoft.com/office/drawing/2014/main" id="{A7F5364F-88DC-3F96-2BC8-BAFA44EC14BE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84DAC70-2D02-4363-C33E-910CC23D54FE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313EEE87-6AB8-548B-F84D-F081E8ECF76E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4FFA859-CE6A-3363-4D19-9CAB7D56F053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627DBA0-51B9-2EDB-EBA7-1E4A030D3BD3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4B5109F-FED7-B365-433C-F0CF16F73FD8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C3AF265-E570-4D67-F01B-B938693539B6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91A2D82-FDC4-EA2F-2A43-D14EA4AA9250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DEA582E-177A-FEBE-3F05-79B2349E7EED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9A7DDDD4-8D2E-F314-F507-8FA0016B4B5C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F9000BC-81DC-CE44-03EB-CDF8D357E516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5DF3124B-193F-D905-24FE-C943F42B8A33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56F3B3C3-578B-F0CF-7FDA-4D658EACB546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ECA0DCD-68D5-0470-BBE4-88793B346E25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49C5070-60AB-1BF9-E768-8ADCF618F29D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ABDDB81-53DE-3741-D996-1F287A6DDDBA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A6C8874-6AA8-354F-33B5-648D0C65EEE2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790C2C0-54CD-8E8A-29F1-4E4245996583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77B6A59-79DD-E078-29A8-28E65E272796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BC9E6AB-C5FC-2724-1BF9-D8BBC6BF709A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198A0B8-7969-41D6-DAFF-DB99A0ED3CF0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69979AC-43BC-32F9-927F-21D434B1657C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3FB1665-49F1-41F3-8E29-06DAC51EBB0E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343358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How to find?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C19AB-1C53-85A1-A3AF-83DFA61F9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you think?</a:t>
            </a:r>
          </a:p>
        </p:txBody>
      </p:sp>
      <p:grpSp>
        <p:nvGrpSpPr>
          <p:cNvPr id="4" name="Group 3" descr="An empty hash table of size 10">
            <a:extLst>
              <a:ext uri="{FF2B5EF4-FFF2-40B4-BE49-F238E27FC236}">
                <a16:creationId xmlns:a16="http://schemas.microsoft.com/office/drawing/2014/main" id="{81CB483B-1B51-81A4-998F-C18BDFC7A15B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59E03DE-9160-760E-CF86-C5941F904018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1FB13D3D-1B90-EAA5-7AFB-EA801C2BB03B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FE21E7F-24A9-345B-6179-CE9B6B64048E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8C08EC2F-4B9F-A549-E285-F42819929435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385E2DE-C98D-9B83-787C-CDCDA12EE202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C6E10180-6F3A-3B45-83C4-214CAC8D7CD9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B778B9FA-5B1A-6BAA-D0ED-497B6D233882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825C5EA0-74A9-C388-4C28-4D4F714373D5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F6DE8AEA-6615-91BD-FFF6-5CBC5567FDB2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58753DEE-E10D-C9D8-4695-E23D2D67AB45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96618187-A7D6-BE09-20B6-BAA91D197150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D31F8DB-D9C0-B9CB-3688-A3070BDBF18E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FB6E01C-853F-A01D-EC7F-ADF1B7503A78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5FC6836-E37B-902E-DCCA-42612165BE79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5BF1168-2CD5-0057-BC2B-4909F76A33DD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0BAE604-1186-0894-51A9-CDB7E3244583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C78DDE3-ACB7-0049-DED7-1DAD1BC7F508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B16DDB0-7B34-54E8-8893-11222F305B1A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C05449B-00C3-5D02-3BCE-87B9791D97FD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F1FDF2D-2EED-BE48-04B0-683CDAB71ABE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851D624-3FB9-0A77-322F-64E16B3803E0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EA3D70CC-3542-191B-70BD-13DD27D6CB44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39909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4CFD5-6174-1FD7-60B7-64E10B65B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Data Structures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7B359D6B-9B11-EAD4-2DE3-EB38FA61CE14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44661283"/>
                  </p:ext>
                </p:extLst>
              </p:nvPr>
            </p:nvGraphicFramePr>
            <p:xfrm>
              <a:off x="1485900" y="1988820"/>
              <a:ext cx="9220199" cy="340490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9212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193040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1798320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  <a:gridCol w="2499359">
                      <a:extLst>
                        <a:ext uri="{9D8B030D-6E8A-4147-A177-3AD203B41FA5}">
                          <a16:colId xmlns:a16="http://schemas.microsoft.com/office/drawing/2014/main" val="265108309"/>
                        </a:ext>
                      </a:extLst>
                    </a:gridCol>
                  </a:tblGrid>
                  <a:tr h="3902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find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delete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3902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(1)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3902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(1)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3902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3902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3902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Heap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68038284"/>
                      </a:ext>
                    </a:extLst>
                  </a:tr>
                  <a:tr h="3902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height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height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height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2073772"/>
                      </a:ext>
                    </a:extLst>
                  </a:tr>
                  <a:tr h="524548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AVL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75286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7B359D6B-9B11-EAD4-2DE3-EB38FA61CE14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44661283"/>
                  </p:ext>
                </p:extLst>
              </p:nvPr>
            </p:nvGraphicFramePr>
            <p:xfrm>
              <a:off x="1485900" y="1988820"/>
              <a:ext cx="9220199" cy="340490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9212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193040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1798320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  <a:gridCol w="2499359">
                      <a:extLst>
                        <a:ext uri="{9D8B030D-6E8A-4147-A177-3AD203B41FA5}">
                          <a16:colId xmlns:a16="http://schemas.microsoft.com/office/drawing/2014/main" val="26510830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find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delete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110448" r="-223975" b="-635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110448" r="-139865" b="-635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110448" r="-976" b="-6358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207353" r="-223975" b="-52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207353" r="-139865" b="-52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207353" r="-976" b="-5264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311940" r="-223975" b="-4343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311940" r="-139865" b="-4343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311940" r="-976" b="-43432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405882" r="-223975" b="-327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405882" r="-139865" b="-327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405882" r="-976" b="-3279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Heap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513433" r="-223975" b="-232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513433" r="-139865" b="-232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513433" r="-976" b="-23283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68038284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604412" r="-223975" b="-1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604412" r="-139865" b="-1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604412" r="-976" b="-1294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2073772"/>
                      </a:ext>
                    </a:extLst>
                  </a:tr>
                  <a:tr h="524548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AVL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556977" r="-223975" b="-23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556977" r="-139865" b="-23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556977" r="-976" b="-23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75286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796874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Find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7C19AB-1C53-85A1-A3AF-83DFA61F94B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To find key </a:t>
                </a:r>
                <a:r>
                  <a:rPr lang="en-US" dirty="0">
                    <a:latin typeface="Consolas" panose="020B0609020204030204" pitchFamily="49" charset="0"/>
                  </a:rPr>
                  <a:t>k</a:t>
                </a:r>
              </a:p>
              <a:p>
                <a:pPr lvl="1"/>
                <a:r>
                  <a:rPr lang="en-US" dirty="0"/>
                  <a:t>Calculate </a:t>
                </a:r>
                <a:r>
                  <a:rPr lang="en-US" dirty="0" err="1">
                    <a:latin typeface="Consolas" panose="020B0609020204030204" pitchFamily="49" charset="0"/>
                  </a:rPr>
                  <a:t>i</a:t>
                </a:r>
                <a:r>
                  <a:rPr lang="en-US" dirty="0">
                    <a:latin typeface="Consolas" panose="020B0609020204030204" pitchFamily="49" charset="0"/>
                  </a:rPr>
                  <a:t> = h(k) % </a:t>
                </a:r>
                <a:r>
                  <a:rPr lang="en-US" dirty="0" err="1">
                    <a:latin typeface="Consolas" panose="020B0609020204030204" pitchFamily="49" charset="0"/>
                  </a:rPr>
                  <a:t>table.length</a:t>
                </a:r>
                <a:endParaRPr lang="en-US" dirty="0"/>
              </a:p>
              <a:p>
                <a:pPr lvl="1"/>
                <a:r>
                  <a:rPr lang="en-US" dirty="0"/>
                  <a:t>If </a:t>
                </a:r>
                <a:r>
                  <a:rPr lang="en-US" sz="2000" dirty="0">
                    <a:solidFill>
                      <a:prstClr val="black"/>
                    </a:solidFill>
                    <a:latin typeface="Consolas" panose="020B0609020204030204" pitchFamily="49" charset="0"/>
                  </a:rPr>
                  <a:t>table[</a:t>
                </a:r>
                <a:r>
                  <a:rPr lang="en-US" sz="2000" dirty="0" err="1">
                    <a:solidFill>
                      <a:prstClr val="black"/>
                    </a:solidFill>
                    <a:latin typeface="Consolas" panose="020B0609020204030204" pitchFamily="49" charset="0"/>
                  </a:rPr>
                  <a:t>i</a:t>
                </a:r>
                <a:r>
                  <a:rPr lang="en-US" sz="2000" dirty="0">
                    <a:solidFill>
                      <a:prstClr val="black"/>
                    </a:solidFill>
                    <a:latin typeface="Consolas" panose="020B0609020204030204" pitchFamily="49" charset="0"/>
                  </a:rPr>
                  <a:t>] </a:t>
                </a:r>
                <a:r>
                  <a:rPr lang="en-US" dirty="0"/>
                  <a:t>is occupied but doesn’t have </a:t>
                </a:r>
                <a:r>
                  <a:rPr lang="en-US" dirty="0">
                    <a:latin typeface="Consolas" panose="020B0609020204030204" pitchFamily="49" charset="0"/>
                  </a:rPr>
                  <a:t>k</a:t>
                </a:r>
                <a:r>
                  <a:rPr lang="en-US" dirty="0"/>
                  <a:t>, check</a:t>
                </a:r>
                <a:r>
                  <a:rPr lang="en-US" sz="2000" dirty="0"/>
                  <a:t> </a:t>
                </a:r>
                <a:r>
                  <a:rPr lang="en-US" sz="2000" dirty="0">
                    <a:latin typeface="Consolas" panose="020B0609020204030204" pitchFamily="49" charset="0"/>
                  </a:rPr>
                  <a:t>(i+1) % </a:t>
                </a:r>
                <a:r>
                  <a:rPr lang="en-US" sz="2000" dirty="0" err="1">
                    <a:latin typeface="Consolas" panose="020B0609020204030204" pitchFamily="49" charset="0"/>
                  </a:rPr>
                  <a:t>table.length</a:t>
                </a:r>
                <a:endParaRPr lang="en-US" b="0" dirty="0"/>
              </a:p>
              <a:p>
                <a:pPr lvl="1"/>
                <a:r>
                  <a:rPr lang="en-US" dirty="0"/>
                  <a:t>If that is occupied and doesn’t contain </a:t>
                </a:r>
                <a:r>
                  <a:rPr lang="en-US" dirty="0">
                    <a:latin typeface="Consolas" panose="020B0609020204030204" pitchFamily="49" charset="0"/>
                  </a:rPr>
                  <a:t>k</a:t>
                </a:r>
                <a:r>
                  <a:rPr lang="en-US" dirty="0"/>
                  <a:t>, check </a:t>
                </a:r>
                <a:r>
                  <a:rPr lang="en-US" sz="2000" dirty="0">
                    <a:latin typeface="Consolas" panose="020B0609020204030204" pitchFamily="49" charset="0"/>
                  </a:rPr>
                  <a:t>(i+2) % </a:t>
                </a:r>
                <a:r>
                  <a:rPr lang="en-US" sz="2000" dirty="0" err="1">
                    <a:latin typeface="Consolas" panose="020B0609020204030204" pitchFamily="49" charset="0"/>
                  </a:rPr>
                  <a:t>table.length</a:t>
                </a:r>
                <a:endParaRPr lang="en-US" dirty="0"/>
              </a:p>
              <a:p>
                <a:pPr lvl="1"/>
                <a:r>
                  <a:rPr lang="en-US" dirty="0"/>
                  <a:t>If that is occupied and doesn’t contain </a:t>
                </a:r>
                <a:r>
                  <a:rPr lang="en-US" dirty="0">
                    <a:latin typeface="Consolas" panose="020B0609020204030204" pitchFamily="49" charset="0"/>
                  </a:rPr>
                  <a:t>k</a:t>
                </a:r>
                <a:r>
                  <a:rPr lang="en-US" dirty="0"/>
                  <a:t>, check </a:t>
                </a:r>
                <a:r>
                  <a:rPr lang="en-US" sz="1800" dirty="0">
                    <a:latin typeface="Consolas" panose="020B0609020204030204" pitchFamily="49" charset="0"/>
                  </a:rPr>
                  <a:t>(i+3) % </a:t>
                </a:r>
                <a:r>
                  <a:rPr lang="en-US" sz="1800" dirty="0" err="1">
                    <a:latin typeface="Consolas" panose="020B0609020204030204" pitchFamily="49" charset="0"/>
                  </a:rPr>
                  <a:t>table.length</a:t>
                </a:r>
                <a:endParaRPr lang="en-US" dirty="0"/>
              </a:p>
              <a:p>
                <a:pPr lvl="1"/>
                <a:r>
                  <a:rPr lang="en-US" dirty="0"/>
                  <a:t>Repeat until you either find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or else you reach an empty cell in the table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7C19AB-1C53-85A1-A3AF-83DFA61F94B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 descr="An empty hash table of size 10">
            <a:extLst>
              <a:ext uri="{FF2B5EF4-FFF2-40B4-BE49-F238E27FC236}">
                <a16:creationId xmlns:a16="http://schemas.microsoft.com/office/drawing/2014/main" id="{276BC9F7-99BA-B7BC-1AD2-84242D56EDF4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12EC1DB-D4A6-6B7B-7C6F-C60875C4B880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0F0BD263-8B0C-EE09-006A-586758C03449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1BCB131B-1A39-0FB0-EC28-AB2DC7165455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20065800-76F9-7D0C-E5B6-87020D3297B3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A775EEE-4045-A0E9-526E-AC2E4A2B220F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48B9BA47-C1A1-480B-FBD9-0B5D0C3FEC27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BB61FD45-4837-E870-55ED-6756EC2B5361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AEEA9484-5BD7-74CD-F516-9CC8D067DE6A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2F251C79-01BF-5C06-7487-02E695D99A4F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67AFA12-FBBE-9F99-7B1A-AE3BB7D429F8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1A245A2F-6564-4891-A90C-E3E2BF04E125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AE4A53B-9B6C-7B8D-8E87-A270ED0D10A3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BBD0B4C-F158-E738-E58A-1DA6795238D8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E8BF469-3A2B-FC51-C4A4-253D9013DAF7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9AC31F3-54B7-B947-0217-17FC02604175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6818FCD-6E83-A9BD-EAA4-3AAD7B03036B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9B224D1-EB59-30C6-540B-8994D7663CDC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C63F476A-B374-374B-789B-67414FC2A447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23329E1-825C-BBDB-1055-328D27B7B737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09B7E04-AA65-9DC6-22AD-B63B7FA8D350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F17D356-8CC5-C0AF-2880-5EE8F66A33EB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3BF3FBC-BB62-99F8-8361-7ECF47FBB82E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1411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6161F-3A16-4628-647F-940E2568D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30494"/>
            <a:ext cx="10515600" cy="1325563"/>
          </a:xfrm>
        </p:spPr>
        <p:txBody>
          <a:bodyPr/>
          <a:lstStyle/>
          <a:p>
            <a:r>
              <a:rPr lang="en-US" dirty="0"/>
              <a:t>BSTs and AVL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3CC4C-C542-CC16-6C0D-777C8B4FE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947" y="721454"/>
            <a:ext cx="11864829" cy="613654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Binary Search Tree:</a:t>
            </a:r>
          </a:p>
          <a:p>
            <a:pPr lvl="1"/>
            <a:r>
              <a:rPr lang="en-US" dirty="0"/>
              <a:t>A binary tree where for each node, all keys in its left subtree are smaller and all keys in its right subtree are larger</a:t>
            </a:r>
          </a:p>
          <a:p>
            <a:pPr lvl="1"/>
            <a:r>
              <a:rPr lang="en-US" dirty="0"/>
              <a:t>Find: </a:t>
            </a:r>
          </a:p>
          <a:p>
            <a:pPr lvl="2"/>
            <a:r>
              <a:rPr lang="en-US" dirty="0"/>
              <a:t>If it matches, return the value.</a:t>
            </a:r>
          </a:p>
          <a:p>
            <a:pPr lvl="2"/>
            <a:r>
              <a:rPr lang="en-US" dirty="0"/>
              <a:t>If the search key is less than the current node, look left. If it’s greater, look right. </a:t>
            </a:r>
          </a:p>
          <a:p>
            <a:pPr lvl="2"/>
            <a:r>
              <a:rPr lang="en-US" dirty="0"/>
              <a:t>If we reach an empty spot, find was unsuccessful </a:t>
            </a:r>
          </a:p>
          <a:p>
            <a:pPr lvl="1"/>
            <a:r>
              <a:rPr lang="en-US" dirty="0"/>
              <a:t>Insert: </a:t>
            </a:r>
          </a:p>
          <a:p>
            <a:pPr lvl="2"/>
            <a:r>
              <a:rPr lang="en-US" dirty="0"/>
              <a:t>Do a find, if it was successful then update the value</a:t>
            </a:r>
          </a:p>
          <a:p>
            <a:pPr lvl="2"/>
            <a:r>
              <a:rPr lang="en-US" dirty="0"/>
              <a:t>If it was unsuccessful, add a new node to the empty spot we found.</a:t>
            </a:r>
          </a:p>
          <a:p>
            <a:pPr lvl="1"/>
            <a:r>
              <a:rPr lang="en-US" dirty="0"/>
              <a:t>Delete:</a:t>
            </a:r>
          </a:p>
          <a:p>
            <a:pPr lvl="2"/>
            <a:r>
              <a:rPr lang="en-US" dirty="0"/>
              <a:t>If the deleted node is a leaf, just remove it</a:t>
            </a:r>
          </a:p>
          <a:p>
            <a:pPr lvl="2"/>
            <a:r>
              <a:rPr lang="en-US" dirty="0"/>
              <a:t>If the deleted node had one child, replace it with that one child</a:t>
            </a:r>
          </a:p>
          <a:p>
            <a:pPr lvl="2"/>
            <a:r>
              <a:rPr lang="en-US" dirty="0"/>
              <a:t>If the deleted node had 2 children, replace it with the largest key to the left</a:t>
            </a:r>
          </a:p>
          <a:p>
            <a:r>
              <a:rPr lang="en-US" dirty="0"/>
              <a:t>AVL Tree:</a:t>
            </a:r>
          </a:p>
          <a:p>
            <a:pPr lvl="1"/>
            <a:r>
              <a:rPr lang="en-US" dirty="0"/>
              <a:t>A binary search tree where for each node, the height of its left subtree and the height of its right subtree are off by at most 1.</a:t>
            </a:r>
          </a:p>
          <a:p>
            <a:pPr lvl="1"/>
            <a:r>
              <a:rPr lang="en-US" dirty="0"/>
              <a:t>Find:</a:t>
            </a:r>
          </a:p>
          <a:p>
            <a:pPr lvl="2"/>
            <a:r>
              <a:rPr lang="en-US" dirty="0"/>
              <a:t>Same as BST</a:t>
            </a:r>
          </a:p>
          <a:p>
            <a:pPr lvl="1"/>
            <a:r>
              <a:rPr lang="en-US" dirty="0"/>
              <a:t>Insert:</a:t>
            </a:r>
          </a:p>
          <a:p>
            <a:pPr lvl="2"/>
            <a:r>
              <a:rPr lang="en-US" dirty="0"/>
              <a:t>Do a BST insert, then rotate if tree is unbalanced (apply one LL, RR, LR, RL case) </a:t>
            </a:r>
          </a:p>
          <a:p>
            <a:pPr lvl="1"/>
            <a:r>
              <a:rPr lang="en-US" dirty="0"/>
              <a:t>Delete:</a:t>
            </a:r>
          </a:p>
          <a:p>
            <a:pPr lvl="2"/>
            <a:r>
              <a:rPr lang="en-US" dirty="0"/>
              <a:t>Do a BST delete, then rotate if the tree is unbalanced (apply LL, RR, LR, RL cases as needed from leaf to root)</a:t>
            </a:r>
          </a:p>
        </p:txBody>
      </p:sp>
    </p:spTree>
    <p:extLst>
      <p:ext uri="{BB962C8B-B14F-4D97-AF65-F5344CB8AC3E}">
        <p14:creationId xmlns:p14="http://schemas.microsoft.com/office/powerpoint/2010/main" val="3242925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2D0E8-F6DE-9B03-D0C9-FF8DBFE0E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Tree-based Dictionaries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37872-E8D2-4120-DAE9-44507A158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Red-Black Trees</a:t>
            </a:r>
          </a:p>
          <a:p>
            <a:pPr lvl="1"/>
            <a:r>
              <a:rPr lang="en-US" dirty="0"/>
              <a:t>Similar to AVL Trees in that we add shape rules to BSTs</a:t>
            </a:r>
          </a:p>
          <a:p>
            <a:pPr lvl="1"/>
            <a:r>
              <a:rPr lang="en-US" dirty="0"/>
              <a:t>More “relaxed” shape than an AVL Tree</a:t>
            </a:r>
          </a:p>
          <a:p>
            <a:pPr lvl="2"/>
            <a:r>
              <a:rPr lang="en-US" dirty="0"/>
              <a:t>Trees can be taller (though not asymptotically so)</a:t>
            </a:r>
          </a:p>
          <a:p>
            <a:pPr lvl="2"/>
            <a:r>
              <a:rPr lang="en-US" dirty="0"/>
              <a:t>Needs to move nodes less frequently</a:t>
            </a:r>
          </a:p>
          <a:p>
            <a:pPr lvl="1"/>
            <a:r>
              <a:rPr lang="en-US" dirty="0"/>
              <a:t>This is what Java’s </a:t>
            </a:r>
            <a:r>
              <a:rPr lang="en-US" dirty="0" err="1"/>
              <a:t>TreeMap</a:t>
            </a:r>
            <a:r>
              <a:rPr lang="en-US" dirty="0"/>
              <a:t> uses!</a:t>
            </a:r>
          </a:p>
          <a:p>
            <a:r>
              <a:rPr lang="en-US" dirty="0"/>
              <a:t>Tries</a:t>
            </a:r>
          </a:p>
          <a:p>
            <a:pPr lvl="1"/>
            <a:r>
              <a:rPr lang="en-US" dirty="0"/>
              <a:t>Similar to a Huffman Tree</a:t>
            </a:r>
          </a:p>
          <a:p>
            <a:pPr lvl="1"/>
            <a:r>
              <a:rPr lang="en-US" dirty="0"/>
              <a:t>Requires keys to be sequences (e.g. Strings)</a:t>
            </a:r>
          </a:p>
          <a:p>
            <a:pPr lvl="1"/>
            <a:r>
              <a:rPr lang="en-US" dirty="0"/>
              <a:t>Combines shared prefixes among keys to save space</a:t>
            </a:r>
          </a:p>
          <a:p>
            <a:pPr lvl="1"/>
            <a:r>
              <a:rPr lang="en-US" dirty="0"/>
              <a:t>Often used for text-based searches</a:t>
            </a:r>
          </a:p>
          <a:p>
            <a:pPr lvl="2"/>
            <a:r>
              <a:rPr lang="en-US" dirty="0"/>
              <a:t>Web search</a:t>
            </a:r>
          </a:p>
          <a:p>
            <a:pPr lvl="2"/>
            <a:r>
              <a:rPr lang="en-US" dirty="0"/>
              <a:t>Genomes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0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AFC2A-BFAD-154C-CB01-688AAE7FE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topic: Hash Tables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21A6D878-0A9C-88E0-BF73-13D0C8B95F0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82276767"/>
                  </p:ext>
                </p:extLst>
              </p:nvPr>
            </p:nvGraphicFramePr>
            <p:xfrm>
              <a:off x="1485900" y="1988820"/>
              <a:ext cx="9220199" cy="37033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9212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193040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1798320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  <a:gridCol w="2499359">
                      <a:extLst>
                        <a:ext uri="{9D8B030D-6E8A-4147-A177-3AD203B41FA5}">
                          <a16:colId xmlns:a16="http://schemas.microsoft.com/office/drawing/2014/main" val="26510830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find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delete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height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height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height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2073772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AVL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7528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Hash Table (Worst case)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8938781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Hash Table (Average)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3321211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21A6D878-0A9C-88E0-BF73-13D0C8B95F0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82276767"/>
                  </p:ext>
                </p:extLst>
              </p:nvPr>
            </p:nvGraphicFramePr>
            <p:xfrm>
              <a:off x="1485900" y="1988820"/>
              <a:ext cx="9220199" cy="37033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9212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193040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1798320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  <a:gridCol w="2499359">
                      <a:extLst>
                        <a:ext uri="{9D8B030D-6E8A-4147-A177-3AD203B41FA5}">
                          <a16:colId xmlns:a16="http://schemas.microsoft.com/office/drawing/2014/main" val="26510830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find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delete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110448" r="-223975" b="-735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110448" r="-139865" b="-735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110448" r="-976" b="-7358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207353" r="-223975" b="-6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207353" r="-139865" b="-6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207353" r="-976" b="-62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311940" r="-223975" b="-5343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311940" r="-139865" b="-5343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311940" r="-976" b="-53432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405882" r="-223975" b="-42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405882" r="-139865" b="-42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405882" r="-976" b="-4264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513433" r="-223975" b="-332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513433" r="-139865" b="-332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513433" r="-976" b="-33283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207377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AVL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604412" r="-223975" b="-227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604412" r="-139865" b="-227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604412" r="-976" b="-2279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752868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Hash Table (Worst case)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714925" r="-223975" b="-1313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714925" r="-139865" b="-1313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714925" r="-976" b="-1313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89387819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Hash Table (Average)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802941" r="-223975" b="-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802941" r="-139865" b="-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802941" r="-976" b="-294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3321211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79141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3AD86-1571-D6FB-228A-8B563D15E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(Map) ADT - Unordered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F7E85-C0B2-0941-5469-FBEF3EEEF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Contents:</a:t>
            </a:r>
          </a:p>
          <a:p>
            <a:pPr lvl="1"/>
            <a:r>
              <a:rPr lang="en-US" dirty="0"/>
              <a:t>Sets of </a:t>
            </a:r>
            <a:r>
              <a:rPr lang="en-US" dirty="0" err="1"/>
              <a:t>key+value</a:t>
            </a:r>
            <a:r>
              <a:rPr lang="en-US" dirty="0"/>
              <a:t> pairs</a:t>
            </a:r>
          </a:p>
          <a:p>
            <a:pPr lvl="1"/>
            <a:r>
              <a:rPr lang="en-US" strike="sngStrike" dirty="0"/>
              <a:t>Keys must be comparable</a:t>
            </a:r>
            <a:r>
              <a:rPr lang="en-US" dirty="0"/>
              <a:t> Keys have a hash function</a:t>
            </a:r>
          </a:p>
          <a:p>
            <a:r>
              <a:rPr lang="en-US" dirty="0"/>
              <a:t>Operations:</a:t>
            </a:r>
          </a:p>
          <a:p>
            <a:pPr lvl="1"/>
            <a:r>
              <a:rPr lang="en-US" dirty="0"/>
              <a:t>insert(key, value)</a:t>
            </a:r>
          </a:p>
          <a:p>
            <a:pPr lvl="2"/>
            <a:r>
              <a:rPr lang="en-US" dirty="0"/>
              <a:t>Adds the (</a:t>
            </a:r>
            <a:r>
              <a:rPr lang="en-US" dirty="0" err="1"/>
              <a:t>key,value</a:t>
            </a:r>
            <a:r>
              <a:rPr lang="en-US" dirty="0"/>
              <a:t>) pair into the dictionary</a:t>
            </a:r>
          </a:p>
          <a:p>
            <a:pPr lvl="2"/>
            <a:r>
              <a:rPr lang="en-US" dirty="0"/>
              <a:t>If the key already has a value, overwrite the old value</a:t>
            </a:r>
          </a:p>
          <a:p>
            <a:pPr lvl="3"/>
            <a:r>
              <a:rPr lang="en-US" dirty="0"/>
              <a:t>Consequence: Keys cannot be repeated</a:t>
            </a:r>
          </a:p>
          <a:p>
            <a:pPr lvl="1"/>
            <a:r>
              <a:rPr lang="en-US" dirty="0"/>
              <a:t>find(key)</a:t>
            </a:r>
          </a:p>
          <a:p>
            <a:pPr lvl="2"/>
            <a:r>
              <a:rPr lang="en-US" dirty="0"/>
              <a:t>Returns the value associated with the given key</a:t>
            </a:r>
          </a:p>
          <a:p>
            <a:pPr lvl="1"/>
            <a:r>
              <a:rPr lang="en-US" dirty="0"/>
              <a:t>delete(key)</a:t>
            </a:r>
          </a:p>
          <a:p>
            <a:pPr lvl="2"/>
            <a:r>
              <a:rPr lang="en-US" dirty="0"/>
              <a:t>Remove the key (and its associated value)</a:t>
            </a:r>
          </a:p>
        </p:txBody>
      </p:sp>
    </p:spTree>
    <p:extLst>
      <p:ext uri="{BB962C8B-B14F-4D97-AF65-F5344CB8AC3E}">
        <p14:creationId xmlns:p14="http://schemas.microsoft.com/office/powerpoint/2010/main" val="896701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0DB77-DDD6-216D-5A7F-9624A74B5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Best Dictionary Data Structure!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F5252-DE77-B3BA-209A-B950E3B03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Think of every key as a number</a:t>
            </a:r>
          </a:p>
          <a:p>
            <a:r>
              <a:rPr lang="en-US" dirty="0"/>
              <a:t>Give each key its own index in an array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insert(key, value){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arr</a:t>
            </a:r>
            <a:r>
              <a:rPr lang="en-US" dirty="0">
                <a:latin typeface="Consolas" panose="020B0609020204030204" pitchFamily="49" charset="0"/>
              </a:rPr>
              <a:t>[key]=value;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find(key){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  return </a:t>
            </a:r>
            <a:r>
              <a:rPr lang="en-US" dirty="0" err="1">
                <a:latin typeface="Consolas" panose="020B0609020204030204" pitchFamily="49" charset="0"/>
              </a:rPr>
              <a:t>arr</a:t>
            </a:r>
            <a:r>
              <a:rPr lang="en-US" dirty="0">
                <a:latin typeface="Consolas" panose="020B0609020204030204" pitchFamily="49" charset="0"/>
              </a:rPr>
              <a:t>[key];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delete(key){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arr</a:t>
            </a:r>
            <a:r>
              <a:rPr lang="en-US" dirty="0">
                <a:latin typeface="Consolas" panose="020B0609020204030204" pitchFamily="49" charset="0"/>
              </a:rPr>
              <a:t>[key] = null;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08483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B03B7-1A7C-BFE0-2142-D5F46F810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Problem?</a:t>
            </a:r>
          </a:p>
        </p:txBody>
      </p:sp>
      <p:pic>
        <p:nvPicPr>
          <p:cNvPr id="1026" name="Picture 2" descr="An aerial vies of an NSA data center that is estimated to have a few exabytes of memory storage space. The datacenter requires multiple warehouse-sized buildings.">
            <a:extLst>
              <a:ext uri="{FF2B5EF4-FFF2-40B4-BE49-F238E27FC236}">
                <a16:creationId xmlns:a16="http://schemas.microsoft.com/office/drawing/2014/main" id="{33789634-95FF-589B-DCA8-20F6EEB6F69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0" y="2305844"/>
            <a:ext cx="5080000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207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27923</TotalTime>
  <Words>2108</Words>
  <Application>Microsoft Office PowerPoint</Application>
  <PresentationFormat>Widescreen</PresentationFormat>
  <Paragraphs>462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Cambria Math</vt:lpstr>
      <vt:lpstr>Calibri</vt:lpstr>
      <vt:lpstr>Consolas</vt:lpstr>
      <vt:lpstr>Arial</vt:lpstr>
      <vt:lpstr>Aptos</vt:lpstr>
      <vt:lpstr>Calibri Light</vt:lpstr>
      <vt:lpstr>Office Theme</vt:lpstr>
      <vt:lpstr>CSE 332 Spring 2026 Lecture 10: hashing</vt:lpstr>
      <vt:lpstr>Dictionary (Map) ADT - Ordered</vt:lpstr>
      <vt:lpstr>Dictionary Data Structures</vt:lpstr>
      <vt:lpstr>BSTs and AVL Trees</vt:lpstr>
      <vt:lpstr>Other Tree-based Dictionaries</vt:lpstr>
      <vt:lpstr>Next topic: Hash Tables</vt:lpstr>
      <vt:lpstr>Dictionary (Map) ADT - Unordered</vt:lpstr>
      <vt:lpstr>The Best Dictionary Data Structure!</vt:lpstr>
      <vt:lpstr>Problem?</vt:lpstr>
      <vt:lpstr>Hash Tables</vt:lpstr>
      <vt:lpstr>Example</vt:lpstr>
      <vt:lpstr>What Influences Running time?</vt:lpstr>
      <vt:lpstr>Properties of a “Good” Hash</vt:lpstr>
      <vt:lpstr>A Bad Hash (and phone number trivia)</vt:lpstr>
      <vt:lpstr>Compare These Hash Functions (for strings)</vt:lpstr>
      <vt:lpstr>Properties of Those Example Hash Functions</vt:lpstr>
      <vt:lpstr>Ideal Insert procedure</vt:lpstr>
      <vt:lpstr>Collision Resolution</vt:lpstr>
      <vt:lpstr>Separate Chaining Insert</vt:lpstr>
      <vt:lpstr>Separate Chaining Find</vt:lpstr>
      <vt:lpstr>Separate Chaining Delete</vt:lpstr>
      <vt:lpstr>Formal Running Time Analysis</vt:lpstr>
      <vt:lpstr>Formal Running Time Analysis (Answers)</vt:lpstr>
      <vt:lpstr>Load Factor Example 1</vt:lpstr>
      <vt:lpstr>Load Factor Example 2</vt:lpstr>
      <vt:lpstr>Load Factor Example 3</vt:lpstr>
      <vt:lpstr>Collision Resolution: Linear Probing</vt:lpstr>
      <vt:lpstr>Linear Probing: Insert Procedure</vt:lpstr>
      <vt:lpstr>Linear Probing: How to find?</vt:lpstr>
      <vt:lpstr>Linear Probing: Find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332 Autumn 2023 Lecture 1: Intro to ADTs, Stacks, Queues</dc:title>
  <dc:creator>Nathan Brunelle</dc:creator>
  <cp:lastModifiedBy>Nathan Brunelle</cp:lastModifiedBy>
  <cp:revision>133</cp:revision>
  <dcterms:created xsi:type="dcterms:W3CDTF">2023-09-26T20:08:20Z</dcterms:created>
  <dcterms:modified xsi:type="dcterms:W3CDTF">2026-04-20T21:30:35Z</dcterms:modified>
</cp:coreProperties>
</file>