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9"/>
  </p:notesMasterIdLst>
  <p:sldIdLst>
    <p:sldId id="257" r:id="rId3"/>
    <p:sldId id="422" r:id="rId4"/>
    <p:sldId id="258" r:id="rId5"/>
    <p:sldId id="263" r:id="rId6"/>
    <p:sldId id="268" r:id="rId7"/>
    <p:sldId id="271" r:id="rId8"/>
    <p:sldId id="272" r:id="rId9"/>
    <p:sldId id="274" r:id="rId10"/>
    <p:sldId id="275" r:id="rId11"/>
    <p:sldId id="276" r:id="rId12"/>
    <p:sldId id="277" r:id="rId13"/>
    <p:sldId id="467" r:id="rId14"/>
    <p:sldId id="278" r:id="rId15"/>
    <p:sldId id="315" r:id="rId16"/>
    <p:sldId id="279" r:id="rId17"/>
    <p:sldId id="280" r:id="rId18"/>
    <p:sldId id="281" r:id="rId19"/>
    <p:sldId id="471" r:id="rId20"/>
    <p:sldId id="282" r:id="rId21"/>
    <p:sldId id="472" r:id="rId22"/>
    <p:sldId id="284" r:id="rId23"/>
    <p:sldId id="473" r:id="rId24"/>
    <p:sldId id="283" r:id="rId25"/>
    <p:sldId id="474" r:id="rId26"/>
    <p:sldId id="285" r:id="rId27"/>
    <p:sldId id="286" r:id="rId28"/>
    <p:sldId id="470" r:id="rId29"/>
    <p:sldId id="287" r:id="rId30"/>
    <p:sldId id="288" r:id="rId31"/>
    <p:sldId id="289" r:id="rId32"/>
    <p:sldId id="468" r:id="rId33"/>
    <p:sldId id="484" r:id="rId34"/>
    <p:sldId id="469" r:id="rId35"/>
    <p:sldId id="291" r:id="rId36"/>
    <p:sldId id="476" r:id="rId37"/>
    <p:sldId id="292" r:id="rId38"/>
    <p:sldId id="293" r:id="rId39"/>
    <p:sldId id="485" r:id="rId40"/>
    <p:sldId id="486" r:id="rId41"/>
    <p:sldId id="487" r:id="rId42"/>
    <p:sldId id="295" r:id="rId43"/>
    <p:sldId id="495" r:id="rId44"/>
    <p:sldId id="296" r:id="rId45"/>
    <p:sldId id="297" r:id="rId46"/>
    <p:sldId id="488" r:id="rId47"/>
    <p:sldId id="489" r:id="rId48"/>
    <p:sldId id="490" r:id="rId49"/>
    <p:sldId id="491" r:id="rId50"/>
    <p:sldId id="301" r:id="rId51"/>
    <p:sldId id="492" r:id="rId52"/>
    <p:sldId id="302" r:id="rId53"/>
    <p:sldId id="493" r:id="rId54"/>
    <p:sldId id="303" r:id="rId55"/>
    <p:sldId id="475" r:id="rId56"/>
    <p:sldId id="494" r:id="rId57"/>
    <p:sldId id="477" r:id="rId5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8285" autoAdjust="0"/>
  </p:normalViewPr>
  <p:slideViewPr>
    <p:cSldViewPr snapToGrid="0">
      <p:cViewPr varScale="1">
        <p:scale>
          <a:sx n="94" d="100"/>
          <a:sy n="94" d="100"/>
        </p:scale>
        <p:origin x="150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1AFC52-F46C-4845-B64D-0DCC1AECCCC6}" type="datetimeFigureOut">
              <a:rPr lang="en-US" smtClean="0"/>
              <a:t>10/16/2026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D97389-0441-4D4C-B013-3AC3B336705E}" type="slidenum">
              <a:rPr lang="en-US" smtClean="0"/>
              <a:t>‹#›</a:t>
            </a:fld>
            <a:endParaRPr lang="en-US"/>
          </a:p>
        </p:txBody>
      </p:sp>
    </p:spTree>
    <p:extLst>
      <p:ext uri="{BB962C8B-B14F-4D97-AF65-F5344CB8AC3E}">
        <p14:creationId xmlns:p14="http://schemas.microsoft.com/office/powerpoint/2010/main" val="2080364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D97389-0441-4D4C-B013-3AC3B336705E}" type="slidenum">
              <a:rPr lang="en-US" smtClean="0"/>
              <a:t>1</a:t>
            </a:fld>
            <a:endParaRPr lang="en-US"/>
          </a:p>
        </p:txBody>
      </p:sp>
    </p:spTree>
    <p:extLst>
      <p:ext uri="{BB962C8B-B14F-4D97-AF65-F5344CB8AC3E}">
        <p14:creationId xmlns:p14="http://schemas.microsoft.com/office/powerpoint/2010/main" val="343276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dt" sz="quarter" idx="1"/>
          </p:nvPr>
        </p:nvSpPr>
        <p:spPr>
          <a:noFill/>
        </p:spPr>
        <p:txBody>
          <a:bodyPr/>
          <a:lstStyle/>
          <a:p>
            <a:fld id="{B8730B7E-86DC-455E-A74B-A3F044BD70BE}" type="datetime1">
              <a:rPr lang="en-US"/>
              <a:pPr/>
              <a:t>10/16/2026</a:t>
            </a:fld>
            <a:endParaRPr lang="en-US"/>
          </a:p>
        </p:txBody>
      </p:sp>
      <p:sp>
        <p:nvSpPr>
          <p:cNvPr id="45058" name="Rectangle 7"/>
          <p:cNvSpPr>
            <a:spLocks noGrp="1" noChangeArrowheads="1"/>
          </p:cNvSpPr>
          <p:nvPr>
            <p:ph type="sldNum" sz="quarter" idx="5"/>
          </p:nvPr>
        </p:nvSpPr>
        <p:spPr>
          <a:noFill/>
        </p:spPr>
        <p:txBody>
          <a:bodyPr/>
          <a:lstStyle/>
          <a:p>
            <a:fld id="{AD67730C-FC5E-4E17-8A9D-880A0EDEE90E}" type="slidenum">
              <a:rPr lang="en-US"/>
              <a:pPr/>
              <a:t>14</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p:txBody>
          <a:bodyPr/>
          <a:lstStyle/>
          <a:p>
            <a:pPr eaLnBrk="1" hangingPunct="1"/>
            <a:endParaRPr lang="en-US" dirty="0">
              <a:latin typeface="Arial" charset="0"/>
            </a:endParaRPr>
          </a:p>
        </p:txBody>
      </p:sp>
    </p:spTree>
    <p:extLst>
      <p:ext uri="{BB962C8B-B14F-4D97-AF65-F5344CB8AC3E}">
        <p14:creationId xmlns:p14="http://schemas.microsoft.com/office/powerpoint/2010/main" val="1330798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EDFD-05A3-AB2C-28EA-1F10E5D212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A4A9E-A38E-8FAD-4725-63270224CC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7024BA-3F6E-B600-8DEF-F5B8815AD09E}"/>
              </a:ext>
            </a:extLst>
          </p:cNvPr>
          <p:cNvSpPr>
            <a:spLocks noGrp="1"/>
          </p:cNvSpPr>
          <p:nvPr>
            <p:ph type="dt" sz="half" idx="10"/>
          </p:nvPr>
        </p:nvSpPr>
        <p:spPr/>
        <p:txBody>
          <a:bodyPr/>
          <a:lstStyle/>
          <a:p>
            <a:fld id="{699AE883-91B7-471B-B8AA-14E0CB036878}" type="datetime1">
              <a:rPr lang="en-US" smtClean="0"/>
              <a:t>10/16/2026</a:t>
            </a:fld>
            <a:endParaRPr lang="en-US"/>
          </a:p>
        </p:txBody>
      </p:sp>
      <p:sp>
        <p:nvSpPr>
          <p:cNvPr id="5" name="Footer Placeholder 4">
            <a:extLst>
              <a:ext uri="{FF2B5EF4-FFF2-40B4-BE49-F238E27FC236}">
                <a16:creationId xmlns:a16="http://schemas.microsoft.com/office/drawing/2014/main" id="{65D1B921-02AB-A8AB-A0C8-655556AFE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CED915-48D5-56D7-32CC-399EFE7FE2FE}"/>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49938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CF38B-CB5A-B13E-F5D7-2DA1A6B917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AE2621-C1D2-6EA5-9C00-AD4D21D63F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B215E-AE4B-9861-F145-FDA28262E9E0}"/>
              </a:ext>
            </a:extLst>
          </p:cNvPr>
          <p:cNvSpPr>
            <a:spLocks noGrp="1"/>
          </p:cNvSpPr>
          <p:nvPr>
            <p:ph type="dt" sz="half" idx="10"/>
          </p:nvPr>
        </p:nvSpPr>
        <p:spPr/>
        <p:txBody>
          <a:bodyPr/>
          <a:lstStyle/>
          <a:p>
            <a:fld id="{20813152-75FB-4A7F-83B3-1A57926DA737}" type="datetime1">
              <a:rPr lang="en-US" smtClean="0"/>
              <a:t>10/16/2026</a:t>
            </a:fld>
            <a:endParaRPr lang="en-US"/>
          </a:p>
        </p:txBody>
      </p:sp>
      <p:sp>
        <p:nvSpPr>
          <p:cNvPr id="5" name="Footer Placeholder 4">
            <a:extLst>
              <a:ext uri="{FF2B5EF4-FFF2-40B4-BE49-F238E27FC236}">
                <a16:creationId xmlns:a16="http://schemas.microsoft.com/office/drawing/2014/main" id="{CAAEC039-B059-ECCC-530A-3AB6CB0A1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8BEA18-99AF-5466-77A2-2ED025B81CAA}"/>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411589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553B-F670-1604-5051-C69575AB04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3F92DB-5E7F-F49E-F5A2-4CD71172F3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C1753E-851C-6254-0D25-2F887273D52F}"/>
              </a:ext>
            </a:extLst>
          </p:cNvPr>
          <p:cNvSpPr>
            <a:spLocks noGrp="1"/>
          </p:cNvSpPr>
          <p:nvPr>
            <p:ph type="dt" sz="half" idx="10"/>
          </p:nvPr>
        </p:nvSpPr>
        <p:spPr/>
        <p:txBody>
          <a:bodyPr/>
          <a:lstStyle/>
          <a:p>
            <a:fld id="{A20B0BDD-FD69-4855-A7A0-93847C0F1623}" type="datetime1">
              <a:rPr lang="en-US" smtClean="0"/>
              <a:t>10/16/2026</a:t>
            </a:fld>
            <a:endParaRPr lang="en-US"/>
          </a:p>
        </p:txBody>
      </p:sp>
      <p:sp>
        <p:nvSpPr>
          <p:cNvPr id="5" name="Footer Placeholder 4">
            <a:extLst>
              <a:ext uri="{FF2B5EF4-FFF2-40B4-BE49-F238E27FC236}">
                <a16:creationId xmlns:a16="http://schemas.microsoft.com/office/drawing/2014/main" id="{FB9E8AB3-1264-7FDE-D829-8552CB0E7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85CDF-C478-A7EF-68E9-A9B03181DF49}"/>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33369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64F7-D59E-B01A-8BD5-00384E223F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82F09C-F9B9-2C50-7C6F-29C1255161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1A614B-6667-7695-5A04-2F636199B9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CB1E8-E8EC-EC48-AC56-00B0294D4ECF}"/>
              </a:ext>
            </a:extLst>
          </p:cNvPr>
          <p:cNvSpPr>
            <a:spLocks noGrp="1"/>
          </p:cNvSpPr>
          <p:nvPr>
            <p:ph type="dt" sz="half" idx="10"/>
          </p:nvPr>
        </p:nvSpPr>
        <p:spPr/>
        <p:txBody>
          <a:bodyPr/>
          <a:lstStyle/>
          <a:p>
            <a:fld id="{7367228F-8D79-443F-9706-A746EAEF081A}" type="datetime1">
              <a:rPr lang="en-US" smtClean="0"/>
              <a:t>10/16/2026</a:t>
            </a:fld>
            <a:endParaRPr lang="en-US"/>
          </a:p>
        </p:txBody>
      </p:sp>
      <p:sp>
        <p:nvSpPr>
          <p:cNvPr id="6" name="Footer Placeholder 5">
            <a:extLst>
              <a:ext uri="{FF2B5EF4-FFF2-40B4-BE49-F238E27FC236}">
                <a16:creationId xmlns:a16="http://schemas.microsoft.com/office/drawing/2014/main" id="{96E72EA3-CE48-C170-7657-2D913ED3E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E736BE-3261-CE4F-7435-03969F8ED2AF}"/>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858541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765F-128C-5F4B-4E20-D385D2B404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4B8912-9AF9-E09C-E9BF-C1A2354403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17D6C8-55A2-957D-7F4E-CC7BCF01E7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C7549B-8BC6-6148-ACAA-049554DFE2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C1610D-E8FB-B2C8-5980-6848B27C49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F98579-8216-620D-1649-3AF68889B180}"/>
              </a:ext>
            </a:extLst>
          </p:cNvPr>
          <p:cNvSpPr>
            <a:spLocks noGrp="1"/>
          </p:cNvSpPr>
          <p:nvPr>
            <p:ph type="dt" sz="half" idx="10"/>
          </p:nvPr>
        </p:nvSpPr>
        <p:spPr/>
        <p:txBody>
          <a:bodyPr/>
          <a:lstStyle/>
          <a:p>
            <a:fld id="{0E284ABA-E607-4930-BF71-0D14B15FBD57}" type="datetime1">
              <a:rPr lang="en-US" smtClean="0"/>
              <a:t>10/16/2026</a:t>
            </a:fld>
            <a:endParaRPr lang="en-US"/>
          </a:p>
        </p:txBody>
      </p:sp>
      <p:sp>
        <p:nvSpPr>
          <p:cNvPr id="8" name="Footer Placeholder 7">
            <a:extLst>
              <a:ext uri="{FF2B5EF4-FFF2-40B4-BE49-F238E27FC236}">
                <a16:creationId xmlns:a16="http://schemas.microsoft.com/office/drawing/2014/main" id="{EA47186D-AE3C-BCC2-5CC7-DFDB1E9C01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D3C042-93EE-DFEB-EB11-59AE48DBB3AB}"/>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839484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993B1-B34F-DEF0-36F0-9044F5D7D2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52A602-329F-B48E-59DF-A750E7867E6A}"/>
              </a:ext>
            </a:extLst>
          </p:cNvPr>
          <p:cNvSpPr>
            <a:spLocks noGrp="1"/>
          </p:cNvSpPr>
          <p:nvPr>
            <p:ph type="dt" sz="half" idx="10"/>
          </p:nvPr>
        </p:nvSpPr>
        <p:spPr/>
        <p:txBody>
          <a:bodyPr/>
          <a:lstStyle/>
          <a:p>
            <a:fld id="{AD0F0A51-A219-4214-A5F3-9DFCE646E39A}" type="datetime1">
              <a:rPr lang="en-US" smtClean="0"/>
              <a:t>10/16/2026</a:t>
            </a:fld>
            <a:endParaRPr lang="en-US"/>
          </a:p>
        </p:txBody>
      </p:sp>
      <p:sp>
        <p:nvSpPr>
          <p:cNvPr id="4" name="Footer Placeholder 3">
            <a:extLst>
              <a:ext uri="{FF2B5EF4-FFF2-40B4-BE49-F238E27FC236}">
                <a16:creationId xmlns:a16="http://schemas.microsoft.com/office/drawing/2014/main" id="{4583EDF7-DE2E-A73E-8F31-9D5E4D89C8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012E61-B33E-641F-586B-715580997B5E}"/>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660996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244B7-1B24-A316-4AE0-092CD30B907E}"/>
              </a:ext>
            </a:extLst>
          </p:cNvPr>
          <p:cNvSpPr>
            <a:spLocks noGrp="1"/>
          </p:cNvSpPr>
          <p:nvPr>
            <p:ph type="dt" sz="half" idx="10"/>
          </p:nvPr>
        </p:nvSpPr>
        <p:spPr/>
        <p:txBody>
          <a:bodyPr/>
          <a:lstStyle/>
          <a:p>
            <a:fld id="{7F6B8EEB-CD10-48AD-875C-6C4A647CD552}" type="datetime1">
              <a:rPr lang="en-US" smtClean="0"/>
              <a:t>10/16/2026</a:t>
            </a:fld>
            <a:endParaRPr lang="en-US"/>
          </a:p>
        </p:txBody>
      </p:sp>
      <p:sp>
        <p:nvSpPr>
          <p:cNvPr id="3" name="Footer Placeholder 2">
            <a:extLst>
              <a:ext uri="{FF2B5EF4-FFF2-40B4-BE49-F238E27FC236}">
                <a16:creationId xmlns:a16="http://schemas.microsoft.com/office/drawing/2014/main" id="{BDAF25EA-9B44-0E03-1033-8525546E05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925D09-469B-22B7-3367-45C141A2FC67}"/>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174567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21B2F-B9E6-9510-4D05-E3D54924E1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6FE975-5B17-DA24-6CEB-DC943E8B86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B5A351-A381-B7DE-629A-344A18790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DD2EF-7CF7-DD3F-F641-183E8B2BF12C}"/>
              </a:ext>
            </a:extLst>
          </p:cNvPr>
          <p:cNvSpPr>
            <a:spLocks noGrp="1"/>
          </p:cNvSpPr>
          <p:nvPr>
            <p:ph type="dt" sz="half" idx="10"/>
          </p:nvPr>
        </p:nvSpPr>
        <p:spPr/>
        <p:txBody>
          <a:bodyPr/>
          <a:lstStyle/>
          <a:p>
            <a:fld id="{4EFA7E38-0D7D-4CB4-B72E-5C9ED9B7ED56}" type="datetime1">
              <a:rPr lang="en-US" smtClean="0"/>
              <a:t>10/16/2026</a:t>
            </a:fld>
            <a:endParaRPr lang="en-US"/>
          </a:p>
        </p:txBody>
      </p:sp>
      <p:sp>
        <p:nvSpPr>
          <p:cNvPr id="6" name="Footer Placeholder 5">
            <a:extLst>
              <a:ext uri="{FF2B5EF4-FFF2-40B4-BE49-F238E27FC236}">
                <a16:creationId xmlns:a16="http://schemas.microsoft.com/office/drawing/2014/main" id="{F7F85405-E07D-ACE1-4750-3CCE6C35E5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E168D-7644-1D4C-5394-643796555375}"/>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5917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801B-B60C-BB23-B536-10DDE66CB8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6861CE-32FE-1378-773F-41832B9FF6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D2144C-D26D-D14D-26EE-59C3FC1E59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4EF677-D138-7015-213C-2BB3F4A73865}"/>
              </a:ext>
            </a:extLst>
          </p:cNvPr>
          <p:cNvSpPr>
            <a:spLocks noGrp="1"/>
          </p:cNvSpPr>
          <p:nvPr>
            <p:ph type="dt" sz="half" idx="10"/>
          </p:nvPr>
        </p:nvSpPr>
        <p:spPr/>
        <p:txBody>
          <a:bodyPr/>
          <a:lstStyle/>
          <a:p>
            <a:fld id="{A7022CE6-1588-42B2-8D1A-C3B5A3126C91}" type="datetime1">
              <a:rPr lang="en-US" smtClean="0"/>
              <a:t>10/16/2026</a:t>
            </a:fld>
            <a:endParaRPr lang="en-US"/>
          </a:p>
        </p:txBody>
      </p:sp>
      <p:sp>
        <p:nvSpPr>
          <p:cNvPr id="6" name="Footer Placeholder 5">
            <a:extLst>
              <a:ext uri="{FF2B5EF4-FFF2-40B4-BE49-F238E27FC236}">
                <a16:creationId xmlns:a16="http://schemas.microsoft.com/office/drawing/2014/main" id="{29F190E5-FB64-35C9-62D3-131BE33150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729FB-47F6-106B-7BD5-F02031036425}"/>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226151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7187-FA0C-1996-5F4B-01C6D21DC0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C32157-1E29-206A-A4D1-E079FFF5CF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ED6E6-27DC-9868-8ED6-B497F6664AE8}"/>
              </a:ext>
            </a:extLst>
          </p:cNvPr>
          <p:cNvSpPr>
            <a:spLocks noGrp="1"/>
          </p:cNvSpPr>
          <p:nvPr>
            <p:ph type="dt" sz="half" idx="10"/>
          </p:nvPr>
        </p:nvSpPr>
        <p:spPr/>
        <p:txBody>
          <a:bodyPr/>
          <a:lstStyle/>
          <a:p>
            <a:fld id="{2EC40F0E-BF7A-49E2-9DC5-22379F46E0C5}" type="datetime1">
              <a:rPr lang="en-US" smtClean="0"/>
              <a:t>10/16/2026</a:t>
            </a:fld>
            <a:endParaRPr lang="en-US"/>
          </a:p>
        </p:txBody>
      </p:sp>
      <p:sp>
        <p:nvSpPr>
          <p:cNvPr id="5" name="Footer Placeholder 4">
            <a:extLst>
              <a:ext uri="{FF2B5EF4-FFF2-40B4-BE49-F238E27FC236}">
                <a16:creationId xmlns:a16="http://schemas.microsoft.com/office/drawing/2014/main" id="{8E4E3647-A949-3CDF-67EE-AB590EDCA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6DF69-C102-21BC-88B3-80F4E212C8DB}"/>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191613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9C123A-D9AF-475A-C065-C2FA159642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927EB4-E58B-3FD3-E171-2FF9248A2A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EA4642-AEF9-1A45-F614-49CABD0DF3C2}"/>
              </a:ext>
            </a:extLst>
          </p:cNvPr>
          <p:cNvSpPr>
            <a:spLocks noGrp="1"/>
          </p:cNvSpPr>
          <p:nvPr>
            <p:ph type="dt" sz="half" idx="10"/>
          </p:nvPr>
        </p:nvSpPr>
        <p:spPr/>
        <p:txBody>
          <a:bodyPr/>
          <a:lstStyle/>
          <a:p>
            <a:fld id="{FDEED6BA-BAF4-4823-8ABE-21CFF21CCDC9}" type="datetime1">
              <a:rPr lang="en-US" smtClean="0"/>
              <a:t>10/16/2026</a:t>
            </a:fld>
            <a:endParaRPr lang="en-US"/>
          </a:p>
        </p:txBody>
      </p:sp>
      <p:sp>
        <p:nvSpPr>
          <p:cNvPr id="5" name="Footer Placeholder 4">
            <a:extLst>
              <a:ext uri="{FF2B5EF4-FFF2-40B4-BE49-F238E27FC236}">
                <a16:creationId xmlns:a16="http://schemas.microsoft.com/office/drawing/2014/main" id="{9CA41C59-45AB-EDDF-36FA-E3E263F9F8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E2C6A-7AA0-08EE-B17B-CA0D2FF9EF9A}"/>
              </a:ext>
            </a:extLst>
          </p:cNvPr>
          <p:cNvSpPr>
            <a:spLocks noGrp="1"/>
          </p:cNvSpPr>
          <p:nvPr>
            <p:ph type="sldNum" sz="quarter" idx="12"/>
          </p:nvPr>
        </p:nvSpPr>
        <p:spPr/>
        <p:txBody>
          <a:bodyPr/>
          <a:lstStyle/>
          <a:p>
            <a:fld id="{79467764-5149-49EB-A53E-E807869452CC}" type="slidenum">
              <a:rPr lang="en-US" smtClean="0"/>
              <a:t>‹#›</a:t>
            </a:fld>
            <a:endParaRPr lang="en-US"/>
          </a:p>
        </p:txBody>
      </p:sp>
    </p:spTree>
    <p:extLst>
      <p:ext uri="{BB962C8B-B14F-4D97-AF65-F5344CB8AC3E}">
        <p14:creationId xmlns:p14="http://schemas.microsoft.com/office/powerpoint/2010/main" val="3235872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41DCF-5FA9-3BBE-A6DC-4C4767E77E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8AAD4-9F4E-2546-4A20-345BE6926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B68BC9-B242-D863-6297-36224D351B7D}"/>
              </a:ext>
            </a:extLst>
          </p:cNvPr>
          <p:cNvSpPr>
            <a:spLocks noGrp="1"/>
          </p:cNvSpPr>
          <p:nvPr>
            <p:ph type="dt" sz="half" idx="10"/>
          </p:nvPr>
        </p:nvSpPr>
        <p:spPr/>
        <p:txBody>
          <a:bodyPr/>
          <a:lstStyle/>
          <a:p>
            <a:fld id="{FCF47E93-6CEE-42EB-80A1-858B00A239AF}" type="datetime1">
              <a:rPr lang="en-US" smtClean="0"/>
              <a:t>10/16/2026</a:t>
            </a:fld>
            <a:endParaRPr lang="en-US"/>
          </a:p>
        </p:txBody>
      </p:sp>
      <p:sp>
        <p:nvSpPr>
          <p:cNvPr id="5" name="Footer Placeholder 4">
            <a:extLst>
              <a:ext uri="{FF2B5EF4-FFF2-40B4-BE49-F238E27FC236}">
                <a16:creationId xmlns:a16="http://schemas.microsoft.com/office/drawing/2014/main" id="{7B6D43E7-A090-881E-D908-BB9CC53DDD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DFBC9-B9F9-85A6-26A1-9D7E515D0331}"/>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629756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B011-50E5-247E-0EB3-D47C59C4F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A71371-A022-A3A5-E49C-D2CCEC4E25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F92F8-B436-FF4B-567C-6CF9F3F68596}"/>
              </a:ext>
            </a:extLst>
          </p:cNvPr>
          <p:cNvSpPr>
            <a:spLocks noGrp="1"/>
          </p:cNvSpPr>
          <p:nvPr>
            <p:ph type="dt" sz="half" idx="10"/>
          </p:nvPr>
        </p:nvSpPr>
        <p:spPr/>
        <p:txBody>
          <a:bodyPr/>
          <a:lstStyle/>
          <a:p>
            <a:fld id="{626344F1-C577-423D-BF44-00193482186F}" type="datetime1">
              <a:rPr lang="en-US" smtClean="0"/>
              <a:t>10/16/2026</a:t>
            </a:fld>
            <a:endParaRPr lang="en-US"/>
          </a:p>
        </p:txBody>
      </p:sp>
      <p:sp>
        <p:nvSpPr>
          <p:cNvPr id="5" name="Footer Placeholder 4">
            <a:extLst>
              <a:ext uri="{FF2B5EF4-FFF2-40B4-BE49-F238E27FC236}">
                <a16:creationId xmlns:a16="http://schemas.microsoft.com/office/drawing/2014/main" id="{09C755B9-83BE-E117-954F-A47925F5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E45716-8D01-8E2F-8276-3A903E607C10}"/>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265143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64CF-1BBA-680C-4F96-017144A15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89E9BE-1B28-C587-A2C5-253ECF74E1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3E3E68-CE19-CACB-1EDD-351F4F9C9466}"/>
              </a:ext>
            </a:extLst>
          </p:cNvPr>
          <p:cNvSpPr>
            <a:spLocks noGrp="1"/>
          </p:cNvSpPr>
          <p:nvPr>
            <p:ph type="dt" sz="half" idx="10"/>
          </p:nvPr>
        </p:nvSpPr>
        <p:spPr/>
        <p:txBody>
          <a:bodyPr/>
          <a:lstStyle/>
          <a:p>
            <a:fld id="{92BAB7C6-97EB-4492-A84E-30D78D8C0798}" type="datetime1">
              <a:rPr lang="en-US" smtClean="0"/>
              <a:t>10/16/2026</a:t>
            </a:fld>
            <a:endParaRPr lang="en-US"/>
          </a:p>
        </p:txBody>
      </p:sp>
      <p:sp>
        <p:nvSpPr>
          <p:cNvPr id="5" name="Footer Placeholder 4">
            <a:extLst>
              <a:ext uri="{FF2B5EF4-FFF2-40B4-BE49-F238E27FC236}">
                <a16:creationId xmlns:a16="http://schemas.microsoft.com/office/drawing/2014/main" id="{5DE49855-AB14-5CF9-EE88-AB42D1DF4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DE2C96-8A85-4C99-39A1-9B9DB31D7A5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24765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9EEC-003E-DFFB-2D04-A2E70FE13D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BFE0F4-58A0-D6D9-6AAC-CD97965C20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7E4C68-9C36-2696-B323-CF0642D6D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9713B3-5A96-0F1A-CFE7-8563FD24B87E}"/>
              </a:ext>
            </a:extLst>
          </p:cNvPr>
          <p:cNvSpPr>
            <a:spLocks noGrp="1"/>
          </p:cNvSpPr>
          <p:nvPr>
            <p:ph type="dt" sz="half" idx="10"/>
          </p:nvPr>
        </p:nvSpPr>
        <p:spPr/>
        <p:txBody>
          <a:bodyPr/>
          <a:lstStyle/>
          <a:p>
            <a:fld id="{D96AA0BB-4784-48D6-8584-432BA59EAB6F}" type="datetime1">
              <a:rPr lang="en-US" smtClean="0"/>
              <a:t>10/16/2026</a:t>
            </a:fld>
            <a:endParaRPr lang="en-US"/>
          </a:p>
        </p:txBody>
      </p:sp>
      <p:sp>
        <p:nvSpPr>
          <p:cNvPr id="6" name="Footer Placeholder 5">
            <a:extLst>
              <a:ext uri="{FF2B5EF4-FFF2-40B4-BE49-F238E27FC236}">
                <a16:creationId xmlns:a16="http://schemas.microsoft.com/office/drawing/2014/main" id="{818D724B-C264-2548-CAFF-305FE7D37B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193A13-EBDF-17F2-DF34-5BA3D79328AA}"/>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763040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9F2D-6C68-B3F6-3BC7-2A9EE6BE2B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2A2B36-9CB6-0E61-D14F-48AD642F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51B63-A4A2-BD66-BF76-72528E69B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EF4911-72D8-7120-897F-434F05D8DA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354135-3D54-9447-778A-86081F0473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52A4A-AE91-8A3A-8DE2-74205F39FDCF}"/>
              </a:ext>
            </a:extLst>
          </p:cNvPr>
          <p:cNvSpPr>
            <a:spLocks noGrp="1"/>
          </p:cNvSpPr>
          <p:nvPr>
            <p:ph type="dt" sz="half" idx="10"/>
          </p:nvPr>
        </p:nvSpPr>
        <p:spPr/>
        <p:txBody>
          <a:bodyPr/>
          <a:lstStyle/>
          <a:p>
            <a:fld id="{3CF826E0-1602-448A-8C84-B77CB80F3858}" type="datetime1">
              <a:rPr lang="en-US" smtClean="0"/>
              <a:t>10/16/2026</a:t>
            </a:fld>
            <a:endParaRPr lang="en-US"/>
          </a:p>
        </p:txBody>
      </p:sp>
      <p:sp>
        <p:nvSpPr>
          <p:cNvPr id="8" name="Footer Placeholder 7">
            <a:extLst>
              <a:ext uri="{FF2B5EF4-FFF2-40B4-BE49-F238E27FC236}">
                <a16:creationId xmlns:a16="http://schemas.microsoft.com/office/drawing/2014/main" id="{38FC667D-AA9E-21BF-66F2-755D86E708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D8E628E-2723-30DA-D22D-BFF79CE056C7}"/>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023494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1984-7865-CBC1-7E39-27325050C7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41811-B828-6912-5458-2BC9266D21E5}"/>
              </a:ext>
            </a:extLst>
          </p:cNvPr>
          <p:cNvSpPr>
            <a:spLocks noGrp="1"/>
          </p:cNvSpPr>
          <p:nvPr>
            <p:ph type="dt" sz="half" idx="10"/>
          </p:nvPr>
        </p:nvSpPr>
        <p:spPr/>
        <p:txBody>
          <a:bodyPr/>
          <a:lstStyle/>
          <a:p>
            <a:fld id="{00C7A9D2-BF6B-4FE7-8921-80E2E5FA2264}" type="datetime1">
              <a:rPr lang="en-US" smtClean="0"/>
              <a:t>10/16/2026</a:t>
            </a:fld>
            <a:endParaRPr lang="en-US"/>
          </a:p>
        </p:txBody>
      </p:sp>
      <p:sp>
        <p:nvSpPr>
          <p:cNvPr id="4" name="Footer Placeholder 3">
            <a:extLst>
              <a:ext uri="{FF2B5EF4-FFF2-40B4-BE49-F238E27FC236}">
                <a16:creationId xmlns:a16="http://schemas.microsoft.com/office/drawing/2014/main" id="{DA1DF831-0A64-24F5-806E-B3EBA55914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EFD212-56D6-B7F8-FC27-BC4BF7386DD8}"/>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2255071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03B13-E121-53F2-65F9-41E383C574E5}"/>
              </a:ext>
            </a:extLst>
          </p:cNvPr>
          <p:cNvSpPr>
            <a:spLocks noGrp="1"/>
          </p:cNvSpPr>
          <p:nvPr>
            <p:ph type="dt" sz="half" idx="10"/>
          </p:nvPr>
        </p:nvSpPr>
        <p:spPr/>
        <p:txBody>
          <a:bodyPr/>
          <a:lstStyle/>
          <a:p>
            <a:fld id="{6B6FADFA-4CEC-481B-8E40-FF6A7289831C}" type="datetime1">
              <a:rPr lang="en-US" smtClean="0"/>
              <a:t>10/16/2026</a:t>
            </a:fld>
            <a:endParaRPr lang="en-US"/>
          </a:p>
        </p:txBody>
      </p:sp>
      <p:sp>
        <p:nvSpPr>
          <p:cNvPr id="3" name="Footer Placeholder 2">
            <a:extLst>
              <a:ext uri="{FF2B5EF4-FFF2-40B4-BE49-F238E27FC236}">
                <a16:creationId xmlns:a16="http://schemas.microsoft.com/office/drawing/2014/main" id="{D2814793-9D7D-32F8-795A-31644DBAB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76B231-FE15-2561-B700-2506AC71310D}"/>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650211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5398-EEBA-42F4-3948-4DF36A153E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E000E0-12D7-545A-0B4A-64A8B51A9F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585510-3798-210C-EC55-29C449719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E698E8-2EE7-873D-A608-9A260F5DDDE7}"/>
              </a:ext>
            </a:extLst>
          </p:cNvPr>
          <p:cNvSpPr>
            <a:spLocks noGrp="1"/>
          </p:cNvSpPr>
          <p:nvPr>
            <p:ph type="dt" sz="half" idx="10"/>
          </p:nvPr>
        </p:nvSpPr>
        <p:spPr/>
        <p:txBody>
          <a:bodyPr/>
          <a:lstStyle/>
          <a:p>
            <a:fld id="{8CC14386-F549-4811-981C-212E1C81804D}" type="datetime1">
              <a:rPr lang="en-US" smtClean="0"/>
              <a:t>10/16/2026</a:t>
            </a:fld>
            <a:endParaRPr lang="en-US"/>
          </a:p>
        </p:txBody>
      </p:sp>
      <p:sp>
        <p:nvSpPr>
          <p:cNvPr id="6" name="Footer Placeholder 5">
            <a:extLst>
              <a:ext uri="{FF2B5EF4-FFF2-40B4-BE49-F238E27FC236}">
                <a16:creationId xmlns:a16="http://schemas.microsoft.com/office/drawing/2014/main" id="{F8D5F347-CF7A-10E6-8DC6-FA1E5DB6D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5E452D-F82A-718F-94C2-C889F622E545}"/>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549657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1DDD-DB8D-6429-4235-465780A7B8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42B9E5-6756-3695-C94E-93A464783E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A170C60-CA85-5E67-14F6-3176093E5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25D70-D5F0-5123-66A9-63D9B82E929A}"/>
              </a:ext>
            </a:extLst>
          </p:cNvPr>
          <p:cNvSpPr>
            <a:spLocks noGrp="1"/>
          </p:cNvSpPr>
          <p:nvPr>
            <p:ph type="dt" sz="half" idx="10"/>
          </p:nvPr>
        </p:nvSpPr>
        <p:spPr/>
        <p:txBody>
          <a:bodyPr/>
          <a:lstStyle/>
          <a:p>
            <a:fld id="{9D1049FC-39C8-4405-96C1-8CB02D945A9C}" type="datetime1">
              <a:rPr lang="en-US" smtClean="0"/>
              <a:t>10/16/2026</a:t>
            </a:fld>
            <a:endParaRPr lang="en-US"/>
          </a:p>
        </p:txBody>
      </p:sp>
      <p:sp>
        <p:nvSpPr>
          <p:cNvPr id="6" name="Footer Placeholder 5">
            <a:extLst>
              <a:ext uri="{FF2B5EF4-FFF2-40B4-BE49-F238E27FC236}">
                <a16:creationId xmlns:a16="http://schemas.microsoft.com/office/drawing/2014/main" id="{E977B62A-8600-7CE9-095E-82CDE4E176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8F328-EF42-0E10-9C29-12A53381D4AB}"/>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54764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4705-3181-4743-BF72-E5B55E6278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9669D-6765-7CD2-C040-D4C5E44BAB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5E7B0-5065-8FAA-2D02-01DC4905B366}"/>
              </a:ext>
            </a:extLst>
          </p:cNvPr>
          <p:cNvSpPr>
            <a:spLocks noGrp="1"/>
          </p:cNvSpPr>
          <p:nvPr>
            <p:ph type="dt" sz="half" idx="10"/>
          </p:nvPr>
        </p:nvSpPr>
        <p:spPr/>
        <p:txBody>
          <a:bodyPr/>
          <a:lstStyle/>
          <a:p>
            <a:fld id="{DAF93234-AA72-44D5-BB15-DEB69750C95B}" type="datetime1">
              <a:rPr lang="en-US" smtClean="0"/>
              <a:t>10/16/2026</a:t>
            </a:fld>
            <a:endParaRPr lang="en-US"/>
          </a:p>
        </p:txBody>
      </p:sp>
      <p:sp>
        <p:nvSpPr>
          <p:cNvPr id="5" name="Footer Placeholder 4">
            <a:extLst>
              <a:ext uri="{FF2B5EF4-FFF2-40B4-BE49-F238E27FC236}">
                <a16:creationId xmlns:a16="http://schemas.microsoft.com/office/drawing/2014/main" id="{CA487F4E-481E-5CA4-5AC0-EF15EBAF8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5C81A-1EC7-F85E-A5DB-0F7CA62EC0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1306153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F8F565-D4D2-A972-147D-1A41777B26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813695-1D6C-4A4F-7F94-1346663811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AEB8A-EA17-E1E1-8CD3-B7AF8E3F2803}"/>
              </a:ext>
            </a:extLst>
          </p:cNvPr>
          <p:cNvSpPr>
            <a:spLocks noGrp="1"/>
          </p:cNvSpPr>
          <p:nvPr>
            <p:ph type="dt" sz="half" idx="10"/>
          </p:nvPr>
        </p:nvSpPr>
        <p:spPr/>
        <p:txBody>
          <a:bodyPr/>
          <a:lstStyle/>
          <a:p>
            <a:fld id="{DDEB016D-9F68-496A-A932-681428BC1E8B}" type="datetime1">
              <a:rPr lang="en-US" smtClean="0"/>
              <a:t>10/16/2026</a:t>
            </a:fld>
            <a:endParaRPr lang="en-US"/>
          </a:p>
        </p:txBody>
      </p:sp>
      <p:sp>
        <p:nvSpPr>
          <p:cNvPr id="5" name="Footer Placeholder 4">
            <a:extLst>
              <a:ext uri="{FF2B5EF4-FFF2-40B4-BE49-F238E27FC236}">
                <a16:creationId xmlns:a16="http://schemas.microsoft.com/office/drawing/2014/main" id="{AB6AF905-A88D-ED4C-DD07-098840D4A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A03B8-DD10-B6B6-6B59-3EB669F3776F}"/>
              </a:ext>
            </a:extLst>
          </p:cNvPr>
          <p:cNvSpPr>
            <a:spLocks noGrp="1"/>
          </p:cNvSpPr>
          <p:nvPr>
            <p:ph type="sldNum" sz="quarter" idx="12"/>
          </p:nvPr>
        </p:nvSpPr>
        <p:spPr/>
        <p:txBody>
          <a:bodyPr/>
          <a:lstStyle/>
          <a:p>
            <a:fld id="{A94D5A7D-FFFE-410B-BEE5-702232F4B148}" type="slidenum">
              <a:rPr lang="en-US" smtClean="0"/>
              <a:t>‹#›</a:t>
            </a:fld>
            <a:endParaRPr lang="en-US"/>
          </a:p>
        </p:txBody>
      </p:sp>
    </p:spTree>
    <p:extLst>
      <p:ext uri="{BB962C8B-B14F-4D97-AF65-F5344CB8AC3E}">
        <p14:creationId xmlns:p14="http://schemas.microsoft.com/office/powerpoint/2010/main" val="3371264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B7B289-BD5E-5EED-C530-FE49EC1FB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E5310A-CDE1-6296-A6C7-FAD4EBB46E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630977-A77A-05DC-ACE8-6F1D91538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C4ABB-81D7-43D1-8BDC-598C60CD9E46}" type="datetime1">
              <a:rPr lang="en-US" smtClean="0"/>
              <a:t>10/16/2026</a:t>
            </a:fld>
            <a:endParaRPr lang="en-US"/>
          </a:p>
        </p:txBody>
      </p:sp>
      <p:sp>
        <p:nvSpPr>
          <p:cNvPr id="5" name="Footer Placeholder 4">
            <a:extLst>
              <a:ext uri="{FF2B5EF4-FFF2-40B4-BE49-F238E27FC236}">
                <a16:creationId xmlns:a16="http://schemas.microsoft.com/office/drawing/2014/main" id="{16EC77BE-A1DA-9A34-23FB-D1B3BF2A8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BEA4270-8225-31C5-8BCA-531C6C5C8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467764-5149-49EB-A53E-E807869452CC}" type="slidenum">
              <a:rPr lang="en-US" smtClean="0"/>
              <a:t>‹#›</a:t>
            </a:fld>
            <a:endParaRPr lang="en-US"/>
          </a:p>
        </p:txBody>
      </p:sp>
    </p:spTree>
    <p:extLst>
      <p:ext uri="{BB962C8B-B14F-4D97-AF65-F5344CB8AC3E}">
        <p14:creationId xmlns:p14="http://schemas.microsoft.com/office/powerpoint/2010/main" val="2042159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BC2B57-F2EC-C92D-BAFA-C36FE7F31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40AE8E8-3549-4143-3C3F-38529FA553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DEB0-3161-B686-27DF-345950BFF0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4D0D7-05F1-4211-8155-947255E91775}" type="datetime1">
              <a:rPr lang="en-US" smtClean="0"/>
              <a:t>10/16/2026</a:t>
            </a:fld>
            <a:endParaRPr lang="en-US"/>
          </a:p>
        </p:txBody>
      </p:sp>
      <p:sp>
        <p:nvSpPr>
          <p:cNvPr id="5" name="Footer Placeholder 4">
            <a:extLst>
              <a:ext uri="{FF2B5EF4-FFF2-40B4-BE49-F238E27FC236}">
                <a16:creationId xmlns:a16="http://schemas.microsoft.com/office/drawing/2014/main" id="{B7B5E12D-E358-B346-0620-4D8545C52B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B1C4BA-D22A-5462-8F71-6F616DC8FA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D5A7D-FFFE-410B-BEE5-702232F4B148}" type="slidenum">
              <a:rPr lang="en-US" smtClean="0"/>
              <a:t>‹#›</a:t>
            </a:fld>
            <a:endParaRPr lang="en-US"/>
          </a:p>
        </p:txBody>
      </p:sp>
    </p:spTree>
    <p:extLst>
      <p:ext uri="{BB962C8B-B14F-4D97-AF65-F5344CB8AC3E}">
        <p14:creationId xmlns:p14="http://schemas.microsoft.com/office/powerpoint/2010/main" val="1859234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s.uw.edu/332"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notesSlide" Target="../notesSlides/notesSlide2.xml"/><Relationship Id="rId4" Type="http://schemas.openxmlformats.org/officeDocument/2006/relationships/tags" Target="../tags/tag4.xml"/><Relationship Id="rId9"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3" Type="http://schemas.openxmlformats.org/officeDocument/2006/relationships/image" Target="../media/image124.png"/><Relationship Id="rId18" Type="http://schemas.openxmlformats.org/officeDocument/2006/relationships/image" Target="../media/image170.png"/><Relationship Id="rId8" Type="http://schemas.openxmlformats.org/officeDocument/2006/relationships/image" Target="../media/image710.png"/><Relationship Id="rId3" Type="http://schemas.openxmlformats.org/officeDocument/2006/relationships/image" Target="../media/image210.png"/><Relationship Id="rId21" Type="http://schemas.openxmlformats.org/officeDocument/2006/relationships/image" Target="../media/image4.png"/><Relationship Id="rId12" Type="http://schemas.openxmlformats.org/officeDocument/2006/relationships/image" Target="../media/image1110.png"/><Relationship Id="rId17" Type="http://schemas.openxmlformats.org/officeDocument/2006/relationships/image" Target="../media/image160.png"/><Relationship Id="rId7" Type="http://schemas.openxmlformats.org/officeDocument/2006/relationships/image" Target="../media/image610.png"/><Relationship Id="rId2" Type="http://schemas.openxmlformats.org/officeDocument/2006/relationships/image" Target="../media/image2.png"/><Relationship Id="rId16" Type="http://schemas.openxmlformats.org/officeDocument/2006/relationships/image" Target="../media/image150.png"/><Relationship Id="rId20" Type="http://schemas.openxmlformats.org/officeDocument/2006/relationships/image" Target="../media/image3.png"/><Relationship Id="rId1" Type="http://schemas.openxmlformats.org/officeDocument/2006/relationships/slideLayout" Target="../slideLayouts/slideLayout13.xml"/><Relationship Id="rId11" Type="http://schemas.openxmlformats.org/officeDocument/2006/relationships/image" Target="../media/image1010.png"/><Relationship Id="rId6" Type="http://schemas.openxmlformats.org/officeDocument/2006/relationships/image" Target="../media/image510.png"/><Relationship Id="rId24" Type="http://schemas.openxmlformats.org/officeDocument/2006/relationships/image" Target="../media/image7.png"/><Relationship Id="rId15" Type="http://schemas.openxmlformats.org/officeDocument/2006/relationships/image" Target="../media/image140.png"/><Relationship Id="rId5" Type="http://schemas.openxmlformats.org/officeDocument/2006/relationships/image" Target="../media/image410.png"/><Relationship Id="rId23" Type="http://schemas.openxmlformats.org/officeDocument/2006/relationships/image" Target="../media/image6.png"/><Relationship Id="rId10" Type="http://schemas.openxmlformats.org/officeDocument/2006/relationships/image" Target="../media/image910.png"/><Relationship Id="rId19" Type="http://schemas.openxmlformats.org/officeDocument/2006/relationships/image" Target="../media/image180.png"/><Relationship Id="rId9" Type="http://schemas.openxmlformats.org/officeDocument/2006/relationships/image" Target="../media/image810.png"/><Relationship Id="rId14" Type="http://schemas.openxmlformats.org/officeDocument/2006/relationships/image" Target="../media/image130.png"/><Relationship Id="rId4" Type="http://schemas.openxmlformats.org/officeDocument/2006/relationships/image" Target="../media/image310.png"/><Relationship Id="rId22" Type="http://schemas.openxmlformats.org/officeDocument/2006/relationships/image" Target="../media/image5.png"/></Relationships>
</file>

<file path=ppt/slides/_rels/slide38.xml.rels><?xml version="1.0" encoding="UTF-8" standalone="yes"?>
<Relationships xmlns="http://schemas.openxmlformats.org/package/2006/relationships"><Relationship Id="rId13" Type="http://schemas.openxmlformats.org/officeDocument/2006/relationships/image" Target="../media/image124.png"/><Relationship Id="rId18" Type="http://schemas.openxmlformats.org/officeDocument/2006/relationships/image" Target="../media/image170.png"/><Relationship Id="rId8" Type="http://schemas.openxmlformats.org/officeDocument/2006/relationships/image" Target="../media/image710.png"/><Relationship Id="rId3" Type="http://schemas.openxmlformats.org/officeDocument/2006/relationships/image" Target="../media/image210.png"/><Relationship Id="rId21" Type="http://schemas.openxmlformats.org/officeDocument/2006/relationships/image" Target="../media/image4.png"/><Relationship Id="rId12" Type="http://schemas.openxmlformats.org/officeDocument/2006/relationships/image" Target="../media/image1110.png"/><Relationship Id="rId17" Type="http://schemas.openxmlformats.org/officeDocument/2006/relationships/image" Target="../media/image160.png"/><Relationship Id="rId7" Type="http://schemas.openxmlformats.org/officeDocument/2006/relationships/image" Target="../media/image610.png"/><Relationship Id="rId2" Type="http://schemas.openxmlformats.org/officeDocument/2006/relationships/image" Target="../media/image8.png"/><Relationship Id="rId16" Type="http://schemas.openxmlformats.org/officeDocument/2006/relationships/image" Target="../media/image150.png"/><Relationship Id="rId20" Type="http://schemas.openxmlformats.org/officeDocument/2006/relationships/image" Target="../media/image3.png"/><Relationship Id="rId1" Type="http://schemas.openxmlformats.org/officeDocument/2006/relationships/slideLayout" Target="../slideLayouts/slideLayout13.xml"/><Relationship Id="rId11" Type="http://schemas.openxmlformats.org/officeDocument/2006/relationships/image" Target="../media/image1010.png"/><Relationship Id="rId6" Type="http://schemas.openxmlformats.org/officeDocument/2006/relationships/image" Target="../media/image510.png"/><Relationship Id="rId24" Type="http://schemas.openxmlformats.org/officeDocument/2006/relationships/image" Target="../media/image7.png"/><Relationship Id="rId15" Type="http://schemas.openxmlformats.org/officeDocument/2006/relationships/image" Target="../media/image140.png"/><Relationship Id="rId5" Type="http://schemas.openxmlformats.org/officeDocument/2006/relationships/image" Target="../media/image410.png"/><Relationship Id="rId23" Type="http://schemas.openxmlformats.org/officeDocument/2006/relationships/image" Target="../media/image6.png"/><Relationship Id="rId10" Type="http://schemas.openxmlformats.org/officeDocument/2006/relationships/image" Target="../media/image910.png"/><Relationship Id="rId19" Type="http://schemas.openxmlformats.org/officeDocument/2006/relationships/image" Target="../media/image180.png"/><Relationship Id="rId9" Type="http://schemas.openxmlformats.org/officeDocument/2006/relationships/image" Target="../media/image810.png"/><Relationship Id="rId14" Type="http://schemas.openxmlformats.org/officeDocument/2006/relationships/image" Target="../media/image130.png"/><Relationship Id="rId4" Type="http://schemas.openxmlformats.org/officeDocument/2006/relationships/image" Target="../media/image310.png"/><Relationship Id="rId22"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4.png"/><Relationship Id="rId18" Type="http://schemas.openxmlformats.org/officeDocument/2006/relationships/image" Target="../media/image34.png"/><Relationship Id="rId3" Type="http://schemas.openxmlformats.org/officeDocument/2006/relationships/image" Target="../media/image240.png"/><Relationship Id="rId21"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13.png"/><Relationship Id="rId17" Type="http://schemas.openxmlformats.org/officeDocument/2006/relationships/image" Target="../media/image33.png"/><Relationship Id="rId2" Type="http://schemas.openxmlformats.org/officeDocument/2006/relationships/image" Target="../media/image10.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27.png"/><Relationship Id="rId11" Type="http://schemas.openxmlformats.org/officeDocument/2006/relationships/image" Target="../media/image12.png"/><Relationship Id="rId24" Type="http://schemas.openxmlformats.org/officeDocument/2006/relationships/image" Target="../media/image40.png"/><Relationship Id="rId5" Type="http://schemas.openxmlformats.org/officeDocument/2006/relationships/image" Target="../media/image260.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11.png"/><Relationship Id="rId19" Type="http://schemas.openxmlformats.org/officeDocument/2006/relationships/image" Target="../media/image35.png"/><Relationship Id="rId4" Type="http://schemas.openxmlformats.org/officeDocument/2006/relationships/image" Target="../media/image250.png"/><Relationship Id="rId9" Type="http://schemas.openxmlformats.org/officeDocument/2006/relationships/image" Target="../media/image90.png"/><Relationship Id="rId14" Type="http://schemas.openxmlformats.org/officeDocument/2006/relationships/image" Target="../media/image30.png"/><Relationship Id="rId22" Type="http://schemas.openxmlformats.org/officeDocument/2006/relationships/image" Target="../media/image38.png"/></Relationships>
</file>

<file path=ppt/slides/_rels/slide4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4.png"/><Relationship Id="rId18" Type="http://schemas.openxmlformats.org/officeDocument/2006/relationships/image" Target="../media/image34.png"/><Relationship Id="rId3" Type="http://schemas.openxmlformats.org/officeDocument/2006/relationships/image" Target="../media/image240.png"/><Relationship Id="rId21" Type="http://schemas.openxmlformats.org/officeDocument/2006/relationships/image" Target="../media/image37.png"/><Relationship Id="rId7" Type="http://schemas.openxmlformats.org/officeDocument/2006/relationships/image" Target="../media/image28.png"/><Relationship Id="rId12" Type="http://schemas.openxmlformats.org/officeDocument/2006/relationships/image" Target="../media/image13.png"/><Relationship Id="rId17" Type="http://schemas.openxmlformats.org/officeDocument/2006/relationships/image" Target="../media/image33.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27.png"/><Relationship Id="rId11" Type="http://schemas.openxmlformats.org/officeDocument/2006/relationships/image" Target="../media/image12.png"/><Relationship Id="rId24" Type="http://schemas.openxmlformats.org/officeDocument/2006/relationships/image" Target="../media/image40.png"/><Relationship Id="rId5" Type="http://schemas.openxmlformats.org/officeDocument/2006/relationships/image" Target="../media/image260.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11.png"/><Relationship Id="rId19" Type="http://schemas.openxmlformats.org/officeDocument/2006/relationships/image" Target="../media/image35.png"/><Relationship Id="rId4" Type="http://schemas.openxmlformats.org/officeDocument/2006/relationships/image" Target="../media/image250.png"/><Relationship Id="rId9" Type="http://schemas.openxmlformats.org/officeDocument/2006/relationships/image" Target="../media/image90.png"/><Relationship Id="rId14" Type="http://schemas.openxmlformats.org/officeDocument/2006/relationships/image" Target="../media/image30.png"/><Relationship Id="rId22"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3" Type="http://schemas.openxmlformats.org/officeDocument/2006/relationships/image" Target="../media/image56.png"/><Relationship Id="rId18" Type="http://schemas.openxmlformats.org/officeDocument/2006/relationships/image" Target="../media/image15.png"/><Relationship Id="rId26" Type="http://schemas.openxmlformats.org/officeDocument/2006/relationships/image" Target="../media/image68.png"/><Relationship Id="rId39" Type="http://schemas.openxmlformats.org/officeDocument/2006/relationships/image" Target="../media/image80.png"/><Relationship Id="rId21" Type="http://schemas.openxmlformats.org/officeDocument/2006/relationships/image" Target="../media/image63.png"/><Relationship Id="rId34" Type="http://schemas.openxmlformats.org/officeDocument/2006/relationships/image" Target="../media/image75.png"/><Relationship Id="rId42" Type="http://schemas.openxmlformats.org/officeDocument/2006/relationships/image" Target="../media/image83.png"/><Relationship Id="rId47" Type="http://schemas.openxmlformats.org/officeDocument/2006/relationships/image" Target="../media/image88.png"/><Relationship Id="rId7" Type="http://schemas.openxmlformats.org/officeDocument/2006/relationships/image" Target="../media/image50.png"/><Relationship Id="rId2" Type="http://schemas.openxmlformats.org/officeDocument/2006/relationships/image" Target="../media/image115.png"/><Relationship Id="rId16" Type="http://schemas.openxmlformats.org/officeDocument/2006/relationships/image" Target="../media/image59.png"/><Relationship Id="rId29" Type="http://schemas.openxmlformats.org/officeDocument/2006/relationships/image" Target="../media/image71.png"/><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6.png"/><Relationship Id="rId32" Type="http://schemas.openxmlformats.org/officeDocument/2006/relationships/image" Target="../media/image74.png"/><Relationship Id="rId37" Type="http://schemas.openxmlformats.org/officeDocument/2006/relationships/image" Target="../media/image78.png"/><Relationship Id="rId40" Type="http://schemas.openxmlformats.org/officeDocument/2006/relationships/image" Target="../media/image81.png"/><Relationship Id="rId45" Type="http://schemas.openxmlformats.org/officeDocument/2006/relationships/image" Target="../media/image86.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5.png"/><Relationship Id="rId28" Type="http://schemas.openxmlformats.org/officeDocument/2006/relationships/image" Target="../media/image70.png"/><Relationship Id="rId36" Type="http://schemas.openxmlformats.org/officeDocument/2006/relationships/image" Target="../media/image77.png"/><Relationship Id="rId10" Type="http://schemas.openxmlformats.org/officeDocument/2006/relationships/image" Target="../media/image53.png"/><Relationship Id="rId19" Type="http://schemas.openxmlformats.org/officeDocument/2006/relationships/image" Target="../media/image61.png"/><Relationship Id="rId31" Type="http://schemas.openxmlformats.org/officeDocument/2006/relationships/image" Target="../media/image73.png"/><Relationship Id="rId44" Type="http://schemas.openxmlformats.org/officeDocument/2006/relationships/image" Target="../media/image17.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4.png"/><Relationship Id="rId27" Type="http://schemas.openxmlformats.org/officeDocument/2006/relationships/image" Target="../media/image69.png"/><Relationship Id="rId30" Type="http://schemas.openxmlformats.org/officeDocument/2006/relationships/image" Target="../media/image72.png"/><Relationship Id="rId35" Type="http://schemas.openxmlformats.org/officeDocument/2006/relationships/image" Target="../media/image76.png"/><Relationship Id="rId43" Type="http://schemas.openxmlformats.org/officeDocument/2006/relationships/image" Target="../media/image84.png"/><Relationship Id="rId8" Type="http://schemas.openxmlformats.org/officeDocument/2006/relationships/image" Target="../media/image51.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7.png"/><Relationship Id="rId33" Type="http://schemas.openxmlformats.org/officeDocument/2006/relationships/image" Target="../media/image16.png"/><Relationship Id="rId38" Type="http://schemas.openxmlformats.org/officeDocument/2006/relationships/image" Target="../media/image79.png"/><Relationship Id="rId46" Type="http://schemas.openxmlformats.org/officeDocument/2006/relationships/image" Target="../media/image87.png"/><Relationship Id="rId20" Type="http://schemas.openxmlformats.org/officeDocument/2006/relationships/image" Target="../media/image62.png"/><Relationship Id="rId41" Type="http://schemas.openxmlformats.org/officeDocument/2006/relationships/image" Target="../media/image82.png"/></Relationships>
</file>

<file path=ppt/slides/_rels/slide50.xml.rels><?xml version="1.0" encoding="UTF-8" standalone="yes"?>
<Relationships xmlns="http://schemas.openxmlformats.org/package/2006/relationships"><Relationship Id="rId13" Type="http://schemas.openxmlformats.org/officeDocument/2006/relationships/image" Target="../media/image56.png"/><Relationship Id="rId18" Type="http://schemas.openxmlformats.org/officeDocument/2006/relationships/image" Target="../media/image15.png"/><Relationship Id="rId26" Type="http://schemas.openxmlformats.org/officeDocument/2006/relationships/image" Target="../media/image68.png"/><Relationship Id="rId39" Type="http://schemas.openxmlformats.org/officeDocument/2006/relationships/image" Target="../media/image80.png"/><Relationship Id="rId21" Type="http://schemas.openxmlformats.org/officeDocument/2006/relationships/image" Target="../media/image63.png"/><Relationship Id="rId34" Type="http://schemas.openxmlformats.org/officeDocument/2006/relationships/image" Target="../media/image75.png"/><Relationship Id="rId42" Type="http://schemas.openxmlformats.org/officeDocument/2006/relationships/image" Target="../media/image83.png"/><Relationship Id="rId47" Type="http://schemas.openxmlformats.org/officeDocument/2006/relationships/image" Target="../media/image88.png"/><Relationship Id="rId7" Type="http://schemas.openxmlformats.org/officeDocument/2006/relationships/image" Target="../media/image50.png"/><Relationship Id="rId16" Type="http://schemas.openxmlformats.org/officeDocument/2006/relationships/image" Target="../media/image59.png"/><Relationship Id="rId29" Type="http://schemas.openxmlformats.org/officeDocument/2006/relationships/image" Target="../media/image71.png"/><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4.png"/><Relationship Id="rId24" Type="http://schemas.openxmlformats.org/officeDocument/2006/relationships/image" Target="../media/image66.png"/><Relationship Id="rId32" Type="http://schemas.openxmlformats.org/officeDocument/2006/relationships/image" Target="../media/image74.png"/><Relationship Id="rId37" Type="http://schemas.openxmlformats.org/officeDocument/2006/relationships/image" Target="../media/image78.png"/><Relationship Id="rId40" Type="http://schemas.openxmlformats.org/officeDocument/2006/relationships/image" Target="../media/image81.png"/><Relationship Id="rId45" Type="http://schemas.openxmlformats.org/officeDocument/2006/relationships/image" Target="../media/image86.png"/><Relationship Id="rId5" Type="http://schemas.openxmlformats.org/officeDocument/2006/relationships/image" Target="../media/image48.png"/><Relationship Id="rId15" Type="http://schemas.openxmlformats.org/officeDocument/2006/relationships/image" Target="../media/image58.png"/><Relationship Id="rId23" Type="http://schemas.openxmlformats.org/officeDocument/2006/relationships/image" Target="../media/image65.png"/><Relationship Id="rId28" Type="http://schemas.openxmlformats.org/officeDocument/2006/relationships/image" Target="../media/image70.png"/><Relationship Id="rId36" Type="http://schemas.openxmlformats.org/officeDocument/2006/relationships/image" Target="../media/image77.png"/><Relationship Id="rId10" Type="http://schemas.openxmlformats.org/officeDocument/2006/relationships/image" Target="../media/image53.png"/><Relationship Id="rId19" Type="http://schemas.openxmlformats.org/officeDocument/2006/relationships/image" Target="../media/image61.png"/><Relationship Id="rId31" Type="http://schemas.openxmlformats.org/officeDocument/2006/relationships/image" Target="../media/image73.png"/><Relationship Id="rId44" Type="http://schemas.openxmlformats.org/officeDocument/2006/relationships/image" Target="../media/image17.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 Id="rId22" Type="http://schemas.openxmlformats.org/officeDocument/2006/relationships/image" Target="../media/image64.png"/><Relationship Id="rId27" Type="http://schemas.openxmlformats.org/officeDocument/2006/relationships/image" Target="../media/image69.png"/><Relationship Id="rId30" Type="http://schemas.openxmlformats.org/officeDocument/2006/relationships/image" Target="../media/image72.png"/><Relationship Id="rId35" Type="http://schemas.openxmlformats.org/officeDocument/2006/relationships/image" Target="../media/image76.png"/><Relationship Id="rId43" Type="http://schemas.openxmlformats.org/officeDocument/2006/relationships/image" Target="../media/image84.png"/><Relationship Id="rId8" Type="http://schemas.openxmlformats.org/officeDocument/2006/relationships/image" Target="../media/image51.pn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7.png"/><Relationship Id="rId33" Type="http://schemas.openxmlformats.org/officeDocument/2006/relationships/image" Target="../media/image16.png"/><Relationship Id="rId38" Type="http://schemas.openxmlformats.org/officeDocument/2006/relationships/image" Target="../media/image79.png"/><Relationship Id="rId46" Type="http://schemas.openxmlformats.org/officeDocument/2006/relationships/image" Target="../media/image87.png"/><Relationship Id="rId20" Type="http://schemas.openxmlformats.org/officeDocument/2006/relationships/image" Target="../media/image62.png"/><Relationship Id="rId41" Type="http://schemas.openxmlformats.org/officeDocument/2006/relationships/image" Target="../media/image82.png"/></Relationships>
</file>

<file path=ppt/slides/_rels/slide51.xml.rels><?xml version="1.0" encoding="UTF-8" standalone="yes"?>
<Relationships xmlns="http://schemas.openxmlformats.org/package/2006/relationships"><Relationship Id="rId13" Type="http://schemas.openxmlformats.org/officeDocument/2006/relationships/image" Target="../media/image100.png"/><Relationship Id="rId18" Type="http://schemas.openxmlformats.org/officeDocument/2006/relationships/image" Target="../media/image18.png"/><Relationship Id="rId39" Type="http://schemas.openxmlformats.org/officeDocument/2006/relationships/image" Target="../media/image20.png"/><Relationship Id="rId26" Type="http://schemas.openxmlformats.org/officeDocument/2006/relationships/image" Target="../media/image83.png"/><Relationship Id="rId34" Type="http://schemas.openxmlformats.org/officeDocument/2006/relationships/image" Target="../media/image110.png"/><Relationship Id="rId42" Type="http://schemas.openxmlformats.org/officeDocument/2006/relationships/image" Target="../media/image118.png"/><Relationship Id="rId47" Type="http://schemas.openxmlformats.org/officeDocument/2006/relationships/image" Target="../media/image19.png"/><Relationship Id="rId21" Type="http://schemas.openxmlformats.org/officeDocument/2006/relationships/image" Target="../media/image78.png"/><Relationship Id="rId7" Type="http://schemas.openxmlformats.org/officeDocument/2006/relationships/image" Target="../media/image94.png"/><Relationship Id="rId2" Type="http://schemas.openxmlformats.org/officeDocument/2006/relationships/image" Target="../media/image123.png"/><Relationship Id="rId16" Type="http://schemas.openxmlformats.org/officeDocument/2006/relationships/image" Target="../media/image103.png"/><Relationship Id="rId29" Type="http://schemas.openxmlformats.org/officeDocument/2006/relationships/image" Target="../media/image86.png"/><Relationship Id="rId1" Type="http://schemas.openxmlformats.org/officeDocument/2006/relationships/slideLayout" Target="../slideLayouts/slideLayout13.xml"/><Relationship Id="rId6" Type="http://schemas.openxmlformats.org/officeDocument/2006/relationships/image" Target="../media/image93.png"/><Relationship Id="rId11" Type="http://schemas.openxmlformats.org/officeDocument/2006/relationships/image" Target="../media/image98.png"/><Relationship Id="rId37" Type="http://schemas.openxmlformats.org/officeDocument/2006/relationships/image" Target="../media/image113.png"/><Relationship Id="rId40" Type="http://schemas.openxmlformats.org/officeDocument/2006/relationships/image" Target="../media/image116.png"/><Relationship Id="rId45" Type="http://schemas.openxmlformats.org/officeDocument/2006/relationships/image" Target="../media/image121.png"/><Relationship Id="rId24" Type="http://schemas.openxmlformats.org/officeDocument/2006/relationships/image" Target="../media/image106.png"/><Relationship Id="rId5" Type="http://schemas.openxmlformats.org/officeDocument/2006/relationships/image" Target="../media/image92.png"/><Relationship Id="rId15" Type="http://schemas.openxmlformats.org/officeDocument/2006/relationships/image" Target="../media/image102.png"/><Relationship Id="rId36" Type="http://schemas.openxmlformats.org/officeDocument/2006/relationships/image" Target="../media/image112.png"/><Relationship Id="rId23" Type="http://schemas.openxmlformats.org/officeDocument/2006/relationships/image" Target="../media/image80.png"/><Relationship Id="rId28" Type="http://schemas.openxmlformats.org/officeDocument/2006/relationships/image" Target="../media/image107.png"/><Relationship Id="rId10" Type="http://schemas.openxmlformats.org/officeDocument/2006/relationships/image" Target="../media/image97.png"/><Relationship Id="rId44" Type="http://schemas.openxmlformats.org/officeDocument/2006/relationships/image" Target="../media/image120.png"/><Relationship Id="rId19" Type="http://schemas.openxmlformats.org/officeDocument/2006/relationships/image" Target="../media/image76.png"/><Relationship Id="rId31" Type="http://schemas.openxmlformats.org/officeDocument/2006/relationships/image" Target="../media/image88.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35" Type="http://schemas.openxmlformats.org/officeDocument/2006/relationships/image" Target="../media/image111.png"/><Relationship Id="rId43" Type="http://schemas.openxmlformats.org/officeDocument/2006/relationships/image" Target="../media/image119.png"/><Relationship Id="rId48" Type="http://schemas.openxmlformats.org/officeDocument/2006/relationships/image" Target="../media/image75.png"/><Relationship Id="rId22" Type="http://schemas.openxmlformats.org/officeDocument/2006/relationships/image" Target="../media/image105.png"/><Relationship Id="rId27" Type="http://schemas.openxmlformats.org/officeDocument/2006/relationships/image" Target="../media/image84.png"/><Relationship Id="rId30" Type="http://schemas.openxmlformats.org/officeDocument/2006/relationships/image" Target="../media/image87.png"/><Relationship Id="rId8" Type="http://schemas.openxmlformats.org/officeDocument/2006/relationships/image" Target="../media/image95.png"/><Relationship Id="rId12" Type="http://schemas.openxmlformats.org/officeDocument/2006/relationships/image" Target="../media/image99.png"/><Relationship Id="rId17" Type="http://schemas.openxmlformats.org/officeDocument/2006/relationships/image" Target="../media/image104.png"/><Relationship Id="rId33" Type="http://schemas.openxmlformats.org/officeDocument/2006/relationships/image" Target="../media/image109.png"/><Relationship Id="rId38" Type="http://schemas.openxmlformats.org/officeDocument/2006/relationships/image" Target="../media/image114.png"/><Relationship Id="rId46" Type="http://schemas.openxmlformats.org/officeDocument/2006/relationships/image" Target="../media/image122.png"/><Relationship Id="rId25" Type="http://schemas.openxmlformats.org/officeDocument/2006/relationships/image" Target="../media/image82.png"/><Relationship Id="rId41" Type="http://schemas.openxmlformats.org/officeDocument/2006/relationships/image" Target="../media/image117.png"/><Relationship Id="rId20" Type="http://schemas.openxmlformats.org/officeDocument/2006/relationships/image" Target="../media/image77.png"/></Relationships>
</file>

<file path=ppt/slides/_rels/slide52.xml.rels><?xml version="1.0" encoding="UTF-8" standalone="yes"?>
<Relationships xmlns="http://schemas.openxmlformats.org/package/2006/relationships"><Relationship Id="rId13" Type="http://schemas.openxmlformats.org/officeDocument/2006/relationships/image" Target="../media/image100.png"/><Relationship Id="rId18" Type="http://schemas.openxmlformats.org/officeDocument/2006/relationships/image" Target="../media/image18.png"/><Relationship Id="rId39" Type="http://schemas.openxmlformats.org/officeDocument/2006/relationships/image" Target="../media/image20.png"/><Relationship Id="rId26" Type="http://schemas.openxmlformats.org/officeDocument/2006/relationships/image" Target="../media/image83.png"/><Relationship Id="rId34" Type="http://schemas.openxmlformats.org/officeDocument/2006/relationships/image" Target="../media/image110.png"/><Relationship Id="rId42" Type="http://schemas.openxmlformats.org/officeDocument/2006/relationships/image" Target="../media/image118.png"/><Relationship Id="rId47" Type="http://schemas.openxmlformats.org/officeDocument/2006/relationships/image" Target="../media/image19.png"/><Relationship Id="rId21" Type="http://schemas.openxmlformats.org/officeDocument/2006/relationships/image" Target="../media/image78.png"/><Relationship Id="rId7" Type="http://schemas.openxmlformats.org/officeDocument/2006/relationships/image" Target="../media/image94.png"/><Relationship Id="rId16" Type="http://schemas.openxmlformats.org/officeDocument/2006/relationships/image" Target="../media/image103.png"/><Relationship Id="rId29" Type="http://schemas.openxmlformats.org/officeDocument/2006/relationships/image" Target="../media/image86.png"/><Relationship Id="rId1" Type="http://schemas.openxmlformats.org/officeDocument/2006/relationships/slideLayout" Target="../slideLayouts/slideLayout13.xml"/><Relationship Id="rId6" Type="http://schemas.openxmlformats.org/officeDocument/2006/relationships/image" Target="../media/image93.png"/><Relationship Id="rId11" Type="http://schemas.openxmlformats.org/officeDocument/2006/relationships/image" Target="../media/image98.png"/><Relationship Id="rId37" Type="http://schemas.openxmlformats.org/officeDocument/2006/relationships/image" Target="../media/image113.png"/><Relationship Id="rId40" Type="http://schemas.openxmlformats.org/officeDocument/2006/relationships/image" Target="../media/image116.png"/><Relationship Id="rId45" Type="http://schemas.openxmlformats.org/officeDocument/2006/relationships/image" Target="../media/image121.png"/><Relationship Id="rId24" Type="http://schemas.openxmlformats.org/officeDocument/2006/relationships/image" Target="../media/image106.png"/><Relationship Id="rId5" Type="http://schemas.openxmlformats.org/officeDocument/2006/relationships/image" Target="../media/image92.png"/><Relationship Id="rId15" Type="http://schemas.openxmlformats.org/officeDocument/2006/relationships/image" Target="../media/image102.png"/><Relationship Id="rId36" Type="http://schemas.openxmlformats.org/officeDocument/2006/relationships/image" Target="../media/image112.png"/><Relationship Id="rId23" Type="http://schemas.openxmlformats.org/officeDocument/2006/relationships/image" Target="../media/image80.png"/><Relationship Id="rId28" Type="http://schemas.openxmlformats.org/officeDocument/2006/relationships/image" Target="../media/image107.png"/><Relationship Id="rId10" Type="http://schemas.openxmlformats.org/officeDocument/2006/relationships/image" Target="../media/image97.png"/><Relationship Id="rId44" Type="http://schemas.openxmlformats.org/officeDocument/2006/relationships/image" Target="../media/image120.png"/><Relationship Id="rId19" Type="http://schemas.openxmlformats.org/officeDocument/2006/relationships/image" Target="../media/image76.png"/><Relationship Id="rId31" Type="http://schemas.openxmlformats.org/officeDocument/2006/relationships/image" Target="../media/image88.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 Id="rId35" Type="http://schemas.openxmlformats.org/officeDocument/2006/relationships/image" Target="../media/image111.png"/><Relationship Id="rId43" Type="http://schemas.openxmlformats.org/officeDocument/2006/relationships/image" Target="../media/image119.png"/><Relationship Id="rId48" Type="http://schemas.openxmlformats.org/officeDocument/2006/relationships/image" Target="../media/image75.png"/><Relationship Id="rId22" Type="http://schemas.openxmlformats.org/officeDocument/2006/relationships/image" Target="../media/image105.png"/><Relationship Id="rId27" Type="http://schemas.openxmlformats.org/officeDocument/2006/relationships/image" Target="../media/image84.png"/><Relationship Id="rId30" Type="http://schemas.openxmlformats.org/officeDocument/2006/relationships/image" Target="../media/image87.png"/><Relationship Id="rId8" Type="http://schemas.openxmlformats.org/officeDocument/2006/relationships/image" Target="../media/image95.png"/><Relationship Id="rId12" Type="http://schemas.openxmlformats.org/officeDocument/2006/relationships/image" Target="../media/image99.png"/><Relationship Id="rId17" Type="http://schemas.openxmlformats.org/officeDocument/2006/relationships/image" Target="../media/image104.png"/><Relationship Id="rId33" Type="http://schemas.openxmlformats.org/officeDocument/2006/relationships/image" Target="../media/image109.png"/><Relationship Id="rId38" Type="http://schemas.openxmlformats.org/officeDocument/2006/relationships/image" Target="../media/image114.png"/><Relationship Id="rId46" Type="http://schemas.openxmlformats.org/officeDocument/2006/relationships/image" Target="../media/image122.png"/><Relationship Id="rId25" Type="http://schemas.openxmlformats.org/officeDocument/2006/relationships/image" Target="../media/image82.png"/><Relationship Id="rId41" Type="http://schemas.openxmlformats.org/officeDocument/2006/relationships/image" Target="../media/image117.png"/><Relationship Id="rId20" Type="http://schemas.openxmlformats.org/officeDocument/2006/relationships/image" Target="../media/image7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029F-F4C6-FDAD-6A00-4E30C8EE848F}"/>
              </a:ext>
            </a:extLst>
          </p:cNvPr>
          <p:cNvSpPr>
            <a:spLocks noGrp="1"/>
          </p:cNvSpPr>
          <p:nvPr>
            <p:ph type="ctrTitle"/>
          </p:nvPr>
        </p:nvSpPr>
        <p:spPr/>
        <p:txBody>
          <a:bodyPr>
            <a:normAutofit/>
          </a:bodyPr>
          <a:lstStyle/>
          <a:p>
            <a:r>
              <a:rPr lang="en-US" dirty="0">
                <a:latin typeface="Calibri Light" panose="020F0302020204030204" pitchFamily="34" charset="0"/>
                <a:ea typeface="Calibri Light" panose="020F0302020204030204" pitchFamily="34" charset="0"/>
                <a:cs typeface="Calibri Light" panose="020F0302020204030204" pitchFamily="34" charset="0"/>
              </a:rPr>
              <a:t>CSE 332 Autumn 2026</a:t>
            </a:r>
            <a:br>
              <a:rPr lang="en-US" dirty="0">
                <a:latin typeface="Calibri Light" panose="020F0302020204030204" pitchFamily="34" charset="0"/>
                <a:ea typeface="Calibri Light" panose="020F0302020204030204" pitchFamily="34" charset="0"/>
                <a:cs typeface="Calibri Light" panose="020F0302020204030204" pitchFamily="34" charset="0"/>
              </a:rPr>
            </a:br>
            <a:r>
              <a:rPr lang="en-US" dirty="0">
                <a:latin typeface="Calibri Light" panose="020F0302020204030204" pitchFamily="34" charset="0"/>
                <a:ea typeface="Calibri Light" panose="020F0302020204030204" pitchFamily="34" charset="0"/>
                <a:cs typeface="Calibri Light" panose="020F0302020204030204" pitchFamily="34" charset="0"/>
              </a:rPr>
              <a:t>Lecture 8: AVL Trees, pt. 1</a:t>
            </a:r>
          </a:p>
        </p:txBody>
      </p:sp>
      <p:sp>
        <p:nvSpPr>
          <p:cNvPr id="3" name="Subtitle 2">
            <a:extLst>
              <a:ext uri="{FF2B5EF4-FFF2-40B4-BE49-F238E27FC236}">
                <a16:creationId xmlns:a16="http://schemas.microsoft.com/office/drawing/2014/main" id="{AB96019E-F067-13A3-DC5B-9F49CCFEF437}"/>
              </a:ext>
            </a:extLst>
          </p:cNvPr>
          <p:cNvSpPr>
            <a:spLocks noGrp="1"/>
          </p:cNvSpPr>
          <p:nvPr>
            <p:ph type="subTitle" idx="1"/>
          </p:nvPr>
        </p:nvSpPr>
        <p:spPr/>
        <p:txBody>
          <a:bodyPr/>
          <a:lstStyle/>
          <a:p>
            <a:r>
              <a:rPr lang="en-US"/>
              <a:t>Ruth Anderson</a:t>
            </a:r>
            <a:endParaRPr lang="en-US" dirty="0"/>
          </a:p>
          <a:p>
            <a:r>
              <a:rPr lang="en-US" dirty="0">
                <a:hlinkClick r:id="rId3"/>
              </a:rPr>
              <a:t>http://www.cs.uw.edu/332</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93A6AB05-661B-4978-7C80-D301FD97799F}"/>
              </a:ext>
            </a:extLst>
          </p:cNvPr>
          <p:cNvSpPr>
            <a:spLocks noGrp="1"/>
          </p:cNvSpPr>
          <p:nvPr>
            <p:ph type="sldNum" sz="quarter" idx="12"/>
          </p:nvPr>
        </p:nvSpPr>
        <p:spPr/>
        <p:txBody>
          <a:bodyPr/>
          <a:lstStyle/>
          <a:p>
            <a:fld id="{79467764-5149-49EB-A53E-E807869452CC}" type="slidenum">
              <a:rPr lang="en-US" smtClean="0"/>
              <a:t>1</a:t>
            </a:fld>
            <a:endParaRPr lang="en-US"/>
          </a:p>
        </p:txBody>
      </p:sp>
    </p:spTree>
    <p:extLst>
      <p:ext uri="{BB962C8B-B14F-4D97-AF65-F5344CB8AC3E}">
        <p14:creationId xmlns:p14="http://schemas.microsoft.com/office/powerpoint/2010/main" val="397330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8DD4-06E1-4997-10CD-58E9D69CC84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2B4BBE2C-C693-B1FE-74D0-68C0E05A99A1}"/>
              </a:ext>
            </a:extLst>
          </p:cNvPr>
          <p:cNvSpPr>
            <a:spLocks noGrp="1"/>
          </p:cNvSpPr>
          <p:nvPr>
            <p:ph idx="1"/>
          </p:nvPr>
        </p:nvSpPr>
        <p:spPr>
          <a:xfrm>
            <a:off x="838200" y="1825625"/>
            <a:ext cx="10515600" cy="4415784"/>
          </a:xfrm>
        </p:spPr>
        <p:txBody>
          <a:bodyPr>
            <a:normAutofit/>
          </a:bodyPr>
          <a:lstStyle/>
          <a:p>
            <a:r>
              <a:rPr lang="en-US" dirty="0"/>
              <a:t>“Meet the staff” activity – Come meet us in office hours!</a:t>
            </a:r>
          </a:p>
          <a:p>
            <a:r>
              <a:rPr lang="en-US" dirty="0"/>
              <a:t>Participate in Section, earn a late day (see Ed Board post)</a:t>
            </a:r>
          </a:p>
          <a:p>
            <a:r>
              <a:rPr lang="en-US" dirty="0"/>
              <a:t>Exercise 2 Heaps: due TONIGHT, Fri Oct 16</a:t>
            </a:r>
          </a:p>
          <a:p>
            <a:r>
              <a:rPr lang="en-US" dirty="0"/>
              <a:t>Week 3 Survey in canvas: Due Tuesday Oct 20</a:t>
            </a:r>
          </a:p>
          <a:p>
            <a:r>
              <a:rPr lang="en-US" dirty="0"/>
              <a:t>Exercise 3 Recurrences: due Fri Oct 23</a:t>
            </a:r>
          </a:p>
          <a:p>
            <a:r>
              <a:rPr lang="en-US" dirty="0"/>
              <a:t>Exercise 4 AVL Trees, coming soon, Due Friday Oct 30</a:t>
            </a:r>
          </a:p>
          <a:p>
            <a:r>
              <a:rPr lang="en-US" dirty="0"/>
              <a:t>Midterm: 5-6pm Monday November 9</a:t>
            </a:r>
          </a:p>
          <a:p>
            <a:endParaRPr lang="en-US" dirty="0"/>
          </a:p>
          <a:p>
            <a:endParaRPr lang="en-US" dirty="0"/>
          </a:p>
        </p:txBody>
      </p:sp>
      <p:sp>
        <p:nvSpPr>
          <p:cNvPr id="4" name="Slide Number Placeholder 3">
            <a:extLst>
              <a:ext uri="{FF2B5EF4-FFF2-40B4-BE49-F238E27FC236}">
                <a16:creationId xmlns:a16="http://schemas.microsoft.com/office/drawing/2014/main" id="{C3AF72DB-9668-D724-333E-E85C7DBFE121}"/>
              </a:ext>
            </a:extLst>
          </p:cNvPr>
          <p:cNvSpPr>
            <a:spLocks noGrp="1"/>
          </p:cNvSpPr>
          <p:nvPr>
            <p:ph type="sldNum" sz="quarter" idx="12"/>
          </p:nvPr>
        </p:nvSpPr>
        <p:spPr/>
        <p:txBody>
          <a:bodyPr/>
          <a:lstStyle/>
          <a:p>
            <a:fld id="{A94D5A7D-FFFE-410B-BEE5-702232F4B148}" type="slidenum">
              <a:rPr lang="en-US" smtClean="0"/>
              <a:t>2</a:t>
            </a:fld>
            <a:endParaRPr lang="en-US"/>
          </a:p>
        </p:txBody>
      </p:sp>
    </p:spTree>
    <p:extLst>
      <p:ext uri="{BB962C8B-B14F-4D97-AF65-F5344CB8AC3E}">
        <p14:creationId xmlns:p14="http://schemas.microsoft.com/office/powerpoint/2010/main" val="32108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AD86-1571-D6FB-228A-8B563D15EC58}"/>
              </a:ext>
            </a:extLst>
          </p:cNvPr>
          <p:cNvSpPr>
            <a:spLocks noGrp="1"/>
          </p:cNvSpPr>
          <p:nvPr>
            <p:ph type="title"/>
          </p:nvPr>
        </p:nvSpPr>
        <p:spPr/>
        <p:txBody>
          <a:bodyPr/>
          <a:lstStyle/>
          <a:p>
            <a:r>
              <a:rPr lang="en-US" dirty="0"/>
              <a:t>Dictionary (Map) ADT</a:t>
            </a:r>
          </a:p>
        </p:txBody>
      </p:sp>
      <p:sp>
        <p:nvSpPr>
          <p:cNvPr id="3" name="Content Placeholder 2">
            <a:extLst>
              <a:ext uri="{FF2B5EF4-FFF2-40B4-BE49-F238E27FC236}">
                <a16:creationId xmlns:a16="http://schemas.microsoft.com/office/drawing/2014/main" id="{FE9F7E85-C0B2-0941-5469-FBEF3EEEF3D9}"/>
              </a:ext>
            </a:extLst>
          </p:cNvPr>
          <p:cNvSpPr>
            <a:spLocks noGrp="1"/>
          </p:cNvSpPr>
          <p:nvPr>
            <p:ph idx="1"/>
          </p:nvPr>
        </p:nvSpPr>
        <p:spPr/>
        <p:txBody>
          <a:bodyPr>
            <a:normAutofit fontScale="92500" lnSpcReduction="10000"/>
          </a:bodyPr>
          <a:lstStyle/>
          <a:p>
            <a:r>
              <a:rPr lang="en-US" dirty="0"/>
              <a:t>Contents:</a:t>
            </a:r>
          </a:p>
          <a:p>
            <a:pPr lvl="1"/>
            <a:r>
              <a:rPr lang="en-US" dirty="0"/>
              <a:t>Sets of </a:t>
            </a:r>
            <a:r>
              <a:rPr lang="en-US" dirty="0" err="1"/>
              <a:t>key+value</a:t>
            </a:r>
            <a:r>
              <a:rPr lang="en-US" dirty="0"/>
              <a:t> pairs</a:t>
            </a:r>
          </a:p>
          <a:p>
            <a:pPr lvl="1"/>
            <a:r>
              <a:rPr lang="en-US" dirty="0"/>
              <a:t>Keys must be: </a:t>
            </a:r>
          </a:p>
          <a:p>
            <a:pPr lvl="2"/>
            <a:r>
              <a:rPr lang="en-US" dirty="0"/>
              <a:t>Unique (always) and Comparable (for many dictionary implementations) </a:t>
            </a:r>
          </a:p>
          <a:p>
            <a:r>
              <a:rPr lang="en-US" dirty="0"/>
              <a:t>Operations:</a:t>
            </a:r>
          </a:p>
          <a:p>
            <a:pPr lvl="1"/>
            <a:r>
              <a:rPr lang="en-US" dirty="0"/>
              <a:t>insert(key, value)</a:t>
            </a:r>
          </a:p>
          <a:p>
            <a:pPr lvl="2"/>
            <a:r>
              <a:rPr lang="en-US" dirty="0"/>
              <a:t>Adds the (key, value) pair into the dictionary</a:t>
            </a:r>
          </a:p>
          <a:p>
            <a:pPr lvl="2"/>
            <a:r>
              <a:rPr lang="en-US" dirty="0"/>
              <a:t>If the key already has a value, overwrite the old value</a:t>
            </a:r>
          </a:p>
          <a:p>
            <a:pPr lvl="3"/>
            <a:r>
              <a:rPr lang="en-US" dirty="0"/>
              <a:t>Consequence: Keys cannot be repeated</a:t>
            </a:r>
          </a:p>
          <a:p>
            <a:pPr lvl="1"/>
            <a:r>
              <a:rPr lang="en-US" dirty="0"/>
              <a:t>find(key)</a:t>
            </a:r>
          </a:p>
          <a:p>
            <a:pPr lvl="2"/>
            <a:r>
              <a:rPr lang="en-US" dirty="0"/>
              <a:t>Returns the value associated with the given key</a:t>
            </a:r>
          </a:p>
          <a:p>
            <a:pPr lvl="1"/>
            <a:r>
              <a:rPr lang="en-US" dirty="0"/>
              <a:t>delete(key)</a:t>
            </a:r>
          </a:p>
          <a:p>
            <a:pPr lvl="2"/>
            <a:r>
              <a:rPr lang="en-US" dirty="0"/>
              <a:t>Remove the key (and its associated value)</a:t>
            </a:r>
          </a:p>
        </p:txBody>
      </p:sp>
      <p:sp>
        <p:nvSpPr>
          <p:cNvPr id="4" name="Slide Number Placeholder 3">
            <a:extLst>
              <a:ext uri="{FF2B5EF4-FFF2-40B4-BE49-F238E27FC236}">
                <a16:creationId xmlns:a16="http://schemas.microsoft.com/office/drawing/2014/main" id="{6BF0F910-936A-714E-A8BF-7A3DCB4FD685}"/>
              </a:ext>
            </a:extLst>
          </p:cNvPr>
          <p:cNvSpPr>
            <a:spLocks noGrp="1"/>
          </p:cNvSpPr>
          <p:nvPr>
            <p:ph type="sldNum" sz="quarter" idx="12"/>
          </p:nvPr>
        </p:nvSpPr>
        <p:spPr/>
        <p:txBody>
          <a:bodyPr/>
          <a:lstStyle/>
          <a:p>
            <a:fld id="{A94D5A7D-FFFE-410B-BEE5-702232F4B148}" type="slidenum">
              <a:rPr lang="en-US" smtClean="0"/>
              <a:t>3</a:t>
            </a:fld>
            <a:endParaRPr lang="en-US"/>
          </a:p>
        </p:txBody>
      </p:sp>
    </p:spTree>
    <p:extLst>
      <p:ext uri="{BB962C8B-B14F-4D97-AF65-F5344CB8AC3E}">
        <p14:creationId xmlns:p14="http://schemas.microsoft.com/office/powerpoint/2010/main" val="3568956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4CFD5-6174-1FD7-60B7-64E10B65BBE4}"/>
              </a:ext>
            </a:extLst>
          </p:cNvPr>
          <p:cNvSpPr>
            <a:spLocks noGrp="1"/>
          </p:cNvSpPr>
          <p:nvPr>
            <p:ph type="title"/>
          </p:nvPr>
        </p:nvSpPr>
        <p:spPr/>
        <p:txBody>
          <a:bodyPr/>
          <a:lstStyle/>
          <a:p>
            <a:r>
              <a:rPr lang="en-US" dirty="0"/>
              <a:t>Naïve attempts (Answers)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7B359D6B-9B11-EAD4-2DE3-EB38FA61CE14}"/>
                  </a:ext>
                </a:extLst>
              </p:cNvPr>
              <p:cNvGraphicFramePr>
                <a:graphicFrameLocks/>
              </p:cNvGraphicFramePr>
              <p:nvPr>
                <p:extLst>
                  <p:ext uri="{D42A27DB-BD31-4B8C-83A1-F6EECF244321}">
                    <p14:modId xmlns:p14="http://schemas.microsoft.com/office/powerpoint/2010/main" val="2422405473"/>
                  </p:ext>
                </p:extLst>
              </p:nvPr>
            </p:nvGraphicFramePr>
            <p:xfrm>
              <a:off x="1485900" y="1988820"/>
              <a:ext cx="9220199" cy="3931920"/>
            </p:xfrm>
            <a:graphic>
              <a:graphicData uri="http://schemas.openxmlformats.org/drawingml/2006/table">
                <a:tbl>
                  <a:tblPr firstRow="1" bandRow="1">
                    <a:tableStyleId>{5C22544A-7EE6-4342-B048-85BDC9FD1C3A}</a:tableStyleId>
                  </a:tblPr>
                  <a:tblGrid>
                    <a:gridCol w="2992120">
                      <a:extLst>
                        <a:ext uri="{9D8B030D-6E8A-4147-A177-3AD203B41FA5}">
                          <a16:colId xmlns:a16="http://schemas.microsoft.com/office/drawing/2014/main" val="3859037791"/>
                        </a:ext>
                      </a:extLst>
                    </a:gridCol>
                    <a:gridCol w="1930400">
                      <a:extLst>
                        <a:ext uri="{9D8B030D-6E8A-4147-A177-3AD203B41FA5}">
                          <a16:colId xmlns:a16="http://schemas.microsoft.com/office/drawing/2014/main" val="1986166423"/>
                        </a:ext>
                      </a:extLst>
                    </a:gridCol>
                    <a:gridCol w="1798320">
                      <a:extLst>
                        <a:ext uri="{9D8B030D-6E8A-4147-A177-3AD203B41FA5}">
                          <a16:colId xmlns:a16="http://schemas.microsoft.com/office/drawing/2014/main" val="3667104526"/>
                        </a:ext>
                      </a:extLst>
                    </a:gridCol>
                    <a:gridCol w="2499359">
                      <a:extLst>
                        <a:ext uri="{9D8B030D-6E8A-4147-A177-3AD203B41FA5}">
                          <a16:colId xmlns:a16="http://schemas.microsoft.com/office/drawing/2014/main" val="265108309"/>
                        </a:ext>
                      </a:extLst>
                    </a:gridCol>
                  </a:tblGrid>
                  <a:tr h="370840">
                    <a:tc>
                      <a:txBody>
                        <a:bodyPr/>
                        <a:lstStyle/>
                        <a:p>
                          <a:r>
                            <a:rPr lang="en-US" sz="2100" dirty="0"/>
                            <a:t>Data Structure</a:t>
                          </a:r>
                        </a:p>
                      </a:txBody>
                      <a:tcPr/>
                    </a:tc>
                    <a:tc>
                      <a:txBody>
                        <a:bodyPr/>
                        <a:lstStyle/>
                        <a:p>
                          <a:r>
                            <a:rPr lang="en-US" sz="2100" dirty="0"/>
                            <a:t>Time to insert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Time to find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Time to delete</a:t>
                          </a:r>
                        </a:p>
                      </a:txBody>
                      <a:tcPr/>
                    </a:tc>
                    <a:extLst>
                      <a:ext uri="{0D108BD9-81ED-4DB2-BD59-A6C34878D82A}">
                        <a16:rowId xmlns:a16="http://schemas.microsoft.com/office/drawing/2014/main" val="1526940656"/>
                      </a:ext>
                    </a:extLst>
                  </a:tr>
                  <a:tr h="370840">
                    <a:tc>
                      <a:txBody>
                        <a:bodyPr/>
                        <a:lstStyle/>
                        <a:p>
                          <a:r>
                            <a:rPr lang="en-US" sz="2100" dirty="0"/>
                            <a:t>Unsorted Array</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extLst>
                      <a:ext uri="{0D108BD9-81ED-4DB2-BD59-A6C34878D82A}">
                        <a16:rowId xmlns:a16="http://schemas.microsoft.com/office/drawing/2014/main" val="999218032"/>
                      </a:ext>
                    </a:extLst>
                  </a:tr>
                  <a:tr h="370840">
                    <a:tc>
                      <a:txBody>
                        <a:bodyPr/>
                        <a:lstStyle/>
                        <a:p>
                          <a:r>
                            <a:rPr lang="en-US" sz="2100" dirty="0"/>
                            <a:t>Unsorted Linked List</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extLst>
                      <a:ext uri="{0D108BD9-81ED-4DB2-BD59-A6C34878D82A}">
                        <a16:rowId xmlns:a16="http://schemas.microsoft.com/office/drawing/2014/main" val="2237532272"/>
                      </a:ext>
                    </a:extLst>
                  </a:tr>
                  <a:tr h="370840">
                    <a:tc>
                      <a:txBody>
                        <a:bodyPr/>
                        <a:lstStyle/>
                        <a:p>
                          <a:r>
                            <a:rPr lang="en-US" sz="2100" dirty="0"/>
                            <a:t>Sorted Array</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extLst>
                      <a:ext uri="{0D108BD9-81ED-4DB2-BD59-A6C34878D82A}">
                        <a16:rowId xmlns:a16="http://schemas.microsoft.com/office/drawing/2014/main" val="1851548857"/>
                      </a:ext>
                    </a:extLst>
                  </a:tr>
                  <a:tr h="370840">
                    <a:tc>
                      <a:txBody>
                        <a:bodyPr/>
                        <a:lstStyle/>
                        <a:p>
                          <a:r>
                            <a:rPr lang="en-US" sz="2100" dirty="0"/>
                            <a:t>Sorted Linked List</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extLst>
                      <a:ext uri="{0D108BD9-81ED-4DB2-BD59-A6C34878D82A}">
                        <a16:rowId xmlns:a16="http://schemas.microsoft.com/office/drawing/2014/main" val="2877379023"/>
                      </a:ext>
                    </a:extLst>
                  </a:tr>
                  <a:tr h="370840">
                    <a:tc>
                      <a:txBody>
                        <a:bodyPr/>
                        <a:lstStyle/>
                        <a:p>
                          <a:r>
                            <a:rPr lang="en-US" sz="2100" dirty="0"/>
                            <a:t>Binary Min Heap?</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r>
                                  <a:rPr lang="en-US" sz="2100" b="0" i="1" smtClean="0">
                                    <a:latin typeface="Cambria Math" panose="02040503050406030204" pitchFamily="18" charset="0"/>
                                  </a:rPr>
                                  <m:t>𝑛</m:t>
                                </m:r>
                                <m:r>
                                  <a:rPr lang="en-US" sz="2100" b="0" i="1" smtClean="0">
                                    <a:latin typeface="Cambria Math" panose="02040503050406030204" pitchFamily="18" charset="0"/>
                                  </a:rPr>
                                  <m:t>)</m:t>
                                </m:r>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tc>
                    <a:extLst>
                      <a:ext uri="{0D108BD9-81ED-4DB2-BD59-A6C34878D82A}">
                        <a16:rowId xmlns:a16="http://schemas.microsoft.com/office/drawing/2014/main" val="2468038284"/>
                      </a:ext>
                    </a:extLst>
                  </a:tr>
                  <a:tr h="370840">
                    <a:tc>
                      <a:txBody>
                        <a:bodyPr/>
                        <a:lstStyle/>
                        <a:p>
                          <a:r>
                            <a:rPr lang="en-US" sz="2100" dirty="0"/>
                            <a:t>Binary Search Tree </a:t>
                          </a:r>
                        </a:p>
                        <a:p>
                          <a:r>
                            <a:rPr lang="en-US" sz="2100" dirty="0"/>
                            <a:t>(worst)</a:t>
                          </a:r>
                        </a:p>
                      </a:txBody>
                      <a:tcPr>
                        <a:solidFill>
                          <a:schemeClr val="accent2">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solidFill>
                          <a:schemeClr val="accent2">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solidFill>
                          <a:schemeClr val="accent2">
                            <a:lumMod val="40000"/>
                            <a:lumOff val="60000"/>
                          </a:schemeClr>
                        </a:solidFill>
                      </a:tcPr>
                    </a:tc>
                    <a:tc>
                      <a:txBody>
                        <a:bodyPr/>
                        <a:lstStyle/>
                        <a:p>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d>
                                  <m:dPr>
                                    <m:ctrlPr>
                                      <a:rPr lang="en-US" sz="2100" b="0" i="1" smtClean="0">
                                        <a:latin typeface="Cambria Math" panose="02040503050406030204" pitchFamily="18" charset="0"/>
                                      </a:rPr>
                                    </m:ctrlPr>
                                  </m:dPr>
                                  <m:e>
                                    <m:r>
                                      <a:rPr lang="en-US" sz="2100" b="0" i="1" smtClean="0">
                                        <a:latin typeface="Cambria Math" panose="02040503050406030204" pitchFamily="18" charset="0"/>
                                      </a:rPr>
                                      <m:t>𝑛</m:t>
                                    </m:r>
                                  </m:e>
                                </m:d>
                              </m:oMath>
                            </m:oMathPara>
                          </a14:m>
                          <a:endParaRPr lang="en-US" sz="2100" dirty="0"/>
                        </a:p>
                      </a:txBody>
                      <a:tcPr>
                        <a:solidFill>
                          <a:schemeClr val="accent2">
                            <a:lumMod val="40000"/>
                            <a:lumOff val="60000"/>
                          </a:schemeClr>
                        </a:solidFill>
                      </a:tcPr>
                    </a:tc>
                    <a:extLst>
                      <a:ext uri="{0D108BD9-81ED-4DB2-BD59-A6C34878D82A}">
                        <a16:rowId xmlns:a16="http://schemas.microsoft.com/office/drawing/2014/main" val="1292073772"/>
                      </a:ext>
                    </a:extLst>
                  </a:tr>
                  <a:tr h="370840">
                    <a:tc>
                      <a:txBody>
                        <a:bodyPr/>
                        <a:lstStyle/>
                        <a:p>
                          <a:r>
                            <a:rPr lang="en-US" sz="2100" dirty="0"/>
                            <a:t>Binary Search Tree (expected)</a:t>
                          </a: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r>
                                  <a:rPr lang="en-US" sz="2100" b="0" i="1" smtClean="0">
                                    <a:latin typeface="Cambria Math" panose="02040503050406030204" pitchFamily="18" charset="0"/>
                                  </a:rPr>
                                  <m:t>)</m:t>
                                </m:r>
                              </m:oMath>
                            </m:oMathPara>
                          </a14:m>
                          <a:endParaRPr lang="en-US" sz="2100" dirty="0"/>
                        </a:p>
                        <a:p>
                          <a:endParaRPr lang="en-US" sz="21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r>
                                  <a:rPr lang="en-US" sz="2100" b="0" i="1" smtClean="0">
                                    <a:latin typeface="Cambria Math" panose="02040503050406030204" pitchFamily="18" charset="0"/>
                                  </a:rPr>
                                  <m:t>)</m:t>
                                </m:r>
                              </m:oMath>
                            </m:oMathPara>
                          </a14:m>
                          <a:endParaRPr lang="en-US" sz="2100" dirty="0"/>
                        </a:p>
                        <a:p>
                          <a:endParaRPr lang="en-US" sz="2100" dirty="0"/>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sz="2100" b="0" i="0" smtClean="0">
                                    <a:latin typeface="Cambria Math" panose="02040503050406030204" pitchFamily="18" charset="0"/>
                                  </a:rPr>
                                  <m:t>Θ</m:t>
                                </m:r>
                                <m:r>
                                  <a:rPr lang="en-US" sz="2100" b="0" i="1" smtClean="0">
                                    <a:latin typeface="Cambria Math" panose="02040503050406030204" pitchFamily="18" charset="0"/>
                                  </a:rPr>
                                  <m:t>(</m:t>
                                </m:r>
                                <m:func>
                                  <m:funcPr>
                                    <m:ctrlPr>
                                      <a:rPr lang="en-US" sz="2100" b="0" i="1" smtClean="0">
                                        <a:latin typeface="Cambria Math" panose="02040503050406030204" pitchFamily="18" charset="0"/>
                                      </a:rPr>
                                    </m:ctrlPr>
                                  </m:funcPr>
                                  <m:fName>
                                    <m:r>
                                      <m:rPr>
                                        <m:sty m:val="p"/>
                                      </m:rPr>
                                      <a:rPr lang="en-US" sz="2100" b="0" i="0" smtClean="0">
                                        <a:latin typeface="Cambria Math" panose="02040503050406030204" pitchFamily="18" charset="0"/>
                                      </a:rPr>
                                      <m:t>log</m:t>
                                    </m:r>
                                  </m:fName>
                                  <m:e>
                                    <m:r>
                                      <a:rPr lang="en-US" sz="2100" b="0" i="1" smtClean="0">
                                        <a:latin typeface="Cambria Math" panose="02040503050406030204" pitchFamily="18" charset="0"/>
                                      </a:rPr>
                                      <m:t>𝑛</m:t>
                                    </m:r>
                                  </m:e>
                                </m:func>
                                <m:r>
                                  <a:rPr lang="en-US" sz="2100" b="0" i="1" smtClean="0">
                                    <a:latin typeface="Cambria Math" panose="02040503050406030204" pitchFamily="18" charset="0"/>
                                  </a:rPr>
                                  <m:t>)</m:t>
                                </m:r>
                              </m:oMath>
                            </m:oMathPara>
                          </a14:m>
                          <a:endParaRPr lang="en-US" sz="2100" dirty="0"/>
                        </a:p>
                        <a:p>
                          <a:endParaRPr lang="en-US" sz="2100" dirty="0"/>
                        </a:p>
                      </a:txBody>
                      <a:tcPr>
                        <a:solidFill>
                          <a:schemeClr val="accent2">
                            <a:lumMod val="40000"/>
                            <a:lumOff val="60000"/>
                          </a:schemeClr>
                        </a:solidFill>
                      </a:tcPr>
                    </a:tc>
                    <a:extLst>
                      <a:ext uri="{0D108BD9-81ED-4DB2-BD59-A6C34878D82A}">
                        <a16:rowId xmlns:a16="http://schemas.microsoft.com/office/drawing/2014/main" val="154752868"/>
                      </a:ext>
                    </a:extLst>
                  </a:tr>
                </a:tbl>
              </a:graphicData>
            </a:graphic>
          </p:graphicFrame>
        </mc:Choice>
        <mc:Fallback xmlns="">
          <p:graphicFrame>
            <p:nvGraphicFramePr>
              <p:cNvPr id="4" name="Content Placeholder 3">
                <a:extLst>
                  <a:ext uri="{FF2B5EF4-FFF2-40B4-BE49-F238E27FC236}">
                    <a16:creationId xmlns:a16="http://schemas.microsoft.com/office/drawing/2014/main" id="{7B359D6B-9B11-EAD4-2DE3-EB38FA61CE14}"/>
                  </a:ext>
                </a:extLst>
              </p:cNvPr>
              <p:cNvGraphicFramePr>
                <a:graphicFrameLocks/>
              </p:cNvGraphicFramePr>
              <p:nvPr>
                <p:extLst>
                  <p:ext uri="{D42A27DB-BD31-4B8C-83A1-F6EECF244321}">
                    <p14:modId xmlns:p14="http://schemas.microsoft.com/office/powerpoint/2010/main" val="2422405473"/>
                  </p:ext>
                </p:extLst>
              </p:nvPr>
            </p:nvGraphicFramePr>
            <p:xfrm>
              <a:off x="1485900" y="1988820"/>
              <a:ext cx="9220199" cy="3931920"/>
            </p:xfrm>
            <a:graphic>
              <a:graphicData uri="http://schemas.openxmlformats.org/drawingml/2006/table">
                <a:tbl>
                  <a:tblPr firstRow="1" bandRow="1">
                    <a:tableStyleId>{5C22544A-7EE6-4342-B048-85BDC9FD1C3A}</a:tableStyleId>
                  </a:tblPr>
                  <a:tblGrid>
                    <a:gridCol w="2992120">
                      <a:extLst>
                        <a:ext uri="{9D8B030D-6E8A-4147-A177-3AD203B41FA5}">
                          <a16:colId xmlns:a16="http://schemas.microsoft.com/office/drawing/2014/main" val="3859037791"/>
                        </a:ext>
                      </a:extLst>
                    </a:gridCol>
                    <a:gridCol w="1930400">
                      <a:extLst>
                        <a:ext uri="{9D8B030D-6E8A-4147-A177-3AD203B41FA5}">
                          <a16:colId xmlns:a16="http://schemas.microsoft.com/office/drawing/2014/main" val="1986166423"/>
                        </a:ext>
                      </a:extLst>
                    </a:gridCol>
                    <a:gridCol w="1798320">
                      <a:extLst>
                        <a:ext uri="{9D8B030D-6E8A-4147-A177-3AD203B41FA5}">
                          <a16:colId xmlns:a16="http://schemas.microsoft.com/office/drawing/2014/main" val="3667104526"/>
                        </a:ext>
                      </a:extLst>
                    </a:gridCol>
                    <a:gridCol w="2499359">
                      <a:extLst>
                        <a:ext uri="{9D8B030D-6E8A-4147-A177-3AD203B41FA5}">
                          <a16:colId xmlns:a16="http://schemas.microsoft.com/office/drawing/2014/main" val="265108309"/>
                        </a:ext>
                      </a:extLst>
                    </a:gridCol>
                  </a:tblGrid>
                  <a:tr h="411480">
                    <a:tc>
                      <a:txBody>
                        <a:bodyPr/>
                        <a:lstStyle/>
                        <a:p>
                          <a:r>
                            <a:rPr lang="en-US" sz="2100" dirty="0"/>
                            <a:t>Data Structure</a:t>
                          </a:r>
                        </a:p>
                      </a:txBody>
                      <a:tcPr/>
                    </a:tc>
                    <a:tc>
                      <a:txBody>
                        <a:bodyPr/>
                        <a:lstStyle/>
                        <a:p>
                          <a:r>
                            <a:rPr lang="en-US" sz="2100" dirty="0"/>
                            <a:t>Time to insert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Time to find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Time to delete</a:t>
                          </a:r>
                        </a:p>
                      </a:txBody>
                      <a:tcPr/>
                    </a:tc>
                    <a:extLst>
                      <a:ext uri="{0D108BD9-81ED-4DB2-BD59-A6C34878D82A}">
                        <a16:rowId xmlns:a16="http://schemas.microsoft.com/office/drawing/2014/main" val="1526940656"/>
                      </a:ext>
                    </a:extLst>
                  </a:tr>
                  <a:tr h="411480">
                    <a:tc>
                      <a:txBody>
                        <a:bodyPr/>
                        <a:lstStyle/>
                        <a:p>
                          <a:r>
                            <a:rPr lang="en-US" sz="2100" dirty="0"/>
                            <a:t>Unsorted Array</a:t>
                          </a:r>
                        </a:p>
                      </a:txBody>
                      <a:tcPr/>
                    </a:tc>
                    <a:tc>
                      <a:txBody>
                        <a:bodyPr/>
                        <a:lstStyle/>
                        <a:p>
                          <a:endParaRPr lang="en-US"/>
                        </a:p>
                      </a:txBody>
                      <a:tcPr>
                        <a:blipFill>
                          <a:blip r:embed="rId2"/>
                          <a:stretch>
                            <a:fillRect l="-155205" t="-110448" r="-223975" b="-791045"/>
                          </a:stretch>
                        </a:blipFill>
                      </a:tcPr>
                    </a:tc>
                    <a:tc>
                      <a:txBody>
                        <a:bodyPr/>
                        <a:lstStyle/>
                        <a:p>
                          <a:endParaRPr lang="en-US"/>
                        </a:p>
                      </a:txBody>
                      <a:tcPr>
                        <a:blipFill>
                          <a:blip r:embed="rId2"/>
                          <a:stretch>
                            <a:fillRect l="-273311" t="-110448" r="-139865" b="-791045"/>
                          </a:stretch>
                        </a:blipFill>
                      </a:tcPr>
                    </a:tc>
                    <a:tc>
                      <a:txBody>
                        <a:bodyPr/>
                        <a:lstStyle/>
                        <a:p>
                          <a:endParaRPr lang="en-US"/>
                        </a:p>
                      </a:txBody>
                      <a:tcPr>
                        <a:blipFill>
                          <a:blip r:embed="rId2"/>
                          <a:stretch>
                            <a:fillRect l="-269512" t="-110448" r="-976" b="-791045"/>
                          </a:stretch>
                        </a:blipFill>
                      </a:tcPr>
                    </a:tc>
                    <a:extLst>
                      <a:ext uri="{0D108BD9-81ED-4DB2-BD59-A6C34878D82A}">
                        <a16:rowId xmlns:a16="http://schemas.microsoft.com/office/drawing/2014/main" val="999218032"/>
                      </a:ext>
                    </a:extLst>
                  </a:tr>
                  <a:tr h="411480">
                    <a:tc>
                      <a:txBody>
                        <a:bodyPr/>
                        <a:lstStyle/>
                        <a:p>
                          <a:r>
                            <a:rPr lang="en-US" sz="2100" dirty="0"/>
                            <a:t>Unsorted Linked List</a:t>
                          </a:r>
                        </a:p>
                      </a:txBody>
                      <a:tcPr/>
                    </a:tc>
                    <a:tc>
                      <a:txBody>
                        <a:bodyPr/>
                        <a:lstStyle/>
                        <a:p>
                          <a:endParaRPr lang="en-US"/>
                        </a:p>
                      </a:txBody>
                      <a:tcPr>
                        <a:blipFill>
                          <a:blip r:embed="rId2"/>
                          <a:stretch>
                            <a:fillRect l="-155205" t="-207353" r="-223975" b="-679412"/>
                          </a:stretch>
                        </a:blipFill>
                      </a:tcPr>
                    </a:tc>
                    <a:tc>
                      <a:txBody>
                        <a:bodyPr/>
                        <a:lstStyle/>
                        <a:p>
                          <a:endParaRPr lang="en-US"/>
                        </a:p>
                      </a:txBody>
                      <a:tcPr>
                        <a:blipFill>
                          <a:blip r:embed="rId2"/>
                          <a:stretch>
                            <a:fillRect l="-273311" t="-207353" r="-139865" b="-679412"/>
                          </a:stretch>
                        </a:blipFill>
                      </a:tcPr>
                    </a:tc>
                    <a:tc>
                      <a:txBody>
                        <a:bodyPr/>
                        <a:lstStyle/>
                        <a:p>
                          <a:endParaRPr lang="en-US"/>
                        </a:p>
                      </a:txBody>
                      <a:tcPr>
                        <a:blipFill>
                          <a:blip r:embed="rId2"/>
                          <a:stretch>
                            <a:fillRect l="-269512" t="-207353" r="-976" b="-679412"/>
                          </a:stretch>
                        </a:blipFill>
                      </a:tcPr>
                    </a:tc>
                    <a:extLst>
                      <a:ext uri="{0D108BD9-81ED-4DB2-BD59-A6C34878D82A}">
                        <a16:rowId xmlns:a16="http://schemas.microsoft.com/office/drawing/2014/main" val="2237532272"/>
                      </a:ext>
                    </a:extLst>
                  </a:tr>
                  <a:tr h="411480">
                    <a:tc>
                      <a:txBody>
                        <a:bodyPr/>
                        <a:lstStyle/>
                        <a:p>
                          <a:r>
                            <a:rPr lang="en-US" sz="2100" dirty="0"/>
                            <a:t>Sorted Array</a:t>
                          </a:r>
                        </a:p>
                      </a:txBody>
                      <a:tcPr/>
                    </a:tc>
                    <a:tc>
                      <a:txBody>
                        <a:bodyPr/>
                        <a:lstStyle/>
                        <a:p>
                          <a:endParaRPr lang="en-US"/>
                        </a:p>
                      </a:txBody>
                      <a:tcPr>
                        <a:blipFill>
                          <a:blip r:embed="rId2"/>
                          <a:stretch>
                            <a:fillRect l="-155205" t="-311940" r="-223975" b="-589552"/>
                          </a:stretch>
                        </a:blipFill>
                      </a:tcPr>
                    </a:tc>
                    <a:tc>
                      <a:txBody>
                        <a:bodyPr/>
                        <a:lstStyle/>
                        <a:p>
                          <a:endParaRPr lang="en-US"/>
                        </a:p>
                      </a:txBody>
                      <a:tcPr>
                        <a:blipFill>
                          <a:blip r:embed="rId2"/>
                          <a:stretch>
                            <a:fillRect l="-273311" t="-311940" r="-139865" b="-589552"/>
                          </a:stretch>
                        </a:blipFill>
                      </a:tcPr>
                    </a:tc>
                    <a:tc>
                      <a:txBody>
                        <a:bodyPr/>
                        <a:lstStyle/>
                        <a:p>
                          <a:endParaRPr lang="en-US"/>
                        </a:p>
                      </a:txBody>
                      <a:tcPr>
                        <a:blipFill>
                          <a:blip r:embed="rId2"/>
                          <a:stretch>
                            <a:fillRect l="-269512" t="-311940" r="-976" b="-589552"/>
                          </a:stretch>
                        </a:blipFill>
                      </a:tcPr>
                    </a:tc>
                    <a:extLst>
                      <a:ext uri="{0D108BD9-81ED-4DB2-BD59-A6C34878D82A}">
                        <a16:rowId xmlns:a16="http://schemas.microsoft.com/office/drawing/2014/main" val="1851548857"/>
                      </a:ext>
                    </a:extLst>
                  </a:tr>
                  <a:tr h="411480">
                    <a:tc>
                      <a:txBody>
                        <a:bodyPr/>
                        <a:lstStyle/>
                        <a:p>
                          <a:r>
                            <a:rPr lang="en-US" sz="2100" dirty="0"/>
                            <a:t>Sorted Linked List</a:t>
                          </a:r>
                        </a:p>
                      </a:txBody>
                      <a:tcPr/>
                    </a:tc>
                    <a:tc>
                      <a:txBody>
                        <a:bodyPr/>
                        <a:lstStyle/>
                        <a:p>
                          <a:endParaRPr lang="en-US"/>
                        </a:p>
                      </a:txBody>
                      <a:tcPr>
                        <a:blipFill>
                          <a:blip r:embed="rId2"/>
                          <a:stretch>
                            <a:fillRect l="-155205" t="-405882" r="-223975" b="-480882"/>
                          </a:stretch>
                        </a:blipFill>
                      </a:tcPr>
                    </a:tc>
                    <a:tc>
                      <a:txBody>
                        <a:bodyPr/>
                        <a:lstStyle/>
                        <a:p>
                          <a:endParaRPr lang="en-US"/>
                        </a:p>
                      </a:txBody>
                      <a:tcPr>
                        <a:blipFill>
                          <a:blip r:embed="rId2"/>
                          <a:stretch>
                            <a:fillRect l="-273311" t="-405882" r="-139865" b="-480882"/>
                          </a:stretch>
                        </a:blipFill>
                      </a:tcPr>
                    </a:tc>
                    <a:tc>
                      <a:txBody>
                        <a:bodyPr/>
                        <a:lstStyle/>
                        <a:p>
                          <a:endParaRPr lang="en-US"/>
                        </a:p>
                      </a:txBody>
                      <a:tcPr>
                        <a:blipFill>
                          <a:blip r:embed="rId2"/>
                          <a:stretch>
                            <a:fillRect l="-269512" t="-405882" r="-976" b="-480882"/>
                          </a:stretch>
                        </a:blipFill>
                      </a:tcPr>
                    </a:tc>
                    <a:extLst>
                      <a:ext uri="{0D108BD9-81ED-4DB2-BD59-A6C34878D82A}">
                        <a16:rowId xmlns:a16="http://schemas.microsoft.com/office/drawing/2014/main" val="2877379023"/>
                      </a:ext>
                    </a:extLst>
                  </a:tr>
                  <a:tr h="411480">
                    <a:tc>
                      <a:txBody>
                        <a:bodyPr/>
                        <a:lstStyle/>
                        <a:p>
                          <a:r>
                            <a:rPr lang="en-US" sz="2100" dirty="0"/>
                            <a:t>Binary Min Heap?</a:t>
                          </a:r>
                        </a:p>
                      </a:txBody>
                      <a:tcPr/>
                    </a:tc>
                    <a:tc>
                      <a:txBody>
                        <a:bodyPr/>
                        <a:lstStyle/>
                        <a:p>
                          <a:endParaRPr lang="en-US"/>
                        </a:p>
                      </a:txBody>
                      <a:tcPr>
                        <a:blipFill>
                          <a:blip r:embed="rId2"/>
                          <a:stretch>
                            <a:fillRect l="-155205" t="-505882" r="-223975" b="-380882"/>
                          </a:stretch>
                        </a:blipFill>
                      </a:tcPr>
                    </a:tc>
                    <a:tc>
                      <a:txBody>
                        <a:bodyPr/>
                        <a:lstStyle/>
                        <a:p>
                          <a:endParaRPr lang="en-US"/>
                        </a:p>
                      </a:txBody>
                      <a:tcPr>
                        <a:blipFill>
                          <a:blip r:embed="rId2"/>
                          <a:stretch>
                            <a:fillRect l="-273311" t="-505882" r="-139865" b="-380882"/>
                          </a:stretch>
                        </a:blipFill>
                      </a:tcPr>
                    </a:tc>
                    <a:tc>
                      <a:txBody>
                        <a:bodyPr/>
                        <a:lstStyle/>
                        <a:p>
                          <a:endParaRPr lang="en-US"/>
                        </a:p>
                      </a:txBody>
                      <a:tcPr>
                        <a:blipFill>
                          <a:blip r:embed="rId2"/>
                          <a:stretch>
                            <a:fillRect l="-269512" t="-505882" r="-976" b="-380882"/>
                          </a:stretch>
                        </a:blipFill>
                      </a:tcPr>
                    </a:tc>
                    <a:extLst>
                      <a:ext uri="{0D108BD9-81ED-4DB2-BD59-A6C34878D82A}">
                        <a16:rowId xmlns:a16="http://schemas.microsoft.com/office/drawing/2014/main" val="2468038284"/>
                      </a:ext>
                    </a:extLst>
                  </a:tr>
                  <a:tr h="731520">
                    <a:tc>
                      <a:txBody>
                        <a:bodyPr/>
                        <a:lstStyle/>
                        <a:p>
                          <a:r>
                            <a:rPr lang="en-US" sz="2100" dirty="0"/>
                            <a:t>Binary Search Tree </a:t>
                          </a:r>
                        </a:p>
                        <a:p>
                          <a:r>
                            <a:rPr lang="en-US" sz="2100" dirty="0"/>
                            <a:t>(worst)</a:t>
                          </a:r>
                        </a:p>
                      </a:txBody>
                      <a:tcPr>
                        <a:solidFill>
                          <a:schemeClr val="accent2">
                            <a:lumMod val="40000"/>
                            <a:lumOff val="60000"/>
                          </a:schemeClr>
                        </a:solidFill>
                      </a:tcPr>
                    </a:tc>
                    <a:tc>
                      <a:txBody>
                        <a:bodyPr/>
                        <a:lstStyle/>
                        <a:p>
                          <a:endParaRPr lang="en-US"/>
                        </a:p>
                      </a:txBody>
                      <a:tcPr>
                        <a:blipFill>
                          <a:blip r:embed="rId2"/>
                          <a:stretch>
                            <a:fillRect l="-155205" t="-343333" r="-223975" b="-115833"/>
                          </a:stretch>
                        </a:blipFill>
                      </a:tcPr>
                    </a:tc>
                    <a:tc>
                      <a:txBody>
                        <a:bodyPr/>
                        <a:lstStyle/>
                        <a:p>
                          <a:endParaRPr lang="en-US"/>
                        </a:p>
                      </a:txBody>
                      <a:tcPr>
                        <a:blipFill>
                          <a:blip r:embed="rId2"/>
                          <a:stretch>
                            <a:fillRect l="-273311" t="-343333" r="-139865" b="-115833"/>
                          </a:stretch>
                        </a:blipFill>
                      </a:tcPr>
                    </a:tc>
                    <a:tc>
                      <a:txBody>
                        <a:bodyPr/>
                        <a:lstStyle/>
                        <a:p>
                          <a:endParaRPr lang="en-US"/>
                        </a:p>
                      </a:txBody>
                      <a:tcPr>
                        <a:blipFill>
                          <a:blip r:embed="rId2"/>
                          <a:stretch>
                            <a:fillRect l="-269512" t="-343333" r="-976" b="-115833"/>
                          </a:stretch>
                        </a:blipFill>
                      </a:tcPr>
                    </a:tc>
                    <a:extLst>
                      <a:ext uri="{0D108BD9-81ED-4DB2-BD59-A6C34878D82A}">
                        <a16:rowId xmlns:a16="http://schemas.microsoft.com/office/drawing/2014/main" val="1292073772"/>
                      </a:ext>
                    </a:extLst>
                  </a:tr>
                  <a:tr h="731520">
                    <a:tc>
                      <a:txBody>
                        <a:bodyPr/>
                        <a:lstStyle/>
                        <a:p>
                          <a:r>
                            <a:rPr lang="en-US" sz="2100" dirty="0"/>
                            <a:t>Binary Search Tree (expected)</a:t>
                          </a:r>
                        </a:p>
                      </a:txBody>
                      <a:tcPr>
                        <a:solidFill>
                          <a:schemeClr val="accent2">
                            <a:lumMod val="40000"/>
                            <a:lumOff val="60000"/>
                          </a:schemeClr>
                        </a:solidFill>
                      </a:tcPr>
                    </a:tc>
                    <a:tc>
                      <a:txBody>
                        <a:bodyPr/>
                        <a:lstStyle/>
                        <a:p>
                          <a:endParaRPr lang="en-US"/>
                        </a:p>
                      </a:txBody>
                      <a:tcPr>
                        <a:blipFill>
                          <a:blip r:embed="rId2"/>
                          <a:stretch>
                            <a:fillRect l="-155205" t="-443333" r="-223975" b="-15833"/>
                          </a:stretch>
                        </a:blipFill>
                      </a:tcPr>
                    </a:tc>
                    <a:tc>
                      <a:txBody>
                        <a:bodyPr/>
                        <a:lstStyle/>
                        <a:p>
                          <a:endParaRPr lang="en-US"/>
                        </a:p>
                      </a:txBody>
                      <a:tcPr>
                        <a:blipFill>
                          <a:blip r:embed="rId2"/>
                          <a:stretch>
                            <a:fillRect l="-273311" t="-443333" r="-139865" b="-15833"/>
                          </a:stretch>
                        </a:blipFill>
                      </a:tcPr>
                    </a:tc>
                    <a:tc>
                      <a:txBody>
                        <a:bodyPr/>
                        <a:lstStyle/>
                        <a:p>
                          <a:endParaRPr lang="en-US"/>
                        </a:p>
                      </a:txBody>
                      <a:tcPr>
                        <a:blipFill>
                          <a:blip r:embed="rId2"/>
                          <a:stretch>
                            <a:fillRect l="-269512" t="-443333" r="-976" b="-15833"/>
                          </a:stretch>
                        </a:blipFill>
                      </a:tcPr>
                    </a:tc>
                    <a:extLst>
                      <a:ext uri="{0D108BD9-81ED-4DB2-BD59-A6C34878D82A}">
                        <a16:rowId xmlns:a16="http://schemas.microsoft.com/office/drawing/2014/main" val="154752868"/>
                      </a:ext>
                    </a:extLst>
                  </a:tr>
                </a:tbl>
              </a:graphicData>
            </a:graphic>
          </p:graphicFrame>
        </mc:Fallback>
      </mc:AlternateContent>
      <p:sp>
        <p:nvSpPr>
          <p:cNvPr id="3" name="Slide Number Placeholder 2">
            <a:extLst>
              <a:ext uri="{FF2B5EF4-FFF2-40B4-BE49-F238E27FC236}">
                <a16:creationId xmlns:a16="http://schemas.microsoft.com/office/drawing/2014/main" id="{DD7069C8-F499-D823-D266-E39BB7831FF3}"/>
              </a:ext>
            </a:extLst>
          </p:cNvPr>
          <p:cNvSpPr>
            <a:spLocks noGrp="1"/>
          </p:cNvSpPr>
          <p:nvPr>
            <p:ph type="sldNum" sz="quarter" idx="12"/>
          </p:nvPr>
        </p:nvSpPr>
        <p:spPr/>
        <p:txBody>
          <a:bodyPr/>
          <a:lstStyle/>
          <a:p>
            <a:fld id="{A94D5A7D-FFFE-410B-BEE5-702232F4B148}" type="slidenum">
              <a:rPr lang="en-US" smtClean="0"/>
              <a:t>4</a:t>
            </a:fld>
            <a:endParaRPr lang="en-US"/>
          </a:p>
        </p:txBody>
      </p:sp>
    </p:spTree>
    <p:extLst>
      <p:ext uri="{BB962C8B-B14F-4D97-AF65-F5344CB8AC3E}">
        <p14:creationId xmlns:p14="http://schemas.microsoft.com/office/powerpoint/2010/main" val="1879687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B5E9-06A8-32A2-7716-F22B52B4BC89}"/>
              </a:ext>
            </a:extLst>
          </p:cNvPr>
          <p:cNvSpPr>
            <a:spLocks noGrp="1"/>
          </p:cNvSpPr>
          <p:nvPr>
            <p:ph type="title"/>
          </p:nvPr>
        </p:nvSpPr>
        <p:spPr/>
        <p:txBody>
          <a:bodyPr/>
          <a:lstStyle/>
          <a:p>
            <a:r>
              <a:rPr lang="en-US" dirty="0"/>
              <a:t>Binary Search Tree</a:t>
            </a:r>
          </a:p>
        </p:txBody>
      </p:sp>
      <p:grpSp>
        <p:nvGrpSpPr>
          <p:cNvPr id="4" name="Group 3" descr="An example binary search tree. It has the property that all nodes to the left of every node are smaller, and all nodes to the right are bigger.">
            <a:extLst>
              <a:ext uri="{FF2B5EF4-FFF2-40B4-BE49-F238E27FC236}">
                <a16:creationId xmlns:a16="http://schemas.microsoft.com/office/drawing/2014/main" id="{2F71E9C4-A101-FA4C-0659-721A14214FB9}"/>
              </a:ext>
            </a:extLst>
          </p:cNvPr>
          <p:cNvGrpSpPr/>
          <p:nvPr/>
        </p:nvGrpSpPr>
        <p:grpSpPr>
          <a:xfrm>
            <a:off x="5719609" y="-50800"/>
            <a:ext cx="6172672" cy="2998788"/>
            <a:chOff x="2590801" y="2672070"/>
            <a:chExt cx="6934200" cy="3368751"/>
          </a:xfrm>
        </p:grpSpPr>
        <p:sp>
          <p:nvSpPr>
            <p:cNvPr id="5" name="Oval 4">
              <a:extLst>
                <a:ext uri="{FF2B5EF4-FFF2-40B4-BE49-F238E27FC236}">
                  <a16:creationId xmlns:a16="http://schemas.microsoft.com/office/drawing/2014/main" id="{27790789-87A7-46C0-EA6C-2277D13D78EE}"/>
                </a:ext>
              </a:extLst>
            </p:cNvPr>
            <p:cNvSpPr/>
            <p:nvPr/>
          </p:nvSpPr>
          <p:spPr>
            <a:xfrm>
              <a:off x="5996855" y="267207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6" name="Oval 5">
              <a:extLst>
                <a:ext uri="{FF2B5EF4-FFF2-40B4-BE49-F238E27FC236}">
                  <a16:creationId xmlns:a16="http://schemas.microsoft.com/office/drawing/2014/main" id="{3A295B32-4297-8096-ECFD-F8DF78979C08}"/>
                </a:ext>
              </a:extLst>
            </p:cNvPr>
            <p:cNvSpPr/>
            <p:nvPr/>
          </p:nvSpPr>
          <p:spPr>
            <a:xfrm>
              <a:off x="4191001" y="3682289"/>
              <a:ext cx="688077" cy="6880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 name="Oval 6">
              <a:extLst>
                <a:ext uri="{FF2B5EF4-FFF2-40B4-BE49-F238E27FC236}">
                  <a16:creationId xmlns:a16="http://schemas.microsoft.com/office/drawing/2014/main" id="{BBB6D470-F748-CAA2-B85B-F5670795C1A8}"/>
                </a:ext>
              </a:extLst>
            </p:cNvPr>
            <p:cNvSpPr/>
            <p:nvPr/>
          </p:nvSpPr>
          <p:spPr>
            <a:xfrm>
              <a:off x="7858499" y="3653913"/>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8" name="Oval 7">
              <a:extLst>
                <a:ext uri="{FF2B5EF4-FFF2-40B4-BE49-F238E27FC236}">
                  <a16:creationId xmlns:a16="http://schemas.microsoft.com/office/drawing/2014/main" id="{31D716C2-27E6-7E2D-7139-2D180A5286B4}"/>
                </a:ext>
              </a:extLst>
            </p:cNvPr>
            <p:cNvSpPr/>
            <p:nvPr/>
          </p:nvSpPr>
          <p:spPr>
            <a:xfrm>
              <a:off x="3200401" y="438350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3518C3C5-E267-10AD-79B8-85A8152A145D}"/>
                </a:ext>
              </a:extLst>
            </p:cNvPr>
            <p:cNvSpPr/>
            <p:nvPr/>
          </p:nvSpPr>
          <p:spPr>
            <a:xfrm>
              <a:off x="5211206" y="4425368"/>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sp>
          <p:nvSpPr>
            <p:cNvPr id="10" name="Oval 9">
              <a:extLst>
                <a:ext uri="{FF2B5EF4-FFF2-40B4-BE49-F238E27FC236}">
                  <a16:creationId xmlns:a16="http://schemas.microsoft.com/office/drawing/2014/main" id="{7E710BDE-CE64-A054-63A0-910654063B2A}"/>
                </a:ext>
              </a:extLst>
            </p:cNvPr>
            <p:cNvSpPr/>
            <p:nvPr/>
          </p:nvSpPr>
          <p:spPr>
            <a:xfrm>
              <a:off x="6934201"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sp>
          <p:nvSpPr>
            <p:cNvPr id="11" name="Oval 10">
              <a:extLst>
                <a:ext uri="{FF2B5EF4-FFF2-40B4-BE49-F238E27FC236}">
                  <a16:creationId xmlns:a16="http://schemas.microsoft.com/office/drawing/2014/main" id="{13D2F92E-73DC-0C75-E9E1-B514E3CDE03D}"/>
                </a:ext>
              </a:extLst>
            </p:cNvPr>
            <p:cNvSpPr/>
            <p:nvPr/>
          </p:nvSpPr>
          <p:spPr>
            <a:xfrm>
              <a:off x="8836924" y="4341990"/>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12" name="Oval 11">
              <a:extLst>
                <a:ext uri="{FF2B5EF4-FFF2-40B4-BE49-F238E27FC236}">
                  <a16:creationId xmlns:a16="http://schemas.microsoft.com/office/drawing/2014/main" id="{DCB0BCFA-A5E6-EA50-A0E5-4E556987C546}"/>
                </a:ext>
              </a:extLst>
            </p:cNvPr>
            <p:cNvSpPr/>
            <p:nvPr/>
          </p:nvSpPr>
          <p:spPr>
            <a:xfrm>
              <a:off x="2590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sp>
          <p:nvSpPr>
            <p:cNvPr id="13" name="Oval 12">
              <a:extLst>
                <a:ext uri="{FF2B5EF4-FFF2-40B4-BE49-F238E27FC236}">
                  <a16:creationId xmlns:a16="http://schemas.microsoft.com/office/drawing/2014/main" id="{1F4C1969-2C20-D8A3-AF4D-89148C62640C}"/>
                </a:ext>
              </a:extLst>
            </p:cNvPr>
            <p:cNvSpPr/>
            <p:nvPr/>
          </p:nvSpPr>
          <p:spPr>
            <a:xfrm>
              <a:off x="3733801" y="5352744"/>
              <a:ext cx="688077" cy="6880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cxnSp>
          <p:nvCxnSpPr>
            <p:cNvPr id="14" name="Straight Connector 13">
              <a:extLst>
                <a:ext uri="{FF2B5EF4-FFF2-40B4-BE49-F238E27FC236}">
                  <a16:creationId xmlns:a16="http://schemas.microsoft.com/office/drawing/2014/main" id="{2A44E483-8BEE-9320-2C66-83FC9EA0B1AE}"/>
                </a:ext>
              </a:extLst>
            </p:cNvPr>
            <p:cNvCxnSpPr>
              <a:cxnSpLocks/>
              <a:stCxn id="5" idx="3"/>
              <a:endCxn id="6" idx="7"/>
            </p:cNvCxnSpPr>
            <p:nvPr/>
          </p:nvCxnSpPr>
          <p:spPr>
            <a:xfrm flipH="1">
              <a:off x="4778311" y="3259380"/>
              <a:ext cx="1319311" cy="523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371AA0-D30E-E312-E5A8-C884765372F5}"/>
                </a:ext>
              </a:extLst>
            </p:cNvPr>
            <p:cNvCxnSpPr>
              <a:cxnSpLocks/>
              <a:stCxn id="5" idx="5"/>
              <a:endCxn id="7" idx="1"/>
            </p:cNvCxnSpPr>
            <p:nvPr/>
          </p:nvCxnSpPr>
          <p:spPr>
            <a:xfrm>
              <a:off x="6584165" y="3259380"/>
              <a:ext cx="1375101" cy="495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773C3A7-61D8-70EC-4EEE-3D6FE811705B}"/>
                </a:ext>
              </a:extLst>
            </p:cNvPr>
            <p:cNvCxnSpPr>
              <a:stCxn id="9" idx="1"/>
              <a:endCxn id="6" idx="5"/>
            </p:cNvCxnSpPr>
            <p:nvPr/>
          </p:nvCxnSpPr>
          <p:spPr>
            <a:xfrm flipH="1" flipV="1">
              <a:off x="4778310" y="4269598"/>
              <a:ext cx="533662" cy="256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13F9A90-2C43-EFB7-CB66-282BFFEA2185}"/>
                </a:ext>
              </a:extLst>
            </p:cNvPr>
            <p:cNvCxnSpPr>
              <a:stCxn id="8" idx="7"/>
              <a:endCxn id="6" idx="3"/>
            </p:cNvCxnSpPr>
            <p:nvPr/>
          </p:nvCxnSpPr>
          <p:spPr>
            <a:xfrm flipV="1">
              <a:off x="3787711" y="4269598"/>
              <a:ext cx="504057" cy="214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0EEC53A-1AFB-D890-5A14-FFCEFA2A15B8}"/>
                </a:ext>
              </a:extLst>
            </p:cNvPr>
            <p:cNvCxnSpPr>
              <a:stCxn id="13" idx="0"/>
              <a:endCxn id="8" idx="5"/>
            </p:cNvCxnSpPr>
            <p:nvPr/>
          </p:nvCxnSpPr>
          <p:spPr>
            <a:xfrm flipH="1" flipV="1">
              <a:off x="3787711" y="4970813"/>
              <a:ext cx="290129"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BA74E8D-B454-F5F2-6149-D711F44D4890}"/>
                </a:ext>
              </a:extLst>
            </p:cNvPr>
            <p:cNvCxnSpPr>
              <a:stCxn id="12" idx="0"/>
              <a:endCxn id="8" idx="3"/>
            </p:cNvCxnSpPr>
            <p:nvPr/>
          </p:nvCxnSpPr>
          <p:spPr>
            <a:xfrm flipV="1">
              <a:off x="2934839" y="4970813"/>
              <a:ext cx="366328" cy="3819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2211060-D69A-92CF-3F0C-77A1BD53CDBE}"/>
                </a:ext>
              </a:extLst>
            </p:cNvPr>
            <p:cNvCxnSpPr>
              <a:stCxn id="10" idx="7"/>
              <a:endCxn id="7" idx="3"/>
            </p:cNvCxnSpPr>
            <p:nvPr/>
          </p:nvCxnSpPr>
          <p:spPr>
            <a:xfrm flipV="1">
              <a:off x="7521511" y="4241222"/>
              <a:ext cx="437755"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0372726-C603-E467-D286-87E153C707A7}"/>
                </a:ext>
              </a:extLst>
            </p:cNvPr>
            <p:cNvCxnSpPr>
              <a:stCxn id="11" idx="1"/>
              <a:endCxn id="7" idx="5"/>
            </p:cNvCxnSpPr>
            <p:nvPr/>
          </p:nvCxnSpPr>
          <p:spPr>
            <a:xfrm flipH="1" flipV="1">
              <a:off x="8445808" y="4241222"/>
              <a:ext cx="491882" cy="201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892B297E-7EE5-3C68-FD59-6C5683255046}"/>
              </a:ext>
            </a:extLst>
          </p:cNvPr>
          <p:cNvSpPr>
            <a:spLocks noGrp="1"/>
          </p:cNvSpPr>
          <p:nvPr>
            <p:ph idx="1"/>
          </p:nvPr>
        </p:nvSpPr>
        <p:spPr>
          <a:xfrm>
            <a:off x="838200" y="2307763"/>
            <a:ext cx="10515600" cy="4351338"/>
          </a:xfrm>
        </p:spPr>
        <p:txBody>
          <a:bodyPr/>
          <a:lstStyle/>
          <a:p>
            <a:r>
              <a:rPr lang="en-US" dirty="0"/>
              <a:t>Binary Tree</a:t>
            </a:r>
          </a:p>
          <a:p>
            <a:pPr lvl="1"/>
            <a:r>
              <a:rPr lang="en-US" dirty="0"/>
              <a:t>Definition:</a:t>
            </a:r>
          </a:p>
          <a:p>
            <a:pPr lvl="2"/>
            <a:r>
              <a:rPr lang="en-US" dirty="0"/>
              <a:t>Tree where each node has at most 2 children</a:t>
            </a:r>
          </a:p>
          <a:p>
            <a:r>
              <a:rPr lang="en-US" dirty="0"/>
              <a:t>Order Property</a:t>
            </a:r>
          </a:p>
          <a:p>
            <a:pPr lvl="1"/>
            <a:r>
              <a:rPr lang="en-US" dirty="0"/>
              <a:t>All keys in the left subtree are smaller than the root</a:t>
            </a:r>
          </a:p>
          <a:p>
            <a:pPr lvl="1"/>
            <a:r>
              <a:rPr lang="en-US" dirty="0"/>
              <a:t>All keys in the right subtree are larger than the root</a:t>
            </a:r>
          </a:p>
          <a:p>
            <a:pPr lvl="1"/>
            <a:r>
              <a:rPr lang="en-US" dirty="0"/>
              <a:t>Consequence: cannot have repeated values</a:t>
            </a:r>
          </a:p>
        </p:txBody>
      </p:sp>
      <p:sp>
        <p:nvSpPr>
          <p:cNvPr id="22" name="Slide Number Placeholder 21">
            <a:extLst>
              <a:ext uri="{FF2B5EF4-FFF2-40B4-BE49-F238E27FC236}">
                <a16:creationId xmlns:a16="http://schemas.microsoft.com/office/drawing/2014/main" id="{F1EBC623-EFF7-C41E-392A-3B3756867D02}"/>
              </a:ext>
            </a:extLst>
          </p:cNvPr>
          <p:cNvSpPr>
            <a:spLocks noGrp="1"/>
          </p:cNvSpPr>
          <p:nvPr>
            <p:ph type="sldNum" sz="quarter" idx="12"/>
          </p:nvPr>
        </p:nvSpPr>
        <p:spPr/>
        <p:txBody>
          <a:bodyPr/>
          <a:lstStyle/>
          <a:p>
            <a:fld id="{A94D5A7D-FFFE-410B-BEE5-702232F4B148}" type="slidenum">
              <a:rPr lang="en-US" smtClean="0"/>
              <a:t>5</a:t>
            </a:fld>
            <a:endParaRPr lang="en-US"/>
          </a:p>
        </p:txBody>
      </p:sp>
    </p:spTree>
    <p:extLst>
      <p:ext uri="{BB962C8B-B14F-4D97-AF65-F5344CB8AC3E}">
        <p14:creationId xmlns:p14="http://schemas.microsoft.com/office/powerpoint/2010/main" val="364988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BD36-B9B4-B904-6568-7F4E476AC4D6}"/>
              </a:ext>
            </a:extLst>
          </p:cNvPr>
          <p:cNvSpPr>
            <a:spLocks noGrp="1"/>
          </p:cNvSpPr>
          <p:nvPr>
            <p:ph type="title"/>
          </p:nvPr>
        </p:nvSpPr>
        <p:spPr/>
        <p:txBody>
          <a:bodyPr/>
          <a:lstStyle/>
          <a:p>
            <a:r>
              <a:rPr lang="en-US" dirty="0"/>
              <a:t>Find Operation (recursive)</a:t>
            </a:r>
          </a:p>
        </p:txBody>
      </p:sp>
      <p:sp>
        <p:nvSpPr>
          <p:cNvPr id="3" name="Content Placeholder 2">
            <a:extLst>
              <a:ext uri="{FF2B5EF4-FFF2-40B4-BE49-F238E27FC236}">
                <a16:creationId xmlns:a16="http://schemas.microsoft.com/office/drawing/2014/main" id="{97B143F5-B6CB-752F-1E16-1BC1A8248E2F}"/>
              </a:ext>
            </a:extLst>
          </p:cNvPr>
          <p:cNvSpPr>
            <a:spLocks noGrp="1"/>
          </p:cNvSpPr>
          <p:nvPr>
            <p:ph idx="1"/>
          </p:nvPr>
        </p:nvSpPr>
        <p:spPr>
          <a:xfrm>
            <a:off x="838200" y="1371600"/>
            <a:ext cx="10515600" cy="5486399"/>
          </a:xfrm>
        </p:spPr>
        <p:txBody>
          <a:bodyPr>
            <a:normAutofit fontScale="77500" lnSpcReduction="20000"/>
          </a:bodyPr>
          <a:lstStyle/>
          <a:p>
            <a:pPr marL="0" indent="0">
              <a:buNone/>
            </a:pPr>
            <a:r>
              <a:rPr lang="en-US" dirty="0"/>
              <a:t>find(key, root) {</a:t>
            </a:r>
          </a:p>
          <a:p>
            <a:pPr marL="0" indent="0">
              <a:buNone/>
            </a:pPr>
            <a:r>
              <a:rPr lang="en-US" dirty="0"/>
              <a:t>	if (root == Null) {</a:t>
            </a:r>
          </a:p>
          <a:p>
            <a:pPr marL="0" indent="0">
              <a:buNone/>
            </a:pPr>
            <a:r>
              <a:rPr lang="en-US" dirty="0"/>
              <a:t>		return Null;</a:t>
            </a:r>
          </a:p>
          <a:p>
            <a:pPr marL="0" indent="0">
              <a:buNone/>
            </a:pPr>
            <a:r>
              <a:rPr lang="en-US" dirty="0"/>
              <a:t>	{</a:t>
            </a:r>
          </a:p>
          <a:p>
            <a:pPr marL="0" indent="0">
              <a:buNone/>
            </a:pPr>
            <a:r>
              <a:rPr lang="en-US" dirty="0"/>
              <a:t>	if (key == </a:t>
            </a:r>
            <a:r>
              <a:rPr lang="en-US" dirty="0" err="1"/>
              <a:t>root.key</a:t>
            </a:r>
            <a:r>
              <a:rPr lang="en-US" dirty="0"/>
              <a:t>) {</a:t>
            </a:r>
          </a:p>
          <a:p>
            <a:pPr marL="0" indent="0">
              <a:buNone/>
            </a:pPr>
            <a:r>
              <a:rPr lang="en-US" dirty="0"/>
              <a:t>		return </a:t>
            </a:r>
            <a:r>
              <a:rPr lang="en-US" dirty="0" err="1"/>
              <a:t>root.value</a:t>
            </a:r>
            <a:r>
              <a:rPr lang="en-US" dirty="0"/>
              <a:t>;</a:t>
            </a:r>
          </a:p>
          <a:p>
            <a:pPr marL="0" indent="0">
              <a:buNone/>
            </a:pPr>
            <a:r>
              <a:rPr lang="en-US" dirty="0"/>
              <a:t>	}</a:t>
            </a:r>
          </a:p>
          <a:p>
            <a:pPr marL="0" indent="0">
              <a:buNone/>
            </a:pPr>
            <a:r>
              <a:rPr lang="en-US" dirty="0"/>
              <a:t>	if (key &lt; </a:t>
            </a:r>
            <a:r>
              <a:rPr lang="en-US" dirty="0" err="1"/>
              <a:t>root.key</a:t>
            </a:r>
            <a:r>
              <a:rPr lang="en-US" dirty="0"/>
              <a:t>) {</a:t>
            </a:r>
          </a:p>
          <a:p>
            <a:pPr marL="0" indent="0">
              <a:buNone/>
            </a:pPr>
            <a:r>
              <a:rPr lang="en-US" dirty="0"/>
              <a:t>		return find(key, </a:t>
            </a:r>
            <a:r>
              <a:rPr lang="en-US" dirty="0" err="1"/>
              <a:t>root.left</a:t>
            </a:r>
            <a:r>
              <a:rPr lang="en-US" dirty="0"/>
              <a:t>);</a:t>
            </a:r>
          </a:p>
          <a:p>
            <a:pPr marL="0" indent="0">
              <a:buNone/>
            </a:pPr>
            <a:r>
              <a:rPr lang="en-US" dirty="0"/>
              <a:t>	}</a:t>
            </a:r>
          </a:p>
          <a:p>
            <a:pPr marL="0" indent="0">
              <a:buNone/>
            </a:pPr>
            <a:r>
              <a:rPr lang="en-US" dirty="0"/>
              <a:t>	if (key &gt; </a:t>
            </a:r>
            <a:r>
              <a:rPr lang="en-US" dirty="0" err="1"/>
              <a:t>root.key</a:t>
            </a:r>
            <a:r>
              <a:rPr lang="en-US" dirty="0"/>
              <a:t>) {</a:t>
            </a:r>
          </a:p>
          <a:p>
            <a:pPr marL="0" indent="0">
              <a:buNone/>
            </a:pPr>
            <a:r>
              <a:rPr lang="en-US" dirty="0"/>
              <a:t>		return find(key, </a:t>
            </a:r>
            <a:r>
              <a:rPr lang="en-US" dirty="0" err="1"/>
              <a:t>root.right</a:t>
            </a:r>
            <a:r>
              <a:rPr lang="en-US" dirty="0"/>
              <a:t>);</a:t>
            </a:r>
          </a:p>
          <a:p>
            <a:pPr marL="0" indent="0">
              <a:buNone/>
            </a:pPr>
            <a:r>
              <a:rPr lang="en-US" dirty="0"/>
              <a:t>	} </a:t>
            </a:r>
          </a:p>
          <a:p>
            <a:pPr marL="0" indent="0">
              <a:buNone/>
            </a:pPr>
            <a:r>
              <a:rPr lang="en-US" dirty="0"/>
              <a:t>	return Null;</a:t>
            </a:r>
          </a:p>
          <a:p>
            <a:pPr marL="0" indent="0">
              <a:buNone/>
            </a:pPr>
            <a:r>
              <a:rPr lang="en-US" dirty="0"/>
              <a:t>}</a:t>
            </a:r>
          </a:p>
        </p:txBody>
      </p:sp>
      <p:grpSp>
        <p:nvGrpSpPr>
          <p:cNvPr id="4" name="Group 3" descr="A binary tree. That is structured as follows:&#10;&#10;root: 7, with left child 3 and right child 10&#10;3: left child is 1, right child is 6&#10;1: left child is 0, it has no right child&#10;0: has no children&#10;6: has no children&#10;10: it has no left child, right child is 16&#10;16: has no children">
            <a:extLst>
              <a:ext uri="{FF2B5EF4-FFF2-40B4-BE49-F238E27FC236}">
                <a16:creationId xmlns:a16="http://schemas.microsoft.com/office/drawing/2014/main" id="{9170735B-03F0-160D-23CF-0D614E00B4D4}"/>
              </a:ext>
            </a:extLst>
          </p:cNvPr>
          <p:cNvGrpSpPr/>
          <p:nvPr/>
        </p:nvGrpSpPr>
        <p:grpSpPr>
          <a:xfrm>
            <a:off x="7713520" y="365125"/>
            <a:ext cx="4036614" cy="2762801"/>
            <a:chOff x="5413263" y="1203158"/>
            <a:chExt cx="4036614" cy="2762801"/>
          </a:xfrm>
        </p:grpSpPr>
        <p:grpSp>
          <p:nvGrpSpPr>
            <p:cNvPr id="5" name="Group 4">
              <a:extLst>
                <a:ext uri="{FF2B5EF4-FFF2-40B4-BE49-F238E27FC236}">
                  <a16:creationId xmlns:a16="http://schemas.microsoft.com/office/drawing/2014/main" id="{F0A1F936-94E3-B970-9075-7FDD968CD1F3}"/>
                </a:ext>
              </a:extLst>
            </p:cNvPr>
            <p:cNvGrpSpPr/>
            <p:nvPr/>
          </p:nvGrpSpPr>
          <p:grpSpPr>
            <a:xfrm>
              <a:off x="5413263" y="1203158"/>
              <a:ext cx="4036614" cy="2762801"/>
              <a:chOff x="131609" y="2379747"/>
              <a:chExt cx="4036614" cy="2762801"/>
            </a:xfrm>
          </p:grpSpPr>
          <p:sp>
            <p:nvSpPr>
              <p:cNvPr id="8" name="Oval 7">
                <a:extLst>
                  <a:ext uri="{FF2B5EF4-FFF2-40B4-BE49-F238E27FC236}">
                    <a16:creationId xmlns:a16="http://schemas.microsoft.com/office/drawing/2014/main" id="{950B02B1-9B98-2BBC-8CE2-98986D25F159}"/>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9" name="Oval 8">
                <a:extLst>
                  <a:ext uri="{FF2B5EF4-FFF2-40B4-BE49-F238E27FC236}">
                    <a16:creationId xmlns:a16="http://schemas.microsoft.com/office/drawing/2014/main" id="{375DB836-C24D-B0D7-C861-32998C858A21}"/>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10" name="Oval 9">
                <a:extLst>
                  <a:ext uri="{FF2B5EF4-FFF2-40B4-BE49-F238E27FC236}">
                    <a16:creationId xmlns:a16="http://schemas.microsoft.com/office/drawing/2014/main" id="{B0170677-49FE-DA4D-C375-3C8BA0C66CFA}"/>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11" name="Oval 10">
                <a:extLst>
                  <a:ext uri="{FF2B5EF4-FFF2-40B4-BE49-F238E27FC236}">
                    <a16:creationId xmlns:a16="http://schemas.microsoft.com/office/drawing/2014/main" id="{434C13F0-4203-47AB-2431-B2ED32886F9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12" name="Oval 11">
                <a:extLst>
                  <a:ext uri="{FF2B5EF4-FFF2-40B4-BE49-F238E27FC236}">
                    <a16:creationId xmlns:a16="http://schemas.microsoft.com/office/drawing/2014/main" id="{1AFBCF91-BBF7-4271-9169-45F56648DD7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13" name="Oval 12">
                <a:extLst>
                  <a:ext uri="{FF2B5EF4-FFF2-40B4-BE49-F238E27FC236}">
                    <a16:creationId xmlns:a16="http://schemas.microsoft.com/office/drawing/2014/main" id="{5AC532E5-2A85-D663-8446-585A13F92E62}"/>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14" name="Straight Connector 13">
                <a:extLst>
                  <a:ext uri="{FF2B5EF4-FFF2-40B4-BE49-F238E27FC236}">
                    <a16:creationId xmlns:a16="http://schemas.microsoft.com/office/drawing/2014/main" id="{B09125AD-9B5C-7493-9272-2F1DA89CE01F}"/>
                  </a:ext>
                </a:extLst>
              </p:cNvPr>
              <p:cNvCxnSpPr>
                <a:cxnSpLocks/>
                <a:stCxn id="8" idx="3"/>
                <a:endCxn id="9"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93D686-AF2B-E9E1-76F6-D11031779EE4}"/>
                  </a:ext>
                </a:extLst>
              </p:cNvPr>
              <p:cNvCxnSpPr>
                <a:cxnSpLocks/>
                <a:stCxn id="8" idx="5"/>
                <a:endCxn id="10"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7955860-35DB-B2E4-DCE1-B378FA7BC357}"/>
                  </a:ext>
                </a:extLst>
              </p:cNvPr>
              <p:cNvCxnSpPr>
                <a:stCxn id="11" idx="7"/>
                <a:endCxn id="9"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523286C-EC12-D977-43D0-51802A0AC727}"/>
                  </a:ext>
                </a:extLst>
              </p:cNvPr>
              <p:cNvCxnSpPr>
                <a:cxnSpLocks/>
                <a:stCxn id="13" idx="7"/>
                <a:endCxn id="11"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623BC4-097B-A907-A1CC-F4A3083684DE}"/>
                  </a:ext>
                </a:extLst>
              </p:cNvPr>
              <p:cNvCxnSpPr>
                <a:stCxn id="12" idx="1"/>
                <a:endCxn id="10"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7F637BB8-2207-4532-477F-45453B8D7C43}"/>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7" name="Straight Connector 6">
              <a:extLst>
                <a:ext uri="{FF2B5EF4-FFF2-40B4-BE49-F238E27FC236}">
                  <a16:creationId xmlns:a16="http://schemas.microsoft.com/office/drawing/2014/main" id="{C3B42508-3220-7F2F-F806-D6A321054F05}"/>
                </a:ext>
              </a:extLst>
            </p:cNvPr>
            <p:cNvCxnSpPr>
              <a:cxnSpLocks/>
              <a:stCxn id="6" idx="1"/>
              <a:endCxn id="9"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Slide Number Placeholder 18">
            <a:extLst>
              <a:ext uri="{FF2B5EF4-FFF2-40B4-BE49-F238E27FC236}">
                <a16:creationId xmlns:a16="http://schemas.microsoft.com/office/drawing/2014/main" id="{BC411BC9-243B-8C77-9E79-2987EE55EAE5}"/>
              </a:ext>
            </a:extLst>
          </p:cNvPr>
          <p:cNvSpPr>
            <a:spLocks noGrp="1"/>
          </p:cNvSpPr>
          <p:nvPr>
            <p:ph type="sldNum" sz="quarter" idx="12"/>
          </p:nvPr>
        </p:nvSpPr>
        <p:spPr/>
        <p:txBody>
          <a:bodyPr/>
          <a:lstStyle/>
          <a:p>
            <a:fld id="{A94D5A7D-FFFE-410B-BEE5-702232F4B148}" type="slidenum">
              <a:rPr lang="en-US" smtClean="0"/>
              <a:t>6</a:t>
            </a:fld>
            <a:endParaRPr lang="en-US"/>
          </a:p>
        </p:txBody>
      </p:sp>
    </p:spTree>
    <p:extLst>
      <p:ext uri="{BB962C8B-B14F-4D97-AF65-F5344CB8AC3E}">
        <p14:creationId xmlns:p14="http://schemas.microsoft.com/office/powerpoint/2010/main" val="3680917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BD36-B9B4-B904-6568-7F4E476AC4D6}"/>
              </a:ext>
            </a:extLst>
          </p:cNvPr>
          <p:cNvSpPr>
            <a:spLocks noGrp="1"/>
          </p:cNvSpPr>
          <p:nvPr>
            <p:ph type="title"/>
          </p:nvPr>
        </p:nvSpPr>
        <p:spPr>
          <a:xfrm>
            <a:off x="838200" y="314325"/>
            <a:ext cx="10515600" cy="1325563"/>
          </a:xfrm>
        </p:spPr>
        <p:txBody>
          <a:bodyPr/>
          <a:lstStyle/>
          <a:p>
            <a:r>
              <a:rPr lang="en-US" dirty="0"/>
              <a:t>Insert Operation (recursive)</a:t>
            </a:r>
          </a:p>
        </p:txBody>
      </p:sp>
      <p:grpSp>
        <p:nvGrpSpPr>
          <p:cNvPr id="20" name="Group 19" descr="A binary tree. That is structured as follows:&#10;&#10;root: 7, with left child 3 and right child 10&#10;3: left child is 1, right child is 6&#10;1: left child is 0, it has no right child&#10;0: has no children&#10;6: has no children&#10;10: it has no left child, right child is 16&#10;16: has no children">
            <a:extLst>
              <a:ext uri="{FF2B5EF4-FFF2-40B4-BE49-F238E27FC236}">
                <a16:creationId xmlns:a16="http://schemas.microsoft.com/office/drawing/2014/main" id="{274D34E4-776A-7FA3-3BAF-C5BA7780CCA5}"/>
              </a:ext>
            </a:extLst>
          </p:cNvPr>
          <p:cNvGrpSpPr/>
          <p:nvPr/>
        </p:nvGrpSpPr>
        <p:grpSpPr>
          <a:xfrm>
            <a:off x="7713520" y="365125"/>
            <a:ext cx="4036614" cy="2762801"/>
            <a:chOff x="5413263" y="1203158"/>
            <a:chExt cx="4036614" cy="2762801"/>
          </a:xfrm>
        </p:grpSpPr>
        <p:grpSp>
          <p:nvGrpSpPr>
            <p:cNvPr id="21" name="Group 20">
              <a:extLst>
                <a:ext uri="{FF2B5EF4-FFF2-40B4-BE49-F238E27FC236}">
                  <a16:creationId xmlns:a16="http://schemas.microsoft.com/office/drawing/2014/main" id="{4B0D3DC5-3362-5ADA-0A01-95076926F4B3}"/>
                </a:ext>
              </a:extLst>
            </p:cNvPr>
            <p:cNvGrpSpPr/>
            <p:nvPr/>
          </p:nvGrpSpPr>
          <p:grpSpPr>
            <a:xfrm>
              <a:off x="5413263" y="1203158"/>
              <a:ext cx="4036614" cy="2762801"/>
              <a:chOff x="131609" y="2379747"/>
              <a:chExt cx="4036614" cy="2762801"/>
            </a:xfrm>
          </p:grpSpPr>
          <p:sp>
            <p:nvSpPr>
              <p:cNvPr id="24" name="Oval 23">
                <a:extLst>
                  <a:ext uri="{FF2B5EF4-FFF2-40B4-BE49-F238E27FC236}">
                    <a16:creationId xmlns:a16="http://schemas.microsoft.com/office/drawing/2014/main" id="{B0E0EA67-0193-D428-32B8-03642CDA40F8}"/>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5" name="Oval 24">
                <a:extLst>
                  <a:ext uri="{FF2B5EF4-FFF2-40B4-BE49-F238E27FC236}">
                    <a16:creationId xmlns:a16="http://schemas.microsoft.com/office/drawing/2014/main" id="{0E556205-51EC-2F7F-72BD-50F3D4A72B9B}"/>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6" name="Oval 25">
                <a:extLst>
                  <a:ext uri="{FF2B5EF4-FFF2-40B4-BE49-F238E27FC236}">
                    <a16:creationId xmlns:a16="http://schemas.microsoft.com/office/drawing/2014/main" id="{ACA7613B-5C04-C213-3C9E-E7D3D0C071AE}"/>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27" name="Oval 26">
                <a:extLst>
                  <a:ext uri="{FF2B5EF4-FFF2-40B4-BE49-F238E27FC236}">
                    <a16:creationId xmlns:a16="http://schemas.microsoft.com/office/drawing/2014/main" id="{5318F871-24AB-49CA-BD37-511F54F59B9C}"/>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8" name="Oval 27">
                <a:extLst>
                  <a:ext uri="{FF2B5EF4-FFF2-40B4-BE49-F238E27FC236}">
                    <a16:creationId xmlns:a16="http://schemas.microsoft.com/office/drawing/2014/main" id="{D722E018-A0F8-124B-A6EA-6871F74B90D3}"/>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29" name="Oval 28">
                <a:extLst>
                  <a:ext uri="{FF2B5EF4-FFF2-40B4-BE49-F238E27FC236}">
                    <a16:creationId xmlns:a16="http://schemas.microsoft.com/office/drawing/2014/main" id="{8D6A28EA-721B-D074-11C9-83636AFCA908}"/>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30" name="Straight Connector 29">
                <a:extLst>
                  <a:ext uri="{FF2B5EF4-FFF2-40B4-BE49-F238E27FC236}">
                    <a16:creationId xmlns:a16="http://schemas.microsoft.com/office/drawing/2014/main" id="{614605AF-FB34-C064-7A6E-E72E88D6D4BD}"/>
                  </a:ext>
                </a:extLst>
              </p:cNvPr>
              <p:cNvCxnSpPr>
                <a:cxnSpLocks/>
                <a:stCxn id="24" idx="3"/>
                <a:endCxn id="25"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08B9EE6-3DE8-42C0-58AB-116B7AB79606}"/>
                  </a:ext>
                </a:extLst>
              </p:cNvPr>
              <p:cNvCxnSpPr>
                <a:cxnSpLocks/>
                <a:stCxn id="24" idx="5"/>
                <a:endCxn id="26"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8D7BB01-1721-E702-C336-1BDD900AB33F}"/>
                  </a:ext>
                </a:extLst>
              </p:cNvPr>
              <p:cNvCxnSpPr>
                <a:stCxn id="27" idx="7"/>
                <a:endCxn id="25"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6FA1320-DC82-CFF3-5806-09B73ABC2659}"/>
                  </a:ext>
                </a:extLst>
              </p:cNvPr>
              <p:cNvCxnSpPr>
                <a:cxnSpLocks/>
                <a:stCxn id="29" idx="7"/>
                <a:endCxn id="27"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2B0B499-E6F1-8C73-1E56-4FD3C3BFDA1B}"/>
                  </a:ext>
                </a:extLst>
              </p:cNvPr>
              <p:cNvCxnSpPr>
                <a:stCxn id="28" idx="1"/>
                <a:endCxn id="26"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Oval 21">
              <a:extLst>
                <a:ext uri="{FF2B5EF4-FFF2-40B4-BE49-F238E27FC236}">
                  <a16:creationId xmlns:a16="http://schemas.microsoft.com/office/drawing/2014/main" id="{36112722-C489-6E9D-208B-981D0D0B522E}"/>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23" name="Straight Connector 22">
              <a:extLst>
                <a:ext uri="{FF2B5EF4-FFF2-40B4-BE49-F238E27FC236}">
                  <a16:creationId xmlns:a16="http://schemas.microsoft.com/office/drawing/2014/main" id="{BFF06578-7BC8-6197-DC8B-FA8B3A077FDA}"/>
                </a:ext>
              </a:extLst>
            </p:cNvPr>
            <p:cNvCxnSpPr>
              <a:cxnSpLocks/>
              <a:stCxn id="22" idx="1"/>
              <a:endCxn id="25"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97B143F5-B6CB-752F-1E16-1BC1A8248E2F}"/>
              </a:ext>
            </a:extLst>
          </p:cNvPr>
          <p:cNvSpPr>
            <a:spLocks noGrp="1"/>
          </p:cNvSpPr>
          <p:nvPr>
            <p:ph idx="1"/>
          </p:nvPr>
        </p:nvSpPr>
        <p:spPr>
          <a:xfrm>
            <a:off x="187960" y="1371600"/>
            <a:ext cx="10515600" cy="5486399"/>
          </a:xfrm>
        </p:spPr>
        <p:txBody>
          <a:bodyPr>
            <a:normAutofit fontScale="92500" lnSpcReduction="10000"/>
          </a:bodyPr>
          <a:lstStyle/>
          <a:p>
            <a:pPr marL="0" indent="0">
              <a:buNone/>
            </a:pPr>
            <a:r>
              <a:rPr lang="en-US" dirty="0"/>
              <a:t>insert(key, value, root) {</a:t>
            </a:r>
          </a:p>
          <a:p>
            <a:pPr marL="0" indent="0">
              <a:buNone/>
            </a:pPr>
            <a:r>
              <a:rPr lang="en-US" dirty="0"/>
              <a:t>	root = </a:t>
            </a:r>
            <a:r>
              <a:rPr lang="en-US" dirty="0" err="1"/>
              <a:t>insertHelper</a:t>
            </a:r>
            <a:r>
              <a:rPr lang="en-US" dirty="0"/>
              <a:t>(key, value, root);		</a:t>
            </a:r>
          </a:p>
          <a:p>
            <a:pPr marL="0" indent="0">
              <a:buNone/>
            </a:pPr>
            <a:r>
              <a:rPr lang="en-US" dirty="0"/>
              <a:t>}</a:t>
            </a:r>
          </a:p>
          <a:p>
            <a:pPr marL="0" indent="0">
              <a:buNone/>
            </a:pPr>
            <a:r>
              <a:rPr lang="en-US" dirty="0" err="1"/>
              <a:t>insertHelper</a:t>
            </a:r>
            <a:r>
              <a:rPr lang="en-US" dirty="0"/>
              <a:t>(key, value, root) {</a:t>
            </a:r>
          </a:p>
          <a:p>
            <a:pPr marL="0" indent="0">
              <a:buNone/>
            </a:pPr>
            <a:r>
              <a:rPr lang="en-US" dirty="0"/>
              <a:t>	if (root == null)</a:t>
            </a:r>
          </a:p>
          <a:p>
            <a:pPr marL="0" indent="0">
              <a:buNone/>
            </a:pPr>
            <a:r>
              <a:rPr lang="en-US" dirty="0"/>
              <a:t>		return new Node(key, value);</a:t>
            </a:r>
          </a:p>
          <a:p>
            <a:pPr marL="0" indent="0">
              <a:buNone/>
            </a:pPr>
            <a:r>
              <a:rPr lang="en-US" dirty="0"/>
              <a:t>	if (</a:t>
            </a:r>
            <a:r>
              <a:rPr lang="en-US" dirty="0" err="1"/>
              <a:t>root.key</a:t>
            </a:r>
            <a:r>
              <a:rPr lang="en-US" dirty="0"/>
              <a:t> &lt; key)</a:t>
            </a:r>
          </a:p>
          <a:p>
            <a:pPr marL="0" indent="0">
              <a:buNone/>
            </a:pPr>
            <a:r>
              <a:rPr lang="en-US" dirty="0"/>
              <a:t>		</a:t>
            </a:r>
            <a:r>
              <a:rPr lang="en-US" dirty="0" err="1"/>
              <a:t>root.right</a:t>
            </a:r>
            <a:r>
              <a:rPr lang="en-US" dirty="0"/>
              <a:t> = </a:t>
            </a:r>
            <a:r>
              <a:rPr lang="en-US" dirty="0" err="1"/>
              <a:t>insertHelper</a:t>
            </a:r>
            <a:r>
              <a:rPr lang="en-US" dirty="0"/>
              <a:t>(key, value, </a:t>
            </a:r>
            <a:r>
              <a:rPr lang="en-US" dirty="0" err="1"/>
              <a:t>root.right</a:t>
            </a:r>
            <a:r>
              <a:rPr lang="en-US" dirty="0"/>
              <a:t>);</a:t>
            </a:r>
          </a:p>
          <a:p>
            <a:pPr marL="0" indent="0">
              <a:buNone/>
            </a:pPr>
            <a:r>
              <a:rPr lang="en-US" dirty="0"/>
              <a:t>	else</a:t>
            </a:r>
          </a:p>
          <a:p>
            <a:pPr marL="0" indent="0">
              <a:buNone/>
            </a:pPr>
            <a:r>
              <a:rPr lang="en-US" dirty="0"/>
              <a:t>		</a:t>
            </a:r>
            <a:r>
              <a:rPr lang="en-US" dirty="0" err="1"/>
              <a:t>root.left</a:t>
            </a:r>
            <a:r>
              <a:rPr lang="en-US" dirty="0"/>
              <a:t> = </a:t>
            </a:r>
            <a:r>
              <a:rPr lang="en-US" dirty="0" err="1"/>
              <a:t>insertHelper</a:t>
            </a:r>
            <a:r>
              <a:rPr lang="en-US" dirty="0"/>
              <a:t>(key, value, </a:t>
            </a:r>
            <a:r>
              <a:rPr lang="en-US" dirty="0" err="1"/>
              <a:t>root.left</a:t>
            </a:r>
            <a:r>
              <a:rPr lang="en-US" dirty="0"/>
              <a:t>);</a:t>
            </a:r>
          </a:p>
          <a:p>
            <a:pPr marL="0" indent="0">
              <a:buNone/>
            </a:pPr>
            <a:r>
              <a:rPr lang="en-US" dirty="0"/>
              <a:t>	return root;</a:t>
            </a:r>
          </a:p>
          <a:p>
            <a:pPr marL="0" indent="0">
              <a:buNone/>
            </a:pPr>
            <a:r>
              <a:rPr lang="en-US" dirty="0"/>
              <a:t>}</a:t>
            </a:r>
          </a:p>
        </p:txBody>
      </p:sp>
      <p:sp>
        <p:nvSpPr>
          <p:cNvPr id="19" name="TextBox 18">
            <a:extLst>
              <a:ext uri="{FF2B5EF4-FFF2-40B4-BE49-F238E27FC236}">
                <a16:creationId xmlns:a16="http://schemas.microsoft.com/office/drawing/2014/main" id="{C28BCDDF-B493-4857-C77E-F1CA84F2DE5D}"/>
              </a:ext>
            </a:extLst>
          </p:cNvPr>
          <p:cNvSpPr txBox="1"/>
          <p:nvPr/>
        </p:nvSpPr>
        <p:spPr>
          <a:xfrm>
            <a:off x="6956564" y="6312842"/>
            <a:ext cx="51636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Note: Insert happens only at the leaves!</a:t>
            </a:r>
          </a:p>
        </p:txBody>
      </p:sp>
      <p:sp>
        <p:nvSpPr>
          <p:cNvPr id="4" name="Slide Number Placeholder 3">
            <a:extLst>
              <a:ext uri="{FF2B5EF4-FFF2-40B4-BE49-F238E27FC236}">
                <a16:creationId xmlns:a16="http://schemas.microsoft.com/office/drawing/2014/main" id="{F8BE24D5-B9C1-1B57-AB36-2D8DCC71EA92}"/>
              </a:ext>
            </a:extLst>
          </p:cNvPr>
          <p:cNvSpPr>
            <a:spLocks noGrp="1"/>
          </p:cNvSpPr>
          <p:nvPr>
            <p:ph type="sldNum" sz="quarter" idx="12"/>
          </p:nvPr>
        </p:nvSpPr>
        <p:spPr/>
        <p:txBody>
          <a:bodyPr/>
          <a:lstStyle/>
          <a:p>
            <a:fld id="{A94D5A7D-FFFE-410B-BEE5-702232F4B148}" type="slidenum">
              <a:rPr lang="en-US" smtClean="0"/>
              <a:t>7</a:t>
            </a:fld>
            <a:endParaRPr lang="en-US"/>
          </a:p>
        </p:txBody>
      </p:sp>
    </p:spTree>
    <p:extLst>
      <p:ext uri="{BB962C8B-B14F-4D97-AF65-F5344CB8AC3E}">
        <p14:creationId xmlns:p14="http://schemas.microsoft.com/office/powerpoint/2010/main" val="2267298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BD36-B9B4-B904-6568-7F4E476AC4D6}"/>
              </a:ext>
            </a:extLst>
          </p:cNvPr>
          <p:cNvSpPr>
            <a:spLocks noGrp="1"/>
          </p:cNvSpPr>
          <p:nvPr>
            <p:ph type="title"/>
          </p:nvPr>
        </p:nvSpPr>
        <p:spPr>
          <a:xfrm>
            <a:off x="375272" y="314854"/>
            <a:ext cx="10515600" cy="1325563"/>
          </a:xfrm>
        </p:spPr>
        <p:txBody>
          <a:bodyPr/>
          <a:lstStyle/>
          <a:p>
            <a:r>
              <a:rPr lang="en-US" dirty="0"/>
              <a:t>Delete Operation (iterative, incomplete)</a:t>
            </a:r>
          </a:p>
        </p:txBody>
      </p:sp>
      <p:sp>
        <p:nvSpPr>
          <p:cNvPr id="3" name="Content Placeholder 2">
            <a:extLst>
              <a:ext uri="{FF2B5EF4-FFF2-40B4-BE49-F238E27FC236}">
                <a16:creationId xmlns:a16="http://schemas.microsoft.com/office/drawing/2014/main" id="{97B143F5-B6CB-752F-1E16-1BC1A8248E2F}"/>
              </a:ext>
            </a:extLst>
          </p:cNvPr>
          <p:cNvSpPr>
            <a:spLocks noGrp="1"/>
          </p:cNvSpPr>
          <p:nvPr>
            <p:ph idx="1"/>
          </p:nvPr>
        </p:nvSpPr>
        <p:spPr>
          <a:xfrm>
            <a:off x="187960" y="1371600"/>
            <a:ext cx="10515600" cy="5486399"/>
          </a:xfrm>
        </p:spPr>
        <p:txBody>
          <a:bodyPr>
            <a:normAutofit/>
          </a:bodyPr>
          <a:lstStyle/>
          <a:p>
            <a:pPr marL="0" indent="0">
              <a:buNone/>
            </a:pPr>
            <a:r>
              <a:rPr lang="en-US" dirty="0"/>
              <a:t>delete(key, root) {</a:t>
            </a:r>
          </a:p>
          <a:p>
            <a:pPr marL="0" indent="0">
              <a:buNone/>
            </a:pPr>
            <a:r>
              <a:rPr lang="en-US" dirty="0"/>
              <a:t>	while (root != Null &amp;&amp; key != </a:t>
            </a:r>
            <a:r>
              <a:rPr lang="en-US" dirty="0" err="1"/>
              <a:t>root.key</a:t>
            </a:r>
            <a:r>
              <a:rPr lang="en-US" dirty="0"/>
              <a:t>) {</a:t>
            </a:r>
          </a:p>
          <a:p>
            <a:pPr marL="0" indent="0">
              <a:buNone/>
            </a:pPr>
            <a:r>
              <a:rPr lang="en-US" dirty="0"/>
              <a:t>		if (key &lt; </a:t>
            </a:r>
            <a:r>
              <a:rPr lang="en-US" dirty="0" err="1"/>
              <a:t>root.key</a:t>
            </a:r>
            <a:r>
              <a:rPr lang="en-US" dirty="0"/>
              <a:t>) { root = </a:t>
            </a:r>
            <a:r>
              <a:rPr lang="en-US" dirty="0" err="1"/>
              <a:t>root.left</a:t>
            </a:r>
            <a:r>
              <a:rPr lang="en-US" dirty="0"/>
              <a:t>; }</a:t>
            </a:r>
          </a:p>
          <a:p>
            <a:pPr marL="0" indent="0">
              <a:buNone/>
            </a:pPr>
            <a:r>
              <a:rPr lang="en-US" dirty="0"/>
              <a:t>		else if (key &gt; </a:t>
            </a:r>
            <a:r>
              <a:rPr lang="en-US" dirty="0" err="1"/>
              <a:t>root.key</a:t>
            </a:r>
            <a:r>
              <a:rPr lang="en-US" dirty="0"/>
              <a:t>) { root = </a:t>
            </a:r>
            <a:r>
              <a:rPr lang="en-US" dirty="0" err="1"/>
              <a:t>root.right</a:t>
            </a:r>
            <a:r>
              <a:rPr lang="en-US" dirty="0"/>
              <a:t>; }</a:t>
            </a:r>
          </a:p>
          <a:p>
            <a:pPr marL="0" indent="0">
              <a:buNone/>
            </a:pPr>
            <a:r>
              <a:rPr lang="en-US" dirty="0"/>
              <a:t>	}</a:t>
            </a:r>
          </a:p>
          <a:p>
            <a:pPr marL="0" indent="0">
              <a:buNone/>
            </a:pPr>
            <a:r>
              <a:rPr lang="en-US" dirty="0"/>
              <a:t>	if (root == Null) { return; }</a:t>
            </a:r>
          </a:p>
          <a:p>
            <a:pPr marL="0" indent="0">
              <a:buNone/>
            </a:pPr>
            <a:r>
              <a:rPr lang="en-US" dirty="0"/>
              <a:t>	</a:t>
            </a:r>
            <a:r>
              <a:rPr lang="en-US" dirty="0">
                <a:solidFill>
                  <a:srgbClr val="FF0000"/>
                </a:solidFill>
              </a:rPr>
              <a:t>// Now root is the node to delete, what happens next?</a:t>
            </a:r>
            <a:r>
              <a:rPr lang="en-US" dirty="0"/>
              <a:t>	</a:t>
            </a:r>
          </a:p>
          <a:p>
            <a:pPr marL="0" indent="0">
              <a:buNone/>
            </a:pPr>
            <a:r>
              <a:rPr lang="en-US" dirty="0"/>
              <a:t>}</a:t>
            </a:r>
          </a:p>
        </p:txBody>
      </p:sp>
      <p:grpSp>
        <p:nvGrpSpPr>
          <p:cNvPr id="30" name="Group 29"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
            <a:extLst>
              <a:ext uri="{FF2B5EF4-FFF2-40B4-BE49-F238E27FC236}">
                <a16:creationId xmlns:a16="http://schemas.microsoft.com/office/drawing/2014/main" id="{C84246F8-D514-89E9-07BE-E764FD3DDE5E}"/>
              </a:ext>
            </a:extLst>
          </p:cNvPr>
          <p:cNvGrpSpPr/>
          <p:nvPr/>
        </p:nvGrpSpPr>
        <p:grpSpPr>
          <a:xfrm>
            <a:off x="8079280" y="365125"/>
            <a:ext cx="4036614" cy="2762801"/>
            <a:chOff x="8079280" y="365125"/>
            <a:chExt cx="4036614" cy="2762801"/>
          </a:xfrm>
        </p:grpSpPr>
        <p:grpSp>
          <p:nvGrpSpPr>
            <p:cNvPr id="4" name="Group 3">
              <a:extLst>
                <a:ext uri="{FF2B5EF4-FFF2-40B4-BE49-F238E27FC236}">
                  <a16:creationId xmlns:a16="http://schemas.microsoft.com/office/drawing/2014/main" id="{9170735B-03F0-160D-23CF-0D614E00B4D4}"/>
                </a:ext>
              </a:extLst>
            </p:cNvPr>
            <p:cNvGrpSpPr/>
            <p:nvPr/>
          </p:nvGrpSpPr>
          <p:grpSpPr>
            <a:xfrm>
              <a:off x="8079280" y="365125"/>
              <a:ext cx="4036614" cy="2762801"/>
              <a:chOff x="5413263" y="1203158"/>
              <a:chExt cx="4036614" cy="2762801"/>
            </a:xfrm>
          </p:grpSpPr>
          <p:grpSp>
            <p:nvGrpSpPr>
              <p:cNvPr id="5" name="Group 4">
                <a:extLst>
                  <a:ext uri="{FF2B5EF4-FFF2-40B4-BE49-F238E27FC236}">
                    <a16:creationId xmlns:a16="http://schemas.microsoft.com/office/drawing/2014/main" id="{F0A1F936-94E3-B970-9075-7FDD968CD1F3}"/>
                  </a:ext>
                </a:extLst>
              </p:cNvPr>
              <p:cNvGrpSpPr/>
              <p:nvPr/>
            </p:nvGrpSpPr>
            <p:grpSpPr>
              <a:xfrm>
                <a:off x="5413263" y="1203158"/>
                <a:ext cx="4036614" cy="2762801"/>
                <a:chOff x="131609" y="2379747"/>
                <a:chExt cx="4036614" cy="2762801"/>
              </a:xfrm>
            </p:grpSpPr>
            <p:sp>
              <p:nvSpPr>
                <p:cNvPr id="8" name="Oval 7">
                  <a:extLst>
                    <a:ext uri="{FF2B5EF4-FFF2-40B4-BE49-F238E27FC236}">
                      <a16:creationId xmlns:a16="http://schemas.microsoft.com/office/drawing/2014/main" id="{950B02B1-9B98-2BBC-8CE2-98986D25F159}"/>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sp>
              <p:nvSpPr>
                <p:cNvPr id="9" name="Oval 8">
                  <a:extLst>
                    <a:ext uri="{FF2B5EF4-FFF2-40B4-BE49-F238E27FC236}">
                      <a16:creationId xmlns:a16="http://schemas.microsoft.com/office/drawing/2014/main" id="{375DB836-C24D-B0D7-C861-32998C858A21}"/>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10" name="Oval 9">
                  <a:extLst>
                    <a:ext uri="{FF2B5EF4-FFF2-40B4-BE49-F238E27FC236}">
                      <a16:creationId xmlns:a16="http://schemas.microsoft.com/office/drawing/2014/main" id="{B0170677-49FE-DA4D-C375-3C8BA0C66CFA}"/>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11" name="Oval 10">
                  <a:extLst>
                    <a:ext uri="{FF2B5EF4-FFF2-40B4-BE49-F238E27FC236}">
                      <a16:creationId xmlns:a16="http://schemas.microsoft.com/office/drawing/2014/main" id="{434C13F0-4203-47AB-2431-B2ED32886F9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12" name="Oval 11">
                  <a:extLst>
                    <a:ext uri="{FF2B5EF4-FFF2-40B4-BE49-F238E27FC236}">
                      <a16:creationId xmlns:a16="http://schemas.microsoft.com/office/drawing/2014/main" id="{1AFBCF91-BBF7-4271-9169-45F56648DD7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13" name="Oval 12">
                  <a:extLst>
                    <a:ext uri="{FF2B5EF4-FFF2-40B4-BE49-F238E27FC236}">
                      <a16:creationId xmlns:a16="http://schemas.microsoft.com/office/drawing/2014/main" id="{5AC532E5-2A85-D663-8446-585A13F92E62}"/>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14" name="Straight Connector 13">
                  <a:extLst>
                    <a:ext uri="{FF2B5EF4-FFF2-40B4-BE49-F238E27FC236}">
                      <a16:creationId xmlns:a16="http://schemas.microsoft.com/office/drawing/2014/main" id="{B09125AD-9B5C-7493-9272-2F1DA89CE01F}"/>
                    </a:ext>
                  </a:extLst>
                </p:cNvPr>
                <p:cNvCxnSpPr>
                  <a:cxnSpLocks/>
                  <a:stCxn id="8" idx="3"/>
                  <a:endCxn id="9"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93D686-AF2B-E9E1-76F6-D11031779EE4}"/>
                    </a:ext>
                  </a:extLst>
                </p:cNvPr>
                <p:cNvCxnSpPr>
                  <a:cxnSpLocks/>
                  <a:stCxn id="8" idx="5"/>
                  <a:endCxn id="10"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7955860-35DB-B2E4-DCE1-B378FA7BC357}"/>
                    </a:ext>
                  </a:extLst>
                </p:cNvPr>
                <p:cNvCxnSpPr>
                  <a:stCxn id="11" idx="7"/>
                  <a:endCxn id="9"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523286C-EC12-D977-43D0-51802A0AC727}"/>
                    </a:ext>
                  </a:extLst>
                </p:cNvPr>
                <p:cNvCxnSpPr>
                  <a:cxnSpLocks/>
                  <a:stCxn id="13" idx="7"/>
                  <a:endCxn id="11"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623BC4-097B-A907-A1CC-F4A3083684DE}"/>
                    </a:ext>
                  </a:extLst>
                </p:cNvPr>
                <p:cNvCxnSpPr>
                  <a:stCxn id="12" idx="1"/>
                  <a:endCxn id="10"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7F637BB8-2207-4532-477F-45453B8D7C43}"/>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7" name="Straight Connector 6">
                <a:extLst>
                  <a:ext uri="{FF2B5EF4-FFF2-40B4-BE49-F238E27FC236}">
                    <a16:creationId xmlns:a16="http://schemas.microsoft.com/office/drawing/2014/main" id="{C3B42508-3220-7F2F-F806-D6A321054F05}"/>
                  </a:ext>
                </a:extLst>
              </p:cNvPr>
              <p:cNvCxnSpPr>
                <a:cxnSpLocks/>
                <a:stCxn id="6" idx="1"/>
                <a:endCxn id="9"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Oval 19">
              <a:extLst>
                <a:ext uri="{FF2B5EF4-FFF2-40B4-BE49-F238E27FC236}">
                  <a16:creationId xmlns:a16="http://schemas.microsoft.com/office/drawing/2014/main" id="{CE3A21A5-2643-9862-95E7-21A8A8044617}"/>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1" name="Oval 20">
              <a:extLst>
                <a:ext uri="{FF2B5EF4-FFF2-40B4-BE49-F238E27FC236}">
                  <a16:creationId xmlns:a16="http://schemas.microsoft.com/office/drawing/2014/main" id="{48A649D9-8400-9565-121B-970C2A8B192B}"/>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cxnSp>
          <p:nvCxnSpPr>
            <p:cNvPr id="22" name="Straight Connector 21">
              <a:extLst>
                <a:ext uri="{FF2B5EF4-FFF2-40B4-BE49-F238E27FC236}">
                  <a16:creationId xmlns:a16="http://schemas.microsoft.com/office/drawing/2014/main" id="{4A1C5561-F71C-BB55-B723-357F94648CC6}"/>
                </a:ext>
              </a:extLst>
            </p:cNvPr>
            <p:cNvCxnSpPr>
              <a:cxnSpLocks/>
              <a:stCxn id="20" idx="7"/>
              <a:endCxn id="6"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E5CEB3B-8BE4-AFAA-1FF9-30DE6145E6CA}"/>
                </a:ext>
              </a:extLst>
            </p:cNvPr>
            <p:cNvCxnSpPr>
              <a:cxnSpLocks/>
              <a:stCxn id="21" idx="1"/>
              <a:endCxn id="6"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Slide Number Placeholder 18">
            <a:extLst>
              <a:ext uri="{FF2B5EF4-FFF2-40B4-BE49-F238E27FC236}">
                <a16:creationId xmlns:a16="http://schemas.microsoft.com/office/drawing/2014/main" id="{621C9445-876C-C0D5-99EB-2A13A2AB732F}"/>
              </a:ext>
            </a:extLst>
          </p:cNvPr>
          <p:cNvSpPr>
            <a:spLocks noGrp="1"/>
          </p:cNvSpPr>
          <p:nvPr>
            <p:ph type="sldNum" sz="quarter" idx="12"/>
          </p:nvPr>
        </p:nvSpPr>
        <p:spPr/>
        <p:txBody>
          <a:bodyPr/>
          <a:lstStyle/>
          <a:p>
            <a:fld id="{A94D5A7D-FFFE-410B-BEE5-702232F4B148}" type="slidenum">
              <a:rPr lang="en-US" smtClean="0"/>
              <a:t>8</a:t>
            </a:fld>
            <a:endParaRPr lang="en-US"/>
          </a:p>
        </p:txBody>
      </p:sp>
    </p:spTree>
    <p:extLst>
      <p:ext uri="{BB962C8B-B14F-4D97-AF65-F5344CB8AC3E}">
        <p14:creationId xmlns:p14="http://schemas.microsoft.com/office/powerpoint/2010/main" val="416525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AF61-C0E9-5358-15F9-71C3896ED3AB}"/>
              </a:ext>
            </a:extLst>
          </p:cNvPr>
          <p:cNvSpPr>
            <a:spLocks noGrp="1"/>
          </p:cNvSpPr>
          <p:nvPr>
            <p:ph type="title"/>
          </p:nvPr>
        </p:nvSpPr>
        <p:spPr/>
        <p:txBody>
          <a:bodyPr/>
          <a:lstStyle/>
          <a:p>
            <a:r>
              <a:rPr lang="en-US" dirty="0"/>
              <a:t>Delete – 3 Cases</a:t>
            </a:r>
          </a:p>
        </p:txBody>
      </p:sp>
      <p:grpSp>
        <p:nvGrpSpPr>
          <p:cNvPr id="4" name="Group 3"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10;&#10;If the node 5 is deleted then this is the 0 children case&#10;If the node 1 is deleted then this is the 1 child case&#10;If the node 3 is deleted then this is the 2 child case">
            <a:extLst>
              <a:ext uri="{FF2B5EF4-FFF2-40B4-BE49-F238E27FC236}">
                <a16:creationId xmlns:a16="http://schemas.microsoft.com/office/drawing/2014/main" id="{87AC3D59-3E05-191D-A7BF-6AC36E848F5B}"/>
              </a:ext>
            </a:extLst>
          </p:cNvPr>
          <p:cNvGrpSpPr/>
          <p:nvPr/>
        </p:nvGrpSpPr>
        <p:grpSpPr>
          <a:xfrm>
            <a:off x="8079280" y="365125"/>
            <a:ext cx="4036614" cy="2762801"/>
            <a:chOff x="8079280" y="365125"/>
            <a:chExt cx="4036614" cy="2762801"/>
          </a:xfrm>
        </p:grpSpPr>
        <p:grpSp>
          <p:nvGrpSpPr>
            <p:cNvPr id="5" name="Group 4">
              <a:extLst>
                <a:ext uri="{FF2B5EF4-FFF2-40B4-BE49-F238E27FC236}">
                  <a16:creationId xmlns:a16="http://schemas.microsoft.com/office/drawing/2014/main" id="{1333A002-A754-52F5-FA72-68624BE2C8D0}"/>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508219CE-3255-59E4-61D6-419B3BAFB9D7}"/>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2142312F-4523-0F4A-18D6-D202467C630B}"/>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sp>
              <p:nvSpPr>
                <p:cNvPr id="14" name="Oval 13">
                  <a:extLst>
                    <a:ext uri="{FF2B5EF4-FFF2-40B4-BE49-F238E27FC236}">
                      <a16:creationId xmlns:a16="http://schemas.microsoft.com/office/drawing/2014/main" id="{EB78B0BF-9986-AD99-C54F-D7B175C1C6D9}"/>
                    </a:ext>
                  </a:extLst>
                </p:cNvPr>
                <p:cNvSpPr/>
                <p:nvPr/>
              </p:nvSpPr>
              <p:spPr>
                <a:xfrm>
                  <a:off x="1556072" y="3043035"/>
                  <a:ext cx="612511" cy="612511"/>
                </a:xfrm>
                <a:prstGeom prst="ellipse">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15" name="Oval 14">
                  <a:extLst>
                    <a:ext uri="{FF2B5EF4-FFF2-40B4-BE49-F238E27FC236}">
                      <a16:creationId xmlns:a16="http://schemas.microsoft.com/office/drawing/2014/main" id="{B7B86446-8709-F970-19FA-1560746A8F8B}"/>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16" name="Oval 15">
                  <a:extLst>
                    <a:ext uri="{FF2B5EF4-FFF2-40B4-BE49-F238E27FC236}">
                      <a16:creationId xmlns:a16="http://schemas.microsoft.com/office/drawing/2014/main" id="{12845EA2-0AD9-0332-93AD-E32D492ACF75}"/>
                    </a:ext>
                  </a:extLst>
                </p:cNvPr>
                <p:cNvSpPr/>
                <p:nvPr/>
              </p:nvSpPr>
              <p:spPr>
                <a:xfrm>
                  <a:off x="820352" y="3799360"/>
                  <a:ext cx="612511" cy="61251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17" name="Oval 16">
                  <a:extLst>
                    <a:ext uri="{FF2B5EF4-FFF2-40B4-BE49-F238E27FC236}">
                      <a16:creationId xmlns:a16="http://schemas.microsoft.com/office/drawing/2014/main" id="{45DC21F3-A9FD-FEF7-D158-D2B83E668A9A}"/>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18" name="Oval 17">
                  <a:extLst>
                    <a:ext uri="{FF2B5EF4-FFF2-40B4-BE49-F238E27FC236}">
                      <a16:creationId xmlns:a16="http://schemas.microsoft.com/office/drawing/2014/main" id="{C2595E8C-ACCE-26C0-95A6-DF31D51FB635}"/>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19" name="Straight Connector 18">
                  <a:extLst>
                    <a:ext uri="{FF2B5EF4-FFF2-40B4-BE49-F238E27FC236}">
                      <a16:creationId xmlns:a16="http://schemas.microsoft.com/office/drawing/2014/main" id="{CB09B76C-5533-8CEE-1C8E-C13D430D6C0A}"/>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BA5A95-4800-75BA-5CE6-E383F92011EB}"/>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AC4D699-B4C5-E5A7-F3D0-4965AD3CEF52}"/>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BE01189-9D86-9F73-E90F-C51F6D57DB47}"/>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6CAF12A-D2DF-12A3-D54E-B3E2AADBEE87}"/>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9D0412F1-A696-4E74-5C2D-01D272BC7D13}"/>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12" name="Straight Connector 11">
                <a:extLst>
                  <a:ext uri="{FF2B5EF4-FFF2-40B4-BE49-F238E27FC236}">
                    <a16:creationId xmlns:a16="http://schemas.microsoft.com/office/drawing/2014/main" id="{80FEBA68-EB7A-A625-123F-3DFEFE9705FD}"/>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F46FB638-874C-F8CE-DA66-D385D2D1E610}"/>
                </a:ext>
              </a:extLst>
            </p:cNvPr>
            <p:cNvSpPr/>
            <p:nvPr/>
          </p:nvSpPr>
          <p:spPr>
            <a:xfrm>
              <a:off x="9568237" y="2510120"/>
              <a:ext cx="612511" cy="612511"/>
            </a:xfrm>
            <a:prstGeom prst="ellipse">
              <a:avLst/>
            </a:prstGeom>
            <a:solidFill>
              <a:srgbClr val="FF646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7" name="Oval 6">
              <a:extLst>
                <a:ext uri="{FF2B5EF4-FFF2-40B4-BE49-F238E27FC236}">
                  <a16:creationId xmlns:a16="http://schemas.microsoft.com/office/drawing/2014/main" id="{9C35A3DD-4BC9-7373-F046-80248E667B84}"/>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cxnSp>
          <p:nvCxnSpPr>
            <p:cNvPr id="8" name="Straight Connector 7">
              <a:extLst>
                <a:ext uri="{FF2B5EF4-FFF2-40B4-BE49-F238E27FC236}">
                  <a16:creationId xmlns:a16="http://schemas.microsoft.com/office/drawing/2014/main" id="{90A20141-63E4-638D-8E70-95A8CD7079FC}"/>
                </a:ext>
              </a:extLst>
            </p:cNvPr>
            <p:cNvCxnSpPr>
              <a:cxnSpLocks/>
              <a:stCxn id="6" idx="7"/>
              <a:endCxn id="1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9F92928-0AF8-46E7-0CF2-997221C964DA}"/>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Content Placeholder 2">
            <a:extLst>
              <a:ext uri="{FF2B5EF4-FFF2-40B4-BE49-F238E27FC236}">
                <a16:creationId xmlns:a16="http://schemas.microsoft.com/office/drawing/2014/main" id="{2EBCEAC8-3204-C998-083A-0CA3CB38DCFD}"/>
              </a:ext>
            </a:extLst>
          </p:cNvPr>
          <p:cNvSpPr>
            <a:spLocks noGrp="1"/>
          </p:cNvSpPr>
          <p:nvPr>
            <p:ph idx="1"/>
          </p:nvPr>
        </p:nvSpPr>
        <p:spPr/>
        <p:txBody>
          <a:bodyPr/>
          <a:lstStyle/>
          <a:p>
            <a:r>
              <a:rPr lang="en-US" dirty="0">
                <a:solidFill>
                  <a:srgbClr val="FF0000"/>
                </a:solidFill>
              </a:rPr>
              <a:t>0 Children (i.e. it’s a leaf) (e.g. delete 5)</a:t>
            </a:r>
          </a:p>
          <a:p>
            <a:pPr lvl="1"/>
            <a:endParaRPr lang="en-US" dirty="0"/>
          </a:p>
          <a:p>
            <a:r>
              <a:rPr lang="en-US" dirty="0">
                <a:solidFill>
                  <a:srgbClr val="0070C0"/>
                </a:solidFill>
              </a:rPr>
              <a:t>1 Child (e.g. delete 1)</a:t>
            </a:r>
          </a:p>
          <a:p>
            <a:pPr lvl="1"/>
            <a:r>
              <a:rPr lang="en-US" dirty="0"/>
              <a:t>Replace the deleted node with its child</a:t>
            </a:r>
          </a:p>
          <a:p>
            <a:r>
              <a:rPr lang="en-US" dirty="0">
                <a:solidFill>
                  <a:schemeClr val="accent2">
                    <a:lumMod val="75000"/>
                  </a:schemeClr>
                </a:solidFill>
              </a:rPr>
              <a:t>2 Children (e.g. delete 3)</a:t>
            </a:r>
          </a:p>
          <a:p>
            <a:pPr lvl="1"/>
            <a:r>
              <a:rPr lang="en-US" dirty="0">
                <a:solidFill>
                  <a:schemeClr val="accent2">
                    <a:lumMod val="75000"/>
                  </a:schemeClr>
                </a:solidFill>
              </a:rPr>
              <a:t>Replace the deleted with the largest node to its left or else the smallest node to its right</a:t>
            </a:r>
          </a:p>
          <a:p>
            <a:pPr lvl="1"/>
            <a:endParaRPr lang="en-US" dirty="0"/>
          </a:p>
        </p:txBody>
      </p:sp>
      <p:sp>
        <p:nvSpPr>
          <p:cNvPr id="24" name="Slide Number Placeholder 23">
            <a:extLst>
              <a:ext uri="{FF2B5EF4-FFF2-40B4-BE49-F238E27FC236}">
                <a16:creationId xmlns:a16="http://schemas.microsoft.com/office/drawing/2014/main" id="{122B9AE7-04A7-0412-8FF0-3426A30F2FBD}"/>
              </a:ext>
            </a:extLst>
          </p:cNvPr>
          <p:cNvSpPr>
            <a:spLocks noGrp="1"/>
          </p:cNvSpPr>
          <p:nvPr>
            <p:ph type="sldNum" sz="quarter" idx="12"/>
          </p:nvPr>
        </p:nvSpPr>
        <p:spPr/>
        <p:txBody>
          <a:bodyPr/>
          <a:lstStyle/>
          <a:p>
            <a:fld id="{A94D5A7D-FFFE-410B-BEE5-702232F4B148}" type="slidenum">
              <a:rPr lang="en-US" smtClean="0"/>
              <a:t>9</a:t>
            </a:fld>
            <a:endParaRPr lang="en-US"/>
          </a:p>
        </p:txBody>
      </p:sp>
    </p:spTree>
    <p:extLst>
      <p:ext uri="{BB962C8B-B14F-4D97-AF65-F5344CB8AC3E}">
        <p14:creationId xmlns:p14="http://schemas.microsoft.com/office/powerpoint/2010/main" val="1602148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D992-8A3B-FA6D-C215-0B6ED397A6A4}"/>
              </a:ext>
            </a:extLst>
          </p:cNvPr>
          <p:cNvSpPr>
            <a:spLocks noGrp="1"/>
          </p:cNvSpPr>
          <p:nvPr>
            <p:ph type="title"/>
          </p:nvPr>
        </p:nvSpPr>
        <p:spPr/>
        <p:txBody>
          <a:bodyPr/>
          <a:lstStyle/>
          <a:p>
            <a:r>
              <a:rPr lang="en-US" dirty="0"/>
              <a:t>Finding the Max and Min</a:t>
            </a:r>
          </a:p>
        </p:txBody>
      </p:sp>
      <p:sp>
        <p:nvSpPr>
          <p:cNvPr id="3" name="Content Placeholder 2">
            <a:extLst>
              <a:ext uri="{FF2B5EF4-FFF2-40B4-BE49-F238E27FC236}">
                <a16:creationId xmlns:a16="http://schemas.microsoft.com/office/drawing/2014/main" id="{4AE004EE-D13B-45D9-058D-3DB66EC3D36A}"/>
              </a:ext>
            </a:extLst>
          </p:cNvPr>
          <p:cNvSpPr>
            <a:spLocks noGrp="1"/>
          </p:cNvSpPr>
          <p:nvPr>
            <p:ph idx="1"/>
          </p:nvPr>
        </p:nvSpPr>
        <p:spPr/>
        <p:txBody>
          <a:bodyPr/>
          <a:lstStyle/>
          <a:p>
            <a:r>
              <a:rPr lang="en-US" dirty="0"/>
              <a:t>Max of a BST:</a:t>
            </a:r>
          </a:p>
          <a:p>
            <a:pPr lvl="1"/>
            <a:r>
              <a:rPr lang="en-US" dirty="0"/>
              <a:t>Right-most Thing</a:t>
            </a:r>
          </a:p>
          <a:p>
            <a:pPr lvl="1"/>
            <a:endParaRPr lang="en-US" dirty="0"/>
          </a:p>
          <a:p>
            <a:pPr marL="457200" lvl="1" indent="0">
              <a:buNone/>
            </a:pPr>
            <a:endParaRPr lang="en-US" dirty="0"/>
          </a:p>
          <a:p>
            <a:r>
              <a:rPr lang="en-US" dirty="0"/>
              <a:t>Min of a BST:</a:t>
            </a:r>
          </a:p>
          <a:p>
            <a:pPr lvl="1"/>
            <a:r>
              <a:rPr lang="en-US" dirty="0"/>
              <a:t>Left-most Thing</a:t>
            </a:r>
          </a:p>
          <a:p>
            <a:pPr marL="457200" lvl="1" indent="0">
              <a:buNone/>
            </a:pPr>
            <a:endParaRPr lang="en-US" dirty="0"/>
          </a:p>
          <a:p>
            <a:pPr lvl="1"/>
            <a:endParaRPr lang="en-US" dirty="0"/>
          </a:p>
        </p:txBody>
      </p:sp>
      <p:sp>
        <p:nvSpPr>
          <p:cNvPr id="24" name="TextBox 23">
            <a:extLst>
              <a:ext uri="{FF2B5EF4-FFF2-40B4-BE49-F238E27FC236}">
                <a16:creationId xmlns:a16="http://schemas.microsoft.com/office/drawing/2014/main" id="{B317041B-3D3A-8B57-9A2C-1609D76990ED}"/>
              </a:ext>
            </a:extLst>
          </p:cNvPr>
          <p:cNvSpPr txBox="1"/>
          <p:nvPr/>
        </p:nvSpPr>
        <p:spPr>
          <a:xfrm>
            <a:off x="4450489" y="1515664"/>
            <a:ext cx="3922933"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maxNode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(root == Null) { return Null;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while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root.right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Null)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root =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root.right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return root;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 name="TextBox 24">
            <a:extLst>
              <a:ext uri="{FF2B5EF4-FFF2-40B4-BE49-F238E27FC236}">
                <a16:creationId xmlns:a16="http://schemas.microsoft.com/office/drawing/2014/main" id="{17A3E0CB-96F1-9F4E-AA9E-AFD3225402CD}"/>
              </a:ext>
            </a:extLst>
          </p:cNvPr>
          <p:cNvSpPr txBox="1"/>
          <p:nvPr/>
        </p:nvSpPr>
        <p:spPr>
          <a:xfrm>
            <a:off x="4450489" y="4145638"/>
            <a:ext cx="3922933"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minNode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(root)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if (root == Null) { return Null;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while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root.left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 Null)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root =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root.left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return root;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26" name="Group 25"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
            <a:extLst>
              <a:ext uri="{FF2B5EF4-FFF2-40B4-BE49-F238E27FC236}">
                <a16:creationId xmlns:a16="http://schemas.microsoft.com/office/drawing/2014/main" id="{B0B2EAF4-E77D-A648-5A02-A72F82598AA2}"/>
              </a:ext>
            </a:extLst>
          </p:cNvPr>
          <p:cNvGrpSpPr/>
          <p:nvPr/>
        </p:nvGrpSpPr>
        <p:grpSpPr>
          <a:xfrm>
            <a:off x="8079280" y="365125"/>
            <a:ext cx="4036614" cy="2762801"/>
            <a:chOff x="8079280" y="365125"/>
            <a:chExt cx="4036614" cy="2762801"/>
          </a:xfrm>
        </p:grpSpPr>
        <p:grpSp>
          <p:nvGrpSpPr>
            <p:cNvPr id="27" name="Group 26">
              <a:extLst>
                <a:ext uri="{FF2B5EF4-FFF2-40B4-BE49-F238E27FC236}">
                  <a16:creationId xmlns:a16="http://schemas.microsoft.com/office/drawing/2014/main" id="{DCADB971-7CD4-9062-21B5-08EF54AFF8E0}"/>
                </a:ext>
              </a:extLst>
            </p:cNvPr>
            <p:cNvGrpSpPr/>
            <p:nvPr/>
          </p:nvGrpSpPr>
          <p:grpSpPr>
            <a:xfrm>
              <a:off x="8079280" y="365125"/>
              <a:ext cx="4036614" cy="2762801"/>
              <a:chOff x="5413263" y="1203158"/>
              <a:chExt cx="4036614" cy="2762801"/>
            </a:xfrm>
          </p:grpSpPr>
          <p:grpSp>
            <p:nvGrpSpPr>
              <p:cNvPr id="32" name="Group 31">
                <a:extLst>
                  <a:ext uri="{FF2B5EF4-FFF2-40B4-BE49-F238E27FC236}">
                    <a16:creationId xmlns:a16="http://schemas.microsoft.com/office/drawing/2014/main" id="{28899142-CD79-130C-BA4F-063C34FFD0EF}"/>
                  </a:ext>
                </a:extLst>
              </p:cNvPr>
              <p:cNvGrpSpPr/>
              <p:nvPr/>
            </p:nvGrpSpPr>
            <p:grpSpPr>
              <a:xfrm>
                <a:off x="5413263" y="1203158"/>
                <a:ext cx="4036614" cy="2762801"/>
                <a:chOff x="131609" y="2379747"/>
                <a:chExt cx="4036614" cy="2762801"/>
              </a:xfrm>
            </p:grpSpPr>
            <p:sp>
              <p:nvSpPr>
                <p:cNvPr id="35" name="Oval 34">
                  <a:extLst>
                    <a:ext uri="{FF2B5EF4-FFF2-40B4-BE49-F238E27FC236}">
                      <a16:creationId xmlns:a16="http://schemas.microsoft.com/office/drawing/2014/main" id="{4348B3C4-BF89-709B-A972-54D573BD86C2}"/>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sp>
              <p:nvSpPr>
                <p:cNvPr id="36" name="Oval 35">
                  <a:extLst>
                    <a:ext uri="{FF2B5EF4-FFF2-40B4-BE49-F238E27FC236}">
                      <a16:creationId xmlns:a16="http://schemas.microsoft.com/office/drawing/2014/main" id="{83E98062-0BBB-E350-CF14-BB3B4E435444}"/>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37" name="Oval 36">
                  <a:extLst>
                    <a:ext uri="{FF2B5EF4-FFF2-40B4-BE49-F238E27FC236}">
                      <a16:creationId xmlns:a16="http://schemas.microsoft.com/office/drawing/2014/main" id="{12C35DA9-D800-EA8E-5DDA-1A8F42BF1636}"/>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38" name="Oval 37">
                  <a:extLst>
                    <a:ext uri="{FF2B5EF4-FFF2-40B4-BE49-F238E27FC236}">
                      <a16:creationId xmlns:a16="http://schemas.microsoft.com/office/drawing/2014/main" id="{6DF58372-1048-CA1C-3CDD-AADF3C2D0646}"/>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39" name="Oval 38">
                  <a:extLst>
                    <a:ext uri="{FF2B5EF4-FFF2-40B4-BE49-F238E27FC236}">
                      <a16:creationId xmlns:a16="http://schemas.microsoft.com/office/drawing/2014/main" id="{EFC75933-FB1C-F6DB-0B59-3B1A7761751B}"/>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40" name="Oval 39">
                  <a:extLst>
                    <a:ext uri="{FF2B5EF4-FFF2-40B4-BE49-F238E27FC236}">
                      <a16:creationId xmlns:a16="http://schemas.microsoft.com/office/drawing/2014/main" id="{CB2FBE9B-C604-8ADB-1DE1-C050A4581512}"/>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41" name="Straight Connector 40">
                  <a:extLst>
                    <a:ext uri="{FF2B5EF4-FFF2-40B4-BE49-F238E27FC236}">
                      <a16:creationId xmlns:a16="http://schemas.microsoft.com/office/drawing/2014/main" id="{092574DF-6CDB-F587-AE53-D078DA824B20}"/>
                    </a:ext>
                  </a:extLst>
                </p:cNvPr>
                <p:cNvCxnSpPr>
                  <a:cxnSpLocks/>
                  <a:stCxn id="35" idx="3"/>
                  <a:endCxn id="36"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F5DCB9D-A097-9625-F194-E4FF50CADDFE}"/>
                    </a:ext>
                  </a:extLst>
                </p:cNvPr>
                <p:cNvCxnSpPr>
                  <a:cxnSpLocks/>
                  <a:stCxn id="35" idx="5"/>
                  <a:endCxn id="37"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E9FEB35-8F18-5ED1-B7BD-B1D7E4EA9F99}"/>
                    </a:ext>
                  </a:extLst>
                </p:cNvPr>
                <p:cNvCxnSpPr>
                  <a:stCxn id="38" idx="7"/>
                  <a:endCxn id="36"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5B0AFD6-DFAD-3815-AE51-1DE4CFDF9FB1}"/>
                    </a:ext>
                  </a:extLst>
                </p:cNvPr>
                <p:cNvCxnSpPr>
                  <a:cxnSpLocks/>
                  <a:stCxn id="40" idx="7"/>
                  <a:endCxn id="38"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5E339FC-820B-E276-EF24-FB8DED27A768}"/>
                    </a:ext>
                  </a:extLst>
                </p:cNvPr>
                <p:cNvCxnSpPr>
                  <a:stCxn id="39" idx="1"/>
                  <a:endCxn id="37"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7036FA9B-B239-346B-F52A-98E8FBD66D2C}"/>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34" name="Straight Connector 33">
                <a:extLst>
                  <a:ext uri="{FF2B5EF4-FFF2-40B4-BE49-F238E27FC236}">
                    <a16:creationId xmlns:a16="http://schemas.microsoft.com/office/drawing/2014/main" id="{1823182D-19F0-70C4-3135-EE8C61B8DFFF}"/>
                  </a:ext>
                </a:extLst>
              </p:cNvPr>
              <p:cNvCxnSpPr>
                <a:cxnSpLocks/>
                <a:stCxn id="33" idx="1"/>
                <a:endCxn id="36"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Oval 27">
              <a:extLst>
                <a:ext uri="{FF2B5EF4-FFF2-40B4-BE49-F238E27FC236}">
                  <a16:creationId xmlns:a16="http://schemas.microsoft.com/office/drawing/2014/main" id="{FE168C1E-9CC6-6E63-420A-FB9005445CD4}"/>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9" name="Oval 28">
              <a:extLst>
                <a:ext uri="{FF2B5EF4-FFF2-40B4-BE49-F238E27FC236}">
                  <a16:creationId xmlns:a16="http://schemas.microsoft.com/office/drawing/2014/main" id="{CA74C594-33B0-3A45-3989-37FFD97D13E6}"/>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cxnSp>
          <p:nvCxnSpPr>
            <p:cNvPr id="30" name="Straight Connector 29">
              <a:extLst>
                <a:ext uri="{FF2B5EF4-FFF2-40B4-BE49-F238E27FC236}">
                  <a16:creationId xmlns:a16="http://schemas.microsoft.com/office/drawing/2014/main" id="{86BF65EF-6D6C-84EA-3A1B-33E31603CBAC}"/>
                </a:ext>
              </a:extLst>
            </p:cNvPr>
            <p:cNvCxnSpPr>
              <a:cxnSpLocks/>
              <a:stCxn id="28" idx="7"/>
              <a:endCxn id="33"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128716A-75F9-B153-ABAB-3DA98633BE9B}"/>
                </a:ext>
              </a:extLst>
            </p:cNvPr>
            <p:cNvCxnSpPr>
              <a:cxnSpLocks/>
              <a:stCxn id="29" idx="1"/>
              <a:endCxn id="33"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5BA5F948-E337-40BC-6589-32079B08743C}"/>
              </a:ext>
            </a:extLst>
          </p:cNvPr>
          <p:cNvSpPr>
            <a:spLocks noGrp="1"/>
          </p:cNvSpPr>
          <p:nvPr>
            <p:ph type="sldNum" sz="quarter" idx="12"/>
          </p:nvPr>
        </p:nvSpPr>
        <p:spPr/>
        <p:txBody>
          <a:bodyPr/>
          <a:lstStyle/>
          <a:p>
            <a:fld id="{A94D5A7D-FFFE-410B-BEE5-702232F4B148}" type="slidenum">
              <a:rPr lang="en-US" smtClean="0"/>
              <a:t>10</a:t>
            </a:fld>
            <a:endParaRPr lang="en-US"/>
          </a:p>
        </p:txBody>
      </p:sp>
    </p:spTree>
    <p:extLst>
      <p:ext uri="{BB962C8B-B14F-4D97-AF65-F5344CB8AC3E}">
        <p14:creationId xmlns:p14="http://schemas.microsoft.com/office/powerpoint/2010/main" val="2092177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BD36-B9B4-B904-6568-7F4E476AC4D6}"/>
              </a:ext>
            </a:extLst>
          </p:cNvPr>
          <p:cNvSpPr>
            <a:spLocks noGrp="1"/>
          </p:cNvSpPr>
          <p:nvPr>
            <p:ph type="title"/>
          </p:nvPr>
        </p:nvSpPr>
        <p:spPr>
          <a:xfrm>
            <a:off x="838200" y="314325"/>
            <a:ext cx="10515600" cy="1325563"/>
          </a:xfrm>
        </p:spPr>
        <p:txBody>
          <a:bodyPr/>
          <a:lstStyle/>
          <a:p>
            <a:r>
              <a:rPr lang="en-US" dirty="0"/>
              <a:t>Delete Operation (iterative)</a:t>
            </a:r>
          </a:p>
        </p:txBody>
      </p:sp>
      <p:sp>
        <p:nvSpPr>
          <p:cNvPr id="3" name="Content Placeholder 2">
            <a:extLst>
              <a:ext uri="{FF2B5EF4-FFF2-40B4-BE49-F238E27FC236}">
                <a16:creationId xmlns:a16="http://schemas.microsoft.com/office/drawing/2014/main" id="{97B143F5-B6CB-752F-1E16-1BC1A8248E2F}"/>
              </a:ext>
            </a:extLst>
          </p:cNvPr>
          <p:cNvSpPr>
            <a:spLocks noGrp="1"/>
          </p:cNvSpPr>
          <p:nvPr>
            <p:ph idx="1"/>
          </p:nvPr>
        </p:nvSpPr>
        <p:spPr>
          <a:xfrm>
            <a:off x="187960" y="1371600"/>
            <a:ext cx="10515600" cy="5486399"/>
          </a:xfrm>
        </p:spPr>
        <p:txBody>
          <a:bodyPr>
            <a:normAutofit fontScale="70000" lnSpcReduction="20000"/>
          </a:bodyPr>
          <a:lstStyle/>
          <a:p>
            <a:pPr marL="0" indent="0">
              <a:buNone/>
            </a:pPr>
            <a:r>
              <a:rPr lang="en-US" dirty="0"/>
              <a:t>delete(key, root) {</a:t>
            </a:r>
          </a:p>
          <a:p>
            <a:pPr marL="0" indent="0">
              <a:buNone/>
            </a:pPr>
            <a:r>
              <a:rPr lang="en-US" dirty="0"/>
              <a:t>	while (root != Null &amp;&amp; key != </a:t>
            </a:r>
            <a:r>
              <a:rPr lang="en-US" dirty="0" err="1"/>
              <a:t>root.key</a:t>
            </a:r>
            <a:r>
              <a:rPr lang="en-US" dirty="0"/>
              <a:t>) {</a:t>
            </a:r>
          </a:p>
          <a:p>
            <a:pPr marL="0" indent="0">
              <a:buNone/>
            </a:pPr>
            <a:r>
              <a:rPr lang="en-US" dirty="0"/>
              <a:t>		if (key &lt; </a:t>
            </a:r>
            <a:r>
              <a:rPr lang="en-US" dirty="0" err="1"/>
              <a:t>root.key</a:t>
            </a:r>
            <a:r>
              <a:rPr lang="en-US" dirty="0"/>
              <a:t>) { root = </a:t>
            </a:r>
            <a:r>
              <a:rPr lang="en-US" dirty="0" err="1"/>
              <a:t>root.left</a:t>
            </a:r>
            <a:r>
              <a:rPr lang="en-US" dirty="0"/>
              <a:t>; 	}</a:t>
            </a:r>
          </a:p>
          <a:p>
            <a:pPr marL="0" indent="0">
              <a:buNone/>
            </a:pPr>
            <a:r>
              <a:rPr lang="en-US" dirty="0"/>
              <a:t>		else if (key &gt; </a:t>
            </a:r>
            <a:r>
              <a:rPr lang="en-US" dirty="0" err="1"/>
              <a:t>root.key</a:t>
            </a:r>
            <a:r>
              <a:rPr lang="en-US" dirty="0"/>
              <a:t>) { root = </a:t>
            </a:r>
            <a:r>
              <a:rPr lang="en-US" dirty="0" err="1"/>
              <a:t>root.right</a:t>
            </a:r>
            <a:r>
              <a:rPr lang="en-US" dirty="0"/>
              <a:t>; }</a:t>
            </a:r>
          </a:p>
          <a:p>
            <a:pPr marL="0" indent="0">
              <a:buNone/>
            </a:pPr>
            <a:r>
              <a:rPr lang="en-US" dirty="0"/>
              <a:t>	}</a:t>
            </a:r>
          </a:p>
          <a:p>
            <a:pPr marL="0" indent="0">
              <a:buNone/>
            </a:pPr>
            <a:r>
              <a:rPr lang="en-US" dirty="0"/>
              <a:t>	if (root == Null) { return; }</a:t>
            </a:r>
          </a:p>
          <a:p>
            <a:pPr marL="0" indent="0">
              <a:buNone/>
            </a:pPr>
            <a:r>
              <a:rPr lang="en-US" dirty="0"/>
              <a:t>	</a:t>
            </a:r>
            <a:r>
              <a:rPr lang="en-US" dirty="0">
                <a:solidFill>
                  <a:srgbClr val="FF0000"/>
                </a:solidFill>
              </a:rPr>
              <a:t>if (root has no children) {</a:t>
            </a:r>
          </a:p>
          <a:p>
            <a:pPr marL="0" indent="0">
              <a:buNone/>
            </a:pPr>
            <a:r>
              <a:rPr lang="en-US" dirty="0">
                <a:solidFill>
                  <a:srgbClr val="FF0000"/>
                </a:solidFill>
              </a:rPr>
              <a:t>		make parent point to Null Instead;</a:t>
            </a:r>
          </a:p>
          <a:p>
            <a:pPr marL="0" indent="0">
              <a:buNone/>
            </a:pPr>
            <a:r>
              <a:rPr lang="en-US" dirty="0">
                <a:solidFill>
                  <a:srgbClr val="FF0000"/>
                </a:solidFill>
              </a:rPr>
              <a:t>	}</a:t>
            </a:r>
          </a:p>
          <a:p>
            <a:pPr marL="0" indent="0">
              <a:buNone/>
            </a:pPr>
            <a:r>
              <a:rPr lang="en-US" dirty="0">
                <a:solidFill>
                  <a:srgbClr val="FF0000"/>
                </a:solidFill>
              </a:rPr>
              <a:t>	if (root has one child) {</a:t>
            </a:r>
          </a:p>
          <a:p>
            <a:pPr marL="0" indent="0">
              <a:buNone/>
            </a:pPr>
            <a:r>
              <a:rPr lang="en-US" dirty="0">
                <a:solidFill>
                  <a:srgbClr val="FF0000"/>
                </a:solidFill>
              </a:rPr>
              <a:t>		make parent point to that child instead;</a:t>
            </a:r>
          </a:p>
          <a:p>
            <a:pPr marL="0" indent="0">
              <a:buNone/>
            </a:pPr>
            <a:r>
              <a:rPr lang="en-US" dirty="0">
                <a:solidFill>
                  <a:srgbClr val="FF0000"/>
                </a:solidFill>
              </a:rPr>
              <a:t>	}</a:t>
            </a:r>
          </a:p>
          <a:p>
            <a:pPr marL="0" indent="0">
              <a:buNone/>
            </a:pPr>
            <a:r>
              <a:rPr lang="en-US" dirty="0">
                <a:solidFill>
                  <a:srgbClr val="FF0000"/>
                </a:solidFill>
              </a:rPr>
              <a:t>	if (root has two children) {</a:t>
            </a:r>
          </a:p>
          <a:p>
            <a:pPr marL="0" indent="0">
              <a:buNone/>
            </a:pPr>
            <a:r>
              <a:rPr lang="en-US" dirty="0">
                <a:solidFill>
                  <a:srgbClr val="FF0000"/>
                </a:solidFill>
              </a:rPr>
              <a:t>		make parent point to either the max from the left or min from the right</a:t>
            </a:r>
          </a:p>
          <a:p>
            <a:pPr marL="0" indent="0">
              <a:buNone/>
            </a:pPr>
            <a:r>
              <a:rPr lang="en-US" dirty="0">
                <a:solidFill>
                  <a:srgbClr val="FF0000"/>
                </a:solidFill>
              </a:rPr>
              <a:t>	}</a:t>
            </a:r>
          </a:p>
          <a:p>
            <a:pPr marL="0" indent="0">
              <a:buNone/>
            </a:pPr>
            <a:r>
              <a:rPr lang="en-US" dirty="0"/>
              <a:t>}</a:t>
            </a:r>
          </a:p>
        </p:txBody>
      </p:sp>
      <p:grpSp>
        <p:nvGrpSpPr>
          <p:cNvPr id="19" name="Group 18"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
            <a:extLst>
              <a:ext uri="{FF2B5EF4-FFF2-40B4-BE49-F238E27FC236}">
                <a16:creationId xmlns:a16="http://schemas.microsoft.com/office/drawing/2014/main" id="{BA3E1B73-142C-0C2C-D698-D3DA4817FFD9}"/>
              </a:ext>
            </a:extLst>
          </p:cNvPr>
          <p:cNvGrpSpPr/>
          <p:nvPr/>
        </p:nvGrpSpPr>
        <p:grpSpPr>
          <a:xfrm>
            <a:off x="8079280" y="365125"/>
            <a:ext cx="4036614" cy="2762801"/>
            <a:chOff x="8079280" y="365125"/>
            <a:chExt cx="4036614" cy="2762801"/>
          </a:xfrm>
        </p:grpSpPr>
        <p:grpSp>
          <p:nvGrpSpPr>
            <p:cNvPr id="23" name="Group 22">
              <a:extLst>
                <a:ext uri="{FF2B5EF4-FFF2-40B4-BE49-F238E27FC236}">
                  <a16:creationId xmlns:a16="http://schemas.microsoft.com/office/drawing/2014/main" id="{B34979A9-CA63-2D0A-097E-B192FDA195CE}"/>
                </a:ext>
              </a:extLst>
            </p:cNvPr>
            <p:cNvGrpSpPr/>
            <p:nvPr/>
          </p:nvGrpSpPr>
          <p:grpSpPr>
            <a:xfrm>
              <a:off x="8079280" y="365125"/>
              <a:ext cx="4036614" cy="2762801"/>
              <a:chOff x="5413263" y="1203158"/>
              <a:chExt cx="4036614" cy="2762801"/>
            </a:xfrm>
          </p:grpSpPr>
          <p:grpSp>
            <p:nvGrpSpPr>
              <p:cNvPr id="29" name="Group 28">
                <a:extLst>
                  <a:ext uri="{FF2B5EF4-FFF2-40B4-BE49-F238E27FC236}">
                    <a16:creationId xmlns:a16="http://schemas.microsoft.com/office/drawing/2014/main" id="{149D4220-10DC-42B1-D7A8-9A6E2A0D8673}"/>
                  </a:ext>
                </a:extLst>
              </p:cNvPr>
              <p:cNvGrpSpPr/>
              <p:nvPr/>
            </p:nvGrpSpPr>
            <p:grpSpPr>
              <a:xfrm>
                <a:off x="5413263" y="1203158"/>
                <a:ext cx="4036614" cy="2762801"/>
                <a:chOff x="131609" y="2379747"/>
                <a:chExt cx="4036614" cy="2762801"/>
              </a:xfrm>
            </p:grpSpPr>
            <p:sp>
              <p:nvSpPr>
                <p:cNvPr id="33" name="Oval 32">
                  <a:extLst>
                    <a:ext uri="{FF2B5EF4-FFF2-40B4-BE49-F238E27FC236}">
                      <a16:creationId xmlns:a16="http://schemas.microsoft.com/office/drawing/2014/main" id="{0095B24B-9C29-F37E-1EFB-8A3F5B865F98}"/>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sp>
              <p:nvSpPr>
                <p:cNvPr id="34" name="Oval 33">
                  <a:extLst>
                    <a:ext uri="{FF2B5EF4-FFF2-40B4-BE49-F238E27FC236}">
                      <a16:creationId xmlns:a16="http://schemas.microsoft.com/office/drawing/2014/main" id="{B1BD5A5A-1512-962A-28AE-3FD615A0C135}"/>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35" name="Oval 34">
                  <a:extLst>
                    <a:ext uri="{FF2B5EF4-FFF2-40B4-BE49-F238E27FC236}">
                      <a16:creationId xmlns:a16="http://schemas.microsoft.com/office/drawing/2014/main" id="{33B87344-4817-5996-C025-37173208C8C6}"/>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36" name="Oval 35">
                  <a:extLst>
                    <a:ext uri="{FF2B5EF4-FFF2-40B4-BE49-F238E27FC236}">
                      <a16:creationId xmlns:a16="http://schemas.microsoft.com/office/drawing/2014/main" id="{AA7D699F-CE71-C556-7552-3EE252D30BA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37" name="Oval 36">
                  <a:extLst>
                    <a:ext uri="{FF2B5EF4-FFF2-40B4-BE49-F238E27FC236}">
                      <a16:creationId xmlns:a16="http://schemas.microsoft.com/office/drawing/2014/main" id="{0092CB08-9345-4FBC-AE6F-7421CCA4644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38" name="Oval 37">
                  <a:extLst>
                    <a:ext uri="{FF2B5EF4-FFF2-40B4-BE49-F238E27FC236}">
                      <a16:creationId xmlns:a16="http://schemas.microsoft.com/office/drawing/2014/main" id="{71D6AA7B-A737-B68F-BA7D-4699948FFCF1}"/>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39" name="Straight Connector 38">
                  <a:extLst>
                    <a:ext uri="{FF2B5EF4-FFF2-40B4-BE49-F238E27FC236}">
                      <a16:creationId xmlns:a16="http://schemas.microsoft.com/office/drawing/2014/main" id="{1BF369E5-7422-2056-23B0-4D1B7A24836F}"/>
                    </a:ext>
                  </a:extLst>
                </p:cNvPr>
                <p:cNvCxnSpPr>
                  <a:cxnSpLocks/>
                  <a:stCxn id="33" idx="3"/>
                  <a:endCxn id="3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D294E3D-2756-84A9-B3D4-83B3FD229E91}"/>
                    </a:ext>
                  </a:extLst>
                </p:cNvPr>
                <p:cNvCxnSpPr>
                  <a:cxnSpLocks/>
                  <a:stCxn id="33" idx="5"/>
                  <a:endCxn id="3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E5F96FD-9D04-9437-B9BB-108FD00C9C09}"/>
                    </a:ext>
                  </a:extLst>
                </p:cNvPr>
                <p:cNvCxnSpPr>
                  <a:stCxn id="36" idx="7"/>
                  <a:endCxn id="3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3761E90-84E3-1A6A-786B-64B562AA1DF8}"/>
                    </a:ext>
                  </a:extLst>
                </p:cNvPr>
                <p:cNvCxnSpPr>
                  <a:cxnSpLocks/>
                  <a:stCxn id="38" idx="7"/>
                  <a:endCxn id="3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79DF7BD-6D72-DB4B-7A80-D6F29C3F6D95}"/>
                    </a:ext>
                  </a:extLst>
                </p:cNvPr>
                <p:cNvCxnSpPr>
                  <a:stCxn id="37" idx="1"/>
                  <a:endCxn id="3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27277738-02A3-498F-A09B-1AE28E147D4E}"/>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32" name="Straight Connector 31">
                <a:extLst>
                  <a:ext uri="{FF2B5EF4-FFF2-40B4-BE49-F238E27FC236}">
                    <a16:creationId xmlns:a16="http://schemas.microsoft.com/office/drawing/2014/main" id="{AB4D406B-A5B5-8460-3470-744D98BCE149}"/>
                  </a:ext>
                </a:extLst>
              </p:cNvPr>
              <p:cNvCxnSpPr>
                <a:cxnSpLocks/>
                <a:stCxn id="31" idx="1"/>
                <a:endCxn id="3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34752E22-28AF-7993-A3DA-3B2E0D31C514}"/>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5" name="Oval 24">
              <a:extLst>
                <a:ext uri="{FF2B5EF4-FFF2-40B4-BE49-F238E27FC236}">
                  <a16:creationId xmlns:a16="http://schemas.microsoft.com/office/drawing/2014/main" id="{986A5F31-FA71-7D01-6740-DF535AE9BA63}"/>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cxnSp>
          <p:nvCxnSpPr>
            <p:cNvPr id="27" name="Straight Connector 26">
              <a:extLst>
                <a:ext uri="{FF2B5EF4-FFF2-40B4-BE49-F238E27FC236}">
                  <a16:creationId xmlns:a16="http://schemas.microsoft.com/office/drawing/2014/main" id="{F4AA7D44-4BC8-CE87-F634-329F95F365FF}"/>
                </a:ext>
              </a:extLst>
            </p:cNvPr>
            <p:cNvCxnSpPr>
              <a:cxnSpLocks/>
              <a:stCxn id="24" idx="7"/>
              <a:endCxn id="3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549A231-FB27-6757-1E57-9B47278B69F4}"/>
                </a:ext>
              </a:extLst>
            </p:cNvPr>
            <p:cNvCxnSpPr>
              <a:cxnSpLocks/>
              <a:stCxn id="25" idx="1"/>
              <a:endCxn id="3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67BF2071-6B1D-18C7-D9F0-6854D3764297}"/>
              </a:ext>
            </a:extLst>
          </p:cNvPr>
          <p:cNvSpPr>
            <a:spLocks noGrp="1"/>
          </p:cNvSpPr>
          <p:nvPr>
            <p:ph type="sldNum" sz="quarter" idx="12"/>
          </p:nvPr>
        </p:nvSpPr>
        <p:spPr/>
        <p:txBody>
          <a:bodyPr/>
          <a:lstStyle/>
          <a:p>
            <a:fld id="{A94D5A7D-FFFE-410B-BEE5-702232F4B148}" type="slidenum">
              <a:rPr lang="en-US" smtClean="0"/>
              <a:t>11</a:t>
            </a:fld>
            <a:endParaRPr lang="en-US"/>
          </a:p>
        </p:txBody>
      </p:sp>
    </p:spTree>
    <p:extLst>
      <p:ext uri="{BB962C8B-B14F-4D97-AF65-F5344CB8AC3E}">
        <p14:creationId xmlns:p14="http://schemas.microsoft.com/office/powerpoint/2010/main" val="223172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768D2-3B25-68DF-253C-F021135BA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40637-A613-A9E7-519E-9AD94EB6A391}"/>
              </a:ext>
            </a:extLst>
          </p:cNvPr>
          <p:cNvSpPr>
            <a:spLocks noGrp="1"/>
          </p:cNvSpPr>
          <p:nvPr>
            <p:ph type="title"/>
          </p:nvPr>
        </p:nvSpPr>
        <p:spPr>
          <a:xfrm>
            <a:off x="838200" y="314325"/>
            <a:ext cx="10515600" cy="1325563"/>
          </a:xfrm>
        </p:spPr>
        <p:txBody>
          <a:bodyPr/>
          <a:lstStyle/>
          <a:p>
            <a:r>
              <a:rPr lang="en-US" dirty="0"/>
              <a:t>Delete Operation (recursive)</a:t>
            </a:r>
          </a:p>
        </p:txBody>
      </p:sp>
      <p:sp>
        <p:nvSpPr>
          <p:cNvPr id="3" name="Content Placeholder 2">
            <a:extLst>
              <a:ext uri="{FF2B5EF4-FFF2-40B4-BE49-F238E27FC236}">
                <a16:creationId xmlns:a16="http://schemas.microsoft.com/office/drawing/2014/main" id="{FE087991-6266-62EE-BEE3-DDCD294DF06F}"/>
              </a:ext>
            </a:extLst>
          </p:cNvPr>
          <p:cNvSpPr>
            <a:spLocks noGrp="1"/>
          </p:cNvSpPr>
          <p:nvPr>
            <p:ph idx="1"/>
          </p:nvPr>
        </p:nvSpPr>
        <p:spPr>
          <a:xfrm>
            <a:off x="187960" y="1371600"/>
            <a:ext cx="10515600" cy="5486399"/>
          </a:xfrm>
        </p:spPr>
        <p:txBody>
          <a:bodyPr>
            <a:normAutofit/>
          </a:bodyPr>
          <a:lstStyle/>
          <a:p>
            <a:pPr marL="0" indent="0">
              <a:buNone/>
            </a:pPr>
            <a:r>
              <a:rPr lang="en-US" dirty="0"/>
              <a:t>delete(key, root) {</a:t>
            </a:r>
          </a:p>
          <a:p>
            <a:pPr marL="0" indent="0">
              <a:buNone/>
            </a:pPr>
            <a:r>
              <a:rPr lang="en-US" dirty="0"/>
              <a:t>	if (root == Null) { return; } // key not present</a:t>
            </a:r>
          </a:p>
          <a:p>
            <a:pPr marL="0" indent="0">
              <a:buNone/>
            </a:pPr>
            <a:r>
              <a:rPr lang="en-US" dirty="0"/>
              <a:t>	if (</a:t>
            </a:r>
            <a:r>
              <a:rPr lang="en-US" dirty="0" err="1"/>
              <a:t>root.key</a:t>
            </a:r>
            <a:r>
              <a:rPr lang="en-US" dirty="0"/>
              <a:t> == key) {</a:t>
            </a:r>
          </a:p>
          <a:p>
            <a:pPr marL="0" indent="0">
              <a:buNone/>
            </a:pPr>
            <a:r>
              <a:rPr lang="en-US" dirty="0"/>
              <a:t>		</a:t>
            </a:r>
            <a:r>
              <a:rPr lang="en-US" dirty="0">
                <a:solidFill>
                  <a:srgbClr val="FF0000"/>
                </a:solidFill>
              </a:rPr>
              <a:t>if (root has no children) { return Null; }</a:t>
            </a:r>
          </a:p>
          <a:p>
            <a:pPr marL="0" indent="0">
              <a:buNone/>
            </a:pPr>
            <a:r>
              <a:rPr lang="en-US" dirty="0">
                <a:solidFill>
                  <a:srgbClr val="FF0000"/>
                </a:solidFill>
              </a:rPr>
              <a:t>		if (root has one child) { return that child; }</a:t>
            </a:r>
          </a:p>
          <a:p>
            <a:pPr marL="0" indent="0">
              <a:buNone/>
            </a:pPr>
            <a:r>
              <a:rPr lang="en-US" dirty="0">
                <a:solidFill>
                  <a:srgbClr val="FF0000"/>
                </a:solidFill>
              </a:rPr>
              <a:t>		if (root has two children) { return </a:t>
            </a:r>
            <a:r>
              <a:rPr lang="en-US" dirty="0" err="1">
                <a:solidFill>
                  <a:srgbClr val="FF0000"/>
                </a:solidFill>
              </a:rPr>
              <a:t>removeMax</a:t>
            </a:r>
            <a:r>
              <a:rPr lang="en-US" dirty="0">
                <a:solidFill>
                  <a:srgbClr val="FF0000"/>
                </a:solidFill>
              </a:rPr>
              <a:t>(</a:t>
            </a:r>
            <a:r>
              <a:rPr lang="en-US" dirty="0" err="1">
                <a:solidFill>
                  <a:srgbClr val="FF0000"/>
                </a:solidFill>
              </a:rPr>
              <a:t>root.left</a:t>
            </a:r>
            <a:r>
              <a:rPr lang="en-US" dirty="0">
                <a:solidFill>
                  <a:srgbClr val="FF0000"/>
                </a:solidFill>
              </a:rPr>
              <a:t>);}</a:t>
            </a:r>
          </a:p>
          <a:p>
            <a:pPr marL="0" indent="0">
              <a:buNone/>
            </a:pPr>
            <a:r>
              <a:rPr lang="en-US" dirty="0"/>
              <a:t>	}</a:t>
            </a:r>
          </a:p>
          <a:p>
            <a:pPr marL="0" indent="0">
              <a:buNone/>
            </a:pPr>
            <a:r>
              <a:rPr lang="en-US" dirty="0"/>
              <a:t>	if (</a:t>
            </a:r>
            <a:r>
              <a:rPr lang="en-US" dirty="0" err="1"/>
              <a:t>root.key</a:t>
            </a:r>
            <a:r>
              <a:rPr lang="en-US" dirty="0"/>
              <a:t> &lt; key) { </a:t>
            </a:r>
            <a:r>
              <a:rPr lang="en-US" dirty="0" err="1"/>
              <a:t>root.right</a:t>
            </a:r>
            <a:r>
              <a:rPr lang="en-US" dirty="0"/>
              <a:t> = delete(key, </a:t>
            </a:r>
            <a:r>
              <a:rPr lang="en-US" dirty="0" err="1"/>
              <a:t>root.right</a:t>
            </a:r>
            <a:r>
              <a:rPr lang="en-US" dirty="0"/>
              <a:t>); }</a:t>
            </a:r>
          </a:p>
          <a:p>
            <a:pPr marL="0" indent="0">
              <a:buNone/>
            </a:pPr>
            <a:r>
              <a:rPr lang="en-US" dirty="0"/>
              <a:t>	else { </a:t>
            </a:r>
            <a:r>
              <a:rPr lang="en-US" dirty="0" err="1"/>
              <a:t>root.left</a:t>
            </a:r>
            <a:r>
              <a:rPr lang="en-US" dirty="0"/>
              <a:t> = delete(key, </a:t>
            </a:r>
            <a:r>
              <a:rPr lang="en-US" dirty="0" err="1"/>
              <a:t>root.left</a:t>
            </a:r>
            <a:r>
              <a:rPr lang="en-US" dirty="0"/>
              <a:t>); }</a:t>
            </a:r>
            <a:endParaRPr lang="en-US" dirty="0">
              <a:solidFill>
                <a:srgbClr val="FF0000"/>
              </a:solidFill>
            </a:endParaRPr>
          </a:p>
          <a:p>
            <a:pPr marL="0" indent="0">
              <a:buNone/>
            </a:pPr>
            <a:r>
              <a:rPr lang="en-US" dirty="0"/>
              <a:t>}</a:t>
            </a:r>
          </a:p>
        </p:txBody>
      </p:sp>
      <p:grpSp>
        <p:nvGrpSpPr>
          <p:cNvPr id="19" name="Group 18"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
            <a:extLst>
              <a:ext uri="{FF2B5EF4-FFF2-40B4-BE49-F238E27FC236}">
                <a16:creationId xmlns:a16="http://schemas.microsoft.com/office/drawing/2014/main" id="{19612816-577B-ED37-E80E-B0CCC0059496}"/>
              </a:ext>
            </a:extLst>
          </p:cNvPr>
          <p:cNvGrpSpPr/>
          <p:nvPr/>
        </p:nvGrpSpPr>
        <p:grpSpPr>
          <a:xfrm>
            <a:off x="8079280" y="365125"/>
            <a:ext cx="4036614" cy="2762801"/>
            <a:chOff x="8079280" y="365125"/>
            <a:chExt cx="4036614" cy="2762801"/>
          </a:xfrm>
        </p:grpSpPr>
        <p:grpSp>
          <p:nvGrpSpPr>
            <p:cNvPr id="23" name="Group 22">
              <a:extLst>
                <a:ext uri="{FF2B5EF4-FFF2-40B4-BE49-F238E27FC236}">
                  <a16:creationId xmlns:a16="http://schemas.microsoft.com/office/drawing/2014/main" id="{394F2F53-CA8B-F6C1-9DA3-0FD926F743D6}"/>
                </a:ext>
              </a:extLst>
            </p:cNvPr>
            <p:cNvGrpSpPr/>
            <p:nvPr/>
          </p:nvGrpSpPr>
          <p:grpSpPr>
            <a:xfrm>
              <a:off x="8079280" y="365125"/>
              <a:ext cx="4036614" cy="2762801"/>
              <a:chOff x="5413263" y="1203158"/>
              <a:chExt cx="4036614" cy="2762801"/>
            </a:xfrm>
          </p:grpSpPr>
          <p:grpSp>
            <p:nvGrpSpPr>
              <p:cNvPr id="29" name="Group 28">
                <a:extLst>
                  <a:ext uri="{FF2B5EF4-FFF2-40B4-BE49-F238E27FC236}">
                    <a16:creationId xmlns:a16="http://schemas.microsoft.com/office/drawing/2014/main" id="{63F84421-D985-597D-B4A0-BA91771E9882}"/>
                  </a:ext>
                </a:extLst>
              </p:cNvPr>
              <p:cNvGrpSpPr/>
              <p:nvPr/>
            </p:nvGrpSpPr>
            <p:grpSpPr>
              <a:xfrm>
                <a:off x="5413263" y="1203158"/>
                <a:ext cx="4036614" cy="2762801"/>
                <a:chOff x="131609" y="2379747"/>
                <a:chExt cx="4036614" cy="2762801"/>
              </a:xfrm>
            </p:grpSpPr>
            <p:sp>
              <p:nvSpPr>
                <p:cNvPr id="33" name="Oval 32">
                  <a:extLst>
                    <a:ext uri="{FF2B5EF4-FFF2-40B4-BE49-F238E27FC236}">
                      <a16:creationId xmlns:a16="http://schemas.microsoft.com/office/drawing/2014/main" id="{B2CF21EF-0DDB-A1B0-7EFF-463320FBA040}"/>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sp>
              <p:nvSpPr>
                <p:cNvPr id="34" name="Oval 33">
                  <a:extLst>
                    <a:ext uri="{FF2B5EF4-FFF2-40B4-BE49-F238E27FC236}">
                      <a16:creationId xmlns:a16="http://schemas.microsoft.com/office/drawing/2014/main" id="{261DC36D-3C6E-190E-63B3-60B24037AF1F}"/>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35" name="Oval 34">
                  <a:extLst>
                    <a:ext uri="{FF2B5EF4-FFF2-40B4-BE49-F238E27FC236}">
                      <a16:creationId xmlns:a16="http://schemas.microsoft.com/office/drawing/2014/main" id="{67615A5A-5038-47DF-BDB2-A3B86C00329F}"/>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36" name="Oval 35">
                  <a:extLst>
                    <a:ext uri="{FF2B5EF4-FFF2-40B4-BE49-F238E27FC236}">
                      <a16:creationId xmlns:a16="http://schemas.microsoft.com/office/drawing/2014/main" id="{6678E2BD-B2EE-E791-3BCB-3B60AFEEEE5D}"/>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37" name="Oval 36">
                  <a:extLst>
                    <a:ext uri="{FF2B5EF4-FFF2-40B4-BE49-F238E27FC236}">
                      <a16:creationId xmlns:a16="http://schemas.microsoft.com/office/drawing/2014/main" id="{2D33BF02-A7BB-6144-BFE7-5953D2621C17}"/>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38" name="Oval 37">
                  <a:extLst>
                    <a:ext uri="{FF2B5EF4-FFF2-40B4-BE49-F238E27FC236}">
                      <a16:creationId xmlns:a16="http://schemas.microsoft.com/office/drawing/2014/main" id="{9C728362-FD7A-A0B8-3B64-CF712D152B2D}"/>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39" name="Straight Connector 38">
                  <a:extLst>
                    <a:ext uri="{FF2B5EF4-FFF2-40B4-BE49-F238E27FC236}">
                      <a16:creationId xmlns:a16="http://schemas.microsoft.com/office/drawing/2014/main" id="{BC1D0E83-EC24-E45F-23AA-44734F44D60B}"/>
                    </a:ext>
                  </a:extLst>
                </p:cNvPr>
                <p:cNvCxnSpPr>
                  <a:cxnSpLocks/>
                  <a:stCxn id="33" idx="3"/>
                  <a:endCxn id="3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D513E9B-6BA4-07A8-3579-7089276CDF9B}"/>
                    </a:ext>
                  </a:extLst>
                </p:cNvPr>
                <p:cNvCxnSpPr>
                  <a:cxnSpLocks/>
                  <a:stCxn id="33" idx="5"/>
                  <a:endCxn id="3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BE5CEC4-F886-35DF-26C9-BB05D187843F}"/>
                    </a:ext>
                  </a:extLst>
                </p:cNvPr>
                <p:cNvCxnSpPr>
                  <a:stCxn id="36" idx="7"/>
                  <a:endCxn id="3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C008032-83D8-748C-0674-AA40BB508825}"/>
                    </a:ext>
                  </a:extLst>
                </p:cNvPr>
                <p:cNvCxnSpPr>
                  <a:cxnSpLocks/>
                  <a:stCxn id="38" idx="7"/>
                  <a:endCxn id="3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AC45F81-E57A-3883-9061-346DCA46001F}"/>
                    </a:ext>
                  </a:extLst>
                </p:cNvPr>
                <p:cNvCxnSpPr>
                  <a:stCxn id="37" idx="1"/>
                  <a:endCxn id="3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D3A73B08-6CE6-DD4D-7ABA-68C0994724F1}"/>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cxnSp>
            <p:nvCxnSpPr>
              <p:cNvPr id="32" name="Straight Connector 31">
                <a:extLst>
                  <a:ext uri="{FF2B5EF4-FFF2-40B4-BE49-F238E27FC236}">
                    <a16:creationId xmlns:a16="http://schemas.microsoft.com/office/drawing/2014/main" id="{C14247C7-6E99-23E1-292F-26D572FA6C12}"/>
                  </a:ext>
                </a:extLst>
              </p:cNvPr>
              <p:cNvCxnSpPr>
                <a:cxnSpLocks/>
                <a:stCxn id="31" idx="1"/>
                <a:endCxn id="3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85B908F2-0DCA-5E5B-0E28-ED4B062AD5F8}"/>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sp>
          <p:nvSpPr>
            <p:cNvPr id="25" name="Oval 24">
              <a:extLst>
                <a:ext uri="{FF2B5EF4-FFF2-40B4-BE49-F238E27FC236}">
                  <a16:creationId xmlns:a16="http://schemas.microsoft.com/office/drawing/2014/main" id="{33621753-5968-73F8-5A5C-238219DCD2B9}"/>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cxnSp>
          <p:nvCxnSpPr>
            <p:cNvPr id="27" name="Straight Connector 26">
              <a:extLst>
                <a:ext uri="{FF2B5EF4-FFF2-40B4-BE49-F238E27FC236}">
                  <a16:creationId xmlns:a16="http://schemas.microsoft.com/office/drawing/2014/main" id="{D21FFB40-509E-9CE7-76D8-FF083CCF3C18}"/>
                </a:ext>
              </a:extLst>
            </p:cNvPr>
            <p:cNvCxnSpPr>
              <a:cxnSpLocks/>
              <a:stCxn id="24" idx="7"/>
              <a:endCxn id="3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B80C5B-9104-2252-6307-4B924CFE03C0}"/>
                </a:ext>
              </a:extLst>
            </p:cNvPr>
            <p:cNvCxnSpPr>
              <a:cxnSpLocks/>
              <a:stCxn id="25" idx="1"/>
              <a:endCxn id="3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51C16187-8C95-0890-6E27-418A856CF7E3}"/>
              </a:ext>
            </a:extLst>
          </p:cNvPr>
          <p:cNvSpPr>
            <a:spLocks noGrp="1"/>
          </p:cNvSpPr>
          <p:nvPr>
            <p:ph type="sldNum" sz="quarter" idx="12"/>
          </p:nvPr>
        </p:nvSpPr>
        <p:spPr/>
        <p:txBody>
          <a:bodyPr/>
          <a:lstStyle/>
          <a:p>
            <a:fld id="{A94D5A7D-FFFE-410B-BEE5-702232F4B148}" type="slidenum">
              <a:rPr lang="en-US" smtClean="0"/>
              <a:t>12</a:t>
            </a:fld>
            <a:endParaRPr lang="en-US"/>
          </a:p>
        </p:txBody>
      </p:sp>
    </p:spTree>
    <p:extLst>
      <p:ext uri="{BB962C8B-B14F-4D97-AF65-F5344CB8AC3E}">
        <p14:creationId xmlns:p14="http://schemas.microsoft.com/office/powerpoint/2010/main" val="1009352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B8EB7-6A92-650F-ABB6-D01E0E9C2947}"/>
              </a:ext>
            </a:extLst>
          </p:cNvPr>
          <p:cNvSpPr>
            <a:spLocks noGrp="1"/>
          </p:cNvSpPr>
          <p:nvPr>
            <p:ph type="title"/>
          </p:nvPr>
        </p:nvSpPr>
        <p:spPr/>
        <p:txBody>
          <a:bodyPr/>
          <a:lstStyle/>
          <a:p>
            <a:r>
              <a:rPr lang="en-US" dirty="0"/>
              <a:t>Worst Case Analysis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4B68B37-F1ED-0BE8-1F25-50E0D4A17222}"/>
                  </a:ext>
                </a:extLst>
              </p:cNvPr>
              <p:cNvSpPr>
                <a:spLocks noGrp="1"/>
              </p:cNvSpPr>
              <p:nvPr>
                <p:ph idx="1"/>
              </p:nvPr>
            </p:nvSpPr>
            <p:spPr/>
            <p:txBody>
              <a:bodyPr/>
              <a:lstStyle/>
              <a:p>
                <a:r>
                  <a:rPr lang="en-US" dirty="0"/>
                  <a:t>For each of Find, insert, Delete:</a:t>
                </a:r>
              </a:p>
              <a:p>
                <a:pPr lvl="1"/>
                <a:r>
                  <a:rPr lang="en-US" dirty="0"/>
                  <a:t>Worst case running time matches height of the tree</a:t>
                </a:r>
              </a:p>
              <a:p>
                <a:r>
                  <a:rPr lang="en-US" dirty="0"/>
                  <a:t>What is the maximum height of a BST with </a:t>
                </a:r>
                <a14:m>
                  <m:oMath xmlns:m="http://schemas.openxmlformats.org/officeDocument/2006/math">
                    <m:r>
                      <a:rPr lang="en-US" b="0" i="1" smtClean="0">
                        <a:latin typeface="Cambria Math" panose="02040503050406030204" pitchFamily="18" charset="0"/>
                      </a:rPr>
                      <m:t>𝑛</m:t>
                    </m:r>
                  </m:oMath>
                </a14:m>
                <a:r>
                  <a:rPr lang="en-US" dirty="0"/>
                  <a:t> nodes?</a:t>
                </a:r>
              </a:p>
              <a:p>
                <a:pPr lvl="1"/>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64B68B37-F1ED-0BE8-1F25-50E0D4A17222}"/>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82BE507-7E94-8563-DE15-4F6973F73930}"/>
              </a:ext>
            </a:extLst>
          </p:cNvPr>
          <p:cNvSpPr>
            <a:spLocks noGrp="1"/>
          </p:cNvSpPr>
          <p:nvPr>
            <p:ph type="sldNum" sz="quarter" idx="12"/>
          </p:nvPr>
        </p:nvSpPr>
        <p:spPr/>
        <p:txBody>
          <a:bodyPr/>
          <a:lstStyle/>
          <a:p>
            <a:fld id="{A94D5A7D-FFFE-410B-BEE5-702232F4B148}" type="slidenum">
              <a:rPr lang="en-US" smtClean="0"/>
              <a:t>13</a:t>
            </a:fld>
            <a:endParaRPr lang="en-US"/>
          </a:p>
        </p:txBody>
      </p:sp>
    </p:spTree>
    <p:extLst>
      <p:ext uri="{BB962C8B-B14F-4D97-AF65-F5344CB8AC3E}">
        <p14:creationId xmlns:p14="http://schemas.microsoft.com/office/powerpoint/2010/main" val="3200959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custDataLst>
              <p:tags r:id="rId1"/>
            </p:custDataLst>
          </p:nvPr>
        </p:nvSpPr>
        <p:spPr/>
        <p:txBody>
          <a:bodyPr/>
          <a:lstStyle/>
          <a:p>
            <a:pPr eaLnBrk="1" hangingPunct="1"/>
            <a:r>
              <a:rPr lang="en-US" dirty="0"/>
              <a:t>Binary Trees: Some Numbers (Answers)</a:t>
            </a:r>
          </a:p>
        </p:txBody>
      </p:sp>
      <p:sp>
        <p:nvSpPr>
          <p:cNvPr id="44034" name="Rectangle 3"/>
          <p:cNvSpPr>
            <a:spLocks noGrp="1" noChangeArrowheads="1"/>
          </p:cNvSpPr>
          <p:nvPr>
            <p:ph type="body" idx="1"/>
            <p:custDataLst>
              <p:tags r:id="rId2"/>
            </p:custDataLst>
          </p:nvPr>
        </p:nvSpPr>
        <p:spPr>
          <a:xfrm>
            <a:off x="838200" y="1295400"/>
            <a:ext cx="10307128" cy="4800600"/>
          </a:xfrm>
        </p:spPr>
        <p:txBody>
          <a:bodyPr/>
          <a:lstStyle/>
          <a:p>
            <a:pPr eaLnBrk="1" hangingPunct="1">
              <a:buFontTx/>
              <a:buNone/>
            </a:pPr>
            <a:r>
              <a:rPr lang="en-US" dirty="0"/>
              <a:t>Recall: height of a tree = longest path from root to leaf (count edges)</a:t>
            </a:r>
          </a:p>
          <a:p>
            <a:pPr eaLnBrk="1" hangingPunct="1">
              <a:buFontTx/>
              <a:buNone/>
            </a:pPr>
            <a:endParaRPr lang="en-US" dirty="0"/>
          </a:p>
          <a:p>
            <a:pPr eaLnBrk="1" hangingPunct="1">
              <a:buFontTx/>
              <a:buNone/>
            </a:pPr>
            <a:endParaRPr lang="en-US" sz="1800" dirty="0"/>
          </a:p>
          <a:p>
            <a:pPr eaLnBrk="1" hangingPunct="1">
              <a:buFontTx/>
              <a:buNone/>
            </a:pPr>
            <a:r>
              <a:rPr lang="en-US" dirty="0"/>
              <a:t>For binary tree of height </a:t>
            </a:r>
            <a:r>
              <a:rPr lang="en-US" i="1" dirty="0"/>
              <a:t>h</a:t>
            </a:r>
            <a:r>
              <a:rPr lang="en-US" dirty="0"/>
              <a:t>:</a:t>
            </a:r>
          </a:p>
          <a:p>
            <a:pPr lvl="1" eaLnBrk="1" hangingPunct="1"/>
            <a:r>
              <a:rPr lang="en-US" dirty="0"/>
              <a:t>max # of leaves: </a:t>
            </a:r>
          </a:p>
          <a:p>
            <a:pPr lvl="3" eaLnBrk="1" hangingPunct="1"/>
            <a:endParaRPr lang="en-US" dirty="0"/>
          </a:p>
          <a:p>
            <a:pPr lvl="1" eaLnBrk="1" hangingPunct="1"/>
            <a:r>
              <a:rPr lang="en-US" dirty="0"/>
              <a:t>max # of nodes:</a:t>
            </a:r>
          </a:p>
          <a:p>
            <a:pPr lvl="3" eaLnBrk="1" hangingPunct="1"/>
            <a:endParaRPr lang="en-US" dirty="0"/>
          </a:p>
          <a:p>
            <a:pPr lvl="1" eaLnBrk="1" hangingPunct="1"/>
            <a:r>
              <a:rPr lang="en-US" dirty="0"/>
              <a:t>min # of leaves:</a:t>
            </a:r>
          </a:p>
          <a:p>
            <a:pPr lvl="3" eaLnBrk="1" hangingPunct="1"/>
            <a:endParaRPr lang="en-US" dirty="0"/>
          </a:p>
          <a:p>
            <a:pPr lvl="1" eaLnBrk="1" hangingPunct="1"/>
            <a:r>
              <a:rPr lang="en-US" dirty="0"/>
              <a:t>min # of nodes:</a:t>
            </a:r>
          </a:p>
          <a:p>
            <a:pPr lvl="1" eaLnBrk="1" hangingPunct="1">
              <a:buFontTx/>
              <a:buNone/>
            </a:pPr>
            <a:endParaRPr lang="en-US" dirty="0"/>
          </a:p>
        </p:txBody>
      </p:sp>
      <p:sp>
        <p:nvSpPr>
          <p:cNvPr id="44039" name="Text Box 4"/>
          <p:cNvSpPr txBox="1">
            <a:spLocks noChangeArrowheads="1"/>
          </p:cNvSpPr>
          <p:nvPr>
            <p:custDataLst>
              <p:tags r:id="rId3"/>
            </p:custDataLst>
          </p:nvPr>
        </p:nvSpPr>
        <p:spPr bwMode="auto">
          <a:xfrm>
            <a:off x="4020506" y="3056471"/>
            <a:ext cx="1593273" cy="584200"/>
          </a:xfrm>
          <a:prstGeom prst="rect">
            <a:avLst/>
          </a:prstGeom>
          <a:noFill/>
          <a:ln w="9525">
            <a:noFill/>
            <a:miter lim="800000"/>
            <a:headEnd/>
            <a:tailEnd/>
          </a:ln>
        </p:spPr>
        <p:txBody>
          <a:bodyPr>
            <a:spAutoFit/>
          </a:bodyPr>
          <a:lstStyle/>
          <a:p>
            <a:pPr algn="ctr"/>
            <a:r>
              <a:rPr lang="en-US" sz="3200" i="1" dirty="0">
                <a:solidFill>
                  <a:schemeClr val="accent2"/>
                </a:solidFill>
              </a:rPr>
              <a:t>2</a:t>
            </a:r>
            <a:r>
              <a:rPr lang="en-US" sz="3200" i="1" baseline="30000" dirty="0">
                <a:solidFill>
                  <a:schemeClr val="accent2"/>
                </a:solidFill>
              </a:rPr>
              <a:t>h</a:t>
            </a:r>
          </a:p>
        </p:txBody>
      </p:sp>
      <p:sp>
        <p:nvSpPr>
          <p:cNvPr id="44040" name="Text Box 4"/>
          <p:cNvSpPr txBox="1">
            <a:spLocks noChangeArrowheads="1"/>
          </p:cNvSpPr>
          <p:nvPr>
            <p:custDataLst>
              <p:tags r:id="rId4"/>
            </p:custDataLst>
          </p:nvPr>
        </p:nvSpPr>
        <p:spPr bwMode="auto">
          <a:xfrm>
            <a:off x="3975479" y="3767671"/>
            <a:ext cx="2216727" cy="584200"/>
          </a:xfrm>
          <a:prstGeom prst="rect">
            <a:avLst/>
          </a:prstGeom>
          <a:noFill/>
          <a:ln w="9525">
            <a:noFill/>
            <a:miter lim="800000"/>
            <a:headEnd/>
            <a:tailEnd/>
          </a:ln>
        </p:spPr>
        <p:txBody>
          <a:bodyPr>
            <a:spAutoFit/>
          </a:bodyPr>
          <a:lstStyle/>
          <a:p>
            <a:pPr algn="ctr"/>
            <a:r>
              <a:rPr lang="en-US" sz="3200" i="1">
                <a:solidFill>
                  <a:schemeClr val="accent2"/>
                </a:solidFill>
              </a:rPr>
              <a:t>2</a:t>
            </a:r>
            <a:r>
              <a:rPr lang="en-US" sz="3200" i="1" baseline="30000">
                <a:solidFill>
                  <a:schemeClr val="accent2"/>
                </a:solidFill>
              </a:rPr>
              <a:t>(h + 1)</a:t>
            </a:r>
            <a:r>
              <a:rPr lang="en-US" sz="3200" i="1">
                <a:solidFill>
                  <a:schemeClr val="accent2"/>
                </a:solidFill>
              </a:rPr>
              <a:t> - 1</a:t>
            </a:r>
            <a:endParaRPr lang="en-US" sz="3200" i="1" baseline="30000">
              <a:solidFill>
                <a:schemeClr val="accent2"/>
              </a:solidFill>
            </a:endParaRPr>
          </a:p>
        </p:txBody>
      </p:sp>
      <p:sp>
        <p:nvSpPr>
          <p:cNvPr id="44041" name="Text Box 4"/>
          <p:cNvSpPr txBox="1">
            <a:spLocks noChangeArrowheads="1"/>
          </p:cNvSpPr>
          <p:nvPr>
            <p:custDataLst>
              <p:tags r:id="rId5"/>
            </p:custDataLst>
          </p:nvPr>
        </p:nvSpPr>
        <p:spPr bwMode="auto">
          <a:xfrm>
            <a:off x="3899279" y="4428071"/>
            <a:ext cx="2216727" cy="584200"/>
          </a:xfrm>
          <a:prstGeom prst="rect">
            <a:avLst/>
          </a:prstGeom>
          <a:noFill/>
          <a:ln w="9525">
            <a:noFill/>
            <a:miter lim="800000"/>
            <a:headEnd/>
            <a:tailEnd/>
          </a:ln>
        </p:spPr>
        <p:txBody>
          <a:bodyPr>
            <a:spAutoFit/>
          </a:bodyPr>
          <a:lstStyle/>
          <a:p>
            <a:pPr algn="ctr"/>
            <a:r>
              <a:rPr lang="en-US" sz="3200" i="1">
                <a:solidFill>
                  <a:schemeClr val="accent2"/>
                </a:solidFill>
              </a:rPr>
              <a:t>1</a:t>
            </a:r>
            <a:endParaRPr lang="en-US" sz="3200" i="1" baseline="30000">
              <a:solidFill>
                <a:schemeClr val="accent2"/>
              </a:solidFill>
            </a:endParaRPr>
          </a:p>
        </p:txBody>
      </p:sp>
      <p:sp>
        <p:nvSpPr>
          <p:cNvPr id="44042" name="Text Box 4"/>
          <p:cNvSpPr txBox="1">
            <a:spLocks noChangeArrowheads="1"/>
          </p:cNvSpPr>
          <p:nvPr>
            <p:custDataLst>
              <p:tags r:id="rId6"/>
            </p:custDataLst>
          </p:nvPr>
        </p:nvSpPr>
        <p:spPr bwMode="auto">
          <a:xfrm>
            <a:off x="3975479" y="5113871"/>
            <a:ext cx="2216727" cy="584200"/>
          </a:xfrm>
          <a:prstGeom prst="rect">
            <a:avLst/>
          </a:prstGeom>
          <a:noFill/>
          <a:ln w="9525">
            <a:noFill/>
            <a:miter lim="800000"/>
            <a:headEnd/>
            <a:tailEnd/>
          </a:ln>
        </p:spPr>
        <p:txBody>
          <a:bodyPr>
            <a:spAutoFit/>
          </a:bodyPr>
          <a:lstStyle/>
          <a:p>
            <a:pPr algn="ctr"/>
            <a:r>
              <a:rPr lang="en-US" sz="3200" i="1">
                <a:solidFill>
                  <a:schemeClr val="accent2"/>
                </a:solidFill>
              </a:rPr>
              <a:t>h + 1</a:t>
            </a:r>
            <a:endParaRPr lang="en-US" sz="3200" i="1" baseline="30000">
              <a:solidFill>
                <a:schemeClr val="accent2"/>
              </a:solidFill>
            </a:endParaRPr>
          </a:p>
        </p:txBody>
      </p:sp>
      <p:sp>
        <p:nvSpPr>
          <p:cNvPr id="44043" name="Text Box 4"/>
          <p:cNvSpPr txBox="1">
            <a:spLocks noChangeArrowheads="1"/>
          </p:cNvSpPr>
          <p:nvPr>
            <p:custDataLst>
              <p:tags r:id="rId7"/>
            </p:custDataLst>
          </p:nvPr>
        </p:nvSpPr>
        <p:spPr bwMode="auto">
          <a:xfrm>
            <a:off x="2590800" y="6104472"/>
            <a:ext cx="7391400" cy="646331"/>
          </a:xfrm>
          <a:prstGeom prst="rect">
            <a:avLst/>
          </a:prstGeom>
          <a:noFill/>
          <a:ln w="9525">
            <a:noFill/>
            <a:miter lim="800000"/>
            <a:headEnd/>
            <a:tailEnd/>
          </a:ln>
        </p:spPr>
        <p:txBody>
          <a:bodyPr>
            <a:spAutoFit/>
          </a:bodyPr>
          <a:lstStyle/>
          <a:p>
            <a:pPr algn="ctr"/>
            <a:r>
              <a:rPr lang="en-US" i="1">
                <a:solidFill>
                  <a:schemeClr val="accent2"/>
                </a:solidFill>
              </a:rPr>
              <a:t>For n nodes, we cannot do better than O(</a:t>
            </a:r>
            <a:r>
              <a:rPr lang="en-US">
                <a:solidFill>
                  <a:schemeClr val="accent2"/>
                </a:solidFill>
                <a:latin typeface="Courier New" pitchFamily="49" charset="0"/>
                <a:cs typeface="Courier New" pitchFamily="49" charset="0"/>
              </a:rPr>
              <a:t>log</a:t>
            </a:r>
            <a:r>
              <a:rPr lang="en-US" i="1">
                <a:solidFill>
                  <a:schemeClr val="accent2"/>
                </a:solidFill>
              </a:rPr>
              <a:t> n) height, </a:t>
            </a:r>
            <a:br>
              <a:rPr lang="en-US" i="1">
                <a:solidFill>
                  <a:schemeClr val="accent2"/>
                </a:solidFill>
              </a:rPr>
            </a:br>
            <a:r>
              <a:rPr lang="en-US" i="1">
                <a:solidFill>
                  <a:schemeClr val="accent2"/>
                </a:solidFill>
              </a:rPr>
              <a:t>and we want to avoid O(n) height</a:t>
            </a:r>
            <a:endParaRPr lang="en-US" i="1" baseline="30000">
              <a:solidFill>
                <a:schemeClr val="accent2"/>
              </a:solidFill>
            </a:endParaRPr>
          </a:p>
        </p:txBody>
      </p:sp>
      <p:sp>
        <p:nvSpPr>
          <p:cNvPr id="44045" name="Slide Number Placeholder 13"/>
          <p:cNvSpPr>
            <a:spLocks noGrp="1"/>
          </p:cNvSpPr>
          <p:nvPr>
            <p:ph type="sldNum" sz="quarter" idx="12"/>
            <p:custDataLst>
              <p:tags r:id="rId8"/>
            </p:custDataLst>
          </p:nvPr>
        </p:nvSpPr>
        <p:spPr>
          <a:noFill/>
        </p:spPr>
        <p:txBody>
          <a:bodyPr/>
          <a:lstStyle/>
          <a:p>
            <a:fld id="{39D06410-C1F6-4682-BEA6-C698A32B74FC}" type="slidenum">
              <a:rPr lang="en-US" smtClean="0"/>
              <a:pPr/>
              <a:t>14</a:t>
            </a:fld>
            <a:endParaRPr lang="en-US"/>
          </a:p>
        </p:txBody>
      </p:sp>
    </p:spTree>
    <p:extLst>
      <p:ext uri="{BB962C8B-B14F-4D97-AF65-F5344CB8AC3E}">
        <p14:creationId xmlns:p14="http://schemas.microsoft.com/office/powerpoint/2010/main" val="2198509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468E-2A60-489B-E1DA-978D05AAE888}"/>
              </a:ext>
            </a:extLst>
          </p:cNvPr>
          <p:cNvSpPr>
            <a:spLocks noGrp="1"/>
          </p:cNvSpPr>
          <p:nvPr>
            <p:ph type="title"/>
          </p:nvPr>
        </p:nvSpPr>
        <p:spPr/>
        <p:txBody>
          <a:bodyPr/>
          <a:lstStyle/>
          <a:p>
            <a:r>
              <a:rPr lang="en-US" dirty="0"/>
              <a:t>Improving the worst case</a:t>
            </a:r>
          </a:p>
        </p:txBody>
      </p:sp>
      <p:sp>
        <p:nvSpPr>
          <p:cNvPr id="3" name="Content Placeholder 2">
            <a:extLst>
              <a:ext uri="{FF2B5EF4-FFF2-40B4-BE49-F238E27FC236}">
                <a16:creationId xmlns:a16="http://schemas.microsoft.com/office/drawing/2014/main" id="{3E0CD3BB-6320-6788-1CFA-3AF70EDACD3B}"/>
              </a:ext>
            </a:extLst>
          </p:cNvPr>
          <p:cNvSpPr>
            <a:spLocks noGrp="1"/>
          </p:cNvSpPr>
          <p:nvPr>
            <p:ph idx="1"/>
          </p:nvPr>
        </p:nvSpPr>
        <p:spPr/>
        <p:txBody>
          <a:bodyPr/>
          <a:lstStyle/>
          <a:p>
            <a:r>
              <a:rPr lang="en-US" dirty="0"/>
              <a:t>How can we get a better worst case running time?</a:t>
            </a:r>
          </a:p>
          <a:p>
            <a:pPr lvl="1"/>
            <a:r>
              <a:rPr lang="en-US" dirty="0"/>
              <a:t>Add rules about the shape of our BST</a:t>
            </a:r>
          </a:p>
          <a:p>
            <a:r>
              <a:rPr lang="en-US" dirty="0"/>
              <a:t>AVL Tree</a:t>
            </a:r>
          </a:p>
          <a:p>
            <a:pPr lvl="1"/>
            <a:r>
              <a:rPr lang="en-US" dirty="0"/>
              <a:t>A BST with some shape rules</a:t>
            </a:r>
          </a:p>
          <a:p>
            <a:pPr lvl="2"/>
            <a:r>
              <a:rPr lang="en-US" dirty="0"/>
              <a:t>Algorithms need to change to accommodate those</a:t>
            </a:r>
          </a:p>
        </p:txBody>
      </p:sp>
      <p:sp>
        <p:nvSpPr>
          <p:cNvPr id="4" name="Slide Number Placeholder 3">
            <a:extLst>
              <a:ext uri="{FF2B5EF4-FFF2-40B4-BE49-F238E27FC236}">
                <a16:creationId xmlns:a16="http://schemas.microsoft.com/office/drawing/2014/main" id="{ACBF4BA6-DDCF-EE95-93DD-B35409654B61}"/>
              </a:ext>
            </a:extLst>
          </p:cNvPr>
          <p:cNvSpPr>
            <a:spLocks noGrp="1"/>
          </p:cNvSpPr>
          <p:nvPr>
            <p:ph type="sldNum" sz="quarter" idx="12"/>
          </p:nvPr>
        </p:nvSpPr>
        <p:spPr/>
        <p:txBody>
          <a:bodyPr/>
          <a:lstStyle/>
          <a:p>
            <a:fld id="{A94D5A7D-FFFE-410B-BEE5-702232F4B148}" type="slidenum">
              <a:rPr lang="en-US" smtClean="0"/>
              <a:t>15</a:t>
            </a:fld>
            <a:endParaRPr lang="en-US"/>
          </a:p>
        </p:txBody>
      </p:sp>
    </p:spTree>
    <p:extLst>
      <p:ext uri="{BB962C8B-B14F-4D97-AF65-F5344CB8AC3E}">
        <p14:creationId xmlns:p14="http://schemas.microsoft.com/office/powerpoint/2010/main" val="2624880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8BB1-416B-D0E8-3322-4EB4D87AA166}"/>
              </a:ext>
            </a:extLst>
          </p:cNvPr>
          <p:cNvSpPr>
            <a:spLocks noGrp="1"/>
          </p:cNvSpPr>
          <p:nvPr>
            <p:ph type="title"/>
          </p:nvPr>
        </p:nvSpPr>
        <p:spPr/>
        <p:txBody>
          <a:bodyPr/>
          <a:lstStyle/>
          <a:p>
            <a:r>
              <a:rPr lang="en-US" dirty="0"/>
              <a:t>“Balanced” Binary Search Trees</a:t>
            </a:r>
          </a:p>
        </p:txBody>
      </p:sp>
      <p:sp>
        <p:nvSpPr>
          <p:cNvPr id="3" name="Content Placeholder 2">
            <a:extLst>
              <a:ext uri="{FF2B5EF4-FFF2-40B4-BE49-F238E27FC236}">
                <a16:creationId xmlns:a16="http://schemas.microsoft.com/office/drawing/2014/main" id="{70B4F05E-58AF-CEFF-09EC-B606D49F8E70}"/>
              </a:ext>
            </a:extLst>
          </p:cNvPr>
          <p:cNvSpPr>
            <a:spLocks noGrp="1"/>
          </p:cNvSpPr>
          <p:nvPr>
            <p:ph idx="1"/>
          </p:nvPr>
        </p:nvSpPr>
        <p:spPr/>
        <p:txBody>
          <a:bodyPr/>
          <a:lstStyle/>
          <a:p>
            <a:r>
              <a:rPr lang="en-US" dirty="0"/>
              <a:t>We get better running times by having “shorter” trees</a:t>
            </a:r>
          </a:p>
          <a:p>
            <a:r>
              <a:rPr lang="en-US" dirty="0"/>
              <a:t>Trees get tall due to them being “sparse” (many one-child nodes)</a:t>
            </a:r>
          </a:p>
          <a:p>
            <a:r>
              <a:rPr lang="en-US" dirty="0"/>
              <a:t>Idea: modify how we insert/delete to keep the tree more “full”</a:t>
            </a:r>
          </a:p>
          <a:p>
            <a:pPr lvl="1"/>
            <a:r>
              <a:rPr lang="en-US" dirty="0"/>
              <a:t>Encourage Branches!</a:t>
            </a:r>
          </a:p>
          <a:p>
            <a:pPr marL="457200" lvl="1" indent="0">
              <a:buNone/>
            </a:pPr>
            <a:endParaRPr lang="en-US" dirty="0"/>
          </a:p>
        </p:txBody>
      </p:sp>
      <p:sp>
        <p:nvSpPr>
          <p:cNvPr id="4" name="Slide Number Placeholder 3">
            <a:extLst>
              <a:ext uri="{FF2B5EF4-FFF2-40B4-BE49-F238E27FC236}">
                <a16:creationId xmlns:a16="http://schemas.microsoft.com/office/drawing/2014/main" id="{16035459-82E0-EC70-59C8-53AFD6BF9FF9}"/>
              </a:ext>
            </a:extLst>
          </p:cNvPr>
          <p:cNvSpPr>
            <a:spLocks noGrp="1"/>
          </p:cNvSpPr>
          <p:nvPr>
            <p:ph type="sldNum" sz="quarter" idx="12"/>
          </p:nvPr>
        </p:nvSpPr>
        <p:spPr/>
        <p:txBody>
          <a:bodyPr/>
          <a:lstStyle/>
          <a:p>
            <a:fld id="{A94D5A7D-FFFE-410B-BEE5-702232F4B148}" type="slidenum">
              <a:rPr lang="en-US" smtClean="0"/>
              <a:t>16</a:t>
            </a:fld>
            <a:endParaRPr lang="en-US"/>
          </a:p>
        </p:txBody>
      </p:sp>
    </p:spTree>
    <p:extLst>
      <p:ext uri="{BB962C8B-B14F-4D97-AF65-F5344CB8AC3E}">
        <p14:creationId xmlns:p14="http://schemas.microsoft.com/office/powerpoint/2010/main" val="2878583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8056-BA8A-A42E-04AB-A7595D549CE1}"/>
              </a:ext>
            </a:extLst>
          </p:cNvPr>
          <p:cNvSpPr>
            <a:spLocks noGrp="1"/>
          </p:cNvSpPr>
          <p:nvPr>
            <p:ph type="title"/>
          </p:nvPr>
        </p:nvSpPr>
        <p:spPr/>
        <p:txBody>
          <a:bodyPr/>
          <a:lstStyle/>
          <a:p>
            <a:r>
              <a:rPr lang="en-US" dirty="0"/>
              <a:t>Idea 1: Both Subtrees of Root have same # Nodes</a:t>
            </a:r>
          </a:p>
        </p:txBody>
      </p:sp>
      <p:sp>
        <p:nvSpPr>
          <p:cNvPr id="3" name="Content Placeholder 2">
            <a:extLst>
              <a:ext uri="{FF2B5EF4-FFF2-40B4-BE49-F238E27FC236}">
                <a16:creationId xmlns:a16="http://schemas.microsoft.com/office/drawing/2014/main" id="{534273BD-27C0-9F21-C7E1-0C3564EC65F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344AE21-CF61-5F22-AE1C-7FCF7FE56E06}"/>
              </a:ext>
            </a:extLst>
          </p:cNvPr>
          <p:cNvSpPr>
            <a:spLocks noGrp="1"/>
          </p:cNvSpPr>
          <p:nvPr>
            <p:ph type="sldNum" sz="quarter" idx="12"/>
          </p:nvPr>
        </p:nvSpPr>
        <p:spPr/>
        <p:txBody>
          <a:bodyPr/>
          <a:lstStyle/>
          <a:p>
            <a:fld id="{A94D5A7D-FFFE-410B-BEE5-702232F4B148}" type="slidenum">
              <a:rPr lang="en-US" smtClean="0"/>
              <a:t>17</a:t>
            </a:fld>
            <a:endParaRPr lang="en-US"/>
          </a:p>
        </p:txBody>
      </p:sp>
    </p:spTree>
    <p:extLst>
      <p:ext uri="{BB962C8B-B14F-4D97-AF65-F5344CB8AC3E}">
        <p14:creationId xmlns:p14="http://schemas.microsoft.com/office/powerpoint/2010/main" val="299300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C94EC-A62C-52C7-9B7D-84BA5D68C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A070F-7804-F47A-D0B8-0BB74A66AA8B}"/>
              </a:ext>
            </a:extLst>
          </p:cNvPr>
          <p:cNvSpPr>
            <a:spLocks noGrp="1"/>
          </p:cNvSpPr>
          <p:nvPr>
            <p:ph type="title"/>
          </p:nvPr>
        </p:nvSpPr>
        <p:spPr/>
        <p:txBody>
          <a:bodyPr/>
          <a:lstStyle/>
          <a:p>
            <a:r>
              <a:rPr lang="en-US" dirty="0"/>
              <a:t>Idea 1: Both Subtrees of Root have same # Nodes - Issue</a:t>
            </a:r>
          </a:p>
        </p:txBody>
      </p:sp>
      <p:grpSp>
        <p:nvGrpSpPr>
          <p:cNvPr id="78" name="Group 77" descr="A binary search tree where both subtrees of the root have the same number of nodes. In this case, though, there are branches in the tree besides at the root, so the height of the tree is n/2.">
            <a:extLst>
              <a:ext uri="{FF2B5EF4-FFF2-40B4-BE49-F238E27FC236}">
                <a16:creationId xmlns:a16="http://schemas.microsoft.com/office/drawing/2014/main" id="{3A1FB81E-8197-A6BF-E839-2C49D462E581}"/>
              </a:ext>
            </a:extLst>
          </p:cNvPr>
          <p:cNvGrpSpPr/>
          <p:nvPr/>
        </p:nvGrpSpPr>
        <p:grpSpPr>
          <a:xfrm>
            <a:off x="2007119" y="2013929"/>
            <a:ext cx="7034124" cy="3796337"/>
            <a:chOff x="2007119" y="2013929"/>
            <a:chExt cx="7034124" cy="3796337"/>
          </a:xfrm>
        </p:grpSpPr>
        <p:sp>
          <p:nvSpPr>
            <p:cNvPr id="27" name="Oval 26">
              <a:extLst>
                <a:ext uri="{FF2B5EF4-FFF2-40B4-BE49-F238E27FC236}">
                  <a16:creationId xmlns:a16="http://schemas.microsoft.com/office/drawing/2014/main" id="{D9CBA753-B3DB-DD0A-9A4B-280EA2685C65}"/>
                </a:ext>
              </a:extLst>
            </p:cNvPr>
            <p:cNvSpPr/>
            <p:nvPr/>
          </p:nvSpPr>
          <p:spPr>
            <a:xfrm>
              <a:off x="3997837" y="328998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28" name="Oval 27">
              <a:extLst>
                <a:ext uri="{FF2B5EF4-FFF2-40B4-BE49-F238E27FC236}">
                  <a16:creationId xmlns:a16="http://schemas.microsoft.com/office/drawing/2014/main" id="{E71A703B-B312-6FCE-DEC0-1B0048EB0C7B}"/>
                </a:ext>
              </a:extLst>
            </p:cNvPr>
            <p:cNvSpPr/>
            <p:nvPr/>
          </p:nvSpPr>
          <p:spPr>
            <a:xfrm>
              <a:off x="3304726" y="394354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29" name="Oval 28">
              <a:extLst>
                <a:ext uri="{FF2B5EF4-FFF2-40B4-BE49-F238E27FC236}">
                  <a16:creationId xmlns:a16="http://schemas.microsoft.com/office/drawing/2014/main" id="{F5C6457D-05A6-9C91-B7ED-9AD9A7BD36A7}"/>
                </a:ext>
              </a:extLst>
            </p:cNvPr>
            <p:cNvSpPr/>
            <p:nvPr/>
          </p:nvSpPr>
          <p:spPr>
            <a:xfrm>
              <a:off x="4660003" y="264696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30" name="Oval 29">
              <a:extLst>
                <a:ext uri="{FF2B5EF4-FFF2-40B4-BE49-F238E27FC236}">
                  <a16:creationId xmlns:a16="http://schemas.microsoft.com/office/drawing/2014/main" id="{5A053C52-6B21-47EF-523C-E60063E18A6A}"/>
                </a:ext>
              </a:extLst>
            </p:cNvPr>
            <p:cNvSpPr/>
            <p:nvPr/>
          </p:nvSpPr>
          <p:spPr>
            <a:xfrm>
              <a:off x="2639471" y="458524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31" name="Oval 30">
              <a:extLst>
                <a:ext uri="{FF2B5EF4-FFF2-40B4-BE49-F238E27FC236}">
                  <a16:creationId xmlns:a16="http://schemas.microsoft.com/office/drawing/2014/main" id="{0ACEEFA4-5C8D-DDF7-C651-D7D501ECE6B0}"/>
                </a:ext>
              </a:extLst>
            </p:cNvPr>
            <p:cNvSpPr/>
            <p:nvPr/>
          </p:nvSpPr>
          <p:spPr>
            <a:xfrm>
              <a:off x="5272512" y="201392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32" name="Oval 31">
              <a:extLst>
                <a:ext uri="{FF2B5EF4-FFF2-40B4-BE49-F238E27FC236}">
                  <a16:creationId xmlns:a16="http://schemas.microsoft.com/office/drawing/2014/main" id="{9832C9D1-478F-D14B-33DE-A32AF1FB6B51}"/>
                </a:ext>
              </a:extLst>
            </p:cNvPr>
            <p:cNvSpPr/>
            <p:nvPr/>
          </p:nvSpPr>
          <p:spPr>
            <a:xfrm>
              <a:off x="2007119" y="51977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33" name="Straight Connector 32">
              <a:extLst>
                <a:ext uri="{FF2B5EF4-FFF2-40B4-BE49-F238E27FC236}">
                  <a16:creationId xmlns:a16="http://schemas.microsoft.com/office/drawing/2014/main" id="{A19CB705-EBC3-6AFD-F6AD-3A7A9AD1DCF9}"/>
                </a:ext>
              </a:extLst>
            </p:cNvPr>
            <p:cNvCxnSpPr>
              <a:cxnSpLocks/>
              <a:stCxn id="27" idx="3"/>
              <a:endCxn id="28" idx="7"/>
            </p:cNvCxnSpPr>
            <p:nvPr/>
          </p:nvCxnSpPr>
          <p:spPr>
            <a:xfrm flipH="1">
              <a:off x="3827537" y="3812794"/>
              <a:ext cx="260000" cy="220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6E287ED-E7AF-9A00-8920-BB8AB3DEFE90}"/>
                </a:ext>
              </a:extLst>
            </p:cNvPr>
            <p:cNvCxnSpPr>
              <a:cxnSpLocks/>
              <a:stCxn id="27" idx="7"/>
              <a:endCxn id="29" idx="3"/>
            </p:cNvCxnSpPr>
            <p:nvPr/>
          </p:nvCxnSpPr>
          <p:spPr>
            <a:xfrm flipV="1">
              <a:off x="4520648" y="3169776"/>
              <a:ext cx="229055" cy="209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6BDC737-CF90-5D10-A718-A1EBEC2D96F2}"/>
                </a:ext>
              </a:extLst>
            </p:cNvPr>
            <p:cNvCxnSpPr>
              <a:stCxn id="30" idx="7"/>
              <a:endCxn id="28" idx="3"/>
            </p:cNvCxnSpPr>
            <p:nvPr/>
          </p:nvCxnSpPr>
          <p:spPr>
            <a:xfrm flipV="1">
              <a:off x="3162282" y="4466356"/>
              <a:ext cx="232144" cy="208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E9BE49A-AE3B-1EAD-63E4-3BBE544AE0E6}"/>
                </a:ext>
              </a:extLst>
            </p:cNvPr>
            <p:cNvCxnSpPr>
              <a:cxnSpLocks/>
              <a:stCxn id="32" idx="7"/>
              <a:endCxn id="30" idx="3"/>
            </p:cNvCxnSpPr>
            <p:nvPr/>
          </p:nvCxnSpPr>
          <p:spPr>
            <a:xfrm flipV="1">
              <a:off x="2529930" y="5108055"/>
              <a:ext cx="199241" cy="17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FBD21B4-7338-9E92-75CB-D7BA88A5729B}"/>
                </a:ext>
              </a:extLst>
            </p:cNvPr>
            <p:cNvCxnSpPr>
              <a:cxnSpLocks/>
              <a:stCxn id="31" idx="3"/>
              <a:endCxn id="29" idx="7"/>
            </p:cNvCxnSpPr>
            <p:nvPr/>
          </p:nvCxnSpPr>
          <p:spPr>
            <a:xfrm flipH="1">
              <a:off x="5182814" y="2536740"/>
              <a:ext cx="179398" cy="199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4815F53F-D2CD-091B-384E-90126A3EB0F2}"/>
                </a:ext>
              </a:extLst>
            </p:cNvPr>
            <p:cNvSpPr/>
            <p:nvPr/>
          </p:nvSpPr>
          <p:spPr>
            <a:xfrm>
              <a:off x="6591199" y="328618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18</a:t>
              </a:r>
            </a:p>
          </p:txBody>
        </p:sp>
        <p:sp>
          <p:nvSpPr>
            <p:cNvPr id="39" name="Oval 38">
              <a:extLst>
                <a:ext uri="{FF2B5EF4-FFF2-40B4-BE49-F238E27FC236}">
                  <a16:creationId xmlns:a16="http://schemas.microsoft.com/office/drawing/2014/main" id="{056172C0-BCC2-8D9C-AD75-563077B69814}"/>
                </a:ext>
              </a:extLst>
            </p:cNvPr>
            <p:cNvSpPr/>
            <p:nvPr/>
          </p:nvSpPr>
          <p:spPr>
            <a:xfrm>
              <a:off x="7203710" y="389869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19</a:t>
              </a:r>
            </a:p>
          </p:txBody>
        </p:sp>
        <p:sp>
          <p:nvSpPr>
            <p:cNvPr id="40" name="Oval 39">
              <a:extLst>
                <a:ext uri="{FF2B5EF4-FFF2-40B4-BE49-F238E27FC236}">
                  <a16:creationId xmlns:a16="http://schemas.microsoft.com/office/drawing/2014/main" id="{355F164F-955E-EA46-FF90-CEA4FDD79FB0}"/>
                </a:ext>
              </a:extLst>
            </p:cNvPr>
            <p:cNvSpPr/>
            <p:nvPr/>
          </p:nvSpPr>
          <p:spPr>
            <a:xfrm>
              <a:off x="5885023" y="264620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17</a:t>
              </a:r>
            </a:p>
          </p:txBody>
        </p:sp>
        <p:sp>
          <p:nvSpPr>
            <p:cNvPr id="41" name="Oval 40">
              <a:extLst>
                <a:ext uri="{FF2B5EF4-FFF2-40B4-BE49-F238E27FC236}">
                  <a16:creationId xmlns:a16="http://schemas.microsoft.com/office/drawing/2014/main" id="{D0CFFDEC-719C-17C2-BA3D-652FCDD50E2B}"/>
                </a:ext>
              </a:extLst>
            </p:cNvPr>
            <p:cNvSpPr/>
            <p:nvPr/>
          </p:nvSpPr>
          <p:spPr>
            <a:xfrm>
              <a:off x="7816221" y="454246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p>
          </p:txBody>
        </p:sp>
        <p:sp>
          <p:nvSpPr>
            <p:cNvPr id="42" name="Oval 41">
              <a:extLst>
                <a:ext uri="{FF2B5EF4-FFF2-40B4-BE49-F238E27FC236}">
                  <a16:creationId xmlns:a16="http://schemas.microsoft.com/office/drawing/2014/main" id="{431E4AC5-FA03-8053-8717-55F28C730838}"/>
                </a:ext>
              </a:extLst>
            </p:cNvPr>
            <p:cNvSpPr/>
            <p:nvPr/>
          </p:nvSpPr>
          <p:spPr>
            <a:xfrm>
              <a:off x="8428732" y="51977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21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3" name="Straight Connector 42">
              <a:extLst>
                <a:ext uri="{FF2B5EF4-FFF2-40B4-BE49-F238E27FC236}">
                  <a16:creationId xmlns:a16="http://schemas.microsoft.com/office/drawing/2014/main" id="{AB10ADE1-88CA-BC69-5971-EB4D40E58440}"/>
                </a:ext>
              </a:extLst>
            </p:cNvPr>
            <p:cNvCxnSpPr>
              <a:cxnSpLocks/>
              <a:stCxn id="38" idx="5"/>
              <a:endCxn id="39" idx="1"/>
            </p:cNvCxnSpPr>
            <p:nvPr/>
          </p:nvCxnSpPr>
          <p:spPr>
            <a:xfrm>
              <a:off x="7114010" y="3808995"/>
              <a:ext cx="179400" cy="17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1A85AE9-3A11-F5AA-9FC2-99E764B1CB1D}"/>
                </a:ext>
              </a:extLst>
            </p:cNvPr>
            <p:cNvCxnSpPr>
              <a:cxnSpLocks/>
              <a:stCxn id="38" idx="1"/>
              <a:endCxn id="40" idx="5"/>
            </p:cNvCxnSpPr>
            <p:nvPr/>
          </p:nvCxnSpPr>
          <p:spPr>
            <a:xfrm flipH="1" flipV="1">
              <a:off x="6407834" y="3169012"/>
              <a:ext cx="273065" cy="2068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5A4EDD6-AD4B-62D3-A68C-D85E8B29AFDD}"/>
                </a:ext>
              </a:extLst>
            </p:cNvPr>
            <p:cNvCxnSpPr>
              <a:cxnSpLocks/>
              <a:stCxn id="41" idx="1"/>
              <a:endCxn id="39" idx="5"/>
            </p:cNvCxnSpPr>
            <p:nvPr/>
          </p:nvCxnSpPr>
          <p:spPr>
            <a:xfrm flipH="1" flipV="1">
              <a:off x="7726521" y="4421506"/>
              <a:ext cx="179400" cy="210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F919F38-95B8-33BA-42A7-13011F49D22D}"/>
                </a:ext>
              </a:extLst>
            </p:cNvPr>
            <p:cNvCxnSpPr>
              <a:cxnSpLocks/>
              <a:stCxn id="42" idx="1"/>
              <a:endCxn id="41" idx="5"/>
            </p:cNvCxnSpPr>
            <p:nvPr/>
          </p:nvCxnSpPr>
          <p:spPr>
            <a:xfrm flipH="1" flipV="1">
              <a:off x="8339032" y="5065280"/>
              <a:ext cx="179400" cy="222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96CD36A-3A71-B3E9-9B81-A31FCDEA5783}"/>
                </a:ext>
              </a:extLst>
            </p:cNvPr>
            <p:cNvCxnSpPr>
              <a:cxnSpLocks/>
              <a:stCxn id="31" idx="5"/>
              <a:endCxn id="40" idx="1"/>
            </p:cNvCxnSpPr>
            <p:nvPr/>
          </p:nvCxnSpPr>
          <p:spPr>
            <a:xfrm>
              <a:off x="5795323" y="2536740"/>
              <a:ext cx="179400" cy="199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96B5D06D-D546-4298-8517-4D0F83556ED6}"/>
              </a:ext>
            </a:extLst>
          </p:cNvPr>
          <p:cNvSpPr>
            <a:spLocks noGrp="1"/>
          </p:cNvSpPr>
          <p:nvPr>
            <p:ph type="sldNum" sz="quarter" idx="12"/>
          </p:nvPr>
        </p:nvSpPr>
        <p:spPr/>
        <p:txBody>
          <a:bodyPr/>
          <a:lstStyle/>
          <a:p>
            <a:fld id="{A94D5A7D-FFFE-410B-BEE5-702232F4B148}" type="slidenum">
              <a:rPr lang="en-US" smtClean="0"/>
              <a:t>18</a:t>
            </a:fld>
            <a:endParaRPr lang="en-US"/>
          </a:p>
        </p:txBody>
      </p:sp>
    </p:spTree>
    <p:extLst>
      <p:ext uri="{BB962C8B-B14F-4D97-AF65-F5344CB8AC3E}">
        <p14:creationId xmlns:p14="http://schemas.microsoft.com/office/powerpoint/2010/main" val="2406374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8056-BA8A-A42E-04AB-A7595D549CE1}"/>
              </a:ext>
            </a:extLst>
          </p:cNvPr>
          <p:cNvSpPr>
            <a:spLocks noGrp="1"/>
          </p:cNvSpPr>
          <p:nvPr>
            <p:ph type="title"/>
          </p:nvPr>
        </p:nvSpPr>
        <p:spPr/>
        <p:txBody>
          <a:bodyPr/>
          <a:lstStyle/>
          <a:p>
            <a:r>
              <a:rPr lang="en-US" dirty="0"/>
              <a:t>Idea 2: Both Subtrees of Root have same height</a:t>
            </a:r>
          </a:p>
        </p:txBody>
      </p:sp>
      <p:sp>
        <p:nvSpPr>
          <p:cNvPr id="3" name="Slide Number Placeholder 2">
            <a:extLst>
              <a:ext uri="{FF2B5EF4-FFF2-40B4-BE49-F238E27FC236}">
                <a16:creationId xmlns:a16="http://schemas.microsoft.com/office/drawing/2014/main" id="{608F7320-E6C3-165F-EBCE-C59EEC15E7AD}"/>
              </a:ext>
            </a:extLst>
          </p:cNvPr>
          <p:cNvSpPr>
            <a:spLocks noGrp="1"/>
          </p:cNvSpPr>
          <p:nvPr>
            <p:ph type="sldNum" sz="quarter" idx="12"/>
          </p:nvPr>
        </p:nvSpPr>
        <p:spPr/>
        <p:txBody>
          <a:bodyPr/>
          <a:lstStyle/>
          <a:p>
            <a:fld id="{A94D5A7D-FFFE-410B-BEE5-702232F4B148}" type="slidenum">
              <a:rPr lang="en-US" smtClean="0"/>
              <a:t>19</a:t>
            </a:fld>
            <a:endParaRPr lang="en-US"/>
          </a:p>
        </p:txBody>
      </p:sp>
    </p:spTree>
    <p:extLst>
      <p:ext uri="{BB962C8B-B14F-4D97-AF65-F5344CB8AC3E}">
        <p14:creationId xmlns:p14="http://schemas.microsoft.com/office/powerpoint/2010/main" val="1788425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C5FA-BF9C-9D67-4A62-F7EC65F3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3353C-2ADD-A0A9-F430-A53BA3373DCE}"/>
              </a:ext>
            </a:extLst>
          </p:cNvPr>
          <p:cNvSpPr>
            <a:spLocks noGrp="1"/>
          </p:cNvSpPr>
          <p:nvPr>
            <p:ph type="title"/>
          </p:nvPr>
        </p:nvSpPr>
        <p:spPr/>
        <p:txBody>
          <a:bodyPr/>
          <a:lstStyle/>
          <a:p>
            <a:r>
              <a:rPr lang="en-US" dirty="0"/>
              <a:t>Idea 2: Both Subtrees of Root have same height - Issue</a:t>
            </a:r>
          </a:p>
        </p:txBody>
      </p:sp>
      <p:grpSp>
        <p:nvGrpSpPr>
          <p:cNvPr id="4" name="Group 3" descr="A binary search tree where both subtrees of the root have the same height. In this case, though, there are branches in the tree besides at the root, so the height of the tree is n/2.&#10;&#10;This is exactly the same example tree as the previous slide">
            <a:extLst>
              <a:ext uri="{FF2B5EF4-FFF2-40B4-BE49-F238E27FC236}">
                <a16:creationId xmlns:a16="http://schemas.microsoft.com/office/drawing/2014/main" id="{CD4A098E-0DDA-06D1-1ABF-784AA83A4735}"/>
              </a:ext>
            </a:extLst>
          </p:cNvPr>
          <p:cNvGrpSpPr/>
          <p:nvPr/>
        </p:nvGrpSpPr>
        <p:grpSpPr>
          <a:xfrm>
            <a:off x="2007119" y="2013929"/>
            <a:ext cx="7034124" cy="3796337"/>
            <a:chOff x="2007119" y="2013929"/>
            <a:chExt cx="7034124" cy="3796337"/>
          </a:xfrm>
        </p:grpSpPr>
        <p:sp>
          <p:nvSpPr>
            <p:cNvPr id="5" name="Oval 4">
              <a:extLst>
                <a:ext uri="{FF2B5EF4-FFF2-40B4-BE49-F238E27FC236}">
                  <a16:creationId xmlns:a16="http://schemas.microsoft.com/office/drawing/2014/main" id="{992F8F8A-E2D8-3301-2BE5-924577D24EE1}"/>
                </a:ext>
              </a:extLst>
            </p:cNvPr>
            <p:cNvSpPr/>
            <p:nvPr/>
          </p:nvSpPr>
          <p:spPr>
            <a:xfrm>
              <a:off x="3997837" y="328998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sp>
          <p:nvSpPr>
            <p:cNvPr id="6" name="Oval 5">
              <a:extLst>
                <a:ext uri="{FF2B5EF4-FFF2-40B4-BE49-F238E27FC236}">
                  <a16:creationId xmlns:a16="http://schemas.microsoft.com/office/drawing/2014/main" id="{4D3809A5-0750-B354-D2D1-FF67B9D87C09}"/>
                </a:ext>
              </a:extLst>
            </p:cNvPr>
            <p:cNvSpPr/>
            <p:nvPr/>
          </p:nvSpPr>
          <p:spPr>
            <a:xfrm>
              <a:off x="3304726" y="394354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7" name="Oval 6">
              <a:extLst>
                <a:ext uri="{FF2B5EF4-FFF2-40B4-BE49-F238E27FC236}">
                  <a16:creationId xmlns:a16="http://schemas.microsoft.com/office/drawing/2014/main" id="{6CCE1D4A-8303-56EB-C08C-D80096490293}"/>
                </a:ext>
              </a:extLst>
            </p:cNvPr>
            <p:cNvSpPr/>
            <p:nvPr/>
          </p:nvSpPr>
          <p:spPr>
            <a:xfrm>
              <a:off x="4660003" y="264696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8" name="Oval 7">
              <a:extLst>
                <a:ext uri="{FF2B5EF4-FFF2-40B4-BE49-F238E27FC236}">
                  <a16:creationId xmlns:a16="http://schemas.microsoft.com/office/drawing/2014/main" id="{E394E5B9-E879-937F-B08A-20527C607F04}"/>
                </a:ext>
              </a:extLst>
            </p:cNvPr>
            <p:cNvSpPr/>
            <p:nvPr/>
          </p:nvSpPr>
          <p:spPr>
            <a:xfrm>
              <a:off x="2639471" y="458524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A501A04B-E5FC-6483-FC9F-234C636286C9}"/>
                </a:ext>
              </a:extLst>
            </p:cNvPr>
            <p:cNvSpPr/>
            <p:nvPr/>
          </p:nvSpPr>
          <p:spPr>
            <a:xfrm>
              <a:off x="5272512" y="201392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16</a:t>
              </a:r>
            </a:p>
          </p:txBody>
        </p:sp>
        <p:sp>
          <p:nvSpPr>
            <p:cNvPr id="10" name="Oval 9">
              <a:extLst>
                <a:ext uri="{FF2B5EF4-FFF2-40B4-BE49-F238E27FC236}">
                  <a16:creationId xmlns:a16="http://schemas.microsoft.com/office/drawing/2014/main" id="{CD13CB15-F6FC-44BA-915C-2778111B714F}"/>
                </a:ext>
              </a:extLst>
            </p:cNvPr>
            <p:cNvSpPr/>
            <p:nvPr/>
          </p:nvSpPr>
          <p:spPr>
            <a:xfrm>
              <a:off x="2007119" y="51977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11" name="Straight Connector 10">
              <a:extLst>
                <a:ext uri="{FF2B5EF4-FFF2-40B4-BE49-F238E27FC236}">
                  <a16:creationId xmlns:a16="http://schemas.microsoft.com/office/drawing/2014/main" id="{72EBAFD8-A33C-E2A9-7D03-383AB70EE117}"/>
                </a:ext>
              </a:extLst>
            </p:cNvPr>
            <p:cNvCxnSpPr>
              <a:cxnSpLocks/>
              <a:stCxn id="5" idx="3"/>
              <a:endCxn id="6" idx="7"/>
            </p:cNvCxnSpPr>
            <p:nvPr/>
          </p:nvCxnSpPr>
          <p:spPr>
            <a:xfrm flipH="1">
              <a:off x="3827537" y="3812794"/>
              <a:ext cx="260000" cy="220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205491-9DE9-9B6F-FDD6-1591A75C3702}"/>
                </a:ext>
              </a:extLst>
            </p:cNvPr>
            <p:cNvCxnSpPr>
              <a:cxnSpLocks/>
              <a:stCxn id="5" idx="7"/>
              <a:endCxn id="7" idx="3"/>
            </p:cNvCxnSpPr>
            <p:nvPr/>
          </p:nvCxnSpPr>
          <p:spPr>
            <a:xfrm flipV="1">
              <a:off x="4520648" y="3169776"/>
              <a:ext cx="229055" cy="209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F25A9B-8C06-DAE9-1566-BB11249985F2}"/>
                </a:ext>
              </a:extLst>
            </p:cNvPr>
            <p:cNvCxnSpPr>
              <a:stCxn id="8" idx="7"/>
              <a:endCxn id="6" idx="3"/>
            </p:cNvCxnSpPr>
            <p:nvPr/>
          </p:nvCxnSpPr>
          <p:spPr>
            <a:xfrm flipV="1">
              <a:off x="3162282" y="4466356"/>
              <a:ext cx="232144" cy="208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CEECB8-3232-EEED-7BEF-C5674FE79198}"/>
                </a:ext>
              </a:extLst>
            </p:cNvPr>
            <p:cNvCxnSpPr>
              <a:cxnSpLocks/>
              <a:stCxn id="10" idx="7"/>
              <a:endCxn id="8" idx="3"/>
            </p:cNvCxnSpPr>
            <p:nvPr/>
          </p:nvCxnSpPr>
          <p:spPr>
            <a:xfrm flipV="1">
              <a:off x="2529930" y="5108055"/>
              <a:ext cx="199241" cy="17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7DA02BE-D3FA-3DBB-87F2-09E72E0E8865}"/>
                </a:ext>
              </a:extLst>
            </p:cNvPr>
            <p:cNvCxnSpPr>
              <a:cxnSpLocks/>
              <a:stCxn id="9" idx="3"/>
              <a:endCxn id="7" idx="7"/>
            </p:cNvCxnSpPr>
            <p:nvPr/>
          </p:nvCxnSpPr>
          <p:spPr>
            <a:xfrm flipH="1">
              <a:off x="5182814" y="2536740"/>
              <a:ext cx="179398" cy="1999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4FFBBE2-6F1C-E62E-EFB2-2CCB72D09265}"/>
                </a:ext>
              </a:extLst>
            </p:cNvPr>
            <p:cNvSpPr/>
            <p:nvPr/>
          </p:nvSpPr>
          <p:spPr>
            <a:xfrm>
              <a:off x="6591199" y="328618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18</a:t>
              </a:r>
            </a:p>
          </p:txBody>
        </p:sp>
        <p:sp>
          <p:nvSpPr>
            <p:cNvPr id="17" name="Oval 16">
              <a:extLst>
                <a:ext uri="{FF2B5EF4-FFF2-40B4-BE49-F238E27FC236}">
                  <a16:creationId xmlns:a16="http://schemas.microsoft.com/office/drawing/2014/main" id="{B4EE2C4C-EBEC-2648-E013-1BB0028AFD62}"/>
                </a:ext>
              </a:extLst>
            </p:cNvPr>
            <p:cNvSpPr/>
            <p:nvPr/>
          </p:nvSpPr>
          <p:spPr>
            <a:xfrm>
              <a:off x="7203710" y="389869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19</a:t>
              </a:r>
            </a:p>
          </p:txBody>
        </p:sp>
        <p:sp>
          <p:nvSpPr>
            <p:cNvPr id="18" name="Oval 17">
              <a:extLst>
                <a:ext uri="{FF2B5EF4-FFF2-40B4-BE49-F238E27FC236}">
                  <a16:creationId xmlns:a16="http://schemas.microsoft.com/office/drawing/2014/main" id="{EBEBC30E-4D4F-509D-571C-33829970FC96}"/>
                </a:ext>
              </a:extLst>
            </p:cNvPr>
            <p:cNvSpPr/>
            <p:nvPr/>
          </p:nvSpPr>
          <p:spPr>
            <a:xfrm>
              <a:off x="5885023" y="264620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17</a:t>
              </a:r>
            </a:p>
          </p:txBody>
        </p:sp>
        <p:sp>
          <p:nvSpPr>
            <p:cNvPr id="19" name="Oval 18">
              <a:extLst>
                <a:ext uri="{FF2B5EF4-FFF2-40B4-BE49-F238E27FC236}">
                  <a16:creationId xmlns:a16="http://schemas.microsoft.com/office/drawing/2014/main" id="{F49A4562-DA61-B2A5-57C4-413645D35C96}"/>
                </a:ext>
              </a:extLst>
            </p:cNvPr>
            <p:cNvSpPr/>
            <p:nvPr/>
          </p:nvSpPr>
          <p:spPr>
            <a:xfrm>
              <a:off x="7816221" y="454246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p>
          </p:txBody>
        </p:sp>
        <p:sp>
          <p:nvSpPr>
            <p:cNvPr id="20" name="Oval 19">
              <a:extLst>
                <a:ext uri="{FF2B5EF4-FFF2-40B4-BE49-F238E27FC236}">
                  <a16:creationId xmlns:a16="http://schemas.microsoft.com/office/drawing/2014/main" id="{D6A91CB1-F3FA-6C6E-E2CC-A16E740B3AE6}"/>
                </a:ext>
              </a:extLst>
            </p:cNvPr>
            <p:cNvSpPr/>
            <p:nvPr/>
          </p:nvSpPr>
          <p:spPr>
            <a:xfrm>
              <a:off x="8428732" y="51977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alibri" panose="020F0502020204030204"/>
                </a:rPr>
                <a:t>21</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3A444632-CCAE-FC4F-434B-59E4E58066A0}"/>
                </a:ext>
              </a:extLst>
            </p:cNvPr>
            <p:cNvCxnSpPr>
              <a:cxnSpLocks/>
              <a:stCxn id="16" idx="5"/>
              <a:endCxn id="17" idx="1"/>
            </p:cNvCxnSpPr>
            <p:nvPr/>
          </p:nvCxnSpPr>
          <p:spPr>
            <a:xfrm>
              <a:off x="7114010" y="3808995"/>
              <a:ext cx="179400" cy="17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3F61BC4-93CD-4B8A-07AD-5911EEED00A5}"/>
                </a:ext>
              </a:extLst>
            </p:cNvPr>
            <p:cNvCxnSpPr>
              <a:cxnSpLocks/>
              <a:stCxn id="16" idx="1"/>
              <a:endCxn id="18" idx="5"/>
            </p:cNvCxnSpPr>
            <p:nvPr/>
          </p:nvCxnSpPr>
          <p:spPr>
            <a:xfrm flipH="1" flipV="1">
              <a:off x="6407834" y="3169012"/>
              <a:ext cx="273065" cy="2068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D30E216-3A8C-72FA-69AB-0A65AD428DAB}"/>
                </a:ext>
              </a:extLst>
            </p:cNvPr>
            <p:cNvCxnSpPr>
              <a:cxnSpLocks/>
              <a:stCxn id="19" idx="1"/>
              <a:endCxn id="17" idx="5"/>
            </p:cNvCxnSpPr>
            <p:nvPr/>
          </p:nvCxnSpPr>
          <p:spPr>
            <a:xfrm flipH="1" flipV="1">
              <a:off x="7726521" y="4421506"/>
              <a:ext cx="179400" cy="210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9567F18-0F58-2C6E-D164-F4591A654281}"/>
                </a:ext>
              </a:extLst>
            </p:cNvPr>
            <p:cNvCxnSpPr>
              <a:cxnSpLocks/>
              <a:stCxn id="20" idx="1"/>
              <a:endCxn id="19" idx="5"/>
            </p:cNvCxnSpPr>
            <p:nvPr/>
          </p:nvCxnSpPr>
          <p:spPr>
            <a:xfrm flipH="1" flipV="1">
              <a:off x="8339032" y="5065280"/>
              <a:ext cx="179400" cy="222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C309F7B-18F3-4745-5D7E-E38ECD3CB0A5}"/>
                </a:ext>
              </a:extLst>
            </p:cNvPr>
            <p:cNvCxnSpPr>
              <a:cxnSpLocks/>
              <a:stCxn id="9" idx="5"/>
              <a:endCxn id="18" idx="1"/>
            </p:cNvCxnSpPr>
            <p:nvPr/>
          </p:nvCxnSpPr>
          <p:spPr>
            <a:xfrm>
              <a:off x="5795323" y="2536740"/>
              <a:ext cx="179400" cy="199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0AB73796-2A79-961B-9453-941DC418F21C}"/>
              </a:ext>
            </a:extLst>
          </p:cNvPr>
          <p:cNvSpPr>
            <a:spLocks noGrp="1"/>
          </p:cNvSpPr>
          <p:nvPr>
            <p:ph type="sldNum" sz="quarter" idx="12"/>
          </p:nvPr>
        </p:nvSpPr>
        <p:spPr/>
        <p:txBody>
          <a:bodyPr/>
          <a:lstStyle/>
          <a:p>
            <a:fld id="{A94D5A7D-FFFE-410B-BEE5-702232F4B148}" type="slidenum">
              <a:rPr lang="en-US" smtClean="0"/>
              <a:t>20</a:t>
            </a:fld>
            <a:endParaRPr lang="en-US"/>
          </a:p>
        </p:txBody>
      </p:sp>
    </p:spTree>
    <p:extLst>
      <p:ext uri="{BB962C8B-B14F-4D97-AF65-F5344CB8AC3E}">
        <p14:creationId xmlns:p14="http://schemas.microsoft.com/office/powerpoint/2010/main" val="275517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8056-BA8A-A42E-04AB-A7595D549CE1}"/>
              </a:ext>
            </a:extLst>
          </p:cNvPr>
          <p:cNvSpPr>
            <a:spLocks noGrp="1"/>
          </p:cNvSpPr>
          <p:nvPr>
            <p:ph type="title"/>
          </p:nvPr>
        </p:nvSpPr>
        <p:spPr/>
        <p:txBody>
          <a:bodyPr/>
          <a:lstStyle/>
          <a:p>
            <a:r>
              <a:rPr lang="en-US" dirty="0"/>
              <a:t>Idea 3: Both Subtrees of every Node have same # Nodes</a:t>
            </a:r>
          </a:p>
        </p:txBody>
      </p:sp>
      <p:sp>
        <p:nvSpPr>
          <p:cNvPr id="3" name="Content Placeholder 2">
            <a:extLst>
              <a:ext uri="{FF2B5EF4-FFF2-40B4-BE49-F238E27FC236}">
                <a16:creationId xmlns:a16="http://schemas.microsoft.com/office/drawing/2014/main" id="{534273BD-27C0-9F21-C7E1-0C3564EC65FC}"/>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2B386D88-C969-05D9-3D66-1A1F935A58BC}"/>
              </a:ext>
            </a:extLst>
          </p:cNvPr>
          <p:cNvSpPr>
            <a:spLocks noGrp="1"/>
          </p:cNvSpPr>
          <p:nvPr>
            <p:ph type="sldNum" sz="quarter" idx="12"/>
          </p:nvPr>
        </p:nvSpPr>
        <p:spPr/>
        <p:txBody>
          <a:bodyPr/>
          <a:lstStyle/>
          <a:p>
            <a:fld id="{A94D5A7D-FFFE-410B-BEE5-702232F4B148}" type="slidenum">
              <a:rPr lang="en-US" smtClean="0"/>
              <a:t>21</a:t>
            </a:fld>
            <a:endParaRPr lang="en-US"/>
          </a:p>
        </p:txBody>
      </p:sp>
    </p:spTree>
    <p:extLst>
      <p:ext uri="{BB962C8B-B14F-4D97-AF65-F5344CB8AC3E}">
        <p14:creationId xmlns:p14="http://schemas.microsoft.com/office/powerpoint/2010/main" val="3345055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0FB51-56C1-85E6-144F-934B3BAB2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0DF058-449F-23A8-BC3C-6BA165C85265}"/>
              </a:ext>
            </a:extLst>
          </p:cNvPr>
          <p:cNvSpPr>
            <a:spLocks noGrp="1"/>
          </p:cNvSpPr>
          <p:nvPr>
            <p:ph type="title"/>
          </p:nvPr>
        </p:nvSpPr>
        <p:spPr/>
        <p:txBody>
          <a:bodyPr/>
          <a:lstStyle/>
          <a:p>
            <a:r>
              <a:rPr lang="en-US" dirty="0"/>
              <a:t>Idea 3: Both Subtrees of every Node have same # Nodes - Issue</a:t>
            </a:r>
          </a:p>
        </p:txBody>
      </p:sp>
      <p:sp>
        <p:nvSpPr>
          <p:cNvPr id="3" name="Content Placeholder 2">
            <a:extLst>
              <a:ext uri="{FF2B5EF4-FFF2-40B4-BE49-F238E27FC236}">
                <a16:creationId xmlns:a16="http://schemas.microsoft.com/office/drawing/2014/main" id="{71EC57CB-419B-D9EC-52DD-2E70706F77DB}"/>
              </a:ext>
            </a:extLst>
          </p:cNvPr>
          <p:cNvSpPr>
            <a:spLocks noGrp="1"/>
          </p:cNvSpPr>
          <p:nvPr>
            <p:ph idx="1"/>
          </p:nvPr>
        </p:nvSpPr>
        <p:spPr/>
        <p:txBody>
          <a:bodyPr/>
          <a:lstStyle/>
          <a:p>
            <a:pPr marL="0" indent="0">
              <a:buNone/>
            </a:pPr>
            <a:r>
              <a:rPr lang="en-US" dirty="0"/>
              <a:t>Not all tree sizes are possible!</a:t>
            </a:r>
          </a:p>
          <a:p>
            <a:pPr marL="0" indent="0">
              <a:buNone/>
            </a:pPr>
            <a:r>
              <a:rPr lang="en-US" dirty="0"/>
              <a:t>For example, cannot have a tree of size 2.</a:t>
            </a:r>
          </a:p>
        </p:txBody>
      </p:sp>
      <p:sp>
        <p:nvSpPr>
          <p:cNvPr id="4" name="Slide Number Placeholder 3">
            <a:extLst>
              <a:ext uri="{FF2B5EF4-FFF2-40B4-BE49-F238E27FC236}">
                <a16:creationId xmlns:a16="http://schemas.microsoft.com/office/drawing/2014/main" id="{EE514065-4CAA-4BB1-A6E6-590F0742A1BB}"/>
              </a:ext>
            </a:extLst>
          </p:cNvPr>
          <p:cNvSpPr>
            <a:spLocks noGrp="1"/>
          </p:cNvSpPr>
          <p:nvPr>
            <p:ph type="sldNum" sz="quarter" idx="12"/>
          </p:nvPr>
        </p:nvSpPr>
        <p:spPr/>
        <p:txBody>
          <a:bodyPr/>
          <a:lstStyle/>
          <a:p>
            <a:fld id="{A94D5A7D-FFFE-410B-BEE5-702232F4B148}" type="slidenum">
              <a:rPr lang="en-US" smtClean="0"/>
              <a:t>22</a:t>
            </a:fld>
            <a:endParaRPr lang="en-US"/>
          </a:p>
        </p:txBody>
      </p:sp>
    </p:spTree>
    <p:extLst>
      <p:ext uri="{BB962C8B-B14F-4D97-AF65-F5344CB8AC3E}">
        <p14:creationId xmlns:p14="http://schemas.microsoft.com/office/powerpoint/2010/main" val="3930125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8056-BA8A-A42E-04AB-A7595D549CE1}"/>
              </a:ext>
            </a:extLst>
          </p:cNvPr>
          <p:cNvSpPr>
            <a:spLocks noGrp="1"/>
          </p:cNvSpPr>
          <p:nvPr>
            <p:ph type="title"/>
          </p:nvPr>
        </p:nvSpPr>
        <p:spPr/>
        <p:txBody>
          <a:bodyPr/>
          <a:lstStyle/>
          <a:p>
            <a:r>
              <a:rPr lang="en-US" dirty="0"/>
              <a:t>Idea 4: Both Subtrees of every Node have same height</a:t>
            </a:r>
          </a:p>
        </p:txBody>
      </p:sp>
      <p:sp>
        <p:nvSpPr>
          <p:cNvPr id="3" name="Content Placeholder 2">
            <a:extLst>
              <a:ext uri="{FF2B5EF4-FFF2-40B4-BE49-F238E27FC236}">
                <a16:creationId xmlns:a16="http://schemas.microsoft.com/office/drawing/2014/main" id="{534273BD-27C0-9F21-C7E1-0C3564EC65F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C165FE9-3F8C-7E50-F485-85BDB29B80B3}"/>
              </a:ext>
            </a:extLst>
          </p:cNvPr>
          <p:cNvSpPr>
            <a:spLocks noGrp="1"/>
          </p:cNvSpPr>
          <p:nvPr>
            <p:ph type="sldNum" sz="quarter" idx="12"/>
          </p:nvPr>
        </p:nvSpPr>
        <p:spPr/>
        <p:txBody>
          <a:bodyPr/>
          <a:lstStyle/>
          <a:p>
            <a:fld id="{A94D5A7D-FFFE-410B-BEE5-702232F4B148}" type="slidenum">
              <a:rPr lang="en-US" smtClean="0"/>
              <a:t>23</a:t>
            </a:fld>
            <a:endParaRPr lang="en-US"/>
          </a:p>
        </p:txBody>
      </p:sp>
    </p:spTree>
    <p:extLst>
      <p:ext uri="{BB962C8B-B14F-4D97-AF65-F5344CB8AC3E}">
        <p14:creationId xmlns:p14="http://schemas.microsoft.com/office/powerpoint/2010/main" val="981549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AD0A-817E-FDC1-F0EE-B9E871DEB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5D2CBA-F345-0A51-FEDC-CD36F56B7D59}"/>
              </a:ext>
            </a:extLst>
          </p:cNvPr>
          <p:cNvSpPr>
            <a:spLocks noGrp="1"/>
          </p:cNvSpPr>
          <p:nvPr>
            <p:ph type="title"/>
          </p:nvPr>
        </p:nvSpPr>
        <p:spPr/>
        <p:txBody>
          <a:bodyPr/>
          <a:lstStyle/>
          <a:p>
            <a:r>
              <a:rPr lang="en-US" dirty="0"/>
              <a:t>Idea 4: Both Subtrees of every Node have same height - Issue</a:t>
            </a:r>
          </a:p>
        </p:txBody>
      </p:sp>
      <p:sp>
        <p:nvSpPr>
          <p:cNvPr id="3" name="Content Placeholder 2">
            <a:extLst>
              <a:ext uri="{FF2B5EF4-FFF2-40B4-BE49-F238E27FC236}">
                <a16:creationId xmlns:a16="http://schemas.microsoft.com/office/drawing/2014/main" id="{70788CC2-E276-EE7B-E88E-198E8BCA14EB}"/>
              </a:ext>
            </a:extLst>
          </p:cNvPr>
          <p:cNvSpPr>
            <a:spLocks noGrp="1"/>
          </p:cNvSpPr>
          <p:nvPr>
            <p:ph idx="1"/>
          </p:nvPr>
        </p:nvSpPr>
        <p:spPr/>
        <p:txBody>
          <a:bodyPr/>
          <a:lstStyle/>
          <a:p>
            <a:pPr marL="0" indent="0">
              <a:buNone/>
            </a:pPr>
            <a:r>
              <a:rPr lang="en-US" dirty="0"/>
              <a:t>Not all tree sizes are possible!</a:t>
            </a:r>
          </a:p>
          <a:p>
            <a:pPr marL="0" indent="0">
              <a:buNone/>
            </a:pPr>
            <a:r>
              <a:rPr lang="en-US" dirty="0"/>
              <a:t>For example, cannot have a tree of size 2.</a:t>
            </a:r>
          </a:p>
          <a:p>
            <a:endParaRPr lang="en-US" dirty="0"/>
          </a:p>
        </p:txBody>
      </p:sp>
      <p:sp>
        <p:nvSpPr>
          <p:cNvPr id="4" name="Slide Number Placeholder 3">
            <a:extLst>
              <a:ext uri="{FF2B5EF4-FFF2-40B4-BE49-F238E27FC236}">
                <a16:creationId xmlns:a16="http://schemas.microsoft.com/office/drawing/2014/main" id="{4E4B49A2-48C6-DD0B-B623-87BB9DBD495B}"/>
              </a:ext>
            </a:extLst>
          </p:cNvPr>
          <p:cNvSpPr>
            <a:spLocks noGrp="1"/>
          </p:cNvSpPr>
          <p:nvPr>
            <p:ph type="sldNum" sz="quarter" idx="12"/>
          </p:nvPr>
        </p:nvSpPr>
        <p:spPr/>
        <p:txBody>
          <a:bodyPr/>
          <a:lstStyle/>
          <a:p>
            <a:fld id="{A94D5A7D-FFFE-410B-BEE5-702232F4B148}" type="slidenum">
              <a:rPr lang="en-US" smtClean="0"/>
              <a:t>24</a:t>
            </a:fld>
            <a:endParaRPr lang="en-US"/>
          </a:p>
        </p:txBody>
      </p:sp>
    </p:spTree>
    <p:extLst>
      <p:ext uri="{BB962C8B-B14F-4D97-AF65-F5344CB8AC3E}">
        <p14:creationId xmlns:p14="http://schemas.microsoft.com/office/powerpoint/2010/main" val="4189971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296A-CD42-45E7-98AD-FD7A3DA1C0D1}"/>
              </a:ext>
            </a:extLst>
          </p:cNvPr>
          <p:cNvSpPr>
            <a:spLocks noGrp="1"/>
          </p:cNvSpPr>
          <p:nvPr>
            <p:ph type="title"/>
          </p:nvPr>
        </p:nvSpPr>
        <p:spPr/>
        <p:txBody>
          <a:bodyPr/>
          <a:lstStyle/>
          <a:p>
            <a:r>
              <a:rPr lang="en-US" dirty="0"/>
              <a:t>AVL Tree</a:t>
            </a:r>
          </a:p>
        </p:txBody>
      </p:sp>
      <p:sp>
        <p:nvSpPr>
          <p:cNvPr id="3" name="Content Placeholder 2">
            <a:extLst>
              <a:ext uri="{FF2B5EF4-FFF2-40B4-BE49-F238E27FC236}">
                <a16:creationId xmlns:a16="http://schemas.microsoft.com/office/drawing/2014/main" id="{824912D5-9A57-CAC1-DDCB-41C25F19FA31}"/>
              </a:ext>
            </a:extLst>
          </p:cNvPr>
          <p:cNvSpPr>
            <a:spLocks noGrp="1"/>
          </p:cNvSpPr>
          <p:nvPr>
            <p:ph idx="1"/>
          </p:nvPr>
        </p:nvSpPr>
        <p:spPr/>
        <p:txBody>
          <a:bodyPr/>
          <a:lstStyle/>
          <a:p>
            <a:r>
              <a:rPr lang="en-US" dirty="0"/>
              <a:t>A Binary Search tree that maintains that the left and right subtrees of every node have heights that differ by at most one.</a:t>
            </a:r>
          </a:p>
          <a:p>
            <a:pPr lvl="1"/>
            <a:r>
              <a:rPr lang="en-US" dirty="0"/>
              <a:t>height of left subtree and height of right subtree differ by at most 1</a:t>
            </a:r>
          </a:p>
          <a:p>
            <a:pPr lvl="1"/>
            <a:r>
              <a:rPr lang="en-US" dirty="0"/>
              <a:t>Not too weak (ensures trees are short)</a:t>
            </a:r>
          </a:p>
          <a:p>
            <a:pPr lvl="1"/>
            <a:r>
              <a:rPr lang="en-US" dirty="0"/>
              <a:t>Not too strong (works for any number of nodes)</a:t>
            </a:r>
          </a:p>
          <a:p>
            <a:pPr lvl="1"/>
            <a:endParaRPr lang="en-US" dirty="0"/>
          </a:p>
          <a:p>
            <a:r>
              <a:rPr lang="en-US" dirty="0"/>
              <a:t>Idea of AVL Tree:</a:t>
            </a:r>
          </a:p>
          <a:p>
            <a:pPr lvl="1"/>
            <a:r>
              <a:rPr lang="en-US" dirty="0"/>
              <a:t>When you insert/delete nodes, if tree is “out of balance” then modify the tree</a:t>
            </a:r>
          </a:p>
          <a:p>
            <a:pPr lvl="1"/>
            <a:r>
              <a:rPr lang="en-US" dirty="0"/>
              <a:t>Modification = “rotation”</a:t>
            </a:r>
          </a:p>
        </p:txBody>
      </p:sp>
      <p:sp>
        <p:nvSpPr>
          <p:cNvPr id="4" name="Slide Number Placeholder 3">
            <a:extLst>
              <a:ext uri="{FF2B5EF4-FFF2-40B4-BE49-F238E27FC236}">
                <a16:creationId xmlns:a16="http://schemas.microsoft.com/office/drawing/2014/main" id="{0460E3A9-F784-A91E-CD7C-B23FCCF764DF}"/>
              </a:ext>
            </a:extLst>
          </p:cNvPr>
          <p:cNvSpPr>
            <a:spLocks noGrp="1"/>
          </p:cNvSpPr>
          <p:nvPr>
            <p:ph type="sldNum" sz="quarter" idx="12"/>
          </p:nvPr>
        </p:nvSpPr>
        <p:spPr/>
        <p:txBody>
          <a:bodyPr/>
          <a:lstStyle/>
          <a:p>
            <a:fld id="{A94D5A7D-FFFE-410B-BEE5-702232F4B148}" type="slidenum">
              <a:rPr lang="en-US" smtClean="0"/>
              <a:t>25</a:t>
            </a:fld>
            <a:endParaRPr lang="en-US"/>
          </a:p>
        </p:txBody>
      </p:sp>
    </p:spTree>
    <p:extLst>
      <p:ext uri="{BB962C8B-B14F-4D97-AF65-F5344CB8AC3E}">
        <p14:creationId xmlns:p14="http://schemas.microsoft.com/office/powerpoint/2010/main" val="253067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72F6-F13B-0DF1-EAC1-489ECC3572B3}"/>
              </a:ext>
            </a:extLst>
          </p:cNvPr>
          <p:cNvSpPr>
            <a:spLocks noGrp="1"/>
          </p:cNvSpPr>
          <p:nvPr>
            <p:ph type="title"/>
          </p:nvPr>
        </p:nvSpPr>
        <p:spPr/>
        <p:txBody>
          <a:bodyPr/>
          <a:lstStyle/>
          <a:p>
            <a:r>
              <a:rPr lang="en-US" dirty="0"/>
              <a:t>Is it an AVL Tree?</a:t>
            </a:r>
          </a:p>
        </p:txBody>
      </p:sp>
      <p:sp>
        <p:nvSpPr>
          <p:cNvPr id="27" name="TextBox 26">
            <a:extLst>
              <a:ext uri="{FF2B5EF4-FFF2-40B4-BE49-F238E27FC236}">
                <a16:creationId xmlns:a16="http://schemas.microsoft.com/office/drawing/2014/main" id="{9ACDE453-EB5B-748B-E3F3-EC880A6FDC9F}"/>
              </a:ext>
            </a:extLst>
          </p:cNvPr>
          <p:cNvSpPr txBox="1"/>
          <p:nvPr/>
        </p:nvSpPr>
        <p:spPr>
          <a:xfrm>
            <a:off x="6142738" y="168126"/>
            <a:ext cx="776495" cy="369332"/>
          </a:xfrm>
          <a:prstGeom prst="rect">
            <a:avLst/>
          </a:prstGeom>
          <a:noFill/>
        </p:spPr>
        <p:txBody>
          <a:bodyPr wrap="none" rtlCol="0">
            <a:spAutoFit/>
          </a:bodyPr>
          <a:lstStyle/>
          <a:p>
            <a:r>
              <a:rPr lang="en-US" dirty="0"/>
              <a:t>Tree A</a:t>
            </a:r>
          </a:p>
        </p:txBody>
      </p:sp>
      <p:grpSp>
        <p:nvGrpSpPr>
          <p:cNvPr id="44" name="Group 43" descr="A binary tree. That is structured as follows:&#10;&#10;root: 9, with left child 3 and right child 10&#10;3: left child is 1, right child is 6&#10;1: left child is 0, it has no right child&#10;0: has no children&#10;6: left child is 5, right child is 7&#10;5: has no children&#10;7: has no children&#10;10: has no children">
            <a:extLst>
              <a:ext uri="{FF2B5EF4-FFF2-40B4-BE49-F238E27FC236}">
                <a16:creationId xmlns:a16="http://schemas.microsoft.com/office/drawing/2014/main" id="{0FC08893-2388-742F-D45D-63DD3B061FF7}"/>
              </a:ext>
            </a:extLst>
          </p:cNvPr>
          <p:cNvGrpSpPr/>
          <p:nvPr/>
        </p:nvGrpSpPr>
        <p:grpSpPr>
          <a:xfrm>
            <a:off x="3248333" y="775823"/>
            <a:ext cx="3424103" cy="2762801"/>
            <a:chOff x="8079280" y="365125"/>
            <a:chExt cx="3424103" cy="2762801"/>
          </a:xfrm>
        </p:grpSpPr>
        <p:grpSp>
          <p:nvGrpSpPr>
            <p:cNvPr id="45" name="Group 44">
              <a:extLst>
                <a:ext uri="{FF2B5EF4-FFF2-40B4-BE49-F238E27FC236}">
                  <a16:creationId xmlns:a16="http://schemas.microsoft.com/office/drawing/2014/main" id="{F1736A0D-A719-101D-1443-26D1F0A4D459}"/>
                </a:ext>
              </a:extLst>
            </p:cNvPr>
            <p:cNvGrpSpPr/>
            <p:nvPr/>
          </p:nvGrpSpPr>
          <p:grpSpPr>
            <a:xfrm>
              <a:off x="8079280" y="365125"/>
              <a:ext cx="3424103" cy="2762801"/>
              <a:chOff x="5413263" y="1203158"/>
              <a:chExt cx="3424103" cy="2762801"/>
            </a:xfrm>
          </p:grpSpPr>
          <p:grpSp>
            <p:nvGrpSpPr>
              <p:cNvPr id="48" name="Group 47">
                <a:extLst>
                  <a:ext uri="{FF2B5EF4-FFF2-40B4-BE49-F238E27FC236}">
                    <a16:creationId xmlns:a16="http://schemas.microsoft.com/office/drawing/2014/main" id="{833BF0D4-1C80-D90C-A05A-3A1DC0B725C8}"/>
                  </a:ext>
                </a:extLst>
              </p:cNvPr>
              <p:cNvGrpSpPr/>
              <p:nvPr/>
            </p:nvGrpSpPr>
            <p:grpSpPr>
              <a:xfrm>
                <a:off x="5413263" y="1203158"/>
                <a:ext cx="3424103" cy="2762801"/>
                <a:chOff x="131609" y="2379747"/>
                <a:chExt cx="3424103" cy="2762801"/>
              </a:xfrm>
            </p:grpSpPr>
            <p:sp>
              <p:nvSpPr>
                <p:cNvPr id="51" name="Oval 50">
                  <a:extLst>
                    <a:ext uri="{FF2B5EF4-FFF2-40B4-BE49-F238E27FC236}">
                      <a16:creationId xmlns:a16="http://schemas.microsoft.com/office/drawing/2014/main" id="{1DE79445-BB58-84F5-ADD5-DEC87E933CC8}"/>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52" name="Oval 51">
                  <a:extLst>
                    <a:ext uri="{FF2B5EF4-FFF2-40B4-BE49-F238E27FC236}">
                      <a16:creationId xmlns:a16="http://schemas.microsoft.com/office/drawing/2014/main" id="{D5FBEDC7-4459-4241-74B9-C25B45F5E924}"/>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3" name="Oval 52">
                  <a:extLst>
                    <a:ext uri="{FF2B5EF4-FFF2-40B4-BE49-F238E27FC236}">
                      <a16:creationId xmlns:a16="http://schemas.microsoft.com/office/drawing/2014/main" id="{11E873FA-A193-775F-E517-22B6C7F8F07D}"/>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54" name="Oval 53">
                  <a:extLst>
                    <a:ext uri="{FF2B5EF4-FFF2-40B4-BE49-F238E27FC236}">
                      <a16:creationId xmlns:a16="http://schemas.microsoft.com/office/drawing/2014/main" id="{F77CBDA4-D791-6573-555B-1C05112A5A80}"/>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6" name="Oval 55">
                  <a:extLst>
                    <a:ext uri="{FF2B5EF4-FFF2-40B4-BE49-F238E27FC236}">
                      <a16:creationId xmlns:a16="http://schemas.microsoft.com/office/drawing/2014/main" id="{1B93B657-1689-96E9-3CD1-39A6AFDCF784}"/>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57" name="Straight Connector 56">
                  <a:extLst>
                    <a:ext uri="{FF2B5EF4-FFF2-40B4-BE49-F238E27FC236}">
                      <a16:creationId xmlns:a16="http://schemas.microsoft.com/office/drawing/2014/main" id="{211FEF2B-4A3C-2857-705F-C27137816CCA}"/>
                    </a:ext>
                  </a:extLst>
                </p:cNvPr>
                <p:cNvCxnSpPr>
                  <a:cxnSpLocks/>
                  <a:stCxn id="51" idx="3"/>
                  <a:endCxn id="52"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9BCE812-C3F3-290B-21D4-64D41E37BD24}"/>
                    </a:ext>
                  </a:extLst>
                </p:cNvPr>
                <p:cNvCxnSpPr>
                  <a:cxnSpLocks/>
                  <a:stCxn id="51" idx="5"/>
                  <a:endCxn id="53"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F354A69-FB65-CE1F-143E-C254F58D4EE2}"/>
                    </a:ext>
                  </a:extLst>
                </p:cNvPr>
                <p:cNvCxnSpPr>
                  <a:stCxn id="54" idx="7"/>
                  <a:endCxn id="52"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C702CCE-7CE3-ACF3-0CE2-488EA3CA4BF6}"/>
                    </a:ext>
                  </a:extLst>
                </p:cNvPr>
                <p:cNvCxnSpPr>
                  <a:cxnSpLocks/>
                  <a:stCxn id="56" idx="7"/>
                  <a:endCxn id="54"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Oval 48">
                <a:extLst>
                  <a:ext uri="{FF2B5EF4-FFF2-40B4-BE49-F238E27FC236}">
                    <a16:creationId xmlns:a16="http://schemas.microsoft.com/office/drawing/2014/main" id="{7960D4F3-55A0-29FD-9364-574982274237}"/>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50" name="Straight Connector 49">
                <a:extLst>
                  <a:ext uri="{FF2B5EF4-FFF2-40B4-BE49-F238E27FC236}">
                    <a16:creationId xmlns:a16="http://schemas.microsoft.com/office/drawing/2014/main" id="{391B0700-4838-780B-291A-426BCA38A292}"/>
                  </a:ext>
                </a:extLst>
              </p:cNvPr>
              <p:cNvCxnSpPr>
                <a:cxnSpLocks/>
                <a:stCxn id="49" idx="1"/>
                <a:endCxn id="52"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Oval 45">
              <a:extLst>
                <a:ext uri="{FF2B5EF4-FFF2-40B4-BE49-F238E27FC236}">
                  <a16:creationId xmlns:a16="http://schemas.microsoft.com/office/drawing/2014/main" id="{3B7D1CCC-9844-B58D-10FD-DEACE3002297}"/>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47" name="Straight Connector 46">
              <a:extLst>
                <a:ext uri="{FF2B5EF4-FFF2-40B4-BE49-F238E27FC236}">
                  <a16:creationId xmlns:a16="http://schemas.microsoft.com/office/drawing/2014/main" id="{4AEA43FC-AAEC-5D17-3A64-602B247A31FE}"/>
                </a:ext>
              </a:extLst>
            </p:cNvPr>
            <p:cNvCxnSpPr>
              <a:cxnSpLocks/>
              <a:stCxn id="46" idx="7"/>
              <a:endCxn id="49"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CF0496A5-C2FA-2E02-989D-0AA670B297CC}"/>
              </a:ext>
            </a:extLst>
          </p:cNvPr>
          <p:cNvSpPr txBox="1"/>
          <p:nvPr/>
        </p:nvSpPr>
        <p:spPr>
          <a:xfrm>
            <a:off x="8788240" y="139988"/>
            <a:ext cx="773289" cy="369332"/>
          </a:xfrm>
          <a:prstGeom prst="rect">
            <a:avLst/>
          </a:prstGeom>
          <a:noFill/>
        </p:spPr>
        <p:txBody>
          <a:bodyPr wrap="none" rtlCol="0">
            <a:spAutoFit/>
          </a:bodyPr>
          <a:lstStyle/>
          <a:p>
            <a:r>
              <a:rPr lang="en-US" dirty="0"/>
              <a:t>Tree B</a:t>
            </a:r>
          </a:p>
        </p:txBody>
      </p:sp>
      <p:grpSp>
        <p:nvGrpSpPr>
          <p:cNvPr id="24" name="Group 23" descr="A binary tree. That is structured as follows:&#10;&#10;root: 9, with left child 3 and right child 10&#10;3: left child is 1, right child is 6&#10;1: left child is 0, it has no right child&#10;0: has no children&#10;6: left child is 5, it has no right child&#10;5: has no children&#10;10: it has no left child, right child is 16&#10;16: has no children&#10;">
            <a:extLst>
              <a:ext uri="{FF2B5EF4-FFF2-40B4-BE49-F238E27FC236}">
                <a16:creationId xmlns:a16="http://schemas.microsoft.com/office/drawing/2014/main" id="{859F6F06-42B4-2D4F-4E64-F28A916FCD8E}"/>
              </a:ext>
            </a:extLst>
          </p:cNvPr>
          <p:cNvGrpSpPr/>
          <p:nvPr/>
        </p:nvGrpSpPr>
        <p:grpSpPr>
          <a:xfrm>
            <a:off x="7614255" y="194375"/>
            <a:ext cx="4036614" cy="2762801"/>
            <a:chOff x="8079280" y="365125"/>
            <a:chExt cx="4036614" cy="2762801"/>
          </a:xfrm>
        </p:grpSpPr>
        <p:grpSp>
          <p:nvGrpSpPr>
            <p:cNvPr id="25" name="Group 24">
              <a:extLst>
                <a:ext uri="{FF2B5EF4-FFF2-40B4-BE49-F238E27FC236}">
                  <a16:creationId xmlns:a16="http://schemas.microsoft.com/office/drawing/2014/main" id="{0E49278E-15F7-4ACF-73F5-AE4768B45266}"/>
                </a:ext>
              </a:extLst>
            </p:cNvPr>
            <p:cNvGrpSpPr/>
            <p:nvPr/>
          </p:nvGrpSpPr>
          <p:grpSpPr>
            <a:xfrm>
              <a:off x="8079280" y="365125"/>
              <a:ext cx="4036614" cy="2762801"/>
              <a:chOff x="5413263" y="1203158"/>
              <a:chExt cx="4036614" cy="2762801"/>
            </a:xfrm>
          </p:grpSpPr>
          <p:grpSp>
            <p:nvGrpSpPr>
              <p:cNvPr id="30" name="Group 29">
                <a:extLst>
                  <a:ext uri="{FF2B5EF4-FFF2-40B4-BE49-F238E27FC236}">
                    <a16:creationId xmlns:a16="http://schemas.microsoft.com/office/drawing/2014/main" id="{C55DBE0B-4748-1E4C-9541-AD320B2A2AA4}"/>
                  </a:ext>
                </a:extLst>
              </p:cNvPr>
              <p:cNvGrpSpPr/>
              <p:nvPr/>
            </p:nvGrpSpPr>
            <p:grpSpPr>
              <a:xfrm>
                <a:off x="5413263" y="1203158"/>
                <a:ext cx="4036614" cy="2762801"/>
                <a:chOff x="131609" y="2379747"/>
                <a:chExt cx="4036614" cy="2762801"/>
              </a:xfrm>
            </p:grpSpPr>
            <p:sp>
              <p:nvSpPr>
                <p:cNvPr id="33" name="Oval 32">
                  <a:extLst>
                    <a:ext uri="{FF2B5EF4-FFF2-40B4-BE49-F238E27FC236}">
                      <a16:creationId xmlns:a16="http://schemas.microsoft.com/office/drawing/2014/main" id="{D8F0EF91-F5F4-DD5D-FE6E-31B40A9AC1FE}"/>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34" name="Oval 33">
                  <a:extLst>
                    <a:ext uri="{FF2B5EF4-FFF2-40B4-BE49-F238E27FC236}">
                      <a16:creationId xmlns:a16="http://schemas.microsoft.com/office/drawing/2014/main" id="{B9C2789A-81AF-240E-7951-D8B035D4B1A6}"/>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5" name="Oval 34">
                  <a:extLst>
                    <a:ext uri="{FF2B5EF4-FFF2-40B4-BE49-F238E27FC236}">
                      <a16:creationId xmlns:a16="http://schemas.microsoft.com/office/drawing/2014/main" id="{C5F0A19E-6C85-B11B-1660-E214D2991E0E}"/>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36" name="Oval 35">
                  <a:extLst>
                    <a:ext uri="{FF2B5EF4-FFF2-40B4-BE49-F238E27FC236}">
                      <a16:creationId xmlns:a16="http://schemas.microsoft.com/office/drawing/2014/main" id="{F7CC55A5-6AEC-196F-77B3-8C6CFB33D39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7" name="Oval 36">
                  <a:extLst>
                    <a:ext uri="{FF2B5EF4-FFF2-40B4-BE49-F238E27FC236}">
                      <a16:creationId xmlns:a16="http://schemas.microsoft.com/office/drawing/2014/main" id="{6F00F48B-D865-C5B3-BE04-5A5EA58F271A}"/>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38" name="Oval 37">
                  <a:extLst>
                    <a:ext uri="{FF2B5EF4-FFF2-40B4-BE49-F238E27FC236}">
                      <a16:creationId xmlns:a16="http://schemas.microsoft.com/office/drawing/2014/main" id="{04AF09A6-3DB3-6DC5-9B08-35F67C090287}"/>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39" name="Straight Connector 38">
                  <a:extLst>
                    <a:ext uri="{FF2B5EF4-FFF2-40B4-BE49-F238E27FC236}">
                      <a16:creationId xmlns:a16="http://schemas.microsoft.com/office/drawing/2014/main" id="{9929D1CC-D926-457D-D10B-143825F02C4F}"/>
                    </a:ext>
                  </a:extLst>
                </p:cNvPr>
                <p:cNvCxnSpPr>
                  <a:cxnSpLocks/>
                  <a:stCxn id="33" idx="3"/>
                  <a:endCxn id="3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E919BDA-0900-6F51-8AE4-138A92B2654C}"/>
                    </a:ext>
                  </a:extLst>
                </p:cNvPr>
                <p:cNvCxnSpPr>
                  <a:cxnSpLocks/>
                  <a:stCxn id="33" idx="5"/>
                  <a:endCxn id="3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419E6C1-CA0E-F43A-CF76-1A0FD37DF99E}"/>
                    </a:ext>
                  </a:extLst>
                </p:cNvPr>
                <p:cNvCxnSpPr>
                  <a:stCxn id="36" idx="7"/>
                  <a:endCxn id="3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5C80C6C-CA87-0991-FE96-B02A5C8446BD}"/>
                    </a:ext>
                  </a:extLst>
                </p:cNvPr>
                <p:cNvCxnSpPr>
                  <a:cxnSpLocks/>
                  <a:stCxn id="38" idx="7"/>
                  <a:endCxn id="3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336028-1575-EB9B-C2C5-E47D29C6B79E}"/>
                    </a:ext>
                  </a:extLst>
                </p:cNvPr>
                <p:cNvCxnSpPr>
                  <a:stCxn id="37" idx="1"/>
                  <a:endCxn id="3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7854C72C-2029-C4D8-4E58-32F76F1BC1A6}"/>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2" name="Straight Connector 31">
                <a:extLst>
                  <a:ext uri="{FF2B5EF4-FFF2-40B4-BE49-F238E27FC236}">
                    <a16:creationId xmlns:a16="http://schemas.microsoft.com/office/drawing/2014/main" id="{4FE95C4B-7A54-4A81-0651-1BC490B1BF99}"/>
                  </a:ext>
                </a:extLst>
              </p:cNvPr>
              <p:cNvCxnSpPr>
                <a:cxnSpLocks/>
                <a:stCxn id="31" idx="1"/>
                <a:endCxn id="3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FFE62612-5ADD-9CBC-FA67-EED45768DD90}"/>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28" name="Straight Connector 27">
              <a:extLst>
                <a:ext uri="{FF2B5EF4-FFF2-40B4-BE49-F238E27FC236}">
                  <a16:creationId xmlns:a16="http://schemas.microsoft.com/office/drawing/2014/main" id="{547D72AF-E02B-2A3B-0F0F-92115EBC3ED7}"/>
                </a:ext>
              </a:extLst>
            </p:cNvPr>
            <p:cNvCxnSpPr>
              <a:cxnSpLocks/>
              <a:stCxn id="26" idx="7"/>
              <a:endCxn id="3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E8B3F7DD-6161-A03E-90C2-B1645E46F4F0}"/>
              </a:ext>
            </a:extLst>
          </p:cNvPr>
          <p:cNvSpPr txBox="1"/>
          <p:nvPr/>
        </p:nvSpPr>
        <p:spPr>
          <a:xfrm>
            <a:off x="154337" y="3768503"/>
            <a:ext cx="766877" cy="369332"/>
          </a:xfrm>
          <a:prstGeom prst="rect">
            <a:avLst/>
          </a:prstGeom>
          <a:noFill/>
        </p:spPr>
        <p:txBody>
          <a:bodyPr wrap="none" rtlCol="0">
            <a:spAutoFit/>
          </a:bodyPr>
          <a:lstStyle/>
          <a:p>
            <a:r>
              <a:rPr lang="en-US" dirty="0"/>
              <a:t>Tree C</a:t>
            </a:r>
          </a:p>
        </p:txBody>
      </p:sp>
      <p:grpSp>
        <p:nvGrpSpPr>
          <p:cNvPr id="62" name="Group 61" descr="A binary tree. That is structured as follows:&#10;&#10;root: 9, with left child 3 and right child 10&#10;3: has no left child, right child is 6&#10;6: left child is 5, it has no right child&#10;5: has no children&#10;10: it has no left child, right child is 16&#10;16: has no children">
            <a:extLst>
              <a:ext uri="{FF2B5EF4-FFF2-40B4-BE49-F238E27FC236}">
                <a16:creationId xmlns:a16="http://schemas.microsoft.com/office/drawing/2014/main" id="{4A1538D4-DB3F-F0C7-08AA-E0235DA7DCDD}"/>
              </a:ext>
            </a:extLst>
          </p:cNvPr>
          <p:cNvGrpSpPr/>
          <p:nvPr/>
        </p:nvGrpSpPr>
        <p:grpSpPr>
          <a:xfrm>
            <a:off x="950879" y="3544785"/>
            <a:ext cx="2612151" cy="2757506"/>
            <a:chOff x="9503743" y="365125"/>
            <a:chExt cx="2612151" cy="2757506"/>
          </a:xfrm>
        </p:grpSpPr>
        <p:grpSp>
          <p:nvGrpSpPr>
            <p:cNvPr id="63" name="Group 62">
              <a:extLst>
                <a:ext uri="{FF2B5EF4-FFF2-40B4-BE49-F238E27FC236}">
                  <a16:creationId xmlns:a16="http://schemas.microsoft.com/office/drawing/2014/main" id="{27CFB66F-9ED2-35C1-3299-FED15AFDAFC5}"/>
                </a:ext>
              </a:extLst>
            </p:cNvPr>
            <p:cNvGrpSpPr/>
            <p:nvPr/>
          </p:nvGrpSpPr>
          <p:grpSpPr>
            <a:xfrm>
              <a:off x="9503743" y="365125"/>
              <a:ext cx="2612151" cy="1930319"/>
              <a:chOff x="6837726" y="1203158"/>
              <a:chExt cx="2612151" cy="1930319"/>
            </a:xfrm>
          </p:grpSpPr>
          <p:grpSp>
            <p:nvGrpSpPr>
              <p:cNvPr id="66" name="Group 65">
                <a:extLst>
                  <a:ext uri="{FF2B5EF4-FFF2-40B4-BE49-F238E27FC236}">
                    <a16:creationId xmlns:a16="http://schemas.microsoft.com/office/drawing/2014/main" id="{069196BE-31FA-F4A1-82AB-1BB164A23454}"/>
                  </a:ext>
                </a:extLst>
              </p:cNvPr>
              <p:cNvGrpSpPr/>
              <p:nvPr/>
            </p:nvGrpSpPr>
            <p:grpSpPr>
              <a:xfrm>
                <a:off x="6837726" y="1203158"/>
                <a:ext cx="2612151" cy="1930319"/>
                <a:chOff x="1556072" y="2379747"/>
                <a:chExt cx="2612151" cy="1930319"/>
              </a:xfrm>
            </p:grpSpPr>
            <p:sp>
              <p:nvSpPr>
                <p:cNvPr id="69" name="Oval 68">
                  <a:extLst>
                    <a:ext uri="{FF2B5EF4-FFF2-40B4-BE49-F238E27FC236}">
                      <a16:creationId xmlns:a16="http://schemas.microsoft.com/office/drawing/2014/main" id="{8F0470A7-2E15-6253-E0E8-9905C1C11D28}"/>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70" name="Oval 69">
                  <a:extLst>
                    <a:ext uri="{FF2B5EF4-FFF2-40B4-BE49-F238E27FC236}">
                      <a16:creationId xmlns:a16="http://schemas.microsoft.com/office/drawing/2014/main" id="{7FC6A5A0-3610-1B0B-2F52-E7E941F71673}"/>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1" name="Oval 70">
                  <a:extLst>
                    <a:ext uri="{FF2B5EF4-FFF2-40B4-BE49-F238E27FC236}">
                      <a16:creationId xmlns:a16="http://schemas.microsoft.com/office/drawing/2014/main" id="{3AF3B191-9F2E-0D59-5DDB-EAF05869733D}"/>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73" name="Oval 72">
                  <a:extLst>
                    <a:ext uri="{FF2B5EF4-FFF2-40B4-BE49-F238E27FC236}">
                      <a16:creationId xmlns:a16="http://schemas.microsoft.com/office/drawing/2014/main" id="{58255D38-D5E3-5580-E8CC-03127A6E349A}"/>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75" name="Straight Connector 74">
                  <a:extLst>
                    <a:ext uri="{FF2B5EF4-FFF2-40B4-BE49-F238E27FC236}">
                      <a16:creationId xmlns:a16="http://schemas.microsoft.com/office/drawing/2014/main" id="{F4FDFEDC-199E-75E7-33CE-AAF0945EDC8C}"/>
                    </a:ext>
                  </a:extLst>
                </p:cNvPr>
                <p:cNvCxnSpPr>
                  <a:cxnSpLocks/>
                  <a:stCxn id="69" idx="3"/>
                  <a:endCxn id="70"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CB3BF2C-BA27-2F51-24A8-F788881E359C}"/>
                    </a:ext>
                  </a:extLst>
                </p:cNvPr>
                <p:cNvCxnSpPr>
                  <a:cxnSpLocks/>
                  <a:stCxn id="69" idx="5"/>
                  <a:endCxn id="71"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E7B233F-4AB5-0D44-1FA3-83ECC69D5BCE}"/>
                    </a:ext>
                  </a:extLst>
                </p:cNvPr>
                <p:cNvCxnSpPr>
                  <a:stCxn id="73" idx="1"/>
                  <a:endCxn id="71"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 name="Oval 66">
                <a:extLst>
                  <a:ext uri="{FF2B5EF4-FFF2-40B4-BE49-F238E27FC236}">
                    <a16:creationId xmlns:a16="http://schemas.microsoft.com/office/drawing/2014/main" id="{B226864B-C381-4B00-2C1C-E4A9DB3B5B8B}"/>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68" name="Straight Connector 67">
                <a:extLst>
                  <a:ext uri="{FF2B5EF4-FFF2-40B4-BE49-F238E27FC236}">
                    <a16:creationId xmlns:a16="http://schemas.microsoft.com/office/drawing/2014/main" id="{24FCD201-2759-B496-3D9D-11D0A4042338}"/>
                  </a:ext>
                </a:extLst>
              </p:cNvPr>
              <p:cNvCxnSpPr>
                <a:cxnSpLocks/>
                <a:stCxn id="67" idx="1"/>
                <a:endCxn id="70"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Oval 63">
              <a:extLst>
                <a:ext uri="{FF2B5EF4-FFF2-40B4-BE49-F238E27FC236}">
                  <a16:creationId xmlns:a16="http://schemas.microsoft.com/office/drawing/2014/main" id="{6D6B2586-DA4B-8D8C-1582-996ECC02AB3F}"/>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65" name="Straight Connector 64">
              <a:extLst>
                <a:ext uri="{FF2B5EF4-FFF2-40B4-BE49-F238E27FC236}">
                  <a16:creationId xmlns:a16="http://schemas.microsoft.com/office/drawing/2014/main" id="{07DEFAD0-8D4C-290A-0CCF-552C0C5AE42B}"/>
                </a:ext>
              </a:extLst>
            </p:cNvPr>
            <p:cNvCxnSpPr>
              <a:cxnSpLocks/>
              <a:stCxn id="64" idx="7"/>
              <a:endCxn id="67"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1" name="TextBox 60">
            <a:extLst>
              <a:ext uri="{FF2B5EF4-FFF2-40B4-BE49-F238E27FC236}">
                <a16:creationId xmlns:a16="http://schemas.microsoft.com/office/drawing/2014/main" id="{28B37C61-233E-5577-C523-D6F6B0E28289}"/>
              </a:ext>
            </a:extLst>
          </p:cNvPr>
          <p:cNvSpPr txBox="1"/>
          <p:nvPr/>
        </p:nvSpPr>
        <p:spPr>
          <a:xfrm>
            <a:off x="7291845" y="3730610"/>
            <a:ext cx="786113" cy="369332"/>
          </a:xfrm>
          <a:prstGeom prst="rect">
            <a:avLst/>
          </a:prstGeom>
          <a:noFill/>
        </p:spPr>
        <p:txBody>
          <a:bodyPr wrap="none" rtlCol="0">
            <a:spAutoFit/>
          </a:bodyPr>
          <a:lstStyle/>
          <a:p>
            <a:r>
              <a:rPr lang="en-US" dirty="0"/>
              <a:t>Tree D</a:t>
            </a:r>
          </a:p>
        </p:txBody>
      </p:sp>
      <p:grpSp>
        <p:nvGrpSpPr>
          <p:cNvPr id="4" name="Group 3"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
            <a:extLst>
              <a:ext uri="{FF2B5EF4-FFF2-40B4-BE49-F238E27FC236}">
                <a16:creationId xmlns:a16="http://schemas.microsoft.com/office/drawing/2014/main" id="{7FED6D48-5E24-DB75-D3E3-5C0CADE034A2}"/>
              </a:ext>
            </a:extLst>
          </p:cNvPr>
          <p:cNvGrpSpPr/>
          <p:nvPr/>
        </p:nvGrpSpPr>
        <p:grpSpPr>
          <a:xfrm>
            <a:off x="6506103" y="3683299"/>
            <a:ext cx="4036614" cy="2762801"/>
            <a:chOff x="8079280" y="365125"/>
            <a:chExt cx="4036614" cy="2762801"/>
          </a:xfrm>
        </p:grpSpPr>
        <p:grpSp>
          <p:nvGrpSpPr>
            <p:cNvPr id="5" name="Group 4">
              <a:extLst>
                <a:ext uri="{FF2B5EF4-FFF2-40B4-BE49-F238E27FC236}">
                  <a16:creationId xmlns:a16="http://schemas.microsoft.com/office/drawing/2014/main" id="{26C65F57-BD07-C988-424F-1901022809A5}"/>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0172DECA-9CF4-C026-86F8-572305EFD807}"/>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37FF0475-5D75-CF0C-8136-97716851B36C}"/>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223AC4B6-DB7D-5890-6A64-477F6C6C77B8}"/>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670C748E-BB84-63E7-3213-F881B3FCA272}"/>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16" name="Oval 15">
                  <a:extLst>
                    <a:ext uri="{FF2B5EF4-FFF2-40B4-BE49-F238E27FC236}">
                      <a16:creationId xmlns:a16="http://schemas.microsoft.com/office/drawing/2014/main" id="{5E897EFF-5936-9183-FECD-3B544ACA850D}"/>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EA79B86E-3CF0-510F-C36F-A7094EAC53C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E9170083-3386-CC9C-2F47-3E3DFFB09367}"/>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6AADA609-CF5E-9A2D-FC7B-2E6E8FF30D5F}"/>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2B2485C-2006-6033-2BAB-D5B86A851849}"/>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043BCBC-FB82-358D-6CAC-1B72D1A66D2E}"/>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15677C-2B5C-0A79-A3E3-444660386785}"/>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E1EA23F-2B79-BEC8-27A7-575927BA69A6}"/>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2B715D8A-7190-742D-28F2-786E284A0C79}"/>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FACD5366-1226-5B29-2497-C3943C29A7D2}"/>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CBF5B753-8D05-CE5A-92EE-C6616E123724}"/>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Oval 6">
              <a:extLst>
                <a:ext uri="{FF2B5EF4-FFF2-40B4-BE49-F238E27FC236}">
                  <a16:creationId xmlns:a16="http://schemas.microsoft.com/office/drawing/2014/main" id="{561E78EB-6045-B14F-AF7D-FA0D62FF5057}"/>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880912B2-A430-F9D7-2FA2-998B5E70FC17}"/>
                </a:ext>
              </a:extLst>
            </p:cNvPr>
            <p:cNvCxnSpPr>
              <a:cxnSpLocks/>
              <a:stCxn id="6" idx="7"/>
              <a:endCxn id="1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CEA98E0-23E4-F960-98AF-5A2FF311D2E1}"/>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FD84652A-626D-D56D-FBF5-FF674A60344A}"/>
              </a:ext>
            </a:extLst>
          </p:cNvPr>
          <p:cNvSpPr>
            <a:spLocks noGrp="1"/>
          </p:cNvSpPr>
          <p:nvPr>
            <p:ph type="sldNum" sz="quarter" idx="12"/>
          </p:nvPr>
        </p:nvSpPr>
        <p:spPr/>
        <p:txBody>
          <a:bodyPr/>
          <a:lstStyle/>
          <a:p>
            <a:fld id="{A94D5A7D-FFFE-410B-BEE5-702232F4B148}" type="slidenum">
              <a:rPr lang="en-US" smtClean="0"/>
              <a:t>26</a:t>
            </a:fld>
            <a:endParaRPr lang="en-US"/>
          </a:p>
        </p:txBody>
      </p:sp>
    </p:spTree>
    <p:extLst>
      <p:ext uri="{BB962C8B-B14F-4D97-AF65-F5344CB8AC3E}">
        <p14:creationId xmlns:p14="http://schemas.microsoft.com/office/powerpoint/2010/main" val="522262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D083-B54D-058B-9F1C-70C846514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E6A60-9EF8-CC19-2E6D-91930DA469AA}"/>
              </a:ext>
            </a:extLst>
          </p:cNvPr>
          <p:cNvSpPr>
            <a:spLocks noGrp="1"/>
          </p:cNvSpPr>
          <p:nvPr>
            <p:ph type="title"/>
          </p:nvPr>
        </p:nvSpPr>
        <p:spPr>
          <a:xfrm>
            <a:off x="34982" y="-153384"/>
            <a:ext cx="10515600" cy="1325563"/>
          </a:xfrm>
        </p:spPr>
        <p:txBody>
          <a:bodyPr>
            <a:normAutofit/>
          </a:bodyPr>
          <a:lstStyle/>
          <a:p>
            <a:r>
              <a:rPr lang="en-US" sz="4000" dirty="0"/>
              <a:t>Is it an AVL Tree? (Answers)</a:t>
            </a:r>
          </a:p>
        </p:txBody>
      </p:sp>
      <p:sp>
        <p:nvSpPr>
          <p:cNvPr id="61" name="TextBox 60">
            <a:extLst>
              <a:ext uri="{FF2B5EF4-FFF2-40B4-BE49-F238E27FC236}">
                <a16:creationId xmlns:a16="http://schemas.microsoft.com/office/drawing/2014/main" id="{9AABB28F-A9F5-FFDD-EEA4-696DD2BEBF19}"/>
              </a:ext>
            </a:extLst>
          </p:cNvPr>
          <p:cNvSpPr txBox="1"/>
          <p:nvPr/>
        </p:nvSpPr>
        <p:spPr>
          <a:xfrm>
            <a:off x="465206" y="1361806"/>
            <a:ext cx="2295485" cy="923330"/>
          </a:xfrm>
          <a:prstGeom prst="rect">
            <a:avLst/>
          </a:prstGeom>
          <a:noFill/>
          <a:ln w="28575">
            <a:solidFill>
              <a:schemeClr val="accent1"/>
            </a:solidFill>
          </a:ln>
        </p:spPr>
        <p:txBody>
          <a:bodyPr wrap="square" rtlCol="0">
            <a:spAutoFit/>
          </a:bodyPr>
          <a:lstStyle/>
          <a:p>
            <a:r>
              <a:rPr lang="en-US" b="1" dirty="0">
                <a:solidFill>
                  <a:schemeClr val="accent1">
                    <a:lumMod val="75000"/>
                  </a:schemeClr>
                </a:solidFill>
              </a:rPr>
              <a:t>“Problem” Node</a:t>
            </a:r>
          </a:p>
          <a:p>
            <a:r>
              <a:rPr lang="en-US" dirty="0">
                <a:solidFill>
                  <a:schemeClr val="accent1">
                    <a:lumMod val="75000"/>
                  </a:schemeClr>
                </a:solidFill>
              </a:rPr>
              <a:t>Its children’s heights differ by more than 1</a:t>
            </a:r>
          </a:p>
        </p:txBody>
      </p:sp>
      <p:cxnSp>
        <p:nvCxnSpPr>
          <p:cNvPr id="74" name="Straight Arrow Connector 73">
            <a:extLst>
              <a:ext uri="{FF2B5EF4-FFF2-40B4-BE49-F238E27FC236}">
                <a16:creationId xmlns:a16="http://schemas.microsoft.com/office/drawing/2014/main" id="{C8A47E61-B721-8511-73ED-8E0813B8DEA5}"/>
              </a:ext>
              <a:ext uri="{C183D7F6-B498-43B3-948B-1728B52AA6E4}">
                <adec:decorative xmlns:adec="http://schemas.microsoft.com/office/drawing/2017/decorative" val="1"/>
              </a:ext>
            </a:extLst>
          </p:cNvPr>
          <p:cNvCxnSpPr>
            <a:cxnSpLocks/>
            <a:stCxn id="61" idx="3"/>
            <a:endCxn id="51" idx="2"/>
          </p:cNvCxnSpPr>
          <p:nvPr/>
        </p:nvCxnSpPr>
        <p:spPr>
          <a:xfrm flipV="1">
            <a:off x="2760691" y="1082079"/>
            <a:ext cx="2615396" cy="741392"/>
          </a:xfrm>
          <a:prstGeom prst="straightConnector1">
            <a:avLst/>
          </a:prstGeom>
          <a:ln w="38100">
            <a:solidFill>
              <a:schemeClr val="accent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4408432B-8D1B-7363-AC02-381CA116EA99}"/>
              </a:ext>
              <a:ext uri="{C183D7F6-B498-43B3-948B-1728B52AA6E4}">
                <adec:decorative xmlns:adec="http://schemas.microsoft.com/office/drawing/2017/decorative" val="1"/>
              </a:ext>
            </a:extLst>
          </p:cNvPr>
          <p:cNvCxnSpPr>
            <a:cxnSpLocks/>
            <a:stCxn id="61" idx="2"/>
            <a:endCxn id="70" idx="0"/>
          </p:cNvCxnSpPr>
          <p:nvPr/>
        </p:nvCxnSpPr>
        <p:spPr>
          <a:xfrm flipH="1">
            <a:off x="1257135" y="2285136"/>
            <a:ext cx="355814" cy="1922937"/>
          </a:xfrm>
          <a:prstGeom prst="straightConnector1">
            <a:avLst/>
          </a:prstGeom>
          <a:ln w="38100">
            <a:solidFill>
              <a:schemeClr val="accent1">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D287E4B7-64C0-E0AA-8BD4-15BB24A8B43D}"/>
              </a:ext>
            </a:extLst>
          </p:cNvPr>
          <p:cNvSpPr txBox="1"/>
          <p:nvPr/>
        </p:nvSpPr>
        <p:spPr>
          <a:xfrm>
            <a:off x="6142738" y="168126"/>
            <a:ext cx="776495" cy="369332"/>
          </a:xfrm>
          <a:prstGeom prst="rect">
            <a:avLst/>
          </a:prstGeom>
          <a:noFill/>
        </p:spPr>
        <p:txBody>
          <a:bodyPr wrap="none" rtlCol="0">
            <a:spAutoFit/>
          </a:bodyPr>
          <a:lstStyle/>
          <a:p>
            <a:r>
              <a:rPr lang="en-US" dirty="0"/>
              <a:t>Tree A</a:t>
            </a:r>
          </a:p>
        </p:txBody>
      </p:sp>
      <p:grpSp>
        <p:nvGrpSpPr>
          <p:cNvPr id="77" name="Group 76" descr="A binary tree. That is structured as follows:&#10;&#10;root: 9, with left child 3 and right child 10&#10;3: left child is 1, right child is 6&#10;1: left child is 0, it has no right child&#10;0: has no children&#10;6: left child is 5, right child is 7&#10;5: has no children&#10;7: has no children&#10;10: has no children&#10;&#10;This is not a valid AVL tree because the left subtree of 9 has height 2 and the right subtree has height 0, making for a difference of more than 1. We say that the node 9 is a &quot;problem node&quot; because its subtrees are not balanced.">
            <a:extLst>
              <a:ext uri="{FF2B5EF4-FFF2-40B4-BE49-F238E27FC236}">
                <a16:creationId xmlns:a16="http://schemas.microsoft.com/office/drawing/2014/main" id="{FED2D6A2-6D4F-2427-2D93-D80FBA5E9294}"/>
              </a:ext>
            </a:extLst>
          </p:cNvPr>
          <p:cNvGrpSpPr/>
          <p:nvPr/>
        </p:nvGrpSpPr>
        <p:grpSpPr>
          <a:xfrm>
            <a:off x="3248333" y="534355"/>
            <a:ext cx="4769179" cy="3004269"/>
            <a:chOff x="3248333" y="534355"/>
            <a:chExt cx="4769179" cy="3004269"/>
          </a:xfrm>
        </p:grpSpPr>
        <p:grpSp>
          <p:nvGrpSpPr>
            <p:cNvPr id="44" name="Group 43">
              <a:extLst>
                <a:ext uri="{FF2B5EF4-FFF2-40B4-BE49-F238E27FC236}">
                  <a16:creationId xmlns:a16="http://schemas.microsoft.com/office/drawing/2014/main" id="{39D27363-3D3C-32E8-696C-D2785DDA379D}"/>
                </a:ext>
              </a:extLst>
            </p:cNvPr>
            <p:cNvGrpSpPr/>
            <p:nvPr/>
          </p:nvGrpSpPr>
          <p:grpSpPr>
            <a:xfrm>
              <a:off x="3248333" y="775823"/>
              <a:ext cx="3424103" cy="2762801"/>
              <a:chOff x="8079280" y="365125"/>
              <a:chExt cx="3424103" cy="2762801"/>
            </a:xfrm>
          </p:grpSpPr>
          <p:grpSp>
            <p:nvGrpSpPr>
              <p:cNvPr id="45" name="Group 44">
                <a:extLst>
                  <a:ext uri="{FF2B5EF4-FFF2-40B4-BE49-F238E27FC236}">
                    <a16:creationId xmlns:a16="http://schemas.microsoft.com/office/drawing/2014/main" id="{E5555162-28A9-AEBD-F2C3-CB4BD139B201}"/>
                  </a:ext>
                </a:extLst>
              </p:cNvPr>
              <p:cNvGrpSpPr/>
              <p:nvPr/>
            </p:nvGrpSpPr>
            <p:grpSpPr>
              <a:xfrm>
                <a:off x="8079280" y="365125"/>
                <a:ext cx="3424103" cy="2762801"/>
                <a:chOff x="5413263" y="1203158"/>
                <a:chExt cx="3424103" cy="2762801"/>
              </a:xfrm>
            </p:grpSpPr>
            <p:grpSp>
              <p:nvGrpSpPr>
                <p:cNvPr id="48" name="Group 47">
                  <a:extLst>
                    <a:ext uri="{FF2B5EF4-FFF2-40B4-BE49-F238E27FC236}">
                      <a16:creationId xmlns:a16="http://schemas.microsoft.com/office/drawing/2014/main" id="{AB970A81-5546-979C-F061-1A50AE1829A7}"/>
                    </a:ext>
                  </a:extLst>
                </p:cNvPr>
                <p:cNvGrpSpPr/>
                <p:nvPr/>
              </p:nvGrpSpPr>
              <p:grpSpPr>
                <a:xfrm>
                  <a:off x="5413263" y="1203158"/>
                  <a:ext cx="3424103" cy="2762801"/>
                  <a:chOff x="131609" y="2379747"/>
                  <a:chExt cx="3424103" cy="2762801"/>
                </a:xfrm>
              </p:grpSpPr>
              <p:sp>
                <p:nvSpPr>
                  <p:cNvPr id="51" name="Oval 50">
                    <a:extLst>
                      <a:ext uri="{FF2B5EF4-FFF2-40B4-BE49-F238E27FC236}">
                        <a16:creationId xmlns:a16="http://schemas.microsoft.com/office/drawing/2014/main" id="{B44B982F-910E-BEBA-EC5B-FAFC556DFDB2}"/>
                      </a:ext>
                    </a:extLst>
                  </p:cNvPr>
                  <p:cNvSpPr/>
                  <p:nvPr/>
                </p:nvSpPr>
                <p:spPr>
                  <a:xfrm>
                    <a:off x="2259363" y="2379747"/>
                    <a:ext cx="612511" cy="61251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52" name="Oval 51">
                    <a:extLst>
                      <a:ext uri="{FF2B5EF4-FFF2-40B4-BE49-F238E27FC236}">
                        <a16:creationId xmlns:a16="http://schemas.microsoft.com/office/drawing/2014/main" id="{2380CA75-AD77-6683-0BC9-7F2C016D5F1C}"/>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53" name="Oval 52">
                    <a:extLst>
                      <a:ext uri="{FF2B5EF4-FFF2-40B4-BE49-F238E27FC236}">
                        <a16:creationId xmlns:a16="http://schemas.microsoft.com/office/drawing/2014/main" id="{D3042753-F7E9-F5C5-75B9-E6367053EB2A}"/>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54" name="Oval 53">
                    <a:extLst>
                      <a:ext uri="{FF2B5EF4-FFF2-40B4-BE49-F238E27FC236}">
                        <a16:creationId xmlns:a16="http://schemas.microsoft.com/office/drawing/2014/main" id="{12E8D3CB-288A-18A3-75C2-1C1C43623836}"/>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56" name="Oval 55">
                    <a:extLst>
                      <a:ext uri="{FF2B5EF4-FFF2-40B4-BE49-F238E27FC236}">
                        <a16:creationId xmlns:a16="http://schemas.microsoft.com/office/drawing/2014/main" id="{938691F0-1B46-0C00-5685-07E6648962AF}"/>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57" name="Straight Connector 56">
                    <a:extLst>
                      <a:ext uri="{FF2B5EF4-FFF2-40B4-BE49-F238E27FC236}">
                        <a16:creationId xmlns:a16="http://schemas.microsoft.com/office/drawing/2014/main" id="{64164C29-FB40-6241-EEAF-BA4155007881}"/>
                      </a:ext>
                    </a:extLst>
                  </p:cNvPr>
                  <p:cNvCxnSpPr>
                    <a:cxnSpLocks/>
                    <a:stCxn id="51" idx="3"/>
                    <a:endCxn id="52"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87862A3-31B7-516B-409B-6EEE9DC334CF}"/>
                      </a:ext>
                    </a:extLst>
                  </p:cNvPr>
                  <p:cNvCxnSpPr>
                    <a:cxnSpLocks/>
                    <a:stCxn id="51" idx="5"/>
                    <a:endCxn id="53"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66F22DD-94ED-62FA-419D-6A3704EF46F4}"/>
                      </a:ext>
                    </a:extLst>
                  </p:cNvPr>
                  <p:cNvCxnSpPr>
                    <a:stCxn id="54" idx="7"/>
                    <a:endCxn id="52"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E899DEC-198A-EFA6-4A26-83BA99D8F0A1}"/>
                      </a:ext>
                    </a:extLst>
                  </p:cNvPr>
                  <p:cNvCxnSpPr>
                    <a:cxnSpLocks/>
                    <a:stCxn id="56" idx="7"/>
                    <a:endCxn id="54"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Oval 48">
                  <a:extLst>
                    <a:ext uri="{FF2B5EF4-FFF2-40B4-BE49-F238E27FC236}">
                      <a16:creationId xmlns:a16="http://schemas.microsoft.com/office/drawing/2014/main" id="{00F6329C-0CCA-027A-A5C6-EF2ACB33F89E}"/>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50" name="Straight Connector 49">
                  <a:extLst>
                    <a:ext uri="{FF2B5EF4-FFF2-40B4-BE49-F238E27FC236}">
                      <a16:creationId xmlns:a16="http://schemas.microsoft.com/office/drawing/2014/main" id="{20DC127A-1C6F-762E-EB07-B117220FFFE9}"/>
                    </a:ext>
                  </a:extLst>
                </p:cNvPr>
                <p:cNvCxnSpPr>
                  <a:cxnSpLocks/>
                  <a:stCxn id="49" idx="1"/>
                  <a:endCxn id="52"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Oval 45">
                <a:extLst>
                  <a:ext uri="{FF2B5EF4-FFF2-40B4-BE49-F238E27FC236}">
                    <a16:creationId xmlns:a16="http://schemas.microsoft.com/office/drawing/2014/main" id="{E76EDC3A-9FC7-1881-08F2-3E94ACE57A45}"/>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47" name="Straight Connector 46">
                <a:extLst>
                  <a:ext uri="{FF2B5EF4-FFF2-40B4-BE49-F238E27FC236}">
                    <a16:creationId xmlns:a16="http://schemas.microsoft.com/office/drawing/2014/main" id="{C121F7C5-006C-BD0F-6B92-F4FF84805015}"/>
                  </a:ext>
                </a:extLst>
              </p:cNvPr>
              <p:cNvCxnSpPr>
                <a:cxnSpLocks/>
                <a:stCxn id="46" idx="7"/>
                <a:endCxn id="49"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54C17867-3513-85D5-D22A-6E9F2CD5ABBE}"/>
                </a:ext>
              </a:extLst>
            </p:cNvPr>
            <p:cNvSpPr txBox="1"/>
            <p:nvPr/>
          </p:nvSpPr>
          <p:spPr>
            <a:xfrm>
              <a:off x="6059925" y="534355"/>
              <a:ext cx="1957587" cy="461665"/>
            </a:xfrm>
            <a:prstGeom prst="rect">
              <a:avLst/>
            </a:prstGeom>
            <a:noFill/>
          </p:spPr>
          <p:txBody>
            <a:bodyPr wrap="none" rtlCol="0">
              <a:spAutoFit/>
            </a:bodyPr>
            <a:lstStyle/>
            <a:p>
              <a:r>
                <a:rPr lang="en-US" sz="2400" dirty="0">
                  <a:solidFill>
                    <a:srgbClr val="FF0000"/>
                  </a:solidFill>
                </a:rPr>
                <a:t>Not Balanced!</a:t>
              </a:r>
            </a:p>
          </p:txBody>
        </p:sp>
      </p:grpSp>
      <p:sp>
        <p:nvSpPr>
          <p:cNvPr id="86" name="TextBox 85">
            <a:extLst>
              <a:ext uri="{FF2B5EF4-FFF2-40B4-BE49-F238E27FC236}">
                <a16:creationId xmlns:a16="http://schemas.microsoft.com/office/drawing/2014/main" id="{332A8D37-07D5-A856-789A-5F4ED4200F91}"/>
              </a:ext>
            </a:extLst>
          </p:cNvPr>
          <p:cNvSpPr txBox="1"/>
          <p:nvPr/>
        </p:nvSpPr>
        <p:spPr>
          <a:xfrm>
            <a:off x="8788240" y="139988"/>
            <a:ext cx="773289" cy="369332"/>
          </a:xfrm>
          <a:prstGeom prst="rect">
            <a:avLst/>
          </a:prstGeom>
          <a:noFill/>
        </p:spPr>
        <p:txBody>
          <a:bodyPr wrap="none" rtlCol="0">
            <a:spAutoFit/>
          </a:bodyPr>
          <a:lstStyle/>
          <a:p>
            <a:r>
              <a:rPr lang="en-US" dirty="0"/>
              <a:t>Tree B</a:t>
            </a:r>
          </a:p>
        </p:txBody>
      </p:sp>
      <p:grpSp>
        <p:nvGrpSpPr>
          <p:cNvPr id="78" name="Group 77" descr="A binary tree. That is structured as follows:&#10;&#10;root: 9, with left child 3 and right child 10&#10;3: left child is 1, right child is 6&#10;1: left child is 0, it has no right child&#10;0: has no children&#10;6: left child is 5, it has no right child&#10;5: has no children&#10;10: it has no left child, right child is 16&#10;16: has no children&#10;&#10;This is a valid AVL tree because every node's subtrees heights differ by 1 or less.">
            <a:extLst>
              <a:ext uri="{FF2B5EF4-FFF2-40B4-BE49-F238E27FC236}">
                <a16:creationId xmlns:a16="http://schemas.microsoft.com/office/drawing/2014/main" id="{1E37061A-60C7-4701-9834-2A4004175503}"/>
              </a:ext>
            </a:extLst>
          </p:cNvPr>
          <p:cNvGrpSpPr/>
          <p:nvPr/>
        </p:nvGrpSpPr>
        <p:grpSpPr>
          <a:xfrm>
            <a:off x="7614255" y="194375"/>
            <a:ext cx="4075955" cy="2807290"/>
            <a:chOff x="7614255" y="194375"/>
            <a:chExt cx="4075955" cy="2807290"/>
          </a:xfrm>
        </p:grpSpPr>
        <p:grpSp>
          <p:nvGrpSpPr>
            <p:cNvPr id="24" name="Group 23">
              <a:extLst>
                <a:ext uri="{FF2B5EF4-FFF2-40B4-BE49-F238E27FC236}">
                  <a16:creationId xmlns:a16="http://schemas.microsoft.com/office/drawing/2014/main" id="{6BA6A0AB-BF20-925F-794F-2D27E92D60A3}"/>
                </a:ext>
              </a:extLst>
            </p:cNvPr>
            <p:cNvGrpSpPr/>
            <p:nvPr/>
          </p:nvGrpSpPr>
          <p:grpSpPr>
            <a:xfrm>
              <a:off x="7614255" y="194375"/>
              <a:ext cx="4036614" cy="2762801"/>
              <a:chOff x="8079280" y="365125"/>
              <a:chExt cx="4036614" cy="2762801"/>
            </a:xfrm>
          </p:grpSpPr>
          <p:grpSp>
            <p:nvGrpSpPr>
              <p:cNvPr id="25" name="Group 24">
                <a:extLst>
                  <a:ext uri="{FF2B5EF4-FFF2-40B4-BE49-F238E27FC236}">
                    <a16:creationId xmlns:a16="http://schemas.microsoft.com/office/drawing/2014/main" id="{6786FF62-F6D6-4AB0-63B1-19DE33ED1E87}"/>
                  </a:ext>
                </a:extLst>
              </p:cNvPr>
              <p:cNvGrpSpPr/>
              <p:nvPr/>
            </p:nvGrpSpPr>
            <p:grpSpPr>
              <a:xfrm>
                <a:off x="8079280" y="365125"/>
                <a:ext cx="4036614" cy="2762801"/>
                <a:chOff x="5413263" y="1203158"/>
                <a:chExt cx="4036614" cy="2762801"/>
              </a:xfrm>
            </p:grpSpPr>
            <p:grpSp>
              <p:nvGrpSpPr>
                <p:cNvPr id="30" name="Group 29">
                  <a:extLst>
                    <a:ext uri="{FF2B5EF4-FFF2-40B4-BE49-F238E27FC236}">
                      <a16:creationId xmlns:a16="http://schemas.microsoft.com/office/drawing/2014/main" id="{56F58DAB-C197-6360-7792-F578DFA7E536}"/>
                    </a:ext>
                  </a:extLst>
                </p:cNvPr>
                <p:cNvGrpSpPr/>
                <p:nvPr/>
              </p:nvGrpSpPr>
              <p:grpSpPr>
                <a:xfrm>
                  <a:off x="5413263" y="1203158"/>
                  <a:ext cx="4036614" cy="2762801"/>
                  <a:chOff x="131609" y="2379747"/>
                  <a:chExt cx="4036614" cy="2762801"/>
                </a:xfrm>
              </p:grpSpPr>
              <p:sp>
                <p:nvSpPr>
                  <p:cNvPr id="33" name="Oval 32">
                    <a:extLst>
                      <a:ext uri="{FF2B5EF4-FFF2-40B4-BE49-F238E27FC236}">
                        <a16:creationId xmlns:a16="http://schemas.microsoft.com/office/drawing/2014/main" id="{69115BD3-5BCE-B86B-CEDE-A190E067D47D}"/>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34" name="Oval 33">
                    <a:extLst>
                      <a:ext uri="{FF2B5EF4-FFF2-40B4-BE49-F238E27FC236}">
                        <a16:creationId xmlns:a16="http://schemas.microsoft.com/office/drawing/2014/main" id="{9E149999-AFCF-543E-455B-570A6FC2658F}"/>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5" name="Oval 34">
                    <a:extLst>
                      <a:ext uri="{FF2B5EF4-FFF2-40B4-BE49-F238E27FC236}">
                        <a16:creationId xmlns:a16="http://schemas.microsoft.com/office/drawing/2014/main" id="{6AE5E0AD-CF4B-75E9-8C7A-1159214213B2}"/>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36" name="Oval 35">
                    <a:extLst>
                      <a:ext uri="{FF2B5EF4-FFF2-40B4-BE49-F238E27FC236}">
                        <a16:creationId xmlns:a16="http://schemas.microsoft.com/office/drawing/2014/main" id="{2356BE8D-1484-5304-6C54-3B0276AF5746}"/>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7" name="Oval 36">
                    <a:extLst>
                      <a:ext uri="{FF2B5EF4-FFF2-40B4-BE49-F238E27FC236}">
                        <a16:creationId xmlns:a16="http://schemas.microsoft.com/office/drawing/2014/main" id="{E3A28B2C-E186-AFBC-3022-1095BFF9005F}"/>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38" name="Oval 37">
                    <a:extLst>
                      <a:ext uri="{FF2B5EF4-FFF2-40B4-BE49-F238E27FC236}">
                        <a16:creationId xmlns:a16="http://schemas.microsoft.com/office/drawing/2014/main" id="{F91423AC-490C-ED5F-6778-5EF4A3D8BEF1}"/>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39" name="Straight Connector 38">
                    <a:extLst>
                      <a:ext uri="{FF2B5EF4-FFF2-40B4-BE49-F238E27FC236}">
                        <a16:creationId xmlns:a16="http://schemas.microsoft.com/office/drawing/2014/main" id="{90C38827-1B3A-AD9B-2266-17B3171DE310}"/>
                      </a:ext>
                    </a:extLst>
                  </p:cNvPr>
                  <p:cNvCxnSpPr>
                    <a:cxnSpLocks/>
                    <a:stCxn id="33" idx="3"/>
                    <a:endCxn id="3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C2D549-98FB-09D6-AE7F-6AA96FB9BD42}"/>
                      </a:ext>
                    </a:extLst>
                  </p:cNvPr>
                  <p:cNvCxnSpPr>
                    <a:cxnSpLocks/>
                    <a:stCxn id="33" idx="5"/>
                    <a:endCxn id="3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87537CA-491A-AE5D-6C08-132A9DA4621D}"/>
                      </a:ext>
                    </a:extLst>
                  </p:cNvPr>
                  <p:cNvCxnSpPr>
                    <a:stCxn id="36" idx="7"/>
                    <a:endCxn id="3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2F2FC09-4878-915E-1827-D0EC57964BEC}"/>
                      </a:ext>
                    </a:extLst>
                  </p:cNvPr>
                  <p:cNvCxnSpPr>
                    <a:cxnSpLocks/>
                    <a:stCxn id="38" idx="7"/>
                    <a:endCxn id="3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0D29E7C-C59F-7989-CAFB-CA149089DC40}"/>
                      </a:ext>
                    </a:extLst>
                  </p:cNvPr>
                  <p:cNvCxnSpPr>
                    <a:stCxn id="37" idx="1"/>
                    <a:endCxn id="3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01B77C09-C96B-745A-4F9F-9816478FEE70}"/>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2" name="Straight Connector 31">
                  <a:extLst>
                    <a:ext uri="{FF2B5EF4-FFF2-40B4-BE49-F238E27FC236}">
                      <a16:creationId xmlns:a16="http://schemas.microsoft.com/office/drawing/2014/main" id="{1B79A0CC-58EA-461C-94F0-2324BAEC3BC1}"/>
                    </a:ext>
                  </a:extLst>
                </p:cNvPr>
                <p:cNvCxnSpPr>
                  <a:cxnSpLocks/>
                  <a:stCxn id="31" idx="1"/>
                  <a:endCxn id="3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a:extLst>
                  <a:ext uri="{FF2B5EF4-FFF2-40B4-BE49-F238E27FC236}">
                    <a16:creationId xmlns:a16="http://schemas.microsoft.com/office/drawing/2014/main" id="{0ACDDAB4-B0E8-E567-6D19-E26A38AA55B0}"/>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28" name="Straight Connector 27">
                <a:extLst>
                  <a:ext uri="{FF2B5EF4-FFF2-40B4-BE49-F238E27FC236}">
                    <a16:creationId xmlns:a16="http://schemas.microsoft.com/office/drawing/2014/main" id="{A77FC101-7DC5-436B-E430-9BF018FEA965}"/>
                  </a:ext>
                </a:extLst>
              </p:cNvPr>
              <p:cNvCxnSpPr>
                <a:cxnSpLocks/>
                <a:stCxn id="26" idx="7"/>
                <a:endCxn id="3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0ABD1AC7-858A-D0A4-7B32-D9B1FB0CBE70}"/>
                </a:ext>
              </a:extLst>
            </p:cNvPr>
            <p:cNvSpPr txBox="1"/>
            <p:nvPr/>
          </p:nvSpPr>
          <p:spPr>
            <a:xfrm>
              <a:off x="10264820" y="2540000"/>
              <a:ext cx="1425390" cy="461665"/>
            </a:xfrm>
            <a:prstGeom prst="rect">
              <a:avLst/>
            </a:prstGeom>
            <a:noFill/>
          </p:spPr>
          <p:txBody>
            <a:bodyPr wrap="none" rtlCol="0">
              <a:spAutoFit/>
            </a:bodyPr>
            <a:lstStyle/>
            <a:p>
              <a:r>
                <a:rPr lang="en-US" sz="2400" dirty="0">
                  <a:solidFill>
                    <a:srgbClr val="FF0000"/>
                  </a:solidFill>
                </a:rPr>
                <a:t>Balanced!</a:t>
              </a:r>
            </a:p>
          </p:txBody>
        </p:sp>
      </p:grpSp>
      <p:sp>
        <p:nvSpPr>
          <p:cNvPr id="87" name="TextBox 86">
            <a:extLst>
              <a:ext uri="{FF2B5EF4-FFF2-40B4-BE49-F238E27FC236}">
                <a16:creationId xmlns:a16="http://schemas.microsoft.com/office/drawing/2014/main" id="{4E45730B-EF17-BAB7-3C19-F9BA6DF08760}"/>
              </a:ext>
            </a:extLst>
          </p:cNvPr>
          <p:cNvSpPr txBox="1"/>
          <p:nvPr/>
        </p:nvSpPr>
        <p:spPr>
          <a:xfrm>
            <a:off x="154337" y="3768503"/>
            <a:ext cx="766877" cy="369332"/>
          </a:xfrm>
          <a:prstGeom prst="rect">
            <a:avLst/>
          </a:prstGeom>
          <a:noFill/>
        </p:spPr>
        <p:txBody>
          <a:bodyPr wrap="none" rtlCol="0">
            <a:spAutoFit/>
          </a:bodyPr>
          <a:lstStyle/>
          <a:p>
            <a:r>
              <a:rPr lang="en-US" dirty="0"/>
              <a:t>Tree C</a:t>
            </a:r>
          </a:p>
        </p:txBody>
      </p:sp>
      <p:grpSp>
        <p:nvGrpSpPr>
          <p:cNvPr id="72" name="Group 71" descr="A binary tree. That is structured as follows:&#10;&#10;root: 9, with left child 3 and right child 10&#10;3: has no left child, right child is 6&#10;6: left child is 5, it has no right child&#10;5: has no children&#10;10: it has no left child, right child is 16&#10;16: has no children&#10;&#10;This is not a valid AVL tree because the left subtree of 3 has height -1 and the right subtree has height 1, making for a difference of more than 1. We say that the node 3 is a &quot;problem node&quot; because its subtrees are not balanced.">
            <a:extLst>
              <a:ext uri="{FF2B5EF4-FFF2-40B4-BE49-F238E27FC236}">
                <a16:creationId xmlns:a16="http://schemas.microsoft.com/office/drawing/2014/main" id="{BB617E96-D7D3-4146-AAE2-E8FDC5F5BFC1}"/>
              </a:ext>
            </a:extLst>
          </p:cNvPr>
          <p:cNvGrpSpPr/>
          <p:nvPr/>
        </p:nvGrpSpPr>
        <p:grpSpPr>
          <a:xfrm>
            <a:off x="950879" y="3544785"/>
            <a:ext cx="2948081" cy="2795040"/>
            <a:chOff x="950879" y="3544785"/>
            <a:chExt cx="2948081" cy="2795040"/>
          </a:xfrm>
        </p:grpSpPr>
        <p:grpSp>
          <p:nvGrpSpPr>
            <p:cNvPr id="62" name="Group 61">
              <a:extLst>
                <a:ext uri="{FF2B5EF4-FFF2-40B4-BE49-F238E27FC236}">
                  <a16:creationId xmlns:a16="http://schemas.microsoft.com/office/drawing/2014/main" id="{BC7A89FB-08E8-642E-B3EF-9AC6FE527A42}"/>
                </a:ext>
              </a:extLst>
            </p:cNvPr>
            <p:cNvGrpSpPr/>
            <p:nvPr/>
          </p:nvGrpSpPr>
          <p:grpSpPr>
            <a:xfrm>
              <a:off x="950879" y="3544785"/>
              <a:ext cx="2612151" cy="2757506"/>
              <a:chOff x="9503743" y="365125"/>
              <a:chExt cx="2612151" cy="2757506"/>
            </a:xfrm>
          </p:grpSpPr>
          <p:grpSp>
            <p:nvGrpSpPr>
              <p:cNvPr id="63" name="Group 62">
                <a:extLst>
                  <a:ext uri="{FF2B5EF4-FFF2-40B4-BE49-F238E27FC236}">
                    <a16:creationId xmlns:a16="http://schemas.microsoft.com/office/drawing/2014/main" id="{A56BC58F-7B20-46E4-E4A9-389677C91272}"/>
                  </a:ext>
                </a:extLst>
              </p:cNvPr>
              <p:cNvGrpSpPr/>
              <p:nvPr/>
            </p:nvGrpSpPr>
            <p:grpSpPr>
              <a:xfrm>
                <a:off x="9503743" y="365125"/>
                <a:ext cx="2612151" cy="1930319"/>
                <a:chOff x="6837726" y="1203158"/>
                <a:chExt cx="2612151" cy="1930319"/>
              </a:xfrm>
            </p:grpSpPr>
            <p:grpSp>
              <p:nvGrpSpPr>
                <p:cNvPr id="66" name="Group 65">
                  <a:extLst>
                    <a:ext uri="{FF2B5EF4-FFF2-40B4-BE49-F238E27FC236}">
                      <a16:creationId xmlns:a16="http://schemas.microsoft.com/office/drawing/2014/main" id="{FD895E71-8E91-0BD6-98EC-AC78CC386D60}"/>
                    </a:ext>
                  </a:extLst>
                </p:cNvPr>
                <p:cNvGrpSpPr/>
                <p:nvPr/>
              </p:nvGrpSpPr>
              <p:grpSpPr>
                <a:xfrm>
                  <a:off x="6837726" y="1203158"/>
                  <a:ext cx="2612151" cy="1930319"/>
                  <a:chOff x="1556072" y="2379747"/>
                  <a:chExt cx="2612151" cy="1930319"/>
                </a:xfrm>
              </p:grpSpPr>
              <p:sp>
                <p:nvSpPr>
                  <p:cNvPr id="69" name="Oval 68">
                    <a:extLst>
                      <a:ext uri="{FF2B5EF4-FFF2-40B4-BE49-F238E27FC236}">
                        <a16:creationId xmlns:a16="http://schemas.microsoft.com/office/drawing/2014/main" id="{497ED62B-A82D-0F21-7D3A-41097C01E50D}"/>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70" name="Oval 69">
                    <a:extLst>
                      <a:ext uri="{FF2B5EF4-FFF2-40B4-BE49-F238E27FC236}">
                        <a16:creationId xmlns:a16="http://schemas.microsoft.com/office/drawing/2014/main" id="{FC9EA922-3ADA-822B-7B90-74B530637BFF}"/>
                      </a:ext>
                    </a:extLst>
                  </p:cNvPr>
                  <p:cNvSpPr/>
                  <p:nvPr/>
                </p:nvSpPr>
                <p:spPr>
                  <a:xfrm>
                    <a:off x="1556072" y="3043035"/>
                    <a:ext cx="612511" cy="61251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71" name="Oval 70">
                    <a:extLst>
                      <a:ext uri="{FF2B5EF4-FFF2-40B4-BE49-F238E27FC236}">
                        <a16:creationId xmlns:a16="http://schemas.microsoft.com/office/drawing/2014/main" id="{2B9142CE-593B-1D9A-915D-AB273E67B10D}"/>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73" name="Oval 72">
                    <a:extLst>
                      <a:ext uri="{FF2B5EF4-FFF2-40B4-BE49-F238E27FC236}">
                        <a16:creationId xmlns:a16="http://schemas.microsoft.com/office/drawing/2014/main" id="{C98E5B71-1C38-F289-235A-C1F00BB825D5}"/>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75" name="Straight Connector 74">
                    <a:extLst>
                      <a:ext uri="{FF2B5EF4-FFF2-40B4-BE49-F238E27FC236}">
                        <a16:creationId xmlns:a16="http://schemas.microsoft.com/office/drawing/2014/main" id="{26275589-EE23-A1B9-6728-6A2973866D68}"/>
                      </a:ext>
                    </a:extLst>
                  </p:cNvPr>
                  <p:cNvCxnSpPr>
                    <a:cxnSpLocks/>
                    <a:stCxn id="69" idx="3"/>
                    <a:endCxn id="70"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E202C90-7DF1-73FA-B13B-1C3139CC6CE7}"/>
                      </a:ext>
                    </a:extLst>
                  </p:cNvPr>
                  <p:cNvCxnSpPr>
                    <a:cxnSpLocks/>
                    <a:stCxn id="69" idx="5"/>
                    <a:endCxn id="71"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B9A0D4A-668D-0DDF-D8F3-E922BA9AA868}"/>
                      </a:ext>
                    </a:extLst>
                  </p:cNvPr>
                  <p:cNvCxnSpPr>
                    <a:stCxn id="73" idx="1"/>
                    <a:endCxn id="71"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7" name="Oval 66">
                  <a:extLst>
                    <a:ext uri="{FF2B5EF4-FFF2-40B4-BE49-F238E27FC236}">
                      <a16:creationId xmlns:a16="http://schemas.microsoft.com/office/drawing/2014/main" id="{F5C51FAB-C430-D174-7366-A52A4AD36665}"/>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68" name="Straight Connector 67">
                  <a:extLst>
                    <a:ext uri="{FF2B5EF4-FFF2-40B4-BE49-F238E27FC236}">
                      <a16:creationId xmlns:a16="http://schemas.microsoft.com/office/drawing/2014/main" id="{F336F9DD-D10A-0DF8-9F2F-FAFE89DBF406}"/>
                    </a:ext>
                  </a:extLst>
                </p:cNvPr>
                <p:cNvCxnSpPr>
                  <a:cxnSpLocks/>
                  <a:stCxn id="67" idx="1"/>
                  <a:endCxn id="70"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Oval 63">
                <a:extLst>
                  <a:ext uri="{FF2B5EF4-FFF2-40B4-BE49-F238E27FC236}">
                    <a16:creationId xmlns:a16="http://schemas.microsoft.com/office/drawing/2014/main" id="{C91A308E-3459-0E58-45D3-7B81CC98A080}"/>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65" name="Straight Connector 64">
                <a:extLst>
                  <a:ext uri="{FF2B5EF4-FFF2-40B4-BE49-F238E27FC236}">
                    <a16:creationId xmlns:a16="http://schemas.microsoft.com/office/drawing/2014/main" id="{4B23422E-BC3B-EFAA-861F-264672211BB1}"/>
                  </a:ext>
                </a:extLst>
              </p:cNvPr>
              <p:cNvCxnSpPr>
                <a:cxnSpLocks/>
                <a:stCxn id="64" idx="7"/>
                <a:endCxn id="67"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5" name="TextBox 54">
              <a:extLst>
                <a:ext uri="{FF2B5EF4-FFF2-40B4-BE49-F238E27FC236}">
                  <a16:creationId xmlns:a16="http://schemas.microsoft.com/office/drawing/2014/main" id="{06C6E91A-33C1-8B28-B015-5FF36CEE5C4E}"/>
                </a:ext>
              </a:extLst>
            </p:cNvPr>
            <p:cNvSpPr txBox="1"/>
            <p:nvPr/>
          </p:nvSpPr>
          <p:spPr>
            <a:xfrm>
              <a:off x="1941373" y="5878160"/>
              <a:ext cx="1957587" cy="461665"/>
            </a:xfrm>
            <a:prstGeom prst="rect">
              <a:avLst/>
            </a:prstGeom>
            <a:noFill/>
          </p:spPr>
          <p:txBody>
            <a:bodyPr wrap="none" rtlCol="0">
              <a:spAutoFit/>
            </a:bodyPr>
            <a:lstStyle/>
            <a:p>
              <a:r>
                <a:rPr lang="en-US" sz="2400" dirty="0">
                  <a:solidFill>
                    <a:srgbClr val="FF0000"/>
                  </a:solidFill>
                </a:rPr>
                <a:t>Not Balanced!</a:t>
              </a:r>
            </a:p>
          </p:txBody>
        </p:sp>
      </p:grpSp>
      <p:sp>
        <p:nvSpPr>
          <p:cNvPr id="88" name="TextBox 87">
            <a:extLst>
              <a:ext uri="{FF2B5EF4-FFF2-40B4-BE49-F238E27FC236}">
                <a16:creationId xmlns:a16="http://schemas.microsoft.com/office/drawing/2014/main" id="{371E62FD-5A37-501E-5543-2B38AF30011F}"/>
              </a:ext>
            </a:extLst>
          </p:cNvPr>
          <p:cNvSpPr txBox="1"/>
          <p:nvPr/>
        </p:nvSpPr>
        <p:spPr>
          <a:xfrm>
            <a:off x="7291845" y="3730610"/>
            <a:ext cx="786113" cy="369332"/>
          </a:xfrm>
          <a:prstGeom prst="rect">
            <a:avLst/>
          </a:prstGeom>
          <a:noFill/>
        </p:spPr>
        <p:txBody>
          <a:bodyPr wrap="none" rtlCol="0">
            <a:spAutoFit/>
          </a:bodyPr>
          <a:lstStyle/>
          <a:p>
            <a:r>
              <a:rPr lang="en-US" dirty="0"/>
              <a:t>Tree D</a:t>
            </a:r>
          </a:p>
        </p:txBody>
      </p:sp>
      <p:grpSp>
        <p:nvGrpSpPr>
          <p:cNvPr id="81" name="Group 80" descr="A binary tree. That is structured as follows:&#10;&#10;root: 9, with left child 3 and right child 10&#10;3: left child is 1, right child is 6&#10;1: left child is 0, it has no right child&#10;0: has no children&#10;6: left child is 5, right child is 7&#10;5: has no children&#10;7: has no children&#10;10: it has no left child, right child is 16&#10;16: has no children&#10;&#10;This is a valid AVL tree because every node's subtrees heights differ by 1 or less.">
            <a:extLst>
              <a:ext uri="{FF2B5EF4-FFF2-40B4-BE49-F238E27FC236}">
                <a16:creationId xmlns:a16="http://schemas.microsoft.com/office/drawing/2014/main" id="{86A5A351-876F-BBB0-E7DD-06899F856BE1}"/>
              </a:ext>
            </a:extLst>
          </p:cNvPr>
          <p:cNvGrpSpPr/>
          <p:nvPr/>
        </p:nvGrpSpPr>
        <p:grpSpPr>
          <a:xfrm>
            <a:off x="6506103" y="3683299"/>
            <a:ext cx="5244950" cy="2762801"/>
            <a:chOff x="6506103" y="3683299"/>
            <a:chExt cx="5244950" cy="2762801"/>
          </a:xfrm>
        </p:grpSpPr>
        <p:grpSp>
          <p:nvGrpSpPr>
            <p:cNvPr id="4" name="Group 3">
              <a:extLst>
                <a:ext uri="{FF2B5EF4-FFF2-40B4-BE49-F238E27FC236}">
                  <a16:creationId xmlns:a16="http://schemas.microsoft.com/office/drawing/2014/main" id="{1D5F1A1C-6D12-F9F9-D102-FFD875307732}"/>
                </a:ext>
              </a:extLst>
            </p:cNvPr>
            <p:cNvGrpSpPr/>
            <p:nvPr/>
          </p:nvGrpSpPr>
          <p:grpSpPr>
            <a:xfrm>
              <a:off x="6506103" y="3683299"/>
              <a:ext cx="4036614" cy="2762801"/>
              <a:chOff x="8079280" y="365125"/>
              <a:chExt cx="4036614" cy="2762801"/>
            </a:xfrm>
          </p:grpSpPr>
          <p:grpSp>
            <p:nvGrpSpPr>
              <p:cNvPr id="5" name="Group 4">
                <a:extLst>
                  <a:ext uri="{FF2B5EF4-FFF2-40B4-BE49-F238E27FC236}">
                    <a16:creationId xmlns:a16="http://schemas.microsoft.com/office/drawing/2014/main" id="{5D1AE03F-B8F4-7F6C-458C-E3089094B6D9}"/>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54D0B1ED-72F2-7609-EECA-37564A256AE0}"/>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4FC26629-D4A4-4877-2A29-7D449684BB38}"/>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8A9CAA12-C15D-5899-FEDE-5C4E04EF67D9}"/>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BD3D70EA-D73F-D234-0A96-3521EC78E73F}"/>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16" name="Oval 15">
                    <a:extLst>
                      <a:ext uri="{FF2B5EF4-FFF2-40B4-BE49-F238E27FC236}">
                        <a16:creationId xmlns:a16="http://schemas.microsoft.com/office/drawing/2014/main" id="{2BF51135-79A2-6B7B-3EA4-6498001487E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8838633B-0DE2-4529-9896-F83D31001ADB}"/>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BCD958B8-43D7-AEE6-DC88-F7D944231450}"/>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E45CAB59-CED0-40B4-472F-9046412F8365}"/>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98A97B2-948F-2889-BA7D-8D456704AF00}"/>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5651DC2-88DA-C223-3269-422F3F18E96E}"/>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40EA64C-3F5E-953A-66B7-63F68B445995}"/>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883F182-A26D-9CCB-424D-0BFDC522939D}"/>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79BFD85F-7F13-DB15-EC9F-B23C23365BC5}"/>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96385CDC-5210-4D68-5162-A76E8976B400}"/>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615A614E-2567-2846-785D-40BA47A0CD8D}"/>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Oval 6">
                <a:extLst>
                  <a:ext uri="{FF2B5EF4-FFF2-40B4-BE49-F238E27FC236}">
                    <a16:creationId xmlns:a16="http://schemas.microsoft.com/office/drawing/2014/main" id="{AF65CF4E-37B9-80A6-B703-BD24F64EE94A}"/>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239BE171-0FA5-B93B-B646-5380FDCEFF1D}"/>
                  </a:ext>
                </a:extLst>
              </p:cNvPr>
              <p:cNvCxnSpPr>
                <a:cxnSpLocks/>
                <a:stCxn id="6" idx="7"/>
                <a:endCxn id="1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8035554-CB41-12BC-01C7-0EF1B51BF663}"/>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TextBox 26">
              <a:extLst>
                <a:ext uri="{FF2B5EF4-FFF2-40B4-BE49-F238E27FC236}">
                  <a16:creationId xmlns:a16="http://schemas.microsoft.com/office/drawing/2014/main" id="{B690DE21-C1A0-22E0-07FF-9216DF18BE03}"/>
                </a:ext>
              </a:extLst>
            </p:cNvPr>
            <p:cNvSpPr txBox="1"/>
            <p:nvPr/>
          </p:nvSpPr>
          <p:spPr>
            <a:xfrm>
              <a:off x="10325663" y="5840626"/>
              <a:ext cx="1425390" cy="461665"/>
            </a:xfrm>
            <a:prstGeom prst="rect">
              <a:avLst/>
            </a:prstGeom>
            <a:noFill/>
          </p:spPr>
          <p:txBody>
            <a:bodyPr wrap="none" rtlCol="0">
              <a:spAutoFit/>
            </a:bodyPr>
            <a:lstStyle/>
            <a:p>
              <a:r>
                <a:rPr lang="en-US" sz="2400" dirty="0">
                  <a:solidFill>
                    <a:srgbClr val="FF0000"/>
                  </a:solidFill>
                </a:rPr>
                <a:t>Balanced!</a:t>
              </a:r>
            </a:p>
          </p:txBody>
        </p:sp>
      </p:grpSp>
      <p:sp>
        <p:nvSpPr>
          <p:cNvPr id="82" name="Slide Number Placeholder 81">
            <a:extLst>
              <a:ext uri="{FF2B5EF4-FFF2-40B4-BE49-F238E27FC236}">
                <a16:creationId xmlns:a16="http://schemas.microsoft.com/office/drawing/2014/main" id="{A3FFDB0A-F79D-6BD1-F751-F3B350404F6E}"/>
              </a:ext>
            </a:extLst>
          </p:cNvPr>
          <p:cNvSpPr>
            <a:spLocks noGrp="1"/>
          </p:cNvSpPr>
          <p:nvPr>
            <p:ph type="sldNum" sz="quarter" idx="12"/>
          </p:nvPr>
        </p:nvSpPr>
        <p:spPr/>
        <p:txBody>
          <a:bodyPr/>
          <a:lstStyle/>
          <a:p>
            <a:fld id="{A94D5A7D-FFFE-410B-BEE5-702232F4B148}" type="slidenum">
              <a:rPr lang="en-US" smtClean="0"/>
              <a:t>27</a:t>
            </a:fld>
            <a:endParaRPr lang="en-US"/>
          </a:p>
        </p:txBody>
      </p:sp>
    </p:spTree>
    <p:extLst>
      <p:ext uri="{BB962C8B-B14F-4D97-AF65-F5344CB8AC3E}">
        <p14:creationId xmlns:p14="http://schemas.microsoft.com/office/powerpoint/2010/main" val="1698807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C746-9E0B-4BF1-07D4-D40FC8365373}"/>
              </a:ext>
            </a:extLst>
          </p:cNvPr>
          <p:cNvSpPr>
            <a:spLocks noGrp="1"/>
          </p:cNvSpPr>
          <p:nvPr>
            <p:ph type="title"/>
          </p:nvPr>
        </p:nvSpPr>
        <p:spPr/>
        <p:txBody>
          <a:bodyPr/>
          <a:lstStyle/>
          <a:p>
            <a:r>
              <a:rPr lang="en-US" dirty="0"/>
              <a:t>Using AVL Trees</a:t>
            </a:r>
          </a:p>
        </p:txBody>
      </p:sp>
      <p:sp>
        <p:nvSpPr>
          <p:cNvPr id="3" name="Content Placeholder 2">
            <a:extLst>
              <a:ext uri="{FF2B5EF4-FFF2-40B4-BE49-F238E27FC236}">
                <a16:creationId xmlns:a16="http://schemas.microsoft.com/office/drawing/2014/main" id="{DB8C3DFC-1CE9-ABD9-C43C-C9A23894BD27}"/>
              </a:ext>
            </a:extLst>
          </p:cNvPr>
          <p:cNvSpPr>
            <a:spLocks noGrp="1"/>
          </p:cNvSpPr>
          <p:nvPr>
            <p:ph idx="1"/>
          </p:nvPr>
        </p:nvSpPr>
        <p:spPr/>
        <p:txBody>
          <a:bodyPr/>
          <a:lstStyle/>
          <a:p>
            <a:r>
              <a:rPr lang="en-US" dirty="0"/>
              <a:t>Each node has:</a:t>
            </a:r>
          </a:p>
          <a:p>
            <a:pPr lvl="1"/>
            <a:r>
              <a:rPr lang="en-US" dirty="0"/>
              <a:t>Key</a:t>
            </a:r>
          </a:p>
          <a:p>
            <a:pPr lvl="1"/>
            <a:r>
              <a:rPr lang="en-US" dirty="0"/>
              <a:t>Value</a:t>
            </a:r>
          </a:p>
          <a:p>
            <a:pPr lvl="1"/>
            <a:r>
              <a:rPr lang="en-US" dirty="0"/>
              <a:t>Height</a:t>
            </a:r>
          </a:p>
          <a:p>
            <a:pPr lvl="1"/>
            <a:r>
              <a:rPr lang="en-US" dirty="0"/>
              <a:t>Left child</a:t>
            </a:r>
          </a:p>
          <a:p>
            <a:pPr lvl="1"/>
            <a:r>
              <a:rPr lang="en-US" dirty="0"/>
              <a:t>Right child</a:t>
            </a:r>
          </a:p>
        </p:txBody>
      </p:sp>
      <p:grpSp>
        <p:nvGrpSpPr>
          <p:cNvPr id="25" name="Group 24" descr="Thus far, to keep the slides clean, we have only showed the key for each node in our example trees. This diagram depicts all of the fields that an AVL tree node would have. In addition to the key we have the value for that key-value pair, the height of the node, a reference to the left child, and a reference to the right child.">
            <a:extLst>
              <a:ext uri="{FF2B5EF4-FFF2-40B4-BE49-F238E27FC236}">
                <a16:creationId xmlns:a16="http://schemas.microsoft.com/office/drawing/2014/main" id="{80267667-4D3F-7574-2195-24710EAA8D3E}"/>
              </a:ext>
            </a:extLst>
          </p:cNvPr>
          <p:cNvGrpSpPr/>
          <p:nvPr/>
        </p:nvGrpSpPr>
        <p:grpSpPr>
          <a:xfrm>
            <a:off x="3539383" y="893128"/>
            <a:ext cx="6543175" cy="5298673"/>
            <a:chOff x="3539383" y="893128"/>
            <a:chExt cx="6543175" cy="5298673"/>
          </a:xfrm>
        </p:grpSpPr>
        <p:grpSp>
          <p:nvGrpSpPr>
            <p:cNvPr id="4" name="Group 3">
              <a:extLst>
                <a:ext uri="{FF2B5EF4-FFF2-40B4-BE49-F238E27FC236}">
                  <a16:creationId xmlns:a16="http://schemas.microsoft.com/office/drawing/2014/main" id="{4958A99F-1847-D481-774A-4D5DC6C2A082}"/>
                </a:ext>
              </a:extLst>
            </p:cNvPr>
            <p:cNvGrpSpPr/>
            <p:nvPr/>
          </p:nvGrpSpPr>
          <p:grpSpPr>
            <a:xfrm>
              <a:off x="3539383" y="3429000"/>
              <a:ext cx="4036614" cy="2762801"/>
              <a:chOff x="8079280" y="365125"/>
              <a:chExt cx="4036614" cy="2762801"/>
            </a:xfrm>
          </p:grpSpPr>
          <p:grpSp>
            <p:nvGrpSpPr>
              <p:cNvPr id="5" name="Group 4">
                <a:extLst>
                  <a:ext uri="{FF2B5EF4-FFF2-40B4-BE49-F238E27FC236}">
                    <a16:creationId xmlns:a16="http://schemas.microsoft.com/office/drawing/2014/main" id="{349C7837-8FCE-03E5-B43B-D5786CA97DEC}"/>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528F52BD-A626-46F3-0B20-3B43E12338BE}"/>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D9902920-9B9B-F235-C92C-129C755D98B1}"/>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C1C89C41-C239-559E-18AD-16F32BAA8281}"/>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DD073998-69BD-852D-E52E-E4ABAC12EC09}"/>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sp>
                <p:nvSpPr>
                  <p:cNvPr id="16" name="Oval 15">
                    <a:extLst>
                      <a:ext uri="{FF2B5EF4-FFF2-40B4-BE49-F238E27FC236}">
                        <a16:creationId xmlns:a16="http://schemas.microsoft.com/office/drawing/2014/main" id="{67C3CEE6-E524-6DC2-066A-F19263E7A5FF}"/>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B2AB9C0D-005F-CB10-E03E-815B7F18034A}"/>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D9C9BF70-9C22-F8E9-51DC-724A3C055068}"/>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E74AED30-E541-52CC-7D47-5C935247ACA5}"/>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AEB5754-167C-FAB7-7842-075733047665}"/>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F9F1289-A234-47A9-98FA-5391A7849F50}"/>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2FDC785-9C50-940B-BC1D-6AC211CEF5F5}"/>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14ECBC6-29E7-0891-3C78-0BCCFF411029}"/>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E6C55E1D-9C78-D397-45F2-164276F161C5}"/>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04411E5F-8F50-D821-E798-A1FD5F1BF1E9}"/>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BA60367F-F5D8-42D7-D52B-D0D0E584C2ED}"/>
                  </a:ext>
                </a:extLst>
              </p:cNvPr>
              <p:cNvSpPr/>
              <p:nvPr/>
            </p:nvSpPr>
            <p:spPr>
              <a:xfrm>
                <a:off x="956823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Oval 6">
                <a:extLst>
                  <a:ext uri="{FF2B5EF4-FFF2-40B4-BE49-F238E27FC236}">
                    <a16:creationId xmlns:a16="http://schemas.microsoft.com/office/drawing/2014/main" id="{3085FB90-BCD8-0D52-466E-B3B448756507}"/>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DB15AD15-2F6E-6EE8-90BA-3900986D859E}"/>
                  </a:ext>
                </a:extLst>
              </p:cNvPr>
              <p:cNvCxnSpPr>
                <a:cxnSpLocks/>
                <a:stCxn id="6" idx="7"/>
                <a:endCxn id="11" idx="3"/>
              </p:cNvCxnSpPr>
              <p:nvPr/>
            </p:nvCxnSpPr>
            <p:spPr>
              <a:xfrm flipV="1">
                <a:off x="10091048" y="2205002"/>
                <a:ext cx="195959" cy="3948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107BD38-6042-9E3E-96FA-10756B9A3D16}"/>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53BFBD5E-6EA4-FD3F-C513-68CB7389664F}"/>
                </a:ext>
              </a:extLst>
            </p:cNvPr>
            <p:cNvSpPr/>
            <p:nvPr/>
          </p:nvSpPr>
          <p:spPr>
            <a:xfrm>
              <a:off x="7379046" y="893128"/>
              <a:ext cx="2703512" cy="270351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Key = 9</a:t>
              </a:r>
            </a:p>
            <a:p>
              <a:pPr algn="ctr"/>
              <a:r>
                <a:rPr lang="en-US" dirty="0">
                  <a:solidFill>
                    <a:schemeClr val="tx1"/>
                  </a:solidFill>
                </a:rPr>
                <a:t>Value = “blue”</a:t>
              </a:r>
            </a:p>
            <a:p>
              <a:pPr algn="ctr"/>
              <a:r>
                <a:rPr lang="en-US" dirty="0">
                  <a:solidFill>
                    <a:schemeClr val="tx1"/>
                  </a:solidFill>
                </a:rPr>
                <a:t>Height = 3</a:t>
              </a:r>
            </a:p>
            <a:p>
              <a:pPr algn="ctr"/>
              <a:r>
                <a:rPr lang="en-US" dirty="0">
                  <a:solidFill>
                    <a:schemeClr val="tx1"/>
                  </a:solidFill>
                </a:rPr>
                <a:t>Left = Node 3</a:t>
              </a:r>
            </a:p>
            <a:p>
              <a:pPr algn="ctr"/>
              <a:r>
                <a:rPr lang="en-US" dirty="0">
                  <a:solidFill>
                    <a:schemeClr val="tx1"/>
                  </a:solidFill>
                </a:rPr>
                <a:t>Right = Node 10</a:t>
              </a:r>
            </a:p>
          </p:txBody>
        </p:sp>
        <p:cxnSp>
          <p:nvCxnSpPr>
            <p:cNvPr id="26" name="Straight Connector 25">
              <a:extLst>
                <a:ext uri="{FF2B5EF4-FFF2-40B4-BE49-F238E27FC236}">
                  <a16:creationId xmlns:a16="http://schemas.microsoft.com/office/drawing/2014/main" id="{1B113039-E331-7A90-AF46-D6AE59F8D33D}"/>
                </a:ext>
              </a:extLst>
            </p:cNvPr>
            <p:cNvCxnSpPr>
              <a:cxnSpLocks/>
              <a:stCxn id="13" idx="1"/>
              <a:endCxn id="24" idx="1"/>
            </p:cNvCxnSpPr>
            <p:nvPr/>
          </p:nvCxnSpPr>
          <p:spPr>
            <a:xfrm flipV="1">
              <a:off x="5756837" y="1289048"/>
              <a:ext cx="2018129" cy="2229652"/>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7679B63-6FB9-9E76-66BB-7076A2014A3F}"/>
                </a:ext>
              </a:extLst>
            </p:cNvPr>
            <p:cNvCxnSpPr>
              <a:cxnSpLocks/>
              <a:stCxn id="13" idx="4"/>
              <a:endCxn id="24" idx="4"/>
            </p:cNvCxnSpPr>
            <p:nvPr/>
          </p:nvCxnSpPr>
          <p:spPr>
            <a:xfrm flipV="1">
              <a:off x="5973393" y="3596640"/>
              <a:ext cx="2757409" cy="444871"/>
            </a:xfrm>
            <a:prstGeom prst="line">
              <a:avLst/>
            </a:prstGeom>
            <a:ln>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7" name="Slide Number Placeholder 26">
            <a:extLst>
              <a:ext uri="{FF2B5EF4-FFF2-40B4-BE49-F238E27FC236}">
                <a16:creationId xmlns:a16="http://schemas.microsoft.com/office/drawing/2014/main" id="{131F7BA0-70A1-4C6E-482A-4DCBC364C970}"/>
              </a:ext>
            </a:extLst>
          </p:cNvPr>
          <p:cNvSpPr>
            <a:spLocks noGrp="1"/>
          </p:cNvSpPr>
          <p:nvPr>
            <p:ph type="sldNum" sz="quarter" idx="12"/>
          </p:nvPr>
        </p:nvSpPr>
        <p:spPr/>
        <p:txBody>
          <a:bodyPr/>
          <a:lstStyle/>
          <a:p>
            <a:fld id="{A94D5A7D-FFFE-410B-BEE5-702232F4B148}" type="slidenum">
              <a:rPr lang="en-US" smtClean="0"/>
              <a:t>28</a:t>
            </a:fld>
            <a:endParaRPr lang="en-US"/>
          </a:p>
        </p:txBody>
      </p:sp>
    </p:spTree>
    <p:extLst>
      <p:ext uri="{BB962C8B-B14F-4D97-AF65-F5344CB8AC3E}">
        <p14:creationId xmlns:p14="http://schemas.microsoft.com/office/powerpoint/2010/main" val="2833956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4F648-E67F-3270-9ABE-65A95085E879}"/>
              </a:ext>
            </a:extLst>
          </p:cNvPr>
          <p:cNvSpPr>
            <a:spLocks noGrp="1"/>
          </p:cNvSpPr>
          <p:nvPr>
            <p:ph type="title"/>
          </p:nvPr>
        </p:nvSpPr>
        <p:spPr/>
        <p:txBody>
          <a:bodyPr/>
          <a:lstStyle/>
          <a:p>
            <a:r>
              <a:rPr lang="en-US" dirty="0"/>
              <a:t>Inserting into an AVL Tree</a:t>
            </a:r>
          </a:p>
        </p:txBody>
      </p:sp>
      <p:sp>
        <p:nvSpPr>
          <p:cNvPr id="3" name="Content Placeholder 2">
            <a:extLst>
              <a:ext uri="{FF2B5EF4-FFF2-40B4-BE49-F238E27FC236}">
                <a16:creationId xmlns:a16="http://schemas.microsoft.com/office/drawing/2014/main" id="{4D0DC7C8-A176-31A9-28EA-8DF97A719FCE}"/>
              </a:ext>
            </a:extLst>
          </p:cNvPr>
          <p:cNvSpPr>
            <a:spLocks noGrp="1"/>
          </p:cNvSpPr>
          <p:nvPr>
            <p:ph idx="1"/>
          </p:nvPr>
        </p:nvSpPr>
        <p:spPr/>
        <p:txBody>
          <a:bodyPr/>
          <a:lstStyle/>
          <a:p>
            <a:r>
              <a:rPr lang="en-US" dirty="0"/>
              <a:t>Starts out the same way as BST:</a:t>
            </a:r>
          </a:p>
          <a:p>
            <a:pPr lvl="1"/>
            <a:r>
              <a:rPr lang="en-US" dirty="0"/>
              <a:t>“Find” where the new node should go</a:t>
            </a:r>
          </a:p>
          <a:p>
            <a:pPr lvl="1"/>
            <a:r>
              <a:rPr lang="en-US" dirty="0"/>
              <a:t>Put it in the correct place (it will be a leaf)</a:t>
            </a:r>
          </a:p>
          <a:p>
            <a:r>
              <a:rPr lang="en-US" dirty="0"/>
              <a:t>Next check the balance</a:t>
            </a:r>
          </a:p>
          <a:p>
            <a:pPr lvl="1"/>
            <a:r>
              <a:rPr lang="en-US" dirty="0"/>
              <a:t>If the tree is still balanced, you’re done!</a:t>
            </a:r>
          </a:p>
          <a:p>
            <a:pPr lvl="1"/>
            <a:r>
              <a:rPr lang="en-US" dirty="0"/>
              <a:t>Otherwise we need to do rotations</a:t>
            </a:r>
          </a:p>
        </p:txBody>
      </p:sp>
      <p:sp>
        <p:nvSpPr>
          <p:cNvPr id="4" name="Slide Number Placeholder 3">
            <a:extLst>
              <a:ext uri="{FF2B5EF4-FFF2-40B4-BE49-F238E27FC236}">
                <a16:creationId xmlns:a16="http://schemas.microsoft.com/office/drawing/2014/main" id="{E81FCA29-7461-F1D6-A8A0-42F232CA2FEC}"/>
              </a:ext>
            </a:extLst>
          </p:cNvPr>
          <p:cNvSpPr>
            <a:spLocks noGrp="1"/>
          </p:cNvSpPr>
          <p:nvPr>
            <p:ph type="sldNum" sz="quarter" idx="12"/>
          </p:nvPr>
        </p:nvSpPr>
        <p:spPr/>
        <p:txBody>
          <a:bodyPr/>
          <a:lstStyle/>
          <a:p>
            <a:fld id="{A94D5A7D-FFFE-410B-BEE5-702232F4B148}" type="slidenum">
              <a:rPr lang="en-US" smtClean="0"/>
              <a:t>29</a:t>
            </a:fld>
            <a:endParaRPr lang="en-US"/>
          </a:p>
        </p:txBody>
      </p:sp>
    </p:spTree>
    <p:extLst>
      <p:ext uri="{BB962C8B-B14F-4D97-AF65-F5344CB8AC3E}">
        <p14:creationId xmlns:p14="http://schemas.microsoft.com/office/powerpoint/2010/main" val="2248741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Insert Example (Insert 10)</a:t>
            </a:r>
          </a:p>
        </p:txBody>
      </p:sp>
      <p:sp>
        <p:nvSpPr>
          <p:cNvPr id="24" name="Oval 23" descr="We will insert a new key-value pair with the key 10 into the AVL tree">
            <a:extLst>
              <a:ext uri="{FF2B5EF4-FFF2-40B4-BE49-F238E27FC236}">
                <a16:creationId xmlns:a16="http://schemas.microsoft.com/office/drawing/2014/main" id="{343823FD-4399-AFC7-649D-4594D6C04EC3}"/>
              </a:ext>
            </a:extLst>
          </p:cNvPr>
          <p:cNvSpPr/>
          <p:nvPr/>
        </p:nvSpPr>
        <p:spPr>
          <a:xfrm>
            <a:off x="1941981" y="195789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grpSp>
        <p:nvGrpSpPr>
          <p:cNvPr id="25" name="Group 24" descr="An AVL tree that is structured as follows:&#10;&#10;root: 9, with left child 3 and right child 11&#10;3: left child is 1, right child is 6&#10;1: left child is 0, right child is 2&#10;0: has no children&#10;2: has no children&#10;6: has no left child, right child is 7&#10;7: has no children&#10;11: it has no left child, right child is 16&#10;16: has no children">
            <a:extLst>
              <a:ext uri="{FF2B5EF4-FFF2-40B4-BE49-F238E27FC236}">
                <a16:creationId xmlns:a16="http://schemas.microsoft.com/office/drawing/2014/main" id="{9A09937D-E5F3-D019-530B-7A92F0280754}"/>
              </a:ext>
            </a:extLst>
          </p:cNvPr>
          <p:cNvGrpSpPr/>
          <p:nvPr/>
        </p:nvGrpSpPr>
        <p:grpSpPr>
          <a:xfrm>
            <a:off x="3933316" y="2022874"/>
            <a:ext cx="5529972" cy="2838317"/>
            <a:chOff x="7670573" y="340400"/>
            <a:chExt cx="5529972" cy="2838317"/>
          </a:xfrm>
        </p:grpSpPr>
        <p:grpSp>
          <p:nvGrpSpPr>
            <p:cNvPr id="26" name="Group 25">
              <a:extLst>
                <a:ext uri="{FF2B5EF4-FFF2-40B4-BE49-F238E27FC236}">
                  <a16:creationId xmlns:a16="http://schemas.microsoft.com/office/drawing/2014/main" id="{9C3CF9AB-9F73-CE56-ECC0-821520B6D007}"/>
                </a:ext>
              </a:extLst>
            </p:cNvPr>
            <p:cNvGrpSpPr/>
            <p:nvPr/>
          </p:nvGrpSpPr>
          <p:grpSpPr>
            <a:xfrm>
              <a:off x="7670573" y="340400"/>
              <a:ext cx="5529972" cy="2838317"/>
              <a:chOff x="5004556" y="1178433"/>
              <a:chExt cx="5529972" cy="2838317"/>
            </a:xfrm>
          </p:grpSpPr>
          <p:grpSp>
            <p:nvGrpSpPr>
              <p:cNvPr id="31" name="Group 30">
                <a:extLst>
                  <a:ext uri="{FF2B5EF4-FFF2-40B4-BE49-F238E27FC236}">
                    <a16:creationId xmlns:a16="http://schemas.microsoft.com/office/drawing/2014/main" id="{2E641959-57F1-A5D6-D64A-7E1F2F411725}"/>
                  </a:ext>
                </a:extLst>
              </p:cNvPr>
              <p:cNvGrpSpPr/>
              <p:nvPr/>
            </p:nvGrpSpPr>
            <p:grpSpPr>
              <a:xfrm>
                <a:off x="5004556" y="1178433"/>
                <a:ext cx="5529972" cy="2838317"/>
                <a:chOff x="-277098" y="2355022"/>
                <a:chExt cx="5529972" cy="2838317"/>
              </a:xfrm>
            </p:grpSpPr>
            <p:sp>
              <p:nvSpPr>
                <p:cNvPr id="34" name="Oval 33">
                  <a:extLst>
                    <a:ext uri="{FF2B5EF4-FFF2-40B4-BE49-F238E27FC236}">
                      <a16:creationId xmlns:a16="http://schemas.microsoft.com/office/drawing/2014/main" id="{E0B26C9B-5408-C183-74CF-17A2C191F544}"/>
                    </a:ext>
                  </a:extLst>
                </p:cNvPr>
                <p:cNvSpPr/>
                <p:nvPr/>
              </p:nvSpPr>
              <p:spPr>
                <a:xfrm>
                  <a:off x="2622408" y="2355022"/>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35" name="Oval 34">
                  <a:extLst>
                    <a:ext uri="{FF2B5EF4-FFF2-40B4-BE49-F238E27FC236}">
                      <a16:creationId xmlns:a16="http://schemas.microsoft.com/office/drawing/2014/main" id="{D1D87951-98E5-8B68-5B32-53881174B3CA}"/>
                    </a:ext>
                  </a:extLst>
                </p:cNvPr>
                <p:cNvSpPr/>
                <p:nvPr/>
              </p:nvSpPr>
              <p:spPr>
                <a:xfrm>
                  <a:off x="1339516" y="303961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6" name="Oval 35">
                  <a:extLst>
                    <a:ext uri="{FF2B5EF4-FFF2-40B4-BE49-F238E27FC236}">
                      <a16:creationId xmlns:a16="http://schemas.microsoft.com/office/drawing/2014/main" id="{7A231894-7ABB-1CCE-DB1B-2CCA89E0F42A}"/>
                    </a:ext>
                  </a:extLst>
                </p:cNvPr>
                <p:cNvSpPr/>
                <p:nvPr/>
              </p:nvSpPr>
              <p:spPr>
                <a:xfrm>
                  <a:off x="3895772" y="289063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37" name="Oval 36">
                  <a:extLst>
                    <a:ext uri="{FF2B5EF4-FFF2-40B4-BE49-F238E27FC236}">
                      <a16:creationId xmlns:a16="http://schemas.microsoft.com/office/drawing/2014/main" id="{D9A67541-A9FD-4C8C-787E-BADB8E57B97C}"/>
                    </a:ext>
                  </a:extLst>
                </p:cNvPr>
                <p:cNvSpPr/>
                <p:nvPr/>
              </p:nvSpPr>
              <p:spPr>
                <a:xfrm>
                  <a:off x="411645" y="385015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8" name="Oval 37">
                  <a:extLst>
                    <a:ext uri="{FF2B5EF4-FFF2-40B4-BE49-F238E27FC236}">
                      <a16:creationId xmlns:a16="http://schemas.microsoft.com/office/drawing/2014/main" id="{C8408EF0-E522-19E4-0E14-56CE513DC7E2}"/>
                    </a:ext>
                  </a:extLst>
                </p:cNvPr>
                <p:cNvSpPr/>
                <p:nvPr/>
              </p:nvSpPr>
              <p:spPr>
                <a:xfrm>
                  <a:off x="4640363" y="356242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39" name="Oval 38">
                  <a:extLst>
                    <a:ext uri="{FF2B5EF4-FFF2-40B4-BE49-F238E27FC236}">
                      <a16:creationId xmlns:a16="http://schemas.microsoft.com/office/drawing/2014/main" id="{093B0A94-C79F-9A6D-40B4-69747128026A}"/>
                    </a:ext>
                  </a:extLst>
                </p:cNvPr>
                <p:cNvSpPr/>
                <p:nvPr/>
              </p:nvSpPr>
              <p:spPr>
                <a:xfrm>
                  <a:off x="-277098" y="458082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40" name="Straight Connector 39">
                  <a:extLst>
                    <a:ext uri="{FF2B5EF4-FFF2-40B4-BE49-F238E27FC236}">
                      <a16:creationId xmlns:a16="http://schemas.microsoft.com/office/drawing/2014/main" id="{E1099560-4C15-3239-2340-87B6716CD622}"/>
                    </a:ext>
                  </a:extLst>
                </p:cNvPr>
                <p:cNvCxnSpPr>
                  <a:cxnSpLocks/>
                  <a:stCxn id="34" idx="3"/>
                  <a:endCxn id="35" idx="7"/>
                </p:cNvCxnSpPr>
                <p:nvPr/>
              </p:nvCxnSpPr>
              <p:spPr>
                <a:xfrm flipH="1">
                  <a:off x="1862327" y="2877833"/>
                  <a:ext cx="849781" cy="2514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5851001-F32E-C7EA-CA0A-E7DA8D38ACEB}"/>
                    </a:ext>
                  </a:extLst>
                </p:cNvPr>
                <p:cNvCxnSpPr>
                  <a:cxnSpLocks/>
                  <a:stCxn id="34" idx="5"/>
                  <a:endCxn id="36" idx="1"/>
                </p:cNvCxnSpPr>
                <p:nvPr/>
              </p:nvCxnSpPr>
              <p:spPr>
                <a:xfrm>
                  <a:off x="3145219" y="2877833"/>
                  <a:ext cx="840253" cy="1025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CA0DEC1-6E23-A49D-1D6D-2BC63400A91A}"/>
                    </a:ext>
                  </a:extLst>
                </p:cNvPr>
                <p:cNvCxnSpPr>
                  <a:stCxn id="37" idx="7"/>
                  <a:endCxn id="35" idx="3"/>
                </p:cNvCxnSpPr>
                <p:nvPr/>
              </p:nvCxnSpPr>
              <p:spPr>
                <a:xfrm flipV="1">
                  <a:off x="934456" y="3562426"/>
                  <a:ext cx="494760" cy="3774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9BB1F9E-86E7-0890-9EF8-C42D04BFD1CD}"/>
                    </a:ext>
                  </a:extLst>
                </p:cNvPr>
                <p:cNvCxnSpPr>
                  <a:cxnSpLocks/>
                  <a:stCxn id="39" idx="7"/>
                  <a:endCxn id="37" idx="3"/>
                </p:cNvCxnSpPr>
                <p:nvPr/>
              </p:nvCxnSpPr>
              <p:spPr>
                <a:xfrm flipV="1">
                  <a:off x="245713" y="4372962"/>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015FB79-7546-7518-3DA4-4F5FF4D0F4CE}"/>
                    </a:ext>
                  </a:extLst>
                </p:cNvPr>
                <p:cNvCxnSpPr>
                  <a:stCxn id="38" idx="1"/>
                  <a:endCxn id="36" idx="5"/>
                </p:cNvCxnSpPr>
                <p:nvPr/>
              </p:nvCxnSpPr>
              <p:spPr>
                <a:xfrm flipH="1" flipV="1">
                  <a:off x="4418583" y="3413447"/>
                  <a:ext cx="311480" cy="2386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Oval 31">
                <a:extLst>
                  <a:ext uri="{FF2B5EF4-FFF2-40B4-BE49-F238E27FC236}">
                    <a16:creationId xmlns:a16="http://schemas.microsoft.com/office/drawing/2014/main" id="{91223B37-4E68-3E4C-7455-07D7569E4B65}"/>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3" name="Straight Connector 32">
                <a:extLst>
                  <a:ext uri="{FF2B5EF4-FFF2-40B4-BE49-F238E27FC236}">
                    <a16:creationId xmlns:a16="http://schemas.microsoft.com/office/drawing/2014/main" id="{1991FAB1-8E77-1558-030F-17257C90BEC0}"/>
                  </a:ext>
                </a:extLst>
              </p:cNvPr>
              <p:cNvCxnSpPr>
                <a:cxnSpLocks/>
                <a:stCxn id="32" idx="1"/>
                <a:endCxn id="35" idx="5"/>
              </p:cNvCxnSpPr>
              <p:nvPr/>
            </p:nvCxnSpPr>
            <p:spPr>
              <a:xfrm flipH="1" flipV="1">
                <a:off x="7143981" y="2385837"/>
                <a:ext cx="477009" cy="224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7AA47EE7-C232-A1F3-F15F-0E1E9ECAF9EE}"/>
                </a:ext>
              </a:extLst>
            </p:cNvPr>
            <p:cNvSpPr/>
            <p:nvPr/>
          </p:nvSpPr>
          <p:spPr>
            <a:xfrm>
              <a:off x="9047770" y="256091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8" name="Oval 27">
              <a:extLst>
                <a:ext uri="{FF2B5EF4-FFF2-40B4-BE49-F238E27FC236}">
                  <a16:creationId xmlns:a16="http://schemas.microsoft.com/office/drawing/2014/main" id="{8FF8B556-BF39-9168-1287-2F7A38F0A6BA}"/>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9" name="Straight Connector 28">
              <a:extLst>
                <a:ext uri="{FF2B5EF4-FFF2-40B4-BE49-F238E27FC236}">
                  <a16:creationId xmlns:a16="http://schemas.microsoft.com/office/drawing/2014/main" id="{0AEDB08B-C0DB-02A2-6E90-BE3FB91E8ED7}"/>
                </a:ext>
              </a:extLst>
            </p:cNvPr>
            <p:cNvCxnSpPr>
              <a:cxnSpLocks/>
              <a:stCxn id="27" idx="1"/>
              <a:endCxn id="37" idx="5"/>
            </p:cNvCxnSpPr>
            <p:nvPr/>
          </p:nvCxnSpPr>
          <p:spPr>
            <a:xfrm flipH="1" flipV="1">
              <a:off x="8882127" y="2358340"/>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030A45F-F212-B052-04BA-2ED658B17A52}"/>
                </a:ext>
              </a:extLst>
            </p:cNvPr>
            <p:cNvCxnSpPr>
              <a:cxnSpLocks/>
              <a:stCxn id="28" idx="1"/>
              <a:endCxn id="32"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Slide Number Placeholder 17">
            <a:extLst>
              <a:ext uri="{FF2B5EF4-FFF2-40B4-BE49-F238E27FC236}">
                <a16:creationId xmlns:a16="http://schemas.microsoft.com/office/drawing/2014/main" id="{691FD5E4-2B22-A419-40EB-494B2615E702}"/>
              </a:ext>
            </a:extLst>
          </p:cNvPr>
          <p:cNvSpPr>
            <a:spLocks noGrp="1"/>
          </p:cNvSpPr>
          <p:nvPr>
            <p:ph type="sldNum" sz="quarter" idx="12"/>
          </p:nvPr>
        </p:nvSpPr>
        <p:spPr/>
        <p:txBody>
          <a:bodyPr/>
          <a:lstStyle/>
          <a:p>
            <a:fld id="{A94D5A7D-FFFE-410B-BEE5-702232F4B148}" type="slidenum">
              <a:rPr lang="en-US" smtClean="0"/>
              <a:t>30</a:t>
            </a:fld>
            <a:endParaRPr lang="en-US"/>
          </a:p>
        </p:txBody>
      </p:sp>
    </p:spTree>
    <p:extLst>
      <p:ext uri="{BB962C8B-B14F-4D97-AF65-F5344CB8AC3E}">
        <p14:creationId xmlns:p14="http://schemas.microsoft.com/office/powerpoint/2010/main" val="687767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6F52-940E-3CF6-DCEC-9BFF1F447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CF5B5E-908E-2E9A-81E0-629FBD96AFB7}"/>
              </a:ext>
            </a:extLst>
          </p:cNvPr>
          <p:cNvSpPr>
            <a:spLocks noGrp="1"/>
          </p:cNvSpPr>
          <p:nvPr>
            <p:ph type="title"/>
          </p:nvPr>
        </p:nvSpPr>
        <p:spPr/>
        <p:txBody>
          <a:bodyPr/>
          <a:lstStyle/>
          <a:p>
            <a:r>
              <a:rPr lang="en-US" dirty="0"/>
              <a:t>Insert 10 (After): No rotations needed</a:t>
            </a:r>
          </a:p>
        </p:txBody>
      </p:sp>
      <p:sp>
        <p:nvSpPr>
          <p:cNvPr id="8" name="TextBox 7">
            <a:extLst>
              <a:ext uri="{FF2B5EF4-FFF2-40B4-BE49-F238E27FC236}">
                <a16:creationId xmlns:a16="http://schemas.microsoft.com/office/drawing/2014/main" id="{608C5A5E-CFE5-8495-192C-D33E941ECDC1}"/>
              </a:ext>
            </a:extLst>
          </p:cNvPr>
          <p:cNvSpPr txBox="1"/>
          <p:nvPr/>
        </p:nvSpPr>
        <p:spPr>
          <a:xfrm>
            <a:off x="259619" y="1502479"/>
            <a:ext cx="4088033" cy="3785652"/>
          </a:xfrm>
          <a:prstGeom prst="rect">
            <a:avLst/>
          </a:prstGeom>
          <a:noFill/>
        </p:spPr>
        <p:txBody>
          <a:bodyPr wrap="square" rtlCol="0">
            <a:spAutoFit/>
          </a:bodyPr>
          <a:lstStyle/>
          <a:p>
            <a:r>
              <a:rPr lang="en-US" sz="2400" dirty="0">
                <a:solidFill>
                  <a:srgbClr val="C00000"/>
                </a:solidFill>
              </a:rPr>
              <a:t>Is the tree still balanced?</a:t>
            </a:r>
          </a:p>
          <a:p>
            <a:endParaRPr lang="en-US" sz="2400" dirty="0">
              <a:solidFill>
                <a:srgbClr val="C00000"/>
              </a:solidFill>
            </a:endParaRPr>
          </a:p>
          <a:p>
            <a:r>
              <a:rPr lang="en-US" sz="2400" dirty="0">
                <a:solidFill>
                  <a:srgbClr val="C00000"/>
                </a:solidFill>
              </a:rPr>
              <a:t>To confirm we only need to check nodes in the path from root to the new node</a:t>
            </a:r>
          </a:p>
          <a:p>
            <a:endParaRPr lang="en-US" sz="2400" dirty="0">
              <a:solidFill>
                <a:srgbClr val="C00000"/>
              </a:solidFill>
            </a:endParaRPr>
          </a:p>
          <a:p>
            <a:r>
              <a:rPr lang="en-US" sz="2400" dirty="0">
                <a:solidFill>
                  <a:srgbClr val="C00000"/>
                </a:solidFill>
              </a:rPr>
              <a:t>Why? We assume the tree was balanced before the insert, so unchanged subtrees cannot be unbalanced.</a:t>
            </a:r>
          </a:p>
        </p:txBody>
      </p:sp>
      <p:grpSp>
        <p:nvGrpSpPr>
          <p:cNvPr id="3" name="Group 2" descr="We first follow the BST insert procedure, so 10 goes to the right of 9 and the left of 11 to become the left child of 11.&#10;&#10;Now we need to check if the tree is still balanced. To do this we only need to check nodes on the path to the newly-added node, meaning 11 (10's parent) and 9 (11's parent and the overall root). The left subtree of 11 has height 0, as does the right subtree. The left subtree of 9 has height 2 and the right subtree has height 1. Since no nodes on the path to 10 are unbalanced, the tree is still balanced.">
            <a:extLst>
              <a:ext uri="{FF2B5EF4-FFF2-40B4-BE49-F238E27FC236}">
                <a16:creationId xmlns:a16="http://schemas.microsoft.com/office/drawing/2014/main" id="{F1980CB6-BACD-831F-DEE9-90705351D25C}"/>
              </a:ext>
            </a:extLst>
          </p:cNvPr>
          <p:cNvGrpSpPr/>
          <p:nvPr/>
        </p:nvGrpSpPr>
        <p:grpSpPr>
          <a:xfrm>
            <a:off x="4342023" y="1731966"/>
            <a:ext cx="5614439" cy="3078434"/>
            <a:chOff x="4342023" y="1731966"/>
            <a:chExt cx="5614439" cy="3078434"/>
          </a:xfrm>
        </p:grpSpPr>
        <p:sp>
          <p:nvSpPr>
            <p:cNvPr id="24" name="Oval 23">
              <a:extLst>
                <a:ext uri="{FF2B5EF4-FFF2-40B4-BE49-F238E27FC236}">
                  <a16:creationId xmlns:a16="http://schemas.microsoft.com/office/drawing/2014/main" id="{711FD81B-FA7A-8DA2-5D7B-C665E4CCB281}"/>
                </a:ext>
              </a:extLst>
            </p:cNvPr>
            <p:cNvSpPr/>
            <p:nvPr/>
          </p:nvSpPr>
          <p:spPr>
            <a:xfrm>
              <a:off x="7564477" y="3377512"/>
              <a:ext cx="612511" cy="612511"/>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grpSp>
          <p:nvGrpSpPr>
            <p:cNvPr id="25" name="Group 24">
              <a:extLst>
                <a:ext uri="{FF2B5EF4-FFF2-40B4-BE49-F238E27FC236}">
                  <a16:creationId xmlns:a16="http://schemas.microsoft.com/office/drawing/2014/main" id="{9C1E3274-51BB-E66B-0CD7-27B350D10D99}"/>
                </a:ext>
              </a:extLst>
            </p:cNvPr>
            <p:cNvGrpSpPr/>
            <p:nvPr/>
          </p:nvGrpSpPr>
          <p:grpSpPr>
            <a:xfrm>
              <a:off x="4342023" y="2047599"/>
              <a:ext cx="5126504" cy="2762801"/>
              <a:chOff x="8079280" y="365125"/>
              <a:chExt cx="5126504" cy="2762801"/>
            </a:xfrm>
          </p:grpSpPr>
          <p:grpSp>
            <p:nvGrpSpPr>
              <p:cNvPr id="26" name="Group 25">
                <a:extLst>
                  <a:ext uri="{FF2B5EF4-FFF2-40B4-BE49-F238E27FC236}">
                    <a16:creationId xmlns:a16="http://schemas.microsoft.com/office/drawing/2014/main" id="{D0F659C4-8E8B-EA36-7FFE-45FFBFF7F56C}"/>
                  </a:ext>
                </a:extLst>
              </p:cNvPr>
              <p:cNvGrpSpPr/>
              <p:nvPr/>
            </p:nvGrpSpPr>
            <p:grpSpPr>
              <a:xfrm>
                <a:off x="8079280" y="365125"/>
                <a:ext cx="5126504" cy="2762801"/>
                <a:chOff x="5413263" y="1203158"/>
                <a:chExt cx="5126504" cy="2762801"/>
              </a:xfrm>
            </p:grpSpPr>
            <p:grpSp>
              <p:nvGrpSpPr>
                <p:cNvPr id="31" name="Group 30">
                  <a:extLst>
                    <a:ext uri="{FF2B5EF4-FFF2-40B4-BE49-F238E27FC236}">
                      <a16:creationId xmlns:a16="http://schemas.microsoft.com/office/drawing/2014/main" id="{3901272D-3C57-6E7E-0A73-099B05260DF4}"/>
                    </a:ext>
                  </a:extLst>
                </p:cNvPr>
                <p:cNvGrpSpPr/>
                <p:nvPr/>
              </p:nvGrpSpPr>
              <p:grpSpPr>
                <a:xfrm>
                  <a:off x="5413263" y="1203158"/>
                  <a:ext cx="5126504" cy="2762801"/>
                  <a:chOff x="131609" y="2379747"/>
                  <a:chExt cx="5126504" cy="2762801"/>
                </a:xfrm>
              </p:grpSpPr>
              <p:sp>
                <p:nvSpPr>
                  <p:cNvPr id="34" name="Oval 33">
                    <a:extLst>
                      <a:ext uri="{FF2B5EF4-FFF2-40B4-BE49-F238E27FC236}">
                        <a16:creationId xmlns:a16="http://schemas.microsoft.com/office/drawing/2014/main" id="{20DD643D-8074-4CD7-3561-D30C508340AB}"/>
                      </a:ext>
                    </a:extLst>
                  </p:cNvPr>
                  <p:cNvSpPr/>
                  <p:nvPr/>
                </p:nvSpPr>
                <p:spPr>
                  <a:xfrm>
                    <a:off x="2259363" y="2379747"/>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35" name="Oval 34">
                    <a:extLst>
                      <a:ext uri="{FF2B5EF4-FFF2-40B4-BE49-F238E27FC236}">
                        <a16:creationId xmlns:a16="http://schemas.microsoft.com/office/drawing/2014/main" id="{43117EDA-6C26-7232-22DA-913A8DCB0D0A}"/>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6" name="Oval 35">
                    <a:extLst>
                      <a:ext uri="{FF2B5EF4-FFF2-40B4-BE49-F238E27FC236}">
                        <a16:creationId xmlns:a16="http://schemas.microsoft.com/office/drawing/2014/main" id="{9138A1F0-BBD3-C707-C3CC-F2421A9D206E}"/>
                      </a:ext>
                    </a:extLst>
                  </p:cNvPr>
                  <p:cNvSpPr/>
                  <p:nvPr/>
                </p:nvSpPr>
                <p:spPr>
                  <a:xfrm>
                    <a:off x="4033091" y="3007475"/>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37" name="Oval 36">
                    <a:extLst>
                      <a:ext uri="{FF2B5EF4-FFF2-40B4-BE49-F238E27FC236}">
                        <a16:creationId xmlns:a16="http://schemas.microsoft.com/office/drawing/2014/main" id="{D6BC7139-AFF8-9F8C-DAB4-CC2A33200DBD}"/>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8" name="Oval 37">
                    <a:extLst>
                      <a:ext uri="{FF2B5EF4-FFF2-40B4-BE49-F238E27FC236}">
                        <a16:creationId xmlns:a16="http://schemas.microsoft.com/office/drawing/2014/main" id="{6901981B-4A40-D690-F49C-49B97B730D6E}"/>
                      </a:ext>
                    </a:extLst>
                  </p:cNvPr>
                  <p:cNvSpPr/>
                  <p:nvPr/>
                </p:nvSpPr>
                <p:spPr>
                  <a:xfrm>
                    <a:off x="464560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39" name="Oval 38">
                    <a:extLst>
                      <a:ext uri="{FF2B5EF4-FFF2-40B4-BE49-F238E27FC236}">
                        <a16:creationId xmlns:a16="http://schemas.microsoft.com/office/drawing/2014/main" id="{FA723CE6-2573-8F11-E9F8-DA5A69251555}"/>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40" name="Straight Connector 39">
                    <a:extLst>
                      <a:ext uri="{FF2B5EF4-FFF2-40B4-BE49-F238E27FC236}">
                        <a16:creationId xmlns:a16="http://schemas.microsoft.com/office/drawing/2014/main" id="{FF82F5A7-3B6A-9253-847C-E93128F2C738}"/>
                      </a:ext>
                    </a:extLst>
                  </p:cNvPr>
                  <p:cNvCxnSpPr>
                    <a:cxnSpLocks/>
                    <a:stCxn id="34" idx="3"/>
                    <a:endCxn id="35"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A2747B6-2890-3F25-A4CD-28DB7C57621B}"/>
                      </a:ext>
                    </a:extLst>
                  </p:cNvPr>
                  <p:cNvCxnSpPr>
                    <a:cxnSpLocks/>
                    <a:stCxn id="34" idx="5"/>
                    <a:endCxn id="36" idx="1"/>
                  </p:cNvCxnSpPr>
                  <p:nvPr/>
                </p:nvCxnSpPr>
                <p:spPr>
                  <a:xfrm>
                    <a:off x="2782174" y="2902558"/>
                    <a:ext cx="134061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CA8864D-982B-6EB2-1432-A89DAD59894C}"/>
                      </a:ext>
                    </a:extLst>
                  </p:cNvPr>
                  <p:cNvCxnSpPr>
                    <a:stCxn id="37" idx="7"/>
                    <a:endCxn id="35"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34001AB-C974-4F95-9D1E-A9C16EB0926D}"/>
                      </a:ext>
                    </a:extLst>
                  </p:cNvPr>
                  <p:cNvCxnSpPr>
                    <a:cxnSpLocks/>
                    <a:stCxn id="39" idx="7"/>
                    <a:endCxn id="37"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938CAE1-D8F3-D13D-5594-C68FE536B16E}"/>
                      </a:ext>
                    </a:extLst>
                  </p:cNvPr>
                  <p:cNvCxnSpPr>
                    <a:stCxn id="38" idx="1"/>
                    <a:endCxn id="36" idx="5"/>
                  </p:cNvCxnSpPr>
                  <p:nvPr/>
                </p:nvCxnSpPr>
                <p:spPr>
                  <a:xfrm flipH="1" flipV="1">
                    <a:off x="455590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Oval 31">
                  <a:extLst>
                    <a:ext uri="{FF2B5EF4-FFF2-40B4-BE49-F238E27FC236}">
                      <a16:creationId xmlns:a16="http://schemas.microsoft.com/office/drawing/2014/main" id="{1814BCFE-AA3F-F010-2BB1-D8D17F9DC387}"/>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3" name="Straight Connector 32">
                  <a:extLst>
                    <a:ext uri="{FF2B5EF4-FFF2-40B4-BE49-F238E27FC236}">
                      <a16:creationId xmlns:a16="http://schemas.microsoft.com/office/drawing/2014/main" id="{E3B2D1C1-3DE2-3821-E50F-9BECF811CE6F}"/>
                    </a:ext>
                  </a:extLst>
                </p:cNvPr>
                <p:cNvCxnSpPr>
                  <a:cxnSpLocks/>
                  <a:stCxn id="32" idx="1"/>
                  <a:endCxn id="35"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F66D0AD8-F69D-C8C3-237B-BB1AD5515A81}"/>
                  </a:ext>
                </a:extLst>
              </p:cNvPr>
              <p:cNvSpPr/>
              <p:nvPr/>
            </p:nvSpPr>
            <p:spPr>
              <a:xfrm>
                <a:off x="94564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8" name="Oval 27">
                <a:extLst>
                  <a:ext uri="{FF2B5EF4-FFF2-40B4-BE49-F238E27FC236}">
                    <a16:creationId xmlns:a16="http://schemas.microsoft.com/office/drawing/2014/main" id="{C10B2189-9130-1957-B824-54401AD83335}"/>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9" name="Straight Connector 28">
                <a:extLst>
                  <a:ext uri="{FF2B5EF4-FFF2-40B4-BE49-F238E27FC236}">
                    <a16:creationId xmlns:a16="http://schemas.microsoft.com/office/drawing/2014/main" id="{446064FE-7CB9-49D7-3A1C-A9FE8B49895F}"/>
                  </a:ext>
                </a:extLst>
              </p:cNvPr>
              <p:cNvCxnSpPr>
                <a:cxnSpLocks/>
                <a:stCxn id="27" idx="1"/>
                <a:endCxn id="37" idx="5"/>
              </p:cNvCxnSpPr>
              <p:nvPr/>
            </p:nvCxnSpPr>
            <p:spPr>
              <a:xfrm flipH="1" flipV="1">
                <a:off x="9290834" y="2307549"/>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C21176D-8989-3FE7-5CB7-58A513589E3D}"/>
                  </a:ext>
                </a:extLst>
              </p:cNvPr>
              <p:cNvCxnSpPr>
                <a:cxnSpLocks/>
                <a:stCxn id="28" idx="1"/>
                <a:endCxn id="32"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a:extLst>
                <a:ext uri="{FF2B5EF4-FFF2-40B4-BE49-F238E27FC236}">
                  <a16:creationId xmlns:a16="http://schemas.microsoft.com/office/drawing/2014/main" id="{60438343-5867-64D7-946C-EF86DF480B35}"/>
                </a:ext>
              </a:extLst>
            </p:cNvPr>
            <p:cNvCxnSpPr>
              <a:cxnSpLocks/>
              <a:stCxn id="24" idx="7"/>
              <a:endCxn id="36" idx="3"/>
            </p:cNvCxnSpPr>
            <p:nvPr/>
          </p:nvCxnSpPr>
          <p:spPr>
            <a:xfrm flipV="1">
              <a:off x="8087288" y="3198138"/>
              <a:ext cx="245917"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2FEE5C8-2DE7-8238-2F56-0A734A5B0AB9}"/>
                </a:ext>
              </a:extLst>
            </p:cNvPr>
            <p:cNvSpPr txBox="1"/>
            <p:nvPr/>
          </p:nvSpPr>
          <p:spPr>
            <a:xfrm>
              <a:off x="7095701" y="3065527"/>
              <a:ext cx="1100446" cy="369332"/>
            </a:xfrm>
            <a:prstGeom prst="rect">
              <a:avLst/>
            </a:prstGeom>
            <a:noFill/>
          </p:spPr>
          <p:txBody>
            <a:bodyPr wrap="square" rtlCol="0">
              <a:spAutoFit/>
            </a:bodyPr>
            <a:lstStyle/>
            <a:p>
              <a:r>
                <a:rPr lang="en-US" dirty="0">
                  <a:solidFill>
                    <a:srgbClr val="C00000"/>
                  </a:solidFill>
                </a:rPr>
                <a:t>Height=0</a:t>
              </a:r>
            </a:p>
          </p:txBody>
        </p:sp>
        <p:sp>
          <p:nvSpPr>
            <p:cNvPr id="10" name="TextBox 9">
              <a:extLst>
                <a:ext uri="{FF2B5EF4-FFF2-40B4-BE49-F238E27FC236}">
                  <a16:creationId xmlns:a16="http://schemas.microsoft.com/office/drawing/2014/main" id="{99C49CDD-8BAA-6EAA-9BFF-D0457B03EA09}"/>
                </a:ext>
              </a:extLst>
            </p:cNvPr>
            <p:cNvSpPr txBox="1"/>
            <p:nvPr/>
          </p:nvSpPr>
          <p:spPr>
            <a:xfrm>
              <a:off x="8856016" y="3018113"/>
              <a:ext cx="1100446" cy="369332"/>
            </a:xfrm>
            <a:prstGeom prst="rect">
              <a:avLst/>
            </a:prstGeom>
            <a:noFill/>
          </p:spPr>
          <p:txBody>
            <a:bodyPr wrap="square" rtlCol="0">
              <a:spAutoFit/>
            </a:bodyPr>
            <a:lstStyle/>
            <a:p>
              <a:r>
                <a:rPr lang="en-US" dirty="0">
                  <a:solidFill>
                    <a:srgbClr val="C00000"/>
                  </a:solidFill>
                </a:rPr>
                <a:t>Height=0</a:t>
              </a:r>
            </a:p>
          </p:txBody>
        </p:sp>
        <p:sp>
          <p:nvSpPr>
            <p:cNvPr id="11" name="TextBox 10">
              <a:extLst>
                <a:ext uri="{FF2B5EF4-FFF2-40B4-BE49-F238E27FC236}">
                  <a16:creationId xmlns:a16="http://schemas.microsoft.com/office/drawing/2014/main" id="{B0C168B7-7F9F-4731-D091-CD61BBA36FEB}"/>
                </a:ext>
              </a:extLst>
            </p:cNvPr>
            <p:cNvSpPr txBox="1"/>
            <p:nvPr/>
          </p:nvSpPr>
          <p:spPr>
            <a:xfrm>
              <a:off x="8044388" y="2367840"/>
              <a:ext cx="1100446" cy="369332"/>
            </a:xfrm>
            <a:prstGeom prst="rect">
              <a:avLst/>
            </a:prstGeom>
            <a:noFill/>
          </p:spPr>
          <p:txBody>
            <a:bodyPr wrap="square" rtlCol="0">
              <a:spAutoFit/>
            </a:bodyPr>
            <a:lstStyle/>
            <a:p>
              <a:r>
                <a:rPr lang="en-US" dirty="0">
                  <a:solidFill>
                    <a:srgbClr val="C00000"/>
                  </a:solidFill>
                </a:rPr>
                <a:t>Height=1</a:t>
              </a:r>
            </a:p>
          </p:txBody>
        </p:sp>
        <p:sp>
          <p:nvSpPr>
            <p:cNvPr id="12" name="TextBox 11">
              <a:extLst>
                <a:ext uri="{FF2B5EF4-FFF2-40B4-BE49-F238E27FC236}">
                  <a16:creationId xmlns:a16="http://schemas.microsoft.com/office/drawing/2014/main" id="{1294D255-B0DA-B88A-41E1-7FAD320FDE57}"/>
                </a:ext>
              </a:extLst>
            </p:cNvPr>
            <p:cNvSpPr txBox="1"/>
            <p:nvPr/>
          </p:nvSpPr>
          <p:spPr>
            <a:xfrm>
              <a:off x="5294096" y="2409464"/>
              <a:ext cx="1100446" cy="369332"/>
            </a:xfrm>
            <a:prstGeom prst="rect">
              <a:avLst/>
            </a:prstGeom>
            <a:noFill/>
          </p:spPr>
          <p:txBody>
            <a:bodyPr wrap="square" rtlCol="0">
              <a:spAutoFit/>
            </a:bodyPr>
            <a:lstStyle/>
            <a:p>
              <a:r>
                <a:rPr lang="en-US" dirty="0">
                  <a:solidFill>
                    <a:srgbClr val="C00000"/>
                  </a:solidFill>
                </a:rPr>
                <a:t>Height=2</a:t>
              </a:r>
            </a:p>
          </p:txBody>
        </p:sp>
        <p:sp>
          <p:nvSpPr>
            <p:cNvPr id="13" name="TextBox 12">
              <a:extLst>
                <a:ext uri="{FF2B5EF4-FFF2-40B4-BE49-F238E27FC236}">
                  <a16:creationId xmlns:a16="http://schemas.microsoft.com/office/drawing/2014/main" id="{DB5A20FD-F08B-B5C7-027F-1E4C8F9E3F77}"/>
                </a:ext>
              </a:extLst>
            </p:cNvPr>
            <p:cNvSpPr txBox="1"/>
            <p:nvPr/>
          </p:nvSpPr>
          <p:spPr>
            <a:xfrm>
              <a:off x="6289297" y="1731966"/>
              <a:ext cx="1100446" cy="369332"/>
            </a:xfrm>
            <a:prstGeom prst="rect">
              <a:avLst/>
            </a:prstGeom>
            <a:noFill/>
          </p:spPr>
          <p:txBody>
            <a:bodyPr wrap="square" rtlCol="0">
              <a:spAutoFit/>
            </a:bodyPr>
            <a:lstStyle/>
            <a:p>
              <a:r>
                <a:rPr lang="en-US" dirty="0">
                  <a:solidFill>
                    <a:srgbClr val="C00000"/>
                  </a:solidFill>
                </a:rPr>
                <a:t>Height=3</a:t>
              </a:r>
            </a:p>
          </p:txBody>
        </p:sp>
      </p:grpSp>
      <p:sp>
        <p:nvSpPr>
          <p:cNvPr id="4" name="Slide Number Placeholder 3">
            <a:extLst>
              <a:ext uri="{FF2B5EF4-FFF2-40B4-BE49-F238E27FC236}">
                <a16:creationId xmlns:a16="http://schemas.microsoft.com/office/drawing/2014/main" id="{EA7E43CB-B172-4275-A2A2-BBBA1D4611E0}"/>
              </a:ext>
            </a:extLst>
          </p:cNvPr>
          <p:cNvSpPr>
            <a:spLocks noGrp="1"/>
          </p:cNvSpPr>
          <p:nvPr>
            <p:ph type="sldNum" sz="quarter" idx="12"/>
          </p:nvPr>
        </p:nvSpPr>
        <p:spPr/>
        <p:txBody>
          <a:bodyPr/>
          <a:lstStyle/>
          <a:p>
            <a:fld id="{A94D5A7D-FFFE-410B-BEE5-702232F4B148}" type="slidenum">
              <a:rPr lang="en-US" smtClean="0"/>
              <a:t>31</a:t>
            </a:fld>
            <a:endParaRPr lang="en-US"/>
          </a:p>
        </p:txBody>
      </p:sp>
    </p:spTree>
    <p:extLst>
      <p:ext uri="{BB962C8B-B14F-4D97-AF65-F5344CB8AC3E}">
        <p14:creationId xmlns:p14="http://schemas.microsoft.com/office/powerpoint/2010/main" val="2074405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Insert Example (Insert -1)</a:t>
            </a:r>
          </a:p>
        </p:txBody>
      </p:sp>
      <p:grpSp>
        <p:nvGrpSpPr>
          <p:cNvPr id="4" name="Group 3" descr="An AVL tree that is structured as follows:&#10;&#10;root: 9, with left child 3 and right child 11&#10;3: left child is 1, right child is 6&#10;1: left child is 0, right child is 2&#10;0: has no children&#10;2: has no children&#10;6: has no left child, right child is 7&#10;7: has no children&#10;11: it has no left child, right child is 16&#10;16: has no children">
            <a:extLst>
              <a:ext uri="{FF2B5EF4-FFF2-40B4-BE49-F238E27FC236}">
                <a16:creationId xmlns:a16="http://schemas.microsoft.com/office/drawing/2014/main" id="{6EA20C27-94E3-EF82-B066-C6C9318383F2}"/>
              </a:ext>
            </a:extLst>
          </p:cNvPr>
          <p:cNvGrpSpPr/>
          <p:nvPr/>
        </p:nvGrpSpPr>
        <p:grpSpPr>
          <a:xfrm>
            <a:off x="3102503" y="2972159"/>
            <a:ext cx="4036614" cy="2762801"/>
            <a:chOff x="8079280" y="365125"/>
            <a:chExt cx="4036614" cy="2762801"/>
          </a:xfrm>
        </p:grpSpPr>
        <p:grpSp>
          <p:nvGrpSpPr>
            <p:cNvPr id="5" name="Group 4">
              <a:extLst>
                <a:ext uri="{FF2B5EF4-FFF2-40B4-BE49-F238E27FC236}">
                  <a16:creationId xmlns:a16="http://schemas.microsoft.com/office/drawing/2014/main" id="{8B51145B-4143-BFCB-7640-8FD8DDFF7D48}"/>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92A3938F-B46C-93BC-ED09-2F255984F827}"/>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B7675288-6037-34B7-9E5C-D6D7949784B4}"/>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B704ECC7-9CA7-1E83-E3A9-2656F12C935F}"/>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B20E0282-7434-FCEC-F4C6-75332C51EE8D}"/>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6" name="Oval 15">
                  <a:extLst>
                    <a:ext uri="{FF2B5EF4-FFF2-40B4-BE49-F238E27FC236}">
                      <a16:creationId xmlns:a16="http://schemas.microsoft.com/office/drawing/2014/main" id="{06EAA6EF-5E4C-14CF-6468-FF1412C45416}"/>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8648D38D-39F5-CD24-C125-A3F92C192133}"/>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9B5CC251-E35B-0E4A-E608-C8D59CFA39BA}"/>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257813C4-9171-1F70-AB27-FB5B3EBADCFE}"/>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81CB6E9-1646-FA1B-F36F-61E19B529632}"/>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4BECAB9-FB3B-AF93-8D29-10B949671677}"/>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E59C21-08AC-00A0-4ADA-A7361360A9F3}"/>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2642F43-8430-EC8F-D864-873EE7842B1A}"/>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79DD00EA-A418-BE18-C681-27FFFB3C4A1E}"/>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0A12A2BC-B31E-4941-BFBF-ADA0D02D45AF}"/>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1A19C799-DA8A-2F26-DC27-7578D35C4651}"/>
                </a:ext>
              </a:extLst>
            </p:cNvPr>
            <p:cNvSpPr/>
            <p:nvPr/>
          </p:nvSpPr>
          <p:spPr>
            <a:xfrm>
              <a:off x="94564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 name="Oval 6">
              <a:extLst>
                <a:ext uri="{FF2B5EF4-FFF2-40B4-BE49-F238E27FC236}">
                  <a16:creationId xmlns:a16="http://schemas.microsoft.com/office/drawing/2014/main" id="{0328692A-BCEB-ADDA-8859-370CE004120D}"/>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FC1A7374-71FD-FD69-A95F-94455213B14E}"/>
                </a:ext>
              </a:extLst>
            </p:cNvPr>
            <p:cNvCxnSpPr>
              <a:cxnSpLocks/>
              <a:stCxn id="6" idx="1"/>
              <a:endCxn id="16" idx="5"/>
            </p:cNvCxnSpPr>
            <p:nvPr/>
          </p:nvCxnSpPr>
          <p:spPr>
            <a:xfrm flipH="1" flipV="1">
              <a:off x="9290834" y="2307549"/>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FA6DE27-BF70-6AE9-235C-E0A675DF8B03}"/>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descr="We will insert a new key-value pair with the key -1 into the AVL tree">
            <a:extLst>
              <a:ext uri="{FF2B5EF4-FFF2-40B4-BE49-F238E27FC236}">
                <a16:creationId xmlns:a16="http://schemas.microsoft.com/office/drawing/2014/main" id="{343823FD-4399-AFC7-649D-4594D6C04EC3}"/>
              </a:ext>
            </a:extLst>
          </p:cNvPr>
          <p:cNvSpPr/>
          <p:nvPr/>
        </p:nvSpPr>
        <p:spPr>
          <a:xfrm>
            <a:off x="6436906" y="183681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 name="Slide Number Placeholder 2">
            <a:extLst>
              <a:ext uri="{FF2B5EF4-FFF2-40B4-BE49-F238E27FC236}">
                <a16:creationId xmlns:a16="http://schemas.microsoft.com/office/drawing/2014/main" id="{BBEEF33F-D00B-F5E0-18FD-9A47E5F294E6}"/>
              </a:ext>
            </a:extLst>
          </p:cNvPr>
          <p:cNvSpPr>
            <a:spLocks noGrp="1"/>
          </p:cNvSpPr>
          <p:nvPr>
            <p:ph type="sldNum" sz="quarter" idx="12"/>
          </p:nvPr>
        </p:nvSpPr>
        <p:spPr/>
        <p:txBody>
          <a:bodyPr/>
          <a:lstStyle/>
          <a:p>
            <a:fld id="{A94D5A7D-FFFE-410B-BEE5-702232F4B148}" type="slidenum">
              <a:rPr lang="en-US" smtClean="0"/>
              <a:t>32</a:t>
            </a:fld>
            <a:endParaRPr lang="en-US"/>
          </a:p>
        </p:txBody>
      </p:sp>
    </p:spTree>
    <p:extLst>
      <p:ext uri="{BB962C8B-B14F-4D97-AF65-F5344CB8AC3E}">
        <p14:creationId xmlns:p14="http://schemas.microsoft.com/office/powerpoint/2010/main" val="36243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47E70-D17D-D866-00C4-3E471D6D77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DC1B1-1EDA-0D70-620F-76D7F0DEA0E1}"/>
              </a:ext>
            </a:extLst>
          </p:cNvPr>
          <p:cNvSpPr>
            <a:spLocks noGrp="1"/>
          </p:cNvSpPr>
          <p:nvPr>
            <p:ph type="title"/>
          </p:nvPr>
        </p:nvSpPr>
        <p:spPr/>
        <p:txBody>
          <a:bodyPr/>
          <a:lstStyle/>
          <a:p>
            <a:r>
              <a:rPr lang="en-US" dirty="0"/>
              <a:t>Insert -1, BST Insert Step</a:t>
            </a:r>
          </a:p>
        </p:txBody>
      </p:sp>
      <p:sp>
        <p:nvSpPr>
          <p:cNvPr id="37" name="TextBox 36">
            <a:extLst>
              <a:ext uri="{FF2B5EF4-FFF2-40B4-BE49-F238E27FC236}">
                <a16:creationId xmlns:a16="http://schemas.microsoft.com/office/drawing/2014/main" id="{ABEDCD3C-CAEA-96E7-4ED8-19D9CCCE6513}"/>
              </a:ext>
            </a:extLst>
          </p:cNvPr>
          <p:cNvSpPr txBox="1"/>
          <p:nvPr/>
        </p:nvSpPr>
        <p:spPr>
          <a:xfrm>
            <a:off x="259619" y="1234628"/>
            <a:ext cx="4088033" cy="2677656"/>
          </a:xfrm>
          <a:prstGeom prst="rect">
            <a:avLst/>
          </a:prstGeom>
          <a:noFill/>
        </p:spPr>
        <p:txBody>
          <a:bodyPr wrap="square" rtlCol="0">
            <a:spAutoFit/>
          </a:bodyPr>
          <a:lstStyle/>
          <a:p>
            <a:r>
              <a:rPr lang="en-US" sz="2400" dirty="0">
                <a:solidFill>
                  <a:srgbClr val="C00000"/>
                </a:solidFill>
              </a:rPr>
              <a:t>Not Balanced!</a:t>
            </a:r>
          </a:p>
          <a:p>
            <a:r>
              <a:rPr lang="en-US" sz="2400" dirty="0">
                <a:solidFill>
                  <a:srgbClr val="C00000"/>
                </a:solidFill>
              </a:rPr>
              <a:t>Node 9 is the “problem node” Left and right children of node 9 are different by 2.</a:t>
            </a:r>
          </a:p>
          <a:p>
            <a:endParaRPr lang="en-US" sz="2400" dirty="0">
              <a:solidFill>
                <a:srgbClr val="C00000"/>
              </a:solidFill>
            </a:endParaRPr>
          </a:p>
          <a:p>
            <a:r>
              <a:rPr lang="en-US" sz="2400" dirty="0">
                <a:solidFill>
                  <a:srgbClr val="C00000"/>
                </a:solidFill>
              </a:rPr>
              <a:t>Idea: “shorten” the left subtree, “lengthen” the right</a:t>
            </a:r>
          </a:p>
        </p:txBody>
      </p:sp>
      <p:grpSp>
        <p:nvGrpSpPr>
          <p:cNvPr id="25" name="Group 24" descr="We first follow the BST insert procedure, so -1 goes to the left of 9, to the left of 3, to the left of 1, and to the left of 0. It finally becomes the new left child of 0.&#10;&#10;Now we need to check if the tree is still balanced by checking if any nodes on the path to -1 are problem nodes. The left subtree of 0 has height 0, the right subtree has height -1. The left subtree of 1 has height 1 and the right subtree has height 0. The left subtree of 3 has height 2, the right subtree has height 1. The left subtree of 9 has height 3, the right subtree has height 1. Because the heights of 9's subtrees differ by two, the tree is not balanced. Since 9 is the deepest such node, we call it the &quot;problem node&quot;. Our next task is to modify the tree so that it becomes balanced.">
            <a:extLst>
              <a:ext uri="{FF2B5EF4-FFF2-40B4-BE49-F238E27FC236}">
                <a16:creationId xmlns:a16="http://schemas.microsoft.com/office/drawing/2014/main" id="{466D9E9A-809A-66BF-87FA-83FA11D3DD45}"/>
              </a:ext>
            </a:extLst>
          </p:cNvPr>
          <p:cNvGrpSpPr/>
          <p:nvPr/>
        </p:nvGrpSpPr>
        <p:grpSpPr>
          <a:xfrm>
            <a:off x="3106619" y="1731966"/>
            <a:ext cx="5272018" cy="3813977"/>
            <a:chOff x="3106619" y="1731966"/>
            <a:chExt cx="5272018" cy="3813977"/>
          </a:xfrm>
        </p:grpSpPr>
        <p:grpSp>
          <p:nvGrpSpPr>
            <p:cNvPr id="4" name="Group 3">
              <a:extLst>
                <a:ext uri="{FF2B5EF4-FFF2-40B4-BE49-F238E27FC236}">
                  <a16:creationId xmlns:a16="http://schemas.microsoft.com/office/drawing/2014/main" id="{8E84D685-3C5A-DFCC-FD9E-A3557DEAD208}"/>
                </a:ext>
              </a:extLst>
            </p:cNvPr>
            <p:cNvGrpSpPr/>
            <p:nvPr/>
          </p:nvGrpSpPr>
          <p:grpSpPr>
            <a:xfrm>
              <a:off x="4342023" y="2047599"/>
              <a:ext cx="4036614" cy="2762801"/>
              <a:chOff x="8079280" y="365125"/>
              <a:chExt cx="4036614" cy="2762801"/>
            </a:xfrm>
          </p:grpSpPr>
          <p:grpSp>
            <p:nvGrpSpPr>
              <p:cNvPr id="5" name="Group 4">
                <a:extLst>
                  <a:ext uri="{FF2B5EF4-FFF2-40B4-BE49-F238E27FC236}">
                    <a16:creationId xmlns:a16="http://schemas.microsoft.com/office/drawing/2014/main" id="{51B81EF1-4EE0-0E4F-AA0B-4E646FD70BB1}"/>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E316C8A5-E614-A18D-1E31-2A8C6ACB2022}"/>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061506BA-81D6-87FC-45BC-BAE68D7D9831}"/>
                      </a:ext>
                    </a:extLst>
                  </p:cNvPr>
                  <p:cNvSpPr/>
                  <p:nvPr/>
                </p:nvSpPr>
                <p:spPr>
                  <a:xfrm>
                    <a:off x="2259363" y="2379747"/>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35DD679B-FF3B-8732-AEF2-84DE62180D45}"/>
                      </a:ext>
                    </a:extLst>
                  </p:cNvPr>
                  <p:cNvSpPr/>
                  <p:nvPr/>
                </p:nvSpPr>
                <p:spPr>
                  <a:xfrm>
                    <a:off x="1556072" y="3043035"/>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4E1CD13F-89E0-9E46-50B0-5C78B75D3B4F}"/>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6" name="Oval 15">
                    <a:extLst>
                      <a:ext uri="{FF2B5EF4-FFF2-40B4-BE49-F238E27FC236}">
                        <a16:creationId xmlns:a16="http://schemas.microsoft.com/office/drawing/2014/main" id="{B3E01904-EB60-AC2B-3718-3B153B59DDC1}"/>
                      </a:ext>
                    </a:extLst>
                  </p:cNvPr>
                  <p:cNvSpPr/>
                  <p:nvPr/>
                </p:nvSpPr>
                <p:spPr>
                  <a:xfrm>
                    <a:off x="820352" y="3799360"/>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45141C11-7AD8-BB59-4DB0-0E765428FD3B}"/>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D8329FA6-0339-F61B-DDAF-5A9D59A0873E}"/>
                      </a:ext>
                    </a:extLst>
                  </p:cNvPr>
                  <p:cNvSpPr/>
                  <p:nvPr/>
                </p:nvSpPr>
                <p:spPr>
                  <a:xfrm>
                    <a:off x="131609" y="4530037"/>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F64737FC-CEAB-3214-DD78-CC6BCFC54324}"/>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8CFC023-ED33-8A4F-B8B0-6B0CA03D9F1C}"/>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8C331F5-5F4C-BB24-525E-A01A22B8E7AA}"/>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67B905-8023-F4DA-728A-79D29976BD60}"/>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96D9D5-326A-A4BB-7667-615AA5AAB5C2}"/>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A2678937-A9CA-611A-BA0E-95190A5E32D2}"/>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7E1FAB65-F1B6-348E-55ED-A0E8D10D552A}"/>
                    </a:ext>
                  </a:extLst>
                </p:cNvPr>
                <p:cNvCxnSpPr>
                  <a:cxnSpLocks/>
                  <a:stCxn id="11" idx="1"/>
                  <a:endCxn id="14"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3FBF0446-4C38-A40C-3183-60278E0FF1D4}"/>
                  </a:ext>
                </a:extLst>
              </p:cNvPr>
              <p:cNvSpPr/>
              <p:nvPr/>
            </p:nvSpPr>
            <p:spPr>
              <a:xfrm>
                <a:off x="94564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 name="Oval 6">
                <a:extLst>
                  <a:ext uri="{FF2B5EF4-FFF2-40B4-BE49-F238E27FC236}">
                    <a16:creationId xmlns:a16="http://schemas.microsoft.com/office/drawing/2014/main" id="{2CBDBC95-030A-0967-275E-FA96BAC19171}"/>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E266925F-FE5F-28BB-28D6-6B571E3311D0}"/>
                  </a:ext>
                </a:extLst>
              </p:cNvPr>
              <p:cNvCxnSpPr>
                <a:cxnSpLocks/>
                <a:stCxn id="6" idx="1"/>
                <a:endCxn id="16" idx="5"/>
              </p:cNvCxnSpPr>
              <p:nvPr/>
            </p:nvCxnSpPr>
            <p:spPr>
              <a:xfrm flipH="1" flipV="1">
                <a:off x="9290834" y="2307549"/>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88F8956-7450-19A6-4D80-97EEE76B123B}"/>
                  </a:ext>
                </a:extLst>
              </p:cNvPr>
              <p:cNvCxnSpPr>
                <a:cxnSpLocks/>
                <a:stCxn id="7" idx="1"/>
                <a:endCxn id="11"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Oval 23">
              <a:extLst>
                <a:ext uri="{FF2B5EF4-FFF2-40B4-BE49-F238E27FC236}">
                  <a16:creationId xmlns:a16="http://schemas.microsoft.com/office/drawing/2014/main" id="{D171A023-2013-7C28-1E00-3DBBCC975D23}"/>
                </a:ext>
              </a:extLst>
            </p:cNvPr>
            <p:cNvSpPr/>
            <p:nvPr/>
          </p:nvSpPr>
          <p:spPr>
            <a:xfrm>
              <a:off x="3640992" y="4933432"/>
              <a:ext cx="612511" cy="612511"/>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3" name="Straight Connector 2">
              <a:extLst>
                <a:ext uri="{FF2B5EF4-FFF2-40B4-BE49-F238E27FC236}">
                  <a16:creationId xmlns:a16="http://schemas.microsoft.com/office/drawing/2014/main" id="{36A3E766-CFE4-84E6-AB9C-83F80789E291}"/>
                </a:ext>
              </a:extLst>
            </p:cNvPr>
            <p:cNvCxnSpPr>
              <a:cxnSpLocks/>
              <a:stCxn id="24" idx="7"/>
              <a:endCxn id="18" idx="3"/>
            </p:cNvCxnSpPr>
            <p:nvPr/>
          </p:nvCxnSpPr>
          <p:spPr>
            <a:xfrm flipV="1">
              <a:off x="4163803" y="4720700"/>
              <a:ext cx="267920" cy="302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8540CE8-BA79-6BA3-00AA-FDDA8B62CB62}"/>
                </a:ext>
              </a:extLst>
            </p:cNvPr>
            <p:cNvSpPr txBox="1"/>
            <p:nvPr/>
          </p:nvSpPr>
          <p:spPr>
            <a:xfrm>
              <a:off x="6289297" y="1731966"/>
              <a:ext cx="1100446" cy="369332"/>
            </a:xfrm>
            <a:prstGeom prst="rect">
              <a:avLst/>
            </a:prstGeom>
            <a:noFill/>
          </p:spPr>
          <p:txBody>
            <a:bodyPr wrap="square" rtlCol="0">
              <a:spAutoFit/>
            </a:bodyPr>
            <a:lstStyle/>
            <a:p>
              <a:r>
                <a:rPr lang="en-US" dirty="0">
                  <a:solidFill>
                    <a:srgbClr val="C00000"/>
                  </a:solidFill>
                </a:rPr>
                <a:t>Height=4</a:t>
              </a:r>
            </a:p>
          </p:txBody>
        </p:sp>
        <p:sp>
          <p:nvSpPr>
            <p:cNvPr id="29" name="TextBox 28">
              <a:extLst>
                <a:ext uri="{FF2B5EF4-FFF2-40B4-BE49-F238E27FC236}">
                  <a16:creationId xmlns:a16="http://schemas.microsoft.com/office/drawing/2014/main" id="{C176F824-BBAC-6C0F-E3D5-B57911FC92B3}"/>
                </a:ext>
              </a:extLst>
            </p:cNvPr>
            <p:cNvSpPr txBox="1"/>
            <p:nvPr/>
          </p:nvSpPr>
          <p:spPr>
            <a:xfrm>
              <a:off x="7178520" y="2376429"/>
              <a:ext cx="1100446" cy="369332"/>
            </a:xfrm>
            <a:prstGeom prst="rect">
              <a:avLst/>
            </a:prstGeom>
            <a:noFill/>
          </p:spPr>
          <p:txBody>
            <a:bodyPr wrap="square" rtlCol="0">
              <a:spAutoFit/>
            </a:bodyPr>
            <a:lstStyle/>
            <a:p>
              <a:r>
                <a:rPr lang="en-US" dirty="0">
                  <a:solidFill>
                    <a:srgbClr val="C00000"/>
                  </a:solidFill>
                </a:rPr>
                <a:t>Height=1</a:t>
              </a:r>
            </a:p>
          </p:txBody>
        </p:sp>
        <p:sp>
          <p:nvSpPr>
            <p:cNvPr id="30" name="TextBox 29">
              <a:extLst>
                <a:ext uri="{FF2B5EF4-FFF2-40B4-BE49-F238E27FC236}">
                  <a16:creationId xmlns:a16="http://schemas.microsoft.com/office/drawing/2014/main" id="{257CD296-D7EC-7DA8-8ACA-BC84E4848A70}"/>
                </a:ext>
              </a:extLst>
            </p:cNvPr>
            <p:cNvSpPr txBox="1"/>
            <p:nvPr/>
          </p:nvSpPr>
          <p:spPr>
            <a:xfrm>
              <a:off x="5337021" y="2395254"/>
              <a:ext cx="1100446" cy="369332"/>
            </a:xfrm>
            <a:prstGeom prst="rect">
              <a:avLst/>
            </a:prstGeom>
            <a:noFill/>
          </p:spPr>
          <p:txBody>
            <a:bodyPr wrap="square" rtlCol="0">
              <a:spAutoFit/>
            </a:bodyPr>
            <a:lstStyle/>
            <a:p>
              <a:r>
                <a:rPr lang="en-US" dirty="0">
                  <a:solidFill>
                    <a:srgbClr val="C00000"/>
                  </a:solidFill>
                </a:rPr>
                <a:t>Height=3</a:t>
              </a:r>
            </a:p>
          </p:txBody>
        </p:sp>
        <p:sp>
          <p:nvSpPr>
            <p:cNvPr id="31" name="TextBox 30">
              <a:extLst>
                <a:ext uri="{FF2B5EF4-FFF2-40B4-BE49-F238E27FC236}">
                  <a16:creationId xmlns:a16="http://schemas.microsoft.com/office/drawing/2014/main" id="{24ECBC2C-2970-795B-91B6-169C34DA8757}"/>
                </a:ext>
              </a:extLst>
            </p:cNvPr>
            <p:cNvSpPr txBox="1"/>
            <p:nvPr/>
          </p:nvSpPr>
          <p:spPr>
            <a:xfrm>
              <a:off x="4559586" y="3127394"/>
              <a:ext cx="1100446" cy="369332"/>
            </a:xfrm>
            <a:prstGeom prst="rect">
              <a:avLst/>
            </a:prstGeom>
            <a:noFill/>
          </p:spPr>
          <p:txBody>
            <a:bodyPr wrap="square" rtlCol="0">
              <a:spAutoFit/>
            </a:bodyPr>
            <a:lstStyle/>
            <a:p>
              <a:r>
                <a:rPr lang="en-US" dirty="0">
                  <a:solidFill>
                    <a:srgbClr val="C00000"/>
                  </a:solidFill>
                </a:rPr>
                <a:t>Height=2</a:t>
              </a:r>
            </a:p>
          </p:txBody>
        </p:sp>
        <p:sp>
          <p:nvSpPr>
            <p:cNvPr id="32" name="TextBox 31">
              <a:extLst>
                <a:ext uri="{FF2B5EF4-FFF2-40B4-BE49-F238E27FC236}">
                  <a16:creationId xmlns:a16="http://schemas.microsoft.com/office/drawing/2014/main" id="{89B12F48-5858-EC57-6EE8-47A3FCCAEA98}"/>
                </a:ext>
              </a:extLst>
            </p:cNvPr>
            <p:cNvSpPr txBox="1"/>
            <p:nvPr/>
          </p:nvSpPr>
          <p:spPr>
            <a:xfrm>
              <a:off x="3783339" y="3859534"/>
              <a:ext cx="1100446" cy="369332"/>
            </a:xfrm>
            <a:prstGeom prst="rect">
              <a:avLst/>
            </a:prstGeom>
            <a:noFill/>
          </p:spPr>
          <p:txBody>
            <a:bodyPr wrap="square" rtlCol="0">
              <a:spAutoFit/>
            </a:bodyPr>
            <a:lstStyle/>
            <a:p>
              <a:r>
                <a:rPr lang="en-US" dirty="0">
                  <a:solidFill>
                    <a:srgbClr val="C00000"/>
                  </a:solidFill>
                </a:rPr>
                <a:t>Height=1</a:t>
              </a:r>
            </a:p>
          </p:txBody>
        </p:sp>
        <p:sp>
          <p:nvSpPr>
            <p:cNvPr id="33" name="TextBox 32">
              <a:extLst>
                <a:ext uri="{FF2B5EF4-FFF2-40B4-BE49-F238E27FC236}">
                  <a16:creationId xmlns:a16="http://schemas.microsoft.com/office/drawing/2014/main" id="{5B9644E3-29DB-59A7-4081-9BDBE45A6ECD}"/>
                </a:ext>
              </a:extLst>
            </p:cNvPr>
            <p:cNvSpPr txBox="1"/>
            <p:nvPr/>
          </p:nvSpPr>
          <p:spPr>
            <a:xfrm>
              <a:off x="3106619" y="4591674"/>
              <a:ext cx="1100446" cy="369332"/>
            </a:xfrm>
            <a:prstGeom prst="rect">
              <a:avLst/>
            </a:prstGeom>
            <a:noFill/>
          </p:spPr>
          <p:txBody>
            <a:bodyPr wrap="square" rtlCol="0">
              <a:spAutoFit/>
            </a:bodyPr>
            <a:lstStyle/>
            <a:p>
              <a:r>
                <a:rPr lang="en-US" dirty="0">
                  <a:solidFill>
                    <a:srgbClr val="C00000"/>
                  </a:solidFill>
                </a:rPr>
                <a:t>Height=0</a:t>
              </a:r>
            </a:p>
          </p:txBody>
        </p:sp>
        <p:sp>
          <p:nvSpPr>
            <p:cNvPr id="34" name="TextBox 33">
              <a:extLst>
                <a:ext uri="{FF2B5EF4-FFF2-40B4-BE49-F238E27FC236}">
                  <a16:creationId xmlns:a16="http://schemas.microsoft.com/office/drawing/2014/main" id="{B47BE476-CA4B-6452-C11B-6276E8BFBA8E}"/>
                </a:ext>
              </a:extLst>
            </p:cNvPr>
            <p:cNvSpPr txBox="1"/>
            <p:nvPr/>
          </p:nvSpPr>
          <p:spPr>
            <a:xfrm>
              <a:off x="4559586" y="4943612"/>
              <a:ext cx="1228309" cy="369332"/>
            </a:xfrm>
            <a:prstGeom prst="rect">
              <a:avLst/>
            </a:prstGeom>
            <a:noFill/>
          </p:spPr>
          <p:txBody>
            <a:bodyPr wrap="square" rtlCol="0">
              <a:spAutoFit/>
            </a:bodyPr>
            <a:lstStyle/>
            <a:p>
              <a:r>
                <a:rPr lang="en-US" dirty="0">
                  <a:solidFill>
                    <a:srgbClr val="C00000"/>
                  </a:solidFill>
                </a:rPr>
                <a:t>Height=-1</a:t>
              </a:r>
            </a:p>
          </p:txBody>
        </p:sp>
        <p:sp>
          <p:nvSpPr>
            <p:cNvPr id="35" name="TextBox 34">
              <a:extLst>
                <a:ext uri="{FF2B5EF4-FFF2-40B4-BE49-F238E27FC236}">
                  <a16:creationId xmlns:a16="http://schemas.microsoft.com/office/drawing/2014/main" id="{3AB4967E-9FA1-355A-E304-2DFFE063FCE2}"/>
                </a:ext>
              </a:extLst>
            </p:cNvPr>
            <p:cNvSpPr txBox="1"/>
            <p:nvPr/>
          </p:nvSpPr>
          <p:spPr>
            <a:xfrm>
              <a:off x="5675586" y="3905381"/>
              <a:ext cx="1100446" cy="369332"/>
            </a:xfrm>
            <a:prstGeom prst="rect">
              <a:avLst/>
            </a:prstGeom>
            <a:noFill/>
          </p:spPr>
          <p:txBody>
            <a:bodyPr wrap="square" rtlCol="0">
              <a:spAutoFit/>
            </a:bodyPr>
            <a:lstStyle/>
            <a:p>
              <a:r>
                <a:rPr lang="en-US" dirty="0">
                  <a:solidFill>
                    <a:srgbClr val="C00000"/>
                  </a:solidFill>
                </a:rPr>
                <a:t>Height=0</a:t>
              </a:r>
            </a:p>
          </p:txBody>
        </p:sp>
        <p:sp>
          <p:nvSpPr>
            <p:cNvPr id="36" name="TextBox 35">
              <a:extLst>
                <a:ext uri="{FF2B5EF4-FFF2-40B4-BE49-F238E27FC236}">
                  <a16:creationId xmlns:a16="http://schemas.microsoft.com/office/drawing/2014/main" id="{E1AC04C0-7D22-0594-C2D3-51E504D49A04}"/>
                </a:ext>
              </a:extLst>
            </p:cNvPr>
            <p:cNvSpPr txBox="1"/>
            <p:nvPr/>
          </p:nvSpPr>
          <p:spPr>
            <a:xfrm>
              <a:off x="6373640" y="3113055"/>
              <a:ext cx="1100446" cy="369332"/>
            </a:xfrm>
            <a:prstGeom prst="rect">
              <a:avLst/>
            </a:prstGeom>
            <a:noFill/>
          </p:spPr>
          <p:txBody>
            <a:bodyPr wrap="square" rtlCol="0">
              <a:spAutoFit/>
            </a:bodyPr>
            <a:lstStyle/>
            <a:p>
              <a:r>
                <a:rPr lang="en-US" dirty="0">
                  <a:solidFill>
                    <a:srgbClr val="C00000"/>
                  </a:solidFill>
                </a:rPr>
                <a:t>Height=1</a:t>
              </a:r>
            </a:p>
          </p:txBody>
        </p:sp>
      </p:grpSp>
      <p:cxnSp>
        <p:nvCxnSpPr>
          <p:cNvPr id="26" name="Straight Connector 25">
            <a:extLst>
              <a:ext uri="{FF2B5EF4-FFF2-40B4-BE49-F238E27FC236}">
                <a16:creationId xmlns:a16="http://schemas.microsoft.com/office/drawing/2014/main" id="{EA16C64E-2CAA-8771-5487-479A239930CC}"/>
              </a:ext>
              <a:ext uri="{C183D7F6-B498-43B3-948B-1728B52AA6E4}">
                <adec:decorative xmlns:adec="http://schemas.microsoft.com/office/drawing/2017/decorative" val="1"/>
              </a:ext>
            </a:extLst>
          </p:cNvPr>
          <p:cNvCxnSpPr>
            <a:cxnSpLocks/>
          </p:cNvCxnSpPr>
          <p:nvPr/>
        </p:nvCxnSpPr>
        <p:spPr>
          <a:xfrm flipH="1" flipV="1">
            <a:off x="4834958" y="4717612"/>
            <a:ext cx="194615" cy="300654"/>
          </a:xfrm>
          <a:prstGeom prst="line">
            <a:avLst/>
          </a:prstGeom>
          <a:ln>
            <a:solidFill>
              <a:schemeClr val="tx1">
                <a:alpha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39" name="Slide Number Placeholder 38">
            <a:extLst>
              <a:ext uri="{FF2B5EF4-FFF2-40B4-BE49-F238E27FC236}">
                <a16:creationId xmlns:a16="http://schemas.microsoft.com/office/drawing/2014/main" id="{04CE31BE-CDAC-AA21-1746-82103156FBD5}"/>
              </a:ext>
            </a:extLst>
          </p:cNvPr>
          <p:cNvSpPr>
            <a:spLocks noGrp="1"/>
          </p:cNvSpPr>
          <p:nvPr>
            <p:ph type="sldNum" sz="quarter" idx="12"/>
          </p:nvPr>
        </p:nvSpPr>
        <p:spPr/>
        <p:txBody>
          <a:bodyPr/>
          <a:lstStyle/>
          <a:p>
            <a:fld id="{A94D5A7D-FFFE-410B-BEE5-702232F4B148}" type="slidenum">
              <a:rPr lang="en-US" smtClean="0"/>
              <a:t>33</a:t>
            </a:fld>
            <a:endParaRPr lang="en-US"/>
          </a:p>
        </p:txBody>
      </p:sp>
    </p:spTree>
    <p:extLst>
      <p:ext uri="{BB962C8B-B14F-4D97-AF65-F5344CB8AC3E}">
        <p14:creationId xmlns:p14="http://schemas.microsoft.com/office/powerpoint/2010/main" val="1897570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Right Rotation Needed!</a:t>
            </a:r>
          </a:p>
        </p:txBody>
      </p:sp>
      <p:grpSp>
        <p:nvGrpSpPr>
          <p:cNvPr id="7" name="Group 6" descr="To balance the tree we will manipulate it so that the left subtree from 9's current position gets lifted up, while the right subtree gets dropped down. Since the left subtree has greater height than the right, this will have the effect of balancing the tree.&#10;&#10;We call this a right rotation.">
            <a:extLst>
              <a:ext uri="{FF2B5EF4-FFF2-40B4-BE49-F238E27FC236}">
                <a16:creationId xmlns:a16="http://schemas.microsoft.com/office/drawing/2014/main" id="{4D21F59C-74E0-8015-134D-B8F3F30F3E64}"/>
              </a:ext>
            </a:extLst>
          </p:cNvPr>
          <p:cNvGrpSpPr/>
          <p:nvPr/>
        </p:nvGrpSpPr>
        <p:grpSpPr>
          <a:xfrm>
            <a:off x="3634272" y="1025131"/>
            <a:ext cx="4744365" cy="4516789"/>
            <a:chOff x="3634272" y="1025131"/>
            <a:chExt cx="4744365" cy="4516789"/>
          </a:xfrm>
        </p:grpSpPr>
        <p:grpSp>
          <p:nvGrpSpPr>
            <p:cNvPr id="31" name="Group 30">
              <a:extLst>
                <a:ext uri="{FF2B5EF4-FFF2-40B4-BE49-F238E27FC236}">
                  <a16:creationId xmlns:a16="http://schemas.microsoft.com/office/drawing/2014/main" id="{66733F92-11CD-5111-7D00-6232BBC3E73A}"/>
                </a:ext>
              </a:extLst>
            </p:cNvPr>
            <p:cNvGrpSpPr/>
            <p:nvPr/>
          </p:nvGrpSpPr>
          <p:grpSpPr>
            <a:xfrm>
              <a:off x="4342023" y="2047599"/>
              <a:ext cx="4036614" cy="2762801"/>
              <a:chOff x="8079280" y="365125"/>
              <a:chExt cx="4036614" cy="2762801"/>
            </a:xfrm>
          </p:grpSpPr>
          <p:grpSp>
            <p:nvGrpSpPr>
              <p:cNvPr id="32" name="Group 31">
                <a:extLst>
                  <a:ext uri="{FF2B5EF4-FFF2-40B4-BE49-F238E27FC236}">
                    <a16:creationId xmlns:a16="http://schemas.microsoft.com/office/drawing/2014/main" id="{FD2AF4A6-4D89-1783-6181-E32934CFF5AC}"/>
                  </a:ext>
                </a:extLst>
              </p:cNvPr>
              <p:cNvGrpSpPr/>
              <p:nvPr/>
            </p:nvGrpSpPr>
            <p:grpSpPr>
              <a:xfrm>
                <a:off x="8079280" y="365125"/>
                <a:ext cx="4036614" cy="2762801"/>
                <a:chOff x="5413263" y="1203158"/>
                <a:chExt cx="4036614" cy="2762801"/>
              </a:xfrm>
            </p:grpSpPr>
            <p:grpSp>
              <p:nvGrpSpPr>
                <p:cNvPr id="37" name="Group 36">
                  <a:extLst>
                    <a:ext uri="{FF2B5EF4-FFF2-40B4-BE49-F238E27FC236}">
                      <a16:creationId xmlns:a16="http://schemas.microsoft.com/office/drawing/2014/main" id="{33C35221-1551-0D95-4C4E-31EB65B01FA1}"/>
                    </a:ext>
                  </a:extLst>
                </p:cNvPr>
                <p:cNvGrpSpPr/>
                <p:nvPr/>
              </p:nvGrpSpPr>
              <p:grpSpPr>
                <a:xfrm>
                  <a:off x="5413263" y="1203158"/>
                  <a:ext cx="4036614" cy="2762801"/>
                  <a:chOff x="131609" y="2379747"/>
                  <a:chExt cx="4036614" cy="2762801"/>
                </a:xfrm>
              </p:grpSpPr>
              <p:sp>
                <p:nvSpPr>
                  <p:cNvPr id="40" name="Oval 39">
                    <a:extLst>
                      <a:ext uri="{FF2B5EF4-FFF2-40B4-BE49-F238E27FC236}">
                        <a16:creationId xmlns:a16="http://schemas.microsoft.com/office/drawing/2014/main" id="{14D850BE-CEF1-9E8A-F61D-6A75E110BF83}"/>
                      </a:ext>
                    </a:extLst>
                  </p:cNvPr>
                  <p:cNvSpPr/>
                  <p:nvPr/>
                </p:nvSpPr>
                <p:spPr>
                  <a:xfrm>
                    <a:off x="2259363" y="2379747"/>
                    <a:ext cx="612511" cy="61251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41" name="Oval 40">
                    <a:extLst>
                      <a:ext uri="{FF2B5EF4-FFF2-40B4-BE49-F238E27FC236}">
                        <a16:creationId xmlns:a16="http://schemas.microsoft.com/office/drawing/2014/main" id="{BC64D0A1-366D-B24D-FF5C-8FCE0550DE07}"/>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42" name="Oval 41">
                    <a:extLst>
                      <a:ext uri="{FF2B5EF4-FFF2-40B4-BE49-F238E27FC236}">
                        <a16:creationId xmlns:a16="http://schemas.microsoft.com/office/drawing/2014/main" id="{D267B3C8-CF39-D972-D499-9B466E3823DE}"/>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43" name="Oval 42">
                    <a:extLst>
                      <a:ext uri="{FF2B5EF4-FFF2-40B4-BE49-F238E27FC236}">
                        <a16:creationId xmlns:a16="http://schemas.microsoft.com/office/drawing/2014/main" id="{BC524C98-F5EC-5235-543A-3DE282D01080}"/>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44" name="Oval 43">
                    <a:extLst>
                      <a:ext uri="{FF2B5EF4-FFF2-40B4-BE49-F238E27FC236}">
                        <a16:creationId xmlns:a16="http://schemas.microsoft.com/office/drawing/2014/main" id="{6627DA89-CC89-5735-2F3D-1D6FDB0871B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45" name="Oval 44">
                    <a:extLst>
                      <a:ext uri="{FF2B5EF4-FFF2-40B4-BE49-F238E27FC236}">
                        <a16:creationId xmlns:a16="http://schemas.microsoft.com/office/drawing/2014/main" id="{6D11AC06-F107-E470-6719-E5EF9432BECC}"/>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46" name="Straight Connector 45">
                    <a:extLst>
                      <a:ext uri="{FF2B5EF4-FFF2-40B4-BE49-F238E27FC236}">
                        <a16:creationId xmlns:a16="http://schemas.microsoft.com/office/drawing/2014/main" id="{194ECF9E-B94A-29E8-FF3E-B4E8FB25E852}"/>
                      </a:ext>
                    </a:extLst>
                  </p:cNvPr>
                  <p:cNvCxnSpPr>
                    <a:cxnSpLocks/>
                    <a:stCxn id="40" idx="3"/>
                    <a:endCxn id="41"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86165BC-A4F3-4267-136E-7BD1A73A2C6D}"/>
                      </a:ext>
                    </a:extLst>
                  </p:cNvPr>
                  <p:cNvCxnSpPr>
                    <a:cxnSpLocks/>
                    <a:stCxn id="40" idx="5"/>
                    <a:endCxn id="42"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6B6B665-BDEE-47DB-3C75-935F780313D8}"/>
                      </a:ext>
                    </a:extLst>
                  </p:cNvPr>
                  <p:cNvCxnSpPr>
                    <a:stCxn id="43" idx="7"/>
                    <a:endCxn id="41"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D852F46-B979-52F6-E71D-FAF66FE1C2D6}"/>
                      </a:ext>
                    </a:extLst>
                  </p:cNvPr>
                  <p:cNvCxnSpPr>
                    <a:cxnSpLocks/>
                    <a:stCxn id="45" idx="7"/>
                    <a:endCxn id="43"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5382030-36B7-D8B2-23CF-5E65197EE9CC}"/>
                      </a:ext>
                    </a:extLst>
                  </p:cNvPr>
                  <p:cNvCxnSpPr>
                    <a:stCxn id="44" idx="1"/>
                    <a:endCxn id="42"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a:extLst>
                    <a:ext uri="{FF2B5EF4-FFF2-40B4-BE49-F238E27FC236}">
                      <a16:creationId xmlns:a16="http://schemas.microsoft.com/office/drawing/2014/main" id="{BDC1F8CA-D134-02B9-8C5E-5669AEFDE40A}"/>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9" name="Straight Connector 38">
                  <a:extLst>
                    <a:ext uri="{FF2B5EF4-FFF2-40B4-BE49-F238E27FC236}">
                      <a16:creationId xmlns:a16="http://schemas.microsoft.com/office/drawing/2014/main" id="{CED3D65B-D98F-3587-4AE2-40AAC38105E7}"/>
                    </a:ext>
                  </a:extLst>
                </p:cNvPr>
                <p:cNvCxnSpPr>
                  <a:cxnSpLocks/>
                  <a:stCxn id="38" idx="1"/>
                  <a:endCxn id="41"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EA47DF7D-077F-F394-C67E-662BC972EC19}"/>
                  </a:ext>
                </a:extLst>
              </p:cNvPr>
              <p:cNvSpPr/>
              <p:nvPr/>
            </p:nvSpPr>
            <p:spPr>
              <a:xfrm>
                <a:off x="94564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4" name="Oval 33">
                <a:extLst>
                  <a:ext uri="{FF2B5EF4-FFF2-40B4-BE49-F238E27FC236}">
                    <a16:creationId xmlns:a16="http://schemas.microsoft.com/office/drawing/2014/main" id="{292400DA-713E-E427-658F-8DA98C8225CE}"/>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35" name="Straight Connector 34">
                <a:extLst>
                  <a:ext uri="{FF2B5EF4-FFF2-40B4-BE49-F238E27FC236}">
                    <a16:creationId xmlns:a16="http://schemas.microsoft.com/office/drawing/2014/main" id="{FCB30EAD-7061-219B-8773-2928FEFF31F6}"/>
                  </a:ext>
                </a:extLst>
              </p:cNvPr>
              <p:cNvCxnSpPr>
                <a:cxnSpLocks/>
                <a:stCxn id="33" idx="1"/>
                <a:endCxn id="43" idx="5"/>
              </p:cNvCxnSpPr>
              <p:nvPr/>
            </p:nvCxnSpPr>
            <p:spPr>
              <a:xfrm flipH="1" flipV="1">
                <a:off x="9290834" y="2307549"/>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8AFBD25-F6C3-4DFD-B3CE-0BF40BF4A6B2}"/>
                  </a:ext>
                </a:extLst>
              </p:cNvPr>
              <p:cNvCxnSpPr>
                <a:cxnSpLocks/>
                <a:stCxn id="34" idx="1"/>
                <a:endCxn id="38"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FC9F66D2-0D12-6C9C-4A26-2809492EDCBF}"/>
                </a:ext>
              </a:extLst>
            </p:cNvPr>
            <p:cNvGrpSpPr/>
            <p:nvPr/>
          </p:nvGrpSpPr>
          <p:grpSpPr>
            <a:xfrm>
              <a:off x="3634272" y="1025131"/>
              <a:ext cx="3976653" cy="4516789"/>
              <a:chOff x="3634272" y="1025131"/>
              <a:chExt cx="3976653" cy="4516789"/>
            </a:xfrm>
          </p:grpSpPr>
          <p:sp>
            <p:nvSpPr>
              <p:cNvPr id="3" name="Oval 2">
                <a:extLst>
                  <a:ext uri="{FF2B5EF4-FFF2-40B4-BE49-F238E27FC236}">
                    <a16:creationId xmlns:a16="http://schemas.microsoft.com/office/drawing/2014/main" id="{F186EDC3-E416-05CF-9067-F30AA73EF314}"/>
                  </a:ext>
                </a:extLst>
              </p:cNvPr>
              <p:cNvSpPr/>
              <p:nvPr/>
            </p:nvSpPr>
            <p:spPr>
              <a:xfrm>
                <a:off x="3634272" y="492940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25" name="Straight Connector 24">
                <a:extLst>
                  <a:ext uri="{FF2B5EF4-FFF2-40B4-BE49-F238E27FC236}">
                    <a16:creationId xmlns:a16="http://schemas.microsoft.com/office/drawing/2014/main" id="{05DDBCDF-B0E8-9E3D-618B-C5949394660A}"/>
                  </a:ext>
                </a:extLst>
              </p:cNvPr>
              <p:cNvCxnSpPr>
                <a:cxnSpLocks/>
                <a:stCxn id="3" idx="7"/>
                <a:endCxn id="45" idx="3"/>
              </p:cNvCxnSpPr>
              <p:nvPr/>
            </p:nvCxnSpPr>
            <p:spPr>
              <a:xfrm flipV="1">
                <a:off x="4157083" y="4720700"/>
                <a:ext cx="274640" cy="298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Arrow: Circular 28">
                <a:extLst>
                  <a:ext uri="{FF2B5EF4-FFF2-40B4-BE49-F238E27FC236}">
                    <a16:creationId xmlns:a16="http://schemas.microsoft.com/office/drawing/2014/main" id="{2DFE5A13-2615-2C1A-4922-C60FF284B30E}"/>
                  </a:ext>
                </a:extLst>
              </p:cNvPr>
              <p:cNvSpPr/>
              <p:nvPr/>
            </p:nvSpPr>
            <p:spPr>
              <a:xfrm>
                <a:off x="5691768" y="1025131"/>
                <a:ext cx="1919157" cy="1919157"/>
              </a:xfrm>
              <a:prstGeom prst="circular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2935FEF3-F674-260A-FAF7-FCA2C2A5EF54}"/>
                  </a:ext>
                </a:extLst>
              </p:cNvPr>
              <p:cNvSpPr txBox="1"/>
              <p:nvPr/>
            </p:nvSpPr>
            <p:spPr>
              <a:xfrm>
                <a:off x="5337021" y="2395254"/>
                <a:ext cx="1100446" cy="369332"/>
              </a:xfrm>
              <a:prstGeom prst="rect">
                <a:avLst/>
              </a:prstGeom>
              <a:noFill/>
            </p:spPr>
            <p:txBody>
              <a:bodyPr wrap="square" rtlCol="0">
                <a:spAutoFit/>
              </a:bodyPr>
              <a:lstStyle/>
              <a:p>
                <a:r>
                  <a:rPr lang="en-US" dirty="0">
                    <a:solidFill>
                      <a:srgbClr val="C00000"/>
                    </a:solidFill>
                  </a:rPr>
                  <a:t>Height=3</a:t>
                </a:r>
              </a:p>
            </p:txBody>
          </p:sp>
        </p:grpSp>
        <p:sp>
          <p:nvSpPr>
            <p:cNvPr id="5" name="TextBox 4">
              <a:extLst>
                <a:ext uri="{FF2B5EF4-FFF2-40B4-BE49-F238E27FC236}">
                  <a16:creationId xmlns:a16="http://schemas.microsoft.com/office/drawing/2014/main" id="{3612BBBE-77ED-6466-47E4-E36D59B76F26}"/>
                </a:ext>
              </a:extLst>
            </p:cNvPr>
            <p:cNvSpPr txBox="1"/>
            <p:nvPr/>
          </p:nvSpPr>
          <p:spPr>
            <a:xfrm>
              <a:off x="7151968" y="2390638"/>
              <a:ext cx="1100446" cy="369332"/>
            </a:xfrm>
            <a:prstGeom prst="rect">
              <a:avLst/>
            </a:prstGeom>
            <a:noFill/>
          </p:spPr>
          <p:txBody>
            <a:bodyPr wrap="square" rtlCol="0">
              <a:spAutoFit/>
            </a:bodyPr>
            <a:lstStyle/>
            <a:p>
              <a:r>
                <a:rPr lang="en-US" dirty="0">
                  <a:solidFill>
                    <a:srgbClr val="C00000"/>
                  </a:solidFill>
                </a:rPr>
                <a:t>Height=1</a:t>
              </a:r>
            </a:p>
          </p:txBody>
        </p:sp>
      </p:grpSp>
      <p:sp>
        <p:nvSpPr>
          <p:cNvPr id="30" name="TextBox 29">
            <a:extLst>
              <a:ext uri="{FF2B5EF4-FFF2-40B4-BE49-F238E27FC236}">
                <a16:creationId xmlns:a16="http://schemas.microsoft.com/office/drawing/2014/main" id="{7648F3C6-8527-ECD6-3799-58D47DA49C8A}"/>
              </a:ext>
            </a:extLst>
          </p:cNvPr>
          <p:cNvSpPr txBox="1"/>
          <p:nvPr/>
        </p:nvSpPr>
        <p:spPr>
          <a:xfrm>
            <a:off x="7445333" y="663181"/>
            <a:ext cx="4780348" cy="923330"/>
          </a:xfrm>
          <a:prstGeom prst="rect">
            <a:avLst/>
          </a:prstGeom>
          <a:noFill/>
        </p:spPr>
        <p:txBody>
          <a:bodyPr wrap="none" rtlCol="0">
            <a:spAutoFit/>
          </a:bodyPr>
          <a:lstStyle/>
          <a:p>
            <a:r>
              <a:rPr lang="en-US" dirty="0">
                <a:solidFill>
                  <a:srgbClr val="FF0000"/>
                </a:solidFill>
              </a:rPr>
              <a:t>Solution: </a:t>
            </a:r>
          </a:p>
          <a:p>
            <a:r>
              <a:rPr lang="en-US" dirty="0">
                <a:solidFill>
                  <a:srgbClr val="FF0000"/>
                </a:solidFill>
              </a:rPr>
              <a:t>Take the subtree starting with the problem node,</a:t>
            </a:r>
          </a:p>
          <a:p>
            <a:r>
              <a:rPr lang="en-US" dirty="0">
                <a:solidFill>
                  <a:srgbClr val="FF0000"/>
                </a:solidFill>
              </a:rPr>
              <a:t>“Rotate” that tree to the right</a:t>
            </a:r>
          </a:p>
        </p:txBody>
      </p:sp>
      <p:sp>
        <p:nvSpPr>
          <p:cNvPr id="8" name="Slide Number Placeholder 7">
            <a:extLst>
              <a:ext uri="{FF2B5EF4-FFF2-40B4-BE49-F238E27FC236}">
                <a16:creationId xmlns:a16="http://schemas.microsoft.com/office/drawing/2014/main" id="{FD2857AD-4F53-6837-9E48-789C3636C127}"/>
              </a:ext>
            </a:extLst>
          </p:cNvPr>
          <p:cNvSpPr>
            <a:spLocks noGrp="1"/>
          </p:cNvSpPr>
          <p:nvPr>
            <p:ph type="sldNum" sz="quarter" idx="12"/>
          </p:nvPr>
        </p:nvSpPr>
        <p:spPr/>
        <p:txBody>
          <a:bodyPr/>
          <a:lstStyle/>
          <a:p>
            <a:fld id="{A94D5A7D-FFFE-410B-BEE5-702232F4B148}" type="slidenum">
              <a:rPr lang="en-US" smtClean="0"/>
              <a:t>34</a:t>
            </a:fld>
            <a:endParaRPr lang="en-US"/>
          </a:p>
        </p:txBody>
      </p:sp>
    </p:spTree>
    <p:extLst>
      <p:ext uri="{BB962C8B-B14F-4D97-AF65-F5344CB8AC3E}">
        <p14:creationId xmlns:p14="http://schemas.microsoft.com/office/powerpoint/2010/main" val="879924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Insert -1, Right rotation process</a:t>
            </a:r>
          </a:p>
        </p:txBody>
      </p:sp>
      <p:sp>
        <p:nvSpPr>
          <p:cNvPr id="29" name="Arrow: Circular 28" descr="To balance the tree we will manipulate it so that the left subtree from 9's current position gets lifted up, while the right subtree gets dropped down. Since the left subtree has greater height than the right, this will have the effect of balancing the tree.&#10;&#10;We call this a right rotation.">
            <a:extLst>
              <a:ext uri="{FF2B5EF4-FFF2-40B4-BE49-F238E27FC236}">
                <a16:creationId xmlns:a16="http://schemas.microsoft.com/office/drawing/2014/main" id="{2DFE5A13-2615-2C1A-4922-C60FF284B30E}"/>
              </a:ext>
            </a:extLst>
          </p:cNvPr>
          <p:cNvSpPr/>
          <p:nvPr/>
        </p:nvSpPr>
        <p:spPr>
          <a:xfrm>
            <a:off x="2312693" y="2086674"/>
            <a:ext cx="1919157" cy="1919157"/>
          </a:xfrm>
          <a:prstGeom prst="circular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TextBox 29">
            <a:extLst>
              <a:ext uri="{FF2B5EF4-FFF2-40B4-BE49-F238E27FC236}">
                <a16:creationId xmlns:a16="http://schemas.microsoft.com/office/drawing/2014/main" id="{7648F3C6-8527-ECD6-3799-58D47DA49C8A}"/>
              </a:ext>
            </a:extLst>
          </p:cNvPr>
          <p:cNvSpPr txBox="1"/>
          <p:nvPr/>
        </p:nvSpPr>
        <p:spPr>
          <a:xfrm>
            <a:off x="4066258" y="1724724"/>
            <a:ext cx="4780348" cy="923330"/>
          </a:xfrm>
          <a:prstGeom prst="rect">
            <a:avLst/>
          </a:prstGeom>
          <a:noFill/>
        </p:spPr>
        <p:txBody>
          <a:bodyPr wrap="none" rtlCol="0">
            <a:spAutoFit/>
          </a:bodyPr>
          <a:lstStyle/>
          <a:p>
            <a:r>
              <a:rPr lang="en-US" dirty="0">
                <a:solidFill>
                  <a:srgbClr val="FF0000"/>
                </a:solidFill>
              </a:rPr>
              <a:t>Solution: </a:t>
            </a:r>
          </a:p>
          <a:p>
            <a:r>
              <a:rPr lang="en-US" dirty="0">
                <a:solidFill>
                  <a:srgbClr val="FF0000"/>
                </a:solidFill>
              </a:rPr>
              <a:t>Take the subtree starting with the problem node,</a:t>
            </a:r>
          </a:p>
          <a:p>
            <a:r>
              <a:rPr lang="en-US" dirty="0">
                <a:solidFill>
                  <a:srgbClr val="FF0000"/>
                </a:solidFill>
              </a:rPr>
              <a:t>“Rotate” that tree to the right</a:t>
            </a:r>
          </a:p>
        </p:txBody>
      </p:sp>
      <p:grpSp>
        <p:nvGrpSpPr>
          <p:cNvPr id="4" name="Group 3" descr="We first follow the BST insert procedure, so -1 goes to the left of 9, to the left of 3, to the left of 1, and to the left of 0. It finally becomes the new left child of 0.&#10;&#10;Now we need to check if the tree is still balanced. The left subtree of 0 has height 0, the right subtree has height -1. The left subtree of 1 has height 1 and the right subtree has height 0. The left subtree of 3 has height 2, the right subtree has height 1. The left subtree of 9 has height 3, the right subtree has height 1. Because the heights of 9's subtrees differ by two, the tree is not balanced. Since 9 is the deepest such node, we call it the &quot;problem node&quot;. Our next task is to modify the tree so that it becomes balanced.">
            <a:extLst>
              <a:ext uri="{FF2B5EF4-FFF2-40B4-BE49-F238E27FC236}">
                <a16:creationId xmlns:a16="http://schemas.microsoft.com/office/drawing/2014/main" id="{E16AEC14-4F45-39E1-D1E2-F5872A183D8B}"/>
              </a:ext>
            </a:extLst>
          </p:cNvPr>
          <p:cNvGrpSpPr/>
          <p:nvPr/>
        </p:nvGrpSpPr>
        <p:grpSpPr>
          <a:xfrm>
            <a:off x="255197" y="3109142"/>
            <a:ext cx="5033945" cy="3494321"/>
            <a:chOff x="3634272" y="2047599"/>
            <a:chExt cx="5033945" cy="3494321"/>
          </a:xfrm>
        </p:grpSpPr>
        <p:sp>
          <p:nvSpPr>
            <p:cNvPr id="3" name="Oval 2">
              <a:extLst>
                <a:ext uri="{FF2B5EF4-FFF2-40B4-BE49-F238E27FC236}">
                  <a16:creationId xmlns:a16="http://schemas.microsoft.com/office/drawing/2014/main" id="{F186EDC3-E416-05CF-9067-F30AA73EF314}"/>
                </a:ext>
              </a:extLst>
            </p:cNvPr>
            <p:cNvSpPr/>
            <p:nvPr/>
          </p:nvSpPr>
          <p:spPr>
            <a:xfrm>
              <a:off x="3634272" y="492940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25" name="Straight Connector 24">
              <a:extLst>
                <a:ext uri="{FF2B5EF4-FFF2-40B4-BE49-F238E27FC236}">
                  <a16:creationId xmlns:a16="http://schemas.microsoft.com/office/drawing/2014/main" id="{05DDBCDF-B0E8-9E3D-618B-C5949394660A}"/>
                </a:ext>
              </a:extLst>
            </p:cNvPr>
            <p:cNvCxnSpPr>
              <a:cxnSpLocks/>
              <a:stCxn id="3" idx="7"/>
              <a:endCxn id="45" idx="3"/>
            </p:cNvCxnSpPr>
            <p:nvPr/>
          </p:nvCxnSpPr>
          <p:spPr>
            <a:xfrm flipV="1">
              <a:off x="4157083" y="4720700"/>
              <a:ext cx="274640" cy="298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926A37C-DC4E-1DF1-E0A9-8D20590D823C}"/>
                </a:ext>
              </a:extLst>
            </p:cNvPr>
            <p:cNvSpPr txBox="1"/>
            <p:nvPr/>
          </p:nvSpPr>
          <p:spPr>
            <a:xfrm>
              <a:off x="4954854" y="2433907"/>
              <a:ext cx="1141146" cy="369332"/>
            </a:xfrm>
            <a:prstGeom prst="rect">
              <a:avLst/>
            </a:prstGeom>
            <a:noFill/>
          </p:spPr>
          <p:txBody>
            <a:bodyPr wrap="none" rtlCol="0">
              <a:spAutoFit/>
            </a:bodyPr>
            <a:lstStyle/>
            <a:p>
              <a:r>
                <a:rPr lang="en-US" dirty="0">
                  <a:solidFill>
                    <a:srgbClr val="FF0000"/>
                  </a:solidFill>
                </a:rPr>
                <a:t>Height = 3</a:t>
              </a:r>
            </a:p>
          </p:txBody>
        </p:sp>
        <p:sp>
          <p:nvSpPr>
            <p:cNvPr id="28" name="TextBox 27">
              <a:extLst>
                <a:ext uri="{FF2B5EF4-FFF2-40B4-BE49-F238E27FC236}">
                  <a16:creationId xmlns:a16="http://schemas.microsoft.com/office/drawing/2014/main" id="{2E235826-B7EF-1706-1639-379D27BA4AB3}"/>
                </a:ext>
              </a:extLst>
            </p:cNvPr>
            <p:cNvSpPr txBox="1"/>
            <p:nvPr/>
          </p:nvSpPr>
          <p:spPr>
            <a:xfrm>
              <a:off x="7527071" y="2442666"/>
              <a:ext cx="1141146" cy="369332"/>
            </a:xfrm>
            <a:prstGeom prst="rect">
              <a:avLst/>
            </a:prstGeom>
            <a:noFill/>
          </p:spPr>
          <p:txBody>
            <a:bodyPr wrap="none" rtlCol="0">
              <a:spAutoFit/>
            </a:bodyPr>
            <a:lstStyle/>
            <a:p>
              <a:r>
                <a:rPr lang="en-US" dirty="0">
                  <a:solidFill>
                    <a:srgbClr val="FF0000"/>
                  </a:solidFill>
                </a:rPr>
                <a:t>Height = 1</a:t>
              </a:r>
            </a:p>
          </p:txBody>
        </p:sp>
        <p:grpSp>
          <p:nvGrpSpPr>
            <p:cNvPr id="31" name="Group 30">
              <a:extLst>
                <a:ext uri="{FF2B5EF4-FFF2-40B4-BE49-F238E27FC236}">
                  <a16:creationId xmlns:a16="http://schemas.microsoft.com/office/drawing/2014/main" id="{66733F92-11CD-5111-7D00-6232BBC3E73A}"/>
                </a:ext>
              </a:extLst>
            </p:cNvPr>
            <p:cNvGrpSpPr/>
            <p:nvPr/>
          </p:nvGrpSpPr>
          <p:grpSpPr>
            <a:xfrm>
              <a:off x="4342023" y="2047599"/>
              <a:ext cx="4036614" cy="2762801"/>
              <a:chOff x="8079280" y="365125"/>
              <a:chExt cx="4036614" cy="2762801"/>
            </a:xfrm>
          </p:grpSpPr>
          <p:grpSp>
            <p:nvGrpSpPr>
              <p:cNvPr id="32" name="Group 31">
                <a:extLst>
                  <a:ext uri="{FF2B5EF4-FFF2-40B4-BE49-F238E27FC236}">
                    <a16:creationId xmlns:a16="http://schemas.microsoft.com/office/drawing/2014/main" id="{FD2AF4A6-4D89-1783-6181-E32934CFF5AC}"/>
                  </a:ext>
                </a:extLst>
              </p:cNvPr>
              <p:cNvGrpSpPr/>
              <p:nvPr/>
            </p:nvGrpSpPr>
            <p:grpSpPr>
              <a:xfrm>
                <a:off x="8079280" y="365125"/>
                <a:ext cx="4036614" cy="2762801"/>
                <a:chOff x="5413263" y="1203158"/>
                <a:chExt cx="4036614" cy="2762801"/>
              </a:xfrm>
            </p:grpSpPr>
            <p:grpSp>
              <p:nvGrpSpPr>
                <p:cNvPr id="37" name="Group 36">
                  <a:extLst>
                    <a:ext uri="{FF2B5EF4-FFF2-40B4-BE49-F238E27FC236}">
                      <a16:creationId xmlns:a16="http://schemas.microsoft.com/office/drawing/2014/main" id="{33C35221-1551-0D95-4C4E-31EB65B01FA1}"/>
                    </a:ext>
                  </a:extLst>
                </p:cNvPr>
                <p:cNvGrpSpPr/>
                <p:nvPr/>
              </p:nvGrpSpPr>
              <p:grpSpPr>
                <a:xfrm>
                  <a:off x="5413263" y="1203158"/>
                  <a:ext cx="4036614" cy="2762801"/>
                  <a:chOff x="131609" y="2379747"/>
                  <a:chExt cx="4036614" cy="2762801"/>
                </a:xfrm>
              </p:grpSpPr>
              <p:sp>
                <p:nvSpPr>
                  <p:cNvPr id="40" name="Oval 39">
                    <a:extLst>
                      <a:ext uri="{FF2B5EF4-FFF2-40B4-BE49-F238E27FC236}">
                        <a16:creationId xmlns:a16="http://schemas.microsoft.com/office/drawing/2014/main" id="{14D850BE-CEF1-9E8A-F61D-6A75E110BF83}"/>
                      </a:ext>
                    </a:extLst>
                  </p:cNvPr>
                  <p:cNvSpPr/>
                  <p:nvPr/>
                </p:nvSpPr>
                <p:spPr>
                  <a:xfrm>
                    <a:off x="2259363" y="2379747"/>
                    <a:ext cx="612511" cy="612511"/>
                  </a:xfrm>
                  <a:prstGeom prst="ellipse">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41" name="Oval 40">
                    <a:extLst>
                      <a:ext uri="{FF2B5EF4-FFF2-40B4-BE49-F238E27FC236}">
                        <a16:creationId xmlns:a16="http://schemas.microsoft.com/office/drawing/2014/main" id="{BC64D0A1-366D-B24D-FF5C-8FCE0550DE07}"/>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42" name="Oval 41">
                    <a:extLst>
                      <a:ext uri="{FF2B5EF4-FFF2-40B4-BE49-F238E27FC236}">
                        <a16:creationId xmlns:a16="http://schemas.microsoft.com/office/drawing/2014/main" id="{D267B3C8-CF39-D972-D499-9B466E3823DE}"/>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43" name="Oval 42">
                    <a:extLst>
                      <a:ext uri="{FF2B5EF4-FFF2-40B4-BE49-F238E27FC236}">
                        <a16:creationId xmlns:a16="http://schemas.microsoft.com/office/drawing/2014/main" id="{BC524C98-F5EC-5235-543A-3DE282D01080}"/>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44" name="Oval 43">
                    <a:extLst>
                      <a:ext uri="{FF2B5EF4-FFF2-40B4-BE49-F238E27FC236}">
                        <a16:creationId xmlns:a16="http://schemas.microsoft.com/office/drawing/2014/main" id="{6627DA89-CC89-5735-2F3D-1D6FDB0871B1}"/>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45" name="Oval 44">
                    <a:extLst>
                      <a:ext uri="{FF2B5EF4-FFF2-40B4-BE49-F238E27FC236}">
                        <a16:creationId xmlns:a16="http://schemas.microsoft.com/office/drawing/2014/main" id="{6D11AC06-F107-E470-6719-E5EF9432BECC}"/>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46" name="Straight Connector 45">
                    <a:extLst>
                      <a:ext uri="{FF2B5EF4-FFF2-40B4-BE49-F238E27FC236}">
                        <a16:creationId xmlns:a16="http://schemas.microsoft.com/office/drawing/2014/main" id="{194ECF9E-B94A-29E8-FF3E-B4E8FB25E852}"/>
                      </a:ext>
                    </a:extLst>
                  </p:cNvPr>
                  <p:cNvCxnSpPr>
                    <a:cxnSpLocks/>
                    <a:stCxn id="40" idx="3"/>
                    <a:endCxn id="41"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86165BC-A4F3-4267-136E-7BD1A73A2C6D}"/>
                      </a:ext>
                    </a:extLst>
                  </p:cNvPr>
                  <p:cNvCxnSpPr>
                    <a:cxnSpLocks/>
                    <a:stCxn id="40" idx="5"/>
                    <a:endCxn id="42"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6B6B665-BDEE-47DB-3C75-935F780313D8}"/>
                      </a:ext>
                    </a:extLst>
                  </p:cNvPr>
                  <p:cNvCxnSpPr>
                    <a:stCxn id="43" idx="7"/>
                    <a:endCxn id="41"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D852F46-B979-52F6-E71D-FAF66FE1C2D6}"/>
                      </a:ext>
                    </a:extLst>
                  </p:cNvPr>
                  <p:cNvCxnSpPr>
                    <a:cxnSpLocks/>
                    <a:stCxn id="45" idx="7"/>
                    <a:endCxn id="43"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5382030-36B7-D8B2-23CF-5E65197EE9CC}"/>
                      </a:ext>
                    </a:extLst>
                  </p:cNvPr>
                  <p:cNvCxnSpPr>
                    <a:stCxn id="44" idx="1"/>
                    <a:endCxn id="42"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a:extLst>
                    <a:ext uri="{FF2B5EF4-FFF2-40B4-BE49-F238E27FC236}">
                      <a16:creationId xmlns:a16="http://schemas.microsoft.com/office/drawing/2014/main" id="{BDC1F8CA-D134-02B9-8C5E-5669AEFDE40A}"/>
                    </a:ext>
                  </a:extLst>
                </p:cNvPr>
                <p:cNvSpPr/>
                <p:nvPr/>
              </p:nvSpPr>
              <p:spPr>
                <a:xfrm>
                  <a:off x="7531290" y="2520224"/>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39" name="Straight Connector 38">
                  <a:extLst>
                    <a:ext uri="{FF2B5EF4-FFF2-40B4-BE49-F238E27FC236}">
                      <a16:creationId xmlns:a16="http://schemas.microsoft.com/office/drawing/2014/main" id="{CED3D65B-D98F-3587-4AE2-40AAC38105E7}"/>
                    </a:ext>
                  </a:extLst>
                </p:cNvPr>
                <p:cNvCxnSpPr>
                  <a:cxnSpLocks/>
                  <a:stCxn id="38" idx="1"/>
                  <a:endCxn id="41" idx="5"/>
                </p:cNvCxnSpPr>
                <p:nvPr/>
              </p:nvCxnSpPr>
              <p:spPr>
                <a:xfrm flipH="1" flipV="1">
                  <a:off x="7360537" y="2389257"/>
                  <a:ext cx="260453" cy="220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a:extLst>
                  <a:ext uri="{FF2B5EF4-FFF2-40B4-BE49-F238E27FC236}">
                    <a16:creationId xmlns:a16="http://schemas.microsoft.com/office/drawing/2014/main" id="{EA47DF7D-077F-F394-C67E-662BC972EC19}"/>
                  </a:ext>
                </a:extLst>
              </p:cNvPr>
              <p:cNvSpPr/>
              <p:nvPr/>
            </p:nvSpPr>
            <p:spPr>
              <a:xfrm>
                <a:off x="94564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4" name="Oval 33">
                <a:extLst>
                  <a:ext uri="{FF2B5EF4-FFF2-40B4-BE49-F238E27FC236}">
                    <a16:creationId xmlns:a16="http://schemas.microsoft.com/office/drawing/2014/main" id="{292400DA-713E-E427-658F-8DA98C8225CE}"/>
                  </a:ext>
                </a:extLst>
              </p:cNvPr>
              <p:cNvSpPr/>
              <p:nvPr/>
            </p:nvSpPr>
            <p:spPr>
              <a:xfrm>
                <a:off x="10876335" y="251011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35" name="Straight Connector 34">
                <a:extLst>
                  <a:ext uri="{FF2B5EF4-FFF2-40B4-BE49-F238E27FC236}">
                    <a16:creationId xmlns:a16="http://schemas.microsoft.com/office/drawing/2014/main" id="{FCB30EAD-7061-219B-8773-2928FEFF31F6}"/>
                  </a:ext>
                </a:extLst>
              </p:cNvPr>
              <p:cNvCxnSpPr>
                <a:cxnSpLocks/>
                <a:stCxn id="33" idx="1"/>
                <a:endCxn id="43" idx="5"/>
              </p:cNvCxnSpPr>
              <p:nvPr/>
            </p:nvCxnSpPr>
            <p:spPr>
              <a:xfrm flipH="1" flipV="1">
                <a:off x="9290834" y="2307549"/>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8AFBD25-F6C3-4DFD-B3CE-0BF40BF4A6B2}"/>
                  </a:ext>
                </a:extLst>
              </p:cNvPr>
              <p:cNvCxnSpPr>
                <a:cxnSpLocks/>
                <a:stCxn id="34" idx="1"/>
                <a:endCxn id="38" idx="5"/>
              </p:cNvCxnSpPr>
              <p:nvPr/>
            </p:nvCxnSpPr>
            <p:spPr>
              <a:xfrm flipH="1" flipV="1">
                <a:off x="10720118" y="2205002"/>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2" name="Arrow: Right 51" descr="Now we perform the right rotation which lifts the left subtree and lowers the right subtree. It does this by making b the new root, a the left child of b, and subtree y the left subtree of a.">
            <a:extLst>
              <a:ext uri="{FF2B5EF4-FFF2-40B4-BE49-F238E27FC236}">
                <a16:creationId xmlns:a16="http://schemas.microsoft.com/office/drawing/2014/main" id="{98D20961-3454-73E6-0A39-E8DC534D90A6}"/>
              </a:ext>
            </a:extLst>
          </p:cNvPr>
          <p:cNvSpPr/>
          <p:nvPr/>
        </p:nvSpPr>
        <p:spPr>
          <a:xfrm>
            <a:off x="5482420" y="3964543"/>
            <a:ext cx="1218442" cy="923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Right Rotation</a:t>
            </a:r>
          </a:p>
        </p:txBody>
      </p:sp>
      <p:grpSp>
        <p:nvGrpSpPr>
          <p:cNvPr id="6" name="Group 5" descr="After rotation the node 3 (previously 9's left child) becomes the new root, 9 (previously the root) becomes 3's right child, and 6 (previously 3's right child) becomes 9's left child. Overall, the final tree is structured as follows:&#10;&#10;root: 3, with left child 1 and right child 9&#10;1: left child is 0, right child is 2&#10;0: left child is -1&#10;2: has no children&#10;9: left child is 6, right child is 11&#10;6: has no left child, right child is 7&#10;7: has no children&#10;11: it has no left child, right child is 16&#10;16: has no children">
            <a:extLst>
              <a:ext uri="{FF2B5EF4-FFF2-40B4-BE49-F238E27FC236}">
                <a16:creationId xmlns:a16="http://schemas.microsoft.com/office/drawing/2014/main" id="{ABDF652D-ABF9-2B59-BAC8-9A571D59B7A7}"/>
              </a:ext>
            </a:extLst>
          </p:cNvPr>
          <p:cNvGrpSpPr/>
          <p:nvPr/>
        </p:nvGrpSpPr>
        <p:grpSpPr>
          <a:xfrm>
            <a:off x="6415818" y="3092708"/>
            <a:ext cx="5435080" cy="2786840"/>
            <a:chOff x="3580150" y="2052895"/>
            <a:chExt cx="5435080" cy="2786840"/>
          </a:xfrm>
        </p:grpSpPr>
        <p:sp>
          <p:nvSpPr>
            <p:cNvPr id="7" name="Oval 6">
              <a:extLst>
                <a:ext uri="{FF2B5EF4-FFF2-40B4-BE49-F238E27FC236}">
                  <a16:creationId xmlns:a16="http://schemas.microsoft.com/office/drawing/2014/main" id="{461FC4A1-D4FC-A581-992F-B11030A3FCFA}"/>
                </a:ext>
              </a:extLst>
            </p:cNvPr>
            <p:cNvSpPr/>
            <p:nvPr/>
          </p:nvSpPr>
          <p:spPr>
            <a:xfrm>
              <a:off x="3580150" y="422722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8" name="Straight Connector 7">
              <a:extLst>
                <a:ext uri="{FF2B5EF4-FFF2-40B4-BE49-F238E27FC236}">
                  <a16:creationId xmlns:a16="http://schemas.microsoft.com/office/drawing/2014/main" id="{A2742C6A-433D-7D27-3E85-4E1C2BD5FF5A}"/>
                </a:ext>
              </a:extLst>
            </p:cNvPr>
            <p:cNvCxnSpPr>
              <a:cxnSpLocks/>
              <a:stCxn id="7" idx="7"/>
              <a:endCxn id="13" idx="3"/>
            </p:cNvCxnSpPr>
            <p:nvPr/>
          </p:nvCxnSpPr>
          <p:spPr>
            <a:xfrm flipV="1">
              <a:off x="4102961" y="4018515"/>
              <a:ext cx="274640" cy="298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31C40C24-55A3-FD40-2EA7-816461AFAA57}"/>
                </a:ext>
              </a:extLst>
            </p:cNvPr>
            <p:cNvSpPr/>
            <p:nvPr/>
          </p:nvSpPr>
          <p:spPr>
            <a:xfrm>
              <a:off x="5922824" y="20528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0" name="Oval 9">
              <a:extLst>
                <a:ext uri="{FF2B5EF4-FFF2-40B4-BE49-F238E27FC236}">
                  <a16:creationId xmlns:a16="http://schemas.microsoft.com/office/drawing/2014/main" id="{D32E1755-90E0-F74E-A5A7-B03B689BD287}"/>
                </a:ext>
              </a:extLst>
            </p:cNvPr>
            <p:cNvSpPr/>
            <p:nvPr/>
          </p:nvSpPr>
          <p:spPr>
            <a:xfrm>
              <a:off x="7153615" y="267532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1" name="Oval 10">
              <a:extLst>
                <a:ext uri="{FF2B5EF4-FFF2-40B4-BE49-F238E27FC236}">
                  <a16:creationId xmlns:a16="http://schemas.microsoft.com/office/drawing/2014/main" id="{C1E88533-79FA-12C8-9261-0E3C5A846F4F}"/>
                </a:ext>
              </a:extLst>
            </p:cNvPr>
            <p:cNvSpPr/>
            <p:nvPr/>
          </p:nvSpPr>
          <p:spPr>
            <a:xfrm>
              <a:off x="4976644" y="276502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2" name="Oval 11">
              <a:extLst>
                <a:ext uri="{FF2B5EF4-FFF2-40B4-BE49-F238E27FC236}">
                  <a16:creationId xmlns:a16="http://schemas.microsoft.com/office/drawing/2014/main" id="{8AE248AB-86C0-03E5-3DC6-FA00327BEF5B}"/>
                </a:ext>
              </a:extLst>
            </p:cNvPr>
            <p:cNvSpPr/>
            <p:nvPr/>
          </p:nvSpPr>
          <p:spPr>
            <a:xfrm>
              <a:off x="7766126" y="336540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3" name="Oval 12">
              <a:extLst>
                <a:ext uri="{FF2B5EF4-FFF2-40B4-BE49-F238E27FC236}">
                  <a16:creationId xmlns:a16="http://schemas.microsoft.com/office/drawing/2014/main" id="{2D1829E7-463F-C549-0A3E-2AE2113B0892}"/>
                </a:ext>
              </a:extLst>
            </p:cNvPr>
            <p:cNvSpPr/>
            <p:nvPr/>
          </p:nvSpPr>
          <p:spPr>
            <a:xfrm>
              <a:off x="4287901" y="349570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4" name="Straight Connector 13">
              <a:extLst>
                <a:ext uri="{FF2B5EF4-FFF2-40B4-BE49-F238E27FC236}">
                  <a16:creationId xmlns:a16="http://schemas.microsoft.com/office/drawing/2014/main" id="{9F56E77D-4E2D-C560-1DE6-7E6E34FD769F}"/>
                </a:ext>
              </a:extLst>
            </p:cNvPr>
            <p:cNvCxnSpPr>
              <a:cxnSpLocks/>
              <a:stCxn id="9" idx="3"/>
              <a:endCxn id="11" idx="7"/>
            </p:cNvCxnSpPr>
            <p:nvPr/>
          </p:nvCxnSpPr>
          <p:spPr>
            <a:xfrm flipH="1">
              <a:off x="5499455" y="2575706"/>
              <a:ext cx="513069" cy="27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B49663-617E-9980-46DA-F0FF7A20FD6A}"/>
                </a:ext>
              </a:extLst>
            </p:cNvPr>
            <p:cNvCxnSpPr>
              <a:cxnSpLocks/>
              <a:stCxn id="9" idx="5"/>
              <a:endCxn id="10" idx="1"/>
            </p:cNvCxnSpPr>
            <p:nvPr/>
          </p:nvCxnSpPr>
          <p:spPr>
            <a:xfrm>
              <a:off x="6445635" y="2575706"/>
              <a:ext cx="797680" cy="189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58A007A-BC51-02D4-5754-63913EE7E334}"/>
                </a:ext>
              </a:extLst>
            </p:cNvPr>
            <p:cNvCxnSpPr>
              <a:cxnSpLocks/>
              <a:stCxn id="13" idx="7"/>
              <a:endCxn id="11" idx="3"/>
            </p:cNvCxnSpPr>
            <p:nvPr/>
          </p:nvCxnSpPr>
          <p:spPr>
            <a:xfrm flipV="1">
              <a:off x="4810712" y="3287838"/>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E292517-C8AC-477F-9B8B-18876F3ACF15}"/>
                </a:ext>
              </a:extLst>
            </p:cNvPr>
            <p:cNvCxnSpPr>
              <a:stCxn id="12" idx="1"/>
              <a:endCxn id="10" idx="5"/>
            </p:cNvCxnSpPr>
            <p:nvPr/>
          </p:nvCxnSpPr>
          <p:spPr>
            <a:xfrm flipH="1" flipV="1">
              <a:off x="7676426" y="3198138"/>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6C254834-54E3-3F11-91DE-C3589E9EEDC9}"/>
                </a:ext>
              </a:extLst>
            </p:cNvPr>
            <p:cNvSpPr/>
            <p:nvPr/>
          </p:nvSpPr>
          <p:spPr>
            <a:xfrm>
              <a:off x="6460050" y="336466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9" name="Straight Connector 18">
              <a:extLst>
                <a:ext uri="{FF2B5EF4-FFF2-40B4-BE49-F238E27FC236}">
                  <a16:creationId xmlns:a16="http://schemas.microsoft.com/office/drawing/2014/main" id="{74BCD357-D70E-8D38-8920-59D2735FC7B4}"/>
                </a:ext>
              </a:extLst>
            </p:cNvPr>
            <p:cNvCxnSpPr>
              <a:cxnSpLocks/>
              <a:stCxn id="18" idx="7"/>
              <a:endCxn id="10" idx="3"/>
            </p:cNvCxnSpPr>
            <p:nvPr/>
          </p:nvCxnSpPr>
          <p:spPr>
            <a:xfrm flipV="1">
              <a:off x="6982861" y="3198138"/>
              <a:ext cx="260454" cy="256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EF60B8A5-12DE-907C-D517-B3CB16A87EB2}"/>
                </a:ext>
              </a:extLst>
            </p:cNvPr>
            <p:cNvSpPr/>
            <p:nvPr/>
          </p:nvSpPr>
          <p:spPr>
            <a:xfrm>
              <a:off x="5665098" y="349040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1" name="Oval 20">
              <a:extLst>
                <a:ext uri="{FF2B5EF4-FFF2-40B4-BE49-F238E27FC236}">
                  <a16:creationId xmlns:a16="http://schemas.microsoft.com/office/drawing/2014/main" id="{4959797C-787A-4602-FC1F-DCEB9FF56CC5}"/>
                </a:ext>
              </a:extLst>
            </p:cNvPr>
            <p:cNvSpPr/>
            <p:nvPr/>
          </p:nvSpPr>
          <p:spPr>
            <a:xfrm>
              <a:off x="7139078"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9464DF35-5A44-EC51-25CF-17E61ADF572C}"/>
                </a:ext>
              </a:extLst>
            </p:cNvPr>
            <p:cNvCxnSpPr>
              <a:cxnSpLocks/>
              <a:stCxn id="20" idx="1"/>
              <a:endCxn id="11" idx="5"/>
            </p:cNvCxnSpPr>
            <p:nvPr/>
          </p:nvCxnSpPr>
          <p:spPr>
            <a:xfrm flipH="1" flipV="1">
              <a:off x="5499455" y="3287838"/>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5FA1C3F-DF60-5F02-D93D-2363A45F529E}"/>
                </a:ext>
              </a:extLst>
            </p:cNvPr>
            <p:cNvCxnSpPr>
              <a:cxnSpLocks/>
              <a:stCxn id="21" idx="1"/>
              <a:endCxn id="18" idx="5"/>
            </p:cNvCxnSpPr>
            <p:nvPr/>
          </p:nvCxnSpPr>
          <p:spPr>
            <a:xfrm flipH="1" flipV="1">
              <a:off x="6982861" y="3887476"/>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E5C1F15E-A76E-19A5-59E7-6487D0FDAB52}"/>
                </a:ext>
              </a:extLst>
            </p:cNvPr>
            <p:cNvSpPr/>
            <p:nvPr/>
          </p:nvSpPr>
          <p:spPr>
            <a:xfrm>
              <a:off x="8402719" y="4192592"/>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26" name="Straight Connector 25">
              <a:extLst>
                <a:ext uri="{FF2B5EF4-FFF2-40B4-BE49-F238E27FC236}">
                  <a16:creationId xmlns:a16="http://schemas.microsoft.com/office/drawing/2014/main" id="{9604A929-EAD0-55FA-B88D-6E46AD0C92CB}"/>
                </a:ext>
              </a:extLst>
            </p:cNvPr>
            <p:cNvCxnSpPr>
              <a:cxnSpLocks/>
              <a:stCxn id="12" idx="5"/>
              <a:endCxn id="24" idx="1"/>
            </p:cNvCxnSpPr>
            <p:nvPr/>
          </p:nvCxnSpPr>
          <p:spPr>
            <a:xfrm>
              <a:off x="8288937" y="3888218"/>
              <a:ext cx="203482" cy="394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TextBox 50">
            <a:extLst>
              <a:ext uri="{FF2B5EF4-FFF2-40B4-BE49-F238E27FC236}">
                <a16:creationId xmlns:a16="http://schemas.microsoft.com/office/drawing/2014/main" id="{1BC37640-D530-3478-50F6-01B81870629A}"/>
              </a:ext>
            </a:extLst>
          </p:cNvPr>
          <p:cNvSpPr txBox="1"/>
          <p:nvPr/>
        </p:nvSpPr>
        <p:spPr>
          <a:xfrm>
            <a:off x="9908229" y="2924476"/>
            <a:ext cx="1942327" cy="369332"/>
          </a:xfrm>
          <a:prstGeom prst="rect">
            <a:avLst/>
          </a:prstGeom>
          <a:noFill/>
        </p:spPr>
        <p:txBody>
          <a:bodyPr wrap="none" rtlCol="0">
            <a:spAutoFit/>
          </a:bodyPr>
          <a:lstStyle/>
          <a:p>
            <a:r>
              <a:rPr lang="en-US" dirty="0"/>
              <a:t>Result is Balanced!</a:t>
            </a:r>
          </a:p>
        </p:txBody>
      </p:sp>
      <p:sp>
        <p:nvSpPr>
          <p:cNvPr id="5" name="Slide Number Placeholder 4">
            <a:extLst>
              <a:ext uri="{FF2B5EF4-FFF2-40B4-BE49-F238E27FC236}">
                <a16:creationId xmlns:a16="http://schemas.microsoft.com/office/drawing/2014/main" id="{0969EDC3-8DE2-A3F9-0DED-AD74DBF4F7BC}"/>
              </a:ext>
            </a:extLst>
          </p:cNvPr>
          <p:cNvSpPr>
            <a:spLocks noGrp="1"/>
          </p:cNvSpPr>
          <p:nvPr>
            <p:ph type="sldNum" sz="quarter" idx="12"/>
          </p:nvPr>
        </p:nvSpPr>
        <p:spPr/>
        <p:txBody>
          <a:bodyPr/>
          <a:lstStyle/>
          <a:p>
            <a:fld id="{A94D5A7D-FFFE-410B-BEE5-702232F4B148}" type="slidenum">
              <a:rPr lang="en-US" smtClean="0"/>
              <a:t>35</a:t>
            </a:fld>
            <a:endParaRPr lang="en-US" dirty="0"/>
          </a:p>
        </p:txBody>
      </p:sp>
    </p:spTree>
    <p:extLst>
      <p:ext uri="{BB962C8B-B14F-4D97-AF65-F5344CB8AC3E}">
        <p14:creationId xmlns:p14="http://schemas.microsoft.com/office/powerpoint/2010/main" val="1960003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After the Right Rotation, Balanced!</a:t>
            </a:r>
          </a:p>
        </p:txBody>
      </p:sp>
      <p:grpSp>
        <p:nvGrpSpPr>
          <p:cNvPr id="44" name="Group 43" descr="After rotation the node 3 (previously 9's left child) becomes the new root, 9 (previously the root) becomes 3's right child, and 6 (previously 3's right child) becomes 9's left child. Overall, the final tree is structured as follows:&#10;&#10;root: 3, with left child 1 and right child 9&#10;1: left child is 0, right child is 2&#10;0: left child is -1&#10;2: has no children&#10;9: left child is 6, right child is 11&#10;6: has no left child, right child is 7&#10;7: has no children&#10;11: it has no left child, right child is 16&#10;16: has no children">
            <a:extLst>
              <a:ext uri="{FF2B5EF4-FFF2-40B4-BE49-F238E27FC236}">
                <a16:creationId xmlns:a16="http://schemas.microsoft.com/office/drawing/2014/main" id="{7CBF398B-D693-21E7-2857-72DF6C3B913F}"/>
              </a:ext>
            </a:extLst>
          </p:cNvPr>
          <p:cNvGrpSpPr/>
          <p:nvPr/>
        </p:nvGrpSpPr>
        <p:grpSpPr>
          <a:xfrm>
            <a:off x="3580150" y="2052895"/>
            <a:ext cx="5435080" cy="2786840"/>
            <a:chOff x="3580150" y="2052895"/>
            <a:chExt cx="5435080" cy="2786840"/>
          </a:xfrm>
        </p:grpSpPr>
        <p:sp>
          <p:nvSpPr>
            <p:cNvPr id="3" name="TextBox 2">
              <a:extLst>
                <a:ext uri="{FF2B5EF4-FFF2-40B4-BE49-F238E27FC236}">
                  <a16:creationId xmlns:a16="http://schemas.microsoft.com/office/drawing/2014/main" id="{902BE693-5C0B-82A9-1244-AA550969F22A}"/>
                </a:ext>
              </a:extLst>
            </p:cNvPr>
            <p:cNvSpPr txBox="1"/>
            <p:nvPr/>
          </p:nvSpPr>
          <p:spPr>
            <a:xfrm>
              <a:off x="4605823" y="2467076"/>
              <a:ext cx="1100446" cy="369332"/>
            </a:xfrm>
            <a:prstGeom prst="rect">
              <a:avLst/>
            </a:prstGeom>
            <a:noFill/>
          </p:spPr>
          <p:txBody>
            <a:bodyPr wrap="square" rtlCol="0">
              <a:spAutoFit/>
            </a:bodyPr>
            <a:lstStyle/>
            <a:p>
              <a:r>
                <a:rPr lang="en-US" dirty="0">
                  <a:solidFill>
                    <a:srgbClr val="C00000"/>
                  </a:solidFill>
                </a:rPr>
                <a:t>Height=2</a:t>
              </a:r>
            </a:p>
          </p:txBody>
        </p:sp>
        <p:sp>
          <p:nvSpPr>
            <p:cNvPr id="4" name="TextBox 3">
              <a:extLst>
                <a:ext uri="{FF2B5EF4-FFF2-40B4-BE49-F238E27FC236}">
                  <a16:creationId xmlns:a16="http://schemas.microsoft.com/office/drawing/2014/main" id="{25E5EE67-720F-9860-1328-5A83BD762D1E}"/>
                </a:ext>
              </a:extLst>
            </p:cNvPr>
            <p:cNvSpPr txBox="1"/>
            <p:nvPr/>
          </p:nvSpPr>
          <p:spPr>
            <a:xfrm>
              <a:off x="7074742" y="2359534"/>
              <a:ext cx="1100446" cy="369332"/>
            </a:xfrm>
            <a:prstGeom prst="rect">
              <a:avLst/>
            </a:prstGeom>
            <a:noFill/>
          </p:spPr>
          <p:txBody>
            <a:bodyPr wrap="square" rtlCol="0">
              <a:spAutoFit/>
            </a:bodyPr>
            <a:lstStyle/>
            <a:p>
              <a:r>
                <a:rPr lang="en-US" dirty="0">
                  <a:solidFill>
                    <a:srgbClr val="C00000"/>
                  </a:solidFill>
                </a:rPr>
                <a:t>Height=2</a:t>
              </a:r>
            </a:p>
          </p:txBody>
        </p:sp>
        <p:grpSp>
          <p:nvGrpSpPr>
            <p:cNvPr id="5" name="Group 4" descr="After rotation the node 3 (previously 9's left child) becomes the new root, 9 (previously the root) becomes 3's right child, and 6 (previously 3's right child) becomes 9's left child. Overall, the final tree is structured as follows:&#10;&#10;root: 3, with left child 1 and right child 9&#10;1: left child is 0, right child is 2&#10;0: left child is -1&#10;2: has no children&#10;9: left child is 6, right child is 11&#10;6: has no left child, right child is 7&#10;7: has no children&#10;11: it has no left child, right child is 16&#10;16: has no children">
              <a:extLst>
                <a:ext uri="{FF2B5EF4-FFF2-40B4-BE49-F238E27FC236}">
                  <a16:creationId xmlns:a16="http://schemas.microsoft.com/office/drawing/2014/main" id="{C998AF2D-B8EF-4FBF-E3A3-08849738D55E}"/>
                </a:ext>
              </a:extLst>
            </p:cNvPr>
            <p:cNvGrpSpPr/>
            <p:nvPr/>
          </p:nvGrpSpPr>
          <p:grpSpPr>
            <a:xfrm>
              <a:off x="3580150" y="2052895"/>
              <a:ext cx="5435080" cy="2786840"/>
              <a:chOff x="3580150" y="2052895"/>
              <a:chExt cx="5435080" cy="2786840"/>
            </a:xfrm>
          </p:grpSpPr>
          <p:sp>
            <p:nvSpPr>
              <p:cNvPr id="6" name="Oval 5">
                <a:extLst>
                  <a:ext uri="{FF2B5EF4-FFF2-40B4-BE49-F238E27FC236}">
                    <a16:creationId xmlns:a16="http://schemas.microsoft.com/office/drawing/2014/main" id="{143685EF-41A1-C1A1-3A0A-D90330E55043}"/>
                  </a:ext>
                </a:extLst>
              </p:cNvPr>
              <p:cNvSpPr/>
              <p:nvPr/>
            </p:nvSpPr>
            <p:spPr>
              <a:xfrm>
                <a:off x="3580150" y="422722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cxnSp>
            <p:nvCxnSpPr>
              <p:cNvPr id="7" name="Straight Connector 6">
                <a:extLst>
                  <a:ext uri="{FF2B5EF4-FFF2-40B4-BE49-F238E27FC236}">
                    <a16:creationId xmlns:a16="http://schemas.microsoft.com/office/drawing/2014/main" id="{C15D3743-9C8D-7CEB-ACBB-2F399BD24653}"/>
                  </a:ext>
                </a:extLst>
              </p:cNvPr>
              <p:cNvCxnSpPr>
                <a:cxnSpLocks/>
                <a:stCxn id="6" idx="7"/>
                <a:endCxn id="12" idx="3"/>
              </p:cNvCxnSpPr>
              <p:nvPr/>
            </p:nvCxnSpPr>
            <p:spPr>
              <a:xfrm flipV="1">
                <a:off x="4102961" y="4018515"/>
                <a:ext cx="274640" cy="2984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1250959-8E99-6966-F963-BAA05653DDA5}"/>
                  </a:ext>
                </a:extLst>
              </p:cNvPr>
              <p:cNvSpPr/>
              <p:nvPr/>
            </p:nvSpPr>
            <p:spPr>
              <a:xfrm>
                <a:off x="5922824" y="20528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9" name="Oval 8">
                <a:extLst>
                  <a:ext uri="{FF2B5EF4-FFF2-40B4-BE49-F238E27FC236}">
                    <a16:creationId xmlns:a16="http://schemas.microsoft.com/office/drawing/2014/main" id="{11FDE89D-E20D-70FB-53D3-3E18FA707DCE}"/>
                  </a:ext>
                </a:extLst>
              </p:cNvPr>
              <p:cNvSpPr/>
              <p:nvPr/>
            </p:nvSpPr>
            <p:spPr>
              <a:xfrm>
                <a:off x="7153615" y="267532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0" name="Oval 9">
                <a:extLst>
                  <a:ext uri="{FF2B5EF4-FFF2-40B4-BE49-F238E27FC236}">
                    <a16:creationId xmlns:a16="http://schemas.microsoft.com/office/drawing/2014/main" id="{70D8A17D-C7C5-5EB3-7551-0A0308B51646}"/>
                  </a:ext>
                </a:extLst>
              </p:cNvPr>
              <p:cNvSpPr/>
              <p:nvPr/>
            </p:nvSpPr>
            <p:spPr>
              <a:xfrm>
                <a:off x="4976644" y="276502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1" name="Oval 10">
                <a:extLst>
                  <a:ext uri="{FF2B5EF4-FFF2-40B4-BE49-F238E27FC236}">
                    <a16:creationId xmlns:a16="http://schemas.microsoft.com/office/drawing/2014/main" id="{4EC5B958-E4D6-293F-1304-F6578728BB38}"/>
                  </a:ext>
                </a:extLst>
              </p:cNvPr>
              <p:cNvSpPr/>
              <p:nvPr/>
            </p:nvSpPr>
            <p:spPr>
              <a:xfrm>
                <a:off x="7766126" y="336540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2" name="Oval 11">
                <a:extLst>
                  <a:ext uri="{FF2B5EF4-FFF2-40B4-BE49-F238E27FC236}">
                    <a16:creationId xmlns:a16="http://schemas.microsoft.com/office/drawing/2014/main" id="{A9547BEC-3EDD-AB7E-92D5-1C728C4F47F4}"/>
                  </a:ext>
                </a:extLst>
              </p:cNvPr>
              <p:cNvSpPr/>
              <p:nvPr/>
            </p:nvSpPr>
            <p:spPr>
              <a:xfrm>
                <a:off x="4287901" y="349570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3" name="Straight Connector 12">
                <a:extLst>
                  <a:ext uri="{FF2B5EF4-FFF2-40B4-BE49-F238E27FC236}">
                    <a16:creationId xmlns:a16="http://schemas.microsoft.com/office/drawing/2014/main" id="{D04606F6-7F29-37C4-FECC-1A9006FF6669}"/>
                  </a:ext>
                </a:extLst>
              </p:cNvPr>
              <p:cNvCxnSpPr>
                <a:cxnSpLocks/>
                <a:stCxn id="8" idx="3"/>
                <a:endCxn id="10" idx="7"/>
              </p:cNvCxnSpPr>
              <p:nvPr/>
            </p:nvCxnSpPr>
            <p:spPr>
              <a:xfrm flipH="1">
                <a:off x="5499455" y="2575706"/>
                <a:ext cx="513069" cy="27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303DD9-0FDF-AB5A-BEE9-7E9299BBA5EE}"/>
                  </a:ext>
                </a:extLst>
              </p:cNvPr>
              <p:cNvCxnSpPr>
                <a:cxnSpLocks/>
                <a:stCxn id="8" idx="5"/>
                <a:endCxn id="9" idx="1"/>
              </p:cNvCxnSpPr>
              <p:nvPr/>
            </p:nvCxnSpPr>
            <p:spPr>
              <a:xfrm>
                <a:off x="6445635" y="2575706"/>
                <a:ext cx="797680" cy="1893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D1352A-0BEF-F5FD-C5EB-25497543FC3F}"/>
                  </a:ext>
                </a:extLst>
              </p:cNvPr>
              <p:cNvCxnSpPr>
                <a:cxnSpLocks/>
                <a:stCxn id="12" idx="7"/>
                <a:endCxn id="10" idx="3"/>
              </p:cNvCxnSpPr>
              <p:nvPr/>
            </p:nvCxnSpPr>
            <p:spPr>
              <a:xfrm flipV="1">
                <a:off x="4810712" y="3287838"/>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B7EA120-29AD-C897-6C70-BF418B22615B}"/>
                  </a:ext>
                </a:extLst>
              </p:cNvPr>
              <p:cNvCxnSpPr>
                <a:stCxn id="11" idx="1"/>
                <a:endCxn id="9" idx="5"/>
              </p:cNvCxnSpPr>
              <p:nvPr/>
            </p:nvCxnSpPr>
            <p:spPr>
              <a:xfrm flipH="1" flipV="1">
                <a:off x="7676426" y="3198138"/>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CF547058-C66B-B184-0940-929345BB36D3}"/>
                  </a:ext>
                </a:extLst>
              </p:cNvPr>
              <p:cNvSpPr/>
              <p:nvPr/>
            </p:nvSpPr>
            <p:spPr>
              <a:xfrm>
                <a:off x="6460050" y="336466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8" name="Straight Connector 17">
                <a:extLst>
                  <a:ext uri="{FF2B5EF4-FFF2-40B4-BE49-F238E27FC236}">
                    <a16:creationId xmlns:a16="http://schemas.microsoft.com/office/drawing/2014/main" id="{39B46A1A-82EA-42C0-209C-D34ED0ADD90A}"/>
                  </a:ext>
                </a:extLst>
              </p:cNvPr>
              <p:cNvCxnSpPr>
                <a:cxnSpLocks/>
                <a:stCxn id="17" idx="7"/>
                <a:endCxn id="9" idx="3"/>
              </p:cNvCxnSpPr>
              <p:nvPr/>
            </p:nvCxnSpPr>
            <p:spPr>
              <a:xfrm flipV="1">
                <a:off x="6982861" y="3198138"/>
                <a:ext cx="260454" cy="256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91A5D5A-B10B-E5AA-E494-E2DFFF2DE054}"/>
                  </a:ext>
                </a:extLst>
              </p:cNvPr>
              <p:cNvSpPr/>
              <p:nvPr/>
            </p:nvSpPr>
            <p:spPr>
              <a:xfrm>
                <a:off x="5665098" y="349040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0" name="Oval 19">
                <a:extLst>
                  <a:ext uri="{FF2B5EF4-FFF2-40B4-BE49-F238E27FC236}">
                    <a16:creationId xmlns:a16="http://schemas.microsoft.com/office/drawing/2014/main" id="{F77AC3DF-ADB2-B9E4-77BB-A26FE6571DC5}"/>
                  </a:ext>
                </a:extLst>
              </p:cNvPr>
              <p:cNvSpPr/>
              <p:nvPr/>
            </p:nvSpPr>
            <p:spPr>
              <a:xfrm>
                <a:off x="7139078"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1" name="Straight Connector 20">
                <a:extLst>
                  <a:ext uri="{FF2B5EF4-FFF2-40B4-BE49-F238E27FC236}">
                    <a16:creationId xmlns:a16="http://schemas.microsoft.com/office/drawing/2014/main" id="{53F775FF-294A-2A32-ACB8-BBC4C12DDB99}"/>
                  </a:ext>
                </a:extLst>
              </p:cNvPr>
              <p:cNvCxnSpPr>
                <a:cxnSpLocks/>
                <a:stCxn id="19" idx="1"/>
                <a:endCxn id="10" idx="5"/>
              </p:cNvCxnSpPr>
              <p:nvPr/>
            </p:nvCxnSpPr>
            <p:spPr>
              <a:xfrm flipH="1" flipV="1">
                <a:off x="5499455" y="3287838"/>
                <a:ext cx="2553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D7F2D4-1AE7-FA00-3F9C-C4CD8F927A77}"/>
                  </a:ext>
                </a:extLst>
              </p:cNvPr>
              <p:cNvCxnSpPr>
                <a:cxnSpLocks/>
                <a:stCxn id="20" idx="1"/>
                <a:endCxn id="17" idx="5"/>
              </p:cNvCxnSpPr>
              <p:nvPr/>
            </p:nvCxnSpPr>
            <p:spPr>
              <a:xfrm flipH="1" flipV="1">
                <a:off x="6982861" y="3887476"/>
                <a:ext cx="245917" cy="3948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64D004B9-F124-DA5A-4618-467B7D734F48}"/>
                  </a:ext>
                </a:extLst>
              </p:cNvPr>
              <p:cNvSpPr/>
              <p:nvPr/>
            </p:nvSpPr>
            <p:spPr>
              <a:xfrm>
                <a:off x="8402719" y="4192592"/>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25" name="Straight Connector 24">
                <a:extLst>
                  <a:ext uri="{FF2B5EF4-FFF2-40B4-BE49-F238E27FC236}">
                    <a16:creationId xmlns:a16="http://schemas.microsoft.com/office/drawing/2014/main" id="{29303912-6311-F65C-3DDE-3FADD2D529DA}"/>
                  </a:ext>
                </a:extLst>
              </p:cNvPr>
              <p:cNvCxnSpPr>
                <a:cxnSpLocks/>
                <a:stCxn id="11" idx="5"/>
                <a:endCxn id="23" idx="1"/>
              </p:cNvCxnSpPr>
              <p:nvPr/>
            </p:nvCxnSpPr>
            <p:spPr>
              <a:xfrm>
                <a:off x="8288937" y="3888218"/>
                <a:ext cx="203482" cy="394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4" name="Slide Number Placeholder 23">
            <a:extLst>
              <a:ext uri="{FF2B5EF4-FFF2-40B4-BE49-F238E27FC236}">
                <a16:creationId xmlns:a16="http://schemas.microsoft.com/office/drawing/2014/main" id="{12A8C205-F48F-FD61-2DD5-A4880ADAF24A}"/>
              </a:ext>
            </a:extLst>
          </p:cNvPr>
          <p:cNvSpPr>
            <a:spLocks noGrp="1"/>
          </p:cNvSpPr>
          <p:nvPr>
            <p:ph type="sldNum" sz="quarter" idx="12"/>
          </p:nvPr>
        </p:nvSpPr>
        <p:spPr/>
        <p:txBody>
          <a:bodyPr/>
          <a:lstStyle/>
          <a:p>
            <a:fld id="{A94D5A7D-FFFE-410B-BEE5-702232F4B148}" type="slidenum">
              <a:rPr lang="en-US" smtClean="0"/>
              <a:t>36</a:t>
            </a:fld>
            <a:endParaRPr lang="en-US"/>
          </a:p>
        </p:txBody>
      </p:sp>
    </p:spTree>
    <p:extLst>
      <p:ext uri="{BB962C8B-B14F-4D97-AF65-F5344CB8AC3E}">
        <p14:creationId xmlns:p14="http://schemas.microsoft.com/office/powerpoint/2010/main" val="124465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49B8-F2AC-70F1-15D5-9EA626BAF1C7}"/>
              </a:ext>
            </a:extLst>
          </p:cNvPr>
          <p:cNvSpPr>
            <a:spLocks noGrp="1"/>
          </p:cNvSpPr>
          <p:nvPr>
            <p:ph type="title"/>
          </p:nvPr>
        </p:nvSpPr>
        <p:spPr/>
        <p:txBody>
          <a:bodyPr/>
          <a:lstStyle/>
          <a:p>
            <a:r>
              <a:rPr lang="en-US" dirty="0"/>
              <a:t>Right Rotation -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19795C-1329-ACD8-8C3E-651F647C000B}"/>
                  </a:ext>
                </a:extLst>
              </p:cNvPr>
              <p:cNvSpPr>
                <a:spLocks noGrp="1"/>
              </p:cNvSpPr>
              <p:nvPr>
                <p:ph idx="1"/>
              </p:nvPr>
            </p:nvSpPr>
            <p:spPr>
              <a:xfrm>
                <a:off x="822720" y="1334280"/>
                <a:ext cx="10515600" cy="4351338"/>
              </a:xfrm>
            </p:spPr>
            <p:txBody>
              <a:bodyPr/>
              <a:lstStyle/>
              <a:p>
                <a:r>
                  <a:rPr lang="en-US" dirty="0"/>
                  <a:t>We just inserted </a:t>
                </a:r>
                <a14:m>
                  <m:oMath xmlns:m="http://schemas.openxmlformats.org/officeDocument/2006/math">
                    <m:r>
                      <a:rPr lang="en-US" b="0" i="1" smtClean="0">
                        <a:latin typeface="Cambria Math" panose="02040503050406030204" pitchFamily="18" charset="0"/>
                      </a:rPr>
                      <m:t>𝑐</m:t>
                    </m:r>
                  </m:oMath>
                </a14:m>
                <a:r>
                  <a:rPr lang="en-US" dirty="0"/>
                  <a:t>, node </a:t>
                </a:r>
                <a14:m>
                  <m:oMath xmlns:m="http://schemas.openxmlformats.org/officeDocument/2006/math">
                    <m:r>
                      <a:rPr lang="en-US" b="0" i="1" smtClean="0">
                        <a:latin typeface="Cambria Math" panose="02040503050406030204" pitchFamily="18" charset="0"/>
                      </a:rPr>
                      <m:t>𝑎</m:t>
                    </m:r>
                  </m:oMath>
                </a14:m>
                <a:r>
                  <a:rPr lang="en-US" dirty="0"/>
                  <a:t> is the deepest “problem” node</a:t>
                </a:r>
              </a:p>
              <a:p>
                <a:r>
                  <a:rPr lang="en-US" dirty="0"/>
                  <a:t>Make the left child the new root</a:t>
                </a:r>
              </a:p>
              <a:p>
                <a:r>
                  <a:rPr lang="en-US" dirty="0"/>
                  <a:t>Make the old root the right child of the new</a:t>
                </a:r>
              </a:p>
              <a:p>
                <a:r>
                  <a:rPr lang="en-US" dirty="0"/>
                  <a:t>Make the new root’s right subtree the old root’s left subtree</a:t>
                </a:r>
              </a:p>
            </p:txBody>
          </p:sp>
        </mc:Choice>
        <mc:Fallback xmlns="">
          <p:sp>
            <p:nvSpPr>
              <p:cNvPr id="3" name="Content Placeholder 2">
                <a:extLst>
                  <a:ext uri="{FF2B5EF4-FFF2-40B4-BE49-F238E27FC236}">
                    <a16:creationId xmlns:a16="http://schemas.microsoft.com/office/drawing/2014/main" id="{0519795C-1329-ACD8-8C3E-651F647C000B}"/>
                  </a:ext>
                </a:extLst>
              </p:cNvPr>
              <p:cNvSpPr>
                <a:spLocks noGrp="1" noRot="1" noChangeAspect="1" noMove="1" noResize="1" noEditPoints="1" noAdjustHandles="1" noChangeArrowheads="1" noChangeShapeType="1" noTextEdit="1"/>
              </p:cNvSpPr>
              <p:nvPr>
                <p:ph idx="1"/>
              </p:nvPr>
            </p:nvSpPr>
            <p:spPr>
              <a:xfrm>
                <a:off x="822720" y="1334280"/>
                <a:ext cx="10515600" cy="4351338"/>
              </a:xfrm>
              <a:blipFill>
                <a:blip r:embed="rId2"/>
                <a:stretch>
                  <a:fillRect l="-1043" t="-2381"/>
                </a:stretch>
              </a:blipFill>
            </p:spPr>
            <p:txBody>
              <a:bodyPr/>
              <a:lstStyle/>
              <a:p>
                <a:r>
                  <a:rPr lang="en-US">
                    <a:noFill/>
                  </a:rPr>
                  <a:t> </a:t>
                </a:r>
              </a:p>
            </p:txBody>
          </p:sp>
        </mc:Fallback>
      </mc:AlternateContent>
      <p:grpSp>
        <p:nvGrpSpPr>
          <p:cNvPr id="11" name="Group 10" descr="An illustration of a right rotation. This is the before image.&#10;&#10;Initially, the problem node is labeled a. Its left subtree is rooted at a node labeled b, and it has a height of h+2. Its right subtree is labeled z and has a height of h. The left subtree of b is labeled x and has height h+1. The right subtree of b is labeled y and has a height of h. The node a is the problem node because it is the deepest node whose left and right subtree heights differ by more than 1.">
            <a:extLst>
              <a:ext uri="{FF2B5EF4-FFF2-40B4-BE49-F238E27FC236}">
                <a16:creationId xmlns:a16="http://schemas.microsoft.com/office/drawing/2014/main" id="{113BF118-F3B3-D85D-1127-882F46ADEECC}"/>
              </a:ext>
            </a:extLst>
          </p:cNvPr>
          <p:cNvGrpSpPr/>
          <p:nvPr/>
        </p:nvGrpSpPr>
        <p:grpSpPr>
          <a:xfrm>
            <a:off x="726067" y="3306616"/>
            <a:ext cx="3585521" cy="3546164"/>
            <a:chOff x="726067" y="3306616"/>
            <a:chExt cx="3585521" cy="3546164"/>
          </a:xfrm>
        </p:grpSpPr>
        <p:grpSp>
          <p:nvGrpSpPr>
            <p:cNvPr id="71" name="Group 70">
              <a:extLst>
                <a:ext uri="{FF2B5EF4-FFF2-40B4-BE49-F238E27FC236}">
                  <a16:creationId xmlns:a16="http://schemas.microsoft.com/office/drawing/2014/main" id="{8ECBA3C8-A102-5ECE-C2C8-45E18D336C3D}"/>
                </a:ext>
              </a:extLst>
            </p:cNvPr>
            <p:cNvGrpSpPr/>
            <p:nvPr/>
          </p:nvGrpSpPr>
          <p:grpSpPr>
            <a:xfrm>
              <a:off x="726067" y="3438938"/>
              <a:ext cx="3585521" cy="3413842"/>
              <a:chOff x="726067" y="3227705"/>
              <a:chExt cx="3585521" cy="3413842"/>
            </a:xfrm>
          </p:grpSpPr>
          <p:grpSp>
            <p:nvGrpSpPr>
              <p:cNvPr id="32" name="Group 31">
                <a:extLst>
                  <a:ext uri="{FF2B5EF4-FFF2-40B4-BE49-F238E27FC236}">
                    <a16:creationId xmlns:a16="http://schemas.microsoft.com/office/drawing/2014/main" id="{2FDCD005-FB82-BD66-A847-A2A9C4AA4C48}"/>
                  </a:ext>
                </a:extLst>
              </p:cNvPr>
              <p:cNvGrpSpPr/>
              <p:nvPr/>
            </p:nvGrpSpPr>
            <p:grpSpPr>
              <a:xfrm>
                <a:off x="726067" y="3344160"/>
                <a:ext cx="3585521" cy="3297387"/>
                <a:chOff x="7048051" y="131613"/>
                <a:chExt cx="3585521" cy="3297387"/>
              </a:xfrm>
            </p:grpSpPr>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C1579C2A-B914-DA18-E033-AA17F1B05F5E}"/>
                        </a:ext>
                      </a:extLst>
                    </p:cNvPr>
                    <p:cNvSpPr/>
                    <p:nvPr/>
                  </p:nvSpPr>
                  <p:spPr>
                    <a:xfrm>
                      <a:off x="8817298" y="1316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4" name="Oval 3">
                      <a:extLst>
                        <a:ext uri="{FF2B5EF4-FFF2-40B4-BE49-F238E27FC236}">
                          <a16:creationId xmlns:a16="http://schemas.microsoft.com/office/drawing/2014/main" id="{C1579C2A-B914-DA18-E033-AA17F1B05F5E}"/>
                        </a:ext>
                      </a:extLst>
                    </p:cNvPr>
                    <p:cNvSpPr>
                      <a:spLocks noRot="1" noChangeAspect="1" noMove="1" noResize="1" noEditPoints="1" noAdjustHandles="1" noChangeArrowheads="1" noChangeShapeType="1" noTextEdit="1"/>
                    </p:cNvSpPr>
                    <p:nvPr/>
                  </p:nvSpPr>
                  <p:spPr>
                    <a:xfrm>
                      <a:off x="8817298" y="131613"/>
                      <a:ext cx="612511" cy="612511"/>
                    </a:xfrm>
                    <a:prstGeom prst="ellipse">
                      <a:avLst/>
                    </a:prstGeom>
                    <a:blipFill>
                      <a:blip r:embed="rId9"/>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Isosceles Triangle 4">
                      <a:extLst>
                        <a:ext uri="{FF2B5EF4-FFF2-40B4-BE49-F238E27FC236}">
                          <a16:creationId xmlns:a16="http://schemas.microsoft.com/office/drawing/2014/main" id="{3C646EC5-C30F-BAB9-3C02-53BCFBF85885}"/>
                        </a:ext>
                      </a:extLst>
                    </p:cNvPr>
                    <p:cNvSpPr/>
                    <p:nvPr/>
                  </p:nvSpPr>
                  <p:spPr>
                    <a:xfrm>
                      <a:off x="7214210" y="1568449"/>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5" name="Isosceles Triangle 4">
                      <a:extLst>
                        <a:ext uri="{FF2B5EF4-FFF2-40B4-BE49-F238E27FC236}">
                          <a16:creationId xmlns:a16="http://schemas.microsoft.com/office/drawing/2014/main" id="{3C646EC5-C30F-BAB9-3C02-53BCFBF85885}"/>
                        </a:ext>
                      </a:extLst>
                    </p:cNvPr>
                    <p:cNvSpPr>
                      <a:spLocks noRot="1" noChangeAspect="1" noMove="1" noResize="1" noEditPoints="1" noAdjustHandles="1" noChangeArrowheads="1" noChangeShapeType="1" noTextEdit="1"/>
                    </p:cNvSpPr>
                    <p:nvPr/>
                  </p:nvSpPr>
                  <p:spPr>
                    <a:xfrm>
                      <a:off x="7214210" y="1568449"/>
                      <a:ext cx="1084977" cy="979594"/>
                    </a:xfrm>
                    <a:prstGeom prst="triangle">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4FE3B610-E75F-1020-CCA6-40C1B56408F0}"/>
                        </a:ext>
                      </a:extLst>
                    </p:cNvPr>
                    <p:cNvSpPr/>
                    <p:nvPr/>
                  </p:nvSpPr>
                  <p:spPr>
                    <a:xfrm>
                      <a:off x="7992931" y="77239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6" name="Oval 5">
                      <a:extLst>
                        <a:ext uri="{FF2B5EF4-FFF2-40B4-BE49-F238E27FC236}">
                          <a16:creationId xmlns:a16="http://schemas.microsoft.com/office/drawing/2014/main" id="{4FE3B610-E75F-1020-CCA6-40C1B56408F0}"/>
                        </a:ext>
                      </a:extLst>
                    </p:cNvPr>
                    <p:cNvSpPr>
                      <a:spLocks noRot="1" noChangeAspect="1" noMove="1" noResize="1" noEditPoints="1" noAdjustHandles="1" noChangeArrowheads="1" noChangeShapeType="1" noTextEdit="1"/>
                    </p:cNvSpPr>
                    <p:nvPr/>
                  </p:nvSpPr>
                  <p:spPr>
                    <a:xfrm>
                      <a:off x="7992931" y="772396"/>
                      <a:ext cx="612511" cy="612511"/>
                    </a:xfrm>
                    <a:prstGeom prst="ellipse">
                      <a:avLst/>
                    </a:prstGeom>
                    <a:blipFill>
                      <a:blip r:embed="rId11"/>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Isosceles Triangle 6">
                      <a:extLst>
                        <a:ext uri="{FF2B5EF4-FFF2-40B4-BE49-F238E27FC236}">
                          <a16:creationId xmlns:a16="http://schemas.microsoft.com/office/drawing/2014/main" id="{3626D707-C34E-9327-B26E-2872891541EE}"/>
                        </a:ext>
                      </a:extLst>
                    </p:cNvPr>
                    <p:cNvSpPr/>
                    <p:nvPr/>
                  </p:nvSpPr>
                  <p:spPr>
                    <a:xfrm>
                      <a:off x="8345520" y="156844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7" name="Isosceles Triangle 6">
                      <a:extLst>
                        <a:ext uri="{FF2B5EF4-FFF2-40B4-BE49-F238E27FC236}">
                          <a16:creationId xmlns:a16="http://schemas.microsoft.com/office/drawing/2014/main" id="{3626D707-C34E-9327-B26E-2872891541EE}"/>
                        </a:ext>
                      </a:extLst>
                    </p:cNvPr>
                    <p:cNvSpPr>
                      <a:spLocks noRot="1" noChangeAspect="1" noMove="1" noResize="1" noEditPoints="1" noAdjustHandles="1" noChangeArrowheads="1" noChangeShapeType="1" noTextEdit="1"/>
                    </p:cNvSpPr>
                    <p:nvPr/>
                  </p:nvSpPr>
                  <p:spPr>
                    <a:xfrm>
                      <a:off x="8345520" y="1568449"/>
                      <a:ext cx="1084977" cy="979594"/>
                    </a:xfrm>
                    <a:prstGeom prst="triangle">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Isosceles Triangle 7">
                      <a:extLst>
                        <a:ext uri="{FF2B5EF4-FFF2-40B4-BE49-F238E27FC236}">
                          <a16:creationId xmlns:a16="http://schemas.microsoft.com/office/drawing/2014/main" id="{1F4E81E5-66F7-19E2-D095-BE6AA12C1AC1}"/>
                        </a:ext>
                      </a:extLst>
                    </p:cNvPr>
                    <p:cNvSpPr/>
                    <p:nvPr/>
                  </p:nvSpPr>
                  <p:spPr>
                    <a:xfrm>
                      <a:off x="9548595" y="758260"/>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8" name="Isosceles Triangle 7">
                      <a:extLst>
                        <a:ext uri="{FF2B5EF4-FFF2-40B4-BE49-F238E27FC236}">
                          <a16:creationId xmlns:a16="http://schemas.microsoft.com/office/drawing/2014/main" id="{1F4E81E5-66F7-19E2-D095-BE6AA12C1AC1}"/>
                        </a:ext>
                      </a:extLst>
                    </p:cNvPr>
                    <p:cNvSpPr>
                      <a:spLocks noRot="1" noChangeAspect="1" noMove="1" noResize="1" noEditPoints="1" noAdjustHandles="1" noChangeArrowheads="1" noChangeShapeType="1" noTextEdit="1"/>
                    </p:cNvSpPr>
                    <p:nvPr/>
                  </p:nvSpPr>
                  <p:spPr>
                    <a:xfrm>
                      <a:off x="9548595" y="758260"/>
                      <a:ext cx="1084977" cy="979594"/>
                    </a:xfrm>
                    <a:prstGeom prst="triangle">
                      <a:avLst/>
                    </a:prstGeom>
                    <a:blipFill>
                      <a:blip r:embed="rId13"/>
                      <a:stretch>
                        <a:fillRect/>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7B7B1586-83AD-014F-F29B-ED7281AEF95D}"/>
                    </a:ext>
                  </a:extLst>
                </p:cNvPr>
                <p:cNvCxnSpPr>
                  <a:cxnSpLocks/>
                  <a:stCxn id="6" idx="3"/>
                  <a:endCxn id="5" idx="0"/>
                </p:cNvCxnSpPr>
                <p:nvPr/>
              </p:nvCxnSpPr>
              <p:spPr>
                <a:xfrm flipH="1">
                  <a:off x="7756699" y="1295207"/>
                  <a:ext cx="325932"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1A6ADD7-48CD-EBB0-0667-39AD6203B8F4}"/>
                    </a:ext>
                  </a:extLst>
                </p:cNvPr>
                <p:cNvCxnSpPr>
                  <a:cxnSpLocks/>
                  <a:stCxn id="6" idx="5"/>
                  <a:endCxn id="7" idx="0"/>
                </p:cNvCxnSpPr>
                <p:nvPr/>
              </p:nvCxnSpPr>
              <p:spPr>
                <a:xfrm>
                  <a:off x="8515742" y="1295207"/>
                  <a:ext cx="372267"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A816D49-A49E-3DD3-C079-EE0D995FB3A7}"/>
                    </a:ext>
                  </a:extLst>
                </p:cNvPr>
                <p:cNvCxnSpPr>
                  <a:cxnSpLocks/>
                  <a:stCxn id="6" idx="7"/>
                  <a:endCxn id="4" idx="3"/>
                </p:cNvCxnSpPr>
                <p:nvPr/>
              </p:nvCxnSpPr>
              <p:spPr>
                <a:xfrm flipV="1">
                  <a:off x="8515742" y="654424"/>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6498DDE-3587-8F96-6A1C-4AB53C4EC313}"/>
                    </a:ext>
                  </a:extLst>
                </p:cNvPr>
                <p:cNvCxnSpPr>
                  <a:cxnSpLocks/>
                  <a:stCxn id="8" idx="0"/>
                  <a:endCxn id="4" idx="5"/>
                </p:cNvCxnSpPr>
                <p:nvPr/>
              </p:nvCxnSpPr>
              <p:spPr>
                <a:xfrm flipH="1" flipV="1">
                  <a:off x="9340109" y="654424"/>
                  <a:ext cx="750975"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239CFFC8-CF26-D2AD-E672-09061A5048B0}"/>
                        </a:ext>
                      </a:extLst>
                    </p:cNvPr>
                    <p:cNvSpPr/>
                    <p:nvPr/>
                  </p:nvSpPr>
                  <p:spPr>
                    <a:xfrm>
                      <a:off x="7048051" y="281648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27" name="Oval 26">
                      <a:extLst>
                        <a:ext uri="{FF2B5EF4-FFF2-40B4-BE49-F238E27FC236}">
                          <a16:creationId xmlns:a16="http://schemas.microsoft.com/office/drawing/2014/main" id="{239CFFC8-CF26-D2AD-E672-09061A5048B0}"/>
                        </a:ext>
                      </a:extLst>
                    </p:cNvPr>
                    <p:cNvSpPr>
                      <a:spLocks noRot="1" noChangeAspect="1" noMove="1" noResize="1" noEditPoints="1" noAdjustHandles="1" noChangeArrowheads="1" noChangeShapeType="1" noTextEdit="1"/>
                    </p:cNvSpPr>
                    <p:nvPr/>
                  </p:nvSpPr>
                  <p:spPr>
                    <a:xfrm>
                      <a:off x="7048051" y="2816489"/>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0E83608A-477E-6324-E54F-86966C47F633}"/>
                    </a:ext>
                  </a:extLst>
                </p:cNvPr>
                <p:cNvCxnSpPr>
                  <a:cxnSpLocks/>
                  <a:stCxn id="27" idx="0"/>
                </p:cNvCxnSpPr>
                <p:nvPr/>
              </p:nvCxnSpPr>
              <p:spPr>
                <a:xfrm flipH="1" flipV="1">
                  <a:off x="7354306" y="2548043"/>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3150729F-C8ED-BB5F-9CEB-CF399CB6A872}"/>
                      </a:ext>
                    </a:extLst>
                  </p:cNvPr>
                  <p:cNvSpPr txBox="1"/>
                  <p:nvPr/>
                </p:nvSpPr>
                <p:spPr>
                  <a:xfrm>
                    <a:off x="735435" y="459520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66" name="TextBox 65">
                    <a:extLst>
                      <a:ext uri="{FF2B5EF4-FFF2-40B4-BE49-F238E27FC236}">
                        <a16:creationId xmlns:a16="http://schemas.microsoft.com/office/drawing/2014/main" id="{3150729F-C8ED-BB5F-9CEB-CF399CB6A872}"/>
                      </a:ext>
                    </a:extLst>
                  </p:cNvPr>
                  <p:cNvSpPr txBox="1">
                    <a:spLocks noRot="1" noChangeAspect="1" noMove="1" noResize="1" noEditPoints="1" noAdjustHandles="1" noChangeArrowheads="1" noChangeShapeType="1" noTextEdit="1"/>
                  </p:cNvSpPr>
                  <p:nvPr/>
                </p:nvSpPr>
                <p:spPr>
                  <a:xfrm>
                    <a:off x="735435" y="4595206"/>
                    <a:ext cx="773738"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18CD5917-6748-AFE6-4CA8-6A26740C5DD1}"/>
                      </a:ext>
                    </a:extLst>
                  </p:cNvPr>
                  <p:cNvSpPr txBox="1"/>
                  <p:nvPr/>
                </p:nvSpPr>
                <p:spPr>
                  <a:xfrm>
                    <a:off x="2172271" y="463880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7" name="TextBox 66">
                    <a:extLst>
                      <a:ext uri="{FF2B5EF4-FFF2-40B4-BE49-F238E27FC236}">
                        <a16:creationId xmlns:a16="http://schemas.microsoft.com/office/drawing/2014/main" id="{18CD5917-6748-AFE6-4CA8-6A26740C5DD1}"/>
                      </a:ext>
                    </a:extLst>
                  </p:cNvPr>
                  <p:cNvSpPr txBox="1">
                    <a:spLocks noRot="1" noChangeAspect="1" noMove="1" noResize="1" noEditPoints="1" noAdjustHandles="1" noChangeArrowheads="1" noChangeShapeType="1" noTextEdit="1"/>
                  </p:cNvSpPr>
                  <p:nvPr/>
                </p:nvSpPr>
                <p:spPr>
                  <a:xfrm>
                    <a:off x="2172271" y="4638800"/>
                    <a:ext cx="369781"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6FFBE299-FED8-D1B2-BD66-101DA35B695A}"/>
                      </a:ext>
                    </a:extLst>
                  </p:cNvPr>
                  <p:cNvSpPr txBox="1"/>
                  <p:nvPr/>
                </p:nvSpPr>
                <p:spPr>
                  <a:xfrm>
                    <a:off x="1157833" y="378614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68" name="TextBox 67">
                    <a:extLst>
                      <a:ext uri="{FF2B5EF4-FFF2-40B4-BE49-F238E27FC236}">
                        <a16:creationId xmlns:a16="http://schemas.microsoft.com/office/drawing/2014/main" id="{6FFBE299-FED8-D1B2-BD66-101DA35B695A}"/>
                      </a:ext>
                    </a:extLst>
                  </p:cNvPr>
                  <p:cNvSpPr txBox="1">
                    <a:spLocks noRot="1" noChangeAspect="1" noMove="1" noResize="1" noEditPoints="1" noAdjustHandles="1" noChangeArrowheads="1" noChangeShapeType="1" noTextEdit="1"/>
                  </p:cNvSpPr>
                  <p:nvPr/>
                </p:nvSpPr>
                <p:spPr>
                  <a:xfrm>
                    <a:off x="1157833" y="3786141"/>
                    <a:ext cx="773738"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113857C4-4F9F-E95E-044D-F1A4FA7A55E8}"/>
                      </a:ext>
                    </a:extLst>
                  </p:cNvPr>
                  <p:cNvSpPr txBox="1"/>
                  <p:nvPr/>
                </p:nvSpPr>
                <p:spPr>
                  <a:xfrm>
                    <a:off x="1835210" y="32277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69" name="TextBox 68">
                    <a:extLst>
                      <a:ext uri="{FF2B5EF4-FFF2-40B4-BE49-F238E27FC236}">
                        <a16:creationId xmlns:a16="http://schemas.microsoft.com/office/drawing/2014/main" id="{113857C4-4F9F-E95E-044D-F1A4FA7A55E8}"/>
                      </a:ext>
                    </a:extLst>
                  </p:cNvPr>
                  <p:cNvSpPr txBox="1">
                    <a:spLocks noRot="1" noChangeAspect="1" noMove="1" noResize="1" noEditPoints="1" noAdjustHandles="1" noChangeArrowheads="1" noChangeShapeType="1" noTextEdit="1"/>
                  </p:cNvSpPr>
                  <p:nvPr/>
                </p:nvSpPr>
                <p:spPr>
                  <a:xfrm>
                    <a:off x="1835210" y="3227705"/>
                    <a:ext cx="773738" cy="36933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3305BF72-9FFD-DF53-8C7C-A4B213E38B05}"/>
                      </a:ext>
                    </a:extLst>
                  </p:cNvPr>
                  <p:cNvSpPr txBox="1"/>
                  <p:nvPr/>
                </p:nvSpPr>
                <p:spPr>
                  <a:xfrm>
                    <a:off x="3343276" y="387916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0" name="TextBox 69">
                    <a:extLst>
                      <a:ext uri="{FF2B5EF4-FFF2-40B4-BE49-F238E27FC236}">
                        <a16:creationId xmlns:a16="http://schemas.microsoft.com/office/drawing/2014/main" id="{3305BF72-9FFD-DF53-8C7C-A4B213E38B05}"/>
                      </a:ext>
                    </a:extLst>
                  </p:cNvPr>
                  <p:cNvSpPr txBox="1">
                    <a:spLocks noRot="1" noChangeAspect="1" noMove="1" noResize="1" noEditPoints="1" noAdjustHandles="1" noChangeArrowheads="1" noChangeShapeType="1" noTextEdit="1"/>
                  </p:cNvSpPr>
                  <p:nvPr/>
                </p:nvSpPr>
                <p:spPr>
                  <a:xfrm>
                    <a:off x="3343276" y="3879162"/>
                    <a:ext cx="369781" cy="369332"/>
                  </a:xfrm>
                  <a:prstGeom prst="rect">
                    <a:avLst/>
                  </a:prstGeom>
                  <a:blipFill>
                    <a:blip r:embed="rId19"/>
                    <a:stretch>
                      <a:fillRect/>
                    </a:stretch>
                  </a:blipFill>
                </p:spPr>
                <p:txBody>
                  <a:bodyPr/>
                  <a:lstStyle/>
                  <a:p>
                    <a:r>
                      <a:rPr lang="en-US">
                        <a:noFill/>
                      </a:rPr>
                      <a:t> </a:t>
                    </a:r>
                  </a:p>
                </p:txBody>
              </p:sp>
            </mc:Fallback>
          </mc:AlternateContent>
        </p:grpSp>
        <p:cxnSp>
          <p:nvCxnSpPr>
            <p:cNvPr id="10" name="Straight Connector 9">
              <a:extLst>
                <a:ext uri="{FF2B5EF4-FFF2-40B4-BE49-F238E27FC236}">
                  <a16:creationId xmlns:a16="http://schemas.microsoft.com/office/drawing/2014/main" id="{F3D8A0BC-99DD-A525-FF55-BF07C66E8E1F}"/>
                </a:ext>
              </a:extLst>
            </p:cNvPr>
            <p:cNvCxnSpPr>
              <a:cxnSpLocks/>
              <a:stCxn id="4" idx="0"/>
            </p:cNvCxnSpPr>
            <p:nvPr/>
          </p:nvCxnSpPr>
          <p:spPr>
            <a:xfrm flipV="1">
              <a:off x="2801570" y="3306616"/>
              <a:ext cx="0" cy="24877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4" name="Arrow: Right 63" descr="Now we perform the right rotation which lifts the left subtree and lowers the right subtree. It does this by making b the new root, a the left child of b, and subtree y the left subtree of a.">
            <a:extLst>
              <a:ext uri="{FF2B5EF4-FFF2-40B4-BE49-F238E27FC236}">
                <a16:creationId xmlns:a16="http://schemas.microsoft.com/office/drawing/2014/main" id="{88549AC5-13F6-C0FF-FEBC-7A399516549C}"/>
              </a:ext>
            </a:extLst>
          </p:cNvPr>
          <p:cNvSpPr/>
          <p:nvPr/>
        </p:nvSpPr>
        <p:spPr>
          <a:xfrm>
            <a:off x="5315019" y="4410070"/>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Right Rotation</a:t>
            </a:r>
          </a:p>
        </p:txBody>
      </p:sp>
      <p:grpSp>
        <p:nvGrpSpPr>
          <p:cNvPr id="12" name="Group 11" descr="An illustration of a right rotation. This is the after image.&#10;&#10;After performing a right rotation the node b becomes the root of the tree. The right child of b is the node a (the former root), and the left child of b is unchanged. The left subtree of a is y (the former right subtree of b), and the right subtree of a is unchanged. Because x has height h+1 and y and z had height h, both subtrees of b now have height h+1, making the tree balanced.">
            <a:extLst>
              <a:ext uri="{FF2B5EF4-FFF2-40B4-BE49-F238E27FC236}">
                <a16:creationId xmlns:a16="http://schemas.microsoft.com/office/drawing/2014/main" id="{84232B4C-4E6B-BF79-0647-5806F7070993}"/>
              </a:ext>
            </a:extLst>
          </p:cNvPr>
          <p:cNvGrpSpPr/>
          <p:nvPr/>
        </p:nvGrpSpPr>
        <p:grpSpPr>
          <a:xfrm>
            <a:off x="7493545" y="3306616"/>
            <a:ext cx="3471088" cy="2739296"/>
            <a:chOff x="7493545" y="3306616"/>
            <a:chExt cx="3471088" cy="2739296"/>
          </a:xfrm>
        </p:grpSpPr>
        <p:grpSp>
          <p:nvGrpSpPr>
            <p:cNvPr id="33" name="Group 32">
              <a:extLst>
                <a:ext uri="{FF2B5EF4-FFF2-40B4-BE49-F238E27FC236}">
                  <a16:creationId xmlns:a16="http://schemas.microsoft.com/office/drawing/2014/main" id="{F7EE3BEE-6549-5A90-A178-CB843F41D093}"/>
                </a:ext>
              </a:extLst>
            </p:cNvPr>
            <p:cNvGrpSpPr/>
            <p:nvPr/>
          </p:nvGrpSpPr>
          <p:grpSpPr>
            <a:xfrm>
              <a:off x="7578756" y="3549819"/>
              <a:ext cx="3385877" cy="2496093"/>
              <a:chOff x="7175930" y="136853"/>
              <a:chExt cx="3385877" cy="2496093"/>
            </a:xfrm>
          </p:grpSpPr>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45E7A0E4-A69B-B4AE-ACE7-EB5C89E52040}"/>
                      </a:ext>
                    </a:extLst>
                  </p:cNvPr>
                  <p:cNvSpPr/>
                  <p:nvPr/>
                </p:nvSpPr>
                <p:spPr>
                  <a:xfrm>
                    <a:off x="9124241" y="7723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34" name="Oval 33">
                    <a:extLst>
                      <a:ext uri="{FF2B5EF4-FFF2-40B4-BE49-F238E27FC236}">
                        <a16:creationId xmlns:a16="http://schemas.microsoft.com/office/drawing/2014/main" id="{45E7A0E4-A69B-B4AE-ACE7-EB5C89E52040}"/>
                      </a:ext>
                    </a:extLst>
                  </p:cNvPr>
                  <p:cNvSpPr>
                    <a:spLocks noRot="1" noChangeAspect="1" noMove="1" noResize="1" noEditPoints="1" noAdjustHandles="1" noChangeArrowheads="1" noChangeShapeType="1" noTextEdit="1"/>
                  </p:cNvSpPr>
                  <p:nvPr/>
                </p:nvSpPr>
                <p:spPr>
                  <a:xfrm>
                    <a:off x="9124241" y="772395"/>
                    <a:ext cx="612511" cy="612511"/>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Isosceles Triangle 34">
                    <a:extLst>
                      <a:ext uri="{FF2B5EF4-FFF2-40B4-BE49-F238E27FC236}">
                        <a16:creationId xmlns:a16="http://schemas.microsoft.com/office/drawing/2014/main" id="{EF1554DF-5FD8-FE91-0B86-80799DED6758}"/>
                      </a:ext>
                    </a:extLst>
                  </p:cNvPr>
                  <p:cNvSpPr/>
                  <p:nvPr/>
                </p:nvSpPr>
                <p:spPr>
                  <a:xfrm>
                    <a:off x="7342089" y="772395"/>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35" name="Isosceles Triangle 34">
                    <a:extLst>
                      <a:ext uri="{FF2B5EF4-FFF2-40B4-BE49-F238E27FC236}">
                        <a16:creationId xmlns:a16="http://schemas.microsoft.com/office/drawing/2014/main" id="{EF1554DF-5FD8-FE91-0B86-80799DED6758}"/>
                      </a:ext>
                    </a:extLst>
                  </p:cNvPr>
                  <p:cNvSpPr>
                    <a:spLocks noRot="1" noChangeAspect="1" noMove="1" noResize="1" noEditPoints="1" noAdjustHandles="1" noChangeArrowheads="1" noChangeShapeType="1" noTextEdit="1"/>
                  </p:cNvSpPr>
                  <p:nvPr/>
                </p:nvSpPr>
                <p:spPr>
                  <a:xfrm>
                    <a:off x="7342089" y="772395"/>
                    <a:ext cx="1084977" cy="979594"/>
                  </a:xfrm>
                  <a:prstGeom prst="triangl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Oval 35">
                    <a:extLst>
                      <a:ext uri="{FF2B5EF4-FFF2-40B4-BE49-F238E27FC236}">
                        <a16:creationId xmlns:a16="http://schemas.microsoft.com/office/drawing/2014/main" id="{21653A17-97F6-3907-7154-1E08B77D7E3B}"/>
                      </a:ext>
                    </a:extLst>
                  </p:cNvPr>
                  <p:cNvSpPr/>
                  <p:nvPr/>
                </p:nvSpPr>
                <p:spPr>
                  <a:xfrm>
                    <a:off x="8428629" y="13685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6" name="Oval 35">
                    <a:extLst>
                      <a:ext uri="{FF2B5EF4-FFF2-40B4-BE49-F238E27FC236}">
                        <a16:creationId xmlns:a16="http://schemas.microsoft.com/office/drawing/2014/main" id="{21653A17-97F6-3907-7154-1E08B77D7E3B}"/>
                      </a:ext>
                    </a:extLst>
                  </p:cNvPr>
                  <p:cNvSpPr>
                    <a:spLocks noRot="1" noChangeAspect="1" noMove="1" noResize="1" noEditPoints="1" noAdjustHandles="1" noChangeArrowheads="1" noChangeShapeType="1" noTextEdit="1"/>
                  </p:cNvSpPr>
                  <p:nvPr/>
                </p:nvSpPr>
                <p:spPr>
                  <a:xfrm>
                    <a:off x="8428629" y="136853"/>
                    <a:ext cx="612511" cy="612511"/>
                  </a:xfrm>
                  <a:prstGeom prst="ellipse">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Isosceles Triangle 36">
                    <a:extLst>
                      <a:ext uri="{FF2B5EF4-FFF2-40B4-BE49-F238E27FC236}">
                        <a16:creationId xmlns:a16="http://schemas.microsoft.com/office/drawing/2014/main" id="{99A0256F-8391-2976-BCFB-9053B00E322A}"/>
                      </a:ext>
                    </a:extLst>
                  </p:cNvPr>
                  <p:cNvSpPr/>
                  <p:nvPr/>
                </p:nvSpPr>
                <p:spPr>
                  <a:xfrm>
                    <a:off x="8345520" y="157892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37" name="Isosceles Triangle 36">
                    <a:extLst>
                      <a:ext uri="{FF2B5EF4-FFF2-40B4-BE49-F238E27FC236}">
                        <a16:creationId xmlns:a16="http://schemas.microsoft.com/office/drawing/2014/main" id="{99A0256F-8391-2976-BCFB-9053B00E322A}"/>
                      </a:ext>
                    </a:extLst>
                  </p:cNvPr>
                  <p:cNvSpPr>
                    <a:spLocks noRot="1" noChangeAspect="1" noMove="1" noResize="1" noEditPoints="1" noAdjustHandles="1" noChangeArrowheads="1" noChangeShapeType="1" noTextEdit="1"/>
                  </p:cNvSpPr>
                  <p:nvPr/>
                </p:nvSpPr>
                <p:spPr>
                  <a:xfrm>
                    <a:off x="8345520" y="1578929"/>
                    <a:ext cx="1084977" cy="979594"/>
                  </a:xfrm>
                  <a:prstGeom prst="triangl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Isosceles Triangle 37">
                    <a:extLst>
                      <a:ext uri="{FF2B5EF4-FFF2-40B4-BE49-F238E27FC236}">
                        <a16:creationId xmlns:a16="http://schemas.microsoft.com/office/drawing/2014/main" id="{C8ABD725-951D-1EF5-BC3F-7698AB03ED12}"/>
                      </a:ext>
                    </a:extLst>
                  </p:cNvPr>
                  <p:cNvSpPr/>
                  <p:nvPr/>
                </p:nvSpPr>
                <p:spPr>
                  <a:xfrm>
                    <a:off x="9476830" y="1586367"/>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8" name="Isosceles Triangle 37">
                    <a:extLst>
                      <a:ext uri="{FF2B5EF4-FFF2-40B4-BE49-F238E27FC236}">
                        <a16:creationId xmlns:a16="http://schemas.microsoft.com/office/drawing/2014/main" id="{C8ABD725-951D-1EF5-BC3F-7698AB03ED12}"/>
                      </a:ext>
                    </a:extLst>
                  </p:cNvPr>
                  <p:cNvSpPr>
                    <a:spLocks noRot="1" noChangeAspect="1" noMove="1" noResize="1" noEditPoints="1" noAdjustHandles="1" noChangeArrowheads="1" noChangeShapeType="1" noTextEdit="1"/>
                  </p:cNvSpPr>
                  <p:nvPr/>
                </p:nvSpPr>
                <p:spPr>
                  <a:xfrm>
                    <a:off x="9476830" y="1586367"/>
                    <a:ext cx="1084977" cy="979594"/>
                  </a:xfrm>
                  <a:prstGeom prst="triangle">
                    <a:avLst/>
                  </a:prstGeom>
                  <a:blipFill>
                    <a:blip r:embed="rId7"/>
                    <a:stretch>
                      <a:fillRect/>
                    </a:stretch>
                  </a:blipFill>
                </p:spPr>
                <p:txBody>
                  <a:bodyPr/>
                  <a:lstStyle/>
                  <a:p>
                    <a:r>
                      <a:rPr lang="en-US">
                        <a:noFill/>
                      </a:rPr>
                      <a:t> </a:t>
                    </a:r>
                  </a:p>
                </p:txBody>
              </p:sp>
            </mc:Fallback>
          </mc:AlternateContent>
          <p:cxnSp>
            <p:nvCxnSpPr>
              <p:cNvPr id="39" name="Straight Connector 38">
                <a:extLst>
                  <a:ext uri="{FF2B5EF4-FFF2-40B4-BE49-F238E27FC236}">
                    <a16:creationId xmlns:a16="http://schemas.microsoft.com/office/drawing/2014/main" id="{E962564D-E372-F50C-5980-C112EF7ECA4D}"/>
                  </a:ext>
                </a:extLst>
              </p:cNvPr>
              <p:cNvCxnSpPr>
                <a:cxnSpLocks/>
                <a:stCxn id="36" idx="3"/>
                <a:endCxn id="35" idx="0"/>
              </p:cNvCxnSpPr>
              <p:nvPr/>
            </p:nvCxnSpPr>
            <p:spPr>
              <a:xfrm flipH="1">
                <a:off x="7884578" y="659664"/>
                <a:ext cx="633751" cy="1127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A738FD-1682-5EB7-685E-AE958F861694}"/>
                  </a:ext>
                </a:extLst>
              </p:cNvPr>
              <p:cNvCxnSpPr>
                <a:cxnSpLocks/>
                <a:stCxn id="34" idx="3"/>
                <a:endCxn id="37" idx="0"/>
              </p:cNvCxnSpPr>
              <p:nvPr/>
            </p:nvCxnSpPr>
            <p:spPr>
              <a:xfrm flipH="1">
                <a:off x="8888009" y="1295206"/>
                <a:ext cx="325932" cy="283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9BC999-CE86-9682-91DC-E9C0F86021D7}"/>
                  </a:ext>
                </a:extLst>
              </p:cNvPr>
              <p:cNvCxnSpPr>
                <a:cxnSpLocks/>
                <a:stCxn id="36" idx="5"/>
                <a:endCxn id="34" idx="1"/>
              </p:cNvCxnSpPr>
              <p:nvPr/>
            </p:nvCxnSpPr>
            <p:spPr>
              <a:xfrm>
                <a:off x="8951440" y="659664"/>
                <a:ext cx="262501" cy="202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1A19D79-2582-DF96-4EE4-A322DE8F4EFA}"/>
                  </a:ext>
                </a:extLst>
              </p:cNvPr>
              <p:cNvCxnSpPr>
                <a:cxnSpLocks/>
                <a:stCxn id="38" idx="0"/>
                <a:endCxn id="34" idx="5"/>
              </p:cNvCxnSpPr>
              <p:nvPr/>
            </p:nvCxnSpPr>
            <p:spPr>
              <a:xfrm flipH="1" flipV="1">
                <a:off x="9647052" y="1295206"/>
                <a:ext cx="372267" cy="291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0CFD8699-FE14-3065-4767-9AEE33B862FF}"/>
                      </a:ext>
                    </a:extLst>
                  </p:cNvPr>
                  <p:cNvSpPr/>
                  <p:nvPr/>
                </p:nvSpPr>
                <p:spPr>
                  <a:xfrm>
                    <a:off x="7175930" y="202043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43" name="Oval 42">
                    <a:extLst>
                      <a:ext uri="{FF2B5EF4-FFF2-40B4-BE49-F238E27FC236}">
                        <a16:creationId xmlns:a16="http://schemas.microsoft.com/office/drawing/2014/main" id="{0CFD8699-FE14-3065-4767-9AEE33B862FF}"/>
                      </a:ext>
                    </a:extLst>
                  </p:cNvPr>
                  <p:cNvSpPr>
                    <a:spLocks noRot="1" noChangeAspect="1" noMove="1" noResize="1" noEditPoints="1" noAdjustHandles="1" noChangeArrowheads="1" noChangeShapeType="1" noTextEdit="1"/>
                  </p:cNvSpPr>
                  <p:nvPr/>
                </p:nvSpPr>
                <p:spPr>
                  <a:xfrm>
                    <a:off x="7175930" y="2020435"/>
                    <a:ext cx="612511" cy="612511"/>
                  </a:xfrm>
                  <a:prstGeom prst="ellipse">
                    <a:avLst/>
                  </a:prstGeom>
                  <a:blipFill>
                    <a:blip r:embed="rId8"/>
                    <a:stretch>
                      <a:fillRect/>
                    </a:stretch>
                  </a:blipFill>
                  <a:ln>
                    <a:solidFill>
                      <a:schemeClr val="tx1"/>
                    </a:solidFill>
                  </a:ln>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5946C4ED-4422-1E95-01CC-240395B3A549}"/>
                  </a:ext>
                </a:extLst>
              </p:cNvPr>
              <p:cNvCxnSpPr>
                <a:cxnSpLocks/>
                <a:stCxn id="43" idx="0"/>
              </p:cNvCxnSpPr>
              <p:nvPr/>
            </p:nvCxnSpPr>
            <p:spPr>
              <a:xfrm flipH="1" flipV="1">
                <a:off x="7482185" y="1751989"/>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8FB41DCC-41DB-D581-B281-F635D03CF8ED}"/>
                    </a:ext>
                  </a:extLst>
                </p:cNvPr>
                <p:cNvSpPr txBox="1"/>
                <p:nvPr/>
              </p:nvSpPr>
              <p:spPr>
                <a:xfrm>
                  <a:off x="7493545" y="4095067"/>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72" name="TextBox 71">
                  <a:extLst>
                    <a:ext uri="{FF2B5EF4-FFF2-40B4-BE49-F238E27FC236}">
                      <a16:creationId xmlns:a16="http://schemas.microsoft.com/office/drawing/2014/main" id="{8FB41DCC-41DB-D581-B281-F635D03CF8ED}"/>
                    </a:ext>
                  </a:extLst>
                </p:cNvPr>
                <p:cNvSpPr txBox="1">
                  <a:spLocks noRot="1" noChangeAspect="1" noMove="1" noResize="1" noEditPoints="1" noAdjustHandles="1" noChangeArrowheads="1" noChangeShapeType="1" noTextEdit="1"/>
                </p:cNvSpPr>
                <p:nvPr/>
              </p:nvSpPr>
              <p:spPr>
                <a:xfrm>
                  <a:off x="7493545" y="4095067"/>
                  <a:ext cx="773738"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DD7BB27A-42A5-BE9A-F1FF-42EABAE1A987}"/>
                    </a:ext>
                  </a:extLst>
                </p:cNvPr>
                <p:cNvSpPr txBox="1"/>
                <p:nvPr/>
              </p:nvSpPr>
              <p:spPr>
                <a:xfrm>
                  <a:off x="8903142" y="4217250"/>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73" name="TextBox 72">
                  <a:extLst>
                    <a:ext uri="{FF2B5EF4-FFF2-40B4-BE49-F238E27FC236}">
                      <a16:creationId xmlns:a16="http://schemas.microsoft.com/office/drawing/2014/main" id="{DD7BB27A-42A5-BE9A-F1FF-42EABAE1A987}"/>
                    </a:ext>
                  </a:extLst>
                </p:cNvPr>
                <p:cNvSpPr txBox="1">
                  <a:spLocks noRot="1" noChangeAspect="1" noMove="1" noResize="1" noEditPoints="1" noAdjustHandles="1" noChangeArrowheads="1" noChangeShapeType="1" noTextEdit="1"/>
                </p:cNvSpPr>
                <p:nvPr/>
              </p:nvSpPr>
              <p:spPr>
                <a:xfrm>
                  <a:off x="8903142" y="4217250"/>
                  <a:ext cx="773738"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62FD0DC-BCE5-FBBA-1AFF-5D9EBF1AE5F1}"/>
                    </a:ext>
                  </a:extLst>
                </p:cNvPr>
                <p:cNvSpPr txBox="1"/>
                <p:nvPr/>
              </p:nvSpPr>
              <p:spPr>
                <a:xfrm>
                  <a:off x="8197681" y="3414882"/>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74" name="TextBox 73">
                  <a:extLst>
                    <a:ext uri="{FF2B5EF4-FFF2-40B4-BE49-F238E27FC236}">
                      <a16:creationId xmlns:a16="http://schemas.microsoft.com/office/drawing/2014/main" id="{B62FD0DC-BCE5-FBBA-1AFF-5D9EBF1AE5F1}"/>
                    </a:ext>
                  </a:extLst>
                </p:cNvPr>
                <p:cNvSpPr txBox="1">
                  <a:spLocks noRot="1" noChangeAspect="1" noMove="1" noResize="1" noEditPoints="1" noAdjustHandles="1" noChangeArrowheads="1" noChangeShapeType="1" noTextEdit="1"/>
                </p:cNvSpPr>
                <p:nvPr/>
              </p:nvSpPr>
              <p:spPr>
                <a:xfrm>
                  <a:off x="8197681" y="3414882"/>
                  <a:ext cx="773737"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C14EBFC5-1ACD-0DA1-DFC1-D0673D9497BA}"/>
                    </a:ext>
                  </a:extLst>
                </p:cNvPr>
                <p:cNvSpPr txBox="1"/>
                <p:nvPr/>
              </p:nvSpPr>
              <p:spPr>
                <a:xfrm>
                  <a:off x="8967387" y="483091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5" name="TextBox 74">
                  <a:extLst>
                    <a:ext uri="{FF2B5EF4-FFF2-40B4-BE49-F238E27FC236}">
                      <a16:creationId xmlns:a16="http://schemas.microsoft.com/office/drawing/2014/main" id="{C14EBFC5-1ACD-0DA1-DFC1-D0673D9497BA}"/>
                    </a:ext>
                  </a:extLst>
                </p:cNvPr>
                <p:cNvSpPr txBox="1">
                  <a:spLocks noRot="1" noChangeAspect="1" noMove="1" noResize="1" noEditPoints="1" noAdjustHandles="1" noChangeArrowheads="1" noChangeShapeType="1" noTextEdit="1"/>
                </p:cNvSpPr>
                <p:nvPr/>
              </p:nvSpPr>
              <p:spPr>
                <a:xfrm>
                  <a:off x="8967387" y="4830916"/>
                  <a:ext cx="369781"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7634E40-271E-6922-B9EA-EFC82ADE55EC}"/>
                    </a:ext>
                  </a:extLst>
                </p:cNvPr>
                <p:cNvSpPr txBox="1"/>
                <p:nvPr/>
              </p:nvSpPr>
              <p:spPr>
                <a:xfrm>
                  <a:off x="10038951" y="483091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6" name="TextBox 75">
                  <a:extLst>
                    <a:ext uri="{FF2B5EF4-FFF2-40B4-BE49-F238E27FC236}">
                      <a16:creationId xmlns:a16="http://schemas.microsoft.com/office/drawing/2014/main" id="{77634E40-271E-6922-B9EA-EFC82ADE55EC}"/>
                    </a:ext>
                  </a:extLst>
                </p:cNvPr>
                <p:cNvSpPr txBox="1">
                  <a:spLocks noRot="1" noChangeAspect="1" noMove="1" noResize="1" noEditPoints="1" noAdjustHandles="1" noChangeArrowheads="1" noChangeShapeType="1" noTextEdit="1"/>
                </p:cNvSpPr>
                <p:nvPr/>
              </p:nvSpPr>
              <p:spPr>
                <a:xfrm>
                  <a:off x="10038951" y="4830916"/>
                  <a:ext cx="369781" cy="369332"/>
                </a:xfrm>
                <a:prstGeom prst="rect">
                  <a:avLst/>
                </a:prstGeom>
                <a:blipFill>
                  <a:blip r:embed="rId24"/>
                  <a:stretch>
                    <a:fillRect/>
                  </a:stretch>
                </a:blipFill>
              </p:spPr>
              <p:txBody>
                <a:bodyPr/>
                <a:lstStyle/>
                <a:p>
                  <a:r>
                    <a:rPr lang="en-US">
                      <a:noFill/>
                    </a:rPr>
                    <a:t> </a:t>
                  </a:r>
                </a:p>
              </p:txBody>
            </p:sp>
          </mc:Fallback>
        </mc:AlternateContent>
        <p:cxnSp>
          <p:nvCxnSpPr>
            <p:cNvPr id="15" name="Straight Connector 14">
              <a:extLst>
                <a:ext uri="{FF2B5EF4-FFF2-40B4-BE49-F238E27FC236}">
                  <a16:creationId xmlns:a16="http://schemas.microsoft.com/office/drawing/2014/main" id="{9A90FAE4-8945-885A-FA99-43E388C6C473}"/>
                </a:ext>
              </a:extLst>
            </p:cNvPr>
            <p:cNvCxnSpPr>
              <a:cxnSpLocks/>
              <a:stCxn id="36" idx="0"/>
            </p:cNvCxnSpPr>
            <p:nvPr/>
          </p:nvCxnSpPr>
          <p:spPr>
            <a:xfrm flipV="1">
              <a:off x="9137711" y="3306616"/>
              <a:ext cx="0" cy="24320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14" name="Slide Number Placeholder 13">
            <a:extLst>
              <a:ext uri="{FF2B5EF4-FFF2-40B4-BE49-F238E27FC236}">
                <a16:creationId xmlns:a16="http://schemas.microsoft.com/office/drawing/2014/main" id="{29667FB3-A955-C48C-4571-5DB12BDCAC51}"/>
              </a:ext>
            </a:extLst>
          </p:cNvPr>
          <p:cNvSpPr>
            <a:spLocks noGrp="1"/>
          </p:cNvSpPr>
          <p:nvPr>
            <p:ph type="sldNum" sz="quarter" idx="12"/>
          </p:nvPr>
        </p:nvSpPr>
        <p:spPr/>
        <p:txBody>
          <a:bodyPr/>
          <a:lstStyle/>
          <a:p>
            <a:fld id="{A94D5A7D-FFFE-410B-BEE5-702232F4B148}" type="slidenum">
              <a:rPr lang="en-US" smtClean="0"/>
              <a:t>37</a:t>
            </a:fld>
            <a:endParaRPr lang="en-US"/>
          </a:p>
        </p:txBody>
      </p:sp>
    </p:spTree>
    <p:extLst>
      <p:ext uri="{BB962C8B-B14F-4D97-AF65-F5344CB8AC3E}">
        <p14:creationId xmlns:p14="http://schemas.microsoft.com/office/powerpoint/2010/main" val="207819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2DD5E-9DDB-5763-6B4C-9F1EFEFA1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8FEE1-4BE2-B8DE-244F-76CF1114BB80}"/>
              </a:ext>
            </a:extLst>
          </p:cNvPr>
          <p:cNvSpPr>
            <a:spLocks noGrp="1"/>
          </p:cNvSpPr>
          <p:nvPr>
            <p:ph type="title"/>
          </p:nvPr>
        </p:nvSpPr>
        <p:spPr/>
        <p:txBody>
          <a:bodyPr/>
          <a:lstStyle/>
          <a:p>
            <a:r>
              <a:rPr lang="en-US" dirty="0"/>
              <a:t>Right Rotation - Implementation</a:t>
            </a:r>
          </a:p>
        </p:txBody>
      </p:sp>
      <p:sp>
        <p:nvSpPr>
          <p:cNvPr id="3" name="Content Placeholder 2">
            <a:extLst>
              <a:ext uri="{FF2B5EF4-FFF2-40B4-BE49-F238E27FC236}">
                <a16:creationId xmlns:a16="http://schemas.microsoft.com/office/drawing/2014/main" id="{59714722-1D4D-3B59-1B6A-B7AFE1C007B1}"/>
              </a:ext>
            </a:extLst>
          </p:cNvPr>
          <p:cNvSpPr>
            <a:spLocks noGrp="1"/>
          </p:cNvSpPr>
          <p:nvPr>
            <p:ph idx="1"/>
          </p:nvPr>
        </p:nvSpPr>
        <p:spPr>
          <a:xfrm>
            <a:off x="822720" y="1334280"/>
            <a:ext cx="10515600" cy="4351338"/>
          </a:xfrm>
        </p:spPr>
        <p:txBody>
          <a:bodyPr/>
          <a:lstStyle/>
          <a:p>
            <a:pPr marL="0" indent="0">
              <a:buNone/>
            </a:pPr>
            <a:r>
              <a:rPr lang="en-US" sz="2400" dirty="0">
                <a:latin typeface="Consolas" panose="020B0609020204030204" pitchFamily="49" charset="0"/>
              </a:rPr>
              <a:t>b = </a:t>
            </a:r>
            <a:r>
              <a:rPr lang="en-US" sz="2400" dirty="0" err="1">
                <a:latin typeface="Consolas" panose="020B0609020204030204" pitchFamily="49" charset="0"/>
              </a:rPr>
              <a:t>a.left</a:t>
            </a:r>
            <a:endParaRPr lang="en-US" sz="2400" dirty="0">
              <a:latin typeface="Consolas" panose="020B0609020204030204" pitchFamily="49" charset="0"/>
            </a:endParaRPr>
          </a:p>
          <a:p>
            <a:pPr marL="0" indent="0">
              <a:buNone/>
            </a:pPr>
            <a:r>
              <a:rPr lang="en-US" sz="2400" dirty="0" err="1">
                <a:latin typeface="Consolas" panose="020B0609020204030204" pitchFamily="49" charset="0"/>
              </a:rPr>
              <a:t>a.left</a:t>
            </a:r>
            <a:r>
              <a:rPr lang="en-US" sz="2400" dirty="0">
                <a:latin typeface="Consolas" panose="020B0609020204030204" pitchFamily="49" charset="0"/>
              </a:rPr>
              <a:t> = </a:t>
            </a:r>
            <a:r>
              <a:rPr lang="en-US" sz="2400" dirty="0" err="1">
                <a:latin typeface="Consolas" panose="020B0609020204030204" pitchFamily="49" charset="0"/>
              </a:rPr>
              <a:t>b.right</a:t>
            </a:r>
            <a:endParaRPr lang="en-US" sz="2400" dirty="0">
              <a:latin typeface="Consolas" panose="020B0609020204030204" pitchFamily="49" charset="0"/>
            </a:endParaRPr>
          </a:p>
          <a:p>
            <a:pPr marL="0" indent="0">
              <a:buNone/>
            </a:pPr>
            <a:r>
              <a:rPr lang="en-US" sz="2400" dirty="0" err="1">
                <a:latin typeface="Consolas" panose="020B0609020204030204" pitchFamily="49" charset="0"/>
              </a:rPr>
              <a:t>b.right</a:t>
            </a:r>
            <a:r>
              <a:rPr lang="en-US" sz="2400" dirty="0">
                <a:latin typeface="Consolas" panose="020B0609020204030204" pitchFamily="49" charset="0"/>
              </a:rPr>
              <a:t> = a</a:t>
            </a:r>
          </a:p>
          <a:p>
            <a:pPr marL="0" indent="0">
              <a:buNone/>
            </a:pPr>
            <a:r>
              <a:rPr lang="en-US" sz="2400" dirty="0">
                <a:latin typeface="Consolas" panose="020B0609020204030204" pitchFamily="49" charset="0"/>
              </a:rPr>
              <a:t>return b</a:t>
            </a:r>
            <a:endParaRPr lang="en-US" dirty="0">
              <a:latin typeface="Consolas" panose="020B0609020204030204" pitchFamily="49"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5972530-5EA9-0DF7-C5E6-E3DB88C96AE9}"/>
                  </a:ext>
                </a:extLst>
              </p:cNvPr>
              <p:cNvSpPr txBox="1"/>
              <p:nvPr/>
            </p:nvSpPr>
            <p:spPr>
              <a:xfrm>
                <a:off x="4470400" y="1952606"/>
                <a:ext cx="2028119" cy="369332"/>
              </a:xfrm>
              <a:prstGeom prst="rect">
                <a:avLst/>
              </a:prstGeom>
              <a:noFill/>
            </p:spPr>
            <p:txBody>
              <a:bodyPr wrap="none" rtlCol="0">
                <a:spAutoFit/>
              </a:bodyPr>
              <a:lstStyle/>
              <a:p>
                <a:r>
                  <a:rPr lang="en-US" dirty="0">
                    <a:solidFill>
                      <a:srgbClr val="C00000"/>
                    </a:solidFill>
                  </a:rPr>
                  <a:t>Running time: </a:t>
                </a:r>
                <a14:m>
                  <m:oMath xmlns:m="http://schemas.openxmlformats.org/officeDocument/2006/math">
                    <m:r>
                      <m:rPr>
                        <m:sty m:val="p"/>
                      </m:rPr>
                      <a:rPr lang="en-US" b="0" i="0" smtClean="0">
                        <a:solidFill>
                          <a:srgbClr val="C00000"/>
                        </a:solidFill>
                        <a:latin typeface="Cambria Math" panose="02040503050406030204" pitchFamily="18" charset="0"/>
                      </a:rPr>
                      <m:t>Θ</m:t>
                    </m:r>
                    <m:r>
                      <a:rPr lang="en-US" b="0" i="1" smtClean="0">
                        <a:solidFill>
                          <a:srgbClr val="C00000"/>
                        </a:solidFill>
                        <a:latin typeface="Cambria Math" panose="02040503050406030204" pitchFamily="18" charset="0"/>
                      </a:rPr>
                      <m:t>(1)</m:t>
                    </m:r>
                  </m:oMath>
                </a14:m>
                <a:endParaRPr lang="en-US" dirty="0">
                  <a:solidFill>
                    <a:srgbClr val="C00000"/>
                  </a:solidFill>
                </a:endParaRPr>
              </a:p>
            </p:txBody>
          </p:sp>
        </mc:Choice>
        <mc:Fallback xmlns="">
          <p:sp>
            <p:nvSpPr>
              <p:cNvPr id="10" name="TextBox 9">
                <a:extLst>
                  <a:ext uri="{FF2B5EF4-FFF2-40B4-BE49-F238E27FC236}">
                    <a16:creationId xmlns:a16="http://schemas.microsoft.com/office/drawing/2014/main" id="{35972530-5EA9-0DF7-C5E6-E3DB88C96AE9}"/>
                  </a:ext>
                </a:extLst>
              </p:cNvPr>
              <p:cNvSpPr txBox="1">
                <a:spLocks noRot="1" noChangeAspect="1" noMove="1" noResize="1" noEditPoints="1" noAdjustHandles="1" noChangeArrowheads="1" noChangeShapeType="1" noTextEdit="1"/>
              </p:cNvSpPr>
              <p:nvPr/>
            </p:nvSpPr>
            <p:spPr>
              <a:xfrm>
                <a:off x="4470400" y="1952606"/>
                <a:ext cx="2028119" cy="369332"/>
              </a:xfrm>
              <a:prstGeom prst="rect">
                <a:avLst/>
              </a:prstGeom>
              <a:blipFill>
                <a:blip r:embed="rId2"/>
                <a:stretch>
                  <a:fillRect l="-2402" t="-8197" b="-24590"/>
                </a:stretch>
              </a:blipFill>
            </p:spPr>
            <p:txBody>
              <a:bodyPr/>
              <a:lstStyle/>
              <a:p>
                <a:r>
                  <a:rPr lang="en-US">
                    <a:noFill/>
                  </a:rPr>
                  <a:t> </a:t>
                </a:r>
              </a:p>
            </p:txBody>
          </p:sp>
        </mc:Fallback>
      </mc:AlternateContent>
      <p:grpSp>
        <p:nvGrpSpPr>
          <p:cNvPr id="85" name="Group 84" descr="An illustration of a right rotation. This is the before image.&#10;&#10;Initially, the problem node is labeled a. Its left subtree is rooted at a node labeled b, and it has a height of h+2. Its right subtree is labeled z and has a height of h. The left subtree of b is labeled x and has height h+1. The right subtree of b is labeled y and has a height of h. The node a is the problem node because it is the deepest node whose left and right subtree heights differ by more than 1.">
            <a:extLst>
              <a:ext uri="{FF2B5EF4-FFF2-40B4-BE49-F238E27FC236}">
                <a16:creationId xmlns:a16="http://schemas.microsoft.com/office/drawing/2014/main" id="{31106208-77BD-0669-3FAE-44F295FC3F25}"/>
              </a:ext>
            </a:extLst>
          </p:cNvPr>
          <p:cNvGrpSpPr/>
          <p:nvPr/>
        </p:nvGrpSpPr>
        <p:grpSpPr>
          <a:xfrm>
            <a:off x="726067" y="3306616"/>
            <a:ext cx="3585521" cy="3546164"/>
            <a:chOff x="726067" y="3306616"/>
            <a:chExt cx="3585521" cy="3546164"/>
          </a:xfrm>
        </p:grpSpPr>
        <p:grpSp>
          <p:nvGrpSpPr>
            <p:cNvPr id="86" name="Group 85">
              <a:extLst>
                <a:ext uri="{FF2B5EF4-FFF2-40B4-BE49-F238E27FC236}">
                  <a16:creationId xmlns:a16="http://schemas.microsoft.com/office/drawing/2014/main" id="{646D3FF5-E57E-1888-27EE-F285B4AF12D6}"/>
                </a:ext>
              </a:extLst>
            </p:cNvPr>
            <p:cNvGrpSpPr/>
            <p:nvPr/>
          </p:nvGrpSpPr>
          <p:grpSpPr>
            <a:xfrm>
              <a:off x="726067" y="3438938"/>
              <a:ext cx="3585521" cy="3413842"/>
              <a:chOff x="726067" y="3227705"/>
              <a:chExt cx="3585521" cy="3413842"/>
            </a:xfrm>
          </p:grpSpPr>
          <p:grpSp>
            <p:nvGrpSpPr>
              <p:cNvPr id="88" name="Group 87">
                <a:extLst>
                  <a:ext uri="{FF2B5EF4-FFF2-40B4-BE49-F238E27FC236}">
                    <a16:creationId xmlns:a16="http://schemas.microsoft.com/office/drawing/2014/main" id="{A4134E68-A2E7-7D5C-EE84-73827B319E5A}"/>
                  </a:ext>
                </a:extLst>
              </p:cNvPr>
              <p:cNvGrpSpPr/>
              <p:nvPr/>
            </p:nvGrpSpPr>
            <p:grpSpPr>
              <a:xfrm>
                <a:off x="726067" y="3344160"/>
                <a:ext cx="3585521" cy="3297387"/>
                <a:chOff x="7048051" y="131613"/>
                <a:chExt cx="3585521" cy="3297387"/>
              </a:xfrm>
            </p:grpSpPr>
            <mc:AlternateContent xmlns:mc="http://schemas.openxmlformats.org/markup-compatibility/2006" xmlns:a14="http://schemas.microsoft.com/office/drawing/2010/main">
              <mc:Choice Requires="a14">
                <p:sp>
                  <p:nvSpPr>
                    <p:cNvPr id="94" name="Oval 93">
                      <a:extLst>
                        <a:ext uri="{FF2B5EF4-FFF2-40B4-BE49-F238E27FC236}">
                          <a16:creationId xmlns:a16="http://schemas.microsoft.com/office/drawing/2014/main" id="{AC200B98-C663-4133-47ED-4F3D6C0636E3}"/>
                        </a:ext>
                      </a:extLst>
                    </p:cNvPr>
                    <p:cNvSpPr/>
                    <p:nvPr/>
                  </p:nvSpPr>
                  <p:spPr>
                    <a:xfrm>
                      <a:off x="8817298" y="1316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4" name="Oval 3">
                      <a:extLst>
                        <a:ext uri="{FF2B5EF4-FFF2-40B4-BE49-F238E27FC236}">
                          <a16:creationId xmlns:a16="http://schemas.microsoft.com/office/drawing/2014/main" id="{C1579C2A-B914-DA18-E033-AA17F1B05F5E}"/>
                        </a:ext>
                      </a:extLst>
                    </p:cNvPr>
                    <p:cNvSpPr>
                      <a:spLocks noRot="1" noChangeAspect="1" noMove="1" noResize="1" noEditPoints="1" noAdjustHandles="1" noChangeArrowheads="1" noChangeShapeType="1" noTextEdit="1"/>
                    </p:cNvSpPr>
                    <p:nvPr/>
                  </p:nvSpPr>
                  <p:spPr>
                    <a:xfrm>
                      <a:off x="8817298" y="131613"/>
                      <a:ext cx="612511" cy="612511"/>
                    </a:xfrm>
                    <a:prstGeom prst="ellipse">
                      <a:avLst/>
                    </a:prstGeom>
                    <a:blipFill>
                      <a:blip r:embed="rId9"/>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Isosceles Triangle 94">
                      <a:extLst>
                        <a:ext uri="{FF2B5EF4-FFF2-40B4-BE49-F238E27FC236}">
                          <a16:creationId xmlns:a16="http://schemas.microsoft.com/office/drawing/2014/main" id="{40CB18AB-C4EC-933D-AE58-2D160812D0C6}"/>
                        </a:ext>
                      </a:extLst>
                    </p:cNvPr>
                    <p:cNvSpPr/>
                    <p:nvPr/>
                  </p:nvSpPr>
                  <p:spPr>
                    <a:xfrm>
                      <a:off x="7214210" y="1568449"/>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5" name="Isosceles Triangle 4">
                      <a:extLst>
                        <a:ext uri="{FF2B5EF4-FFF2-40B4-BE49-F238E27FC236}">
                          <a16:creationId xmlns:a16="http://schemas.microsoft.com/office/drawing/2014/main" id="{3C646EC5-C30F-BAB9-3C02-53BCFBF85885}"/>
                        </a:ext>
                      </a:extLst>
                    </p:cNvPr>
                    <p:cNvSpPr>
                      <a:spLocks noRot="1" noChangeAspect="1" noMove="1" noResize="1" noEditPoints="1" noAdjustHandles="1" noChangeArrowheads="1" noChangeShapeType="1" noTextEdit="1"/>
                    </p:cNvSpPr>
                    <p:nvPr/>
                  </p:nvSpPr>
                  <p:spPr>
                    <a:xfrm>
                      <a:off x="7214210" y="1568449"/>
                      <a:ext cx="1084977" cy="979594"/>
                    </a:xfrm>
                    <a:prstGeom prst="triangle">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Oval 95">
                      <a:extLst>
                        <a:ext uri="{FF2B5EF4-FFF2-40B4-BE49-F238E27FC236}">
                          <a16:creationId xmlns:a16="http://schemas.microsoft.com/office/drawing/2014/main" id="{9DD9ED4B-71DE-2335-EBE3-4786A851F096}"/>
                        </a:ext>
                      </a:extLst>
                    </p:cNvPr>
                    <p:cNvSpPr/>
                    <p:nvPr/>
                  </p:nvSpPr>
                  <p:spPr>
                    <a:xfrm>
                      <a:off x="7992931" y="77239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6" name="Oval 5">
                      <a:extLst>
                        <a:ext uri="{FF2B5EF4-FFF2-40B4-BE49-F238E27FC236}">
                          <a16:creationId xmlns:a16="http://schemas.microsoft.com/office/drawing/2014/main" id="{4FE3B610-E75F-1020-CCA6-40C1B56408F0}"/>
                        </a:ext>
                      </a:extLst>
                    </p:cNvPr>
                    <p:cNvSpPr>
                      <a:spLocks noRot="1" noChangeAspect="1" noMove="1" noResize="1" noEditPoints="1" noAdjustHandles="1" noChangeArrowheads="1" noChangeShapeType="1" noTextEdit="1"/>
                    </p:cNvSpPr>
                    <p:nvPr/>
                  </p:nvSpPr>
                  <p:spPr>
                    <a:xfrm>
                      <a:off x="7992931" y="772396"/>
                      <a:ext cx="612511" cy="612511"/>
                    </a:xfrm>
                    <a:prstGeom prst="ellipse">
                      <a:avLst/>
                    </a:prstGeom>
                    <a:blipFill>
                      <a:blip r:embed="rId11"/>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Isosceles Triangle 96">
                      <a:extLst>
                        <a:ext uri="{FF2B5EF4-FFF2-40B4-BE49-F238E27FC236}">
                          <a16:creationId xmlns:a16="http://schemas.microsoft.com/office/drawing/2014/main" id="{B829C3E5-1AC9-B51F-F209-2F7D73ED3846}"/>
                        </a:ext>
                      </a:extLst>
                    </p:cNvPr>
                    <p:cNvSpPr/>
                    <p:nvPr/>
                  </p:nvSpPr>
                  <p:spPr>
                    <a:xfrm>
                      <a:off x="8345520" y="156844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7" name="Isosceles Triangle 6">
                      <a:extLst>
                        <a:ext uri="{FF2B5EF4-FFF2-40B4-BE49-F238E27FC236}">
                          <a16:creationId xmlns:a16="http://schemas.microsoft.com/office/drawing/2014/main" id="{3626D707-C34E-9327-B26E-2872891541EE}"/>
                        </a:ext>
                      </a:extLst>
                    </p:cNvPr>
                    <p:cNvSpPr>
                      <a:spLocks noRot="1" noChangeAspect="1" noMove="1" noResize="1" noEditPoints="1" noAdjustHandles="1" noChangeArrowheads="1" noChangeShapeType="1" noTextEdit="1"/>
                    </p:cNvSpPr>
                    <p:nvPr/>
                  </p:nvSpPr>
                  <p:spPr>
                    <a:xfrm>
                      <a:off x="8345520" y="1568449"/>
                      <a:ext cx="1084977" cy="979594"/>
                    </a:xfrm>
                    <a:prstGeom prst="triangle">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Isosceles Triangle 97">
                      <a:extLst>
                        <a:ext uri="{FF2B5EF4-FFF2-40B4-BE49-F238E27FC236}">
                          <a16:creationId xmlns:a16="http://schemas.microsoft.com/office/drawing/2014/main" id="{464C3C3F-27A8-7EE5-0F3D-1390C1A11B29}"/>
                        </a:ext>
                      </a:extLst>
                    </p:cNvPr>
                    <p:cNvSpPr/>
                    <p:nvPr/>
                  </p:nvSpPr>
                  <p:spPr>
                    <a:xfrm>
                      <a:off x="9548595" y="758260"/>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8" name="Isosceles Triangle 7">
                      <a:extLst>
                        <a:ext uri="{FF2B5EF4-FFF2-40B4-BE49-F238E27FC236}">
                          <a16:creationId xmlns:a16="http://schemas.microsoft.com/office/drawing/2014/main" id="{1F4E81E5-66F7-19E2-D095-BE6AA12C1AC1}"/>
                        </a:ext>
                      </a:extLst>
                    </p:cNvPr>
                    <p:cNvSpPr>
                      <a:spLocks noRot="1" noChangeAspect="1" noMove="1" noResize="1" noEditPoints="1" noAdjustHandles="1" noChangeArrowheads="1" noChangeShapeType="1" noTextEdit="1"/>
                    </p:cNvSpPr>
                    <p:nvPr/>
                  </p:nvSpPr>
                  <p:spPr>
                    <a:xfrm>
                      <a:off x="9548595" y="758260"/>
                      <a:ext cx="1084977" cy="979594"/>
                    </a:xfrm>
                    <a:prstGeom prst="triangle">
                      <a:avLst/>
                    </a:prstGeom>
                    <a:blipFill>
                      <a:blip r:embed="rId13"/>
                      <a:stretch>
                        <a:fillRect/>
                      </a:stretch>
                    </a:blipFill>
                  </p:spPr>
                  <p:txBody>
                    <a:bodyPr/>
                    <a:lstStyle/>
                    <a:p>
                      <a:r>
                        <a:rPr lang="en-US">
                          <a:noFill/>
                        </a:rPr>
                        <a:t> </a:t>
                      </a:r>
                    </a:p>
                  </p:txBody>
                </p:sp>
              </mc:Fallback>
            </mc:AlternateContent>
            <p:cxnSp>
              <p:nvCxnSpPr>
                <p:cNvPr id="99" name="Straight Connector 98">
                  <a:extLst>
                    <a:ext uri="{FF2B5EF4-FFF2-40B4-BE49-F238E27FC236}">
                      <a16:creationId xmlns:a16="http://schemas.microsoft.com/office/drawing/2014/main" id="{86F5E38F-3C58-9F82-590E-B2EEC889450F}"/>
                    </a:ext>
                  </a:extLst>
                </p:cNvPr>
                <p:cNvCxnSpPr>
                  <a:cxnSpLocks/>
                  <a:stCxn id="96" idx="3"/>
                  <a:endCxn id="95" idx="0"/>
                </p:cNvCxnSpPr>
                <p:nvPr/>
              </p:nvCxnSpPr>
              <p:spPr>
                <a:xfrm flipH="1">
                  <a:off x="7756699" y="1295207"/>
                  <a:ext cx="325932"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23F13750-24DB-588F-F29C-B5A3744BD0C4}"/>
                    </a:ext>
                  </a:extLst>
                </p:cNvPr>
                <p:cNvCxnSpPr>
                  <a:cxnSpLocks/>
                  <a:stCxn id="96" idx="5"/>
                  <a:endCxn id="97" idx="0"/>
                </p:cNvCxnSpPr>
                <p:nvPr/>
              </p:nvCxnSpPr>
              <p:spPr>
                <a:xfrm>
                  <a:off x="8515742" y="1295207"/>
                  <a:ext cx="372267"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CEE2322-36C9-35BE-5826-ABC8427E3844}"/>
                    </a:ext>
                  </a:extLst>
                </p:cNvPr>
                <p:cNvCxnSpPr>
                  <a:cxnSpLocks/>
                  <a:stCxn id="96" idx="7"/>
                  <a:endCxn id="94" idx="3"/>
                </p:cNvCxnSpPr>
                <p:nvPr/>
              </p:nvCxnSpPr>
              <p:spPr>
                <a:xfrm flipV="1">
                  <a:off x="8515742" y="654424"/>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34A0A55-7CBB-F59A-8C26-E5A5038787AC}"/>
                    </a:ext>
                  </a:extLst>
                </p:cNvPr>
                <p:cNvCxnSpPr>
                  <a:cxnSpLocks/>
                  <a:stCxn id="98" idx="0"/>
                  <a:endCxn id="94" idx="5"/>
                </p:cNvCxnSpPr>
                <p:nvPr/>
              </p:nvCxnSpPr>
              <p:spPr>
                <a:xfrm flipH="1" flipV="1">
                  <a:off x="9340109" y="654424"/>
                  <a:ext cx="750975"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Oval 102">
                      <a:extLst>
                        <a:ext uri="{FF2B5EF4-FFF2-40B4-BE49-F238E27FC236}">
                          <a16:creationId xmlns:a16="http://schemas.microsoft.com/office/drawing/2014/main" id="{495CA7BC-9F93-122B-2F26-1149525188A9}"/>
                        </a:ext>
                      </a:extLst>
                    </p:cNvPr>
                    <p:cNvSpPr/>
                    <p:nvPr/>
                  </p:nvSpPr>
                  <p:spPr>
                    <a:xfrm>
                      <a:off x="7048051" y="281648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27" name="Oval 26">
                      <a:extLst>
                        <a:ext uri="{FF2B5EF4-FFF2-40B4-BE49-F238E27FC236}">
                          <a16:creationId xmlns:a16="http://schemas.microsoft.com/office/drawing/2014/main" id="{239CFFC8-CF26-D2AD-E672-09061A5048B0}"/>
                        </a:ext>
                      </a:extLst>
                    </p:cNvPr>
                    <p:cNvSpPr>
                      <a:spLocks noRot="1" noChangeAspect="1" noMove="1" noResize="1" noEditPoints="1" noAdjustHandles="1" noChangeArrowheads="1" noChangeShapeType="1" noTextEdit="1"/>
                    </p:cNvSpPr>
                    <p:nvPr/>
                  </p:nvSpPr>
                  <p:spPr>
                    <a:xfrm>
                      <a:off x="7048051" y="2816489"/>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p:cxnSp>
              <p:nvCxnSpPr>
                <p:cNvPr id="104" name="Straight Connector 103">
                  <a:extLst>
                    <a:ext uri="{FF2B5EF4-FFF2-40B4-BE49-F238E27FC236}">
                      <a16:creationId xmlns:a16="http://schemas.microsoft.com/office/drawing/2014/main" id="{8EBE21AD-EC25-CD2A-2DEE-30F930CC1FED}"/>
                    </a:ext>
                  </a:extLst>
                </p:cNvPr>
                <p:cNvCxnSpPr>
                  <a:cxnSpLocks/>
                  <a:stCxn id="103" idx="0"/>
                </p:cNvCxnSpPr>
                <p:nvPr/>
              </p:nvCxnSpPr>
              <p:spPr>
                <a:xfrm flipH="1" flipV="1">
                  <a:off x="7354306" y="2548043"/>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0EB992CA-10C8-D875-EF4C-A5B04CE4A7AB}"/>
                      </a:ext>
                    </a:extLst>
                  </p:cNvPr>
                  <p:cNvSpPr txBox="1"/>
                  <p:nvPr/>
                </p:nvSpPr>
                <p:spPr>
                  <a:xfrm>
                    <a:off x="735435" y="459520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66" name="TextBox 65">
                    <a:extLst>
                      <a:ext uri="{FF2B5EF4-FFF2-40B4-BE49-F238E27FC236}">
                        <a16:creationId xmlns:a16="http://schemas.microsoft.com/office/drawing/2014/main" id="{3150729F-C8ED-BB5F-9CEB-CF399CB6A872}"/>
                      </a:ext>
                    </a:extLst>
                  </p:cNvPr>
                  <p:cNvSpPr txBox="1">
                    <a:spLocks noRot="1" noChangeAspect="1" noMove="1" noResize="1" noEditPoints="1" noAdjustHandles="1" noChangeArrowheads="1" noChangeShapeType="1" noTextEdit="1"/>
                  </p:cNvSpPr>
                  <p:nvPr/>
                </p:nvSpPr>
                <p:spPr>
                  <a:xfrm>
                    <a:off x="735435" y="4595206"/>
                    <a:ext cx="773738"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5E23BFEB-FE34-2F6F-FC42-A67ACA1B666A}"/>
                      </a:ext>
                    </a:extLst>
                  </p:cNvPr>
                  <p:cNvSpPr txBox="1"/>
                  <p:nvPr/>
                </p:nvSpPr>
                <p:spPr>
                  <a:xfrm>
                    <a:off x="2172271" y="463880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7" name="TextBox 66">
                    <a:extLst>
                      <a:ext uri="{FF2B5EF4-FFF2-40B4-BE49-F238E27FC236}">
                        <a16:creationId xmlns:a16="http://schemas.microsoft.com/office/drawing/2014/main" id="{18CD5917-6748-AFE6-4CA8-6A26740C5DD1}"/>
                      </a:ext>
                    </a:extLst>
                  </p:cNvPr>
                  <p:cNvSpPr txBox="1">
                    <a:spLocks noRot="1" noChangeAspect="1" noMove="1" noResize="1" noEditPoints="1" noAdjustHandles="1" noChangeArrowheads="1" noChangeShapeType="1" noTextEdit="1"/>
                  </p:cNvSpPr>
                  <p:nvPr/>
                </p:nvSpPr>
                <p:spPr>
                  <a:xfrm>
                    <a:off x="2172271" y="4638800"/>
                    <a:ext cx="369781"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944E057B-6345-8146-0D20-B54A2B330009}"/>
                      </a:ext>
                    </a:extLst>
                  </p:cNvPr>
                  <p:cNvSpPr txBox="1"/>
                  <p:nvPr/>
                </p:nvSpPr>
                <p:spPr>
                  <a:xfrm>
                    <a:off x="1157833" y="378614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68" name="TextBox 67">
                    <a:extLst>
                      <a:ext uri="{FF2B5EF4-FFF2-40B4-BE49-F238E27FC236}">
                        <a16:creationId xmlns:a16="http://schemas.microsoft.com/office/drawing/2014/main" id="{6FFBE299-FED8-D1B2-BD66-101DA35B695A}"/>
                      </a:ext>
                    </a:extLst>
                  </p:cNvPr>
                  <p:cNvSpPr txBox="1">
                    <a:spLocks noRot="1" noChangeAspect="1" noMove="1" noResize="1" noEditPoints="1" noAdjustHandles="1" noChangeArrowheads="1" noChangeShapeType="1" noTextEdit="1"/>
                  </p:cNvSpPr>
                  <p:nvPr/>
                </p:nvSpPr>
                <p:spPr>
                  <a:xfrm>
                    <a:off x="1157833" y="3786141"/>
                    <a:ext cx="773738"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1E76FFB8-22C7-98BE-5C70-8CE79816A529}"/>
                      </a:ext>
                    </a:extLst>
                  </p:cNvPr>
                  <p:cNvSpPr txBox="1"/>
                  <p:nvPr/>
                </p:nvSpPr>
                <p:spPr>
                  <a:xfrm>
                    <a:off x="1835210" y="32277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69" name="TextBox 68">
                    <a:extLst>
                      <a:ext uri="{FF2B5EF4-FFF2-40B4-BE49-F238E27FC236}">
                        <a16:creationId xmlns:a16="http://schemas.microsoft.com/office/drawing/2014/main" id="{113857C4-4F9F-E95E-044D-F1A4FA7A55E8}"/>
                      </a:ext>
                    </a:extLst>
                  </p:cNvPr>
                  <p:cNvSpPr txBox="1">
                    <a:spLocks noRot="1" noChangeAspect="1" noMove="1" noResize="1" noEditPoints="1" noAdjustHandles="1" noChangeArrowheads="1" noChangeShapeType="1" noTextEdit="1"/>
                  </p:cNvSpPr>
                  <p:nvPr/>
                </p:nvSpPr>
                <p:spPr>
                  <a:xfrm>
                    <a:off x="1835210" y="3227705"/>
                    <a:ext cx="773738" cy="36933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F1A84CA6-E32A-31FD-5275-1F6392FAF71F}"/>
                      </a:ext>
                    </a:extLst>
                  </p:cNvPr>
                  <p:cNvSpPr txBox="1"/>
                  <p:nvPr/>
                </p:nvSpPr>
                <p:spPr>
                  <a:xfrm>
                    <a:off x="3343276" y="387916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0" name="TextBox 69">
                    <a:extLst>
                      <a:ext uri="{FF2B5EF4-FFF2-40B4-BE49-F238E27FC236}">
                        <a16:creationId xmlns:a16="http://schemas.microsoft.com/office/drawing/2014/main" id="{3305BF72-9FFD-DF53-8C7C-A4B213E38B05}"/>
                      </a:ext>
                    </a:extLst>
                  </p:cNvPr>
                  <p:cNvSpPr txBox="1">
                    <a:spLocks noRot="1" noChangeAspect="1" noMove="1" noResize="1" noEditPoints="1" noAdjustHandles="1" noChangeArrowheads="1" noChangeShapeType="1" noTextEdit="1"/>
                  </p:cNvSpPr>
                  <p:nvPr/>
                </p:nvSpPr>
                <p:spPr>
                  <a:xfrm>
                    <a:off x="3343276" y="3879162"/>
                    <a:ext cx="369781" cy="369332"/>
                  </a:xfrm>
                  <a:prstGeom prst="rect">
                    <a:avLst/>
                  </a:prstGeom>
                  <a:blipFill>
                    <a:blip r:embed="rId19"/>
                    <a:stretch>
                      <a:fillRect/>
                    </a:stretch>
                  </a:blipFill>
                </p:spPr>
                <p:txBody>
                  <a:bodyPr/>
                  <a:lstStyle/>
                  <a:p>
                    <a:r>
                      <a:rPr lang="en-US">
                        <a:noFill/>
                      </a:rPr>
                      <a:t> </a:t>
                    </a:r>
                  </a:p>
                </p:txBody>
              </p:sp>
            </mc:Fallback>
          </mc:AlternateContent>
        </p:grpSp>
        <p:cxnSp>
          <p:nvCxnSpPr>
            <p:cNvPr id="87" name="Straight Connector 86">
              <a:extLst>
                <a:ext uri="{FF2B5EF4-FFF2-40B4-BE49-F238E27FC236}">
                  <a16:creationId xmlns:a16="http://schemas.microsoft.com/office/drawing/2014/main" id="{DFADE733-1A50-9505-B31B-E176BE4EC130}"/>
                </a:ext>
              </a:extLst>
            </p:cNvPr>
            <p:cNvCxnSpPr>
              <a:cxnSpLocks/>
              <a:stCxn id="94" idx="0"/>
            </p:cNvCxnSpPr>
            <p:nvPr/>
          </p:nvCxnSpPr>
          <p:spPr>
            <a:xfrm flipV="1">
              <a:off x="2801570" y="3306616"/>
              <a:ext cx="0" cy="24877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84" name="Arrow: Right 83" descr="Now we perform the right rotation which lifts the left subtree and lowers the right subtree. It does this by making b the new root, a the left child of b, and subtree y the left subtree of a.">
            <a:extLst>
              <a:ext uri="{FF2B5EF4-FFF2-40B4-BE49-F238E27FC236}">
                <a16:creationId xmlns:a16="http://schemas.microsoft.com/office/drawing/2014/main" id="{52AEDDDD-A26D-3E87-0A63-D922C3BF58F6}"/>
              </a:ext>
            </a:extLst>
          </p:cNvPr>
          <p:cNvSpPr/>
          <p:nvPr/>
        </p:nvSpPr>
        <p:spPr>
          <a:xfrm>
            <a:off x="5315019" y="4410070"/>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Right Rotation</a:t>
            </a:r>
          </a:p>
        </p:txBody>
      </p:sp>
      <p:grpSp>
        <p:nvGrpSpPr>
          <p:cNvPr id="105" name="Group 104" descr="An illustration of a right rotation. This is the after image.&#10;&#10;After performing a right rotation the node b becomes the root of the tree. The right child of b is the node a (the former root), and the left child of b is unchanged. The left subtree of a is y (the former right subtree of b), and the right subtree of a is unchanged. Because x has height h+1 and y and z had height h, both subtrees of b now have height h+1, making the tree balanced.">
            <a:extLst>
              <a:ext uri="{FF2B5EF4-FFF2-40B4-BE49-F238E27FC236}">
                <a16:creationId xmlns:a16="http://schemas.microsoft.com/office/drawing/2014/main" id="{65E4E0AE-4059-D15A-076E-E5A813A081FF}"/>
              </a:ext>
            </a:extLst>
          </p:cNvPr>
          <p:cNvGrpSpPr/>
          <p:nvPr/>
        </p:nvGrpSpPr>
        <p:grpSpPr>
          <a:xfrm>
            <a:off x="7493545" y="3306616"/>
            <a:ext cx="3471088" cy="2739296"/>
            <a:chOff x="7493545" y="3306616"/>
            <a:chExt cx="3471088" cy="2739296"/>
          </a:xfrm>
        </p:grpSpPr>
        <p:grpSp>
          <p:nvGrpSpPr>
            <p:cNvPr id="106" name="Group 105">
              <a:extLst>
                <a:ext uri="{FF2B5EF4-FFF2-40B4-BE49-F238E27FC236}">
                  <a16:creationId xmlns:a16="http://schemas.microsoft.com/office/drawing/2014/main" id="{57451028-98ED-965F-FEFD-6F167B148027}"/>
                </a:ext>
              </a:extLst>
            </p:cNvPr>
            <p:cNvGrpSpPr/>
            <p:nvPr/>
          </p:nvGrpSpPr>
          <p:grpSpPr>
            <a:xfrm>
              <a:off x="7578756" y="3549819"/>
              <a:ext cx="3385877" cy="2496093"/>
              <a:chOff x="7175930" y="136853"/>
              <a:chExt cx="3385877" cy="2496093"/>
            </a:xfrm>
          </p:grpSpPr>
          <mc:AlternateContent xmlns:mc="http://schemas.openxmlformats.org/markup-compatibility/2006" xmlns:a14="http://schemas.microsoft.com/office/drawing/2010/main">
            <mc:Choice Requires="a14">
              <p:sp>
                <p:nvSpPr>
                  <p:cNvPr id="113" name="Oval 112">
                    <a:extLst>
                      <a:ext uri="{FF2B5EF4-FFF2-40B4-BE49-F238E27FC236}">
                        <a16:creationId xmlns:a16="http://schemas.microsoft.com/office/drawing/2014/main" id="{1FD86378-5891-1765-6F88-1417B59FB0B9}"/>
                      </a:ext>
                    </a:extLst>
                  </p:cNvPr>
                  <p:cNvSpPr/>
                  <p:nvPr/>
                </p:nvSpPr>
                <p:spPr>
                  <a:xfrm>
                    <a:off x="9124241" y="7723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34" name="Oval 33">
                    <a:extLst>
                      <a:ext uri="{FF2B5EF4-FFF2-40B4-BE49-F238E27FC236}">
                        <a16:creationId xmlns:a16="http://schemas.microsoft.com/office/drawing/2014/main" id="{45E7A0E4-A69B-B4AE-ACE7-EB5C89E52040}"/>
                      </a:ext>
                    </a:extLst>
                  </p:cNvPr>
                  <p:cNvSpPr>
                    <a:spLocks noRot="1" noChangeAspect="1" noMove="1" noResize="1" noEditPoints="1" noAdjustHandles="1" noChangeArrowheads="1" noChangeShapeType="1" noTextEdit="1"/>
                  </p:cNvSpPr>
                  <p:nvPr/>
                </p:nvSpPr>
                <p:spPr>
                  <a:xfrm>
                    <a:off x="9124241" y="772395"/>
                    <a:ext cx="612511" cy="612511"/>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Isosceles Triangle 113">
                    <a:extLst>
                      <a:ext uri="{FF2B5EF4-FFF2-40B4-BE49-F238E27FC236}">
                        <a16:creationId xmlns:a16="http://schemas.microsoft.com/office/drawing/2014/main" id="{0C752A74-B091-B496-39D8-FC6D9C71E3D5}"/>
                      </a:ext>
                    </a:extLst>
                  </p:cNvPr>
                  <p:cNvSpPr/>
                  <p:nvPr/>
                </p:nvSpPr>
                <p:spPr>
                  <a:xfrm>
                    <a:off x="7342089" y="772395"/>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35" name="Isosceles Triangle 34">
                    <a:extLst>
                      <a:ext uri="{FF2B5EF4-FFF2-40B4-BE49-F238E27FC236}">
                        <a16:creationId xmlns:a16="http://schemas.microsoft.com/office/drawing/2014/main" id="{EF1554DF-5FD8-FE91-0B86-80799DED6758}"/>
                      </a:ext>
                    </a:extLst>
                  </p:cNvPr>
                  <p:cNvSpPr>
                    <a:spLocks noRot="1" noChangeAspect="1" noMove="1" noResize="1" noEditPoints="1" noAdjustHandles="1" noChangeArrowheads="1" noChangeShapeType="1" noTextEdit="1"/>
                  </p:cNvSpPr>
                  <p:nvPr/>
                </p:nvSpPr>
                <p:spPr>
                  <a:xfrm>
                    <a:off x="7342089" y="772395"/>
                    <a:ext cx="1084977" cy="979594"/>
                  </a:xfrm>
                  <a:prstGeom prst="triangl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Oval 114">
                    <a:extLst>
                      <a:ext uri="{FF2B5EF4-FFF2-40B4-BE49-F238E27FC236}">
                        <a16:creationId xmlns:a16="http://schemas.microsoft.com/office/drawing/2014/main" id="{F99DAF11-CFF1-8E51-5DBC-DA6CDF8A650B}"/>
                      </a:ext>
                    </a:extLst>
                  </p:cNvPr>
                  <p:cNvSpPr/>
                  <p:nvPr/>
                </p:nvSpPr>
                <p:spPr>
                  <a:xfrm>
                    <a:off x="8428629" y="13685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6" name="Oval 35">
                    <a:extLst>
                      <a:ext uri="{FF2B5EF4-FFF2-40B4-BE49-F238E27FC236}">
                        <a16:creationId xmlns:a16="http://schemas.microsoft.com/office/drawing/2014/main" id="{21653A17-97F6-3907-7154-1E08B77D7E3B}"/>
                      </a:ext>
                    </a:extLst>
                  </p:cNvPr>
                  <p:cNvSpPr>
                    <a:spLocks noRot="1" noChangeAspect="1" noMove="1" noResize="1" noEditPoints="1" noAdjustHandles="1" noChangeArrowheads="1" noChangeShapeType="1" noTextEdit="1"/>
                  </p:cNvSpPr>
                  <p:nvPr/>
                </p:nvSpPr>
                <p:spPr>
                  <a:xfrm>
                    <a:off x="8428629" y="136853"/>
                    <a:ext cx="612511" cy="612511"/>
                  </a:xfrm>
                  <a:prstGeom prst="ellipse">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Isosceles Triangle 115">
                    <a:extLst>
                      <a:ext uri="{FF2B5EF4-FFF2-40B4-BE49-F238E27FC236}">
                        <a16:creationId xmlns:a16="http://schemas.microsoft.com/office/drawing/2014/main" id="{C7C40C11-C83C-B7FD-3C31-CA2BA7D37130}"/>
                      </a:ext>
                    </a:extLst>
                  </p:cNvPr>
                  <p:cNvSpPr/>
                  <p:nvPr/>
                </p:nvSpPr>
                <p:spPr>
                  <a:xfrm>
                    <a:off x="8345520" y="157892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37" name="Isosceles Triangle 36">
                    <a:extLst>
                      <a:ext uri="{FF2B5EF4-FFF2-40B4-BE49-F238E27FC236}">
                        <a16:creationId xmlns:a16="http://schemas.microsoft.com/office/drawing/2014/main" id="{99A0256F-8391-2976-BCFB-9053B00E322A}"/>
                      </a:ext>
                    </a:extLst>
                  </p:cNvPr>
                  <p:cNvSpPr>
                    <a:spLocks noRot="1" noChangeAspect="1" noMove="1" noResize="1" noEditPoints="1" noAdjustHandles="1" noChangeArrowheads="1" noChangeShapeType="1" noTextEdit="1"/>
                  </p:cNvSpPr>
                  <p:nvPr/>
                </p:nvSpPr>
                <p:spPr>
                  <a:xfrm>
                    <a:off x="8345520" y="1578929"/>
                    <a:ext cx="1084977" cy="979594"/>
                  </a:xfrm>
                  <a:prstGeom prst="triangl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Isosceles Triangle 116">
                    <a:extLst>
                      <a:ext uri="{FF2B5EF4-FFF2-40B4-BE49-F238E27FC236}">
                        <a16:creationId xmlns:a16="http://schemas.microsoft.com/office/drawing/2014/main" id="{2B36680D-8AE4-4D55-0E83-7D27C127BBBE}"/>
                      </a:ext>
                    </a:extLst>
                  </p:cNvPr>
                  <p:cNvSpPr/>
                  <p:nvPr/>
                </p:nvSpPr>
                <p:spPr>
                  <a:xfrm>
                    <a:off x="9476830" y="1586367"/>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8" name="Isosceles Triangle 37">
                    <a:extLst>
                      <a:ext uri="{FF2B5EF4-FFF2-40B4-BE49-F238E27FC236}">
                        <a16:creationId xmlns:a16="http://schemas.microsoft.com/office/drawing/2014/main" id="{C8ABD725-951D-1EF5-BC3F-7698AB03ED12}"/>
                      </a:ext>
                    </a:extLst>
                  </p:cNvPr>
                  <p:cNvSpPr>
                    <a:spLocks noRot="1" noChangeAspect="1" noMove="1" noResize="1" noEditPoints="1" noAdjustHandles="1" noChangeArrowheads="1" noChangeShapeType="1" noTextEdit="1"/>
                  </p:cNvSpPr>
                  <p:nvPr/>
                </p:nvSpPr>
                <p:spPr>
                  <a:xfrm>
                    <a:off x="9476830" y="1586367"/>
                    <a:ext cx="1084977" cy="979594"/>
                  </a:xfrm>
                  <a:prstGeom prst="triangle">
                    <a:avLst/>
                  </a:prstGeom>
                  <a:blipFill>
                    <a:blip r:embed="rId7"/>
                    <a:stretch>
                      <a:fillRect/>
                    </a:stretch>
                  </a:blipFill>
                </p:spPr>
                <p:txBody>
                  <a:bodyPr/>
                  <a:lstStyle/>
                  <a:p>
                    <a:r>
                      <a:rPr lang="en-US">
                        <a:noFill/>
                      </a:rPr>
                      <a:t> </a:t>
                    </a:r>
                  </a:p>
                </p:txBody>
              </p:sp>
            </mc:Fallback>
          </mc:AlternateContent>
          <p:cxnSp>
            <p:nvCxnSpPr>
              <p:cNvPr id="118" name="Straight Connector 117">
                <a:extLst>
                  <a:ext uri="{FF2B5EF4-FFF2-40B4-BE49-F238E27FC236}">
                    <a16:creationId xmlns:a16="http://schemas.microsoft.com/office/drawing/2014/main" id="{602358FF-C8D2-F125-3CD6-378EBC8223A6}"/>
                  </a:ext>
                </a:extLst>
              </p:cNvPr>
              <p:cNvCxnSpPr>
                <a:cxnSpLocks/>
                <a:stCxn id="115" idx="3"/>
                <a:endCxn id="114" idx="0"/>
              </p:cNvCxnSpPr>
              <p:nvPr/>
            </p:nvCxnSpPr>
            <p:spPr>
              <a:xfrm flipH="1">
                <a:off x="7884578" y="659664"/>
                <a:ext cx="633751" cy="1127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C752E38A-F6DD-847C-F851-4D4B5989E57D}"/>
                  </a:ext>
                </a:extLst>
              </p:cNvPr>
              <p:cNvCxnSpPr>
                <a:cxnSpLocks/>
                <a:stCxn id="113" idx="3"/>
                <a:endCxn id="116" idx="0"/>
              </p:cNvCxnSpPr>
              <p:nvPr/>
            </p:nvCxnSpPr>
            <p:spPr>
              <a:xfrm flipH="1">
                <a:off x="8888009" y="1295206"/>
                <a:ext cx="325932" cy="283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A3F2A19-2AC2-CE56-2212-C1C2CD9D0281}"/>
                  </a:ext>
                </a:extLst>
              </p:cNvPr>
              <p:cNvCxnSpPr>
                <a:cxnSpLocks/>
                <a:stCxn id="115" idx="5"/>
                <a:endCxn id="113" idx="1"/>
              </p:cNvCxnSpPr>
              <p:nvPr/>
            </p:nvCxnSpPr>
            <p:spPr>
              <a:xfrm>
                <a:off x="8951440" y="659664"/>
                <a:ext cx="262501" cy="202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571C1C4-88EC-79F0-EE4D-7EBD9E8F69D2}"/>
                  </a:ext>
                </a:extLst>
              </p:cNvPr>
              <p:cNvCxnSpPr>
                <a:cxnSpLocks/>
                <a:stCxn id="117" idx="0"/>
                <a:endCxn id="113" idx="5"/>
              </p:cNvCxnSpPr>
              <p:nvPr/>
            </p:nvCxnSpPr>
            <p:spPr>
              <a:xfrm flipH="1" flipV="1">
                <a:off x="9647052" y="1295206"/>
                <a:ext cx="372267" cy="291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2" name="Oval 121">
                    <a:extLst>
                      <a:ext uri="{FF2B5EF4-FFF2-40B4-BE49-F238E27FC236}">
                        <a16:creationId xmlns:a16="http://schemas.microsoft.com/office/drawing/2014/main" id="{3B46A4CB-307E-F3A2-A4FF-DAA9FA6B2825}"/>
                      </a:ext>
                    </a:extLst>
                  </p:cNvPr>
                  <p:cNvSpPr/>
                  <p:nvPr/>
                </p:nvSpPr>
                <p:spPr>
                  <a:xfrm>
                    <a:off x="7175930" y="202043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43" name="Oval 42">
                    <a:extLst>
                      <a:ext uri="{FF2B5EF4-FFF2-40B4-BE49-F238E27FC236}">
                        <a16:creationId xmlns:a16="http://schemas.microsoft.com/office/drawing/2014/main" id="{0CFD8699-FE14-3065-4767-9AEE33B862FF}"/>
                      </a:ext>
                    </a:extLst>
                  </p:cNvPr>
                  <p:cNvSpPr>
                    <a:spLocks noRot="1" noChangeAspect="1" noMove="1" noResize="1" noEditPoints="1" noAdjustHandles="1" noChangeArrowheads="1" noChangeShapeType="1" noTextEdit="1"/>
                  </p:cNvSpPr>
                  <p:nvPr/>
                </p:nvSpPr>
                <p:spPr>
                  <a:xfrm>
                    <a:off x="7175930" y="2020435"/>
                    <a:ext cx="612511" cy="612511"/>
                  </a:xfrm>
                  <a:prstGeom prst="ellipse">
                    <a:avLst/>
                  </a:prstGeom>
                  <a:blipFill>
                    <a:blip r:embed="rId8"/>
                    <a:stretch>
                      <a:fillRect/>
                    </a:stretch>
                  </a:blipFill>
                  <a:ln>
                    <a:solidFill>
                      <a:schemeClr val="tx1"/>
                    </a:solidFill>
                  </a:ln>
                </p:spPr>
                <p:txBody>
                  <a:bodyPr/>
                  <a:lstStyle/>
                  <a:p>
                    <a:r>
                      <a:rPr lang="en-US">
                        <a:noFill/>
                      </a:rPr>
                      <a:t> </a:t>
                    </a:r>
                  </a:p>
                </p:txBody>
              </p:sp>
            </mc:Fallback>
          </mc:AlternateContent>
          <p:cxnSp>
            <p:nvCxnSpPr>
              <p:cNvPr id="123" name="Straight Connector 122">
                <a:extLst>
                  <a:ext uri="{FF2B5EF4-FFF2-40B4-BE49-F238E27FC236}">
                    <a16:creationId xmlns:a16="http://schemas.microsoft.com/office/drawing/2014/main" id="{5831C26E-CDDE-130B-F903-459179B5855D}"/>
                  </a:ext>
                </a:extLst>
              </p:cNvPr>
              <p:cNvCxnSpPr>
                <a:cxnSpLocks/>
                <a:stCxn id="122" idx="0"/>
              </p:cNvCxnSpPr>
              <p:nvPr/>
            </p:nvCxnSpPr>
            <p:spPr>
              <a:xfrm flipH="1" flipV="1">
                <a:off x="7482185" y="1751989"/>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991B79BA-277E-4FE7-CD87-1B378BEDA217}"/>
                    </a:ext>
                  </a:extLst>
                </p:cNvPr>
                <p:cNvSpPr txBox="1"/>
                <p:nvPr/>
              </p:nvSpPr>
              <p:spPr>
                <a:xfrm>
                  <a:off x="7493545" y="4095067"/>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07" name="TextBox 106">
                  <a:extLst>
                    <a:ext uri="{FF2B5EF4-FFF2-40B4-BE49-F238E27FC236}">
                      <a16:creationId xmlns:a16="http://schemas.microsoft.com/office/drawing/2014/main" id="{991B79BA-277E-4FE7-CD87-1B378BEDA217}"/>
                    </a:ext>
                  </a:extLst>
                </p:cNvPr>
                <p:cNvSpPr txBox="1">
                  <a:spLocks noRot="1" noChangeAspect="1" noMove="1" noResize="1" noEditPoints="1" noAdjustHandles="1" noChangeArrowheads="1" noChangeShapeType="1" noTextEdit="1"/>
                </p:cNvSpPr>
                <p:nvPr/>
              </p:nvSpPr>
              <p:spPr>
                <a:xfrm>
                  <a:off x="7493545" y="4095067"/>
                  <a:ext cx="773738"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36308CB1-8188-71CB-EF86-D645D33E4036}"/>
                    </a:ext>
                  </a:extLst>
                </p:cNvPr>
                <p:cNvSpPr txBox="1"/>
                <p:nvPr/>
              </p:nvSpPr>
              <p:spPr>
                <a:xfrm>
                  <a:off x="8903142" y="4217250"/>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08" name="TextBox 107">
                  <a:extLst>
                    <a:ext uri="{FF2B5EF4-FFF2-40B4-BE49-F238E27FC236}">
                      <a16:creationId xmlns:a16="http://schemas.microsoft.com/office/drawing/2014/main" id="{36308CB1-8188-71CB-EF86-D645D33E4036}"/>
                    </a:ext>
                  </a:extLst>
                </p:cNvPr>
                <p:cNvSpPr txBox="1">
                  <a:spLocks noRot="1" noChangeAspect="1" noMove="1" noResize="1" noEditPoints="1" noAdjustHandles="1" noChangeArrowheads="1" noChangeShapeType="1" noTextEdit="1"/>
                </p:cNvSpPr>
                <p:nvPr/>
              </p:nvSpPr>
              <p:spPr>
                <a:xfrm>
                  <a:off x="8903142" y="4217250"/>
                  <a:ext cx="773738"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8A63CA90-F1D7-3031-A9DA-142C6FB942FD}"/>
                    </a:ext>
                  </a:extLst>
                </p:cNvPr>
                <p:cNvSpPr txBox="1"/>
                <p:nvPr/>
              </p:nvSpPr>
              <p:spPr>
                <a:xfrm>
                  <a:off x="8197681" y="3414882"/>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109" name="TextBox 108">
                  <a:extLst>
                    <a:ext uri="{FF2B5EF4-FFF2-40B4-BE49-F238E27FC236}">
                      <a16:creationId xmlns:a16="http://schemas.microsoft.com/office/drawing/2014/main" id="{8A63CA90-F1D7-3031-A9DA-142C6FB942FD}"/>
                    </a:ext>
                  </a:extLst>
                </p:cNvPr>
                <p:cNvSpPr txBox="1">
                  <a:spLocks noRot="1" noChangeAspect="1" noMove="1" noResize="1" noEditPoints="1" noAdjustHandles="1" noChangeArrowheads="1" noChangeShapeType="1" noTextEdit="1"/>
                </p:cNvSpPr>
                <p:nvPr/>
              </p:nvSpPr>
              <p:spPr>
                <a:xfrm>
                  <a:off x="8197681" y="3414882"/>
                  <a:ext cx="773737"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B8B151ED-9D0F-33D6-5D94-88B7D0E8FBB3}"/>
                    </a:ext>
                  </a:extLst>
                </p:cNvPr>
                <p:cNvSpPr txBox="1"/>
                <p:nvPr/>
              </p:nvSpPr>
              <p:spPr>
                <a:xfrm>
                  <a:off x="8967387" y="483091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10" name="TextBox 109">
                  <a:extLst>
                    <a:ext uri="{FF2B5EF4-FFF2-40B4-BE49-F238E27FC236}">
                      <a16:creationId xmlns:a16="http://schemas.microsoft.com/office/drawing/2014/main" id="{B8B151ED-9D0F-33D6-5D94-88B7D0E8FBB3}"/>
                    </a:ext>
                  </a:extLst>
                </p:cNvPr>
                <p:cNvSpPr txBox="1">
                  <a:spLocks noRot="1" noChangeAspect="1" noMove="1" noResize="1" noEditPoints="1" noAdjustHandles="1" noChangeArrowheads="1" noChangeShapeType="1" noTextEdit="1"/>
                </p:cNvSpPr>
                <p:nvPr/>
              </p:nvSpPr>
              <p:spPr>
                <a:xfrm>
                  <a:off x="8967387" y="4830916"/>
                  <a:ext cx="369781"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C31299FB-1847-D7D7-C19D-EBCFFCFF438F}"/>
                    </a:ext>
                  </a:extLst>
                </p:cNvPr>
                <p:cNvSpPr txBox="1"/>
                <p:nvPr/>
              </p:nvSpPr>
              <p:spPr>
                <a:xfrm>
                  <a:off x="10038951" y="483091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11" name="TextBox 110">
                  <a:extLst>
                    <a:ext uri="{FF2B5EF4-FFF2-40B4-BE49-F238E27FC236}">
                      <a16:creationId xmlns:a16="http://schemas.microsoft.com/office/drawing/2014/main" id="{C31299FB-1847-D7D7-C19D-EBCFFCFF438F}"/>
                    </a:ext>
                  </a:extLst>
                </p:cNvPr>
                <p:cNvSpPr txBox="1">
                  <a:spLocks noRot="1" noChangeAspect="1" noMove="1" noResize="1" noEditPoints="1" noAdjustHandles="1" noChangeArrowheads="1" noChangeShapeType="1" noTextEdit="1"/>
                </p:cNvSpPr>
                <p:nvPr/>
              </p:nvSpPr>
              <p:spPr>
                <a:xfrm>
                  <a:off x="10038951" y="4830916"/>
                  <a:ext cx="369781" cy="369332"/>
                </a:xfrm>
                <a:prstGeom prst="rect">
                  <a:avLst/>
                </a:prstGeom>
                <a:blipFill>
                  <a:blip r:embed="rId24"/>
                  <a:stretch>
                    <a:fillRect/>
                  </a:stretch>
                </a:blipFill>
              </p:spPr>
              <p:txBody>
                <a:bodyPr/>
                <a:lstStyle/>
                <a:p>
                  <a:r>
                    <a:rPr lang="en-US">
                      <a:noFill/>
                    </a:rPr>
                    <a:t> </a:t>
                  </a:r>
                </a:p>
              </p:txBody>
            </p:sp>
          </mc:Fallback>
        </mc:AlternateContent>
        <p:cxnSp>
          <p:nvCxnSpPr>
            <p:cNvPr id="112" name="Straight Connector 111">
              <a:extLst>
                <a:ext uri="{FF2B5EF4-FFF2-40B4-BE49-F238E27FC236}">
                  <a16:creationId xmlns:a16="http://schemas.microsoft.com/office/drawing/2014/main" id="{28313CB0-82DC-3974-7082-C9FB801823C3}"/>
                </a:ext>
              </a:extLst>
            </p:cNvPr>
            <p:cNvCxnSpPr>
              <a:cxnSpLocks/>
              <a:stCxn id="115" idx="0"/>
            </p:cNvCxnSpPr>
            <p:nvPr/>
          </p:nvCxnSpPr>
          <p:spPr>
            <a:xfrm flipV="1">
              <a:off x="9137711" y="3306616"/>
              <a:ext cx="0" cy="24320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C24195F6-BB6A-A9DC-7E05-CB5496F0F0CE}"/>
              </a:ext>
            </a:extLst>
          </p:cNvPr>
          <p:cNvSpPr>
            <a:spLocks noGrp="1"/>
          </p:cNvSpPr>
          <p:nvPr>
            <p:ph type="sldNum" sz="quarter" idx="12"/>
          </p:nvPr>
        </p:nvSpPr>
        <p:spPr/>
        <p:txBody>
          <a:bodyPr/>
          <a:lstStyle/>
          <a:p>
            <a:fld id="{A94D5A7D-FFFE-410B-BEE5-702232F4B148}" type="slidenum">
              <a:rPr lang="en-US" smtClean="0"/>
              <a:t>38</a:t>
            </a:fld>
            <a:endParaRPr lang="en-US"/>
          </a:p>
        </p:txBody>
      </p:sp>
    </p:spTree>
    <p:extLst>
      <p:ext uri="{BB962C8B-B14F-4D97-AF65-F5344CB8AC3E}">
        <p14:creationId xmlns:p14="http://schemas.microsoft.com/office/powerpoint/2010/main" val="255947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Insert Example (Insert 20)</a:t>
            </a:r>
          </a:p>
        </p:txBody>
      </p:sp>
      <p:sp>
        <p:nvSpPr>
          <p:cNvPr id="24" name="Oval 23" descr="We will insert a new key-value pair with the key -1 into the AVL tree">
            <a:extLst>
              <a:ext uri="{FF2B5EF4-FFF2-40B4-BE49-F238E27FC236}">
                <a16:creationId xmlns:a16="http://schemas.microsoft.com/office/drawing/2014/main" id="{343823FD-4399-AFC7-649D-4594D6C04EC3}"/>
              </a:ext>
            </a:extLst>
          </p:cNvPr>
          <p:cNvSpPr/>
          <p:nvPr/>
        </p:nvSpPr>
        <p:spPr>
          <a:xfrm>
            <a:off x="2433594" y="240463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grpSp>
        <p:nvGrpSpPr>
          <p:cNvPr id="44" name="Group 43" descr="An AVL tree that is structured as follows:&#10;&#10;root: 9, with left child 3 and right child 11&#10;3: left child is 1, right child is 6&#10;1: left child is 0, right child is 2&#10;0: has no children&#10;2: has no children&#10;6: has no children&#10;11: left child is 10, right child is 16&#10;16: has no left child, right child is 18&#10;18: has no children">
            <a:extLst>
              <a:ext uri="{FF2B5EF4-FFF2-40B4-BE49-F238E27FC236}">
                <a16:creationId xmlns:a16="http://schemas.microsoft.com/office/drawing/2014/main" id="{132446E4-9138-A2A4-E19E-29B53DF03839}"/>
              </a:ext>
            </a:extLst>
          </p:cNvPr>
          <p:cNvGrpSpPr/>
          <p:nvPr/>
        </p:nvGrpSpPr>
        <p:grpSpPr>
          <a:xfrm>
            <a:off x="4230263" y="2047599"/>
            <a:ext cx="4670290" cy="2762801"/>
            <a:chOff x="4230263" y="2047599"/>
            <a:chExt cx="4670290" cy="2762801"/>
          </a:xfrm>
        </p:grpSpPr>
        <p:grpSp>
          <p:nvGrpSpPr>
            <p:cNvPr id="30" name="Group 29">
              <a:extLst>
                <a:ext uri="{FF2B5EF4-FFF2-40B4-BE49-F238E27FC236}">
                  <a16:creationId xmlns:a16="http://schemas.microsoft.com/office/drawing/2014/main" id="{7CBD8AE1-725E-4680-44A4-75821DD1C63E}"/>
                </a:ext>
              </a:extLst>
            </p:cNvPr>
            <p:cNvGrpSpPr/>
            <p:nvPr/>
          </p:nvGrpSpPr>
          <p:grpSpPr>
            <a:xfrm>
              <a:off x="4230263" y="2047599"/>
              <a:ext cx="4670290" cy="2762801"/>
              <a:chOff x="4342023" y="2047599"/>
              <a:chExt cx="4670290" cy="2762801"/>
            </a:xfrm>
          </p:grpSpPr>
          <p:grpSp>
            <p:nvGrpSpPr>
              <p:cNvPr id="4" name="Group 3">
                <a:extLst>
                  <a:ext uri="{FF2B5EF4-FFF2-40B4-BE49-F238E27FC236}">
                    <a16:creationId xmlns:a16="http://schemas.microsoft.com/office/drawing/2014/main" id="{6EA20C27-94E3-EF82-B066-C6C9318383F2}"/>
                  </a:ext>
                </a:extLst>
              </p:cNvPr>
              <p:cNvGrpSpPr/>
              <p:nvPr/>
            </p:nvGrpSpPr>
            <p:grpSpPr>
              <a:xfrm>
                <a:off x="4342023" y="2047599"/>
                <a:ext cx="4036614" cy="2762801"/>
                <a:chOff x="8079280" y="365125"/>
                <a:chExt cx="4036614" cy="2762801"/>
              </a:xfrm>
            </p:grpSpPr>
            <p:grpSp>
              <p:nvGrpSpPr>
                <p:cNvPr id="5" name="Group 4">
                  <a:extLst>
                    <a:ext uri="{FF2B5EF4-FFF2-40B4-BE49-F238E27FC236}">
                      <a16:creationId xmlns:a16="http://schemas.microsoft.com/office/drawing/2014/main" id="{8B51145B-4143-BFCB-7640-8FD8DDFF7D48}"/>
                    </a:ext>
                  </a:extLst>
                </p:cNvPr>
                <p:cNvGrpSpPr/>
                <p:nvPr/>
              </p:nvGrpSpPr>
              <p:grpSpPr>
                <a:xfrm>
                  <a:off x="8079280" y="365125"/>
                  <a:ext cx="4036614" cy="2762801"/>
                  <a:chOff x="5413263" y="1203158"/>
                  <a:chExt cx="4036614" cy="2762801"/>
                </a:xfrm>
              </p:grpSpPr>
              <p:grpSp>
                <p:nvGrpSpPr>
                  <p:cNvPr id="10" name="Group 9">
                    <a:extLst>
                      <a:ext uri="{FF2B5EF4-FFF2-40B4-BE49-F238E27FC236}">
                        <a16:creationId xmlns:a16="http://schemas.microsoft.com/office/drawing/2014/main" id="{92A3938F-B46C-93BC-ED09-2F255984F827}"/>
                      </a:ext>
                    </a:extLst>
                  </p:cNvPr>
                  <p:cNvGrpSpPr/>
                  <p:nvPr/>
                </p:nvGrpSpPr>
                <p:grpSpPr>
                  <a:xfrm>
                    <a:off x="5413263" y="1203158"/>
                    <a:ext cx="4036614" cy="2762801"/>
                    <a:chOff x="131609" y="2379747"/>
                    <a:chExt cx="4036614" cy="2762801"/>
                  </a:xfrm>
                </p:grpSpPr>
                <p:sp>
                  <p:nvSpPr>
                    <p:cNvPr id="13" name="Oval 12">
                      <a:extLst>
                        <a:ext uri="{FF2B5EF4-FFF2-40B4-BE49-F238E27FC236}">
                          <a16:creationId xmlns:a16="http://schemas.microsoft.com/office/drawing/2014/main" id="{B7675288-6037-34B7-9E5C-D6D7949784B4}"/>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4" name="Oval 13">
                      <a:extLst>
                        <a:ext uri="{FF2B5EF4-FFF2-40B4-BE49-F238E27FC236}">
                          <a16:creationId xmlns:a16="http://schemas.microsoft.com/office/drawing/2014/main" id="{B704ECC7-9CA7-1E83-E3A9-2656F12C935F}"/>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5" name="Oval 14">
                      <a:extLst>
                        <a:ext uri="{FF2B5EF4-FFF2-40B4-BE49-F238E27FC236}">
                          <a16:creationId xmlns:a16="http://schemas.microsoft.com/office/drawing/2014/main" id="{B20E0282-7434-FCEC-F4C6-75332C51EE8D}"/>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6" name="Oval 15">
                      <a:extLst>
                        <a:ext uri="{FF2B5EF4-FFF2-40B4-BE49-F238E27FC236}">
                          <a16:creationId xmlns:a16="http://schemas.microsoft.com/office/drawing/2014/main" id="{06EAA6EF-5E4C-14CF-6468-FF1412C45416}"/>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7" name="Oval 16">
                      <a:extLst>
                        <a:ext uri="{FF2B5EF4-FFF2-40B4-BE49-F238E27FC236}">
                          <a16:creationId xmlns:a16="http://schemas.microsoft.com/office/drawing/2014/main" id="{8648D38D-39F5-CD24-C125-A3F92C192133}"/>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8" name="Oval 17">
                      <a:extLst>
                        <a:ext uri="{FF2B5EF4-FFF2-40B4-BE49-F238E27FC236}">
                          <a16:creationId xmlns:a16="http://schemas.microsoft.com/office/drawing/2014/main" id="{9B5CC251-E35B-0E4A-E608-C8D59CFA39BA}"/>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9" name="Straight Connector 18">
                      <a:extLst>
                        <a:ext uri="{FF2B5EF4-FFF2-40B4-BE49-F238E27FC236}">
                          <a16:creationId xmlns:a16="http://schemas.microsoft.com/office/drawing/2014/main" id="{257813C4-9171-1F70-AB27-FB5B3EBADCFE}"/>
                        </a:ext>
                      </a:extLst>
                    </p:cNvPr>
                    <p:cNvCxnSpPr>
                      <a:cxnSpLocks/>
                      <a:stCxn id="13" idx="3"/>
                      <a:endCxn id="14"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81CB6E9-1646-FA1B-F36F-61E19B529632}"/>
                        </a:ext>
                      </a:extLst>
                    </p:cNvPr>
                    <p:cNvCxnSpPr>
                      <a:cxnSpLocks/>
                      <a:stCxn id="13" idx="5"/>
                      <a:endCxn id="15"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4BECAB9-FB3B-AF93-8D29-10B949671677}"/>
                        </a:ext>
                      </a:extLst>
                    </p:cNvPr>
                    <p:cNvCxnSpPr>
                      <a:stCxn id="16" idx="7"/>
                      <a:endCxn id="14"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FE59C21-08AC-00A0-4ADA-A7361360A9F3}"/>
                        </a:ext>
                      </a:extLst>
                    </p:cNvPr>
                    <p:cNvCxnSpPr>
                      <a:cxnSpLocks/>
                      <a:stCxn id="18" idx="7"/>
                      <a:endCxn id="16"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2642F43-8430-EC8F-D864-873EE7842B1A}"/>
                        </a:ext>
                      </a:extLst>
                    </p:cNvPr>
                    <p:cNvCxnSpPr>
                      <a:stCxn id="17" idx="1"/>
                      <a:endCxn id="15"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79DD00EA-A418-BE18-C681-27FFFB3C4A1E}"/>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2" name="Straight Connector 11">
                    <a:extLst>
                      <a:ext uri="{FF2B5EF4-FFF2-40B4-BE49-F238E27FC236}">
                        <a16:creationId xmlns:a16="http://schemas.microsoft.com/office/drawing/2014/main" id="{0A12A2BC-B31E-4941-BFBF-ADA0D02D45AF}"/>
                      </a:ext>
                    </a:extLst>
                  </p:cNvPr>
                  <p:cNvCxnSpPr>
                    <a:cxnSpLocks/>
                    <a:stCxn id="11" idx="0"/>
                    <a:endCxn id="14"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1A19C799-DA8A-2F26-DC27-7578D35C4651}"/>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8" name="Straight Connector 7">
                  <a:extLst>
                    <a:ext uri="{FF2B5EF4-FFF2-40B4-BE49-F238E27FC236}">
                      <a16:creationId xmlns:a16="http://schemas.microsoft.com/office/drawing/2014/main" id="{FC1A7374-71FD-FD69-A95F-94455213B14E}"/>
                    </a:ext>
                  </a:extLst>
                </p:cNvPr>
                <p:cNvCxnSpPr>
                  <a:cxnSpLocks/>
                  <a:stCxn id="6" idx="1"/>
                  <a:endCxn id="16"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Oval 2">
                <a:extLst>
                  <a:ext uri="{FF2B5EF4-FFF2-40B4-BE49-F238E27FC236}">
                    <a16:creationId xmlns:a16="http://schemas.microsoft.com/office/drawing/2014/main" id="{6493EE81-79AC-DE68-9A1F-CDA7EA42D76A}"/>
                  </a:ext>
                </a:extLst>
              </p:cNvPr>
              <p:cNvSpPr/>
              <p:nvPr/>
            </p:nvSpPr>
            <p:spPr>
              <a:xfrm>
                <a:off x="8399802"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cxnSp>
            <p:nvCxnSpPr>
              <p:cNvPr id="25" name="Straight Connector 24">
                <a:extLst>
                  <a:ext uri="{FF2B5EF4-FFF2-40B4-BE49-F238E27FC236}">
                    <a16:creationId xmlns:a16="http://schemas.microsoft.com/office/drawing/2014/main" id="{A6F75729-F65E-C4F4-74CB-2513D6DBF1FD}"/>
                  </a:ext>
                </a:extLst>
              </p:cNvPr>
              <p:cNvCxnSpPr>
                <a:cxnSpLocks/>
                <a:stCxn id="3" idx="1"/>
                <a:endCxn id="17" idx="5"/>
              </p:cNvCxnSpPr>
              <p:nvPr/>
            </p:nvCxnSpPr>
            <p:spPr>
              <a:xfrm flipH="1" flipV="1">
                <a:off x="8288937" y="3888218"/>
                <a:ext cx="200565" cy="394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Oval 39">
              <a:extLst>
                <a:ext uri="{FF2B5EF4-FFF2-40B4-BE49-F238E27FC236}">
                  <a16:creationId xmlns:a16="http://schemas.microsoft.com/office/drawing/2014/main" id="{AFBF94FE-1225-CB32-42BB-5EC453023FB8}"/>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41" name="Straight Connector 40">
              <a:extLst>
                <a:ext uri="{FF2B5EF4-FFF2-40B4-BE49-F238E27FC236}">
                  <a16:creationId xmlns:a16="http://schemas.microsoft.com/office/drawing/2014/main" id="{0A5FFC1A-2EDE-F427-E8D4-554C6D0317D9}"/>
                </a:ext>
              </a:extLst>
            </p:cNvPr>
            <p:cNvCxnSpPr>
              <a:cxnSpLocks/>
              <a:stCxn id="40" idx="0"/>
              <a:endCxn id="15"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D116196E-4E33-40FF-6B60-C03990A0FE87}"/>
              </a:ext>
            </a:extLst>
          </p:cNvPr>
          <p:cNvSpPr>
            <a:spLocks noGrp="1"/>
          </p:cNvSpPr>
          <p:nvPr>
            <p:ph type="sldNum" sz="quarter" idx="12"/>
          </p:nvPr>
        </p:nvSpPr>
        <p:spPr/>
        <p:txBody>
          <a:bodyPr/>
          <a:lstStyle/>
          <a:p>
            <a:fld id="{A94D5A7D-FFFE-410B-BEE5-702232F4B148}" type="slidenum">
              <a:rPr lang="en-US" smtClean="0"/>
              <a:t>39</a:t>
            </a:fld>
            <a:endParaRPr lang="en-US"/>
          </a:p>
        </p:txBody>
      </p:sp>
    </p:spTree>
    <p:extLst>
      <p:ext uri="{BB962C8B-B14F-4D97-AF65-F5344CB8AC3E}">
        <p14:creationId xmlns:p14="http://schemas.microsoft.com/office/powerpoint/2010/main" val="1623048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E975C-AF4A-3794-CC20-26FA0C6755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3512B8-A062-FE15-CEA4-2B6FCE83C053}"/>
              </a:ext>
            </a:extLst>
          </p:cNvPr>
          <p:cNvSpPr>
            <a:spLocks noGrp="1"/>
          </p:cNvSpPr>
          <p:nvPr>
            <p:ph type="title"/>
          </p:nvPr>
        </p:nvSpPr>
        <p:spPr>
          <a:xfrm>
            <a:off x="838199" y="365125"/>
            <a:ext cx="11272521" cy="1325563"/>
          </a:xfrm>
        </p:spPr>
        <p:txBody>
          <a:bodyPr/>
          <a:lstStyle/>
          <a:p>
            <a:r>
              <a:rPr lang="en-US" dirty="0"/>
              <a:t>Insert 20: Not Balanced! Multiple Problem Nodes</a:t>
            </a:r>
          </a:p>
        </p:txBody>
      </p:sp>
      <p:sp>
        <p:nvSpPr>
          <p:cNvPr id="15" name="TextBox 14">
            <a:extLst>
              <a:ext uri="{FF2B5EF4-FFF2-40B4-BE49-F238E27FC236}">
                <a16:creationId xmlns:a16="http://schemas.microsoft.com/office/drawing/2014/main" id="{153A8FCC-C022-0FBA-46CC-2BFE81A7B256}"/>
              </a:ext>
            </a:extLst>
          </p:cNvPr>
          <p:cNvSpPr txBox="1"/>
          <p:nvPr/>
        </p:nvSpPr>
        <p:spPr>
          <a:xfrm>
            <a:off x="259619" y="1502479"/>
            <a:ext cx="4088033" cy="3046988"/>
          </a:xfrm>
          <a:prstGeom prst="rect">
            <a:avLst/>
          </a:prstGeom>
          <a:noFill/>
        </p:spPr>
        <p:txBody>
          <a:bodyPr wrap="square" rtlCol="0">
            <a:spAutoFit/>
          </a:bodyPr>
          <a:lstStyle/>
          <a:p>
            <a:r>
              <a:rPr lang="en-US" sz="2400" dirty="0">
                <a:solidFill>
                  <a:srgbClr val="C00000"/>
                </a:solidFill>
              </a:rPr>
              <a:t>Here, nodes 11 and 16 are problem nodes.</a:t>
            </a:r>
          </a:p>
          <a:p>
            <a:endParaRPr lang="en-US" sz="2400" dirty="0">
              <a:solidFill>
                <a:srgbClr val="C00000"/>
              </a:solidFill>
            </a:endParaRPr>
          </a:p>
          <a:p>
            <a:r>
              <a:rPr lang="en-US" sz="2400" dirty="0">
                <a:solidFill>
                  <a:srgbClr val="C00000"/>
                </a:solidFill>
              </a:rPr>
              <a:t>There may be multiple places where we can do a rotation to rebalance the tree, but the </a:t>
            </a:r>
            <a:r>
              <a:rPr lang="en-US" sz="2400" i="1" dirty="0">
                <a:solidFill>
                  <a:srgbClr val="C00000"/>
                </a:solidFill>
              </a:rPr>
              <a:t>deepest</a:t>
            </a:r>
            <a:r>
              <a:rPr lang="en-US" sz="2400" dirty="0">
                <a:solidFill>
                  <a:srgbClr val="C00000"/>
                </a:solidFill>
              </a:rPr>
              <a:t> problem node </a:t>
            </a:r>
            <a:r>
              <a:rPr lang="en-US" sz="2400" i="1" dirty="0">
                <a:solidFill>
                  <a:srgbClr val="C00000"/>
                </a:solidFill>
              </a:rPr>
              <a:t>always</a:t>
            </a:r>
            <a:r>
              <a:rPr lang="en-US" sz="2400" dirty="0">
                <a:solidFill>
                  <a:srgbClr val="C00000"/>
                </a:solidFill>
              </a:rPr>
              <a:t> </a:t>
            </a:r>
            <a:r>
              <a:rPr lang="en-US" sz="2400" i="1" dirty="0">
                <a:solidFill>
                  <a:srgbClr val="C00000"/>
                </a:solidFill>
              </a:rPr>
              <a:t>works</a:t>
            </a:r>
            <a:r>
              <a:rPr lang="en-US" sz="2400" dirty="0">
                <a:solidFill>
                  <a:srgbClr val="C00000"/>
                </a:solidFill>
              </a:rPr>
              <a:t>!</a:t>
            </a:r>
          </a:p>
        </p:txBody>
      </p:sp>
      <p:grpSp>
        <p:nvGrpSpPr>
          <p:cNvPr id="5" name="Group 4" descr="We first follow the BST insert procedure, so 20 goes to the right of 9, to the right of 11, to the right of 16, and to the right of 18. It finally becomes the new right child of 18.&#10;&#10;Now we need to check if the tree is still balanced. The left subtree of 18 has height -1, the right subtree has height 0. The left subtree of 16 has height -1 and the right subtree has height 1. The left subtree of 11 has height 0, the right subtree has height 2. The left subtree of 9 has height 2, the right subtree has height 3.&#10;Because the heights of 16's and 11's subtrees differ by two, the tree is not balanced. Since 16 is the deepest such node, we call it the &quot;problem node&quot;. Our next task is to modify the tree so that it becomes balanced.">
            <a:extLst>
              <a:ext uri="{FF2B5EF4-FFF2-40B4-BE49-F238E27FC236}">
                <a16:creationId xmlns:a16="http://schemas.microsoft.com/office/drawing/2014/main" id="{9B60BD44-CBE7-A0C5-4B2A-0B9711027322}"/>
              </a:ext>
            </a:extLst>
          </p:cNvPr>
          <p:cNvGrpSpPr/>
          <p:nvPr/>
        </p:nvGrpSpPr>
        <p:grpSpPr>
          <a:xfrm>
            <a:off x="4230263" y="2047599"/>
            <a:ext cx="6423284" cy="3500103"/>
            <a:chOff x="4230263" y="2047599"/>
            <a:chExt cx="6423284" cy="3500103"/>
          </a:xfrm>
        </p:grpSpPr>
        <p:sp>
          <p:nvSpPr>
            <p:cNvPr id="52" name="Oval 51">
              <a:extLst>
                <a:ext uri="{FF2B5EF4-FFF2-40B4-BE49-F238E27FC236}">
                  <a16:creationId xmlns:a16="http://schemas.microsoft.com/office/drawing/2014/main" id="{CC6BE4D5-0370-F814-34E5-541254CE74FA}"/>
                </a:ext>
              </a:extLst>
            </p:cNvPr>
            <p:cNvSpPr/>
            <p:nvPr/>
          </p:nvSpPr>
          <p:spPr>
            <a:xfrm>
              <a:off x="9361076" y="4935191"/>
              <a:ext cx="612511" cy="612511"/>
            </a:xfrm>
            <a:prstGeom prst="ellipse">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cxnSp>
          <p:nvCxnSpPr>
            <p:cNvPr id="53" name="Straight Connector 52">
              <a:extLst>
                <a:ext uri="{FF2B5EF4-FFF2-40B4-BE49-F238E27FC236}">
                  <a16:creationId xmlns:a16="http://schemas.microsoft.com/office/drawing/2014/main" id="{8F38D423-2ABD-0CBD-F4B8-8D0AC4709727}"/>
                </a:ext>
              </a:extLst>
            </p:cNvPr>
            <p:cNvCxnSpPr>
              <a:cxnSpLocks/>
              <a:stCxn id="52" idx="1"/>
              <a:endCxn id="111" idx="5"/>
            </p:cNvCxnSpPr>
            <p:nvPr/>
          </p:nvCxnSpPr>
          <p:spPr>
            <a:xfrm flipH="1" flipV="1">
              <a:off x="9157370" y="4687103"/>
              <a:ext cx="293406" cy="3377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00EB00F8-0AFA-F1D2-E66F-14FB6A634D9B}"/>
                </a:ext>
              </a:extLst>
            </p:cNvPr>
            <p:cNvGrpSpPr/>
            <p:nvPr/>
          </p:nvGrpSpPr>
          <p:grpSpPr>
            <a:xfrm>
              <a:off x="4230263" y="2047599"/>
              <a:ext cx="5016807" cy="2762801"/>
              <a:chOff x="4230263" y="2047599"/>
              <a:chExt cx="5016807" cy="2762801"/>
            </a:xfrm>
          </p:grpSpPr>
          <p:grpSp>
            <p:nvGrpSpPr>
              <p:cNvPr id="107" name="Group 106">
                <a:extLst>
                  <a:ext uri="{FF2B5EF4-FFF2-40B4-BE49-F238E27FC236}">
                    <a16:creationId xmlns:a16="http://schemas.microsoft.com/office/drawing/2014/main" id="{96057CE5-B195-D590-8B7C-8CC282296003}"/>
                  </a:ext>
                </a:extLst>
              </p:cNvPr>
              <p:cNvGrpSpPr/>
              <p:nvPr/>
            </p:nvGrpSpPr>
            <p:grpSpPr>
              <a:xfrm>
                <a:off x="4230263" y="2047599"/>
                <a:ext cx="5016807" cy="2762801"/>
                <a:chOff x="4342023" y="2047599"/>
                <a:chExt cx="5016807" cy="2762801"/>
              </a:xfrm>
            </p:grpSpPr>
            <p:grpSp>
              <p:nvGrpSpPr>
                <p:cNvPr id="110" name="Group 109">
                  <a:extLst>
                    <a:ext uri="{FF2B5EF4-FFF2-40B4-BE49-F238E27FC236}">
                      <a16:creationId xmlns:a16="http://schemas.microsoft.com/office/drawing/2014/main" id="{CC05EFE9-6C11-17F6-8387-93824927E6C5}"/>
                    </a:ext>
                  </a:extLst>
                </p:cNvPr>
                <p:cNvGrpSpPr/>
                <p:nvPr/>
              </p:nvGrpSpPr>
              <p:grpSpPr>
                <a:xfrm>
                  <a:off x="4342023" y="2047599"/>
                  <a:ext cx="4196585" cy="2762801"/>
                  <a:chOff x="8079280" y="365125"/>
                  <a:chExt cx="4196585" cy="2762801"/>
                </a:xfrm>
              </p:grpSpPr>
              <p:grpSp>
                <p:nvGrpSpPr>
                  <p:cNvPr id="113" name="Group 112">
                    <a:extLst>
                      <a:ext uri="{FF2B5EF4-FFF2-40B4-BE49-F238E27FC236}">
                        <a16:creationId xmlns:a16="http://schemas.microsoft.com/office/drawing/2014/main" id="{48120A3A-0824-C12D-492C-E1F18DBCBD6F}"/>
                      </a:ext>
                    </a:extLst>
                  </p:cNvPr>
                  <p:cNvGrpSpPr/>
                  <p:nvPr/>
                </p:nvGrpSpPr>
                <p:grpSpPr>
                  <a:xfrm>
                    <a:off x="8079280" y="365125"/>
                    <a:ext cx="4196585" cy="2762801"/>
                    <a:chOff x="5413263" y="1203158"/>
                    <a:chExt cx="4196585" cy="2762801"/>
                  </a:xfrm>
                </p:grpSpPr>
                <p:grpSp>
                  <p:nvGrpSpPr>
                    <p:cNvPr id="116" name="Group 115">
                      <a:extLst>
                        <a:ext uri="{FF2B5EF4-FFF2-40B4-BE49-F238E27FC236}">
                          <a16:creationId xmlns:a16="http://schemas.microsoft.com/office/drawing/2014/main" id="{189BA9FB-C568-E774-5C63-1D5243FA5A50}"/>
                        </a:ext>
                      </a:extLst>
                    </p:cNvPr>
                    <p:cNvGrpSpPr/>
                    <p:nvPr/>
                  </p:nvGrpSpPr>
                  <p:grpSpPr>
                    <a:xfrm>
                      <a:off x="5413263" y="1203158"/>
                      <a:ext cx="4196585" cy="2762801"/>
                      <a:chOff x="131609" y="2379747"/>
                      <a:chExt cx="4196585" cy="2762801"/>
                    </a:xfrm>
                  </p:grpSpPr>
                  <p:sp>
                    <p:nvSpPr>
                      <p:cNvPr id="119" name="Oval 118">
                        <a:extLst>
                          <a:ext uri="{FF2B5EF4-FFF2-40B4-BE49-F238E27FC236}">
                            <a16:creationId xmlns:a16="http://schemas.microsoft.com/office/drawing/2014/main" id="{57E33089-1AB5-1CD2-7F91-BF0EB25950C3}"/>
                          </a:ext>
                        </a:extLst>
                      </p:cNvPr>
                      <p:cNvSpPr/>
                      <p:nvPr/>
                    </p:nvSpPr>
                    <p:spPr>
                      <a:xfrm>
                        <a:off x="2259363" y="2379747"/>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20" name="Oval 119">
                        <a:extLst>
                          <a:ext uri="{FF2B5EF4-FFF2-40B4-BE49-F238E27FC236}">
                            <a16:creationId xmlns:a16="http://schemas.microsoft.com/office/drawing/2014/main" id="{F5AAE3A8-4B1F-B808-6068-A182D93E201A}"/>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21" name="Oval 120">
                        <a:extLst>
                          <a:ext uri="{FF2B5EF4-FFF2-40B4-BE49-F238E27FC236}">
                            <a16:creationId xmlns:a16="http://schemas.microsoft.com/office/drawing/2014/main" id="{4C2BBAC8-2D94-61AC-D507-83AF25DCFB4C}"/>
                          </a:ext>
                        </a:extLst>
                      </p:cNvPr>
                      <p:cNvSpPr/>
                      <p:nvPr/>
                    </p:nvSpPr>
                    <p:spPr>
                      <a:xfrm>
                        <a:off x="2943201" y="3007475"/>
                        <a:ext cx="612511" cy="6125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22" name="Oval 121">
                        <a:extLst>
                          <a:ext uri="{FF2B5EF4-FFF2-40B4-BE49-F238E27FC236}">
                            <a16:creationId xmlns:a16="http://schemas.microsoft.com/office/drawing/2014/main" id="{AEA5E017-FB04-D53C-D68E-9870663B18CA}"/>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23" name="Oval 122">
                        <a:extLst>
                          <a:ext uri="{FF2B5EF4-FFF2-40B4-BE49-F238E27FC236}">
                            <a16:creationId xmlns:a16="http://schemas.microsoft.com/office/drawing/2014/main" id="{516F3E11-EF89-5B94-63B8-166D10CC0CD9}"/>
                          </a:ext>
                        </a:extLst>
                      </p:cNvPr>
                      <p:cNvSpPr/>
                      <p:nvPr/>
                    </p:nvSpPr>
                    <p:spPr>
                      <a:xfrm>
                        <a:off x="3715683" y="3731064"/>
                        <a:ext cx="612511" cy="612511"/>
                      </a:xfrm>
                      <a:prstGeom prst="ellips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24" name="Oval 123">
                        <a:extLst>
                          <a:ext uri="{FF2B5EF4-FFF2-40B4-BE49-F238E27FC236}">
                            <a16:creationId xmlns:a16="http://schemas.microsoft.com/office/drawing/2014/main" id="{5B23585B-8AD5-64DD-198B-48EA5FEC2A85}"/>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25" name="Straight Connector 124">
                        <a:extLst>
                          <a:ext uri="{FF2B5EF4-FFF2-40B4-BE49-F238E27FC236}">
                            <a16:creationId xmlns:a16="http://schemas.microsoft.com/office/drawing/2014/main" id="{C8989D81-9679-CDA4-5FEF-C17E7C08E05F}"/>
                          </a:ext>
                        </a:extLst>
                      </p:cNvPr>
                      <p:cNvCxnSpPr>
                        <a:cxnSpLocks/>
                        <a:stCxn id="119" idx="3"/>
                        <a:endCxn id="120"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A508C7E-8FCD-3B51-E6D2-907DF4BD7F24}"/>
                          </a:ext>
                        </a:extLst>
                      </p:cNvPr>
                      <p:cNvCxnSpPr>
                        <a:cxnSpLocks/>
                        <a:stCxn id="119" idx="5"/>
                        <a:endCxn id="121"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5A7AEC3-9F8A-EB17-79DB-8D7CB4ADD2BB}"/>
                          </a:ext>
                        </a:extLst>
                      </p:cNvPr>
                      <p:cNvCxnSpPr>
                        <a:stCxn id="122" idx="7"/>
                        <a:endCxn id="120"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F5FF3EC-6510-1951-CBDE-85DD5F832B16}"/>
                          </a:ext>
                        </a:extLst>
                      </p:cNvPr>
                      <p:cNvCxnSpPr>
                        <a:cxnSpLocks/>
                        <a:stCxn id="124" idx="7"/>
                        <a:endCxn id="122"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D690D51-722E-76C9-9971-424D071C19A7}"/>
                          </a:ext>
                        </a:extLst>
                      </p:cNvPr>
                      <p:cNvCxnSpPr>
                        <a:stCxn id="123" idx="1"/>
                        <a:endCxn id="121" idx="5"/>
                      </p:cNvCxnSpPr>
                      <p:nvPr/>
                    </p:nvCxnSpPr>
                    <p:spPr>
                      <a:xfrm flipH="1" flipV="1">
                        <a:off x="3466012" y="3530286"/>
                        <a:ext cx="339371" cy="2904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7" name="Oval 116">
                      <a:extLst>
                        <a:ext uri="{FF2B5EF4-FFF2-40B4-BE49-F238E27FC236}">
                          <a16:creationId xmlns:a16="http://schemas.microsoft.com/office/drawing/2014/main" id="{ADA2723D-480A-2C58-5488-3C8AC507E2CC}"/>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18" name="Straight Connector 117">
                      <a:extLst>
                        <a:ext uri="{FF2B5EF4-FFF2-40B4-BE49-F238E27FC236}">
                          <a16:creationId xmlns:a16="http://schemas.microsoft.com/office/drawing/2014/main" id="{4E73F34D-46CD-AA2F-96A4-247276312068}"/>
                        </a:ext>
                      </a:extLst>
                    </p:cNvPr>
                    <p:cNvCxnSpPr>
                      <a:cxnSpLocks/>
                      <a:stCxn id="117" idx="0"/>
                      <a:endCxn id="120"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4" name="Oval 113">
                    <a:extLst>
                      <a:ext uri="{FF2B5EF4-FFF2-40B4-BE49-F238E27FC236}">
                        <a16:creationId xmlns:a16="http://schemas.microsoft.com/office/drawing/2014/main" id="{6DEACC50-E555-1571-4BAF-47772BEAFD0C}"/>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15" name="Straight Connector 114">
                    <a:extLst>
                      <a:ext uri="{FF2B5EF4-FFF2-40B4-BE49-F238E27FC236}">
                        <a16:creationId xmlns:a16="http://schemas.microsoft.com/office/drawing/2014/main" id="{DD29B1B7-9B5D-302C-CB36-06804A04BCEF}"/>
                      </a:ext>
                    </a:extLst>
                  </p:cNvPr>
                  <p:cNvCxnSpPr>
                    <a:cxnSpLocks/>
                    <a:stCxn id="114" idx="1"/>
                    <a:endCxn id="122"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1" name="Oval 110">
                  <a:extLst>
                    <a:ext uri="{FF2B5EF4-FFF2-40B4-BE49-F238E27FC236}">
                      <a16:creationId xmlns:a16="http://schemas.microsoft.com/office/drawing/2014/main" id="{7F59179B-37B9-D130-FE12-542CCDC3D10D}"/>
                    </a:ext>
                  </a:extLst>
                </p:cNvPr>
                <p:cNvSpPr/>
                <p:nvPr/>
              </p:nvSpPr>
              <p:spPr>
                <a:xfrm>
                  <a:off x="8746319" y="4164292"/>
                  <a:ext cx="612511" cy="612511"/>
                </a:xfrm>
                <a:prstGeom prst="ellipse">
                  <a:avLst/>
                </a:prstGeom>
                <a:solidFill>
                  <a:srgbClr val="FF85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cxnSp>
              <p:nvCxnSpPr>
                <p:cNvPr id="112" name="Straight Connector 111">
                  <a:extLst>
                    <a:ext uri="{FF2B5EF4-FFF2-40B4-BE49-F238E27FC236}">
                      <a16:creationId xmlns:a16="http://schemas.microsoft.com/office/drawing/2014/main" id="{B94BFF33-AF4E-51DA-410C-77704CC8A9D8}"/>
                    </a:ext>
                  </a:extLst>
                </p:cNvPr>
                <p:cNvCxnSpPr>
                  <a:cxnSpLocks/>
                  <a:stCxn id="111" idx="1"/>
                  <a:endCxn id="123" idx="5"/>
                </p:cNvCxnSpPr>
                <p:nvPr/>
              </p:nvCxnSpPr>
              <p:spPr>
                <a:xfrm flipH="1" flipV="1">
                  <a:off x="8448908" y="3921727"/>
                  <a:ext cx="387111" cy="332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Oval 107">
                <a:extLst>
                  <a:ext uri="{FF2B5EF4-FFF2-40B4-BE49-F238E27FC236}">
                    <a16:creationId xmlns:a16="http://schemas.microsoft.com/office/drawing/2014/main" id="{C607C7A6-7997-7982-F31F-D89C787968FE}"/>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109" name="Straight Connector 108">
                <a:extLst>
                  <a:ext uri="{FF2B5EF4-FFF2-40B4-BE49-F238E27FC236}">
                    <a16:creationId xmlns:a16="http://schemas.microsoft.com/office/drawing/2014/main" id="{ADAB1C9E-1961-181D-7C71-A59171318E86}"/>
                  </a:ext>
                </a:extLst>
              </p:cNvPr>
              <p:cNvCxnSpPr>
                <a:cxnSpLocks/>
                <a:stCxn id="108" idx="0"/>
                <a:endCxn id="121"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C5101F83-EFA2-1B38-8F0B-4FEFB92F61D6}"/>
                </a:ext>
              </a:extLst>
            </p:cNvPr>
            <p:cNvSpPr txBox="1"/>
            <p:nvPr/>
          </p:nvSpPr>
          <p:spPr>
            <a:xfrm>
              <a:off x="9553101" y="4592137"/>
              <a:ext cx="1100446" cy="369332"/>
            </a:xfrm>
            <a:prstGeom prst="rect">
              <a:avLst/>
            </a:prstGeom>
            <a:noFill/>
          </p:spPr>
          <p:txBody>
            <a:bodyPr wrap="square" rtlCol="0">
              <a:spAutoFit/>
            </a:bodyPr>
            <a:lstStyle/>
            <a:p>
              <a:r>
                <a:rPr lang="en-US" dirty="0">
                  <a:solidFill>
                    <a:srgbClr val="C00000"/>
                  </a:solidFill>
                </a:rPr>
                <a:t>Height=0</a:t>
              </a:r>
            </a:p>
          </p:txBody>
        </p:sp>
        <p:sp>
          <p:nvSpPr>
            <p:cNvPr id="4" name="TextBox 3">
              <a:extLst>
                <a:ext uri="{FF2B5EF4-FFF2-40B4-BE49-F238E27FC236}">
                  <a16:creationId xmlns:a16="http://schemas.microsoft.com/office/drawing/2014/main" id="{95FDA166-F4DA-538C-2157-BEA4D20340C3}"/>
                </a:ext>
              </a:extLst>
            </p:cNvPr>
            <p:cNvSpPr txBox="1"/>
            <p:nvPr/>
          </p:nvSpPr>
          <p:spPr>
            <a:xfrm>
              <a:off x="7074742" y="2410904"/>
              <a:ext cx="1100446" cy="369332"/>
            </a:xfrm>
            <a:prstGeom prst="rect">
              <a:avLst/>
            </a:prstGeom>
            <a:noFill/>
          </p:spPr>
          <p:txBody>
            <a:bodyPr wrap="square" rtlCol="0">
              <a:spAutoFit/>
            </a:bodyPr>
            <a:lstStyle/>
            <a:p>
              <a:r>
                <a:rPr lang="en-US" dirty="0">
                  <a:solidFill>
                    <a:srgbClr val="C00000"/>
                  </a:solidFill>
                </a:rPr>
                <a:t>Height=3</a:t>
              </a:r>
            </a:p>
          </p:txBody>
        </p:sp>
        <p:sp>
          <p:nvSpPr>
            <p:cNvPr id="7" name="TextBox 6">
              <a:extLst>
                <a:ext uri="{FF2B5EF4-FFF2-40B4-BE49-F238E27FC236}">
                  <a16:creationId xmlns:a16="http://schemas.microsoft.com/office/drawing/2014/main" id="{EE8C0801-6B7E-0A88-D8FB-F217BBB5DB23}"/>
                </a:ext>
              </a:extLst>
            </p:cNvPr>
            <p:cNvSpPr txBox="1"/>
            <p:nvPr/>
          </p:nvSpPr>
          <p:spPr>
            <a:xfrm>
              <a:off x="8873141" y="3877660"/>
              <a:ext cx="1100446" cy="369332"/>
            </a:xfrm>
            <a:prstGeom prst="rect">
              <a:avLst/>
            </a:prstGeom>
            <a:noFill/>
          </p:spPr>
          <p:txBody>
            <a:bodyPr wrap="square" rtlCol="0">
              <a:spAutoFit/>
            </a:bodyPr>
            <a:lstStyle/>
            <a:p>
              <a:r>
                <a:rPr lang="en-US" dirty="0">
                  <a:solidFill>
                    <a:srgbClr val="C00000"/>
                  </a:solidFill>
                </a:rPr>
                <a:t>Height=1</a:t>
              </a:r>
            </a:p>
          </p:txBody>
        </p:sp>
        <p:sp>
          <p:nvSpPr>
            <p:cNvPr id="8" name="TextBox 7">
              <a:extLst>
                <a:ext uri="{FF2B5EF4-FFF2-40B4-BE49-F238E27FC236}">
                  <a16:creationId xmlns:a16="http://schemas.microsoft.com/office/drawing/2014/main" id="{4B7D8E44-7EB4-A33A-F9EA-8B108F2418CA}"/>
                </a:ext>
              </a:extLst>
            </p:cNvPr>
            <p:cNvSpPr txBox="1"/>
            <p:nvPr/>
          </p:nvSpPr>
          <p:spPr>
            <a:xfrm>
              <a:off x="7815393" y="3091041"/>
              <a:ext cx="1100446" cy="369332"/>
            </a:xfrm>
            <a:prstGeom prst="rect">
              <a:avLst/>
            </a:prstGeom>
            <a:noFill/>
          </p:spPr>
          <p:txBody>
            <a:bodyPr wrap="square" rtlCol="0">
              <a:spAutoFit/>
            </a:bodyPr>
            <a:lstStyle/>
            <a:p>
              <a:r>
                <a:rPr lang="en-US" dirty="0">
                  <a:solidFill>
                    <a:srgbClr val="C00000"/>
                  </a:solidFill>
                </a:rPr>
                <a:t>Height=2</a:t>
              </a:r>
            </a:p>
          </p:txBody>
        </p:sp>
        <p:sp>
          <p:nvSpPr>
            <p:cNvPr id="9" name="TextBox 8">
              <a:extLst>
                <a:ext uri="{FF2B5EF4-FFF2-40B4-BE49-F238E27FC236}">
                  <a16:creationId xmlns:a16="http://schemas.microsoft.com/office/drawing/2014/main" id="{E29F935D-8FCB-C9C6-6084-E90B32462174}"/>
                </a:ext>
              </a:extLst>
            </p:cNvPr>
            <p:cNvSpPr txBox="1"/>
            <p:nvPr/>
          </p:nvSpPr>
          <p:spPr>
            <a:xfrm>
              <a:off x="5194203" y="2382407"/>
              <a:ext cx="1100446" cy="369332"/>
            </a:xfrm>
            <a:prstGeom prst="rect">
              <a:avLst/>
            </a:prstGeom>
            <a:noFill/>
          </p:spPr>
          <p:txBody>
            <a:bodyPr wrap="square" rtlCol="0">
              <a:spAutoFit/>
            </a:bodyPr>
            <a:lstStyle/>
            <a:p>
              <a:r>
                <a:rPr lang="en-US" dirty="0">
                  <a:solidFill>
                    <a:srgbClr val="C00000"/>
                  </a:solidFill>
                </a:rPr>
                <a:t>Height=2</a:t>
              </a:r>
            </a:p>
          </p:txBody>
        </p:sp>
        <p:sp>
          <p:nvSpPr>
            <p:cNvPr id="10" name="TextBox 9">
              <a:extLst>
                <a:ext uri="{FF2B5EF4-FFF2-40B4-BE49-F238E27FC236}">
                  <a16:creationId xmlns:a16="http://schemas.microsoft.com/office/drawing/2014/main" id="{D4AE2EA8-E504-9092-55E4-8046D8FA47CF}"/>
                </a:ext>
              </a:extLst>
            </p:cNvPr>
            <p:cNvSpPr txBox="1"/>
            <p:nvPr/>
          </p:nvSpPr>
          <p:spPr>
            <a:xfrm>
              <a:off x="7086257" y="4062326"/>
              <a:ext cx="1100446" cy="369332"/>
            </a:xfrm>
            <a:prstGeom prst="rect">
              <a:avLst/>
            </a:prstGeom>
            <a:noFill/>
          </p:spPr>
          <p:txBody>
            <a:bodyPr wrap="square" rtlCol="0">
              <a:spAutoFit/>
            </a:bodyPr>
            <a:lstStyle/>
            <a:p>
              <a:r>
                <a:rPr lang="en-US" dirty="0">
                  <a:solidFill>
                    <a:srgbClr val="C00000"/>
                  </a:solidFill>
                </a:rPr>
                <a:t>Height=-1</a:t>
              </a:r>
            </a:p>
          </p:txBody>
        </p:sp>
        <p:sp>
          <p:nvSpPr>
            <p:cNvPr id="11" name="TextBox 10">
              <a:extLst>
                <a:ext uri="{FF2B5EF4-FFF2-40B4-BE49-F238E27FC236}">
                  <a16:creationId xmlns:a16="http://schemas.microsoft.com/office/drawing/2014/main" id="{30270DE6-FAD8-CFC0-2460-A3C812CA98ED}"/>
                </a:ext>
              </a:extLst>
            </p:cNvPr>
            <p:cNvSpPr txBox="1"/>
            <p:nvPr/>
          </p:nvSpPr>
          <p:spPr>
            <a:xfrm>
              <a:off x="6380767" y="3182752"/>
              <a:ext cx="1100446" cy="369332"/>
            </a:xfrm>
            <a:prstGeom prst="rect">
              <a:avLst/>
            </a:prstGeom>
            <a:noFill/>
          </p:spPr>
          <p:txBody>
            <a:bodyPr wrap="square" rtlCol="0">
              <a:spAutoFit/>
            </a:bodyPr>
            <a:lstStyle/>
            <a:p>
              <a:r>
                <a:rPr lang="en-US" dirty="0">
                  <a:solidFill>
                    <a:srgbClr val="C00000"/>
                  </a:solidFill>
                </a:rPr>
                <a:t>Height=0</a:t>
              </a:r>
            </a:p>
          </p:txBody>
        </p:sp>
        <p:sp>
          <p:nvSpPr>
            <p:cNvPr id="12" name="TextBox 11">
              <a:extLst>
                <a:ext uri="{FF2B5EF4-FFF2-40B4-BE49-F238E27FC236}">
                  <a16:creationId xmlns:a16="http://schemas.microsoft.com/office/drawing/2014/main" id="{D8480E21-267E-1AD5-8880-CB90A23E9D3E}"/>
                </a:ext>
              </a:extLst>
            </p:cNvPr>
            <p:cNvSpPr txBox="1"/>
            <p:nvPr/>
          </p:nvSpPr>
          <p:spPr>
            <a:xfrm>
              <a:off x="7795519" y="4933442"/>
              <a:ext cx="1100446" cy="369332"/>
            </a:xfrm>
            <a:prstGeom prst="rect">
              <a:avLst/>
            </a:prstGeom>
            <a:noFill/>
          </p:spPr>
          <p:txBody>
            <a:bodyPr wrap="square" rtlCol="0">
              <a:spAutoFit/>
            </a:bodyPr>
            <a:lstStyle/>
            <a:p>
              <a:r>
                <a:rPr lang="en-US" dirty="0">
                  <a:solidFill>
                    <a:srgbClr val="C00000"/>
                  </a:solidFill>
                </a:rPr>
                <a:t>Height=-1</a:t>
              </a:r>
            </a:p>
          </p:txBody>
        </p:sp>
      </p:grpSp>
      <p:cxnSp>
        <p:nvCxnSpPr>
          <p:cNvPr id="22" name="Straight Connector 21">
            <a:extLst>
              <a:ext uri="{FF2B5EF4-FFF2-40B4-BE49-F238E27FC236}">
                <a16:creationId xmlns:a16="http://schemas.microsoft.com/office/drawing/2014/main" id="{AF495E84-E97E-CFEA-6CD0-D5D576D93682}"/>
              </a:ext>
              <a:ext uri="{C183D7F6-B498-43B3-948B-1728B52AA6E4}">
                <adec:decorative xmlns:adec="http://schemas.microsoft.com/office/drawing/2017/decorative" val="1"/>
              </a:ext>
            </a:extLst>
          </p:cNvPr>
          <p:cNvCxnSpPr>
            <a:cxnSpLocks/>
          </p:cNvCxnSpPr>
          <p:nvPr/>
        </p:nvCxnSpPr>
        <p:spPr>
          <a:xfrm flipV="1">
            <a:off x="8381402" y="4697252"/>
            <a:ext cx="392108" cy="366183"/>
          </a:xfrm>
          <a:prstGeom prst="line">
            <a:avLst/>
          </a:prstGeom>
          <a:ln>
            <a:solidFill>
              <a:schemeClr val="tx1">
                <a:alpha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ED103D-EAF2-A994-698C-E1FC84A5177E}"/>
              </a:ext>
              <a:ext uri="{C183D7F6-B498-43B3-948B-1728B52AA6E4}">
                <adec:decorative xmlns:adec="http://schemas.microsoft.com/office/drawing/2017/decorative" val="1"/>
              </a:ext>
            </a:extLst>
          </p:cNvPr>
          <p:cNvCxnSpPr>
            <a:cxnSpLocks/>
            <a:endCxn id="123" idx="3"/>
          </p:cNvCxnSpPr>
          <p:nvPr/>
        </p:nvCxnSpPr>
        <p:spPr>
          <a:xfrm flipV="1">
            <a:off x="7698768" y="3921727"/>
            <a:ext cx="205269" cy="242565"/>
          </a:xfrm>
          <a:prstGeom prst="line">
            <a:avLst/>
          </a:prstGeom>
          <a:ln>
            <a:solidFill>
              <a:schemeClr val="tx1">
                <a:alpha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7" name="Slide Number Placeholder 26">
            <a:extLst>
              <a:ext uri="{FF2B5EF4-FFF2-40B4-BE49-F238E27FC236}">
                <a16:creationId xmlns:a16="http://schemas.microsoft.com/office/drawing/2014/main" id="{166E559E-F9BD-D07C-9A34-635B8AF4E286}"/>
              </a:ext>
            </a:extLst>
          </p:cNvPr>
          <p:cNvSpPr>
            <a:spLocks noGrp="1"/>
          </p:cNvSpPr>
          <p:nvPr>
            <p:ph type="sldNum" sz="quarter" idx="12"/>
          </p:nvPr>
        </p:nvSpPr>
        <p:spPr/>
        <p:txBody>
          <a:bodyPr/>
          <a:lstStyle/>
          <a:p>
            <a:fld id="{A94D5A7D-FFFE-410B-BEE5-702232F4B148}" type="slidenum">
              <a:rPr lang="en-US" smtClean="0"/>
              <a:t>40</a:t>
            </a:fld>
            <a:endParaRPr lang="en-US"/>
          </a:p>
        </p:txBody>
      </p:sp>
    </p:spTree>
    <p:extLst>
      <p:ext uri="{BB962C8B-B14F-4D97-AF65-F5344CB8AC3E}">
        <p14:creationId xmlns:p14="http://schemas.microsoft.com/office/powerpoint/2010/main" val="3155482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Left Rotation Needed!</a:t>
            </a:r>
          </a:p>
        </p:txBody>
      </p:sp>
      <p:grpSp>
        <p:nvGrpSpPr>
          <p:cNvPr id="5" name="Group 4" descr="To balance the tree we will manipulate it so that the right subtree from 16's current position gets lifted up, while the left subtree gets dropped down. Since the right subtree has greater height than the left, this will have the effect of balancing the tree.&#10;&#10;We call this a left rotation.">
            <a:extLst>
              <a:ext uri="{FF2B5EF4-FFF2-40B4-BE49-F238E27FC236}">
                <a16:creationId xmlns:a16="http://schemas.microsoft.com/office/drawing/2014/main" id="{E998AE0B-E54A-8F62-6109-FA747323702F}"/>
              </a:ext>
            </a:extLst>
          </p:cNvPr>
          <p:cNvGrpSpPr/>
          <p:nvPr/>
        </p:nvGrpSpPr>
        <p:grpSpPr>
          <a:xfrm>
            <a:off x="4230263" y="2047599"/>
            <a:ext cx="5285982" cy="3370016"/>
            <a:chOff x="4230263" y="2047599"/>
            <a:chExt cx="5285982" cy="3370016"/>
          </a:xfrm>
        </p:grpSpPr>
        <p:sp>
          <p:nvSpPr>
            <p:cNvPr id="52" name="Oval 51">
              <a:extLst>
                <a:ext uri="{FF2B5EF4-FFF2-40B4-BE49-F238E27FC236}">
                  <a16:creationId xmlns:a16="http://schemas.microsoft.com/office/drawing/2014/main" id="{E10B0969-2DC8-E369-208A-DA6169430CAA}"/>
                </a:ext>
              </a:extLst>
            </p:cNvPr>
            <p:cNvSpPr/>
            <p:nvPr/>
          </p:nvSpPr>
          <p:spPr>
            <a:xfrm>
              <a:off x="8900553" y="480510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cxnSp>
          <p:nvCxnSpPr>
            <p:cNvPr id="53" name="Straight Connector 52">
              <a:extLst>
                <a:ext uri="{FF2B5EF4-FFF2-40B4-BE49-F238E27FC236}">
                  <a16:creationId xmlns:a16="http://schemas.microsoft.com/office/drawing/2014/main" id="{FBF52FE1-BD1F-28E9-967F-5676B0189442}"/>
                </a:ext>
              </a:extLst>
            </p:cNvPr>
            <p:cNvCxnSpPr>
              <a:cxnSpLocks/>
              <a:stCxn id="52" idx="1"/>
              <a:endCxn id="111" idx="5"/>
            </p:cNvCxnSpPr>
            <p:nvPr/>
          </p:nvCxnSpPr>
          <p:spPr>
            <a:xfrm flipH="1" flipV="1">
              <a:off x="8810853" y="4715404"/>
              <a:ext cx="179400" cy="179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231B4431-1959-3D11-4655-89732DFF56CB}"/>
                </a:ext>
              </a:extLst>
            </p:cNvPr>
            <p:cNvGrpSpPr/>
            <p:nvPr/>
          </p:nvGrpSpPr>
          <p:grpSpPr>
            <a:xfrm>
              <a:off x="4230263" y="2047599"/>
              <a:ext cx="4670290" cy="2762801"/>
              <a:chOff x="4230263" y="2047599"/>
              <a:chExt cx="4670290" cy="2762801"/>
            </a:xfrm>
          </p:grpSpPr>
          <p:grpSp>
            <p:nvGrpSpPr>
              <p:cNvPr id="107" name="Group 106">
                <a:extLst>
                  <a:ext uri="{FF2B5EF4-FFF2-40B4-BE49-F238E27FC236}">
                    <a16:creationId xmlns:a16="http://schemas.microsoft.com/office/drawing/2014/main" id="{1896F7C7-534A-BA83-2083-347AFDB97A18}"/>
                  </a:ext>
                </a:extLst>
              </p:cNvPr>
              <p:cNvGrpSpPr/>
              <p:nvPr/>
            </p:nvGrpSpPr>
            <p:grpSpPr>
              <a:xfrm>
                <a:off x="4230263" y="2047599"/>
                <a:ext cx="4670290" cy="2762801"/>
                <a:chOff x="4342023" y="2047599"/>
                <a:chExt cx="4670290" cy="2762801"/>
              </a:xfrm>
            </p:grpSpPr>
            <p:grpSp>
              <p:nvGrpSpPr>
                <p:cNvPr id="110" name="Group 109">
                  <a:extLst>
                    <a:ext uri="{FF2B5EF4-FFF2-40B4-BE49-F238E27FC236}">
                      <a16:creationId xmlns:a16="http://schemas.microsoft.com/office/drawing/2014/main" id="{5A1733A1-39DF-181D-8445-504416FEB180}"/>
                    </a:ext>
                  </a:extLst>
                </p:cNvPr>
                <p:cNvGrpSpPr/>
                <p:nvPr/>
              </p:nvGrpSpPr>
              <p:grpSpPr>
                <a:xfrm>
                  <a:off x="4342023" y="2047599"/>
                  <a:ext cx="4036614" cy="2762801"/>
                  <a:chOff x="8079280" y="365125"/>
                  <a:chExt cx="4036614" cy="2762801"/>
                </a:xfrm>
              </p:grpSpPr>
              <p:grpSp>
                <p:nvGrpSpPr>
                  <p:cNvPr id="113" name="Group 112">
                    <a:extLst>
                      <a:ext uri="{FF2B5EF4-FFF2-40B4-BE49-F238E27FC236}">
                        <a16:creationId xmlns:a16="http://schemas.microsoft.com/office/drawing/2014/main" id="{722102BA-7EB1-3CC8-6B87-3FCB4314BAE3}"/>
                      </a:ext>
                    </a:extLst>
                  </p:cNvPr>
                  <p:cNvGrpSpPr/>
                  <p:nvPr/>
                </p:nvGrpSpPr>
                <p:grpSpPr>
                  <a:xfrm>
                    <a:off x="8079280" y="365125"/>
                    <a:ext cx="4036614" cy="2762801"/>
                    <a:chOff x="5413263" y="1203158"/>
                    <a:chExt cx="4036614" cy="2762801"/>
                  </a:xfrm>
                </p:grpSpPr>
                <p:grpSp>
                  <p:nvGrpSpPr>
                    <p:cNvPr id="116" name="Group 115">
                      <a:extLst>
                        <a:ext uri="{FF2B5EF4-FFF2-40B4-BE49-F238E27FC236}">
                          <a16:creationId xmlns:a16="http://schemas.microsoft.com/office/drawing/2014/main" id="{40FE6087-5C60-8EFC-C759-F31170E270EB}"/>
                        </a:ext>
                      </a:extLst>
                    </p:cNvPr>
                    <p:cNvGrpSpPr/>
                    <p:nvPr/>
                  </p:nvGrpSpPr>
                  <p:grpSpPr>
                    <a:xfrm>
                      <a:off x="5413263" y="1203158"/>
                      <a:ext cx="4036614" cy="2762801"/>
                      <a:chOff x="131609" y="2379747"/>
                      <a:chExt cx="4036614" cy="2762801"/>
                    </a:xfrm>
                  </p:grpSpPr>
                  <p:sp>
                    <p:nvSpPr>
                      <p:cNvPr id="119" name="Oval 118">
                        <a:extLst>
                          <a:ext uri="{FF2B5EF4-FFF2-40B4-BE49-F238E27FC236}">
                            <a16:creationId xmlns:a16="http://schemas.microsoft.com/office/drawing/2014/main" id="{81A86D9D-A8BC-BEBB-ACF9-27675DAB402B}"/>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20" name="Oval 119">
                        <a:extLst>
                          <a:ext uri="{FF2B5EF4-FFF2-40B4-BE49-F238E27FC236}">
                            <a16:creationId xmlns:a16="http://schemas.microsoft.com/office/drawing/2014/main" id="{A57F424B-C58D-2697-834B-452478446D99}"/>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21" name="Oval 120">
                        <a:extLst>
                          <a:ext uri="{FF2B5EF4-FFF2-40B4-BE49-F238E27FC236}">
                            <a16:creationId xmlns:a16="http://schemas.microsoft.com/office/drawing/2014/main" id="{EFCBFD94-EE5F-3AF9-39E0-B4B10543E883}"/>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22" name="Oval 121">
                        <a:extLst>
                          <a:ext uri="{FF2B5EF4-FFF2-40B4-BE49-F238E27FC236}">
                            <a16:creationId xmlns:a16="http://schemas.microsoft.com/office/drawing/2014/main" id="{D3A23E20-3CB0-87BC-0099-DC459E7A00D1}"/>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23" name="Oval 122">
                        <a:extLst>
                          <a:ext uri="{FF2B5EF4-FFF2-40B4-BE49-F238E27FC236}">
                            <a16:creationId xmlns:a16="http://schemas.microsoft.com/office/drawing/2014/main" id="{8DD9A857-00C8-54C7-1978-1A88523D9CA5}"/>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24" name="Oval 123">
                        <a:extLst>
                          <a:ext uri="{FF2B5EF4-FFF2-40B4-BE49-F238E27FC236}">
                            <a16:creationId xmlns:a16="http://schemas.microsoft.com/office/drawing/2014/main" id="{53A96E6E-A6B1-7011-C366-6002F1661992}"/>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25" name="Straight Connector 124">
                        <a:extLst>
                          <a:ext uri="{FF2B5EF4-FFF2-40B4-BE49-F238E27FC236}">
                            <a16:creationId xmlns:a16="http://schemas.microsoft.com/office/drawing/2014/main" id="{2671A4FC-C97C-8D2A-9E81-C0F57BD1E072}"/>
                          </a:ext>
                        </a:extLst>
                      </p:cNvPr>
                      <p:cNvCxnSpPr>
                        <a:cxnSpLocks/>
                        <a:stCxn id="119" idx="3"/>
                        <a:endCxn id="120"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8E43C2C-053B-2FFA-A3C0-95EF3D43DEEA}"/>
                          </a:ext>
                        </a:extLst>
                      </p:cNvPr>
                      <p:cNvCxnSpPr>
                        <a:cxnSpLocks/>
                        <a:stCxn id="119" idx="5"/>
                        <a:endCxn id="121"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4483605-8E24-A998-E0BA-7F7BC322B54D}"/>
                          </a:ext>
                        </a:extLst>
                      </p:cNvPr>
                      <p:cNvCxnSpPr>
                        <a:stCxn id="122" idx="7"/>
                        <a:endCxn id="120"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7EA3640-F0AB-3515-A0ED-7F01750FF9CF}"/>
                          </a:ext>
                        </a:extLst>
                      </p:cNvPr>
                      <p:cNvCxnSpPr>
                        <a:cxnSpLocks/>
                        <a:stCxn id="124" idx="7"/>
                        <a:endCxn id="122"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43CC303-32F1-6884-6C24-F7F185458274}"/>
                          </a:ext>
                        </a:extLst>
                      </p:cNvPr>
                      <p:cNvCxnSpPr>
                        <a:stCxn id="123" idx="1"/>
                        <a:endCxn id="121"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7" name="Oval 116">
                      <a:extLst>
                        <a:ext uri="{FF2B5EF4-FFF2-40B4-BE49-F238E27FC236}">
                          <a16:creationId xmlns:a16="http://schemas.microsoft.com/office/drawing/2014/main" id="{8BA96AB7-84DA-A8F0-5521-204310BFF733}"/>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18" name="Straight Connector 117">
                      <a:extLst>
                        <a:ext uri="{FF2B5EF4-FFF2-40B4-BE49-F238E27FC236}">
                          <a16:creationId xmlns:a16="http://schemas.microsoft.com/office/drawing/2014/main" id="{ECAA481E-776D-9B89-B8FD-403378272D14}"/>
                        </a:ext>
                      </a:extLst>
                    </p:cNvPr>
                    <p:cNvCxnSpPr>
                      <a:cxnSpLocks/>
                      <a:stCxn id="117" idx="0"/>
                      <a:endCxn id="120"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4" name="Oval 113">
                    <a:extLst>
                      <a:ext uri="{FF2B5EF4-FFF2-40B4-BE49-F238E27FC236}">
                        <a16:creationId xmlns:a16="http://schemas.microsoft.com/office/drawing/2014/main" id="{A3302FBF-673C-34CF-7EC7-65E7FC047B38}"/>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15" name="Straight Connector 114">
                    <a:extLst>
                      <a:ext uri="{FF2B5EF4-FFF2-40B4-BE49-F238E27FC236}">
                        <a16:creationId xmlns:a16="http://schemas.microsoft.com/office/drawing/2014/main" id="{92304523-CC16-84B8-325C-4329D7B2AF56}"/>
                      </a:ext>
                    </a:extLst>
                  </p:cNvPr>
                  <p:cNvCxnSpPr>
                    <a:cxnSpLocks/>
                    <a:stCxn id="114" idx="1"/>
                    <a:endCxn id="122"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1" name="Oval 110">
                  <a:extLst>
                    <a:ext uri="{FF2B5EF4-FFF2-40B4-BE49-F238E27FC236}">
                      <a16:creationId xmlns:a16="http://schemas.microsoft.com/office/drawing/2014/main" id="{F99CA63D-421D-0FEC-0398-481D99062410}"/>
                    </a:ext>
                  </a:extLst>
                </p:cNvPr>
                <p:cNvSpPr/>
                <p:nvPr/>
              </p:nvSpPr>
              <p:spPr>
                <a:xfrm>
                  <a:off x="8399802"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cxnSp>
              <p:nvCxnSpPr>
                <p:cNvPr id="112" name="Straight Connector 111">
                  <a:extLst>
                    <a:ext uri="{FF2B5EF4-FFF2-40B4-BE49-F238E27FC236}">
                      <a16:creationId xmlns:a16="http://schemas.microsoft.com/office/drawing/2014/main" id="{9562526B-32DD-4639-8BFB-3BE6AD2C2AF6}"/>
                    </a:ext>
                  </a:extLst>
                </p:cNvPr>
                <p:cNvCxnSpPr>
                  <a:cxnSpLocks/>
                  <a:stCxn id="111" idx="1"/>
                  <a:endCxn id="123" idx="5"/>
                </p:cNvCxnSpPr>
                <p:nvPr/>
              </p:nvCxnSpPr>
              <p:spPr>
                <a:xfrm flipH="1" flipV="1">
                  <a:off x="8288937" y="3888218"/>
                  <a:ext cx="200565" cy="394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Oval 107">
                <a:extLst>
                  <a:ext uri="{FF2B5EF4-FFF2-40B4-BE49-F238E27FC236}">
                    <a16:creationId xmlns:a16="http://schemas.microsoft.com/office/drawing/2014/main" id="{EC321388-EEEE-EAFE-94E4-295071FEF5FB}"/>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109" name="Straight Connector 108">
                <a:extLst>
                  <a:ext uri="{FF2B5EF4-FFF2-40B4-BE49-F238E27FC236}">
                    <a16:creationId xmlns:a16="http://schemas.microsoft.com/office/drawing/2014/main" id="{A7C393D2-AA50-0F70-D168-B8CB09AF8565}"/>
                  </a:ext>
                </a:extLst>
              </p:cNvPr>
              <p:cNvCxnSpPr>
                <a:cxnSpLocks/>
                <a:stCxn id="108" idx="0"/>
                <a:endCxn id="121"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Arrow: Circular 28">
              <a:extLst>
                <a:ext uri="{FF2B5EF4-FFF2-40B4-BE49-F238E27FC236}">
                  <a16:creationId xmlns:a16="http://schemas.microsoft.com/office/drawing/2014/main" id="{2DFE5A13-2615-2C1A-4922-C60FF284B30E}"/>
                </a:ext>
              </a:extLst>
            </p:cNvPr>
            <p:cNvSpPr/>
            <p:nvPr/>
          </p:nvSpPr>
          <p:spPr>
            <a:xfrm flipH="1">
              <a:off x="7187861" y="2924063"/>
              <a:ext cx="1639005" cy="1919157"/>
            </a:xfrm>
            <a:prstGeom prst="circular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52A30ECD-B9C9-E93F-1139-AF0403EEE33F}"/>
                </a:ext>
              </a:extLst>
            </p:cNvPr>
            <p:cNvSpPr txBox="1"/>
            <p:nvPr/>
          </p:nvSpPr>
          <p:spPr>
            <a:xfrm>
              <a:off x="8415799" y="3918227"/>
              <a:ext cx="1100446" cy="369332"/>
            </a:xfrm>
            <a:prstGeom prst="rect">
              <a:avLst/>
            </a:prstGeom>
            <a:noFill/>
          </p:spPr>
          <p:txBody>
            <a:bodyPr wrap="square" rtlCol="0">
              <a:spAutoFit/>
            </a:bodyPr>
            <a:lstStyle/>
            <a:p>
              <a:r>
                <a:rPr lang="en-US" dirty="0">
                  <a:solidFill>
                    <a:srgbClr val="C00000"/>
                  </a:solidFill>
                </a:rPr>
                <a:t>Height=1</a:t>
              </a:r>
            </a:p>
          </p:txBody>
        </p:sp>
        <p:sp>
          <p:nvSpPr>
            <p:cNvPr id="4" name="TextBox 3">
              <a:extLst>
                <a:ext uri="{FF2B5EF4-FFF2-40B4-BE49-F238E27FC236}">
                  <a16:creationId xmlns:a16="http://schemas.microsoft.com/office/drawing/2014/main" id="{878B8008-9A6D-428A-5A9E-1D4F6C3150A5}"/>
                </a:ext>
              </a:extLst>
            </p:cNvPr>
            <p:cNvSpPr txBox="1"/>
            <p:nvPr/>
          </p:nvSpPr>
          <p:spPr>
            <a:xfrm>
              <a:off x="7021299" y="4157292"/>
              <a:ext cx="1100446" cy="369332"/>
            </a:xfrm>
            <a:prstGeom prst="rect">
              <a:avLst/>
            </a:prstGeom>
            <a:noFill/>
          </p:spPr>
          <p:txBody>
            <a:bodyPr wrap="square" rtlCol="0">
              <a:spAutoFit/>
            </a:bodyPr>
            <a:lstStyle/>
            <a:p>
              <a:r>
                <a:rPr lang="en-US" dirty="0">
                  <a:solidFill>
                    <a:srgbClr val="C00000"/>
                  </a:solidFill>
                </a:rPr>
                <a:t>Height=-1</a:t>
              </a:r>
            </a:p>
          </p:txBody>
        </p:sp>
      </p:grpSp>
      <p:sp>
        <p:nvSpPr>
          <p:cNvPr id="30" name="TextBox 29">
            <a:extLst>
              <a:ext uri="{FF2B5EF4-FFF2-40B4-BE49-F238E27FC236}">
                <a16:creationId xmlns:a16="http://schemas.microsoft.com/office/drawing/2014/main" id="{7648F3C6-8527-ECD6-3799-58D47DA49C8A}"/>
              </a:ext>
            </a:extLst>
          </p:cNvPr>
          <p:cNvSpPr txBox="1"/>
          <p:nvPr/>
        </p:nvSpPr>
        <p:spPr>
          <a:xfrm>
            <a:off x="7348110" y="1696358"/>
            <a:ext cx="4984542" cy="923330"/>
          </a:xfrm>
          <a:prstGeom prst="rect">
            <a:avLst/>
          </a:prstGeom>
          <a:noFill/>
        </p:spPr>
        <p:txBody>
          <a:bodyPr wrap="square" rtlCol="0">
            <a:spAutoFit/>
          </a:bodyPr>
          <a:lstStyle/>
          <a:p>
            <a:r>
              <a:rPr lang="en-US" dirty="0">
                <a:solidFill>
                  <a:srgbClr val="FF0000"/>
                </a:solidFill>
              </a:rPr>
              <a:t>Solution: </a:t>
            </a:r>
          </a:p>
          <a:p>
            <a:r>
              <a:rPr lang="en-US" dirty="0">
                <a:solidFill>
                  <a:srgbClr val="FF0000"/>
                </a:solidFill>
              </a:rPr>
              <a:t>Take the subtree starting with the problem node,</a:t>
            </a:r>
          </a:p>
          <a:p>
            <a:r>
              <a:rPr lang="en-US" dirty="0">
                <a:solidFill>
                  <a:srgbClr val="FF0000"/>
                </a:solidFill>
              </a:rPr>
              <a:t>“Rotate” that tree to the left</a:t>
            </a:r>
          </a:p>
        </p:txBody>
      </p:sp>
      <p:sp>
        <p:nvSpPr>
          <p:cNvPr id="6" name="Slide Number Placeholder 5">
            <a:extLst>
              <a:ext uri="{FF2B5EF4-FFF2-40B4-BE49-F238E27FC236}">
                <a16:creationId xmlns:a16="http://schemas.microsoft.com/office/drawing/2014/main" id="{82F244A4-2672-C9A1-C0A0-C63B0DEC628D}"/>
              </a:ext>
            </a:extLst>
          </p:cNvPr>
          <p:cNvSpPr>
            <a:spLocks noGrp="1"/>
          </p:cNvSpPr>
          <p:nvPr>
            <p:ph type="sldNum" sz="quarter" idx="12"/>
          </p:nvPr>
        </p:nvSpPr>
        <p:spPr/>
        <p:txBody>
          <a:bodyPr/>
          <a:lstStyle/>
          <a:p>
            <a:fld id="{A94D5A7D-FFFE-410B-BEE5-702232F4B148}" type="slidenum">
              <a:rPr lang="en-US" smtClean="0"/>
              <a:t>41</a:t>
            </a:fld>
            <a:endParaRPr lang="en-US"/>
          </a:p>
        </p:txBody>
      </p:sp>
    </p:spTree>
    <p:extLst>
      <p:ext uri="{BB962C8B-B14F-4D97-AF65-F5344CB8AC3E}">
        <p14:creationId xmlns:p14="http://schemas.microsoft.com/office/powerpoint/2010/main" val="2945533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Inserting 20, Left rotation process</a:t>
            </a:r>
          </a:p>
        </p:txBody>
      </p:sp>
      <p:grpSp>
        <p:nvGrpSpPr>
          <p:cNvPr id="5" name="Group 4" descr="To balance the tree we will manipulate it so that the right subtree from 16's current position gets lifted up, while the left subtree gets dropped down. Since the right subtree has greater height than the left, this will have the effect of balancing the tree.&#10;&#10;We call this a left rotation.">
            <a:extLst>
              <a:ext uri="{FF2B5EF4-FFF2-40B4-BE49-F238E27FC236}">
                <a16:creationId xmlns:a16="http://schemas.microsoft.com/office/drawing/2014/main" id="{E998AE0B-E54A-8F62-6109-FA747323702F}"/>
              </a:ext>
            </a:extLst>
          </p:cNvPr>
          <p:cNvGrpSpPr/>
          <p:nvPr/>
        </p:nvGrpSpPr>
        <p:grpSpPr>
          <a:xfrm>
            <a:off x="145943" y="2102889"/>
            <a:ext cx="5285982" cy="3406251"/>
            <a:chOff x="4230263" y="2047599"/>
            <a:chExt cx="5285982" cy="3406251"/>
          </a:xfrm>
        </p:grpSpPr>
        <p:sp>
          <p:nvSpPr>
            <p:cNvPr id="52" name="Oval 51">
              <a:extLst>
                <a:ext uri="{FF2B5EF4-FFF2-40B4-BE49-F238E27FC236}">
                  <a16:creationId xmlns:a16="http://schemas.microsoft.com/office/drawing/2014/main" id="{E10B0969-2DC8-E369-208A-DA6169430CAA}"/>
                </a:ext>
              </a:extLst>
            </p:cNvPr>
            <p:cNvSpPr/>
            <p:nvPr/>
          </p:nvSpPr>
          <p:spPr>
            <a:xfrm>
              <a:off x="8799025" y="484133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cxnSp>
          <p:nvCxnSpPr>
            <p:cNvPr id="53" name="Straight Connector 52">
              <a:extLst>
                <a:ext uri="{FF2B5EF4-FFF2-40B4-BE49-F238E27FC236}">
                  <a16:creationId xmlns:a16="http://schemas.microsoft.com/office/drawing/2014/main" id="{FBF52FE1-BD1F-28E9-967F-5676B0189442}"/>
                </a:ext>
              </a:extLst>
            </p:cNvPr>
            <p:cNvCxnSpPr>
              <a:cxnSpLocks/>
              <a:stCxn id="52" idx="1"/>
              <a:endCxn id="111" idx="5"/>
            </p:cNvCxnSpPr>
            <p:nvPr/>
          </p:nvCxnSpPr>
          <p:spPr>
            <a:xfrm flipH="1" flipV="1">
              <a:off x="8810853" y="4715404"/>
              <a:ext cx="77872" cy="2156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231B4431-1959-3D11-4655-89732DFF56CB}"/>
                </a:ext>
              </a:extLst>
            </p:cNvPr>
            <p:cNvGrpSpPr/>
            <p:nvPr/>
          </p:nvGrpSpPr>
          <p:grpSpPr>
            <a:xfrm>
              <a:off x="4230263" y="2047599"/>
              <a:ext cx="4670290" cy="2762801"/>
              <a:chOff x="4230263" y="2047599"/>
              <a:chExt cx="4670290" cy="2762801"/>
            </a:xfrm>
          </p:grpSpPr>
          <p:grpSp>
            <p:nvGrpSpPr>
              <p:cNvPr id="107" name="Group 106">
                <a:extLst>
                  <a:ext uri="{FF2B5EF4-FFF2-40B4-BE49-F238E27FC236}">
                    <a16:creationId xmlns:a16="http://schemas.microsoft.com/office/drawing/2014/main" id="{1896F7C7-534A-BA83-2083-347AFDB97A18}"/>
                  </a:ext>
                </a:extLst>
              </p:cNvPr>
              <p:cNvGrpSpPr/>
              <p:nvPr/>
            </p:nvGrpSpPr>
            <p:grpSpPr>
              <a:xfrm>
                <a:off x="4230263" y="2047599"/>
                <a:ext cx="4670290" cy="2762801"/>
                <a:chOff x="4342023" y="2047599"/>
                <a:chExt cx="4670290" cy="2762801"/>
              </a:xfrm>
            </p:grpSpPr>
            <p:grpSp>
              <p:nvGrpSpPr>
                <p:cNvPr id="110" name="Group 109">
                  <a:extLst>
                    <a:ext uri="{FF2B5EF4-FFF2-40B4-BE49-F238E27FC236}">
                      <a16:creationId xmlns:a16="http://schemas.microsoft.com/office/drawing/2014/main" id="{5A1733A1-39DF-181D-8445-504416FEB180}"/>
                    </a:ext>
                  </a:extLst>
                </p:cNvPr>
                <p:cNvGrpSpPr/>
                <p:nvPr/>
              </p:nvGrpSpPr>
              <p:grpSpPr>
                <a:xfrm>
                  <a:off x="4342023" y="2047599"/>
                  <a:ext cx="4036614" cy="2762801"/>
                  <a:chOff x="8079280" y="365125"/>
                  <a:chExt cx="4036614" cy="2762801"/>
                </a:xfrm>
              </p:grpSpPr>
              <p:grpSp>
                <p:nvGrpSpPr>
                  <p:cNvPr id="113" name="Group 112">
                    <a:extLst>
                      <a:ext uri="{FF2B5EF4-FFF2-40B4-BE49-F238E27FC236}">
                        <a16:creationId xmlns:a16="http://schemas.microsoft.com/office/drawing/2014/main" id="{722102BA-7EB1-3CC8-6B87-3FCB4314BAE3}"/>
                      </a:ext>
                    </a:extLst>
                  </p:cNvPr>
                  <p:cNvGrpSpPr/>
                  <p:nvPr/>
                </p:nvGrpSpPr>
                <p:grpSpPr>
                  <a:xfrm>
                    <a:off x="8079280" y="365125"/>
                    <a:ext cx="4036614" cy="2762801"/>
                    <a:chOff x="5413263" y="1203158"/>
                    <a:chExt cx="4036614" cy="2762801"/>
                  </a:xfrm>
                </p:grpSpPr>
                <p:grpSp>
                  <p:nvGrpSpPr>
                    <p:cNvPr id="116" name="Group 115">
                      <a:extLst>
                        <a:ext uri="{FF2B5EF4-FFF2-40B4-BE49-F238E27FC236}">
                          <a16:creationId xmlns:a16="http://schemas.microsoft.com/office/drawing/2014/main" id="{40FE6087-5C60-8EFC-C759-F31170E270EB}"/>
                        </a:ext>
                      </a:extLst>
                    </p:cNvPr>
                    <p:cNvGrpSpPr/>
                    <p:nvPr/>
                  </p:nvGrpSpPr>
                  <p:grpSpPr>
                    <a:xfrm>
                      <a:off x="5413263" y="1203158"/>
                      <a:ext cx="4036614" cy="2762801"/>
                      <a:chOff x="131609" y="2379747"/>
                      <a:chExt cx="4036614" cy="2762801"/>
                    </a:xfrm>
                  </p:grpSpPr>
                  <p:sp>
                    <p:nvSpPr>
                      <p:cNvPr id="119" name="Oval 118">
                        <a:extLst>
                          <a:ext uri="{FF2B5EF4-FFF2-40B4-BE49-F238E27FC236}">
                            <a16:creationId xmlns:a16="http://schemas.microsoft.com/office/drawing/2014/main" id="{81A86D9D-A8BC-BEBB-ACF9-27675DAB402B}"/>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20" name="Oval 119">
                        <a:extLst>
                          <a:ext uri="{FF2B5EF4-FFF2-40B4-BE49-F238E27FC236}">
                            <a16:creationId xmlns:a16="http://schemas.microsoft.com/office/drawing/2014/main" id="{A57F424B-C58D-2697-834B-452478446D99}"/>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21" name="Oval 120">
                        <a:extLst>
                          <a:ext uri="{FF2B5EF4-FFF2-40B4-BE49-F238E27FC236}">
                            <a16:creationId xmlns:a16="http://schemas.microsoft.com/office/drawing/2014/main" id="{EFCBFD94-EE5F-3AF9-39E0-B4B10543E883}"/>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22" name="Oval 121">
                        <a:extLst>
                          <a:ext uri="{FF2B5EF4-FFF2-40B4-BE49-F238E27FC236}">
                            <a16:creationId xmlns:a16="http://schemas.microsoft.com/office/drawing/2014/main" id="{D3A23E20-3CB0-87BC-0099-DC459E7A00D1}"/>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23" name="Oval 122">
                        <a:extLst>
                          <a:ext uri="{FF2B5EF4-FFF2-40B4-BE49-F238E27FC236}">
                            <a16:creationId xmlns:a16="http://schemas.microsoft.com/office/drawing/2014/main" id="{8DD9A857-00C8-54C7-1978-1A88523D9CA5}"/>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sp>
                    <p:nvSpPr>
                      <p:cNvPr id="124" name="Oval 123">
                        <a:extLst>
                          <a:ext uri="{FF2B5EF4-FFF2-40B4-BE49-F238E27FC236}">
                            <a16:creationId xmlns:a16="http://schemas.microsoft.com/office/drawing/2014/main" id="{53A96E6E-A6B1-7011-C366-6002F1661992}"/>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125" name="Straight Connector 124">
                        <a:extLst>
                          <a:ext uri="{FF2B5EF4-FFF2-40B4-BE49-F238E27FC236}">
                            <a16:creationId xmlns:a16="http://schemas.microsoft.com/office/drawing/2014/main" id="{2671A4FC-C97C-8D2A-9E81-C0F57BD1E072}"/>
                          </a:ext>
                        </a:extLst>
                      </p:cNvPr>
                      <p:cNvCxnSpPr>
                        <a:cxnSpLocks/>
                        <a:stCxn id="119" idx="3"/>
                        <a:endCxn id="120"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8E43C2C-053B-2FFA-A3C0-95EF3D43DEEA}"/>
                          </a:ext>
                        </a:extLst>
                      </p:cNvPr>
                      <p:cNvCxnSpPr>
                        <a:cxnSpLocks/>
                        <a:stCxn id="119" idx="5"/>
                        <a:endCxn id="121"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D4483605-8E24-A998-E0BA-7F7BC322B54D}"/>
                          </a:ext>
                        </a:extLst>
                      </p:cNvPr>
                      <p:cNvCxnSpPr>
                        <a:stCxn id="122" idx="7"/>
                        <a:endCxn id="120"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7EA3640-F0AB-3515-A0ED-7F01750FF9CF}"/>
                          </a:ext>
                        </a:extLst>
                      </p:cNvPr>
                      <p:cNvCxnSpPr>
                        <a:cxnSpLocks/>
                        <a:stCxn id="124" idx="7"/>
                        <a:endCxn id="122"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43CC303-32F1-6884-6C24-F7F185458274}"/>
                          </a:ext>
                        </a:extLst>
                      </p:cNvPr>
                      <p:cNvCxnSpPr>
                        <a:stCxn id="123" idx="1"/>
                        <a:endCxn id="121"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7" name="Oval 116">
                      <a:extLst>
                        <a:ext uri="{FF2B5EF4-FFF2-40B4-BE49-F238E27FC236}">
                          <a16:creationId xmlns:a16="http://schemas.microsoft.com/office/drawing/2014/main" id="{8BA96AB7-84DA-A8F0-5521-204310BFF733}"/>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18" name="Straight Connector 117">
                      <a:extLst>
                        <a:ext uri="{FF2B5EF4-FFF2-40B4-BE49-F238E27FC236}">
                          <a16:creationId xmlns:a16="http://schemas.microsoft.com/office/drawing/2014/main" id="{ECAA481E-776D-9B89-B8FD-403378272D14}"/>
                        </a:ext>
                      </a:extLst>
                    </p:cNvPr>
                    <p:cNvCxnSpPr>
                      <a:cxnSpLocks/>
                      <a:stCxn id="117" idx="0"/>
                      <a:endCxn id="120"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4" name="Oval 113">
                    <a:extLst>
                      <a:ext uri="{FF2B5EF4-FFF2-40B4-BE49-F238E27FC236}">
                        <a16:creationId xmlns:a16="http://schemas.microsoft.com/office/drawing/2014/main" id="{A3302FBF-673C-34CF-7EC7-65E7FC047B38}"/>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15" name="Straight Connector 114">
                    <a:extLst>
                      <a:ext uri="{FF2B5EF4-FFF2-40B4-BE49-F238E27FC236}">
                        <a16:creationId xmlns:a16="http://schemas.microsoft.com/office/drawing/2014/main" id="{92304523-CC16-84B8-325C-4329D7B2AF56}"/>
                      </a:ext>
                    </a:extLst>
                  </p:cNvPr>
                  <p:cNvCxnSpPr>
                    <a:cxnSpLocks/>
                    <a:stCxn id="114" idx="1"/>
                    <a:endCxn id="122"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1" name="Oval 110">
                  <a:extLst>
                    <a:ext uri="{FF2B5EF4-FFF2-40B4-BE49-F238E27FC236}">
                      <a16:creationId xmlns:a16="http://schemas.microsoft.com/office/drawing/2014/main" id="{F99CA63D-421D-0FEC-0398-481D99062410}"/>
                    </a:ext>
                  </a:extLst>
                </p:cNvPr>
                <p:cNvSpPr/>
                <p:nvPr/>
              </p:nvSpPr>
              <p:spPr>
                <a:xfrm>
                  <a:off x="8399802"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cxnSp>
              <p:nvCxnSpPr>
                <p:cNvPr id="112" name="Straight Connector 111">
                  <a:extLst>
                    <a:ext uri="{FF2B5EF4-FFF2-40B4-BE49-F238E27FC236}">
                      <a16:creationId xmlns:a16="http://schemas.microsoft.com/office/drawing/2014/main" id="{9562526B-32DD-4639-8BFB-3BE6AD2C2AF6}"/>
                    </a:ext>
                  </a:extLst>
                </p:cNvPr>
                <p:cNvCxnSpPr>
                  <a:cxnSpLocks/>
                  <a:stCxn id="111" idx="1"/>
                  <a:endCxn id="123" idx="5"/>
                </p:cNvCxnSpPr>
                <p:nvPr/>
              </p:nvCxnSpPr>
              <p:spPr>
                <a:xfrm flipH="1" flipV="1">
                  <a:off x="8288937" y="3888218"/>
                  <a:ext cx="200565" cy="394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Oval 107">
                <a:extLst>
                  <a:ext uri="{FF2B5EF4-FFF2-40B4-BE49-F238E27FC236}">
                    <a16:creationId xmlns:a16="http://schemas.microsoft.com/office/drawing/2014/main" id="{EC321388-EEEE-EAFE-94E4-295071FEF5FB}"/>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109" name="Straight Connector 108">
                <a:extLst>
                  <a:ext uri="{FF2B5EF4-FFF2-40B4-BE49-F238E27FC236}">
                    <a16:creationId xmlns:a16="http://schemas.microsoft.com/office/drawing/2014/main" id="{A7C393D2-AA50-0F70-D168-B8CB09AF8565}"/>
                  </a:ext>
                </a:extLst>
              </p:cNvPr>
              <p:cNvCxnSpPr>
                <a:cxnSpLocks/>
                <a:stCxn id="108" idx="0"/>
                <a:endCxn id="121"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Arrow: Circular 28">
              <a:extLst>
                <a:ext uri="{FF2B5EF4-FFF2-40B4-BE49-F238E27FC236}">
                  <a16:creationId xmlns:a16="http://schemas.microsoft.com/office/drawing/2014/main" id="{2DFE5A13-2615-2C1A-4922-C60FF284B30E}"/>
                </a:ext>
              </a:extLst>
            </p:cNvPr>
            <p:cNvSpPr/>
            <p:nvPr/>
          </p:nvSpPr>
          <p:spPr>
            <a:xfrm flipH="1">
              <a:off x="7187861" y="2924063"/>
              <a:ext cx="1639005" cy="1919157"/>
            </a:xfrm>
            <a:prstGeom prst="circular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52A30ECD-B9C9-E93F-1139-AF0403EEE33F}"/>
                </a:ext>
              </a:extLst>
            </p:cNvPr>
            <p:cNvSpPr txBox="1"/>
            <p:nvPr/>
          </p:nvSpPr>
          <p:spPr>
            <a:xfrm>
              <a:off x="8415799" y="3918227"/>
              <a:ext cx="1100446" cy="369332"/>
            </a:xfrm>
            <a:prstGeom prst="rect">
              <a:avLst/>
            </a:prstGeom>
            <a:noFill/>
          </p:spPr>
          <p:txBody>
            <a:bodyPr wrap="square" rtlCol="0">
              <a:spAutoFit/>
            </a:bodyPr>
            <a:lstStyle/>
            <a:p>
              <a:r>
                <a:rPr lang="en-US" dirty="0">
                  <a:solidFill>
                    <a:srgbClr val="C00000"/>
                  </a:solidFill>
                </a:rPr>
                <a:t>Height=1</a:t>
              </a:r>
            </a:p>
          </p:txBody>
        </p:sp>
        <p:sp>
          <p:nvSpPr>
            <p:cNvPr id="4" name="TextBox 3">
              <a:extLst>
                <a:ext uri="{FF2B5EF4-FFF2-40B4-BE49-F238E27FC236}">
                  <a16:creationId xmlns:a16="http://schemas.microsoft.com/office/drawing/2014/main" id="{878B8008-9A6D-428A-5A9E-1D4F6C3150A5}"/>
                </a:ext>
              </a:extLst>
            </p:cNvPr>
            <p:cNvSpPr txBox="1"/>
            <p:nvPr/>
          </p:nvSpPr>
          <p:spPr>
            <a:xfrm>
              <a:off x="7021299" y="4157292"/>
              <a:ext cx="1100446" cy="369332"/>
            </a:xfrm>
            <a:prstGeom prst="rect">
              <a:avLst/>
            </a:prstGeom>
            <a:noFill/>
          </p:spPr>
          <p:txBody>
            <a:bodyPr wrap="square" rtlCol="0">
              <a:spAutoFit/>
            </a:bodyPr>
            <a:lstStyle/>
            <a:p>
              <a:r>
                <a:rPr lang="en-US" dirty="0">
                  <a:solidFill>
                    <a:srgbClr val="C00000"/>
                  </a:solidFill>
                </a:rPr>
                <a:t>Height=-1</a:t>
              </a:r>
            </a:p>
          </p:txBody>
        </p:sp>
      </p:grpSp>
      <p:sp>
        <p:nvSpPr>
          <p:cNvPr id="30" name="TextBox 29">
            <a:extLst>
              <a:ext uri="{FF2B5EF4-FFF2-40B4-BE49-F238E27FC236}">
                <a16:creationId xmlns:a16="http://schemas.microsoft.com/office/drawing/2014/main" id="{7648F3C6-8527-ECD6-3799-58D47DA49C8A}"/>
              </a:ext>
            </a:extLst>
          </p:cNvPr>
          <p:cNvSpPr txBox="1"/>
          <p:nvPr/>
        </p:nvSpPr>
        <p:spPr>
          <a:xfrm>
            <a:off x="3263790" y="1751648"/>
            <a:ext cx="4984542" cy="923330"/>
          </a:xfrm>
          <a:prstGeom prst="rect">
            <a:avLst/>
          </a:prstGeom>
          <a:noFill/>
        </p:spPr>
        <p:txBody>
          <a:bodyPr wrap="square" rtlCol="0">
            <a:spAutoFit/>
          </a:bodyPr>
          <a:lstStyle/>
          <a:p>
            <a:r>
              <a:rPr lang="en-US" dirty="0">
                <a:solidFill>
                  <a:srgbClr val="FF0000"/>
                </a:solidFill>
              </a:rPr>
              <a:t>Solution: </a:t>
            </a:r>
          </a:p>
          <a:p>
            <a:r>
              <a:rPr lang="en-US" dirty="0">
                <a:solidFill>
                  <a:srgbClr val="FF0000"/>
                </a:solidFill>
              </a:rPr>
              <a:t>Take the subtree starting with the problem node,</a:t>
            </a:r>
          </a:p>
          <a:p>
            <a:r>
              <a:rPr lang="en-US" dirty="0">
                <a:solidFill>
                  <a:srgbClr val="FF0000"/>
                </a:solidFill>
              </a:rPr>
              <a:t>“Rotate” that tree to the left</a:t>
            </a:r>
          </a:p>
        </p:txBody>
      </p:sp>
      <p:sp>
        <p:nvSpPr>
          <p:cNvPr id="68" name="Arrow: Right 67" descr="Now we perform the right rotation which lifts the left subtree and lowers the right subtree. It does this by making b the new root, a the left child of b, and subtree y the left subtree of a.">
            <a:extLst>
              <a:ext uri="{FF2B5EF4-FFF2-40B4-BE49-F238E27FC236}">
                <a16:creationId xmlns:a16="http://schemas.microsoft.com/office/drawing/2014/main" id="{2B5C45E6-C4BB-34E8-B056-FF080343E616}"/>
              </a:ext>
            </a:extLst>
          </p:cNvPr>
          <p:cNvSpPr/>
          <p:nvPr/>
        </p:nvSpPr>
        <p:spPr>
          <a:xfrm>
            <a:off x="5482420" y="3964543"/>
            <a:ext cx="1218442" cy="923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Left Rotation</a:t>
            </a:r>
          </a:p>
        </p:txBody>
      </p:sp>
      <p:sp>
        <p:nvSpPr>
          <p:cNvPr id="70" name="TextBox 69">
            <a:extLst>
              <a:ext uri="{FF2B5EF4-FFF2-40B4-BE49-F238E27FC236}">
                <a16:creationId xmlns:a16="http://schemas.microsoft.com/office/drawing/2014/main" id="{9BF1EC2C-1C8B-220B-3F52-63DE6E186CD5}"/>
              </a:ext>
            </a:extLst>
          </p:cNvPr>
          <p:cNvSpPr txBox="1"/>
          <p:nvPr/>
        </p:nvSpPr>
        <p:spPr>
          <a:xfrm>
            <a:off x="10017503" y="2081526"/>
            <a:ext cx="1942327" cy="369332"/>
          </a:xfrm>
          <a:prstGeom prst="rect">
            <a:avLst/>
          </a:prstGeom>
          <a:noFill/>
        </p:spPr>
        <p:txBody>
          <a:bodyPr wrap="none" rtlCol="0">
            <a:spAutoFit/>
          </a:bodyPr>
          <a:lstStyle/>
          <a:p>
            <a:r>
              <a:rPr lang="en-US" dirty="0"/>
              <a:t>Result is Balanced!</a:t>
            </a:r>
          </a:p>
        </p:txBody>
      </p:sp>
      <p:grpSp>
        <p:nvGrpSpPr>
          <p:cNvPr id="6" name="Group 5" descr="After rotation the node 18 (previously 16's right child) becomes the new right child of 11, 16 (previously the right child of 11) becomes 18's left child. Overall, the final tree is structured as follows:&#10;&#10;root: 9, with left child 3 and right child 11&#10;3: left child is 1, right child is 6&#10;1: left child is 0, right child is 2&#10;0: has no children&#10;2: has no children&#10;6: has no children&#10;11: left child is 10, right child is 18&#10;18: left child is 16, right child is 20&#10;16: has no children&#10;20: has no children">
            <a:extLst>
              <a:ext uri="{FF2B5EF4-FFF2-40B4-BE49-F238E27FC236}">
                <a16:creationId xmlns:a16="http://schemas.microsoft.com/office/drawing/2014/main" id="{3856D521-1374-DB37-2254-292A01B5DB44}"/>
              </a:ext>
            </a:extLst>
          </p:cNvPr>
          <p:cNvGrpSpPr/>
          <p:nvPr/>
        </p:nvGrpSpPr>
        <p:grpSpPr>
          <a:xfrm>
            <a:off x="6848709" y="2046580"/>
            <a:ext cx="5285982" cy="2762801"/>
            <a:chOff x="4230263" y="2047599"/>
            <a:chExt cx="5285982" cy="2762801"/>
          </a:xfrm>
        </p:grpSpPr>
        <p:grpSp>
          <p:nvGrpSpPr>
            <p:cNvPr id="7" name="Group 6">
              <a:extLst>
                <a:ext uri="{FF2B5EF4-FFF2-40B4-BE49-F238E27FC236}">
                  <a16:creationId xmlns:a16="http://schemas.microsoft.com/office/drawing/2014/main" id="{2CFE8263-B96A-E838-2190-57A512743657}"/>
                </a:ext>
              </a:extLst>
            </p:cNvPr>
            <p:cNvGrpSpPr/>
            <p:nvPr/>
          </p:nvGrpSpPr>
          <p:grpSpPr>
            <a:xfrm>
              <a:off x="4230263" y="2047599"/>
              <a:ext cx="4670290" cy="2762801"/>
              <a:chOff x="4230263" y="2047599"/>
              <a:chExt cx="4670290" cy="2762801"/>
            </a:xfrm>
          </p:grpSpPr>
          <p:grpSp>
            <p:nvGrpSpPr>
              <p:cNvPr id="12" name="Group 11">
                <a:extLst>
                  <a:ext uri="{FF2B5EF4-FFF2-40B4-BE49-F238E27FC236}">
                    <a16:creationId xmlns:a16="http://schemas.microsoft.com/office/drawing/2014/main" id="{C565657E-319F-DE4C-5EA6-15814414B719}"/>
                  </a:ext>
                </a:extLst>
              </p:cNvPr>
              <p:cNvGrpSpPr/>
              <p:nvPr/>
            </p:nvGrpSpPr>
            <p:grpSpPr>
              <a:xfrm>
                <a:off x="4230263" y="2047599"/>
                <a:ext cx="4670290" cy="2762801"/>
                <a:chOff x="4342023" y="2047599"/>
                <a:chExt cx="4670290" cy="2762801"/>
              </a:xfrm>
            </p:grpSpPr>
            <p:grpSp>
              <p:nvGrpSpPr>
                <p:cNvPr id="15" name="Group 14">
                  <a:extLst>
                    <a:ext uri="{FF2B5EF4-FFF2-40B4-BE49-F238E27FC236}">
                      <a16:creationId xmlns:a16="http://schemas.microsoft.com/office/drawing/2014/main" id="{4D1556B3-5F5E-A911-2DFF-4297BC8A6222}"/>
                    </a:ext>
                  </a:extLst>
                </p:cNvPr>
                <p:cNvGrpSpPr/>
                <p:nvPr/>
              </p:nvGrpSpPr>
              <p:grpSpPr>
                <a:xfrm>
                  <a:off x="4342023" y="2047599"/>
                  <a:ext cx="4036614" cy="2762801"/>
                  <a:chOff x="8079280" y="365125"/>
                  <a:chExt cx="4036614" cy="2762801"/>
                </a:xfrm>
              </p:grpSpPr>
              <p:grpSp>
                <p:nvGrpSpPr>
                  <p:cNvPr id="18" name="Group 17">
                    <a:extLst>
                      <a:ext uri="{FF2B5EF4-FFF2-40B4-BE49-F238E27FC236}">
                        <a16:creationId xmlns:a16="http://schemas.microsoft.com/office/drawing/2014/main" id="{DB114CA3-25E9-BF43-EEBE-73BC7EEC697C}"/>
                      </a:ext>
                    </a:extLst>
                  </p:cNvPr>
                  <p:cNvGrpSpPr/>
                  <p:nvPr/>
                </p:nvGrpSpPr>
                <p:grpSpPr>
                  <a:xfrm>
                    <a:off x="8079280" y="365125"/>
                    <a:ext cx="4036614" cy="2762801"/>
                    <a:chOff x="5413263" y="1203158"/>
                    <a:chExt cx="4036614" cy="2762801"/>
                  </a:xfrm>
                </p:grpSpPr>
                <p:grpSp>
                  <p:nvGrpSpPr>
                    <p:cNvPr id="21" name="Group 20">
                      <a:extLst>
                        <a:ext uri="{FF2B5EF4-FFF2-40B4-BE49-F238E27FC236}">
                          <a16:creationId xmlns:a16="http://schemas.microsoft.com/office/drawing/2014/main" id="{596972A0-517D-A12F-1C03-F69D4E73FC79}"/>
                        </a:ext>
                      </a:extLst>
                    </p:cNvPr>
                    <p:cNvGrpSpPr/>
                    <p:nvPr/>
                  </p:nvGrpSpPr>
                  <p:grpSpPr>
                    <a:xfrm>
                      <a:off x="5413263" y="1203158"/>
                      <a:ext cx="4036614" cy="2762801"/>
                      <a:chOff x="131609" y="2379747"/>
                      <a:chExt cx="4036614" cy="2762801"/>
                    </a:xfrm>
                  </p:grpSpPr>
                  <p:sp>
                    <p:nvSpPr>
                      <p:cNvPr id="24" name="Oval 23">
                        <a:extLst>
                          <a:ext uri="{FF2B5EF4-FFF2-40B4-BE49-F238E27FC236}">
                            <a16:creationId xmlns:a16="http://schemas.microsoft.com/office/drawing/2014/main" id="{E77C08B9-37D2-D34D-1BE8-AE7833ABFBE4}"/>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25" name="Oval 24">
                        <a:extLst>
                          <a:ext uri="{FF2B5EF4-FFF2-40B4-BE49-F238E27FC236}">
                            <a16:creationId xmlns:a16="http://schemas.microsoft.com/office/drawing/2014/main" id="{D16DABA9-5166-877D-CCAD-2ACE041938DA}"/>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6" name="Oval 25">
                        <a:extLst>
                          <a:ext uri="{FF2B5EF4-FFF2-40B4-BE49-F238E27FC236}">
                            <a16:creationId xmlns:a16="http://schemas.microsoft.com/office/drawing/2014/main" id="{AC7146A4-8E5A-0CF7-CF01-9A687E5EF496}"/>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27" name="Oval 26">
                        <a:extLst>
                          <a:ext uri="{FF2B5EF4-FFF2-40B4-BE49-F238E27FC236}">
                            <a16:creationId xmlns:a16="http://schemas.microsoft.com/office/drawing/2014/main" id="{1BE09BA4-62A0-46ED-8452-45804F0DC7BD}"/>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8" name="Oval 27">
                        <a:extLst>
                          <a:ext uri="{FF2B5EF4-FFF2-40B4-BE49-F238E27FC236}">
                            <a16:creationId xmlns:a16="http://schemas.microsoft.com/office/drawing/2014/main" id="{A83D27FF-C3A0-BA3F-84E3-DF81E1483F0B}"/>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sp>
                    <p:nvSpPr>
                      <p:cNvPr id="31" name="Oval 30">
                        <a:extLst>
                          <a:ext uri="{FF2B5EF4-FFF2-40B4-BE49-F238E27FC236}">
                            <a16:creationId xmlns:a16="http://schemas.microsoft.com/office/drawing/2014/main" id="{3C77FBF9-583F-4659-B662-EB43B78BB4EB}"/>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32" name="Straight Connector 31">
                        <a:extLst>
                          <a:ext uri="{FF2B5EF4-FFF2-40B4-BE49-F238E27FC236}">
                            <a16:creationId xmlns:a16="http://schemas.microsoft.com/office/drawing/2014/main" id="{1B704AFA-A348-76E7-9FB4-EEC30DEDB85D}"/>
                          </a:ext>
                        </a:extLst>
                      </p:cNvPr>
                      <p:cNvCxnSpPr>
                        <a:cxnSpLocks/>
                        <a:stCxn id="24" idx="3"/>
                        <a:endCxn id="25"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0237C23-69A1-8082-8823-6C031DBE9406}"/>
                          </a:ext>
                        </a:extLst>
                      </p:cNvPr>
                      <p:cNvCxnSpPr>
                        <a:cxnSpLocks/>
                        <a:stCxn id="24" idx="5"/>
                        <a:endCxn id="26"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6D5B816-A1AE-B05D-698F-FC1B6C0CF23E}"/>
                          </a:ext>
                        </a:extLst>
                      </p:cNvPr>
                      <p:cNvCxnSpPr>
                        <a:stCxn id="27" idx="7"/>
                        <a:endCxn id="25"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4BB9AF1-77DA-0805-4691-0A3FD1C45170}"/>
                          </a:ext>
                        </a:extLst>
                      </p:cNvPr>
                      <p:cNvCxnSpPr>
                        <a:cxnSpLocks/>
                        <a:stCxn id="31" idx="7"/>
                        <a:endCxn id="27"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3345DBB-D38E-584E-F3AB-81259CCA3065}"/>
                          </a:ext>
                        </a:extLst>
                      </p:cNvPr>
                      <p:cNvCxnSpPr>
                        <a:stCxn id="28" idx="1"/>
                        <a:endCxn id="26"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Oval 21">
                      <a:extLst>
                        <a:ext uri="{FF2B5EF4-FFF2-40B4-BE49-F238E27FC236}">
                          <a16:creationId xmlns:a16="http://schemas.microsoft.com/office/drawing/2014/main" id="{03975168-823E-5794-EE98-0C2A5771217E}"/>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23" name="Straight Connector 22">
                      <a:extLst>
                        <a:ext uri="{FF2B5EF4-FFF2-40B4-BE49-F238E27FC236}">
                          <a16:creationId xmlns:a16="http://schemas.microsoft.com/office/drawing/2014/main" id="{ADBB0D14-1ADE-36CF-652A-9C56F2A18257}"/>
                        </a:ext>
                      </a:extLst>
                    </p:cNvPr>
                    <p:cNvCxnSpPr>
                      <a:cxnSpLocks/>
                      <a:stCxn id="22" idx="0"/>
                      <a:endCxn id="25"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98FAB594-61C4-65C1-37DF-C0FF85C30B3D}"/>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20" name="Straight Connector 19">
                    <a:extLst>
                      <a:ext uri="{FF2B5EF4-FFF2-40B4-BE49-F238E27FC236}">
                        <a16:creationId xmlns:a16="http://schemas.microsoft.com/office/drawing/2014/main" id="{EA011212-F6D4-A99B-3CB0-25977C70D0D3}"/>
                      </a:ext>
                    </a:extLst>
                  </p:cNvPr>
                  <p:cNvCxnSpPr>
                    <a:cxnSpLocks/>
                    <a:stCxn id="19" idx="1"/>
                    <a:endCxn id="27"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a:extLst>
                    <a:ext uri="{FF2B5EF4-FFF2-40B4-BE49-F238E27FC236}">
                      <a16:creationId xmlns:a16="http://schemas.microsoft.com/office/drawing/2014/main" id="{08E4CC33-E567-034E-3F46-BB021B68EEB8}"/>
                    </a:ext>
                  </a:extLst>
                </p:cNvPr>
                <p:cNvSpPr/>
                <p:nvPr/>
              </p:nvSpPr>
              <p:spPr>
                <a:xfrm>
                  <a:off x="8399802"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cxnSp>
              <p:nvCxnSpPr>
                <p:cNvPr id="17" name="Straight Connector 16">
                  <a:extLst>
                    <a:ext uri="{FF2B5EF4-FFF2-40B4-BE49-F238E27FC236}">
                      <a16:creationId xmlns:a16="http://schemas.microsoft.com/office/drawing/2014/main" id="{4B8F0638-2E2C-CF11-1833-A4BB96BB0CBB}"/>
                    </a:ext>
                  </a:extLst>
                </p:cNvPr>
                <p:cNvCxnSpPr>
                  <a:cxnSpLocks/>
                  <a:stCxn id="16" idx="1"/>
                  <a:endCxn id="28" idx="5"/>
                </p:cNvCxnSpPr>
                <p:nvPr/>
              </p:nvCxnSpPr>
              <p:spPr>
                <a:xfrm flipH="1" flipV="1">
                  <a:off x="8288937" y="3888218"/>
                  <a:ext cx="200565" cy="394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B6EBA1DF-37C5-D653-90EF-CFA56FC958FC}"/>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14" name="Straight Connector 13">
                <a:extLst>
                  <a:ext uri="{FF2B5EF4-FFF2-40B4-BE49-F238E27FC236}">
                    <a16:creationId xmlns:a16="http://schemas.microsoft.com/office/drawing/2014/main" id="{B4E3C8CA-51F9-965C-CFD7-4DB4D0518A4D}"/>
                  </a:ext>
                </a:extLst>
              </p:cNvPr>
              <p:cNvCxnSpPr>
                <a:cxnSpLocks/>
                <a:stCxn id="13" idx="0"/>
                <a:endCxn id="26"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426C06A1-45A0-AF2A-68AB-F795480F8ED4}"/>
                </a:ext>
              </a:extLst>
            </p:cNvPr>
            <p:cNvSpPr/>
            <p:nvPr/>
          </p:nvSpPr>
          <p:spPr>
            <a:xfrm>
              <a:off x="7348110" y="4192593"/>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9" name="Straight Connector 8">
              <a:extLst>
                <a:ext uri="{FF2B5EF4-FFF2-40B4-BE49-F238E27FC236}">
                  <a16:creationId xmlns:a16="http://schemas.microsoft.com/office/drawing/2014/main" id="{83ACD9AB-4674-0F3B-404E-278DBAAA3BFF}"/>
                </a:ext>
              </a:extLst>
            </p:cNvPr>
            <p:cNvCxnSpPr>
              <a:cxnSpLocks/>
              <a:stCxn id="8" idx="0"/>
            </p:cNvCxnSpPr>
            <p:nvPr/>
          </p:nvCxnSpPr>
          <p:spPr>
            <a:xfrm flipV="1">
              <a:off x="7654366" y="3923519"/>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8C2F045-A91D-B712-57ED-1604E7500D91}"/>
                </a:ext>
              </a:extLst>
            </p:cNvPr>
            <p:cNvSpPr txBox="1"/>
            <p:nvPr/>
          </p:nvSpPr>
          <p:spPr>
            <a:xfrm>
              <a:off x="8415799" y="3918227"/>
              <a:ext cx="1100446" cy="369332"/>
            </a:xfrm>
            <a:prstGeom prst="rect">
              <a:avLst/>
            </a:prstGeom>
            <a:noFill/>
          </p:spPr>
          <p:txBody>
            <a:bodyPr wrap="square" rtlCol="0">
              <a:spAutoFit/>
            </a:bodyPr>
            <a:lstStyle/>
            <a:p>
              <a:r>
                <a:rPr lang="en-US" dirty="0">
                  <a:solidFill>
                    <a:srgbClr val="C00000"/>
                  </a:solidFill>
                </a:rPr>
                <a:t>Height=0</a:t>
              </a:r>
            </a:p>
          </p:txBody>
        </p:sp>
        <p:sp>
          <p:nvSpPr>
            <p:cNvPr id="11" name="TextBox 10">
              <a:extLst>
                <a:ext uri="{FF2B5EF4-FFF2-40B4-BE49-F238E27FC236}">
                  <a16:creationId xmlns:a16="http://schemas.microsoft.com/office/drawing/2014/main" id="{74C6E6F7-AD73-CA19-33BF-24739868D72A}"/>
                </a:ext>
              </a:extLst>
            </p:cNvPr>
            <p:cNvSpPr txBox="1"/>
            <p:nvPr/>
          </p:nvSpPr>
          <p:spPr>
            <a:xfrm>
              <a:off x="6920325" y="3935624"/>
              <a:ext cx="1100446" cy="369332"/>
            </a:xfrm>
            <a:prstGeom prst="rect">
              <a:avLst/>
            </a:prstGeom>
            <a:noFill/>
          </p:spPr>
          <p:txBody>
            <a:bodyPr wrap="square" rtlCol="0">
              <a:spAutoFit/>
            </a:bodyPr>
            <a:lstStyle/>
            <a:p>
              <a:r>
                <a:rPr lang="en-US" dirty="0">
                  <a:solidFill>
                    <a:srgbClr val="C00000"/>
                  </a:solidFill>
                </a:rPr>
                <a:t>Height=0</a:t>
              </a:r>
            </a:p>
          </p:txBody>
        </p:sp>
      </p:grpSp>
      <p:sp>
        <p:nvSpPr>
          <p:cNvPr id="71" name="Slide Number Placeholder 70">
            <a:extLst>
              <a:ext uri="{FF2B5EF4-FFF2-40B4-BE49-F238E27FC236}">
                <a16:creationId xmlns:a16="http://schemas.microsoft.com/office/drawing/2014/main" id="{387F38A9-C5C5-A05E-B8A1-4B160F542BC0}"/>
              </a:ext>
            </a:extLst>
          </p:cNvPr>
          <p:cNvSpPr>
            <a:spLocks noGrp="1"/>
          </p:cNvSpPr>
          <p:nvPr>
            <p:ph type="sldNum" sz="quarter" idx="12"/>
          </p:nvPr>
        </p:nvSpPr>
        <p:spPr/>
        <p:txBody>
          <a:bodyPr/>
          <a:lstStyle/>
          <a:p>
            <a:fld id="{A94D5A7D-FFFE-410B-BEE5-702232F4B148}" type="slidenum">
              <a:rPr lang="en-US" smtClean="0"/>
              <a:t>42</a:t>
            </a:fld>
            <a:endParaRPr lang="en-US"/>
          </a:p>
        </p:txBody>
      </p:sp>
    </p:spTree>
    <p:extLst>
      <p:ext uri="{BB962C8B-B14F-4D97-AF65-F5344CB8AC3E}">
        <p14:creationId xmlns:p14="http://schemas.microsoft.com/office/powerpoint/2010/main" val="1915370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7B19-4175-0B62-7DF1-3B6AEAC370A2}"/>
              </a:ext>
            </a:extLst>
          </p:cNvPr>
          <p:cNvSpPr>
            <a:spLocks noGrp="1"/>
          </p:cNvSpPr>
          <p:nvPr>
            <p:ph type="title"/>
          </p:nvPr>
        </p:nvSpPr>
        <p:spPr/>
        <p:txBody>
          <a:bodyPr/>
          <a:lstStyle/>
          <a:p>
            <a:r>
              <a:rPr lang="en-US" dirty="0"/>
              <a:t>After the Left Rotation, Balanced!</a:t>
            </a:r>
          </a:p>
        </p:txBody>
      </p:sp>
      <p:grpSp>
        <p:nvGrpSpPr>
          <p:cNvPr id="31" name="Group 30" descr="After rotation the node 18 (previously 16's right child) becomes the new right child of 11, 16 (previously the right child of 11) becomes 18's left child. Overall, the final tree is structured as follows:&#10;&#10;root: 9, with left child 3 and right child 11&#10;3: left child is 1, right child is 6&#10;1: left child is 0, right child is 2&#10;0: has no children&#10;2: has no children&#10;6: has no children&#10;11: left child is 10, right child is 18&#10;18: left child is 16, right child is 20&#10;16: has no children&#10;20: has no children">
            <a:extLst>
              <a:ext uri="{FF2B5EF4-FFF2-40B4-BE49-F238E27FC236}">
                <a16:creationId xmlns:a16="http://schemas.microsoft.com/office/drawing/2014/main" id="{570134D4-AE2A-63B3-7B74-87F47B981666}"/>
              </a:ext>
            </a:extLst>
          </p:cNvPr>
          <p:cNvGrpSpPr/>
          <p:nvPr/>
        </p:nvGrpSpPr>
        <p:grpSpPr>
          <a:xfrm>
            <a:off x="4230263" y="2047599"/>
            <a:ext cx="5285982" cy="2762801"/>
            <a:chOff x="4230263" y="2047599"/>
            <a:chExt cx="5285982" cy="2762801"/>
          </a:xfrm>
        </p:grpSpPr>
        <p:grpSp>
          <p:nvGrpSpPr>
            <p:cNvPr id="3" name="Group 2">
              <a:extLst>
                <a:ext uri="{FF2B5EF4-FFF2-40B4-BE49-F238E27FC236}">
                  <a16:creationId xmlns:a16="http://schemas.microsoft.com/office/drawing/2014/main" id="{20588142-BA3E-214A-5F91-4641F9260F24}"/>
                </a:ext>
              </a:extLst>
            </p:cNvPr>
            <p:cNvGrpSpPr/>
            <p:nvPr/>
          </p:nvGrpSpPr>
          <p:grpSpPr>
            <a:xfrm>
              <a:off x="4230263" y="2047599"/>
              <a:ext cx="4670290" cy="2762801"/>
              <a:chOff x="4230263" y="2047599"/>
              <a:chExt cx="4670290" cy="2762801"/>
            </a:xfrm>
          </p:grpSpPr>
          <p:grpSp>
            <p:nvGrpSpPr>
              <p:cNvPr id="4" name="Group 3">
                <a:extLst>
                  <a:ext uri="{FF2B5EF4-FFF2-40B4-BE49-F238E27FC236}">
                    <a16:creationId xmlns:a16="http://schemas.microsoft.com/office/drawing/2014/main" id="{95A2B72C-3787-FADF-273F-8EFDEB4113C1}"/>
                  </a:ext>
                </a:extLst>
              </p:cNvPr>
              <p:cNvGrpSpPr/>
              <p:nvPr/>
            </p:nvGrpSpPr>
            <p:grpSpPr>
              <a:xfrm>
                <a:off x="4230263" y="2047599"/>
                <a:ext cx="4670290" cy="2762801"/>
                <a:chOff x="4342023" y="2047599"/>
                <a:chExt cx="4670290" cy="2762801"/>
              </a:xfrm>
            </p:grpSpPr>
            <p:grpSp>
              <p:nvGrpSpPr>
                <p:cNvPr id="7" name="Group 6">
                  <a:extLst>
                    <a:ext uri="{FF2B5EF4-FFF2-40B4-BE49-F238E27FC236}">
                      <a16:creationId xmlns:a16="http://schemas.microsoft.com/office/drawing/2014/main" id="{340ACB14-EB47-703E-DD87-A3F1F2D8DD59}"/>
                    </a:ext>
                  </a:extLst>
                </p:cNvPr>
                <p:cNvGrpSpPr/>
                <p:nvPr/>
              </p:nvGrpSpPr>
              <p:grpSpPr>
                <a:xfrm>
                  <a:off x="4342023" y="2047599"/>
                  <a:ext cx="4036614" cy="2762801"/>
                  <a:chOff x="8079280" y="365125"/>
                  <a:chExt cx="4036614" cy="2762801"/>
                </a:xfrm>
              </p:grpSpPr>
              <p:grpSp>
                <p:nvGrpSpPr>
                  <p:cNvPr id="10" name="Group 9">
                    <a:extLst>
                      <a:ext uri="{FF2B5EF4-FFF2-40B4-BE49-F238E27FC236}">
                        <a16:creationId xmlns:a16="http://schemas.microsoft.com/office/drawing/2014/main" id="{FCCAEE77-93ED-0577-3519-0BE15EA2B58A}"/>
                      </a:ext>
                    </a:extLst>
                  </p:cNvPr>
                  <p:cNvGrpSpPr/>
                  <p:nvPr/>
                </p:nvGrpSpPr>
                <p:grpSpPr>
                  <a:xfrm>
                    <a:off x="8079280" y="365125"/>
                    <a:ext cx="4036614" cy="2762801"/>
                    <a:chOff x="5413263" y="1203158"/>
                    <a:chExt cx="4036614" cy="2762801"/>
                  </a:xfrm>
                </p:grpSpPr>
                <p:grpSp>
                  <p:nvGrpSpPr>
                    <p:cNvPr id="13" name="Group 12">
                      <a:extLst>
                        <a:ext uri="{FF2B5EF4-FFF2-40B4-BE49-F238E27FC236}">
                          <a16:creationId xmlns:a16="http://schemas.microsoft.com/office/drawing/2014/main" id="{7CB93A83-875B-9031-7072-EAA750E4F3BA}"/>
                        </a:ext>
                      </a:extLst>
                    </p:cNvPr>
                    <p:cNvGrpSpPr/>
                    <p:nvPr/>
                  </p:nvGrpSpPr>
                  <p:grpSpPr>
                    <a:xfrm>
                      <a:off x="5413263" y="1203158"/>
                      <a:ext cx="4036614" cy="2762801"/>
                      <a:chOff x="131609" y="2379747"/>
                      <a:chExt cx="4036614" cy="2762801"/>
                    </a:xfrm>
                  </p:grpSpPr>
                  <p:sp>
                    <p:nvSpPr>
                      <p:cNvPr id="16" name="Oval 15">
                        <a:extLst>
                          <a:ext uri="{FF2B5EF4-FFF2-40B4-BE49-F238E27FC236}">
                            <a16:creationId xmlns:a16="http://schemas.microsoft.com/office/drawing/2014/main" id="{2DA4BADD-BD84-1D65-6F34-911460C26042}"/>
                          </a:ext>
                        </a:extLst>
                      </p:cNvPr>
                      <p:cNvSpPr/>
                      <p:nvPr/>
                    </p:nvSpPr>
                    <p:spPr>
                      <a:xfrm>
                        <a:off x="2259363" y="237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17" name="Oval 16">
                        <a:extLst>
                          <a:ext uri="{FF2B5EF4-FFF2-40B4-BE49-F238E27FC236}">
                            <a16:creationId xmlns:a16="http://schemas.microsoft.com/office/drawing/2014/main" id="{F6628CEA-2BED-8F15-29D4-04C515C3C7F4}"/>
                          </a:ext>
                        </a:extLst>
                      </p:cNvPr>
                      <p:cNvSpPr/>
                      <p:nvPr/>
                    </p:nvSpPr>
                    <p:spPr>
                      <a:xfrm>
                        <a:off x="1556072" y="3043035"/>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8" name="Oval 17">
                        <a:extLst>
                          <a:ext uri="{FF2B5EF4-FFF2-40B4-BE49-F238E27FC236}">
                            <a16:creationId xmlns:a16="http://schemas.microsoft.com/office/drawing/2014/main" id="{D82CEA20-3D90-9CDB-6145-EE3D68EC429F}"/>
                          </a:ext>
                        </a:extLst>
                      </p:cNvPr>
                      <p:cNvSpPr/>
                      <p:nvPr/>
                    </p:nvSpPr>
                    <p:spPr>
                      <a:xfrm>
                        <a:off x="2943201" y="300747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11</a:t>
                        </a:r>
                      </a:p>
                    </p:txBody>
                  </p:sp>
                  <p:sp>
                    <p:nvSpPr>
                      <p:cNvPr id="19" name="Oval 18">
                        <a:extLst>
                          <a:ext uri="{FF2B5EF4-FFF2-40B4-BE49-F238E27FC236}">
                            <a16:creationId xmlns:a16="http://schemas.microsoft.com/office/drawing/2014/main" id="{C71173B0-3AC1-D397-A5F8-45A759F359C3}"/>
                          </a:ext>
                        </a:extLst>
                      </p:cNvPr>
                      <p:cNvSpPr/>
                      <p:nvPr/>
                    </p:nvSpPr>
                    <p:spPr>
                      <a:xfrm>
                        <a:off x="820352" y="379936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0" name="Oval 19">
                        <a:extLst>
                          <a:ext uri="{FF2B5EF4-FFF2-40B4-BE49-F238E27FC236}">
                            <a16:creationId xmlns:a16="http://schemas.microsoft.com/office/drawing/2014/main" id="{E533412E-9EAE-77B6-2680-1BB250C02CFC}"/>
                          </a:ext>
                        </a:extLst>
                      </p:cNvPr>
                      <p:cNvSpPr/>
                      <p:nvPr/>
                    </p:nvSpPr>
                    <p:spPr>
                      <a:xfrm>
                        <a:off x="3555712" y="369755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18</a:t>
                        </a:r>
                      </a:p>
                    </p:txBody>
                  </p:sp>
                  <p:sp>
                    <p:nvSpPr>
                      <p:cNvPr id="21" name="Oval 20">
                        <a:extLst>
                          <a:ext uri="{FF2B5EF4-FFF2-40B4-BE49-F238E27FC236}">
                            <a16:creationId xmlns:a16="http://schemas.microsoft.com/office/drawing/2014/main" id="{F6653EAB-CF92-DEBF-F06A-D237E8EABB6C}"/>
                          </a:ext>
                        </a:extLst>
                      </p:cNvPr>
                      <p:cNvSpPr/>
                      <p:nvPr/>
                    </p:nvSpPr>
                    <p:spPr>
                      <a:xfrm>
                        <a:off x="131609" y="453003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0</a:t>
                        </a:r>
                      </a:p>
                    </p:txBody>
                  </p:sp>
                  <p:cxnSp>
                    <p:nvCxnSpPr>
                      <p:cNvPr id="22" name="Straight Connector 21">
                        <a:extLst>
                          <a:ext uri="{FF2B5EF4-FFF2-40B4-BE49-F238E27FC236}">
                            <a16:creationId xmlns:a16="http://schemas.microsoft.com/office/drawing/2014/main" id="{E8FBF119-F10A-E70F-C0C1-02D1344DA65F}"/>
                          </a:ext>
                        </a:extLst>
                      </p:cNvPr>
                      <p:cNvCxnSpPr>
                        <a:cxnSpLocks/>
                        <a:stCxn id="16" idx="3"/>
                        <a:endCxn id="17" idx="7"/>
                      </p:cNvCxnSpPr>
                      <p:nvPr/>
                    </p:nvCxnSpPr>
                    <p:spPr>
                      <a:xfrm flipH="1">
                        <a:off x="2078883" y="2902558"/>
                        <a:ext cx="270180" cy="230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7BD4C3-36E7-353E-BB50-27F28FA99852}"/>
                          </a:ext>
                        </a:extLst>
                      </p:cNvPr>
                      <p:cNvCxnSpPr>
                        <a:cxnSpLocks/>
                        <a:stCxn id="16" idx="5"/>
                        <a:endCxn id="18" idx="1"/>
                      </p:cNvCxnSpPr>
                      <p:nvPr/>
                    </p:nvCxnSpPr>
                    <p:spPr>
                      <a:xfrm>
                        <a:off x="2782174" y="2902558"/>
                        <a:ext cx="250727" cy="19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4D0C602-88EC-28E1-0AEB-C7FCBFBF1429}"/>
                          </a:ext>
                        </a:extLst>
                      </p:cNvPr>
                      <p:cNvCxnSpPr>
                        <a:stCxn id="19" idx="7"/>
                        <a:endCxn id="17" idx="3"/>
                      </p:cNvCxnSpPr>
                      <p:nvPr/>
                    </p:nvCxnSpPr>
                    <p:spPr>
                      <a:xfrm flipV="1">
                        <a:off x="1343163" y="3565846"/>
                        <a:ext cx="302609" cy="323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3BFD3E6-80D7-C7DF-7AD5-855E06F45B88}"/>
                          </a:ext>
                        </a:extLst>
                      </p:cNvPr>
                      <p:cNvCxnSpPr>
                        <a:cxnSpLocks/>
                        <a:stCxn id="21" idx="7"/>
                        <a:endCxn id="19" idx="3"/>
                      </p:cNvCxnSpPr>
                      <p:nvPr/>
                    </p:nvCxnSpPr>
                    <p:spPr>
                      <a:xfrm flipV="1">
                        <a:off x="654420" y="4322171"/>
                        <a:ext cx="255632" cy="297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6E39809-0AB7-8376-C608-D4413B311DE4}"/>
                          </a:ext>
                        </a:extLst>
                      </p:cNvPr>
                      <p:cNvCxnSpPr>
                        <a:stCxn id="20" idx="1"/>
                        <a:endCxn id="18" idx="5"/>
                      </p:cNvCxnSpPr>
                      <p:nvPr/>
                    </p:nvCxnSpPr>
                    <p:spPr>
                      <a:xfrm flipH="1" flipV="1">
                        <a:off x="3466012" y="3530286"/>
                        <a:ext cx="179400" cy="256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B529E4C8-B415-7106-BF86-FEF8E6D36950}"/>
                        </a:ext>
                      </a:extLst>
                    </p:cNvPr>
                    <p:cNvSpPr/>
                    <p:nvPr/>
                  </p:nvSpPr>
                  <p:spPr>
                    <a:xfrm>
                      <a:off x="7232429" y="2607299"/>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a:t>
                      </a:r>
                    </a:p>
                  </p:txBody>
                </p:sp>
                <p:cxnSp>
                  <p:nvCxnSpPr>
                    <p:cNvPr id="15" name="Straight Connector 14">
                      <a:extLst>
                        <a:ext uri="{FF2B5EF4-FFF2-40B4-BE49-F238E27FC236}">
                          <a16:creationId xmlns:a16="http://schemas.microsoft.com/office/drawing/2014/main" id="{EF2EE05A-0721-4CAF-3B48-766628E89B24}"/>
                        </a:ext>
                      </a:extLst>
                    </p:cNvPr>
                    <p:cNvCxnSpPr>
                      <a:cxnSpLocks/>
                      <a:stCxn id="14" idx="0"/>
                      <a:endCxn id="17" idx="5"/>
                    </p:cNvCxnSpPr>
                    <p:nvPr/>
                  </p:nvCxnSpPr>
                  <p:spPr>
                    <a:xfrm flipH="1" flipV="1">
                      <a:off x="7360537" y="2389257"/>
                      <a:ext cx="178148" cy="2180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E61B257E-2ABA-7A4A-4B7F-B3C6FBFBB6C5}"/>
                      </a:ext>
                    </a:extLst>
                  </p:cNvPr>
                  <p:cNvSpPr/>
                  <p:nvPr/>
                </p:nvSpPr>
                <p:spPr>
                  <a:xfrm>
                    <a:off x="9507277" y="251012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2" name="Straight Connector 11">
                    <a:extLst>
                      <a:ext uri="{FF2B5EF4-FFF2-40B4-BE49-F238E27FC236}">
                        <a16:creationId xmlns:a16="http://schemas.microsoft.com/office/drawing/2014/main" id="{20E128ED-F352-D598-5852-55CCCA74DB6D}"/>
                      </a:ext>
                    </a:extLst>
                  </p:cNvPr>
                  <p:cNvCxnSpPr>
                    <a:cxnSpLocks/>
                    <a:stCxn id="11" idx="1"/>
                    <a:endCxn id="19" idx="5"/>
                  </p:cNvCxnSpPr>
                  <p:nvPr/>
                </p:nvCxnSpPr>
                <p:spPr>
                  <a:xfrm flipH="1" flipV="1">
                    <a:off x="9290834" y="2307549"/>
                    <a:ext cx="306143" cy="292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Oval 7">
                  <a:extLst>
                    <a:ext uri="{FF2B5EF4-FFF2-40B4-BE49-F238E27FC236}">
                      <a16:creationId xmlns:a16="http://schemas.microsoft.com/office/drawing/2014/main" id="{C70EDA9A-0F72-9D02-B87D-BB7B1AE1D91E}"/>
                    </a:ext>
                  </a:extLst>
                </p:cNvPr>
                <p:cNvSpPr/>
                <p:nvPr/>
              </p:nvSpPr>
              <p:spPr>
                <a:xfrm>
                  <a:off x="8399802" y="41925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a:t>
                  </a:r>
                </a:p>
              </p:txBody>
            </p:sp>
            <p:cxnSp>
              <p:nvCxnSpPr>
                <p:cNvPr id="9" name="Straight Connector 8">
                  <a:extLst>
                    <a:ext uri="{FF2B5EF4-FFF2-40B4-BE49-F238E27FC236}">
                      <a16:creationId xmlns:a16="http://schemas.microsoft.com/office/drawing/2014/main" id="{9CF606FF-5AFD-CD0E-72DD-0FDCC5448A87}"/>
                    </a:ext>
                  </a:extLst>
                </p:cNvPr>
                <p:cNvCxnSpPr>
                  <a:cxnSpLocks/>
                  <a:stCxn id="8" idx="1"/>
                  <a:endCxn id="20" idx="5"/>
                </p:cNvCxnSpPr>
                <p:nvPr/>
              </p:nvCxnSpPr>
              <p:spPr>
                <a:xfrm flipH="1" flipV="1">
                  <a:off x="8288937" y="3888218"/>
                  <a:ext cx="200565" cy="394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Oval 4">
                <a:extLst>
                  <a:ext uri="{FF2B5EF4-FFF2-40B4-BE49-F238E27FC236}">
                    <a16:creationId xmlns:a16="http://schemas.microsoft.com/office/drawing/2014/main" id="{3B0842E4-0F10-4833-6EED-5DA6E1A35AEE}"/>
                  </a:ext>
                </a:extLst>
              </p:cNvPr>
              <p:cNvSpPr/>
              <p:nvPr/>
            </p:nvSpPr>
            <p:spPr>
              <a:xfrm>
                <a:off x="6703340" y="3467212"/>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10</a:t>
                </a:r>
              </a:p>
            </p:txBody>
          </p:sp>
          <p:cxnSp>
            <p:nvCxnSpPr>
              <p:cNvPr id="6" name="Straight Connector 5">
                <a:extLst>
                  <a:ext uri="{FF2B5EF4-FFF2-40B4-BE49-F238E27FC236}">
                    <a16:creationId xmlns:a16="http://schemas.microsoft.com/office/drawing/2014/main" id="{DA352AA8-ED33-0160-5DBE-E55F432391BF}"/>
                  </a:ext>
                </a:extLst>
              </p:cNvPr>
              <p:cNvCxnSpPr>
                <a:cxnSpLocks/>
                <a:stCxn id="5" idx="0"/>
                <a:endCxn id="18" idx="3"/>
              </p:cNvCxnSpPr>
              <p:nvPr/>
            </p:nvCxnSpPr>
            <p:spPr>
              <a:xfrm flipV="1">
                <a:off x="7009596" y="3198138"/>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F840B66A-9063-6327-AA78-D06A587F2ED7}"/>
                </a:ext>
              </a:extLst>
            </p:cNvPr>
            <p:cNvSpPr/>
            <p:nvPr/>
          </p:nvSpPr>
          <p:spPr>
            <a:xfrm>
              <a:off x="7348110" y="4192593"/>
              <a:ext cx="612511" cy="61251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16</a:t>
              </a:r>
            </a:p>
          </p:txBody>
        </p:sp>
        <p:cxnSp>
          <p:nvCxnSpPr>
            <p:cNvPr id="28" name="Straight Connector 27">
              <a:extLst>
                <a:ext uri="{FF2B5EF4-FFF2-40B4-BE49-F238E27FC236}">
                  <a16:creationId xmlns:a16="http://schemas.microsoft.com/office/drawing/2014/main" id="{862B4773-3E77-95DD-3111-2661C2B0A23A}"/>
                </a:ext>
              </a:extLst>
            </p:cNvPr>
            <p:cNvCxnSpPr>
              <a:cxnSpLocks/>
              <a:stCxn id="27" idx="0"/>
            </p:cNvCxnSpPr>
            <p:nvPr/>
          </p:nvCxnSpPr>
          <p:spPr>
            <a:xfrm flipV="1">
              <a:off x="7654366" y="3923519"/>
              <a:ext cx="121959" cy="2690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AC7FAD8A-4271-DD99-C85D-0A3ABB65DE91}"/>
                </a:ext>
              </a:extLst>
            </p:cNvPr>
            <p:cNvSpPr txBox="1"/>
            <p:nvPr/>
          </p:nvSpPr>
          <p:spPr>
            <a:xfrm>
              <a:off x="8415799" y="3918227"/>
              <a:ext cx="1100446" cy="369332"/>
            </a:xfrm>
            <a:prstGeom prst="rect">
              <a:avLst/>
            </a:prstGeom>
            <a:noFill/>
          </p:spPr>
          <p:txBody>
            <a:bodyPr wrap="square" rtlCol="0">
              <a:spAutoFit/>
            </a:bodyPr>
            <a:lstStyle/>
            <a:p>
              <a:r>
                <a:rPr lang="en-US" dirty="0">
                  <a:solidFill>
                    <a:srgbClr val="C00000"/>
                  </a:solidFill>
                </a:rPr>
                <a:t>Height=0</a:t>
              </a:r>
            </a:p>
          </p:txBody>
        </p:sp>
        <p:sp>
          <p:nvSpPr>
            <p:cNvPr id="30" name="TextBox 29">
              <a:extLst>
                <a:ext uri="{FF2B5EF4-FFF2-40B4-BE49-F238E27FC236}">
                  <a16:creationId xmlns:a16="http://schemas.microsoft.com/office/drawing/2014/main" id="{02CC039B-237F-758D-C8CD-88BFD9B4DD1C}"/>
                </a:ext>
              </a:extLst>
            </p:cNvPr>
            <p:cNvSpPr txBox="1"/>
            <p:nvPr/>
          </p:nvSpPr>
          <p:spPr>
            <a:xfrm>
              <a:off x="6920325" y="3935624"/>
              <a:ext cx="1100446" cy="369332"/>
            </a:xfrm>
            <a:prstGeom prst="rect">
              <a:avLst/>
            </a:prstGeom>
            <a:noFill/>
          </p:spPr>
          <p:txBody>
            <a:bodyPr wrap="square" rtlCol="0">
              <a:spAutoFit/>
            </a:bodyPr>
            <a:lstStyle/>
            <a:p>
              <a:r>
                <a:rPr lang="en-US" dirty="0">
                  <a:solidFill>
                    <a:srgbClr val="C00000"/>
                  </a:solidFill>
                </a:rPr>
                <a:t>Height=0</a:t>
              </a:r>
            </a:p>
          </p:txBody>
        </p:sp>
      </p:grpSp>
      <p:sp>
        <p:nvSpPr>
          <p:cNvPr id="32" name="Slide Number Placeholder 31">
            <a:extLst>
              <a:ext uri="{FF2B5EF4-FFF2-40B4-BE49-F238E27FC236}">
                <a16:creationId xmlns:a16="http://schemas.microsoft.com/office/drawing/2014/main" id="{CDA03755-4095-1321-BAE1-31EEE735500B}"/>
              </a:ext>
            </a:extLst>
          </p:cNvPr>
          <p:cNvSpPr>
            <a:spLocks noGrp="1"/>
          </p:cNvSpPr>
          <p:nvPr>
            <p:ph type="sldNum" sz="quarter" idx="12"/>
          </p:nvPr>
        </p:nvSpPr>
        <p:spPr/>
        <p:txBody>
          <a:bodyPr/>
          <a:lstStyle/>
          <a:p>
            <a:fld id="{A94D5A7D-FFFE-410B-BEE5-702232F4B148}" type="slidenum">
              <a:rPr lang="en-US" smtClean="0"/>
              <a:t>43</a:t>
            </a:fld>
            <a:endParaRPr lang="en-US"/>
          </a:p>
        </p:txBody>
      </p:sp>
    </p:spTree>
    <p:extLst>
      <p:ext uri="{BB962C8B-B14F-4D97-AF65-F5344CB8AC3E}">
        <p14:creationId xmlns:p14="http://schemas.microsoft.com/office/powerpoint/2010/main" val="28249944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49B8-F2AC-70F1-15D5-9EA626BAF1C7}"/>
              </a:ext>
            </a:extLst>
          </p:cNvPr>
          <p:cNvSpPr>
            <a:spLocks noGrp="1"/>
          </p:cNvSpPr>
          <p:nvPr>
            <p:ph type="title"/>
          </p:nvPr>
        </p:nvSpPr>
        <p:spPr/>
        <p:txBody>
          <a:bodyPr/>
          <a:lstStyle/>
          <a:p>
            <a:r>
              <a:rPr lang="en-US" dirty="0"/>
              <a:t>Left Rotation -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19795C-1329-ACD8-8C3E-651F647C000B}"/>
                  </a:ext>
                </a:extLst>
              </p:cNvPr>
              <p:cNvSpPr>
                <a:spLocks noGrp="1"/>
              </p:cNvSpPr>
              <p:nvPr>
                <p:ph idx="1"/>
              </p:nvPr>
            </p:nvSpPr>
            <p:spPr>
              <a:xfrm>
                <a:off x="838200" y="1280160"/>
                <a:ext cx="10515600" cy="4896803"/>
              </a:xfrm>
            </p:spPr>
            <p:txBody>
              <a:bodyPr/>
              <a:lstStyle/>
              <a:p>
                <a:r>
                  <a:rPr lang="en-US" dirty="0"/>
                  <a:t>We just inserted </a:t>
                </a:r>
                <a14:m>
                  <m:oMath xmlns:m="http://schemas.openxmlformats.org/officeDocument/2006/math">
                    <m:r>
                      <a:rPr lang="en-US" i="1">
                        <a:latin typeface="Cambria Math" panose="02040503050406030204" pitchFamily="18" charset="0"/>
                      </a:rPr>
                      <m:t>𝑐</m:t>
                    </m:r>
                  </m:oMath>
                </a14:m>
                <a:r>
                  <a:rPr lang="en-US" dirty="0"/>
                  <a:t>, node </a:t>
                </a:r>
                <a14:m>
                  <m:oMath xmlns:m="http://schemas.openxmlformats.org/officeDocument/2006/math">
                    <m:r>
                      <a:rPr lang="en-US" i="1">
                        <a:latin typeface="Cambria Math" panose="02040503050406030204" pitchFamily="18" charset="0"/>
                      </a:rPr>
                      <m:t>𝑎</m:t>
                    </m:r>
                  </m:oMath>
                </a14:m>
                <a:r>
                  <a:rPr lang="en-US" dirty="0"/>
                  <a:t> is the deepest “problem” node</a:t>
                </a:r>
              </a:p>
              <a:p>
                <a:r>
                  <a:rPr lang="en-US" dirty="0"/>
                  <a:t>Make the right child the new root</a:t>
                </a:r>
              </a:p>
              <a:p>
                <a:r>
                  <a:rPr lang="en-US" dirty="0"/>
                  <a:t>Make the old root the left child of the new</a:t>
                </a:r>
              </a:p>
              <a:p>
                <a:r>
                  <a:rPr lang="en-US" dirty="0"/>
                  <a:t>Make the new root’s left subtree the old root’s right subtree</a:t>
                </a:r>
              </a:p>
            </p:txBody>
          </p:sp>
        </mc:Choice>
        <mc:Fallback xmlns="">
          <p:sp>
            <p:nvSpPr>
              <p:cNvPr id="3" name="Content Placeholder 2">
                <a:extLst>
                  <a:ext uri="{FF2B5EF4-FFF2-40B4-BE49-F238E27FC236}">
                    <a16:creationId xmlns:a16="http://schemas.microsoft.com/office/drawing/2014/main" id="{0519795C-1329-ACD8-8C3E-651F647C000B}"/>
                  </a:ext>
                </a:extLst>
              </p:cNvPr>
              <p:cNvSpPr>
                <a:spLocks noGrp="1" noRot="1" noChangeAspect="1" noMove="1" noResize="1" noEditPoints="1" noAdjustHandles="1" noChangeArrowheads="1" noChangeShapeType="1" noTextEdit="1"/>
              </p:cNvSpPr>
              <p:nvPr>
                <p:ph idx="1"/>
              </p:nvPr>
            </p:nvSpPr>
            <p:spPr>
              <a:xfrm>
                <a:off x="838200" y="1280160"/>
                <a:ext cx="10515600" cy="4896803"/>
              </a:xfrm>
              <a:blipFill>
                <a:blip r:embed="rId2"/>
                <a:stretch>
                  <a:fillRect l="-1043" t="-1993"/>
                </a:stretch>
              </a:blipFill>
            </p:spPr>
            <p:txBody>
              <a:bodyPr/>
              <a:lstStyle/>
              <a:p>
                <a:r>
                  <a:rPr lang="en-US">
                    <a:noFill/>
                  </a:rPr>
                  <a:t> </a:t>
                </a:r>
              </a:p>
            </p:txBody>
          </p:sp>
        </mc:Fallback>
      </mc:AlternateContent>
      <p:grpSp>
        <p:nvGrpSpPr>
          <p:cNvPr id="11" name="Group 10" descr="An illustration of a left rotation. This is the before image.&#10;&#10;Initially, the problem node is labeled a.  Its left subtree is labeled x and has a height of h. Its right subtree is rooted at a node labeled b, and it has a height of h+2. The left subtree of b is labeled y and has height h. The right subtree of b is labeled z and has a height of h+1. The node a is the problem node because it is the deepest node whose left and right subtree heights differ by more than 1.">
            <a:extLst>
              <a:ext uri="{FF2B5EF4-FFF2-40B4-BE49-F238E27FC236}">
                <a16:creationId xmlns:a16="http://schemas.microsoft.com/office/drawing/2014/main" id="{C5D3154A-A7AB-36A0-D6C4-2EAF93AC1B0B}"/>
              </a:ext>
            </a:extLst>
          </p:cNvPr>
          <p:cNvGrpSpPr/>
          <p:nvPr/>
        </p:nvGrpSpPr>
        <p:grpSpPr>
          <a:xfrm>
            <a:off x="1617721" y="3335744"/>
            <a:ext cx="3289741" cy="3489139"/>
            <a:chOff x="1617721" y="3335744"/>
            <a:chExt cx="3289741" cy="3489139"/>
          </a:xfrm>
        </p:grpSpPr>
        <p:grpSp>
          <p:nvGrpSpPr>
            <p:cNvPr id="33" name="Group 32">
              <a:extLst>
                <a:ext uri="{FF2B5EF4-FFF2-40B4-BE49-F238E27FC236}">
                  <a16:creationId xmlns:a16="http://schemas.microsoft.com/office/drawing/2014/main" id="{F7EE3BEE-6549-5A90-A178-CB843F41D093}"/>
                </a:ext>
              </a:extLst>
            </p:cNvPr>
            <p:cNvGrpSpPr/>
            <p:nvPr/>
          </p:nvGrpSpPr>
          <p:grpSpPr>
            <a:xfrm>
              <a:off x="1617721" y="3522256"/>
              <a:ext cx="3289741" cy="3302627"/>
              <a:chOff x="7342089" y="136853"/>
              <a:chExt cx="3289741" cy="3302627"/>
            </a:xfrm>
          </p:grpSpPr>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45E7A0E4-A69B-B4AE-ACE7-EB5C89E52040}"/>
                      </a:ext>
                    </a:extLst>
                  </p:cNvPr>
                  <p:cNvSpPr/>
                  <p:nvPr/>
                </p:nvSpPr>
                <p:spPr>
                  <a:xfrm>
                    <a:off x="9124241" y="7723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4" name="Oval 33">
                    <a:extLst>
                      <a:ext uri="{FF2B5EF4-FFF2-40B4-BE49-F238E27FC236}">
                        <a16:creationId xmlns:a16="http://schemas.microsoft.com/office/drawing/2014/main" id="{45E7A0E4-A69B-B4AE-ACE7-EB5C89E52040}"/>
                      </a:ext>
                    </a:extLst>
                  </p:cNvPr>
                  <p:cNvSpPr>
                    <a:spLocks noRot="1" noChangeAspect="1" noMove="1" noResize="1" noEditPoints="1" noAdjustHandles="1" noChangeArrowheads="1" noChangeShapeType="1" noTextEdit="1"/>
                  </p:cNvSpPr>
                  <p:nvPr/>
                </p:nvSpPr>
                <p:spPr>
                  <a:xfrm>
                    <a:off x="9124241" y="772395"/>
                    <a:ext cx="612511" cy="612511"/>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Isosceles Triangle 34">
                    <a:extLst>
                      <a:ext uri="{FF2B5EF4-FFF2-40B4-BE49-F238E27FC236}">
                        <a16:creationId xmlns:a16="http://schemas.microsoft.com/office/drawing/2014/main" id="{EF1554DF-5FD8-FE91-0B86-80799DED6758}"/>
                      </a:ext>
                    </a:extLst>
                  </p:cNvPr>
                  <p:cNvSpPr/>
                  <p:nvPr/>
                </p:nvSpPr>
                <p:spPr>
                  <a:xfrm>
                    <a:off x="7342089" y="772395"/>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35" name="Isosceles Triangle 34">
                    <a:extLst>
                      <a:ext uri="{FF2B5EF4-FFF2-40B4-BE49-F238E27FC236}">
                        <a16:creationId xmlns:a16="http://schemas.microsoft.com/office/drawing/2014/main" id="{EF1554DF-5FD8-FE91-0B86-80799DED6758}"/>
                      </a:ext>
                    </a:extLst>
                  </p:cNvPr>
                  <p:cNvSpPr>
                    <a:spLocks noRot="1" noChangeAspect="1" noMove="1" noResize="1" noEditPoints="1" noAdjustHandles="1" noChangeArrowheads="1" noChangeShapeType="1" noTextEdit="1"/>
                  </p:cNvSpPr>
                  <p:nvPr/>
                </p:nvSpPr>
                <p:spPr>
                  <a:xfrm>
                    <a:off x="7342089" y="772395"/>
                    <a:ext cx="1084977" cy="979594"/>
                  </a:xfrm>
                  <a:prstGeom prst="triangl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Oval 35">
                    <a:extLst>
                      <a:ext uri="{FF2B5EF4-FFF2-40B4-BE49-F238E27FC236}">
                        <a16:creationId xmlns:a16="http://schemas.microsoft.com/office/drawing/2014/main" id="{21653A17-97F6-3907-7154-1E08B77D7E3B}"/>
                      </a:ext>
                    </a:extLst>
                  </p:cNvPr>
                  <p:cNvSpPr/>
                  <p:nvPr/>
                </p:nvSpPr>
                <p:spPr>
                  <a:xfrm>
                    <a:off x="8428629" y="13685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36" name="Oval 35">
                    <a:extLst>
                      <a:ext uri="{FF2B5EF4-FFF2-40B4-BE49-F238E27FC236}">
                        <a16:creationId xmlns:a16="http://schemas.microsoft.com/office/drawing/2014/main" id="{21653A17-97F6-3907-7154-1E08B77D7E3B}"/>
                      </a:ext>
                    </a:extLst>
                  </p:cNvPr>
                  <p:cNvSpPr>
                    <a:spLocks noRot="1" noChangeAspect="1" noMove="1" noResize="1" noEditPoints="1" noAdjustHandles="1" noChangeArrowheads="1" noChangeShapeType="1" noTextEdit="1"/>
                  </p:cNvSpPr>
                  <p:nvPr/>
                </p:nvSpPr>
                <p:spPr>
                  <a:xfrm>
                    <a:off x="8428629" y="136853"/>
                    <a:ext cx="612511" cy="612511"/>
                  </a:xfrm>
                  <a:prstGeom prst="ellipse">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Isosceles Triangle 36">
                    <a:extLst>
                      <a:ext uri="{FF2B5EF4-FFF2-40B4-BE49-F238E27FC236}">
                        <a16:creationId xmlns:a16="http://schemas.microsoft.com/office/drawing/2014/main" id="{99A0256F-8391-2976-BCFB-9053B00E322A}"/>
                      </a:ext>
                    </a:extLst>
                  </p:cNvPr>
                  <p:cNvSpPr/>
                  <p:nvPr/>
                </p:nvSpPr>
                <p:spPr>
                  <a:xfrm>
                    <a:off x="8345520" y="157892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37" name="Isosceles Triangle 36">
                    <a:extLst>
                      <a:ext uri="{FF2B5EF4-FFF2-40B4-BE49-F238E27FC236}">
                        <a16:creationId xmlns:a16="http://schemas.microsoft.com/office/drawing/2014/main" id="{99A0256F-8391-2976-BCFB-9053B00E322A}"/>
                      </a:ext>
                    </a:extLst>
                  </p:cNvPr>
                  <p:cNvSpPr>
                    <a:spLocks noRot="1" noChangeAspect="1" noMove="1" noResize="1" noEditPoints="1" noAdjustHandles="1" noChangeArrowheads="1" noChangeShapeType="1" noTextEdit="1"/>
                  </p:cNvSpPr>
                  <p:nvPr/>
                </p:nvSpPr>
                <p:spPr>
                  <a:xfrm>
                    <a:off x="8345520" y="1578929"/>
                    <a:ext cx="1084977" cy="979594"/>
                  </a:xfrm>
                  <a:prstGeom prst="triangl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Isosceles Triangle 37">
                    <a:extLst>
                      <a:ext uri="{FF2B5EF4-FFF2-40B4-BE49-F238E27FC236}">
                        <a16:creationId xmlns:a16="http://schemas.microsoft.com/office/drawing/2014/main" id="{C8ABD725-951D-1EF5-BC3F-7698AB03ED12}"/>
                      </a:ext>
                    </a:extLst>
                  </p:cNvPr>
                  <p:cNvSpPr/>
                  <p:nvPr/>
                </p:nvSpPr>
                <p:spPr>
                  <a:xfrm>
                    <a:off x="9476830" y="1586367"/>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8" name="Isosceles Triangle 37">
                    <a:extLst>
                      <a:ext uri="{FF2B5EF4-FFF2-40B4-BE49-F238E27FC236}">
                        <a16:creationId xmlns:a16="http://schemas.microsoft.com/office/drawing/2014/main" id="{C8ABD725-951D-1EF5-BC3F-7698AB03ED12}"/>
                      </a:ext>
                    </a:extLst>
                  </p:cNvPr>
                  <p:cNvSpPr>
                    <a:spLocks noRot="1" noChangeAspect="1" noMove="1" noResize="1" noEditPoints="1" noAdjustHandles="1" noChangeArrowheads="1" noChangeShapeType="1" noTextEdit="1"/>
                  </p:cNvSpPr>
                  <p:nvPr/>
                </p:nvSpPr>
                <p:spPr>
                  <a:xfrm>
                    <a:off x="9476830" y="1586367"/>
                    <a:ext cx="1084977" cy="979594"/>
                  </a:xfrm>
                  <a:prstGeom prst="triangle">
                    <a:avLst/>
                  </a:prstGeom>
                  <a:blipFill>
                    <a:blip r:embed="rId7"/>
                    <a:stretch>
                      <a:fillRect/>
                    </a:stretch>
                  </a:blipFill>
                </p:spPr>
                <p:txBody>
                  <a:bodyPr/>
                  <a:lstStyle/>
                  <a:p>
                    <a:r>
                      <a:rPr lang="en-US">
                        <a:noFill/>
                      </a:rPr>
                      <a:t> </a:t>
                    </a:r>
                  </a:p>
                </p:txBody>
              </p:sp>
            </mc:Fallback>
          </mc:AlternateContent>
          <p:cxnSp>
            <p:nvCxnSpPr>
              <p:cNvPr id="39" name="Straight Connector 38">
                <a:extLst>
                  <a:ext uri="{FF2B5EF4-FFF2-40B4-BE49-F238E27FC236}">
                    <a16:creationId xmlns:a16="http://schemas.microsoft.com/office/drawing/2014/main" id="{E962564D-E372-F50C-5980-C112EF7ECA4D}"/>
                  </a:ext>
                </a:extLst>
              </p:cNvPr>
              <p:cNvCxnSpPr>
                <a:cxnSpLocks/>
                <a:stCxn id="36" idx="3"/>
                <a:endCxn id="35" idx="0"/>
              </p:cNvCxnSpPr>
              <p:nvPr/>
            </p:nvCxnSpPr>
            <p:spPr>
              <a:xfrm flipH="1">
                <a:off x="7884578" y="659664"/>
                <a:ext cx="633751" cy="1127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9A738FD-1682-5EB7-685E-AE958F861694}"/>
                  </a:ext>
                </a:extLst>
              </p:cNvPr>
              <p:cNvCxnSpPr>
                <a:cxnSpLocks/>
                <a:stCxn id="34" idx="3"/>
                <a:endCxn id="37" idx="0"/>
              </p:cNvCxnSpPr>
              <p:nvPr/>
            </p:nvCxnSpPr>
            <p:spPr>
              <a:xfrm flipH="1">
                <a:off x="8888009" y="1295206"/>
                <a:ext cx="325932" cy="283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9BC999-CE86-9682-91DC-E9C0F86021D7}"/>
                  </a:ext>
                </a:extLst>
              </p:cNvPr>
              <p:cNvCxnSpPr>
                <a:cxnSpLocks/>
                <a:stCxn id="36" idx="5"/>
                <a:endCxn id="34" idx="1"/>
              </p:cNvCxnSpPr>
              <p:nvPr/>
            </p:nvCxnSpPr>
            <p:spPr>
              <a:xfrm>
                <a:off x="8951440" y="659664"/>
                <a:ext cx="262501" cy="202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1A19D79-2582-DF96-4EE4-A322DE8F4EFA}"/>
                  </a:ext>
                </a:extLst>
              </p:cNvPr>
              <p:cNvCxnSpPr>
                <a:cxnSpLocks/>
                <a:stCxn id="38" idx="0"/>
                <a:endCxn id="34" idx="5"/>
              </p:cNvCxnSpPr>
              <p:nvPr/>
            </p:nvCxnSpPr>
            <p:spPr>
              <a:xfrm flipH="1" flipV="1">
                <a:off x="9647052" y="1295206"/>
                <a:ext cx="372267" cy="291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0CFD8699-FE14-3065-4767-9AEE33B862FF}"/>
                      </a:ext>
                    </a:extLst>
                  </p:cNvPr>
                  <p:cNvSpPr/>
                  <p:nvPr/>
                </p:nvSpPr>
                <p:spPr>
                  <a:xfrm>
                    <a:off x="10019319" y="282696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43" name="Oval 42">
                    <a:extLst>
                      <a:ext uri="{FF2B5EF4-FFF2-40B4-BE49-F238E27FC236}">
                        <a16:creationId xmlns:a16="http://schemas.microsoft.com/office/drawing/2014/main" id="{0CFD8699-FE14-3065-4767-9AEE33B862FF}"/>
                      </a:ext>
                    </a:extLst>
                  </p:cNvPr>
                  <p:cNvSpPr>
                    <a:spLocks noRot="1" noChangeAspect="1" noMove="1" noResize="1" noEditPoints="1" noAdjustHandles="1" noChangeArrowheads="1" noChangeShapeType="1" noTextEdit="1"/>
                  </p:cNvSpPr>
                  <p:nvPr/>
                </p:nvSpPr>
                <p:spPr>
                  <a:xfrm>
                    <a:off x="10019319" y="2826969"/>
                    <a:ext cx="612511" cy="612511"/>
                  </a:xfrm>
                  <a:prstGeom prst="ellipse">
                    <a:avLst/>
                  </a:prstGeom>
                  <a:blipFill>
                    <a:blip r:embed="rId8"/>
                    <a:stretch>
                      <a:fillRect/>
                    </a:stretch>
                  </a:blipFill>
                  <a:ln>
                    <a:solidFill>
                      <a:schemeClr val="tx1"/>
                    </a:solidFill>
                  </a:ln>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5946C4ED-4422-1E95-01CC-240395B3A549}"/>
                  </a:ext>
                </a:extLst>
              </p:cNvPr>
              <p:cNvCxnSpPr>
                <a:cxnSpLocks/>
                <a:stCxn id="43" idx="0"/>
              </p:cNvCxnSpPr>
              <p:nvPr/>
            </p:nvCxnSpPr>
            <p:spPr>
              <a:xfrm flipH="1" flipV="1">
                <a:off x="10325574" y="2558523"/>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8FB41DCC-41DB-D581-B281-F635D03CF8ED}"/>
                    </a:ext>
                  </a:extLst>
                </p:cNvPr>
                <p:cNvSpPr txBox="1"/>
                <p:nvPr/>
              </p:nvSpPr>
              <p:spPr>
                <a:xfrm>
                  <a:off x="1780247" y="3937443"/>
                  <a:ext cx="45837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2" name="TextBox 71">
                  <a:extLst>
                    <a:ext uri="{FF2B5EF4-FFF2-40B4-BE49-F238E27FC236}">
                      <a16:creationId xmlns:a16="http://schemas.microsoft.com/office/drawing/2014/main" id="{8FB41DCC-41DB-D581-B281-F635D03CF8ED}"/>
                    </a:ext>
                  </a:extLst>
                </p:cNvPr>
                <p:cNvSpPr txBox="1">
                  <a:spLocks noRot="1" noChangeAspect="1" noMove="1" noResize="1" noEditPoints="1" noAdjustHandles="1" noChangeArrowheads="1" noChangeShapeType="1" noTextEdit="1"/>
                </p:cNvSpPr>
                <p:nvPr/>
              </p:nvSpPr>
              <p:spPr>
                <a:xfrm>
                  <a:off x="1780247" y="3937443"/>
                  <a:ext cx="45837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DD7BB27A-42A5-BE9A-F1FF-42EABAE1A987}"/>
                    </a:ext>
                  </a:extLst>
                </p:cNvPr>
                <p:cNvSpPr txBox="1"/>
                <p:nvPr/>
              </p:nvSpPr>
              <p:spPr>
                <a:xfrm>
                  <a:off x="2775405" y="4157987"/>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73" name="TextBox 72">
                  <a:extLst>
                    <a:ext uri="{FF2B5EF4-FFF2-40B4-BE49-F238E27FC236}">
                      <a16:creationId xmlns:a16="http://schemas.microsoft.com/office/drawing/2014/main" id="{DD7BB27A-42A5-BE9A-F1FF-42EABAE1A987}"/>
                    </a:ext>
                  </a:extLst>
                </p:cNvPr>
                <p:cNvSpPr txBox="1">
                  <a:spLocks noRot="1" noChangeAspect="1" noMove="1" noResize="1" noEditPoints="1" noAdjustHandles="1" noChangeArrowheads="1" noChangeShapeType="1" noTextEdit="1"/>
                </p:cNvSpPr>
                <p:nvPr/>
              </p:nvSpPr>
              <p:spPr>
                <a:xfrm>
                  <a:off x="2775405" y="4157987"/>
                  <a:ext cx="77373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62FD0DC-BCE5-FBBA-1AFF-5D9EBF1AE5F1}"/>
                    </a:ext>
                  </a:extLst>
                </p:cNvPr>
                <p:cNvSpPr txBox="1"/>
                <p:nvPr/>
              </p:nvSpPr>
              <p:spPr>
                <a:xfrm>
                  <a:off x="2070487" y="3387319"/>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74" name="TextBox 73">
                  <a:extLst>
                    <a:ext uri="{FF2B5EF4-FFF2-40B4-BE49-F238E27FC236}">
                      <a16:creationId xmlns:a16="http://schemas.microsoft.com/office/drawing/2014/main" id="{B62FD0DC-BCE5-FBBA-1AFF-5D9EBF1AE5F1}"/>
                    </a:ext>
                  </a:extLst>
                </p:cNvPr>
                <p:cNvSpPr txBox="1">
                  <a:spLocks noRot="1" noChangeAspect="1" noMove="1" noResize="1" noEditPoints="1" noAdjustHandles="1" noChangeArrowheads="1" noChangeShapeType="1" noTextEdit="1"/>
                </p:cNvSpPr>
                <p:nvPr/>
              </p:nvSpPr>
              <p:spPr>
                <a:xfrm>
                  <a:off x="2070487" y="3387319"/>
                  <a:ext cx="77373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C14EBFC5-1ACD-0DA1-DFC1-D0673D9497BA}"/>
                    </a:ext>
                  </a:extLst>
                </p:cNvPr>
                <p:cNvSpPr txBox="1"/>
                <p:nvPr/>
              </p:nvSpPr>
              <p:spPr>
                <a:xfrm>
                  <a:off x="2840193" y="4803353"/>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5" name="TextBox 74">
                  <a:extLst>
                    <a:ext uri="{FF2B5EF4-FFF2-40B4-BE49-F238E27FC236}">
                      <a16:creationId xmlns:a16="http://schemas.microsoft.com/office/drawing/2014/main" id="{C14EBFC5-1ACD-0DA1-DFC1-D0673D9497BA}"/>
                    </a:ext>
                  </a:extLst>
                </p:cNvPr>
                <p:cNvSpPr txBox="1">
                  <a:spLocks noRot="1" noChangeAspect="1" noMove="1" noResize="1" noEditPoints="1" noAdjustHandles="1" noChangeArrowheads="1" noChangeShapeType="1" noTextEdit="1"/>
                </p:cNvSpPr>
                <p:nvPr/>
              </p:nvSpPr>
              <p:spPr>
                <a:xfrm>
                  <a:off x="2840193" y="4803353"/>
                  <a:ext cx="369781"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7634E40-271E-6922-B9EA-EFC82ADE55EC}"/>
                    </a:ext>
                  </a:extLst>
                </p:cNvPr>
                <p:cNvSpPr txBox="1"/>
                <p:nvPr/>
              </p:nvSpPr>
              <p:spPr>
                <a:xfrm>
                  <a:off x="3635693" y="482251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76" name="TextBox 75">
                  <a:extLst>
                    <a:ext uri="{FF2B5EF4-FFF2-40B4-BE49-F238E27FC236}">
                      <a16:creationId xmlns:a16="http://schemas.microsoft.com/office/drawing/2014/main" id="{77634E40-271E-6922-B9EA-EFC82ADE55EC}"/>
                    </a:ext>
                  </a:extLst>
                </p:cNvPr>
                <p:cNvSpPr txBox="1">
                  <a:spLocks noRot="1" noChangeAspect="1" noMove="1" noResize="1" noEditPoints="1" noAdjustHandles="1" noChangeArrowheads="1" noChangeShapeType="1" noTextEdit="1"/>
                </p:cNvSpPr>
                <p:nvPr/>
              </p:nvSpPr>
              <p:spPr>
                <a:xfrm>
                  <a:off x="3635693" y="4822513"/>
                  <a:ext cx="773738" cy="369332"/>
                </a:xfrm>
                <a:prstGeom prst="rect">
                  <a:avLst/>
                </a:prstGeom>
                <a:blipFill>
                  <a:blip r:embed="rId13"/>
                  <a:stretch>
                    <a:fillRect/>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B706AB19-E53E-6F64-8011-31193B62EB52}"/>
                </a:ext>
              </a:extLst>
            </p:cNvPr>
            <p:cNvCxnSpPr>
              <a:cxnSpLocks/>
              <a:stCxn id="36" idx="0"/>
            </p:cNvCxnSpPr>
            <p:nvPr/>
          </p:nvCxnSpPr>
          <p:spPr>
            <a:xfrm flipV="1">
              <a:off x="3010517" y="3335744"/>
              <a:ext cx="0" cy="18651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64" name="Arrow: Right 63" descr="Now we perform the left rotation which lifts the right subtree and lowers the left subtree. It does this by making b the new root, a the right child of b, and subtree y the right subtree of a.">
            <a:extLst>
              <a:ext uri="{FF2B5EF4-FFF2-40B4-BE49-F238E27FC236}">
                <a16:creationId xmlns:a16="http://schemas.microsoft.com/office/drawing/2014/main" id="{88549AC5-13F6-C0FF-FEBC-7A399516549C}"/>
              </a:ext>
            </a:extLst>
          </p:cNvPr>
          <p:cNvSpPr/>
          <p:nvPr/>
        </p:nvSpPr>
        <p:spPr>
          <a:xfrm>
            <a:off x="5315019" y="4291198"/>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Left Rotation</a:t>
            </a:r>
          </a:p>
        </p:txBody>
      </p:sp>
      <p:grpSp>
        <p:nvGrpSpPr>
          <p:cNvPr id="12" name="Group 11" descr="An illustration of a left rotation. This is the after image.&#10;&#10;After performing a left rotation the node b becomes the root of the tree. The left child of b is the node a (the former root), and the right child of b is unchanged. The right subtree of a is y (the former left subtree of b), and the left subtree of a is unchanged. Because z has height h+1 and x and y had height h, both subtrees of b now have height h+1, making the tree balanced.">
            <a:extLst>
              <a:ext uri="{FF2B5EF4-FFF2-40B4-BE49-F238E27FC236}">
                <a16:creationId xmlns:a16="http://schemas.microsoft.com/office/drawing/2014/main" id="{A1174DB8-61D2-7F5B-BC0C-17E9548B7704}"/>
              </a:ext>
            </a:extLst>
          </p:cNvPr>
          <p:cNvGrpSpPr/>
          <p:nvPr/>
        </p:nvGrpSpPr>
        <p:grpSpPr>
          <a:xfrm>
            <a:off x="7628306" y="3335744"/>
            <a:ext cx="3527516" cy="2673470"/>
            <a:chOff x="7628306" y="3335744"/>
            <a:chExt cx="3527516" cy="2673470"/>
          </a:xfrm>
        </p:grpSpPr>
        <p:grpSp>
          <p:nvGrpSpPr>
            <p:cNvPr id="71" name="Group 70">
              <a:extLst>
                <a:ext uri="{FF2B5EF4-FFF2-40B4-BE49-F238E27FC236}">
                  <a16:creationId xmlns:a16="http://schemas.microsoft.com/office/drawing/2014/main" id="{8ECBA3C8-A102-5ECE-C2C8-45E18D336C3D}"/>
                </a:ext>
              </a:extLst>
            </p:cNvPr>
            <p:cNvGrpSpPr/>
            <p:nvPr/>
          </p:nvGrpSpPr>
          <p:grpSpPr>
            <a:xfrm>
              <a:off x="7628306" y="3393143"/>
              <a:ext cx="3527516" cy="2616071"/>
              <a:chOff x="892226" y="3227705"/>
              <a:chExt cx="3527516" cy="2616071"/>
            </a:xfrm>
          </p:grpSpPr>
          <p:grpSp>
            <p:nvGrpSpPr>
              <p:cNvPr id="32" name="Group 31">
                <a:extLst>
                  <a:ext uri="{FF2B5EF4-FFF2-40B4-BE49-F238E27FC236}">
                    <a16:creationId xmlns:a16="http://schemas.microsoft.com/office/drawing/2014/main" id="{2FDCD005-FB82-BD66-A847-A2A9C4AA4C48}"/>
                  </a:ext>
                </a:extLst>
              </p:cNvPr>
              <p:cNvGrpSpPr/>
              <p:nvPr/>
            </p:nvGrpSpPr>
            <p:grpSpPr>
              <a:xfrm>
                <a:off x="892226" y="3344160"/>
                <a:ext cx="3527516" cy="2499616"/>
                <a:chOff x="7214210" y="131613"/>
                <a:chExt cx="3527516" cy="2499616"/>
              </a:xfrm>
            </p:grpSpPr>
            <mc:AlternateContent xmlns:mc="http://schemas.openxmlformats.org/markup-compatibility/2006" xmlns:a14="http://schemas.microsoft.com/office/drawing/2010/main">
              <mc:Choice Requires="a14">
                <p:sp>
                  <p:nvSpPr>
                    <p:cNvPr id="4" name="Oval 3">
                      <a:extLst>
                        <a:ext uri="{FF2B5EF4-FFF2-40B4-BE49-F238E27FC236}">
                          <a16:creationId xmlns:a16="http://schemas.microsoft.com/office/drawing/2014/main" id="{C1579C2A-B914-DA18-E033-AA17F1B05F5E}"/>
                        </a:ext>
                      </a:extLst>
                    </p:cNvPr>
                    <p:cNvSpPr/>
                    <p:nvPr/>
                  </p:nvSpPr>
                  <p:spPr>
                    <a:xfrm>
                      <a:off x="8817298" y="1316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4" name="Oval 3">
                      <a:extLst>
                        <a:ext uri="{FF2B5EF4-FFF2-40B4-BE49-F238E27FC236}">
                          <a16:creationId xmlns:a16="http://schemas.microsoft.com/office/drawing/2014/main" id="{C1579C2A-B914-DA18-E033-AA17F1B05F5E}"/>
                        </a:ext>
                      </a:extLst>
                    </p:cNvPr>
                    <p:cNvSpPr>
                      <a:spLocks noRot="1" noChangeAspect="1" noMove="1" noResize="1" noEditPoints="1" noAdjustHandles="1" noChangeArrowheads="1" noChangeShapeType="1" noTextEdit="1"/>
                    </p:cNvSpPr>
                    <p:nvPr/>
                  </p:nvSpPr>
                  <p:spPr>
                    <a:xfrm>
                      <a:off x="8817298" y="131613"/>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Isosceles Triangle 4">
                      <a:extLst>
                        <a:ext uri="{FF2B5EF4-FFF2-40B4-BE49-F238E27FC236}">
                          <a16:creationId xmlns:a16="http://schemas.microsoft.com/office/drawing/2014/main" id="{3C646EC5-C30F-BAB9-3C02-53BCFBF85885}"/>
                        </a:ext>
                      </a:extLst>
                    </p:cNvPr>
                    <p:cNvSpPr/>
                    <p:nvPr/>
                  </p:nvSpPr>
                  <p:spPr>
                    <a:xfrm>
                      <a:off x="7214210" y="1568449"/>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5" name="Isosceles Triangle 4">
                      <a:extLst>
                        <a:ext uri="{FF2B5EF4-FFF2-40B4-BE49-F238E27FC236}">
                          <a16:creationId xmlns:a16="http://schemas.microsoft.com/office/drawing/2014/main" id="{3C646EC5-C30F-BAB9-3C02-53BCFBF85885}"/>
                        </a:ext>
                      </a:extLst>
                    </p:cNvPr>
                    <p:cNvSpPr>
                      <a:spLocks noRot="1" noChangeAspect="1" noMove="1" noResize="1" noEditPoints="1" noAdjustHandles="1" noChangeArrowheads="1" noChangeShapeType="1" noTextEdit="1"/>
                    </p:cNvSpPr>
                    <p:nvPr/>
                  </p:nvSpPr>
                  <p:spPr>
                    <a:xfrm>
                      <a:off x="7214210" y="1568449"/>
                      <a:ext cx="1084977" cy="979594"/>
                    </a:xfrm>
                    <a:prstGeom prst="triangle">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4FE3B610-E75F-1020-CCA6-40C1B56408F0}"/>
                        </a:ext>
                      </a:extLst>
                    </p:cNvPr>
                    <p:cNvSpPr/>
                    <p:nvPr/>
                  </p:nvSpPr>
                  <p:spPr>
                    <a:xfrm>
                      <a:off x="7992931" y="77239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6" name="Oval 5">
                      <a:extLst>
                        <a:ext uri="{FF2B5EF4-FFF2-40B4-BE49-F238E27FC236}">
                          <a16:creationId xmlns:a16="http://schemas.microsoft.com/office/drawing/2014/main" id="{4FE3B610-E75F-1020-CCA6-40C1B56408F0}"/>
                        </a:ext>
                      </a:extLst>
                    </p:cNvPr>
                    <p:cNvSpPr>
                      <a:spLocks noRot="1" noChangeAspect="1" noMove="1" noResize="1" noEditPoints="1" noAdjustHandles="1" noChangeArrowheads="1" noChangeShapeType="1" noTextEdit="1"/>
                    </p:cNvSpPr>
                    <p:nvPr/>
                  </p:nvSpPr>
                  <p:spPr>
                    <a:xfrm>
                      <a:off x="7992931" y="772396"/>
                      <a:ext cx="612511" cy="612511"/>
                    </a:xfrm>
                    <a:prstGeom prst="ellipse">
                      <a:avLst/>
                    </a:prstGeom>
                    <a:blipFill>
                      <a:blip r:embed="rId1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Isosceles Triangle 6">
                      <a:extLst>
                        <a:ext uri="{FF2B5EF4-FFF2-40B4-BE49-F238E27FC236}">
                          <a16:creationId xmlns:a16="http://schemas.microsoft.com/office/drawing/2014/main" id="{3626D707-C34E-9327-B26E-2872891541EE}"/>
                        </a:ext>
                      </a:extLst>
                    </p:cNvPr>
                    <p:cNvSpPr/>
                    <p:nvPr/>
                  </p:nvSpPr>
                  <p:spPr>
                    <a:xfrm>
                      <a:off x="8345520" y="156844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7" name="Isosceles Triangle 6">
                      <a:extLst>
                        <a:ext uri="{FF2B5EF4-FFF2-40B4-BE49-F238E27FC236}">
                          <a16:creationId xmlns:a16="http://schemas.microsoft.com/office/drawing/2014/main" id="{3626D707-C34E-9327-B26E-2872891541EE}"/>
                        </a:ext>
                      </a:extLst>
                    </p:cNvPr>
                    <p:cNvSpPr>
                      <a:spLocks noRot="1" noChangeAspect="1" noMove="1" noResize="1" noEditPoints="1" noAdjustHandles="1" noChangeArrowheads="1" noChangeShapeType="1" noTextEdit="1"/>
                    </p:cNvSpPr>
                    <p:nvPr/>
                  </p:nvSpPr>
                  <p:spPr>
                    <a:xfrm>
                      <a:off x="8345520" y="1568449"/>
                      <a:ext cx="1084977" cy="979594"/>
                    </a:xfrm>
                    <a:prstGeom prst="triangle">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Isosceles Triangle 7">
                      <a:extLst>
                        <a:ext uri="{FF2B5EF4-FFF2-40B4-BE49-F238E27FC236}">
                          <a16:creationId xmlns:a16="http://schemas.microsoft.com/office/drawing/2014/main" id="{1F4E81E5-66F7-19E2-D095-BE6AA12C1AC1}"/>
                        </a:ext>
                      </a:extLst>
                    </p:cNvPr>
                    <p:cNvSpPr/>
                    <p:nvPr/>
                  </p:nvSpPr>
                  <p:spPr>
                    <a:xfrm>
                      <a:off x="9548595" y="758260"/>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8" name="Isosceles Triangle 7">
                      <a:extLst>
                        <a:ext uri="{FF2B5EF4-FFF2-40B4-BE49-F238E27FC236}">
                          <a16:creationId xmlns:a16="http://schemas.microsoft.com/office/drawing/2014/main" id="{1F4E81E5-66F7-19E2-D095-BE6AA12C1AC1}"/>
                        </a:ext>
                      </a:extLst>
                    </p:cNvPr>
                    <p:cNvSpPr>
                      <a:spLocks noRot="1" noChangeAspect="1" noMove="1" noResize="1" noEditPoints="1" noAdjustHandles="1" noChangeArrowheads="1" noChangeShapeType="1" noTextEdit="1"/>
                    </p:cNvSpPr>
                    <p:nvPr/>
                  </p:nvSpPr>
                  <p:spPr>
                    <a:xfrm>
                      <a:off x="9548595" y="758260"/>
                      <a:ext cx="1084977" cy="979594"/>
                    </a:xfrm>
                    <a:prstGeom prst="triangle">
                      <a:avLst/>
                    </a:prstGeom>
                    <a:blipFill>
                      <a:blip r:embed="rId18"/>
                      <a:stretch>
                        <a:fillRect/>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7B7B1586-83AD-014F-F29B-ED7281AEF95D}"/>
                    </a:ext>
                  </a:extLst>
                </p:cNvPr>
                <p:cNvCxnSpPr>
                  <a:cxnSpLocks/>
                  <a:stCxn id="6" idx="3"/>
                  <a:endCxn id="5" idx="0"/>
                </p:cNvCxnSpPr>
                <p:nvPr/>
              </p:nvCxnSpPr>
              <p:spPr>
                <a:xfrm flipH="1">
                  <a:off x="7756699" y="1295207"/>
                  <a:ext cx="325932"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1A6ADD7-48CD-EBB0-0667-39AD6203B8F4}"/>
                    </a:ext>
                  </a:extLst>
                </p:cNvPr>
                <p:cNvCxnSpPr>
                  <a:cxnSpLocks/>
                  <a:stCxn id="6" idx="5"/>
                  <a:endCxn id="7" idx="0"/>
                </p:cNvCxnSpPr>
                <p:nvPr/>
              </p:nvCxnSpPr>
              <p:spPr>
                <a:xfrm>
                  <a:off x="8515742" y="1295207"/>
                  <a:ext cx="372267"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A816D49-A49E-3DD3-C079-EE0D995FB3A7}"/>
                    </a:ext>
                  </a:extLst>
                </p:cNvPr>
                <p:cNvCxnSpPr>
                  <a:cxnSpLocks/>
                  <a:stCxn id="6" idx="7"/>
                  <a:endCxn id="4" idx="3"/>
                </p:cNvCxnSpPr>
                <p:nvPr/>
              </p:nvCxnSpPr>
              <p:spPr>
                <a:xfrm flipV="1">
                  <a:off x="8515742" y="654424"/>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6498DDE-3587-8F96-6A1C-4AB53C4EC313}"/>
                    </a:ext>
                  </a:extLst>
                </p:cNvPr>
                <p:cNvCxnSpPr>
                  <a:cxnSpLocks/>
                  <a:stCxn id="8" idx="0"/>
                  <a:endCxn id="4" idx="5"/>
                </p:cNvCxnSpPr>
                <p:nvPr/>
              </p:nvCxnSpPr>
              <p:spPr>
                <a:xfrm flipH="1" flipV="1">
                  <a:off x="9340109" y="654424"/>
                  <a:ext cx="750975"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239CFFC8-CF26-D2AD-E672-09061A5048B0}"/>
                        </a:ext>
                      </a:extLst>
                    </p:cNvPr>
                    <p:cNvSpPr/>
                    <p:nvPr/>
                  </p:nvSpPr>
                  <p:spPr>
                    <a:xfrm>
                      <a:off x="10129215" y="201871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27" name="Oval 26">
                      <a:extLst>
                        <a:ext uri="{FF2B5EF4-FFF2-40B4-BE49-F238E27FC236}">
                          <a16:creationId xmlns:a16="http://schemas.microsoft.com/office/drawing/2014/main" id="{239CFFC8-CF26-D2AD-E672-09061A5048B0}"/>
                        </a:ext>
                      </a:extLst>
                    </p:cNvPr>
                    <p:cNvSpPr>
                      <a:spLocks noRot="1" noChangeAspect="1" noMove="1" noResize="1" noEditPoints="1" noAdjustHandles="1" noChangeArrowheads="1" noChangeShapeType="1" noTextEdit="1"/>
                    </p:cNvSpPr>
                    <p:nvPr/>
                  </p:nvSpPr>
                  <p:spPr>
                    <a:xfrm>
                      <a:off x="10129215" y="2018718"/>
                      <a:ext cx="612511" cy="612511"/>
                    </a:xfrm>
                    <a:prstGeom prst="ellipse">
                      <a:avLst/>
                    </a:prstGeom>
                    <a:blipFill>
                      <a:blip r:embed="rId19"/>
                      <a:stretch>
                        <a:fillRect/>
                      </a:stretch>
                    </a:blipFill>
                    <a:ln>
                      <a:solidFill>
                        <a:schemeClr val="tx1"/>
                      </a:solidFill>
                    </a:ln>
                  </p:spPr>
                  <p:txBody>
                    <a:bodyPr/>
                    <a:lstStyle/>
                    <a:p>
                      <a:r>
                        <a:rPr lang="en-US">
                          <a:noFill/>
                        </a:rPr>
                        <a:t> </a:t>
                      </a:r>
                    </a:p>
                  </p:txBody>
                </p:sp>
              </mc:Fallback>
            </mc:AlternateContent>
            <p:cxnSp>
              <p:nvCxnSpPr>
                <p:cNvPr id="28" name="Straight Connector 27">
                  <a:extLst>
                    <a:ext uri="{FF2B5EF4-FFF2-40B4-BE49-F238E27FC236}">
                      <a16:creationId xmlns:a16="http://schemas.microsoft.com/office/drawing/2014/main" id="{0E83608A-477E-6324-E54F-86966C47F633}"/>
                    </a:ext>
                  </a:extLst>
                </p:cNvPr>
                <p:cNvCxnSpPr>
                  <a:cxnSpLocks/>
                  <a:stCxn id="27" idx="0"/>
                </p:cNvCxnSpPr>
                <p:nvPr/>
              </p:nvCxnSpPr>
              <p:spPr>
                <a:xfrm flipH="1" flipV="1">
                  <a:off x="10435470" y="1750272"/>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3150729F-C8ED-BB5F-9CEB-CF399CB6A872}"/>
                      </a:ext>
                    </a:extLst>
                  </p:cNvPr>
                  <p:cNvSpPr txBox="1"/>
                  <p:nvPr/>
                </p:nvSpPr>
                <p:spPr>
                  <a:xfrm>
                    <a:off x="1131726" y="4604871"/>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6" name="TextBox 65">
                    <a:extLst>
                      <a:ext uri="{FF2B5EF4-FFF2-40B4-BE49-F238E27FC236}">
                        <a16:creationId xmlns:a16="http://schemas.microsoft.com/office/drawing/2014/main" id="{3150729F-C8ED-BB5F-9CEB-CF399CB6A872}"/>
                      </a:ext>
                    </a:extLst>
                  </p:cNvPr>
                  <p:cNvSpPr txBox="1">
                    <a:spLocks noRot="1" noChangeAspect="1" noMove="1" noResize="1" noEditPoints="1" noAdjustHandles="1" noChangeArrowheads="1" noChangeShapeType="1" noTextEdit="1"/>
                  </p:cNvSpPr>
                  <p:nvPr/>
                </p:nvSpPr>
                <p:spPr>
                  <a:xfrm>
                    <a:off x="1131726" y="4604871"/>
                    <a:ext cx="369781"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18CD5917-6748-AFE6-4CA8-6A26740C5DD1}"/>
                      </a:ext>
                    </a:extLst>
                  </p:cNvPr>
                  <p:cNvSpPr txBox="1"/>
                  <p:nvPr/>
                </p:nvSpPr>
                <p:spPr>
                  <a:xfrm>
                    <a:off x="2172271" y="463880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7" name="TextBox 66">
                    <a:extLst>
                      <a:ext uri="{FF2B5EF4-FFF2-40B4-BE49-F238E27FC236}">
                        <a16:creationId xmlns:a16="http://schemas.microsoft.com/office/drawing/2014/main" id="{18CD5917-6748-AFE6-4CA8-6A26740C5DD1}"/>
                      </a:ext>
                    </a:extLst>
                  </p:cNvPr>
                  <p:cNvSpPr txBox="1">
                    <a:spLocks noRot="1" noChangeAspect="1" noMove="1" noResize="1" noEditPoints="1" noAdjustHandles="1" noChangeArrowheads="1" noChangeShapeType="1" noTextEdit="1"/>
                  </p:cNvSpPr>
                  <p:nvPr/>
                </p:nvSpPr>
                <p:spPr>
                  <a:xfrm>
                    <a:off x="2172271" y="4638800"/>
                    <a:ext cx="369781"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6FFBE299-FED8-D1B2-BD66-101DA35B695A}"/>
                      </a:ext>
                    </a:extLst>
                  </p:cNvPr>
                  <p:cNvSpPr txBox="1"/>
                  <p:nvPr/>
                </p:nvSpPr>
                <p:spPr>
                  <a:xfrm>
                    <a:off x="1157833" y="3786141"/>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68" name="TextBox 67">
                    <a:extLst>
                      <a:ext uri="{FF2B5EF4-FFF2-40B4-BE49-F238E27FC236}">
                        <a16:creationId xmlns:a16="http://schemas.microsoft.com/office/drawing/2014/main" id="{6FFBE299-FED8-D1B2-BD66-101DA35B695A}"/>
                      </a:ext>
                    </a:extLst>
                  </p:cNvPr>
                  <p:cNvSpPr txBox="1">
                    <a:spLocks noRot="1" noChangeAspect="1" noMove="1" noResize="1" noEditPoints="1" noAdjustHandles="1" noChangeArrowheads="1" noChangeShapeType="1" noTextEdit="1"/>
                  </p:cNvSpPr>
                  <p:nvPr/>
                </p:nvSpPr>
                <p:spPr>
                  <a:xfrm>
                    <a:off x="1157833" y="3786141"/>
                    <a:ext cx="773737"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113857C4-4F9F-E95E-044D-F1A4FA7A55E8}"/>
                      </a:ext>
                    </a:extLst>
                  </p:cNvPr>
                  <p:cNvSpPr txBox="1"/>
                  <p:nvPr/>
                </p:nvSpPr>
                <p:spPr>
                  <a:xfrm>
                    <a:off x="1835210" y="32277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69" name="TextBox 68">
                    <a:extLst>
                      <a:ext uri="{FF2B5EF4-FFF2-40B4-BE49-F238E27FC236}">
                        <a16:creationId xmlns:a16="http://schemas.microsoft.com/office/drawing/2014/main" id="{113857C4-4F9F-E95E-044D-F1A4FA7A55E8}"/>
                      </a:ext>
                    </a:extLst>
                  </p:cNvPr>
                  <p:cNvSpPr txBox="1">
                    <a:spLocks noRot="1" noChangeAspect="1" noMove="1" noResize="1" noEditPoints="1" noAdjustHandles="1" noChangeArrowheads="1" noChangeShapeType="1" noTextEdit="1"/>
                  </p:cNvSpPr>
                  <p:nvPr/>
                </p:nvSpPr>
                <p:spPr>
                  <a:xfrm>
                    <a:off x="1835210" y="3227705"/>
                    <a:ext cx="773738"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3305BF72-9FFD-DF53-8C7C-A4B213E38B05}"/>
                      </a:ext>
                    </a:extLst>
                  </p:cNvPr>
                  <p:cNvSpPr txBox="1"/>
                  <p:nvPr/>
                </p:nvSpPr>
                <p:spPr>
                  <a:xfrm>
                    <a:off x="3006743" y="385823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70" name="TextBox 69">
                    <a:extLst>
                      <a:ext uri="{FF2B5EF4-FFF2-40B4-BE49-F238E27FC236}">
                        <a16:creationId xmlns:a16="http://schemas.microsoft.com/office/drawing/2014/main" id="{3305BF72-9FFD-DF53-8C7C-A4B213E38B05}"/>
                      </a:ext>
                    </a:extLst>
                  </p:cNvPr>
                  <p:cNvSpPr txBox="1">
                    <a:spLocks noRot="1" noChangeAspect="1" noMove="1" noResize="1" noEditPoints="1" noAdjustHandles="1" noChangeArrowheads="1" noChangeShapeType="1" noTextEdit="1"/>
                  </p:cNvSpPr>
                  <p:nvPr/>
                </p:nvSpPr>
                <p:spPr>
                  <a:xfrm>
                    <a:off x="3006743" y="3858231"/>
                    <a:ext cx="773738" cy="369332"/>
                  </a:xfrm>
                  <a:prstGeom prst="rect">
                    <a:avLst/>
                  </a:prstGeom>
                  <a:blipFill>
                    <a:blip r:embed="rId24"/>
                    <a:stretch>
                      <a:fillRect/>
                    </a:stretch>
                  </a:blipFill>
                </p:spPr>
                <p:txBody>
                  <a:bodyPr/>
                  <a:lstStyle/>
                  <a:p>
                    <a:r>
                      <a:rPr lang="en-US">
                        <a:noFill/>
                      </a:rPr>
                      <a:t> </a:t>
                    </a:r>
                  </a:p>
                </p:txBody>
              </p:sp>
            </mc:Fallback>
          </mc:AlternateContent>
        </p:grpSp>
        <p:cxnSp>
          <p:nvCxnSpPr>
            <p:cNvPr id="14" name="Straight Connector 13">
              <a:extLst>
                <a:ext uri="{FF2B5EF4-FFF2-40B4-BE49-F238E27FC236}">
                  <a16:creationId xmlns:a16="http://schemas.microsoft.com/office/drawing/2014/main" id="{ABEF5CFE-B6FD-FFBD-FB1F-81619960627F}"/>
                </a:ext>
              </a:extLst>
            </p:cNvPr>
            <p:cNvCxnSpPr>
              <a:cxnSpLocks/>
              <a:stCxn id="4" idx="0"/>
            </p:cNvCxnSpPr>
            <p:nvPr/>
          </p:nvCxnSpPr>
          <p:spPr>
            <a:xfrm flipH="1" flipV="1">
              <a:off x="9537649" y="3335744"/>
              <a:ext cx="1" cy="17385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15" name="Slide Number Placeholder 14">
            <a:extLst>
              <a:ext uri="{FF2B5EF4-FFF2-40B4-BE49-F238E27FC236}">
                <a16:creationId xmlns:a16="http://schemas.microsoft.com/office/drawing/2014/main" id="{4262B178-8A41-FE6C-203C-1A245A2D2B58}"/>
              </a:ext>
            </a:extLst>
          </p:cNvPr>
          <p:cNvSpPr>
            <a:spLocks noGrp="1"/>
          </p:cNvSpPr>
          <p:nvPr>
            <p:ph type="sldNum" sz="quarter" idx="12"/>
          </p:nvPr>
        </p:nvSpPr>
        <p:spPr/>
        <p:txBody>
          <a:bodyPr/>
          <a:lstStyle/>
          <a:p>
            <a:fld id="{A94D5A7D-FFFE-410B-BEE5-702232F4B148}" type="slidenum">
              <a:rPr lang="en-US" smtClean="0"/>
              <a:t>44</a:t>
            </a:fld>
            <a:endParaRPr lang="en-US"/>
          </a:p>
        </p:txBody>
      </p:sp>
    </p:spTree>
    <p:extLst>
      <p:ext uri="{BB962C8B-B14F-4D97-AF65-F5344CB8AC3E}">
        <p14:creationId xmlns:p14="http://schemas.microsoft.com/office/powerpoint/2010/main" val="299784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9A57D-5B8F-692D-B81A-6EBDD3AEEB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5FFBD-A530-109F-B4F7-634EFFB34AEF}"/>
              </a:ext>
            </a:extLst>
          </p:cNvPr>
          <p:cNvSpPr>
            <a:spLocks noGrp="1"/>
          </p:cNvSpPr>
          <p:nvPr>
            <p:ph type="title"/>
          </p:nvPr>
        </p:nvSpPr>
        <p:spPr/>
        <p:txBody>
          <a:bodyPr/>
          <a:lstStyle/>
          <a:p>
            <a:r>
              <a:rPr lang="en-US" dirty="0"/>
              <a:t>Left Rotation (Implementation)</a:t>
            </a:r>
          </a:p>
        </p:txBody>
      </p:sp>
      <p:sp>
        <p:nvSpPr>
          <p:cNvPr id="3" name="Content Placeholder 2">
            <a:extLst>
              <a:ext uri="{FF2B5EF4-FFF2-40B4-BE49-F238E27FC236}">
                <a16:creationId xmlns:a16="http://schemas.microsoft.com/office/drawing/2014/main" id="{F84EBA91-BA7C-D1CA-9EB5-932ECAABE466}"/>
              </a:ext>
            </a:extLst>
          </p:cNvPr>
          <p:cNvSpPr>
            <a:spLocks noGrp="1"/>
          </p:cNvSpPr>
          <p:nvPr>
            <p:ph idx="1"/>
          </p:nvPr>
        </p:nvSpPr>
        <p:spPr>
          <a:xfrm>
            <a:off x="838200" y="1280160"/>
            <a:ext cx="10515600" cy="4896803"/>
          </a:xfrm>
        </p:spPr>
        <p:txBody>
          <a:bodyPr/>
          <a:lstStyle/>
          <a:p>
            <a:pPr marL="0" indent="0">
              <a:buNone/>
            </a:pPr>
            <a:r>
              <a:rPr lang="en-US" dirty="0">
                <a:latin typeface="Consolas" panose="020B0609020204030204" pitchFamily="49" charset="0"/>
              </a:rPr>
              <a:t>b = </a:t>
            </a:r>
            <a:r>
              <a:rPr lang="en-US" dirty="0" err="1">
                <a:latin typeface="Consolas" panose="020B0609020204030204" pitchFamily="49" charset="0"/>
              </a:rPr>
              <a:t>a.right</a:t>
            </a:r>
            <a:endParaRPr lang="en-US" dirty="0">
              <a:latin typeface="Consolas" panose="020B0609020204030204" pitchFamily="49" charset="0"/>
            </a:endParaRPr>
          </a:p>
          <a:p>
            <a:pPr marL="0" indent="0">
              <a:buNone/>
            </a:pPr>
            <a:r>
              <a:rPr lang="en-US" dirty="0" err="1">
                <a:latin typeface="Consolas" panose="020B0609020204030204" pitchFamily="49" charset="0"/>
              </a:rPr>
              <a:t>a.right</a:t>
            </a:r>
            <a:r>
              <a:rPr lang="en-US" dirty="0">
                <a:latin typeface="Consolas" panose="020B0609020204030204" pitchFamily="49" charset="0"/>
              </a:rPr>
              <a:t> = </a:t>
            </a:r>
            <a:r>
              <a:rPr lang="en-US" dirty="0" err="1">
                <a:latin typeface="Consolas" panose="020B0609020204030204" pitchFamily="49" charset="0"/>
              </a:rPr>
              <a:t>b.left</a:t>
            </a:r>
            <a:endParaRPr lang="en-US" dirty="0">
              <a:latin typeface="Consolas" panose="020B0609020204030204" pitchFamily="49" charset="0"/>
            </a:endParaRPr>
          </a:p>
          <a:p>
            <a:pPr marL="0" indent="0">
              <a:buNone/>
            </a:pPr>
            <a:r>
              <a:rPr lang="en-US" dirty="0" err="1">
                <a:latin typeface="Consolas" panose="020B0609020204030204" pitchFamily="49" charset="0"/>
              </a:rPr>
              <a:t>b.left</a:t>
            </a:r>
            <a:r>
              <a:rPr lang="en-US" dirty="0">
                <a:latin typeface="Consolas" panose="020B0609020204030204" pitchFamily="49" charset="0"/>
              </a:rPr>
              <a:t> = a</a:t>
            </a:r>
          </a:p>
          <a:p>
            <a:pPr marL="0" indent="0">
              <a:buNone/>
            </a:pPr>
            <a:r>
              <a:rPr lang="en-US" dirty="0">
                <a:latin typeface="Consolas" panose="020B0609020204030204" pitchFamily="49" charset="0"/>
              </a:rPr>
              <a:t>return b</a:t>
            </a:r>
          </a:p>
        </p:txBody>
      </p:sp>
      <p:grpSp>
        <p:nvGrpSpPr>
          <p:cNvPr id="5" name="Group 4" descr="An illustration of a left rotation. This is the before image.&#10;&#10;Initially, the problem node is labeled a.  Its left subtree is labeled x and has a height of h. Its right subtree is rooted at a node labeled b, and it has a height of h+2. The left subtree of b is labeled y and has height h. The right subtree of b is labeled z and has a height of h+1. The node a is the problem node because it is the deepest node whose left and right subtree heights differ by more than 1.">
            <a:extLst>
              <a:ext uri="{FF2B5EF4-FFF2-40B4-BE49-F238E27FC236}">
                <a16:creationId xmlns:a16="http://schemas.microsoft.com/office/drawing/2014/main" id="{820BC2C3-7E61-EBB0-ABD3-25916195AEC1}"/>
              </a:ext>
            </a:extLst>
          </p:cNvPr>
          <p:cNvGrpSpPr/>
          <p:nvPr/>
        </p:nvGrpSpPr>
        <p:grpSpPr>
          <a:xfrm>
            <a:off x="1617721" y="3335744"/>
            <a:ext cx="3289741" cy="3489139"/>
            <a:chOff x="1617721" y="3335744"/>
            <a:chExt cx="3289741" cy="3489139"/>
          </a:xfrm>
        </p:grpSpPr>
        <p:grpSp>
          <p:nvGrpSpPr>
            <p:cNvPr id="6" name="Group 5">
              <a:extLst>
                <a:ext uri="{FF2B5EF4-FFF2-40B4-BE49-F238E27FC236}">
                  <a16:creationId xmlns:a16="http://schemas.microsoft.com/office/drawing/2014/main" id="{2277334F-9530-623E-5167-4CEEB7FBECC1}"/>
                </a:ext>
              </a:extLst>
            </p:cNvPr>
            <p:cNvGrpSpPr/>
            <p:nvPr/>
          </p:nvGrpSpPr>
          <p:grpSpPr>
            <a:xfrm>
              <a:off x="1617721" y="3522256"/>
              <a:ext cx="3289741" cy="3302627"/>
              <a:chOff x="7342089" y="136853"/>
              <a:chExt cx="3289741" cy="3302627"/>
            </a:xfrm>
          </p:grpSpPr>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7754EC64-B951-FC48-0791-22ED3E0046BD}"/>
                      </a:ext>
                    </a:extLst>
                  </p:cNvPr>
                  <p:cNvSpPr/>
                  <p:nvPr/>
                </p:nvSpPr>
                <p:spPr>
                  <a:xfrm>
                    <a:off x="9124241" y="77239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4" name="Oval 33">
                    <a:extLst>
                      <a:ext uri="{FF2B5EF4-FFF2-40B4-BE49-F238E27FC236}">
                        <a16:creationId xmlns:a16="http://schemas.microsoft.com/office/drawing/2014/main" id="{45E7A0E4-A69B-B4AE-ACE7-EB5C89E52040}"/>
                      </a:ext>
                    </a:extLst>
                  </p:cNvPr>
                  <p:cNvSpPr>
                    <a:spLocks noRot="1" noChangeAspect="1" noMove="1" noResize="1" noEditPoints="1" noAdjustHandles="1" noChangeArrowheads="1" noChangeShapeType="1" noTextEdit="1"/>
                  </p:cNvSpPr>
                  <p:nvPr/>
                </p:nvSpPr>
                <p:spPr>
                  <a:xfrm>
                    <a:off x="9124241" y="772395"/>
                    <a:ext cx="612511" cy="612511"/>
                  </a:xfrm>
                  <a:prstGeom prst="ellipse">
                    <a:avLst/>
                  </a:prstGeom>
                  <a:blipFill>
                    <a:blip r:embed="rId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Isosceles Triangle 27">
                    <a:extLst>
                      <a:ext uri="{FF2B5EF4-FFF2-40B4-BE49-F238E27FC236}">
                        <a16:creationId xmlns:a16="http://schemas.microsoft.com/office/drawing/2014/main" id="{6E936BAE-0133-3B95-1F5E-223E2425AB90}"/>
                      </a:ext>
                    </a:extLst>
                  </p:cNvPr>
                  <p:cNvSpPr/>
                  <p:nvPr/>
                </p:nvSpPr>
                <p:spPr>
                  <a:xfrm>
                    <a:off x="7342089" y="772395"/>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35" name="Isosceles Triangle 34">
                    <a:extLst>
                      <a:ext uri="{FF2B5EF4-FFF2-40B4-BE49-F238E27FC236}">
                        <a16:creationId xmlns:a16="http://schemas.microsoft.com/office/drawing/2014/main" id="{EF1554DF-5FD8-FE91-0B86-80799DED6758}"/>
                      </a:ext>
                    </a:extLst>
                  </p:cNvPr>
                  <p:cNvSpPr>
                    <a:spLocks noRot="1" noChangeAspect="1" noMove="1" noResize="1" noEditPoints="1" noAdjustHandles="1" noChangeArrowheads="1" noChangeShapeType="1" noTextEdit="1"/>
                  </p:cNvSpPr>
                  <p:nvPr/>
                </p:nvSpPr>
                <p:spPr>
                  <a:xfrm>
                    <a:off x="7342089" y="772395"/>
                    <a:ext cx="1084977" cy="979594"/>
                  </a:xfrm>
                  <a:prstGeom prst="triangl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65040C1C-ED16-CCFE-26F7-B3D3BF19F084}"/>
                      </a:ext>
                    </a:extLst>
                  </p:cNvPr>
                  <p:cNvSpPr/>
                  <p:nvPr/>
                </p:nvSpPr>
                <p:spPr>
                  <a:xfrm>
                    <a:off x="8428629" y="13685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36" name="Oval 35">
                    <a:extLst>
                      <a:ext uri="{FF2B5EF4-FFF2-40B4-BE49-F238E27FC236}">
                        <a16:creationId xmlns:a16="http://schemas.microsoft.com/office/drawing/2014/main" id="{21653A17-97F6-3907-7154-1E08B77D7E3B}"/>
                      </a:ext>
                    </a:extLst>
                  </p:cNvPr>
                  <p:cNvSpPr>
                    <a:spLocks noRot="1" noChangeAspect="1" noMove="1" noResize="1" noEditPoints="1" noAdjustHandles="1" noChangeArrowheads="1" noChangeShapeType="1" noTextEdit="1"/>
                  </p:cNvSpPr>
                  <p:nvPr/>
                </p:nvSpPr>
                <p:spPr>
                  <a:xfrm>
                    <a:off x="8428629" y="136853"/>
                    <a:ext cx="612511" cy="612511"/>
                  </a:xfrm>
                  <a:prstGeom prst="ellipse">
                    <a:avLst/>
                  </a:prstGeom>
                  <a:blipFill>
                    <a:blip r:embed="rId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Isosceles Triangle 32">
                    <a:extLst>
                      <a:ext uri="{FF2B5EF4-FFF2-40B4-BE49-F238E27FC236}">
                        <a16:creationId xmlns:a16="http://schemas.microsoft.com/office/drawing/2014/main" id="{223E2BC4-AB89-4A5B-DF68-C11638906551}"/>
                      </a:ext>
                    </a:extLst>
                  </p:cNvPr>
                  <p:cNvSpPr/>
                  <p:nvPr/>
                </p:nvSpPr>
                <p:spPr>
                  <a:xfrm>
                    <a:off x="8345520" y="157892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37" name="Isosceles Triangle 36">
                    <a:extLst>
                      <a:ext uri="{FF2B5EF4-FFF2-40B4-BE49-F238E27FC236}">
                        <a16:creationId xmlns:a16="http://schemas.microsoft.com/office/drawing/2014/main" id="{99A0256F-8391-2976-BCFB-9053B00E322A}"/>
                      </a:ext>
                    </a:extLst>
                  </p:cNvPr>
                  <p:cNvSpPr>
                    <a:spLocks noRot="1" noChangeAspect="1" noMove="1" noResize="1" noEditPoints="1" noAdjustHandles="1" noChangeArrowheads="1" noChangeShapeType="1" noTextEdit="1"/>
                  </p:cNvSpPr>
                  <p:nvPr/>
                </p:nvSpPr>
                <p:spPr>
                  <a:xfrm>
                    <a:off x="8345520" y="1578929"/>
                    <a:ext cx="1084977" cy="979594"/>
                  </a:xfrm>
                  <a:prstGeom prst="triangl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Isosceles Triangle 33">
                    <a:extLst>
                      <a:ext uri="{FF2B5EF4-FFF2-40B4-BE49-F238E27FC236}">
                        <a16:creationId xmlns:a16="http://schemas.microsoft.com/office/drawing/2014/main" id="{0F2BBA84-5E64-E08A-46ED-3EBC36AE88A1}"/>
                      </a:ext>
                    </a:extLst>
                  </p:cNvPr>
                  <p:cNvSpPr/>
                  <p:nvPr/>
                </p:nvSpPr>
                <p:spPr>
                  <a:xfrm>
                    <a:off x="9476830" y="1586367"/>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8" name="Isosceles Triangle 37">
                    <a:extLst>
                      <a:ext uri="{FF2B5EF4-FFF2-40B4-BE49-F238E27FC236}">
                        <a16:creationId xmlns:a16="http://schemas.microsoft.com/office/drawing/2014/main" id="{C8ABD725-951D-1EF5-BC3F-7698AB03ED12}"/>
                      </a:ext>
                    </a:extLst>
                  </p:cNvPr>
                  <p:cNvSpPr>
                    <a:spLocks noRot="1" noChangeAspect="1" noMove="1" noResize="1" noEditPoints="1" noAdjustHandles="1" noChangeArrowheads="1" noChangeShapeType="1" noTextEdit="1"/>
                  </p:cNvSpPr>
                  <p:nvPr/>
                </p:nvSpPr>
                <p:spPr>
                  <a:xfrm>
                    <a:off x="9476830" y="1586367"/>
                    <a:ext cx="1084977" cy="979594"/>
                  </a:xfrm>
                  <a:prstGeom prst="triangle">
                    <a:avLst/>
                  </a:prstGeom>
                  <a:blipFill>
                    <a:blip r:embed="rId7"/>
                    <a:stretch>
                      <a:fillRect/>
                    </a:stretch>
                  </a:blipFill>
                </p:spPr>
                <p:txBody>
                  <a:bodyPr/>
                  <a:lstStyle/>
                  <a:p>
                    <a:r>
                      <a:rPr lang="en-US">
                        <a:noFill/>
                      </a:rPr>
                      <a:t> </a:t>
                    </a:r>
                  </a:p>
                </p:txBody>
              </p:sp>
            </mc:Fallback>
          </mc:AlternateContent>
          <p:cxnSp>
            <p:nvCxnSpPr>
              <p:cNvPr id="35" name="Straight Connector 34">
                <a:extLst>
                  <a:ext uri="{FF2B5EF4-FFF2-40B4-BE49-F238E27FC236}">
                    <a16:creationId xmlns:a16="http://schemas.microsoft.com/office/drawing/2014/main" id="{6E84645A-0A69-239A-2A7A-7A2D5D76029B}"/>
                  </a:ext>
                </a:extLst>
              </p:cNvPr>
              <p:cNvCxnSpPr>
                <a:cxnSpLocks/>
                <a:stCxn id="32" idx="3"/>
                <a:endCxn id="28" idx="0"/>
              </p:cNvCxnSpPr>
              <p:nvPr/>
            </p:nvCxnSpPr>
            <p:spPr>
              <a:xfrm flipH="1">
                <a:off x="7884578" y="659664"/>
                <a:ext cx="633751" cy="1127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B0FCEC5-46F7-4E50-2120-A14435E6B77F}"/>
                  </a:ext>
                </a:extLst>
              </p:cNvPr>
              <p:cNvCxnSpPr>
                <a:cxnSpLocks/>
                <a:stCxn id="27" idx="3"/>
                <a:endCxn id="33" idx="0"/>
              </p:cNvCxnSpPr>
              <p:nvPr/>
            </p:nvCxnSpPr>
            <p:spPr>
              <a:xfrm flipH="1">
                <a:off x="8888009" y="1295206"/>
                <a:ext cx="325932" cy="2837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8306AFA-1EDB-3578-D12A-E4DA09FDB579}"/>
                  </a:ext>
                </a:extLst>
              </p:cNvPr>
              <p:cNvCxnSpPr>
                <a:cxnSpLocks/>
                <a:stCxn id="32" idx="5"/>
                <a:endCxn id="27" idx="1"/>
              </p:cNvCxnSpPr>
              <p:nvPr/>
            </p:nvCxnSpPr>
            <p:spPr>
              <a:xfrm>
                <a:off x="8951440" y="659664"/>
                <a:ext cx="262501" cy="202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1866757-C1B1-9FFD-5378-2E765AF8E5E3}"/>
                  </a:ext>
                </a:extLst>
              </p:cNvPr>
              <p:cNvCxnSpPr>
                <a:cxnSpLocks/>
                <a:stCxn id="34" idx="0"/>
                <a:endCxn id="27" idx="5"/>
              </p:cNvCxnSpPr>
              <p:nvPr/>
            </p:nvCxnSpPr>
            <p:spPr>
              <a:xfrm flipH="1" flipV="1">
                <a:off x="9647052" y="1295206"/>
                <a:ext cx="372267" cy="291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7FE541AC-CD90-A65A-AC17-A4B46A60AA4A}"/>
                      </a:ext>
                    </a:extLst>
                  </p:cNvPr>
                  <p:cNvSpPr/>
                  <p:nvPr/>
                </p:nvSpPr>
                <p:spPr>
                  <a:xfrm>
                    <a:off x="10019319" y="282696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43" name="Oval 42">
                    <a:extLst>
                      <a:ext uri="{FF2B5EF4-FFF2-40B4-BE49-F238E27FC236}">
                        <a16:creationId xmlns:a16="http://schemas.microsoft.com/office/drawing/2014/main" id="{0CFD8699-FE14-3065-4767-9AEE33B862FF}"/>
                      </a:ext>
                    </a:extLst>
                  </p:cNvPr>
                  <p:cNvSpPr>
                    <a:spLocks noRot="1" noChangeAspect="1" noMove="1" noResize="1" noEditPoints="1" noAdjustHandles="1" noChangeArrowheads="1" noChangeShapeType="1" noTextEdit="1"/>
                  </p:cNvSpPr>
                  <p:nvPr/>
                </p:nvSpPr>
                <p:spPr>
                  <a:xfrm>
                    <a:off x="10019319" y="2826969"/>
                    <a:ext cx="612511" cy="612511"/>
                  </a:xfrm>
                  <a:prstGeom prst="ellipse">
                    <a:avLst/>
                  </a:prstGeom>
                  <a:blipFill>
                    <a:blip r:embed="rId8"/>
                    <a:stretch>
                      <a:fillRect/>
                    </a:stretch>
                  </a:blipFill>
                  <a:ln>
                    <a:solidFill>
                      <a:schemeClr val="tx1"/>
                    </a:solidFill>
                  </a:ln>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3C9FF2CD-8822-2524-EB91-624DAE80D8B9}"/>
                  </a:ext>
                </a:extLst>
              </p:cNvPr>
              <p:cNvCxnSpPr>
                <a:cxnSpLocks/>
                <a:stCxn id="39" idx="0"/>
              </p:cNvCxnSpPr>
              <p:nvPr/>
            </p:nvCxnSpPr>
            <p:spPr>
              <a:xfrm flipH="1" flipV="1">
                <a:off x="10325574" y="2558523"/>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196233D-8684-B357-D161-A4BBF97A64A7}"/>
                    </a:ext>
                  </a:extLst>
                </p:cNvPr>
                <p:cNvSpPr txBox="1"/>
                <p:nvPr/>
              </p:nvSpPr>
              <p:spPr>
                <a:xfrm>
                  <a:off x="1780247" y="3937443"/>
                  <a:ext cx="45837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5196233D-8684-B357-D161-A4BBF97A64A7}"/>
                    </a:ext>
                  </a:extLst>
                </p:cNvPr>
                <p:cNvSpPr txBox="1">
                  <a:spLocks noRot="1" noChangeAspect="1" noMove="1" noResize="1" noEditPoints="1" noAdjustHandles="1" noChangeArrowheads="1" noChangeShapeType="1" noTextEdit="1"/>
                </p:cNvSpPr>
                <p:nvPr/>
              </p:nvSpPr>
              <p:spPr>
                <a:xfrm>
                  <a:off x="1780247" y="3937443"/>
                  <a:ext cx="458370"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85B4366-B477-037D-D411-A664746B9D74}"/>
                    </a:ext>
                  </a:extLst>
                </p:cNvPr>
                <p:cNvSpPr txBox="1"/>
                <p:nvPr/>
              </p:nvSpPr>
              <p:spPr>
                <a:xfrm>
                  <a:off x="2775405" y="4157987"/>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8" name="TextBox 7">
                  <a:extLst>
                    <a:ext uri="{FF2B5EF4-FFF2-40B4-BE49-F238E27FC236}">
                      <a16:creationId xmlns:a16="http://schemas.microsoft.com/office/drawing/2014/main" id="{B85B4366-B477-037D-D411-A664746B9D74}"/>
                    </a:ext>
                  </a:extLst>
                </p:cNvPr>
                <p:cNvSpPr txBox="1">
                  <a:spLocks noRot="1" noChangeAspect="1" noMove="1" noResize="1" noEditPoints="1" noAdjustHandles="1" noChangeArrowheads="1" noChangeShapeType="1" noTextEdit="1"/>
                </p:cNvSpPr>
                <p:nvPr/>
              </p:nvSpPr>
              <p:spPr>
                <a:xfrm>
                  <a:off x="2775405" y="4157987"/>
                  <a:ext cx="77373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F62C3A4-FBF0-999A-A5CC-1D78E20E6237}"/>
                    </a:ext>
                  </a:extLst>
                </p:cNvPr>
                <p:cNvSpPr txBox="1"/>
                <p:nvPr/>
              </p:nvSpPr>
              <p:spPr>
                <a:xfrm>
                  <a:off x="2070487" y="3387319"/>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1F62C3A4-FBF0-999A-A5CC-1D78E20E6237}"/>
                    </a:ext>
                  </a:extLst>
                </p:cNvPr>
                <p:cNvSpPr txBox="1">
                  <a:spLocks noRot="1" noChangeAspect="1" noMove="1" noResize="1" noEditPoints="1" noAdjustHandles="1" noChangeArrowheads="1" noChangeShapeType="1" noTextEdit="1"/>
                </p:cNvSpPr>
                <p:nvPr/>
              </p:nvSpPr>
              <p:spPr>
                <a:xfrm>
                  <a:off x="2070487" y="3387319"/>
                  <a:ext cx="77373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5E93D7D-C456-A88D-309B-27C3E3C1DA09}"/>
                    </a:ext>
                  </a:extLst>
                </p:cNvPr>
                <p:cNvSpPr txBox="1"/>
                <p:nvPr/>
              </p:nvSpPr>
              <p:spPr>
                <a:xfrm>
                  <a:off x="2840193" y="4803353"/>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3" name="TextBox 12">
                  <a:extLst>
                    <a:ext uri="{FF2B5EF4-FFF2-40B4-BE49-F238E27FC236}">
                      <a16:creationId xmlns:a16="http://schemas.microsoft.com/office/drawing/2014/main" id="{35E93D7D-C456-A88D-309B-27C3E3C1DA09}"/>
                    </a:ext>
                  </a:extLst>
                </p:cNvPr>
                <p:cNvSpPr txBox="1">
                  <a:spLocks noRot="1" noChangeAspect="1" noMove="1" noResize="1" noEditPoints="1" noAdjustHandles="1" noChangeArrowheads="1" noChangeShapeType="1" noTextEdit="1"/>
                </p:cNvSpPr>
                <p:nvPr/>
              </p:nvSpPr>
              <p:spPr>
                <a:xfrm>
                  <a:off x="2840193" y="4803353"/>
                  <a:ext cx="369781"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92DCE29-1ABC-CF79-1D59-76D56D8B2588}"/>
                    </a:ext>
                  </a:extLst>
                </p:cNvPr>
                <p:cNvSpPr txBox="1"/>
                <p:nvPr/>
              </p:nvSpPr>
              <p:spPr>
                <a:xfrm>
                  <a:off x="3635693" y="482251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 name="TextBox 19">
                  <a:extLst>
                    <a:ext uri="{FF2B5EF4-FFF2-40B4-BE49-F238E27FC236}">
                      <a16:creationId xmlns:a16="http://schemas.microsoft.com/office/drawing/2014/main" id="{292DCE29-1ABC-CF79-1D59-76D56D8B2588}"/>
                    </a:ext>
                  </a:extLst>
                </p:cNvPr>
                <p:cNvSpPr txBox="1">
                  <a:spLocks noRot="1" noChangeAspect="1" noMove="1" noResize="1" noEditPoints="1" noAdjustHandles="1" noChangeArrowheads="1" noChangeShapeType="1" noTextEdit="1"/>
                </p:cNvSpPr>
                <p:nvPr/>
              </p:nvSpPr>
              <p:spPr>
                <a:xfrm>
                  <a:off x="3635693" y="4822513"/>
                  <a:ext cx="773738" cy="369332"/>
                </a:xfrm>
                <a:prstGeom prst="rect">
                  <a:avLst/>
                </a:prstGeom>
                <a:blipFill>
                  <a:blip r:embed="rId13"/>
                  <a:stretch>
                    <a:fillRect/>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477EA717-E9FA-BE3E-9CF3-B3CB4A7D3555}"/>
                </a:ext>
              </a:extLst>
            </p:cNvPr>
            <p:cNvCxnSpPr>
              <a:cxnSpLocks/>
              <a:stCxn id="32" idx="0"/>
            </p:cNvCxnSpPr>
            <p:nvPr/>
          </p:nvCxnSpPr>
          <p:spPr>
            <a:xfrm flipV="1">
              <a:off x="3010517" y="3335744"/>
              <a:ext cx="0" cy="18651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 name="Arrow: Right 3" descr="Now we perform the left rotation which lifts the right subtree and lowers the left subtree. It does this by making b the new root, a the right child of b, and subtree y the right subtree of a.">
            <a:extLst>
              <a:ext uri="{FF2B5EF4-FFF2-40B4-BE49-F238E27FC236}">
                <a16:creationId xmlns:a16="http://schemas.microsoft.com/office/drawing/2014/main" id="{7047D608-2E41-0CED-15F3-843ABB5D412A}"/>
              </a:ext>
            </a:extLst>
          </p:cNvPr>
          <p:cNvSpPr/>
          <p:nvPr/>
        </p:nvSpPr>
        <p:spPr>
          <a:xfrm>
            <a:off x="5315019" y="4291198"/>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Left Rotation</a:t>
            </a:r>
          </a:p>
        </p:txBody>
      </p:sp>
      <p:grpSp>
        <p:nvGrpSpPr>
          <p:cNvPr id="41" name="Group 40" descr="An illustration of a left rotation. This is the after image.&#10;&#10;After performing a left rotation the node b becomes the root of the tree. The left child of b is the node a (the former root), and the right child of b is unchanged. The right subtree of a is y (the former left subtree of b), and the left subtree of a is unchanged. Because z has height h+1 and x and y had height h, both subtrees of b now have height h+1, making the tree balanced.">
            <a:extLst>
              <a:ext uri="{FF2B5EF4-FFF2-40B4-BE49-F238E27FC236}">
                <a16:creationId xmlns:a16="http://schemas.microsoft.com/office/drawing/2014/main" id="{34C5F69F-C08C-1C63-F080-C5A2AC5879A7}"/>
              </a:ext>
            </a:extLst>
          </p:cNvPr>
          <p:cNvGrpSpPr/>
          <p:nvPr/>
        </p:nvGrpSpPr>
        <p:grpSpPr>
          <a:xfrm>
            <a:off x="7628306" y="3335744"/>
            <a:ext cx="3527516" cy="2673470"/>
            <a:chOff x="7628306" y="3335744"/>
            <a:chExt cx="3527516" cy="2673470"/>
          </a:xfrm>
        </p:grpSpPr>
        <p:grpSp>
          <p:nvGrpSpPr>
            <p:cNvPr id="42" name="Group 41">
              <a:extLst>
                <a:ext uri="{FF2B5EF4-FFF2-40B4-BE49-F238E27FC236}">
                  <a16:creationId xmlns:a16="http://schemas.microsoft.com/office/drawing/2014/main" id="{ED965DA9-7F7C-830D-C4AB-1C3D15CAC67D}"/>
                </a:ext>
              </a:extLst>
            </p:cNvPr>
            <p:cNvGrpSpPr/>
            <p:nvPr/>
          </p:nvGrpSpPr>
          <p:grpSpPr>
            <a:xfrm>
              <a:off x="7628306" y="3393143"/>
              <a:ext cx="3527516" cy="2616071"/>
              <a:chOff x="892226" y="3227705"/>
              <a:chExt cx="3527516" cy="2616071"/>
            </a:xfrm>
          </p:grpSpPr>
          <p:grpSp>
            <p:nvGrpSpPr>
              <p:cNvPr id="44" name="Group 43">
                <a:extLst>
                  <a:ext uri="{FF2B5EF4-FFF2-40B4-BE49-F238E27FC236}">
                    <a16:creationId xmlns:a16="http://schemas.microsoft.com/office/drawing/2014/main" id="{04D9961E-2C17-BD64-C086-F90A7D0466A0}"/>
                  </a:ext>
                </a:extLst>
              </p:cNvPr>
              <p:cNvGrpSpPr/>
              <p:nvPr/>
            </p:nvGrpSpPr>
            <p:grpSpPr>
              <a:xfrm>
                <a:off x="892226" y="3344160"/>
                <a:ext cx="3527516" cy="2499616"/>
                <a:chOff x="7214210" y="131613"/>
                <a:chExt cx="3527516" cy="2499616"/>
              </a:xfrm>
            </p:grpSpPr>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3342431A-59CE-F9AE-61BF-2C46F1471561}"/>
                        </a:ext>
                      </a:extLst>
                    </p:cNvPr>
                    <p:cNvSpPr/>
                    <p:nvPr/>
                  </p:nvSpPr>
                  <p:spPr>
                    <a:xfrm>
                      <a:off x="8817298" y="1316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4" name="Oval 3">
                      <a:extLst>
                        <a:ext uri="{FF2B5EF4-FFF2-40B4-BE49-F238E27FC236}">
                          <a16:creationId xmlns:a16="http://schemas.microsoft.com/office/drawing/2014/main" id="{C1579C2A-B914-DA18-E033-AA17F1B05F5E}"/>
                        </a:ext>
                      </a:extLst>
                    </p:cNvPr>
                    <p:cNvSpPr>
                      <a:spLocks noRot="1" noChangeAspect="1" noMove="1" noResize="1" noEditPoints="1" noAdjustHandles="1" noChangeArrowheads="1" noChangeShapeType="1" noTextEdit="1"/>
                    </p:cNvSpPr>
                    <p:nvPr/>
                  </p:nvSpPr>
                  <p:spPr>
                    <a:xfrm>
                      <a:off x="8817298" y="131613"/>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Isosceles Triangle 70">
                      <a:extLst>
                        <a:ext uri="{FF2B5EF4-FFF2-40B4-BE49-F238E27FC236}">
                          <a16:creationId xmlns:a16="http://schemas.microsoft.com/office/drawing/2014/main" id="{92F548F0-5AAD-2BB1-D62E-E4BF5D5E5CD3}"/>
                        </a:ext>
                      </a:extLst>
                    </p:cNvPr>
                    <p:cNvSpPr/>
                    <p:nvPr/>
                  </p:nvSpPr>
                  <p:spPr>
                    <a:xfrm>
                      <a:off x="7214210" y="1568449"/>
                      <a:ext cx="1084977" cy="979594"/>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𝑥</m:t>
                            </m:r>
                          </m:oMath>
                        </m:oMathPara>
                      </a14:m>
                      <a:endParaRPr lang="en-US" dirty="0"/>
                    </a:p>
                  </p:txBody>
                </p:sp>
              </mc:Choice>
              <mc:Fallback xmlns="">
                <p:sp>
                  <p:nvSpPr>
                    <p:cNvPr id="5" name="Isosceles Triangle 4">
                      <a:extLst>
                        <a:ext uri="{FF2B5EF4-FFF2-40B4-BE49-F238E27FC236}">
                          <a16:creationId xmlns:a16="http://schemas.microsoft.com/office/drawing/2014/main" id="{3C646EC5-C30F-BAB9-3C02-53BCFBF85885}"/>
                        </a:ext>
                      </a:extLst>
                    </p:cNvPr>
                    <p:cNvSpPr>
                      <a:spLocks noRot="1" noChangeAspect="1" noMove="1" noResize="1" noEditPoints="1" noAdjustHandles="1" noChangeArrowheads="1" noChangeShapeType="1" noTextEdit="1"/>
                    </p:cNvSpPr>
                    <p:nvPr/>
                  </p:nvSpPr>
                  <p:spPr>
                    <a:xfrm>
                      <a:off x="7214210" y="1568449"/>
                      <a:ext cx="1084977" cy="979594"/>
                    </a:xfrm>
                    <a:prstGeom prst="triangle">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Oval 71">
                      <a:extLst>
                        <a:ext uri="{FF2B5EF4-FFF2-40B4-BE49-F238E27FC236}">
                          <a16:creationId xmlns:a16="http://schemas.microsoft.com/office/drawing/2014/main" id="{787A26A3-A1ED-8FE6-2B8B-1A941FE5A9CE}"/>
                        </a:ext>
                      </a:extLst>
                    </p:cNvPr>
                    <p:cNvSpPr/>
                    <p:nvPr/>
                  </p:nvSpPr>
                  <p:spPr>
                    <a:xfrm>
                      <a:off x="7992931" y="77239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6" name="Oval 5">
                      <a:extLst>
                        <a:ext uri="{FF2B5EF4-FFF2-40B4-BE49-F238E27FC236}">
                          <a16:creationId xmlns:a16="http://schemas.microsoft.com/office/drawing/2014/main" id="{4FE3B610-E75F-1020-CCA6-40C1B56408F0}"/>
                        </a:ext>
                      </a:extLst>
                    </p:cNvPr>
                    <p:cNvSpPr>
                      <a:spLocks noRot="1" noChangeAspect="1" noMove="1" noResize="1" noEditPoints="1" noAdjustHandles="1" noChangeArrowheads="1" noChangeShapeType="1" noTextEdit="1"/>
                    </p:cNvSpPr>
                    <p:nvPr/>
                  </p:nvSpPr>
                  <p:spPr>
                    <a:xfrm>
                      <a:off x="7992931" y="772396"/>
                      <a:ext cx="612511" cy="612511"/>
                    </a:xfrm>
                    <a:prstGeom prst="ellipse">
                      <a:avLst/>
                    </a:prstGeom>
                    <a:blipFill>
                      <a:blip r:embed="rId1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Isosceles Triangle 72">
                      <a:extLst>
                        <a:ext uri="{FF2B5EF4-FFF2-40B4-BE49-F238E27FC236}">
                          <a16:creationId xmlns:a16="http://schemas.microsoft.com/office/drawing/2014/main" id="{D02A78F9-D2F1-9CFC-0C09-2FE664101747}"/>
                        </a:ext>
                      </a:extLst>
                    </p:cNvPr>
                    <p:cNvSpPr/>
                    <p:nvPr/>
                  </p:nvSpPr>
                  <p:spPr>
                    <a:xfrm>
                      <a:off x="8345520" y="1568449"/>
                      <a:ext cx="1084977" cy="979594"/>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7" name="Isosceles Triangle 6">
                      <a:extLst>
                        <a:ext uri="{FF2B5EF4-FFF2-40B4-BE49-F238E27FC236}">
                          <a16:creationId xmlns:a16="http://schemas.microsoft.com/office/drawing/2014/main" id="{3626D707-C34E-9327-B26E-2872891541EE}"/>
                        </a:ext>
                      </a:extLst>
                    </p:cNvPr>
                    <p:cNvSpPr>
                      <a:spLocks noRot="1" noChangeAspect="1" noMove="1" noResize="1" noEditPoints="1" noAdjustHandles="1" noChangeArrowheads="1" noChangeShapeType="1" noTextEdit="1"/>
                    </p:cNvSpPr>
                    <p:nvPr/>
                  </p:nvSpPr>
                  <p:spPr>
                    <a:xfrm>
                      <a:off x="8345520" y="1568449"/>
                      <a:ext cx="1084977" cy="979594"/>
                    </a:xfrm>
                    <a:prstGeom prst="triangle">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Isosceles Triangle 73">
                      <a:extLst>
                        <a:ext uri="{FF2B5EF4-FFF2-40B4-BE49-F238E27FC236}">
                          <a16:creationId xmlns:a16="http://schemas.microsoft.com/office/drawing/2014/main" id="{9F1AC95D-F1A0-4888-5A9A-72D342230149}"/>
                        </a:ext>
                      </a:extLst>
                    </p:cNvPr>
                    <p:cNvSpPr/>
                    <p:nvPr/>
                  </p:nvSpPr>
                  <p:spPr>
                    <a:xfrm>
                      <a:off x="9548595" y="758260"/>
                      <a:ext cx="1084977" cy="979594"/>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8" name="Isosceles Triangle 7">
                      <a:extLst>
                        <a:ext uri="{FF2B5EF4-FFF2-40B4-BE49-F238E27FC236}">
                          <a16:creationId xmlns:a16="http://schemas.microsoft.com/office/drawing/2014/main" id="{1F4E81E5-66F7-19E2-D095-BE6AA12C1AC1}"/>
                        </a:ext>
                      </a:extLst>
                    </p:cNvPr>
                    <p:cNvSpPr>
                      <a:spLocks noRot="1" noChangeAspect="1" noMove="1" noResize="1" noEditPoints="1" noAdjustHandles="1" noChangeArrowheads="1" noChangeShapeType="1" noTextEdit="1"/>
                    </p:cNvSpPr>
                    <p:nvPr/>
                  </p:nvSpPr>
                  <p:spPr>
                    <a:xfrm>
                      <a:off x="9548595" y="758260"/>
                      <a:ext cx="1084977" cy="979594"/>
                    </a:xfrm>
                    <a:prstGeom prst="triangle">
                      <a:avLst/>
                    </a:prstGeom>
                    <a:blipFill>
                      <a:blip r:embed="rId18"/>
                      <a:stretch>
                        <a:fillRect/>
                      </a:stretch>
                    </a:blipFill>
                  </p:spPr>
                  <p:txBody>
                    <a:bodyPr/>
                    <a:lstStyle/>
                    <a:p>
                      <a:r>
                        <a:rPr lang="en-US">
                          <a:noFill/>
                        </a:rPr>
                        <a:t> </a:t>
                      </a:r>
                    </a:p>
                  </p:txBody>
                </p:sp>
              </mc:Fallback>
            </mc:AlternateContent>
            <p:cxnSp>
              <p:nvCxnSpPr>
                <p:cNvPr id="75" name="Straight Connector 74">
                  <a:extLst>
                    <a:ext uri="{FF2B5EF4-FFF2-40B4-BE49-F238E27FC236}">
                      <a16:creationId xmlns:a16="http://schemas.microsoft.com/office/drawing/2014/main" id="{675728B5-28C1-96CE-5C03-EA2F710D51E8}"/>
                    </a:ext>
                  </a:extLst>
                </p:cNvPr>
                <p:cNvCxnSpPr>
                  <a:cxnSpLocks/>
                  <a:stCxn id="72" idx="3"/>
                  <a:endCxn id="71" idx="0"/>
                </p:cNvCxnSpPr>
                <p:nvPr/>
              </p:nvCxnSpPr>
              <p:spPr>
                <a:xfrm flipH="1">
                  <a:off x="7756699" y="1295207"/>
                  <a:ext cx="325932"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8BCC1DD-4B75-3E76-5624-C07447552627}"/>
                    </a:ext>
                  </a:extLst>
                </p:cNvPr>
                <p:cNvCxnSpPr>
                  <a:cxnSpLocks/>
                  <a:stCxn id="72" idx="5"/>
                  <a:endCxn id="73" idx="0"/>
                </p:cNvCxnSpPr>
                <p:nvPr/>
              </p:nvCxnSpPr>
              <p:spPr>
                <a:xfrm>
                  <a:off x="8515742" y="1295207"/>
                  <a:ext cx="372267" cy="2732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E6E1904-B85B-E851-D061-90D9C7D6C8A8}"/>
                    </a:ext>
                  </a:extLst>
                </p:cNvPr>
                <p:cNvCxnSpPr>
                  <a:cxnSpLocks/>
                  <a:stCxn id="72" idx="7"/>
                  <a:endCxn id="70" idx="3"/>
                </p:cNvCxnSpPr>
                <p:nvPr/>
              </p:nvCxnSpPr>
              <p:spPr>
                <a:xfrm flipV="1">
                  <a:off x="8515742" y="654424"/>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70DE1C7-A95C-8ACF-E3A6-B283B0C4FF4A}"/>
                    </a:ext>
                  </a:extLst>
                </p:cNvPr>
                <p:cNvCxnSpPr>
                  <a:cxnSpLocks/>
                  <a:stCxn id="74" idx="0"/>
                  <a:endCxn id="70" idx="5"/>
                </p:cNvCxnSpPr>
                <p:nvPr/>
              </p:nvCxnSpPr>
              <p:spPr>
                <a:xfrm flipH="1" flipV="1">
                  <a:off x="9340109" y="654424"/>
                  <a:ext cx="750975"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1" name="Oval 80">
                      <a:extLst>
                        <a:ext uri="{FF2B5EF4-FFF2-40B4-BE49-F238E27FC236}">
                          <a16:creationId xmlns:a16="http://schemas.microsoft.com/office/drawing/2014/main" id="{D2673A23-7F5A-9C72-3954-BC7A1352C426}"/>
                        </a:ext>
                      </a:extLst>
                    </p:cNvPr>
                    <p:cNvSpPr/>
                    <p:nvPr/>
                  </p:nvSpPr>
                  <p:spPr>
                    <a:xfrm>
                      <a:off x="10129215" y="201871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27" name="Oval 26">
                      <a:extLst>
                        <a:ext uri="{FF2B5EF4-FFF2-40B4-BE49-F238E27FC236}">
                          <a16:creationId xmlns:a16="http://schemas.microsoft.com/office/drawing/2014/main" id="{239CFFC8-CF26-D2AD-E672-09061A5048B0}"/>
                        </a:ext>
                      </a:extLst>
                    </p:cNvPr>
                    <p:cNvSpPr>
                      <a:spLocks noRot="1" noChangeAspect="1" noMove="1" noResize="1" noEditPoints="1" noAdjustHandles="1" noChangeArrowheads="1" noChangeShapeType="1" noTextEdit="1"/>
                    </p:cNvSpPr>
                    <p:nvPr/>
                  </p:nvSpPr>
                  <p:spPr>
                    <a:xfrm>
                      <a:off x="10129215" y="2018718"/>
                      <a:ext cx="612511" cy="612511"/>
                    </a:xfrm>
                    <a:prstGeom prst="ellipse">
                      <a:avLst/>
                    </a:prstGeom>
                    <a:blipFill>
                      <a:blip r:embed="rId19"/>
                      <a:stretch>
                        <a:fillRect/>
                      </a:stretch>
                    </a:blipFill>
                    <a:ln>
                      <a:solidFill>
                        <a:schemeClr val="tx1"/>
                      </a:solidFill>
                    </a:ln>
                  </p:spPr>
                  <p:txBody>
                    <a:bodyPr/>
                    <a:lstStyle/>
                    <a:p>
                      <a:r>
                        <a:rPr lang="en-US">
                          <a:noFill/>
                        </a:rPr>
                        <a:t> </a:t>
                      </a:r>
                    </a:p>
                  </p:txBody>
                </p:sp>
              </mc:Fallback>
            </mc:AlternateContent>
            <p:cxnSp>
              <p:nvCxnSpPr>
                <p:cNvPr id="82" name="Straight Connector 81">
                  <a:extLst>
                    <a:ext uri="{FF2B5EF4-FFF2-40B4-BE49-F238E27FC236}">
                      <a16:creationId xmlns:a16="http://schemas.microsoft.com/office/drawing/2014/main" id="{DF1C4AC6-9B2E-293C-A1D3-8A981CD3D183}"/>
                    </a:ext>
                  </a:extLst>
                </p:cNvPr>
                <p:cNvCxnSpPr>
                  <a:cxnSpLocks/>
                  <a:stCxn id="81" idx="0"/>
                </p:cNvCxnSpPr>
                <p:nvPr/>
              </p:nvCxnSpPr>
              <p:spPr>
                <a:xfrm flipH="1" flipV="1">
                  <a:off x="10435470" y="1750272"/>
                  <a:ext cx="1" cy="26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0A24E654-AA37-86DB-111E-F8F464D1197B}"/>
                      </a:ext>
                    </a:extLst>
                  </p:cNvPr>
                  <p:cNvSpPr txBox="1"/>
                  <p:nvPr/>
                </p:nvSpPr>
                <p:spPr>
                  <a:xfrm>
                    <a:off x="1131726" y="4604871"/>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6" name="TextBox 65">
                    <a:extLst>
                      <a:ext uri="{FF2B5EF4-FFF2-40B4-BE49-F238E27FC236}">
                        <a16:creationId xmlns:a16="http://schemas.microsoft.com/office/drawing/2014/main" id="{3150729F-C8ED-BB5F-9CEB-CF399CB6A872}"/>
                      </a:ext>
                    </a:extLst>
                  </p:cNvPr>
                  <p:cNvSpPr txBox="1">
                    <a:spLocks noRot="1" noChangeAspect="1" noMove="1" noResize="1" noEditPoints="1" noAdjustHandles="1" noChangeArrowheads="1" noChangeShapeType="1" noTextEdit="1"/>
                  </p:cNvSpPr>
                  <p:nvPr/>
                </p:nvSpPr>
                <p:spPr>
                  <a:xfrm>
                    <a:off x="1131726" y="4604871"/>
                    <a:ext cx="369781"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D91E7F34-AFDB-79E6-73A3-B87A83A708AC}"/>
                      </a:ext>
                    </a:extLst>
                  </p:cNvPr>
                  <p:cNvSpPr txBox="1"/>
                  <p:nvPr/>
                </p:nvSpPr>
                <p:spPr>
                  <a:xfrm>
                    <a:off x="2172271" y="463880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67" name="TextBox 66">
                    <a:extLst>
                      <a:ext uri="{FF2B5EF4-FFF2-40B4-BE49-F238E27FC236}">
                        <a16:creationId xmlns:a16="http://schemas.microsoft.com/office/drawing/2014/main" id="{18CD5917-6748-AFE6-4CA8-6A26740C5DD1}"/>
                      </a:ext>
                    </a:extLst>
                  </p:cNvPr>
                  <p:cNvSpPr txBox="1">
                    <a:spLocks noRot="1" noChangeAspect="1" noMove="1" noResize="1" noEditPoints="1" noAdjustHandles="1" noChangeArrowheads="1" noChangeShapeType="1" noTextEdit="1"/>
                  </p:cNvSpPr>
                  <p:nvPr/>
                </p:nvSpPr>
                <p:spPr>
                  <a:xfrm>
                    <a:off x="2172271" y="4638800"/>
                    <a:ext cx="369781"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394B3A63-5BAE-D150-14F3-44D8D6983878}"/>
                      </a:ext>
                    </a:extLst>
                  </p:cNvPr>
                  <p:cNvSpPr txBox="1"/>
                  <p:nvPr/>
                </p:nvSpPr>
                <p:spPr>
                  <a:xfrm>
                    <a:off x="1157833" y="3786141"/>
                    <a:ext cx="77373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68" name="TextBox 67">
                    <a:extLst>
                      <a:ext uri="{FF2B5EF4-FFF2-40B4-BE49-F238E27FC236}">
                        <a16:creationId xmlns:a16="http://schemas.microsoft.com/office/drawing/2014/main" id="{6FFBE299-FED8-D1B2-BD66-101DA35B695A}"/>
                      </a:ext>
                    </a:extLst>
                  </p:cNvPr>
                  <p:cNvSpPr txBox="1">
                    <a:spLocks noRot="1" noChangeAspect="1" noMove="1" noResize="1" noEditPoints="1" noAdjustHandles="1" noChangeArrowheads="1" noChangeShapeType="1" noTextEdit="1"/>
                  </p:cNvSpPr>
                  <p:nvPr/>
                </p:nvSpPr>
                <p:spPr>
                  <a:xfrm>
                    <a:off x="1157833" y="3786141"/>
                    <a:ext cx="773737" cy="36933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E03F6908-8E96-A925-31F8-A5882D9F67AA}"/>
                      </a:ext>
                    </a:extLst>
                  </p:cNvPr>
                  <p:cNvSpPr txBox="1"/>
                  <p:nvPr/>
                </p:nvSpPr>
                <p:spPr>
                  <a:xfrm>
                    <a:off x="1835210" y="32277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69" name="TextBox 68">
                    <a:extLst>
                      <a:ext uri="{FF2B5EF4-FFF2-40B4-BE49-F238E27FC236}">
                        <a16:creationId xmlns:a16="http://schemas.microsoft.com/office/drawing/2014/main" id="{113857C4-4F9F-E95E-044D-F1A4FA7A55E8}"/>
                      </a:ext>
                    </a:extLst>
                  </p:cNvPr>
                  <p:cNvSpPr txBox="1">
                    <a:spLocks noRot="1" noChangeAspect="1" noMove="1" noResize="1" noEditPoints="1" noAdjustHandles="1" noChangeArrowheads="1" noChangeShapeType="1" noTextEdit="1"/>
                  </p:cNvSpPr>
                  <p:nvPr/>
                </p:nvSpPr>
                <p:spPr>
                  <a:xfrm>
                    <a:off x="1835210" y="3227705"/>
                    <a:ext cx="773738"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BC5A0E2B-FDE5-8FD7-460D-02D4B9125DB7}"/>
                      </a:ext>
                    </a:extLst>
                  </p:cNvPr>
                  <p:cNvSpPr txBox="1"/>
                  <p:nvPr/>
                </p:nvSpPr>
                <p:spPr>
                  <a:xfrm>
                    <a:off x="3006743" y="385823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70" name="TextBox 69">
                    <a:extLst>
                      <a:ext uri="{FF2B5EF4-FFF2-40B4-BE49-F238E27FC236}">
                        <a16:creationId xmlns:a16="http://schemas.microsoft.com/office/drawing/2014/main" id="{3305BF72-9FFD-DF53-8C7C-A4B213E38B05}"/>
                      </a:ext>
                    </a:extLst>
                  </p:cNvPr>
                  <p:cNvSpPr txBox="1">
                    <a:spLocks noRot="1" noChangeAspect="1" noMove="1" noResize="1" noEditPoints="1" noAdjustHandles="1" noChangeArrowheads="1" noChangeShapeType="1" noTextEdit="1"/>
                  </p:cNvSpPr>
                  <p:nvPr/>
                </p:nvSpPr>
                <p:spPr>
                  <a:xfrm>
                    <a:off x="3006743" y="3858231"/>
                    <a:ext cx="773738" cy="369332"/>
                  </a:xfrm>
                  <a:prstGeom prst="rect">
                    <a:avLst/>
                  </a:prstGeom>
                  <a:blipFill>
                    <a:blip r:embed="rId24"/>
                    <a:stretch>
                      <a:fillRect/>
                    </a:stretch>
                  </a:blipFill>
                </p:spPr>
                <p:txBody>
                  <a:bodyPr/>
                  <a:lstStyle/>
                  <a:p>
                    <a:r>
                      <a:rPr lang="en-US">
                        <a:noFill/>
                      </a:rPr>
                      <a:t> </a:t>
                    </a:r>
                  </a:p>
                </p:txBody>
              </p:sp>
            </mc:Fallback>
          </mc:AlternateContent>
        </p:grpSp>
        <p:cxnSp>
          <p:nvCxnSpPr>
            <p:cNvPr id="43" name="Straight Connector 42">
              <a:extLst>
                <a:ext uri="{FF2B5EF4-FFF2-40B4-BE49-F238E27FC236}">
                  <a16:creationId xmlns:a16="http://schemas.microsoft.com/office/drawing/2014/main" id="{797B851D-2A70-02CE-D268-61ADBCB67961}"/>
                </a:ext>
              </a:extLst>
            </p:cNvPr>
            <p:cNvCxnSpPr>
              <a:cxnSpLocks/>
              <a:stCxn id="70" idx="0"/>
            </p:cNvCxnSpPr>
            <p:nvPr/>
          </p:nvCxnSpPr>
          <p:spPr>
            <a:xfrm flipH="1" flipV="1">
              <a:off x="9537649" y="3335744"/>
              <a:ext cx="1" cy="17385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10" name="Slide Number Placeholder 9">
            <a:extLst>
              <a:ext uri="{FF2B5EF4-FFF2-40B4-BE49-F238E27FC236}">
                <a16:creationId xmlns:a16="http://schemas.microsoft.com/office/drawing/2014/main" id="{69CE8E32-DAA4-82ED-426C-3ABB60E9A152}"/>
              </a:ext>
            </a:extLst>
          </p:cNvPr>
          <p:cNvSpPr>
            <a:spLocks noGrp="1"/>
          </p:cNvSpPr>
          <p:nvPr>
            <p:ph type="sldNum" sz="quarter" idx="12"/>
          </p:nvPr>
        </p:nvSpPr>
        <p:spPr/>
        <p:txBody>
          <a:bodyPr/>
          <a:lstStyle/>
          <a:p>
            <a:fld id="{A94D5A7D-FFFE-410B-BEE5-702232F4B148}" type="slidenum">
              <a:rPr lang="en-US" smtClean="0"/>
              <a:t>45</a:t>
            </a:fld>
            <a:endParaRPr lang="en-US"/>
          </a:p>
        </p:txBody>
      </p:sp>
    </p:spTree>
    <p:extLst>
      <p:ext uri="{BB962C8B-B14F-4D97-AF65-F5344CB8AC3E}">
        <p14:creationId xmlns:p14="http://schemas.microsoft.com/office/powerpoint/2010/main" val="1975508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0E77-05C1-1C54-DEB1-448604C9CC98}"/>
              </a:ext>
            </a:extLst>
          </p:cNvPr>
          <p:cNvSpPr>
            <a:spLocks noGrp="1"/>
          </p:cNvSpPr>
          <p:nvPr>
            <p:ph type="title"/>
          </p:nvPr>
        </p:nvSpPr>
        <p:spPr/>
        <p:txBody>
          <a:bodyPr/>
          <a:lstStyle/>
          <a:p>
            <a:r>
              <a:rPr lang="en-US" dirty="0"/>
              <a:t>Insertion Story So Far</a:t>
            </a:r>
          </a:p>
        </p:txBody>
      </p:sp>
      <p:sp>
        <p:nvSpPr>
          <p:cNvPr id="3" name="Content Placeholder 2">
            <a:extLst>
              <a:ext uri="{FF2B5EF4-FFF2-40B4-BE49-F238E27FC236}">
                <a16:creationId xmlns:a16="http://schemas.microsoft.com/office/drawing/2014/main" id="{47707298-D3B7-0EF9-F77A-68F62C0EC09C}"/>
              </a:ext>
            </a:extLst>
          </p:cNvPr>
          <p:cNvSpPr>
            <a:spLocks noGrp="1"/>
          </p:cNvSpPr>
          <p:nvPr>
            <p:ph idx="1"/>
          </p:nvPr>
        </p:nvSpPr>
        <p:spPr/>
        <p:txBody>
          <a:bodyPr/>
          <a:lstStyle/>
          <a:p>
            <a:r>
              <a:rPr lang="en-US" dirty="0"/>
              <a:t>After insertion, update the heights of the node’s ancestors</a:t>
            </a:r>
          </a:p>
          <a:p>
            <a:r>
              <a:rPr lang="en-US" dirty="0"/>
              <a:t>Check for unbalance</a:t>
            </a:r>
          </a:p>
          <a:p>
            <a:r>
              <a:rPr lang="en-US" dirty="0"/>
              <a:t>If unbalanced then at the deepest unbalanced root:</a:t>
            </a:r>
          </a:p>
          <a:p>
            <a:pPr lvl="1"/>
            <a:r>
              <a:rPr lang="en-US" dirty="0">
                <a:solidFill>
                  <a:srgbClr val="FF0000"/>
                </a:solidFill>
              </a:rPr>
              <a:t>If the left subtree was deeper then rotate right</a:t>
            </a:r>
          </a:p>
          <a:p>
            <a:pPr lvl="1"/>
            <a:r>
              <a:rPr lang="en-US" dirty="0">
                <a:solidFill>
                  <a:srgbClr val="FF0000"/>
                </a:solidFill>
              </a:rPr>
              <a:t>If the right subtree was deeper then rotate left</a:t>
            </a:r>
          </a:p>
        </p:txBody>
      </p:sp>
      <p:sp>
        <p:nvSpPr>
          <p:cNvPr id="4" name="TextBox 3">
            <a:extLst>
              <a:ext uri="{FF2B5EF4-FFF2-40B4-BE49-F238E27FC236}">
                <a16:creationId xmlns:a16="http://schemas.microsoft.com/office/drawing/2014/main" id="{F7737A4C-AE25-0094-226B-7CBE929413AE}"/>
              </a:ext>
            </a:extLst>
          </p:cNvPr>
          <p:cNvSpPr txBox="1"/>
          <p:nvPr/>
        </p:nvSpPr>
        <p:spPr>
          <a:xfrm>
            <a:off x="9174480" y="3302000"/>
            <a:ext cx="2814320" cy="923330"/>
          </a:xfrm>
          <a:prstGeom prst="rect">
            <a:avLst/>
          </a:prstGeom>
          <a:noFill/>
        </p:spPr>
        <p:txBody>
          <a:bodyPr wrap="square" rtlCol="0">
            <a:spAutoFit/>
          </a:bodyPr>
          <a:lstStyle/>
          <a:p>
            <a:r>
              <a:rPr lang="en-US" dirty="0">
                <a:solidFill>
                  <a:srgbClr val="FF0000"/>
                </a:solidFill>
              </a:rPr>
              <a:t>This is incomplete!</a:t>
            </a:r>
          </a:p>
          <a:p>
            <a:r>
              <a:rPr lang="en-US" dirty="0">
                <a:solidFill>
                  <a:srgbClr val="FF0000"/>
                </a:solidFill>
              </a:rPr>
              <a:t>There are some cases where this doesn’t work!</a:t>
            </a:r>
          </a:p>
        </p:txBody>
      </p:sp>
      <p:sp>
        <p:nvSpPr>
          <p:cNvPr id="5" name="Right Brace 4">
            <a:extLst>
              <a:ext uri="{FF2B5EF4-FFF2-40B4-BE49-F238E27FC236}">
                <a16:creationId xmlns:a16="http://schemas.microsoft.com/office/drawing/2014/main" id="{F213B004-97DB-03A7-6A1C-75CCF67C4A77}"/>
              </a:ext>
              <a:ext uri="{C183D7F6-B498-43B3-948B-1728B52AA6E4}">
                <adec:decorative xmlns:adec="http://schemas.microsoft.com/office/drawing/2017/decorative" val="1"/>
              </a:ext>
            </a:extLst>
          </p:cNvPr>
          <p:cNvSpPr/>
          <p:nvPr/>
        </p:nvSpPr>
        <p:spPr>
          <a:xfrm>
            <a:off x="8539480" y="3302000"/>
            <a:ext cx="421640" cy="87376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9" name="Group 8" descr="An AVL Tree with 2 nodes:&#10;&#10;the root is 9, which has left child 5">
            <a:extLst>
              <a:ext uri="{FF2B5EF4-FFF2-40B4-BE49-F238E27FC236}">
                <a16:creationId xmlns:a16="http://schemas.microsoft.com/office/drawing/2014/main" id="{55099DC2-B313-3D7A-4722-602E78C2E938}"/>
              </a:ext>
            </a:extLst>
          </p:cNvPr>
          <p:cNvGrpSpPr/>
          <p:nvPr/>
        </p:nvGrpSpPr>
        <p:grpSpPr>
          <a:xfrm>
            <a:off x="945451" y="4391956"/>
            <a:ext cx="1225022" cy="1277855"/>
            <a:chOff x="945451" y="4391956"/>
            <a:chExt cx="1225022" cy="1277855"/>
          </a:xfrm>
        </p:grpSpPr>
        <p:sp>
          <p:nvSpPr>
            <p:cNvPr id="14" name="Oval 13">
              <a:extLst>
                <a:ext uri="{FF2B5EF4-FFF2-40B4-BE49-F238E27FC236}">
                  <a16:creationId xmlns:a16="http://schemas.microsoft.com/office/drawing/2014/main" id="{973665DF-E9D2-6454-316C-8563B3AE523A}"/>
                </a:ext>
              </a:extLst>
            </p:cNvPr>
            <p:cNvSpPr/>
            <p:nvPr/>
          </p:nvSpPr>
          <p:spPr>
            <a:xfrm>
              <a:off x="1557962" y="439195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5" name="Straight Connector 14">
              <a:extLst>
                <a:ext uri="{FF2B5EF4-FFF2-40B4-BE49-F238E27FC236}">
                  <a16:creationId xmlns:a16="http://schemas.microsoft.com/office/drawing/2014/main" id="{BD8C5308-D447-67FD-BBB9-A04E53DB1131}"/>
                </a:ext>
              </a:extLst>
            </p:cNvPr>
            <p:cNvCxnSpPr>
              <a:cxnSpLocks/>
              <a:stCxn id="14" idx="3"/>
              <a:endCxn id="16" idx="7"/>
            </p:cNvCxnSpPr>
            <p:nvPr/>
          </p:nvCxnSpPr>
          <p:spPr>
            <a:xfrm flipH="1">
              <a:off x="1468262" y="4914767"/>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2A845875-D65B-ADE5-49C8-573AA1ABCC45}"/>
                </a:ext>
              </a:extLst>
            </p:cNvPr>
            <p:cNvSpPr/>
            <p:nvPr/>
          </p:nvSpPr>
          <p:spPr>
            <a:xfrm>
              <a:off x="945451" y="505730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grpSp>
      <p:sp>
        <p:nvSpPr>
          <p:cNvPr id="19" name="Arrow: Right 18" descr="Next we insert the key 7 into the tree">
            <a:extLst>
              <a:ext uri="{FF2B5EF4-FFF2-40B4-BE49-F238E27FC236}">
                <a16:creationId xmlns:a16="http://schemas.microsoft.com/office/drawing/2014/main" id="{3A1A1638-F1A8-3ACC-6CEB-132BD8676A70}"/>
              </a:ext>
            </a:extLst>
          </p:cNvPr>
          <p:cNvSpPr/>
          <p:nvPr/>
        </p:nvSpPr>
        <p:spPr>
          <a:xfrm>
            <a:off x="2602969" y="4900194"/>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Insert 7</a:t>
            </a:r>
          </a:p>
        </p:txBody>
      </p:sp>
      <p:grpSp>
        <p:nvGrpSpPr>
          <p:cNvPr id="12" name="Group 11" descr="7 becomes the new right child of 5, so the tree as a whole looks like this:&#10;&#10;The root is 9, it has left child 5 and no right child.&#10;5 has no left child, its right child is 7.&#10;7 has no children.&#10;&#10;The left subtree of 9 now has height 1, whereas its right subtree has height -1, making the tree unbalanced with 9 being the problem node.">
            <a:extLst>
              <a:ext uri="{FF2B5EF4-FFF2-40B4-BE49-F238E27FC236}">
                <a16:creationId xmlns:a16="http://schemas.microsoft.com/office/drawing/2014/main" id="{BA3C3048-9AC7-DE6A-5435-82F7B4D3D051}"/>
              </a:ext>
            </a:extLst>
          </p:cNvPr>
          <p:cNvGrpSpPr/>
          <p:nvPr/>
        </p:nvGrpSpPr>
        <p:grpSpPr>
          <a:xfrm>
            <a:off x="4638066" y="4485999"/>
            <a:ext cx="1225022" cy="1919944"/>
            <a:chOff x="4638066" y="4485999"/>
            <a:chExt cx="1225022" cy="1919944"/>
          </a:xfrm>
        </p:grpSpPr>
        <p:sp>
          <p:nvSpPr>
            <p:cNvPr id="6" name="Oval 5">
              <a:extLst>
                <a:ext uri="{FF2B5EF4-FFF2-40B4-BE49-F238E27FC236}">
                  <a16:creationId xmlns:a16="http://schemas.microsoft.com/office/drawing/2014/main" id="{EAB0E231-ACD0-4376-13A9-B2E3CECC7E75}"/>
                </a:ext>
              </a:extLst>
            </p:cNvPr>
            <p:cNvSpPr/>
            <p:nvPr/>
          </p:nvSpPr>
          <p:spPr>
            <a:xfrm>
              <a:off x="5250577" y="448599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7" name="Straight Connector 6">
              <a:extLst>
                <a:ext uri="{FF2B5EF4-FFF2-40B4-BE49-F238E27FC236}">
                  <a16:creationId xmlns:a16="http://schemas.microsoft.com/office/drawing/2014/main" id="{CA066E91-6261-28B5-79EA-F2337E950C4B}"/>
                </a:ext>
              </a:extLst>
            </p:cNvPr>
            <p:cNvCxnSpPr>
              <a:cxnSpLocks/>
              <a:stCxn id="6" idx="3"/>
              <a:endCxn id="8" idx="7"/>
            </p:cNvCxnSpPr>
            <p:nvPr/>
          </p:nvCxnSpPr>
          <p:spPr>
            <a:xfrm flipH="1">
              <a:off x="5160877" y="5008810"/>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2E8085A8-8ACA-A61B-DDE5-2348D2C8504B}"/>
                </a:ext>
              </a:extLst>
            </p:cNvPr>
            <p:cNvSpPr/>
            <p:nvPr/>
          </p:nvSpPr>
          <p:spPr>
            <a:xfrm>
              <a:off x="4638066" y="515134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10" name="Oval 9">
              <a:extLst>
                <a:ext uri="{FF2B5EF4-FFF2-40B4-BE49-F238E27FC236}">
                  <a16:creationId xmlns:a16="http://schemas.microsoft.com/office/drawing/2014/main" id="{E8ADC63A-4A00-8681-FD15-37E6D5EFF908}"/>
                </a:ext>
              </a:extLst>
            </p:cNvPr>
            <p:cNvSpPr/>
            <p:nvPr/>
          </p:nvSpPr>
          <p:spPr>
            <a:xfrm>
              <a:off x="5250576" y="5793432"/>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11" name="Straight Connector 10">
              <a:extLst>
                <a:ext uri="{FF2B5EF4-FFF2-40B4-BE49-F238E27FC236}">
                  <a16:creationId xmlns:a16="http://schemas.microsoft.com/office/drawing/2014/main" id="{AF408C7C-3A85-4014-3B0D-4A34EF2B9B8A}"/>
                </a:ext>
              </a:extLst>
            </p:cNvPr>
            <p:cNvCxnSpPr>
              <a:cxnSpLocks/>
              <a:stCxn id="8" idx="5"/>
              <a:endCxn id="10" idx="1"/>
            </p:cNvCxnSpPr>
            <p:nvPr/>
          </p:nvCxnSpPr>
          <p:spPr>
            <a:xfrm>
              <a:off x="5160877" y="5674154"/>
              <a:ext cx="179399" cy="208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Arrow: Right 19" descr="Because 9 is the problem node, and its left subtree is taller than the right, we do a right rotation in an attempt to balance the tree.">
            <a:extLst>
              <a:ext uri="{FF2B5EF4-FFF2-40B4-BE49-F238E27FC236}">
                <a16:creationId xmlns:a16="http://schemas.microsoft.com/office/drawing/2014/main" id="{27DA40D0-AF2C-3155-5C7D-33072472EB44}"/>
              </a:ext>
            </a:extLst>
          </p:cNvPr>
          <p:cNvSpPr/>
          <p:nvPr/>
        </p:nvSpPr>
        <p:spPr>
          <a:xfrm>
            <a:off x="6464931" y="4900193"/>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Right Rotation</a:t>
            </a:r>
          </a:p>
        </p:txBody>
      </p:sp>
      <p:grpSp>
        <p:nvGrpSpPr>
          <p:cNvPr id="13" name="Group 12" descr="After the right rotation, the tree looks s follows:&#10;&#10;The root is 5, it has no left child 5 and its right child is 9.&#10;The left child of 9 is 7, it has no right child.&#10;7 has no children.&#10;&#10;Now the left subtree of 5 has height -1, and the right subtree has height 2. Therefore the tree is still not balanced! If we were to do a left rotation on the problem node (now 5) we would just return to the previous tree. This means we need a new tool to balance our tree.&#10;&#10;The left subtree of 9 now has height 1, whereas its right subtree has height -1, making the tree unbalanced with 9 being the problem node.">
            <a:extLst>
              <a:ext uri="{FF2B5EF4-FFF2-40B4-BE49-F238E27FC236}">
                <a16:creationId xmlns:a16="http://schemas.microsoft.com/office/drawing/2014/main" id="{4B1D70FF-88AD-030E-ED83-9A3FB89DCED9}"/>
              </a:ext>
            </a:extLst>
          </p:cNvPr>
          <p:cNvGrpSpPr/>
          <p:nvPr/>
        </p:nvGrpSpPr>
        <p:grpSpPr>
          <a:xfrm>
            <a:off x="9210287" y="4527274"/>
            <a:ext cx="1225022" cy="1919944"/>
            <a:chOff x="9210287" y="4527274"/>
            <a:chExt cx="1225022" cy="1919944"/>
          </a:xfrm>
        </p:grpSpPr>
        <p:sp>
          <p:nvSpPr>
            <p:cNvPr id="21" name="Oval 20">
              <a:extLst>
                <a:ext uri="{FF2B5EF4-FFF2-40B4-BE49-F238E27FC236}">
                  <a16:creationId xmlns:a16="http://schemas.microsoft.com/office/drawing/2014/main" id="{08424B86-5ECA-32CB-E562-5238E76E7D74}"/>
                </a:ext>
              </a:extLst>
            </p:cNvPr>
            <p:cNvSpPr/>
            <p:nvPr/>
          </p:nvSpPr>
          <p:spPr>
            <a:xfrm>
              <a:off x="9210288" y="4527274"/>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cxnSp>
          <p:nvCxnSpPr>
            <p:cNvPr id="22" name="Straight Connector 21">
              <a:extLst>
                <a:ext uri="{FF2B5EF4-FFF2-40B4-BE49-F238E27FC236}">
                  <a16:creationId xmlns:a16="http://schemas.microsoft.com/office/drawing/2014/main" id="{C3EBB2B0-BB57-A284-8E49-E3E2892CF64D}"/>
                </a:ext>
              </a:extLst>
            </p:cNvPr>
            <p:cNvCxnSpPr>
              <a:cxnSpLocks/>
              <a:stCxn id="21" idx="5"/>
              <a:endCxn id="23" idx="1"/>
            </p:cNvCxnSpPr>
            <p:nvPr/>
          </p:nvCxnSpPr>
          <p:spPr>
            <a:xfrm>
              <a:off x="9733099" y="5050085"/>
              <a:ext cx="179399" cy="1645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18CDB0E3-5691-3556-AC39-F712FA0F1510}"/>
                </a:ext>
              </a:extLst>
            </p:cNvPr>
            <p:cNvSpPr/>
            <p:nvPr/>
          </p:nvSpPr>
          <p:spPr>
            <a:xfrm>
              <a:off x="9822798" y="512492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sp>
          <p:nvSpPr>
            <p:cNvPr id="24" name="Oval 23">
              <a:extLst>
                <a:ext uri="{FF2B5EF4-FFF2-40B4-BE49-F238E27FC236}">
                  <a16:creationId xmlns:a16="http://schemas.microsoft.com/office/drawing/2014/main" id="{3A6407C6-210A-1A8E-09B1-48436A1DED4D}"/>
                </a:ext>
              </a:extLst>
            </p:cNvPr>
            <p:cNvSpPr/>
            <p:nvPr/>
          </p:nvSpPr>
          <p:spPr>
            <a:xfrm>
              <a:off x="9210287" y="583470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5" name="Straight Connector 24">
              <a:extLst>
                <a:ext uri="{FF2B5EF4-FFF2-40B4-BE49-F238E27FC236}">
                  <a16:creationId xmlns:a16="http://schemas.microsoft.com/office/drawing/2014/main" id="{C861A9C9-0AC1-6F87-74B4-7E8BE75D14AE}"/>
                </a:ext>
              </a:extLst>
            </p:cNvPr>
            <p:cNvCxnSpPr>
              <a:cxnSpLocks/>
              <a:stCxn id="23" idx="3"/>
              <a:endCxn id="24" idx="7"/>
            </p:cNvCxnSpPr>
            <p:nvPr/>
          </p:nvCxnSpPr>
          <p:spPr>
            <a:xfrm flipH="1">
              <a:off x="9733098" y="5647737"/>
              <a:ext cx="179400" cy="276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Slide Number Placeholder 16">
            <a:extLst>
              <a:ext uri="{FF2B5EF4-FFF2-40B4-BE49-F238E27FC236}">
                <a16:creationId xmlns:a16="http://schemas.microsoft.com/office/drawing/2014/main" id="{84F67B2F-C413-CC6B-1EB3-54D167233869}"/>
              </a:ext>
            </a:extLst>
          </p:cNvPr>
          <p:cNvSpPr>
            <a:spLocks noGrp="1"/>
          </p:cNvSpPr>
          <p:nvPr>
            <p:ph type="sldNum" sz="quarter" idx="12"/>
          </p:nvPr>
        </p:nvSpPr>
        <p:spPr/>
        <p:txBody>
          <a:bodyPr/>
          <a:lstStyle/>
          <a:p>
            <a:fld id="{A94D5A7D-FFFE-410B-BEE5-702232F4B148}" type="slidenum">
              <a:rPr lang="en-US" smtClean="0"/>
              <a:t>46</a:t>
            </a:fld>
            <a:endParaRPr lang="en-US"/>
          </a:p>
        </p:txBody>
      </p:sp>
    </p:spTree>
    <p:extLst>
      <p:ext uri="{BB962C8B-B14F-4D97-AF65-F5344CB8AC3E}">
        <p14:creationId xmlns:p14="http://schemas.microsoft.com/office/powerpoint/2010/main" val="3379720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0E77-05C1-1C54-DEB1-448604C9CC98}"/>
              </a:ext>
            </a:extLst>
          </p:cNvPr>
          <p:cNvSpPr>
            <a:spLocks noGrp="1"/>
          </p:cNvSpPr>
          <p:nvPr>
            <p:ph type="title"/>
          </p:nvPr>
        </p:nvSpPr>
        <p:spPr/>
        <p:txBody>
          <a:bodyPr/>
          <a:lstStyle/>
          <a:p>
            <a:r>
              <a:rPr lang="en-US" dirty="0"/>
              <a:t>Insertion Cases</a:t>
            </a:r>
          </a:p>
        </p:txBody>
      </p:sp>
      <p:sp>
        <p:nvSpPr>
          <p:cNvPr id="3" name="Content Placeholder 2">
            <a:extLst>
              <a:ext uri="{FF2B5EF4-FFF2-40B4-BE49-F238E27FC236}">
                <a16:creationId xmlns:a16="http://schemas.microsoft.com/office/drawing/2014/main" id="{47707298-D3B7-0EF9-F77A-68F62C0EC09C}"/>
              </a:ext>
            </a:extLst>
          </p:cNvPr>
          <p:cNvSpPr>
            <a:spLocks noGrp="1"/>
          </p:cNvSpPr>
          <p:nvPr>
            <p:ph idx="1"/>
          </p:nvPr>
        </p:nvSpPr>
        <p:spPr/>
        <p:txBody>
          <a:bodyPr/>
          <a:lstStyle/>
          <a:p>
            <a:r>
              <a:rPr lang="en-US" dirty="0"/>
              <a:t>After insertion, update the heights of the node’s ancestors</a:t>
            </a:r>
          </a:p>
          <a:p>
            <a:r>
              <a:rPr lang="en-US" dirty="0"/>
              <a:t>Check for unbalance</a:t>
            </a:r>
          </a:p>
          <a:p>
            <a:r>
              <a:rPr lang="en-US" dirty="0"/>
              <a:t>If unbalanced then at the deepest unbalanced root:</a:t>
            </a:r>
          </a:p>
          <a:p>
            <a:pPr lvl="1"/>
            <a:r>
              <a:rPr lang="en-US" dirty="0">
                <a:solidFill>
                  <a:schemeClr val="accent6">
                    <a:lumMod val="75000"/>
                  </a:schemeClr>
                </a:solidFill>
              </a:rPr>
              <a:t>Case LL: If we inserted in the </a:t>
            </a:r>
            <a:r>
              <a:rPr lang="en-US" b="1" dirty="0">
                <a:solidFill>
                  <a:schemeClr val="accent6">
                    <a:lumMod val="75000"/>
                  </a:schemeClr>
                </a:solidFill>
              </a:rPr>
              <a:t>left</a:t>
            </a:r>
            <a:r>
              <a:rPr lang="en-US" dirty="0">
                <a:solidFill>
                  <a:schemeClr val="accent6">
                    <a:lumMod val="75000"/>
                  </a:schemeClr>
                </a:solidFill>
              </a:rPr>
              <a:t> subtree of the </a:t>
            </a:r>
            <a:r>
              <a:rPr lang="en-US" b="1" dirty="0">
                <a:solidFill>
                  <a:schemeClr val="accent6">
                    <a:lumMod val="75000"/>
                  </a:schemeClr>
                </a:solidFill>
              </a:rPr>
              <a:t>left</a:t>
            </a:r>
            <a:r>
              <a:rPr lang="en-US" dirty="0">
                <a:solidFill>
                  <a:schemeClr val="accent6">
                    <a:lumMod val="75000"/>
                  </a:schemeClr>
                </a:solidFill>
              </a:rPr>
              <a:t> child then rotate right</a:t>
            </a:r>
          </a:p>
          <a:p>
            <a:pPr lvl="1"/>
            <a:r>
              <a:rPr lang="en-US" dirty="0">
                <a:solidFill>
                  <a:schemeClr val="accent6">
                    <a:lumMod val="75000"/>
                  </a:schemeClr>
                </a:solidFill>
              </a:rPr>
              <a:t>Case RR: If we inserted in the </a:t>
            </a:r>
            <a:r>
              <a:rPr lang="en-US" b="1" dirty="0">
                <a:solidFill>
                  <a:schemeClr val="accent6">
                    <a:lumMod val="75000"/>
                  </a:schemeClr>
                </a:solidFill>
              </a:rPr>
              <a:t>right</a:t>
            </a:r>
            <a:r>
              <a:rPr lang="en-US" dirty="0">
                <a:solidFill>
                  <a:schemeClr val="accent6">
                    <a:lumMod val="75000"/>
                  </a:schemeClr>
                </a:solidFill>
              </a:rPr>
              <a:t> subtree of the </a:t>
            </a:r>
            <a:r>
              <a:rPr lang="en-US" b="1" dirty="0">
                <a:solidFill>
                  <a:schemeClr val="accent6">
                    <a:lumMod val="75000"/>
                  </a:schemeClr>
                </a:solidFill>
              </a:rPr>
              <a:t>right</a:t>
            </a:r>
            <a:r>
              <a:rPr lang="en-US" dirty="0">
                <a:solidFill>
                  <a:schemeClr val="accent6">
                    <a:lumMod val="75000"/>
                  </a:schemeClr>
                </a:solidFill>
              </a:rPr>
              <a:t> child then rotate left</a:t>
            </a:r>
          </a:p>
          <a:p>
            <a:pPr lvl="1"/>
            <a:r>
              <a:rPr lang="en-US" dirty="0">
                <a:solidFill>
                  <a:srgbClr val="7030A0"/>
                </a:solidFill>
              </a:rPr>
              <a:t>Case LR: If we inserted into the </a:t>
            </a:r>
            <a:r>
              <a:rPr lang="en-US" b="1" dirty="0">
                <a:solidFill>
                  <a:srgbClr val="7030A0"/>
                </a:solidFill>
              </a:rPr>
              <a:t>right</a:t>
            </a:r>
            <a:r>
              <a:rPr lang="en-US" dirty="0">
                <a:solidFill>
                  <a:srgbClr val="7030A0"/>
                </a:solidFill>
              </a:rPr>
              <a:t> subtree of the </a:t>
            </a:r>
            <a:r>
              <a:rPr lang="en-US" b="1" dirty="0">
                <a:solidFill>
                  <a:srgbClr val="7030A0"/>
                </a:solidFill>
              </a:rPr>
              <a:t>left</a:t>
            </a:r>
            <a:r>
              <a:rPr lang="en-US" dirty="0">
                <a:solidFill>
                  <a:srgbClr val="7030A0"/>
                </a:solidFill>
              </a:rPr>
              <a:t> child then ???</a:t>
            </a:r>
          </a:p>
          <a:p>
            <a:pPr lvl="1"/>
            <a:r>
              <a:rPr lang="en-US" dirty="0">
                <a:solidFill>
                  <a:srgbClr val="7030A0"/>
                </a:solidFill>
              </a:rPr>
              <a:t>Case RL: If we inserted into the </a:t>
            </a:r>
            <a:r>
              <a:rPr lang="en-US" b="1" dirty="0">
                <a:solidFill>
                  <a:srgbClr val="7030A0"/>
                </a:solidFill>
              </a:rPr>
              <a:t>left</a:t>
            </a:r>
            <a:r>
              <a:rPr lang="en-US" dirty="0">
                <a:solidFill>
                  <a:srgbClr val="7030A0"/>
                </a:solidFill>
              </a:rPr>
              <a:t> subtree of the </a:t>
            </a:r>
            <a:r>
              <a:rPr lang="en-US" b="1" dirty="0">
                <a:solidFill>
                  <a:srgbClr val="7030A0"/>
                </a:solidFill>
              </a:rPr>
              <a:t>right</a:t>
            </a:r>
            <a:r>
              <a:rPr lang="en-US" dirty="0">
                <a:solidFill>
                  <a:srgbClr val="7030A0"/>
                </a:solidFill>
              </a:rPr>
              <a:t> child then ???</a:t>
            </a:r>
          </a:p>
        </p:txBody>
      </p:sp>
      <p:sp>
        <p:nvSpPr>
          <p:cNvPr id="9" name="TextBox 8">
            <a:extLst>
              <a:ext uri="{FF2B5EF4-FFF2-40B4-BE49-F238E27FC236}">
                <a16:creationId xmlns:a16="http://schemas.microsoft.com/office/drawing/2014/main" id="{8419D6ED-3387-8B72-28D4-14AAF129AEBD}"/>
              </a:ext>
            </a:extLst>
          </p:cNvPr>
          <p:cNvSpPr txBox="1"/>
          <p:nvPr/>
        </p:nvSpPr>
        <p:spPr>
          <a:xfrm>
            <a:off x="8046720" y="5345966"/>
            <a:ext cx="3769360" cy="830997"/>
          </a:xfrm>
          <a:prstGeom prst="rect">
            <a:avLst/>
          </a:prstGeom>
          <a:noFill/>
        </p:spPr>
        <p:txBody>
          <a:bodyPr wrap="square" rtlCol="0">
            <a:spAutoFit/>
          </a:bodyPr>
          <a:lstStyle/>
          <a:p>
            <a:r>
              <a:rPr lang="en-US" sz="2400" dirty="0">
                <a:solidFill>
                  <a:srgbClr val="7030A0"/>
                </a:solidFill>
              </a:rPr>
              <a:t>Cases LR and RL require 2 rotations!</a:t>
            </a:r>
          </a:p>
        </p:txBody>
      </p:sp>
      <p:sp>
        <p:nvSpPr>
          <p:cNvPr id="4" name="Slide Number Placeholder 3">
            <a:extLst>
              <a:ext uri="{FF2B5EF4-FFF2-40B4-BE49-F238E27FC236}">
                <a16:creationId xmlns:a16="http://schemas.microsoft.com/office/drawing/2014/main" id="{D1BD03AF-307E-2F6C-5B37-578102D8D261}"/>
              </a:ext>
            </a:extLst>
          </p:cNvPr>
          <p:cNvSpPr>
            <a:spLocks noGrp="1"/>
          </p:cNvSpPr>
          <p:nvPr>
            <p:ph type="sldNum" sz="quarter" idx="12"/>
          </p:nvPr>
        </p:nvSpPr>
        <p:spPr/>
        <p:txBody>
          <a:bodyPr/>
          <a:lstStyle/>
          <a:p>
            <a:fld id="{A94D5A7D-FFFE-410B-BEE5-702232F4B148}" type="slidenum">
              <a:rPr lang="en-US" smtClean="0"/>
              <a:t>47</a:t>
            </a:fld>
            <a:endParaRPr lang="en-US"/>
          </a:p>
        </p:txBody>
      </p:sp>
    </p:spTree>
    <p:extLst>
      <p:ext uri="{BB962C8B-B14F-4D97-AF65-F5344CB8AC3E}">
        <p14:creationId xmlns:p14="http://schemas.microsoft.com/office/powerpoint/2010/main" val="4114212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8BB0-634C-0E06-0E55-88F3C06AADD0}"/>
              </a:ext>
            </a:extLst>
          </p:cNvPr>
          <p:cNvSpPr>
            <a:spLocks noGrp="1"/>
          </p:cNvSpPr>
          <p:nvPr>
            <p:ph type="title"/>
          </p:nvPr>
        </p:nvSpPr>
        <p:spPr/>
        <p:txBody>
          <a:bodyPr/>
          <a:lstStyle/>
          <a:p>
            <a:r>
              <a:rPr lang="en-US" dirty="0"/>
              <a:t>Case LR </a:t>
            </a:r>
          </a:p>
        </p:txBody>
      </p:sp>
      <p:sp>
        <p:nvSpPr>
          <p:cNvPr id="3" name="Content Placeholder 2">
            <a:extLst>
              <a:ext uri="{FF2B5EF4-FFF2-40B4-BE49-F238E27FC236}">
                <a16:creationId xmlns:a16="http://schemas.microsoft.com/office/drawing/2014/main" id="{D90C4D3C-5855-79DC-21CA-F4FF5C8D9CD2}"/>
              </a:ext>
            </a:extLst>
          </p:cNvPr>
          <p:cNvSpPr>
            <a:spLocks noGrp="1"/>
          </p:cNvSpPr>
          <p:nvPr>
            <p:ph idx="1"/>
          </p:nvPr>
        </p:nvSpPr>
        <p:spPr/>
        <p:txBody>
          <a:bodyPr/>
          <a:lstStyle/>
          <a:p>
            <a:r>
              <a:rPr lang="en-US" dirty="0"/>
              <a:t>From deepest problem node:</a:t>
            </a:r>
          </a:p>
          <a:p>
            <a:pPr lvl="1"/>
            <a:r>
              <a:rPr lang="en-US" dirty="0"/>
              <a:t>Rotate left at the left child</a:t>
            </a:r>
          </a:p>
          <a:p>
            <a:pPr lvl="1"/>
            <a:r>
              <a:rPr lang="en-US" dirty="0"/>
              <a:t>Rotate right at the problem node</a:t>
            </a:r>
          </a:p>
        </p:txBody>
      </p:sp>
      <p:grpSp>
        <p:nvGrpSpPr>
          <p:cNvPr id="18" name="Group 17" descr="An AVL Tree with 2 nodes:&#10;&#10;the root is 9, which has left child 5">
            <a:extLst>
              <a:ext uri="{FF2B5EF4-FFF2-40B4-BE49-F238E27FC236}">
                <a16:creationId xmlns:a16="http://schemas.microsoft.com/office/drawing/2014/main" id="{19BB6ECC-098D-365C-8D7C-EAFA77632C23}"/>
              </a:ext>
            </a:extLst>
          </p:cNvPr>
          <p:cNvGrpSpPr/>
          <p:nvPr/>
        </p:nvGrpSpPr>
        <p:grpSpPr>
          <a:xfrm>
            <a:off x="945451" y="4391956"/>
            <a:ext cx="1225022" cy="1277855"/>
            <a:chOff x="945451" y="4391956"/>
            <a:chExt cx="1225022" cy="1277855"/>
          </a:xfrm>
        </p:grpSpPr>
        <p:sp>
          <p:nvSpPr>
            <p:cNvPr id="9" name="Oval 8">
              <a:extLst>
                <a:ext uri="{FF2B5EF4-FFF2-40B4-BE49-F238E27FC236}">
                  <a16:creationId xmlns:a16="http://schemas.microsoft.com/office/drawing/2014/main" id="{97CBF2A2-742F-6A7A-261C-E848A712AAA6}"/>
                </a:ext>
              </a:extLst>
            </p:cNvPr>
            <p:cNvSpPr/>
            <p:nvPr/>
          </p:nvSpPr>
          <p:spPr>
            <a:xfrm>
              <a:off x="1557962" y="439195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0" name="Straight Connector 9">
              <a:extLst>
                <a:ext uri="{FF2B5EF4-FFF2-40B4-BE49-F238E27FC236}">
                  <a16:creationId xmlns:a16="http://schemas.microsoft.com/office/drawing/2014/main" id="{BAA37A59-9056-E0BA-1B9F-BC09D014B49C}"/>
                </a:ext>
              </a:extLst>
            </p:cNvPr>
            <p:cNvCxnSpPr>
              <a:cxnSpLocks/>
              <a:stCxn id="9" idx="3"/>
              <a:endCxn id="11" idx="7"/>
            </p:cNvCxnSpPr>
            <p:nvPr/>
          </p:nvCxnSpPr>
          <p:spPr>
            <a:xfrm flipH="1">
              <a:off x="1468262" y="4914767"/>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513BFB7D-C4B0-C514-C2C8-7C7F32ED2FA8}"/>
                </a:ext>
              </a:extLst>
            </p:cNvPr>
            <p:cNvSpPr/>
            <p:nvPr/>
          </p:nvSpPr>
          <p:spPr>
            <a:xfrm>
              <a:off x="945451" y="505730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grpSp>
      <p:sp>
        <p:nvSpPr>
          <p:cNvPr id="12" name="Arrow: Right 11" descr="Next we insert the key 7 into the tree">
            <a:extLst>
              <a:ext uri="{FF2B5EF4-FFF2-40B4-BE49-F238E27FC236}">
                <a16:creationId xmlns:a16="http://schemas.microsoft.com/office/drawing/2014/main" id="{D5F72CE5-F998-3ACA-89F8-5D891F7ADFC3}"/>
              </a:ext>
            </a:extLst>
          </p:cNvPr>
          <p:cNvSpPr/>
          <p:nvPr/>
        </p:nvSpPr>
        <p:spPr>
          <a:xfrm>
            <a:off x="2233450" y="4673138"/>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Insert 7</a:t>
            </a:r>
          </a:p>
        </p:txBody>
      </p:sp>
      <p:grpSp>
        <p:nvGrpSpPr>
          <p:cNvPr id="26" name="Group 25" descr="7 becomes the new right child of 5, so the tree as a whole looks like this:&#10;&#10;The root is 9, it has left child 5 and no right child.&#10;5 has no left child, its right child is 7.&#10;7 has no children.&#10;&#10;The left subtree of 9 now has height 1, whereas its right subtree has height -1, making the tree unbalanced with 9 being the problem node.">
            <a:extLst>
              <a:ext uri="{FF2B5EF4-FFF2-40B4-BE49-F238E27FC236}">
                <a16:creationId xmlns:a16="http://schemas.microsoft.com/office/drawing/2014/main" id="{A3E2ACB1-E946-F2AC-2AA3-A7C20DE0E647}"/>
              </a:ext>
            </a:extLst>
          </p:cNvPr>
          <p:cNvGrpSpPr/>
          <p:nvPr/>
        </p:nvGrpSpPr>
        <p:grpSpPr>
          <a:xfrm>
            <a:off x="3903987" y="4269443"/>
            <a:ext cx="1225022" cy="1919944"/>
            <a:chOff x="3903987" y="4269443"/>
            <a:chExt cx="1225022" cy="1919944"/>
          </a:xfrm>
        </p:grpSpPr>
        <p:sp>
          <p:nvSpPr>
            <p:cNvPr id="4" name="Oval 3">
              <a:extLst>
                <a:ext uri="{FF2B5EF4-FFF2-40B4-BE49-F238E27FC236}">
                  <a16:creationId xmlns:a16="http://schemas.microsoft.com/office/drawing/2014/main" id="{067EFC82-BEF2-2666-E744-53FFED95DD5C}"/>
                </a:ext>
              </a:extLst>
            </p:cNvPr>
            <p:cNvSpPr/>
            <p:nvPr/>
          </p:nvSpPr>
          <p:spPr>
            <a:xfrm>
              <a:off x="4516498" y="426944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5" name="Straight Connector 4">
              <a:extLst>
                <a:ext uri="{FF2B5EF4-FFF2-40B4-BE49-F238E27FC236}">
                  <a16:creationId xmlns:a16="http://schemas.microsoft.com/office/drawing/2014/main" id="{46A37623-312C-AF43-EBC3-2909908D157A}"/>
                </a:ext>
              </a:extLst>
            </p:cNvPr>
            <p:cNvCxnSpPr>
              <a:cxnSpLocks/>
              <a:stCxn id="4" idx="3"/>
              <a:endCxn id="6" idx="7"/>
            </p:cNvCxnSpPr>
            <p:nvPr/>
          </p:nvCxnSpPr>
          <p:spPr>
            <a:xfrm flipH="1">
              <a:off x="4426798" y="4792254"/>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A3A1332B-AF7A-F4E1-4459-C37D21CAA899}"/>
                </a:ext>
              </a:extLst>
            </p:cNvPr>
            <p:cNvSpPr/>
            <p:nvPr/>
          </p:nvSpPr>
          <p:spPr>
            <a:xfrm>
              <a:off x="3903987" y="493478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7" name="Oval 6">
              <a:extLst>
                <a:ext uri="{FF2B5EF4-FFF2-40B4-BE49-F238E27FC236}">
                  <a16:creationId xmlns:a16="http://schemas.microsoft.com/office/drawing/2014/main" id="{02F4987C-AE8F-B3EA-BABC-33BC2679C7B5}"/>
                </a:ext>
              </a:extLst>
            </p:cNvPr>
            <p:cNvSpPr/>
            <p:nvPr/>
          </p:nvSpPr>
          <p:spPr>
            <a:xfrm>
              <a:off x="4516497" y="557687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8" name="Straight Connector 7">
              <a:extLst>
                <a:ext uri="{FF2B5EF4-FFF2-40B4-BE49-F238E27FC236}">
                  <a16:creationId xmlns:a16="http://schemas.microsoft.com/office/drawing/2014/main" id="{C68EBC17-CE55-6EAD-3F0A-10577D40A671}"/>
                </a:ext>
              </a:extLst>
            </p:cNvPr>
            <p:cNvCxnSpPr>
              <a:cxnSpLocks/>
              <a:stCxn id="6" idx="5"/>
              <a:endCxn id="7" idx="1"/>
            </p:cNvCxnSpPr>
            <p:nvPr/>
          </p:nvCxnSpPr>
          <p:spPr>
            <a:xfrm>
              <a:off x="4426798" y="5457598"/>
              <a:ext cx="179399" cy="208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Arrow: Right 18" descr="The issue we have is that left and right rotations do not change the height of the &quot;middle&quot; subtrees (the right subtree of the problem node's left child and the left subtree of the problem node's right child). So we will first to a left rotation on the problem node's left child (in this case 5) to first lift the left-right subtree of the problem node.">
            <a:extLst>
              <a:ext uri="{FF2B5EF4-FFF2-40B4-BE49-F238E27FC236}">
                <a16:creationId xmlns:a16="http://schemas.microsoft.com/office/drawing/2014/main" id="{13829990-E44A-C9E6-2A7B-8CE2CDBE4B38}"/>
              </a:ext>
            </a:extLst>
          </p:cNvPr>
          <p:cNvSpPr/>
          <p:nvPr/>
        </p:nvSpPr>
        <p:spPr>
          <a:xfrm>
            <a:off x="5312373" y="4623731"/>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Rotate Left at 5</a:t>
            </a:r>
          </a:p>
        </p:txBody>
      </p:sp>
      <p:grpSp>
        <p:nvGrpSpPr>
          <p:cNvPr id="27" name="Group 26" descr="After the left rotation at node, the tree looks s follows:&#10;&#10;The root is 9, its left child is 7, it has no right child&#10;The left child of 7 is 5, it has no right child.&#10;5 has no children.&#10;&#10;At this point the tree is still not balanced because the left subtree of 9 has height 1 whereas the right has height 2. At this point, though, the left-left subtree of the problem node is the one that is too tall, and so a right rotation will finally balance the tree.">
            <a:extLst>
              <a:ext uri="{FF2B5EF4-FFF2-40B4-BE49-F238E27FC236}">
                <a16:creationId xmlns:a16="http://schemas.microsoft.com/office/drawing/2014/main" id="{27A1EF0A-F5C3-3846-1474-A305391D984D}"/>
              </a:ext>
            </a:extLst>
          </p:cNvPr>
          <p:cNvGrpSpPr/>
          <p:nvPr/>
        </p:nvGrpSpPr>
        <p:grpSpPr>
          <a:xfrm>
            <a:off x="6750210" y="4391956"/>
            <a:ext cx="1810810" cy="1961154"/>
            <a:chOff x="6750210" y="4391956"/>
            <a:chExt cx="1810810" cy="1961154"/>
          </a:xfrm>
        </p:grpSpPr>
        <p:sp>
          <p:nvSpPr>
            <p:cNvPr id="13" name="Oval 12">
              <a:extLst>
                <a:ext uri="{FF2B5EF4-FFF2-40B4-BE49-F238E27FC236}">
                  <a16:creationId xmlns:a16="http://schemas.microsoft.com/office/drawing/2014/main" id="{E1673636-A52E-5ADC-7259-70CBC20C0255}"/>
                </a:ext>
              </a:extLst>
            </p:cNvPr>
            <p:cNvSpPr/>
            <p:nvPr/>
          </p:nvSpPr>
          <p:spPr>
            <a:xfrm>
              <a:off x="7948509" y="439195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14" name="Straight Connector 13">
              <a:extLst>
                <a:ext uri="{FF2B5EF4-FFF2-40B4-BE49-F238E27FC236}">
                  <a16:creationId xmlns:a16="http://schemas.microsoft.com/office/drawing/2014/main" id="{A88FDAA3-1AF5-A991-98C9-E90C7382FE4C}"/>
                </a:ext>
              </a:extLst>
            </p:cNvPr>
            <p:cNvCxnSpPr>
              <a:cxnSpLocks/>
              <a:stCxn id="13" idx="3"/>
              <a:endCxn id="15" idx="7"/>
            </p:cNvCxnSpPr>
            <p:nvPr/>
          </p:nvCxnSpPr>
          <p:spPr>
            <a:xfrm flipH="1">
              <a:off x="7858809" y="4914767"/>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01511884-6514-33CD-4747-F65C563228FE}"/>
                </a:ext>
              </a:extLst>
            </p:cNvPr>
            <p:cNvSpPr/>
            <p:nvPr/>
          </p:nvSpPr>
          <p:spPr>
            <a:xfrm>
              <a:off x="7335998" y="505730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16" name="Straight Connector 15">
              <a:extLst>
                <a:ext uri="{FF2B5EF4-FFF2-40B4-BE49-F238E27FC236}">
                  <a16:creationId xmlns:a16="http://schemas.microsoft.com/office/drawing/2014/main" id="{D5B1F6B7-AF1F-43B9-4EFF-686D75FC1B54}"/>
                </a:ext>
              </a:extLst>
            </p:cNvPr>
            <p:cNvCxnSpPr>
              <a:cxnSpLocks/>
              <a:stCxn id="15" idx="3"/>
              <a:endCxn id="17" idx="7"/>
            </p:cNvCxnSpPr>
            <p:nvPr/>
          </p:nvCxnSpPr>
          <p:spPr>
            <a:xfrm flipH="1">
              <a:off x="7273021" y="5580111"/>
              <a:ext cx="152677" cy="2501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1D02E25E-9633-F215-A570-AFE6223E36A1}"/>
                </a:ext>
              </a:extLst>
            </p:cNvPr>
            <p:cNvSpPr/>
            <p:nvPr/>
          </p:nvSpPr>
          <p:spPr>
            <a:xfrm>
              <a:off x="6750210" y="574059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grpSp>
      <p:sp>
        <p:nvSpPr>
          <p:cNvPr id="20" name="Arrow: Right 19" descr="Now we do a right rotation on node 9 to balance the tree.">
            <a:extLst>
              <a:ext uri="{FF2B5EF4-FFF2-40B4-BE49-F238E27FC236}">
                <a16:creationId xmlns:a16="http://schemas.microsoft.com/office/drawing/2014/main" id="{4829D90F-F2DA-6969-758B-433DB919A22D}"/>
              </a:ext>
            </a:extLst>
          </p:cNvPr>
          <p:cNvSpPr/>
          <p:nvPr/>
        </p:nvSpPr>
        <p:spPr>
          <a:xfrm>
            <a:off x="8714196" y="4810802"/>
            <a:ext cx="1531002"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Rotate Right at 9</a:t>
            </a:r>
          </a:p>
        </p:txBody>
      </p:sp>
      <p:grpSp>
        <p:nvGrpSpPr>
          <p:cNvPr id="28" name="Group 27" descr="After our rotation the tree looks as follows:&#10;&#10;7 is the new root, its left child is 5 and its right child is 9.&#10;Nodes 5 and 9 have no children.&#10;&#10;Because now the left and right subtrees from 7 both have height 0, the tree is finally balanced.">
            <a:extLst>
              <a:ext uri="{FF2B5EF4-FFF2-40B4-BE49-F238E27FC236}">
                <a16:creationId xmlns:a16="http://schemas.microsoft.com/office/drawing/2014/main" id="{905002A2-C2D4-2A48-E62B-55DCCFEEBC88}"/>
              </a:ext>
            </a:extLst>
          </p:cNvPr>
          <p:cNvGrpSpPr/>
          <p:nvPr/>
        </p:nvGrpSpPr>
        <p:grpSpPr>
          <a:xfrm>
            <a:off x="10198546" y="4818582"/>
            <a:ext cx="1837757" cy="1277855"/>
            <a:chOff x="10198546" y="4818582"/>
            <a:chExt cx="1837757" cy="1277855"/>
          </a:xfrm>
        </p:grpSpPr>
        <p:sp>
          <p:nvSpPr>
            <p:cNvPr id="21" name="Oval 20">
              <a:extLst>
                <a:ext uri="{FF2B5EF4-FFF2-40B4-BE49-F238E27FC236}">
                  <a16:creationId xmlns:a16="http://schemas.microsoft.com/office/drawing/2014/main" id="{AB26D1A8-61E4-E223-6F4B-C98A1AD87DE1}"/>
                </a:ext>
              </a:extLst>
            </p:cNvPr>
            <p:cNvSpPr/>
            <p:nvPr/>
          </p:nvSpPr>
          <p:spPr>
            <a:xfrm>
              <a:off x="10811057" y="4818582"/>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a:t>
              </a:r>
            </a:p>
          </p:txBody>
        </p:sp>
        <p:cxnSp>
          <p:nvCxnSpPr>
            <p:cNvPr id="22" name="Straight Connector 21">
              <a:extLst>
                <a:ext uri="{FF2B5EF4-FFF2-40B4-BE49-F238E27FC236}">
                  <a16:creationId xmlns:a16="http://schemas.microsoft.com/office/drawing/2014/main" id="{95D34475-D6E2-BCA3-8F72-C5F2E7FF07AC}"/>
                </a:ext>
              </a:extLst>
            </p:cNvPr>
            <p:cNvCxnSpPr>
              <a:cxnSpLocks/>
              <a:stCxn id="21" idx="3"/>
              <a:endCxn id="23" idx="7"/>
            </p:cNvCxnSpPr>
            <p:nvPr/>
          </p:nvCxnSpPr>
          <p:spPr>
            <a:xfrm flipH="1">
              <a:off x="10721357" y="5341393"/>
              <a:ext cx="179400" cy="2322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76E6958E-81CD-4735-D2BE-7985977B05FD}"/>
                </a:ext>
              </a:extLst>
            </p:cNvPr>
            <p:cNvSpPr/>
            <p:nvPr/>
          </p:nvSpPr>
          <p:spPr>
            <a:xfrm>
              <a:off x="10198546" y="548392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
          <p:nvSpPr>
            <p:cNvPr id="24" name="Oval 23">
              <a:extLst>
                <a:ext uri="{FF2B5EF4-FFF2-40B4-BE49-F238E27FC236}">
                  <a16:creationId xmlns:a16="http://schemas.microsoft.com/office/drawing/2014/main" id="{472ACBD0-46C0-DF87-864E-F608F3A30754}"/>
                </a:ext>
              </a:extLst>
            </p:cNvPr>
            <p:cNvSpPr/>
            <p:nvPr/>
          </p:nvSpPr>
          <p:spPr>
            <a:xfrm>
              <a:off x="11423792" y="54757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9</a:t>
              </a:r>
            </a:p>
          </p:txBody>
        </p:sp>
        <p:cxnSp>
          <p:nvCxnSpPr>
            <p:cNvPr id="25" name="Straight Connector 24">
              <a:extLst>
                <a:ext uri="{FF2B5EF4-FFF2-40B4-BE49-F238E27FC236}">
                  <a16:creationId xmlns:a16="http://schemas.microsoft.com/office/drawing/2014/main" id="{E3AAA8F0-7C9E-DAB3-6C20-5E649D554512}"/>
                </a:ext>
              </a:extLst>
            </p:cNvPr>
            <p:cNvCxnSpPr>
              <a:cxnSpLocks/>
              <a:endCxn id="24" idx="1"/>
            </p:cNvCxnSpPr>
            <p:nvPr/>
          </p:nvCxnSpPr>
          <p:spPr>
            <a:xfrm>
              <a:off x="11334093" y="5356435"/>
              <a:ext cx="179399" cy="208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Slide Number Placeholder 28">
            <a:extLst>
              <a:ext uri="{FF2B5EF4-FFF2-40B4-BE49-F238E27FC236}">
                <a16:creationId xmlns:a16="http://schemas.microsoft.com/office/drawing/2014/main" id="{67F3D567-388E-DDDB-1A7E-58B67DD3D4E5}"/>
              </a:ext>
            </a:extLst>
          </p:cNvPr>
          <p:cNvSpPr>
            <a:spLocks noGrp="1"/>
          </p:cNvSpPr>
          <p:nvPr>
            <p:ph type="sldNum" sz="quarter" idx="12"/>
          </p:nvPr>
        </p:nvSpPr>
        <p:spPr/>
        <p:txBody>
          <a:bodyPr/>
          <a:lstStyle/>
          <a:p>
            <a:fld id="{A94D5A7D-FFFE-410B-BEE5-702232F4B148}" type="slidenum">
              <a:rPr lang="en-US" smtClean="0"/>
              <a:t>48</a:t>
            </a:fld>
            <a:endParaRPr lang="en-US"/>
          </a:p>
        </p:txBody>
      </p:sp>
    </p:spTree>
    <p:extLst>
      <p:ext uri="{BB962C8B-B14F-4D97-AF65-F5344CB8AC3E}">
        <p14:creationId xmlns:p14="http://schemas.microsoft.com/office/powerpoint/2010/main" val="20832905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19D1-38EF-34FB-AA19-B51EE438C1EA}"/>
              </a:ext>
            </a:extLst>
          </p:cNvPr>
          <p:cNvSpPr>
            <a:spLocks noGrp="1"/>
          </p:cNvSpPr>
          <p:nvPr>
            <p:ph type="title"/>
          </p:nvPr>
        </p:nvSpPr>
        <p:spPr/>
        <p:txBody>
          <a:bodyPr/>
          <a:lstStyle/>
          <a:p>
            <a:r>
              <a:rPr lang="en-US" dirty="0"/>
              <a:t>Case LR -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D06C73-6403-D607-E6F6-C3EC37DF2914}"/>
                  </a:ext>
                </a:extLst>
              </p:cNvPr>
              <p:cNvSpPr>
                <a:spLocks noGrp="1"/>
              </p:cNvSpPr>
              <p:nvPr>
                <p:ph idx="1"/>
              </p:nvPr>
            </p:nvSpPr>
            <p:spPr>
              <a:xfrm>
                <a:off x="838200" y="1446314"/>
                <a:ext cx="10515600" cy="4730649"/>
              </a:xfrm>
            </p:spPr>
            <p:txBody>
              <a:bodyPr/>
              <a:lstStyle/>
              <a:p>
                <a:r>
                  <a:rPr lang="en-US" dirty="0"/>
                  <a:t>We just inserted </a:t>
                </a:r>
                <a14:m>
                  <m:oMath xmlns:m="http://schemas.openxmlformats.org/officeDocument/2006/math">
                    <m:r>
                      <a:rPr lang="en-US" i="1">
                        <a:latin typeface="Cambria Math" panose="02040503050406030204" pitchFamily="18" charset="0"/>
                      </a:rPr>
                      <m:t>𝑑</m:t>
                    </m:r>
                  </m:oMath>
                </a14:m>
                <a:r>
                  <a:rPr lang="en-US" dirty="0"/>
                  <a:t>, node </a:t>
                </a:r>
                <a14:m>
                  <m:oMath xmlns:m="http://schemas.openxmlformats.org/officeDocument/2006/math">
                    <m:r>
                      <a:rPr lang="en-US" i="1">
                        <a:latin typeface="Cambria Math" panose="02040503050406030204" pitchFamily="18" charset="0"/>
                      </a:rPr>
                      <m:t>𝑎</m:t>
                    </m:r>
                  </m:oMath>
                </a14:m>
                <a:r>
                  <a:rPr lang="en-US" dirty="0"/>
                  <a:t> is the deepest “problem” node</a:t>
                </a:r>
              </a:p>
              <a:p>
                <a:r>
                  <a:rPr lang="en-US" dirty="0"/>
                  <a:t>Imbalance caused by inserting in the left child’s right subtree</a:t>
                </a:r>
              </a:p>
              <a:p>
                <a:r>
                  <a:rPr lang="en-US" dirty="0"/>
                  <a:t>Rotate left at the left child</a:t>
                </a:r>
              </a:p>
              <a:p>
                <a:r>
                  <a:rPr lang="en-US" dirty="0"/>
                  <a:t>Rotate right at the unbalanced node</a:t>
                </a:r>
              </a:p>
            </p:txBody>
          </p:sp>
        </mc:Choice>
        <mc:Fallback xmlns="">
          <p:sp>
            <p:nvSpPr>
              <p:cNvPr id="3" name="Content Placeholder 2">
                <a:extLst>
                  <a:ext uri="{FF2B5EF4-FFF2-40B4-BE49-F238E27FC236}">
                    <a16:creationId xmlns:a16="http://schemas.microsoft.com/office/drawing/2014/main" id="{2FD06C73-6403-D607-E6F6-C3EC37DF2914}"/>
                  </a:ext>
                </a:extLst>
              </p:cNvPr>
              <p:cNvSpPr>
                <a:spLocks noGrp="1" noRot="1" noChangeAspect="1" noMove="1" noResize="1" noEditPoints="1" noAdjustHandles="1" noChangeArrowheads="1" noChangeShapeType="1" noTextEdit="1"/>
              </p:cNvSpPr>
              <p:nvPr>
                <p:ph idx="1"/>
              </p:nvPr>
            </p:nvSpPr>
            <p:spPr>
              <a:xfrm>
                <a:off x="838200" y="1446314"/>
                <a:ext cx="10515600" cy="4730649"/>
              </a:xfrm>
              <a:blipFill>
                <a:blip r:embed="rId2"/>
                <a:stretch>
                  <a:fillRect l="-1043" t="-2062"/>
                </a:stretch>
              </a:blipFill>
            </p:spPr>
            <p:txBody>
              <a:bodyPr/>
              <a:lstStyle/>
              <a:p>
                <a:r>
                  <a:rPr lang="en-US">
                    <a:noFill/>
                  </a:rPr>
                  <a:t> </a:t>
                </a:r>
              </a:p>
            </p:txBody>
          </p:sp>
        </mc:Fallback>
      </mc:AlternateContent>
      <p:grpSp>
        <p:nvGrpSpPr>
          <p:cNvPr id="5" name="Group 4" descr="An illustration of a left-right rotation. This is the before image.&#10;&#10;Initially, the problem node is labeled a. Its left subtree is rooted at a node labeled b, and it has a height of h+2. Its right subtree is labeled z and has a height of h. The left subtree of b is labeled w and has height h. The right subtree of b is rooted at a node labeled c and has a height of h+1. The left subtree of c is x and the right subtree of c is y, at least one of these must have height h (and the other may have height h or h-1). &#10;The node a is the problem node because it is the deepest node whose left and right subtree heights differ by more than 1.">
            <a:extLst>
              <a:ext uri="{FF2B5EF4-FFF2-40B4-BE49-F238E27FC236}">
                <a16:creationId xmlns:a16="http://schemas.microsoft.com/office/drawing/2014/main" id="{7F60E802-459B-0202-8BE5-A41EDE9B7BC7}"/>
              </a:ext>
            </a:extLst>
          </p:cNvPr>
          <p:cNvGrpSpPr/>
          <p:nvPr/>
        </p:nvGrpSpPr>
        <p:grpSpPr>
          <a:xfrm>
            <a:off x="41937" y="3429000"/>
            <a:ext cx="3470746" cy="3426405"/>
            <a:chOff x="41937" y="3429000"/>
            <a:chExt cx="3470746" cy="3426405"/>
          </a:xfrm>
        </p:grpSpPr>
        <p:grpSp>
          <p:nvGrpSpPr>
            <p:cNvPr id="211" name="Group 210">
              <a:extLst>
                <a:ext uri="{FF2B5EF4-FFF2-40B4-BE49-F238E27FC236}">
                  <a16:creationId xmlns:a16="http://schemas.microsoft.com/office/drawing/2014/main" id="{74201A59-A51B-31FF-D7D6-0994EDC48DEF}"/>
                </a:ext>
              </a:extLst>
            </p:cNvPr>
            <p:cNvGrpSpPr/>
            <p:nvPr/>
          </p:nvGrpSpPr>
          <p:grpSpPr>
            <a:xfrm>
              <a:off x="41937" y="3490319"/>
              <a:ext cx="3470746" cy="3365086"/>
              <a:chOff x="25572" y="2621130"/>
              <a:chExt cx="3470746" cy="3365086"/>
            </a:xfrm>
          </p:grpSpPr>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1B98852D-205A-51D4-3306-7B5B8D49C4F2}"/>
                      </a:ext>
                    </a:extLst>
                  </p:cNvPr>
                  <p:cNvSpPr/>
                  <p:nvPr/>
                </p:nvSpPr>
                <p:spPr>
                  <a:xfrm>
                    <a:off x="1628660" y="273758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28" name="Oval 27">
                    <a:extLst>
                      <a:ext uri="{FF2B5EF4-FFF2-40B4-BE49-F238E27FC236}">
                        <a16:creationId xmlns:a16="http://schemas.microsoft.com/office/drawing/2014/main" id="{1B98852D-205A-51D4-3306-7B5B8D49C4F2}"/>
                      </a:ext>
                    </a:extLst>
                  </p:cNvPr>
                  <p:cNvSpPr>
                    <a:spLocks noRot="1" noChangeAspect="1" noMove="1" noResize="1" noEditPoints="1" noAdjustHandles="1" noChangeArrowheads="1" noChangeShapeType="1" noTextEdit="1"/>
                  </p:cNvSpPr>
                  <p:nvPr/>
                </p:nvSpPr>
                <p:spPr>
                  <a:xfrm>
                    <a:off x="1628660" y="2737585"/>
                    <a:ext cx="612511" cy="612511"/>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Isosceles Triangle 28">
                    <a:extLst>
                      <a:ext uri="{FF2B5EF4-FFF2-40B4-BE49-F238E27FC236}">
                        <a16:creationId xmlns:a16="http://schemas.microsoft.com/office/drawing/2014/main" id="{2C6EEFCF-AA4B-26C3-6FEA-8A72B21D0331}"/>
                      </a:ext>
                    </a:extLst>
                  </p:cNvPr>
                  <p:cNvSpPr/>
                  <p:nvPr/>
                </p:nvSpPr>
                <p:spPr>
                  <a:xfrm>
                    <a:off x="25572" y="4174420"/>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29" name="Isosceles Triangle 28">
                    <a:extLst>
                      <a:ext uri="{FF2B5EF4-FFF2-40B4-BE49-F238E27FC236}">
                        <a16:creationId xmlns:a16="http://schemas.microsoft.com/office/drawing/2014/main" id="{2C6EEFCF-AA4B-26C3-6FEA-8A72B21D0331}"/>
                      </a:ext>
                    </a:extLst>
                  </p:cNvPr>
                  <p:cNvSpPr>
                    <a:spLocks noRot="1" noChangeAspect="1" noMove="1" noResize="1" noEditPoints="1" noAdjustHandles="1" noChangeArrowheads="1" noChangeShapeType="1" noTextEdit="1"/>
                  </p:cNvSpPr>
                  <p:nvPr/>
                </p:nvSpPr>
                <p:spPr>
                  <a:xfrm>
                    <a:off x="25572" y="4174420"/>
                    <a:ext cx="1084977" cy="1204653"/>
                  </a:xfrm>
                  <a:prstGeom prst="triangle">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1579D4BE-258A-C182-9117-C65813326EE0}"/>
                      </a:ext>
                    </a:extLst>
                  </p:cNvPr>
                  <p:cNvSpPr/>
                  <p:nvPr/>
                </p:nvSpPr>
                <p:spPr>
                  <a:xfrm>
                    <a:off x="804293" y="337836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0" name="Oval 29">
                    <a:extLst>
                      <a:ext uri="{FF2B5EF4-FFF2-40B4-BE49-F238E27FC236}">
                        <a16:creationId xmlns:a16="http://schemas.microsoft.com/office/drawing/2014/main" id="{1579D4BE-258A-C182-9117-C65813326EE0}"/>
                      </a:ext>
                    </a:extLst>
                  </p:cNvPr>
                  <p:cNvSpPr>
                    <a:spLocks noRot="1" noChangeAspect="1" noMove="1" noResize="1" noEditPoints="1" noAdjustHandles="1" noChangeArrowheads="1" noChangeShapeType="1" noTextEdit="1"/>
                  </p:cNvSpPr>
                  <p:nvPr/>
                </p:nvSpPr>
                <p:spPr>
                  <a:xfrm>
                    <a:off x="804293" y="3378368"/>
                    <a:ext cx="612511" cy="612511"/>
                  </a:xfrm>
                  <a:prstGeom prst="ellipse">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Isosceles Triangle 30">
                    <a:extLst>
                      <a:ext uri="{FF2B5EF4-FFF2-40B4-BE49-F238E27FC236}">
                        <a16:creationId xmlns:a16="http://schemas.microsoft.com/office/drawing/2014/main" id="{8F2EF0F1-26EC-4612-40DA-D1BBDC59014C}"/>
                      </a:ext>
                    </a:extLst>
                  </p:cNvPr>
                  <p:cNvSpPr/>
                  <p:nvPr/>
                </p:nvSpPr>
                <p:spPr>
                  <a:xfrm>
                    <a:off x="1095397" y="472512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31" name="Isosceles Triangle 30">
                    <a:extLst>
                      <a:ext uri="{FF2B5EF4-FFF2-40B4-BE49-F238E27FC236}">
                        <a16:creationId xmlns:a16="http://schemas.microsoft.com/office/drawing/2014/main" id="{8F2EF0F1-26EC-4612-40DA-D1BBDC59014C}"/>
                      </a:ext>
                    </a:extLst>
                  </p:cNvPr>
                  <p:cNvSpPr>
                    <a:spLocks noRot="1" noChangeAspect="1" noMove="1" noResize="1" noEditPoints="1" noAdjustHandles="1" noChangeArrowheads="1" noChangeShapeType="1" noTextEdit="1"/>
                  </p:cNvSpPr>
                  <p:nvPr/>
                </p:nvSpPr>
                <p:spPr>
                  <a:xfrm>
                    <a:off x="1095397" y="4725122"/>
                    <a:ext cx="869999" cy="653951"/>
                  </a:xfrm>
                  <a:prstGeom prst="triangl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Isosceles Triangle 31">
                    <a:extLst>
                      <a:ext uri="{FF2B5EF4-FFF2-40B4-BE49-F238E27FC236}">
                        <a16:creationId xmlns:a16="http://schemas.microsoft.com/office/drawing/2014/main" id="{8D5DB45B-533B-E849-8A47-BE24445D59B1}"/>
                      </a:ext>
                    </a:extLst>
                  </p:cNvPr>
                  <p:cNvSpPr/>
                  <p:nvPr/>
                </p:nvSpPr>
                <p:spPr>
                  <a:xfrm>
                    <a:off x="2420567" y="3364232"/>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2" name="Isosceles Triangle 31">
                    <a:extLst>
                      <a:ext uri="{FF2B5EF4-FFF2-40B4-BE49-F238E27FC236}">
                        <a16:creationId xmlns:a16="http://schemas.microsoft.com/office/drawing/2014/main" id="{8D5DB45B-533B-E849-8A47-BE24445D59B1}"/>
                      </a:ext>
                    </a:extLst>
                  </p:cNvPr>
                  <p:cNvSpPr>
                    <a:spLocks noRot="1" noChangeAspect="1" noMove="1" noResize="1" noEditPoints="1" noAdjustHandles="1" noChangeArrowheads="1" noChangeShapeType="1" noTextEdit="1"/>
                  </p:cNvSpPr>
                  <p:nvPr/>
                </p:nvSpPr>
                <p:spPr>
                  <a:xfrm>
                    <a:off x="2420567" y="3364232"/>
                    <a:ext cx="1075751" cy="1237660"/>
                  </a:xfrm>
                  <a:prstGeom prst="triangle">
                    <a:avLst/>
                  </a:prstGeom>
                  <a:blipFill>
                    <a:blip r:embed="rId8"/>
                    <a:stretch>
                      <a:fillRect/>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BDBCA999-8DC0-9098-FB48-AE1087F593CA}"/>
                  </a:ext>
                </a:extLst>
              </p:cNvPr>
              <p:cNvCxnSpPr>
                <a:cxnSpLocks/>
                <a:stCxn id="30" idx="3"/>
                <a:endCxn id="29" idx="0"/>
              </p:cNvCxnSpPr>
              <p:nvPr/>
            </p:nvCxnSpPr>
            <p:spPr>
              <a:xfrm flipH="1">
                <a:off x="568061" y="3901179"/>
                <a:ext cx="325932" cy="273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744797F-F7DE-97F3-FF6E-70DC1DDCA740}"/>
                  </a:ext>
                </a:extLst>
              </p:cNvPr>
              <p:cNvCxnSpPr>
                <a:cxnSpLocks/>
                <a:stCxn id="30" idx="5"/>
                <a:endCxn id="59" idx="1"/>
              </p:cNvCxnSpPr>
              <p:nvPr/>
            </p:nvCxnSpPr>
            <p:spPr>
              <a:xfrm>
                <a:off x="1327104" y="3901179"/>
                <a:ext cx="394676" cy="183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410D731-C65C-498A-7568-D9E87AB56EF3}"/>
                  </a:ext>
                </a:extLst>
              </p:cNvPr>
              <p:cNvCxnSpPr>
                <a:cxnSpLocks/>
                <a:stCxn id="30" idx="7"/>
                <a:endCxn id="28" idx="3"/>
              </p:cNvCxnSpPr>
              <p:nvPr/>
            </p:nvCxnSpPr>
            <p:spPr>
              <a:xfrm flipV="1">
                <a:off x="1327104" y="3260396"/>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DE51A72-E1F3-12DE-B72B-9ADDA8C223D5}"/>
                  </a:ext>
                </a:extLst>
              </p:cNvPr>
              <p:cNvCxnSpPr>
                <a:cxnSpLocks/>
                <a:stCxn id="32" idx="0"/>
                <a:endCxn id="28" idx="5"/>
              </p:cNvCxnSpPr>
              <p:nvPr/>
            </p:nvCxnSpPr>
            <p:spPr>
              <a:xfrm flipH="1" flipV="1">
                <a:off x="2151471" y="3260396"/>
                <a:ext cx="806972"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8E86B79-6E30-B984-DD39-77F1EE734F0F}"/>
                      </a:ext>
                    </a:extLst>
                  </p:cNvPr>
                  <p:cNvSpPr txBox="1"/>
                  <p:nvPr/>
                </p:nvSpPr>
                <p:spPr>
                  <a:xfrm>
                    <a:off x="239209" y="394002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08E86B79-6E30-B984-DD39-77F1EE734F0F}"/>
                      </a:ext>
                    </a:extLst>
                  </p:cNvPr>
                  <p:cNvSpPr txBox="1">
                    <a:spLocks noRot="1" noChangeAspect="1" noMove="1" noResize="1" noEditPoints="1" noAdjustHandles="1" noChangeArrowheads="1" noChangeShapeType="1" noTextEdit="1"/>
                  </p:cNvSpPr>
                  <p:nvPr/>
                </p:nvSpPr>
                <p:spPr>
                  <a:xfrm>
                    <a:off x="239209" y="3940026"/>
                    <a:ext cx="36978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BD37377-9D4D-8D7C-8200-32A6160CCCFF}"/>
                      </a:ext>
                    </a:extLst>
                  </p:cNvPr>
                  <p:cNvSpPr txBox="1"/>
                  <p:nvPr/>
                </p:nvSpPr>
                <p:spPr>
                  <a:xfrm>
                    <a:off x="932166" y="40446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4BD37377-9D4D-8D7C-8200-32A6160CCCFF}"/>
                      </a:ext>
                    </a:extLst>
                  </p:cNvPr>
                  <p:cNvSpPr txBox="1">
                    <a:spLocks noRot="1" noChangeAspect="1" noMove="1" noResize="1" noEditPoints="1" noAdjustHandles="1" noChangeArrowheads="1" noChangeShapeType="1" noTextEdit="1"/>
                  </p:cNvSpPr>
                  <p:nvPr/>
                </p:nvSpPr>
                <p:spPr>
                  <a:xfrm>
                    <a:off x="932166" y="4044644"/>
                    <a:ext cx="773738"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508C7D2-E38C-7EE4-73DC-299152A31917}"/>
                      </a:ext>
                    </a:extLst>
                  </p:cNvPr>
                  <p:cNvSpPr txBox="1"/>
                  <p:nvPr/>
                </p:nvSpPr>
                <p:spPr>
                  <a:xfrm>
                    <a:off x="291179" y="317956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0508C7D2-E38C-7EE4-73DC-299152A31917}"/>
                      </a:ext>
                    </a:extLst>
                  </p:cNvPr>
                  <p:cNvSpPr txBox="1">
                    <a:spLocks noRot="1" noChangeAspect="1" noMove="1" noResize="1" noEditPoints="1" noAdjustHandles="1" noChangeArrowheads="1" noChangeShapeType="1" noTextEdit="1"/>
                  </p:cNvSpPr>
                  <p:nvPr/>
                </p:nvSpPr>
                <p:spPr>
                  <a:xfrm>
                    <a:off x="291179" y="3179566"/>
                    <a:ext cx="773738"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AB902FA-69DB-0439-2D99-AA29699CC6B3}"/>
                      </a:ext>
                    </a:extLst>
                  </p:cNvPr>
                  <p:cNvSpPr txBox="1"/>
                  <p:nvPr/>
                </p:nvSpPr>
                <p:spPr>
                  <a:xfrm>
                    <a:off x="968556" y="2621130"/>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9AB902FA-69DB-0439-2D99-AA29699CC6B3}"/>
                      </a:ext>
                    </a:extLst>
                  </p:cNvPr>
                  <p:cNvSpPr txBox="1">
                    <a:spLocks noRot="1" noChangeAspect="1" noMove="1" noResize="1" noEditPoints="1" noAdjustHandles="1" noChangeArrowheads="1" noChangeShapeType="1" noTextEdit="1"/>
                  </p:cNvSpPr>
                  <p:nvPr/>
                </p:nvSpPr>
                <p:spPr>
                  <a:xfrm>
                    <a:off x="968556" y="2621130"/>
                    <a:ext cx="773738"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98147D4-25AB-AB4E-74C3-62B623CA8EBB}"/>
                      </a:ext>
                    </a:extLst>
                  </p:cNvPr>
                  <p:cNvSpPr txBox="1"/>
                  <p:nvPr/>
                </p:nvSpPr>
                <p:spPr>
                  <a:xfrm>
                    <a:off x="2476622" y="3272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D98147D4-25AB-AB4E-74C3-62B623CA8EBB}"/>
                      </a:ext>
                    </a:extLst>
                  </p:cNvPr>
                  <p:cNvSpPr txBox="1">
                    <a:spLocks noRot="1" noChangeAspect="1" noMove="1" noResize="1" noEditPoints="1" noAdjustHandles="1" noChangeArrowheads="1" noChangeShapeType="1" noTextEdit="1"/>
                  </p:cNvSpPr>
                  <p:nvPr/>
                </p:nvSpPr>
                <p:spPr>
                  <a:xfrm>
                    <a:off x="2476622" y="3272587"/>
                    <a:ext cx="369781"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49C7BA64-67D6-292B-6912-550CBC90A422}"/>
                      </a:ext>
                    </a:extLst>
                  </p:cNvPr>
                  <p:cNvSpPr/>
                  <p:nvPr/>
                </p:nvSpPr>
                <p:spPr>
                  <a:xfrm>
                    <a:off x="1632080" y="399463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59" name="Oval 58">
                    <a:extLst>
                      <a:ext uri="{FF2B5EF4-FFF2-40B4-BE49-F238E27FC236}">
                        <a16:creationId xmlns:a16="http://schemas.microsoft.com/office/drawing/2014/main" id="{49C7BA64-67D6-292B-6912-550CBC90A422}"/>
                      </a:ext>
                    </a:extLst>
                  </p:cNvPr>
                  <p:cNvSpPr>
                    <a:spLocks noRot="1" noChangeAspect="1" noMove="1" noResize="1" noEditPoints="1" noAdjustHandles="1" noChangeArrowheads="1" noChangeShapeType="1" noTextEdit="1"/>
                  </p:cNvSpPr>
                  <p:nvPr/>
                </p:nvSpPr>
                <p:spPr>
                  <a:xfrm>
                    <a:off x="1632080" y="3994639"/>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Isosceles Triangle 62">
                    <a:extLst>
                      <a:ext uri="{FF2B5EF4-FFF2-40B4-BE49-F238E27FC236}">
                        <a16:creationId xmlns:a16="http://schemas.microsoft.com/office/drawing/2014/main" id="{FF39DA8C-B895-101C-CF55-99795016CCBA}"/>
                      </a:ext>
                    </a:extLst>
                  </p:cNvPr>
                  <p:cNvSpPr/>
                  <p:nvPr/>
                </p:nvSpPr>
                <p:spPr>
                  <a:xfrm>
                    <a:off x="1970408" y="472512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63" name="Isosceles Triangle 62">
                    <a:extLst>
                      <a:ext uri="{FF2B5EF4-FFF2-40B4-BE49-F238E27FC236}">
                        <a16:creationId xmlns:a16="http://schemas.microsoft.com/office/drawing/2014/main" id="{FF39DA8C-B895-101C-CF55-99795016CCBA}"/>
                      </a:ext>
                    </a:extLst>
                  </p:cNvPr>
                  <p:cNvSpPr>
                    <a:spLocks noRot="1" noChangeAspect="1" noMove="1" noResize="1" noEditPoints="1" noAdjustHandles="1" noChangeArrowheads="1" noChangeShapeType="1" noTextEdit="1"/>
                  </p:cNvSpPr>
                  <p:nvPr/>
                </p:nvSpPr>
                <p:spPr>
                  <a:xfrm>
                    <a:off x="1970408" y="4725122"/>
                    <a:ext cx="869999" cy="653951"/>
                  </a:xfrm>
                  <a:prstGeom prst="triangle">
                    <a:avLst/>
                  </a:prstGeom>
                  <a:blipFill>
                    <a:blip r:embed="rId15"/>
                    <a:stretch>
                      <a:fillRect b="-4545"/>
                    </a:stretch>
                  </a:blipFill>
                </p:spPr>
                <p:txBody>
                  <a:bodyPr/>
                  <a:lstStyle/>
                  <a:p>
                    <a:r>
                      <a:rPr lang="en-US">
                        <a:noFill/>
                      </a:rPr>
                      <a:t> </a:t>
                    </a:r>
                  </a:p>
                </p:txBody>
              </p:sp>
            </mc:Fallback>
          </mc:AlternateContent>
          <p:cxnSp>
            <p:nvCxnSpPr>
              <p:cNvPr id="64" name="Straight Connector 63">
                <a:extLst>
                  <a:ext uri="{FF2B5EF4-FFF2-40B4-BE49-F238E27FC236}">
                    <a16:creationId xmlns:a16="http://schemas.microsoft.com/office/drawing/2014/main" id="{6EF9D228-EBDD-4AE6-93FE-BA18C66B99A2}"/>
                  </a:ext>
                </a:extLst>
              </p:cNvPr>
              <p:cNvCxnSpPr>
                <a:cxnSpLocks/>
                <a:stCxn id="59" idx="3"/>
                <a:endCxn id="31" idx="0"/>
              </p:cNvCxnSpPr>
              <p:nvPr/>
            </p:nvCxnSpPr>
            <p:spPr>
              <a:xfrm flipH="1">
                <a:off x="1530397" y="4517450"/>
                <a:ext cx="191383"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D9059CC-8849-ADB1-E738-A6B2C00EDEBD}"/>
                  </a:ext>
                </a:extLst>
              </p:cNvPr>
              <p:cNvCxnSpPr>
                <a:cxnSpLocks/>
                <a:stCxn id="59" idx="5"/>
                <a:endCxn id="63" idx="0"/>
              </p:cNvCxnSpPr>
              <p:nvPr/>
            </p:nvCxnSpPr>
            <p:spPr>
              <a:xfrm>
                <a:off x="2154891" y="4517450"/>
                <a:ext cx="250517"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04B02F9E-1880-E493-E071-FE1CA912DC8E}"/>
                      </a:ext>
                    </a:extLst>
                  </p:cNvPr>
                  <p:cNvSpPr/>
                  <p:nvPr/>
                </p:nvSpPr>
                <p:spPr>
                  <a:xfrm>
                    <a:off x="1302483" y="550753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0" name="Oval 69">
                    <a:extLst>
                      <a:ext uri="{FF2B5EF4-FFF2-40B4-BE49-F238E27FC236}">
                        <a16:creationId xmlns:a16="http://schemas.microsoft.com/office/drawing/2014/main" id="{04B02F9E-1880-E493-E071-FE1CA912DC8E}"/>
                      </a:ext>
                    </a:extLst>
                  </p:cNvPr>
                  <p:cNvSpPr>
                    <a:spLocks noRot="1" noChangeAspect="1" noMove="1" noResize="1" noEditPoints="1" noAdjustHandles="1" noChangeArrowheads="1" noChangeShapeType="1" noTextEdit="1"/>
                  </p:cNvSpPr>
                  <p:nvPr/>
                </p:nvSpPr>
                <p:spPr>
                  <a:xfrm>
                    <a:off x="1302483" y="5507530"/>
                    <a:ext cx="476146" cy="476146"/>
                  </a:xfrm>
                  <a:prstGeom prst="ellipse">
                    <a:avLst/>
                  </a:prstGeom>
                  <a:blipFill>
                    <a:blip r:embed="rId1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2284A82A-4A90-A421-C3CD-653404692203}"/>
                  </a:ext>
                </a:extLst>
              </p:cNvPr>
              <p:cNvCxnSpPr>
                <a:cxnSpLocks/>
                <a:stCxn id="70" idx="0"/>
                <a:endCxn id="31" idx="3"/>
              </p:cNvCxnSpPr>
              <p:nvPr/>
            </p:nvCxnSpPr>
            <p:spPr>
              <a:xfrm flipH="1" flipV="1">
                <a:off x="1530397" y="5379073"/>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Oval 75">
                    <a:extLst>
                      <a:ext uri="{FF2B5EF4-FFF2-40B4-BE49-F238E27FC236}">
                        <a16:creationId xmlns:a16="http://schemas.microsoft.com/office/drawing/2014/main" id="{44650BE5-1644-C668-066D-2B3D2096D59C}"/>
                      </a:ext>
                    </a:extLst>
                  </p:cNvPr>
                  <p:cNvSpPr/>
                  <p:nvPr/>
                </p:nvSpPr>
                <p:spPr>
                  <a:xfrm>
                    <a:off x="2162524" y="551007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6" name="Oval 75">
                    <a:extLst>
                      <a:ext uri="{FF2B5EF4-FFF2-40B4-BE49-F238E27FC236}">
                        <a16:creationId xmlns:a16="http://schemas.microsoft.com/office/drawing/2014/main" id="{44650BE5-1644-C668-066D-2B3D2096D59C}"/>
                      </a:ext>
                    </a:extLst>
                  </p:cNvPr>
                  <p:cNvSpPr>
                    <a:spLocks noRot="1" noChangeAspect="1" noMove="1" noResize="1" noEditPoints="1" noAdjustHandles="1" noChangeArrowheads="1" noChangeShapeType="1" noTextEdit="1"/>
                  </p:cNvSpPr>
                  <p:nvPr/>
                </p:nvSpPr>
                <p:spPr>
                  <a:xfrm>
                    <a:off x="2162524" y="5510070"/>
                    <a:ext cx="476146" cy="476146"/>
                  </a:xfrm>
                  <a:prstGeom prst="ellipse">
                    <a:avLst/>
                  </a:prstGeom>
                  <a:blipFill>
                    <a:blip r:embed="rId1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77" name="Straight Connector 76">
                <a:extLst>
                  <a:ext uri="{FF2B5EF4-FFF2-40B4-BE49-F238E27FC236}">
                    <a16:creationId xmlns:a16="http://schemas.microsoft.com/office/drawing/2014/main" id="{69F048E1-C759-B57C-AD51-051719B5F906}"/>
                  </a:ext>
                </a:extLst>
              </p:cNvPr>
              <p:cNvCxnSpPr>
                <a:cxnSpLocks/>
                <a:stCxn id="76" idx="0"/>
                <a:endCxn id="63" idx="3"/>
              </p:cNvCxnSpPr>
              <p:nvPr/>
            </p:nvCxnSpPr>
            <p:spPr>
              <a:xfrm flipV="1">
                <a:off x="2400597" y="537907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58" name="Straight Connector 57">
              <a:extLst>
                <a:ext uri="{FF2B5EF4-FFF2-40B4-BE49-F238E27FC236}">
                  <a16:creationId xmlns:a16="http://schemas.microsoft.com/office/drawing/2014/main" id="{BC413726-9472-FECE-2A24-A3A843DEAC17}"/>
                </a:ext>
              </a:extLst>
            </p:cNvPr>
            <p:cNvCxnSpPr>
              <a:cxnSpLocks/>
              <a:stCxn id="28" idx="0"/>
            </p:cNvCxnSpPr>
            <p:nvPr/>
          </p:nvCxnSpPr>
          <p:spPr>
            <a:xfrm flipV="1">
              <a:off x="1951281" y="3429000"/>
              <a:ext cx="0" cy="17777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7" name="Arrow: Right 56" descr="Because the portion of the tree that is too tall is the subtree rooted at the node c (the left-right grandchild of the problem node), we first perform a left rotation on the node b (the left child of the problem node, c is its right child). ">
                <a:extLst>
                  <a:ext uri="{FF2B5EF4-FFF2-40B4-BE49-F238E27FC236}">
                    <a16:creationId xmlns:a16="http://schemas.microsoft.com/office/drawing/2014/main" id="{2579B664-35B2-8BC9-C7AE-59DC3F70286E}"/>
                  </a:ext>
                </a:extLst>
              </p:cNvPr>
              <p:cNvSpPr/>
              <p:nvPr/>
            </p:nvSpPr>
            <p:spPr>
              <a:xfrm>
                <a:off x="3147296" y="3808328"/>
                <a:ext cx="1340568"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a:t>
                </a:r>
              </a:p>
              <a:p>
                <a:pPr algn="ctr"/>
                <a:r>
                  <a:rPr lang="en-US" sz="1400" dirty="0"/>
                  <a:t>Left at </a:t>
                </a:r>
                <a14:m>
                  <m:oMath xmlns:m="http://schemas.openxmlformats.org/officeDocument/2006/math">
                    <m:r>
                      <a:rPr lang="en-US" sz="1400" b="0" i="1" smtClean="0">
                        <a:latin typeface="Cambria Math" panose="02040503050406030204" pitchFamily="18" charset="0"/>
                      </a:rPr>
                      <m:t>𝑏</m:t>
                    </m:r>
                  </m:oMath>
                </a14:m>
                <a:endParaRPr lang="en-US" sz="1400" dirty="0"/>
              </a:p>
            </p:txBody>
          </p:sp>
        </mc:Choice>
        <mc:Fallback xmlns="">
          <p:sp>
            <p:nvSpPr>
              <p:cNvPr id="57" name="Arrow: Right 56" descr="Because the portion of the tree that is too tall is the subtree rooted at the node c (the left-right grandchild of the problem node), we first perform a left rotation on the node b (the left child of the problem node, c is its right child). ">
                <a:extLst>
                  <a:ext uri="{FF2B5EF4-FFF2-40B4-BE49-F238E27FC236}">
                    <a16:creationId xmlns:a16="http://schemas.microsoft.com/office/drawing/2014/main" id="{2579B664-35B2-8BC9-C7AE-59DC3F70286E}"/>
                  </a:ext>
                </a:extLst>
              </p:cNvPr>
              <p:cNvSpPr>
                <a:spLocks noRot="1" noChangeAspect="1" noMove="1" noResize="1" noEditPoints="1" noAdjustHandles="1" noChangeArrowheads="1" noChangeShapeType="1" noTextEdit="1"/>
              </p:cNvSpPr>
              <p:nvPr/>
            </p:nvSpPr>
            <p:spPr>
              <a:xfrm>
                <a:off x="3147296" y="3808328"/>
                <a:ext cx="1340568" cy="1105505"/>
              </a:xfrm>
              <a:prstGeom prst="rightArrow">
                <a:avLst/>
              </a:prstGeom>
              <a:blipFill>
                <a:blip r:embed="rId18"/>
                <a:stretch>
                  <a:fillRect/>
                </a:stretch>
              </a:blipFill>
            </p:spPr>
            <p:txBody>
              <a:bodyPr/>
              <a:lstStyle/>
              <a:p>
                <a:r>
                  <a:rPr lang="en-US">
                    <a:noFill/>
                  </a:rPr>
                  <a:t> </a:t>
                </a:r>
              </a:p>
            </p:txBody>
          </p:sp>
        </mc:Fallback>
      </mc:AlternateContent>
      <p:grpSp>
        <p:nvGrpSpPr>
          <p:cNvPr id="4" name="Group 3" descr="An illustration of a left-right rotation. This is an intermediate stage.&#10;&#10;After the left rotation, c (previously the right child of b) becomes the new left child of a, b (previously the left child of a) becomes the left child of c, and the subtree x (previously the left subtree of c) becomes the right subtree of b.&#10;&#10;The overall effect of the rotation is that we lifted up the node c along with its right subtree (y) while lowering the node b along with its left subtree (w). The left subtree of c (x) becomes the right subtree of b, and its depth in the tree remains unchanged.&#10;&#10;At this point the tree is still not balanced, and the problem node is still 9, but its now in a shape that can be fixed with a right rotation.">
            <a:extLst>
              <a:ext uri="{FF2B5EF4-FFF2-40B4-BE49-F238E27FC236}">
                <a16:creationId xmlns:a16="http://schemas.microsoft.com/office/drawing/2014/main" id="{B4FC48F0-9117-84FD-BE04-82CB4FE03092}"/>
              </a:ext>
            </a:extLst>
          </p:cNvPr>
          <p:cNvGrpSpPr/>
          <p:nvPr/>
        </p:nvGrpSpPr>
        <p:grpSpPr>
          <a:xfrm>
            <a:off x="3777627" y="3312545"/>
            <a:ext cx="3837793" cy="3534406"/>
            <a:chOff x="3777627" y="3312545"/>
            <a:chExt cx="3837793" cy="3534406"/>
          </a:xfrm>
        </p:grpSpPr>
        <p:grpSp>
          <p:nvGrpSpPr>
            <p:cNvPr id="212" name="Group 211">
              <a:extLst>
                <a:ext uri="{FF2B5EF4-FFF2-40B4-BE49-F238E27FC236}">
                  <a16:creationId xmlns:a16="http://schemas.microsoft.com/office/drawing/2014/main" id="{A97EE6A6-E40F-28B2-A707-C9D5A101EAE6}"/>
                </a:ext>
              </a:extLst>
            </p:cNvPr>
            <p:cNvGrpSpPr/>
            <p:nvPr/>
          </p:nvGrpSpPr>
          <p:grpSpPr>
            <a:xfrm>
              <a:off x="3777627" y="3377681"/>
              <a:ext cx="3837793" cy="3469270"/>
              <a:chOff x="4378760" y="2820523"/>
              <a:chExt cx="3837793" cy="3469270"/>
            </a:xfrm>
          </p:grpSpPr>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8F809D24-0EA0-AD2C-8CCB-3BC5F24F7F26}"/>
                      </a:ext>
                    </a:extLst>
                  </p:cNvPr>
                  <p:cNvSpPr/>
                  <p:nvPr/>
                </p:nvSpPr>
                <p:spPr>
                  <a:xfrm>
                    <a:off x="6531775" y="2936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35" name="Oval 134">
                    <a:extLst>
                      <a:ext uri="{FF2B5EF4-FFF2-40B4-BE49-F238E27FC236}">
                        <a16:creationId xmlns:a16="http://schemas.microsoft.com/office/drawing/2014/main" id="{8F809D24-0EA0-AD2C-8CCB-3BC5F24F7F26}"/>
                      </a:ext>
                    </a:extLst>
                  </p:cNvPr>
                  <p:cNvSpPr>
                    <a:spLocks noRot="1" noChangeAspect="1" noMove="1" noResize="1" noEditPoints="1" noAdjustHandles="1" noChangeArrowheads="1" noChangeShapeType="1" noTextEdit="1"/>
                  </p:cNvSpPr>
                  <p:nvPr/>
                </p:nvSpPr>
                <p:spPr>
                  <a:xfrm>
                    <a:off x="6531775" y="2936978"/>
                    <a:ext cx="612511" cy="612511"/>
                  </a:xfrm>
                  <a:prstGeom prst="ellipse">
                    <a:avLst/>
                  </a:prstGeom>
                  <a:blipFill>
                    <a:blip r:embed="rId19"/>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Isosceles Triangle 135">
                    <a:extLst>
                      <a:ext uri="{FF2B5EF4-FFF2-40B4-BE49-F238E27FC236}">
                        <a16:creationId xmlns:a16="http://schemas.microsoft.com/office/drawing/2014/main" id="{35B1F3D4-194F-7932-CA70-04F0AC1A5EC5}"/>
                      </a:ext>
                    </a:extLst>
                  </p:cNvPr>
                  <p:cNvSpPr/>
                  <p:nvPr/>
                </p:nvSpPr>
                <p:spPr>
                  <a:xfrm>
                    <a:off x="4378760" y="5046478"/>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36" name="Isosceles Triangle 135">
                    <a:extLst>
                      <a:ext uri="{FF2B5EF4-FFF2-40B4-BE49-F238E27FC236}">
                        <a16:creationId xmlns:a16="http://schemas.microsoft.com/office/drawing/2014/main" id="{35B1F3D4-194F-7932-CA70-04F0AC1A5EC5}"/>
                      </a:ext>
                    </a:extLst>
                  </p:cNvPr>
                  <p:cNvSpPr>
                    <a:spLocks noRot="1" noChangeAspect="1" noMove="1" noResize="1" noEditPoints="1" noAdjustHandles="1" noChangeArrowheads="1" noChangeShapeType="1" noTextEdit="1"/>
                  </p:cNvSpPr>
                  <p:nvPr/>
                </p:nvSpPr>
                <p:spPr>
                  <a:xfrm>
                    <a:off x="4378760" y="5046478"/>
                    <a:ext cx="1084977" cy="1204653"/>
                  </a:xfrm>
                  <a:prstGeom prst="triangle">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Oval 136">
                    <a:extLst>
                      <a:ext uri="{FF2B5EF4-FFF2-40B4-BE49-F238E27FC236}">
                        <a16:creationId xmlns:a16="http://schemas.microsoft.com/office/drawing/2014/main" id="{6E235EB5-4F7E-74E6-B4C2-3E1AE8911C19}"/>
                      </a:ext>
                    </a:extLst>
                  </p:cNvPr>
                  <p:cNvSpPr/>
                  <p:nvPr/>
                </p:nvSpPr>
                <p:spPr>
                  <a:xfrm>
                    <a:off x="5707408" y="357776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37" name="Oval 136">
                    <a:extLst>
                      <a:ext uri="{FF2B5EF4-FFF2-40B4-BE49-F238E27FC236}">
                        <a16:creationId xmlns:a16="http://schemas.microsoft.com/office/drawing/2014/main" id="{6E235EB5-4F7E-74E6-B4C2-3E1AE8911C19}"/>
                      </a:ext>
                    </a:extLst>
                  </p:cNvPr>
                  <p:cNvSpPr>
                    <a:spLocks noRot="1" noChangeAspect="1" noMove="1" noResize="1" noEditPoints="1" noAdjustHandles="1" noChangeArrowheads="1" noChangeShapeType="1" noTextEdit="1"/>
                  </p:cNvSpPr>
                  <p:nvPr/>
                </p:nvSpPr>
                <p:spPr>
                  <a:xfrm>
                    <a:off x="5707408" y="3577761"/>
                    <a:ext cx="612511" cy="612511"/>
                  </a:xfrm>
                  <a:prstGeom prst="ellipse">
                    <a:avLst/>
                  </a:prstGeom>
                  <a:blipFill>
                    <a:blip r:embed="rId21"/>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9" name="Isosceles Triangle 138">
                    <a:extLst>
                      <a:ext uri="{FF2B5EF4-FFF2-40B4-BE49-F238E27FC236}">
                        <a16:creationId xmlns:a16="http://schemas.microsoft.com/office/drawing/2014/main" id="{9D516006-D536-C9F5-D25D-D09AD7CBA374}"/>
                      </a:ext>
                    </a:extLst>
                  </p:cNvPr>
                  <p:cNvSpPr/>
                  <p:nvPr/>
                </p:nvSpPr>
                <p:spPr>
                  <a:xfrm>
                    <a:off x="7140802" y="3563625"/>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139" name="Isosceles Triangle 138">
                    <a:extLst>
                      <a:ext uri="{FF2B5EF4-FFF2-40B4-BE49-F238E27FC236}">
                        <a16:creationId xmlns:a16="http://schemas.microsoft.com/office/drawing/2014/main" id="{9D516006-D536-C9F5-D25D-D09AD7CBA374}"/>
                      </a:ext>
                    </a:extLst>
                  </p:cNvPr>
                  <p:cNvSpPr>
                    <a:spLocks noRot="1" noChangeAspect="1" noMove="1" noResize="1" noEditPoints="1" noAdjustHandles="1" noChangeArrowheads="1" noChangeShapeType="1" noTextEdit="1"/>
                  </p:cNvSpPr>
                  <p:nvPr/>
                </p:nvSpPr>
                <p:spPr>
                  <a:xfrm>
                    <a:off x="7140802" y="3563625"/>
                    <a:ext cx="1075751" cy="1237660"/>
                  </a:xfrm>
                  <a:prstGeom prst="triangle">
                    <a:avLst/>
                  </a:prstGeom>
                  <a:blipFill>
                    <a:blip r:embed="rId22"/>
                    <a:stretch>
                      <a:fillRect/>
                    </a:stretch>
                  </a:blipFill>
                </p:spPr>
                <p:txBody>
                  <a:bodyPr/>
                  <a:lstStyle/>
                  <a:p>
                    <a:r>
                      <a:rPr lang="en-US">
                        <a:noFill/>
                      </a:rPr>
                      <a:t> </a:t>
                    </a:r>
                  </a:p>
                </p:txBody>
              </p:sp>
            </mc:Fallback>
          </mc:AlternateContent>
          <p:cxnSp>
            <p:nvCxnSpPr>
              <p:cNvPr id="140" name="Straight Connector 139">
                <a:extLst>
                  <a:ext uri="{FF2B5EF4-FFF2-40B4-BE49-F238E27FC236}">
                    <a16:creationId xmlns:a16="http://schemas.microsoft.com/office/drawing/2014/main" id="{9D174F5B-EC74-7DF2-ABEF-633091780687}"/>
                  </a:ext>
                </a:extLst>
              </p:cNvPr>
              <p:cNvCxnSpPr>
                <a:cxnSpLocks/>
                <a:stCxn id="137" idx="3"/>
                <a:endCxn id="159" idx="7"/>
              </p:cNvCxnSpPr>
              <p:nvPr/>
            </p:nvCxnSpPr>
            <p:spPr>
              <a:xfrm flipH="1">
                <a:off x="5663346" y="4100572"/>
                <a:ext cx="133762"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C7B8D9F9-6416-E827-E795-6F3123793DD2}"/>
                  </a:ext>
                </a:extLst>
              </p:cNvPr>
              <p:cNvCxnSpPr>
                <a:cxnSpLocks/>
                <a:stCxn id="137" idx="5"/>
              </p:cNvCxnSpPr>
              <p:nvPr/>
            </p:nvCxnSpPr>
            <p:spPr>
              <a:xfrm>
                <a:off x="6230219" y="4100572"/>
                <a:ext cx="394676" cy="183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60C68CB-DC8A-D45B-E834-15874F4A15CE}"/>
                  </a:ext>
                </a:extLst>
              </p:cNvPr>
              <p:cNvCxnSpPr>
                <a:cxnSpLocks/>
                <a:stCxn id="137" idx="7"/>
                <a:endCxn id="135" idx="3"/>
              </p:cNvCxnSpPr>
              <p:nvPr/>
            </p:nvCxnSpPr>
            <p:spPr>
              <a:xfrm flipV="1">
                <a:off x="6230219" y="3459789"/>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D349555-8247-C1D8-969C-2A99C7630775}"/>
                  </a:ext>
                </a:extLst>
              </p:cNvPr>
              <p:cNvCxnSpPr>
                <a:cxnSpLocks/>
                <a:stCxn id="139" idx="0"/>
                <a:endCxn id="135" idx="5"/>
              </p:cNvCxnSpPr>
              <p:nvPr/>
            </p:nvCxnSpPr>
            <p:spPr>
              <a:xfrm flipH="1" flipV="1">
                <a:off x="7054586" y="3459789"/>
                <a:ext cx="624092"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88B2D769-7FC5-E189-559D-256522242E9C}"/>
                      </a:ext>
                    </a:extLst>
                  </p:cNvPr>
                  <p:cNvSpPr txBox="1"/>
                  <p:nvPr/>
                </p:nvSpPr>
                <p:spPr>
                  <a:xfrm>
                    <a:off x="4582437" y="488869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4" name="TextBox 143">
                    <a:extLst>
                      <a:ext uri="{FF2B5EF4-FFF2-40B4-BE49-F238E27FC236}">
                        <a16:creationId xmlns:a16="http://schemas.microsoft.com/office/drawing/2014/main" id="{88B2D769-7FC5-E189-559D-256522242E9C}"/>
                      </a:ext>
                    </a:extLst>
                  </p:cNvPr>
                  <p:cNvSpPr txBox="1">
                    <a:spLocks noRot="1" noChangeAspect="1" noMove="1" noResize="1" noEditPoints="1" noAdjustHandles="1" noChangeArrowheads="1" noChangeShapeType="1" noTextEdit="1"/>
                  </p:cNvSpPr>
                  <p:nvPr/>
                </p:nvSpPr>
                <p:spPr>
                  <a:xfrm>
                    <a:off x="4582437" y="4888692"/>
                    <a:ext cx="369781"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1226F12A-73C3-A545-8A6A-1FB7371A4210}"/>
                      </a:ext>
                    </a:extLst>
                  </p:cNvPr>
                  <p:cNvSpPr txBox="1"/>
                  <p:nvPr/>
                </p:nvSpPr>
                <p:spPr>
                  <a:xfrm>
                    <a:off x="5194294" y="3378959"/>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146" name="TextBox 145">
                    <a:extLst>
                      <a:ext uri="{FF2B5EF4-FFF2-40B4-BE49-F238E27FC236}">
                        <a16:creationId xmlns:a16="http://schemas.microsoft.com/office/drawing/2014/main" id="{1226F12A-73C3-A545-8A6A-1FB7371A4210}"/>
                      </a:ext>
                    </a:extLst>
                  </p:cNvPr>
                  <p:cNvSpPr txBox="1">
                    <a:spLocks noRot="1" noChangeAspect="1" noMove="1" noResize="1" noEditPoints="1" noAdjustHandles="1" noChangeArrowheads="1" noChangeShapeType="1" noTextEdit="1"/>
                  </p:cNvSpPr>
                  <p:nvPr/>
                </p:nvSpPr>
                <p:spPr>
                  <a:xfrm>
                    <a:off x="5194294" y="3378959"/>
                    <a:ext cx="773738"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E7DDC433-A39C-9D72-0893-3EE12F71DF52}"/>
                      </a:ext>
                    </a:extLst>
                  </p:cNvPr>
                  <p:cNvSpPr txBox="1"/>
                  <p:nvPr/>
                </p:nvSpPr>
                <p:spPr>
                  <a:xfrm>
                    <a:off x="5871671" y="282052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147" name="TextBox 146">
                    <a:extLst>
                      <a:ext uri="{FF2B5EF4-FFF2-40B4-BE49-F238E27FC236}">
                        <a16:creationId xmlns:a16="http://schemas.microsoft.com/office/drawing/2014/main" id="{E7DDC433-A39C-9D72-0893-3EE12F71DF52}"/>
                      </a:ext>
                    </a:extLst>
                  </p:cNvPr>
                  <p:cNvSpPr txBox="1">
                    <a:spLocks noRot="1" noChangeAspect="1" noMove="1" noResize="1" noEditPoints="1" noAdjustHandles="1" noChangeArrowheads="1" noChangeShapeType="1" noTextEdit="1"/>
                  </p:cNvSpPr>
                  <p:nvPr/>
                </p:nvSpPr>
                <p:spPr>
                  <a:xfrm>
                    <a:off x="5871671" y="2820523"/>
                    <a:ext cx="773738"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0D538E86-780E-3019-582B-FDB16AE9B559}"/>
                      </a:ext>
                    </a:extLst>
                  </p:cNvPr>
                  <p:cNvSpPr txBox="1"/>
                  <p:nvPr/>
                </p:nvSpPr>
                <p:spPr>
                  <a:xfrm>
                    <a:off x="7379737" y="347198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8" name="TextBox 147">
                    <a:extLst>
                      <a:ext uri="{FF2B5EF4-FFF2-40B4-BE49-F238E27FC236}">
                        <a16:creationId xmlns:a16="http://schemas.microsoft.com/office/drawing/2014/main" id="{0D538E86-780E-3019-582B-FDB16AE9B559}"/>
                      </a:ext>
                    </a:extLst>
                  </p:cNvPr>
                  <p:cNvSpPr txBox="1">
                    <a:spLocks noRot="1" noChangeAspect="1" noMove="1" noResize="1" noEditPoints="1" noAdjustHandles="1" noChangeArrowheads="1" noChangeShapeType="1" noTextEdit="1"/>
                  </p:cNvSpPr>
                  <p:nvPr/>
                </p:nvSpPr>
                <p:spPr>
                  <a:xfrm>
                    <a:off x="7379737" y="3471980"/>
                    <a:ext cx="369781" cy="369332"/>
                  </a:xfrm>
                  <a:prstGeom prst="rect">
                    <a:avLst/>
                  </a:prstGeom>
                  <a:blipFill>
                    <a:blip r:embed="rId26"/>
                    <a:stretch>
                      <a:fillRect/>
                    </a:stretch>
                  </a:blipFill>
                </p:spPr>
                <p:txBody>
                  <a:bodyPr/>
                  <a:lstStyle/>
                  <a:p>
                    <a:r>
                      <a:rPr lang="en-US">
                        <a:noFill/>
                      </a:rPr>
                      <a:t> </a:t>
                    </a:r>
                  </a:p>
                </p:txBody>
              </p:sp>
            </mc:Fallback>
          </mc:AlternateContent>
          <p:grpSp>
            <p:nvGrpSpPr>
              <p:cNvPr id="158" name="Group 157">
                <a:extLst>
                  <a:ext uri="{FF2B5EF4-FFF2-40B4-BE49-F238E27FC236}">
                    <a16:creationId xmlns:a16="http://schemas.microsoft.com/office/drawing/2014/main" id="{B8816186-073F-043E-FC13-8FAA2A388594}"/>
                  </a:ext>
                </a:extLst>
              </p:cNvPr>
              <p:cNvGrpSpPr/>
              <p:nvPr/>
            </p:nvGrpSpPr>
            <p:grpSpPr>
              <a:xfrm>
                <a:off x="5587925" y="5031239"/>
                <a:ext cx="869999" cy="1258554"/>
                <a:chOff x="7671946" y="5192984"/>
                <a:chExt cx="869999" cy="1258554"/>
              </a:xfrm>
            </p:grpSpPr>
            <mc:AlternateContent xmlns:mc="http://schemas.openxmlformats.org/markup-compatibility/2006" xmlns:a14="http://schemas.microsoft.com/office/drawing/2010/main">
              <mc:Choice Requires="a14">
                <p:sp>
                  <p:nvSpPr>
                    <p:cNvPr id="138" name="Isosceles Triangle 137">
                      <a:extLst>
                        <a:ext uri="{FF2B5EF4-FFF2-40B4-BE49-F238E27FC236}">
                          <a16:creationId xmlns:a16="http://schemas.microsoft.com/office/drawing/2014/main" id="{74A22E81-AB42-2FE9-9E89-350215CFD416}"/>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38" name="Isosceles Triangle 137">
                      <a:extLst>
                        <a:ext uri="{FF2B5EF4-FFF2-40B4-BE49-F238E27FC236}">
                          <a16:creationId xmlns:a16="http://schemas.microsoft.com/office/drawing/2014/main" id="{74A22E81-AB42-2FE9-9E89-350215CFD416}"/>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 name="Oval 152">
                      <a:extLst>
                        <a:ext uri="{FF2B5EF4-FFF2-40B4-BE49-F238E27FC236}">
                          <a16:creationId xmlns:a16="http://schemas.microsoft.com/office/drawing/2014/main" id="{C9792623-4F10-6F7E-FC1A-66157314FC92}"/>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3" name="Oval 152">
                      <a:extLst>
                        <a:ext uri="{FF2B5EF4-FFF2-40B4-BE49-F238E27FC236}">
                          <a16:creationId xmlns:a16="http://schemas.microsoft.com/office/drawing/2014/main" id="{C9792623-4F10-6F7E-FC1A-66157314FC92}"/>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28"/>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54" name="Straight Connector 153">
                  <a:extLst>
                    <a:ext uri="{FF2B5EF4-FFF2-40B4-BE49-F238E27FC236}">
                      <a16:creationId xmlns:a16="http://schemas.microsoft.com/office/drawing/2014/main" id="{F1E1B38D-B8F5-89BD-8822-57A80C5777D7}"/>
                    </a:ext>
                  </a:extLst>
                </p:cNvPr>
                <p:cNvCxnSpPr>
                  <a:cxnSpLocks/>
                  <a:stCxn id="153" idx="0"/>
                  <a:endCxn id="138"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3F3ADB01-DD8A-7E18-1091-482C3EF244C6}"/>
                  </a:ext>
                </a:extLst>
              </p:cNvPr>
              <p:cNvGrpSpPr/>
              <p:nvPr/>
            </p:nvGrpSpPr>
            <p:grpSpPr>
              <a:xfrm>
                <a:off x="6194563" y="4283732"/>
                <a:ext cx="869999" cy="1261094"/>
                <a:chOff x="6540271" y="4283732"/>
                <a:chExt cx="869999" cy="1261094"/>
              </a:xfrm>
            </p:grpSpPr>
            <mc:AlternateContent xmlns:mc="http://schemas.openxmlformats.org/markup-compatibility/2006" xmlns:a14="http://schemas.microsoft.com/office/drawing/2010/main">
              <mc:Choice Requires="a14">
                <p:sp>
                  <p:nvSpPr>
                    <p:cNvPr id="150" name="Isosceles Triangle 149">
                      <a:extLst>
                        <a:ext uri="{FF2B5EF4-FFF2-40B4-BE49-F238E27FC236}">
                          <a16:creationId xmlns:a16="http://schemas.microsoft.com/office/drawing/2014/main" id="{DA48F5F6-29AE-2B9B-C661-FC0F9D14E43E}"/>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50" name="Isosceles Triangle 149">
                      <a:extLst>
                        <a:ext uri="{FF2B5EF4-FFF2-40B4-BE49-F238E27FC236}">
                          <a16:creationId xmlns:a16="http://schemas.microsoft.com/office/drawing/2014/main" id="{DA48F5F6-29AE-2B9B-C661-FC0F9D14E43E}"/>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29"/>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5" name="Oval 154">
                      <a:extLst>
                        <a:ext uri="{FF2B5EF4-FFF2-40B4-BE49-F238E27FC236}">
                          <a16:creationId xmlns:a16="http://schemas.microsoft.com/office/drawing/2014/main" id="{FA2F515E-F9F8-11B1-7B8F-6B879A34E224}"/>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5" name="Oval 154">
                      <a:extLst>
                        <a:ext uri="{FF2B5EF4-FFF2-40B4-BE49-F238E27FC236}">
                          <a16:creationId xmlns:a16="http://schemas.microsoft.com/office/drawing/2014/main" id="{FA2F515E-F9F8-11B1-7B8F-6B879A34E224}"/>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30"/>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56" name="Straight Connector 155">
                  <a:extLst>
                    <a:ext uri="{FF2B5EF4-FFF2-40B4-BE49-F238E27FC236}">
                      <a16:creationId xmlns:a16="http://schemas.microsoft.com/office/drawing/2014/main" id="{0972C351-F425-B44E-0B07-B669029C0077}"/>
                    </a:ext>
                  </a:extLst>
                </p:cNvPr>
                <p:cNvCxnSpPr>
                  <a:cxnSpLocks/>
                  <a:stCxn id="155" idx="0"/>
                  <a:endCxn id="150"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9" name="Oval 158">
                    <a:extLst>
                      <a:ext uri="{FF2B5EF4-FFF2-40B4-BE49-F238E27FC236}">
                        <a16:creationId xmlns:a16="http://schemas.microsoft.com/office/drawing/2014/main" id="{C665C09B-FCE3-FD4E-BB9E-596B4AC626E5}"/>
                      </a:ext>
                    </a:extLst>
                  </p:cNvPr>
                  <p:cNvSpPr/>
                  <p:nvPr/>
                </p:nvSpPr>
                <p:spPr>
                  <a:xfrm>
                    <a:off x="5140535" y="425965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59" name="Oval 158">
                    <a:extLst>
                      <a:ext uri="{FF2B5EF4-FFF2-40B4-BE49-F238E27FC236}">
                        <a16:creationId xmlns:a16="http://schemas.microsoft.com/office/drawing/2014/main" id="{C665C09B-FCE3-FD4E-BB9E-596B4AC626E5}"/>
                      </a:ext>
                    </a:extLst>
                  </p:cNvPr>
                  <p:cNvSpPr>
                    <a:spLocks noRot="1" noChangeAspect="1" noMove="1" noResize="1" noEditPoints="1" noAdjustHandles="1" noChangeArrowheads="1" noChangeShapeType="1" noTextEdit="1"/>
                  </p:cNvSpPr>
                  <p:nvPr/>
                </p:nvSpPr>
                <p:spPr>
                  <a:xfrm>
                    <a:off x="5140535" y="4259650"/>
                    <a:ext cx="612511" cy="612511"/>
                  </a:xfrm>
                  <a:prstGeom prst="ellipse">
                    <a:avLst/>
                  </a:prstGeom>
                  <a:blipFill>
                    <a:blip r:embed="rId31"/>
                    <a:stretch>
                      <a:fillRect/>
                    </a:stretch>
                  </a:blipFill>
                  <a:ln>
                    <a:solidFill>
                      <a:schemeClr val="tx1"/>
                    </a:solidFill>
                  </a:ln>
                </p:spPr>
                <p:txBody>
                  <a:bodyPr/>
                  <a:lstStyle/>
                  <a:p>
                    <a:r>
                      <a:rPr lang="en-US">
                        <a:noFill/>
                      </a:rPr>
                      <a:t> </a:t>
                    </a:r>
                  </a:p>
                </p:txBody>
              </p:sp>
            </mc:Fallback>
          </mc:AlternateContent>
          <p:cxnSp>
            <p:nvCxnSpPr>
              <p:cNvPr id="160" name="Straight Connector 159">
                <a:extLst>
                  <a:ext uri="{FF2B5EF4-FFF2-40B4-BE49-F238E27FC236}">
                    <a16:creationId xmlns:a16="http://schemas.microsoft.com/office/drawing/2014/main" id="{EC4B5B0F-33AE-6957-F3BD-9DD89F822A3F}"/>
                  </a:ext>
                </a:extLst>
              </p:cNvPr>
              <p:cNvCxnSpPr>
                <a:cxnSpLocks/>
                <a:stCxn id="159" idx="3"/>
              </p:cNvCxnSpPr>
              <p:nvPr/>
            </p:nvCxnSpPr>
            <p:spPr>
              <a:xfrm flipH="1">
                <a:off x="4904303" y="4782461"/>
                <a:ext cx="325932" cy="273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7DAE403D-175A-E073-47F4-74F08CC347DC}"/>
                  </a:ext>
                </a:extLst>
              </p:cNvPr>
              <p:cNvCxnSpPr>
                <a:cxnSpLocks/>
                <a:stCxn id="159" idx="5"/>
                <a:endCxn id="138" idx="0"/>
              </p:cNvCxnSpPr>
              <p:nvPr/>
            </p:nvCxnSpPr>
            <p:spPr>
              <a:xfrm>
                <a:off x="5663346" y="4782461"/>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680E6224-B30D-AB0B-1DD3-2319A9852042}"/>
                      </a:ext>
                    </a:extLst>
                  </p:cNvPr>
                  <p:cNvSpPr txBox="1"/>
                  <p:nvPr/>
                </p:nvSpPr>
                <p:spPr>
                  <a:xfrm>
                    <a:off x="4605876" y="405937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68" name="TextBox 167">
                    <a:extLst>
                      <a:ext uri="{FF2B5EF4-FFF2-40B4-BE49-F238E27FC236}">
                        <a16:creationId xmlns:a16="http://schemas.microsoft.com/office/drawing/2014/main" id="{680E6224-B30D-AB0B-1DD3-2319A9852042}"/>
                      </a:ext>
                    </a:extLst>
                  </p:cNvPr>
                  <p:cNvSpPr txBox="1">
                    <a:spLocks noRot="1" noChangeAspect="1" noMove="1" noResize="1" noEditPoints="1" noAdjustHandles="1" noChangeArrowheads="1" noChangeShapeType="1" noTextEdit="1"/>
                  </p:cNvSpPr>
                  <p:nvPr/>
                </p:nvSpPr>
                <p:spPr>
                  <a:xfrm>
                    <a:off x="4605876" y="4059371"/>
                    <a:ext cx="773738" cy="369332"/>
                  </a:xfrm>
                  <a:prstGeom prst="rect">
                    <a:avLst/>
                  </a:prstGeom>
                  <a:blipFill>
                    <a:blip r:embed="rId32"/>
                    <a:stretch>
                      <a:fillRect/>
                    </a:stretch>
                  </a:blipFill>
                </p:spPr>
                <p:txBody>
                  <a:bodyPr/>
                  <a:lstStyle/>
                  <a:p>
                    <a:r>
                      <a:rPr lang="en-US">
                        <a:noFill/>
                      </a:rPr>
                      <a:t> </a:t>
                    </a:r>
                  </a:p>
                </p:txBody>
              </p:sp>
            </mc:Fallback>
          </mc:AlternateContent>
        </p:grpSp>
        <p:cxnSp>
          <p:nvCxnSpPr>
            <p:cNvPr id="62" name="Straight Connector 61">
              <a:extLst>
                <a:ext uri="{FF2B5EF4-FFF2-40B4-BE49-F238E27FC236}">
                  <a16:creationId xmlns:a16="http://schemas.microsoft.com/office/drawing/2014/main" id="{3977F9C3-E89E-7088-ED5E-3BBC1B5DEC2B}"/>
                </a:ext>
              </a:extLst>
            </p:cNvPr>
            <p:cNvCxnSpPr>
              <a:cxnSpLocks/>
              <a:stCxn id="135" idx="0"/>
            </p:cNvCxnSpPr>
            <p:nvPr/>
          </p:nvCxnSpPr>
          <p:spPr>
            <a:xfrm flipH="1" flipV="1">
              <a:off x="6236897" y="3312545"/>
              <a:ext cx="1" cy="18159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5" name="Arrow: Right 214" descr="Finally we do a right rotation at the problem node a.">
                <a:extLst>
                  <a:ext uri="{FF2B5EF4-FFF2-40B4-BE49-F238E27FC236}">
                    <a16:creationId xmlns:a16="http://schemas.microsoft.com/office/drawing/2014/main" id="{2DAE4AAD-4DCC-1580-C1EC-074617400EC7}"/>
                  </a:ext>
                </a:extLst>
              </p:cNvPr>
              <p:cNvSpPr/>
              <p:nvPr/>
            </p:nvSpPr>
            <p:spPr>
              <a:xfrm>
                <a:off x="7390965" y="3754563"/>
                <a:ext cx="1287919"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Right at </a:t>
                </a:r>
                <a14:m>
                  <m:oMath xmlns:m="http://schemas.openxmlformats.org/officeDocument/2006/math">
                    <m:r>
                      <a:rPr lang="en-US" sz="1400" b="0" i="1" smtClean="0">
                        <a:latin typeface="Cambria Math" panose="02040503050406030204" pitchFamily="18" charset="0"/>
                      </a:rPr>
                      <m:t>𝑎</m:t>
                    </m:r>
                  </m:oMath>
                </a14:m>
                <a:endParaRPr lang="en-US" sz="1400" dirty="0"/>
              </a:p>
            </p:txBody>
          </p:sp>
        </mc:Choice>
        <mc:Fallback xmlns="">
          <p:sp>
            <p:nvSpPr>
              <p:cNvPr id="215" name="Arrow: Right 214" descr="Finally we do a right rotation at the problem node a.">
                <a:extLst>
                  <a:ext uri="{FF2B5EF4-FFF2-40B4-BE49-F238E27FC236}">
                    <a16:creationId xmlns:a16="http://schemas.microsoft.com/office/drawing/2014/main" id="{2DAE4AAD-4DCC-1580-C1EC-074617400EC7}"/>
                  </a:ext>
                </a:extLst>
              </p:cNvPr>
              <p:cNvSpPr>
                <a:spLocks noRot="1" noChangeAspect="1" noMove="1" noResize="1" noEditPoints="1" noAdjustHandles="1" noChangeArrowheads="1" noChangeShapeType="1" noTextEdit="1"/>
              </p:cNvSpPr>
              <p:nvPr/>
            </p:nvSpPr>
            <p:spPr>
              <a:xfrm>
                <a:off x="7390965" y="3754563"/>
                <a:ext cx="1287919" cy="1105505"/>
              </a:xfrm>
              <a:prstGeom prst="rightArrow">
                <a:avLst/>
              </a:prstGeom>
              <a:blipFill>
                <a:blip r:embed="rId33"/>
                <a:stretch>
                  <a:fillRect/>
                </a:stretch>
              </a:blipFill>
            </p:spPr>
            <p:txBody>
              <a:bodyPr/>
              <a:lstStyle/>
              <a:p>
                <a:r>
                  <a:rPr lang="en-US">
                    <a:noFill/>
                  </a:rPr>
                  <a:t> </a:t>
                </a:r>
              </a:p>
            </p:txBody>
          </p:sp>
        </mc:Fallback>
      </mc:AlternateContent>
      <p:grpSp>
        <p:nvGrpSpPr>
          <p:cNvPr id="6" name="Group 5" descr="An illustration of a left-right rotation. This is the after image.&#10;&#10;&#10;After performing a right rotation the node c becomes the root of the tree. The right child of c is the node a (the former root), and the left child of c is unchanged from the intermediate step. The left subtree of a is y (the former right subtree of b), and the right subtree of a is unchanged. At this point the left and right subtrees of c both have height h+1, and so the tree is finally balanced.">
            <a:extLst>
              <a:ext uri="{FF2B5EF4-FFF2-40B4-BE49-F238E27FC236}">
                <a16:creationId xmlns:a16="http://schemas.microsoft.com/office/drawing/2014/main" id="{8ACE5573-3C13-ED2D-F6BA-D822D7D1A124}"/>
              </a:ext>
            </a:extLst>
          </p:cNvPr>
          <p:cNvGrpSpPr/>
          <p:nvPr/>
        </p:nvGrpSpPr>
        <p:grpSpPr>
          <a:xfrm>
            <a:off x="8270097" y="3377681"/>
            <a:ext cx="3918102" cy="2900310"/>
            <a:chOff x="8270097" y="3377681"/>
            <a:chExt cx="3918102" cy="2900310"/>
          </a:xfrm>
        </p:grpSpPr>
        <p:grpSp>
          <p:nvGrpSpPr>
            <p:cNvPr id="213" name="Group 212">
              <a:extLst>
                <a:ext uri="{FF2B5EF4-FFF2-40B4-BE49-F238E27FC236}">
                  <a16:creationId xmlns:a16="http://schemas.microsoft.com/office/drawing/2014/main" id="{E5E38041-E10B-4A4D-A3C2-68BEEB799918}"/>
                </a:ext>
              </a:extLst>
            </p:cNvPr>
            <p:cNvGrpSpPr/>
            <p:nvPr/>
          </p:nvGrpSpPr>
          <p:grpSpPr>
            <a:xfrm>
              <a:off x="8270097" y="3506388"/>
              <a:ext cx="3918102" cy="2771603"/>
              <a:chOff x="8140409" y="588651"/>
              <a:chExt cx="3918102" cy="2771603"/>
            </a:xfrm>
          </p:grpSpPr>
          <mc:AlternateContent xmlns:mc="http://schemas.openxmlformats.org/markup-compatibility/2006" xmlns:a14="http://schemas.microsoft.com/office/drawing/2010/main">
            <mc:Choice Requires="a14">
              <p:sp>
                <p:nvSpPr>
                  <p:cNvPr id="170" name="Isosceles Triangle 169">
                    <a:extLst>
                      <a:ext uri="{FF2B5EF4-FFF2-40B4-BE49-F238E27FC236}">
                        <a16:creationId xmlns:a16="http://schemas.microsoft.com/office/drawing/2014/main" id="{C25823D2-DAC3-871C-723F-191069584EC5}"/>
                      </a:ext>
                    </a:extLst>
                  </p:cNvPr>
                  <p:cNvSpPr/>
                  <p:nvPr/>
                </p:nvSpPr>
                <p:spPr>
                  <a:xfrm>
                    <a:off x="8140409" y="2112531"/>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70" name="Isosceles Triangle 169">
                    <a:extLst>
                      <a:ext uri="{FF2B5EF4-FFF2-40B4-BE49-F238E27FC236}">
                        <a16:creationId xmlns:a16="http://schemas.microsoft.com/office/drawing/2014/main" id="{C25823D2-DAC3-871C-723F-191069584EC5}"/>
                      </a:ext>
                    </a:extLst>
                  </p:cNvPr>
                  <p:cNvSpPr>
                    <a:spLocks noRot="1" noChangeAspect="1" noMove="1" noResize="1" noEditPoints="1" noAdjustHandles="1" noChangeArrowheads="1" noChangeShapeType="1" noTextEdit="1"/>
                  </p:cNvSpPr>
                  <p:nvPr/>
                </p:nvSpPr>
                <p:spPr>
                  <a:xfrm>
                    <a:off x="8140409" y="2112531"/>
                    <a:ext cx="1084977" cy="1204653"/>
                  </a:xfrm>
                  <a:prstGeom prst="triangle">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4C113044-D157-8620-6804-52D9DA4967AE}"/>
                      </a:ext>
                    </a:extLst>
                  </p:cNvPr>
                  <p:cNvSpPr txBox="1"/>
                  <p:nvPr/>
                </p:nvSpPr>
                <p:spPr>
                  <a:xfrm>
                    <a:off x="8344086" y="19547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71" name="TextBox 170">
                    <a:extLst>
                      <a:ext uri="{FF2B5EF4-FFF2-40B4-BE49-F238E27FC236}">
                        <a16:creationId xmlns:a16="http://schemas.microsoft.com/office/drawing/2014/main" id="{4C113044-D157-8620-6804-52D9DA4967AE}"/>
                      </a:ext>
                    </a:extLst>
                  </p:cNvPr>
                  <p:cNvSpPr txBox="1">
                    <a:spLocks noRot="1" noChangeAspect="1" noMove="1" noResize="1" noEditPoints="1" noAdjustHandles="1" noChangeArrowheads="1" noChangeShapeType="1" noTextEdit="1"/>
                  </p:cNvSpPr>
                  <p:nvPr/>
                </p:nvSpPr>
                <p:spPr>
                  <a:xfrm>
                    <a:off x="8344086" y="1954745"/>
                    <a:ext cx="369781" cy="369332"/>
                  </a:xfrm>
                  <a:prstGeom prst="rect">
                    <a:avLst/>
                  </a:prstGeom>
                  <a:blipFill>
                    <a:blip r:embed="rId35"/>
                    <a:stretch>
                      <a:fillRect/>
                    </a:stretch>
                  </a:blipFill>
                </p:spPr>
                <p:txBody>
                  <a:bodyPr/>
                  <a:lstStyle/>
                  <a:p>
                    <a:r>
                      <a:rPr lang="en-US">
                        <a:noFill/>
                      </a:rPr>
                      <a:t> </a:t>
                    </a:r>
                  </a:p>
                </p:txBody>
              </p:sp>
            </mc:Fallback>
          </mc:AlternateContent>
          <p:grpSp>
            <p:nvGrpSpPr>
              <p:cNvPr id="172" name="Group 171">
                <a:extLst>
                  <a:ext uri="{FF2B5EF4-FFF2-40B4-BE49-F238E27FC236}">
                    <a16:creationId xmlns:a16="http://schemas.microsoft.com/office/drawing/2014/main" id="{99054CB1-B927-D8F8-9D76-8BEA4252BC30}"/>
                  </a:ext>
                </a:extLst>
              </p:cNvPr>
              <p:cNvGrpSpPr/>
              <p:nvPr/>
            </p:nvGrpSpPr>
            <p:grpSpPr>
              <a:xfrm>
                <a:off x="9176854" y="2097292"/>
                <a:ext cx="869999" cy="1258554"/>
                <a:chOff x="7671946" y="5192984"/>
                <a:chExt cx="869999" cy="1258554"/>
              </a:xfrm>
            </p:grpSpPr>
            <mc:AlternateContent xmlns:mc="http://schemas.openxmlformats.org/markup-compatibility/2006" xmlns:a14="http://schemas.microsoft.com/office/drawing/2010/main">
              <mc:Choice Requires="a14">
                <p:sp>
                  <p:nvSpPr>
                    <p:cNvPr id="173" name="Isosceles Triangle 172">
                      <a:extLst>
                        <a:ext uri="{FF2B5EF4-FFF2-40B4-BE49-F238E27FC236}">
                          <a16:creationId xmlns:a16="http://schemas.microsoft.com/office/drawing/2014/main" id="{33E3DEA3-62F5-9A21-A1AF-32B5934C0028}"/>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73" name="Isosceles Triangle 172">
                      <a:extLst>
                        <a:ext uri="{FF2B5EF4-FFF2-40B4-BE49-F238E27FC236}">
                          <a16:creationId xmlns:a16="http://schemas.microsoft.com/office/drawing/2014/main" id="{33E3DEA3-62F5-9A21-A1AF-32B5934C0028}"/>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3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Oval 173">
                      <a:extLst>
                        <a:ext uri="{FF2B5EF4-FFF2-40B4-BE49-F238E27FC236}">
                          <a16:creationId xmlns:a16="http://schemas.microsoft.com/office/drawing/2014/main" id="{A3A04AC9-36A0-F0D6-51CD-09EA0CC8A9FC}"/>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74" name="Oval 173">
                      <a:extLst>
                        <a:ext uri="{FF2B5EF4-FFF2-40B4-BE49-F238E27FC236}">
                          <a16:creationId xmlns:a16="http://schemas.microsoft.com/office/drawing/2014/main" id="{A3A04AC9-36A0-F0D6-51CD-09EA0CC8A9FC}"/>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3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75" name="Straight Connector 174">
                  <a:extLst>
                    <a:ext uri="{FF2B5EF4-FFF2-40B4-BE49-F238E27FC236}">
                      <a16:creationId xmlns:a16="http://schemas.microsoft.com/office/drawing/2014/main" id="{457CD7AD-B073-71BC-32B2-1F83D3698991}"/>
                    </a:ext>
                  </a:extLst>
                </p:cNvPr>
                <p:cNvCxnSpPr>
                  <a:cxnSpLocks/>
                  <a:stCxn id="174" idx="0"/>
                  <a:endCxn id="173"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76" name="Oval 175">
                    <a:extLst>
                      <a:ext uri="{FF2B5EF4-FFF2-40B4-BE49-F238E27FC236}">
                        <a16:creationId xmlns:a16="http://schemas.microsoft.com/office/drawing/2014/main" id="{452292C6-8418-3C31-7700-3D9FF2963B66}"/>
                      </a:ext>
                    </a:extLst>
                  </p:cNvPr>
                  <p:cNvSpPr/>
                  <p:nvPr/>
                </p:nvSpPr>
                <p:spPr>
                  <a:xfrm>
                    <a:off x="8729464" y="132570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76" name="Oval 175">
                    <a:extLst>
                      <a:ext uri="{FF2B5EF4-FFF2-40B4-BE49-F238E27FC236}">
                        <a16:creationId xmlns:a16="http://schemas.microsoft.com/office/drawing/2014/main" id="{452292C6-8418-3C31-7700-3D9FF2963B66}"/>
                      </a:ext>
                    </a:extLst>
                  </p:cNvPr>
                  <p:cNvSpPr>
                    <a:spLocks noRot="1" noChangeAspect="1" noMove="1" noResize="1" noEditPoints="1" noAdjustHandles="1" noChangeArrowheads="1" noChangeShapeType="1" noTextEdit="1"/>
                  </p:cNvSpPr>
                  <p:nvPr/>
                </p:nvSpPr>
                <p:spPr>
                  <a:xfrm>
                    <a:off x="8729464" y="1325703"/>
                    <a:ext cx="612511" cy="612511"/>
                  </a:xfrm>
                  <a:prstGeom prst="ellipse">
                    <a:avLst/>
                  </a:prstGeom>
                  <a:blipFill>
                    <a:blip r:embed="rId38"/>
                    <a:stretch>
                      <a:fillRect/>
                    </a:stretch>
                  </a:blipFill>
                  <a:ln>
                    <a:solidFill>
                      <a:schemeClr val="tx1"/>
                    </a:solidFill>
                  </a:ln>
                </p:spPr>
                <p:txBody>
                  <a:bodyPr/>
                  <a:lstStyle/>
                  <a:p>
                    <a:r>
                      <a:rPr lang="en-US">
                        <a:noFill/>
                      </a:rPr>
                      <a:t> </a:t>
                    </a:r>
                  </a:p>
                </p:txBody>
              </p:sp>
            </mc:Fallback>
          </mc:AlternateContent>
          <p:cxnSp>
            <p:nvCxnSpPr>
              <p:cNvPr id="177" name="Straight Connector 176">
                <a:extLst>
                  <a:ext uri="{FF2B5EF4-FFF2-40B4-BE49-F238E27FC236}">
                    <a16:creationId xmlns:a16="http://schemas.microsoft.com/office/drawing/2014/main" id="{B368218B-D599-293E-8520-1EDF1AF788AE}"/>
                  </a:ext>
                </a:extLst>
              </p:cNvPr>
              <p:cNvCxnSpPr>
                <a:cxnSpLocks/>
                <a:stCxn id="176" idx="3"/>
                <a:endCxn id="170" idx="0"/>
              </p:cNvCxnSpPr>
              <p:nvPr/>
            </p:nvCxnSpPr>
            <p:spPr>
              <a:xfrm flipH="1">
                <a:off x="8682898" y="1848514"/>
                <a:ext cx="136266" cy="264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E236D99-EEC0-660E-D756-8D23C54FBEEC}"/>
                  </a:ext>
                </a:extLst>
              </p:cNvPr>
              <p:cNvCxnSpPr>
                <a:cxnSpLocks/>
                <a:stCxn id="176" idx="5"/>
                <a:endCxn id="173" idx="0"/>
              </p:cNvCxnSpPr>
              <p:nvPr/>
            </p:nvCxnSpPr>
            <p:spPr>
              <a:xfrm>
                <a:off x="9252275" y="1848514"/>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9" name="Oval 178">
                    <a:extLst>
                      <a:ext uri="{FF2B5EF4-FFF2-40B4-BE49-F238E27FC236}">
                        <a16:creationId xmlns:a16="http://schemas.microsoft.com/office/drawing/2014/main" id="{88AB6AFA-9DBC-21DE-A2FA-96A3FBADDA7E}"/>
                      </a:ext>
                    </a:extLst>
                  </p:cNvPr>
                  <p:cNvSpPr/>
                  <p:nvPr/>
                </p:nvSpPr>
                <p:spPr>
                  <a:xfrm>
                    <a:off x="9696812" y="653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79" name="Oval 178">
                    <a:extLst>
                      <a:ext uri="{FF2B5EF4-FFF2-40B4-BE49-F238E27FC236}">
                        <a16:creationId xmlns:a16="http://schemas.microsoft.com/office/drawing/2014/main" id="{88AB6AFA-9DBC-21DE-A2FA-96A3FBADDA7E}"/>
                      </a:ext>
                    </a:extLst>
                  </p:cNvPr>
                  <p:cNvSpPr>
                    <a:spLocks noRot="1" noChangeAspect="1" noMove="1" noResize="1" noEditPoints="1" noAdjustHandles="1" noChangeArrowheads="1" noChangeShapeType="1" noTextEdit="1"/>
                  </p:cNvSpPr>
                  <p:nvPr/>
                </p:nvSpPr>
                <p:spPr>
                  <a:xfrm>
                    <a:off x="9696812" y="653978"/>
                    <a:ext cx="612511" cy="612511"/>
                  </a:xfrm>
                  <a:prstGeom prst="ellipse">
                    <a:avLst/>
                  </a:prstGeom>
                  <a:blipFill>
                    <a:blip r:embed="rId39"/>
                    <a:stretch>
                      <a:fillRect/>
                    </a:stretch>
                  </a:blipFill>
                  <a:ln>
                    <a:solidFill>
                      <a:schemeClr val="tx1"/>
                    </a:solidFill>
                  </a:ln>
                </p:spPr>
                <p:txBody>
                  <a:bodyPr/>
                  <a:lstStyle/>
                  <a:p>
                    <a:r>
                      <a:rPr lang="en-US">
                        <a:noFill/>
                      </a:rPr>
                      <a:t> </a:t>
                    </a:r>
                  </a:p>
                </p:txBody>
              </p:sp>
            </mc:Fallback>
          </mc:AlternateContent>
          <p:cxnSp>
            <p:nvCxnSpPr>
              <p:cNvPr id="180" name="Straight Connector 179">
                <a:extLst>
                  <a:ext uri="{FF2B5EF4-FFF2-40B4-BE49-F238E27FC236}">
                    <a16:creationId xmlns:a16="http://schemas.microsoft.com/office/drawing/2014/main" id="{C5D3DFF8-4333-B418-38AD-CF4E9D93458D}"/>
                  </a:ext>
                </a:extLst>
              </p:cNvPr>
              <p:cNvCxnSpPr>
                <a:cxnSpLocks/>
                <a:stCxn id="179" idx="3"/>
                <a:endCxn id="176" idx="7"/>
              </p:cNvCxnSpPr>
              <p:nvPr/>
            </p:nvCxnSpPr>
            <p:spPr>
              <a:xfrm flipH="1">
                <a:off x="9252275" y="1176789"/>
                <a:ext cx="534237" cy="23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4" name="Oval 183">
                    <a:extLst>
                      <a:ext uri="{FF2B5EF4-FFF2-40B4-BE49-F238E27FC236}">
                        <a16:creationId xmlns:a16="http://schemas.microsoft.com/office/drawing/2014/main" id="{D83976AB-65B2-8850-79A9-42465DB338BE}"/>
                      </a:ext>
                    </a:extLst>
                  </p:cNvPr>
                  <p:cNvSpPr/>
                  <p:nvPr/>
                </p:nvSpPr>
                <p:spPr>
                  <a:xfrm>
                    <a:off x="10709178" y="130962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84" name="Oval 183">
                    <a:extLst>
                      <a:ext uri="{FF2B5EF4-FFF2-40B4-BE49-F238E27FC236}">
                        <a16:creationId xmlns:a16="http://schemas.microsoft.com/office/drawing/2014/main" id="{D83976AB-65B2-8850-79A9-42465DB338BE}"/>
                      </a:ext>
                    </a:extLst>
                  </p:cNvPr>
                  <p:cNvSpPr>
                    <a:spLocks noRot="1" noChangeAspect="1" noMove="1" noResize="1" noEditPoints="1" noAdjustHandles="1" noChangeArrowheads="1" noChangeShapeType="1" noTextEdit="1"/>
                  </p:cNvSpPr>
                  <p:nvPr/>
                </p:nvSpPr>
                <p:spPr>
                  <a:xfrm>
                    <a:off x="10709178" y="1309625"/>
                    <a:ext cx="612511" cy="612511"/>
                  </a:xfrm>
                  <a:prstGeom prst="ellipse">
                    <a:avLst/>
                  </a:prstGeom>
                  <a:blipFill>
                    <a:blip r:embed="rId40"/>
                    <a:stretch>
                      <a:fillRect/>
                    </a:stretch>
                  </a:blipFill>
                  <a:ln>
                    <a:solidFill>
                      <a:schemeClr val="tx1"/>
                    </a:solidFill>
                  </a:ln>
                </p:spPr>
                <p:txBody>
                  <a:bodyPr/>
                  <a:lstStyle/>
                  <a:p>
                    <a:r>
                      <a:rPr lang="en-US">
                        <a:noFill/>
                      </a:rPr>
                      <a:t> </a:t>
                    </a:r>
                  </a:p>
                </p:txBody>
              </p:sp>
            </mc:Fallback>
          </mc:AlternateContent>
          <p:cxnSp>
            <p:nvCxnSpPr>
              <p:cNvPr id="185" name="Straight Connector 184">
                <a:extLst>
                  <a:ext uri="{FF2B5EF4-FFF2-40B4-BE49-F238E27FC236}">
                    <a16:creationId xmlns:a16="http://schemas.microsoft.com/office/drawing/2014/main" id="{B33CF570-0BE4-CFC1-9D13-EDE157E161A5}"/>
                  </a:ext>
                </a:extLst>
              </p:cNvPr>
              <p:cNvCxnSpPr>
                <a:cxnSpLocks/>
                <a:stCxn id="179" idx="5"/>
                <a:endCxn id="184" idx="1"/>
              </p:cNvCxnSpPr>
              <p:nvPr/>
            </p:nvCxnSpPr>
            <p:spPr>
              <a:xfrm>
                <a:off x="10219623" y="1176789"/>
                <a:ext cx="579255" cy="222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69C87E80-31C8-E02F-3628-0BCC11D8902C}"/>
                  </a:ext>
                </a:extLst>
              </p:cNvPr>
              <p:cNvGrpSpPr/>
              <p:nvPr/>
            </p:nvGrpSpPr>
            <p:grpSpPr>
              <a:xfrm>
                <a:off x="10108368" y="2099160"/>
                <a:ext cx="869999" cy="1261094"/>
                <a:chOff x="6540271" y="4283732"/>
                <a:chExt cx="869999" cy="1261094"/>
              </a:xfrm>
            </p:grpSpPr>
            <mc:AlternateContent xmlns:mc="http://schemas.openxmlformats.org/markup-compatibility/2006" xmlns:a14="http://schemas.microsoft.com/office/drawing/2010/main">
              <mc:Choice Requires="a14">
                <p:sp>
                  <p:nvSpPr>
                    <p:cNvPr id="190" name="Isosceles Triangle 189">
                      <a:extLst>
                        <a:ext uri="{FF2B5EF4-FFF2-40B4-BE49-F238E27FC236}">
                          <a16:creationId xmlns:a16="http://schemas.microsoft.com/office/drawing/2014/main" id="{5D4DF5AF-C25E-2F47-6BE2-A399D674056B}"/>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90" name="Isosceles Triangle 189">
                      <a:extLst>
                        <a:ext uri="{FF2B5EF4-FFF2-40B4-BE49-F238E27FC236}">
                          <a16:creationId xmlns:a16="http://schemas.microsoft.com/office/drawing/2014/main" id="{5D4DF5AF-C25E-2F47-6BE2-A399D674056B}"/>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41"/>
                      <a:stretch>
                        <a:fillRect b="-4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1" name="Oval 190">
                      <a:extLst>
                        <a:ext uri="{FF2B5EF4-FFF2-40B4-BE49-F238E27FC236}">
                          <a16:creationId xmlns:a16="http://schemas.microsoft.com/office/drawing/2014/main" id="{EB784F25-9843-9BE9-7020-6E352EB3FEB5}"/>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91" name="Oval 190">
                      <a:extLst>
                        <a:ext uri="{FF2B5EF4-FFF2-40B4-BE49-F238E27FC236}">
                          <a16:creationId xmlns:a16="http://schemas.microsoft.com/office/drawing/2014/main" id="{EB784F25-9843-9BE9-7020-6E352EB3FEB5}"/>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42"/>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92" name="Straight Connector 191">
                  <a:extLst>
                    <a:ext uri="{FF2B5EF4-FFF2-40B4-BE49-F238E27FC236}">
                      <a16:creationId xmlns:a16="http://schemas.microsoft.com/office/drawing/2014/main" id="{B8ED8602-70AC-B60A-9584-F249BE0C49F5}"/>
                    </a:ext>
                  </a:extLst>
                </p:cNvPr>
                <p:cNvCxnSpPr>
                  <a:cxnSpLocks/>
                  <a:stCxn id="191" idx="0"/>
                  <a:endCxn id="190"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93" name="Straight Connector 192">
                <a:extLst>
                  <a:ext uri="{FF2B5EF4-FFF2-40B4-BE49-F238E27FC236}">
                    <a16:creationId xmlns:a16="http://schemas.microsoft.com/office/drawing/2014/main" id="{B1F243D2-573D-DDB7-0020-990CC6487B3C}"/>
                  </a:ext>
                </a:extLst>
              </p:cNvPr>
              <p:cNvCxnSpPr>
                <a:cxnSpLocks/>
                <a:stCxn id="190" idx="0"/>
                <a:endCxn id="184" idx="3"/>
              </p:cNvCxnSpPr>
              <p:nvPr/>
            </p:nvCxnSpPr>
            <p:spPr>
              <a:xfrm flipV="1">
                <a:off x="10543368" y="1832436"/>
                <a:ext cx="255510" cy="26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0" name="Isosceles Triangle 199">
                    <a:extLst>
                      <a:ext uri="{FF2B5EF4-FFF2-40B4-BE49-F238E27FC236}">
                        <a16:creationId xmlns:a16="http://schemas.microsoft.com/office/drawing/2014/main" id="{28B5D586-A402-959F-4FDB-13C6689E7A03}"/>
                      </a:ext>
                    </a:extLst>
                  </p:cNvPr>
                  <p:cNvSpPr/>
                  <p:nvPr/>
                </p:nvSpPr>
                <p:spPr>
                  <a:xfrm>
                    <a:off x="10982760" y="2112436"/>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200" name="Isosceles Triangle 199">
                    <a:extLst>
                      <a:ext uri="{FF2B5EF4-FFF2-40B4-BE49-F238E27FC236}">
                        <a16:creationId xmlns:a16="http://schemas.microsoft.com/office/drawing/2014/main" id="{28B5D586-A402-959F-4FDB-13C6689E7A03}"/>
                      </a:ext>
                    </a:extLst>
                  </p:cNvPr>
                  <p:cNvSpPr>
                    <a:spLocks noRot="1" noChangeAspect="1" noMove="1" noResize="1" noEditPoints="1" noAdjustHandles="1" noChangeArrowheads="1" noChangeShapeType="1" noTextEdit="1"/>
                  </p:cNvSpPr>
                  <p:nvPr/>
                </p:nvSpPr>
                <p:spPr>
                  <a:xfrm>
                    <a:off x="10982760" y="2112436"/>
                    <a:ext cx="1075751" cy="1237660"/>
                  </a:xfrm>
                  <a:prstGeom prst="triangle">
                    <a:avLst/>
                  </a:prstGeom>
                  <a:blipFill>
                    <a:blip r:embed="rId43"/>
                    <a:stretch>
                      <a:fillRect/>
                    </a:stretch>
                  </a:blipFill>
                </p:spPr>
                <p:txBody>
                  <a:bodyPr/>
                  <a:lstStyle/>
                  <a:p>
                    <a:r>
                      <a:rPr lang="en-US">
                        <a:noFill/>
                      </a:rPr>
                      <a:t> </a:t>
                    </a:r>
                  </a:p>
                </p:txBody>
              </p:sp>
            </mc:Fallback>
          </mc:AlternateContent>
          <p:cxnSp>
            <p:nvCxnSpPr>
              <p:cNvPr id="201" name="Straight Connector 200">
                <a:extLst>
                  <a:ext uri="{FF2B5EF4-FFF2-40B4-BE49-F238E27FC236}">
                    <a16:creationId xmlns:a16="http://schemas.microsoft.com/office/drawing/2014/main" id="{9E3D8FA9-E98C-9904-CBAA-D3635057EA08}"/>
                  </a:ext>
                </a:extLst>
              </p:cNvPr>
              <p:cNvCxnSpPr>
                <a:cxnSpLocks/>
                <a:stCxn id="184" idx="5"/>
                <a:endCxn id="200" idx="0"/>
              </p:cNvCxnSpPr>
              <p:nvPr/>
            </p:nvCxnSpPr>
            <p:spPr>
              <a:xfrm>
                <a:off x="11231989" y="1832436"/>
                <a:ext cx="288647" cy="2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0B7D7CDD-9A28-E18F-A378-2680AEEB2E55}"/>
                      </a:ext>
                    </a:extLst>
                  </p:cNvPr>
                  <p:cNvSpPr txBox="1"/>
                  <p:nvPr/>
                </p:nvSpPr>
                <p:spPr>
                  <a:xfrm>
                    <a:off x="8451648" y="10449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4" name="TextBox 203">
                    <a:extLst>
                      <a:ext uri="{FF2B5EF4-FFF2-40B4-BE49-F238E27FC236}">
                        <a16:creationId xmlns:a16="http://schemas.microsoft.com/office/drawing/2014/main" id="{0B7D7CDD-9A28-E18F-A378-2680AEEB2E55}"/>
                      </a:ext>
                    </a:extLst>
                  </p:cNvPr>
                  <p:cNvSpPr txBox="1">
                    <a:spLocks noRot="1" noChangeAspect="1" noMove="1" noResize="1" noEditPoints="1" noAdjustHandles="1" noChangeArrowheads="1" noChangeShapeType="1" noTextEdit="1"/>
                  </p:cNvSpPr>
                  <p:nvPr/>
                </p:nvSpPr>
                <p:spPr>
                  <a:xfrm>
                    <a:off x="8451648" y="1044905"/>
                    <a:ext cx="773738" cy="369332"/>
                  </a:xfrm>
                  <a:prstGeom prst="rect">
                    <a:avLst/>
                  </a:prstGeom>
                  <a:blipFill>
                    <a:blip r:embed="rId4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DF9DF62C-47F9-B2E9-36A2-A550465CB1E6}"/>
                      </a:ext>
                    </a:extLst>
                  </p:cNvPr>
                  <p:cNvSpPr txBox="1"/>
                  <p:nvPr/>
                </p:nvSpPr>
                <p:spPr>
                  <a:xfrm>
                    <a:off x="9071953" y="58865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05" name="TextBox 204">
                    <a:extLst>
                      <a:ext uri="{FF2B5EF4-FFF2-40B4-BE49-F238E27FC236}">
                        <a16:creationId xmlns:a16="http://schemas.microsoft.com/office/drawing/2014/main" id="{DF9DF62C-47F9-B2E9-36A2-A550465CB1E6}"/>
                      </a:ext>
                    </a:extLst>
                  </p:cNvPr>
                  <p:cNvSpPr txBox="1">
                    <a:spLocks noRot="1" noChangeAspect="1" noMove="1" noResize="1" noEditPoints="1" noAdjustHandles="1" noChangeArrowheads="1" noChangeShapeType="1" noTextEdit="1"/>
                  </p:cNvSpPr>
                  <p:nvPr/>
                </p:nvSpPr>
                <p:spPr>
                  <a:xfrm>
                    <a:off x="9071953" y="588651"/>
                    <a:ext cx="773738" cy="369332"/>
                  </a:xfrm>
                  <a:prstGeom prst="rect">
                    <a:avLst/>
                  </a:prstGeom>
                  <a:blipFill>
                    <a:blip r:embed="rId4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ACA3E047-9D22-A0B0-4202-55FC2D21415A}"/>
                      </a:ext>
                    </a:extLst>
                  </p:cNvPr>
                  <p:cNvSpPr txBox="1"/>
                  <p:nvPr/>
                </p:nvSpPr>
                <p:spPr>
                  <a:xfrm>
                    <a:off x="10108368" y="136774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7" name="TextBox 206">
                    <a:extLst>
                      <a:ext uri="{FF2B5EF4-FFF2-40B4-BE49-F238E27FC236}">
                        <a16:creationId xmlns:a16="http://schemas.microsoft.com/office/drawing/2014/main" id="{ACA3E047-9D22-A0B0-4202-55FC2D21415A}"/>
                      </a:ext>
                    </a:extLst>
                  </p:cNvPr>
                  <p:cNvSpPr txBox="1">
                    <a:spLocks noRot="1" noChangeAspect="1" noMove="1" noResize="1" noEditPoints="1" noAdjustHandles="1" noChangeArrowheads="1" noChangeShapeType="1" noTextEdit="1"/>
                  </p:cNvSpPr>
                  <p:nvPr/>
                </p:nvSpPr>
                <p:spPr>
                  <a:xfrm>
                    <a:off x="10108368" y="1367745"/>
                    <a:ext cx="773738" cy="369332"/>
                  </a:xfrm>
                  <a:prstGeom prst="rect">
                    <a:avLst/>
                  </a:prstGeom>
                  <a:blipFill>
                    <a:blip r:embed="rId4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TextBox 209">
                    <a:extLst>
                      <a:ext uri="{FF2B5EF4-FFF2-40B4-BE49-F238E27FC236}">
                        <a16:creationId xmlns:a16="http://schemas.microsoft.com/office/drawing/2014/main" id="{F1177122-3180-10D4-692A-E74CE5ABFC12}"/>
                      </a:ext>
                    </a:extLst>
                  </p:cNvPr>
                  <p:cNvSpPr txBox="1"/>
                  <p:nvPr/>
                </p:nvSpPr>
                <p:spPr>
                  <a:xfrm>
                    <a:off x="11150854" y="1964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10" name="TextBox 209">
                    <a:extLst>
                      <a:ext uri="{FF2B5EF4-FFF2-40B4-BE49-F238E27FC236}">
                        <a16:creationId xmlns:a16="http://schemas.microsoft.com/office/drawing/2014/main" id="{F1177122-3180-10D4-692A-E74CE5ABFC12}"/>
                      </a:ext>
                    </a:extLst>
                  </p:cNvPr>
                  <p:cNvSpPr txBox="1">
                    <a:spLocks noRot="1" noChangeAspect="1" noMove="1" noResize="1" noEditPoints="1" noAdjustHandles="1" noChangeArrowheads="1" noChangeShapeType="1" noTextEdit="1"/>
                  </p:cNvSpPr>
                  <p:nvPr/>
                </p:nvSpPr>
                <p:spPr>
                  <a:xfrm>
                    <a:off x="11150854" y="1964587"/>
                    <a:ext cx="369781" cy="369332"/>
                  </a:xfrm>
                  <a:prstGeom prst="rect">
                    <a:avLst/>
                  </a:prstGeom>
                  <a:blipFill>
                    <a:blip r:embed="rId47"/>
                    <a:stretch>
                      <a:fillRect/>
                    </a:stretch>
                  </a:blipFill>
                </p:spPr>
                <p:txBody>
                  <a:bodyPr/>
                  <a:lstStyle/>
                  <a:p>
                    <a:r>
                      <a:rPr lang="en-US">
                        <a:noFill/>
                      </a:rPr>
                      <a:t> </a:t>
                    </a:r>
                  </a:p>
                </p:txBody>
              </p:sp>
            </mc:Fallback>
          </mc:AlternateContent>
        </p:grpSp>
        <p:cxnSp>
          <p:nvCxnSpPr>
            <p:cNvPr id="66" name="Straight Connector 65">
              <a:extLst>
                <a:ext uri="{FF2B5EF4-FFF2-40B4-BE49-F238E27FC236}">
                  <a16:creationId xmlns:a16="http://schemas.microsoft.com/office/drawing/2014/main" id="{49D6325E-DF95-D267-CC72-8D956B0F32F8}"/>
                </a:ext>
              </a:extLst>
            </p:cNvPr>
            <p:cNvCxnSpPr>
              <a:cxnSpLocks/>
              <a:stCxn id="179" idx="0"/>
            </p:cNvCxnSpPr>
            <p:nvPr/>
          </p:nvCxnSpPr>
          <p:spPr>
            <a:xfrm flipV="1">
              <a:off x="10132756" y="3377681"/>
              <a:ext cx="0" cy="19403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7" name="Slide Number Placeholder 6">
            <a:extLst>
              <a:ext uri="{FF2B5EF4-FFF2-40B4-BE49-F238E27FC236}">
                <a16:creationId xmlns:a16="http://schemas.microsoft.com/office/drawing/2014/main" id="{7B5DD96E-4731-4384-A300-EA25C127FC04}"/>
              </a:ext>
            </a:extLst>
          </p:cNvPr>
          <p:cNvSpPr>
            <a:spLocks noGrp="1"/>
          </p:cNvSpPr>
          <p:nvPr>
            <p:ph type="sldNum" sz="quarter" idx="12"/>
          </p:nvPr>
        </p:nvSpPr>
        <p:spPr/>
        <p:txBody>
          <a:bodyPr/>
          <a:lstStyle/>
          <a:p>
            <a:fld id="{A94D5A7D-FFFE-410B-BEE5-702232F4B148}" type="slidenum">
              <a:rPr lang="en-US" smtClean="0"/>
              <a:t>49</a:t>
            </a:fld>
            <a:endParaRPr lang="en-US"/>
          </a:p>
        </p:txBody>
      </p:sp>
    </p:spTree>
    <p:extLst>
      <p:ext uri="{BB962C8B-B14F-4D97-AF65-F5344CB8AC3E}">
        <p14:creationId xmlns:p14="http://schemas.microsoft.com/office/powerpoint/2010/main" val="2329826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86645-DC76-7FBB-D156-1CDBB10334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3FED9-7478-0A7F-DB0C-9FBA2FF2200F}"/>
              </a:ext>
            </a:extLst>
          </p:cNvPr>
          <p:cNvSpPr>
            <a:spLocks noGrp="1"/>
          </p:cNvSpPr>
          <p:nvPr>
            <p:ph type="title"/>
          </p:nvPr>
        </p:nvSpPr>
        <p:spPr/>
        <p:txBody>
          <a:bodyPr/>
          <a:lstStyle/>
          <a:p>
            <a:r>
              <a:rPr lang="en-US" dirty="0"/>
              <a:t>Case LR Implementation</a:t>
            </a:r>
          </a:p>
        </p:txBody>
      </p:sp>
      <p:sp>
        <p:nvSpPr>
          <p:cNvPr id="3" name="Content Placeholder 2">
            <a:extLst>
              <a:ext uri="{FF2B5EF4-FFF2-40B4-BE49-F238E27FC236}">
                <a16:creationId xmlns:a16="http://schemas.microsoft.com/office/drawing/2014/main" id="{10FFE0B6-0A2E-0AA6-4B13-4CF48FC3267B}"/>
              </a:ext>
            </a:extLst>
          </p:cNvPr>
          <p:cNvSpPr>
            <a:spLocks noGrp="1"/>
          </p:cNvSpPr>
          <p:nvPr>
            <p:ph idx="1"/>
          </p:nvPr>
        </p:nvSpPr>
        <p:spPr>
          <a:xfrm>
            <a:off x="7934949" y="529061"/>
            <a:ext cx="2460916" cy="2489803"/>
          </a:xfrm>
        </p:spPr>
        <p:txBody>
          <a:bodyPr>
            <a:normAutofit fontScale="92500" lnSpcReduction="10000"/>
          </a:bodyPr>
          <a:lstStyle/>
          <a:p>
            <a:pPr marL="0" indent="0">
              <a:buNone/>
            </a:pPr>
            <a:r>
              <a:rPr lang="en-US" sz="2000" dirty="0">
                <a:latin typeface="Consolas" panose="020B0609020204030204" pitchFamily="49" charset="0"/>
              </a:rPr>
              <a:t>b = </a:t>
            </a:r>
            <a:r>
              <a:rPr lang="en-US" sz="2000" dirty="0" err="1">
                <a:latin typeface="Consolas" panose="020B0609020204030204" pitchFamily="49" charset="0"/>
              </a:rPr>
              <a:t>a.left</a:t>
            </a:r>
            <a:endParaRPr lang="en-US" sz="2000" dirty="0">
              <a:latin typeface="Consolas" panose="020B0609020204030204" pitchFamily="49" charset="0"/>
            </a:endParaRPr>
          </a:p>
          <a:p>
            <a:pPr marL="0" indent="0">
              <a:buNone/>
            </a:pPr>
            <a:r>
              <a:rPr lang="en-US" sz="2000" dirty="0">
                <a:latin typeface="Consolas" panose="020B0609020204030204" pitchFamily="49" charset="0"/>
              </a:rPr>
              <a:t>c = </a:t>
            </a:r>
            <a:r>
              <a:rPr lang="en-US" sz="2000" dirty="0" err="1">
                <a:latin typeface="Consolas" panose="020B0609020204030204" pitchFamily="49" charset="0"/>
              </a:rPr>
              <a:t>b.right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b.right</a:t>
            </a:r>
            <a:r>
              <a:rPr lang="en-US" sz="2000" dirty="0">
                <a:latin typeface="Consolas" panose="020B0609020204030204" pitchFamily="49" charset="0"/>
              </a:rPr>
              <a:t> = </a:t>
            </a:r>
            <a:r>
              <a:rPr lang="en-US" sz="2000" dirty="0" err="1">
                <a:latin typeface="Consolas" panose="020B0609020204030204" pitchFamily="49" charset="0"/>
              </a:rPr>
              <a:t>c.left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a.left</a:t>
            </a:r>
            <a:r>
              <a:rPr lang="en-US" sz="2000" dirty="0">
                <a:latin typeface="Consolas" panose="020B0609020204030204" pitchFamily="49" charset="0"/>
              </a:rPr>
              <a:t> = </a:t>
            </a:r>
            <a:r>
              <a:rPr lang="en-US" sz="2000" dirty="0" err="1">
                <a:latin typeface="Consolas" panose="020B0609020204030204" pitchFamily="49" charset="0"/>
              </a:rPr>
              <a:t>c.right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c.right</a:t>
            </a:r>
            <a:r>
              <a:rPr lang="en-US" sz="2000" dirty="0">
                <a:latin typeface="Consolas" panose="020B0609020204030204" pitchFamily="49" charset="0"/>
              </a:rPr>
              <a:t> = a</a:t>
            </a:r>
          </a:p>
          <a:p>
            <a:pPr marL="0" indent="0">
              <a:buNone/>
            </a:pPr>
            <a:r>
              <a:rPr lang="en-US" sz="2000" dirty="0" err="1">
                <a:latin typeface="Consolas" panose="020B0609020204030204" pitchFamily="49" charset="0"/>
              </a:rPr>
              <a:t>c.left</a:t>
            </a:r>
            <a:r>
              <a:rPr lang="en-US" sz="2000" dirty="0">
                <a:latin typeface="Consolas" panose="020B0609020204030204" pitchFamily="49" charset="0"/>
              </a:rPr>
              <a:t> = b</a:t>
            </a:r>
          </a:p>
          <a:p>
            <a:pPr marL="0" indent="0">
              <a:buNone/>
            </a:pPr>
            <a:r>
              <a:rPr lang="en-US" sz="2000" dirty="0">
                <a:latin typeface="Consolas" panose="020B0609020204030204" pitchFamily="49" charset="0"/>
              </a:rPr>
              <a:t>return c</a:t>
            </a:r>
          </a:p>
        </p:txBody>
      </p:sp>
      <p:grpSp>
        <p:nvGrpSpPr>
          <p:cNvPr id="6" name="Group 5" descr="An illustration of a left-right rotation. This is the before image.&#10;&#10;Initially, the problem node is labeled a. Its left subtree is rooted at a node labeled b, and it has a height of h+2. Its right subtree is labeled z and has a height of h. The left subtree of b is labeled w and has height h. The right subtree of b is rooted at a node labeled c and has a height of h+1. The left subtree of c is x and the right subtree of c is y, at least one of these must have height h (and the other may have height h or h-1). &#10;The node a is the problem node because it is the deepest node whose left and right subtree heights differ by more than 1.">
            <a:extLst>
              <a:ext uri="{FF2B5EF4-FFF2-40B4-BE49-F238E27FC236}">
                <a16:creationId xmlns:a16="http://schemas.microsoft.com/office/drawing/2014/main" id="{F6055BF6-2A56-BD69-409E-AA10065A1D1B}"/>
              </a:ext>
            </a:extLst>
          </p:cNvPr>
          <p:cNvGrpSpPr/>
          <p:nvPr/>
        </p:nvGrpSpPr>
        <p:grpSpPr>
          <a:xfrm>
            <a:off x="41937" y="3429000"/>
            <a:ext cx="3470746" cy="3426405"/>
            <a:chOff x="41937" y="3429000"/>
            <a:chExt cx="3470746" cy="3426405"/>
          </a:xfrm>
        </p:grpSpPr>
        <p:grpSp>
          <p:nvGrpSpPr>
            <p:cNvPr id="7" name="Group 6">
              <a:extLst>
                <a:ext uri="{FF2B5EF4-FFF2-40B4-BE49-F238E27FC236}">
                  <a16:creationId xmlns:a16="http://schemas.microsoft.com/office/drawing/2014/main" id="{9A3F2993-137E-AF91-2715-6FC01BBD41A6}"/>
                </a:ext>
              </a:extLst>
            </p:cNvPr>
            <p:cNvGrpSpPr/>
            <p:nvPr/>
          </p:nvGrpSpPr>
          <p:grpSpPr>
            <a:xfrm>
              <a:off x="41937" y="3490319"/>
              <a:ext cx="3470746" cy="3365086"/>
              <a:chOff x="25572" y="2621130"/>
              <a:chExt cx="3470746" cy="3365086"/>
            </a:xfrm>
          </p:grpSpPr>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6B6AE591-98D1-5FFE-E7D4-F30BE8D4EC5F}"/>
                      </a:ext>
                    </a:extLst>
                  </p:cNvPr>
                  <p:cNvSpPr/>
                  <p:nvPr/>
                </p:nvSpPr>
                <p:spPr>
                  <a:xfrm>
                    <a:off x="1628660" y="273758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28" name="Oval 27">
                    <a:extLst>
                      <a:ext uri="{FF2B5EF4-FFF2-40B4-BE49-F238E27FC236}">
                        <a16:creationId xmlns:a16="http://schemas.microsoft.com/office/drawing/2014/main" id="{1B98852D-205A-51D4-3306-7B5B8D49C4F2}"/>
                      </a:ext>
                    </a:extLst>
                  </p:cNvPr>
                  <p:cNvSpPr>
                    <a:spLocks noRot="1" noChangeAspect="1" noMove="1" noResize="1" noEditPoints="1" noAdjustHandles="1" noChangeArrowheads="1" noChangeShapeType="1" noTextEdit="1"/>
                  </p:cNvSpPr>
                  <p:nvPr/>
                </p:nvSpPr>
                <p:spPr>
                  <a:xfrm>
                    <a:off x="1628660" y="2737585"/>
                    <a:ext cx="612511" cy="612511"/>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Isosceles Triangle 9">
                    <a:extLst>
                      <a:ext uri="{FF2B5EF4-FFF2-40B4-BE49-F238E27FC236}">
                        <a16:creationId xmlns:a16="http://schemas.microsoft.com/office/drawing/2014/main" id="{03C08B52-B78E-93C7-D1DF-D46B2047DE62}"/>
                      </a:ext>
                    </a:extLst>
                  </p:cNvPr>
                  <p:cNvSpPr/>
                  <p:nvPr/>
                </p:nvSpPr>
                <p:spPr>
                  <a:xfrm>
                    <a:off x="25572" y="4174420"/>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29" name="Isosceles Triangle 28">
                    <a:extLst>
                      <a:ext uri="{FF2B5EF4-FFF2-40B4-BE49-F238E27FC236}">
                        <a16:creationId xmlns:a16="http://schemas.microsoft.com/office/drawing/2014/main" id="{2C6EEFCF-AA4B-26C3-6FEA-8A72B21D0331}"/>
                      </a:ext>
                    </a:extLst>
                  </p:cNvPr>
                  <p:cNvSpPr>
                    <a:spLocks noRot="1" noChangeAspect="1" noMove="1" noResize="1" noEditPoints="1" noAdjustHandles="1" noChangeArrowheads="1" noChangeShapeType="1" noTextEdit="1"/>
                  </p:cNvSpPr>
                  <p:nvPr/>
                </p:nvSpPr>
                <p:spPr>
                  <a:xfrm>
                    <a:off x="25572" y="4174420"/>
                    <a:ext cx="1084977" cy="1204653"/>
                  </a:xfrm>
                  <a:prstGeom prst="triangle">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9F16559A-B409-A732-3BB4-00F326A42094}"/>
                      </a:ext>
                    </a:extLst>
                  </p:cNvPr>
                  <p:cNvSpPr/>
                  <p:nvPr/>
                </p:nvSpPr>
                <p:spPr>
                  <a:xfrm>
                    <a:off x="804293" y="337836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0" name="Oval 29">
                    <a:extLst>
                      <a:ext uri="{FF2B5EF4-FFF2-40B4-BE49-F238E27FC236}">
                        <a16:creationId xmlns:a16="http://schemas.microsoft.com/office/drawing/2014/main" id="{1579D4BE-258A-C182-9117-C65813326EE0}"/>
                      </a:ext>
                    </a:extLst>
                  </p:cNvPr>
                  <p:cNvSpPr>
                    <a:spLocks noRot="1" noChangeAspect="1" noMove="1" noResize="1" noEditPoints="1" noAdjustHandles="1" noChangeArrowheads="1" noChangeShapeType="1" noTextEdit="1"/>
                  </p:cNvSpPr>
                  <p:nvPr/>
                </p:nvSpPr>
                <p:spPr>
                  <a:xfrm>
                    <a:off x="804293" y="3378368"/>
                    <a:ext cx="612511" cy="612511"/>
                  </a:xfrm>
                  <a:prstGeom prst="ellipse">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Isosceles Triangle 11">
                    <a:extLst>
                      <a:ext uri="{FF2B5EF4-FFF2-40B4-BE49-F238E27FC236}">
                        <a16:creationId xmlns:a16="http://schemas.microsoft.com/office/drawing/2014/main" id="{2A121D8B-7DDE-8E00-E4C7-A3E2AA0CCFD2}"/>
                      </a:ext>
                    </a:extLst>
                  </p:cNvPr>
                  <p:cNvSpPr/>
                  <p:nvPr/>
                </p:nvSpPr>
                <p:spPr>
                  <a:xfrm>
                    <a:off x="1095397" y="472512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31" name="Isosceles Triangle 30">
                    <a:extLst>
                      <a:ext uri="{FF2B5EF4-FFF2-40B4-BE49-F238E27FC236}">
                        <a16:creationId xmlns:a16="http://schemas.microsoft.com/office/drawing/2014/main" id="{8F2EF0F1-26EC-4612-40DA-D1BBDC59014C}"/>
                      </a:ext>
                    </a:extLst>
                  </p:cNvPr>
                  <p:cNvSpPr>
                    <a:spLocks noRot="1" noChangeAspect="1" noMove="1" noResize="1" noEditPoints="1" noAdjustHandles="1" noChangeArrowheads="1" noChangeShapeType="1" noTextEdit="1"/>
                  </p:cNvSpPr>
                  <p:nvPr/>
                </p:nvSpPr>
                <p:spPr>
                  <a:xfrm>
                    <a:off x="1095397" y="4725122"/>
                    <a:ext cx="869999" cy="653951"/>
                  </a:xfrm>
                  <a:prstGeom prst="triangl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Isosceles Triangle 12">
                    <a:extLst>
                      <a:ext uri="{FF2B5EF4-FFF2-40B4-BE49-F238E27FC236}">
                        <a16:creationId xmlns:a16="http://schemas.microsoft.com/office/drawing/2014/main" id="{EE462D6A-07C3-D752-7FD1-07CFA89FBB35}"/>
                      </a:ext>
                    </a:extLst>
                  </p:cNvPr>
                  <p:cNvSpPr/>
                  <p:nvPr/>
                </p:nvSpPr>
                <p:spPr>
                  <a:xfrm>
                    <a:off x="2420567" y="3364232"/>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2" name="Isosceles Triangle 31">
                    <a:extLst>
                      <a:ext uri="{FF2B5EF4-FFF2-40B4-BE49-F238E27FC236}">
                        <a16:creationId xmlns:a16="http://schemas.microsoft.com/office/drawing/2014/main" id="{8D5DB45B-533B-E849-8A47-BE24445D59B1}"/>
                      </a:ext>
                    </a:extLst>
                  </p:cNvPr>
                  <p:cNvSpPr>
                    <a:spLocks noRot="1" noChangeAspect="1" noMove="1" noResize="1" noEditPoints="1" noAdjustHandles="1" noChangeArrowheads="1" noChangeShapeType="1" noTextEdit="1"/>
                  </p:cNvSpPr>
                  <p:nvPr/>
                </p:nvSpPr>
                <p:spPr>
                  <a:xfrm>
                    <a:off x="2420567" y="3364232"/>
                    <a:ext cx="1075751" cy="1237660"/>
                  </a:xfrm>
                  <a:prstGeom prst="triangle">
                    <a:avLst/>
                  </a:prstGeom>
                  <a:blipFill>
                    <a:blip r:embed="rId8"/>
                    <a:stretch>
                      <a:fillRect/>
                    </a:stretch>
                  </a:blipFill>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24AD88A6-2A61-DA4A-A1BF-E95C36EBDBDD}"/>
                  </a:ext>
                </a:extLst>
              </p:cNvPr>
              <p:cNvCxnSpPr>
                <a:cxnSpLocks/>
                <a:stCxn id="11" idx="3"/>
                <a:endCxn id="10" idx="0"/>
              </p:cNvCxnSpPr>
              <p:nvPr/>
            </p:nvCxnSpPr>
            <p:spPr>
              <a:xfrm flipH="1">
                <a:off x="568061" y="3901179"/>
                <a:ext cx="325932" cy="273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F044E83-54B9-323D-2797-BF1670B0B329}"/>
                  </a:ext>
                </a:extLst>
              </p:cNvPr>
              <p:cNvCxnSpPr>
                <a:cxnSpLocks/>
                <a:stCxn id="11" idx="5"/>
                <a:endCxn id="37" idx="1"/>
              </p:cNvCxnSpPr>
              <p:nvPr/>
            </p:nvCxnSpPr>
            <p:spPr>
              <a:xfrm>
                <a:off x="1327104" y="3901179"/>
                <a:ext cx="394676" cy="183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3ED2A2D-9CB9-65D3-D76E-CC370C352C5A}"/>
                  </a:ext>
                </a:extLst>
              </p:cNvPr>
              <p:cNvCxnSpPr>
                <a:cxnSpLocks/>
                <a:stCxn id="11" idx="7"/>
                <a:endCxn id="9" idx="3"/>
              </p:cNvCxnSpPr>
              <p:nvPr/>
            </p:nvCxnSpPr>
            <p:spPr>
              <a:xfrm flipV="1">
                <a:off x="1327104" y="3260396"/>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CAB37CC-E6B9-D87A-01C0-1403D2F7286D}"/>
                  </a:ext>
                </a:extLst>
              </p:cNvPr>
              <p:cNvCxnSpPr>
                <a:cxnSpLocks/>
                <a:stCxn id="13" idx="0"/>
                <a:endCxn id="9" idx="5"/>
              </p:cNvCxnSpPr>
              <p:nvPr/>
            </p:nvCxnSpPr>
            <p:spPr>
              <a:xfrm flipH="1" flipV="1">
                <a:off x="2151471" y="3260396"/>
                <a:ext cx="806972"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6DE97CC-7426-288C-4F46-B3CA2B15D4C8}"/>
                      </a:ext>
                    </a:extLst>
                  </p:cNvPr>
                  <p:cNvSpPr txBox="1"/>
                  <p:nvPr/>
                </p:nvSpPr>
                <p:spPr>
                  <a:xfrm>
                    <a:off x="239209" y="3940026"/>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08E86B79-6E30-B984-DD39-77F1EE734F0F}"/>
                      </a:ext>
                    </a:extLst>
                  </p:cNvPr>
                  <p:cNvSpPr txBox="1">
                    <a:spLocks noRot="1" noChangeAspect="1" noMove="1" noResize="1" noEditPoints="1" noAdjustHandles="1" noChangeArrowheads="1" noChangeShapeType="1" noTextEdit="1"/>
                  </p:cNvSpPr>
                  <p:nvPr/>
                </p:nvSpPr>
                <p:spPr>
                  <a:xfrm>
                    <a:off x="239209" y="3940026"/>
                    <a:ext cx="36978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A82D9F19-4167-DB54-691D-6D8F12689628}"/>
                      </a:ext>
                    </a:extLst>
                  </p:cNvPr>
                  <p:cNvSpPr txBox="1"/>
                  <p:nvPr/>
                </p:nvSpPr>
                <p:spPr>
                  <a:xfrm>
                    <a:off x="932166" y="40446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4BD37377-9D4D-8D7C-8200-32A6160CCCFF}"/>
                      </a:ext>
                    </a:extLst>
                  </p:cNvPr>
                  <p:cNvSpPr txBox="1">
                    <a:spLocks noRot="1" noChangeAspect="1" noMove="1" noResize="1" noEditPoints="1" noAdjustHandles="1" noChangeArrowheads="1" noChangeShapeType="1" noTextEdit="1"/>
                  </p:cNvSpPr>
                  <p:nvPr/>
                </p:nvSpPr>
                <p:spPr>
                  <a:xfrm>
                    <a:off x="932166" y="4044644"/>
                    <a:ext cx="773738"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C82486C-F726-68C8-6CF8-DCF6F44CDF2D}"/>
                      </a:ext>
                    </a:extLst>
                  </p:cNvPr>
                  <p:cNvSpPr txBox="1"/>
                  <p:nvPr/>
                </p:nvSpPr>
                <p:spPr>
                  <a:xfrm>
                    <a:off x="291179" y="317956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0508C7D2-E38C-7EE4-73DC-299152A31917}"/>
                      </a:ext>
                    </a:extLst>
                  </p:cNvPr>
                  <p:cNvSpPr txBox="1">
                    <a:spLocks noRot="1" noChangeAspect="1" noMove="1" noResize="1" noEditPoints="1" noAdjustHandles="1" noChangeArrowheads="1" noChangeShapeType="1" noTextEdit="1"/>
                  </p:cNvSpPr>
                  <p:nvPr/>
                </p:nvSpPr>
                <p:spPr>
                  <a:xfrm>
                    <a:off x="291179" y="3179566"/>
                    <a:ext cx="773738"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BE6A44E-5799-813C-BB3E-42B5D6B070A6}"/>
                      </a:ext>
                    </a:extLst>
                  </p:cNvPr>
                  <p:cNvSpPr txBox="1"/>
                  <p:nvPr/>
                </p:nvSpPr>
                <p:spPr>
                  <a:xfrm>
                    <a:off x="968556" y="2621130"/>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9AB902FA-69DB-0439-2D99-AA29699CC6B3}"/>
                      </a:ext>
                    </a:extLst>
                  </p:cNvPr>
                  <p:cNvSpPr txBox="1">
                    <a:spLocks noRot="1" noChangeAspect="1" noMove="1" noResize="1" noEditPoints="1" noAdjustHandles="1" noChangeArrowheads="1" noChangeShapeType="1" noTextEdit="1"/>
                  </p:cNvSpPr>
                  <p:nvPr/>
                </p:nvSpPr>
                <p:spPr>
                  <a:xfrm>
                    <a:off x="968556" y="2621130"/>
                    <a:ext cx="773738"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F0FB68F-E1BC-466F-86DB-C131CF8BAF82}"/>
                      </a:ext>
                    </a:extLst>
                  </p:cNvPr>
                  <p:cNvSpPr txBox="1"/>
                  <p:nvPr/>
                </p:nvSpPr>
                <p:spPr>
                  <a:xfrm>
                    <a:off x="2476622" y="3272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D98147D4-25AB-AB4E-74C3-62B623CA8EBB}"/>
                      </a:ext>
                    </a:extLst>
                  </p:cNvPr>
                  <p:cNvSpPr txBox="1">
                    <a:spLocks noRot="1" noChangeAspect="1" noMove="1" noResize="1" noEditPoints="1" noAdjustHandles="1" noChangeArrowheads="1" noChangeShapeType="1" noTextEdit="1"/>
                  </p:cNvSpPr>
                  <p:nvPr/>
                </p:nvSpPr>
                <p:spPr>
                  <a:xfrm>
                    <a:off x="2476622" y="3272587"/>
                    <a:ext cx="369781"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Oval 36">
                    <a:extLst>
                      <a:ext uri="{FF2B5EF4-FFF2-40B4-BE49-F238E27FC236}">
                        <a16:creationId xmlns:a16="http://schemas.microsoft.com/office/drawing/2014/main" id="{02317307-02F9-CB34-B972-3D687B3EDBBE}"/>
                      </a:ext>
                    </a:extLst>
                  </p:cNvPr>
                  <p:cNvSpPr/>
                  <p:nvPr/>
                </p:nvSpPr>
                <p:spPr>
                  <a:xfrm>
                    <a:off x="1632080" y="399463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59" name="Oval 58">
                    <a:extLst>
                      <a:ext uri="{FF2B5EF4-FFF2-40B4-BE49-F238E27FC236}">
                        <a16:creationId xmlns:a16="http://schemas.microsoft.com/office/drawing/2014/main" id="{49C7BA64-67D6-292B-6912-550CBC90A422}"/>
                      </a:ext>
                    </a:extLst>
                  </p:cNvPr>
                  <p:cNvSpPr>
                    <a:spLocks noRot="1" noChangeAspect="1" noMove="1" noResize="1" noEditPoints="1" noAdjustHandles="1" noChangeArrowheads="1" noChangeShapeType="1" noTextEdit="1"/>
                  </p:cNvSpPr>
                  <p:nvPr/>
                </p:nvSpPr>
                <p:spPr>
                  <a:xfrm>
                    <a:off x="1632080" y="3994639"/>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Isosceles Triangle 37">
                    <a:extLst>
                      <a:ext uri="{FF2B5EF4-FFF2-40B4-BE49-F238E27FC236}">
                        <a16:creationId xmlns:a16="http://schemas.microsoft.com/office/drawing/2014/main" id="{5273A4C8-7685-1FCE-5A77-4BD285B472DF}"/>
                      </a:ext>
                    </a:extLst>
                  </p:cNvPr>
                  <p:cNvSpPr/>
                  <p:nvPr/>
                </p:nvSpPr>
                <p:spPr>
                  <a:xfrm>
                    <a:off x="1970408" y="472512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63" name="Isosceles Triangle 62">
                    <a:extLst>
                      <a:ext uri="{FF2B5EF4-FFF2-40B4-BE49-F238E27FC236}">
                        <a16:creationId xmlns:a16="http://schemas.microsoft.com/office/drawing/2014/main" id="{FF39DA8C-B895-101C-CF55-99795016CCBA}"/>
                      </a:ext>
                    </a:extLst>
                  </p:cNvPr>
                  <p:cNvSpPr>
                    <a:spLocks noRot="1" noChangeAspect="1" noMove="1" noResize="1" noEditPoints="1" noAdjustHandles="1" noChangeArrowheads="1" noChangeShapeType="1" noTextEdit="1"/>
                  </p:cNvSpPr>
                  <p:nvPr/>
                </p:nvSpPr>
                <p:spPr>
                  <a:xfrm>
                    <a:off x="1970408" y="4725122"/>
                    <a:ext cx="869999" cy="653951"/>
                  </a:xfrm>
                  <a:prstGeom prst="triangle">
                    <a:avLst/>
                  </a:prstGeom>
                  <a:blipFill>
                    <a:blip r:embed="rId15"/>
                    <a:stretch>
                      <a:fillRect b="-4545"/>
                    </a:stretch>
                  </a:blipFill>
                </p:spPr>
                <p:txBody>
                  <a:bodyPr/>
                  <a:lstStyle/>
                  <a:p>
                    <a:r>
                      <a:rPr lang="en-US">
                        <a:noFill/>
                      </a:rPr>
                      <a:t> </a:t>
                    </a:r>
                  </a:p>
                </p:txBody>
              </p:sp>
            </mc:Fallback>
          </mc:AlternateContent>
          <p:cxnSp>
            <p:nvCxnSpPr>
              <p:cNvPr id="39" name="Straight Connector 38">
                <a:extLst>
                  <a:ext uri="{FF2B5EF4-FFF2-40B4-BE49-F238E27FC236}">
                    <a16:creationId xmlns:a16="http://schemas.microsoft.com/office/drawing/2014/main" id="{497D250E-5B82-8403-B841-DC6FEEBD33F0}"/>
                  </a:ext>
                </a:extLst>
              </p:cNvPr>
              <p:cNvCxnSpPr>
                <a:cxnSpLocks/>
                <a:stCxn id="37" idx="3"/>
                <a:endCxn id="12" idx="0"/>
              </p:cNvCxnSpPr>
              <p:nvPr/>
            </p:nvCxnSpPr>
            <p:spPr>
              <a:xfrm flipH="1">
                <a:off x="1530397" y="4517450"/>
                <a:ext cx="191383"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E5EF76D-63E3-BDFE-F1D6-2C8002C32365}"/>
                  </a:ext>
                </a:extLst>
              </p:cNvPr>
              <p:cNvCxnSpPr>
                <a:cxnSpLocks/>
                <a:stCxn id="37" idx="5"/>
                <a:endCxn id="38" idx="0"/>
              </p:cNvCxnSpPr>
              <p:nvPr/>
            </p:nvCxnSpPr>
            <p:spPr>
              <a:xfrm>
                <a:off x="2154891" y="4517450"/>
                <a:ext cx="250517"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Oval 40">
                    <a:extLst>
                      <a:ext uri="{FF2B5EF4-FFF2-40B4-BE49-F238E27FC236}">
                        <a16:creationId xmlns:a16="http://schemas.microsoft.com/office/drawing/2014/main" id="{664BFE6C-C1F7-D221-F851-CB6F503F2FFB}"/>
                      </a:ext>
                    </a:extLst>
                  </p:cNvPr>
                  <p:cNvSpPr/>
                  <p:nvPr/>
                </p:nvSpPr>
                <p:spPr>
                  <a:xfrm>
                    <a:off x="1302483" y="550753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0" name="Oval 69">
                    <a:extLst>
                      <a:ext uri="{FF2B5EF4-FFF2-40B4-BE49-F238E27FC236}">
                        <a16:creationId xmlns:a16="http://schemas.microsoft.com/office/drawing/2014/main" id="{04B02F9E-1880-E493-E071-FE1CA912DC8E}"/>
                      </a:ext>
                    </a:extLst>
                  </p:cNvPr>
                  <p:cNvSpPr>
                    <a:spLocks noRot="1" noChangeAspect="1" noMove="1" noResize="1" noEditPoints="1" noAdjustHandles="1" noChangeArrowheads="1" noChangeShapeType="1" noTextEdit="1"/>
                  </p:cNvSpPr>
                  <p:nvPr/>
                </p:nvSpPr>
                <p:spPr>
                  <a:xfrm>
                    <a:off x="1302483" y="5507530"/>
                    <a:ext cx="476146" cy="476146"/>
                  </a:xfrm>
                  <a:prstGeom prst="ellipse">
                    <a:avLst/>
                  </a:prstGeom>
                  <a:blipFill>
                    <a:blip r:embed="rId1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42" name="Straight Connector 41">
                <a:extLst>
                  <a:ext uri="{FF2B5EF4-FFF2-40B4-BE49-F238E27FC236}">
                    <a16:creationId xmlns:a16="http://schemas.microsoft.com/office/drawing/2014/main" id="{CDDC774E-C840-5653-DB24-EB77525B4491}"/>
                  </a:ext>
                </a:extLst>
              </p:cNvPr>
              <p:cNvCxnSpPr>
                <a:cxnSpLocks/>
                <a:stCxn id="41" idx="0"/>
                <a:endCxn id="12" idx="3"/>
              </p:cNvCxnSpPr>
              <p:nvPr/>
            </p:nvCxnSpPr>
            <p:spPr>
              <a:xfrm flipH="1" flipV="1">
                <a:off x="1530397" y="5379073"/>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B6E7AF2E-15E0-E2E6-8317-FAF42CA44676}"/>
                      </a:ext>
                    </a:extLst>
                  </p:cNvPr>
                  <p:cNvSpPr/>
                  <p:nvPr/>
                </p:nvSpPr>
                <p:spPr>
                  <a:xfrm>
                    <a:off x="2162524" y="551007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6" name="Oval 75">
                    <a:extLst>
                      <a:ext uri="{FF2B5EF4-FFF2-40B4-BE49-F238E27FC236}">
                        <a16:creationId xmlns:a16="http://schemas.microsoft.com/office/drawing/2014/main" id="{44650BE5-1644-C668-066D-2B3D2096D59C}"/>
                      </a:ext>
                    </a:extLst>
                  </p:cNvPr>
                  <p:cNvSpPr>
                    <a:spLocks noRot="1" noChangeAspect="1" noMove="1" noResize="1" noEditPoints="1" noAdjustHandles="1" noChangeArrowheads="1" noChangeShapeType="1" noTextEdit="1"/>
                  </p:cNvSpPr>
                  <p:nvPr/>
                </p:nvSpPr>
                <p:spPr>
                  <a:xfrm>
                    <a:off x="2162524" y="5510070"/>
                    <a:ext cx="476146" cy="476146"/>
                  </a:xfrm>
                  <a:prstGeom prst="ellipse">
                    <a:avLst/>
                  </a:prstGeom>
                  <a:blipFill>
                    <a:blip r:embed="rId1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962FDFA7-40CE-3952-4663-C23B14EEA09A}"/>
                  </a:ext>
                </a:extLst>
              </p:cNvPr>
              <p:cNvCxnSpPr>
                <a:cxnSpLocks/>
                <a:stCxn id="43" idx="0"/>
                <a:endCxn id="38" idx="3"/>
              </p:cNvCxnSpPr>
              <p:nvPr/>
            </p:nvCxnSpPr>
            <p:spPr>
              <a:xfrm flipV="1">
                <a:off x="2400597" y="537907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8" name="Straight Connector 7">
              <a:extLst>
                <a:ext uri="{FF2B5EF4-FFF2-40B4-BE49-F238E27FC236}">
                  <a16:creationId xmlns:a16="http://schemas.microsoft.com/office/drawing/2014/main" id="{8F6DEEA8-3A38-A161-0208-52A8D21387C3}"/>
                </a:ext>
              </a:extLst>
            </p:cNvPr>
            <p:cNvCxnSpPr>
              <a:cxnSpLocks/>
              <a:stCxn id="9" idx="0"/>
            </p:cNvCxnSpPr>
            <p:nvPr/>
          </p:nvCxnSpPr>
          <p:spPr>
            <a:xfrm flipV="1">
              <a:off x="1951281" y="3429000"/>
              <a:ext cx="0" cy="17777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4" name="Arrow: Right 3" descr="Because the portion of the tree that is too tall is the subtree rooted at the node c (the left-right grandchild of the problem node), we first perform a left rotation on the node b (the left child of the problem node, c is its right child). ">
                <a:extLst>
                  <a:ext uri="{FF2B5EF4-FFF2-40B4-BE49-F238E27FC236}">
                    <a16:creationId xmlns:a16="http://schemas.microsoft.com/office/drawing/2014/main" id="{EC21496C-8B03-EA3C-05F5-D7C44B3ABAA2}"/>
                  </a:ext>
                </a:extLst>
              </p:cNvPr>
              <p:cNvSpPr/>
              <p:nvPr/>
            </p:nvSpPr>
            <p:spPr>
              <a:xfrm>
                <a:off x="3147296" y="3808328"/>
                <a:ext cx="1340568"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a:t>
                </a:r>
              </a:p>
              <a:p>
                <a:pPr algn="ctr"/>
                <a:r>
                  <a:rPr lang="en-US" sz="1400" dirty="0"/>
                  <a:t>Left at </a:t>
                </a:r>
                <a14:m>
                  <m:oMath xmlns:m="http://schemas.openxmlformats.org/officeDocument/2006/math">
                    <m:r>
                      <a:rPr lang="en-US" sz="1400" b="0" i="1" smtClean="0">
                        <a:latin typeface="Cambria Math" panose="02040503050406030204" pitchFamily="18" charset="0"/>
                      </a:rPr>
                      <m:t>𝑏</m:t>
                    </m:r>
                  </m:oMath>
                </a14:m>
                <a:endParaRPr lang="en-US" sz="1400" dirty="0"/>
              </a:p>
            </p:txBody>
          </p:sp>
        </mc:Choice>
        <mc:Fallback xmlns="">
          <p:sp>
            <p:nvSpPr>
              <p:cNvPr id="4" name="Arrow: Right 3" descr="Because the portion of the tree that is too tall is the subtree rooted at the node c (the left-right grandchild of the problem node), we first perform a left rotation on the node b (the left child of the problem node, c is its right child). ">
                <a:extLst>
                  <a:ext uri="{FF2B5EF4-FFF2-40B4-BE49-F238E27FC236}">
                    <a16:creationId xmlns:a16="http://schemas.microsoft.com/office/drawing/2014/main" id="{EC21496C-8B03-EA3C-05F5-D7C44B3ABAA2}"/>
                  </a:ext>
                </a:extLst>
              </p:cNvPr>
              <p:cNvSpPr>
                <a:spLocks noRot="1" noChangeAspect="1" noMove="1" noResize="1" noEditPoints="1" noAdjustHandles="1" noChangeArrowheads="1" noChangeShapeType="1" noTextEdit="1"/>
              </p:cNvSpPr>
              <p:nvPr/>
            </p:nvSpPr>
            <p:spPr>
              <a:xfrm>
                <a:off x="3147296" y="3808328"/>
                <a:ext cx="1340568" cy="1105505"/>
              </a:xfrm>
              <a:prstGeom prst="rightArrow">
                <a:avLst/>
              </a:prstGeom>
              <a:blipFill>
                <a:blip r:embed="rId18"/>
                <a:stretch>
                  <a:fillRect/>
                </a:stretch>
              </a:blipFill>
            </p:spPr>
            <p:txBody>
              <a:bodyPr/>
              <a:lstStyle/>
              <a:p>
                <a:r>
                  <a:rPr lang="en-US">
                    <a:noFill/>
                  </a:rPr>
                  <a:t> </a:t>
                </a:r>
              </a:p>
            </p:txBody>
          </p:sp>
        </mc:Fallback>
      </mc:AlternateContent>
      <p:grpSp>
        <p:nvGrpSpPr>
          <p:cNvPr id="45" name="Group 44" descr="An illustration of a left-right rotation. This is an intermediate stage.&#10;&#10;After the left rotation, c (previously the right child of b) becomes the new left child of a, b (previously the left child of a) becomes the left child of c, and the subtree x (previously the left subtree of c) becomes the right subtree of b.&#10;&#10;The overall effect of the rotation is that we lifted up the node c along with its right subtree (y) while lowering the node b along with its left subtree (w). The left subtree of c (x) becomes the right subtree of b, and its depth in the tree remains unchanged.&#10;&#10;At this point the tree is still not balanced, and the problem node is still 9, but its now in a shape that can be fixed with a right rotation.">
            <a:extLst>
              <a:ext uri="{FF2B5EF4-FFF2-40B4-BE49-F238E27FC236}">
                <a16:creationId xmlns:a16="http://schemas.microsoft.com/office/drawing/2014/main" id="{C670C236-7C8E-8652-8D44-D1B237ECDFCE}"/>
              </a:ext>
            </a:extLst>
          </p:cNvPr>
          <p:cNvGrpSpPr/>
          <p:nvPr/>
        </p:nvGrpSpPr>
        <p:grpSpPr>
          <a:xfrm>
            <a:off x="3777627" y="3312545"/>
            <a:ext cx="3837793" cy="3534406"/>
            <a:chOff x="3777627" y="3312545"/>
            <a:chExt cx="3837793" cy="3534406"/>
          </a:xfrm>
        </p:grpSpPr>
        <p:grpSp>
          <p:nvGrpSpPr>
            <p:cNvPr id="46" name="Group 45">
              <a:extLst>
                <a:ext uri="{FF2B5EF4-FFF2-40B4-BE49-F238E27FC236}">
                  <a16:creationId xmlns:a16="http://schemas.microsoft.com/office/drawing/2014/main" id="{34595FC6-0845-4F03-CB38-5538CFEB78E7}"/>
                </a:ext>
              </a:extLst>
            </p:cNvPr>
            <p:cNvGrpSpPr/>
            <p:nvPr/>
          </p:nvGrpSpPr>
          <p:grpSpPr>
            <a:xfrm>
              <a:off x="3777627" y="3377681"/>
              <a:ext cx="3837793" cy="3469270"/>
              <a:chOff x="4378760" y="2820523"/>
              <a:chExt cx="3837793" cy="3469270"/>
            </a:xfrm>
          </p:grpSpPr>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F8CD061C-1364-D15D-756E-F7384008F6E6}"/>
                      </a:ext>
                    </a:extLst>
                  </p:cNvPr>
                  <p:cNvSpPr/>
                  <p:nvPr/>
                </p:nvSpPr>
                <p:spPr>
                  <a:xfrm>
                    <a:off x="6531775" y="2936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35" name="Oval 134">
                    <a:extLst>
                      <a:ext uri="{FF2B5EF4-FFF2-40B4-BE49-F238E27FC236}">
                        <a16:creationId xmlns:a16="http://schemas.microsoft.com/office/drawing/2014/main" id="{8F809D24-0EA0-AD2C-8CCB-3BC5F24F7F26}"/>
                      </a:ext>
                    </a:extLst>
                  </p:cNvPr>
                  <p:cNvSpPr>
                    <a:spLocks noRot="1" noChangeAspect="1" noMove="1" noResize="1" noEditPoints="1" noAdjustHandles="1" noChangeArrowheads="1" noChangeShapeType="1" noTextEdit="1"/>
                  </p:cNvSpPr>
                  <p:nvPr/>
                </p:nvSpPr>
                <p:spPr>
                  <a:xfrm>
                    <a:off x="6531775" y="2936978"/>
                    <a:ext cx="612511" cy="612511"/>
                  </a:xfrm>
                  <a:prstGeom prst="ellipse">
                    <a:avLst/>
                  </a:prstGeom>
                  <a:blipFill>
                    <a:blip r:embed="rId19"/>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Isosceles Triangle 48">
                    <a:extLst>
                      <a:ext uri="{FF2B5EF4-FFF2-40B4-BE49-F238E27FC236}">
                        <a16:creationId xmlns:a16="http://schemas.microsoft.com/office/drawing/2014/main" id="{EDBA1D35-4A3D-C0E3-4CC4-AA7E0B647DB9}"/>
                      </a:ext>
                    </a:extLst>
                  </p:cNvPr>
                  <p:cNvSpPr/>
                  <p:nvPr/>
                </p:nvSpPr>
                <p:spPr>
                  <a:xfrm>
                    <a:off x="4378760" y="5046478"/>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36" name="Isosceles Triangle 135">
                    <a:extLst>
                      <a:ext uri="{FF2B5EF4-FFF2-40B4-BE49-F238E27FC236}">
                        <a16:creationId xmlns:a16="http://schemas.microsoft.com/office/drawing/2014/main" id="{35B1F3D4-194F-7932-CA70-04F0AC1A5EC5}"/>
                      </a:ext>
                    </a:extLst>
                  </p:cNvPr>
                  <p:cNvSpPr>
                    <a:spLocks noRot="1" noChangeAspect="1" noMove="1" noResize="1" noEditPoints="1" noAdjustHandles="1" noChangeArrowheads="1" noChangeShapeType="1" noTextEdit="1"/>
                  </p:cNvSpPr>
                  <p:nvPr/>
                </p:nvSpPr>
                <p:spPr>
                  <a:xfrm>
                    <a:off x="4378760" y="5046478"/>
                    <a:ext cx="1084977" cy="1204653"/>
                  </a:xfrm>
                  <a:prstGeom prst="triangle">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4FC6CB01-B346-5B0B-F10C-2DD640926CFA}"/>
                      </a:ext>
                    </a:extLst>
                  </p:cNvPr>
                  <p:cNvSpPr/>
                  <p:nvPr/>
                </p:nvSpPr>
                <p:spPr>
                  <a:xfrm>
                    <a:off x="5707408" y="3577761"/>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37" name="Oval 136">
                    <a:extLst>
                      <a:ext uri="{FF2B5EF4-FFF2-40B4-BE49-F238E27FC236}">
                        <a16:creationId xmlns:a16="http://schemas.microsoft.com/office/drawing/2014/main" id="{6E235EB5-4F7E-74E6-B4C2-3E1AE8911C19}"/>
                      </a:ext>
                    </a:extLst>
                  </p:cNvPr>
                  <p:cNvSpPr>
                    <a:spLocks noRot="1" noChangeAspect="1" noMove="1" noResize="1" noEditPoints="1" noAdjustHandles="1" noChangeArrowheads="1" noChangeShapeType="1" noTextEdit="1"/>
                  </p:cNvSpPr>
                  <p:nvPr/>
                </p:nvSpPr>
                <p:spPr>
                  <a:xfrm>
                    <a:off x="5707408" y="3577761"/>
                    <a:ext cx="612511" cy="612511"/>
                  </a:xfrm>
                  <a:prstGeom prst="ellipse">
                    <a:avLst/>
                  </a:prstGeom>
                  <a:blipFill>
                    <a:blip r:embed="rId21"/>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Isosceles Triangle 50">
                    <a:extLst>
                      <a:ext uri="{FF2B5EF4-FFF2-40B4-BE49-F238E27FC236}">
                        <a16:creationId xmlns:a16="http://schemas.microsoft.com/office/drawing/2014/main" id="{11568F91-A7A6-B2C1-A109-BD17ACC83613}"/>
                      </a:ext>
                    </a:extLst>
                  </p:cNvPr>
                  <p:cNvSpPr/>
                  <p:nvPr/>
                </p:nvSpPr>
                <p:spPr>
                  <a:xfrm>
                    <a:off x="7140802" y="3563625"/>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139" name="Isosceles Triangle 138">
                    <a:extLst>
                      <a:ext uri="{FF2B5EF4-FFF2-40B4-BE49-F238E27FC236}">
                        <a16:creationId xmlns:a16="http://schemas.microsoft.com/office/drawing/2014/main" id="{9D516006-D536-C9F5-D25D-D09AD7CBA374}"/>
                      </a:ext>
                    </a:extLst>
                  </p:cNvPr>
                  <p:cNvSpPr>
                    <a:spLocks noRot="1" noChangeAspect="1" noMove="1" noResize="1" noEditPoints="1" noAdjustHandles="1" noChangeArrowheads="1" noChangeShapeType="1" noTextEdit="1"/>
                  </p:cNvSpPr>
                  <p:nvPr/>
                </p:nvSpPr>
                <p:spPr>
                  <a:xfrm>
                    <a:off x="7140802" y="3563625"/>
                    <a:ext cx="1075751" cy="1237660"/>
                  </a:xfrm>
                  <a:prstGeom prst="triangle">
                    <a:avLst/>
                  </a:prstGeom>
                  <a:blipFill>
                    <a:blip r:embed="rId22"/>
                    <a:stretch>
                      <a:fillRect/>
                    </a:stretch>
                  </a:blipFill>
                </p:spPr>
                <p:txBody>
                  <a:bodyPr/>
                  <a:lstStyle/>
                  <a:p>
                    <a:r>
                      <a:rPr lang="en-US">
                        <a:noFill/>
                      </a:rPr>
                      <a:t> </a:t>
                    </a:r>
                  </a:p>
                </p:txBody>
              </p:sp>
            </mc:Fallback>
          </mc:AlternateContent>
          <p:cxnSp>
            <p:nvCxnSpPr>
              <p:cNvPr id="52" name="Straight Connector 51">
                <a:extLst>
                  <a:ext uri="{FF2B5EF4-FFF2-40B4-BE49-F238E27FC236}">
                    <a16:creationId xmlns:a16="http://schemas.microsoft.com/office/drawing/2014/main" id="{45E28975-DE63-FBEE-3FB2-36CCAC51286C}"/>
                  </a:ext>
                </a:extLst>
              </p:cNvPr>
              <p:cNvCxnSpPr>
                <a:cxnSpLocks/>
                <a:stCxn id="50" idx="3"/>
                <a:endCxn id="73" idx="7"/>
              </p:cNvCxnSpPr>
              <p:nvPr/>
            </p:nvCxnSpPr>
            <p:spPr>
              <a:xfrm flipH="1">
                <a:off x="5663346" y="4100572"/>
                <a:ext cx="133762"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9404571A-378B-0D5D-8312-9F8D9AF53D29}"/>
                  </a:ext>
                </a:extLst>
              </p:cNvPr>
              <p:cNvCxnSpPr>
                <a:cxnSpLocks/>
                <a:stCxn id="50" idx="5"/>
              </p:cNvCxnSpPr>
              <p:nvPr/>
            </p:nvCxnSpPr>
            <p:spPr>
              <a:xfrm>
                <a:off x="6230219" y="4100572"/>
                <a:ext cx="394676" cy="183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755F5E1-7FBB-58B4-61C0-502B9545ED58}"/>
                  </a:ext>
                </a:extLst>
              </p:cNvPr>
              <p:cNvCxnSpPr>
                <a:cxnSpLocks/>
                <a:stCxn id="50" idx="7"/>
                <a:endCxn id="48" idx="3"/>
              </p:cNvCxnSpPr>
              <p:nvPr/>
            </p:nvCxnSpPr>
            <p:spPr>
              <a:xfrm flipV="1">
                <a:off x="6230219" y="3459789"/>
                <a:ext cx="391256"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00A2727-3E36-3E05-D7ED-9BE523CBD62D}"/>
                  </a:ext>
                </a:extLst>
              </p:cNvPr>
              <p:cNvCxnSpPr>
                <a:cxnSpLocks/>
                <a:stCxn id="51" idx="0"/>
                <a:endCxn id="48" idx="5"/>
              </p:cNvCxnSpPr>
              <p:nvPr/>
            </p:nvCxnSpPr>
            <p:spPr>
              <a:xfrm flipH="1" flipV="1">
                <a:off x="7054586" y="3459789"/>
                <a:ext cx="624092" cy="1038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E1A055AE-6D24-F87A-FC32-C66616224CAB}"/>
                      </a:ext>
                    </a:extLst>
                  </p:cNvPr>
                  <p:cNvSpPr txBox="1"/>
                  <p:nvPr/>
                </p:nvSpPr>
                <p:spPr>
                  <a:xfrm>
                    <a:off x="4582437" y="488869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4" name="TextBox 143">
                    <a:extLst>
                      <a:ext uri="{FF2B5EF4-FFF2-40B4-BE49-F238E27FC236}">
                        <a16:creationId xmlns:a16="http://schemas.microsoft.com/office/drawing/2014/main" id="{88B2D769-7FC5-E189-559D-256522242E9C}"/>
                      </a:ext>
                    </a:extLst>
                  </p:cNvPr>
                  <p:cNvSpPr txBox="1">
                    <a:spLocks noRot="1" noChangeAspect="1" noMove="1" noResize="1" noEditPoints="1" noAdjustHandles="1" noChangeArrowheads="1" noChangeShapeType="1" noTextEdit="1"/>
                  </p:cNvSpPr>
                  <p:nvPr/>
                </p:nvSpPr>
                <p:spPr>
                  <a:xfrm>
                    <a:off x="4582437" y="4888692"/>
                    <a:ext cx="369781" cy="36933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B22BEBC4-53BB-506E-A352-D00578C11FA6}"/>
                      </a:ext>
                    </a:extLst>
                  </p:cNvPr>
                  <p:cNvSpPr txBox="1"/>
                  <p:nvPr/>
                </p:nvSpPr>
                <p:spPr>
                  <a:xfrm>
                    <a:off x="5194294" y="3378959"/>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146" name="TextBox 145">
                    <a:extLst>
                      <a:ext uri="{FF2B5EF4-FFF2-40B4-BE49-F238E27FC236}">
                        <a16:creationId xmlns:a16="http://schemas.microsoft.com/office/drawing/2014/main" id="{1226F12A-73C3-A545-8A6A-1FB7371A4210}"/>
                      </a:ext>
                    </a:extLst>
                  </p:cNvPr>
                  <p:cNvSpPr txBox="1">
                    <a:spLocks noRot="1" noChangeAspect="1" noMove="1" noResize="1" noEditPoints="1" noAdjustHandles="1" noChangeArrowheads="1" noChangeShapeType="1" noTextEdit="1"/>
                  </p:cNvSpPr>
                  <p:nvPr/>
                </p:nvSpPr>
                <p:spPr>
                  <a:xfrm>
                    <a:off x="5194294" y="3378959"/>
                    <a:ext cx="773738" cy="369332"/>
                  </a:xfrm>
                  <a:prstGeom prst="rect">
                    <a:avLst/>
                  </a:prstGeom>
                  <a:blipFill>
                    <a:blip r:embed="rId2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84957FA4-851C-28B1-6F2C-34DE27201213}"/>
                      </a:ext>
                    </a:extLst>
                  </p:cNvPr>
                  <p:cNvSpPr txBox="1"/>
                  <p:nvPr/>
                </p:nvSpPr>
                <p:spPr>
                  <a:xfrm>
                    <a:off x="5871671" y="282052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147" name="TextBox 146">
                    <a:extLst>
                      <a:ext uri="{FF2B5EF4-FFF2-40B4-BE49-F238E27FC236}">
                        <a16:creationId xmlns:a16="http://schemas.microsoft.com/office/drawing/2014/main" id="{E7DDC433-A39C-9D72-0893-3EE12F71DF52}"/>
                      </a:ext>
                    </a:extLst>
                  </p:cNvPr>
                  <p:cNvSpPr txBox="1">
                    <a:spLocks noRot="1" noChangeAspect="1" noMove="1" noResize="1" noEditPoints="1" noAdjustHandles="1" noChangeArrowheads="1" noChangeShapeType="1" noTextEdit="1"/>
                  </p:cNvSpPr>
                  <p:nvPr/>
                </p:nvSpPr>
                <p:spPr>
                  <a:xfrm>
                    <a:off x="5871671" y="2820523"/>
                    <a:ext cx="773738" cy="369332"/>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DA070559-7E40-5F50-A506-A20B8BE88EAC}"/>
                      </a:ext>
                    </a:extLst>
                  </p:cNvPr>
                  <p:cNvSpPr txBox="1"/>
                  <p:nvPr/>
                </p:nvSpPr>
                <p:spPr>
                  <a:xfrm>
                    <a:off x="7379737" y="3471980"/>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8" name="TextBox 147">
                    <a:extLst>
                      <a:ext uri="{FF2B5EF4-FFF2-40B4-BE49-F238E27FC236}">
                        <a16:creationId xmlns:a16="http://schemas.microsoft.com/office/drawing/2014/main" id="{0D538E86-780E-3019-582B-FDB16AE9B559}"/>
                      </a:ext>
                    </a:extLst>
                  </p:cNvPr>
                  <p:cNvSpPr txBox="1">
                    <a:spLocks noRot="1" noChangeAspect="1" noMove="1" noResize="1" noEditPoints="1" noAdjustHandles="1" noChangeArrowheads="1" noChangeShapeType="1" noTextEdit="1"/>
                  </p:cNvSpPr>
                  <p:nvPr/>
                </p:nvSpPr>
                <p:spPr>
                  <a:xfrm>
                    <a:off x="7379737" y="3471980"/>
                    <a:ext cx="369781" cy="369332"/>
                  </a:xfrm>
                  <a:prstGeom prst="rect">
                    <a:avLst/>
                  </a:prstGeom>
                  <a:blipFill>
                    <a:blip r:embed="rId26"/>
                    <a:stretch>
                      <a:fillRect/>
                    </a:stretch>
                  </a:blipFill>
                </p:spPr>
                <p:txBody>
                  <a:bodyPr/>
                  <a:lstStyle/>
                  <a:p>
                    <a:r>
                      <a:rPr lang="en-US">
                        <a:noFill/>
                      </a:rPr>
                      <a:t> </a:t>
                    </a:r>
                  </a:p>
                </p:txBody>
              </p:sp>
            </mc:Fallback>
          </mc:AlternateContent>
          <p:grpSp>
            <p:nvGrpSpPr>
              <p:cNvPr id="68" name="Group 67">
                <a:extLst>
                  <a:ext uri="{FF2B5EF4-FFF2-40B4-BE49-F238E27FC236}">
                    <a16:creationId xmlns:a16="http://schemas.microsoft.com/office/drawing/2014/main" id="{A0747C43-C414-A25D-3421-05E87CAF33ED}"/>
                  </a:ext>
                </a:extLst>
              </p:cNvPr>
              <p:cNvGrpSpPr/>
              <p:nvPr/>
            </p:nvGrpSpPr>
            <p:grpSpPr>
              <a:xfrm>
                <a:off x="5587925" y="5031239"/>
                <a:ext cx="869999" cy="1258554"/>
                <a:chOff x="7671946" y="5192984"/>
                <a:chExt cx="869999" cy="1258554"/>
              </a:xfrm>
            </p:grpSpPr>
            <mc:AlternateContent xmlns:mc="http://schemas.openxmlformats.org/markup-compatibility/2006" xmlns:a14="http://schemas.microsoft.com/office/drawing/2010/main">
              <mc:Choice Requires="a14">
                <p:sp>
                  <p:nvSpPr>
                    <p:cNvPr id="82" name="Isosceles Triangle 81">
                      <a:extLst>
                        <a:ext uri="{FF2B5EF4-FFF2-40B4-BE49-F238E27FC236}">
                          <a16:creationId xmlns:a16="http://schemas.microsoft.com/office/drawing/2014/main" id="{08CDE87B-47AB-D6E7-8EA2-05C6B49547FF}"/>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38" name="Isosceles Triangle 137">
                      <a:extLst>
                        <a:ext uri="{FF2B5EF4-FFF2-40B4-BE49-F238E27FC236}">
                          <a16:creationId xmlns:a16="http://schemas.microsoft.com/office/drawing/2014/main" id="{74A22E81-AB42-2FE9-9E89-350215CFD416}"/>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2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Oval 82">
                      <a:extLst>
                        <a:ext uri="{FF2B5EF4-FFF2-40B4-BE49-F238E27FC236}">
                          <a16:creationId xmlns:a16="http://schemas.microsoft.com/office/drawing/2014/main" id="{54193272-5B99-040B-5E5D-A1DDD8B89386}"/>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3" name="Oval 152">
                      <a:extLst>
                        <a:ext uri="{FF2B5EF4-FFF2-40B4-BE49-F238E27FC236}">
                          <a16:creationId xmlns:a16="http://schemas.microsoft.com/office/drawing/2014/main" id="{C9792623-4F10-6F7E-FC1A-66157314FC92}"/>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28"/>
                      <a:stretch>
                        <a:fillRect/>
                      </a:stretch>
                    </a:blipFill>
                    <a:ln>
                      <a:solidFill>
                        <a:schemeClr val="bg1">
                          <a:lumMod val="50000"/>
                        </a:schemeClr>
                      </a:solidFill>
                      <a:prstDash val="dash"/>
                    </a:ln>
                  </p:spPr>
                  <p:txBody>
                    <a:bodyPr/>
                    <a:lstStyle/>
                    <a:p>
                      <a:r>
                        <a:rPr lang="en-US">
                          <a:noFill/>
                        </a:rPr>
                        <a:t> </a:t>
                      </a:r>
                    </a:p>
                  </p:txBody>
                </p:sp>
              </mc:Fallback>
            </mc:AlternateContent>
            <p:cxnSp>
              <p:nvCxnSpPr>
                <p:cNvPr id="84" name="Straight Connector 83">
                  <a:extLst>
                    <a:ext uri="{FF2B5EF4-FFF2-40B4-BE49-F238E27FC236}">
                      <a16:creationId xmlns:a16="http://schemas.microsoft.com/office/drawing/2014/main" id="{2C6AC81F-A577-351E-B34E-73EC75B4F564}"/>
                    </a:ext>
                  </a:extLst>
                </p:cNvPr>
                <p:cNvCxnSpPr>
                  <a:cxnSpLocks/>
                  <a:stCxn id="83" idx="0"/>
                  <a:endCxn id="82"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72C7F52E-43F0-97C9-777A-091633C90273}"/>
                  </a:ext>
                </a:extLst>
              </p:cNvPr>
              <p:cNvGrpSpPr/>
              <p:nvPr/>
            </p:nvGrpSpPr>
            <p:grpSpPr>
              <a:xfrm>
                <a:off x="6194563" y="4283732"/>
                <a:ext cx="869999" cy="1261094"/>
                <a:chOff x="6540271" y="4283732"/>
                <a:chExt cx="869999" cy="1261094"/>
              </a:xfrm>
            </p:grpSpPr>
            <mc:AlternateContent xmlns:mc="http://schemas.openxmlformats.org/markup-compatibility/2006" xmlns:a14="http://schemas.microsoft.com/office/drawing/2010/main">
              <mc:Choice Requires="a14">
                <p:sp>
                  <p:nvSpPr>
                    <p:cNvPr id="79" name="Isosceles Triangle 78">
                      <a:extLst>
                        <a:ext uri="{FF2B5EF4-FFF2-40B4-BE49-F238E27FC236}">
                          <a16:creationId xmlns:a16="http://schemas.microsoft.com/office/drawing/2014/main" id="{58660036-35B7-35B9-1777-33BA6CC71459}"/>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50" name="Isosceles Triangle 149">
                      <a:extLst>
                        <a:ext uri="{FF2B5EF4-FFF2-40B4-BE49-F238E27FC236}">
                          <a16:creationId xmlns:a16="http://schemas.microsoft.com/office/drawing/2014/main" id="{DA48F5F6-29AE-2B9B-C661-FC0F9D14E43E}"/>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29"/>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Oval 79">
                      <a:extLst>
                        <a:ext uri="{FF2B5EF4-FFF2-40B4-BE49-F238E27FC236}">
                          <a16:creationId xmlns:a16="http://schemas.microsoft.com/office/drawing/2014/main" id="{D0DE5E20-837E-2556-F5F0-3DAD8B0C7027}"/>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5" name="Oval 154">
                      <a:extLst>
                        <a:ext uri="{FF2B5EF4-FFF2-40B4-BE49-F238E27FC236}">
                          <a16:creationId xmlns:a16="http://schemas.microsoft.com/office/drawing/2014/main" id="{FA2F515E-F9F8-11B1-7B8F-6B879A34E224}"/>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30"/>
                      <a:stretch>
                        <a:fillRect/>
                      </a:stretch>
                    </a:blipFill>
                    <a:ln>
                      <a:solidFill>
                        <a:schemeClr val="bg1">
                          <a:lumMod val="50000"/>
                        </a:schemeClr>
                      </a:solidFill>
                      <a:prstDash val="dash"/>
                    </a:ln>
                  </p:spPr>
                  <p:txBody>
                    <a:bodyPr/>
                    <a:lstStyle/>
                    <a:p>
                      <a:r>
                        <a:rPr lang="en-US">
                          <a:noFill/>
                        </a:rPr>
                        <a:t> </a:t>
                      </a:r>
                    </a:p>
                  </p:txBody>
                </p:sp>
              </mc:Fallback>
            </mc:AlternateContent>
            <p:cxnSp>
              <p:nvCxnSpPr>
                <p:cNvPr id="81" name="Straight Connector 80">
                  <a:extLst>
                    <a:ext uri="{FF2B5EF4-FFF2-40B4-BE49-F238E27FC236}">
                      <a16:creationId xmlns:a16="http://schemas.microsoft.com/office/drawing/2014/main" id="{10321445-85C1-6603-6E1B-39492120D583}"/>
                    </a:ext>
                  </a:extLst>
                </p:cNvPr>
                <p:cNvCxnSpPr>
                  <a:cxnSpLocks/>
                  <a:stCxn id="80" idx="0"/>
                  <a:endCxn id="79"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3" name="Oval 72">
                    <a:extLst>
                      <a:ext uri="{FF2B5EF4-FFF2-40B4-BE49-F238E27FC236}">
                        <a16:creationId xmlns:a16="http://schemas.microsoft.com/office/drawing/2014/main" id="{6E331FC0-5628-13E0-37AA-F5ACD2BE1A8D}"/>
                      </a:ext>
                    </a:extLst>
                  </p:cNvPr>
                  <p:cNvSpPr/>
                  <p:nvPr/>
                </p:nvSpPr>
                <p:spPr>
                  <a:xfrm>
                    <a:off x="5140535" y="4259650"/>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59" name="Oval 158">
                    <a:extLst>
                      <a:ext uri="{FF2B5EF4-FFF2-40B4-BE49-F238E27FC236}">
                        <a16:creationId xmlns:a16="http://schemas.microsoft.com/office/drawing/2014/main" id="{C665C09B-FCE3-FD4E-BB9E-596B4AC626E5}"/>
                      </a:ext>
                    </a:extLst>
                  </p:cNvPr>
                  <p:cNvSpPr>
                    <a:spLocks noRot="1" noChangeAspect="1" noMove="1" noResize="1" noEditPoints="1" noAdjustHandles="1" noChangeArrowheads="1" noChangeShapeType="1" noTextEdit="1"/>
                  </p:cNvSpPr>
                  <p:nvPr/>
                </p:nvSpPr>
                <p:spPr>
                  <a:xfrm>
                    <a:off x="5140535" y="4259650"/>
                    <a:ext cx="612511" cy="612511"/>
                  </a:xfrm>
                  <a:prstGeom prst="ellipse">
                    <a:avLst/>
                  </a:prstGeom>
                  <a:blipFill>
                    <a:blip r:embed="rId31"/>
                    <a:stretch>
                      <a:fillRect/>
                    </a:stretch>
                  </a:blipFill>
                  <a:ln>
                    <a:solidFill>
                      <a:schemeClr val="tx1"/>
                    </a:solidFill>
                  </a:ln>
                </p:spPr>
                <p:txBody>
                  <a:bodyPr/>
                  <a:lstStyle/>
                  <a:p>
                    <a:r>
                      <a:rPr lang="en-US">
                        <a:noFill/>
                      </a:rPr>
                      <a:t> </a:t>
                    </a:r>
                  </a:p>
                </p:txBody>
              </p:sp>
            </mc:Fallback>
          </mc:AlternateContent>
          <p:cxnSp>
            <p:nvCxnSpPr>
              <p:cNvPr id="74" name="Straight Connector 73">
                <a:extLst>
                  <a:ext uri="{FF2B5EF4-FFF2-40B4-BE49-F238E27FC236}">
                    <a16:creationId xmlns:a16="http://schemas.microsoft.com/office/drawing/2014/main" id="{6A206432-72ED-C15B-5027-B57CE33CA092}"/>
                  </a:ext>
                </a:extLst>
              </p:cNvPr>
              <p:cNvCxnSpPr>
                <a:cxnSpLocks/>
                <a:stCxn id="73" idx="3"/>
              </p:cNvCxnSpPr>
              <p:nvPr/>
            </p:nvCxnSpPr>
            <p:spPr>
              <a:xfrm flipH="1">
                <a:off x="4904303" y="4782461"/>
                <a:ext cx="325932" cy="273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1D248BF-6C4E-088F-A265-98AAA6152252}"/>
                  </a:ext>
                </a:extLst>
              </p:cNvPr>
              <p:cNvCxnSpPr>
                <a:cxnSpLocks/>
                <a:stCxn id="73" idx="5"/>
                <a:endCxn id="82" idx="0"/>
              </p:cNvCxnSpPr>
              <p:nvPr/>
            </p:nvCxnSpPr>
            <p:spPr>
              <a:xfrm>
                <a:off x="5663346" y="4782461"/>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65414F98-FEC8-5564-9B08-7FE52A878199}"/>
                      </a:ext>
                    </a:extLst>
                  </p:cNvPr>
                  <p:cNvSpPr txBox="1"/>
                  <p:nvPr/>
                </p:nvSpPr>
                <p:spPr>
                  <a:xfrm>
                    <a:off x="4605876" y="405937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68" name="TextBox 167">
                    <a:extLst>
                      <a:ext uri="{FF2B5EF4-FFF2-40B4-BE49-F238E27FC236}">
                        <a16:creationId xmlns:a16="http://schemas.microsoft.com/office/drawing/2014/main" id="{680E6224-B30D-AB0B-1DD3-2319A9852042}"/>
                      </a:ext>
                    </a:extLst>
                  </p:cNvPr>
                  <p:cNvSpPr txBox="1">
                    <a:spLocks noRot="1" noChangeAspect="1" noMove="1" noResize="1" noEditPoints="1" noAdjustHandles="1" noChangeArrowheads="1" noChangeShapeType="1" noTextEdit="1"/>
                  </p:cNvSpPr>
                  <p:nvPr/>
                </p:nvSpPr>
                <p:spPr>
                  <a:xfrm>
                    <a:off x="4605876" y="4059371"/>
                    <a:ext cx="773738" cy="369332"/>
                  </a:xfrm>
                  <a:prstGeom prst="rect">
                    <a:avLst/>
                  </a:prstGeom>
                  <a:blipFill>
                    <a:blip r:embed="rId32"/>
                    <a:stretch>
                      <a:fillRect/>
                    </a:stretch>
                  </a:blipFill>
                </p:spPr>
                <p:txBody>
                  <a:bodyPr/>
                  <a:lstStyle/>
                  <a:p>
                    <a:r>
                      <a:rPr lang="en-US">
                        <a:noFill/>
                      </a:rPr>
                      <a:t> </a:t>
                    </a:r>
                  </a:p>
                </p:txBody>
              </p:sp>
            </mc:Fallback>
          </mc:AlternateContent>
        </p:grpSp>
        <p:cxnSp>
          <p:nvCxnSpPr>
            <p:cNvPr id="47" name="Straight Connector 46">
              <a:extLst>
                <a:ext uri="{FF2B5EF4-FFF2-40B4-BE49-F238E27FC236}">
                  <a16:creationId xmlns:a16="http://schemas.microsoft.com/office/drawing/2014/main" id="{DF7DB338-9E1B-8DC7-9633-78C17E67A72D}"/>
                </a:ext>
              </a:extLst>
            </p:cNvPr>
            <p:cNvCxnSpPr>
              <a:cxnSpLocks/>
              <a:stCxn id="48" idx="0"/>
            </p:cNvCxnSpPr>
            <p:nvPr/>
          </p:nvCxnSpPr>
          <p:spPr>
            <a:xfrm flipH="1" flipV="1">
              <a:off x="6236897" y="3312545"/>
              <a:ext cx="1" cy="18159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 name="Arrow: Right 4" descr="Finally we do a right rotation at the problem node a.">
                <a:extLst>
                  <a:ext uri="{FF2B5EF4-FFF2-40B4-BE49-F238E27FC236}">
                    <a16:creationId xmlns:a16="http://schemas.microsoft.com/office/drawing/2014/main" id="{25E851B9-5F92-92EE-5821-82CEA5474244}"/>
                  </a:ext>
                </a:extLst>
              </p:cNvPr>
              <p:cNvSpPr/>
              <p:nvPr/>
            </p:nvSpPr>
            <p:spPr>
              <a:xfrm>
                <a:off x="7390965" y="3754563"/>
                <a:ext cx="1287919"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Right at </a:t>
                </a:r>
                <a14:m>
                  <m:oMath xmlns:m="http://schemas.openxmlformats.org/officeDocument/2006/math">
                    <m:r>
                      <a:rPr lang="en-US" sz="1400" b="0" i="1" smtClean="0">
                        <a:latin typeface="Cambria Math" panose="02040503050406030204" pitchFamily="18" charset="0"/>
                      </a:rPr>
                      <m:t>𝑎</m:t>
                    </m:r>
                  </m:oMath>
                </a14:m>
                <a:endParaRPr lang="en-US" sz="1400" dirty="0"/>
              </a:p>
            </p:txBody>
          </p:sp>
        </mc:Choice>
        <mc:Fallback xmlns="">
          <p:sp>
            <p:nvSpPr>
              <p:cNvPr id="5" name="Arrow: Right 4" descr="Finally we do a right rotation at the problem node a.">
                <a:extLst>
                  <a:ext uri="{FF2B5EF4-FFF2-40B4-BE49-F238E27FC236}">
                    <a16:creationId xmlns:a16="http://schemas.microsoft.com/office/drawing/2014/main" id="{25E851B9-5F92-92EE-5821-82CEA5474244}"/>
                  </a:ext>
                </a:extLst>
              </p:cNvPr>
              <p:cNvSpPr>
                <a:spLocks noRot="1" noChangeAspect="1" noMove="1" noResize="1" noEditPoints="1" noAdjustHandles="1" noChangeArrowheads="1" noChangeShapeType="1" noTextEdit="1"/>
              </p:cNvSpPr>
              <p:nvPr/>
            </p:nvSpPr>
            <p:spPr>
              <a:xfrm>
                <a:off x="7390965" y="3754563"/>
                <a:ext cx="1287919" cy="1105505"/>
              </a:xfrm>
              <a:prstGeom prst="rightArrow">
                <a:avLst/>
              </a:prstGeom>
              <a:blipFill>
                <a:blip r:embed="rId33"/>
                <a:stretch>
                  <a:fillRect/>
                </a:stretch>
              </a:blipFill>
            </p:spPr>
            <p:txBody>
              <a:bodyPr/>
              <a:lstStyle/>
              <a:p>
                <a:r>
                  <a:rPr lang="en-US">
                    <a:noFill/>
                  </a:rPr>
                  <a:t> </a:t>
                </a:r>
              </a:p>
            </p:txBody>
          </p:sp>
        </mc:Fallback>
      </mc:AlternateContent>
      <p:grpSp>
        <p:nvGrpSpPr>
          <p:cNvPr id="85" name="Group 84" descr="An illustration of a left-right rotation. This is the after image.&#10;&#10;&#10;After performing a right rotation the node c becomes the root of the tree. The right child of c is the node a (the former root), and the left child of c is unchanged from the intermediate step. The left subtree of a is y (the former right subtree of b), and the right subtree of a is unchanged. At this point the left and right subtrees of c both have height h+1, and so the tree is finally balanced.">
            <a:extLst>
              <a:ext uri="{FF2B5EF4-FFF2-40B4-BE49-F238E27FC236}">
                <a16:creationId xmlns:a16="http://schemas.microsoft.com/office/drawing/2014/main" id="{6892F501-EB9D-61C9-A5A3-8D57064CD1D3}"/>
              </a:ext>
            </a:extLst>
          </p:cNvPr>
          <p:cNvGrpSpPr/>
          <p:nvPr/>
        </p:nvGrpSpPr>
        <p:grpSpPr>
          <a:xfrm>
            <a:off x="8270097" y="3377681"/>
            <a:ext cx="3918102" cy="2900310"/>
            <a:chOff x="8270097" y="3377681"/>
            <a:chExt cx="3918102" cy="2900310"/>
          </a:xfrm>
        </p:grpSpPr>
        <p:grpSp>
          <p:nvGrpSpPr>
            <p:cNvPr id="86" name="Group 85">
              <a:extLst>
                <a:ext uri="{FF2B5EF4-FFF2-40B4-BE49-F238E27FC236}">
                  <a16:creationId xmlns:a16="http://schemas.microsoft.com/office/drawing/2014/main" id="{20C17385-7630-93C5-7D7B-B8F0EAA483BD}"/>
                </a:ext>
              </a:extLst>
            </p:cNvPr>
            <p:cNvGrpSpPr/>
            <p:nvPr/>
          </p:nvGrpSpPr>
          <p:grpSpPr>
            <a:xfrm>
              <a:off x="8270097" y="3506388"/>
              <a:ext cx="3918102" cy="2771603"/>
              <a:chOff x="8140409" y="588651"/>
              <a:chExt cx="3918102" cy="2771603"/>
            </a:xfrm>
          </p:grpSpPr>
          <mc:AlternateContent xmlns:mc="http://schemas.openxmlformats.org/markup-compatibility/2006" xmlns:a14="http://schemas.microsoft.com/office/drawing/2010/main">
            <mc:Choice Requires="a14">
              <p:sp>
                <p:nvSpPr>
                  <p:cNvPr id="88" name="Isosceles Triangle 87">
                    <a:extLst>
                      <a:ext uri="{FF2B5EF4-FFF2-40B4-BE49-F238E27FC236}">
                        <a16:creationId xmlns:a16="http://schemas.microsoft.com/office/drawing/2014/main" id="{6E23093C-DB8B-F422-68CC-F6381166961E}"/>
                      </a:ext>
                    </a:extLst>
                  </p:cNvPr>
                  <p:cNvSpPr/>
                  <p:nvPr/>
                </p:nvSpPr>
                <p:spPr>
                  <a:xfrm>
                    <a:off x="8140409" y="2112531"/>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70" name="Isosceles Triangle 169">
                    <a:extLst>
                      <a:ext uri="{FF2B5EF4-FFF2-40B4-BE49-F238E27FC236}">
                        <a16:creationId xmlns:a16="http://schemas.microsoft.com/office/drawing/2014/main" id="{C25823D2-DAC3-871C-723F-191069584EC5}"/>
                      </a:ext>
                    </a:extLst>
                  </p:cNvPr>
                  <p:cNvSpPr>
                    <a:spLocks noRot="1" noChangeAspect="1" noMove="1" noResize="1" noEditPoints="1" noAdjustHandles="1" noChangeArrowheads="1" noChangeShapeType="1" noTextEdit="1"/>
                  </p:cNvSpPr>
                  <p:nvPr/>
                </p:nvSpPr>
                <p:spPr>
                  <a:xfrm>
                    <a:off x="8140409" y="2112531"/>
                    <a:ext cx="1084977" cy="1204653"/>
                  </a:xfrm>
                  <a:prstGeom prst="triangle">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28ED08D5-359E-2A6F-252E-5DD21C12F516}"/>
                      </a:ext>
                    </a:extLst>
                  </p:cNvPr>
                  <p:cNvSpPr txBox="1"/>
                  <p:nvPr/>
                </p:nvSpPr>
                <p:spPr>
                  <a:xfrm>
                    <a:off x="8344086" y="19547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71" name="TextBox 170">
                    <a:extLst>
                      <a:ext uri="{FF2B5EF4-FFF2-40B4-BE49-F238E27FC236}">
                        <a16:creationId xmlns:a16="http://schemas.microsoft.com/office/drawing/2014/main" id="{4C113044-D157-8620-6804-52D9DA4967AE}"/>
                      </a:ext>
                    </a:extLst>
                  </p:cNvPr>
                  <p:cNvSpPr txBox="1">
                    <a:spLocks noRot="1" noChangeAspect="1" noMove="1" noResize="1" noEditPoints="1" noAdjustHandles="1" noChangeArrowheads="1" noChangeShapeType="1" noTextEdit="1"/>
                  </p:cNvSpPr>
                  <p:nvPr/>
                </p:nvSpPr>
                <p:spPr>
                  <a:xfrm>
                    <a:off x="8344086" y="1954745"/>
                    <a:ext cx="369781" cy="369332"/>
                  </a:xfrm>
                  <a:prstGeom prst="rect">
                    <a:avLst/>
                  </a:prstGeom>
                  <a:blipFill>
                    <a:blip r:embed="rId35"/>
                    <a:stretch>
                      <a:fillRect/>
                    </a:stretch>
                  </a:blipFill>
                </p:spPr>
                <p:txBody>
                  <a:bodyPr/>
                  <a:lstStyle/>
                  <a:p>
                    <a:r>
                      <a:rPr lang="en-US">
                        <a:noFill/>
                      </a:rPr>
                      <a:t> </a:t>
                    </a:r>
                  </a:p>
                </p:txBody>
              </p:sp>
            </mc:Fallback>
          </mc:AlternateContent>
          <p:grpSp>
            <p:nvGrpSpPr>
              <p:cNvPr id="90" name="Group 89">
                <a:extLst>
                  <a:ext uri="{FF2B5EF4-FFF2-40B4-BE49-F238E27FC236}">
                    <a16:creationId xmlns:a16="http://schemas.microsoft.com/office/drawing/2014/main" id="{F9434C99-C1AD-4763-91EF-BC538DB1B79B}"/>
                  </a:ext>
                </a:extLst>
              </p:cNvPr>
              <p:cNvGrpSpPr/>
              <p:nvPr/>
            </p:nvGrpSpPr>
            <p:grpSpPr>
              <a:xfrm>
                <a:off x="9176854" y="2097292"/>
                <a:ext cx="869999" cy="1258554"/>
                <a:chOff x="7671946" y="5192984"/>
                <a:chExt cx="869999" cy="1258554"/>
              </a:xfrm>
            </p:grpSpPr>
            <mc:AlternateContent xmlns:mc="http://schemas.openxmlformats.org/markup-compatibility/2006" xmlns:a14="http://schemas.microsoft.com/office/drawing/2010/main">
              <mc:Choice Requires="a14">
                <p:sp>
                  <p:nvSpPr>
                    <p:cNvPr id="109" name="Isosceles Triangle 108">
                      <a:extLst>
                        <a:ext uri="{FF2B5EF4-FFF2-40B4-BE49-F238E27FC236}">
                          <a16:creationId xmlns:a16="http://schemas.microsoft.com/office/drawing/2014/main" id="{75135B5C-FAF2-334F-D21D-F1E94BA22738}"/>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73" name="Isosceles Triangle 172">
                      <a:extLst>
                        <a:ext uri="{FF2B5EF4-FFF2-40B4-BE49-F238E27FC236}">
                          <a16:creationId xmlns:a16="http://schemas.microsoft.com/office/drawing/2014/main" id="{33E3DEA3-62F5-9A21-A1AF-32B5934C0028}"/>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3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Oval 109">
                      <a:extLst>
                        <a:ext uri="{FF2B5EF4-FFF2-40B4-BE49-F238E27FC236}">
                          <a16:creationId xmlns:a16="http://schemas.microsoft.com/office/drawing/2014/main" id="{05AC2713-0142-35F5-C8B8-9465647EE7EA}"/>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74" name="Oval 173">
                      <a:extLst>
                        <a:ext uri="{FF2B5EF4-FFF2-40B4-BE49-F238E27FC236}">
                          <a16:creationId xmlns:a16="http://schemas.microsoft.com/office/drawing/2014/main" id="{A3A04AC9-36A0-F0D6-51CD-09EA0CC8A9FC}"/>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3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11" name="Straight Connector 110">
                  <a:extLst>
                    <a:ext uri="{FF2B5EF4-FFF2-40B4-BE49-F238E27FC236}">
                      <a16:creationId xmlns:a16="http://schemas.microsoft.com/office/drawing/2014/main" id="{AFC43DF7-92B0-6C12-BEB4-A1030FC4BBBC}"/>
                    </a:ext>
                  </a:extLst>
                </p:cNvPr>
                <p:cNvCxnSpPr>
                  <a:cxnSpLocks/>
                  <a:stCxn id="110" idx="0"/>
                  <a:endCxn id="109"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1" name="Oval 90">
                    <a:extLst>
                      <a:ext uri="{FF2B5EF4-FFF2-40B4-BE49-F238E27FC236}">
                        <a16:creationId xmlns:a16="http://schemas.microsoft.com/office/drawing/2014/main" id="{E23E529B-6014-567B-5033-3163EBEDA1E4}"/>
                      </a:ext>
                    </a:extLst>
                  </p:cNvPr>
                  <p:cNvSpPr/>
                  <p:nvPr/>
                </p:nvSpPr>
                <p:spPr>
                  <a:xfrm>
                    <a:off x="8729464" y="132570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76" name="Oval 175">
                    <a:extLst>
                      <a:ext uri="{FF2B5EF4-FFF2-40B4-BE49-F238E27FC236}">
                        <a16:creationId xmlns:a16="http://schemas.microsoft.com/office/drawing/2014/main" id="{452292C6-8418-3C31-7700-3D9FF2963B66}"/>
                      </a:ext>
                    </a:extLst>
                  </p:cNvPr>
                  <p:cNvSpPr>
                    <a:spLocks noRot="1" noChangeAspect="1" noMove="1" noResize="1" noEditPoints="1" noAdjustHandles="1" noChangeArrowheads="1" noChangeShapeType="1" noTextEdit="1"/>
                  </p:cNvSpPr>
                  <p:nvPr/>
                </p:nvSpPr>
                <p:spPr>
                  <a:xfrm>
                    <a:off x="8729464" y="1325703"/>
                    <a:ext cx="612511" cy="612511"/>
                  </a:xfrm>
                  <a:prstGeom prst="ellipse">
                    <a:avLst/>
                  </a:prstGeom>
                  <a:blipFill>
                    <a:blip r:embed="rId38"/>
                    <a:stretch>
                      <a:fillRect/>
                    </a:stretch>
                  </a:blipFill>
                  <a:ln>
                    <a:solidFill>
                      <a:schemeClr val="tx1"/>
                    </a:solidFill>
                  </a:ln>
                </p:spPr>
                <p:txBody>
                  <a:bodyPr/>
                  <a:lstStyle/>
                  <a:p>
                    <a:r>
                      <a:rPr lang="en-US">
                        <a:noFill/>
                      </a:rPr>
                      <a:t> </a:t>
                    </a:r>
                  </a:p>
                </p:txBody>
              </p:sp>
            </mc:Fallback>
          </mc:AlternateContent>
          <p:cxnSp>
            <p:nvCxnSpPr>
              <p:cNvPr id="92" name="Straight Connector 91">
                <a:extLst>
                  <a:ext uri="{FF2B5EF4-FFF2-40B4-BE49-F238E27FC236}">
                    <a16:creationId xmlns:a16="http://schemas.microsoft.com/office/drawing/2014/main" id="{6A16E7CF-D94B-1022-6CBB-723F275D4A68}"/>
                  </a:ext>
                </a:extLst>
              </p:cNvPr>
              <p:cNvCxnSpPr>
                <a:cxnSpLocks/>
                <a:stCxn id="91" idx="3"/>
                <a:endCxn id="88" idx="0"/>
              </p:cNvCxnSpPr>
              <p:nvPr/>
            </p:nvCxnSpPr>
            <p:spPr>
              <a:xfrm flipH="1">
                <a:off x="8682898" y="1848514"/>
                <a:ext cx="136266" cy="264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9C0519E-92C3-4A8C-573A-B262A450EB37}"/>
                  </a:ext>
                </a:extLst>
              </p:cNvPr>
              <p:cNvCxnSpPr>
                <a:cxnSpLocks/>
                <a:stCxn id="91" idx="5"/>
                <a:endCxn id="109" idx="0"/>
              </p:cNvCxnSpPr>
              <p:nvPr/>
            </p:nvCxnSpPr>
            <p:spPr>
              <a:xfrm>
                <a:off x="9252275" y="1848514"/>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4" name="Oval 93">
                    <a:extLst>
                      <a:ext uri="{FF2B5EF4-FFF2-40B4-BE49-F238E27FC236}">
                        <a16:creationId xmlns:a16="http://schemas.microsoft.com/office/drawing/2014/main" id="{32294952-F788-1785-D639-06C67CACA0BC}"/>
                      </a:ext>
                    </a:extLst>
                  </p:cNvPr>
                  <p:cNvSpPr/>
                  <p:nvPr/>
                </p:nvSpPr>
                <p:spPr>
                  <a:xfrm>
                    <a:off x="9696812" y="653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79" name="Oval 178">
                    <a:extLst>
                      <a:ext uri="{FF2B5EF4-FFF2-40B4-BE49-F238E27FC236}">
                        <a16:creationId xmlns:a16="http://schemas.microsoft.com/office/drawing/2014/main" id="{88AB6AFA-9DBC-21DE-A2FA-96A3FBADDA7E}"/>
                      </a:ext>
                    </a:extLst>
                  </p:cNvPr>
                  <p:cNvSpPr>
                    <a:spLocks noRot="1" noChangeAspect="1" noMove="1" noResize="1" noEditPoints="1" noAdjustHandles="1" noChangeArrowheads="1" noChangeShapeType="1" noTextEdit="1"/>
                  </p:cNvSpPr>
                  <p:nvPr/>
                </p:nvSpPr>
                <p:spPr>
                  <a:xfrm>
                    <a:off x="9696812" y="653978"/>
                    <a:ext cx="612511" cy="612511"/>
                  </a:xfrm>
                  <a:prstGeom prst="ellipse">
                    <a:avLst/>
                  </a:prstGeom>
                  <a:blipFill>
                    <a:blip r:embed="rId39"/>
                    <a:stretch>
                      <a:fillRect/>
                    </a:stretch>
                  </a:blipFill>
                  <a:ln>
                    <a:solidFill>
                      <a:schemeClr val="tx1"/>
                    </a:solidFill>
                  </a:ln>
                </p:spPr>
                <p:txBody>
                  <a:bodyPr/>
                  <a:lstStyle/>
                  <a:p>
                    <a:r>
                      <a:rPr lang="en-US">
                        <a:noFill/>
                      </a:rPr>
                      <a:t> </a:t>
                    </a:r>
                  </a:p>
                </p:txBody>
              </p:sp>
            </mc:Fallback>
          </mc:AlternateContent>
          <p:cxnSp>
            <p:nvCxnSpPr>
              <p:cNvPr id="95" name="Straight Connector 94">
                <a:extLst>
                  <a:ext uri="{FF2B5EF4-FFF2-40B4-BE49-F238E27FC236}">
                    <a16:creationId xmlns:a16="http://schemas.microsoft.com/office/drawing/2014/main" id="{29452853-C1F1-F7A6-CD62-3AEA0B4303CA}"/>
                  </a:ext>
                </a:extLst>
              </p:cNvPr>
              <p:cNvCxnSpPr>
                <a:cxnSpLocks/>
                <a:stCxn id="94" idx="3"/>
                <a:endCxn id="91" idx="7"/>
              </p:cNvCxnSpPr>
              <p:nvPr/>
            </p:nvCxnSpPr>
            <p:spPr>
              <a:xfrm flipH="1">
                <a:off x="9252275" y="1176789"/>
                <a:ext cx="534237" cy="23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Oval 95">
                    <a:extLst>
                      <a:ext uri="{FF2B5EF4-FFF2-40B4-BE49-F238E27FC236}">
                        <a16:creationId xmlns:a16="http://schemas.microsoft.com/office/drawing/2014/main" id="{8A650066-1079-577F-7FF2-C899B5FDCA77}"/>
                      </a:ext>
                    </a:extLst>
                  </p:cNvPr>
                  <p:cNvSpPr/>
                  <p:nvPr/>
                </p:nvSpPr>
                <p:spPr>
                  <a:xfrm>
                    <a:off x="10709178" y="130962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84" name="Oval 183">
                    <a:extLst>
                      <a:ext uri="{FF2B5EF4-FFF2-40B4-BE49-F238E27FC236}">
                        <a16:creationId xmlns:a16="http://schemas.microsoft.com/office/drawing/2014/main" id="{D83976AB-65B2-8850-79A9-42465DB338BE}"/>
                      </a:ext>
                    </a:extLst>
                  </p:cNvPr>
                  <p:cNvSpPr>
                    <a:spLocks noRot="1" noChangeAspect="1" noMove="1" noResize="1" noEditPoints="1" noAdjustHandles="1" noChangeArrowheads="1" noChangeShapeType="1" noTextEdit="1"/>
                  </p:cNvSpPr>
                  <p:nvPr/>
                </p:nvSpPr>
                <p:spPr>
                  <a:xfrm>
                    <a:off x="10709178" y="1309625"/>
                    <a:ext cx="612511" cy="612511"/>
                  </a:xfrm>
                  <a:prstGeom prst="ellipse">
                    <a:avLst/>
                  </a:prstGeom>
                  <a:blipFill>
                    <a:blip r:embed="rId40"/>
                    <a:stretch>
                      <a:fillRect/>
                    </a:stretch>
                  </a:blipFill>
                  <a:ln>
                    <a:solidFill>
                      <a:schemeClr val="tx1"/>
                    </a:solidFill>
                  </a:ln>
                </p:spPr>
                <p:txBody>
                  <a:bodyPr/>
                  <a:lstStyle/>
                  <a:p>
                    <a:r>
                      <a:rPr lang="en-US">
                        <a:noFill/>
                      </a:rPr>
                      <a:t> </a:t>
                    </a:r>
                  </a:p>
                </p:txBody>
              </p:sp>
            </mc:Fallback>
          </mc:AlternateContent>
          <p:cxnSp>
            <p:nvCxnSpPr>
              <p:cNvPr id="97" name="Straight Connector 96">
                <a:extLst>
                  <a:ext uri="{FF2B5EF4-FFF2-40B4-BE49-F238E27FC236}">
                    <a16:creationId xmlns:a16="http://schemas.microsoft.com/office/drawing/2014/main" id="{00012E3B-B517-4423-923B-55A450F2238D}"/>
                  </a:ext>
                </a:extLst>
              </p:cNvPr>
              <p:cNvCxnSpPr>
                <a:cxnSpLocks/>
                <a:stCxn id="94" idx="5"/>
                <a:endCxn id="96" idx="1"/>
              </p:cNvCxnSpPr>
              <p:nvPr/>
            </p:nvCxnSpPr>
            <p:spPr>
              <a:xfrm>
                <a:off x="10219623" y="1176789"/>
                <a:ext cx="579255" cy="222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8" name="Group 97">
                <a:extLst>
                  <a:ext uri="{FF2B5EF4-FFF2-40B4-BE49-F238E27FC236}">
                    <a16:creationId xmlns:a16="http://schemas.microsoft.com/office/drawing/2014/main" id="{FCA76E04-07A5-B156-94DC-74A48027D15B}"/>
                  </a:ext>
                </a:extLst>
              </p:cNvPr>
              <p:cNvGrpSpPr/>
              <p:nvPr/>
            </p:nvGrpSpPr>
            <p:grpSpPr>
              <a:xfrm>
                <a:off x="10108368" y="2099160"/>
                <a:ext cx="869999" cy="1261094"/>
                <a:chOff x="6540271" y="4283732"/>
                <a:chExt cx="869999" cy="1261094"/>
              </a:xfrm>
            </p:grpSpPr>
            <mc:AlternateContent xmlns:mc="http://schemas.openxmlformats.org/markup-compatibility/2006" xmlns:a14="http://schemas.microsoft.com/office/drawing/2010/main">
              <mc:Choice Requires="a14">
                <p:sp>
                  <p:nvSpPr>
                    <p:cNvPr id="106" name="Isosceles Triangle 105">
                      <a:extLst>
                        <a:ext uri="{FF2B5EF4-FFF2-40B4-BE49-F238E27FC236}">
                          <a16:creationId xmlns:a16="http://schemas.microsoft.com/office/drawing/2014/main" id="{EA7575B6-C11A-FEDE-9BF7-E430A632C3FA}"/>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90" name="Isosceles Triangle 189">
                      <a:extLst>
                        <a:ext uri="{FF2B5EF4-FFF2-40B4-BE49-F238E27FC236}">
                          <a16:creationId xmlns:a16="http://schemas.microsoft.com/office/drawing/2014/main" id="{5D4DF5AF-C25E-2F47-6BE2-A399D674056B}"/>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41"/>
                      <a:stretch>
                        <a:fillRect b="-4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Oval 106">
                      <a:extLst>
                        <a:ext uri="{FF2B5EF4-FFF2-40B4-BE49-F238E27FC236}">
                          <a16:creationId xmlns:a16="http://schemas.microsoft.com/office/drawing/2014/main" id="{B5B31906-4043-60C7-8CAE-0A7056C306EC}"/>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91" name="Oval 190">
                      <a:extLst>
                        <a:ext uri="{FF2B5EF4-FFF2-40B4-BE49-F238E27FC236}">
                          <a16:creationId xmlns:a16="http://schemas.microsoft.com/office/drawing/2014/main" id="{EB784F25-9843-9BE9-7020-6E352EB3FEB5}"/>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42"/>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08" name="Straight Connector 107">
                  <a:extLst>
                    <a:ext uri="{FF2B5EF4-FFF2-40B4-BE49-F238E27FC236}">
                      <a16:creationId xmlns:a16="http://schemas.microsoft.com/office/drawing/2014/main" id="{890D039C-6993-5181-D8E2-2420B4169B3F}"/>
                    </a:ext>
                  </a:extLst>
                </p:cNvPr>
                <p:cNvCxnSpPr>
                  <a:cxnSpLocks/>
                  <a:stCxn id="107" idx="0"/>
                  <a:endCxn id="106"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99" name="Straight Connector 98">
                <a:extLst>
                  <a:ext uri="{FF2B5EF4-FFF2-40B4-BE49-F238E27FC236}">
                    <a16:creationId xmlns:a16="http://schemas.microsoft.com/office/drawing/2014/main" id="{55460342-5A71-B8F1-4ACA-A4D631E992AA}"/>
                  </a:ext>
                </a:extLst>
              </p:cNvPr>
              <p:cNvCxnSpPr>
                <a:cxnSpLocks/>
                <a:stCxn id="106" idx="0"/>
                <a:endCxn id="96" idx="3"/>
              </p:cNvCxnSpPr>
              <p:nvPr/>
            </p:nvCxnSpPr>
            <p:spPr>
              <a:xfrm flipV="1">
                <a:off x="10543368" y="1832436"/>
                <a:ext cx="255510" cy="26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0" name="Isosceles Triangle 99">
                    <a:extLst>
                      <a:ext uri="{FF2B5EF4-FFF2-40B4-BE49-F238E27FC236}">
                        <a16:creationId xmlns:a16="http://schemas.microsoft.com/office/drawing/2014/main" id="{E65ECBA0-4D2A-3A53-BD5A-68B4C6422B8F}"/>
                      </a:ext>
                    </a:extLst>
                  </p:cNvPr>
                  <p:cNvSpPr/>
                  <p:nvPr/>
                </p:nvSpPr>
                <p:spPr>
                  <a:xfrm>
                    <a:off x="10982760" y="2112436"/>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200" name="Isosceles Triangle 199">
                    <a:extLst>
                      <a:ext uri="{FF2B5EF4-FFF2-40B4-BE49-F238E27FC236}">
                        <a16:creationId xmlns:a16="http://schemas.microsoft.com/office/drawing/2014/main" id="{28B5D586-A402-959F-4FDB-13C6689E7A03}"/>
                      </a:ext>
                    </a:extLst>
                  </p:cNvPr>
                  <p:cNvSpPr>
                    <a:spLocks noRot="1" noChangeAspect="1" noMove="1" noResize="1" noEditPoints="1" noAdjustHandles="1" noChangeArrowheads="1" noChangeShapeType="1" noTextEdit="1"/>
                  </p:cNvSpPr>
                  <p:nvPr/>
                </p:nvSpPr>
                <p:spPr>
                  <a:xfrm>
                    <a:off x="10982760" y="2112436"/>
                    <a:ext cx="1075751" cy="1237660"/>
                  </a:xfrm>
                  <a:prstGeom prst="triangle">
                    <a:avLst/>
                  </a:prstGeom>
                  <a:blipFill>
                    <a:blip r:embed="rId43"/>
                    <a:stretch>
                      <a:fillRect/>
                    </a:stretch>
                  </a:blipFill>
                </p:spPr>
                <p:txBody>
                  <a:bodyPr/>
                  <a:lstStyle/>
                  <a:p>
                    <a:r>
                      <a:rPr lang="en-US">
                        <a:noFill/>
                      </a:rPr>
                      <a:t> </a:t>
                    </a:r>
                  </a:p>
                </p:txBody>
              </p:sp>
            </mc:Fallback>
          </mc:AlternateContent>
          <p:cxnSp>
            <p:nvCxnSpPr>
              <p:cNvPr id="101" name="Straight Connector 100">
                <a:extLst>
                  <a:ext uri="{FF2B5EF4-FFF2-40B4-BE49-F238E27FC236}">
                    <a16:creationId xmlns:a16="http://schemas.microsoft.com/office/drawing/2014/main" id="{EC16B824-7021-FC59-BD46-98D39B15F90D}"/>
                  </a:ext>
                </a:extLst>
              </p:cNvPr>
              <p:cNvCxnSpPr>
                <a:cxnSpLocks/>
                <a:stCxn id="96" idx="5"/>
                <a:endCxn id="100" idx="0"/>
              </p:cNvCxnSpPr>
              <p:nvPr/>
            </p:nvCxnSpPr>
            <p:spPr>
              <a:xfrm>
                <a:off x="11231989" y="1832436"/>
                <a:ext cx="288647" cy="2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96FF3C4A-EE9E-D12C-F288-A7B693E40CE0}"/>
                      </a:ext>
                    </a:extLst>
                  </p:cNvPr>
                  <p:cNvSpPr txBox="1"/>
                  <p:nvPr/>
                </p:nvSpPr>
                <p:spPr>
                  <a:xfrm>
                    <a:off x="8451648" y="104490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4" name="TextBox 203">
                    <a:extLst>
                      <a:ext uri="{FF2B5EF4-FFF2-40B4-BE49-F238E27FC236}">
                        <a16:creationId xmlns:a16="http://schemas.microsoft.com/office/drawing/2014/main" id="{0B7D7CDD-9A28-E18F-A378-2680AEEB2E55}"/>
                      </a:ext>
                    </a:extLst>
                  </p:cNvPr>
                  <p:cNvSpPr txBox="1">
                    <a:spLocks noRot="1" noChangeAspect="1" noMove="1" noResize="1" noEditPoints="1" noAdjustHandles="1" noChangeArrowheads="1" noChangeShapeType="1" noTextEdit="1"/>
                  </p:cNvSpPr>
                  <p:nvPr/>
                </p:nvSpPr>
                <p:spPr>
                  <a:xfrm>
                    <a:off x="8451648" y="1044905"/>
                    <a:ext cx="773738" cy="369332"/>
                  </a:xfrm>
                  <a:prstGeom prst="rect">
                    <a:avLst/>
                  </a:prstGeom>
                  <a:blipFill>
                    <a:blip r:embed="rId4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C6EE5717-6E89-365D-F933-4155CECFC064}"/>
                      </a:ext>
                    </a:extLst>
                  </p:cNvPr>
                  <p:cNvSpPr txBox="1"/>
                  <p:nvPr/>
                </p:nvSpPr>
                <p:spPr>
                  <a:xfrm>
                    <a:off x="9071953" y="58865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05" name="TextBox 204">
                    <a:extLst>
                      <a:ext uri="{FF2B5EF4-FFF2-40B4-BE49-F238E27FC236}">
                        <a16:creationId xmlns:a16="http://schemas.microsoft.com/office/drawing/2014/main" id="{DF9DF62C-47F9-B2E9-36A2-A550465CB1E6}"/>
                      </a:ext>
                    </a:extLst>
                  </p:cNvPr>
                  <p:cNvSpPr txBox="1">
                    <a:spLocks noRot="1" noChangeAspect="1" noMove="1" noResize="1" noEditPoints="1" noAdjustHandles="1" noChangeArrowheads="1" noChangeShapeType="1" noTextEdit="1"/>
                  </p:cNvSpPr>
                  <p:nvPr/>
                </p:nvSpPr>
                <p:spPr>
                  <a:xfrm>
                    <a:off x="9071953" y="588651"/>
                    <a:ext cx="773738" cy="369332"/>
                  </a:xfrm>
                  <a:prstGeom prst="rect">
                    <a:avLst/>
                  </a:prstGeom>
                  <a:blipFill>
                    <a:blip r:embed="rId4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BBE717DF-AC8E-2FA0-11C3-C4FA8A0A8586}"/>
                      </a:ext>
                    </a:extLst>
                  </p:cNvPr>
                  <p:cNvSpPr txBox="1"/>
                  <p:nvPr/>
                </p:nvSpPr>
                <p:spPr>
                  <a:xfrm>
                    <a:off x="10108368" y="136774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7" name="TextBox 206">
                    <a:extLst>
                      <a:ext uri="{FF2B5EF4-FFF2-40B4-BE49-F238E27FC236}">
                        <a16:creationId xmlns:a16="http://schemas.microsoft.com/office/drawing/2014/main" id="{ACA3E047-9D22-A0B0-4202-55FC2D21415A}"/>
                      </a:ext>
                    </a:extLst>
                  </p:cNvPr>
                  <p:cNvSpPr txBox="1">
                    <a:spLocks noRot="1" noChangeAspect="1" noMove="1" noResize="1" noEditPoints="1" noAdjustHandles="1" noChangeArrowheads="1" noChangeShapeType="1" noTextEdit="1"/>
                  </p:cNvSpPr>
                  <p:nvPr/>
                </p:nvSpPr>
                <p:spPr>
                  <a:xfrm>
                    <a:off x="10108368" y="1367745"/>
                    <a:ext cx="773738" cy="369332"/>
                  </a:xfrm>
                  <a:prstGeom prst="rect">
                    <a:avLst/>
                  </a:prstGeom>
                  <a:blipFill>
                    <a:blip r:embed="rId4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1A2891D7-8BA7-3928-9AAC-1B684FDFFA72}"/>
                      </a:ext>
                    </a:extLst>
                  </p:cNvPr>
                  <p:cNvSpPr txBox="1"/>
                  <p:nvPr/>
                </p:nvSpPr>
                <p:spPr>
                  <a:xfrm>
                    <a:off x="11150854" y="1964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10" name="TextBox 209">
                    <a:extLst>
                      <a:ext uri="{FF2B5EF4-FFF2-40B4-BE49-F238E27FC236}">
                        <a16:creationId xmlns:a16="http://schemas.microsoft.com/office/drawing/2014/main" id="{F1177122-3180-10D4-692A-E74CE5ABFC12}"/>
                      </a:ext>
                    </a:extLst>
                  </p:cNvPr>
                  <p:cNvSpPr txBox="1">
                    <a:spLocks noRot="1" noChangeAspect="1" noMove="1" noResize="1" noEditPoints="1" noAdjustHandles="1" noChangeArrowheads="1" noChangeShapeType="1" noTextEdit="1"/>
                  </p:cNvSpPr>
                  <p:nvPr/>
                </p:nvSpPr>
                <p:spPr>
                  <a:xfrm>
                    <a:off x="11150854" y="1964587"/>
                    <a:ext cx="369781" cy="369332"/>
                  </a:xfrm>
                  <a:prstGeom prst="rect">
                    <a:avLst/>
                  </a:prstGeom>
                  <a:blipFill>
                    <a:blip r:embed="rId47"/>
                    <a:stretch>
                      <a:fillRect/>
                    </a:stretch>
                  </a:blipFill>
                </p:spPr>
                <p:txBody>
                  <a:bodyPr/>
                  <a:lstStyle/>
                  <a:p>
                    <a:r>
                      <a:rPr lang="en-US">
                        <a:noFill/>
                      </a:rPr>
                      <a:t> </a:t>
                    </a:r>
                  </a:p>
                </p:txBody>
              </p:sp>
            </mc:Fallback>
          </mc:AlternateContent>
        </p:grpSp>
        <p:cxnSp>
          <p:nvCxnSpPr>
            <p:cNvPr id="87" name="Straight Connector 86">
              <a:extLst>
                <a:ext uri="{FF2B5EF4-FFF2-40B4-BE49-F238E27FC236}">
                  <a16:creationId xmlns:a16="http://schemas.microsoft.com/office/drawing/2014/main" id="{D020DD84-24D9-D5D8-BB92-A679EF86FAA6}"/>
                </a:ext>
              </a:extLst>
            </p:cNvPr>
            <p:cNvCxnSpPr>
              <a:cxnSpLocks/>
              <a:stCxn id="94" idx="0"/>
            </p:cNvCxnSpPr>
            <p:nvPr/>
          </p:nvCxnSpPr>
          <p:spPr>
            <a:xfrm flipV="1">
              <a:off x="10132756" y="3377681"/>
              <a:ext cx="0" cy="19403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23" name="Slide Number Placeholder 22">
            <a:extLst>
              <a:ext uri="{FF2B5EF4-FFF2-40B4-BE49-F238E27FC236}">
                <a16:creationId xmlns:a16="http://schemas.microsoft.com/office/drawing/2014/main" id="{CE415380-1A03-DD29-FC32-E81B5251512A}"/>
              </a:ext>
            </a:extLst>
          </p:cNvPr>
          <p:cNvSpPr>
            <a:spLocks noGrp="1"/>
          </p:cNvSpPr>
          <p:nvPr>
            <p:ph type="sldNum" sz="quarter" idx="12"/>
          </p:nvPr>
        </p:nvSpPr>
        <p:spPr/>
        <p:txBody>
          <a:bodyPr/>
          <a:lstStyle/>
          <a:p>
            <a:fld id="{A94D5A7D-FFFE-410B-BEE5-702232F4B148}" type="slidenum">
              <a:rPr lang="en-US" smtClean="0"/>
              <a:t>50</a:t>
            </a:fld>
            <a:endParaRPr lang="en-US"/>
          </a:p>
        </p:txBody>
      </p:sp>
    </p:spTree>
    <p:extLst>
      <p:ext uri="{BB962C8B-B14F-4D97-AF65-F5344CB8AC3E}">
        <p14:creationId xmlns:p14="http://schemas.microsoft.com/office/powerpoint/2010/main" val="21070116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19D1-38EF-34FB-AA19-B51EE438C1EA}"/>
              </a:ext>
            </a:extLst>
          </p:cNvPr>
          <p:cNvSpPr>
            <a:spLocks noGrp="1"/>
          </p:cNvSpPr>
          <p:nvPr>
            <p:ph type="title"/>
          </p:nvPr>
        </p:nvSpPr>
        <p:spPr/>
        <p:txBody>
          <a:bodyPr/>
          <a:lstStyle/>
          <a:p>
            <a:r>
              <a:rPr lang="en-US" dirty="0"/>
              <a:t>Case RL -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D06C73-6403-D607-E6F6-C3EC37DF2914}"/>
                  </a:ext>
                </a:extLst>
              </p:cNvPr>
              <p:cNvSpPr>
                <a:spLocks noGrp="1"/>
              </p:cNvSpPr>
              <p:nvPr>
                <p:ph idx="1"/>
              </p:nvPr>
            </p:nvSpPr>
            <p:spPr>
              <a:xfrm>
                <a:off x="838200" y="1356289"/>
                <a:ext cx="10515600" cy="4820674"/>
              </a:xfrm>
            </p:spPr>
            <p:txBody>
              <a:bodyPr/>
              <a:lstStyle/>
              <a:p>
                <a:r>
                  <a:rPr lang="en-US" dirty="0"/>
                  <a:t>We just inserted </a:t>
                </a:r>
                <a14:m>
                  <m:oMath xmlns:m="http://schemas.openxmlformats.org/officeDocument/2006/math">
                    <m:r>
                      <a:rPr lang="en-US" b="0" i="1" smtClean="0">
                        <a:latin typeface="Cambria Math" panose="02040503050406030204" pitchFamily="18" charset="0"/>
                      </a:rPr>
                      <m:t>𝑑</m:t>
                    </m:r>
                  </m:oMath>
                </a14:m>
                <a:r>
                  <a:rPr lang="en-US" dirty="0"/>
                  <a:t>, node </a:t>
                </a:r>
                <a14:m>
                  <m:oMath xmlns:m="http://schemas.openxmlformats.org/officeDocument/2006/math">
                    <m:r>
                      <a:rPr lang="en-US" i="1">
                        <a:latin typeface="Cambria Math" panose="02040503050406030204" pitchFamily="18" charset="0"/>
                      </a:rPr>
                      <m:t>𝑎</m:t>
                    </m:r>
                  </m:oMath>
                </a14:m>
                <a:r>
                  <a:rPr lang="en-US" dirty="0"/>
                  <a:t> is the deepest “problem” node</a:t>
                </a:r>
              </a:p>
              <a:p>
                <a:r>
                  <a:rPr lang="en-US" dirty="0"/>
                  <a:t>Imbalance caused by inserting in the right child’s left subtree</a:t>
                </a:r>
              </a:p>
              <a:p>
                <a:r>
                  <a:rPr lang="en-US" dirty="0"/>
                  <a:t>Rotate right at the right child</a:t>
                </a:r>
              </a:p>
              <a:p>
                <a:r>
                  <a:rPr lang="en-US" dirty="0"/>
                  <a:t>Rotate left at the unbalanced node</a:t>
                </a:r>
              </a:p>
            </p:txBody>
          </p:sp>
        </mc:Choice>
        <mc:Fallback xmlns="">
          <p:sp>
            <p:nvSpPr>
              <p:cNvPr id="3" name="Content Placeholder 2">
                <a:extLst>
                  <a:ext uri="{FF2B5EF4-FFF2-40B4-BE49-F238E27FC236}">
                    <a16:creationId xmlns:a16="http://schemas.microsoft.com/office/drawing/2014/main" id="{2FD06C73-6403-D607-E6F6-C3EC37DF2914}"/>
                  </a:ext>
                </a:extLst>
              </p:cNvPr>
              <p:cNvSpPr>
                <a:spLocks noGrp="1" noRot="1" noChangeAspect="1" noMove="1" noResize="1" noEditPoints="1" noAdjustHandles="1" noChangeArrowheads="1" noChangeShapeType="1" noTextEdit="1"/>
              </p:cNvSpPr>
              <p:nvPr>
                <p:ph idx="1"/>
              </p:nvPr>
            </p:nvSpPr>
            <p:spPr>
              <a:xfrm>
                <a:off x="838200" y="1356289"/>
                <a:ext cx="10515600" cy="4820674"/>
              </a:xfrm>
              <a:blipFill>
                <a:blip r:embed="rId2"/>
                <a:stretch>
                  <a:fillRect l="-1043" t="-2023"/>
                </a:stretch>
              </a:blipFill>
            </p:spPr>
            <p:txBody>
              <a:bodyPr/>
              <a:lstStyle/>
              <a:p>
                <a:r>
                  <a:rPr lang="en-US">
                    <a:noFill/>
                  </a:rPr>
                  <a:t> </a:t>
                </a:r>
              </a:p>
            </p:txBody>
          </p:sp>
        </mc:Fallback>
      </mc:AlternateContent>
      <p:grpSp>
        <p:nvGrpSpPr>
          <p:cNvPr id="5" name="Group 4" descr="An illustration of a right-left rotation. This is the before image.&#10;&#10;Initially, the problem node is labeled a. Its right subtree is rooted at a node labeled b, and it has a height of h+2. Its left subtree is labeled w and has a height of h. The right subtree of b is labeled z and has height h. The left subtree of b is rooted at a node labeled c and has a height of h+1. The left subtree of c is x and the right subtree of c is y, at least one of these must have height h (and the other may have height h or h-1). &#10;The node a is the problem node because it is the deepest node whose left and right subtree heights differ by more than 1.">
            <a:extLst>
              <a:ext uri="{FF2B5EF4-FFF2-40B4-BE49-F238E27FC236}">
                <a16:creationId xmlns:a16="http://schemas.microsoft.com/office/drawing/2014/main" id="{090366A7-EEC1-8CE3-E011-0F032C1A9295}"/>
              </a:ext>
            </a:extLst>
          </p:cNvPr>
          <p:cNvGrpSpPr/>
          <p:nvPr/>
        </p:nvGrpSpPr>
        <p:grpSpPr>
          <a:xfrm>
            <a:off x="102706" y="3429000"/>
            <a:ext cx="3693255" cy="3419656"/>
            <a:chOff x="102706" y="3429000"/>
            <a:chExt cx="3693255" cy="3419656"/>
          </a:xfrm>
        </p:grpSpPr>
        <p:grpSp>
          <p:nvGrpSpPr>
            <p:cNvPr id="20" name="Group 19">
              <a:extLst>
                <a:ext uri="{FF2B5EF4-FFF2-40B4-BE49-F238E27FC236}">
                  <a16:creationId xmlns:a16="http://schemas.microsoft.com/office/drawing/2014/main" id="{10C3AA56-9E9C-D85E-FA44-02B025396446}"/>
                </a:ext>
              </a:extLst>
            </p:cNvPr>
            <p:cNvGrpSpPr/>
            <p:nvPr/>
          </p:nvGrpSpPr>
          <p:grpSpPr>
            <a:xfrm>
              <a:off x="102706" y="3600025"/>
              <a:ext cx="3693255" cy="3248631"/>
              <a:chOff x="102706" y="3496659"/>
              <a:chExt cx="3693255" cy="3248631"/>
            </a:xfrm>
          </p:grpSpPr>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1B98852D-205A-51D4-3306-7B5B8D49C4F2}"/>
                      </a:ext>
                    </a:extLst>
                  </p:cNvPr>
                  <p:cNvSpPr/>
                  <p:nvPr/>
                </p:nvSpPr>
                <p:spPr>
                  <a:xfrm>
                    <a:off x="1450820" y="349665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28" name="Oval 27">
                    <a:extLst>
                      <a:ext uri="{FF2B5EF4-FFF2-40B4-BE49-F238E27FC236}">
                        <a16:creationId xmlns:a16="http://schemas.microsoft.com/office/drawing/2014/main" id="{1B98852D-205A-51D4-3306-7B5B8D49C4F2}"/>
                      </a:ext>
                    </a:extLst>
                  </p:cNvPr>
                  <p:cNvSpPr>
                    <a:spLocks noRot="1" noChangeAspect="1" noMove="1" noResize="1" noEditPoints="1" noAdjustHandles="1" noChangeArrowheads="1" noChangeShapeType="1" noTextEdit="1"/>
                  </p:cNvSpPr>
                  <p:nvPr/>
                </p:nvSpPr>
                <p:spPr>
                  <a:xfrm>
                    <a:off x="1450820" y="3496659"/>
                    <a:ext cx="612511" cy="612511"/>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Isosceles Triangle 28">
                    <a:extLst>
                      <a:ext uri="{FF2B5EF4-FFF2-40B4-BE49-F238E27FC236}">
                        <a16:creationId xmlns:a16="http://schemas.microsoft.com/office/drawing/2014/main" id="{2C6EEFCF-AA4B-26C3-6FEA-8A72B21D0331}"/>
                      </a:ext>
                    </a:extLst>
                  </p:cNvPr>
                  <p:cNvSpPr/>
                  <p:nvPr/>
                </p:nvSpPr>
                <p:spPr>
                  <a:xfrm>
                    <a:off x="102706" y="4414804"/>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29" name="Isosceles Triangle 28">
                    <a:extLst>
                      <a:ext uri="{FF2B5EF4-FFF2-40B4-BE49-F238E27FC236}">
                        <a16:creationId xmlns:a16="http://schemas.microsoft.com/office/drawing/2014/main" id="{2C6EEFCF-AA4B-26C3-6FEA-8A72B21D0331}"/>
                      </a:ext>
                    </a:extLst>
                  </p:cNvPr>
                  <p:cNvSpPr>
                    <a:spLocks noRot="1" noChangeAspect="1" noMove="1" noResize="1" noEditPoints="1" noAdjustHandles="1" noChangeArrowheads="1" noChangeShapeType="1" noTextEdit="1"/>
                  </p:cNvSpPr>
                  <p:nvPr/>
                </p:nvSpPr>
                <p:spPr>
                  <a:xfrm>
                    <a:off x="102706" y="4414804"/>
                    <a:ext cx="1084977" cy="1204653"/>
                  </a:xfrm>
                  <a:prstGeom prst="triangle">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1579D4BE-258A-C182-9117-C65813326EE0}"/>
                      </a:ext>
                    </a:extLst>
                  </p:cNvPr>
                  <p:cNvSpPr/>
                  <p:nvPr/>
                </p:nvSpPr>
                <p:spPr>
                  <a:xfrm>
                    <a:off x="2169594" y="414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0" name="Oval 29">
                    <a:extLst>
                      <a:ext uri="{FF2B5EF4-FFF2-40B4-BE49-F238E27FC236}">
                        <a16:creationId xmlns:a16="http://schemas.microsoft.com/office/drawing/2014/main" id="{1579D4BE-258A-C182-9117-C65813326EE0}"/>
                      </a:ext>
                    </a:extLst>
                  </p:cNvPr>
                  <p:cNvSpPr>
                    <a:spLocks noRot="1" noChangeAspect="1" noMove="1" noResize="1" noEditPoints="1" noAdjustHandles="1" noChangeArrowheads="1" noChangeShapeType="1" noTextEdit="1"/>
                  </p:cNvSpPr>
                  <p:nvPr/>
                </p:nvSpPr>
                <p:spPr>
                  <a:xfrm>
                    <a:off x="2169594" y="4149747"/>
                    <a:ext cx="612511" cy="612511"/>
                  </a:xfrm>
                  <a:prstGeom prst="ellipse">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Isosceles Triangle 30">
                    <a:extLst>
                      <a:ext uri="{FF2B5EF4-FFF2-40B4-BE49-F238E27FC236}">
                        <a16:creationId xmlns:a16="http://schemas.microsoft.com/office/drawing/2014/main" id="{8F2EF0F1-26EC-4612-40DA-D1BBDC59014C}"/>
                      </a:ext>
                    </a:extLst>
                  </p:cNvPr>
                  <p:cNvSpPr/>
                  <p:nvPr/>
                </p:nvSpPr>
                <p:spPr>
                  <a:xfrm>
                    <a:off x="917557" y="5484196"/>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31" name="Isosceles Triangle 30">
                    <a:extLst>
                      <a:ext uri="{FF2B5EF4-FFF2-40B4-BE49-F238E27FC236}">
                        <a16:creationId xmlns:a16="http://schemas.microsoft.com/office/drawing/2014/main" id="{8F2EF0F1-26EC-4612-40DA-D1BBDC59014C}"/>
                      </a:ext>
                    </a:extLst>
                  </p:cNvPr>
                  <p:cNvSpPr>
                    <a:spLocks noRot="1" noChangeAspect="1" noMove="1" noResize="1" noEditPoints="1" noAdjustHandles="1" noChangeArrowheads="1" noChangeShapeType="1" noTextEdit="1"/>
                  </p:cNvSpPr>
                  <p:nvPr/>
                </p:nvSpPr>
                <p:spPr>
                  <a:xfrm>
                    <a:off x="917557" y="5484196"/>
                    <a:ext cx="869999" cy="653951"/>
                  </a:xfrm>
                  <a:prstGeom prst="triangl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Isosceles Triangle 31">
                    <a:extLst>
                      <a:ext uri="{FF2B5EF4-FFF2-40B4-BE49-F238E27FC236}">
                        <a16:creationId xmlns:a16="http://schemas.microsoft.com/office/drawing/2014/main" id="{8D5DB45B-533B-E849-8A47-BE24445D59B1}"/>
                      </a:ext>
                    </a:extLst>
                  </p:cNvPr>
                  <p:cNvSpPr/>
                  <p:nvPr/>
                </p:nvSpPr>
                <p:spPr>
                  <a:xfrm>
                    <a:off x="2720210" y="4904914"/>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2" name="Isosceles Triangle 31">
                    <a:extLst>
                      <a:ext uri="{FF2B5EF4-FFF2-40B4-BE49-F238E27FC236}">
                        <a16:creationId xmlns:a16="http://schemas.microsoft.com/office/drawing/2014/main" id="{8D5DB45B-533B-E849-8A47-BE24445D59B1}"/>
                      </a:ext>
                    </a:extLst>
                  </p:cNvPr>
                  <p:cNvSpPr>
                    <a:spLocks noRot="1" noChangeAspect="1" noMove="1" noResize="1" noEditPoints="1" noAdjustHandles="1" noChangeArrowheads="1" noChangeShapeType="1" noTextEdit="1"/>
                  </p:cNvSpPr>
                  <p:nvPr/>
                </p:nvSpPr>
                <p:spPr>
                  <a:xfrm>
                    <a:off x="2720210" y="4904914"/>
                    <a:ext cx="1075751" cy="1237660"/>
                  </a:xfrm>
                  <a:prstGeom prst="triangle">
                    <a:avLst/>
                  </a:prstGeom>
                  <a:blipFill>
                    <a:blip r:embed="rId8"/>
                    <a:stretch>
                      <a:fillRect/>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BDBCA999-8DC0-9098-FB48-AE1087F593CA}"/>
                  </a:ext>
                </a:extLst>
              </p:cNvPr>
              <p:cNvCxnSpPr>
                <a:cxnSpLocks/>
                <a:stCxn id="28" idx="3"/>
                <a:endCxn id="29" idx="0"/>
              </p:cNvCxnSpPr>
              <p:nvPr/>
            </p:nvCxnSpPr>
            <p:spPr>
              <a:xfrm flipH="1">
                <a:off x="645195" y="4019470"/>
                <a:ext cx="895325" cy="3953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744797F-F7DE-97F3-FF6E-70DC1DDCA740}"/>
                  </a:ext>
                </a:extLst>
              </p:cNvPr>
              <p:cNvCxnSpPr>
                <a:cxnSpLocks/>
                <a:stCxn id="30" idx="3"/>
                <a:endCxn id="59" idx="7"/>
              </p:cNvCxnSpPr>
              <p:nvPr/>
            </p:nvCxnSpPr>
            <p:spPr>
              <a:xfrm flipH="1">
                <a:off x="1977051" y="4672558"/>
                <a:ext cx="282243" cy="170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410D731-C65C-498A-7568-D9E87AB56EF3}"/>
                  </a:ext>
                </a:extLst>
              </p:cNvPr>
              <p:cNvCxnSpPr>
                <a:cxnSpLocks/>
                <a:stCxn id="30" idx="1"/>
                <a:endCxn id="28" idx="5"/>
              </p:cNvCxnSpPr>
              <p:nvPr/>
            </p:nvCxnSpPr>
            <p:spPr>
              <a:xfrm flipH="1" flipV="1">
                <a:off x="1973631" y="4019470"/>
                <a:ext cx="285663" cy="219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DE51A72-E1F3-12DE-B72B-9ADDA8C223D5}"/>
                  </a:ext>
                </a:extLst>
              </p:cNvPr>
              <p:cNvCxnSpPr>
                <a:cxnSpLocks/>
                <a:stCxn id="32" idx="0"/>
                <a:endCxn id="30" idx="5"/>
              </p:cNvCxnSpPr>
              <p:nvPr/>
            </p:nvCxnSpPr>
            <p:spPr>
              <a:xfrm flipH="1" flipV="1">
                <a:off x="2692405" y="4672558"/>
                <a:ext cx="565681" cy="232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8E86B79-6E30-B984-DD39-77F1EE734F0F}"/>
                      </a:ext>
                    </a:extLst>
                  </p:cNvPr>
                  <p:cNvSpPr txBox="1"/>
                  <p:nvPr/>
                </p:nvSpPr>
                <p:spPr>
                  <a:xfrm>
                    <a:off x="352905" y="4252409"/>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08E86B79-6E30-B984-DD39-77F1EE734F0F}"/>
                      </a:ext>
                    </a:extLst>
                  </p:cNvPr>
                  <p:cNvSpPr txBox="1">
                    <a:spLocks noRot="1" noChangeAspect="1" noMove="1" noResize="1" noEditPoints="1" noAdjustHandles="1" noChangeArrowheads="1" noChangeShapeType="1" noTextEdit="1"/>
                  </p:cNvSpPr>
                  <p:nvPr/>
                </p:nvSpPr>
                <p:spPr>
                  <a:xfrm>
                    <a:off x="352905" y="4252409"/>
                    <a:ext cx="36978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BD37377-9D4D-8D7C-8200-32A6160CCCFF}"/>
                      </a:ext>
                    </a:extLst>
                  </p:cNvPr>
                  <p:cNvSpPr txBox="1"/>
                  <p:nvPr/>
                </p:nvSpPr>
                <p:spPr>
                  <a:xfrm>
                    <a:off x="957078" y="454819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4BD37377-9D4D-8D7C-8200-32A6160CCCFF}"/>
                      </a:ext>
                    </a:extLst>
                  </p:cNvPr>
                  <p:cNvSpPr txBox="1">
                    <a:spLocks noRot="1" noChangeAspect="1" noMove="1" noResize="1" noEditPoints="1" noAdjustHandles="1" noChangeArrowheads="1" noChangeShapeType="1" noTextEdit="1"/>
                  </p:cNvSpPr>
                  <p:nvPr/>
                </p:nvSpPr>
                <p:spPr>
                  <a:xfrm>
                    <a:off x="957078" y="4548191"/>
                    <a:ext cx="773738"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508C7D2-E38C-7EE4-73DC-299152A31917}"/>
                      </a:ext>
                    </a:extLst>
                  </p:cNvPr>
                  <p:cNvSpPr txBox="1"/>
                  <p:nvPr/>
                </p:nvSpPr>
                <p:spPr>
                  <a:xfrm>
                    <a:off x="1525171" y="412109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0508C7D2-E38C-7EE4-73DC-299152A31917}"/>
                      </a:ext>
                    </a:extLst>
                  </p:cNvPr>
                  <p:cNvSpPr txBox="1">
                    <a:spLocks noRot="1" noChangeAspect="1" noMove="1" noResize="1" noEditPoints="1" noAdjustHandles="1" noChangeArrowheads="1" noChangeShapeType="1" noTextEdit="1"/>
                  </p:cNvSpPr>
                  <p:nvPr/>
                </p:nvSpPr>
                <p:spPr>
                  <a:xfrm>
                    <a:off x="1525171" y="4121093"/>
                    <a:ext cx="773738"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AB902FA-69DB-0439-2D99-AA29699CC6B3}"/>
                      </a:ext>
                    </a:extLst>
                  </p:cNvPr>
                  <p:cNvSpPr txBox="1"/>
                  <p:nvPr/>
                </p:nvSpPr>
                <p:spPr>
                  <a:xfrm>
                    <a:off x="769980" y="3592372"/>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9AB902FA-69DB-0439-2D99-AA29699CC6B3}"/>
                      </a:ext>
                    </a:extLst>
                  </p:cNvPr>
                  <p:cNvSpPr txBox="1">
                    <a:spLocks noRot="1" noChangeAspect="1" noMove="1" noResize="1" noEditPoints="1" noAdjustHandles="1" noChangeArrowheads="1" noChangeShapeType="1" noTextEdit="1"/>
                  </p:cNvSpPr>
                  <p:nvPr/>
                </p:nvSpPr>
                <p:spPr>
                  <a:xfrm>
                    <a:off x="769980" y="3592372"/>
                    <a:ext cx="773738"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98147D4-25AB-AB4E-74C3-62B623CA8EBB}"/>
                      </a:ext>
                    </a:extLst>
                  </p:cNvPr>
                  <p:cNvSpPr txBox="1"/>
                  <p:nvPr/>
                </p:nvSpPr>
                <p:spPr>
                  <a:xfrm>
                    <a:off x="2910336" y="478681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D98147D4-25AB-AB4E-74C3-62B623CA8EBB}"/>
                      </a:ext>
                    </a:extLst>
                  </p:cNvPr>
                  <p:cNvSpPr txBox="1">
                    <a:spLocks noRot="1" noChangeAspect="1" noMove="1" noResize="1" noEditPoints="1" noAdjustHandles="1" noChangeArrowheads="1" noChangeShapeType="1" noTextEdit="1"/>
                  </p:cNvSpPr>
                  <p:nvPr/>
                </p:nvSpPr>
                <p:spPr>
                  <a:xfrm>
                    <a:off x="2910336" y="4786812"/>
                    <a:ext cx="369781"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49C7BA64-67D6-292B-6912-550CBC90A422}"/>
                      </a:ext>
                    </a:extLst>
                  </p:cNvPr>
                  <p:cNvSpPr/>
                  <p:nvPr/>
                </p:nvSpPr>
                <p:spPr>
                  <a:xfrm>
                    <a:off x="1454240" y="47537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59" name="Oval 58">
                    <a:extLst>
                      <a:ext uri="{FF2B5EF4-FFF2-40B4-BE49-F238E27FC236}">
                        <a16:creationId xmlns:a16="http://schemas.microsoft.com/office/drawing/2014/main" id="{49C7BA64-67D6-292B-6912-550CBC90A422}"/>
                      </a:ext>
                    </a:extLst>
                  </p:cNvPr>
                  <p:cNvSpPr>
                    <a:spLocks noRot="1" noChangeAspect="1" noMove="1" noResize="1" noEditPoints="1" noAdjustHandles="1" noChangeArrowheads="1" noChangeShapeType="1" noTextEdit="1"/>
                  </p:cNvSpPr>
                  <p:nvPr/>
                </p:nvSpPr>
                <p:spPr>
                  <a:xfrm>
                    <a:off x="1454240" y="4753713"/>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Isosceles Triangle 62">
                    <a:extLst>
                      <a:ext uri="{FF2B5EF4-FFF2-40B4-BE49-F238E27FC236}">
                        <a16:creationId xmlns:a16="http://schemas.microsoft.com/office/drawing/2014/main" id="{FF39DA8C-B895-101C-CF55-99795016CCBA}"/>
                      </a:ext>
                    </a:extLst>
                  </p:cNvPr>
                  <p:cNvSpPr/>
                  <p:nvPr/>
                </p:nvSpPr>
                <p:spPr>
                  <a:xfrm>
                    <a:off x="1792568" y="5484196"/>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63" name="Isosceles Triangle 62">
                    <a:extLst>
                      <a:ext uri="{FF2B5EF4-FFF2-40B4-BE49-F238E27FC236}">
                        <a16:creationId xmlns:a16="http://schemas.microsoft.com/office/drawing/2014/main" id="{FF39DA8C-B895-101C-CF55-99795016CCBA}"/>
                      </a:ext>
                    </a:extLst>
                  </p:cNvPr>
                  <p:cNvSpPr>
                    <a:spLocks noRot="1" noChangeAspect="1" noMove="1" noResize="1" noEditPoints="1" noAdjustHandles="1" noChangeArrowheads="1" noChangeShapeType="1" noTextEdit="1"/>
                  </p:cNvSpPr>
                  <p:nvPr/>
                </p:nvSpPr>
                <p:spPr>
                  <a:xfrm>
                    <a:off x="1792568" y="5484196"/>
                    <a:ext cx="869999" cy="653951"/>
                  </a:xfrm>
                  <a:prstGeom prst="triangle">
                    <a:avLst/>
                  </a:prstGeom>
                  <a:blipFill>
                    <a:blip r:embed="rId15"/>
                    <a:stretch>
                      <a:fillRect b="-4545"/>
                    </a:stretch>
                  </a:blipFill>
                </p:spPr>
                <p:txBody>
                  <a:bodyPr/>
                  <a:lstStyle/>
                  <a:p>
                    <a:r>
                      <a:rPr lang="en-US">
                        <a:noFill/>
                      </a:rPr>
                      <a:t> </a:t>
                    </a:r>
                  </a:p>
                </p:txBody>
              </p:sp>
            </mc:Fallback>
          </mc:AlternateContent>
          <p:cxnSp>
            <p:nvCxnSpPr>
              <p:cNvPr id="64" name="Straight Connector 63">
                <a:extLst>
                  <a:ext uri="{FF2B5EF4-FFF2-40B4-BE49-F238E27FC236}">
                    <a16:creationId xmlns:a16="http://schemas.microsoft.com/office/drawing/2014/main" id="{6EF9D228-EBDD-4AE6-93FE-BA18C66B99A2}"/>
                  </a:ext>
                </a:extLst>
              </p:cNvPr>
              <p:cNvCxnSpPr>
                <a:cxnSpLocks/>
                <a:stCxn id="59" idx="3"/>
                <a:endCxn id="31" idx="0"/>
              </p:cNvCxnSpPr>
              <p:nvPr/>
            </p:nvCxnSpPr>
            <p:spPr>
              <a:xfrm flipH="1">
                <a:off x="1352557" y="5276524"/>
                <a:ext cx="191383"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D9059CC-8849-ADB1-E738-A6B2C00EDEBD}"/>
                  </a:ext>
                </a:extLst>
              </p:cNvPr>
              <p:cNvCxnSpPr>
                <a:cxnSpLocks/>
                <a:stCxn id="59" idx="5"/>
                <a:endCxn id="63" idx="0"/>
              </p:cNvCxnSpPr>
              <p:nvPr/>
            </p:nvCxnSpPr>
            <p:spPr>
              <a:xfrm>
                <a:off x="1977051" y="5276524"/>
                <a:ext cx="250517"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04B02F9E-1880-E493-E071-FE1CA912DC8E}"/>
                      </a:ext>
                    </a:extLst>
                  </p:cNvPr>
                  <p:cNvSpPr/>
                  <p:nvPr/>
                </p:nvSpPr>
                <p:spPr>
                  <a:xfrm>
                    <a:off x="1124643" y="6266604"/>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0" name="Oval 69">
                    <a:extLst>
                      <a:ext uri="{FF2B5EF4-FFF2-40B4-BE49-F238E27FC236}">
                        <a16:creationId xmlns:a16="http://schemas.microsoft.com/office/drawing/2014/main" id="{04B02F9E-1880-E493-E071-FE1CA912DC8E}"/>
                      </a:ext>
                    </a:extLst>
                  </p:cNvPr>
                  <p:cNvSpPr>
                    <a:spLocks noRot="1" noChangeAspect="1" noMove="1" noResize="1" noEditPoints="1" noAdjustHandles="1" noChangeArrowheads="1" noChangeShapeType="1" noTextEdit="1"/>
                  </p:cNvSpPr>
                  <p:nvPr/>
                </p:nvSpPr>
                <p:spPr>
                  <a:xfrm>
                    <a:off x="1124643" y="6266604"/>
                    <a:ext cx="476146" cy="476146"/>
                  </a:xfrm>
                  <a:prstGeom prst="ellipse">
                    <a:avLst/>
                  </a:prstGeom>
                  <a:blipFill>
                    <a:blip r:embed="rId1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71" name="Straight Connector 70">
                <a:extLst>
                  <a:ext uri="{FF2B5EF4-FFF2-40B4-BE49-F238E27FC236}">
                    <a16:creationId xmlns:a16="http://schemas.microsoft.com/office/drawing/2014/main" id="{2284A82A-4A90-A421-C3CD-653404692203}"/>
                  </a:ext>
                </a:extLst>
              </p:cNvPr>
              <p:cNvCxnSpPr>
                <a:cxnSpLocks/>
                <a:stCxn id="70" idx="0"/>
                <a:endCxn id="31" idx="3"/>
              </p:cNvCxnSpPr>
              <p:nvPr/>
            </p:nvCxnSpPr>
            <p:spPr>
              <a:xfrm flipH="1" flipV="1">
                <a:off x="1352557" y="6138147"/>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Oval 75">
                    <a:extLst>
                      <a:ext uri="{FF2B5EF4-FFF2-40B4-BE49-F238E27FC236}">
                        <a16:creationId xmlns:a16="http://schemas.microsoft.com/office/drawing/2014/main" id="{44650BE5-1644-C668-066D-2B3D2096D59C}"/>
                      </a:ext>
                    </a:extLst>
                  </p:cNvPr>
                  <p:cNvSpPr/>
                  <p:nvPr/>
                </p:nvSpPr>
                <p:spPr>
                  <a:xfrm>
                    <a:off x="1984684" y="6269144"/>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6" name="Oval 75">
                    <a:extLst>
                      <a:ext uri="{FF2B5EF4-FFF2-40B4-BE49-F238E27FC236}">
                        <a16:creationId xmlns:a16="http://schemas.microsoft.com/office/drawing/2014/main" id="{44650BE5-1644-C668-066D-2B3D2096D59C}"/>
                      </a:ext>
                    </a:extLst>
                  </p:cNvPr>
                  <p:cNvSpPr>
                    <a:spLocks noRot="1" noChangeAspect="1" noMove="1" noResize="1" noEditPoints="1" noAdjustHandles="1" noChangeArrowheads="1" noChangeShapeType="1" noTextEdit="1"/>
                  </p:cNvSpPr>
                  <p:nvPr/>
                </p:nvSpPr>
                <p:spPr>
                  <a:xfrm>
                    <a:off x="1984684" y="6269144"/>
                    <a:ext cx="476146" cy="476146"/>
                  </a:xfrm>
                  <a:prstGeom prst="ellipse">
                    <a:avLst/>
                  </a:prstGeom>
                  <a:blipFill>
                    <a:blip r:embed="rId1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77" name="Straight Connector 76">
                <a:extLst>
                  <a:ext uri="{FF2B5EF4-FFF2-40B4-BE49-F238E27FC236}">
                    <a16:creationId xmlns:a16="http://schemas.microsoft.com/office/drawing/2014/main" id="{69F048E1-C759-B57C-AD51-051719B5F906}"/>
                  </a:ext>
                </a:extLst>
              </p:cNvPr>
              <p:cNvCxnSpPr>
                <a:cxnSpLocks/>
                <a:stCxn id="76" idx="0"/>
                <a:endCxn id="63" idx="3"/>
              </p:cNvCxnSpPr>
              <p:nvPr/>
            </p:nvCxnSpPr>
            <p:spPr>
              <a:xfrm flipV="1">
                <a:off x="2222757" y="6138147"/>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4" name="Straight Connector 3">
              <a:extLst>
                <a:ext uri="{FF2B5EF4-FFF2-40B4-BE49-F238E27FC236}">
                  <a16:creationId xmlns:a16="http://schemas.microsoft.com/office/drawing/2014/main" id="{24A82B2C-31F2-F9B1-AB5B-A141AF270129}"/>
                </a:ext>
              </a:extLst>
            </p:cNvPr>
            <p:cNvCxnSpPr>
              <a:cxnSpLocks/>
              <a:stCxn id="28" idx="0"/>
            </p:cNvCxnSpPr>
            <p:nvPr/>
          </p:nvCxnSpPr>
          <p:spPr>
            <a:xfrm flipV="1">
              <a:off x="1757076" y="3429000"/>
              <a:ext cx="0" cy="17102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7" name="Arrow: Right 56" descr="Because the portion of the tree that is too tall is the subtree rooted at the node c (the right-keft grandchild of the problem node), we first perform a right rotation on the node b (the right child of the problem node, c is its left child). ">
                <a:extLst>
                  <a:ext uri="{FF2B5EF4-FFF2-40B4-BE49-F238E27FC236}">
                    <a16:creationId xmlns:a16="http://schemas.microsoft.com/office/drawing/2014/main" id="{2579B664-35B2-8BC9-C7AE-59DC3F70286E}"/>
                  </a:ext>
                </a:extLst>
              </p:cNvPr>
              <p:cNvSpPr/>
              <p:nvPr/>
            </p:nvSpPr>
            <p:spPr>
              <a:xfrm>
                <a:off x="3025687" y="3847041"/>
                <a:ext cx="1213048"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Right at </a:t>
                </a:r>
                <a14:m>
                  <m:oMath xmlns:m="http://schemas.openxmlformats.org/officeDocument/2006/math">
                    <m:r>
                      <a:rPr lang="en-US" sz="1400" b="0" i="1" smtClean="0">
                        <a:latin typeface="Cambria Math" panose="02040503050406030204" pitchFamily="18" charset="0"/>
                      </a:rPr>
                      <m:t>𝑏</m:t>
                    </m:r>
                  </m:oMath>
                </a14:m>
                <a:endParaRPr lang="en-US" sz="1400" dirty="0"/>
              </a:p>
            </p:txBody>
          </p:sp>
        </mc:Choice>
        <mc:Fallback xmlns="">
          <p:sp>
            <p:nvSpPr>
              <p:cNvPr id="57" name="Arrow: Right 56" descr="Because the portion of the tree that is too tall is the subtree rooted at the node c (the right-keft grandchild of the problem node), we first perform a right rotation on the node b (the right child of the problem node, c is its left child). ">
                <a:extLst>
                  <a:ext uri="{FF2B5EF4-FFF2-40B4-BE49-F238E27FC236}">
                    <a16:creationId xmlns:a16="http://schemas.microsoft.com/office/drawing/2014/main" id="{2579B664-35B2-8BC9-C7AE-59DC3F70286E}"/>
                  </a:ext>
                </a:extLst>
              </p:cNvPr>
              <p:cNvSpPr>
                <a:spLocks noRot="1" noChangeAspect="1" noMove="1" noResize="1" noEditPoints="1" noAdjustHandles="1" noChangeArrowheads="1" noChangeShapeType="1" noTextEdit="1"/>
              </p:cNvSpPr>
              <p:nvPr/>
            </p:nvSpPr>
            <p:spPr>
              <a:xfrm>
                <a:off x="3025687" y="3847041"/>
                <a:ext cx="1213048" cy="1105505"/>
              </a:xfrm>
              <a:prstGeom prst="rightArrow">
                <a:avLst/>
              </a:prstGeom>
              <a:blipFill>
                <a:blip r:embed="rId18"/>
                <a:stretch>
                  <a:fillRect/>
                </a:stretch>
              </a:blipFill>
            </p:spPr>
            <p:txBody>
              <a:bodyPr/>
              <a:lstStyle/>
              <a:p>
                <a:r>
                  <a:rPr lang="en-US">
                    <a:noFill/>
                  </a:rPr>
                  <a:t> </a:t>
                </a:r>
              </a:p>
            </p:txBody>
          </p:sp>
        </mc:Fallback>
      </mc:AlternateContent>
      <p:grpSp>
        <p:nvGrpSpPr>
          <p:cNvPr id="6" name="Group 5" descr="An illustration of a right-left rotation. This is an intermediate stage.&#10;&#10;After the right rotation, c (previously the left child of b) becomes the new right child of a, b (previously the right child of a) becomes the right child of c, and the subtree y (previously the right subtree of c) becomes the left subtree of b.&#10;&#10;The overall effect of the rotation is that we lifted up the node c along with its left subtree (x) while lowering the node b along with its right subtree (z). The right subtree of c (y) becomes the left subtree of b, and its depth in the tree remains unchanged.&#10;&#10;At this point the tree is still not balanced, and the problem node is still 9, but its now in a shape that can be fixed with a right rotation.">
            <a:extLst>
              <a:ext uri="{FF2B5EF4-FFF2-40B4-BE49-F238E27FC236}">
                <a16:creationId xmlns:a16="http://schemas.microsoft.com/office/drawing/2014/main" id="{DD1980B5-2F50-4046-7CAB-C2E6500E3C87}"/>
              </a:ext>
            </a:extLst>
          </p:cNvPr>
          <p:cNvGrpSpPr/>
          <p:nvPr/>
        </p:nvGrpSpPr>
        <p:grpSpPr>
          <a:xfrm>
            <a:off x="4114944" y="3514512"/>
            <a:ext cx="3755568" cy="3312333"/>
            <a:chOff x="4114944" y="3514512"/>
            <a:chExt cx="3755568" cy="3312333"/>
          </a:xfrm>
        </p:grpSpPr>
        <p:grpSp>
          <p:nvGrpSpPr>
            <p:cNvPr id="75" name="Group 74">
              <a:extLst>
                <a:ext uri="{FF2B5EF4-FFF2-40B4-BE49-F238E27FC236}">
                  <a16:creationId xmlns:a16="http://schemas.microsoft.com/office/drawing/2014/main" id="{A77DECA6-C80C-5701-7DE1-06AC88937B23}"/>
                </a:ext>
              </a:extLst>
            </p:cNvPr>
            <p:cNvGrpSpPr/>
            <p:nvPr/>
          </p:nvGrpSpPr>
          <p:grpSpPr>
            <a:xfrm>
              <a:off x="4114944" y="3686369"/>
              <a:ext cx="3755568" cy="3140476"/>
              <a:chOff x="4183702" y="3614836"/>
              <a:chExt cx="3755568" cy="3140476"/>
            </a:xfrm>
          </p:grpSpPr>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8F809D24-0EA0-AD2C-8CCB-3BC5F24F7F26}"/>
                      </a:ext>
                    </a:extLst>
                  </p:cNvPr>
                  <p:cNvSpPr/>
                  <p:nvPr/>
                </p:nvSpPr>
                <p:spPr>
                  <a:xfrm>
                    <a:off x="5199860" y="361483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35" name="Oval 134">
                    <a:extLst>
                      <a:ext uri="{FF2B5EF4-FFF2-40B4-BE49-F238E27FC236}">
                        <a16:creationId xmlns:a16="http://schemas.microsoft.com/office/drawing/2014/main" id="{8F809D24-0EA0-AD2C-8CCB-3BC5F24F7F26}"/>
                      </a:ext>
                    </a:extLst>
                  </p:cNvPr>
                  <p:cNvSpPr>
                    <a:spLocks noRot="1" noChangeAspect="1" noMove="1" noResize="1" noEditPoints="1" noAdjustHandles="1" noChangeArrowheads="1" noChangeShapeType="1" noTextEdit="1"/>
                  </p:cNvSpPr>
                  <p:nvPr/>
                </p:nvSpPr>
                <p:spPr>
                  <a:xfrm>
                    <a:off x="5199860" y="3614836"/>
                    <a:ext cx="612511" cy="612511"/>
                  </a:xfrm>
                  <a:prstGeom prst="ellipse">
                    <a:avLst/>
                  </a:prstGeom>
                  <a:blipFill>
                    <a:blip r:embed="rId3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Isosceles Triangle 135">
                    <a:extLst>
                      <a:ext uri="{FF2B5EF4-FFF2-40B4-BE49-F238E27FC236}">
                        <a16:creationId xmlns:a16="http://schemas.microsoft.com/office/drawing/2014/main" id="{35B1F3D4-194F-7932-CA70-04F0AC1A5EC5}"/>
                      </a:ext>
                    </a:extLst>
                  </p:cNvPr>
                  <p:cNvSpPr/>
                  <p:nvPr/>
                </p:nvSpPr>
                <p:spPr>
                  <a:xfrm>
                    <a:off x="4183702" y="4289248"/>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36" name="Isosceles Triangle 135">
                    <a:extLst>
                      <a:ext uri="{FF2B5EF4-FFF2-40B4-BE49-F238E27FC236}">
                        <a16:creationId xmlns:a16="http://schemas.microsoft.com/office/drawing/2014/main" id="{35B1F3D4-194F-7932-CA70-04F0AC1A5EC5}"/>
                      </a:ext>
                    </a:extLst>
                  </p:cNvPr>
                  <p:cNvSpPr>
                    <a:spLocks noRot="1" noChangeAspect="1" noMove="1" noResize="1" noEditPoints="1" noAdjustHandles="1" noChangeArrowheads="1" noChangeShapeType="1" noTextEdit="1"/>
                  </p:cNvSpPr>
                  <p:nvPr/>
                </p:nvSpPr>
                <p:spPr>
                  <a:xfrm>
                    <a:off x="4183702" y="4289248"/>
                    <a:ext cx="1084977" cy="1204653"/>
                  </a:xfrm>
                  <a:prstGeom prst="triangle">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7" name="Oval 136">
                    <a:extLst>
                      <a:ext uri="{FF2B5EF4-FFF2-40B4-BE49-F238E27FC236}">
                        <a16:creationId xmlns:a16="http://schemas.microsoft.com/office/drawing/2014/main" id="{6E235EB5-4F7E-74E6-B4C2-3E1AE8911C19}"/>
                      </a:ext>
                    </a:extLst>
                  </p:cNvPr>
                  <p:cNvSpPr/>
                  <p:nvPr/>
                </p:nvSpPr>
                <p:spPr>
                  <a:xfrm>
                    <a:off x="6102674" y="41112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37" name="Oval 136">
                    <a:extLst>
                      <a:ext uri="{FF2B5EF4-FFF2-40B4-BE49-F238E27FC236}">
                        <a16:creationId xmlns:a16="http://schemas.microsoft.com/office/drawing/2014/main" id="{6E235EB5-4F7E-74E6-B4C2-3E1AE8911C19}"/>
                      </a:ext>
                    </a:extLst>
                  </p:cNvPr>
                  <p:cNvSpPr>
                    <a:spLocks noRot="1" noChangeAspect="1" noMove="1" noResize="1" noEditPoints="1" noAdjustHandles="1" noChangeArrowheads="1" noChangeShapeType="1" noTextEdit="1"/>
                  </p:cNvSpPr>
                  <p:nvPr/>
                </p:nvSpPr>
                <p:spPr>
                  <a:xfrm>
                    <a:off x="6102674" y="4111293"/>
                    <a:ext cx="612511" cy="612511"/>
                  </a:xfrm>
                  <a:prstGeom prst="ellipse">
                    <a:avLst/>
                  </a:prstGeom>
                  <a:blipFill>
                    <a:blip r:embed="rId3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9" name="Isosceles Triangle 138">
                    <a:extLst>
                      <a:ext uri="{FF2B5EF4-FFF2-40B4-BE49-F238E27FC236}">
                        <a16:creationId xmlns:a16="http://schemas.microsoft.com/office/drawing/2014/main" id="{9D516006-D536-C9F5-D25D-D09AD7CBA374}"/>
                      </a:ext>
                    </a:extLst>
                  </p:cNvPr>
                  <p:cNvSpPr/>
                  <p:nvPr/>
                </p:nvSpPr>
                <p:spPr>
                  <a:xfrm>
                    <a:off x="6863519" y="5486122"/>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139" name="Isosceles Triangle 138">
                    <a:extLst>
                      <a:ext uri="{FF2B5EF4-FFF2-40B4-BE49-F238E27FC236}">
                        <a16:creationId xmlns:a16="http://schemas.microsoft.com/office/drawing/2014/main" id="{9D516006-D536-C9F5-D25D-D09AD7CBA374}"/>
                      </a:ext>
                    </a:extLst>
                  </p:cNvPr>
                  <p:cNvSpPr>
                    <a:spLocks noRot="1" noChangeAspect="1" noMove="1" noResize="1" noEditPoints="1" noAdjustHandles="1" noChangeArrowheads="1" noChangeShapeType="1" noTextEdit="1"/>
                  </p:cNvSpPr>
                  <p:nvPr/>
                </p:nvSpPr>
                <p:spPr>
                  <a:xfrm>
                    <a:off x="6863519" y="5486122"/>
                    <a:ext cx="1075751" cy="1237660"/>
                  </a:xfrm>
                  <a:prstGeom prst="triangle">
                    <a:avLst/>
                  </a:prstGeom>
                  <a:blipFill>
                    <a:blip r:embed="rId36"/>
                    <a:stretch>
                      <a:fillRect/>
                    </a:stretch>
                  </a:blipFill>
                </p:spPr>
                <p:txBody>
                  <a:bodyPr/>
                  <a:lstStyle/>
                  <a:p>
                    <a:r>
                      <a:rPr lang="en-US">
                        <a:noFill/>
                      </a:rPr>
                      <a:t> </a:t>
                    </a:r>
                  </a:p>
                </p:txBody>
              </p:sp>
            </mc:Fallback>
          </mc:AlternateContent>
          <p:cxnSp>
            <p:nvCxnSpPr>
              <p:cNvPr id="140" name="Straight Connector 139">
                <a:extLst>
                  <a:ext uri="{FF2B5EF4-FFF2-40B4-BE49-F238E27FC236}">
                    <a16:creationId xmlns:a16="http://schemas.microsoft.com/office/drawing/2014/main" id="{9D174F5B-EC74-7DF2-ABEF-633091780687}"/>
                  </a:ext>
                </a:extLst>
              </p:cNvPr>
              <p:cNvCxnSpPr>
                <a:cxnSpLocks/>
                <a:stCxn id="137" idx="5"/>
                <a:endCxn id="159" idx="1"/>
              </p:cNvCxnSpPr>
              <p:nvPr/>
            </p:nvCxnSpPr>
            <p:spPr>
              <a:xfrm>
                <a:off x="6625485" y="4634104"/>
                <a:ext cx="151335" cy="186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60C68CB-DC8A-D45B-E834-15874F4A15CE}"/>
                  </a:ext>
                </a:extLst>
              </p:cNvPr>
              <p:cNvCxnSpPr>
                <a:cxnSpLocks/>
                <a:stCxn id="137" idx="1"/>
                <a:endCxn id="135" idx="5"/>
              </p:cNvCxnSpPr>
              <p:nvPr/>
            </p:nvCxnSpPr>
            <p:spPr>
              <a:xfrm flipH="1" flipV="1">
                <a:off x="5722671" y="4137647"/>
                <a:ext cx="469703" cy="63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D349555-8247-C1D8-969C-2A99C7630775}"/>
                  </a:ext>
                </a:extLst>
              </p:cNvPr>
              <p:cNvCxnSpPr>
                <a:cxnSpLocks/>
                <a:stCxn id="139" idx="0"/>
                <a:endCxn id="159" idx="5"/>
              </p:cNvCxnSpPr>
              <p:nvPr/>
            </p:nvCxnSpPr>
            <p:spPr>
              <a:xfrm flipH="1" flipV="1">
                <a:off x="7209931" y="5254194"/>
                <a:ext cx="191464" cy="23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88B2D769-7FC5-E189-559D-256522242E9C}"/>
                      </a:ext>
                    </a:extLst>
                  </p:cNvPr>
                  <p:cNvSpPr txBox="1"/>
                  <p:nvPr/>
                </p:nvSpPr>
                <p:spPr>
                  <a:xfrm>
                    <a:off x="4356795" y="414015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4" name="TextBox 143">
                    <a:extLst>
                      <a:ext uri="{FF2B5EF4-FFF2-40B4-BE49-F238E27FC236}">
                        <a16:creationId xmlns:a16="http://schemas.microsoft.com/office/drawing/2014/main" id="{88B2D769-7FC5-E189-559D-256522242E9C}"/>
                      </a:ext>
                    </a:extLst>
                  </p:cNvPr>
                  <p:cNvSpPr txBox="1">
                    <a:spLocks noRot="1" noChangeAspect="1" noMove="1" noResize="1" noEditPoints="1" noAdjustHandles="1" noChangeArrowheads="1" noChangeShapeType="1" noTextEdit="1"/>
                  </p:cNvSpPr>
                  <p:nvPr/>
                </p:nvSpPr>
                <p:spPr>
                  <a:xfrm>
                    <a:off x="4356795" y="4140155"/>
                    <a:ext cx="369781" cy="369332"/>
                  </a:xfrm>
                  <a:prstGeom prst="rect">
                    <a:avLst/>
                  </a:prstGeom>
                  <a:blipFill>
                    <a:blip r:embed="rId3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1226F12A-73C3-A545-8A6A-1FB7371A4210}"/>
                      </a:ext>
                    </a:extLst>
                  </p:cNvPr>
                  <p:cNvSpPr txBox="1"/>
                  <p:nvPr/>
                </p:nvSpPr>
                <p:spPr>
                  <a:xfrm>
                    <a:off x="5467770" y="421517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146" name="TextBox 145">
                    <a:extLst>
                      <a:ext uri="{FF2B5EF4-FFF2-40B4-BE49-F238E27FC236}">
                        <a16:creationId xmlns:a16="http://schemas.microsoft.com/office/drawing/2014/main" id="{1226F12A-73C3-A545-8A6A-1FB7371A4210}"/>
                      </a:ext>
                    </a:extLst>
                  </p:cNvPr>
                  <p:cNvSpPr txBox="1">
                    <a:spLocks noRot="1" noChangeAspect="1" noMove="1" noResize="1" noEditPoints="1" noAdjustHandles="1" noChangeArrowheads="1" noChangeShapeType="1" noTextEdit="1"/>
                  </p:cNvSpPr>
                  <p:nvPr/>
                </p:nvSpPr>
                <p:spPr>
                  <a:xfrm>
                    <a:off x="5467770" y="4215176"/>
                    <a:ext cx="773738" cy="369332"/>
                  </a:xfrm>
                  <a:prstGeom prst="rect">
                    <a:avLst/>
                  </a:prstGeom>
                  <a:blipFill>
                    <a:blip r:embed="rId3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E7DDC433-A39C-9D72-0893-3EE12F71DF52}"/>
                      </a:ext>
                    </a:extLst>
                  </p:cNvPr>
                  <p:cNvSpPr txBox="1"/>
                  <p:nvPr/>
                </p:nvSpPr>
                <p:spPr>
                  <a:xfrm>
                    <a:off x="4571264" y="36716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147" name="TextBox 146">
                    <a:extLst>
                      <a:ext uri="{FF2B5EF4-FFF2-40B4-BE49-F238E27FC236}">
                        <a16:creationId xmlns:a16="http://schemas.microsoft.com/office/drawing/2014/main" id="{E7DDC433-A39C-9D72-0893-3EE12F71DF52}"/>
                      </a:ext>
                    </a:extLst>
                  </p:cNvPr>
                  <p:cNvSpPr txBox="1">
                    <a:spLocks noRot="1" noChangeAspect="1" noMove="1" noResize="1" noEditPoints="1" noAdjustHandles="1" noChangeArrowheads="1" noChangeShapeType="1" noTextEdit="1"/>
                  </p:cNvSpPr>
                  <p:nvPr/>
                </p:nvSpPr>
                <p:spPr>
                  <a:xfrm>
                    <a:off x="4571264" y="3671644"/>
                    <a:ext cx="773738" cy="369332"/>
                  </a:xfrm>
                  <a:prstGeom prst="rect">
                    <a:avLst/>
                  </a:prstGeom>
                  <a:blipFill>
                    <a:blip r:embed="rId3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0D538E86-780E-3019-582B-FDB16AE9B559}"/>
                      </a:ext>
                    </a:extLst>
                  </p:cNvPr>
                  <p:cNvSpPr txBox="1"/>
                  <p:nvPr/>
                </p:nvSpPr>
                <p:spPr>
                  <a:xfrm>
                    <a:off x="7043103" y="53445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8" name="TextBox 147">
                    <a:extLst>
                      <a:ext uri="{FF2B5EF4-FFF2-40B4-BE49-F238E27FC236}">
                        <a16:creationId xmlns:a16="http://schemas.microsoft.com/office/drawing/2014/main" id="{0D538E86-780E-3019-582B-FDB16AE9B559}"/>
                      </a:ext>
                    </a:extLst>
                  </p:cNvPr>
                  <p:cNvSpPr txBox="1">
                    <a:spLocks noRot="1" noChangeAspect="1" noMove="1" noResize="1" noEditPoints="1" noAdjustHandles="1" noChangeArrowheads="1" noChangeShapeType="1" noTextEdit="1"/>
                  </p:cNvSpPr>
                  <p:nvPr/>
                </p:nvSpPr>
                <p:spPr>
                  <a:xfrm>
                    <a:off x="7043103" y="5344545"/>
                    <a:ext cx="369781" cy="369332"/>
                  </a:xfrm>
                  <a:prstGeom prst="rect">
                    <a:avLst/>
                  </a:prstGeom>
                  <a:blipFill>
                    <a:blip r:embed="rId40"/>
                    <a:stretch>
                      <a:fillRect/>
                    </a:stretch>
                  </a:blipFill>
                </p:spPr>
                <p:txBody>
                  <a:bodyPr/>
                  <a:lstStyle/>
                  <a:p>
                    <a:r>
                      <a:rPr lang="en-US">
                        <a:noFill/>
                      </a:rPr>
                      <a:t> </a:t>
                    </a:r>
                  </a:p>
                </p:txBody>
              </p:sp>
            </mc:Fallback>
          </mc:AlternateContent>
          <p:grpSp>
            <p:nvGrpSpPr>
              <p:cNvPr id="158" name="Group 157">
                <a:extLst>
                  <a:ext uri="{FF2B5EF4-FFF2-40B4-BE49-F238E27FC236}">
                    <a16:creationId xmlns:a16="http://schemas.microsoft.com/office/drawing/2014/main" id="{B8816186-073F-043E-FC13-8FAA2A388594}"/>
                  </a:ext>
                </a:extLst>
              </p:cNvPr>
              <p:cNvGrpSpPr/>
              <p:nvPr/>
            </p:nvGrpSpPr>
            <p:grpSpPr>
              <a:xfrm>
                <a:off x="5444564" y="4879593"/>
                <a:ext cx="869999" cy="1258554"/>
                <a:chOff x="7671946" y="5192984"/>
                <a:chExt cx="869999" cy="1258554"/>
              </a:xfrm>
            </p:grpSpPr>
            <mc:AlternateContent xmlns:mc="http://schemas.openxmlformats.org/markup-compatibility/2006" xmlns:a14="http://schemas.microsoft.com/office/drawing/2010/main">
              <mc:Choice Requires="a14">
                <p:sp>
                  <p:nvSpPr>
                    <p:cNvPr id="138" name="Isosceles Triangle 137">
                      <a:extLst>
                        <a:ext uri="{FF2B5EF4-FFF2-40B4-BE49-F238E27FC236}">
                          <a16:creationId xmlns:a16="http://schemas.microsoft.com/office/drawing/2014/main" id="{74A22E81-AB42-2FE9-9E89-350215CFD416}"/>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38" name="Isosceles Triangle 137">
                      <a:extLst>
                        <a:ext uri="{FF2B5EF4-FFF2-40B4-BE49-F238E27FC236}">
                          <a16:creationId xmlns:a16="http://schemas.microsoft.com/office/drawing/2014/main" id="{74A22E81-AB42-2FE9-9E89-350215CFD416}"/>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4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 name="Oval 152">
                      <a:extLst>
                        <a:ext uri="{FF2B5EF4-FFF2-40B4-BE49-F238E27FC236}">
                          <a16:creationId xmlns:a16="http://schemas.microsoft.com/office/drawing/2014/main" id="{C9792623-4F10-6F7E-FC1A-66157314FC92}"/>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3" name="Oval 152">
                      <a:extLst>
                        <a:ext uri="{FF2B5EF4-FFF2-40B4-BE49-F238E27FC236}">
                          <a16:creationId xmlns:a16="http://schemas.microsoft.com/office/drawing/2014/main" id="{C9792623-4F10-6F7E-FC1A-66157314FC92}"/>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42"/>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54" name="Straight Connector 153">
                  <a:extLst>
                    <a:ext uri="{FF2B5EF4-FFF2-40B4-BE49-F238E27FC236}">
                      <a16:creationId xmlns:a16="http://schemas.microsoft.com/office/drawing/2014/main" id="{F1E1B38D-B8F5-89BD-8822-57A80C5777D7}"/>
                    </a:ext>
                  </a:extLst>
                </p:cNvPr>
                <p:cNvCxnSpPr>
                  <a:cxnSpLocks/>
                  <a:stCxn id="153" idx="0"/>
                  <a:endCxn id="138"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3F3ADB01-DD8A-7E18-1091-482C3EF244C6}"/>
                  </a:ext>
                </a:extLst>
              </p:cNvPr>
              <p:cNvGrpSpPr/>
              <p:nvPr/>
            </p:nvGrpSpPr>
            <p:grpSpPr>
              <a:xfrm>
                <a:off x="6130081" y="5494218"/>
                <a:ext cx="869999" cy="1261094"/>
                <a:chOff x="6540271" y="4283732"/>
                <a:chExt cx="869999" cy="1261094"/>
              </a:xfrm>
            </p:grpSpPr>
            <mc:AlternateContent xmlns:mc="http://schemas.openxmlformats.org/markup-compatibility/2006" xmlns:a14="http://schemas.microsoft.com/office/drawing/2010/main">
              <mc:Choice Requires="a14">
                <p:sp>
                  <p:nvSpPr>
                    <p:cNvPr id="150" name="Isosceles Triangle 149">
                      <a:extLst>
                        <a:ext uri="{FF2B5EF4-FFF2-40B4-BE49-F238E27FC236}">
                          <a16:creationId xmlns:a16="http://schemas.microsoft.com/office/drawing/2014/main" id="{DA48F5F6-29AE-2B9B-C661-FC0F9D14E43E}"/>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50" name="Isosceles Triangle 149">
                      <a:extLst>
                        <a:ext uri="{FF2B5EF4-FFF2-40B4-BE49-F238E27FC236}">
                          <a16:creationId xmlns:a16="http://schemas.microsoft.com/office/drawing/2014/main" id="{DA48F5F6-29AE-2B9B-C661-FC0F9D14E43E}"/>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43"/>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5" name="Oval 154">
                      <a:extLst>
                        <a:ext uri="{FF2B5EF4-FFF2-40B4-BE49-F238E27FC236}">
                          <a16:creationId xmlns:a16="http://schemas.microsoft.com/office/drawing/2014/main" id="{FA2F515E-F9F8-11B1-7B8F-6B879A34E224}"/>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5" name="Oval 154">
                      <a:extLst>
                        <a:ext uri="{FF2B5EF4-FFF2-40B4-BE49-F238E27FC236}">
                          <a16:creationId xmlns:a16="http://schemas.microsoft.com/office/drawing/2014/main" id="{FA2F515E-F9F8-11B1-7B8F-6B879A34E224}"/>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44"/>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56" name="Straight Connector 155">
                  <a:extLst>
                    <a:ext uri="{FF2B5EF4-FFF2-40B4-BE49-F238E27FC236}">
                      <a16:creationId xmlns:a16="http://schemas.microsoft.com/office/drawing/2014/main" id="{0972C351-F425-B44E-0B07-B669029C0077}"/>
                    </a:ext>
                  </a:extLst>
                </p:cNvPr>
                <p:cNvCxnSpPr>
                  <a:cxnSpLocks/>
                  <a:stCxn id="155" idx="0"/>
                  <a:endCxn id="150"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9" name="Oval 158">
                    <a:extLst>
                      <a:ext uri="{FF2B5EF4-FFF2-40B4-BE49-F238E27FC236}">
                        <a16:creationId xmlns:a16="http://schemas.microsoft.com/office/drawing/2014/main" id="{C665C09B-FCE3-FD4E-BB9E-596B4AC626E5}"/>
                      </a:ext>
                    </a:extLst>
                  </p:cNvPr>
                  <p:cNvSpPr/>
                  <p:nvPr/>
                </p:nvSpPr>
                <p:spPr>
                  <a:xfrm>
                    <a:off x="6687120" y="473138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59" name="Oval 158">
                    <a:extLst>
                      <a:ext uri="{FF2B5EF4-FFF2-40B4-BE49-F238E27FC236}">
                        <a16:creationId xmlns:a16="http://schemas.microsoft.com/office/drawing/2014/main" id="{C665C09B-FCE3-FD4E-BB9E-596B4AC626E5}"/>
                      </a:ext>
                    </a:extLst>
                  </p:cNvPr>
                  <p:cNvSpPr>
                    <a:spLocks noRot="1" noChangeAspect="1" noMove="1" noResize="1" noEditPoints="1" noAdjustHandles="1" noChangeArrowheads="1" noChangeShapeType="1" noTextEdit="1"/>
                  </p:cNvSpPr>
                  <p:nvPr/>
                </p:nvSpPr>
                <p:spPr>
                  <a:xfrm>
                    <a:off x="6687120" y="4731383"/>
                    <a:ext cx="612511" cy="612511"/>
                  </a:xfrm>
                  <a:prstGeom prst="ellipse">
                    <a:avLst/>
                  </a:prstGeom>
                  <a:blipFill>
                    <a:blip r:embed="rId4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680E6224-B30D-AB0B-1DD3-2319A9852042}"/>
                      </a:ext>
                    </a:extLst>
                  </p:cNvPr>
                  <p:cNvSpPr txBox="1"/>
                  <p:nvPr/>
                </p:nvSpPr>
                <p:spPr>
                  <a:xfrm>
                    <a:off x="6076964" y="48263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68" name="TextBox 167">
                    <a:extLst>
                      <a:ext uri="{FF2B5EF4-FFF2-40B4-BE49-F238E27FC236}">
                        <a16:creationId xmlns:a16="http://schemas.microsoft.com/office/drawing/2014/main" id="{680E6224-B30D-AB0B-1DD3-2319A9852042}"/>
                      </a:ext>
                    </a:extLst>
                  </p:cNvPr>
                  <p:cNvSpPr txBox="1">
                    <a:spLocks noRot="1" noChangeAspect="1" noMove="1" noResize="1" noEditPoints="1" noAdjustHandles="1" noChangeArrowheads="1" noChangeShapeType="1" noTextEdit="1"/>
                  </p:cNvSpPr>
                  <p:nvPr/>
                </p:nvSpPr>
                <p:spPr>
                  <a:xfrm>
                    <a:off x="6076964" y="4826344"/>
                    <a:ext cx="773738" cy="369332"/>
                  </a:xfrm>
                  <a:prstGeom prst="rect">
                    <a:avLst/>
                  </a:prstGeom>
                  <a:blipFill>
                    <a:blip r:embed="rId46"/>
                    <a:stretch>
                      <a:fillRect/>
                    </a:stretch>
                  </a:blipFill>
                </p:spPr>
                <p:txBody>
                  <a:bodyPr/>
                  <a:lstStyle/>
                  <a:p>
                    <a:r>
                      <a:rPr lang="en-US">
                        <a:noFill/>
                      </a:rPr>
                      <a:t> </a:t>
                    </a:r>
                  </a:p>
                </p:txBody>
              </p:sp>
            </mc:Fallback>
          </mc:AlternateContent>
          <p:cxnSp>
            <p:nvCxnSpPr>
              <p:cNvPr id="51" name="Straight Connector 50">
                <a:extLst>
                  <a:ext uri="{FF2B5EF4-FFF2-40B4-BE49-F238E27FC236}">
                    <a16:creationId xmlns:a16="http://schemas.microsoft.com/office/drawing/2014/main" id="{5AD35802-B314-EB92-AE84-8AE7647C1D0C}"/>
                  </a:ext>
                </a:extLst>
              </p:cNvPr>
              <p:cNvCxnSpPr>
                <a:cxnSpLocks/>
                <a:stCxn id="159" idx="3"/>
                <a:endCxn id="150" idx="0"/>
              </p:cNvCxnSpPr>
              <p:nvPr/>
            </p:nvCxnSpPr>
            <p:spPr>
              <a:xfrm flipH="1">
                <a:off x="6565081" y="5254194"/>
                <a:ext cx="211739" cy="240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CBED269-3ABC-4229-FFCC-10436A813B7C}"/>
                  </a:ext>
                </a:extLst>
              </p:cNvPr>
              <p:cNvCxnSpPr>
                <a:cxnSpLocks/>
                <a:stCxn id="137" idx="3"/>
                <a:endCxn id="138" idx="0"/>
              </p:cNvCxnSpPr>
              <p:nvPr/>
            </p:nvCxnSpPr>
            <p:spPr>
              <a:xfrm flipH="1">
                <a:off x="5879564" y="4634104"/>
                <a:ext cx="312810" cy="2454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8AE3F03-F6A8-38DC-86AA-AF599D392549}"/>
                  </a:ext>
                </a:extLst>
              </p:cNvPr>
              <p:cNvCxnSpPr>
                <a:cxnSpLocks/>
                <a:stCxn id="136" idx="0"/>
                <a:endCxn id="135" idx="3"/>
              </p:cNvCxnSpPr>
              <p:nvPr/>
            </p:nvCxnSpPr>
            <p:spPr>
              <a:xfrm flipV="1">
                <a:off x="4726191" y="4137647"/>
                <a:ext cx="563369" cy="151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 name="Straight Connector 6">
              <a:extLst>
                <a:ext uri="{FF2B5EF4-FFF2-40B4-BE49-F238E27FC236}">
                  <a16:creationId xmlns:a16="http://schemas.microsoft.com/office/drawing/2014/main" id="{F6FF1BE1-8015-2836-AE43-B34007ABB499}"/>
                </a:ext>
              </a:extLst>
            </p:cNvPr>
            <p:cNvCxnSpPr>
              <a:cxnSpLocks/>
              <a:stCxn id="135" idx="0"/>
            </p:cNvCxnSpPr>
            <p:nvPr/>
          </p:nvCxnSpPr>
          <p:spPr>
            <a:xfrm flipV="1">
              <a:off x="5437358" y="3514512"/>
              <a:ext cx="0" cy="17185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5" name="Arrow: Right 214" descr="Finally we do a left rotation at the problem node a.">
                <a:extLst>
                  <a:ext uri="{FF2B5EF4-FFF2-40B4-BE49-F238E27FC236}">
                    <a16:creationId xmlns:a16="http://schemas.microsoft.com/office/drawing/2014/main" id="{2DAE4AAD-4DCC-1580-C1EC-074617400EC7}"/>
                  </a:ext>
                </a:extLst>
              </p:cNvPr>
              <p:cNvSpPr/>
              <p:nvPr/>
            </p:nvSpPr>
            <p:spPr>
              <a:xfrm>
                <a:off x="7072247" y="3854356"/>
                <a:ext cx="1240599"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Left at </a:t>
                </a:r>
                <a14:m>
                  <m:oMath xmlns:m="http://schemas.openxmlformats.org/officeDocument/2006/math">
                    <m:r>
                      <a:rPr lang="en-US" sz="1400" b="0" i="1" smtClean="0">
                        <a:latin typeface="Cambria Math" panose="02040503050406030204" pitchFamily="18" charset="0"/>
                      </a:rPr>
                      <m:t>𝑎</m:t>
                    </m:r>
                  </m:oMath>
                </a14:m>
                <a:endParaRPr lang="en-US" sz="1400" dirty="0"/>
              </a:p>
            </p:txBody>
          </p:sp>
        </mc:Choice>
        <mc:Fallback xmlns="">
          <p:sp>
            <p:nvSpPr>
              <p:cNvPr id="215" name="Arrow: Right 214" descr="Finally we do a left rotation at the problem node a.">
                <a:extLst>
                  <a:ext uri="{FF2B5EF4-FFF2-40B4-BE49-F238E27FC236}">
                    <a16:creationId xmlns:a16="http://schemas.microsoft.com/office/drawing/2014/main" id="{2DAE4AAD-4DCC-1580-C1EC-074617400EC7}"/>
                  </a:ext>
                </a:extLst>
              </p:cNvPr>
              <p:cNvSpPr>
                <a:spLocks noRot="1" noChangeAspect="1" noMove="1" noResize="1" noEditPoints="1" noAdjustHandles="1" noChangeArrowheads="1" noChangeShapeType="1" noTextEdit="1"/>
              </p:cNvSpPr>
              <p:nvPr/>
            </p:nvSpPr>
            <p:spPr>
              <a:xfrm>
                <a:off x="7072247" y="3854356"/>
                <a:ext cx="1240599" cy="1105505"/>
              </a:xfrm>
              <a:prstGeom prst="rightArrow">
                <a:avLst/>
              </a:prstGeom>
              <a:blipFill>
                <a:blip r:embed="rId47"/>
                <a:stretch>
                  <a:fillRect/>
                </a:stretch>
              </a:blipFill>
            </p:spPr>
            <p:txBody>
              <a:bodyPr/>
              <a:lstStyle/>
              <a:p>
                <a:r>
                  <a:rPr lang="en-US">
                    <a:noFill/>
                  </a:rPr>
                  <a:t> </a:t>
                </a:r>
              </a:p>
            </p:txBody>
          </p:sp>
        </mc:Fallback>
      </mc:AlternateContent>
      <p:grpSp>
        <p:nvGrpSpPr>
          <p:cNvPr id="8" name="Group 7" descr="An illustration of a right-left rotation. This is the after image.&#10;&#10;&#10;After performing a left rotation the node c becomes the root of the tree. The left child of c is the node a (the former root), and the right child of c is unchanged from the intermediate step. The right subtree of a is x (the former left subtree of c), and the left subtree of a is unchanged. At this point the left and right subtrees of c both have height h+1, and so the tree is finally balanced.">
            <a:extLst>
              <a:ext uri="{FF2B5EF4-FFF2-40B4-BE49-F238E27FC236}">
                <a16:creationId xmlns:a16="http://schemas.microsoft.com/office/drawing/2014/main" id="{FCE21FD6-BAF8-8CED-A54B-2255112879CE}"/>
              </a:ext>
            </a:extLst>
          </p:cNvPr>
          <p:cNvGrpSpPr/>
          <p:nvPr/>
        </p:nvGrpSpPr>
        <p:grpSpPr>
          <a:xfrm>
            <a:off x="8270097" y="3429000"/>
            <a:ext cx="3918102" cy="2887704"/>
            <a:chOff x="8270097" y="3429000"/>
            <a:chExt cx="3918102" cy="2887704"/>
          </a:xfrm>
        </p:grpSpPr>
        <p:grpSp>
          <p:nvGrpSpPr>
            <p:cNvPr id="213" name="Group 212">
              <a:extLst>
                <a:ext uri="{FF2B5EF4-FFF2-40B4-BE49-F238E27FC236}">
                  <a16:creationId xmlns:a16="http://schemas.microsoft.com/office/drawing/2014/main" id="{E5E38041-E10B-4A4D-A3C2-68BEEB799918}"/>
                </a:ext>
              </a:extLst>
            </p:cNvPr>
            <p:cNvGrpSpPr/>
            <p:nvPr/>
          </p:nvGrpSpPr>
          <p:grpSpPr>
            <a:xfrm>
              <a:off x="8270097" y="3545101"/>
              <a:ext cx="3918102" cy="2771603"/>
              <a:chOff x="8140409" y="588651"/>
              <a:chExt cx="3918102" cy="2771603"/>
            </a:xfrm>
          </p:grpSpPr>
          <mc:AlternateContent xmlns:mc="http://schemas.openxmlformats.org/markup-compatibility/2006" xmlns:a14="http://schemas.microsoft.com/office/drawing/2010/main">
            <mc:Choice Requires="a14">
              <p:sp>
                <p:nvSpPr>
                  <p:cNvPr id="170" name="Isosceles Triangle 169">
                    <a:extLst>
                      <a:ext uri="{FF2B5EF4-FFF2-40B4-BE49-F238E27FC236}">
                        <a16:creationId xmlns:a16="http://schemas.microsoft.com/office/drawing/2014/main" id="{C25823D2-DAC3-871C-723F-191069584EC5}"/>
                      </a:ext>
                    </a:extLst>
                  </p:cNvPr>
                  <p:cNvSpPr/>
                  <p:nvPr/>
                </p:nvSpPr>
                <p:spPr>
                  <a:xfrm>
                    <a:off x="8140409" y="2112531"/>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70" name="Isosceles Triangle 169">
                    <a:extLst>
                      <a:ext uri="{FF2B5EF4-FFF2-40B4-BE49-F238E27FC236}">
                        <a16:creationId xmlns:a16="http://schemas.microsoft.com/office/drawing/2014/main" id="{C25823D2-DAC3-871C-723F-191069584EC5}"/>
                      </a:ext>
                    </a:extLst>
                  </p:cNvPr>
                  <p:cNvSpPr>
                    <a:spLocks noRot="1" noChangeAspect="1" noMove="1" noResize="1" noEditPoints="1" noAdjustHandles="1" noChangeArrowheads="1" noChangeShapeType="1" noTextEdit="1"/>
                  </p:cNvSpPr>
                  <p:nvPr/>
                </p:nvSpPr>
                <p:spPr>
                  <a:xfrm>
                    <a:off x="8140409" y="2112531"/>
                    <a:ext cx="1084977" cy="1204653"/>
                  </a:xfrm>
                  <a:prstGeom prst="triangle">
                    <a:avLst/>
                  </a:prstGeom>
                  <a:blipFill>
                    <a:blip r:embed="rId4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4C113044-D157-8620-6804-52D9DA4967AE}"/>
                      </a:ext>
                    </a:extLst>
                  </p:cNvPr>
                  <p:cNvSpPr txBox="1"/>
                  <p:nvPr/>
                </p:nvSpPr>
                <p:spPr>
                  <a:xfrm>
                    <a:off x="8344086" y="19547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71" name="TextBox 170">
                    <a:extLst>
                      <a:ext uri="{FF2B5EF4-FFF2-40B4-BE49-F238E27FC236}">
                        <a16:creationId xmlns:a16="http://schemas.microsoft.com/office/drawing/2014/main" id="{4C113044-D157-8620-6804-52D9DA4967AE}"/>
                      </a:ext>
                    </a:extLst>
                  </p:cNvPr>
                  <p:cNvSpPr txBox="1">
                    <a:spLocks noRot="1" noChangeAspect="1" noMove="1" noResize="1" noEditPoints="1" noAdjustHandles="1" noChangeArrowheads="1" noChangeShapeType="1" noTextEdit="1"/>
                  </p:cNvSpPr>
                  <p:nvPr/>
                </p:nvSpPr>
                <p:spPr>
                  <a:xfrm>
                    <a:off x="8344086" y="1954745"/>
                    <a:ext cx="369781" cy="369332"/>
                  </a:xfrm>
                  <a:prstGeom prst="rect">
                    <a:avLst/>
                  </a:prstGeom>
                  <a:blipFill>
                    <a:blip r:embed="rId19"/>
                    <a:stretch>
                      <a:fillRect/>
                    </a:stretch>
                  </a:blipFill>
                </p:spPr>
                <p:txBody>
                  <a:bodyPr/>
                  <a:lstStyle/>
                  <a:p>
                    <a:r>
                      <a:rPr lang="en-US">
                        <a:noFill/>
                      </a:rPr>
                      <a:t> </a:t>
                    </a:r>
                  </a:p>
                </p:txBody>
              </p:sp>
            </mc:Fallback>
          </mc:AlternateContent>
          <p:grpSp>
            <p:nvGrpSpPr>
              <p:cNvPr id="172" name="Group 171">
                <a:extLst>
                  <a:ext uri="{FF2B5EF4-FFF2-40B4-BE49-F238E27FC236}">
                    <a16:creationId xmlns:a16="http://schemas.microsoft.com/office/drawing/2014/main" id="{99054CB1-B927-D8F8-9D76-8BEA4252BC30}"/>
                  </a:ext>
                </a:extLst>
              </p:cNvPr>
              <p:cNvGrpSpPr/>
              <p:nvPr/>
            </p:nvGrpSpPr>
            <p:grpSpPr>
              <a:xfrm>
                <a:off x="9176854" y="2097292"/>
                <a:ext cx="869999" cy="1258554"/>
                <a:chOff x="7671946" y="5192984"/>
                <a:chExt cx="869999" cy="1258554"/>
              </a:xfrm>
            </p:grpSpPr>
            <mc:AlternateContent xmlns:mc="http://schemas.openxmlformats.org/markup-compatibility/2006" xmlns:a14="http://schemas.microsoft.com/office/drawing/2010/main">
              <mc:Choice Requires="a14">
                <p:sp>
                  <p:nvSpPr>
                    <p:cNvPr id="173" name="Isosceles Triangle 172">
                      <a:extLst>
                        <a:ext uri="{FF2B5EF4-FFF2-40B4-BE49-F238E27FC236}">
                          <a16:creationId xmlns:a16="http://schemas.microsoft.com/office/drawing/2014/main" id="{33E3DEA3-62F5-9A21-A1AF-32B5934C0028}"/>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73" name="Isosceles Triangle 172">
                      <a:extLst>
                        <a:ext uri="{FF2B5EF4-FFF2-40B4-BE49-F238E27FC236}">
                          <a16:creationId xmlns:a16="http://schemas.microsoft.com/office/drawing/2014/main" id="{33E3DEA3-62F5-9A21-A1AF-32B5934C0028}"/>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4" name="Oval 173">
                      <a:extLst>
                        <a:ext uri="{FF2B5EF4-FFF2-40B4-BE49-F238E27FC236}">
                          <a16:creationId xmlns:a16="http://schemas.microsoft.com/office/drawing/2014/main" id="{A3A04AC9-36A0-F0D6-51CD-09EA0CC8A9FC}"/>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74" name="Oval 173">
                      <a:extLst>
                        <a:ext uri="{FF2B5EF4-FFF2-40B4-BE49-F238E27FC236}">
                          <a16:creationId xmlns:a16="http://schemas.microsoft.com/office/drawing/2014/main" id="{A3A04AC9-36A0-F0D6-51CD-09EA0CC8A9FC}"/>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21"/>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75" name="Straight Connector 174">
                  <a:extLst>
                    <a:ext uri="{FF2B5EF4-FFF2-40B4-BE49-F238E27FC236}">
                      <a16:creationId xmlns:a16="http://schemas.microsoft.com/office/drawing/2014/main" id="{457CD7AD-B073-71BC-32B2-1F83D3698991}"/>
                    </a:ext>
                  </a:extLst>
                </p:cNvPr>
                <p:cNvCxnSpPr>
                  <a:cxnSpLocks/>
                  <a:stCxn id="174" idx="0"/>
                  <a:endCxn id="173"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76" name="Oval 175">
                    <a:extLst>
                      <a:ext uri="{FF2B5EF4-FFF2-40B4-BE49-F238E27FC236}">
                        <a16:creationId xmlns:a16="http://schemas.microsoft.com/office/drawing/2014/main" id="{452292C6-8418-3C31-7700-3D9FF2963B66}"/>
                      </a:ext>
                    </a:extLst>
                  </p:cNvPr>
                  <p:cNvSpPr/>
                  <p:nvPr/>
                </p:nvSpPr>
                <p:spPr>
                  <a:xfrm>
                    <a:off x="8729464" y="132570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76" name="Oval 175">
                    <a:extLst>
                      <a:ext uri="{FF2B5EF4-FFF2-40B4-BE49-F238E27FC236}">
                        <a16:creationId xmlns:a16="http://schemas.microsoft.com/office/drawing/2014/main" id="{452292C6-8418-3C31-7700-3D9FF2963B66}"/>
                      </a:ext>
                    </a:extLst>
                  </p:cNvPr>
                  <p:cNvSpPr>
                    <a:spLocks noRot="1" noChangeAspect="1" noMove="1" noResize="1" noEditPoints="1" noAdjustHandles="1" noChangeArrowheads="1" noChangeShapeType="1" noTextEdit="1"/>
                  </p:cNvSpPr>
                  <p:nvPr/>
                </p:nvSpPr>
                <p:spPr>
                  <a:xfrm>
                    <a:off x="8729464" y="1325703"/>
                    <a:ext cx="612511" cy="612511"/>
                  </a:xfrm>
                  <a:prstGeom prst="ellipse">
                    <a:avLst/>
                  </a:prstGeom>
                  <a:blipFill>
                    <a:blip r:embed="rId22"/>
                    <a:stretch>
                      <a:fillRect/>
                    </a:stretch>
                  </a:blipFill>
                  <a:ln>
                    <a:solidFill>
                      <a:schemeClr val="tx1"/>
                    </a:solidFill>
                  </a:ln>
                </p:spPr>
                <p:txBody>
                  <a:bodyPr/>
                  <a:lstStyle/>
                  <a:p>
                    <a:r>
                      <a:rPr lang="en-US">
                        <a:noFill/>
                      </a:rPr>
                      <a:t> </a:t>
                    </a:r>
                  </a:p>
                </p:txBody>
              </p:sp>
            </mc:Fallback>
          </mc:AlternateContent>
          <p:cxnSp>
            <p:nvCxnSpPr>
              <p:cNvPr id="177" name="Straight Connector 176">
                <a:extLst>
                  <a:ext uri="{FF2B5EF4-FFF2-40B4-BE49-F238E27FC236}">
                    <a16:creationId xmlns:a16="http://schemas.microsoft.com/office/drawing/2014/main" id="{B368218B-D599-293E-8520-1EDF1AF788AE}"/>
                  </a:ext>
                </a:extLst>
              </p:cNvPr>
              <p:cNvCxnSpPr>
                <a:cxnSpLocks/>
                <a:stCxn id="176" idx="3"/>
                <a:endCxn id="170" idx="0"/>
              </p:cNvCxnSpPr>
              <p:nvPr/>
            </p:nvCxnSpPr>
            <p:spPr>
              <a:xfrm flipH="1">
                <a:off x="8682898" y="1848514"/>
                <a:ext cx="136266" cy="264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E236D99-EEC0-660E-D756-8D23C54FBEEC}"/>
                  </a:ext>
                </a:extLst>
              </p:cNvPr>
              <p:cNvCxnSpPr>
                <a:cxnSpLocks/>
                <a:stCxn id="176" idx="5"/>
                <a:endCxn id="173" idx="0"/>
              </p:cNvCxnSpPr>
              <p:nvPr/>
            </p:nvCxnSpPr>
            <p:spPr>
              <a:xfrm>
                <a:off x="9252275" y="1848514"/>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9" name="Oval 178">
                    <a:extLst>
                      <a:ext uri="{FF2B5EF4-FFF2-40B4-BE49-F238E27FC236}">
                        <a16:creationId xmlns:a16="http://schemas.microsoft.com/office/drawing/2014/main" id="{88AB6AFA-9DBC-21DE-A2FA-96A3FBADDA7E}"/>
                      </a:ext>
                    </a:extLst>
                  </p:cNvPr>
                  <p:cNvSpPr/>
                  <p:nvPr/>
                </p:nvSpPr>
                <p:spPr>
                  <a:xfrm>
                    <a:off x="9696812" y="653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79" name="Oval 178">
                    <a:extLst>
                      <a:ext uri="{FF2B5EF4-FFF2-40B4-BE49-F238E27FC236}">
                        <a16:creationId xmlns:a16="http://schemas.microsoft.com/office/drawing/2014/main" id="{88AB6AFA-9DBC-21DE-A2FA-96A3FBADDA7E}"/>
                      </a:ext>
                    </a:extLst>
                  </p:cNvPr>
                  <p:cNvSpPr>
                    <a:spLocks noRot="1" noChangeAspect="1" noMove="1" noResize="1" noEditPoints="1" noAdjustHandles="1" noChangeArrowheads="1" noChangeShapeType="1" noTextEdit="1"/>
                  </p:cNvSpPr>
                  <p:nvPr/>
                </p:nvSpPr>
                <p:spPr>
                  <a:xfrm>
                    <a:off x="9696812" y="653978"/>
                    <a:ext cx="612511" cy="612511"/>
                  </a:xfrm>
                  <a:prstGeom prst="ellipse">
                    <a:avLst/>
                  </a:prstGeom>
                  <a:blipFill>
                    <a:blip r:embed="rId23"/>
                    <a:stretch>
                      <a:fillRect/>
                    </a:stretch>
                  </a:blipFill>
                  <a:ln>
                    <a:solidFill>
                      <a:schemeClr val="tx1"/>
                    </a:solidFill>
                  </a:ln>
                </p:spPr>
                <p:txBody>
                  <a:bodyPr/>
                  <a:lstStyle/>
                  <a:p>
                    <a:r>
                      <a:rPr lang="en-US">
                        <a:noFill/>
                      </a:rPr>
                      <a:t> </a:t>
                    </a:r>
                  </a:p>
                </p:txBody>
              </p:sp>
            </mc:Fallback>
          </mc:AlternateContent>
          <p:cxnSp>
            <p:nvCxnSpPr>
              <p:cNvPr id="180" name="Straight Connector 179">
                <a:extLst>
                  <a:ext uri="{FF2B5EF4-FFF2-40B4-BE49-F238E27FC236}">
                    <a16:creationId xmlns:a16="http://schemas.microsoft.com/office/drawing/2014/main" id="{C5D3DFF8-4333-B418-38AD-CF4E9D93458D}"/>
                  </a:ext>
                </a:extLst>
              </p:cNvPr>
              <p:cNvCxnSpPr>
                <a:cxnSpLocks/>
                <a:stCxn id="179" idx="3"/>
                <a:endCxn id="176" idx="7"/>
              </p:cNvCxnSpPr>
              <p:nvPr/>
            </p:nvCxnSpPr>
            <p:spPr>
              <a:xfrm flipH="1">
                <a:off x="9252275" y="1176789"/>
                <a:ext cx="534237" cy="23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4" name="Oval 183">
                    <a:extLst>
                      <a:ext uri="{FF2B5EF4-FFF2-40B4-BE49-F238E27FC236}">
                        <a16:creationId xmlns:a16="http://schemas.microsoft.com/office/drawing/2014/main" id="{D83976AB-65B2-8850-79A9-42465DB338BE}"/>
                      </a:ext>
                    </a:extLst>
                  </p:cNvPr>
                  <p:cNvSpPr/>
                  <p:nvPr/>
                </p:nvSpPr>
                <p:spPr>
                  <a:xfrm>
                    <a:off x="10709178" y="130962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84" name="Oval 183">
                    <a:extLst>
                      <a:ext uri="{FF2B5EF4-FFF2-40B4-BE49-F238E27FC236}">
                        <a16:creationId xmlns:a16="http://schemas.microsoft.com/office/drawing/2014/main" id="{D83976AB-65B2-8850-79A9-42465DB338BE}"/>
                      </a:ext>
                    </a:extLst>
                  </p:cNvPr>
                  <p:cNvSpPr>
                    <a:spLocks noRot="1" noChangeAspect="1" noMove="1" noResize="1" noEditPoints="1" noAdjustHandles="1" noChangeArrowheads="1" noChangeShapeType="1" noTextEdit="1"/>
                  </p:cNvSpPr>
                  <p:nvPr/>
                </p:nvSpPr>
                <p:spPr>
                  <a:xfrm>
                    <a:off x="10709178" y="1309625"/>
                    <a:ext cx="612511" cy="612511"/>
                  </a:xfrm>
                  <a:prstGeom prst="ellipse">
                    <a:avLst/>
                  </a:prstGeom>
                  <a:blipFill>
                    <a:blip r:embed="rId24"/>
                    <a:stretch>
                      <a:fillRect/>
                    </a:stretch>
                  </a:blipFill>
                  <a:ln>
                    <a:solidFill>
                      <a:schemeClr val="tx1"/>
                    </a:solidFill>
                  </a:ln>
                </p:spPr>
                <p:txBody>
                  <a:bodyPr/>
                  <a:lstStyle/>
                  <a:p>
                    <a:r>
                      <a:rPr lang="en-US">
                        <a:noFill/>
                      </a:rPr>
                      <a:t> </a:t>
                    </a:r>
                  </a:p>
                </p:txBody>
              </p:sp>
            </mc:Fallback>
          </mc:AlternateContent>
          <p:cxnSp>
            <p:nvCxnSpPr>
              <p:cNvPr id="185" name="Straight Connector 184">
                <a:extLst>
                  <a:ext uri="{FF2B5EF4-FFF2-40B4-BE49-F238E27FC236}">
                    <a16:creationId xmlns:a16="http://schemas.microsoft.com/office/drawing/2014/main" id="{B33CF570-0BE4-CFC1-9D13-EDE157E161A5}"/>
                  </a:ext>
                </a:extLst>
              </p:cNvPr>
              <p:cNvCxnSpPr>
                <a:cxnSpLocks/>
                <a:stCxn id="179" idx="5"/>
                <a:endCxn id="184" idx="1"/>
              </p:cNvCxnSpPr>
              <p:nvPr/>
            </p:nvCxnSpPr>
            <p:spPr>
              <a:xfrm>
                <a:off x="10219623" y="1176789"/>
                <a:ext cx="579255" cy="222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69C87E80-31C8-E02F-3628-0BCC11D8902C}"/>
                  </a:ext>
                </a:extLst>
              </p:cNvPr>
              <p:cNvGrpSpPr/>
              <p:nvPr/>
            </p:nvGrpSpPr>
            <p:grpSpPr>
              <a:xfrm>
                <a:off x="10108368" y="2099160"/>
                <a:ext cx="869999" cy="1261094"/>
                <a:chOff x="6540271" y="4283732"/>
                <a:chExt cx="869999" cy="1261094"/>
              </a:xfrm>
            </p:grpSpPr>
            <mc:AlternateContent xmlns:mc="http://schemas.openxmlformats.org/markup-compatibility/2006" xmlns:a14="http://schemas.microsoft.com/office/drawing/2010/main">
              <mc:Choice Requires="a14">
                <p:sp>
                  <p:nvSpPr>
                    <p:cNvPr id="190" name="Isosceles Triangle 189">
                      <a:extLst>
                        <a:ext uri="{FF2B5EF4-FFF2-40B4-BE49-F238E27FC236}">
                          <a16:creationId xmlns:a16="http://schemas.microsoft.com/office/drawing/2014/main" id="{5D4DF5AF-C25E-2F47-6BE2-A399D674056B}"/>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90" name="Isosceles Triangle 189">
                      <a:extLst>
                        <a:ext uri="{FF2B5EF4-FFF2-40B4-BE49-F238E27FC236}">
                          <a16:creationId xmlns:a16="http://schemas.microsoft.com/office/drawing/2014/main" id="{5D4DF5AF-C25E-2F47-6BE2-A399D674056B}"/>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25"/>
                      <a:stretch>
                        <a:fillRect b="-4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1" name="Oval 190">
                      <a:extLst>
                        <a:ext uri="{FF2B5EF4-FFF2-40B4-BE49-F238E27FC236}">
                          <a16:creationId xmlns:a16="http://schemas.microsoft.com/office/drawing/2014/main" id="{EB784F25-9843-9BE9-7020-6E352EB3FEB5}"/>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91" name="Oval 190">
                      <a:extLst>
                        <a:ext uri="{FF2B5EF4-FFF2-40B4-BE49-F238E27FC236}">
                          <a16:creationId xmlns:a16="http://schemas.microsoft.com/office/drawing/2014/main" id="{EB784F25-9843-9BE9-7020-6E352EB3FEB5}"/>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2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92" name="Straight Connector 191">
                  <a:extLst>
                    <a:ext uri="{FF2B5EF4-FFF2-40B4-BE49-F238E27FC236}">
                      <a16:creationId xmlns:a16="http://schemas.microsoft.com/office/drawing/2014/main" id="{B8ED8602-70AC-B60A-9584-F249BE0C49F5}"/>
                    </a:ext>
                  </a:extLst>
                </p:cNvPr>
                <p:cNvCxnSpPr>
                  <a:cxnSpLocks/>
                  <a:stCxn id="191" idx="0"/>
                  <a:endCxn id="190"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93" name="Straight Connector 192">
                <a:extLst>
                  <a:ext uri="{FF2B5EF4-FFF2-40B4-BE49-F238E27FC236}">
                    <a16:creationId xmlns:a16="http://schemas.microsoft.com/office/drawing/2014/main" id="{B1F243D2-573D-DDB7-0020-990CC6487B3C}"/>
                  </a:ext>
                </a:extLst>
              </p:cNvPr>
              <p:cNvCxnSpPr>
                <a:cxnSpLocks/>
                <a:stCxn id="190" idx="0"/>
                <a:endCxn id="184" idx="3"/>
              </p:cNvCxnSpPr>
              <p:nvPr/>
            </p:nvCxnSpPr>
            <p:spPr>
              <a:xfrm flipV="1">
                <a:off x="10543368" y="1832436"/>
                <a:ext cx="255510" cy="26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0" name="Isosceles Triangle 199">
                    <a:extLst>
                      <a:ext uri="{FF2B5EF4-FFF2-40B4-BE49-F238E27FC236}">
                        <a16:creationId xmlns:a16="http://schemas.microsoft.com/office/drawing/2014/main" id="{28B5D586-A402-959F-4FDB-13C6689E7A03}"/>
                      </a:ext>
                    </a:extLst>
                  </p:cNvPr>
                  <p:cNvSpPr/>
                  <p:nvPr/>
                </p:nvSpPr>
                <p:spPr>
                  <a:xfrm>
                    <a:off x="10982760" y="2112436"/>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200" name="Isosceles Triangle 199">
                    <a:extLst>
                      <a:ext uri="{FF2B5EF4-FFF2-40B4-BE49-F238E27FC236}">
                        <a16:creationId xmlns:a16="http://schemas.microsoft.com/office/drawing/2014/main" id="{28B5D586-A402-959F-4FDB-13C6689E7A03}"/>
                      </a:ext>
                    </a:extLst>
                  </p:cNvPr>
                  <p:cNvSpPr>
                    <a:spLocks noRot="1" noChangeAspect="1" noMove="1" noResize="1" noEditPoints="1" noAdjustHandles="1" noChangeArrowheads="1" noChangeShapeType="1" noTextEdit="1"/>
                  </p:cNvSpPr>
                  <p:nvPr/>
                </p:nvSpPr>
                <p:spPr>
                  <a:xfrm>
                    <a:off x="10982760" y="2112436"/>
                    <a:ext cx="1075751" cy="1237660"/>
                  </a:xfrm>
                  <a:prstGeom prst="triangle">
                    <a:avLst/>
                  </a:prstGeom>
                  <a:blipFill>
                    <a:blip r:embed="rId27"/>
                    <a:stretch>
                      <a:fillRect/>
                    </a:stretch>
                  </a:blipFill>
                </p:spPr>
                <p:txBody>
                  <a:bodyPr/>
                  <a:lstStyle/>
                  <a:p>
                    <a:r>
                      <a:rPr lang="en-US">
                        <a:noFill/>
                      </a:rPr>
                      <a:t> </a:t>
                    </a:r>
                  </a:p>
                </p:txBody>
              </p:sp>
            </mc:Fallback>
          </mc:AlternateContent>
          <p:cxnSp>
            <p:nvCxnSpPr>
              <p:cNvPr id="201" name="Straight Connector 200">
                <a:extLst>
                  <a:ext uri="{FF2B5EF4-FFF2-40B4-BE49-F238E27FC236}">
                    <a16:creationId xmlns:a16="http://schemas.microsoft.com/office/drawing/2014/main" id="{9E3D8FA9-E98C-9904-CBAA-D3635057EA08}"/>
                  </a:ext>
                </a:extLst>
              </p:cNvPr>
              <p:cNvCxnSpPr>
                <a:cxnSpLocks/>
                <a:stCxn id="184" idx="5"/>
                <a:endCxn id="200" idx="0"/>
              </p:cNvCxnSpPr>
              <p:nvPr/>
            </p:nvCxnSpPr>
            <p:spPr>
              <a:xfrm>
                <a:off x="11231989" y="1832436"/>
                <a:ext cx="288647" cy="2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4" name="TextBox 203">
                    <a:extLst>
                      <a:ext uri="{FF2B5EF4-FFF2-40B4-BE49-F238E27FC236}">
                        <a16:creationId xmlns:a16="http://schemas.microsoft.com/office/drawing/2014/main" id="{0B7D7CDD-9A28-E18F-A378-2680AEEB2E55}"/>
                      </a:ext>
                    </a:extLst>
                  </p:cNvPr>
                  <p:cNvSpPr txBox="1"/>
                  <p:nvPr/>
                </p:nvSpPr>
                <p:spPr>
                  <a:xfrm>
                    <a:off x="8272434" y="1174212"/>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4" name="TextBox 203">
                    <a:extLst>
                      <a:ext uri="{FF2B5EF4-FFF2-40B4-BE49-F238E27FC236}">
                        <a16:creationId xmlns:a16="http://schemas.microsoft.com/office/drawing/2014/main" id="{0B7D7CDD-9A28-E18F-A378-2680AEEB2E55}"/>
                      </a:ext>
                    </a:extLst>
                  </p:cNvPr>
                  <p:cNvSpPr txBox="1">
                    <a:spLocks noRot="1" noChangeAspect="1" noMove="1" noResize="1" noEditPoints="1" noAdjustHandles="1" noChangeArrowheads="1" noChangeShapeType="1" noTextEdit="1"/>
                  </p:cNvSpPr>
                  <p:nvPr/>
                </p:nvSpPr>
                <p:spPr>
                  <a:xfrm>
                    <a:off x="8272434" y="1174212"/>
                    <a:ext cx="773738" cy="369332"/>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DF9DF62C-47F9-B2E9-36A2-A550465CB1E6}"/>
                      </a:ext>
                    </a:extLst>
                  </p:cNvPr>
                  <p:cNvSpPr txBox="1"/>
                  <p:nvPr/>
                </p:nvSpPr>
                <p:spPr>
                  <a:xfrm>
                    <a:off x="9071953" y="58865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05" name="TextBox 204">
                    <a:extLst>
                      <a:ext uri="{FF2B5EF4-FFF2-40B4-BE49-F238E27FC236}">
                        <a16:creationId xmlns:a16="http://schemas.microsoft.com/office/drawing/2014/main" id="{DF9DF62C-47F9-B2E9-36A2-A550465CB1E6}"/>
                      </a:ext>
                    </a:extLst>
                  </p:cNvPr>
                  <p:cNvSpPr txBox="1">
                    <a:spLocks noRot="1" noChangeAspect="1" noMove="1" noResize="1" noEditPoints="1" noAdjustHandles="1" noChangeArrowheads="1" noChangeShapeType="1" noTextEdit="1"/>
                  </p:cNvSpPr>
                  <p:nvPr/>
                </p:nvSpPr>
                <p:spPr>
                  <a:xfrm>
                    <a:off x="9071953" y="588651"/>
                    <a:ext cx="773738" cy="369332"/>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ACA3E047-9D22-A0B0-4202-55FC2D21415A}"/>
                      </a:ext>
                    </a:extLst>
                  </p:cNvPr>
                  <p:cNvSpPr txBox="1"/>
                  <p:nvPr/>
                </p:nvSpPr>
                <p:spPr>
                  <a:xfrm>
                    <a:off x="10108368" y="136774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7" name="TextBox 206">
                    <a:extLst>
                      <a:ext uri="{FF2B5EF4-FFF2-40B4-BE49-F238E27FC236}">
                        <a16:creationId xmlns:a16="http://schemas.microsoft.com/office/drawing/2014/main" id="{ACA3E047-9D22-A0B0-4202-55FC2D21415A}"/>
                      </a:ext>
                    </a:extLst>
                  </p:cNvPr>
                  <p:cNvSpPr txBox="1">
                    <a:spLocks noRot="1" noChangeAspect="1" noMove="1" noResize="1" noEditPoints="1" noAdjustHandles="1" noChangeArrowheads="1" noChangeShapeType="1" noTextEdit="1"/>
                  </p:cNvSpPr>
                  <p:nvPr/>
                </p:nvSpPr>
                <p:spPr>
                  <a:xfrm>
                    <a:off x="10108368" y="1367745"/>
                    <a:ext cx="773738" cy="369332"/>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0" name="TextBox 209">
                    <a:extLst>
                      <a:ext uri="{FF2B5EF4-FFF2-40B4-BE49-F238E27FC236}">
                        <a16:creationId xmlns:a16="http://schemas.microsoft.com/office/drawing/2014/main" id="{F1177122-3180-10D4-692A-E74CE5ABFC12}"/>
                      </a:ext>
                    </a:extLst>
                  </p:cNvPr>
                  <p:cNvSpPr txBox="1"/>
                  <p:nvPr/>
                </p:nvSpPr>
                <p:spPr>
                  <a:xfrm>
                    <a:off x="11150854" y="1964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10" name="TextBox 209">
                    <a:extLst>
                      <a:ext uri="{FF2B5EF4-FFF2-40B4-BE49-F238E27FC236}">
                        <a16:creationId xmlns:a16="http://schemas.microsoft.com/office/drawing/2014/main" id="{F1177122-3180-10D4-692A-E74CE5ABFC12}"/>
                      </a:ext>
                    </a:extLst>
                  </p:cNvPr>
                  <p:cNvSpPr txBox="1">
                    <a:spLocks noRot="1" noChangeAspect="1" noMove="1" noResize="1" noEditPoints="1" noAdjustHandles="1" noChangeArrowheads="1" noChangeShapeType="1" noTextEdit="1"/>
                  </p:cNvSpPr>
                  <p:nvPr/>
                </p:nvSpPr>
                <p:spPr>
                  <a:xfrm>
                    <a:off x="11150854" y="1964587"/>
                    <a:ext cx="369781" cy="369332"/>
                  </a:xfrm>
                  <a:prstGeom prst="rect">
                    <a:avLst/>
                  </a:prstGeom>
                  <a:blipFill>
                    <a:blip r:embed="rId31"/>
                    <a:stretch>
                      <a:fillRect/>
                    </a:stretch>
                  </a:blipFill>
                </p:spPr>
                <p:txBody>
                  <a:bodyPr/>
                  <a:lstStyle/>
                  <a:p>
                    <a:r>
                      <a:rPr lang="en-US">
                        <a:noFill/>
                      </a:rPr>
                      <a:t> </a:t>
                    </a:r>
                  </a:p>
                </p:txBody>
              </p:sp>
            </mc:Fallback>
          </mc:AlternateContent>
        </p:grpSp>
        <p:cxnSp>
          <p:nvCxnSpPr>
            <p:cNvPr id="10" name="Straight Connector 9">
              <a:extLst>
                <a:ext uri="{FF2B5EF4-FFF2-40B4-BE49-F238E27FC236}">
                  <a16:creationId xmlns:a16="http://schemas.microsoft.com/office/drawing/2014/main" id="{99F6770C-C368-AA44-F3FE-C8097FB9632D}"/>
                </a:ext>
              </a:extLst>
            </p:cNvPr>
            <p:cNvCxnSpPr>
              <a:cxnSpLocks/>
              <a:stCxn id="179" idx="0"/>
            </p:cNvCxnSpPr>
            <p:nvPr/>
          </p:nvCxnSpPr>
          <p:spPr>
            <a:xfrm flipH="1" flipV="1">
              <a:off x="10132755" y="3429000"/>
              <a:ext cx="1" cy="18142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9" name="Slide Number Placeholder 8">
            <a:extLst>
              <a:ext uri="{FF2B5EF4-FFF2-40B4-BE49-F238E27FC236}">
                <a16:creationId xmlns:a16="http://schemas.microsoft.com/office/drawing/2014/main" id="{42A62ABF-8120-787E-FA74-C4753A481ABD}"/>
              </a:ext>
            </a:extLst>
          </p:cNvPr>
          <p:cNvSpPr>
            <a:spLocks noGrp="1"/>
          </p:cNvSpPr>
          <p:nvPr>
            <p:ph type="sldNum" sz="quarter" idx="12"/>
          </p:nvPr>
        </p:nvSpPr>
        <p:spPr/>
        <p:txBody>
          <a:bodyPr/>
          <a:lstStyle/>
          <a:p>
            <a:fld id="{A94D5A7D-FFFE-410B-BEE5-702232F4B148}" type="slidenum">
              <a:rPr lang="en-US" smtClean="0"/>
              <a:t>51</a:t>
            </a:fld>
            <a:endParaRPr lang="en-US"/>
          </a:p>
        </p:txBody>
      </p:sp>
    </p:spTree>
    <p:extLst>
      <p:ext uri="{BB962C8B-B14F-4D97-AF65-F5344CB8AC3E}">
        <p14:creationId xmlns:p14="http://schemas.microsoft.com/office/powerpoint/2010/main" val="1462093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D625F-5E4A-E9A5-E440-8A53DB1FE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A6232-9D57-3C5D-4659-1C60915AE16E}"/>
              </a:ext>
            </a:extLst>
          </p:cNvPr>
          <p:cNvSpPr>
            <a:spLocks noGrp="1"/>
          </p:cNvSpPr>
          <p:nvPr>
            <p:ph type="title"/>
          </p:nvPr>
        </p:nvSpPr>
        <p:spPr/>
        <p:txBody>
          <a:bodyPr/>
          <a:lstStyle/>
          <a:p>
            <a:r>
              <a:rPr lang="en-US" dirty="0"/>
              <a:t>Case RL Implementation</a:t>
            </a:r>
          </a:p>
        </p:txBody>
      </p:sp>
      <p:sp>
        <p:nvSpPr>
          <p:cNvPr id="8" name="Content Placeholder 2">
            <a:extLst>
              <a:ext uri="{FF2B5EF4-FFF2-40B4-BE49-F238E27FC236}">
                <a16:creationId xmlns:a16="http://schemas.microsoft.com/office/drawing/2014/main" id="{E1860EAD-A8F2-0086-304C-7D0F9A886A19}"/>
              </a:ext>
            </a:extLst>
          </p:cNvPr>
          <p:cNvSpPr>
            <a:spLocks noGrp="1"/>
          </p:cNvSpPr>
          <p:nvPr>
            <p:ph idx="1"/>
          </p:nvPr>
        </p:nvSpPr>
        <p:spPr>
          <a:xfrm>
            <a:off x="7934949" y="529061"/>
            <a:ext cx="2460916" cy="2489803"/>
          </a:xfrm>
        </p:spPr>
        <p:txBody>
          <a:bodyPr>
            <a:normAutofit fontScale="92500" lnSpcReduction="10000"/>
          </a:bodyPr>
          <a:lstStyle/>
          <a:p>
            <a:pPr marL="0" indent="0">
              <a:buNone/>
            </a:pPr>
            <a:r>
              <a:rPr lang="en-US" sz="2000" dirty="0">
                <a:latin typeface="Consolas" panose="020B0609020204030204" pitchFamily="49" charset="0"/>
              </a:rPr>
              <a:t>b = </a:t>
            </a:r>
            <a:r>
              <a:rPr lang="en-US" sz="2000" dirty="0" err="1">
                <a:latin typeface="Consolas" panose="020B0609020204030204" pitchFamily="49" charset="0"/>
              </a:rPr>
              <a:t>a.right</a:t>
            </a:r>
            <a:endParaRPr lang="en-US" sz="2000" dirty="0">
              <a:latin typeface="Consolas" panose="020B0609020204030204" pitchFamily="49" charset="0"/>
            </a:endParaRPr>
          </a:p>
          <a:p>
            <a:pPr marL="0" indent="0">
              <a:buNone/>
            </a:pPr>
            <a:r>
              <a:rPr lang="en-US" sz="2000" dirty="0">
                <a:latin typeface="Consolas" panose="020B0609020204030204" pitchFamily="49" charset="0"/>
              </a:rPr>
              <a:t>c = </a:t>
            </a:r>
            <a:r>
              <a:rPr lang="en-US" sz="2000" dirty="0" err="1">
                <a:latin typeface="Consolas" panose="020B0609020204030204" pitchFamily="49" charset="0"/>
              </a:rPr>
              <a:t>b.left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b.left</a:t>
            </a:r>
            <a:r>
              <a:rPr lang="en-US" sz="2000" dirty="0">
                <a:latin typeface="Consolas" panose="020B0609020204030204" pitchFamily="49" charset="0"/>
              </a:rPr>
              <a:t> = </a:t>
            </a:r>
            <a:r>
              <a:rPr lang="en-US" sz="2000" dirty="0" err="1">
                <a:latin typeface="Consolas" panose="020B0609020204030204" pitchFamily="49" charset="0"/>
              </a:rPr>
              <a:t>c.right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a.right</a:t>
            </a:r>
            <a:r>
              <a:rPr lang="en-US" sz="2000" dirty="0">
                <a:latin typeface="Consolas" panose="020B0609020204030204" pitchFamily="49" charset="0"/>
              </a:rPr>
              <a:t> = </a:t>
            </a:r>
            <a:r>
              <a:rPr lang="en-US" sz="2000" dirty="0" err="1">
                <a:latin typeface="Consolas" panose="020B0609020204030204" pitchFamily="49" charset="0"/>
              </a:rPr>
              <a:t>c.left</a:t>
            </a:r>
            <a:endParaRPr lang="en-US" sz="2000" dirty="0">
              <a:latin typeface="Consolas" panose="020B0609020204030204" pitchFamily="49" charset="0"/>
            </a:endParaRPr>
          </a:p>
          <a:p>
            <a:pPr marL="0" indent="0">
              <a:buNone/>
            </a:pPr>
            <a:r>
              <a:rPr lang="en-US" sz="2000" dirty="0" err="1">
                <a:latin typeface="Consolas" panose="020B0609020204030204" pitchFamily="49" charset="0"/>
              </a:rPr>
              <a:t>c.left</a:t>
            </a:r>
            <a:r>
              <a:rPr lang="en-US" sz="2000" dirty="0">
                <a:latin typeface="Consolas" panose="020B0609020204030204" pitchFamily="49" charset="0"/>
              </a:rPr>
              <a:t> = a</a:t>
            </a:r>
          </a:p>
          <a:p>
            <a:pPr marL="0" indent="0">
              <a:buNone/>
            </a:pPr>
            <a:r>
              <a:rPr lang="en-US" sz="2000" dirty="0" err="1">
                <a:latin typeface="Consolas" panose="020B0609020204030204" pitchFamily="49" charset="0"/>
              </a:rPr>
              <a:t>c.right</a:t>
            </a:r>
            <a:r>
              <a:rPr lang="en-US" sz="2000" dirty="0">
                <a:latin typeface="Consolas" panose="020B0609020204030204" pitchFamily="49" charset="0"/>
              </a:rPr>
              <a:t> = b</a:t>
            </a:r>
          </a:p>
          <a:p>
            <a:pPr marL="0" indent="0">
              <a:buNone/>
            </a:pPr>
            <a:r>
              <a:rPr lang="en-US" sz="2000" dirty="0">
                <a:latin typeface="Consolas" panose="020B0609020204030204" pitchFamily="49" charset="0"/>
              </a:rPr>
              <a:t>return c</a:t>
            </a:r>
          </a:p>
        </p:txBody>
      </p:sp>
      <p:grpSp>
        <p:nvGrpSpPr>
          <p:cNvPr id="6" name="Group 5" descr="An illustration of a right-left rotation. This is the before image.&#10;&#10;Initially, the problem node is labeled a. Its right subtree is rooted at a node labeled b, and it has a height of h+2. Its left subtree is labeled w and has a height of h. The right subtree of b is labeled z and has height h. The left subtree of b is rooted at a node labeled c and has a height of h+1. The left subtree of c is x and the right subtree of c is y, at least one of these must have height h (and the other may have height h or h-1). &#10;The node a is the problem node because it is the deepest node whose left and right subtree heights differ by more than 1.">
            <a:extLst>
              <a:ext uri="{FF2B5EF4-FFF2-40B4-BE49-F238E27FC236}">
                <a16:creationId xmlns:a16="http://schemas.microsoft.com/office/drawing/2014/main" id="{BB5FA94F-2CC0-1269-CFD1-0C6701C02C55}"/>
              </a:ext>
            </a:extLst>
          </p:cNvPr>
          <p:cNvGrpSpPr/>
          <p:nvPr/>
        </p:nvGrpSpPr>
        <p:grpSpPr>
          <a:xfrm>
            <a:off x="102706" y="3429000"/>
            <a:ext cx="3693255" cy="3419656"/>
            <a:chOff x="102706" y="3429000"/>
            <a:chExt cx="3693255" cy="3419656"/>
          </a:xfrm>
        </p:grpSpPr>
        <p:grpSp>
          <p:nvGrpSpPr>
            <p:cNvPr id="9" name="Group 8">
              <a:extLst>
                <a:ext uri="{FF2B5EF4-FFF2-40B4-BE49-F238E27FC236}">
                  <a16:creationId xmlns:a16="http://schemas.microsoft.com/office/drawing/2014/main" id="{39BE78FA-F80D-A688-6EFE-EB07B66B23D9}"/>
                </a:ext>
              </a:extLst>
            </p:cNvPr>
            <p:cNvGrpSpPr/>
            <p:nvPr/>
          </p:nvGrpSpPr>
          <p:grpSpPr>
            <a:xfrm>
              <a:off x="102706" y="3600025"/>
              <a:ext cx="3693255" cy="3248631"/>
              <a:chOff x="102706" y="3496659"/>
              <a:chExt cx="3693255" cy="3248631"/>
            </a:xfrm>
          </p:grpSpPr>
          <mc:AlternateContent xmlns:mc="http://schemas.openxmlformats.org/markup-compatibility/2006" xmlns:a14="http://schemas.microsoft.com/office/drawing/2010/main">
            <mc:Choice Requires="a14">
              <p:sp>
                <p:nvSpPr>
                  <p:cNvPr id="12" name="Oval 11">
                    <a:extLst>
                      <a:ext uri="{FF2B5EF4-FFF2-40B4-BE49-F238E27FC236}">
                        <a16:creationId xmlns:a16="http://schemas.microsoft.com/office/drawing/2014/main" id="{27DDE3D2-4258-9B78-7D75-E5599B28E1BA}"/>
                      </a:ext>
                    </a:extLst>
                  </p:cNvPr>
                  <p:cNvSpPr/>
                  <p:nvPr/>
                </p:nvSpPr>
                <p:spPr>
                  <a:xfrm>
                    <a:off x="1450820" y="3496659"/>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28" name="Oval 27">
                    <a:extLst>
                      <a:ext uri="{FF2B5EF4-FFF2-40B4-BE49-F238E27FC236}">
                        <a16:creationId xmlns:a16="http://schemas.microsoft.com/office/drawing/2014/main" id="{1B98852D-205A-51D4-3306-7B5B8D49C4F2}"/>
                      </a:ext>
                    </a:extLst>
                  </p:cNvPr>
                  <p:cNvSpPr>
                    <a:spLocks noRot="1" noChangeAspect="1" noMove="1" noResize="1" noEditPoints="1" noAdjustHandles="1" noChangeArrowheads="1" noChangeShapeType="1" noTextEdit="1"/>
                  </p:cNvSpPr>
                  <p:nvPr/>
                </p:nvSpPr>
                <p:spPr>
                  <a:xfrm>
                    <a:off x="1450820" y="3496659"/>
                    <a:ext cx="612511" cy="612511"/>
                  </a:xfrm>
                  <a:prstGeom prst="ellipse">
                    <a:avLst/>
                  </a:prstGeom>
                  <a:blipFill>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Isosceles Triangle 13">
                    <a:extLst>
                      <a:ext uri="{FF2B5EF4-FFF2-40B4-BE49-F238E27FC236}">
                        <a16:creationId xmlns:a16="http://schemas.microsoft.com/office/drawing/2014/main" id="{5B2548A9-C2F8-777C-5842-7327585936B2}"/>
                      </a:ext>
                    </a:extLst>
                  </p:cNvPr>
                  <p:cNvSpPr/>
                  <p:nvPr/>
                </p:nvSpPr>
                <p:spPr>
                  <a:xfrm>
                    <a:off x="102706" y="4414804"/>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29" name="Isosceles Triangle 28">
                    <a:extLst>
                      <a:ext uri="{FF2B5EF4-FFF2-40B4-BE49-F238E27FC236}">
                        <a16:creationId xmlns:a16="http://schemas.microsoft.com/office/drawing/2014/main" id="{2C6EEFCF-AA4B-26C3-6FEA-8A72B21D0331}"/>
                      </a:ext>
                    </a:extLst>
                  </p:cNvPr>
                  <p:cNvSpPr>
                    <a:spLocks noRot="1" noChangeAspect="1" noMove="1" noResize="1" noEditPoints="1" noAdjustHandles="1" noChangeArrowheads="1" noChangeShapeType="1" noTextEdit="1"/>
                  </p:cNvSpPr>
                  <p:nvPr/>
                </p:nvSpPr>
                <p:spPr>
                  <a:xfrm>
                    <a:off x="102706" y="4414804"/>
                    <a:ext cx="1084977" cy="1204653"/>
                  </a:xfrm>
                  <a:prstGeom prst="triangle">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3E8AEFFC-12AF-15B0-9237-C246A2F96640}"/>
                      </a:ext>
                    </a:extLst>
                  </p:cNvPr>
                  <p:cNvSpPr/>
                  <p:nvPr/>
                </p:nvSpPr>
                <p:spPr>
                  <a:xfrm>
                    <a:off x="2169594" y="4149747"/>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30" name="Oval 29">
                    <a:extLst>
                      <a:ext uri="{FF2B5EF4-FFF2-40B4-BE49-F238E27FC236}">
                        <a16:creationId xmlns:a16="http://schemas.microsoft.com/office/drawing/2014/main" id="{1579D4BE-258A-C182-9117-C65813326EE0}"/>
                      </a:ext>
                    </a:extLst>
                  </p:cNvPr>
                  <p:cNvSpPr>
                    <a:spLocks noRot="1" noChangeAspect="1" noMove="1" noResize="1" noEditPoints="1" noAdjustHandles="1" noChangeArrowheads="1" noChangeShapeType="1" noTextEdit="1"/>
                  </p:cNvSpPr>
                  <p:nvPr/>
                </p:nvSpPr>
                <p:spPr>
                  <a:xfrm>
                    <a:off x="2169594" y="4149747"/>
                    <a:ext cx="612511" cy="612511"/>
                  </a:xfrm>
                  <a:prstGeom prst="ellipse">
                    <a:avLst/>
                  </a:prstGeom>
                  <a:blipFill>
                    <a:blip r:embed="rId6"/>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Isosceles Triangle 15">
                    <a:extLst>
                      <a:ext uri="{FF2B5EF4-FFF2-40B4-BE49-F238E27FC236}">
                        <a16:creationId xmlns:a16="http://schemas.microsoft.com/office/drawing/2014/main" id="{2670B732-FF52-6F0D-C2A2-BBEA06A557E3}"/>
                      </a:ext>
                    </a:extLst>
                  </p:cNvPr>
                  <p:cNvSpPr/>
                  <p:nvPr/>
                </p:nvSpPr>
                <p:spPr>
                  <a:xfrm>
                    <a:off x="917557" y="5484196"/>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31" name="Isosceles Triangle 30">
                    <a:extLst>
                      <a:ext uri="{FF2B5EF4-FFF2-40B4-BE49-F238E27FC236}">
                        <a16:creationId xmlns:a16="http://schemas.microsoft.com/office/drawing/2014/main" id="{8F2EF0F1-26EC-4612-40DA-D1BBDC59014C}"/>
                      </a:ext>
                    </a:extLst>
                  </p:cNvPr>
                  <p:cNvSpPr>
                    <a:spLocks noRot="1" noChangeAspect="1" noMove="1" noResize="1" noEditPoints="1" noAdjustHandles="1" noChangeArrowheads="1" noChangeShapeType="1" noTextEdit="1"/>
                  </p:cNvSpPr>
                  <p:nvPr/>
                </p:nvSpPr>
                <p:spPr>
                  <a:xfrm>
                    <a:off x="917557" y="5484196"/>
                    <a:ext cx="869999" cy="653951"/>
                  </a:xfrm>
                  <a:prstGeom prst="triangl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Isosceles Triangle 16">
                    <a:extLst>
                      <a:ext uri="{FF2B5EF4-FFF2-40B4-BE49-F238E27FC236}">
                        <a16:creationId xmlns:a16="http://schemas.microsoft.com/office/drawing/2014/main" id="{CE049144-C8F2-EACE-56A7-0DD4865B9BD2}"/>
                      </a:ext>
                    </a:extLst>
                  </p:cNvPr>
                  <p:cNvSpPr/>
                  <p:nvPr/>
                </p:nvSpPr>
                <p:spPr>
                  <a:xfrm>
                    <a:off x="2720210" y="4904914"/>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32" name="Isosceles Triangle 31">
                    <a:extLst>
                      <a:ext uri="{FF2B5EF4-FFF2-40B4-BE49-F238E27FC236}">
                        <a16:creationId xmlns:a16="http://schemas.microsoft.com/office/drawing/2014/main" id="{8D5DB45B-533B-E849-8A47-BE24445D59B1}"/>
                      </a:ext>
                    </a:extLst>
                  </p:cNvPr>
                  <p:cNvSpPr>
                    <a:spLocks noRot="1" noChangeAspect="1" noMove="1" noResize="1" noEditPoints="1" noAdjustHandles="1" noChangeArrowheads="1" noChangeShapeType="1" noTextEdit="1"/>
                  </p:cNvSpPr>
                  <p:nvPr/>
                </p:nvSpPr>
                <p:spPr>
                  <a:xfrm>
                    <a:off x="2720210" y="4904914"/>
                    <a:ext cx="1075751" cy="1237660"/>
                  </a:xfrm>
                  <a:prstGeom prst="triangle">
                    <a:avLst/>
                  </a:prstGeom>
                  <a:blipFill>
                    <a:blip r:embed="rId8"/>
                    <a:stretch>
                      <a:fillRect/>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8C3092DE-5487-2CC7-E2A1-A79E38EE3DC8}"/>
                  </a:ext>
                </a:extLst>
              </p:cNvPr>
              <p:cNvCxnSpPr>
                <a:cxnSpLocks/>
                <a:stCxn id="12" idx="3"/>
                <a:endCxn id="14" idx="0"/>
              </p:cNvCxnSpPr>
              <p:nvPr/>
            </p:nvCxnSpPr>
            <p:spPr>
              <a:xfrm flipH="1">
                <a:off x="645195" y="4019470"/>
                <a:ext cx="895325" cy="3953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481502-EE7F-283A-20D9-F33A8C092AA2}"/>
                  </a:ext>
                </a:extLst>
              </p:cNvPr>
              <p:cNvCxnSpPr>
                <a:cxnSpLocks/>
                <a:stCxn id="15" idx="3"/>
                <a:endCxn id="42" idx="7"/>
              </p:cNvCxnSpPr>
              <p:nvPr/>
            </p:nvCxnSpPr>
            <p:spPr>
              <a:xfrm flipH="1">
                <a:off x="1977051" y="4672558"/>
                <a:ext cx="282243" cy="1708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6AC9763-5002-5C52-106A-346D027C8396}"/>
                  </a:ext>
                </a:extLst>
              </p:cNvPr>
              <p:cNvCxnSpPr>
                <a:cxnSpLocks/>
                <a:stCxn id="15" idx="1"/>
                <a:endCxn id="12" idx="5"/>
              </p:cNvCxnSpPr>
              <p:nvPr/>
            </p:nvCxnSpPr>
            <p:spPr>
              <a:xfrm flipH="1" flipV="1">
                <a:off x="1973631" y="4019470"/>
                <a:ext cx="285663" cy="219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DEFC15-2756-BFFF-CE1C-FB69943555C4}"/>
                  </a:ext>
                </a:extLst>
              </p:cNvPr>
              <p:cNvCxnSpPr>
                <a:cxnSpLocks/>
                <a:stCxn id="17" idx="0"/>
                <a:endCxn id="15" idx="5"/>
              </p:cNvCxnSpPr>
              <p:nvPr/>
            </p:nvCxnSpPr>
            <p:spPr>
              <a:xfrm flipH="1" flipV="1">
                <a:off x="2692405" y="4672558"/>
                <a:ext cx="565681" cy="232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F5703514-9368-6575-016E-6DB77389C657}"/>
                      </a:ext>
                    </a:extLst>
                  </p:cNvPr>
                  <p:cNvSpPr txBox="1"/>
                  <p:nvPr/>
                </p:nvSpPr>
                <p:spPr>
                  <a:xfrm>
                    <a:off x="352905" y="4252409"/>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08E86B79-6E30-B984-DD39-77F1EE734F0F}"/>
                      </a:ext>
                    </a:extLst>
                  </p:cNvPr>
                  <p:cNvSpPr txBox="1">
                    <a:spLocks noRot="1" noChangeAspect="1" noMove="1" noResize="1" noEditPoints="1" noAdjustHandles="1" noChangeArrowheads="1" noChangeShapeType="1" noTextEdit="1"/>
                  </p:cNvSpPr>
                  <p:nvPr/>
                </p:nvSpPr>
                <p:spPr>
                  <a:xfrm>
                    <a:off x="352905" y="4252409"/>
                    <a:ext cx="369781"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A6F724B-01FE-AE69-5F2D-504031488C86}"/>
                      </a:ext>
                    </a:extLst>
                  </p:cNvPr>
                  <p:cNvSpPr txBox="1"/>
                  <p:nvPr/>
                </p:nvSpPr>
                <p:spPr>
                  <a:xfrm>
                    <a:off x="957078" y="454819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4BD37377-9D4D-8D7C-8200-32A6160CCCFF}"/>
                      </a:ext>
                    </a:extLst>
                  </p:cNvPr>
                  <p:cNvSpPr txBox="1">
                    <a:spLocks noRot="1" noChangeAspect="1" noMove="1" noResize="1" noEditPoints="1" noAdjustHandles="1" noChangeArrowheads="1" noChangeShapeType="1" noTextEdit="1"/>
                  </p:cNvSpPr>
                  <p:nvPr/>
                </p:nvSpPr>
                <p:spPr>
                  <a:xfrm>
                    <a:off x="957078" y="4548191"/>
                    <a:ext cx="773738"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308EED08-F7EA-5E17-375E-B514A97C095B}"/>
                      </a:ext>
                    </a:extLst>
                  </p:cNvPr>
                  <p:cNvSpPr txBox="1"/>
                  <p:nvPr/>
                </p:nvSpPr>
                <p:spPr>
                  <a:xfrm>
                    <a:off x="1525171" y="4121093"/>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5" name="TextBox 24">
                    <a:extLst>
                      <a:ext uri="{FF2B5EF4-FFF2-40B4-BE49-F238E27FC236}">
                        <a16:creationId xmlns:a16="http://schemas.microsoft.com/office/drawing/2014/main" id="{0508C7D2-E38C-7EE4-73DC-299152A31917}"/>
                      </a:ext>
                    </a:extLst>
                  </p:cNvPr>
                  <p:cNvSpPr txBox="1">
                    <a:spLocks noRot="1" noChangeAspect="1" noMove="1" noResize="1" noEditPoints="1" noAdjustHandles="1" noChangeArrowheads="1" noChangeShapeType="1" noTextEdit="1"/>
                  </p:cNvSpPr>
                  <p:nvPr/>
                </p:nvSpPr>
                <p:spPr>
                  <a:xfrm>
                    <a:off x="1525171" y="4121093"/>
                    <a:ext cx="773738"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604535B-B936-41E4-1933-B1B59259F743}"/>
                      </a:ext>
                    </a:extLst>
                  </p:cNvPr>
                  <p:cNvSpPr txBox="1"/>
                  <p:nvPr/>
                </p:nvSpPr>
                <p:spPr>
                  <a:xfrm>
                    <a:off x="769980" y="3592372"/>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26" name="TextBox 25">
                    <a:extLst>
                      <a:ext uri="{FF2B5EF4-FFF2-40B4-BE49-F238E27FC236}">
                        <a16:creationId xmlns:a16="http://schemas.microsoft.com/office/drawing/2014/main" id="{9AB902FA-69DB-0439-2D99-AA29699CC6B3}"/>
                      </a:ext>
                    </a:extLst>
                  </p:cNvPr>
                  <p:cNvSpPr txBox="1">
                    <a:spLocks noRot="1" noChangeAspect="1" noMove="1" noResize="1" noEditPoints="1" noAdjustHandles="1" noChangeArrowheads="1" noChangeShapeType="1" noTextEdit="1"/>
                  </p:cNvSpPr>
                  <p:nvPr/>
                </p:nvSpPr>
                <p:spPr>
                  <a:xfrm>
                    <a:off x="769980" y="3592372"/>
                    <a:ext cx="773738"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5A6DC1B-DBC9-712D-9429-7F840FC8ADD5}"/>
                      </a:ext>
                    </a:extLst>
                  </p:cNvPr>
                  <p:cNvSpPr txBox="1"/>
                  <p:nvPr/>
                </p:nvSpPr>
                <p:spPr>
                  <a:xfrm>
                    <a:off x="2910336" y="4786812"/>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7" name="TextBox 26">
                    <a:extLst>
                      <a:ext uri="{FF2B5EF4-FFF2-40B4-BE49-F238E27FC236}">
                        <a16:creationId xmlns:a16="http://schemas.microsoft.com/office/drawing/2014/main" id="{D98147D4-25AB-AB4E-74C3-62B623CA8EBB}"/>
                      </a:ext>
                    </a:extLst>
                  </p:cNvPr>
                  <p:cNvSpPr txBox="1">
                    <a:spLocks noRot="1" noChangeAspect="1" noMove="1" noResize="1" noEditPoints="1" noAdjustHandles="1" noChangeArrowheads="1" noChangeShapeType="1" noTextEdit="1"/>
                  </p:cNvSpPr>
                  <p:nvPr/>
                </p:nvSpPr>
                <p:spPr>
                  <a:xfrm>
                    <a:off x="2910336" y="4786812"/>
                    <a:ext cx="369781"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84CE4032-F121-F7BF-3D0E-3EC89AA56125}"/>
                      </a:ext>
                    </a:extLst>
                  </p:cNvPr>
                  <p:cNvSpPr/>
                  <p:nvPr/>
                </p:nvSpPr>
                <p:spPr>
                  <a:xfrm>
                    <a:off x="1454240" y="475371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59" name="Oval 58">
                    <a:extLst>
                      <a:ext uri="{FF2B5EF4-FFF2-40B4-BE49-F238E27FC236}">
                        <a16:creationId xmlns:a16="http://schemas.microsoft.com/office/drawing/2014/main" id="{49C7BA64-67D6-292B-6912-550CBC90A422}"/>
                      </a:ext>
                    </a:extLst>
                  </p:cNvPr>
                  <p:cNvSpPr>
                    <a:spLocks noRot="1" noChangeAspect="1" noMove="1" noResize="1" noEditPoints="1" noAdjustHandles="1" noChangeArrowheads="1" noChangeShapeType="1" noTextEdit="1"/>
                  </p:cNvSpPr>
                  <p:nvPr/>
                </p:nvSpPr>
                <p:spPr>
                  <a:xfrm>
                    <a:off x="1454240" y="4753713"/>
                    <a:ext cx="612511" cy="612511"/>
                  </a:xfrm>
                  <a:prstGeom prst="ellipse">
                    <a:avLst/>
                  </a:prstGeom>
                  <a:blipFill>
                    <a:blip r:embed="rId1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Isosceles Triangle 42">
                    <a:extLst>
                      <a:ext uri="{FF2B5EF4-FFF2-40B4-BE49-F238E27FC236}">
                        <a16:creationId xmlns:a16="http://schemas.microsoft.com/office/drawing/2014/main" id="{1C7281E3-7A93-4281-9164-656F0D37481F}"/>
                      </a:ext>
                    </a:extLst>
                  </p:cNvPr>
                  <p:cNvSpPr/>
                  <p:nvPr/>
                </p:nvSpPr>
                <p:spPr>
                  <a:xfrm>
                    <a:off x="1792568" y="5484196"/>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63" name="Isosceles Triangle 62">
                    <a:extLst>
                      <a:ext uri="{FF2B5EF4-FFF2-40B4-BE49-F238E27FC236}">
                        <a16:creationId xmlns:a16="http://schemas.microsoft.com/office/drawing/2014/main" id="{FF39DA8C-B895-101C-CF55-99795016CCBA}"/>
                      </a:ext>
                    </a:extLst>
                  </p:cNvPr>
                  <p:cNvSpPr>
                    <a:spLocks noRot="1" noChangeAspect="1" noMove="1" noResize="1" noEditPoints="1" noAdjustHandles="1" noChangeArrowheads="1" noChangeShapeType="1" noTextEdit="1"/>
                  </p:cNvSpPr>
                  <p:nvPr/>
                </p:nvSpPr>
                <p:spPr>
                  <a:xfrm>
                    <a:off x="1792568" y="5484196"/>
                    <a:ext cx="869999" cy="653951"/>
                  </a:xfrm>
                  <a:prstGeom prst="triangle">
                    <a:avLst/>
                  </a:prstGeom>
                  <a:blipFill>
                    <a:blip r:embed="rId15"/>
                    <a:stretch>
                      <a:fillRect b="-4545"/>
                    </a:stretch>
                  </a:blipFill>
                </p:spPr>
                <p:txBody>
                  <a:bodyPr/>
                  <a:lstStyle/>
                  <a:p>
                    <a:r>
                      <a:rPr lang="en-US">
                        <a:noFill/>
                      </a:rPr>
                      <a:t> </a:t>
                    </a:r>
                  </a:p>
                </p:txBody>
              </p:sp>
            </mc:Fallback>
          </mc:AlternateContent>
          <p:cxnSp>
            <p:nvCxnSpPr>
              <p:cNvPr id="44" name="Straight Connector 43">
                <a:extLst>
                  <a:ext uri="{FF2B5EF4-FFF2-40B4-BE49-F238E27FC236}">
                    <a16:creationId xmlns:a16="http://schemas.microsoft.com/office/drawing/2014/main" id="{E25DE91E-D02E-6A67-0EB9-FD55E9BA940D}"/>
                  </a:ext>
                </a:extLst>
              </p:cNvPr>
              <p:cNvCxnSpPr>
                <a:cxnSpLocks/>
                <a:stCxn id="42" idx="3"/>
                <a:endCxn id="16" idx="0"/>
              </p:cNvCxnSpPr>
              <p:nvPr/>
            </p:nvCxnSpPr>
            <p:spPr>
              <a:xfrm flipH="1">
                <a:off x="1352557" y="5276524"/>
                <a:ext cx="191383"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AFA3E58-06F4-1542-4F10-0417977CD680}"/>
                  </a:ext>
                </a:extLst>
              </p:cNvPr>
              <p:cNvCxnSpPr>
                <a:cxnSpLocks/>
                <a:stCxn id="42" idx="5"/>
                <a:endCxn id="43" idx="0"/>
              </p:cNvCxnSpPr>
              <p:nvPr/>
            </p:nvCxnSpPr>
            <p:spPr>
              <a:xfrm>
                <a:off x="1977051" y="5276524"/>
                <a:ext cx="250517" cy="207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Oval 45">
                    <a:extLst>
                      <a:ext uri="{FF2B5EF4-FFF2-40B4-BE49-F238E27FC236}">
                        <a16:creationId xmlns:a16="http://schemas.microsoft.com/office/drawing/2014/main" id="{4BEA9641-B439-6EFA-0ACD-8B9764EBF503}"/>
                      </a:ext>
                    </a:extLst>
                  </p:cNvPr>
                  <p:cNvSpPr/>
                  <p:nvPr/>
                </p:nvSpPr>
                <p:spPr>
                  <a:xfrm>
                    <a:off x="1124643" y="6266604"/>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0" name="Oval 69">
                    <a:extLst>
                      <a:ext uri="{FF2B5EF4-FFF2-40B4-BE49-F238E27FC236}">
                        <a16:creationId xmlns:a16="http://schemas.microsoft.com/office/drawing/2014/main" id="{04B02F9E-1880-E493-E071-FE1CA912DC8E}"/>
                      </a:ext>
                    </a:extLst>
                  </p:cNvPr>
                  <p:cNvSpPr>
                    <a:spLocks noRot="1" noChangeAspect="1" noMove="1" noResize="1" noEditPoints="1" noAdjustHandles="1" noChangeArrowheads="1" noChangeShapeType="1" noTextEdit="1"/>
                  </p:cNvSpPr>
                  <p:nvPr/>
                </p:nvSpPr>
                <p:spPr>
                  <a:xfrm>
                    <a:off x="1124643" y="6266604"/>
                    <a:ext cx="476146" cy="476146"/>
                  </a:xfrm>
                  <a:prstGeom prst="ellipse">
                    <a:avLst/>
                  </a:prstGeom>
                  <a:blipFill>
                    <a:blip r:embed="rId1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47" name="Straight Connector 46">
                <a:extLst>
                  <a:ext uri="{FF2B5EF4-FFF2-40B4-BE49-F238E27FC236}">
                    <a16:creationId xmlns:a16="http://schemas.microsoft.com/office/drawing/2014/main" id="{72DDDA97-C861-317F-C89F-6A8CCACE797F}"/>
                  </a:ext>
                </a:extLst>
              </p:cNvPr>
              <p:cNvCxnSpPr>
                <a:cxnSpLocks/>
                <a:stCxn id="46" idx="0"/>
                <a:endCxn id="16" idx="3"/>
              </p:cNvCxnSpPr>
              <p:nvPr/>
            </p:nvCxnSpPr>
            <p:spPr>
              <a:xfrm flipH="1" flipV="1">
                <a:off x="1352557" y="6138147"/>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CD5DFD28-B993-BB03-197B-1B143AD2950A}"/>
                      </a:ext>
                    </a:extLst>
                  </p:cNvPr>
                  <p:cNvSpPr/>
                  <p:nvPr/>
                </p:nvSpPr>
                <p:spPr>
                  <a:xfrm>
                    <a:off x="1984684" y="6269144"/>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76" name="Oval 75">
                    <a:extLst>
                      <a:ext uri="{FF2B5EF4-FFF2-40B4-BE49-F238E27FC236}">
                        <a16:creationId xmlns:a16="http://schemas.microsoft.com/office/drawing/2014/main" id="{44650BE5-1644-C668-066D-2B3D2096D59C}"/>
                      </a:ext>
                    </a:extLst>
                  </p:cNvPr>
                  <p:cNvSpPr>
                    <a:spLocks noRot="1" noChangeAspect="1" noMove="1" noResize="1" noEditPoints="1" noAdjustHandles="1" noChangeArrowheads="1" noChangeShapeType="1" noTextEdit="1"/>
                  </p:cNvSpPr>
                  <p:nvPr/>
                </p:nvSpPr>
                <p:spPr>
                  <a:xfrm>
                    <a:off x="1984684" y="6269144"/>
                    <a:ext cx="476146" cy="476146"/>
                  </a:xfrm>
                  <a:prstGeom prst="ellipse">
                    <a:avLst/>
                  </a:prstGeom>
                  <a:blipFill>
                    <a:blip r:embed="rId17"/>
                    <a:stretch>
                      <a:fillRect/>
                    </a:stretch>
                  </a:blipFill>
                  <a:ln>
                    <a:solidFill>
                      <a:schemeClr val="bg1">
                        <a:lumMod val="50000"/>
                      </a:schemeClr>
                    </a:solidFill>
                    <a:prstDash val="dash"/>
                  </a:ln>
                </p:spPr>
                <p:txBody>
                  <a:bodyPr/>
                  <a:lstStyle/>
                  <a:p>
                    <a:r>
                      <a:rPr lang="en-US">
                        <a:noFill/>
                      </a:rPr>
                      <a:t> </a:t>
                    </a:r>
                  </a:p>
                </p:txBody>
              </p:sp>
            </mc:Fallback>
          </mc:AlternateContent>
          <p:cxnSp>
            <p:nvCxnSpPr>
              <p:cNvPr id="49" name="Straight Connector 48">
                <a:extLst>
                  <a:ext uri="{FF2B5EF4-FFF2-40B4-BE49-F238E27FC236}">
                    <a16:creationId xmlns:a16="http://schemas.microsoft.com/office/drawing/2014/main" id="{D3565928-1D26-B7A7-D800-1B61A384A464}"/>
                  </a:ext>
                </a:extLst>
              </p:cNvPr>
              <p:cNvCxnSpPr>
                <a:cxnSpLocks/>
                <a:stCxn id="48" idx="0"/>
                <a:endCxn id="43" idx="3"/>
              </p:cNvCxnSpPr>
              <p:nvPr/>
            </p:nvCxnSpPr>
            <p:spPr>
              <a:xfrm flipV="1">
                <a:off x="2222757" y="6138147"/>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E105E93B-42EE-AD8A-988C-6C0F0D34A7F7}"/>
                </a:ext>
              </a:extLst>
            </p:cNvPr>
            <p:cNvCxnSpPr>
              <a:cxnSpLocks/>
              <a:stCxn id="12" idx="0"/>
            </p:cNvCxnSpPr>
            <p:nvPr/>
          </p:nvCxnSpPr>
          <p:spPr>
            <a:xfrm flipV="1">
              <a:off x="1757076" y="3429000"/>
              <a:ext cx="0" cy="17102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 name="Arrow: Right 2" descr="Because the portion of the tree that is too tall is the subtree rooted at the node c (the right-keft grandchild of the problem node), we first perform a right rotation on the node b (the right child of the problem node, c is its left child). ">
                <a:extLst>
                  <a:ext uri="{FF2B5EF4-FFF2-40B4-BE49-F238E27FC236}">
                    <a16:creationId xmlns:a16="http://schemas.microsoft.com/office/drawing/2014/main" id="{D7A589BF-29A9-2893-87AB-8FE0D73A7996}"/>
                  </a:ext>
                </a:extLst>
              </p:cNvPr>
              <p:cNvSpPr/>
              <p:nvPr/>
            </p:nvSpPr>
            <p:spPr>
              <a:xfrm>
                <a:off x="3025687" y="3847041"/>
                <a:ext cx="1213048"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Right at </a:t>
                </a:r>
                <a14:m>
                  <m:oMath xmlns:m="http://schemas.openxmlformats.org/officeDocument/2006/math">
                    <m:r>
                      <a:rPr lang="en-US" sz="1400" b="0" i="1" smtClean="0">
                        <a:latin typeface="Cambria Math" panose="02040503050406030204" pitchFamily="18" charset="0"/>
                      </a:rPr>
                      <m:t>𝑏</m:t>
                    </m:r>
                  </m:oMath>
                </a14:m>
                <a:endParaRPr lang="en-US" sz="1400" dirty="0"/>
              </a:p>
            </p:txBody>
          </p:sp>
        </mc:Choice>
        <mc:Fallback xmlns="">
          <p:sp>
            <p:nvSpPr>
              <p:cNvPr id="3" name="Arrow: Right 2" descr="Because the portion of the tree that is too tall is the subtree rooted at the node c (the right-keft grandchild of the problem node), we first perform a right rotation on the node b (the right child of the problem node, c is its left child). ">
                <a:extLst>
                  <a:ext uri="{FF2B5EF4-FFF2-40B4-BE49-F238E27FC236}">
                    <a16:creationId xmlns:a16="http://schemas.microsoft.com/office/drawing/2014/main" id="{D7A589BF-29A9-2893-87AB-8FE0D73A7996}"/>
                  </a:ext>
                </a:extLst>
              </p:cNvPr>
              <p:cNvSpPr>
                <a:spLocks noRot="1" noChangeAspect="1" noMove="1" noResize="1" noEditPoints="1" noAdjustHandles="1" noChangeArrowheads="1" noChangeShapeType="1" noTextEdit="1"/>
              </p:cNvSpPr>
              <p:nvPr/>
            </p:nvSpPr>
            <p:spPr>
              <a:xfrm>
                <a:off x="3025687" y="3847041"/>
                <a:ext cx="1213048" cy="1105505"/>
              </a:xfrm>
              <a:prstGeom prst="rightArrow">
                <a:avLst/>
              </a:prstGeom>
              <a:blipFill>
                <a:blip r:embed="rId18"/>
                <a:stretch>
                  <a:fillRect/>
                </a:stretch>
              </a:blipFill>
            </p:spPr>
            <p:txBody>
              <a:bodyPr/>
              <a:lstStyle/>
              <a:p>
                <a:r>
                  <a:rPr lang="en-US">
                    <a:noFill/>
                  </a:rPr>
                  <a:t> </a:t>
                </a:r>
              </a:p>
            </p:txBody>
          </p:sp>
        </mc:Fallback>
      </mc:AlternateContent>
      <p:grpSp>
        <p:nvGrpSpPr>
          <p:cNvPr id="50" name="Group 49" descr="An illustration of a right-left rotation. This is an intermediate stage.&#10;&#10;After the right rotation, c (previously the left child of b) becomes the new right child of a, b (previously the right child of a) becomes the right child of c, and the subtree y (previously the right subtree of c) becomes the left subtree of b.&#10;&#10;The overall effect of the rotation is that we lifted up the node c along with its left subtree (x) while lowering the node b along with its right subtree (z). The right subtree of c (y) becomes the left subtree of b, and its depth in the tree remains unchanged.&#10;&#10;At this point the tree is still not balanced, and the problem node is still 9, but its now in a shape that can be fixed with a right rotation.">
            <a:extLst>
              <a:ext uri="{FF2B5EF4-FFF2-40B4-BE49-F238E27FC236}">
                <a16:creationId xmlns:a16="http://schemas.microsoft.com/office/drawing/2014/main" id="{DC589154-2163-C04D-CF11-5B75294B2A46}"/>
              </a:ext>
            </a:extLst>
          </p:cNvPr>
          <p:cNvGrpSpPr/>
          <p:nvPr/>
        </p:nvGrpSpPr>
        <p:grpSpPr>
          <a:xfrm>
            <a:off x="4114944" y="3514512"/>
            <a:ext cx="3755568" cy="3312333"/>
            <a:chOff x="4114944" y="3514512"/>
            <a:chExt cx="3755568" cy="3312333"/>
          </a:xfrm>
        </p:grpSpPr>
        <p:grpSp>
          <p:nvGrpSpPr>
            <p:cNvPr id="52" name="Group 51">
              <a:extLst>
                <a:ext uri="{FF2B5EF4-FFF2-40B4-BE49-F238E27FC236}">
                  <a16:creationId xmlns:a16="http://schemas.microsoft.com/office/drawing/2014/main" id="{B75CDE62-340B-053F-5E74-5CA1BCF7393D}"/>
                </a:ext>
              </a:extLst>
            </p:cNvPr>
            <p:cNvGrpSpPr/>
            <p:nvPr/>
          </p:nvGrpSpPr>
          <p:grpSpPr>
            <a:xfrm>
              <a:off x="4114944" y="3686369"/>
              <a:ext cx="3755568" cy="3140476"/>
              <a:chOff x="4183702" y="3614836"/>
              <a:chExt cx="3755568" cy="3140476"/>
            </a:xfrm>
          </p:grpSpPr>
          <mc:AlternateContent xmlns:mc="http://schemas.openxmlformats.org/markup-compatibility/2006" xmlns:a14="http://schemas.microsoft.com/office/drawing/2010/main">
            <mc:Choice Requires="a14">
              <p:sp>
                <p:nvSpPr>
                  <p:cNvPr id="54" name="Oval 53">
                    <a:extLst>
                      <a:ext uri="{FF2B5EF4-FFF2-40B4-BE49-F238E27FC236}">
                        <a16:creationId xmlns:a16="http://schemas.microsoft.com/office/drawing/2014/main" id="{1B5F262E-3224-ACFB-0729-8101FA0CB6EB}"/>
                      </a:ext>
                    </a:extLst>
                  </p:cNvPr>
                  <p:cNvSpPr/>
                  <p:nvPr/>
                </p:nvSpPr>
                <p:spPr>
                  <a:xfrm>
                    <a:off x="5199860" y="3614836"/>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dirty="0"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35" name="Oval 134">
                    <a:extLst>
                      <a:ext uri="{FF2B5EF4-FFF2-40B4-BE49-F238E27FC236}">
                        <a16:creationId xmlns:a16="http://schemas.microsoft.com/office/drawing/2014/main" id="{8F809D24-0EA0-AD2C-8CCB-3BC5F24F7F26}"/>
                      </a:ext>
                    </a:extLst>
                  </p:cNvPr>
                  <p:cNvSpPr>
                    <a:spLocks noRot="1" noChangeAspect="1" noMove="1" noResize="1" noEditPoints="1" noAdjustHandles="1" noChangeArrowheads="1" noChangeShapeType="1" noTextEdit="1"/>
                  </p:cNvSpPr>
                  <p:nvPr/>
                </p:nvSpPr>
                <p:spPr>
                  <a:xfrm>
                    <a:off x="5199860" y="3614836"/>
                    <a:ext cx="612511" cy="612511"/>
                  </a:xfrm>
                  <a:prstGeom prst="ellipse">
                    <a:avLst/>
                  </a:prstGeom>
                  <a:blipFill>
                    <a:blip r:embed="rId33"/>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Isosceles Triangle 54">
                    <a:extLst>
                      <a:ext uri="{FF2B5EF4-FFF2-40B4-BE49-F238E27FC236}">
                        <a16:creationId xmlns:a16="http://schemas.microsoft.com/office/drawing/2014/main" id="{B4E17877-8BB2-1C2C-66AE-31F88B184B17}"/>
                      </a:ext>
                    </a:extLst>
                  </p:cNvPr>
                  <p:cNvSpPr/>
                  <p:nvPr/>
                </p:nvSpPr>
                <p:spPr>
                  <a:xfrm>
                    <a:off x="4183702" y="4289248"/>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36" name="Isosceles Triangle 135">
                    <a:extLst>
                      <a:ext uri="{FF2B5EF4-FFF2-40B4-BE49-F238E27FC236}">
                        <a16:creationId xmlns:a16="http://schemas.microsoft.com/office/drawing/2014/main" id="{35B1F3D4-194F-7932-CA70-04F0AC1A5EC5}"/>
                      </a:ext>
                    </a:extLst>
                  </p:cNvPr>
                  <p:cNvSpPr>
                    <a:spLocks noRot="1" noChangeAspect="1" noMove="1" noResize="1" noEditPoints="1" noAdjustHandles="1" noChangeArrowheads="1" noChangeShapeType="1" noTextEdit="1"/>
                  </p:cNvSpPr>
                  <p:nvPr/>
                </p:nvSpPr>
                <p:spPr>
                  <a:xfrm>
                    <a:off x="4183702" y="4289248"/>
                    <a:ext cx="1084977" cy="1204653"/>
                  </a:xfrm>
                  <a:prstGeom prst="triangle">
                    <a:avLst/>
                  </a:prstGeom>
                  <a:blipFill>
                    <a:blip r:embed="rId3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Oval 55">
                    <a:extLst>
                      <a:ext uri="{FF2B5EF4-FFF2-40B4-BE49-F238E27FC236}">
                        <a16:creationId xmlns:a16="http://schemas.microsoft.com/office/drawing/2014/main" id="{51E9BAE0-55AB-B20C-9644-53B42EDB50FE}"/>
                      </a:ext>
                    </a:extLst>
                  </p:cNvPr>
                  <p:cNvSpPr/>
                  <p:nvPr/>
                </p:nvSpPr>
                <p:spPr>
                  <a:xfrm>
                    <a:off x="6102674" y="411129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37" name="Oval 136">
                    <a:extLst>
                      <a:ext uri="{FF2B5EF4-FFF2-40B4-BE49-F238E27FC236}">
                        <a16:creationId xmlns:a16="http://schemas.microsoft.com/office/drawing/2014/main" id="{6E235EB5-4F7E-74E6-B4C2-3E1AE8911C19}"/>
                      </a:ext>
                    </a:extLst>
                  </p:cNvPr>
                  <p:cNvSpPr>
                    <a:spLocks noRot="1" noChangeAspect="1" noMove="1" noResize="1" noEditPoints="1" noAdjustHandles="1" noChangeArrowheads="1" noChangeShapeType="1" noTextEdit="1"/>
                  </p:cNvSpPr>
                  <p:nvPr/>
                </p:nvSpPr>
                <p:spPr>
                  <a:xfrm>
                    <a:off x="6102674" y="4111293"/>
                    <a:ext cx="612511" cy="612511"/>
                  </a:xfrm>
                  <a:prstGeom prst="ellipse">
                    <a:avLst/>
                  </a:prstGeom>
                  <a:blipFill>
                    <a:blip r:embed="rId3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Isosceles Triangle 57">
                    <a:extLst>
                      <a:ext uri="{FF2B5EF4-FFF2-40B4-BE49-F238E27FC236}">
                        <a16:creationId xmlns:a16="http://schemas.microsoft.com/office/drawing/2014/main" id="{7AE4E4A4-3919-9DBA-D0BE-3560BD8125F0}"/>
                      </a:ext>
                    </a:extLst>
                  </p:cNvPr>
                  <p:cNvSpPr/>
                  <p:nvPr/>
                </p:nvSpPr>
                <p:spPr>
                  <a:xfrm>
                    <a:off x="6863519" y="5486122"/>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139" name="Isosceles Triangle 138">
                    <a:extLst>
                      <a:ext uri="{FF2B5EF4-FFF2-40B4-BE49-F238E27FC236}">
                        <a16:creationId xmlns:a16="http://schemas.microsoft.com/office/drawing/2014/main" id="{9D516006-D536-C9F5-D25D-D09AD7CBA374}"/>
                      </a:ext>
                    </a:extLst>
                  </p:cNvPr>
                  <p:cNvSpPr>
                    <a:spLocks noRot="1" noChangeAspect="1" noMove="1" noResize="1" noEditPoints="1" noAdjustHandles="1" noChangeArrowheads="1" noChangeShapeType="1" noTextEdit="1"/>
                  </p:cNvSpPr>
                  <p:nvPr/>
                </p:nvSpPr>
                <p:spPr>
                  <a:xfrm>
                    <a:off x="6863519" y="5486122"/>
                    <a:ext cx="1075751" cy="1237660"/>
                  </a:xfrm>
                  <a:prstGeom prst="triangle">
                    <a:avLst/>
                  </a:prstGeom>
                  <a:blipFill>
                    <a:blip r:embed="rId36"/>
                    <a:stretch>
                      <a:fillRect/>
                    </a:stretch>
                  </a:blipFill>
                </p:spPr>
                <p:txBody>
                  <a:bodyPr/>
                  <a:lstStyle/>
                  <a:p>
                    <a:r>
                      <a:rPr lang="en-US">
                        <a:noFill/>
                      </a:rPr>
                      <a:t> </a:t>
                    </a:r>
                  </a:p>
                </p:txBody>
              </p:sp>
            </mc:Fallback>
          </mc:AlternateContent>
          <p:cxnSp>
            <p:nvCxnSpPr>
              <p:cNvPr id="60" name="Straight Connector 59">
                <a:extLst>
                  <a:ext uri="{FF2B5EF4-FFF2-40B4-BE49-F238E27FC236}">
                    <a16:creationId xmlns:a16="http://schemas.microsoft.com/office/drawing/2014/main" id="{D136148D-4B0A-6C03-A763-3B65BB3BB059}"/>
                  </a:ext>
                </a:extLst>
              </p:cNvPr>
              <p:cNvCxnSpPr>
                <a:cxnSpLocks/>
                <a:stCxn id="56" idx="5"/>
                <a:endCxn id="79" idx="1"/>
              </p:cNvCxnSpPr>
              <p:nvPr/>
            </p:nvCxnSpPr>
            <p:spPr>
              <a:xfrm>
                <a:off x="6625485" y="4634104"/>
                <a:ext cx="151335" cy="1869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3F39286-894F-065A-AA70-B648DC792184}"/>
                  </a:ext>
                </a:extLst>
              </p:cNvPr>
              <p:cNvCxnSpPr>
                <a:cxnSpLocks/>
                <a:stCxn id="56" idx="1"/>
                <a:endCxn id="54" idx="5"/>
              </p:cNvCxnSpPr>
              <p:nvPr/>
            </p:nvCxnSpPr>
            <p:spPr>
              <a:xfrm flipH="1" flipV="1">
                <a:off x="5722671" y="4137647"/>
                <a:ext cx="469703" cy="63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1C1F84C-CBA5-2074-CD22-3D7D7A2AA4A0}"/>
                  </a:ext>
                </a:extLst>
              </p:cNvPr>
              <p:cNvCxnSpPr>
                <a:cxnSpLocks/>
                <a:stCxn id="58" idx="0"/>
                <a:endCxn id="79" idx="5"/>
              </p:cNvCxnSpPr>
              <p:nvPr/>
            </p:nvCxnSpPr>
            <p:spPr>
              <a:xfrm flipH="1" flipV="1">
                <a:off x="7209931" y="5254194"/>
                <a:ext cx="191464" cy="2319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D60BC175-DD5E-3E90-0D3C-DCC1C8F1AAF9}"/>
                      </a:ext>
                    </a:extLst>
                  </p:cNvPr>
                  <p:cNvSpPr txBox="1"/>
                  <p:nvPr/>
                </p:nvSpPr>
                <p:spPr>
                  <a:xfrm>
                    <a:off x="4356795" y="414015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4" name="TextBox 143">
                    <a:extLst>
                      <a:ext uri="{FF2B5EF4-FFF2-40B4-BE49-F238E27FC236}">
                        <a16:creationId xmlns:a16="http://schemas.microsoft.com/office/drawing/2014/main" id="{88B2D769-7FC5-E189-559D-256522242E9C}"/>
                      </a:ext>
                    </a:extLst>
                  </p:cNvPr>
                  <p:cNvSpPr txBox="1">
                    <a:spLocks noRot="1" noChangeAspect="1" noMove="1" noResize="1" noEditPoints="1" noAdjustHandles="1" noChangeArrowheads="1" noChangeShapeType="1" noTextEdit="1"/>
                  </p:cNvSpPr>
                  <p:nvPr/>
                </p:nvSpPr>
                <p:spPr>
                  <a:xfrm>
                    <a:off x="4356795" y="4140155"/>
                    <a:ext cx="369781" cy="369332"/>
                  </a:xfrm>
                  <a:prstGeom prst="rect">
                    <a:avLst/>
                  </a:prstGeom>
                  <a:blipFill>
                    <a:blip r:embed="rId3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4BE11F07-5994-1AE1-1694-CD8FCE5917FE}"/>
                      </a:ext>
                    </a:extLst>
                  </p:cNvPr>
                  <p:cNvSpPr txBox="1"/>
                  <p:nvPr/>
                </p:nvSpPr>
                <p:spPr>
                  <a:xfrm>
                    <a:off x="5467770" y="4215176"/>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146" name="TextBox 145">
                    <a:extLst>
                      <a:ext uri="{FF2B5EF4-FFF2-40B4-BE49-F238E27FC236}">
                        <a16:creationId xmlns:a16="http://schemas.microsoft.com/office/drawing/2014/main" id="{1226F12A-73C3-A545-8A6A-1FB7371A4210}"/>
                      </a:ext>
                    </a:extLst>
                  </p:cNvPr>
                  <p:cNvSpPr txBox="1">
                    <a:spLocks noRot="1" noChangeAspect="1" noMove="1" noResize="1" noEditPoints="1" noAdjustHandles="1" noChangeArrowheads="1" noChangeShapeType="1" noTextEdit="1"/>
                  </p:cNvSpPr>
                  <p:nvPr/>
                </p:nvSpPr>
                <p:spPr>
                  <a:xfrm>
                    <a:off x="5467770" y="4215176"/>
                    <a:ext cx="773738" cy="369332"/>
                  </a:xfrm>
                  <a:prstGeom prst="rect">
                    <a:avLst/>
                  </a:prstGeom>
                  <a:blipFill>
                    <a:blip r:embed="rId3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BC772870-F959-FA81-F882-34CD9024E2F4}"/>
                      </a:ext>
                    </a:extLst>
                  </p:cNvPr>
                  <p:cNvSpPr txBox="1"/>
                  <p:nvPr/>
                </p:nvSpPr>
                <p:spPr>
                  <a:xfrm>
                    <a:off x="4571264" y="36716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i="1" dirty="0" smtClean="0">
                              <a:solidFill>
                                <a:srgbClr val="FF0000"/>
                              </a:solidFill>
                              <a:latin typeface="Cambria Math" panose="02040503050406030204" pitchFamily="18" charset="0"/>
                            </a:rPr>
                            <m:t>+3</m:t>
                          </m:r>
                        </m:oMath>
                      </m:oMathPara>
                    </a14:m>
                    <a:endParaRPr lang="en-US" dirty="0">
                      <a:solidFill>
                        <a:srgbClr val="FF0000"/>
                      </a:solidFill>
                    </a:endParaRPr>
                  </a:p>
                </p:txBody>
              </p:sp>
            </mc:Choice>
            <mc:Fallback xmlns="">
              <p:sp>
                <p:nvSpPr>
                  <p:cNvPr id="147" name="TextBox 146">
                    <a:extLst>
                      <a:ext uri="{FF2B5EF4-FFF2-40B4-BE49-F238E27FC236}">
                        <a16:creationId xmlns:a16="http://schemas.microsoft.com/office/drawing/2014/main" id="{E7DDC433-A39C-9D72-0893-3EE12F71DF52}"/>
                      </a:ext>
                    </a:extLst>
                  </p:cNvPr>
                  <p:cNvSpPr txBox="1">
                    <a:spLocks noRot="1" noChangeAspect="1" noMove="1" noResize="1" noEditPoints="1" noAdjustHandles="1" noChangeArrowheads="1" noChangeShapeType="1" noTextEdit="1"/>
                  </p:cNvSpPr>
                  <p:nvPr/>
                </p:nvSpPr>
                <p:spPr>
                  <a:xfrm>
                    <a:off x="4571264" y="3671644"/>
                    <a:ext cx="773738" cy="369332"/>
                  </a:xfrm>
                  <a:prstGeom prst="rect">
                    <a:avLst/>
                  </a:prstGeom>
                  <a:blipFill>
                    <a:blip r:embed="rId3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5EC4028-9761-5201-38B1-86F206851248}"/>
                      </a:ext>
                    </a:extLst>
                  </p:cNvPr>
                  <p:cNvSpPr txBox="1"/>
                  <p:nvPr/>
                </p:nvSpPr>
                <p:spPr>
                  <a:xfrm>
                    <a:off x="7043103" y="53445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48" name="TextBox 147">
                    <a:extLst>
                      <a:ext uri="{FF2B5EF4-FFF2-40B4-BE49-F238E27FC236}">
                        <a16:creationId xmlns:a16="http://schemas.microsoft.com/office/drawing/2014/main" id="{0D538E86-780E-3019-582B-FDB16AE9B559}"/>
                      </a:ext>
                    </a:extLst>
                  </p:cNvPr>
                  <p:cNvSpPr txBox="1">
                    <a:spLocks noRot="1" noChangeAspect="1" noMove="1" noResize="1" noEditPoints="1" noAdjustHandles="1" noChangeArrowheads="1" noChangeShapeType="1" noTextEdit="1"/>
                  </p:cNvSpPr>
                  <p:nvPr/>
                </p:nvSpPr>
                <p:spPr>
                  <a:xfrm>
                    <a:off x="7043103" y="5344545"/>
                    <a:ext cx="369781" cy="369332"/>
                  </a:xfrm>
                  <a:prstGeom prst="rect">
                    <a:avLst/>
                  </a:prstGeom>
                  <a:blipFill>
                    <a:blip r:embed="rId40"/>
                    <a:stretch>
                      <a:fillRect/>
                    </a:stretch>
                  </a:blipFill>
                </p:spPr>
                <p:txBody>
                  <a:bodyPr/>
                  <a:lstStyle/>
                  <a:p>
                    <a:r>
                      <a:rPr lang="en-US">
                        <a:noFill/>
                      </a:rPr>
                      <a:t> </a:t>
                    </a:r>
                  </a:p>
                </p:txBody>
              </p:sp>
            </mc:Fallback>
          </mc:AlternateContent>
          <p:grpSp>
            <p:nvGrpSpPr>
              <p:cNvPr id="74" name="Group 73">
                <a:extLst>
                  <a:ext uri="{FF2B5EF4-FFF2-40B4-BE49-F238E27FC236}">
                    <a16:creationId xmlns:a16="http://schemas.microsoft.com/office/drawing/2014/main" id="{A4411914-464C-61C9-AAF7-6B611EF860C9}"/>
                  </a:ext>
                </a:extLst>
              </p:cNvPr>
              <p:cNvGrpSpPr/>
              <p:nvPr/>
            </p:nvGrpSpPr>
            <p:grpSpPr>
              <a:xfrm>
                <a:off x="5444564" y="4879593"/>
                <a:ext cx="869999" cy="1258554"/>
                <a:chOff x="7671946" y="5192984"/>
                <a:chExt cx="869999" cy="1258554"/>
              </a:xfrm>
            </p:grpSpPr>
            <mc:AlternateContent xmlns:mc="http://schemas.openxmlformats.org/markup-compatibility/2006" xmlns:a14="http://schemas.microsoft.com/office/drawing/2010/main">
              <mc:Choice Requires="a14">
                <p:sp>
                  <p:nvSpPr>
                    <p:cNvPr id="87" name="Isosceles Triangle 86">
                      <a:extLst>
                        <a:ext uri="{FF2B5EF4-FFF2-40B4-BE49-F238E27FC236}">
                          <a16:creationId xmlns:a16="http://schemas.microsoft.com/office/drawing/2014/main" id="{E844BF3E-EF76-92D1-8CB2-74308A80DC4F}"/>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38" name="Isosceles Triangle 137">
                      <a:extLst>
                        <a:ext uri="{FF2B5EF4-FFF2-40B4-BE49-F238E27FC236}">
                          <a16:creationId xmlns:a16="http://schemas.microsoft.com/office/drawing/2014/main" id="{74A22E81-AB42-2FE9-9E89-350215CFD416}"/>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4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Oval 87">
                      <a:extLst>
                        <a:ext uri="{FF2B5EF4-FFF2-40B4-BE49-F238E27FC236}">
                          <a16:creationId xmlns:a16="http://schemas.microsoft.com/office/drawing/2014/main" id="{2A25A8FA-E44D-EFFA-7437-C6EE9E964F8D}"/>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3" name="Oval 152">
                      <a:extLst>
                        <a:ext uri="{FF2B5EF4-FFF2-40B4-BE49-F238E27FC236}">
                          <a16:creationId xmlns:a16="http://schemas.microsoft.com/office/drawing/2014/main" id="{C9792623-4F10-6F7E-FC1A-66157314FC92}"/>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42"/>
                      <a:stretch>
                        <a:fillRect/>
                      </a:stretch>
                    </a:blipFill>
                    <a:ln>
                      <a:solidFill>
                        <a:schemeClr val="bg1">
                          <a:lumMod val="50000"/>
                        </a:schemeClr>
                      </a:solidFill>
                      <a:prstDash val="dash"/>
                    </a:ln>
                  </p:spPr>
                  <p:txBody>
                    <a:bodyPr/>
                    <a:lstStyle/>
                    <a:p>
                      <a:r>
                        <a:rPr lang="en-US">
                          <a:noFill/>
                        </a:rPr>
                        <a:t> </a:t>
                      </a:r>
                    </a:p>
                  </p:txBody>
                </p:sp>
              </mc:Fallback>
            </mc:AlternateContent>
            <p:cxnSp>
              <p:nvCxnSpPr>
                <p:cNvPr id="89" name="Straight Connector 88">
                  <a:extLst>
                    <a:ext uri="{FF2B5EF4-FFF2-40B4-BE49-F238E27FC236}">
                      <a16:creationId xmlns:a16="http://schemas.microsoft.com/office/drawing/2014/main" id="{F49F0688-2DD7-0B08-A0C3-63DDDCFFD3ED}"/>
                    </a:ext>
                  </a:extLst>
                </p:cNvPr>
                <p:cNvCxnSpPr>
                  <a:cxnSpLocks/>
                  <a:stCxn id="88" idx="0"/>
                  <a:endCxn id="87"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AC6B7427-ADB8-D3F6-3449-10FC6E356468}"/>
                  </a:ext>
                </a:extLst>
              </p:cNvPr>
              <p:cNvGrpSpPr/>
              <p:nvPr/>
            </p:nvGrpSpPr>
            <p:grpSpPr>
              <a:xfrm>
                <a:off x="6130081" y="5494218"/>
                <a:ext cx="869999" cy="1261094"/>
                <a:chOff x="6540271" y="4283732"/>
                <a:chExt cx="869999" cy="1261094"/>
              </a:xfrm>
            </p:grpSpPr>
            <mc:AlternateContent xmlns:mc="http://schemas.openxmlformats.org/markup-compatibility/2006" xmlns:a14="http://schemas.microsoft.com/office/drawing/2010/main">
              <mc:Choice Requires="a14">
                <p:sp>
                  <p:nvSpPr>
                    <p:cNvPr id="84" name="Isosceles Triangle 83">
                      <a:extLst>
                        <a:ext uri="{FF2B5EF4-FFF2-40B4-BE49-F238E27FC236}">
                          <a16:creationId xmlns:a16="http://schemas.microsoft.com/office/drawing/2014/main" id="{ACA503C0-B741-3C32-E7E9-A96475D53CF2}"/>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50" name="Isosceles Triangle 149">
                      <a:extLst>
                        <a:ext uri="{FF2B5EF4-FFF2-40B4-BE49-F238E27FC236}">
                          <a16:creationId xmlns:a16="http://schemas.microsoft.com/office/drawing/2014/main" id="{DA48F5F6-29AE-2B9B-C661-FC0F9D14E43E}"/>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43"/>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Oval 84">
                      <a:extLst>
                        <a:ext uri="{FF2B5EF4-FFF2-40B4-BE49-F238E27FC236}">
                          <a16:creationId xmlns:a16="http://schemas.microsoft.com/office/drawing/2014/main" id="{86621567-94A6-C0AC-B318-CE3563F8A89E}"/>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55" name="Oval 154">
                      <a:extLst>
                        <a:ext uri="{FF2B5EF4-FFF2-40B4-BE49-F238E27FC236}">
                          <a16:creationId xmlns:a16="http://schemas.microsoft.com/office/drawing/2014/main" id="{FA2F515E-F9F8-11B1-7B8F-6B879A34E224}"/>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44"/>
                      <a:stretch>
                        <a:fillRect/>
                      </a:stretch>
                    </a:blipFill>
                    <a:ln>
                      <a:solidFill>
                        <a:schemeClr val="bg1">
                          <a:lumMod val="50000"/>
                        </a:schemeClr>
                      </a:solidFill>
                      <a:prstDash val="dash"/>
                    </a:ln>
                  </p:spPr>
                  <p:txBody>
                    <a:bodyPr/>
                    <a:lstStyle/>
                    <a:p>
                      <a:r>
                        <a:rPr lang="en-US">
                          <a:noFill/>
                        </a:rPr>
                        <a:t> </a:t>
                      </a:r>
                    </a:p>
                  </p:txBody>
                </p:sp>
              </mc:Fallback>
            </mc:AlternateContent>
            <p:cxnSp>
              <p:nvCxnSpPr>
                <p:cNvPr id="86" name="Straight Connector 85">
                  <a:extLst>
                    <a:ext uri="{FF2B5EF4-FFF2-40B4-BE49-F238E27FC236}">
                      <a16:creationId xmlns:a16="http://schemas.microsoft.com/office/drawing/2014/main" id="{B33BB763-805B-B060-A5F7-248D2FD473EE}"/>
                    </a:ext>
                  </a:extLst>
                </p:cNvPr>
                <p:cNvCxnSpPr>
                  <a:cxnSpLocks/>
                  <a:stCxn id="85" idx="0"/>
                  <a:endCxn id="84"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B3E04C6E-EE69-75BC-B932-292718A83BC8}"/>
                      </a:ext>
                    </a:extLst>
                  </p:cNvPr>
                  <p:cNvSpPr/>
                  <p:nvPr/>
                </p:nvSpPr>
                <p:spPr>
                  <a:xfrm>
                    <a:off x="6687120" y="473138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59" name="Oval 158">
                    <a:extLst>
                      <a:ext uri="{FF2B5EF4-FFF2-40B4-BE49-F238E27FC236}">
                        <a16:creationId xmlns:a16="http://schemas.microsoft.com/office/drawing/2014/main" id="{C665C09B-FCE3-FD4E-BB9E-596B4AC626E5}"/>
                      </a:ext>
                    </a:extLst>
                  </p:cNvPr>
                  <p:cNvSpPr>
                    <a:spLocks noRot="1" noChangeAspect="1" noMove="1" noResize="1" noEditPoints="1" noAdjustHandles="1" noChangeArrowheads="1" noChangeShapeType="1" noTextEdit="1"/>
                  </p:cNvSpPr>
                  <p:nvPr/>
                </p:nvSpPr>
                <p:spPr>
                  <a:xfrm>
                    <a:off x="6687120" y="4731383"/>
                    <a:ext cx="612511" cy="612511"/>
                  </a:xfrm>
                  <a:prstGeom prst="ellipse">
                    <a:avLst/>
                  </a:prstGeom>
                  <a:blipFill>
                    <a:blip r:embed="rId45"/>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AD4C26FA-4ABF-D4CE-E9A8-4A9BC325EC5F}"/>
                      </a:ext>
                    </a:extLst>
                  </p:cNvPr>
                  <p:cNvSpPr txBox="1"/>
                  <p:nvPr/>
                </p:nvSpPr>
                <p:spPr>
                  <a:xfrm>
                    <a:off x="6076964" y="4826344"/>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168" name="TextBox 167">
                    <a:extLst>
                      <a:ext uri="{FF2B5EF4-FFF2-40B4-BE49-F238E27FC236}">
                        <a16:creationId xmlns:a16="http://schemas.microsoft.com/office/drawing/2014/main" id="{680E6224-B30D-AB0B-1DD3-2319A9852042}"/>
                      </a:ext>
                    </a:extLst>
                  </p:cNvPr>
                  <p:cNvSpPr txBox="1">
                    <a:spLocks noRot="1" noChangeAspect="1" noMove="1" noResize="1" noEditPoints="1" noAdjustHandles="1" noChangeArrowheads="1" noChangeShapeType="1" noTextEdit="1"/>
                  </p:cNvSpPr>
                  <p:nvPr/>
                </p:nvSpPr>
                <p:spPr>
                  <a:xfrm>
                    <a:off x="6076964" y="4826344"/>
                    <a:ext cx="773738" cy="369332"/>
                  </a:xfrm>
                  <a:prstGeom prst="rect">
                    <a:avLst/>
                  </a:prstGeom>
                  <a:blipFill>
                    <a:blip r:embed="rId46"/>
                    <a:stretch>
                      <a:fillRect/>
                    </a:stretch>
                  </a:blipFill>
                </p:spPr>
                <p:txBody>
                  <a:bodyPr/>
                  <a:lstStyle/>
                  <a:p>
                    <a:r>
                      <a:rPr lang="en-US">
                        <a:noFill/>
                      </a:rPr>
                      <a:t> </a:t>
                    </a:r>
                  </a:p>
                </p:txBody>
              </p:sp>
            </mc:Fallback>
          </mc:AlternateContent>
          <p:cxnSp>
            <p:nvCxnSpPr>
              <p:cNvPr id="81" name="Straight Connector 80">
                <a:extLst>
                  <a:ext uri="{FF2B5EF4-FFF2-40B4-BE49-F238E27FC236}">
                    <a16:creationId xmlns:a16="http://schemas.microsoft.com/office/drawing/2014/main" id="{AE5A39C0-A507-0A74-BF4C-35F6DCCDB517}"/>
                  </a:ext>
                </a:extLst>
              </p:cNvPr>
              <p:cNvCxnSpPr>
                <a:cxnSpLocks/>
                <a:stCxn id="79" idx="3"/>
                <a:endCxn id="84" idx="0"/>
              </p:cNvCxnSpPr>
              <p:nvPr/>
            </p:nvCxnSpPr>
            <p:spPr>
              <a:xfrm flipH="1">
                <a:off x="6565081" y="5254194"/>
                <a:ext cx="211739" cy="240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6AD1784-D9C6-389D-5A35-7E814C1A15D1}"/>
                  </a:ext>
                </a:extLst>
              </p:cNvPr>
              <p:cNvCxnSpPr>
                <a:cxnSpLocks/>
                <a:stCxn id="56" idx="3"/>
                <a:endCxn id="87" idx="0"/>
              </p:cNvCxnSpPr>
              <p:nvPr/>
            </p:nvCxnSpPr>
            <p:spPr>
              <a:xfrm flipH="1">
                <a:off x="5879564" y="4634104"/>
                <a:ext cx="312810" cy="2454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EE7E5BD-8345-AD3F-EBB2-EDEC28DDE134}"/>
                  </a:ext>
                </a:extLst>
              </p:cNvPr>
              <p:cNvCxnSpPr>
                <a:cxnSpLocks/>
                <a:stCxn id="55" idx="0"/>
                <a:endCxn id="54" idx="3"/>
              </p:cNvCxnSpPr>
              <p:nvPr/>
            </p:nvCxnSpPr>
            <p:spPr>
              <a:xfrm flipV="1">
                <a:off x="4726191" y="4137647"/>
                <a:ext cx="563369" cy="151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3" name="Straight Connector 52">
              <a:extLst>
                <a:ext uri="{FF2B5EF4-FFF2-40B4-BE49-F238E27FC236}">
                  <a16:creationId xmlns:a16="http://schemas.microsoft.com/office/drawing/2014/main" id="{CA9F84BF-8364-DBE1-43E0-93FCE570C201}"/>
                </a:ext>
              </a:extLst>
            </p:cNvPr>
            <p:cNvCxnSpPr>
              <a:cxnSpLocks/>
              <a:stCxn id="54" idx="0"/>
            </p:cNvCxnSpPr>
            <p:nvPr/>
          </p:nvCxnSpPr>
          <p:spPr>
            <a:xfrm flipV="1">
              <a:off x="5437358" y="3514512"/>
              <a:ext cx="0" cy="17185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 name="Arrow: Right 4" descr="Finally we do a left rotation at the problem node a.">
                <a:extLst>
                  <a:ext uri="{FF2B5EF4-FFF2-40B4-BE49-F238E27FC236}">
                    <a16:creationId xmlns:a16="http://schemas.microsoft.com/office/drawing/2014/main" id="{788FB1E7-BDB2-1BF7-67C4-073B5E8A7BFF}"/>
                  </a:ext>
                </a:extLst>
              </p:cNvPr>
              <p:cNvSpPr/>
              <p:nvPr/>
            </p:nvSpPr>
            <p:spPr>
              <a:xfrm>
                <a:off x="7072247" y="3854356"/>
                <a:ext cx="1240599" cy="110550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Rotate Left at </a:t>
                </a:r>
                <a14:m>
                  <m:oMath xmlns:m="http://schemas.openxmlformats.org/officeDocument/2006/math">
                    <m:r>
                      <a:rPr lang="en-US" sz="1400" b="0" i="1" smtClean="0">
                        <a:latin typeface="Cambria Math" panose="02040503050406030204" pitchFamily="18" charset="0"/>
                      </a:rPr>
                      <m:t>𝑎</m:t>
                    </m:r>
                  </m:oMath>
                </a14:m>
                <a:endParaRPr lang="en-US" sz="1400" dirty="0"/>
              </a:p>
            </p:txBody>
          </p:sp>
        </mc:Choice>
        <mc:Fallback xmlns="">
          <p:sp>
            <p:nvSpPr>
              <p:cNvPr id="5" name="Arrow: Right 4" descr="Finally we do a left rotation at the problem node a.">
                <a:extLst>
                  <a:ext uri="{FF2B5EF4-FFF2-40B4-BE49-F238E27FC236}">
                    <a16:creationId xmlns:a16="http://schemas.microsoft.com/office/drawing/2014/main" id="{788FB1E7-BDB2-1BF7-67C4-073B5E8A7BFF}"/>
                  </a:ext>
                </a:extLst>
              </p:cNvPr>
              <p:cNvSpPr>
                <a:spLocks noRot="1" noChangeAspect="1" noMove="1" noResize="1" noEditPoints="1" noAdjustHandles="1" noChangeArrowheads="1" noChangeShapeType="1" noTextEdit="1"/>
              </p:cNvSpPr>
              <p:nvPr/>
            </p:nvSpPr>
            <p:spPr>
              <a:xfrm>
                <a:off x="7072247" y="3854356"/>
                <a:ext cx="1240599" cy="1105505"/>
              </a:xfrm>
              <a:prstGeom prst="rightArrow">
                <a:avLst/>
              </a:prstGeom>
              <a:blipFill>
                <a:blip r:embed="rId47"/>
                <a:stretch>
                  <a:fillRect/>
                </a:stretch>
              </a:blipFill>
            </p:spPr>
            <p:txBody>
              <a:bodyPr/>
              <a:lstStyle/>
              <a:p>
                <a:r>
                  <a:rPr lang="en-US">
                    <a:noFill/>
                  </a:rPr>
                  <a:t> </a:t>
                </a:r>
              </a:p>
            </p:txBody>
          </p:sp>
        </mc:Fallback>
      </mc:AlternateContent>
      <p:grpSp>
        <p:nvGrpSpPr>
          <p:cNvPr id="90" name="Group 89" descr="An illustration of a right-left rotation. This is the after image.&#10;&#10;&#10;After performing a left rotation the node c becomes the root of the tree. The left child of c is the node a (the former root), and the right child of c is unchanged from the intermediate step. The right subtree of a is x (the former left subtree of c), and the left subtree of a is unchanged. At this point the left and right subtrees of c both have height h+1, and so the tree is finally balanced.">
            <a:extLst>
              <a:ext uri="{FF2B5EF4-FFF2-40B4-BE49-F238E27FC236}">
                <a16:creationId xmlns:a16="http://schemas.microsoft.com/office/drawing/2014/main" id="{AE4EE582-988A-E6B2-76AC-37BDA5D5DC3C}"/>
              </a:ext>
            </a:extLst>
          </p:cNvPr>
          <p:cNvGrpSpPr/>
          <p:nvPr/>
        </p:nvGrpSpPr>
        <p:grpSpPr>
          <a:xfrm>
            <a:off x="8270097" y="3429000"/>
            <a:ext cx="3918102" cy="2887704"/>
            <a:chOff x="8270097" y="3429000"/>
            <a:chExt cx="3918102" cy="2887704"/>
          </a:xfrm>
        </p:grpSpPr>
        <p:grpSp>
          <p:nvGrpSpPr>
            <p:cNvPr id="91" name="Group 90">
              <a:extLst>
                <a:ext uri="{FF2B5EF4-FFF2-40B4-BE49-F238E27FC236}">
                  <a16:creationId xmlns:a16="http://schemas.microsoft.com/office/drawing/2014/main" id="{FBC0632A-495B-846E-DC36-CC5704205209}"/>
                </a:ext>
              </a:extLst>
            </p:cNvPr>
            <p:cNvGrpSpPr/>
            <p:nvPr/>
          </p:nvGrpSpPr>
          <p:grpSpPr>
            <a:xfrm>
              <a:off x="8270097" y="3545101"/>
              <a:ext cx="3918102" cy="2771603"/>
              <a:chOff x="8140409" y="588651"/>
              <a:chExt cx="3918102" cy="2771603"/>
            </a:xfrm>
          </p:grpSpPr>
          <mc:AlternateContent xmlns:mc="http://schemas.openxmlformats.org/markup-compatibility/2006" xmlns:a14="http://schemas.microsoft.com/office/drawing/2010/main">
            <mc:Choice Requires="a14">
              <p:sp>
                <p:nvSpPr>
                  <p:cNvPr id="93" name="Isosceles Triangle 92">
                    <a:extLst>
                      <a:ext uri="{FF2B5EF4-FFF2-40B4-BE49-F238E27FC236}">
                        <a16:creationId xmlns:a16="http://schemas.microsoft.com/office/drawing/2014/main" id="{DEF89B09-9584-257A-FF62-8BE1996BA09B}"/>
                      </a:ext>
                    </a:extLst>
                  </p:cNvPr>
                  <p:cNvSpPr/>
                  <p:nvPr/>
                </p:nvSpPr>
                <p:spPr>
                  <a:xfrm>
                    <a:off x="8140409" y="2112531"/>
                    <a:ext cx="1084977" cy="1204653"/>
                  </a:xfrm>
                  <a:prstGeom prst="triangl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𝑤</m:t>
                          </m:r>
                        </m:oMath>
                      </m:oMathPara>
                    </a14:m>
                    <a:endParaRPr lang="en-US" dirty="0"/>
                  </a:p>
                </p:txBody>
              </p:sp>
            </mc:Choice>
            <mc:Fallback xmlns="">
              <p:sp>
                <p:nvSpPr>
                  <p:cNvPr id="170" name="Isosceles Triangle 169">
                    <a:extLst>
                      <a:ext uri="{FF2B5EF4-FFF2-40B4-BE49-F238E27FC236}">
                        <a16:creationId xmlns:a16="http://schemas.microsoft.com/office/drawing/2014/main" id="{C25823D2-DAC3-871C-723F-191069584EC5}"/>
                      </a:ext>
                    </a:extLst>
                  </p:cNvPr>
                  <p:cNvSpPr>
                    <a:spLocks noRot="1" noChangeAspect="1" noMove="1" noResize="1" noEditPoints="1" noAdjustHandles="1" noChangeArrowheads="1" noChangeShapeType="1" noTextEdit="1"/>
                  </p:cNvSpPr>
                  <p:nvPr/>
                </p:nvSpPr>
                <p:spPr>
                  <a:xfrm>
                    <a:off x="8140409" y="2112531"/>
                    <a:ext cx="1084977" cy="1204653"/>
                  </a:xfrm>
                  <a:prstGeom prst="triangle">
                    <a:avLst/>
                  </a:prstGeom>
                  <a:blipFill>
                    <a:blip r:embed="rId4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154E1F8B-BB07-4888-7681-20B5D91F60C7}"/>
                      </a:ext>
                    </a:extLst>
                  </p:cNvPr>
                  <p:cNvSpPr txBox="1"/>
                  <p:nvPr/>
                </p:nvSpPr>
                <p:spPr>
                  <a:xfrm>
                    <a:off x="8344086" y="1954745"/>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171" name="TextBox 170">
                    <a:extLst>
                      <a:ext uri="{FF2B5EF4-FFF2-40B4-BE49-F238E27FC236}">
                        <a16:creationId xmlns:a16="http://schemas.microsoft.com/office/drawing/2014/main" id="{4C113044-D157-8620-6804-52D9DA4967AE}"/>
                      </a:ext>
                    </a:extLst>
                  </p:cNvPr>
                  <p:cNvSpPr txBox="1">
                    <a:spLocks noRot="1" noChangeAspect="1" noMove="1" noResize="1" noEditPoints="1" noAdjustHandles="1" noChangeArrowheads="1" noChangeShapeType="1" noTextEdit="1"/>
                  </p:cNvSpPr>
                  <p:nvPr/>
                </p:nvSpPr>
                <p:spPr>
                  <a:xfrm>
                    <a:off x="8344086" y="1954745"/>
                    <a:ext cx="369781" cy="369332"/>
                  </a:xfrm>
                  <a:prstGeom prst="rect">
                    <a:avLst/>
                  </a:prstGeom>
                  <a:blipFill>
                    <a:blip r:embed="rId19"/>
                    <a:stretch>
                      <a:fillRect/>
                    </a:stretch>
                  </a:blipFill>
                </p:spPr>
                <p:txBody>
                  <a:bodyPr/>
                  <a:lstStyle/>
                  <a:p>
                    <a:r>
                      <a:rPr lang="en-US">
                        <a:noFill/>
                      </a:rPr>
                      <a:t> </a:t>
                    </a:r>
                  </a:p>
                </p:txBody>
              </p:sp>
            </mc:Fallback>
          </mc:AlternateContent>
          <p:grpSp>
            <p:nvGrpSpPr>
              <p:cNvPr id="95" name="Group 94">
                <a:extLst>
                  <a:ext uri="{FF2B5EF4-FFF2-40B4-BE49-F238E27FC236}">
                    <a16:creationId xmlns:a16="http://schemas.microsoft.com/office/drawing/2014/main" id="{6ACF52F2-8C25-D75F-61D8-ABB235E95DFB}"/>
                  </a:ext>
                </a:extLst>
              </p:cNvPr>
              <p:cNvGrpSpPr/>
              <p:nvPr/>
            </p:nvGrpSpPr>
            <p:grpSpPr>
              <a:xfrm>
                <a:off x="9176854" y="2097292"/>
                <a:ext cx="869999" cy="1258554"/>
                <a:chOff x="7671946" y="5192984"/>
                <a:chExt cx="869999" cy="1258554"/>
              </a:xfrm>
            </p:grpSpPr>
            <mc:AlternateContent xmlns:mc="http://schemas.openxmlformats.org/markup-compatibility/2006" xmlns:a14="http://schemas.microsoft.com/office/drawing/2010/main">
              <mc:Choice Requires="a14">
                <p:sp>
                  <p:nvSpPr>
                    <p:cNvPr id="114" name="Isosceles Triangle 113">
                      <a:extLst>
                        <a:ext uri="{FF2B5EF4-FFF2-40B4-BE49-F238E27FC236}">
                          <a16:creationId xmlns:a16="http://schemas.microsoft.com/office/drawing/2014/main" id="{E4AF8605-45EC-CA2B-2B82-4B0923B6A46D}"/>
                        </a:ext>
                      </a:extLst>
                    </p:cNvPr>
                    <p:cNvSpPr/>
                    <p:nvPr/>
                  </p:nvSpPr>
                  <p:spPr>
                    <a:xfrm>
                      <a:off x="7671946" y="5192984"/>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𝑥</m:t>
                            </m:r>
                          </m:oMath>
                        </m:oMathPara>
                      </a14:m>
                      <a:endParaRPr lang="en-US" dirty="0"/>
                    </a:p>
                  </p:txBody>
                </p:sp>
              </mc:Choice>
              <mc:Fallback xmlns="">
                <p:sp>
                  <p:nvSpPr>
                    <p:cNvPr id="173" name="Isosceles Triangle 172">
                      <a:extLst>
                        <a:ext uri="{FF2B5EF4-FFF2-40B4-BE49-F238E27FC236}">
                          <a16:creationId xmlns:a16="http://schemas.microsoft.com/office/drawing/2014/main" id="{33E3DEA3-62F5-9A21-A1AF-32B5934C0028}"/>
                        </a:ext>
                      </a:extLst>
                    </p:cNvPr>
                    <p:cNvSpPr>
                      <a:spLocks noRot="1" noChangeAspect="1" noMove="1" noResize="1" noEditPoints="1" noAdjustHandles="1" noChangeArrowheads="1" noChangeShapeType="1" noTextEdit="1"/>
                    </p:cNvSpPr>
                    <p:nvPr/>
                  </p:nvSpPr>
                  <p:spPr>
                    <a:xfrm>
                      <a:off x="7671946" y="5192984"/>
                      <a:ext cx="869999" cy="653951"/>
                    </a:xfrm>
                    <a:prstGeom prst="triangle">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Oval 114">
                      <a:extLst>
                        <a:ext uri="{FF2B5EF4-FFF2-40B4-BE49-F238E27FC236}">
                          <a16:creationId xmlns:a16="http://schemas.microsoft.com/office/drawing/2014/main" id="{B0AF6D1D-9B12-15AC-A64D-CFB37944325D}"/>
                        </a:ext>
                      </a:extLst>
                    </p:cNvPr>
                    <p:cNvSpPr/>
                    <p:nvPr/>
                  </p:nvSpPr>
                  <p:spPr>
                    <a:xfrm>
                      <a:off x="7879032" y="5975392"/>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74" name="Oval 173">
                      <a:extLst>
                        <a:ext uri="{FF2B5EF4-FFF2-40B4-BE49-F238E27FC236}">
                          <a16:creationId xmlns:a16="http://schemas.microsoft.com/office/drawing/2014/main" id="{A3A04AC9-36A0-F0D6-51CD-09EA0CC8A9FC}"/>
                        </a:ext>
                      </a:extLst>
                    </p:cNvPr>
                    <p:cNvSpPr>
                      <a:spLocks noRot="1" noChangeAspect="1" noMove="1" noResize="1" noEditPoints="1" noAdjustHandles="1" noChangeArrowheads="1" noChangeShapeType="1" noTextEdit="1"/>
                    </p:cNvSpPr>
                    <p:nvPr/>
                  </p:nvSpPr>
                  <p:spPr>
                    <a:xfrm>
                      <a:off x="7879032" y="5975392"/>
                      <a:ext cx="476146" cy="476146"/>
                    </a:xfrm>
                    <a:prstGeom prst="ellipse">
                      <a:avLst/>
                    </a:prstGeom>
                    <a:blipFill>
                      <a:blip r:embed="rId21"/>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16" name="Straight Connector 115">
                  <a:extLst>
                    <a:ext uri="{FF2B5EF4-FFF2-40B4-BE49-F238E27FC236}">
                      <a16:creationId xmlns:a16="http://schemas.microsoft.com/office/drawing/2014/main" id="{38957B0E-D596-EE71-50D0-E33BF0D6E434}"/>
                    </a:ext>
                  </a:extLst>
                </p:cNvPr>
                <p:cNvCxnSpPr>
                  <a:cxnSpLocks/>
                  <a:stCxn id="115" idx="0"/>
                  <a:endCxn id="114" idx="3"/>
                </p:cNvCxnSpPr>
                <p:nvPr/>
              </p:nvCxnSpPr>
              <p:spPr>
                <a:xfrm flipH="1" flipV="1">
                  <a:off x="8106946" y="5846935"/>
                  <a:ext cx="10159" cy="12845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6" name="Oval 95">
                    <a:extLst>
                      <a:ext uri="{FF2B5EF4-FFF2-40B4-BE49-F238E27FC236}">
                        <a16:creationId xmlns:a16="http://schemas.microsoft.com/office/drawing/2014/main" id="{B4876A4C-90C5-E590-1350-98F73798A9DD}"/>
                      </a:ext>
                    </a:extLst>
                  </p:cNvPr>
                  <p:cNvSpPr/>
                  <p:nvPr/>
                </p:nvSpPr>
                <p:spPr>
                  <a:xfrm>
                    <a:off x="8729464" y="1325703"/>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𝑎</m:t>
                          </m:r>
                        </m:oMath>
                      </m:oMathPara>
                    </a14:m>
                    <a:endParaRPr lang="en-US" sz="2800" dirty="0">
                      <a:solidFill>
                        <a:schemeClr val="tx1"/>
                      </a:solidFill>
                    </a:endParaRPr>
                  </a:p>
                </p:txBody>
              </p:sp>
            </mc:Choice>
            <mc:Fallback xmlns="">
              <p:sp>
                <p:nvSpPr>
                  <p:cNvPr id="176" name="Oval 175">
                    <a:extLst>
                      <a:ext uri="{FF2B5EF4-FFF2-40B4-BE49-F238E27FC236}">
                        <a16:creationId xmlns:a16="http://schemas.microsoft.com/office/drawing/2014/main" id="{452292C6-8418-3C31-7700-3D9FF2963B66}"/>
                      </a:ext>
                    </a:extLst>
                  </p:cNvPr>
                  <p:cNvSpPr>
                    <a:spLocks noRot="1" noChangeAspect="1" noMove="1" noResize="1" noEditPoints="1" noAdjustHandles="1" noChangeArrowheads="1" noChangeShapeType="1" noTextEdit="1"/>
                  </p:cNvSpPr>
                  <p:nvPr/>
                </p:nvSpPr>
                <p:spPr>
                  <a:xfrm>
                    <a:off x="8729464" y="1325703"/>
                    <a:ext cx="612511" cy="612511"/>
                  </a:xfrm>
                  <a:prstGeom prst="ellipse">
                    <a:avLst/>
                  </a:prstGeom>
                  <a:blipFill>
                    <a:blip r:embed="rId22"/>
                    <a:stretch>
                      <a:fillRect/>
                    </a:stretch>
                  </a:blipFill>
                  <a:ln>
                    <a:solidFill>
                      <a:schemeClr val="tx1"/>
                    </a:solidFill>
                  </a:ln>
                </p:spPr>
                <p:txBody>
                  <a:bodyPr/>
                  <a:lstStyle/>
                  <a:p>
                    <a:r>
                      <a:rPr lang="en-US">
                        <a:noFill/>
                      </a:rPr>
                      <a:t> </a:t>
                    </a:r>
                  </a:p>
                </p:txBody>
              </p:sp>
            </mc:Fallback>
          </mc:AlternateContent>
          <p:cxnSp>
            <p:nvCxnSpPr>
              <p:cNvPr id="97" name="Straight Connector 96">
                <a:extLst>
                  <a:ext uri="{FF2B5EF4-FFF2-40B4-BE49-F238E27FC236}">
                    <a16:creationId xmlns:a16="http://schemas.microsoft.com/office/drawing/2014/main" id="{B1E2BC44-5EC2-3171-E0C0-7C1B92CBCCCD}"/>
                  </a:ext>
                </a:extLst>
              </p:cNvPr>
              <p:cNvCxnSpPr>
                <a:cxnSpLocks/>
                <a:stCxn id="96" idx="3"/>
                <a:endCxn id="93" idx="0"/>
              </p:cNvCxnSpPr>
              <p:nvPr/>
            </p:nvCxnSpPr>
            <p:spPr>
              <a:xfrm flipH="1">
                <a:off x="8682898" y="1848514"/>
                <a:ext cx="136266" cy="2640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C18C509-52D0-7257-9243-C9B5537A1993}"/>
                  </a:ext>
                </a:extLst>
              </p:cNvPr>
              <p:cNvCxnSpPr>
                <a:cxnSpLocks/>
                <a:stCxn id="96" idx="5"/>
                <a:endCxn id="114" idx="0"/>
              </p:cNvCxnSpPr>
              <p:nvPr/>
            </p:nvCxnSpPr>
            <p:spPr>
              <a:xfrm>
                <a:off x="9252275" y="1848514"/>
                <a:ext cx="359579" cy="2487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Oval 98">
                    <a:extLst>
                      <a:ext uri="{FF2B5EF4-FFF2-40B4-BE49-F238E27FC236}">
                        <a16:creationId xmlns:a16="http://schemas.microsoft.com/office/drawing/2014/main" id="{37203000-95B2-DEDA-D6C9-DB2E8A429973}"/>
                      </a:ext>
                    </a:extLst>
                  </p:cNvPr>
                  <p:cNvSpPr/>
                  <p:nvPr/>
                </p:nvSpPr>
                <p:spPr>
                  <a:xfrm>
                    <a:off x="9696812" y="653978"/>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𝑐</m:t>
                          </m:r>
                        </m:oMath>
                      </m:oMathPara>
                    </a14:m>
                    <a:endParaRPr lang="en-US" sz="2800" dirty="0">
                      <a:solidFill>
                        <a:schemeClr val="tx1"/>
                      </a:solidFill>
                    </a:endParaRPr>
                  </a:p>
                </p:txBody>
              </p:sp>
            </mc:Choice>
            <mc:Fallback xmlns="">
              <p:sp>
                <p:nvSpPr>
                  <p:cNvPr id="179" name="Oval 178">
                    <a:extLst>
                      <a:ext uri="{FF2B5EF4-FFF2-40B4-BE49-F238E27FC236}">
                        <a16:creationId xmlns:a16="http://schemas.microsoft.com/office/drawing/2014/main" id="{88AB6AFA-9DBC-21DE-A2FA-96A3FBADDA7E}"/>
                      </a:ext>
                    </a:extLst>
                  </p:cNvPr>
                  <p:cNvSpPr>
                    <a:spLocks noRot="1" noChangeAspect="1" noMove="1" noResize="1" noEditPoints="1" noAdjustHandles="1" noChangeArrowheads="1" noChangeShapeType="1" noTextEdit="1"/>
                  </p:cNvSpPr>
                  <p:nvPr/>
                </p:nvSpPr>
                <p:spPr>
                  <a:xfrm>
                    <a:off x="9696812" y="653978"/>
                    <a:ext cx="612511" cy="612511"/>
                  </a:xfrm>
                  <a:prstGeom prst="ellipse">
                    <a:avLst/>
                  </a:prstGeom>
                  <a:blipFill>
                    <a:blip r:embed="rId23"/>
                    <a:stretch>
                      <a:fillRect/>
                    </a:stretch>
                  </a:blipFill>
                  <a:ln>
                    <a:solidFill>
                      <a:schemeClr val="tx1"/>
                    </a:solidFill>
                  </a:ln>
                </p:spPr>
                <p:txBody>
                  <a:bodyPr/>
                  <a:lstStyle/>
                  <a:p>
                    <a:r>
                      <a:rPr lang="en-US">
                        <a:noFill/>
                      </a:rPr>
                      <a:t> </a:t>
                    </a:r>
                  </a:p>
                </p:txBody>
              </p:sp>
            </mc:Fallback>
          </mc:AlternateContent>
          <p:cxnSp>
            <p:nvCxnSpPr>
              <p:cNvPr id="100" name="Straight Connector 99">
                <a:extLst>
                  <a:ext uri="{FF2B5EF4-FFF2-40B4-BE49-F238E27FC236}">
                    <a16:creationId xmlns:a16="http://schemas.microsoft.com/office/drawing/2014/main" id="{11ACD6A3-CA9E-3FC3-8365-CC15905E64B4}"/>
                  </a:ext>
                </a:extLst>
              </p:cNvPr>
              <p:cNvCxnSpPr>
                <a:cxnSpLocks/>
                <a:stCxn id="99" idx="3"/>
                <a:endCxn id="96" idx="7"/>
              </p:cNvCxnSpPr>
              <p:nvPr/>
            </p:nvCxnSpPr>
            <p:spPr>
              <a:xfrm flipH="1">
                <a:off x="9252275" y="1176789"/>
                <a:ext cx="534237" cy="23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1" name="Oval 100">
                    <a:extLst>
                      <a:ext uri="{FF2B5EF4-FFF2-40B4-BE49-F238E27FC236}">
                        <a16:creationId xmlns:a16="http://schemas.microsoft.com/office/drawing/2014/main" id="{D42F1A9B-69C0-5DBB-F678-7B2B8F7087C8}"/>
                      </a:ext>
                    </a:extLst>
                  </p:cNvPr>
                  <p:cNvSpPr/>
                  <p:nvPr/>
                </p:nvSpPr>
                <p:spPr>
                  <a:xfrm>
                    <a:off x="10709178" y="1309625"/>
                    <a:ext cx="612511" cy="61251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tx1"/>
                              </a:solidFill>
                              <a:latin typeface="Cambria Math" panose="02040503050406030204" pitchFamily="18" charset="0"/>
                            </a:rPr>
                            <m:t>𝑏</m:t>
                          </m:r>
                        </m:oMath>
                      </m:oMathPara>
                    </a14:m>
                    <a:endParaRPr lang="en-US" sz="2800" dirty="0">
                      <a:solidFill>
                        <a:schemeClr val="tx1"/>
                      </a:solidFill>
                    </a:endParaRPr>
                  </a:p>
                </p:txBody>
              </p:sp>
            </mc:Choice>
            <mc:Fallback xmlns="">
              <p:sp>
                <p:nvSpPr>
                  <p:cNvPr id="184" name="Oval 183">
                    <a:extLst>
                      <a:ext uri="{FF2B5EF4-FFF2-40B4-BE49-F238E27FC236}">
                        <a16:creationId xmlns:a16="http://schemas.microsoft.com/office/drawing/2014/main" id="{D83976AB-65B2-8850-79A9-42465DB338BE}"/>
                      </a:ext>
                    </a:extLst>
                  </p:cNvPr>
                  <p:cNvSpPr>
                    <a:spLocks noRot="1" noChangeAspect="1" noMove="1" noResize="1" noEditPoints="1" noAdjustHandles="1" noChangeArrowheads="1" noChangeShapeType="1" noTextEdit="1"/>
                  </p:cNvSpPr>
                  <p:nvPr/>
                </p:nvSpPr>
                <p:spPr>
                  <a:xfrm>
                    <a:off x="10709178" y="1309625"/>
                    <a:ext cx="612511" cy="612511"/>
                  </a:xfrm>
                  <a:prstGeom prst="ellipse">
                    <a:avLst/>
                  </a:prstGeom>
                  <a:blipFill>
                    <a:blip r:embed="rId24"/>
                    <a:stretch>
                      <a:fillRect/>
                    </a:stretch>
                  </a:blipFill>
                  <a:ln>
                    <a:solidFill>
                      <a:schemeClr val="tx1"/>
                    </a:solidFill>
                  </a:ln>
                </p:spPr>
                <p:txBody>
                  <a:bodyPr/>
                  <a:lstStyle/>
                  <a:p>
                    <a:r>
                      <a:rPr lang="en-US">
                        <a:noFill/>
                      </a:rPr>
                      <a:t> </a:t>
                    </a:r>
                  </a:p>
                </p:txBody>
              </p:sp>
            </mc:Fallback>
          </mc:AlternateContent>
          <p:cxnSp>
            <p:nvCxnSpPr>
              <p:cNvPr id="102" name="Straight Connector 101">
                <a:extLst>
                  <a:ext uri="{FF2B5EF4-FFF2-40B4-BE49-F238E27FC236}">
                    <a16:creationId xmlns:a16="http://schemas.microsoft.com/office/drawing/2014/main" id="{19660593-01B8-8C3D-D733-4C8BE91FA052}"/>
                  </a:ext>
                </a:extLst>
              </p:cNvPr>
              <p:cNvCxnSpPr>
                <a:cxnSpLocks/>
                <a:stCxn id="99" idx="5"/>
                <a:endCxn id="101" idx="1"/>
              </p:cNvCxnSpPr>
              <p:nvPr/>
            </p:nvCxnSpPr>
            <p:spPr>
              <a:xfrm>
                <a:off x="10219623" y="1176789"/>
                <a:ext cx="579255" cy="2225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DFEC5CEF-97E6-AA6B-201B-B70012441D52}"/>
                  </a:ext>
                </a:extLst>
              </p:cNvPr>
              <p:cNvGrpSpPr/>
              <p:nvPr/>
            </p:nvGrpSpPr>
            <p:grpSpPr>
              <a:xfrm>
                <a:off x="10108368" y="2099160"/>
                <a:ext cx="869999" cy="1261094"/>
                <a:chOff x="6540271" y="4283732"/>
                <a:chExt cx="869999" cy="1261094"/>
              </a:xfrm>
            </p:grpSpPr>
            <mc:AlternateContent xmlns:mc="http://schemas.openxmlformats.org/markup-compatibility/2006" xmlns:a14="http://schemas.microsoft.com/office/drawing/2010/main">
              <mc:Choice Requires="a14">
                <p:sp>
                  <p:nvSpPr>
                    <p:cNvPr id="111" name="Isosceles Triangle 110">
                      <a:extLst>
                        <a:ext uri="{FF2B5EF4-FFF2-40B4-BE49-F238E27FC236}">
                          <a16:creationId xmlns:a16="http://schemas.microsoft.com/office/drawing/2014/main" id="{A34982E7-6E44-295F-08E7-80EAC6A0591B}"/>
                        </a:ext>
                      </a:extLst>
                    </p:cNvPr>
                    <p:cNvSpPr/>
                    <p:nvPr/>
                  </p:nvSpPr>
                  <p:spPr>
                    <a:xfrm>
                      <a:off x="6540271" y="4283732"/>
                      <a:ext cx="869999" cy="653951"/>
                    </a:xfrm>
                    <a:prstGeom prst="triangl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𝑦</m:t>
                            </m:r>
                          </m:oMath>
                        </m:oMathPara>
                      </a14:m>
                      <a:endParaRPr lang="en-US" dirty="0"/>
                    </a:p>
                  </p:txBody>
                </p:sp>
              </mc:Choice>
              <mc:Fallback xmlns="">
                <p:sp>
                  <p:nvSpPr>
                    <p:cNvPr id="190" name="Isosceles Triangle 189">
                      <a:extLst>
                        <a:ext uri="{FF2B5EF4-FFF2-40B4-BE49-F238E27FC236}">
                          <a16:creationId xmlns:a16="http://schemas.microsoft.com/office/drawing/2014/main" id="{5D4DF5AF-C25E-2F47-6BE2-A399D674056B}"/>
                        </a:ext>
                      </a:extLst>
                    </p:cNvPr>
                    <p:cNvSpPr>
                      <a:spLocks noRot="1" noChangeAspect="1" noMove="1" noResize="1" noEditPoints="1" noAdjustHandles="1" noChangeArrowheads="1" noChangeShapeType="1" noTextEdit="1"/>
                    </p:cNvSpPr>
                    <p:nvPr/>
                  </p:nvSpPr>
                  <p:spPr>
                    <a:xfrm>
                      <a:off x="6540271" y="4283732"/>
                      <a:ext cx="869999" cy="653951"/>
                    </a:xfrm>
                    <a:prstGeom prst="triangle">
                      <a:avLst/>
                    </a:prstGeom>
                    <a:blipFill>
                      <a:blip r:embed="rId25"/>
                      <a:stretch>
                        <a:fillRect b="-45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6AB1B5AE-8719-086B-7890-871CEBEC9243}"/>
                        </a:ext>
                      </a:extLst>
                    </p:cNvPr>
                    <p:cNvSpPr/>
                    <p:nvPr/>
                  </p:nvSpPr>
                  <p:spPr>
                    <a:xfrm>
                      <a:off x="6732387" y="5068680"/>
                      <a:ext cx="476146" cy="476146"/>
                    </a:xfrm>
                    <a:prstGeom prst="ellipse">
                      <a:avLst/>
                    </a:prstGeom>
                    <a:solidFill>
                      <a:schemeClr val="bg1"/>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smtClean="0">
                                <a:solidFill>
                                  <a:schemeClr val="bg1">
                                    <a:lumMod val="50000"/>
                                  </a:schemeClr>
                                </a:solidFill>
                                <a:latin typeface="Cambria Math" panose="02040503050406030204" pitchFamily="18" charset="0"/>
                              </a:rPr>
                              <m:t>𝑑</m:t>
                            </m:r>
                          </m:oMath>
                        </m:oMathPara>
                      </a14:m>
                      <a:endParaRPr lang="en-US" sz="2800" dirty="0">
                        <a:solidFill>
                          <a:schemeClr val="bg1">
                            <a:lumMod val="50000"/>
                          </a:schemeClr>
                        </a:solidFill>
                      </a:endParaRPr>
                    </a:p>
                  </p:txBody>
                </p:sp>
              </mc:Choice>
              <mc:Fallback xmlns="">
                <p:sp>
                  <p:nvSpPr>
                    <p:cNvPr id="191" name="Oval 190">
                      <a:extLst>
                        <a:ext uri="{FF2B5EF4-FFF2-40B4-BE49-F238E27FC236}">
                          <a16:creationId xmlns:a16="http://schemas.microsoft.com/office/drawing/2014/main" id="{EB784F25-9843-9BE9-7020-6E352EB3FEB5}"/>
                        </a:ext>
                      </a:extLst>
                    </p:cNvPr>
                    <p:cNvSpPr>
                      <a:spLocks noRot="1" noChangeAspect="1" noMove="1" noResize="1" noEditPoints="1" noAdjustHandles="1" noChangeArrowheads="1" noChangeShapeType="1" noTextEdit="1"/>
                    </p:cNvSpPr>
                    <p:nvPr/>
                  </p:nvSpPr>
                  <p:spPr>
                    <a:xfrm>
                      <a:off x="6732387" y="5068680"/>
                      <a:ext cx="476146" cy="476146"/>
                    </a:xfrm>
                    <a:prstGeom prst="ellipse">
                      <a:avLst/>
                    </a:prstGeom>
                    <a:blipFill>
                      <a:blip r:embed="rId26"/>
                      <a:stretch>
                        <a:fillRect/>
                      </a:stretch>
                    </a:blipFill>
                    <a:ln>
                      <a:solidFill>
                        <a:schemeClr val="bg1">
                          <a:lumMod val="50000"/>
                        </a:schemeClr>
                      </a:solidFill>
                      <a:prstDash val="dash"/>
                    </a:ln>
                  </p:spPr>
                  <p:txBody>
                    <a:bodyPr/>
                    <a:lstStyle/>
                    <a:p>
                      <a:r>
                        <a:rPr lang="en-US">
                          <a:noFill/>
                        </a:rPr>
                        <a:t> </a:t>
                      </a:r>
                    </a:p>
                  </p:txBody>
                </p:sp>
              </mc:Fallback>
            </mc:AlternateContent>
            <p:cxnSp>
              <p:nvCxnSpPr>
                <p:cNvPr id="113" name="Straight Connector 112">
                  <a:extLst>
                    <a:ext uri="{FF2B5EF4-FFF2-40B4-BE49-F238E27FC236}">
                      <a16:creationId xmlns:a16="http://schemas.microsoft.com/office/drawing/2014/main" id="{18539B65-CC48-5247-0697-08CDF2904940}"/>
                    </a:ext>
                  </a:extLst>
                </p:cNvPr>
                <p:cNvCxnSpPr>
                  <a:cxnSpLocks/>
                  <a:stCxn id="112" idx="0"/>
                  <a:endCxn id="111" idx="3"/>
                </p:cNvCxnSpPr>
                <p:nvPr/>
              </p:nvCxnSpPr>
              <p:spPr>
                <a:xfrm flipV="1">
                  <a:off x="6970460" y="4937683"/>
                  <a:ext cx="4811" cy="13099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104" name="Straight Connector 103">
                <a:extLst>
                  <a:ext uri="{FF2B5EF4-FFF2-40B4-BE49-F238E27FC236}">
                    <a16:creationId xmlns:a16="http://schemas.microsoft.com/office/drawing/2014/main" id="{1594A383-082B-F114-B2E0-92802DE902D3}"/>
                  </a:ext>
                </a:extLst>
              </p:cNvPr>
              <p:cNvCxnSpPr>
                <a:cxnSpLocks/>
                <a:stCxn id="111" idx="0"/>
                <a:endCxn id="101" idx="3"/>
              </p:cNvCxnSpPr>
              <p:nvPr/>
            </p:nvCxnSpPr>
            <p:spPr>
              <a:xfrm flipV="1">
                <a:off x="10543368" y="1832436"/>
                <a:ext cx="255510" cy="2667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5" name="Isosceles Triangle 104">
                    <a:extLst>
                      <a:ext uri="{FF2B5EF4-FFF2-40B4-BE49-F238E27FC236}">
                        <a16:creationId xmlns:a16="http://schemas.microsoft.com/office/drawing/2014/main" id="{80B50FF7-DF1C-A4CC-1F81-4084B44AA07D}"/>
                      </a:ext>
                    </a:extLst>
                  </p:cNvPr>
                  <p:cNvSpPr/>
                  <p:nvPr/>
                </p:nvSpPr>
                <p:spPr>
                  <a:xfrm>
                    <a:off x="10982760" y="2112436"/>
                    <a:ext cx="1075751" cy="1237660"/>
                  </a:xfrm>
                  <a:prstGeom prst="triangle">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b="0" i="1" dirty="0" smtClean="0">
                              <a:solidFill>
                                <a:schemeClr val="tx1"/>
                              </a:solidFill>
                              <a:latin typeface="Cambria Math" panose="02040503050406030204" pitchFamily="18" charset="0"/>
                            </a:rPr>
                            <m:t>𝑧</m:t>
                          </m:r>
                        </m:oMath>
                      </m:oMathPara>
                    </a14:m>
                    <a:endParaRPr lang="en-US" dirty="0"/>
                  </a:p>
                </p:txBody>
              </p:sp>
            </mc:Choice>
            <mc:Fallback xmlns="">
              <p:sp>
                <p:nvSpPr>
                  <p:cNvPr id="200" name="Isosceles Triangle 199">
                    <a:extLst>
                      <a:ext uri="{FF2B5EF4-FFF2-40B4-BE49-F238E27FC236}">
                        <a16:creationId xmlns:a16="http://schemas.microsoft.com/office/drawing/2014/main" id="{28B5D586-A402-959F-4FDB-13C6689E7A03}"/>
                      </a:ext>
                    </a:extLst>
                  </p:cNvPr>
                  <p:cNvSpPr>
                    <a:spLocks noRot="1" noChangeAspect="1" noMove="1" noResize="1" noEditPoints="1" noAdjustHandles="1" noChangeArrowheads="1" noChangeShapeType="1" noTextEdit="1"/>
                  </p:cNvSpPr>
                  <p:nvPr/>
                </p:nvSpPr>
                <p:spPr>
                  <a:xfrm>
                    <a:off x="10982760" y="2112436"/>
                    <a:ext cx="1075751" cy="1237660"/>
                  </a:xfrm>
                  <a:prstGeom prst="triangle">
                    <a:avLst/>
                  </a:prstGeom>
                  <a:blipFill>
                    <a:blip r:embed="rId27"/>
                    <a:stretch>
                      <a:fillRect/>
                    </a:stretch>
                  </a:blipFill>
                </p:spPr>
                <p:txBody>
                  <a:bodyPr/>
                  <a:lstStyle/>
                  <a:p>
                    <a:r>
                      <a:rPr lang="en-US">
                        <a:noFill/>
                      </a:rPr>
                      <a:t> </a:t>
                    </a:r>
                  </a:p>
                </p:txBody>
              </p:sp>
            </mc:Fallback>
          </mc:AlternateContent>
          <p:cxnSp>
            <p:nvCxnSpPr>
              <p:cNvPr id="106" name="Straight Connector 105">
                <a:extLst>
                  <a:ext uri="{FF2B5EF4-FFF2-40B4-BE49-F238E27FC236}">
                    <a16:creationId xmlns:a16="http://schemas.microsoft.com/office/drawing/2014/main" id="{4649DF95-4336-9E19-4135-9621E762AF66}"/>
                  </a:ext>
                </a:extLst>
              </p:cNvPr>
              <p:cNvCxnSpPr>
                <a:cxnSpLocks/>
                <a:stCxn id="101" idx="5"/>
                <a:endCxn id="105" idx="0"/>
              </p:cNvCxnSpPr>
              <p:nvPr/>
            </p:nvCxnSpPr>
            <p:spPr>
              <a:xfrm>
                <a:off x="11231989" y="1832436"/>
                <a:ext cx="288647" cy="28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BD4EF71D-56B7-A971-C29E-B646AE45F399}"/>
                      </a:ext>
                    </a:extLst>
                  </p:cNvPr>
                  <p:cNvSpPr txBox="1"/>
                  <p:nvPr/>
                </p:nvSpPr>
                <p:spPr>
                  <a:xfrm>
                    <a:off x="8272434" y="1174212"/>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4" name="TextBox 203">
                    <a:extLst>
                      <a:ext uri="{FF2B5EF4-FFF2-40B4-BE49-F238E27FC236}">
                        <a16:creationId xmlns:a16="http://schemas.microsoft.com/office/drawing/2014/main" id="{0B7D7CDD-9A28-E18F-A378-2680AEEB2E55}"/>
                      </a:ext>
                    </a:extLst>
                  </p:cNvPr>
                  <p:cNvSpPr txBox="1">
                    <a:spLocks noRot="1" noChangeAspect="1" noMove="1" noResize="1" noEditPoints="1" noAdjustHandles="1" noChangeArrowheads="1" noChangeShapeType="1" noTextEdit="1"/>
                  </p:cNvSpPr>
                  <p:nvPr/>
                </p:nvSpPr>
                <p:spPr>
                  <a:xfrm>
                    <a:off x="8272434" y="1174212"/>
                    <a:ext cx="773738" cy="369332"/>
                  </a:xfrm>
                  <a:prstGeom prst="rect">
                    <a:avLst/>
                  </a:prstGeom>
                  <a:blipFill>
                    <a:blip r:embed="rId2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9C843007-CE37-D7C6-2376-4EEDA0F08199}"/>
                      </a:ext>
                    </a:extLst>
                  </p:cNvPr>
                  <p:cNvSpPr txBox="1"/>
                  <p:nvPr/>
                </p:nvSpPr>
                <p:spPr>
                  <a:xfrm>
                    <a:off x="9071953" y="588651"/>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+2</m:t>
                          </m:r>
                        </m:oMath>
                      </m:oMathPara>
                    </a14:m>
                    <a:endParaRPr lang="en-US" dirty="0">
                      <a:solidFill>
                        <a:srgbClr val="FF0000"/>
                      </a:solidFill>
                    </a:endParaRPr>
                  </a:p>
                </p:txBody>
              </p:sp>
            </mc:Choice>
            <mc:Fallback xmlns="">
              <p:sp>
                <p:nvSpPr>
                  <p:cNvPr id="205" name="TextBox 204">
                    <a:extLst>
                      <a:ext uri="{FF2B5EF4-FFF2-40B4-BE49-F238E27FC236}">
                        <a16:creationId xmlns:a16="http://schemas.microsoft.com/office/drawing/2014/main" id="{DF9DF62C-47F9-B2E9-36A2-A550465CB1E6}"/>
                      </a:ext>
                    </a:extLst>
                  </p:cNvPr>
                  <p:cNvSpPr txBox="1">
                    <a:spLocks noRot="1" noChangeAspect="1" noMove="1" noResize="1" noEditPoints="1" noAdjustHandles="1" noChangeArrowheads="1" noChangeShapeType="1" noTextEdit="1"/>
                  </p:cNvSpPr>
                  <p:nvPr/>
                </p:nvSpPr>
                <p:spPr>
                  <a:xfrm>
                    <a:off x="9071953" y="588651"/>
                    <a:ext cx="773738" cy="369332"/>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6445C8D3-EA60-1890-F756-95C7C40710C8}"/>
                      </a:ext>
                    </a:extLst>
                  </p:cNvPr>
                  <p:cNvSpPr txBox="1"/>
                  <p:nvPr/>
                </p:nvSpPr>
                <p:spPr>
                  <a:xfrm>
                    <a:off x="10108368" y="1367745"/>
                    <a:ext cx="77373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r>
                            <a:rPr lang="en-US" b="0" i="1" dirty="0" smtClean="0">
                              <a:solidFill>
                                <a:srgbClr val="FF0000"/>
                              </a:solidFill>
                              <a:latin typeface="Cambria Math" panose="02040503050406030204" pitchFamily="18" charset="0"/>
                            </a:rPr>
                            <m:t>+1</m:t>
                          </m:r>
                        </m:oMath>
                      </m:oMathPara>
                    </a14:m>
                    <a:endParaRPr lang="en-US" dirty="0">
                      <a:solidFill>
                        <a:srgbClr val="FF0000"/>
                      </a:solidFill>
                    </a:endParaRPr>
                  </a:p>
                </p:txBody>
              </p:sp>
            </mc:Choice>
            <mc:Fallback xmlns="">
              <p:sp>
                <p:nvSpPr>
                  <p:cNvPr id="207" name="TextBox 206">
                    <a:extLst>
                      <a:ext uri="{FF2B5EF4-FFF2-40B4-BE49-F238E27FC236}">
                        <a16:creationId xmlns:a16="http://schemas.microsoft.com/office/drawing/2014/main" id="{ACA3E047-9D22-A0B0-4202-55FC2D21415A}"/>
                      </a:ext>
                    </a:extLst>
                  </p:cNvPr>
                  <p:cNvSpPr txBox="1">
                    <a:spLocks noRot="1" noChangeAspect="1" noMove="1" noResize="1" noEditPoints="1" noAdjustHandles="1" noChangeArrowheads="1" noChangeShapeType="1" noTextEdit="1"/>
                  </p:cNvSpPr>
                  <p:nvPr/>
                </p:nvSpPr>
                <p:spPr>
                  <a:xfrm>
                    <a:off x="10108368" y="1367745"/>
                    <a:ext cx="773738" cy="369332"/>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TextBox 109">
                    <a:extLst>
                      <a:ext uri="{FF2B5EF4-FFF2-40B4-BE49-F238E27FC236}">
                        <a16:creationId xmlns:a16="http://schemas.microsoft.com/office/drawing/2014/main" id="{78916081-FE4D-59A0-83EA-A4320656351E}"/>
                      </a:ext>
                    </a:extLst>
                  </p:cNvPr>
                  <p:cNvSpPr txBox="1"/>
                  <p:nvPr/>
                </p:nvSpPr>
                <p:spPr>
                  <a:xfrm>
                    <a:off x="11150854" y="1964587"/>
                    <a:ext cx="36978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10" name="TextBox 209">
                    <a:extLst>
                      <a:ext uri="{FF2B5EF4-FFF2-40B4-BE49-F238E27FC236}">
                        <a16:creationId xmlns:a16="http://schemas.microsoft.com/office/drawing/2014/main" id="{F1177122-3180-10D4-692A-E74CE5ABFC12}"/>
                      </a:ext>
                    </a:extLst>
                  </p:cNvPr>
                  <p:cNvSpPr txBox="1">
                    <a:spLocks noRot="1" noChangeAspect="1" noMove="1" noResize="1" noEditPoints="1" noAdjustHandles="1" noChangeArrowheads="1" noChangeShapeType="1" noTextEdit="1"/>
                  </p:cNvSpPr>
                  <p:nvPr/>
                </p:nvSpPr>
                <p:spPr>
                  <a:xfrm>
                    <a:off x="11150854" y="1964587"/>
                    <a:ext cx="369781" cy="369332"/>
                  </a:xfrm>
                  <a:prstGeom prst="rect">
                    <a:avLst/>
                  </a:prstGeom>
                  <a:blipFill>
                    <a:blip r:embed="rId31"/>
                    <a:stretch>
                      <a:fillRect/>
                    </a:stretch>
                  </a:blipFill>
                </p:spPr>
                <p:txBody>
                  <a:bodyPr/>
                  <a:lstStyle/>
                  <a:p>
                    <a:r>
                      <a:rPr lang="en-US">
                        <a:noFill/>
                      </a:rPr>
                      <a:t> </a:t>
                    </a:r>
                  </a:p>
                </p:txBody>
              </p:sp>
            </mc:Fallback>
          </mc:AlternateContent>
        </p:grpSp>
        <p:cxnSp>
          <p:nvCxnSpPr>
            <p:cNvPr id="92" name="Straight Connector 91">
              <a:extLst>
                <a:ext uri="{FF2B5EF4-FFF2-40B4-BE49-F238E27FC236}">
                  <a16:creationId xmlns:a16="http://schemas.microsoft.com/office/drawing/2014/main" id="{D5DEE04E-D2AC-869A-35E0-2BE7BA1623F8}"/>
                </a:ext>
              </a:extLst>
            </p:cNvPr>
            <p:cNvCxnSpPr>
              <a:cxnSpLocks/>
              <a:stCxn id="99" idx="0"/>
            </p:cNvCxnSpPr>
            <p:nvPr/>
          </p:nvCxnSpPr>
          <p:spPr>
            <a:xfrm flipH="1" flipV="1">
              <a:off x="10132755" y="3429000"/>
              <a:ext cx="1" cy="18142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8D214588-8F01-30CC-19EE-9A3FADDEA3F6}"/>
              </a:ext>
            </a:extLst>
          </p:cNvPr>
          <p:cNvSpPr>
            <a:spLocks noGrp="1"/>
          </p:cNvSpPr>
          <p:nvPr>
            <p:ph type="sldNum" sz="quarter" idx="12"/>
          </p:nvPr>
        </p:nvSpPr>
        <p:spPr/>
        <p:txBody>
          <a:bodyPr/>
          <a:lstStyle/>
          <a:p>
            <a:fld id="{A94D5A7D-FFFE-410B-BEE5-702232F4B148}" type="slidenum">
              <a:rPr lang="en-US" smtClean="0"/>
              <a:t>52</a:t>
            </a:fld>
            <a:endParaRPr lang="en-US"/>
          </a:p>
        </p:txBody>
      </p:sp>
    </p:spTree>
    <p:extLst>
      <p:ext uri="{BB962C8B-B14F-4D97-AF65-F5344CB8AC3E}">
        <p14:creationId xmlns:p14="http://schemas.microsoft.com/office/powerpoint/2010/main" val="2027957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48D2-3237-9162-34D2-68F2C73FC58D}"/>
              </a:ext>
            </a:extLst>
          </p:cNvPr>
          <p:cNvSpPr>
            <a:spLocks noGrp="1"/>
          </p:cNvSpPr>
          <p:nvPr>
            <p:ph type="title"/>
          </p:nvPr>
        </p:nvSpPr>
        <p:spPr/>
        <p:txBody>
          <a:bodyPr/>
          <a:lstStyle/>
          <a:p>
            <a:r>
              <a:rPr lang="en-US" dirty="0"/>
              <a:t>Insert Summary</a:t>
            </a:r>
          </a:p>
        </p:txBody>
      </p:sp>
      <p:sp>
        <p:nvSpPr>
          <p:cNvPr id="3" name="Content Placeholder 2">
            <a:extLst>
              <a:ext uri="{FF2B5EF4-FFF2-40B4-BE49-F238E27FC236}">
                <a16:creationId xmlns:a16="http://schemas.microsoft.com/office/drawing/2014/main" id="{793DF4FF-B4BB-916D-E680-D5F940C43B80}"/>
              </a:ext>
            </a:extLst>
          </p:cNvPr>
          <p:cNvSpPr>
            <a:spLocks noGrp="1"/>
          </p:cNvSpPr>
          <p:nvPr>
            <p:ph idx="1"/>
          </p:nvPr>
        </p:nvSpPr>
        <p:spPr>
          <a:xfrm>
            <a:off x="838199" y="1825625"/>
            <a:ext cx="10905781" cy="4351338"/>
          </a:xfrm>
        </p:spPr>
        <p:txBody>
          <a:bodyPr>
            <a:normAutofit/>
          </a:bodyPr>
          <a:lstStyle/>
          <a:p>
            <a:r>
              <a:rPr lang="en-US" dirty="0"/>
              <a:t>After a BST insertion, update the heights of the node’s ancestors</a:t>
            </a:r>
          </a:p>
          <a:p>
            <a:r>
              <a:rPr lang="en-US" dirty="0"/>
              <a:t>From leaf to root, check if each node is balanced</a:t>
            </a:r>
          </a:p>
          <a:p>
            <a:r>
              <a:rPr lang="en-US" dirty="0"/>
              <a:t>If a node is unbalanced then at the deepest unbalanced node:</a:t>
            </a:r>
          </a:p>
          <a:p>
            <a:pPr lvl="1"/>
            <a:r>
              <a:rPr lang="en-US" dirty="0"/>
              <a:t>Case LL: If we inserted in the </a:t>
            </a:r>
            <a:r>
              <a:rPr lang="en-US" b="1" dirty="0"/>
              <a:t>left</a:t>
            </a:r>
            <a:r>
              <a:rPr lang="en-US" dirty="0"/>
              <a:t> subtree of the </a:t>
            </a:r>
            <a:r>
              <a:rPr lang="en-US" b="1" dirty="0"/>
              <a:t>left</a:t>
            </a:r>
            <a:r>
              <a:rPr lang="en-US" dirty="0"/>
              <a:t> child then: rotate right</a:t>
            </a:r>
          </a:p>
          <a:p>
            <a:pPr lvl="1"/>
            <a:r>
              <a:rPr lang="en-US" dirty="0"/>
              <a:t>Case RR: If we inserted in the </a:t>
            </a:r>
            <a:r>
              <a:rPr lang="en-US" b="1" dirty="0"/>
              <a:t>right</a:t>
            </a:r>
            <a:r>
              <a:rPr lang="en-US" dirty="0"/>
              <a:t> subtree of the </a:t>
            </a:r>
            <a:r>
              <a:rPr lang="en-US" b="1" dirty="0"/>
              <a:t>right</a:t>
            </a:r>
            <a:r>
              <a:rPr lang="en-US" dirty="0"/>
              <a:t> child then: rotate left</a:t>
            </a:r>
          </a:p>
          <a:p>
            <a:pPr lvl="1"/>
            <a:r>
              <a:rPr lang="en-US" dirty="0"/>
              <a:t>Case LR: If we inserted into the </a:t>
            </a:r>
            <a:r>
              <a:rPr lang="en-US" b="1" dirty="0"/>
              <a:t>right</a:t>
            </a:r>
            <a:r>
              <a:rPr lang="en-US" dirty="0"/>
              <a:t> subtree of the </a:t>
            </a:r>
            <a:r>
              <a:rPr lang="en-US" b="1" dirty="0"/>
              <a:t>left</a:t>
            </a:r>
            <a:r>
              <a:rPr lang="en-US" dirty="0"/>
              <a:t> child then: rotate left at the left child and then rotate right at the root</a:t>
            </a:r>
          </a:p>
          <a:p>
            <a:pPr lvl="1"/>
            <a:r>
              <a:rPr lang="en-US" dirty="0"/>
              <a:t>Case RL: If we inserted into the </a:t>
            </a:r>
            <a:r>
              <a:rPr lang="en-US" b="1" dirty="0"/>
              <a:t>left</a:t>
            </a:r>
            <a:r>
              <a:rPr lang="en-US" dirty="0"/>
              <a:t> subtree of the </a:t>
            </a:r>
            <a:r>
              <a:rPr lang="en-US" b="1" dirty="0"/>
              <a:t>right</a:t>
            </a:r>
            <a:r>
              <a:rPr lang="en-US" dirty="0"/>
              <a:t> child then: rotate right at the right child and then rotate left at the root</a:t>
            </a:r>
          </a:p>
          <a:p>
            <a:r>
              <a:rPr lang="en-US" dirty="0"/>
              <a:t>Done after either reaching the root or applying </a:t>
            </a:r>
            <a:r>
              <a:rPr lang="en-US" b="1" dirty="0"/>
              <a:t>one</a:t>
            </a:r>
            <a:r>
              <a:rPr lang="en-US" dirty="0"/>
              <a:t> of the above cases</a:t>
            </a:r>
          </a:p>
        </p:txBody>
      </p:sp>
      <p:sp>
        <p:nvSpPr>
          <p:cNvPr id="4" name="Slide Number Placeholder 3">
            <a:extLst>
              <a:ext uri="{FF2B5EF4-FFF2-40B4-BE49-F238E27FC236}">
                <a16:creationId xmlns:a16="http://schemas.microsoft.com/office/drawing/2014/main" id="{0FEC2F92-5D52-199A-A4FA-F2233E635FCC}"/>
              </a:ext>
            </a:extLst>
          </p:cNvPr>
          <p:cNvSpPr>
            <a:spLocks noGrp="1"/>
          </p:cNvSpPr>
          <p:nvPr>
            <p:ph type="sldNum" sz="quarter" idx="12"/>
          </p:nvPr>
        </p:nvSpPr>
        <p:spPr/>
        <p:txBody>
          <a:bodyPr/>
          <a:lstStyle/>
          <a:p>
            <a:fld id="{A94D5A7D-FFFE-410B-BEE5-702232F4B148}" type="slidenum">
              <a:rPr lang="en-US" smtClean="0"/>
              <a:t>53</a:t>
            </a:fld>
            <a:endParaRPr lang="en-US"/>
          </a:p>
        </p:txBody>
      </p:sp>
    </p:spTree>
    <p:extLst>
      <p:ext uri="{BB962C8B-B14F-4D97-AF65-F5344CB8AC3E}">
        <p14:creationId xmlns:p14="http://schemas.microsoft.com/office/powerpoint/2010/main" val="2921325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72741-40D7-54BD-E36C-7FFBE60A8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75494-8125-BCDC-7E39-DEEB5D455198}"/>
              </a:ext>
            </a:extLst>
          </p:cNvPr>
          <p:cNvSpPr>
            <a:spLocks noGrp="1"/>
          </p:cNvSpPr>
          <p:nvPr>
            <p:ph type="title"/>
          </p:nvPr>
        </p:nvSpPr>
        <p:spPr>
          <a:xfrm>
            <a:off x="838200" y="314325"/>
            <a:ext cx="10515600" cy="1325563"/>
          </a:xfrm>
        </p:spPr>
        <p:txBody>
          <a:bodyPr/>
          <a:lstStyle/>
          <a:p>
            <a:r>
              <a:rPr lang="en-US" dirty="0"/>
              <a:t>Insert Operation (for AVL)</a:t>
            </a:r>
          </a:p>
        </p:txBody>
      </p:sp>
      <p:sp>
        <p:nvSpPr>
          <p:cNvPr id="3" name="Content Placeholder 2">
            <a:extLst>
              <a:ext uri="{FF2B5EF4-FFF2-40B4-BE49-F238E27FC236}">
                <a16:creationId xmlns:a16="http://schemas.microsoft.com/office/drawing/2014/main" id="{A3044B70-30E8-91B4-8A1D-D48D1300CDE8}"/>
              </a:ext>
            </a:extLst>
          </p:cNvPr>
          <p:cNvSpPr>
            <a:spLocks noGrp="1"/>
          </p:cNvSpPr>
          <p:nvPr>
            <p:ph idx="1"/>
          </p:nvPr>
        </p:nvSpPr>
        <p:spPr>
          <a:xfrm>
            <a:off x="187960" y="1371600"/>
            <a:ext cx="10515600" cy="5486399"/>
          </a:xfrm>
        </p:spPr>
        <p:txBody>
          <a:bodyPr>
            <a:normAutofit fontScale="85000" lnSpcReduction="20000"/>
          </a:bodyPr>
          <a:lstStyle/>
          <a:p>
            <a:pPr marL="0" indent="0">
              <a:buNone/>
            </a:pPr>
            <a:r>
              <a:rPr lang="en-US" dirty="0"/>
              <a:t>insert(key, value, root) {</a:t>
            </a:r>
          </a:p>
          <a:p>
            <a:pPr marL="0" indent="0">
              <a:buNone/>
            </a:pPr>
            <a:r>
              <a:rPr lang="en-US" dirty="0"/>
              <a:t>	root = </a:t>
            </a:r>
            <a:r>
              <a:rPr lang="en-US" dirty="0" err="1"/>
              <a:t>insertHelper</a:t>
            </a:r>
            <a:r>
              <a:rPr lang="en-US" dirty="0"/>
              <a:t>(key, value, root);		</a:t>
            </a:r>
          </a:p>
          <a:p>
            <a:pPr marL="0" indent="0">
              <a:buNone/>
            </a:pPr>
            <a:r>
              <a:rPr lang="en-US" dirty="0"/>
              <a:t>}</a:t>
            </a:r>
          </a:p>
          <a:p>
            <a:pPr marL="0" indent="0">
              <a:buNone/>
            </a:pPr>
            <a:r>
              <a:rPr lang="en-US" dirty="0" err="1"/>
              <a:t>insertHelper</a:t>
            </a:r>
            <a:r>
              <a:rPr lang="en-US" dirty="0"/>
              <a:t>(key, value, root) {</a:t>
            </a:r>
          </a:p>
          <a:p>
            <a:pPr marL="0" indent="0">
              <a:buNone/>
            </a:pPr>
            <a:r>
              <a:rPr lang="en-US" dirty="0"/>
              <a:t>	if (root == null)</a:t>
            </a:r>
          </a:p>
          <a:p>
            <a:pPr marL="0" indent="0">
              <a:buNone/>
            </a:pPr>
            <a:r>
              <a:rPr lang="en-US" dirty="0"/>
              <a:t>		return new Node(key, value);</a:t>
            </a:r>
          </a:p>
          <a:p>
            <a:pPr marL="0" indent="0">
              <a:buNone/>
            </a:pPr>
            <a:r>
              <a:rPr lang="en-US" dirty="0"/>
              <a:t>	if (</a:t>
            </a:r>
            <a:r>
              <a:rPr lang="en-US" dirty="0" err="1"/>
              <a:t>root.key</a:t>
            </a:r>
            <a:r>
              <a:rPr lang="en-US" dirty="0"/>
              <a:t> &lt; key)</a:t>
            </a:r>
          </a:p>
          <a:p>
            <a:pPr marL="0" indent="0">
              <a:buNone/>
            </a:pPr>
            <a:r>
              <a:rPr lang="en-US" dirty="0"/>
              <a:t>		</a:t>
            </a:r>
            <a:r>
              <a:rPr lang="en-US" dirty="0" err="1"/>
              <a:t>root.right</a:t>
            </a:r>
            <a:r>
              <a:rPr lang="en-US" dirty="0"/>
              <a:t> = </a:t>
            </a:r>
            <a:r>
              <a:rPr lang="en-US" dirty="0" err="1"/>
              <a:t>insertHelper</a:t>
            </a:r>
            <a:r>
              <a:rPr lang="en-US" dirty="0"/>
              <a:t>(key, value, </a:t>
            </a:r>
            <a:r>
              <a:rPr lang="en-US" dirty="0" err="1"/>
              <a:t>root.right</a:t>
            </a:r>
            <a:r>
              <a:rPr lang="en-US" dirty="0"/>
              <a:t>);</a:t>
            </a:r>
          </a:p>
          <a:p>
            <a:pPr marL="0" indent="0">
              <a:buNone/>
            </a:pPr>
            <a:r>
              <a:rPr lang="en-US" dirty="0"/>
              <a:t>	else</a:t>
            </a:r>
          </a:p>
          <a:p>
            <a:pPr marL="0" indent="0">
              <a:buNone/>
            </a:pPr>
            <a:r>
              <a:rPr lang="en-US" dirty="0"/>
              <a:t>		</a:t>
            </a:r>
            <a:r>
              <a:rPr lang="en-US" dirty="0" err="1"/>
              <a:t>root.left</a:t>
            </a:r>
            <a:r>
              <a:rPr lang="en-US" dirty="0"/>
              <a:t> = </a:t>
            </a:r>
            <a:r>
              <a:rPr lang="en-US" dirty="0" err="1"/>
              <a:t>insertHelper</a:t>
            </a:r>
            <a:r>
              <a:rPr lang="en-US" dirty="0"/>
              <a:t>(key, value, </a:t>
            </a:r>
            <a:r>
              <a:rPr lang="en-US" dirty="0" err="1"/>
              <a:t>root.left</a:t>
            </a:r>
            <a:r>
              <a:rPr lang="en-US" dirty="0"/>
              <a:t>);</a:t>
            </a:r>
          </a:p>
          <a:p>
            <a:pPr marL="0" indent="0">
              <a:buNone/>
            </a:pPr>
            <a:r>
              <a:rPr lang="en-US" dirty="0"/>
              <a:t>	</a:t>
            </a:r>
            <a:r>
              <a:rPr lang="en-US" dirty="0">
                <a:solidFill>
                  <a:srgbClr val="C00000"/>
                </a:solidFill>
              </a:rPr>
              <a:t>if (</a:t>
            </a:r>
            <a:r>
              <a:rPr lang="en-US" dirty="0" err="1">
                <a:solidFill>
                  <a:srgbClr val="C00000"/>
                </a:solidFill>
              </a:rPr>
              <a:t>isUnbalanced</a:t>
            </a:r>
            <a:r>
              <a:rPr lang="en-US" dirty="0">
                <a:solidFill>
                  <a:srgbClr val="C00000"/>
                </a:solidFill>
              </a:rPr>
              <a:t>(root))</a:t>
            </a:r>
          </a:p>
          <a:p>
            <a:pPr marL="0" indent="0">
              <a:buNone/>
            </a:pPr>
            <a:r>
              <a:rPr lang="en-US" dirty="0">
                <a:solidFill>
                  <a:srgbClr val="C00000"/>
                </a:solidFill>
              </a:rPr>
              <a:t>		root = rotate(root);</a:t>
            </a:r>
          </a:p>
          <a:p>
            <a:pPr marL="0" indent="0">
              <a:buNone/>
            </a:pPr>
            <a:r>
              <a:rPr lang="en-US" dirty="0"/>
              <a:t>	return root;</a:t>
            </a:r>
          </a:p>
          <a:p>
            <a:pPr marL="0" indent="0">
              <a:buNone/>
            </a:pPr>
            <a:r>
              <a:rPr lang="en-US" dirty="0"/>
              <a:t>}</a:t>
            </a:r>
          </a:p>
        </p:txBody>
      </p:sp>
      <p:sp>
        <p:nvSpPr>
          <p:cNvPr id="4" name="Slide Number Placeholder 3">
            <a:extLst>
              <a:ext uri="{FF2B5EF4-FFF2-40B4-BE49-F238E27FC236}">
                <a16:creationId xmlns:a16="http://schemas.microsoft.com/office/drawing/2014/main" id="{934785BE-2450-EA47-3E07-587DBBCE1712}"/>
              </a:ext>
            </a:extLst>
          </p:cNvPr>
          <p:cNvSpPr>
            <a:spLocks noGrp="1"/>
          </p:cNvSpPr>
          <p:nvPr>
            <p:ph type="sldNum" sz="quarter" idx="12"/>
          </p:nvPr>
        </p:nvSpPr>
        <p:spPr/>
        <p:txBody>
          <a:bodyPr/>
          <a:lstStyle/>
          <a:p>
            <a:fld id="{A94D5A7D-FFFE-410B-BEE5-702232F4B148}" type="slidenum">
              <a:rPr lang="en-US" smtClean="0"/>
              <a:t>54</a:t>
            </a:fld>
            <a:endParaRPr lang="en-US"/>
          </a:p>
        </p:txBody>
      </p:sp>
    </p:spTree>
    <p:extLst>
      <p:ext uri="{BB962C8B-B14F-4D97-AF65-F5344CB8AC3E}">
        <p14:creationId xmlns:p14="http://schemas.microsoft.com/office/powerpoint/2010/main" val="42451751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8437E7C-9206-C19B-F0D3-356B238C23E6}"/>
                  </a:ext>
                </a:extLst>
              </p:cNvPr>
              <p:cNvSpPr>
                <a:spLocks noGrp="1"/>
              </p:cNvSpPr>
              <p:nvPr>
                <p:ph type="title"/>
              </p:nvPr>
            </p:nvSpPr>
            <p:spPr/>
            <p:txBody>
              <a:bodyPr/>
              <a:lstStyle/>
              <a:p>
                <a:r>
                  <a:rPr lang="en-US" dirty="0"/>
                  <a:t>Why is this </a:t>
                </a:r>
                <a14:m>
                  <m:oMath xmlns:m="http://schemas.openxmlformats.org/officeDocument/2006/math">
                    <m:r>
                      <m:rPr>
                        <m:sty m:val="p"/>
                      </m:rPr>
                      <a:rPr lang="en-US" b="0" i="0" smtClean="0">
                        <a:latin typeface="Cambria Math" panose="02040503050406030204" pitchFamily="18" charset="0"/>
                      </a:rPr>
                      <m:t>Θ</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r>
                  <a:rPr lang="en-US" dirty="0"/>
                  <a:t> time?</a:t>
                </a:r>
              </a:p>
            </p:txBody>
          </p:sp>
        </mc:Choice>
        <mc:Fallback xmlns="">
          <p:sp>
            <p:nvSpPr>
              <p:cNvPr id="2" name="Title 1">
                <a:extLst>
                  <a:ext uri="{FF2B5EF4-FFF2-40B4-BE49-F238E27FC236}">
                    <a16:creationId xmlns:a16="http://schemas.microsoft.com/office/drawing/2014/main" id="{08437E7C-9206-C19B-F0D3-356B238C23E6}"/>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76650C-7AC8-A2D8-2065-62AC5FB1168B}"/>
                  </a:ext>
                </a:extLst>
              </p:cNvPr>
              <p:cNvSpPr>
                <a:spLocks noGrp="1"/>
              </p:cNvSpPr>
              <p:nvPr>
                <p:ph idx="1"/>
              </p:nvPr>
            </p:nvSpPr>
            <p:spPr/>
            <p:txBody>
              <a:bodyPr/>
              <a:lstStyle/>
              <a:p>
                <a:r>
                  <a:rPr lang="en-US" dirty="0"/>
                  <a:t>We get poor running times when </a:t>
                </a:r>
                <a14:m>
                  <m:oMath xmlns:m="http://schemas.openxmlformats.org/officeDocument/2006/math">
                    <m:r>
                      <a:rPr lang="en-US" b="0" i="1" smtClean="0">
                        <a:latin typeface="Cambria Math" panose="02040503050406030204" pitchFamily="18" charset="0"/>
                      </a:rPr>
                      <m:t>h𝑒𝑖𝑔h𝑡</m:t>
                    </m:r>
                    <m:r>
                      <a:rPr lang="en-US" b="0" i="1" smtClean="0">
                        <a:latin typeface="Cambria Math" panose="02040503050406030204" pitchFamily="18" charset="0"/>
                      </a:rPr>
                      <m:t>≈</m:t>
                    </m:r>
                    <m:r>
                      <a:rPr lang="en-US" b="0" i="1" smtClean="0">
                        <a:latin typeface="Cambria Math" panose="02040503050406030204" pitchFamily="18" charset="0"/>
                      </a:rPr>
                      <m:t>𝑛</m:t>
                    </m:r>
                  </m:oMath>
                </a14:m>
                <a:endParaRPr lang="en-US" dirty="0"/>
              </a:p>
              <a:p>
                <a:r>
                  <a:rPr lang="en-US" dirty="0"/>
                  <a:t>Let </a:t>
                </a:r>
                <a14:m>
                  <m:oMath xmlns:m="http://schemas.openxmlformats.org/officeDocument/2006/math">
                    <m:r>
                      <a:rPr lang="en-US" b="0" i="1" smtClean="0">
                        <a:latin typeface="Cambria Math" panose="02040503050406030204" pitchFamily="18" charset="0"/>
                      </a:rPr>
                      <m:t>𝑀</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r>
                  <a:rPr lang="en-US" dirty="0"/>
                  <a:t> be the minimum count of nodes in an AVL tree of height </a:t>
                </a:r>
                <a14:m>
                  <m:oMath xmlns:m="http://schemas.openxmlformats.org/officeDocument/2006/math">
                    <m:r>
                      <a:rPr lang="en-US" b="0" i="1" smtClean="0">
                        <a:latin typeface="Cambria Math" panose="02040503050406030204" pitchFamily="18" charset="0"/>
                      </a:rPr>
                      <m:t>h</m:t>
                    </m:r>
                  </m:oMath>
                </a14:m>
                <a:endParaRPr lang="en-US" dirty="0"/>
              </a:p>
              <a:p>
                <a:r>
                  <a:rPr lang="en-US" dirty="0"/>
                  <a:t>An AVL tree of height </a:t>
                </a:r>
                <a14:m>
                  <m:oMath xmlns:m="http://schemas.openxmlformats.org/officeDocument/2006/math">
                    <m:r>
                      <a:rPr lang="en-US" b="0" i="1" smtClean="0">
                        <a:latin typeface="Cambria Math" panose="02040503050406030204" pitchFamily="18" charset="0"/>
                      </a:rPr>
                      <m:t>h</m:t>
                    </m:r>
                  </m:oMath>
                </a14:m>
                <a:r>
                  <a:rPr lang="en-US" dirty="0"/>
                  <a:t> must have </a:t>
                </a:r>
                <a:r>
                  <a:rPr lang="en-US" dirty="0">
                    <a:solidFill>
                      <a:srgbClr val="C00000"/>
                    </a:solidFill>
                  </a:rPr>
                  <a:t>one subtree of height </a:t>
                </a:r>
                <a14:m>
                  <m:oMath xmlns:m="http://schemas.openxmlformats.org/officeDocument/2006/math">
                    <m:r>
                      <a:rPr lang="en-US" b="0" i="1" smtClean="0">
                        <a:solidFill>
                          <a:srgbClr val="C00000"/>
                        </a:solidFill>
                        <a:latin typeface="Cambria Math" panose="02040503050406030204" pitchFamily="18" charset="0"/>
                      </a:rPr>
                      <m:t>h</m:t>
                    </m:r>
                    <m:r>
                      <a:rPr lang="en-US" b="0" i="1" smtClean="0">
                        <a:solidFill>
                          <a:srgbClr val="C00000"/>
                        </a:solidFill>
                        <a:latin typeface="Cambria Math" panose="02040503050406030204" pitchFamily="18" charset="0"/>
                      </a:rPr>
                      <m:t>−1</m:t>
                    </m:r>
                  </m:oMath>
                </a14:m>
                <a:endParaRPr lang="en-US" dirty="0"/>
              </a:p>
              <a:p>
                <a:r>
                  <a:rPr lang="en-US" dirty="0"/>
                  <a:t>This means the </a:t>
                </a:r>
                <a:r>
                  <a:rPr lang="en-US" dirty="0">
                    <a:solidFill>
                      <a:schemeClr val="accent1">
                        <a:lumMod val="75000"/>
                      </a:schemeClr>
                    </a:solidFill>
                  </a:rPr>
                  <a:t>other subtree has height at least </a:t>
                </a:r>
                <a14:m>
                  <m:oMath xmlns:m="http://schemas.openxmlformats.org/officeDocument/2006/math">
                    <m:r>
                      <a:rPr lang="en-US" b="0" i="1" smtClean="0">
                        <a:solidFill>
                          <a:schemeClr val="accent1">
                            <a:lumMod val="75000"/>
                          </a:schemeClr>
                        </a:solidFill>
                        <a:latin typeface="Cambria Math" panose="02040503050406030204" pitchFamily="18" charset="0"/>
                      </a:rPr>
                      <m:t>h</m:t>
                    </m:r>
                    <m:r>
                      <a:rPr lang="en-US" b="0" i="1" smtClean="0">
                        <a:solidFill>
                          <a:schemeClr val="accent1">
                            <a:lumMod val="75000"/>
                          </a:schemeClr>
                        </a:solidFill>
                        <a:latin typeface="Cambria Math" panose="02040503050406030204" pitchFamily="18" charset="0"/>
                      </a:rPr>
                      <m:t>−2</m:t>
                    </m:r>
                  </m:oMath>
                </a14:m>
                <a:endParaRPr lang="en-US" dirty="0"/>
              </a:p>
              <a:p>
                <a14:m>
                  <m:oMath xmlns:m="http://schemas.openxmlformats.org/officeDocument/2006/math">
                    <m:r>
                      <a:rPr lang="en-US" b="0" i="1" smtClean="0">
                        <a:latin typeface="Cambria Math" panose="02040503050406030204" pitchFamily="18" charset="0"/>
                      </a:rPr>
                      <m:t>𝑀</m:t>
                    </m:r>
                    <m:d>
                      <m:dPr>
                        <m:ctrlPr>
                          <a:rPr lang="en-US" b="0" i="1" smtClean="0">
                            <a:latin typeface="Cambria Math" panose="02040503050406030204" pitchFamily="18" charset="0"/>
                          </a:rPr>
                        </m:ctrlPr>
                      </m:dPr>
                      <m:e>
                        <m:r>
                          <a:rPr lang="en-US" b="0" i="1" smtClean="0">
                            <a:latin typeface="Cambria Math" panose="02040503050406030204" pitchFamily="18" charset="0"/>
                          </a:rPr>
                          <m:t>h</m:t>
                        </m:r>
                      </m:e>
                    </m:d>
                    <m:r>
                      <a:rPr lang="en-US" b="0" i="1" smtClean="0">
                        <a:latin typeface="Cambria Math" panose="02040503050406030204" pitchFamily="18" charset="0"/>
                      </a:rPr>
                      <m:t>=</m:t>
                    </m:r>
                    <m:r>
                      <a:rPr lang="en-US" b="0" i="1" smtClean="0">
                        <a:solidFill>
                          <a:srgbClr val="C00000"/>
                        </a:solidFill>
                        <a:latin typeface="Cambria Math" panose="02040503050406030204" pitchFamily="18" charset="0"/>
                      </a:rPr>
                      <m:t>𝑀</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h</m:t>
                        </m:r>
                        <m:r>
                          <a:rPr lang="en-US" b="0" i="1" smtClean="0">
                            <a:solidFill>
                              <a:srgbClr val="C00000"/>
                            </a:solidFill>
                            <a:latin typeface="Cambria Math" panose="02040503050406030204" pitchFamily="18" charset="0"/>
                          </a:rPr>
                          <m:t>−1</m:t>
                        </m:r>
                      </m:e>
                    </m:d>
                    <m:r>
                      <a:rPr lang="en-US" b="0" i="1" smtClean="0">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𝑀</m:t>
                    </m:r>
                    <m:d>
                      <m:dPr>
                        <m:ctrlPr>
                          <a:rPr lang="en-US" b="0" i="1" smtClean="0">
                            <a:solidFill>
                              <a:schemeClr val="accent1">
                                <a:lumMod val="75000"/>
                              </a:schemeClr>
                            </a:solidFill>
                            <a:latin typeface="Cambria Math" panose="02040503050406030204" pitchFamily="18" charset="0"/>
                          </a:rPr>
                        </m:ctrlPr>
                      </m:dPr>
                      <m:e>
                        <m:r>
                          <a:rPr lang="en-US" b="0" i="1" smtClean="0">
                            <a:solidFill>
                              <a:schemeClr val="accent1">
                                <a:lumMod val="75000"/>
                              </a:schemeClr>
                            </a:solidFill>
                            <a:latin typeface="Cambria Math" panose="02040503050406030204" pitchFamily="18" charset="0"/>
                          </a:rPr>
                          <m:t>h</m:t>
                        </m:r>
                        <m:r>
                          <a:rPr lang="en-US" b="0" i="1" smtClean="0">
                            <a:solidFill>
                              <a:schemeClr val="accent1">
                                <a:lumMod val="75000"/>
                              </a:schemeClr>
                            </a:solidFill>
                            <a:latin typeface="Cambria Math" panose="02040503050406030204" pitchFamily="18" charset="0"/>
                          </a:rPr>
                          <m:t>−2</m:t>
                        </m:r>
                      </m:e>
                    </m:d>
                    <m:r>
                      <a:rPr lang="en-US" b="0" i="1" smtClean="0">
                        <a:latin typeface="Cambria Math" panose="02040503050406030204" pitchFamily="18" charset="0"/>
                      </a:rPr>
                      <m:t>+1</m:t>
                    </m:r>
                  </m:oMath>
                </a14:m>
                <a:endParaRPr lang="en-US" dirty="0"/>
              </a:p>
              <a:p>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D776650C-7AC8-A2D8-2065-62AC5FB1168B}"/>
                  </a:ext>
                </a:extLst>
              </p:cNvPr>
              <p:cNvSpPr>
                <a:spLocks noGrp="1" noRot="1" noChangeAspect="1" noMove="1" noResize="1" noEditPoints="1" noAdjustHandles="1" noChangeArrowheads="1" noChangeShapeType="1" noTextEdit="1"/>
              </p:cNvSpPr>
              <p:nvPr>
                <p:ph idx="1"/>
              </p:nvPr>
            </p:nvSpPr>
            <p:spPr>
              <a:blipFill>
                <a:blip r:embed="rId3"/>
                <a:stretch>
                  <a:fillRect l="-1043" t="-22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6DF2142-4984-6E84-6756-72979566C39E}"/>
              </a:ext>
            </a:extLst>
          </p:cNvPr>
          <p:cNvSpPr>
            <a:spLocks noGrp="1"/>
          </p:cNvSpPr>
          <p:nvPr>
            <p:ph type="sldNum" sz="quarter" idx="12"/>
          </p:nvPr>
        </p:nvSpPr>
        <p:spPr/>
        <p:txBody>
          <a:bodyPr/>
          <a:lstStyle/>
          <a:p>
            <a:fld id="{A94D5A7D-FFFE-410B-BEE5-702232F4B148}" type="slidenum">
              <a:rPr lang="en-US" smtClean="0"/>
              <a:t>55</a:t>
            </a:fld>
            <a:endParaRPr lang="en-US"/>
          </a:p>
        </p:txBody>
      </p:sp>
    </p:spTree>
    <p:extLst>
      <p:ext uri="{BB962C8B-B14F-4D97-AF65-F5344CB8AC3E}">
        <p14:creationId xmlns:p14="http://schemas.microsoft.com/office/powerpoint/2010/main" val="1404051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3F498-0DAF-8083-E2C8-375150645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A9085-35F4-542F-A54F-82C4D83663F7}"/>
              </a:ext>
            </a:extLst>
          </p:cNvPr>
          <p:cNvSpPr>
            <a:spLocks noGrp="1"/>
          </p:cNvSpPr>
          <p:nvPr>
            <p:ph type="title"/>
          </p:nvPr>
        </p:nvSpPr>
        <p:spPr/>
        <p:txBody>
          <a:bodyPr/>
          <a:lstStyle/>
          <a:p>
            <a:r>
              <a:rPr lang="en-US" dirty="0"/>
              <a:t>Comparing to Fibonacci Sequence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3F87FB2-C4DA-6B29-0771-9E21EC5B0475}"/>
                  </a:ext>
                </a:extLst>
              </p:cNvPr>
              <p:cNvSpPr>
                <a:spLocks noGrp="1"/>
              </p:cNvSpPr>
              <p:nvPr>
                <p:ph idx="1"/>
              </p:nvPr>
            </p:nvSpPr>
            <p:spPr/>
            <p:txBody>
              <a:bodyPr>
                <a:normAutofit fontScale="85000" lnSpcReduction="20000"/>
              </a:bodyPr>
              <a:lstStyle/>
              <a:p>
                <a14:m>
                  <m:oMath xmlns:m="http://schemas.openxmlformats.org/officeDocument/2006/math">
                    <m:r>
                      <a:rPr lang="en-US" b="0" i="1" smtClean="0">
                        <a:latin typeface="Cambria Math" panose="02040503050406030204" pitchFamily="18" charset="0"/>
                      </a:rPr>
                      <m:t>𝑀</m:t>
                    </m:r>
                    <m:d>
                      <m:dPr>
                        <m:ctrlPr>
                          <a:rPr lang="en-US" b="0" i="1" smtClean="0">
                            <a:latin typeface="Cambria Math" panose="02040503050406030204" pitchFamily="18" charset="0"/>
                          </a:rPr>
                        </m:ctrlPr>
                      </m:dPr>
                      <m:e>
                        <m:r>
                          <a:rPr lang="en-US" b="0" i="1" smtClean="0">
                            <a:latin typeface="Cambria Math" panose="02040503050406030204" pitchFamily="18" charset="0"/>
                          </a:rPr>
                          <m:t>h</m:t>
                        </m:r>
                      </m:e>
                    </m:d>
                    <m:r>
                      <a:rPr lang="en-US" b="0" i="1" smtClean="0">
                        <a:latin typeface="Cambria Math" panose="02040503050406030204" pitchFamily="18" charset="0"/>
                      </a:rPr>
                      <m:t>=</m:t>
                    </m:r>
                    <m:r>
                      <a:rPr lang="en-US" b="0" i="1" smtClean="0">
                        <a:solidFill>
                          <a:srgbClr val="C00000"/>
                        </a:solidFill>
                        <a:latin typeface="Cambria Math" panose="02040503050406030204" pitchFamily="18" charset="0"/>
                      </a:rPr>
                      <m:t>𝑀</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h</m:t>
                        </m:r>
                        <m:r>
                          <a:rPr lang="en-US" b="0" i="1" smtClean="0">
                            <a:solidFill>
                              <a:srgbClr val="C00000"/>
                            </a:solidFill>
                            <a:latin typeface="Cambria Math" panose="02040503050406030204" pitchFamily="18" charset="0"/>
                          </a:rPr>
                          <m:t>−1</m:t>
                        </m:r>
                      </m:e>
                    </m:d>
                    <m:r>
                      <a:rPr lang="en-US" b="0" i="1" smtClean="0">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𝑀</m:t>
                    </m:r>
                    <m:d>
                      <m:dPr>
                        <m:ctrlPr>
                          <a:rPr lang="en-US" b="0" i="1" smtClean="0">
                            <a:solidFill>
                              <a:schemeClr val="accent1">
                                <a:lumMod val="75000"/>
                              </a:schemeClr>
                            </a:solidFill>
                            <a:latin typeface="Cambria Math" panose="02040503050406030204" pitchFamily="18" charset="0"/>
                          </a:rPr>
                        </m:ctrlPr>
                      </m:dPr>
                      <m:e>
                        <m:r>
                          <a:rPr lang="en-US" b="0" i="1" smtClean="0">
                            <a:solidFill>
                              <a:schemeClr val="accent1">
                                <a:lumMod val="75000"/>
                              </a:schemeClr>
                            </a:solidFill>
                            <a:latin typeface="Cambria Math" panose="02040503050406030204" pitchFamily="18" charset="0"/>
                          </a:rPr>
                          <m:t>h</m:t>
                        </m:r>
                        <m:r>
                          <a:rPr lang="en-US" b="0" i="1" smtClean="0">
                            <a:solidFill>
                              <a:schemeClr val="accent1">
                                <a:lumMod val="75000"/>
                              </a:schemeClr>
                            </a:solidFill>
                            <a:latin typeface="Cambria Math" panose="02040503050406030204" pitchFamily="18" charset="0"/>
                          </a:rPr>
                          <m:t>−2</m:t>
                        </m:r>
                      </m:e>
                    </m:d>
                    <m:r>
                      <a:rPr lang="en-US" b="0" i="1" smtClean="0">
                        <a:latin typeface="Cambria Math" panose="02040503050406030204" pitchFamily="18" charset="0"/>
                      </a:rPr>
                      <m:t>+1</m:t>
                    </m:r>
                  </m:oMath>
                </a14:m>
                <a:endParaRPr lang="en-US" dirty="0"/>
              </a:p>
              <a:p>
                <a14:m>
                  <m:oMath xmlns:m="http://schemas.openxmlformats.org/officeDocument/2006/math">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𝐹</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−2)</m:t>
                    </m:r>
                  </m:oMath>
                </a14:m>
                <a:endParaRPr lang="en-US" dirty="0"/>
              </a:p>
              <a:p>
                <a:pPr lvl="1"/>
                <a:r>
                  <a:rPr lang="en-US" dirty="0"/>
                  <a:t>Fibonacci Sequence</a:t>
                </a:r>
              </a:p>
              <a:p>
                <a:r>
                  <a:rPr lang="en-US" dirty="0"/>
                  <a:t>So </a:t>
                </a:r>
                <a14:m>
                  <m:oMath xmlns:m="http://schemas.openxmlformats.org/officeDocument/2006/math">
                    <m:r>
                      <a:rPr lang="en-US" b="0" i="1" smtClean="0">
                        <a:latin typeface="Cambria Math" panose="02040503050406030204" pitchFamily="18" charset="0"/>
                      </a:rPr>
                      <m:t>𝑀</m:t>
                    </m:r>
                    <m:d>
                      <m:dPr>
                        <m:ctrlPr>
                          <a:rPr lang="en-US" b="0" i="1" smtClean="0">
                            <a:latin typeface="Cambria Math" panose="02040503050406030204" pitchFamily="18" charset="0"/>
                          </a:rPr>
                        </m:ctrlPr>
                      </m:dPr>
                      <m:e>
                        <m:r>
                          <a:rPr lang="en-US" b="0" i="1" smtClean="0">
                            <a:latin typeface="Cambria Math" panose="02040503050406030204" pitchFamily="18" charset="0"/>
                          </a:rPr>
                          <m:t>h</m:t>
                        </m:r>
                      </m:e>
                    </m:d>
                    <m:r>
                      <a:rPr lang="en-US" b="0" i="1" smtClean="0">
                        <a:latin typeface="Cambria Math" panose="02040503050406030204" pitchFamily="18" charset="0"/>
                      </a:rPr>
                      <m:t>&gt;</m:t>
                    </m:r>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oMath>
                </a14:m>
                <a:endParaRPr lang="en-US" dirty="0"/>
              </a:p>
              <a:p>
                <a:r>
                  <a:rPr lang="en-US" dirty="0"/>
                  <a:t>For large values of </a:t>
                </a:r>
                <a14:m>
                  <m:oMath xmlns:m="http://schemas.openxmlformats.org/officeDocument/2006/math">
                    <m:r>
                      <a:rPr lang="en-US" b="0" i="1" smtClean="0">
                        <a:latin typeface="Cambria Math" panose="02040503050406030204" pitchFamily="18" charset="0"/>
                      </a:rPr>
                      <m:t>h</m:t>
                    </m:r>
                  </m:oMath>
                </a14:m>
                <a:r>
                  <a:rPr lang="en-US" dirty="0"/>
                  <a:t>, </a:t>
                </a:r>
                <a14:m>
                  <m:oMath xmlns:m="http://schemas.openxmlformats.org/officeDocument/2006/math">
                    <m:r>
                      <a:rPr lang="en-US" b="0" i="1" dirty="0" smtClean="0">
                        <a:latin typeface="Cambria Math" panose="02040503050406030204" pitchFamily="18" charset="0"/>
                      </a:rPr>
                      <m:t>𝐹</m:t>
                    </m:r>
                    <m:d>
                      <m:dPr>
                        <m:ctrlPr>
                          <a:rPr lang="en-US" b="0" i="1" dirty="0" smtClean="0">
                            <a:latin typeface="Cambria Math" panose="02040503050406030204" pitchFamily="18" charset="0"/>
                          </a:rPr>
                        </m:ctrlPr>
                      </m:dPr>
                      <m:e>
                        <m:r>
                          <a:rPr lang="en-US" b="0" i="1" dirty="0" smtClean="0">
                            <a:latin typeface="Cambria Math" panose="02040503050406030204" pitchFamily="18" charset="0"/>
                          </a:rPr>
                          <m:t>h</m:t>
                        </m:r>
                      </m:e>
                    </m:d>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𝜙</m:t>
                        </m:r>
                      </m:e>
                      <m:sup>
                        <m:r>
                          <a:rPr lang="en-US" b="0" i="1" dirty="0" smtClean="0">
                            <a:latin typeface="Cambria Math" panose="02040503050406030204" pitchFamily="18" charset="0"/>
                          </a:rPr>
                          <m:t>h</m:t>
                        </m:r>
                      </m:sup>
                    </m:sSup>
                  </m:oMath>
                </a14:m>
                <a:endParaRPr lang="en-US" dirty="0"/>
              </a:p>
              <a:p>
                <a:pPr lvl="1"/>
                <a14:m>
                  <m:oMath xmlns:m="http://schemas.openxmlformats.org/officeDocument/2006/math">
                    <m:r>
                      <a:rPr lang="en-US" b="0" i="1" smtClean="0">
                        <a:latin typeface="Cambria Math" panose="02040503050406030204" pitchFamily="18" charset="0"/>
                      </a:rPr>
                      <m:t>𝜙</m:t>
                    </m:r>
                  </m:oMath>
                </a14:m>
                <a:r>
                  <a:rPr lang="en-US" dirty="0"/>
                  <a:t> being the golden ratio. </a:t>
                </a:r>
                <a14:m>
                  <m:oMath xmlns:m="http://schemas.openxmlformats.org/officeDocument/2006/math">
                    <m:r>
                      <a:rPr lang="en-US" b="0" i="1" smtClean="0">
                        <a:latin typeface="Cambria Math" panose="02040503050406030204" pitchFamily="18" charset="0"/>
                      </a:rPr>
                      <m:t>𝜙</m:t>
                    </m:r>
                    <m:r>
                      <a:rPr lang="en-US" b="0" i="1" smtClean="0">
                        <a:latin typeface="Cambria Math" panose="02040503050406030204" pitchFamily="18" charset="0"/>
                      </a:rPr>
                      <m:t>&gt;1.6</m:t>
                    </m:r>
                  </m:oMath>
                </a14:m>
                <a:endParaRPr lang="en-US" dirty="0"/>
              </a:p>
              <a:p>
                <a:r>
                  <a:rPr lang="en-US" dirty="0"/>
                  <a:t>This means that an AVL tree of height </a:t>
                </a:r>
                <a14:m>
                  <m:oMath xmlns:m="http://schemas.openxmlformats.org/officeDocument/2006/math">
                    <m:r>
                      <a:rPr lang="en-US" b="0" i="1" smtClean="0">
                        <a:latin typeface="Cambria Math" panose="02040503050406030204" pitchFamily="18" charset="0"/>
                      </a:rPr>
                      <m:t>h</m:t>
                    </m:r>
                  </m:oMath>
                </a14:m>
                <a:r>
                  <a:rPr lang="en-US" dirty="0"/>
                  <a:t> has at least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𝜙</m:t>
                        </m:r>
                      </m:e>
                      <m:sup>
                        <m:r>
                          <a:rPr lang="en-US" b="0" i="1" smtClean="0">
                            <a:latin typeface="Cambria Math" panose="02040503050406030204" pitchFamily="18" charset="0"/>
                          </a:rPr>
                          <m:t>h</m:t>
                        </m:r>
                      </m:sup>
                    </m:sSup>
                  </m:oMath>
                </a14:m>
                <a:r>
                  <a:rPr lang="en-US" dirty="0"/>
                  <a:t> nodes</a:t>
                </a:r>
              </a:p>
              <a:p>
                <a:pPr lvl="1"/>
                <a:r>
                  <a:rPr lang="en-US" dirty="0"/>
                  <a:t>And not more than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h</m:t>
                        </m:r>
                        <m:r>
                          <a:rPr lang="en-US" b="0" i="1" smtClean="0">
                            <a:latin typeface="Cambria Math" panose="02040503050406030204" pitchFamily="18" charset="0"/>
                          </a:rPr>
                          <m:t>+1</m:t>
                        </m:r>
                      </m:sup>
                    </m:sSup>
                  </m:oMath>
                </a14:m>
                <a:r>
                  <a:rPr lang="en-US" dirty="0"/>
                  <a:t> nodes</a:t>
                </a:r>
              </a:p>
              <a:p>
                <a:r>
                  <a:rPr lang="en-US" dirty="0"/>
                  <a:t>So a tree of </a:t>
                </a:r>
                <a14:m>
                  <m:oMath xmlns:m="http://schemas.openxmlformats.org/officeDocument/2006/math">
                    <m:r>
                      <a:rPr lang="en-US" b="0" i="1" smtClean="0">
                        <a:latin typeface="Cambria Math" panose="02040503050406030204" pitchFamily="18" charset="0"/>
                      </a:rPr>
                      <m:t>𝑛</m:t>
                    </m:r>
                  </m:oMath>
                </a14:m>
                <a:r>
                  <a:rPr lang="en-US" dirty="0"/>
                  <a:t> nodes has height at most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𝜙</m:t>
                        </m:r>
                      </m:sub>
                    </m:sSub>
                    <m:r>
                      <a:rPr lang="en-US" b="0" i="0"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lvl="1"/>
                <a:r>
                  <a:rPr lang="en-US" dirty="0"/>
                  <a:t>We need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𝜙</m:t>
                        </m:r>
                      </m:e>
                      <m:sup>
                        <m:r>
                          <a:rPr lang="en-US" b="0" i="1" smtClean="0">
                            <a:latin typeface="Cambria Math" panose="02040503050406030204" pitchFamily="18" charset="0"/>
                          </a:rPr>
                          <m:t>h</m:t>
                        </m:r>
                      </m:sup>
                    </m:sSup>
                  </m:oMath>
                </a14:m>
                <a:r>
                  <a:rPr lang="en-US" dirty="0"/>
                  <a:t>, so </a:t>
                </a:r>
                <a14:m>
                  <m:oMath xmlns:m="http://schemas.openxmlformats.org/officeDocument/2006/math">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log</m:t>
                            </m:r>
                          </m:e>
                          <m:sub>
                            <m:r>
                              <a:rPr lang="en-US" b="0" i="1" smtClean="0">
                                <a:latin typeface="Cambria Math" panose="02040503050406030204" pitchFamily="18" charset="0"/>
                              </a:rPr>
                              <m:t>𝜙</m:t>
                            </m:r>
                          </m:sub>
                        </m:sSub>
                      </m:fName>
                      <m:e>
                        <m:r>
                          <a:rPr lang="en-US" b="0" i="1" smtClean="0">
                            <a:latin typeface="Cambria Math" panose="02040503050406030204" pitchFamily="18" charset="0"/>
                          </a:rPr>
                          <m:t>𝑛</m:t>
                        </m:r>
                      </m:e>
                    </m:func>
                    <m:r>
                      <a:rPr lang="en-US" b="0" i="1" smtClean="0">
                        <a:latin typeface="Cambria Math" panose="02040503050406030204" pitchFamily="18" charset="0"/>
                      </a:rPr>
                      <m:t>≥</m:t>
                    </m:r>
                    <m:r>
                      <a:rPr lang="en-US" b="0" i="1" smtClean="0">
                        <a:latin typeface="Cambria Math" panose="02040503050406030204" pitchFamily="18" charset="0"/>
                      </a:rPr>
                      <m:t>h</m:t>
                    </m:r>
                  </m:oMath>
                </a14:m>
                <a:endParaRPr lang="en-US" dirty="0"/>
              </a:p>
              <a:p>
                <a:r>
                  <a:rPr lang="en-US" dirty="0"/>
                  <a:t>All operations run in time </a:t>
                </a:r>
                <a14:m>
                  <m:oMath xmlns:m="http://schemas.openxmlformats.org/officeDocument/2006/math">
                    <m:r>
                      <a:rPr lang="en-US" b="0" i="1" smtClean="0">
                        <a:latin typeface="Cambria Math" panose="02040503050406030204" pitchFamily="18" charset="0"/>
                      </a:rPr>
                      <m:t>𝑂</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endParaRPr lang="en-US" dirty="0"/>
              </a:p>
              <a:p>
                <a:pPr lvl="1"/>
                <a:r>
                  <a:rPr lang="en-US" dirty="0"/>
                  <a:t>The maximum number of nodes for height </a:t>
                </a:r>
                <a14:m>
                  <m:oMath xmlns:m="http://schemas.openxmlformats.org/officeDocument/2006/math">
                    <m:r>
                      <a:rPr lang="en-US" b="0" i="1" smtClean="0">
                        <a:latin typeface="Cambria Math" panose="02040503050406030204" pitchFamily="18" charset="0"/>
                      </a:rPr>
                      <m:t>h</m:t>
                    </m:r>
                  </m:oMath>
                </a14:m>
                <a:r>
                  <a:rPr lang="en-US" dirty="0"/>
                  <a:t> is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𝑛</m:t>
                        </m:r>
                        <m:r>
                          <a:rPr lang="en-US" b="0" i="1" smtClean="0">
                            <a:latin typeface="Cambria Math" panose="02040503050406030204" pitchFamily="18" charset="0"/>
                          </a:rPr>
                          <m:t>+1</m:t>
                        </m:r>
                      </m:sup>
                    </m:sSup>
                    <m:r>
                      <a:rPr lang="en-US" b="0" i="1" smtClean="0">
                        <a:latin typeface="Cambria Math" panose="02040503050406030204" pitchFamily="18" charset="0"/>
                      </a:rPr>
                      <m:t>−1</m:t>
                    </m:r>
                  </m:oMath>
                </a14:m>
                <a:r>
                  <a:rPr lang="en-US" dirty="0"/>
                  <a:t>, so they are also </a:t>
                </a:r>
                <a14:m>
                  <m:oMath xmlns:m="http://schemas.openxmlformats.org/officeDocument/2006/math">
                    <m:r>
                      <m:rPr>
                        <m:sty m:val="p"/>
                      </m:rPr>
                      <a:rPr lang="en-US" b="0" i="0" smtClean="0">
                        <a:latin typeface="Cambria Math" panose="02040503050406030204" pitchFamily="18" charset="0"/>
                      </a:rPr>
                      <m:t>Ω</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log</m:t>
                        </m:r>
                      </m:fName>
                      <m:e>
                        <m:r>
                          <a:rPr lang="en-US" b="0" i="1" smtClean="0">
                            <a:latin typeface="Cambria Math" panose="02040503050406030204" pitchFamily="18" charset="0"/>
                          </a:rPr>
                          <m:t>𝑛</m:t>
                        </m:r>
                      </m:e>
                    </m:func>
                    <m:r>
                      <a:rPr lang="en-US" b="0" i="1" smtClean="0">
                        <a:latin typeface="Cambria Math" panose="02040503050406030204" pitchFamily="18" charset="0"/>
                      </a:rPr>
                      <m:t>)</m:t>
                    </m:r>
                  </m:oMath>
                </a14:m>
                <a:endParaRPr lang="en-US" dirty="0"/>
              </a:p>
              <a:p>
                <a:pPr lvl="1"/>
                <a:endParaRPr lang="en-US" dirty="0"/>
              </a:p>
            </p:txBody>
          </p:sp>
        </mc:Choice>
        <mc:Fallback xmlns="">
          <p:sp>
            <p:nvSpPr>
              <p:cNvPr id="3" name="Content Placeholder 2">
                <a:extLst>
                  <a:ext uri="{FF2B5EF4-FFF2-40B4-BE49-F238E27FC236}">
                    <a16:creationId xmlns:a16="http://schemas.microsoft.com/office/drawing/2014/main" id="{F3F87FB2-C4DA-6B29-0771-9E21EC5B0475}"/>
                  </a:ext>
                </a:extLst>
              </p:cNvPr>
              <p:cNvSpPr>
                <a:spLocks noGrp="1" noRot="1" noChangeAspect="1" noMove="1" noResize="1" noEditPoints="1" noAdjustHandles="1" noChangeArrowheads="1" noChangeShapeType="1" noTextEdit="1"/>
              </p:cNvSpPr>
              <p:nvPr>
                <p:ph idx="1"/>
              </p:nvPr>
            </p:nvSpPr>
            <p:spPr>
              <a:blipFill>
                <a:blip r:embed="rId2"/>
                <a:stretch>
                  <a:fillRect l="-812" t="-154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2FC8AFFE-E21E-6EC3-300E-7C5365214A2F}"/>
              </a:ext>
            </a:extLst>
          </p:cNvPr>
          <p:cNvSpPr>
            <a:spLocks noGrp="1"/>
          </p:cNvSpPr>
          <p:nvPr>
            <p:ph type="sldNum" sz="quarter" idx="12"/>
          </p:nvPr>
        </p:nvSpPr>
        <p:spPr/>
        <p:txBody>
          <a:bodyPr/>
          <a:lstStyle/>
          <a:p>
            <a:fld id="{A94D5A7D-FFFE-410B-BEE5-702232F4B148}" type="slidenum">
              <a:rPr lang="en-US" smtClean="0"/>
              <a:t>56</a:t>
            </a:fld>
            <a:endParaRPr lang="en-US"/>
          </a:p>
        </p:txBody>
      </p:sp>
    </p:spTree>
    <p:extLst>
      <p:ext uri="{BB962C8B-B14F-4D97-AF65-F5344CB8AC3E}">
        <p14:creationId xmlns:p14="http://schemas.microsoft.com/office/powerpoint/2010/main" val="28401669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8618</TotalTime>
  <Words>3823</Words>
  <Application>Microsoft Office PowerPoint</Application>
  <PresentationFormat>Widescreen</PresentationFormat>
  <Paragraphs>1096</Paragraphs>
  <Slides>56</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56</vt:i4>
      </vt:variant>
    </vt:vector>
  </HeadingPairs>
  <TitlesOfParts>
    <vt:vector size="66" baseType="lpstr">
      <vt:lpstr>Aptos</vt:lpstr>
      <vt:lpstr>Aptos Display</vt:lpstr>
      <vt:lpstr>Arial</vt:lpstr>
      <vt:lpstr>Calibri</vt:lpstr>
      <vt:lpstr>Calibri Light</vt:lpstr>
      <vt:lpstr>Cambria Math</vt:lpstr>
      <vt:lpstr>Consolas</vt:lpstr>
      <vt:lpstr>Courier New</vt:lpstr>
      <vt:lpstr>Office Theme</vt:lpstr>
      <vt:lpstr>1_Office Theme</vt:lpstr>
      <vt:lpstr>CSE 332 Autumn 2026 Lecture 8: AVL Trees, pt. 1</vt:lpstr>
      <vt:lpstr>Announcements</vt:lpstr>
      <vt:lpstr>Dictionary (Map) ADT</vt:lpstr>
      <vt:lpstr>Naïve attempts (Answers)</vt:lpstr>
      <vt:lpstr>Binary Search Tree</vt:lpstr>
      <vt:lpstr>Find Operation (recursive)</vt:lpstr>
      <vt:lpstr>Insert Operation (recursive)</vt:lpstr>
      <vt:lpstr>Delete Operation (iterative, incomplete)</vt:lpstr>
      <vt:lpstr>Delete – 3 Cases</vt:lpstr>
      <vt:lpstr>Finding the Max and Min</vt:lpstr>
      <vt:lpstr>Delete Operation (iterative)</vt:lpstr>
      <vt:lpstr>Delete Operation (recursive)</vt:lpstr>
      <vt:lpstr>Worst Case Analysis</vt:lpstr>
      <vt:lpstr>Binary Trees: Some Numbers (Answers)</vt:lpstr>
      <vt:lpstr>Improving the worst case</vt:lpstr>
      <vt:lpstr>“Balanced” Binary Search Trees</vt:lpstr>
      <vt:lpstr>Idea 1: Both Subtrees of Root have same # Nodes</vt:lpstr>
      <vt:lpstr>Idea 1: Both Subtrees of Root have same # Nodes - Issue</vt:lpstr>
      <vt:lpstr>Idea 2: Both Subtrees of Root have same height</vt:lpstr>
      <vt:lpstr>Idea 2: Both Subtrees of Root have same height - Issue</vt:lpstr>
      <vt:lpstr>Idea 3: Both Subtrees of every Node have same # Nodes</vt:lpstr>
      <vt:lpstr>Idea 3: Both Subtrees of every Node have same # Nodes - Issue</vt:lpstr>
      <vt:lpstr>Idea 4: Both Subtrees of every Node have same height</vt:lpstr>
      <vt:lpstr>Idea 4: Both Subtrees of every Node have same height - Issue</vt:lpstr>
      <vt:lpstr>AVL Tree</vt:lpstr>
      <vt:lpstr>Is it an AVL Tree?</vt:lpstr>
      <vt:lpstr>Is it an AVL Tree? (Answers)</vt:lpstr>
      <vt:lpstr>Using AVL Trees</vt:lpstr>
      <vt:lpstr>Inserting into an AVL Tree</vt:lpstr>
      <vt:lpstr>Insert Example (Insert 10)</vt:lpstr>
      <vt:lpstr>Insert 10 (After): No rotations needed</vt:lpstr>
      <vt:lpstr>Insert Example (Insert -1)</vt:lpstr>
      <vt:lpstr>Insert -1, BST Insert Step</vt:lpstr>
      <vt:lpstr>Right Rotation Needed!</vt:lpstr>
      <vt:lpstr>Insert -1, Right rotation process</vt:lpstr>
      <vt:lpstr>After the Right Rotation, Balanced!</vt:lpstr>
      <vt:lpstr>Right Rotation - Definition</vt:lpstr>
      <vt:lpstr>Right Rotation - Implementation</vt:lpstr>
      <vt:lpstr>Insert Example (Insert 20)</vt:lpstr>
      <vt:lpstr>Insert 20: Not Balanced! Multiple Problem Nodes</vt:lpstr>
      <vt:lpstr>Left Rotation Needed!</vt:lpstr>
      <vt:lpstr>Inserting 20, Left rotation process</vt:lpstr>
      <vt:lpstr>After the Left Rotation, Balanced!</vt:lpstr>
      <vt:lpstr>Left Rotation - Definition</vt:lpstr>
      <vt:lpstr>Left Rotation (Implementation)</vt:lpstr>
      <vt:lpstr>Insertion Story So Far</vt:lpstr>
      <vt:lpstr>Insertion Cases</vt:lpstr>
      <vt:lpstr>Case LR </vt:lpstr>
      <vt:lpstr>Case LR - Definition</vt:lpstr>
      <vt:lpstr>Case LR Implementation</vt:lpstr>
      <vt:lpstr>Case RL - Definition</vt:lpstr>
      <vt:lpstr>Case RL Implementation</vt:lpstr>
      <vt:lpstr>Insert Summary</vt:lpstr>
      <vt:lpstr>Insert Operation (for AVL)</vt:lpstr>
      <vt:lpstr>Why is this Θ(log⁡n) time?</vt:lpstr>
      <vt:lpstr>Comparing to Fibonacci Sequence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332 26au Lecture 8</dc:title>
  <dc:creator>Brunelle, Nathan J (njb2b)</dc:creator>
  <cp:lastModifiedBy>Ruth Anderson</cp:lastModifiedBy>
  <cp:revision>107</cp:revision>
  <cp:lastPrinted>2026-10-16T19:09:06Z</cp:lastPrinted>
  <dcterms:created xsi:type="dcterms:W3CDTF">2024-06-26T12:44:42Z</dcterms:created>
  <dcterms:modified xsi:type="dcterms:W3CDTF">2026-10-16T23:51:46Z</dcterms:modified>
</cp:coreProperties>
</file>