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7" r:id="rId3"/>
    <p:sldId id="422" r:id="rId4"/>
    <p:sldId id="258" r:id="rId5"/>
    <p:sldId id="476" r:id="rId6"/>
    <p:sldId id="475" r:id="rId7"/>
    <p:sldId id="263" r:id="rId8"/>
    <p:sldId id="321" r:id="rId9"/>
    <p:sldId id="336" r:id="rId10"/>
    <p:sldId id="262" r:id="rId11"/>
    <p:sldId id="267" r:id="rId12"/>
    <p:sldId id="468" r:id="rId13"/>
    <p:sldId id="268" r:id="rId14"/>
    <p:sldId id="269" r:id="rId15"/>
    <p:sldId id="469" r:id="rId16"/>
    <p:sldId id="477" r:id="rId17"/>
    <p:sldId id="315" r:id="rId18"/>
    <p:sldId id="454" r:id="rId19"/>
    <p:sldId id="271" r:id="rId20"/>
    <p:sldId id="270" r:id="rId21"/>
    <p:sldId id="272" r:id="rId22"/>
    <p:sldId id="455" r:id="rId23"/>
    <p:sldId id="274" r:id="rId24"/>
    <p:sldId id="275" r:id="rId25"/>
    <p:sldId id="276" r:id="rId26"/>
    <p:sldId id="277" r:id="rId27"/>
    <p:sldId id="467" r:id="rId28"/>
    <p:sldId id="278" r:id="rId29"/>
    <p:sldId id="279" r:id="rId30"/>
    <p:sldId id="280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8285" autoAdjust="0"/>
  </p:normalViewPr>
  <p:slideViewPr>
    <p:cSldViewPr snapToGrid="0">
      <p:cViewPr varScale="1">
        <p:scale>
          <a:sx n="49" d="100"/>
          <a:sy n="49" d="100"/>
        </p:scale>
        <p:origin x="13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1AFC52-F46C-4845-B64D-0DCC1AECCCC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D97389-0441-4D4C-B013-3AC3B3367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64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D97389-0441-4D4C-B013-3AC3B3367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6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9A4546F-0FEB-4037-A21E-59F26DD354A6}" type="datetime1">
              <a:rPr lang="en-US"/>
              <a:pPr/>
              <a:t>10/14/2026</a:t>
            </a:fld>
            <a:endParaRPr lang="en-US"/>
          </a:p>
        </p:txBody>
      </p:sp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2AE840-0393-4405-9A38-945DD8F6EDB3}" type="slidenum">
              <a:rPr lang="en-US"/>
              <a:pPr/>
              <a:t>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75685-5665-478A-9133-D60183CDAFC7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1236AC-15E8-4A25-B2B3-E8289AEECF9B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8730B7E-86DC-455E-A74B-A3F044BD70BE}" type="datetime1">
              <a:rPr lang="en-US"/>
              <a:pPr/>
              <a:t>10/14/2026</a:t>
            </a:fld>
            <a:endParaRPr lang="en-US"/>
          </a:p>
        </p:txBody>
      </p:sp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67730C-FC5E-4E17-8A9D-880A0EDEE90E}" type="slidenum">
              <a:rPr lang="en-US"/>
              <a:pPr/>
              <a:t>15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776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B8730B7E-86DC-455E-A74B-A3F044BD70BE}" type="datetime1">
              <a:rPr lang="en-US"/>
              <a:pPr/>
              <a:t>10/14/2026</a:t>
            </a:fld>
            <a:endParaRPr lang="en-US"/>
          </a:p>
        </p:txBody>
      </p:sp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67730C-FC5E-4E17-8A9D-880A0EDEE90E}" type="slidenum">
              <a:rPr lang="en-US"/>
              <a:pPr/>
              <a:t>16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EDFD-05A3-AB2C-28EA-1F10E5D21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A4A9E-A38E-8FAD-4725-63270224C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024BA-3F6E-B600-8DEF-F5B8815AD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24FD1-188E-4B67-B56E-A362433F123C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1B921-02AB-A8AB-A0C8-655556AFE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ED915-48D5-56D7-32CC-399EFE7FE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8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CF38B-CB5A-B13E-F5D7-2DA1A6B91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E2621-C1D2-6EA5-9C00-AD4D21D63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215E-AE4B-9861-F145-FDA28262E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316F6-901E-40FB-A935-8C9B32FAADFE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EC039-B059-ECCC-530A-3AB6CB0A1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BEA18-99AF-5466-77A2-2ED025B8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89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A553B-F670-1604-5051-C69575AB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F92DB-5E7F-F49E-F5A2-4CD71172F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1753E-851C-6254-0D25-2F887273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79259-9FA5-4FD3-810E-1E5EA8311688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E8AB3-1264-7FDE-D829-8552CB0E7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85CDF-C478-A7EF-68E9-A9B03181D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9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64F7-D59E-B01A-8BD5-00384E223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2F09C-F9B9-2C50-7C6F-29C125516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A614B-6667-7695-5A04-2F636199B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CB1E8-E8EC-EC48-AC56-00B0294D4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8987C-E209-4B48-ABB6-659EB1D44CB7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72EA3-CE48-C170-7657-2D913ED3E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736BE-3261-CE4F-7435-03969F8E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4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D765F-128C-5F4B-4E20-D385D2B40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4B8912-9AF9-E09C-E9BF-C1A2354403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7D6C8-55A2-957D-7F4E-CC7BCF01E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C7549B-8BC6-6148-ACAA-049554DFE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C1610D-E8FB-B2C8-5980-6848B27C4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F98579-8216-620D-1649-3AF68889B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08279-03C3-4509-8980-01A564AF5CC1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47186D-AE3C-BCC2-5CC7-DFDB1E9C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D3C042-93EE-DFEB-EB11-59AE48DB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84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993B1-B34F-DEF0-36F0-9044F5D7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52A602-329F-B48E-59DF-A750E786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2DCF0-787B-43B1-87D2-CEBFA2D1A411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3EDF7-DE2E-A73E-8F31-9D5E4D89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12E61-B33E-641F-586B-715580997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99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244B7-1B24-A316-4AE0-092CD30B9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04B1-AAC8-4D61-A641-4385B9475975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AF25EA-9B44-0E03-1033-8525546E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25D09-469B-22B7-3367-45C141A2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67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21B2F-B9E6-9510-4D05-E3D54924E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6FE975-5B17-DA24-6CEB-DC943E8B8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5A351-A381-B7DE-629A-344A18790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DD2EF-7CF7-DD3F-F641-183E8B2BF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1FB43-86FD-464D-8050-573C2772409B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85405-E07D-ACE1-4750-3CCE6C35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0E168D-7644-1D4C-5394-64379655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801B-B60C-BB23-B536-10DDE66CB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6861CE-32FE-1378-773F-41832B9FF6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2144C-D26D-D14D-26EE-59C3FC1E5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EF677-D138-7015-213C-2BB3F4A73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3DAD8-F69B-4428-BDC0-5AEFF5CFC339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190E5-FB64-35C9-62D3-131BE3315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729FB-47F6-106B-7BD5-F0203103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1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77187-FA0C-1996-5F4B-01C6D21DC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32157-1E29-206A-A4D1-E079FFF5C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ED6E6-27DC-9868-8ED6-B497F6664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4211B-50CF-4D50-B386-AED1829E3C01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E3647-A949-3CDF-67EE-AB590EDC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6DF69-C102-21BC-88B3-80F4E212C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31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9C123A-D9AF-475A-C065-C2FA15964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27EB4-E58B-3FD3-E171-2FF9248A2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A4642-AEF9-1A45-F614-49CABD0D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F4973-D064-4B45-9B84-9E872DBA938C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41C59-45AB-EDDF-36FA-E3E263F9F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E2C6A-7AA0-08EE-B17B-CA0D2FF9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72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1DCF-5FA9-3BBE-A6DC-4C4767E77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D8AAD4-9F4E-2546-4A20-345BE6926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68BC9-B242-D863-6297-36224D351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0025-BA49-4140-B77F-F890423FB7C4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43E7-A090-881E-D908-BB9CC53D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DFBC9-B9F9-85A6-26A1-9D7E515D0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56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B011-50E5-247E-0EB3-D47C59C4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1371-A022-A3A5-E49C-D2CCEC4E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F92F8-B436-FF4B-567C-6CF9F3F6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9B5D7-3CCC-4D10-9CFF-014E160405D9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755B9-83BE-E117-954F-A47925F5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45716-8D01-8E2F-8276-3A903E60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43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264CF-1BBA-680C-4F96-017144A15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89E9BE-1B28-C587-A2C5-253ECF74E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E3E68-CE19-CACB-1EDD-351F4F9C9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9A0-3117-4348-A7CC-22F54BEC6856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49855-AB14-5CF9-EE88-AB42D1DF4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2C96-8A85-4C99-39A1-9B9DB31D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0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9EEC-003E-DFFB-2D04-A2E70FE1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FE0F4-58A0-D6D9-6AAC-CD97965C2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7E4C68-9C36-2696-B323-CF0642D6D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713B3-5A96-0F1A-CFE7-8563FD24B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DC0C5-98BD-43AA-8055-D53333101633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D724B-C264-2548-CAFF-305FE7D3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93A13-EBDF-17F2-DF34-5BA3D7932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40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9F2D-6C68-B3F6-3BC7-2A9EE6BE2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2A2B36-9CB6-0E61-D14F-48AD642FC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551B63-A4A2-BD66-BF76-72528E69B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F4911-72D8-7120-897F-434F05D8D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54135-3D54-9447-778A-86081F047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52A4A-AE91-8A3A-8DE2-74205F39F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7626-91D7-421C-9699-DB2A21E7D4EA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C667D-AA9E-21BF-66F2-755D86E7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8E628E-2723-30DA-D22D-BFF79CE0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94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41984-7865-CBC1-7E39-27325050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341811-B828-6912-5458-2BC9266D2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81A0-5BB0-476A-AF7F-5BA7389BCFC3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DF831-0A64-24F5-806E-B3EBA5591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FD212-56D6-B7F8-FC27-BC4BF738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71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903B13-E121-53F2-65F9-41E383C5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6C0F3-F43B-439E-A84F-D39A04821C67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14793-9D7D-32F8-795A-31644DBA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6B231-FE15-2561-B700-2506AC713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11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5398-EEBA-42F4-3948-4DF36A153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000E0-12D7-545A-0B4A-64A8B51A9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85510-3798-210C-EC55-29C449719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698E8-2EE7-873D-A608-9A260F5D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A4D0-6EBB-4D8E-923E-0E2D643FED9B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5F347-CF7A-10E6-8DC6-FA1E5DB6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E452D-F82A-718F-94C2-C889F622E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57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1DDD-DB8D-6429-4235-465780A7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42B9E5-6756-3695-C94E-93A464783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70C60-CA85-5E67-14F6-3176093E5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25D70-D5F0-5123-66A9-63D9B82E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66B6E-4177-43BC-BAD0-EE80C8661B1A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7B62A-8600-7CE9-095E-82CDE4E1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8F328-EF42-0E10-9C29-12A53381D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64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24705-3181-4743-BF72-E5B55E62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9669D-6765-7CD2-C040-D4C5E44B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5E7B0-5065-8FAA-2D02-01DC4905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F13C6-CDB2-4BB9-8E25-FBCBF3F7A008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87F4E-481E-5CA4-5AC0-EF15EBAF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5C81A-1EC7-F85E-A5DB-0F7CA62E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534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F8F565-D4D2-A972-147D-1A41777B2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813695-1D6C-4A4F-7F94-134666381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AEB8A-EA17-E1E1-8CD3-B7AF8E3F2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CEF6-C5BA-459D-833B-7B0BB49517F5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AF905-A88D-ED4C-DD07-098840D4A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A03B8-DD10-B6B6-6B59-3EB669F3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26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B7B289-BD5E-5EED-C530-FE49EC1FB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5310A-CDE1-6296-A6C7-FAD4EBB46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30977-A77A-05DC-ACE8-6F1D91538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238C2-C0B2-4A5C-8C00-9626F1F85AF2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C77BE-A1DA-9A34-23FB-D1B3BF2A8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A4270-8225-31C5-8BCA-531C6C5C8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67764-5149-49EB-A53E-E80786945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5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C2B57-F2EC-C92D-BAFA-C36FE7F31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AE8E8-3549-4143-3C3F-38529FA55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2DEB0-3161-B686-27DF-345950BFF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A6988-8B34-4EA4-AD08-47FF44C14898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5E12D-E358-B346-0620-4D8545C52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1C4BA-D22A-5462-8F71-6F616DC8F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D5A7D-FFFE-410B-BEE5-702232F4B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w.edu/33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2029F-F4C6-FDAD-6A00-4E30C8EE84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CSE 332 Autumn 2026</a:t>
            </a:r>
            <a:b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Lecture 7: Dictionaries, BSTs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6019E-F067-13A3-DC5B-9F49CCFEF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Ruth Anderson</a:t>
            </a:r>
            <a:endParaRPr lang="en-US" dirty="0"/>
          </a:p>
          <a:p>
            <a:r>
              <a:rPr lang="en-US" dirty="0">
                <a:hlinkClick r:id="rId3"/>
              </a:rPr>
              <a:t>http://www.cs.uw.edu/332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6AB05-661B-4978-7C80-D301FD977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67764-5149-49EB-A53E-E807869452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8DD4-06E1-4997-10CD-58E9D69C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BBE2C-C693-B1FE-74D0-68C0E05A9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15784"/>
          </a:xfrm>
        </p:spPr>
        <p:txBody>
          <a:bodyPr>
            <a:normAutofit/>
          </a:bodyPr>
          <a:lstStyle/>
          <a:p>
            <a:r>
              <a:rPr lang="en-US" dirty="0"/>
              <a:t>“Meet the staff” activity – Come meet us in office hours!</a:t>
            </a:r>
          </a:p>
          <a:p>
            <a:r>
              <a:rPr lang="en-US" dirty="0"/>
              <a:t>Participate in Section, earn a late day (see Ed Board post)</a:t>
            </a:r>
          </a:p>
          <a:p>
            <a:r>
              <a:rPr lang="en-US" dirty="0"/>
              <a:t>Exercise 1 Running Time: Closes TONIGHT, Closes Wed Oct 14</a:t>
            </a:r>
          </a:p>
          <a:p>
            <a:pPr lvl="1"/>
            <a:r>
              <a:rPr lang="en-US" dirty="0"/>
              <a:t>Entirely in </a:t>
            </a:r>
            <a:r>
              <a:rPr lang="en-US" dirty="0" err="1"/>
              <a:t>Gradescope</a:t>
            </a:r>
            <a:r>
              <a:rPr lang="en-US" dirty="0"/>
              <a:t>. Save your answers outside of </a:t>
            </a:r>
            <a:r>
              <a:rPr lang="en-US" dirty="0" err="1"/>
              <a:t>Gradescope</a:t>
            </a:r>
            <a:r>
              <a:rPr lang="en-US" dirty="0"/>
              <a:t> and confirm that you have answered/uploaded everything that is needed!</a:t>
            </a:r>
          </a:p>
          <a:p>
            <a:r>
              <a:rPr lang="en-US" dirty="0"/>
              <a:t>Exercise 2 Heaps: due Fri Oct 16</a:t>
            </a:r>
          </a:p>
          <a:p>
            <a:r>
              <a:rPr lang="en-US" dirty="0"/>
              <a:t>Exercise 3 Recurrences: due Fri Oct 23</a:t>
            </a:r>
          </a:p>
          <a:p>
            <a:r>
              <a:rPr lang="en-US" dirty="0"/>
              <a:t>Midterm: 5-6pm Monday November 9</a:t>
            </a:r>
          </a:p>
          <a:p>
            <a:r>
              <a:rPr lang="en-US" dirty="0"/>
              <a:t>Week 3 Survey in canvas: Due Tuesday Oct 20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AF72DB-9668-D724-333E-E85C7DBF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8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3AD86-1571-D6FB-228A-8B563D15E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Dictionary (Map) ADT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F7E85-C0B2-0941-5469-FBEF3EEEF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Contents:</a:t>
            </a:r>
          </a:p>
          <a:p>
            <a:pPr lvl="1"/>
            <a:r>
              <a:rPr lang="en-US" dirty="0"/>
              <a:t>Sets of </a:t>
            </a:r>
            <a:r>
              <a:rPr lang="en-US" dirty="0" err="1"/>
              <a:t>key+value</a:t>
            </a:r>
            <a:r>
              <a:rPr lang="en-US" dirty="0"/>
              <a:t> pairs</a:t>
            </a:r>
          </a:p>
          <a:p>
            <a:pPr lvl="1"/>
            <a:r>
              <a:rPr lang="en-US" dirty="0"/>
              <a:t>Keys must be: </a:t>
            </a:r>
          </a:p>
          <a:p>
            <a:pPr lvl="2"/>
            <a:r>
              <a:rPr lang="en-US" dirty="0"/>
              <a:t>Unique (always) and Comparable (for many dictionary implementations) </a:t>
            </a:r>
          </a:p>
          <a:p>
            <a:r>
              <a:rPr lang="en-US" dirty="0"/>
              <a:t>Operations:</a:t>
            </a:r>
          </a:p>
          <a:p>
            <a:pPr lvl="1"/>
            <a:r>
              <a:rPr lang="en-US" dirty="0"/>
              <a:t>insert(key, value)</a:t>
            </a:r>
          </a:p>
          <a:p>
            <a:pPr lvl="2"/>
            <a:r>
              <a:rPr lang="en-US" dirty="0"/>
              <a:t>Adds the (key, value) pair into the dictionary</a:t>
            </a:r>
          </a:p>
          <a:p>
            <a:pPr lvl="2"/>
            <a:r>
              <a:rPr lang="en-US" dirty="0"/>
              <a:t>If the key already has a value, overwrite the old value</a:t>
            </a:r>
          </a:p>
          <a:p>
            <a:pPr lvl="3"/>
            <a:r>
              <a:rPr lang="en-US" dirty="0"/>
              <a:t>Consequence: Keys cannot be repeated</a:t>
            </a:r>
          </a:p>
          <a:p>
            <a:pPr lvl="1"/>
            <a:r>
              <a:rPr lang="en-US" dirty="0"/>
              <a:t>find(key)</a:t>
            </a:r>
          </a:p>
          <a:p>
            <a:pPr lvl="2"/>
            <a:r>
              <a:rPr lang="en-US" dirty="0"/>
              <a:t>Returns the value associated with the given key</a:t>
            </a:r>
          </a:p>
          <a:p>
            <a:pPr lvl="1"/>
            <a:r>
              <a:rPr lang="en-US" dirty="0"/>
              <a:t>delete(key)</a:t>
            </a:r>
          </a:p>
          <a:p>
            <a:pPr lvl="2"/>
            <a:r>
              <a:rPr lang="en-US" dirty="0"/>
              <a:t>Remove the key (and its associated value)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0F910-936A-714E-A8BF-7A3DCB4FD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5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A Modest Few Uses for Dictionaries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dirty="0"/>
              <a:t>Any time you want to store information according to some key and be able to retrieve it efficiently – a </a:t>
            </a:r>
            <a:r>
              <a:rPr lang="en-US" dirty="0">
                <a:solidFill>
                  <a:srgbClr val="FF0000"/>
                </a:solidFill>
              </a:rPr>
              <a:t>dictionary</a:t>
            </a:r>
            <a:r>
              <a:rPr lang="en-US" dirty="0"/>
              <a:t> is the ADT to use!</a:t>
            </a:r>
          </a:p>
          <a:p>
            <a:pPr lvl="1" eaLnBrk="1" hangingPunct="1"/>
            <a:r>
              <a:rPr lang="en-US" dirty="0"/>
              <a:t>Lots of programs do that!  (see even EX02…)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/>
            <a:r>
              <a:rPr lang="en-US" dirty="0"/>
              <a:t>Networks: 			router tables</a:t>
            </a:r>
          </a:p>
          <a:p>
            <a:pPr eaLnBrk="1" hangingPunct="1"/>
            <a:r>
              <a:rPr lang="en-US" dirty="0"/>
              <a:t>Operating systems: 	page tables</a:t>
            </a:r>
          </a:p>
          <a:p>
            <a:pPr eaLnBrk="1" hangingPunct="1"/>
            <a:r>
              <a:rPr lang="en-US" dirty="0"/>
              <a:t>Compilers: 			symbol tables</a:t>
            </a:r>
          </a:p>
          <a:p>
            <a:pPr eaLnBrk="1" hangingPunct="1"/>
            <a:r>
              <a:rPr lang="en-US" dirty="0"/>
              <a:t>Databases: 			dictionaries with other nice properties</a:t>
            </a:r>
          </a:p>
          <a:p>
            <a:pPr eaLnBrk="1" hangingPunct="1"/>
            <a:r>
              <a:rPr lang="en-US" dirty="0"/>
              <a:t>Search:			inverted indexes, phone directories, …</a:t>
            </a:r>
          </a:p>
          <a:p>
            <a:pPr eaLnBrk="1" hangingPunct="1"/>
            <a:r>
              <a:rPr lang="en-US" dirty="0"/>
              <a:t>Biology:			genome maps</a:t>
            </a:r>
          </a:p>
          <a:p>
            <a:pPr eaLnBrk="1" hangingPunct="1"/>
            <a:r>
              <a:rPr lang="en-US" dirty="0"/>
              <a:t>…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noFill/>
        </p:spPr>
        <p:txBody>
          <a:bodyPr/>
          <a:lstStyle/>
          <a:p>
            <a:fld id="{5C5DBA36-122E-4423-92B0-596E4CF7406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CFD5-6174-1FD7-60B7-64E10B65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attempts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359D6B-9B11-EAD4-2DE3-EB38FA61C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168568"/>
              </p:ext>
            </p:extLst>
          </p:nvPr>
        </p:nvGraphicFramePr>
        <p:xfrm>
          <a:off x="1485900" y="1988820"/>
          <a:ext cx="9220199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120">
                  <a:extLst>
                    <a:ext uri="{9D8B030D-6E8A-4147-A177-3AD203B41FA5}">
                      <a16:colId xmlns:a16="http://schemas.microsoft.com/office/drawing/2014/main" val="385903779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1986166423"/>
                    </a:ext>
                  </a:extLst>
                </a:gridCol>
                <a:gridCol w="1798320">
                  <a:extLst>
                    <a:ext uri="{9D8B030D-6E8A-4147-A177-3AD203B41FA5}">
                      <a16:colId xmlns:a16="http://schemas.microsoft.com/office/drawing/2014/main" val="3667104526"/>
                    </a:ext>
                  </a:extLst>
                </a:gridCol>
                <a:gridCol w="2499359">
                  <a:extLst>
                    <a:ext uri="{9D8B030D-6E8A-4147-A177-3AD203B41FA5}">
                      <a16:colId xmlns:a16="http://schemas.microsoft.com/office/drawing/2014/main" val="26510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Data 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100" dirty="0"/>
                        <a:t>Time to insert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/>
                        <a:t>Time to find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/>
                        <a:t>Time to delete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94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Unsorted Array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21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Unsorted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3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Sorted Array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4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Sorted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7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100" dirty="0"/>
                        <a:t>Binary Min Heap?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3828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4D31C7-C768-4731-F48D-0120AAA4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7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4CFD5-6174-1FD7-60B7-64E10B65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attempts (Answers)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7B359D6B-9B11-EAD4-2DE3-EB38FA61CE1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22405473"/>
                  </p:ext>
                </p:extLst>
              </p:nvPr>
            </p:nvGraphicFramePr>
            <p:xfrm>
              <a:off x="1485900" y="1988820"/>
              <a:ext cx="9220199" cy="393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92120">
                      <a:extLst>
                        <a:ext uri="{9D8B030D-6E8A-4147-A177-3AD203B41FA5}">
                          <a16:colId xmlns:a16="http://schemas.microsoft.com/office/drawing/2014/main" val="3859037791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1986166423"/>
                        </a:ext>
                      </a:extLst>
                    </a:gridCol>
                    <a:gridCol w="1798320">
                      <a:extLst>
                        <a:ext uri="{9D8B030D-6E8A-4147-A177-3AD203B41FA5}">
                          <a16:colId xmlns:a16="http://schemas.microsoft.com/office/drawing/2014/main" val="3667104526"/>
                        </a:ext>
                      </a:extLst>
                    </a:gridCol>
                    <a:gridCol w="2499359">
                      <a:extLst>
                        <a:ext uri="{9D8B030D-6E8A-4147-A177-3AD203B41FA5}">
                          <a16:colId xmlns:a16="http://schemas.microsoft.com/office/drawing/2014/main" val="2651083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Data Structure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Time to insert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100" dirty="0"/>
                            <a:t>Time to find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100" dirty="0"/>
                            <a:t>Time to delete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69406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Unsorted Array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992180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Unsorted Linked List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5322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Sorted Array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1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515488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Sorted Linked List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73790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Min Heap?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8038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Search Tree </a:t>
                          </a:r>
                        </a:p>
                        <a:p>
                          <a:r>
                            <a:rPr lang="en-US" sz="2100" dirty="0"/>
                            <a:t>(worst)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20737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Search Tree (expected)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1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  <a:p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1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  <a:p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1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100" b="0" i="0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sz="21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100" dirty="0"/>
                        </a:p>
                        <a:p>
                          <a:endParaRPr lang="en-US" sz="2100" dirty="0"/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7528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7B359D6B-9B11-EAD4-2DE3-EB38FA61CE14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422405473"/>
                  </p:ext>
                </p:extLst>
              </p:nvPr>
            </p:nvGraphicFramePr>
            <p:xfrm>
              <a:off x="1485900" y="1988820"/>
              <a:ext cx="9220199" cy="39319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92120">
                      <a:extLst>
                        <a:ext uri="{9D8B030D-6E8A-4147-A177-3AD203B41FA5}">
                          <a16:colId xmlns:a16="http://schemas.microsoft.com/office/drawing/2014/main" val="3859037791"/>
                        </a:ext>
                      </a:extLst>
                    </a:gridCol>
                    <a:gridCol w="1930400">
                      <a:extLst>
                        <a:ext uri="{9D8B030D-6E8A-4147-A177-3AD203B41FA5}">
                          <a16:colId xmlns:a16="http://schemas.microsoft.com/office/drawing/2014/main" val="1986166423"/>
                        </a:ext>
                      </a:extLst>
                    </a:gridCol>
                    <a:gridCol w="1798320">
                      <a:extLst>
                        <a:ext uri="{9D8B030D-6E8A-4147-A177-3AD203B41FA5}">
                          <a16:colId xmlns:a16="http://schemas.microsoft.com/office/drawing/2014/main" val="3667104526"/>
                        </a:ext>
                      </a:extLst>
                    </a:gridCol>
                    <a:gridCol w="2499359">
                      <a:extLst>
                        <a:ext uri="{9D8B030D-6E8A-4147-A177-3AD203B41FA5}">
                          <a16:colId xmlns:a16="http://schemas.microsoft.com/office/drawing/2014/main" val="265108309"/>
                        </a:ext>
                      </a:extLst>
                    </a:gridCol>
                  </a:tblGrid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Data Structure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Time to insert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100" dirty="0"/>
                            <a:t>Time to find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100" dirty="0"/>
                            <a:t>Time to delete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26940656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Unsorted Array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110448" r="-223975" b="-791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110448" r="-139865" b="-7910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110448" r="-976" b="-7910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99218032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Unsorted Linked List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207353" r="-223975" b="-67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207353" r="-139865" b="-67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207353" r="-976" b="-6794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37532272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Sorted Array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311940" r="-223975" b="-589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311940" r="-139865" b="-5895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311940" r="-976" b="-589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1548857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Sorted Linked List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405882" r="-223975" b="-480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405882" r="-139865" b="-480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405882" r="-976" b="-480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77379023"/>
                      </a:ext>
                    </a:extLst>
                  </a:tr>
                  <a:tr h="41148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Min Heap?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505882" r="-223975" b="-380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505882" r="-139865" b="-380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505882" r="-976" b="-380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8038284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Search Tree </a:t>
                          </a:r>
                        </a:p>
                        <a:p>
                          <a:r>
                            <a:rPr lang="en-US" sz="2100" dirty="0"/>
                            <a:t>(worst)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343333" r="-223975" b="-11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343333" r="-139865" b="-11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343333" r="-976" b="-115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2073772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2100" dirty="0"/>
                            <a:t>Binary Search Tree (expected)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5205" t="-443333" r="-223975" b="-1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73311" t="-443333" r="-139865" b="-15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69512" t="-443333" r="-976" b="-15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7528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7069C8-F499-D823-D266-E39BB7831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87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5343" y="152400"/>
            <a:ext cx="917685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u="sng" dirty="0"/>
              <a:t>Lazy</a:t>
            </a:r>
            <a:r>
              <a:rPr lang="en-US" dirty="0"/>
              <a:t> Deletion (e.g. in a sorted array)</a:t>
            </a:r>
          </a:p>
        </p:txBody>
      </p:sp>
      <p:graphicFrame>
        <p:nvGraphicFramePr>
          <p:cNvPr id="8" name="Group 193"/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83095619"/>
              </p:ext>
            </p:extLst>
          </p:nvPr>
        </p:nvGraphicFramePr>
        <p:xfrm>
          <a:off x="3352800" y="1184246"/>
          <a:ext cx="5486400" cy="792480"/>
        </p:xfrm>
        <a:graphic>
          <a:graphicData uri="http://schemas.openxmlformats.org/drawingml/2006/table">
            <a:tbl>
              <a:tblPr firstRow="1"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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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9F33"/>
                          </a:solidFill>
                          <a:effectLst/>
                          <a:latin typeface="Times New Roman" pitchFamily="18" charset="0"/>
                          <a:sym typeface="Wingdings"/>
                        </a:rPr>
                        <a:t>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119F33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4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805343" y="2174147"/>
            <a:ext cx="9481657" cy="4267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en-US" dirty="0"/>
              <a:t>A </a:t>
            </a:r>
            <a:r>
              <a:rPr lang="en-US" i="1" dirty="0"/>
              <a:t>general technique</a:t>
            </a:r>
            <a:r>
              <a:rPr lang="en-US" dirty="0"/>
              <a:t> for making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delete</a:t>
            </a:r>
            <a:r>
              <a:rPr lang="en-US" dirty="0"/>
              <a:t> </a:t>
            </a:r>
            <a:r>
              <a:rPr lang="en-US" u="sng" dirty="0"/>
              <a:t>as fast as </a:t>
            </a:r>
            <a:r>
              <a:rPr lang="en-US" b="1" u="sng" dirty="0"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/>
              <a:t>Instead of actually removing the item just mark it deleted</a:t>
            </a:r>
          </a:p>
          <a:p>
            <a:pPr lvl="1" eaLnBrk="1" hangingPunct="1"/>
            <a:r>
              <a:rPr lang="en-US" dirty="0"/>
              <a:t>No need to shift values, etc.</a:t>
            </a:r>
          </a:p>
          <a:p>
            <a:pPr lvl="1" eaLnBrk="1" hangingPunct="1"/>
            <a:endParaRPr lang="en-US" sz="300" dirty="0"/>
          </a:p>
          <a:p>
            <a:pPr eaLnBrk="1" hangingPunct="1">
              <a:buFontTx/>
              <a:buNone/>
            </a:pPr>
            <a:r>
              <a:rPr lang="en-US" dirty="0"/>
              <a:t>Plusses:</a:t>
            </a:r>
          </a:p>
          <a:p>
            <a:pPr lvl="1" eaLnBrk="1" hangingPunct="1"/>
            <a:r>
              <a:rPr lang="en-US" dirty="0"/>
              <a:t>Simpler</a:t>
            </a:r>
          </a:p>
          <a:p>
            <a:pPr lvl="1" eaLnBrk="1" hangingPunct="1"/>
            <a:r>
              <a:rPr lang="en-US" dirty="0"/>
              <a:t>Can do removals later in batches</a:t>
            </a:r>
          </a:p>
          <a:p>
            <a:pPr lvl="1" eaLnBrk="1" hangingPunct="1"/>
            <a:r>
              <a:rPr lang="en-US" dirty="0"/>
              <a:t>If re-added soon thereafter, just unmark the deletion</a:t>
            </a:r>
          </a:p>
          <a:p>
            <a:pPr lvl="1" eaLnBrk="1" hangingPunct="1"/>
            <a:endParaRPr lang="en-US" sz="600" dirty="0"/>
          </a:p>
          <a:p>
            <a:pPr eaLnBrk="1" hangingPunct="1">
              <a:buFontTx/>
              <a:buNone/>
            </a:pPr>
            <a:r>
              <a:rPr lang="en-US" dirty="0"/>
              <a:t>Minuses:</a:t>
            </a:r>
          </a:p>
          <a:p>
            <a:pPr lvl="1" eaLnBrk="1" hangingPunct="1"/>
            <a:r>
              <a:rPr lang="en-US" dirty="0"/>
              <a:t>Extra </a:t>
            </a:r>
            <a:r>
              <a:rPr lang="en-US" i="1" dirty="0"/>
              <a:t>space</a:t>
            </a:r>
            <a:r>
              <a:rPr lang="en-US" dirty="0"/>
              <a:t> for the “is-it-deleted” flag</a:t>
            </a:r>
          </a:p>
          <a:p>
            <a:pPr lvl="1" eaLnBrk="1" hangingPunct="1"/>
            <a:r>
              <a:rPr lang="en-US" dirty="0"/>
              <a:t>Data structure full of deleted nodes wastes </a:t>
            </a:r>
            <a:r>
              <a:rPr lang="en-US" i="1" dirty="0"/>
              <a:t>space</a:t>
            </a:r>
            <a:endParaRPr lang="en-US" b="1" i="1" dirty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i="1" dirty="0"/>
              <a:t> O</a:t>
            </a:r>
            <a:r>
              <a:rPr lang="en-US" dirty="0"/>
              <a:t>(</a:t>
            </a:r>
            <a:r>
              <a:rPr lang="en-US" b="1" dirty="0">
                <a:latin typeface="Courier New" pitchFamily="49" charset="0"/>
                <a:cs typeface="Courier New" pitchFamily="49" charset="0"/>
              </a:rPr>
              <a:t>log</a:t>
            </a:r>
            <a:r>
              <a:rPr lang="en-US" dirty="0"/>
              <a:t> </a:t>
            </a:r>
            <a:r>
              <a:rPr lang="en-US" i="1" dirty="0"/>
              <a:t>m</a:t>
            </a:r>
            <a:r>
              <a:rPr lang="en-US" dirty="0"/>
              <a:t>) </a:t>
            </a:r>
            <a:r>
              <a:rPr lang="en-US" i="1" dirty="0"/>
              <a:t>time</a:t>
            </a:r>
            <a:r>
              <a:rPr lang="en-US" dirty="0"/>
              <a:t> where </a:t>
            </a:r>
            <a:r>
              <a:rPr lang="en-US" i="1" dirty="0"/>
              <a:t>m</a:t>
            </a:r>
            <a:r>
              <a:rPr lang="en-US" dirty="0"/>
              <a:t> is data-structure size (m &gt;= n )</a:t>
            </a:r>
          </a:p>
          <a:p>
            <a:pPr lvl="1" eaLnBrk="1" hangingPunct="1"/>
            <a:r>
              <a:rPr lang="en-US" dirty="0"/>
              <a:t>May complicate other operations</a:t>
            </a: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noFill/>
        </p:spPr>
        <p:txBody>
          <a:bodyPr/>
          <a:lstStyle/>
          <a:p>
            <a:fld id="{31020CD4-667C-4A8C-86D7-68D2F11BADFA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Better Dictionary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Will spend the next several lectures looking at dictionaries with two different data structures</a:t>
            </a:r>
          </a:p>
          <a:p>
            <a:pPr eaLnBrk="1" hangingPunct="1">
              <a:buFontTx/>
              <a:buNone/>
            </a:pPr>
            <a:endParaRPr lang="en-US" sz="1000" dirty="0"/>
          </a:p>
          <a:p>
            <a:pPr eaLnBrk="1" hangingPunct="1">
              <a:buFontTx/>
              <a:buAutoNum type="arabicPeriod"/>
            </a:pPr>
            <a:r>
              <a:rPr lang="en-US" dirty="0"/>
              <a:t>AVL trees</a:t>
            </a:r>
          </a:p>
          <a:p>
            <a:pPr marL="857250" lvl="1" indent="-457200"/>
            <a:r>
              <a:rPr lang="en-US" dirty="0"/>
              <a:t>Binary search trees with </a:t>
            </a:r>
            <a:r>
              <a:rPr lang="en-US" i="1" dirty="0"/>
              <a:t>guaranteed balancing</a:t>
            </a:r>
            <a:endParaRPr lang="en-US" sz="1000" dirty="0"/>
          </a:p>
          <a:p>
            <a:pPr eaLnBrk="1" hangingPunct="1">
              <a:buFontTx/>
              <a:buAutoNum type="arabicPeriod"/>
            </a:pPr>
            <a:r>
              <a:rPr lang="en-US" dirty="0"/>
              <a:t>Hash Tables</a:t>
            </a:r>
          </a:p>
          <a:p>
            <a:pPr marL="857250" lvl="1" indent="-457200"/>
            <a:r>
              <a:rPr lang="en-US" dirty="0"/>
              <a:t>Not tree-like at all</a:t>
            </a:r>
          </a:p>
          <a:p>
            <a:pPr marL="857250" lvl="1" indent="-457200"/>
            <a:endParaRPr lang="en-US" sz="1000" dirty="0"/>
          </a:p>
          <a:p>
            <a:pPr eaLnBrk="1" hangingPunct="1">
              <a:buFontTx/>
              <a:buNone/>
            </a:pPr>
            <a:r>
              <a:rPr lang="en-US" dirty="0"/>
              <a:t>Skipping: Other balanced trees (B-trees, red-black, splay)</a:t>
            </a:r>
          </a:p>
          <a:p>
            <a:pPr eaLnBrk="1" hangingPunct="1">
              <a:buFontTx/>
              <a:buNone/>
            </a:pPr>
            <a:endParaRPr lang="en-US" sz="1000" dirty="0"/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noFill/>
        </p:spPr>
        <p:txBody>
          <a:bodyPr/>
          <a:lstStyle/>
          <a:p>
            <a:fld id="{7C9E72B0-0F99-480B-A705-F8E7DAAEA24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529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AF19-ADB0-CEDA-E499-060E3A41C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F1423-9B9F-8928-7B3D-7CF5E1C30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98" y="180459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Traversal:</a:t>
            </a:r>
          </a:p>
          <a:p>
            <a:pPr lvl="1"/>
            <a:r>
              <a:rPr lang="en-US" dirty="0"/>
              <a:t>An algorithm for “visiting/processing” every node in a tree</a:t>
            </a:r>
          </a:p>
          <a:p>
            <a:r>
              <a:rPr lang="en-US" dirty="0"/>
              <a:t>Pre-Order Traversal:</a:t>
            </a:r>
          </a:p>
          <a:p>
            <a:pPr lvl="1"/>
            <a:r>
              <a:rPr lang="en-US" dirty="0"/>
              <a:t>Root, Left Subtree, Right Subtree</a:t>
            </a:r>
          </a:p>
          <a:p>
            <a:pPr lvl="1"/>
            <a:r>
              <a:rPr lang="en-US" dirty="0"/>
              <a:t>D U S 2 B</a:t>
            </a:r>
          </a:p>
          <a:p>
            <a:r>
              <a:rPr lang="en-US" dirty="0"/>
              <a:t>In-Order Traversal:</a:t>
            </a:r>
          </a:p>
          <a:p>
            <a:pPr lvl="1"/>
            <a:r>
              <a:rPr lang="en-US" dirty="0"/>
              <a:t>Left Subtree, Root, Right Subtree</a:t>
            </a:r>
          </a:p>
          <a:p>
            <a:pPr lvl="1"/>
            <a:r>
              <a:rPr lang="en-US" dirty="0"/>
              <a:t>S U 2 D B</a:t>
            </a:r>
          </a:p>
          <a:p>
            <a:r>
              <a:rPr lang="en-US" dirty="0"/>
              <a:t>Post-Order Traversal</a:t>
            </a:r>
          </a:p>
          <a:p>
            <a:pPr lvl="1"/>
            <a:r>
              <a:rPr lang="en-US" dirty="0"/>
              <a:t>Left Subtree, Right Subtree, Root</a:t>
            </a:r>
          </a:p>
          <a:p>
            <a:pPr lvl="1"/>
            <a:r>
              <a:rPr lang="en-US" dirty="0"/>
              <a:t>S 2 U B D </a:t>
            </a:r>
          </a:p>
        </p:txBody>
      </p:sp>
      <p:grpSp>
        <p:nvGrpSpPr>
          <p:cNvPr id="13" name="Group 12" descr="An example binary tree.&#10;&#10;Root: contains the value &quot;D&quot;, has left child &quot;U&quot; and right child &quot;B&quot;&#10;U: has left child &quot;S&quot; and right child &quot;2&quot;&#10;B, S, 2: have no children.">
            <a:extLst>
              <a:ext uri="{FF2B5EF4-FFF2-40B4-BE49-F238E27FC236}">
                <a16:creationId xmlns:a16="http://schemas.microsoft.com/office/drawing/2014/main" id="{B47A3547-295B-B05C-068B-983BD07205E4}"/>
              </a:ext>
            </a:extLst>
          </p:cNvPr>
          <p:cNvGrpSpPr/>
          <p:nvPr/>
        </p:nvGrpSpPr>
        <p:grpSpPr>
          <a:xfrm>
            <a:off x="8321041" y="681037"/>
            <a:ext cx="3308482" cy="2358532"/>
            <a:chOff x="8321041" y="681037"/>
            <a:chExt cx="3308482" cy="235853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871AA27-B709-68DB-ED61-5CFC34EE7535}"/>
                </a:ext>
              </a:extLst>
            </p:cNvPr>
            <p:cNvSpPr/>
            <p:nvPr/>
          </p:nvSpPr>
          <p:spPr>
            <a:xfrm>
              <a:off x="9921241" y="681037"/>
              <a:ext cx="688077" cy="6880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A90F0F4-CCA6-1F0F-2E8C-1EA305114FE8}"/>
                </a:ext>
              </a:extLst>
            </p:cNvPr>
            <p:cNvSpPr/>
            <p:nvPr/>
          </p:nvSpPr>
          <p:spPr>
            <a:xfrm>
              <a:off x="8930641" y="1382252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E07A1F2-30F9-729B-1528-91EAFB4D1467}"/>
                </a:ext>
              </a:extLst>
            </p:cNvPr>
            <p:cNvSpPr/>
            <p:nvPr/>
          </p:nvSpPr>
          <p:spPr>
            <a:xfrm>
              <a:off x="10941446" y="1424116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3BEA08-669E-B443-72F8-BA5F0CEEB896}"/>
                </a:ext>
              </a:extLst>
            </p:cNvPr>
            <p:cNvSpPr/>
            <p:nvPr/>
          </p:nvSpPr>
          <p:spPr>
            <a:xfrm>
              <a:off x="8321041" y="2351492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1BE23D9-06E9-66F6-B04D-AE64602081C5}"/>
                </a:ext>
              </a:extLst>
            </p:cNvPr>
            <p:cNvSpPr/>
            <p:nvPr/>
          </p:nvSpPr>
          <p:spPr>
            <a:xfrm>
              <a:off x="9464041" y="2351492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00C509-5697-D96D-ED44-6AF53EE8DA7A}"/>
                </a:ext>
              </a:extLst>
            </p:cNvPr>
            <p:cNvCxnSpPr>
              <a:stCxn id="6" idx="1"/>
              <a:endCxn id="4" idx="5"/>
            </p:cNvCxnSpPr>
            <p:nvPr/>
          </p:nvCxnSpPr>
          <p:spPr>
            <a:xfrm flipH="1" flipV="1">
              <a:off x="10508550" y="1268346"/>
              <a:ext cx="533662" cy="256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622C071-DF0C-D512-68A9-B941D1228586}"/>
                </a:ext>
              </a:extLst>
            </p:cNvPr>
            <p:cNvCxnSpPr>
              <a:stCxn id="5" idx="7"/>
              <a:endCxn id="4" idx="3"/>
            </p:cNvCxnSpPr>
            <p:nvPr/>
          </p:nvCxnSpPr>
          <p:spPr>
            <a:xfrm flipV="1">
              <a:off x="9517951" y="1268346"/>
              <a:ext cx="504057" cy="2146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9E9506-B816-4FDB-6488-95FEF0DA2885}"/>
                </a:ext>
              </a:extLst>
            </p:cNvPr>
            <p:cNvCxnSpPr>
              <a:stCxn id="8" idx="0"/>
              <a:endCxn id="5" idx="5"/>
            </p:cNvCxnSpPr>
            <p:nvPr/>
          </p:nvCxnSpPr>
          <p:spPr>
            <a:xfrm flipH="1" flipV="1">
              <a:off x="9517951" y="1969561"/>
              <a:ext cx="290129" cy="381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8CC884B-01B4-13C8-F936-0590B4EE303A}"/>
                </a:ext>
              </a:extLst>
            </p:cNvPr>
            <p:cNvCxnSpPr>
              <a:stCxn id="7" idx="0"/>
              <a:endCxn id="5" idx="3"/>
            </p:cNvCxnSpPr>
            <p:nvPr/>
          </p:nvCxnSpPr>
          <p:spPr>
            <a:xfrm flipV="1">
              <a:off x="8665079" y="1969561"/>
              <a:ext cx="366328" cy="381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A10023C-C59E-B653-7E3D-53C1F5097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747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41BB-3D3E-2892-1138-23936D229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that Traversal!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85F3B-810A-B300-B3D1-DB07A7B7626D}"/>
              </a:ext>
            </a:extLst>
          </p:cNvPr>
          <p:cNvSpPr txBox="1"/>
          <p:nvPr/>
        </p:nvSpPr>
        <p:spPr>
          <a:xfrm>
            <a:off x="0" y="1828800"/>
            <a:ext cx="40453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aO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aOrder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aOrder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21AD2-233A-B15D-281E-50F6C7B8EB57}"/>
              </a:ext>
            </a:extLst>
          </p:cNvPr>
          <p:cNvSpPr txBox="1"/>
          <p:nvPr/>
        </p:nvSpPr>
        <p:spPr>
          <a:xfrm>
            <a:off x="4045337" y="1822768"/>
            <a:ext cx="40453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bO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bOrder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1AC02A-AE8D-56FD-438A-B6623B7BE486}"/>
              </a:ext>
            </a:extLst>
          </p:cNvPr>
          <p:cNvSpPr txBox="1"/>
          <p:nvPr/>
        </p:nvSpPr>
        <p:spPr>
          <a:xfrm>
            <a:off x="8146664" y="1822768"/>
            <a:ext cx="40453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cO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cOrder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AEE7FF-A534-E001-AC97-09768121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15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A48BB-B56B-36E0-7326-ADA3ADE2C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A80B-311C-19A6-D18C-3A100EA2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that Traversal! (Answers)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673BAB-BB1B-BF4D-750F-E30327D374F1}"/>
              </a:ext>
            </a:extLst>
          </p:cNvPr>
          <p:cNvSpPr txBox="1"/>
          <p:nvPr/>
        </p:nvSpPr>
        <p:spPr>
          <a:xfrm>
            <a:off x="0" y="1828800"/>
            <a:ext cx="437164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postOrder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postOrder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postOrder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57933E-EFBA-7E93-1FBD-2601BF5A7842}"/>
              </a:ext>
            </a:extLst>
          </p:cNvPr>
          <p:cNvSpPr txBox="1"/>
          <p:nvPr/>
        </p:nvSpPr>
        <p:spPr>
          <a:xfrm>
            <a:off x="4045337" y="1822768"/>
            <a:ext cx="42669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preO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preOrder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preOrder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07ED3-A022-F7B3-179D-AD8F23CB6DF1}"/>
              </a:ext>
            </a:extLst>
          </p:cNvPr>
          <p:cNvSpPr txBox="1"/>
          <p:nvPr/>
        </p:nvSpPr>
        <p:spPr>
          <a:xfrm>
            <a:off x="8146664" y="1822768"/>
            <a:ext cx="41116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inO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inOrder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process(root)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inOrder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68F8D6-EF82-1777-B85E-C2CF81925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13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B5E9-06A8-32A2-7716-F22B52B4B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Search Tree</a:t>
            </a:r>
          </a:p>
        </p:txBody>
      </p:sp>
      <p:grpSp>
        <p:nvGrpSpPr>
          <p:cNvPr id="4" name="Group 3" descr="An example binary search tree. It has the property that all nodes to the left of every node are smaller, and all nodes to the right are bigger.">
            <a:extLst>
              <a:ext uri="{FF2B5EF4-FFF2-40B4-BE49-F238E27FC236}">
                <a16:creationId xmlns:a16="http://schemas.microsoft.com/office/drawing/2014/main" id="{2F71E9C4-A101-FA4C-0659-721A14214FB9}"/>
              </a:ext>
            </a:extLst>
          </p:cNvPr>
          <p:cNvGrpSpPr/>
          <p:nvPr/>
        </p:nvGrpSpPr>
        <p:grpSpPr>
          <a:xfrm>
            <a:off x="5719609" y="-50800"/>
            <a:ext cx="6172672" cy="2998788"/>
            <a:chOff x="2590801" y="2672070"/>
            <a:chExt cx="6934200" cy="33687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7790789-87A7-46C0-EA6C-2277D13D78EE}"/>
                </a:ext>
              </a:extLst>
            </p:cNvPr>
            <p:cNvSpPr/>
            <p:nvPr/>
          </p:nvSpPr>
          <p:spPr>
            <a:xfrm>
              <a:off x="5996855" y="2672070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A295B32-4297-8096-ECFD-F8DF78979C08}"/>
                </a:ext>
              </a:extLst>
            </p:cNvPr>
            <p:cNvSpPr/>
            <p:nvPr/>
          </p:nvSpPr>
          <p:spPr>
            <a:xfrm>
              <a:off x="4191001" y="3682289"/>
              <a:ext cx="688077" cy="6880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BB6D470-F748-CAA2-B85B-F5670795C1A8}"/>
                </a:ext>
              </a:extLst>
            </p:cNvPr>
            <p:cNvSpPr/>
            <p:nvPr/>
          </p:nvSpPr>
          <p:spPr>
            <a:xfrm>
              <a:off x="7858499" y="3653913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1D716C2-27E6-7E2D-7139-2D180A5286B4}"/>
                </a:ext>
              </a:extLst>
            </p:cNvPr>
            <p:cNvSpPr/>
            <p:nvPr/>
          </p:nvSpPr>
          <p:spPr>
            <a:xfrm>
              <a:off x="3200401" y="4383504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518C3C5-E267-10AD-79B8-85A8152A145D}"/>
                </a:ext>
              </a:extLst>
            </p:cNvPr>
            <p:cNvSpPr/>
            <p:nvPr/>
          </p:nvSpPr>
          <p:spPr>
            <a:xfrm>
              <a:off x="5211206" y="4425368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710BDE-CE64-A054-63A0-910654063B2A}"/>
                </a:ext>
              </a:extLst>
            </p:cNvPr>
            <p:cNvSpPr/>
            <p:nvPr/>
          </p:nvSpPr>
          <p:spPr>
            <a:xfrm>
              <a:off x="6934201" y="4341990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3D2F92E-73DC-0C75-E9E1-B514E3CDE03D}"/>
                </a:ext>
              </a:extLst>
            </p:cNvPr>
            <p:cNvSpPr/>
            <p:nvPr/>
          </p:nvSpPr>
          <p:spPr>
            <a:xfrm>
              <a:off x="8836924" y="4341990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CB0BCFA-A5E6-EA50-A0E5-4E556987C546}"/>
                </a:ext>
              </a:extLst>
            </p:cNvPr>
            <p:cNvSpPr/>
            <p:nvPr/>
          </p:nvSpPr>
          <p:spPr>
            <a:xfrm>
              <a:off x="2590801" y="5352744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4C1969-2C20-D8A3-AF4D-89148C62640C}"/>
                </a:ext>
              </a:extLst>
            </p:cNvPr>
            <p:cNvSpPr/>
            <p:nvPr/>
          </p:nvSpPr>
          <p:spPr>
            <a:xfrm>
              <a:off x="3733801" y="5352744"/>
              <a:ext cx="688077" cy="6880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A44E483-8BEE-9320-2C66-83FC9EA0B1AE}"/>
                </a:ext>
              </a:extLst>
            </p:cNvPr>
            <p:cNvCxnSpPr>
              <a:cxnSpLocks/>
              <a:stCxn id="5" idx="3"/>
              <a:endCxn id="6" idx="7"/>
            </p:cNvCxnSpPr>
            <p:nvPr/>
          </p:nvCxnSpPr>
          <p:spPr>
            <a:xfrm flipH="1">
              <a:off x="4778311" y="3259380"/>
              <a:ext cx="1319311" cy="5236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2371AA0-D30E-E312-E5A8-C884765372F5}"/>
                </a:ext>
              </a:extLst>
            </p:cNvPr>
            <p:cNvCxnSpPr>
              <a:cxnSpLocks/>
              <a:stCxn id="5" idx="5"/>
              <a:endCxn id="7" idx="1"/>
            </p:cNvCxnSpPr>
            <p:nvPr/>
          </p:nvCxnSpPr>
          <p:spPr>
            <a:xfrm>
              <a:off x="6584165" y="3259380"/>
              <a:ext cx="1375101" cy="495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773C3A7-61D8-70EC-4EEE-3D6FE811705B}"/>
                </a:ext>
              </a:extLst>
            </p:cNvPr>
            <p:cNvCxnSpPr>
              <a:stCxn id="9" idx="1"/>
              <a:endCxn id="6" idx="5"/>
            </p:cNvCxnSpPr>
            <p:nvPr/>
          </p:nvCxnSpPr>
          <p:spPr>
            <a:xfrm flipH="1" flipV="1">
              <a:off x="4778310" y="4269598"/>
              <a:ext cx="533662" cy="2565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13F9A90-2C43-EFB7-CB66-282BFFEA2185}"/>
                </a:ext>
              </a:extLst>
            </p:cNvPr>
            <p:cNvCxnSpPr>
              <a:stCxn id="8" idx="7"/>
              <a:endCxn id="6" idx="3"/>
            </p:cNvCxnSpPr>
            <p:nvPr/>
          </p:nvCxnSpPr>
          <p:spPr>
            <a:xfrm flipV="1">
              <a:off x="3787711" y="4269598"/>
              <a:ext cx="504057" cy="2146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0EEC53A-1AFB-D890-5A14-FFCEFA2A15B8}"/>
                </a:ext>
              </a:extLst>
            </p:cNvPr>
            <p:cNvCxnSpPr>
              <a:stCxn id="13" idx="0"/>
              <a:endCxn id="8" idx="5"/>
            </p:cNvCxnSpPr>
            <p:nvPr/>
          </p:nvCxnSpPr>
          <p:spPr>
            <a:xfrm flipH="1" flipV="1">
              <a:off x="3787711" y="4970813"/>
              <a:ext cx="290129" cy="381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BA74E8D-B454-F5F2-6149-D711F44D4890}"/>
                </a:ext>
              </a:extLst>
            </p:cNvPr>
            <p:cNvCxnSpPr>
              <a:stCxn id="12" idx="0"/>
              <a:endCxn id="8" idx="3"/>
            </p:cNvCxnSpPr>
            <p:nvPr/>
          </p:nvCxnSpPr>
          <p:spPr>
            <a:xfrm flipV="1">
              <a:off x="2934839" y="4970813"/>
              <a:ext cx="366328" cy="381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2211060-D69A-92CF-3F0C-77A1BD53CDBE}"/>
                </a:ext>
              </a:extLst>
            </p:cNvPr>
            <p:cNvCxnSpPr>
              <a:stCxn id="10" idx="7"/>
              <a:endCxn id="7" idx="3"/>
            </p:cNvCxnSpPr>
            <p:nvPr/>
          </p:nvCxnSpPr>
          <p:spPr>
            <a:xfrm flipV="1">
              <a:off x="7521511" y="4241222"/>
              <a:ext cx="437755" cy="2015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0372726-C603-E467-D286-87E153C707A7}"/>
                </a:ext>
              </a:extLst>
            </p:cNvPr>
            <p:cNvCxnSpPr>
              <a:stCxn id="11" idx="1"/>
              <a:endCxn id="7" idx="5"/>
            </p:cNvCxnSpPr>
            <p:nvPr/>
          </p:nvCxnSpPr>
          <p:spPr>
            <a:xfrm flipH="1" flipV="1">
              <a:off x="8445808" y="4241222"/>
              <a:ext cx="491882" cy="2015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B297E-7EE5-3C68-FD59-6C568325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7763"/>
            <a:ext cx="10515600" cy="4351338"/>
          </a:xfrm>
        </p:spPr>
        <p:txBody>
          <a:bodyPr/>
          <a:lstStyle/>
          <a:p>
            <a:r>
              <a:rPr lang="en-US" dirty="0"/>
              <a:t>Binary Tree</a:t>
            </a:r>
          </a:p>
          <a:p>
            <a:pPr lvl="1"/>
            <a:r>
              <a:rPr lang="en-US" dirty="0"/>
              <a:t>Definition:</a:t>
            </a:r>
          </a:p>
          <a:p>
            <a:pPr lvl="2"/>
            <a:r>
              <a:rPr lang="en-US" dirty="0"/>
              <a:t>Tree where each node has at most 2 children</a:t>
            </a:r>
          </a:p>
          <a:p>
            <a:r>
              <a:rPr lang="en-US" dirty="0"/>
              <a:t>Order Property</a:t>
            </a:r>
          </a:p>
          <a:p>
            <a:pPr lvl="1"/>
            <a:r>
              <a:rPr lang="en-US" dirty="0"/>
              <a:t>All keys in the left subtree are smaller than the root</a:t>
            </a:r>
          </a:p>
          <a:p>
            <a:pPr lvl="1"/>
            <a:r>
              <a:rPr lang="en-US" dirty="0"/>
              <a:t>All keys in the right subtree are larger than the root</a:t>
            </a:r>
          </a:p>
          <a:p>
            <a:pPr lvl="1"/>
            <a:r>
              <a:rPr lang="en-US" dirty="0"/>
              <a:t>Consequence: cannot have repeated values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1EBC623-EFF7-C41E-392A-3B3756867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84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F6548-9D98-39FE-74B0-AE28060AF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BSTs?</a:t>
            </a:r>
          </a:p>
        </p:txBody>
      </p:sp>
      <p:grpSp>
        <p:nvGrpSpPr>
          <p:cNvPr id="23" name="Group 22" descr="A binary tree. That is structured as follows:&#10;&#10;root: 7, with left child 3 and right child 10&#10;3: left child is 1, it has no right child&#10;1: left child is 0, it has no right child&#10;0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E0E5AD0C-4A2B-9A16-4E21-6AB1559EA083}"/>
              </a:ext>
            </a:extLst>
          </p:cNvPr>
          <p:cNvGrpSpPr/>
          <p:nvPr/>
        </p:nvGrpSpPr>
        <p:grpSpPr>
          <a:xfrm>
            <a:off x="200248" y="1567009"/>
            <a:ext cx="4036614" cy="2762801"/>
            <a:chOff x="131609" y="2379747"/>
            <a:chExt cx="4036614" cy="276280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16A6EC8-5DF8-4AA2-99AA-01038135CE44}"/>
                </a:ext>
              </a:extLst>
            </p:cNvPr>
            <p:cNvSpPr/>
            <p:nvPr/>
          </p:nvSpPr>
          <p:spPr>
            <a:xfrm>
              <a:off x="2259363" y="2379747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805804-F2DC-C6FD-B8E9-574ACB44AD21}"/>
                </a:ext>
              </a:extLst>
            </p:cNvPr>
            <p:cNvSpPr/>
            <p:nvPr/>
          </p:nvSpPr>
          <p:spPr>
            <a:xfrm>
              <a:off x="1556072" y="3043035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B2B5938-265F-ABFC-25F4-5D8918243D7E}"/>
                </a:ext>
              </a:extLst>
            </p:cNvPr>
            <p:cNvSpPr/>
            <p:nvPr/>
          </p:nvSpPr>
          <p:spPr>
            <a:xfrm>
              <a:off x="2943201" y="3007475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FF0C916-C4B6-92D6-8494-EA5DFFA91B3D}"/>
                </a:ext>
              </a:extLst>
            </p:cNvPr>
            <p:cNvSpPr/>
            <p:nvPr/>
          </p:nvSpPr>
          <p:spPr>
            <a:xfrm>
              <a:off x="820352" y="379936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A91AC77-7F7D-F3E6-C149-208F5C5970A9}"/>
                </a:ext>
              </a:extLst>
            </p:cNvPr>
            <p:cNvSpPr/>
            <p:nvPr/>
          </p:nvSpPr>
          <p:spPr>
            <a:xfrm>
              <a:off x="3555712" y="3697555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1FA898-5F86-702E-BACF-23EAF0ED22D9}"/>
                </a:ext>
              </a:extLst>
            </p:cNvPr>
            <p:cNvSpPr/>
            <p:nvPr/>
          </p:nvSpPr>
          <p:spPr>
            <a:xfrm>
              <a:off x="131609" y="4530037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F02345-0F06-9D9F-427F-6826149A089F}"/>
                </a:ext>
              </a:extLst>
            </p:cNvPr>
            <p:cNvCxnSpPr>
              <a:cxnSpLocks/>
              <a:stCxn id="5" idx="3"/>
              <a:endCxn id="6" idx="7"/>
            </p:cNvCxnSpPr>
            <p:nvPr/>
          </p:nvCxnSpPr>
          <p:spPr>
            <a:xfrm flipH="1">
              <a:off x="2078883" y="2902558"/>
              <a:ext cx="270180" cy="2301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FF37D10-ECAB-4C4B-8186-21080F7EB02A}"/>
                </a:ext>
              </a:extLst>
            </p:cNvPr>
            <p:cNvCxnSpPr>
              <a:cxnSpLocks/>
              <a:stCxn id="5" idx="5"/>
              <a:endCxn id="7" idx="1"/>
            </p:cNvCxnSpPr>
            <p:nvPr/>
          </p:nvCxnSpPr>
          <p:spPr>
            <a:xfrm>
              <a:off x="2782174" y="2902558"/>
              <a:ext cx="250727" cy="1946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3B40EF5-F8EE-E10F-696D-062B8556F3FC}"/>
                </a:ext>
              </a:extLst>
            </p:cNvPr>
            <p:cNvCxnSpPr>
              <a:stCxn id="8" idx="7"/>
              <a:endCxn id="6" idx="3"/>
            </p:cNvCxnSpPr>
            <p:nvPr/>
          </p:nvCxnSpPr>
          <p:spPr>
            <a:xfrm flipV="1">
              <a:off x="1343163" y="3565846"/>
              <a:ext cx="302609" cy="3232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4C5E63E-B3AA-4E99-B718-95F43830258A}"/>
                </a:ext>
              </a:extLst>
            </p:cNvPr>
            <p:cNvCxnSpPr>
              <a:cxnSpLocks/>
              <a:stCxn id="12" idx="7"/>
              <a:endCxn id="8" idx="3"/>
            </p:cNvCxnSpPr>
            <p:nvPr/>
          </p:nvCxnSpPr>
          <p:spPr>
            <a:xfrm flipV="1">
              <a:off x="654420" y="4322171"/>
              <a:ext cx="255632" cy="2975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5BC7B60-9565-522D-D281-1C17537B9FCE}"/>
                </a:ext>
              </a:extLst>
            </p:cNvPr>
            <p:cNvCxnSpPr>
              <a:stCxn id="11" idx="1"/>
              <a:endCxn id="7" idx="5"/>
            </p:cNvCxnSpPr>
            <p:nvPr/>
          </p:nvCxnSpPr>
          <p:spPr>
            <a:xfrm flipH="1" flipV="1">
              <a:off x="3466012" y="3530286"/>
              <a:ext cx="179400" cy="2569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 descr="A binary tree. That is structured as follows:&#10;&#10;root: 7, with left child 3 and right child 10&#10;3: left child is 1, right child is 8&#10;1: left child is 0, it has no right child&#10;0: has no children&#10;8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EBACDE4A-98B0-022C-87D8-15AEA4022316}"/>
              </a:ext>
            </a:extLst>
          </p:cNvPr>
          <p:cNvGrpSpPr/>
          <p:nvPr/>
        </p:nvGrpSpPr>
        <p:grpSpPr>
          <a:xfrm>
            <a:off x="2376685" y="3800627"/>
            <a:ext cx="4036614" cy="2762801"/>
            <a:chOff x="5413263" y="1203158"/>
            <a:chExt cx="4036614" cy="27628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CEFED0A-5C34-B6F0-549E-4E88321F4178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1714744-621D-F5E0-3846-0DE7B9124DEE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E982F01-E273-B8BE-B119-E2CC24AD0041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860A6C0-91DB-9D6E-4E29-D2DA63F0461F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A5ED5B8-C63A-1E80-38DD-8981EBB048FF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21801A08-6C6E-24D9-1F1A-23D7CC5BB202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A063D3F-1277-6121-2D74-062102099201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21B54F0-6F9E-6234-A5A1-BF7815089EA1}"/>
                  </a:ext>
                </a:extLst>
              </p:cNvPr>
              <p:cNvCxnSpPr>
                <a:cxnSpLocks/>
                <a:stCxn id="13" idx="3"/>
                <a:endCxn id="16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85AF691C-C423-88A5-793D-69792CD41AA7}"/>
                  </a:ext>
                </a:extLst>
              </p:cNvPr>
              <p:cNvCxnSpPr>
                <a:cxnSpLocks/>
                <a:stCxn id="13" idx="5"/>
                <a:endCxn id="18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50A1733-3E9B-E375-CD65-075CED3234CA}"/>
                  </a:ext>
                </a:extLst>
              </p:cNvPr>
              <p:cNvCxnSpPr>
                <a:stCxn id="20" idx="7"/>
                <a:endCxn id="16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7397CF2A-3C8F-10A1-2382-29256DF9A85E}"/>
                  </a:ext>
                </a:extLst>
              </p:cNvPr>
              <p:cNvCxnSpPr>
                <a:cxnSpLocks/>
                <a:stCxn id="36" idx="7"/>
                <a:endCxn id="20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EDE9409-B167-DA3A-92F3-63FF2E4C3C11}"/>
                  </a:ext>
                </a:extLst>
              </p:cNvPr>
              <p:cNvCxnSpPr>
                <a:stCxn id="22" idx="1"/>
                <a:endCxn id="18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9CB6E68-1D64-B8A9-6FEF-CE6C62F71FBC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D59C2F0-D084-076D-73BD-249FCD714F8D}"/>
                </a:ext>
              </a:extLst>
            </p:cNvPr>
            <p:cNvCxnSpPr>
              <a:cxnSpLocks/>
              <a:stCxn id="9" idx="1"/>
              <a:endCxn id="16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 descr="A binary tree. That is structured as follows:&#10;&#10;root: 16, left child is 10, it has no right child&#10;10: left child is 7, it has no right child&#10;7: left child is 3, it has no right child&#10;3: left child is 1, it has no right child&#10;1: left child is 0, it has no right child&#10;0: has no children&#10;">
            <a:extLst>
              <a:ext uri="{FF2B5EF4-FFF2-40B4-BE49-F238E27FC236}">
                <a16:creationId xmlns:a16="http://schemas.microsoft.com/office/drawing/2014/main" id="{40884F94-B209-66BE-9805-70530BB7643C}"/>
              </a:ext>
            </a:extLst>
          </p:cNvPr>
          <p:cNvGrpSpPr/>
          <p:nvPr/>
        </p:nvGrpSpPr>
        <p:grpSpPr>
          <a:xfrm>
            <a:off x="6758024" y="2938268"/>
            <a:ext cx="3877904" cy="3796337"/>
            <a:chOff x="41909" y="1095926"/>
            <a:chExt cx="3877904" cy="379633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48C104B-2AC3-76E9-2B47-DAB7FCAFA33F}"/>
                </a:ext>
              </a:extLst>
            </p:cNvPr>
            <p:cNvSpPr/>
            <p:nvPr/>
          </p:nvSpPr>
          <p:spPr>
            <a:xfrm>
              <a:off x="2032627" y="237198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9204F87-3913-03CF-D0FF-35DB4BAA0656}"/>
                </a:ext>
              </a:extLst>
            </p:cNvPr>
            <p:cNvSpPr/>
            <p:nvPr/>
          </p:nvSpPr>
          <p:spPr>
            <a:xfrm>
              <a:off x="1339516" y="3025542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7C5F20C-29FD-AE0D-F4C5-50410235796D}"/>
                </a:ext>
              </a:extLst>
            </p:cNvPr>
            <p:cNvSpPr/>
            <p:nvPr/>
          </p:nvSpPr>
          <p:spPr>
            <a:xfrm>
              <a:off x="2694793" y="1728962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8EF4C2-E99D-433A-7E38-FD10C7AE2AA5}"/>
                </a:ext>
              </a:extLst>
            </p:cNvPr>
            <p:cNvSpPr/>
            <p:nvPr/>
          </p:nvSpPr>
          <p:spPr>
            <a:xfrm>
              <a:off x="674261" y="3667241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66E27F-8D6C-3E0B-4F79-2A655295B958}"/>
                </a:ext>
              </a:extLst>
            </p:cNvPr>
            <p:cNvSpPr/>
            <p:nvPr/>
          </p:nvSpPr>
          <p:spPr>
            <a:xfrm>
              <a:off x="3307302" y="1095926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54C4440-F81A-3A7F-27E9-725F1CAA06F4}"/>
                </a:ext>
              </a:extLst>
            </p:cNvPr>
            <p:cNvSpPr/>
            <p:nvPr/>
          </p:nvSpPr>
          <p:spPr>
            <a:xfrm>
              <a:off x="41909" y="4279752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7012BB1-0ABB-B4AD-2F57-9C1110B619BB}"/>
                </a:ext>
              </a:extLst>
            </p:cNvPr>
            <p:cNvCxnSpPr>
              <a:cxnSpLocks/>
              <a:stCxn id="25" idx="3"/>
              <a:endCxn id="26" idx="7"/>
            </p:cNvCxnSpPr>
            <p:nvPr/>
          </p:nvCxnSpPr>
          <p:spPr>
            <a:xfrm flipH="1">
              <a:off x="1862327" y="2894791"/>
              <a:ext cx="260000" cy="220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783DAE3-3D5D-15E4-B689-776BBAEF2CA2}"/>
                </a:ext>
              </a:extLst>
            </p:cNvPr>
            <p:cNvCxnSpPr>
              <a:cxnSpLocks/>
              <a:stCxn id="25" idx="7"/>
              <a:endCxn id="27" idx="3"/>
            </p:cNvCxnSpPr>
            <p:nvPr/>
          </p:nvCxnSpPr>
          <p:spPr>
            <a:xfrm flipV="1">
              <a:off x="2555438" y="2251773"/>
              <a:ext cx="229055" cy="20990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5E6B326-F8D7-83A0-7746-675AF1939561}"/>
                </a:ext>
              </a:extLst>
            </p:cNvPr>
            <p:cNvCxnSpPr>
              <a:stCxn id="28" idx="7"/>
              <a:endCxn id="26" idx="3"/>
            </p:cNvCxnSpPr>
            <p:nvPr/>
          </p:nvCxnSpPr>
          <p:spPr>
            <a:xfrm flipV="1">
              <a:off x="1197072" y="3548353"/>
              <a:ext cx="232144" cy="208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325648F-1B77-2F45-09C7-4D83E88B0D3C}"/>
                </a:ext>
              </a:extLst>
            </p:cNvPr>
            <p:cNvCxnSpPr>
              <a:cxnSpLocks/>
              <a:stCxn id="30" idx="7"/>
              <a:endCxn id="28" idx="3"/>
            </p:cNvCxnSpPr>
            <p:nvPr/>
          </p:nvCxnSpPr>
          <p:spPr>
            <a:xfrm flipV="1">
              <a:off x="564720" y="4190052"/>
              <a:ext cx="199241" cy="179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518FA16-BC35-AB0B-3154-ED1E47669354}"/>
                </a:ext>
              </a:extLst>
            </p:cNvPr>
            <p:cNvCxnSpPr>
              <a:cxnSpLocks/>
              <a:stCxn id="29" idx="3"/>
              <a:endCxn id="27" idx="7"/>
            </p:cNvCxnSpPr>
            <p:nvPr/>
          </p:nvCxnSpPr>
          <p:spPr>
            <a:xfrm flipH="1">
              <a:off x="3217604" y="1618737"/>
              <a:ext cx="179398" cy="1999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 descr="A binary tree. That is structured as follows:&#10;&#10;root: 7, with left child 3 and right child 10&#10;3: left child is 1, right child is 7&#10;1: left child is 0, it has no right child&#10;0: has no children&#10;7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4DE8E303-07A5-0FEA-D6A9-AA75413C8B43}"/>
              </a:ext>
            </a:extLst>
          </p:cNvPr>
          <p:cNvGrpSpPr/>
          <p:nvPr/>
        </p:nvGrpSpPr>
        <p:grpSpPr>
          <a:xfrm>
            <a:off x="5894880" y="334374"/>
            <a:ext cx="4036614" cy="2762801"/>
            <a:chOff x="5413263" y="1203158"/>
            <a:chExt cx="4036614" cy="2762801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DE93E5E-47AF-DA70-5553-9B15F4248E19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A0D95083-1032-E089-E0A6-2DDC0645E5CD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540CD5BB-759D-9930-59D7-E866E894F84D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EAFB0B45-1D09-7FB3-2584-B1C055243DC8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8E7364C8-CE67-2CDD-F323-1DB8BA6ED0FC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7B236FA-64A2-FF24-C027-2E1851FDA694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2469DE87-EE49-BE73-3F23-F86634871488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3B9DA36-B4DF-1C20-A4FD-670899389501}"/>
                  </a:ext>
                </a:extLst>
              </p:cNvPr>
              <p:cNvCxnSpPr>
                <a:cxnSpLocks/>
                <a:stCxn id="58" idx="3"/>
                <a:endCxn id="59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95C94700-070A-B561-8ADC-5D4F8C148F03}"/>
                  </a:ext>
                </a:extLst>
              </p:cNvPr>
              <p:cNvCxnSpPr>
                <a:cxnSpLocks/>
                <a:stCxn id="58" idx="5"/>
                <a:endCxn id="60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A3319A1F-7FEA-B5E1-183D-B46A7BD98F7A}"/>
                  </a:ext>
                </a:extLst>
              </p:cNvPr>
              <p:cNvCxnSpPr>
                <a:stCxn id="61" idx="7"/>
                <a:endCxn id="59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AFDEE638-D040-5710-1D02-39AA593813D4}"/>
                  </a:ext>
                </a:extLst>
              </p:cNvPr>
              <p:cNvCxnSpPr>
                <a:cxnSpLocks/>
                <a:stCxn id="63" idx="7"/>
                <a:endCxn id="61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54BFAE1A-394A-A2F5-3B40-B82D2E654900}"/>
                  </a:ext>
                </a:extLst>
              </p:cNvPr>
              <p:cNvCxnSpPr>
                <a:stCxn id="62" idx="1"/>
                <a:endCxn id="60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FA0846D-5821-0C57-9E29-76E3C1337D8F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2250BAC-0A03-1B48-1E20-909F0F10479D}"/>
                </a:ext>
              </a:extLst>
            </p:cNvPr>
            <p:cNvCxnSpPr>
              <a:cxnSpLocks/>
              <a:stCxn id="69" idx="1"/>
              <a:endCxn id="59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7DE0C485-1A05-387C-5A53-1298EFCCF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6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C26A2-4FB5-745F-29D1-E32EF0D72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197A-AF8F-C7DD-5724-9B7CB1E8D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these BSTs? (Answers)</a:t>
            </a:r>
          </a:p>
        </p:txBody>
      </p:sp>
      <p:grpSp>
        <p:nvGrpSpPr>
          <p:cNvPr id="46" name="Group 45" descr="A binary tree. That is structured as follows:&#10;&#10;root: 7, with left child 3 and right child 10&#10;3: left child is 1, it has no right child&#10;1: left child is 0, it has no right child&#10;0: has no children&#10;10: it has no left child, right child is 16&#10;16: has no children&#10;&#10;This is a valid binary search tree because all nodes has smaller values to the left and larger values to the right.">
            <a:extLst>
              <a:ext uri="{FF2B5EF4-FFF2-40B4-BE49-F238E27FC236}">
                <a16:creationId xmlns:a16="http://schemas.microsoft.com/office/drawing/2014/main" id="{356AB833-6458-1B48-8F7D-9592D6AB7D65}"/>
              </a:ext>
            </a:extLst>
          </p:cNvPr>
          <p:cNvGrpSpPr/>
          <p:nvPr/>
        </p:nvGrpSpPr>
        <p:grpSpPr>
          <a:xfrm>
            <a:off x="200248" y="1567009"/>
            <a:ext cx="4036614" cy="2762801"/>
            <a:chOff x="200248" y="1567009"/>
            <a:chExt cx="4036614" cy="2762801"/>
          </a:xfrm>
        </p:grpSpPr>
        <p:grpSp>
          <p:nvGrpSpPr>
            <p:cNvPr id="23" name="Group 22" descr="A binary tree. That is structured as follows:&#10;&#10;root: 7, with left child 3 and right child 10&#10;3: left child is 1, it has no right child&#10;1: left child is 0, it has no right child&#10;0: has no children&#10;10: it has no left child, right child is 16&#10;16: has no children">
              <a:extLst>
                <a:ext uri="{FF2B5EF4-FFF2-40B4-BE49-F238E27FC236}">
                  <a16:creationId xmlns:a16="http://schemas.microsoft.com/office/drawing/2014/main" id="{453A04B1-C2EA-E244-D89F-A4CB15EA6802}"/>
                </a:ext>
              </a:extLst>
            </p:cNvPr>
            <p:cNvGrpSpPr/>
            <p:nvPr/>
          </p:nvGrpSpPr>
          <p:grpSpPr>
            <a:xfrm>
              <a:off x="200248" y="1567009"/>
              <a:ext cx="4036614" cy="2762801"/>
              <a:chOff x="131609" y="2379747"/>
              <a:chExt cx="4036614" cy="276280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61975F98-891D-8202-7F8D-38B940E05616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8C8859E8-7E38-2B2B-2697-25F89811CA48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13F9798-46B0-AD0E-7113-E75FDFACA2E3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F08DDF8-6707-964F-40EF-AFB1474E84FA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2FC470B-D9B6-284E-D081-9B3A7E928995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DAE5710-ACC1-BD8A-E8FD-1C32FD0399BF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420126D2-9406-D960-5985-23D320EFE304}"/>
                  </a:ext>
                </a:extLst>
              </p:cNvPr>
              <p:cNvCxnSpPr>
                <a:cxnSpLocks/>
                <a:stCxn id="5" idx="3"/>
                <a:endCxn id="6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67A14495-6042-BBE6-9593-8E057CD843C4}"/>
                  </a:ext>
                </a:extLst>
              </p:cNvPr>
              <p:cNvCxnSpPr>
                <a:cxnSpLocks/>
                <a:stCxn id="5" idx="5"/>
                <a:endCxn id="7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C30AD208-3B62-732F-17F8-ED049E46E9F8}"/>
                  </a:ext>
                </a:extLst>
              </p:cNvPr>
              <p:cNvCxnSpPr>
                <a:stCxn id="8" idx="7"/>
                <a:endCxn id="6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4DF53C9-6881-85FB-4AE9-B892CA597EDF}"/>
                  </a:ext>
                </a:extLst>
              </p:cNvPr>
              <p:cNvCxnSpPr>
                <a:cxnSpLocks/>
                <a:stCxn id="12" idx="7"/>
                <a:endCxn id="8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0F9D641-F2BA-02B3-8D57-2D22876D1FCA}"/>
                  </a:ext>
                </a:extLst>
              </p:cNvPr>
              <p:cNvCxnSpPr>
                <a:stCxn id="11" idx="1"/>
                <a:endCxn id="7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A14843-8B82-E220-A96D-74D5AC995278}"/>
                </a:ext>
              </a:extLst>
            </p:cNvPr>
            <p:cNvSpPr txBox="1"/>
            <p:nvPr/>
          </p:nvSpPr>
          <p:spPr>
            <a:xfrm>
              <a:off x="2125743" y="3216329"/>
              <a:ext cx="7250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</a:rPr>
                <a:t>YES!</a:t>
              </a:r>
            </a:p>
          </p:txBody>
        </p:sp>
      </p:grpSp>
      <p:grpSp>
        <p:nvGrpSpPr>
          <p:cNvPr id="48" name="Group 47" descr="A binary tree. That is structured as follows:&#10;&#10;root: 7, with left child 3 and right child 10&#10;3: left child is 1, right child is 8&#10;1: left child is 0, it has no right child&#10;0: has no children&#10;8: has no children&#10;10: it has no left child, right child is 16&#10;16: has no children&#10;&#10;This is not a valid binary search tree because the value 8 is in the left subtree of the root node 7. Therefore there is a value to the left of 7 that is not less than 7.">
            <a:extLst>
              <a:ext uri="{FF2B5EF4-FFF2-40B4-BE49-F238E27FC236}">
                <a16:creationId xmlns:a16="http://schemas.microsoft.com/office/drawing/2014/main" id="{7B25513E-4F3A-8916-9979-E2C00DC523F1}"/>
              </a:ext>
            </a:extLst>
          </p:cNvPr>
          <p:cNvGrpSpPr/>
          <p:nvPr/>
        </p:nvGrpSpPr>
        <p:grpSpPr>
          <a:xfrm>
            <a:off x="2376685" y="3800627"/>
            <a:ext cx="4036614" cy="2762801"/>
            <a:chOff x="2376685" y="3800627"/>
            <a:chExt cx="4036614" cy="2762801"/>
          </a:xfrm>
        </p:grpSpPr>
        <p:grpSp>
          <p:nvGrpSpPr>
            <p:cNvPr id="3" name="Group 2" descr="A binary tree. That is structured as follows:&#10;&#10;root: 7, with left child 3 and right child 10&#10;3: left child is 1, right child is 8&#10;1: left child is 0, it has no right child&#10;0: has no children&#10;8: has no children&#10;10: it has no left child, right child is 16&#10;16: has no children">
              <a:extLst>
                <a:ext uri="{FF2B5EF4-FFF2-40B4-BE49-F238E27FC236}">
                  <a16:creationId xmlns:a16="http://schemas.microsoft.com/office/drawing/2014/main" id="{9DC89A72-E2FD-18F7-45AC-B8D63C90A5CC}"/>
                </a:ext>
              </a:extLst>
            </p:cNvPr>
            <p:cNvGrpSpPr/>
            <p:nvPr/>
          </p:nvGrpSpPr>
          <p:grpSpPr>
            <a:xfrm>
              <a:off x="2376685" y="3800627"/>
              <a:ext cx="4036614" cy="2762801"/>
              <a:chOff x="5413263" y="1203158"/>
              <a:chExt cx="4036614" cy="2762801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F548A60-6812-97EE-0C20-DD746BB2DA2C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32D0BFB-B8C0-3EC3-5615-53E5278CE536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7</a:t>
                  </a: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C83FD8F-A883-65C4-F0C9-10E03583B208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16BD430C-6768-85EE-28F0-E629A94BEA2A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1C56D45-E711-A585-B601-D3FC5CBF2055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7DB0C9E-0FBD-9ACF-F75C-0E7E25B4B28D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1A60B005-8698-BF7B-DC5E-CCC5800AFC1C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F8DA549F-2105-DFEA-45ED-0BD92EB0CF1A}"/>
                    </a:ext>
                  </a:extLst>
                </p:cNvPr>
                <p:cNvCxnSpPr>
                  <a:cxnSpLocks/>
                  <a:stCxn id="13" idx="3"/>
                  <a:endCxn id="16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742396F3-7D97-8CD3-8D15-64FF79FD0BE7}"/>
                    </a:ext>
                  </a:extLst>
                </p:cNvPr>
                <p:cNvCxnSpPr>
                  <a:cxnSpLocks/>
                  <a:stCxn id="13" idx="5"/>
                  <a:endCxn id="18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5B677736-2296-A3E3-FA8F-0141926DDB44}"/>
                    </a:ext>
                  </a:extLst>
                </p:cNvPr>
                <p:cNvCxnSpPr>
                  <a:stCxn id="20" idx="7"/>
                  <a:endCxn id="16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DFDC50A-3671-B3E6-1CC2-92377F0FE202}"/>
                    </a:ext>
                  </a:extLst>
                </p:cNvPr>
                <p:cNvCxnSpPr>
                  <a:cxnSpLocks/>
                  <a:stCxn id="36" idx="7"/>
                  <a:endCxn id="20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42D5ED6F-4B7B-0E3B-50F0-E976FB581FBF}"/>
                    </a:ext>
                  </a:extLst>
                </p:cNvPr>
                <p:cNvCxnSpPr>
                  <a:stCxn id="22" idx="1"/>
                  <a:endCxn id="18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440D492-8480-0FF1-6B20-CA1AA7EAA757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</a:t>
                </a: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54ACA57B-D6BD-DF8E-811F-91ED24B3FCE4}"/>
                  </a:ext>
                </a:extLst>
              </p:cNvPr>
              <p:cNvCxnSpPr>
                <a:cxnSpLocks/>
                <a:stCxn id="9" idx="1"/>
                <a:endCxn id="16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6D84E5D-5BDB-9B8D-33A3-92717E214B09}"/>
                </a:ext>
              </a:extLst>
            </p:cNvPr>
            <p:cNvSpPr txBox="1"/>
            <p:nvPr/>
          </p:nvSpPr>
          <p:spPr>
            <a:xfrm>
              <a:off x="4395359" y="5743051"/>
              <a:ext cx="688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NO!</a:t>
              </a:r>
            </a:p>
          </p:txBody>
        </p:sp>
      </p:grpSp>
      <p:grpSp>
        <p:nvGrpSpPr>
          <p:cNvPr id="47" name="Group 46" descr="A binary tree. That is structured as follows:&#10;&#10;root: 7, with left child 3 and right child 10&#10;3: left child is 1, right child is 7&#10;1: left child is 0, it has no right child&#10;0: has no children&#10;7: has no children&#10;10: it has no left child, right child is 16&#10;16: has no children&#10;&#10;This is not a valid binary search tree because the value 7 is in the left subtree of the root node 7. Therefore there is a value to the left of 7 that is not less than 7.">
            <a:extLst>
              <a:ext uri="{FF2B5EF4-FFF2-40B4-BE49-F238E27FC236}">
                <a16:creationId xmlns:a16="http://schemas.microsoft.com/office/drawing/2014/main" id="{4D28914F-CC8C-1288-B5FA-8EED4F6505F9}"/>
              </a:ext>
            </a:extLst>
          </p:cNvPr>
          <p:cNvGrpSpPr/>
          <p:nvPr/>
        </p:nvGrpSpPr>
        <p:grpSpPr>
          <a:xfrm>
            <a:off x="5894880" y="334374"/>
            <a:ext cx="4036614" cy="2762801"/>
            <a:chOff x="5894880" y="334374"/>
            <a:chExt cx="4036614" cy="2762801"/>
          </a:xfrm>
        </p:grpSpPr>
        <p:grpSp>
          <p:nvGrpSpPr>
            <p:cNvPr id="73" name="Group 72" descr="A binary tree. That is structured as follows:&#10;&#10;root: 7, with left child 3 and right child 10&#10;3: left child is 1, right child is 7&#10;1: left child is 0, it has no right child&#10;0: has no children&#10;7: has no children&#10;10: it has no left child, right child is 16&#10;16: has no children">
              <a:extLst>
                <a:ext uri="{FF2B5EF4-FFF2-40B4-BE49-F238E27FC236}">
                  <a16:creationId xmlns:a16="http://schemas.microsoft.com/office/drawing/2014/main" id="{1F4E3864-E05B-9E2D-5207-5D78157CC66C}"/>
                </a:ext>
              </a:extLst>
            </p:cNvPr>
            <p:cNvGrpSpPr/>
            <p:nvPr/>
          </p:nvGrpSpPr>
          <p:grpSpPr>
            <a:xfrm>
              <a:off x="5894880" y="334374"/>
              <a:ext cx="4036614" cy="2762801"/>
              <a:chOff x="5413263" y="1203158"/>
              <a:chExt cx="4036614" cy="2762801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E6564CB5-08F5-B6D4-25F4-908CC9E20892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0E0E773-D941-E9FB-ECAB-9E2594F347A5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7</a:t>
                  </a: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010F3DD9-B5AC-C125-6A32-E9F1742AEA12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E81C86A7-6962-5D51-1566-CB79BC97E15D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088B366-657F-4961-CCB4-687365715D9D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47682597-CE17-230E-0C35-6CE95319ABD8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6CADE36A-B507-7A78-B42A-FDF89ACF31F9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942175B-5423-CB5C-CF77-662897464656}"/>
                    </a:ext>
                  </a:extLst>
                </p:cNvPr>
                <p:cNvCxnSpPr>
                  <a:cxnSpLocks/>
                  <a:stCxn id="58" idx="3"/>
                  <a:endCxn id="59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F8E068DF-509D-EF74-95D9-25EBAF19E606}"/>
                    </a:ext>
                  </a:extLst>
                </p:cNvPr>
                <p:cNvCxnSpPr>
                  <a:cxnSpLocks/>
                  <a:stCxn id="58" idx="5"/>
                  <a:endCxn id="60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F2D85AD6-B773-4AEC-858D-F050932F59CC}"/>
                    </a:ext>
                  </a:extLst>
                </p:cNvPr>
                <p:cNvCxnSpPr>
                  <a:stCxn id="61" idx="7"/>
                  <a:endCxn id="59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8206712-7606-83E6-8206-8668047AF6D9}"/>
                    </a:ext>
                  </a:extLst>
                </p:cNvPr>
                <p:cNvCxnSpPr>
                  <a:cxnSpLocks/>
                  <a:stCxn id="63" idx="7"/>
                  <a:endCxn id="61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40E86353-6BB5-C42D-DE90-61338C5FCC20}"/>
                    </a:ext>
                  </a:extLst>
                </p:cNvPr>
                <p:cNvCxnSpPr>
                  <a:stCxn id="62" idx="1"/>
                  <a:endCxn id="60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11A2DCB4-18B3-F9ED-E7C0-48650F5457BE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AB5AC31B-2070-E0E6-2516-330897017ABD}"/>
                  </a:ext>
                </a:extLst>
              </p:cNvPr>
              <p:cNvCxnSpPr>
                <a:cxnSpLocks/>
                <a:stCxn id="69" idx="1"/>
                <a:endCxn id="59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0D47C6F-9F68-2F8E-4570-21540402C20E}"/>
                </a:ext>
              </a:extLst>
            </p:cNvPr>
            <p:cNvSpPr txBox="1"/>
            <p:nvPr/>
          </p:nvSpPr>
          <p:spPr>
            <a:xfrm>
              <a:off x="7452581" y="2597196"/>
              <a:ext cx="6880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NO!</a:t>
              </a:r>
            </a:p>
          </p:txBody>
        </p:sp>
      </p:grpSp>
      <p:grpSp>
        <p:nvGrpSpPr>
          <p:cNvPr id="49" name="Group 48" descr="A binary tree. That is structured as follows:&#10;&#10;root: 16, left child is 10, it has no right child&#10;10: left child is 7, it has no right child&#10;7: left child is 3, it has no right child&#10;3: left child is 1, it has no right child&#10;1: left child is 0, it has no right child&#10;0: has no children&#10;&#10;This is a valid binary search tree because all nodes has smaller values to the left and larger values to the right.">
            <a:extLst>
              <a:ext uri="{FF2B5EF4-FFF2-40B4-BE49-F238E27FC236}">
                <a16:creationId xmlns:a16="http://schemas.microsoft.com/office/drawing/2014/main" id="{FA1ADB2D-122F-80F0-A5BE-F8993F4E57AF}"/>
              </a:ext>
            </a:extLst>
          </p:cNvPr>
          <p:cNvGrpSpPr/>
          <p:nvPr/>
        </p:nvGrpSpPr>
        <p:grpSpPr>
          <a:xfrm>
            <a:off x="6758024" y="2938268"/>
            <a:ext cx="3877904" cy="3796337"/>
            <a:chOff x="6758024" y="2938268"/>
            <a:chExt cx="3877904" cy="3796337"/>
          </a:xfrm>
        </p:grpSpPr>
        <p:grpSp>
          <p:nvGrpSpPr>
            <p:cNvPr id="24" name="Group 23" descr="A binary tree. That is structured as follows:&#10;&#10;root: 16, left child is 10, it has no right child&#10;10: left child is 7, it has no right child&#10;7: left child is 3, it has no right child&#10;3: left child is 1, it has no right child&#10;1: left child is 0, it has no right child&#10;0: has no children&#10;">
              <a:extLst>
                <a:ext uri="{FF2B5EF4-FFF2-40B4-BE49-F238E27FC236}">
                  <a16:creationId xmlns:a16="http://schemas.microsoft.com/office/drawing/2014/main" id="{ECDD0D67-B2CA-A35C-E9F7-6DBC942C0C79}"/>
                </a:ext>
              </a:extLst>
            </p:cNvPr>
            <p:cNvGrpSpPr/>
            <p:nvPr/>
          </p:nvGrpSpPr>
          <p:grpSpPr>
            <a:xfrm>
              <a:off x="6758024" y="2938268"/>
              <a:ext cx="3877904" cy="3796337"/>
              <a:chOff x="41909" y="1095926"/>
              <a:chExt cx="3877904" cy="3796337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C588D0C-FB63-6D3C-0DCE-CE46396E8A29}"/>
                  </a:ext>
                </a:extLst>
              </p:cNvPr>
              <p:cNvSpPr/>
              <p:nvPr/>
            </p:nvSpPr>
            <p:spPr>
              <a:xfrm>
                <a:off x="2032627" y="237198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337781E-6B11-27BB-641C-9A28709F3B8F}"/>
                  </a:ext>
                </a:extLst>
              </p:cNvPr>
              <p:cNvSpPr/>
              <p:nvPr/>
            </p:nvSpPr>
            <p:spPr>
              <a:xfrm>
                <a:off x="1339516" y="3025542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13B775D-B7F9-00CD-C376-BB82B204D929}"/>
                  </a:ext>
                </a:extLst>
              </p:cNvPr>
              <p:cNvSpPr/>
              <p:nvPr/>
            </p:nvSpPr>
            <p:spPr>
              <a:xfrm>
                <a:off x="2694793" y="1728962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75FC41B-0F36-8465-E0A1-A847036D220C}"/>
                  </a:ext>
                </a:extLst>
              </p:cNvPr>
              <p:cNvSpPr/>
              <p:nvPr/>
            </p:nvSpPr>
            <p:spPr>
              <a:xfrm>
                <a:off x="674261" y="3667241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FC3A0AA-21B1-2751-C1FC-007C57EBB2DE}"/>
                  </a:ext>
                </a:extLst>
              </p:cNvPr>
              <p:cNvSpPr/>
              <p:nvPr/>
            </p:nvSpPr>
            <p:spPr>
              <a:xfrm>
                <a:off x="3307302" y="1095926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8B2F5202-B74F-8AA0-4F16-B443AC26DA45}"/>
                  </a:ext>
                </a:extLst>
              </p:cNvPr>
              <p:cNvSpPr/>
              <p:nvPr/>
            </p:nvSpPr>
            <p:spPr>
              <a:xfrm>
                <a:off x="41909" y="4279752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1A1AADB-BB68-D3E6-8EA0-76BD74D5FC43}"/>
                  </a:ext>
                </a:extLst>
              </p:cNvPr>
              <p:cNvCxnSpPr>
                <a:cxnSpLocks/>
                <a:stCxn id="25" idx="3"/>
                <a:endCxn id="26" idx="7"/>
              </p:cNvCxnSpPr>
              <p:nvPr/>
            </p:nvCxnSpPr>
            <p:spPr>
              <a:xfrm flipH="1">
                <a:off x="1862327" y="2894791"/>
                <a:ext cx="260000" cy="2204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0E6296A-CA1E-A5A3-F5E1-583119455C7E}"/>
                  </a:ext>
                </a:extLst>
              </p:cNvPr>
              <p:cNvCxnSpPr>
                <a:cxnSpLocks/>
                <a:stCxn id="25" idx="7"/>
                <a:endCxn id="27" idx="3"/>
              </p:cNvCxnSpPr>
              <p:nvPr/>
            </p:nvCxnSpPr>
            <p:spPr>
              <a:xfrm flipV="1">
                <a:off x="2555438" y="2251773"/>
                <a:ext cx="229055" cy="20990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5EC04E4-0305-6A77-A644-BA0169CC7633}"/>
                  </a:ext>
                </a:extLst>
              </p:cNvPr>
              <p:cNvCxnSpPr>
                <a:stCxn id="28" idx="7"/>
                <a:endCxn id="26" idx="3"/>
              </p:cNvCxnSpPr>
              <p:nvPr/>
            </p:nvCxnSpPr>
            <p:spPr>
              <a:xfrm flipV="1">
                <a:off x="1197072" y="3548353"/>
                <a:ext cx="232144" cy="208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E5B21896-897B-B371-EB1F-FB97771BC634}"/>
                  </a:ext>
                </a:extLst>
              </p:cNvPr>
              <p:cNvCxnSpPr>
                <a:cxnSpLocks/>
                <a:stCxn id="30" idx="7"/>
                <a:endCxn id="28" idx="3"/>
              </p:cNvCxnSpPr>
              <p:nvPr/>
            </p:nvCxnSpPr>
            <p:spPr>
              <a:xfrm flipV="1">
                <a:off x="564720" y="4190052"/>
                <a:ext cx="199241" cy="1794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2767CBB0-16C3-58C0-2C02-1241297E092E}"/>
                  </a:ext>
                </a:extLst>
              </p:cNvPr>
              <p:cNvCxnSpPr>
                <a:cxnSpLocks/>
                <a:stCxn id="29" idx="3"/>
                <a:endCxn id="27" idx="7"/>
              </p:cNvCxnSpPr>
              <p:nvPr/>
            </p:nvCxnSpPr>
            <p:spPr>
              <a:xfrm flipH="1">
                <a:off x="3217604" y="1618737"/>
                <a:ext cx="179398" cy="1999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856404A-EBAA-DD85-B7AB-505FD51F0E34}"/>
                </a:ext>
              </a:extLst>
            </p:cNvPr>
            <p:cNvSpPr txBox="1"/>
            <p:nvPr/>
          </p:nvSpPr>
          <p:spPr>
            <a:xfrm>
              <a:off x="9248870" y="4810033"/>
              <a:ext cx="7250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</a:rPr>
                <a:t>YES!</a:t>
              </a:r>
            </a:p>
          </p:txBody>
        </p:sp>
      </p:grpSp>
      <p:sp>
        <p:nvSpPr>
          <p:cNvPr id="50" name="Slide Number Placeholder 49">
            <a:extLst>
              <a:ext uri="{FF2B5EF4-FFF2-40B4-BE49-F238E27FC236}">
                <a16:creationId xmlns:a16="http://schemas.microsoft.com/office/drawing/2014/main" id="{2A4D5FAB-B7E2-A4D0-8789-CA1C704AE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8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Binary Trees: Some Numbers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8200" y="1295400"/>
            <a:ext cx="10307128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Recall: height of a tree = longest path from root to leaf (count edges)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sz="1800" dirty="0"/>
          </a:p>
          <a:p>
            <a:pPr eaLnBrk="1" hangingPunct="1">
              <a:buFontTx/>
              <a:buNone/>
            </a:pPr>
            <a:r>
              <a:rPr lang="en-US" dirty="0"/>
              <a:t>For binary tree of height </a:t>
            </a:r>
            <a:r>
              <a:rPr lang="en-US" i="1" dirty="0"/>
              <a:t>h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/>
              <a:t>max # of leaves: 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max # of nodes: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min # of leaves: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min # of nodes:</a:t>
            </a:r>
          </a:p>
          <a:p>
            <a:pPr lvl="1" eaLnBrk="1" hangingPunct="1">
              <a:buFontTx/>
              <a:buNone/>
            </a:pPr>
            <a:endParaRPr lang="en-US" dirty="0"/>
          </a:p>
        </p:txBody>
      </p:sp>
      <p:sp>
        <p:nvSpPr>
          <p:cNvPr id="44045" name="Slide Number Placeholder 1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noFill/>
        </p:spPr>
        <p:txBody>
          <a:bodyPr/>
          <a:lstStyle/>
          <a:p>
            <a:fld id="{39D06410-C1F6-4682-BEA6-C698A32B74F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11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/>
              <a:t>Binary Trees: Some Numbers (Answers)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8200" y="1295400"/>
            <a:ext cx="10307128" cy="4800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Recall: height of a tree = longest path from root to leaf (count edges)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sz="1800" dirty="0"/>
          </a:p>
          <a:p>
            <a:pPr eaLnBrk="1" hangingPunct="1">
              <a:buFontTx/>
              <a:buNone/>
            </a:pPr>
            <a:r>
              <a:rPr lang="en-US" dirty="0"/>
              <a:t>For binary tree of height </a:t>
            </a:r>
            <a:r>
              <a:rPr lang="en-US" i="1" dirty="0"/>
              <a:t>h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/>
              <a:t>max # of leaves: 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max # of nodes: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min # of leaves:</a:t>
            </a:r>
          </a:p>
          <a:p>
            <a:pPr lvl="3" eaLnBrk="1" hangingPunct="1"/>
            <a:endParaRPr lang="en-US" dirty="0"/>
          </a:p>
          <a:p>
            <a:pPr lvl="1" eaLnBrk="1" hangingPunct="1"/>
            <a:r>
              <a:rPr lang="en-US" dirty="0"/>
              <a:t>min # of nodes:</a:t>
            </a:r>
          </a:p>
          <a:p>
            <a:pPr lvl="1" eaLnBrk="1" hangingPunct="1">
              <a:buFontTx/>
              <a:buNone/>
            </a:pPr>
            <a:endParaRPr lang="en-US" dirty="0"/>
          </a:p>
        </p:txBody>
      </p:sp>
      <p:sp>
        <p:nvSpPr>
          <p:cNvPr id="44039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20506" y="3056471"/>
            <a:ext cx="159327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i="1" dirty="0">
                <a:solidFill>
                  <a:schemeClr val="accent2"/>
                </a:solidFill>
              </a:rPr>
              <a:t>2</a:t>
            </a:r>
            <a:r>
              <a:rPr lang="en-US" sz="3200" i="1" baseline="30000" dirty="0">
                <a:solidFill>
                  <a:schemeClr val="accent2"/>
                </a:solidFill>
              </a:rPr>
              <a:t>h</a:t>
            </a:r>
          </a:p>
        </p:txBody>
      </p:sp>
      <p:sp>
        <p:nvSpPr>
          <p:cNvPr id="44040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75479" y="3767671"/>
            <a:ext cx="221672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i="1">
                <a:solidFill>
                  <a:schemeClr val="accent2"/>
                </a:solidFill>
              </a:rPr>
              <a:t>2</a:t>
            </a:r>
            <a:r>
              <a:rPr lang="en-US" sz="3200" i="1" baseline="30000">
                <a:solidFill>
                  <a:schemeClr val="accent2"/>
                </a:solidFill>
              </a:rPr>
              <a:t>(h + 1)</a:t>
            </a:r>
            <a:r>
              <a:rPr lang="en-US" sz="3200" i="1">
                <a:solidFill>
                  <a:schemeClr val="accent2"/>
                </a:solidFill>
              </a:rPr>
              <a:t> - 1</a:t>
            </a:r>
            <a:endParaRPr lang="en-US" sz="3200" i="1" baseline="30000">
              <a:solidFill>
                <a:schemeClr val="accent2"/>
              </a:solidFill>
            </a:endParaRPr>
          </a:p>
        </p:txBody>
      </p:sp>
      <p:sp>
        <p:nvSpPr>
          <p:cNvPr id="44041" name="Text Box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899279" y="4428071"/>
            <a:ext cx="221672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i="1">
                <a:solidFill>
                  <a:schemeClr val="accent2"/>
                </a:solidFill>
              </a:rPr>
              <a:t>1</a:t>
            </a:r>
            <a:endParaRPr lang="en-US" sz="3200" i="1" baseline="30000">
              <a:solidFill>
                <a:schemeClr val="accent2"/>
              </a:solidFill>
            </a:endParaRPr>
          </a:p>
        </p:txBody>
      </p:sp>
      <p:sp>
        <p:nvSpPr>
          <p:cNvPr id="44042" name="Text Box 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75479" y="5113871"/>
            <a:ext cx="221672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i="1">
                <a:solidFill>
                  <a:schemeClr val="accent2"/>
                </a:solidFill>
              </a:rPr>
              <a:t>h + 1</a:t>
            </a:r>
            <a:endParaRPr lang="en-US" sz="3200" i="1" baseline="30000">
              <a:solidFill>
                <a:schemeClr val="accent2"/>
              </a:solidFill>
            </a:endParaRPr>
          </a:p>
        </p:txBody>
      </p:sp>
      <p:sp>
        <p:nvSpPr>
          <p:cNvPr id="44043" name="Text Box 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590800" y="6104472"/>
            <a:ext cx="7391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i="1">
                <a:solidFill>
                  <a:schemeClr val="accent2"/>
                </a:solidFill>
              </a:rPr>
              <a:t>For n nodes, we cannot do better than O(</a:t>
            </a:r>
            <a:r>
              <a:rPr lang="en-US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log</a:t>
            </a:r>
            <a:r>
              <a:rPr lang="en-US" i="1">
                <a:solidFill>
                  <a:schemeClr val="accent2"/>
                </a:solidFill>
              </a:rPr>
              <a:t> n) height, </a:t>
            </a:r>
            <a:br>
              <a:rPr lang="en-US" i="1">
                <a:solidFill>
                  <a:schemeClr val="accent2"/>
                </a:solidFill>
              </a:rPr>
            </a:br>
            <a:r>
              <a:rPr lang="en-US" i="1">
                <a:solidFill>
                  <a:schemeClr val="accent2"/>
                </a:solidFill>
              </a:rPr>
              <a:t>and we want to avoid O(n) height</a:t>
            </a:r>
            <a:endParaRPr lang="en-US" i="1" baseline="30000">
              <a:solidFill>
                <a:schemeClr val="accent2"/>
              </a:solidFill>
            </a:endParaRPr>
          </a:p>
        </p:txBody>
      </p:sp>
      <p:sp>
        <p:nvSpPr>
          <p:cNvPr id="44045" name="Slide Number Placeholder 1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noFill/>
        </p:spPr>
        <p:txBody>
          <a:bodyPr/>
          <a:lstStyle/>
          <a:p>
            <a:fld id="{39D06410-C1F6-4682-BEA6-C698A32B74F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B08E2-751D-F879-3C45-BB45A603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Why not use an array?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5E47A-18BE-FF51-7E6C-F3393F2D65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represented a heap using an array, finding children/parents by index</a:t>
                </a:r>
              </a:p>
              <a:p>
                <a:r>
                  <a:rPr lang="en-US" dirty="0"/>
                  <a:t>We will represent BSTs with nodes and references. Why?</a:t>
                </a:r>
              </a:p>
              <a:p>
                <a:pPr lvl="1"/>
                <a:r>
                  <a:rPr lang="en-US" dirty="0"/>
                  <a:t>We might have “gaps” in our tree</a:t>
                </a:r>
              </a:p>
              <a:p>
                <a:pPr lvl="1"/>
                <a:r>
                  <a:rPr lang="en-US" dirty="0"/>
                  <a:t>Memory!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A5E47A-18BE-FF51-7E6C-F3393F2D65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8978D-C09E-C673-749D-24FE94F4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20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Operation (recursive)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4863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find(key, root) {</a:t>
            </a:r>
          </a:p>
          <a:p>
            <a:pPr marL="0" indent="0">
              <a:buNone/>
            </a:pPr>
            <a:r>
              <a:rPr lang="en-US" dirty="0"/>
              <a:t>	if (root == Null) {</a:t>
            </a:r>
          </a:p>
          <a:p>
            <a:pPr marL="0" indent="0">
              <a:buNone/>
            </a:pPr>
            <a:r>
              <a:rPr lang="en-US" dirty="0"/>
              <a:t>		return Null;</a:t>
            </a:r>
          </a:p>
          <a:p>
            <a:pPr marL="0" indent="0">
              <a:buNone/>
            </a:pPr>
            <a:r>
              <a:rPr lang="en-US" dirty="0"/>
              <a:t>	{</a:t>
            </a:r>
          </a:p>
          <a:p>
            <a:pPr marL="0" indent="0">
              <a:buNone/>
            </a:pPr>
            <a:r>
              <a:rPr lang="en-US" dirty="0"/>
              <a:t>	if (key ==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return </a:t>
            </a:r>
            <a:r>
              <a:rPr lang="en-US" dirty="0" err="1"/>
              <a:t>root.value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(key &lt;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return find(key, </a:t>
            </a:r>
            <a:r>
              <a:rPr lang="en-US" dirty="0" err="1"/>
              <a:t>root.left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(key &gt;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return find(key, </a:t>
            </a:r>
            <a:r>
              <a:rPr lang="en-US" dirty="0" err="1"/>
              <a:t>root.right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} </a:t>
            </a:r>
          </a:p>
          <a:p>
            <a:pPr marL="0" indent="0">
              <a:buNone/>
            </a:pPr>
            <a:r>
              <a:rPr lang="en-US" dirty="0"/>
              <a:t>	return Null;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grpSp>
        <p:nvGrpSpPr>
          <p:cNvPr id="4" name="Group 3" descr="A binary tree. That is structured as follows:&#10;&#10;root: 7, with left child 3 and right child 10&#10;3: left child is 1, right child is 6&#10;1: left child is 0, it has no right child&#10;0: has no children&#10;6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9170735B-03F0-160D-23CF-0D614E00B4D4}"/>
              </a:ext>
            </a:extLst>
          </p:cNvPr>
          <p:cNvGrpSpPr/>
          <p:nvPr/>
        </p:nvGrpSpPr>
        <p:grpSpPr>
          <a:xfrm>
            <a:off x="7713520" y="365125"/>
            <a:ext cx="4036614" cy="2762801"/>
            <a:chOff x="5413263" y="1203158"/>
            <a:chExt cx="4036614" cy="276280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A1F936-94E3-B970-9075-7FDD968CD1F3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950B02B1-9B98-2BBC-8CE2-98986D25F159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375DB836-C24D-B0D7-C861-32998C858A21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0170677-49FE-DA4D-C375-3C8BA0C66CFA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34C13F0-4203-47AB-2431-B2ED32886F93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AFBCF91-BBF7-4271-9169-45F56648DD71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AC532E5-2A85-D663-8446-585A13F92E62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09125AD-9B5C-7493-9272-2F1DA89CE01F}"/>
                  </a:ext>
                </a:extLst>
              </p:cNvPr>
              <p:cNvCxnSpPr>
                <a:cxnSpLocks/>
                <a:stCxn id="8" idx="3"/>
                <a:endCxn id="9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593D686-AF2B-E9E1-76F6-D11031779EE4}"/>
                  </a:ext>
                </a:extLst>
              </p:cNvPr>
              <p:cNvCxnSpPr>
                <a:cxnSpLocks/>
                <a:stCxn id="8" idx="5"/>
                <a:endCxn id="10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7955860-35DB-B2E4-DCE1-B378FA7BC357}"/>
                  </a:ext>
                </a:extLst>
              </p:cNvPr>
              <p:cNvCxnSpPr>
                <a:stCxn id="11" idx="7"/>
                <a:endCxn id="9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523286C-EC12-D977-43D0-51802A0AC727}"/>
                  </a:ext>
                </a:extLst>
              </p:cNvPr>
              <p:cNvCxnSpPr>
                <a:cxnSpLocks/>
                <a:stCxn id="13" idx="7"/>
                <a:endCxn id="11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3623BC4-097B-A907-A1CC-F4A3083684DE}"/>
                  </a:ext>
                </a:extLst>
              </p:cNvPr>
              <p:cNvCxnSpPr>
                <a:stCxn id="12" idx="1"/>
                <a:endCxn id="10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F637BB8-2207-4532-477F-45453B8D7C43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3B42508-3220-7F2F-F806-D6A321054F05}"/>
                </a:ext>
              </a:extLst>
            </p:cNvPr>
            <p:cNvCxnSpPr>
              <a:cxnSpLocks/>
              <a:stCxn id="6" idx="1"/>
              <a:endCxn id="9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C411BC9-243B-8C77-9E79-2987EE55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17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Operation (iterative)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4863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find(key, root) {</a:t>
            </a:r>
          </a:p>
          <a:p>
            <a:pPr marL="0" indent="0">
              <a:buNone/>
            </a:pPr>
            <a:r>
              <a:rPr lang="en-US" dirty="0"/>
              <a:t>	while (root != Null &amp;&amp; key !=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if (key &lt;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	root = </a:t>
            </a:r>
            <a:r>
              <a:rPr lang="en-US" dirty="0" err="1"/>
              <a:t>root.left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	}</a:t>
            </a:r>
          </a:p>
          <a:p>
            <a:pPr marL="0" indent="0">
              <a:buNone/>
            </a:pPr>
            <a:r>
              <a:rPr lang="en-US" dirty="0"/>
              <a:t>		else if (key &gt;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	root = </a:t>
            </a:r>
            <a:r>
              <a:rPr lang="en-US" dirty="0" err="1"/>
              <a:t>root.right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		}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(root == Null) {</a:t>
            </a:r>
          </a:p>
          <a:p>
            <a:pPr marL="0" indent="0">
              <a:buNone/>
            </a:pPr>
            <a:r>
              <a:rPr lang="en-US" dirty="0"/>
              <a:t>		return Null;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return </a:t>
            </a:r>
            <a:r>
              <a:rPr lang="en-US" dirty="0" err="1"/>
              <a:t>root.value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grpSp>
        <p:nvGrpSpPr>
          <p:cNvPr id="19" name="Group 18" descr="A binary tree. That is structured as follows:&#10;&#10;root: 7, with left child 3 and right child 10&#10;3: left child is 1, right child is 6&#10;1: left child is 0, it has no right child&#10;0: has no children&#10;6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31EB2A25-1ECD-EB2B-9920-CFAC4AB0E972}"/>
              </a:ext>
            </a:extLst>
          </p:cNvPr>
          <p:cNvGrpSpPr/>
          <p:nvPr/>
        </p:nvGrpSpPr>
        <p:grpSpPr>
          <a:xfrm>
            <a:off x="7713520" y="365125"/>
            <a:ext cx="4036614" cy="2762801"/>
            <a:chOff x="5413263" y="1203158"/>
            <a:chExt cx="4036614" cy="276280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772828E-AC75-D921-FEDB-07664596BDE4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B1F9389-F239-60AC-9962-CF7DA719E8BF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8D15BBA-2136-20E5-8051-154795BC6055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3336D55-1E1F-C17E-E673-D25F49152D48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9938545-4AC4-C581-E3BD-56C7FD400C82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03511FE-A07E-CFF8-7B40-9E7897D90073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B6D8D84-0383-9665-C194-6132575C682F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47C72B6D-E736-99A2-9828-F2D17AAF50EA}"/>
                  </a:ext>
                </a:extLst>
              </p:cNvPr>
              <p:cNvCxnSpPr>
                <a:cxnSpLocks/>
                <a:stCxn id="23" idx="3"/>
                <a:endCxn id="24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E12DB26-62C9-D7D8-5B65-8CE8FAD80964}"/>
                  </a:ext>
                </a:extLst>
              </p:cNvPr>
              <p:cNvCxnSpPr>
                <a:cxnSpLocks/>
                <a:stCxn id="23" idx="5"/>
                <a:endCxn id="25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BDB95E9-4C28-3386-3A0E-2F3BF5DA3BF9}"/>
                  </a:ext>
                </a:extLst>
              </p:cNvPr>
              <p:cNvCxnSpPr>
                <a:stCxn id="26" idx="7"/>
                <a:endCxn id="24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C48206F-35D3-EDDA-CD5C-07DC2F5B3FCF}"/>
                  </a:ext>
                </a:extLst>
              </p:cNvPr>
              <p:cNvCxnSpPr>
                <a:cxnSpLocks/>
                <a:stCxn id="28" idx="7"/>
                <a:endCxn id="26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2B800FD-68BF-96FC-4078-BFEB954AB5C5}"/>
                  </a:ext>
                </a:extLst>
              </p:cNvPr>
              <p:cNvCxnSpPr>
                <a:stCxn id="27" idx="1"/>
                <a:endCxn id="25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F6B70B0-C53F-4A6B-1FC5-78F3C3EFDCB0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768A0B8-0231-6074-5710-9A5C4362323C}"/>
                </a:ext>
              </a:extLst>
            </p:cNvPr>
            <p:cNvCxnSpPr>
              <a:cxnSpLocks/>
              <a:stCxn id="21" idx="1"/>
              <a:endCxn id="24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4A9D0-FA52-462C-3F95-1211DD53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35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/>
          <a:lstStyle/>
          <a:p>
            <a:r>
              <a:rPr lang="en-US" dirty="0"/>
              <a:t>Insert Operation (recursive)</a:t>
            </a:r>
          </a:p>
        </p:txBody>
      </p:sp>
      <p:grpSp>
        <p:nvGrpSpPr>
          <p:cNvPr id="20" name="Group 19" descr="A binary tree. That is structured as follows:&#10;&#10;root: 7, with left child 3 and right child 10&#10;3: left child is 1, right child is 6&#10;1: left child is 0, it has no right child&#10;0: has no children&#10;6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274D34E4-776A-7FA3-3BAF-C5BA7780CCA5}"/>
              </a:ext>
            </a:extLst>
          </p:cNvPr>
          <p:cNvGrpSpPr/>
          <p:nvPr/>
        </p:nvGrpSpPr>
        <p:grpSpPr>
          <a:xfrm>
            <a:off x="7713520" y="365125"/>
            <a:ext cx="4036614" cy="2762801"/>
            <a:chOff x="5413263" y="1203158"/>
            <a:chExt cx="4036614" cy="276280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B0D3DC5-3362-5ADA-0A01-95076926F4B3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0E0EA67-0193-D428-32B8-03642CDA40F8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E556205-51EC-2F7F-72BD-50F3D4A72B9B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ACA7613B-5C04-C213-3C9E-E7D3D0C071AE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318F871-24AB-49CA-BD37-511F54F59B9C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722E018-A0F8-124B-A6EA-6871F74B90D3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8D6A28EA-721B-D074-11C9-83636AFCA908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14605AF-FB34-C064-7A6E-E72E88D6D4BD}"/>
                  </a:ext>
                </a:extLst>
              </p:cNvPr>
              <p:cNvCxnSpPr>
                <a:cxnSpLocks/>
                <a:stCxn id="24" idx="3"/>
                <a:endCxn id="25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C08B9EE6-3DE8-42C0-58AB-116B7AB79606}"/>
                  </a:ext>
                </a:extLst>
              </p:cNvPr>
              <p:cNvCxnSpPr>
                <a:cxnSpLocks/>
                <a:stCxn id="24" idx="5"/>
                <a:endCxn id="26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8D7BB01-1721-E702-C336-1BDD900AB33F}"/>
                  </a:ext>
                </a:extLst>
              </p:cNvPr>
              <p:cNvCxnSpPr>
                <a:stCxn id="27" idx="7"/>
                <a:endCxn id="25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6FA1320-DC82-CFF3-5806-09B73ABC2659}"/>
                  </a:ext>
                </a:extLst>
              </p:cNvPr>
              <p:cNvCxnSpPr>
                <a:cxnSpLocks/>
                <a:stCxn id="29" idx="7"/>
                <a:endCxn id="27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52B0B499-E6F1-8C73-1E56-4FD3C3BFDA1B}"/>
                  </a:ext>
                </a:extLst>
              </p:cNvPr>
              <p:cNvCxnSpPr>
                <a:stCxn id="28" idx="1"/>
                <a:endCxn id="26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6112722-C489-6E9D-208B-981D0D0B522E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F06578-7BC8-6197-DC8B-FA8B3A077FDA}"/>
                </a:ext>
              </a:extLst>
            </p:cNvPr>
            <p:cNvCxnSpPr>
              <a:cxnSpLocks/>
              <a:stCxn id="22" idx="1"/>
              <a:endCxn id="25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371600"/>
            <a:ext cx="10515600" cy="54863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insert(key, value, root) {</a:t>
            </a:r>
          </a:p>
          <a:p>
            <a:pPr marL="0" indent="0">
              <a:buNone/>
            </a:pPr>
            <a:r>
              <a:rPr lang="en-US" dirty="0"/>
              <a:t>	root = </a:t>
            </a:r>
            <a:r>
              <a:rPr lang="en-US" dirty="0" err="1"/>
              <a:t>insertHelper</a:t>
            </a:r>
            <a:r>
              <a:rPr lang="en-US" dirty="0"/>
              <a:t>(key, value, root);		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 err="1"/>
              <a:t>insertHelper</a:t>
            </a:r>
            <a:r>
              <a:rPr lang="en-US" dirty="0"/>
              <a:t>(key, value, root) {</a:t>
            </a:r>
          </a:p>
          <a:p>
            <a:pPr marL="0" indent="0">
              <a:buNone/>
            </a:pPr>
            <a:r>
              <a:rPr lang="en-US" dirty="0"/>
              <a:t>	if (root == null)</a:t>
            </a:r>
          </a:p>
          <a:p>
            <a:pPr marL="0" indent="0">
              <a:buNone/>
            </a:pPr>
            <a:r>
              <a:rPr lang="en-US" dirty="0"/>
              <a:t>		return new Node(key, value);</a:t>
            </a:r>
          </a:p>
          <a:p>
            <a:pPr marL="0" indent="0">
              <a:buNone/>
            </a:pPr>
            <a:r>
              <a:rPr lang="en-US" dirty="0"/>
              <a:t>	if (</a:t>
            </a:r>
            <a:r>
              <a:rPr lang="en-US" dirty="0" err="1"/>
              <a:t>root.key</a:t>
            </a:r>
            <a:r>
              <a:rPr lang="en-US" dirty="0"/>
              <a:t> &lt; key)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root.right</a:t>
            </a:r>
            <a:r>
              <a:rPr lang="en-US" dirty="0"/>
              <a:t> = </a:t>
            </a:r>
            <a:r>
              <a:rPr lang="en-US" dirty="0" err="1"/>
              <a:t>insertHelper</a:t>
            </a:r>
            <a:r>
              <a:rPr lang="en-US" dirty="0"/>
              <a:t>(key, value, </a:t>
            </a:r>
            <a:r>
              <a:rPr lang="en-US" dirty="0" err="1"/>
              <a:t>root.right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else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err="1"/>
              <a:t>root.left</a:t>
            </a:r>
            <a:r>
              <a:rPr lang="en-US" dirty="0"/>
              <a:t> = </a:t>
            </a:r>
            <a:r>
              <a:rPr lang="en-US" dirty="0" err="1"/>
              <a:t>insertHelper</a:t>
            </a:r>
            <a:r>
              <a:rPr lang="en-US" dirty="0"/>
              <a:t>(key, value, </a:t>
            </a:r>
            <a:r>
              <a:rPr lang="en-US" dirty="0" err="1"/>
              <a:t>root.left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	return root;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8BCDDF-B493-4857-C77E-F1CA84F2DE5D}"/>
              </a:ext>
            </a:extLst>
          </p:cNvPr>
          <p:cNvSpPr txBox="1"/>
          <p:nvPr/>
        </p:nvSpPr>
        <p:spPr>
          <a:xfrm>
            <a:off x="6956564" y="6312842"/>
            <a:ext cx="5163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Insert happens only at the leaves!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E24D5-B9C1-1B57-AB36-2D8DCC71E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98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/>
          <a:lstStyle/>
          <a:p>
            <a:r>
              <a:rPr lang="en-US" dirty="0"/>
              <a:t>Insert Operation (iterative)</a:t>
            </a:r>
          </a:p>
        </p:txBody>
      </p:sp>
      <p:grpSp>
        <p:nvGrpSpPr>
          <p:cNvPr id="20" name="Group 19" descr="A binary tree. That is structured as follows:&#10;&#10;root: 7, with left child 3 and right child 10&#10;3: left child is 1, right child is 6&#10;1: left child is 0, it has no right child&#10;0: has no children&#10;6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83D5D019-B066-2107-6334-E5E2D235E221}"/>
              </a:ext>
            </a:extLst>
          </p:cNvPr>
          <p:cNvGrpSpPr/>
          <p:nvPr/>
        </p:nvGrpSpPr>
        <p:grpSpPr>
          <a:xfrm>
            <a:off x="7713520" y="365125"/>
            <a:ext cx="4036614" cy="2762801"/>
            <a:chOff x="5413263" y="1203158"/>
            <a:chExt cx="4036614" cy="276280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1DA0D54-FEDC-4E30-3203-28696FFB03C1}"/>
                </a:ext>
              </a:extLst>
            </p:cNvPr>
            <p:cNvGrpSpPr/>
            <p:nvPr/>
          </p:nvGrpSpPr>
          <p:grpSpPr>
            <a:xfrm>
              <a:off x="5413263" y="1203158"/>
              <a:ext cx="4036614" cy="2762801"/>
              <a:chOff x="131609" y="2379747"/>
              <a:chExt cx="4036614" cy="2762801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7AB0C80-9AFD-B76C-3FB2-6AAC1E519B3B}"/>
                  </a:ext>
                </a:extLst>
              </p:cNvPr>
              <p:cNvSpPr/>
              <p:nvPr/>
            </p:nvSpPr>
            <p:spPr>
              <a:xfrm>
                <a:off x="2259363" y="237974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447F9B5-7296-A5B4-641B-97B1557E92A2}"/>
                  </a:ext>
                </a:extLst>
              </p:cNvPr>
              <p:cNvSpPr/>
              <p:nvPr/>
            </p:nvSpPr>
            <p:spPr>
              <a:xfrm>
                <a:off x="1556072" y="3043035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38F4FAA-98C0-FE7B-96EE-44334E4B50CC}"/>
                  </a:ext>
                </a:extLst>
              </p:cNvPr>
              <p:cNvSpPr/>
              <p:nvPr/>
            </p:nvSpPr>
            <p:spPr>
              <a:xfrm>
                <a:off x="2943201" y="300747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C59364B-9B16-171F-12A6-A7DECDB5CC21}"/>
                  </a:ext>
                </a:extLst>
              </p:cNvPr>
              <p:cNvSpPr/>
              <p:nvPr/>
            </p:nvSpPr>
            <p:spPr>
              <a:xfrm>
                <a:off x="820352" y="3799360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8B73186-1FF2-74B4-2E8B-3909136BA2D6}"/>
                  </a:ext>
                </a:extLst>
              </p:cNvPr>
              <p:cNvSpPr/>
              <p:nvPr/>
            </p:nvSpPr>
            <p:spPr>
              <a:xfrm>
                <a:off x="3555712" y="3697555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D8E623C-B91D-8379-7B98-30AAD6917AB5}"/>
                  </a:ext>
                </a:extLst>
              </p:cNvPr>
              <p:cNvSpPr/>
              <p:nvPr/>
            </p:nvSpPr>
            <p:spPr>
              <a:xfrm>
                <a:off x="131609" y="4530037"/>
                <a:ext cx="612511" cy="61251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F78CD79-558E-A83D-A20D-975679928029}"/>
                  </a:ext>
                </a:extLst>
              </p:cNvPr>
              <p:cNvCxnSpPr>
                <a:cxnSpLocks/>
                <a:stCxn id="24" idx="3"/>
                <a:endCxn id="25" idx="7"/>
              </p:cNvCxnSpPr>
              <p:nvPr/>
            </p:nvCxnSpPr>
            <p:spPr>
              <a:xfrm flipH="1">
                <a:off x="2078883" y="2902558"/>
                <a:ext cx="270180" cy="2301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6CDD978-C780-5638-8EDC-7B3A2EB35D78}"/>
                  </a:ext>
                </a:extLst>
              </p:cNvPr>
              <p:cNvCxnSpPr>
                <a:cxnSpLocks/>
                <a:stCxn id="24" idx="5"/>
                <a:endCxn id="26" idx="1"/>
              </p:cNvCxnSpPr>
              <p:nvPr/>
            </p:nvCxnSpPr>
            <p:spPr>
              <a:xfrm>
                <a:off x="2782174" y="2902558"/>
                <a:ext cx="250727" cy="1946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A1FDE70-2D80-6DAA-9352-C9B9D685F89E}"/>
                  </a:ext>
                </a:extLst>
              </p:cNvPr>
              <p:cNvCxnSpPr>
                <a:stCxn id="27" idx="7"/>
                <a:endCxn id="25" idx="3"/>
              </p:cNvCxnSpPr>
              <p:nvPr/>
            </p:nvCxnSpPr>
            <p:spPr>
              <a:xfrm flipV="1">
                <a:off x="1343163" y="3565846"/>
                <a:ext cx="302609" cy="32321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C90665B-7DA2-0170-5915-C58815516092}"/>
                  </a:ext>
                </a:extLst>
              </p:cNvPr>
              <p:cNvCxnSpPr>
                <a:cxnSpLocks/>
                <a:stCxn id="29" idx="7"/>
                <a:endCxn id="27" idx="3"/>
              </p:cNvCxnSpPr>
              <p:nvPr/>
            </p:nvCxnSpPr>
            <p:spPr>
              <a:xfrm flipV="1">
                <a:off x="654420" y="4322171"/>
                <a:ext cx="255632" cy="29756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B3945DD7-4F21-1AAF-A7A3-0D0F9A3A70F2}"/>
                  </a:ext>
                </a:extLst>
              </p:cNvPr>
              <p:cNvCxnSpPr>
                <a:stCxn id="28" idx="1"/>
                <a:endCxn id="26" idx="5"/>
              </p:cNvCxnSpPr>
              <p:nvPr/>
            </p:nvCxnSpPr>
            <p:spPr>
              <a:xfrm flipH="1" flipV="1">
                <a:off x="3466012" y="3530286"/>
                <a:ext cx="179400" cy="25696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916FAD2-D14D-FC27-99DE-B586337B3ECA}"/>
                </a:ext>
              </a:extLst>
            </p:cNvPr>
            <p:cNvSpPr/>
            <p:nvPr/>
          </p:nvSpPr>
          <p:spPr>
            <a:xfrm>
              <a:off x="7531290" y="2520224"/>
              <a:ext cx="612511" cy="61251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F2F8FF-AB47-15DC-E529-10286FD1A498}"/>
                </a:ext>
              </a:extLst>
            </p:cNvPr>
            <p:cNvCxnSpPr>
              <a:cxnSpLocks/>
              <a:stCxn id="22" idx="1"/>
              <a:endCxn id="25" idx="5"/>
            </p:cNvCxnSpPr>
            <p:nvPr/>
          </p:nvCxnSpPr>
          <p:spPr>
            <a:xfrm flipH="1" flipV="1">
              <a:off x="7360537" y="2389257"/>
              <a:ext cx="260453" cy="2206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371600"/>
            <a:ext cx="10515600" cy="54863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insert(key, value, root) {</a:t>
            </a:r>
          </a:p>
          <a:p>
            <a:pPr marL="0" indent="0">
              <a:buNone/>
            </a:pPr>
            <a:r>
              <a:rPr lang="en-US" dirty="0"/>
              <a:t>	if (root == Null) { </a:t>
            </a:r>
            <a:r>
              <a:rPr lang="en-US" dirty="0" err="1"/>
              <a:t>this.root</a:t>
            </a:r>
            <a:r>
              <a:rPr lang="en-US" dirty="0"/>
              <a:t> = new Node(key, value); }</a:t>
            </a:r>
          </a:p>
          <a:p>
            <a:pPr marL="0" indent="0">
              <a:buNone/>
            </a:pPr>
            <a:r>
              <a:rPr lang="en-US" dirty="0"/>
              <a:t>	parent = Null;</a:t>
            </a:r>
          </a:p>
          <a:p>
            <a:pPr marL="0" indent="0">
              <a:buNone/>
            </a:pPr>
            <a:r>
              <a:rPr lang="en-US" dirty="0"/>
              <a:t>	while (root != Null &amp;&amp; key !=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parent = root;</a:t>
            </a:r>
          </a:p>
          <a:p>
            <a:pPr marL="0" indent="0">
              <a:buNone/>
            </a:pPr>
            <a:r>
              <a:rPr lang="en-US" dirty="0"/>
              <a:t>		if (key &lt;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root.left</a:t>
            </a:r>
            <a:r>
              <a:rPr lang="en-US" dirty="0"/>
              <a:t>; }</a:t>
            </a:r>
          </a:p>
          <a:p>
            <a:pPr marL="0" indent="0">
              <a:buNone/>
            </a:pPr>
            <a:r>
              <a:rPr lang="en-US" dirty="0"/>
              <a:t>		else if (key &gt;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root.right</a:t>
            </a:r>
            <a:r>
              <a:rPr lang="en-US" dirty="0"/>
              <a:t>; }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(root != Null) { </a:t>
            </a:r>
            <a:r>
              <a:rPr lang="en-US" dirty="0" err="1"/>
              <a:t>root.value</a:t>
            </a:r>
            <a:r>
              <a:rPr lang="en-US" dirty="0"/>
              <a:t> = value; }</a:t>
            </a:r>
          </a:p>
          <a:p>
            <a:pPr marL="0" indent="0">
              <a:buNone/>
            </a:pPr>
            <a:r>
              <a:rPr lang="en-US" dirty="0"/>
              <a:t>	else if (key &lt; </a:t>
            </a:r>
            <a:r>
              <a:rPr lang="en-US" dirty="0" err="1"/>
              <a:t>parent.key</a:t>
            </a:r>
            <a:r>
              <a:rPr lang="en-US" dirty="0"/>
              <a:t>) { </a:t>
            </a:r>
            <a:r>
              <a:rPr lang="en-US" dirty="0" err="1"/>
              <a:t>parent.left</a:t>
            </a:r>
            <a:r>
              <a:rPr lang="en-US" dirty="0"/>
              <a:t> = new Node(key, value); }</a:t>
            </a:r>
          </a:p>
          <a:p>
            <a:pPr marL="0" indent="0">
              <a:buNone/>
            </a:pPr>
            <a:r>
              <a:rPr lang="en-US" dirty="0"/>
              <a:t>	else { </a:t>
            </a:r>
            <a:r>
              <a:rPr lang="en-US" dirty="0" err="1"/>
              <a:t>parent.right</a:t>
            </a:r>
            <a:r>
              <a:rPr lang="en-US" dirty="0"/>
              <a:t> = new Node (key, value);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8BCDDF-B493-4857-C77E-F1CA84F2DE5D}"/>
              </a:ext>
            </a:extLst>
          </p:cNvPr>
          <p:cNvSpPr txBox="1"/>
          <p:nvPr/>
        </p:nvSpPr>
        <p:spPr>
          <a:xfrm>
            <a:off x="6956564" y="6312842"/>
            <a:ext cx="5163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Insert happens only at the leaves!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F0148-A649-4482-B1E9-E9550AF5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347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72" y="314854"/>
            <a:ext cx="10515600" cy="1325563"/>
          </a:xfrm>
        </p:spPr>
        <p:txBody>
          <a:bodyPr/>
          <a:lstStyle/>
          <a:p>
            <a:r>
              <a:rPr lang="en-US" dirty="0"/>
              <a:t>Delete Operation (iterative, incomplete)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371600"/>
            <a:ext cx="10515600" cy="548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delete(key, root) {</a:t>
            </a:r>
          </a:p>
          <a:p>
            <a:pPr marL="0" indent="0">
              <a:buNone/>
            </a:pPr>
            <a:r>
              <a:rPr lang="en-US" dirty="0"/>
              <a:t>	while (root != Null &amp;&amp; key !=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if (key &lt;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root.left</a:t>
            </a:r>
            <a:r>
              <a:rPr lang="en-US" dirty="0"/>
              <a:t>; }</a:t>
            </a:r>
          </a:p>
          <a:p>
            <a:pPr marL="0" indent="0">
              <a:buNone/>
            </a:pPr>
            <a:r>
              <a:rPr lang="en-US" dirty="0"/>
              <a:t>		else if (key &gt;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root.right</a:t>
            </a:r>
            <a:r>
              <a:rPr lang="en-US" dirty="0"/>
              <a:t>; }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(root == Null) { return; }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// Now root is the node to delete, what happens next?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grpSp>
        <p:nvGrpSpPr>
          <p:cNvPr id="30" name="Group 29" descr="A binary tree. That is structured as follows:&#10;&#10;root: 9, with left child 3 and right child 10&#10;3: left child is 1, right child is 6&#10;1: left child is 0, it has no right child&#10;0: has no children&#10;6: left child is 5, right child is 7&#10;5: has no children&#10;7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C84246F8-D514-89E9-07BE-E764FD3DDE5E}"/>
              </a:ext>
            </a:extLst>
          </p:cNvPr>
          <p:cNvGrpSpPr/>
          <p:nvPr/>
        </p:nvGrpSpPr>
        <p:grpSpPr>
          <a:xfrm>
            <a:off x="8079280" y="365125"/>
            <a:ext cx="4036614" cy="2762801"/>
            <a:chOff x="8079280" y="365125"/>
            <a:chExt cx="4036614" cy="276280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170735B-03F0-160D-23CF-0D614E00B4D4}"/>
                </a:ext>
              </a:extLst>
            </p:cNvPr>
            <p:cNvGrpSpPr/>
            <p:nvPr/>
          </p:nvGrpSpPr>
          <p:grpSpPr>
            <a:xfrm>
              <a:off x="8079280" y="365125"/>
              <a:ext cx="4036614" cy="2762801"/>
              <a:chOff x="5413263" y="1203158"/>
              <a:chExt cx="4036614" cy="276280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0A1F936-94E3-B970-9075-7FDD968CD1F3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950B02B1-9B98-2BBC-8CE2-98986D25F159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375DB836-C24D-B0D7-C861-32998C858A21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B0170677-49FE-DA4D-C375-3C8BA0C66CFA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434C13F0-4203-47AB-2431-B2ED32886F93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AFBCF91-BBF7-4271-9169-45F56648DD71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5AC532E5-2A85-D663-8446-585A13F92E62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B09125AD-9B5C-7493-9272-2F1DA89CE01F}"/>
                    </a:ext>
                  </a:extLst>
                </p:cNvPr>
                <p:cNvCxnSpPr>
                  <a:cxnSpLocks/>
                  <a:stCxn id="8" idx="3"/>
                  <a:endCxn id="9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A593D686-AF2B-E9E1-76F6-D11031779EE4}"/>
                    </a:ext>
                  </a:extLst>
                </p:cNvPr>
                <p:cNvCxnSpPr>
                  <a:cxnSpLocks/>
                  <a:stCxn id="8" idx="5"/>
                  <a:endCxn id="10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97955860-35DB-B2E4-DCE1-B378FA7BC357}"/>
                    </a:ext>
                  </a:extLst>
                </p:cNvPr>
                <p:cNvCxnSpPr>
                  <a:stCxn id="11" idx="7"/>
                  <a:endCxn id="9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523286C-EC12-D977-43D0-51802A0AC727}"/>
                    </a:ext>
                  </a:extLst>
                </p:cNvPr>
                <p:cNvCxnSpPr>
                  <a:cxnSpLocks/>
                  <a:stCxn id="13" idx="7"/>
                  <a:endCxn id="11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C3623BC4-097B-A907-A1CC-F4A3083684DE}"/>
                    </a:ext>
                  </a:extLst>
                </p:cNvPr>
                <p:cNvCxnSpPr>
                  <a:stCxn id="12" idx="1"/>
                  <a:endCxn id="10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7F637BB8-2207-4532-477F-45453B8D7C43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C3B42508-3220-7F2F-F806-D6A321054F05}"/>
                  </a:ext>
                </a:extLst>
              </p:cNvPr>
              <p:cNvCxnSpPr>
                <a:cxnSpLocks/>
                <a:stCxn id="6" idx="1"/>
                <a:endCxn id="9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E3A21A5-2643-9862-95E7-21A8A8044617}"/>
                </a:ext>
              </a:extLst>
            </p:cNvPr>
            <p:cNvSpPr/>
            <p:nvPr/>
          </p:nvSpPr>
          <p:spPr>
            <a:xfrm>
              <a:off x="9568237" y="251012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8A649D9-8400-9565-121B-970C2A8B192B}"/>
                </a:ext>
              </a:extLst>
            </p:cNvPr>
            <p:cNvSpPr/>
            <p:nvPr/>
          </p:nvSpPr>
          <p:spPr>
            <a:xfrm>
              <a:off x="10876335" y="2510119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A1C5561-F71C-BB55-B723-357F94648CC6}"/>
                </a:ext>
              </a:extLst>
            </p:cNvPr>
            <p:cNvCxnSpPr>
              <a:cxnSpLocks/>
              <a:stCxn id="20" idx="7"/>
              <a:endCxn id="6" idx="3"/>
            </p:cNvCxnSpPr>
            <p:nvPr/>
          </p:nvCxnSpPr>
          <p:spPr>
            <a:xfrm flipV="1">
              <a:off x="10091048" y="2205002"/>
              <a:ext cx="195959" cy="3948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E5CEB3B-8BE4-AFAA-1FF9-30DE6145E6CA}"/>
                </a:ext>
              </a:extLst>
            </p:cNvPr>
            <p:cNvCxnSpPr>
              <a:cxnSpLocks/>
              <a:stCxn id="21" idx="1"/>
              <a:endCxn id="6" idx="5"/>
            </p:cNvCxnSpPr>
            <p:nvPr/>
          </p:nvCxnSpPr>
          <p:spPr>
            <a:xfrm flipH="1" flipV="1">
              <a:off x="10720118" y="2205002"/>
              <a:ext cx="245917" cy="394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21C9445-876C-C0D5-99EB-2A13A2AB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58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6AF61-C0E9-5358-15F9-71C3896E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Delete – 3 Cases</a:t>
            </a:r>
          </a:p>
        </p:txBody>
      </p:sp>
      <p:grpSp>
        <p:nvGrpSpPr>
          <p:cNvPr id="4" name="Group 3" descr="A binary tree. That is structured as follows:&#10;&#10;root: 9, with left child 3 and right child 10&#10;3: left child is 1, right child is 6&#10;1: left child is 0, it has no right child&#10;0: has no children&#10;6: left child is 5, right child is 7&#10;5: has no children&#10;7: has no children&#10;10: it has no left child, right child is 16&#10;16: has no children&#10;&#10;If the node 5 is deleted then this is the 0 children case&#10;If the node 1 is deleted then this is the 1 child case&#10;If the node 3 is deleted then this is the 2 child case">
            <a:extLst>
              <a:ext uri="{FF2B5EF4-FFF2-40B4-BE49-F238E27FC236}">
                <a16:creationId xmlns:a16="http://schemas.microsoft.com/office/drawing/2014/main" id="{87AC3D59-3E05-191D-A7BF-6AC36E848F5B}"/>
              </a:ext>
            </a:extLst>
          </p:cNvPr>
          <p:cNvGrpSpPr/>
          <p:nvPr/>
        </p:nvGrpSpPr>
        <p:grpSpPr>
          <a:xfrm>
            <a:off x="8079280" y="365125"/>
            <a:ext cx="4036614" cy="2762801"/>
            <a:chOff x="8079280" y="365125"/>
            <a:chExt cx="4036614" cy="276280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333A002-A754-52F5-FA72-68624BE2C8D0}"/>
                </a:ext>
              </a:extLst>
            </p:cNvPr>
            <p:cNvGrpSpPr/>
            <p:nvPr/>
          </p:nvGrpSpPr>
          <p:grpSpPr>
            <a:xfrm>
              <a:off x="8079280" y="365125"/>
              <a:ext cx="4036614" cy="2762801"/>
              <a:chOff x="5413263" y="1203158"/>
              <a:chExt cx="4036614" cy="2762801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08219CE-3255-59E4-61D6-419B3BAFB9D7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2142312F-4523-0F4A-18D6-D202467C630B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EB78B0BF-9986-AD99-C54F-D7B175C1C6D9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B7B86446-8709-F970-19FA-1560746A8F8B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2845EA2-0AD9-0332-93AD-E32D492ACF75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45DC21F3-A9FD-FEF7-D158-D2B83E668A9A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C2595E8C-ACCE-26C0-95A6-DF31D51FB635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CB09B76C-5533-8CEE-1C8E-C13D430D6C0A}"/>
                    </a:ext>
                  </a:extLst>
                </p:cNvPr>
                <p:cNvCxnSpPr>
                  <a:cxnSpLocks/>
                  <a:stCxn id="13" idx="3"/>
                  <a:endCxn id="14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C6BA5A95-4800-75BA-5CE6-E383F92011EB}"/>
                    </a:ext>
                  </a:extLst>
                </p:cNvPr>
                <p:cNvCxnSpPr>
                  <a:cxnSpLocks/>
                  <a:stCxn id="13" idx="5"/>
                  <a:endCxn id="15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9AC4D699-B4C5-E5A7-F3D0-4965AD3CEF52}"/>
                    </a:ext>
                  </a:extLst>
                </p:cNvPr>
                <p:cNvCxnSpPr>
                  <a:stCxn id="16" idx="7"/>
                  <a:endCxn id="14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DBE01189-9D86-9F73-E90F-C51F6D57DB47}"/>
                    </a:ext>
                  </a:extLst>
                </p:cNvPr>
                <p:cNvCxnSpPr>
                  <a:cxnSpLocks/>
                  <a:stCxn id="18" idx="7"/>
                  <a:endCxn id="16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F6CAF12A-D2DF-12A3-D54E-B3E2AADBEE87}"/>
                    </a:ext>
                  </a:extLst>
                </p:cNvPr>
                <p:cNvCxnSpPr>
                  <a:stCxn id="17" idx="1"/>
                  <a:endCxn id="15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D0412F1-A696-4E74-5C2D-01D272BC7D13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80FEBA68-EB7A-A625-123F-3DFEFE9705FD}"/>
                  </a:ext>
                </a:extLst>
              </p:cNvPr>
              <p:cNvCxnSpPr>
                <a:cxnSpLocks/>
                <a:stCxn id="11" idx="1"/>
                <a:endCxn id="14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46FB638-874C-F8CE-DA66-D385D2D1E610}"/>
                </a:ext>
              </a:extLst>
            </p:cNvPr>
            <p:cNvSpPr/>
            <p:nvPr/>
          </p:nvSpPr>
          <p:spPr>
            <a:xfrm>
              <a:off x="9568237" y="2510120"/>
              <a:ext cx="612511" cy="612511"/>
            </a:xfrm>
            <a:prstGeom prst="ellipse">
              <a:avLst/>
            </a:prstGeom>
            <a:solidFill>
              <a:srgbClr val="FF646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C35A3DD-4BC9-7373-F046-80248E667B84}"/>
                </a:ext>
              </a:extLst>
            </p:cNvPr>
            <p:cNvSpPr/>
            <p:nvPr/>
          </p:nvSpPr>
          <p:spPr>
            <a:xfrm>
              <a:off x="10876335" y="2510119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A20141-63E4-638D-8E70-95A8CD7079FC}"/>
                </a:ext>
              </a:extLst>
            </p:cNvPr>
            <p:cNvCxnSpPr>
              <a:cxnSpLocks/>
              <a:stCxn id="6" idx="7"/>
              <a:endCxn id="11" idx="3"/>
            </p:cNvCxnSpPr>
            <p:nvPr/>
          </p:nvCxnSpPr>
          <p:spPr>
            <a:xfrm flipV="1">
              <a:off x="10091048" y="2205002"/>
              <a:ext cx="195959" cy="3948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9F92928-0AF8-46E7-0CF2-997221C964DA}"/>
                </a:ext>
              </a:extLst>
            </p:cNvPr>
            <p:cNvCxnSpPr>
              <a:cxnSpLocks/>
              <a:stCxn id="7" idx="1"/>
              <a:endCxn id="11" idx="5"/>
            </p:cNvCxnSpPr>
            <p:nvPr/>
          </p:nvCxnSpPr>
          <p:spPr>
            <a:xfrm flipH="1" flipV="1">
              <a:off x="10720118" y="2205002"/>
              <a:ext cx="245917" cy="394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CEAC8-3204-C998-083A-0CA3CB38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0 Children (i.e. it’s a leaf) (e.g. delete 5)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1 Child (e.g. delete 1)</a:t>
            </a:r>
          </a:p>
          <a:p>
            <a:pPr lvl="1"/>
            <a:r>
              <a:rPr lang="en-US" dirty="0"/>
              <a:t>Replace the deleted node with its child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2 Children (e.g. delete 3)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Replace the deleted with the largest node to its left or else the smallest node to its right</a:t>
            </a:r>
          </a:p>
          <a:p>
            <a:pPr lvl="1"/>
            <a:endParaRPr lang="en-US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122B9AE7-04A7-0412-8FF0-3426A30F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487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DD992-8A3B-FA6D-C215-0B6ED397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Max and 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004EE-D13B-45D9-058D-3DB66EC3D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Max of a BST:</a:t>
            </a:r>
          </a:p>
          <a:p>
            <a:pPr lvl="1"/>
            <a:r>
              <a:rPr lang="en-US" dirty="0"/>
              <a:t>Right-most Thing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Min of a BST:</a:t>
            </a:r>
          </a:p>
          <a:p>
            <a:pPr lvl="1"/>
            <a:r>
              <a:rPr lang="en-US" dirty="0"/>
              <a:t>Left-most Thing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17041B-3D3A-8B57-9A2C-1609D76990ED}"/>
              </a:ext>
            </a:extLst>
          </p:cNvPr>
          <p:cNvSpPr txBox="1"/>
          <p:nvPr/>
        </p:nvSpPr>
        <p:spPr>
          <a:xfrm>
            <a:off x="4450489" y="1515664"/>
            <a:ext cx="39229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maxNode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(root == Null) { return Null; 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while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root =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root.right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return root;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A3E0CB-96F1-9F4E-AA9E-AFD3225402CD}"/>
              </a:ext>
            </a:extLst>
          </p:cNvPr>
          <p:cNvSpPr txBox="1"/>
          <p:nvPr/>
        </p:nvSpPr>
        <p:spPr>
          <a:xfrm>
            <a:off x="4450489" y="4145638"/>
            <a:ext cx="39229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minNode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(root)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if (root == Null) { return Null; 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while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!= Null) {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root =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root.left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return root;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}</a:t>
            </a:r>
          </a:p>
        </p:txBody>
      </p:sp>
      <p:grpSp>
        <p:nvGrpSpPr>
          <p:cNvPr id="26" name="Group 25" descr="A binary tree. That is structured as follows:&#10;&#10;root: 9, with left child 3 and right child 10&#10;3: left child is 1, right child is 6&#10;1: left child is 0, it has no right child&#10;0: has no children&#10;6: left child is 5, right child is 7&#10;5: has no children&#10;7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B0B2EAF4-E77D-A648-5A02-A72F82598AA2}"/>
              </a:ext>
            </a:extLst>
          </p:cNvPr>
          <p:cNvGrpSpPr/>
          <p:nvPr/>
        </p:nvGrpSpPr>
        <p:grpSpPr>
          <a:xfrm>
            <a:off x="8079280" y="365125"/>
            <a:ext cx="4036614" cy="2762801"/>
            <a:chOff x="8079280" y="365125"/>
            <a:chExt cx="4036614" cy="276280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CADB971-7CD4-9062-21B5-08EF54AFF8E0}"/>
                </a:ext>
              </a:extLst>
            </p:cNvPr>
            <p:cNvGrpSpPr/>
            <p:nvPr/>
          </p:nvGrpSpPr>
          <p:grpSpPr>
            <a:xfrm>
              <a:off x="8079280" y="365125"/>
              <a:ext cx="4036614" cy="2762801"/>
              <a:chOff x="5413263" y="1203158"/>
              <a:chExt cx="4036614" cy="2762801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8899142-CD79-130C-BA4F-063C34FFD0EF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4348B3C4-BF89-709B-A972-54D573BD86C2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83E98062-0BBB-E350-CF14-BB3B4E435444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12C35DA9-D800-EA8E-5DDA-1A8F42BF1636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6DF58372-1048-CA1C-3CDD-AADF3C2D0646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FC75933-FB1C-F6DB-0B59-3B1A7761751B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B2FBE9B-C604-8ADB-1DE1-C050A4581512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092574DF-6CDB-F587-AE53-D078DA824B20}"/>
                    </a:ext>
                  </a:extLst>
                </p:cNvPr>
                <p:cNvCxnSpPr>
                  <a:cxnSpLocks/>
                  <a:stCxn id="35" idx="3"/>
                  <a:endCxn id="36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F5DCB9D-A097-9625-F194-E4FF50CADDFE}"/>
                    </a:ext>
                  </a:extLst>
                </p:cNvPr>
                <p:cNvCxnSpPr>
                  <a:cxnSpLocks/>
                  <a:stCxn id="35" idx="5"/>
                  <a:endCxn id="37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1E9FEB35-8F18-5ED1-B7BD-B1D7E4EA9F99}"/>
                    </a:ext>
                  </a:extLst>
                </p:cNvPr>
                <p:cNvCxnSpPr>
                  <a:stCxn id="38" idx="7"/>
                  <a:endCxn id="36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75B0AFD6-DFAD-3815-AE51-1DE4CFDF9FB1}"/>
                    </a:ext>
                  </a:extLst>
                </p:cNvPr>
                <p:cNvCxnSpPr>
                  <a:cxnSpLocks/>
                  <a:stCxn id="40" idx="7"/>
                  <a:endCxn id="38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85E339FC-820B-E276-EF24-FB8DED27A768}"/>
                    </a:ext>
                  </a:extLst>
                </p:cNvPr>
                <p:cNvCxnSpPr>
                  <a:stCxn id="39" idx="1"/>
                  <a:endCxn id="37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036FA9B-B239-346B-F52A-98E8FBD66D2C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823182D-19F0-70C4-3135-EE8C61B8DFFF}"/>
                  </a:ext>
                </a:extLst>
              </p:cNvPr>
              <p:cNvCxnSpPr>
                <a:cxnSpLocks/>
                <a:stCxn id="33" idx="1"/>
                <a:endCxn id="36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E168C1E-9CC6-6E63-420A-FB9005445CD4}"/>
                </a:ext>
              </a:extLst>
            </p:cNvPr>
            <p:cNvSpPr/>
            <p:nvPr/>
          </p:nvSpPr>
          <p:spPr>
            <a:xfrm>
              <a:off x="9568237" y="251012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A74C594-33B0-3A45-3989-37FFD97D13E6}"/>
                </a:ext>
              </a:extLst>
            </p:cNvPr>
            <p:cNvSpPr/>
            <p:nvPr/>
          </p:nvSpPr>
          <p:spPr>
            <a:xfrm>
              <a:off x="10876335" y="2510119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BF65EF-6D6C-84EA-3A1B-33E31603CBAC}"/>
                </a:ext>
              </a:extLst>
            </p:cNvPr>
            <p:cNvCxnSpPr>
              <a:cxnSpLocks/>
              <a:stCxn id="28" idx="7"/>
              <a:endCxn id="33" idx="3"/>
            </p:cNvCxnSpPr>
            <p:nvPr/>
          </p:nvCxnSpPr>
          <p:spPr>
            <a:xfrm flipV="1">
              <a:off x="10091048" y="2205002"/>
              <a:ext cx="195959" cy="3948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128716A-75F9-B153-ABAB-3DA98633BE9B}"/>
                </a:ext>
              </a:extLst>
            </p:cNvPr>
            <p:cNvCxnSpPr>
              <a:cxnSpLocks/>
              <a:stCxn id="29" idx="1"/>
              <a:endCxn id="33" idx="5"/>
            </p:cNvCxnSpPr>
            <p:nvPr/>
          </p:nvCxnSpPr>
          <p:spPr>
            <a:xfrm flipH="1" flipV="1">
              <a:off x="10720118" y="2205002"/>
              <a:ext cx="245917" cy="394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5F948-E337-40BC-6589-32079B08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77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2BD36-B9B4-B904-6568-7F4E476A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/>
          <a:lstStyle/>
          <a:p>
            <a:r>
              <a:rPr lang="en-US" dirty="0"/>
              <a:t>Delete Operation (iterative)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143F5-B6CB-752F-1E16-1BC1A824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371600"/>
            <a:ext cx="10515600" cy="54863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delete(key, root) {</a:t>
            </a:r>
          </a:p>
          <a:p>
            <a:pPr marL="0" indent="0">
              <a:buNone/>
            </a:pPr>
            <a:r>
              <a:rPr lang="en-US" dirty="0"/>
              <a:t>	while (root != Null &amp;&amp; key != </a:t>
            </a:r>
            <a:r>
              <a:rPr lang="en-US" dirty="0" err="1"/>
              <a:t>root.key</a:t>
            </a:r>
            <a:r>
              <a:rPr lang="en-US" dirty="0"/>
              <a:t>) {</a:t>
            </a:r>
          </a:p>
          <a:p>
            <a:pPr marL="0" indent="0">
              <a:buNone/>
            </a:pPr>
            <a:r>
              <a:rPr lang="en-US" dirty="0"/>
              <a:t>		if (key &lt;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root.left</a:t>
            </a:r>
            <a:r>
              <a:rPr lang="en-US" dirty="0"/>
              <a:t>; 	}</a:t>
            </a:r>
          </a:p>
          <a:p>
            <a:pPr marL="0" indent="0">
              <a:buNone/>
            </a:pPr>
            <a:r>
              <a:rPr lang="en-US" dirty="0"/>
              <a:t>		else if (key &gt; </a:t>
            </a:r>
            <a:r>
              <a:rPr lang="en-US" dirty="0" err="1"/>
              <a:t>root.key</a:t>
            </a:r>
            <a:r>
              <a:rPr lang="en-US" dirty="0"/>
              <a:t>) { root = </a:t>
            </a:r>
            <a:r>
              <a:rPr lang="en-US" dirty="0" err="1"/>
              <a:t>root.right</a:t>
            </a:r>
            <a:r>
              <a:rPr lang="en-US" dirty="0"/>
              <a:t>; }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(root == Null) { return; }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rgbClr val="FF0000"/>
                </a:solidFill>
              </a:rPr>
              <a:t>if (root has no children) {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make parent point to Null Instead;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}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if (root has one child) {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make parent point to that child instead;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}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if (root has two children) {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make parent point to either the max from the left or min from the right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grpSp>
        <p:nvGrpSpPr>
          <p:cNvPr id="19" name="Group 18" descr="A binary tree. That is structured as follows:&#10;&#10;root: 9, with left child 3 and right child 10&#10;3: left child is 1, right child is 6&#10;1: left child is 0, it has no right child&#10;0: has no children&#10;6: left child is 5, right child is 7&#10;5: has no children&#10;7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BA3E1B73-142C-0C2C-D698-D3DA4817FFD9}"/>
              </a:ext>
            </a:extLst>
          </p:cNvPr>
          <p:cNvGrpSpPr/>
          <p:nvPr/>
        </p:nvGrpSpPr>
        <p:grpSpPr>
          <a:xfrm>
            <a:off x="8079280" y="365125"/>
            <a:ext cx="4036614" cy="2762801"/>
            <a:chOff x="8079280" y="365125"/>
            <a:chExt cx="4036614" cy="276280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34979A9-CA63-2D0A-097E-B192FDA195CE}"/>
                </a:ext>
              </a:extLst>
            </p:cNvPr>
            <p:cNvGrpSpPr/>
            <p:nvPr/>
          </p:nvGrpSpPr>
          <p:grpSpPr>
            <a:xfrm>
              <a:off x="8079280" y="365125"/>
              <a:ext cx="4036614" cy="2762801"/>
              <a:chOff x="5413263" y="1203158"/>
              <a:chExt cx="4036614" cy="276280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49D4220-10DC-42B1-D7A8-9A6E2A0D8673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095B24B-9C29-F37E-1EFB-8A3F5B865F98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B1BD5A5A-1512-962A-28AE-3FD615A0C135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33B87344-4817-5996-C025-37173208C8C6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A7D699F-CE71-C556-7552-3EE252D30BA3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0092CB08-9345-4FBC-AE6F-7421CCA46441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71D6AA7B-A737-B68F-BA7D-4699948FFCF1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1BF369E5-7422-2056-23B0-4D1B7A24836F}"/>
                    </a:ext>
                  </a:extLst>
                </p:cNvPr>
                <p:cNvCxnSpPr>
                  <a:cxnSpLocks/>
                  <a:stCxn id="33" idx="3"/>
                  <a:endCxn id="34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6D294E3D-2756-84A9-B3D4-83B3FD229E91}"/>
                    </a:ext>
                  </a:extLst>
                </p:cNvPr>
                <p:cNvCxnSpPr>
                  <a:cxnSpLocks/>
                  <a:stCxn id="33" idx="5"/>
                  <a:endCxn id="35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EE5F96FD-9D04-9437-B9BB-108FD00C9C09}"/>
                    </a:ext>
                  </a:extLst>
                </p:cNvPr>
                <p:cNvCxnSpPr>
                  <a:stCxn id="36" idx="7"/>
                  <a:endCxn id="34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3761E90-84E3-1A6A-786B-64B562AA1DF8}"/>
                    </a:ext>
                  </a:extLst>
                </p:cNvPr>
                <p:cNvCxnSpPr>
                  <a:cxnSpLocks/>
                  <a:stCxn id="38" idx="7"/>
                  <a:endCxn id="36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D79DF7BD-6D72-DB4B-7A80-D6F29C3F6D95}"/>
                    </a:ext>
                  </a:extLst>
                </p:cNvPr>
                <p:cNvCxnSpPr>
                  <a:stCxn id="37" idx="1"/>
                  <a:endCxn id="35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7277738-02A3-498F-A09B-1AE28E147D4E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B4D406B-A5B5-8460-3470-744D98BCE149}"/>
                  </a:ext>
                </a:extLst>
              </p:cNvPr>
              <p:cNvCxnSpPr>
                <a:cxnSpLocks/>
                <a:stCxn id="31" idx="1"/>
                <a:endCxn id="34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4752E22-28AF-7993-A3DA-3B2E0D31C514}"/>
                </a:ext>
              </a:extLst>
            </p:cNvPr>
            <p:cNvSpPr/>
            <p:nvPr/>
          </p:nvSpPr>
          <p:spPr>
            <a:xfrm>
              <a:off x="9568237" y="251012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6A5F31-FA71-7D01-6740-DF535AE9BA63}"/>
                </a:ext>
              </a:extLst>
            </p:cNvPr>
            <p:cNvSpPr/>
            <p:nvPr/>
          </p:nvSpPr>
          <p:spPr>
            <a:xfrm>
              <a:off x="10876335" y="2510119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4AA7D44-4BC8-CE87-F634-329F95F365FF}"/>
                </a:ext>
              </a:extLst>
            </p:cNvPr>
            <p:cNvCxnSpPr>
              <a:cxnSpLocks/>
              <a:stCxn id="24" idx="7"/>
              <a:endCxn id="31" idx="3"/>
            </p:cNvCxnSpPr>
            <p:nvPr/>
          </p:nvCxnSpPr>
          <p:spPr>
            <a:xfrm flipV="1">
              <a:off x="10091048" y="2205002"/>
              <a:ext cx="195959" cy="3948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49A231-FB27-6757-1E57-9B47278B69F4}"/>
                </a:ext>
              </a:extLst>
            </p:cNvPr>
            <p:cNvCxnSpPr>
              <a:cxnSpLocks/>
              <a:stCxn id="25" idx="1"/>
              <a:endCxn id="31" idx="5"/>
            </p:cNvCxnSpPr>
            <p:nvPr/>
          </p:nvCxnSpPr>
          <p:spPr>
            <a:xfrm flipH="1" flipV="1">
              <a:off x="10720118" y="2205002"/>
              <a:ext cx="245917" cy="394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F2071-6B1D-18C7-D9F0-6854D3764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29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768D2-3B25-68DF-253C-F021135BA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40637-A613-A9E7-519E-9AD94EB6A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/>
          <a:lstStyle/>
          <a:p>
            <a:r>
              <a:rPr lang="en-US" dirty="0"/>
              <a:t>Delete Operation (recursive)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87991-6266-62EE-BEE3-DDCD294DF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960" y="1371600"/>
            <a:ext cx="10515600" cy="548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delete(key, root) {</a:t>
            </a:r>
          </a:p>
          <a:p>
            <a:pPr marL="0" indent="0">
              <a:buNone/>
            </a:pPr>
            <a:r>
              <a:rPr lang="en-US" dirty="0"/>
              <a:t>	if (root == Null) { return; } // key not present</a:t>
            </a:r>
          </a:p>
          <a:p>
            <a:pPr marL="0" indent="0">
              <a:buNone/>
            </a:pPr>
            <a:r>
              <a:rPr lang="en-US" dirty="0"/>
              <a:t>	if (</a:t>
            </a:r>
            <a:r>
              <a:rPr lang="en-US" dirty="0" err="1"/>
              <a:t>root.key</a:t>
            </a:r>
            <a:r>
              <a:rPr lang="en-US" dirty="0"/>
              <a:t> == key) {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>
                <a:solidFill>
                  <a:srgbClr val="FF0000"/>
                </a:solidFill>
              </a:rPr>
              <a:t>if (root has no children) { return Null; }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if (root has one child) { return that child; }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if (root has two children) { return </a:t>
            </a:r>
            <a:r>
              <a:rPr lang="en-US" dirty="0" err="1">
                <a:solidFill>
                  <a:srgbClr val="FF0000"/>
                </a:solidFill>
              </a:rPr>
              <a:t>removeMax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root.left</a:t>
            </a:r>
            <a:r>
              <a:rPr lang="en-US" dirty="0">
                <a:solidFill>
                  <a:srgbClr val="FF0000"/>
                </a:solidFill>
              </a:rPr>
              <a:t>);}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	if (</a:t>
            </a:r>
            <a:r>
              <a:rPr lang="en-US" dirty="0" err="1"/>
              <a:t>root.key</a:t>
            </a:r>
            <a:r>
              <a:rPr lang="en-US" dirty="0"/>
              <a:t> &lt; key) { </a:t>
            </a:r>
            <a:r>
              <a:rPr lang="en-US" dirty="0" err="1"/>
              <a:t>root.right</a:t>
            </a:r>
            <a:r>
              <a:rPr lang="en-US" dirty="0"/>
              <a:t> = delete(key, </a:t>
            </a:r>
            <a:r>
              <a:rPr lang="en-US" dirty="0" err="1"/>
              <a:t>root.right</a:t>
            </a:r>
            <a:r>
              <a:rPr lang="en-US" dirty="0"/>
              <a:t>); }</a:t>
            </a:r>
          </a:p>
          <a:p>
            <a:pPr marL="0" indent="0">
              <a:buNone/>
            </a:pPr>
            <a:r>
              <a:rPr lang="en-US" dirty="0"/>
              <a:t>	else { </a:t>
            </a:r>
            <a:r>
              <a:rPr lang="en-US" dirty="0" err="1"/>
              <a:t>root.left</a:t>
            </a:r>
            <a:r>
              <a:rPr lang="en-US" dirty="0"/>
              <a:t> = delete(key, </a:t>
            </a:r>
            <a:r>
              <a:rPr lang="en-US" dirty="0" err="1"/>
              <a:t>root.left</a:t>
            </a:r>
            <a:r>
              <a:rPr lang="en-US" dirty="0"/>
              <a:t>); }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grpSp>
        <p:nvGrpSpPr>
          <p:cNvPr id="19" name="Group 18" descr="A binary tree. That is structured as follows:&#10;&#10;root: 9, with left child 3 and right child 10&#10;3: left child is 1, right child is 6&#10;1: left child is 0, it has no right child&#10;0: has no children&#10;6: left child is 5, right child is 7&#10;5: has no children&#10;7: has no children&#10;10: it has no left child, right child is 16&#10;16: has no children">
            <a:extLst>
              <a:ext uri="{FF2B5EF4-FFF2-40B4-BE49-F238E27FC236}">
                <a16:creationId xmlns:a16="http://schemas.microsoft.com/office/drawing/2014/main" id="{19612816-577B-ED37-E80E-B0CCC0059496}"/>
              </a:ext>
            </a:extLst>
          </p:cNvPr>
          <p:cNvGrpSpPr/>
          <p:nvPr/>
        </p:nvGrpSpPr>
        <p:grpSpPr>
          <a:xfrm>
            <a:off x="8079280" y="365125"/>
            <a:ext cx="4036614" cy="2762801"/>
            <a:chOff x="8079280" y="365125"/>
            <a:chExt cx="4036614" cy="276280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94F2F53-CA8B-F6C1-9DA3-0FD926F743D6}"/>
                </a:ext>
              </a:extLst>
            </p:cNvPr>
            <p:cNvGrpSpPr/>
            <p:nvPr/>
          </p:nvGrpSpPr>
          <p:grpSpPr>
            <a:xfrm>
              <a:off x="8079280" y="365125"/>
              <a:ext cx="4036614" cy="2762801"/>
              <a:chOff x="5413263" y="1203158"/>
              <a:chExt cx="4036614" cy="276280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63F84421-D985-597D-B4A0-BA91771E9882}"/>
                  </a:ext>
                </a:extLst>
              </p:cNvPr>
              <p:cNvGrpSpPr/>
              <p:nvPr/>
            </p:nvGrpSpPr>
            <p:grpSpPr>
              <a:xfrm>
                <a:off x="5413263" y="1203158"/>
                <a:ext cx="4036614" cy="2762801"/>
                <a:chOff x="131609" y="2379747"/>
                <a:chExt cx="4036614" cy="2762801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B2CF21EF-0DDB-A1B0-7EFF-463320FBA040}"/>
                    </a:ext>
                  </a:extLst>
                </p:cNvPr>
                <p:cNvSpPr/>
                <p:nvPr/>
              </p:nvSpPr>
              <p:spPr>
                <a:xfrm>
                  <a:off x="2259363" y="237974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9</a:t>
                  </a: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261DC36D-3C6E-190E-63B3-60B24037AF1F}"/>
                    </a:ext>
                  </a:extLst>
                </p:cNvPr>
                <p:cNvSpPr/>
                <p:nvPr/>
              </p:nvSpPr>
              <p:spPr>
                <a:xfrm>
                  <a:off x="1556072" y="3043035"/>
                  <a:ext cx="612511" cy="612511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3</a:t>
                  </a: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67615A5A-5038-47DF-BDB2-A3B86C00329F}"/>
                    </a:ext>
                  </a:extLst>
                </p:cNvPr>
                <p:cNvSpPr/>
                <p:nvPr/>
              </p:nvSpPr>
              <p:spPr>
                <a:xfrm>
                  <a:off x="2943201" y="300747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10</a:t>
                  </a: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6678E2BD-B2EE-E791-3BCB-3B60AFEEEE5D}"/>
                    </a:ext>
                  </a:extLst>
                </p:cNvPr>
                <p:cNvSpPr/>
                <p:nvPr/>
              </p:nvSpPr>
              <p:spPr>
                <a:xfrm>
                  <a:off x="820352" y="3799360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D33BF02-A7BB-6144-BFE7-5953D2621C17}"/>
                    </a:ext>
                  </a:extLst>
                </p:cNvPr>
                <p:cNvSpPr/>
                <p:nvPr/>
              </p:nvSpPr>
              <p:spPr>
                <a:xfrm>
                  <a:off x="3555712" y="3697555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16</a:t>
                  </a: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C728362-FD7A-A0B8-3B64-CF712D152B2D}"/>
                    </a:ext>
                  </a:extLst>
                </p:cNvPr>
                <p:cNvSpPr/>
                <p:nvPr/>
              </p:nvSpPr>
              <p:spPr>
                <a:xfrm>
                  <a:off x="131609" y="4530037"/>
                  <a:ext cx="612511" cy="61251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0</a:t>
                  </a:r>
                </a:p>
              </p:txBody>
            </p: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BC1D0E83-EC24-E45F-23AA-44734F44D60B}"/>
                    </a:ext>
                  </a:extLst>
                </p:cNvPr>
                <p:cNvCxnSpPr>
                  <a:cxnSpLocks/>
                  <a:stCxn id="33" idx="3"/>
                  <a:endCxn id="34" idx="7"/>
                </p:cNvCxnSpPr>
                <p:nvPr/>
              </p:nvCxnSpPr>
              <p:spPr>
                <a:xfrm flipH="1">
                  <a:off x="2078883" y="2902558"/>
                  <a:ext cx="270180" cy="2301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4D513E9B-6BA4-07A8-3579-7089276CDF9B}"/>
                    </a:ext>
                  </a:extLst>
                </p:cNvPr>
                <p:cNvCxnSpPr>
                  <a:cxnSpLocks/>
                  <a:stCxn id="33" idx="5"/>
                  <a:endCxn id="35" idx="1"/>
                </p:cNvCxnSpPr>
                <p:nvPr/>
              </p:nvCxnSpPr>
              <p:spPr>
                <a:xfrm>
                  <a:off x="2782174" y="2902558"/>
                  <a:ext cx="250727" cy="19461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3BE5CEC4-F886-35DF-26C9-BB05D187843F}"/>
                    </a:ext>
                  </a:extLst>
                </p:cNvPr>
                <p:cNvCxnSpPr>
                  <a:stCxn id="36" idx="7"/>
                  <a:endCxn id="34" idx="3"/>
                </p:cNvCxnSpPr>
                <p:nvPr/>
              </p:nvCxnSpPr>
              <p:spPr>
                <a:xfrm flipV="1">
                  <a:off x="1343163" y="3565846"/>
                  <a:ext cx="302609" cy="32321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C008032-83D8-748C-0674-AA40BB508825}"/>
                    </a:ext>
                  </a:extLst>
                </p:cNvPr>
                <p:cNvCxnSpPr>
                  <a:cxnSpLocks/>
                  <a:stCxn id="38" idx="7"/>
                  <a:endCxn id="36" idx="3"/>
                </p:cNvCxnSpPr>
                <p:nvPr/>
              </p:nvCxnSpPr>
              <p:spPr>
                <a:xfrm flipV="1">
                  <a:off x="654420" y="4322171"/>
                  <a:ext cx="255632" cy="2975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CAC45F81-E57A-3883-9061-346DCA46001F}"/>
                    </a:ext>
                  </a:extLst>
                </p:cNvPr>
                <p:cNvCxnSpPr>
                  <a:stCxn id="37" idx="1"/>
                  <a:endCxn id="35" idx="5"/>
                </p:cNvCxnSpPr>
                <p:nvPr/>
              </p:nvCxnSpPr>
              <p:spPr>
                <a:xfrm flipH="1" flipV="1">
                  <a:off x="3466012" y="3530286"/>
                  <a:ext cx="179400" cy="25696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3A73B08-6CE6-DD4D-7ABA-68C0994724F1}"/>
                  </a:ext>
                </a:extLst>
              </p:cNvPr>
              <p:cNvSpPr/>
              <p:nvPr/>
            </p:nvSpPr>
            <p:spPr>
              <a:xfrm>
                <a:off x="7531290" y="2520224"/>
                <a:ext cx="612511" cy="61251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C14247C7-6E99-23E1-292F-26D572FA6C12}"/>
                  </a:ext>
                </a:extLst>
              </p:cNvPr>
              <p:cNvCxnSpPr>
                <a:cxnSpLocks/>
                <a:stCxn id="31" idx="1"/>
                <a:endCxn id="34" idx="5"/>
              </p:cNvCxnSpPr>
              <p:nvPr/>
            </p:nvCxnSpPr>
            <p:spPr>
              <a:xfrm flipH="1" flipV="1">
                <a:off x="7360537" y="2389257"/>
                <a:ext cx="260453" cy="2206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5B908F2-0DCA-5E5B-0E28-ED4B062AD5F8}"/>
                </a:ext>
              </a:extLst>
            </p:cNvPr>
            <p:cNvSpPr/>
            <p:nvPr/>
          </p:nvSpPr>
          <p:spPr>
            <a:xfrm>
              <a:off x="9568237" y="2510120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3621753-5968-73F8-5A5C-238219DCD2B9}"/>
                </a:ext>
              </a:extLst>
            </p:cNvPr>
            <p:cNvSpPr/>
            <p:nvPr/>
          </p:nvSpPr>
          <p:spPr>
            <a:xfrm>
              <a:off x="10876335" y="2510119"/>
              <a:ext cx="612511" cy="61251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21FFB40-509E-9CE7-76D8-FF083CCF3C18}"/>
                </a:ext>
              </a:extLst>
            </p:cNvPr>
            <p:cNvCxnSpPr>
              <a:cxnSpLocks/>
              <a:stCxn id="24" idx="7"/>
              <a:endCxn id="31" idx="3"/>
            </p:cNvCxnSpPr>
            <p:nvPr/>
          </p:nvCxnSpPr>
          <p:spPr>
            <a:xfrm flipV="1">
              <a:off x="10091048" y="2205002"/>
              <a:ext cx="195959" cy="3948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B80C5B-9104-2252-6307-4B924CFE03C0}"/>
                </a:ext>
              </a:extLst>
            </p:cNvPr>
            <p:cNvCxnSpPr>
              <a:cxnSpLocks/>
              <a:stCxn id="25" idx="1"/>
              <a:endCxn id="31" idx="5"/>
            </p:cNvCxnSpPr>
            <p:nvPr/>
          </p:nvCxnSpPr>
          <p:spPr>
            <a:xfrm flipH="1" flipV="1">
              <a:off x="10720118" y="2205002"/>
              <a:ext cx="245917" cy="3948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16187-8C95-0890-6E27-418A856CF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52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8EB7-6A92-650F-ABB6-D01E0E9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Worst Case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B68B37-F1ED-0BE8-1F25-50E0D4A172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each of Find, insert, Delete:</a:t>
                </a:r>
              </a:p>
              <a:p>
                <a:pPr lvl="1"/>
                <a:r>
                  <a:rPr lang="en-US" dirty="0"/>
                  <a:t>Worst case running time matches height of the tree</a:t>
                </a:r>
              </a:p>
              <a:p>
                <a:r>
                  <a:rPr lang="en-US" dirty="0"/>
                  <a:t>What is the maximum height of a BST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nodes?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B68B37-F1ED-0BE8-1F25-50E0D4A172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BE507-7E94-8563-DE15-4F6973F73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59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F468E-2A60-489B-E1DA-978D05AAE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the worst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CD3BB-6320-6788-1CFA-3AF70EDAC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get a better worst case running time?</a:t>
            </a:r>
          </a:p>
          <a:p>
            <a:pPr lvl="1"/>
            <a:r>
              <a:rPr lang="en-US" dirty="0"/>
              <a:t>Add rules about the shape of our BST</a:t>
            </a:r>
          </a:p>
          <a:p>
            <a:r>
              <a:rPr lang="en-US" dirty="0"/>
              <a:t>AVL Tree</a:t>
            </a:r>
          </a:p>
          <a:p>
            <a:pPr lvl="1"/>
            <a:r>
              <a:rPr lang="en-US" dirty="0"/>
              <a:t>A BST with some shape rules</a:t>
            </a:r>
          </a:p>
          <a:p>
            <a:pPr lvl="2"/>
            <a:r>
              <a:rPr lang="en-US" dirty="0"/>
              <a:t>Algorithms need to change to accommodate those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F4BA6-DDCF-EE95-93DD-B3540965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80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08BB1-416B-D0E8-3322-4EB4D87AA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“Balanced” Binary Search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4F05E-58AF-CEFF-09EC-B606D49F8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get better running times by having “shorter” trees</a:t>
            </a:r>
          </a:p>
          <a:p>
            <a:r>
              <a:rPr lang="en-US" dirty="0"/>
              <a:t>Trees get tall due to them being “sparse” (many one-child nodes)</a:t>
            </a:r>
          </a:p>
          <a:p>
            <a:r>
              <a:rPr lang="en-US" dirty="0"/>
              <a:t>Idea: modify how we insert/delete to keep the tree more “full”</a:t>
            </a:r>
          </a:p>
          <a:p>
            <a:pPr lvl="1"/>
            <a:r>
              <a:rPr lang="en-US" dirty="0"/>
              <a:t>Encourage Branches!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35459-82E0-EC70-59C8-53AFD6BF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D5A7D-FFFE-410B-BEE5-702232F4B14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837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8520</TotalTime>
  <Words>2548</Words>
  <Application>Microsoft Office PowerPoint</Application>
  <PresentationFormat>Widescreen</PresentationFormat>
  <Paragraphs>557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Cambria Math</vt:lpstr>
      <vt:lpstr>Courier New</vt:lpstr>
      <vt:lpstr>Times New Roman</vt:lpstr>
      <vt:lpstr>Office Theme</vt:lpstr>
      <vt:lpstr>1_Office Theme</vt:lpstr>
      <vt:lpstr>CSE 332 Autumn 2026 Lecture 7: Dictionaries, BSTs</vt:lpstr>
      <vt:lpstr>Announcements</vt:lpstr>
      <vt:lpstr>Dictionary (Map) ADT</vt:lpstr>
      <vt:lpstr>A Modest Few Uses for Dictionaries</vt:lpstr>
      <vt:lpstr>Naïve attempts</vt:lpstr>
      <vt:lpstr>Naïve attempts (Answers)</vt:lpstr>
      <vt:lpstr>Lazy Deletion (e.g. in a sorted array)</vt:lpstr>
      <vt:lpstr>Better Dictionary data structures</vt:lpstr>
      <vt:lpstr>Tree Vocabulary</vt:lpstr>
      <vt:lpstr>Name that Traversal!</vt:lpstr>
      <vt:lpstr>Name that Traversal! (Answers)</vt:lpstr>
      <vt:lpstr>Binary Search Tree</vt:lpstr>
      <vt:lpstr>Are these BSTs?</vt:lpstr>
      <vt:lpstr>Are these BSTs? (Answers)</vt:lpstr>
      <vt:lpstr>Binary Trees: Some Numbers</vt:lpstr>
      <vt:lpstr>Binary Trees: Some Numbers (Answers)</vt:lpstr>
      <vt:lpstr>Aside: Why not use an array?</vt:lpstr>
      <vt:lpstr>Find Operation (recursive)</vt:lpstr>
      <vt:lpstr>Find Operation (iterative)</vt:lpstr>
      <vt:lpstr>Insert Operation (recursive)</vt:lpstr>
      <vt:lpstr>Insert Operation (iterative)</vt:lpstr>
      <vt:lpstr>Delete Operation (iterative, incomplete)</vt:lpstr>
      <vt:lpstr>Delete – 3 Cases</vt:lpstr>
      <vt:lpstr>Finding the Max and Min</vt:lpstr>
      <vt:lpstr>Delete Operation (iterative)</vt:lpstr>
      <vt:lpstr>Delete Operation (recursive)</vt:lpstr>
      <vt:lpstr>Worst Case Analysis</vt:lpstr>
      <vt:lpstr>Improving the worst case</vt:lpstr>
      <vt:lpstr>“Balanced” Binary Search Trees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332 26au Lecture 7</dc:title>
  <dc:creator>Brunelle, Nathan J (njb2b)</dc:creator>
  <cp:lastModifiedBy>Ruth Anderson</cp:lastModifiedBy>
  <cp:revision>81</cp:revision>
  <cp:lastPrinted>2026-10-14T18:53:45Z</cp:lastPrinted>
  <dcterms:created xsi:type="dcterms:W3CDTF">2024-06-26T12:44:42Z</dcterms:created>
  <dcterms:modified xsi:type="dcterms:W3CDTF">2026-10-15T05:35:44Z</dcterms:modified>
</cp:coreProperties>
</file>