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ink/ink1.xml" ContentType="application/inkml+xml"/>
  <Override PartName="/ppt/tags/tag1.xml" ContentType="application/vnd.openxmlformats-officedocument.presentationml.tags+xml"/>
  <Override PartName="/ppt/tags/tag2.xml" ContentType="application/vnd.openxmlformats-officedocument.presentationml.tags+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6"/>
  </p:notesMasterIdLst>
  <p:sldIdLst>
    <p:sldId id="257" r:id="rId3"/>
    <p:sldId id="422" r:id="rId4"/>
    <p:sldId id="473" r:id="rId5"/>
    <p:sldId id="426" r:id="rId6"/>
    <p:sldId id="474" r:id="rId7"/>
    <p:sldId id="306" r:id="rId8"/>
    <p:sldId id="307" r:id="rId9"/>
    <p:sldId id="455" r:id="rId10"/>
    <p:sldId id="407" r:id="rId11"/>
    <p:sldId id="456" r:id="rId12"/>
    <p:sldId id="457" r:id="rId13"/>
    <p:sldId id="385" r:id="rId14"/>
    <p:sldId id="458" r:id="rId15"/>
    <p:sldId id="465" r:id="rId16"/>
    <p:sldId id="466" r:id="rId17"/>
    <p:sldId id="459" r:id="rId18"/>
    <p:sldId id="460" r:id="rId19"/>
    <p:sldId id="461" r:id="rId20"/>
    <p:sldId id="462" r:id="rId21"/>
    <p:sldId id="463" r:id="rId22"/>
    <p:sldId id="464" r:id="rId23"/>
    <p:sldId id="471" r:id="rId24"/>
    <p:sldId id="338" r:id="rId25"/>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4660"/>
  </p:normalViewPr>
  <p:slideViewPr>
    <p:cSldViewPr snapToGrid="0">
      <p:cViewPr varScale="1">
        <p:scale>
          <a:sx n="114" d="100"/>
          <a:sy n="114" d="100"/>
        </p:scale>
        <p:origin x="73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presProps" Target="presProps.xml"/><Relationship Id="rId30" Type="http://schemas.openxmlformats.org/officeDocument/2006/relationships/tableStyles" Target="tableStyles.xml"/></Relationships>
</file>

<file path=ppt/ink/ink1.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62.13592" units="1/cm"/>
          <inkml:channelProperty channel="Y" name="resolution" value="62.42775" units="1/cm"/>
          <inkml:channelProperty channel="T" name="resolution" value="1" units="1/dev"/>
        </inkml:channelProperties>
      </inkml:inkSource>
      <inkml:timestamp xml:id="ts0" timeString="2024-06-26T17:24:58.058"/>
    </inkml:context>
    <inkml:brush xml:id="br0">
      <inkml:brushProperty name="width" value="0.05292" units="cm"/>
      <inkml:brushProperty name="height" value="0.05292" units="cm"/>
      <inkml:brushProperty name="color" value="#FF0000"/>
    </inkml:brush>
  </inkml:definitions>
  <inkml:trace contextRef="#ctx0" brushRef="#br0">26141 12453 0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1A1AFC52-F46C-4845-B64D-0DCC1AECCCC6}" type="datetimeFigureOut">
              <a:rPr lang="en-US" smtClean="0"/>
              <a:t>10/12/2026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55D97389-0441-4D4C-B013-3AC3B336705E}" type="slidenum">
              <a:rPr lang="en-US" smtClean="0"/>
              <a:t>‹#›</a:t>
            </a:fld>
            <a:endParaRPr lang="en-US"/>
          </a:p>
        </p:txBody>
      </p:sp>
    </p:spTree>
    <p:extLst>
      <p:ext uri="{BB962C8B-B14F-4D97-AF65-F5344CB8AC3E}">
        <p14:creationId xmlns:p14="http://schemas.microsoft.com/office/powerpoint/2010/main" val="20803640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5D97389-0441-4D4C-B013-3AC3B336705E}" type="slidenum">
              <a:rPr lang="en-US" smtClean="0"/>
              <a:t>1</a:t>
            </a:fld>
            <a:endParaRPr lang="en-US"/>
          </a:p>
        </p:txBody>
      </p:sp>
    </p:spTree>
    <p:extLst>
      <p:ext uri="{BB962C8B-B14F-4D97-AF65-F5344CB8AC3E}">
        <p14:creationId xmlns:p14="http://schemas.microsoft.com/office/powerpoint/2010/main" val="34327673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142CCA2-2949-4325-A78A-A7C3B63D73CE}" type="slidenum">
              <a:rPr lang="en-US" smtClean="0"/>
              <a:pPr/>
              <a:t>23</a:t>
            </a:fld>
            <a:endParaRPr lang="en-US"/>
          </a:p>
        </p:txBody>
      </p:sp>
    </p:spTree>
    <p:extLst>
      <p:ext uri="{BB962C8B-B14F-4D97-AF65-F5344CB8AC3E}">
        <p14:creationId xmlns:p14="http://schemas.microsoft.com/office/powerpoint/2010/main" val="13017238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EEEDFD-05A3-AB2C-28EA-1F10E5D2125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C1A4A9E-A38E-8FAD-4725-63270224CCE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57024BA-3F6E-B600-8DEF-F5B8815AD09E}"/>
              </a:ext>
            </a:extLst>
          </p:cNvPr>
          <p:cNvSpPr>
            <a:spLocks noGrp="1"/>
          </p:cNvSpPr>
          <p:nvPr>
            <p:ph type="dt" sz="half" idx="10"/>
          </p:nvPr>
        </p:nvSpPr>
        <p:spPr/>
        <p:txBody>
          <a:bodyPr/>
          <a:lstStyle/>
          <a:p>
            <a:fld id="{C730A872-A579-48D4-BE29-AE2BD82ACE1D}" type="datetime1">
              <a:rPr lang="en-US" smtClean="0"/>
              <a:t>10/12/2026</a:t>
            </a:fld>
            <a:endParaRPr lang="en-US"/>
          </a:p>
        </p:txBody>
      </p:sp>
      <p:sp>
        <p:nvSpPr>
          <p:cNvPr id="5" name="Footer Placeholder 4">
            <a:extLst>
              <a:ext uri="{FF2B5EF4-FFF2-40B4-BE49-F238E27FC236}">
                <a16:creationId xmlns:a16="http://schemas.microsoft.com/office/drawing/2014/main" id="{65D1B921-02AB-A8AB-A0C8-655556AFEAC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CCED915-48D5-56D7-32CC-399EFE7FE2FE}"/>
              </a:ext>
            </a:extLst>
          </p:cNvPr>
          <p:cNvSpPr>
            <a:spLocks noGrp="1"/>
          </p:cNvSpPr>
          <p:nvPr>
            <p:ph type="sldNum" sz="quarter" idx="12"/>
          </p:nvPr>
        </p:nvSpPr>
        <p:spPr/>
        <p:txBody>
          <a:bodyPr/>
          <a:lstStyle/>
          <a:p>
            <a:fld id="{79467764-5149-49EB-A53E-E807869452CC}" type="slidenum">
              <a:rPr lang="en-US" smtClean="0"/>
              <a:t>‹#›</a:t>
            </a:fld>
            <a:endParaRPr lang="en-US"/>
          </a:p>
        </p:txBody>
      </p:sp>
    </p:spTree>
    <p:extLst>
      <p:ext uri="{BB962C8B-B14F-4D97-AF65-F5344CB8AC3E}">
        <p14:creationId xmlns:p14="http://schemas.microsoft.com/office/powerpoint/2010/main" val="24993804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5CF38B-CB5A-B13E-F5D7-2DA1A6B9170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1AE2621-C1D2-6EA5-9C00-AD4D21D63F6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FAB215E-AE4B-9861-F145-FDA28262E9E0}"/>
              </a:ext>
            </a:extLst>
          </p:cNvPr>
          <p:cNvSpPr>
            <a:spLocks noGrp="1"/>
          </p:cNvSpPr>
          <p:nvPr>
            <p:ph type="dt" sz="half" idx="10"/>
          </p:nvPr>
        </p:nvSpPr>
        <p:spPr/>
        <p:txBody>
          <a:bodyPr/>
          <a:lstStyle/>
          <a:p>
            <a:fld id="{AD3376C7-6AEB-48F8-AB28-B5D9F151BDF6}" type="datetime1">
              <a:rPr lang="en-US" smtClean="0"/>
              <a:t>10/12/2026</a:t>
            </a:fld>
            <a:endParaRPr lang="en-US"/>
          </a:p>
        </p:txBody>
      </p:sp>
      <p:sp>
        <p:nvSpPr>
          <p:cNvPr id="5" name="Footer Placeholder 4">
            <a:extLst>
              <a:ext uri="{FF2B5EF4-FFF2-40B4-BE49-F238E27FC236}">
                <a16:creationId xmlns:a16="http://schemas.microsoft.com/office/drawing/2014/main" id="{CAAEC039-B059-ECCC-530A-3AB6CB0A1D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88BEA18-99AF-5466-77A2-2ED025B81CAA}"/>
              </a:ext>
            </a:extLst>
          </p:cNvPr>
          <p:cNvSpPr>
            <a:spLocks noGrp="1"/>
          </p:cNvSpPr>
          <p:nvPr>
            <p:ph type="sldNum" sz="quarter" idx="12"/>
          </p:nvPr>
        </p:nvSpPr>
        <p:spPr/>
        <p:txBody>
          <a:bodyPr/>
          <a:lstStyle/>
          <a:p>
            <a:fld id="{79467764-5149-49EB-A53E-E807869452CC}" type="slidenum">
              <a:rPr lang="en-US" smtClean="0"/>
              <a:t>‹#›</a:t>
            </a:fld>
            <a:endParaRPr lang="en-US"/>
          </a:p>
        </p:txBody>
      </p:sp>
    </p:spTree>
    <p:extLst>
      <p:ext uri="{BB962C8B-B14F-4D97-AF65-F5344CB8AC3E}">
        <p14:creationId xmlns:p14="http://schemas.microsoft.com/office/powerpoint/2010/main" val="4115895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2A553B-F670-1604-5051-C69575AB040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A3F92DB-5E7F-F49E-F5A2-4CD71172F39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3C1753E-851C-6254-0D25-2F887273D52F}"/>
              </a:ext>
            </a:extLst>
          </p:cNvPr>
          <p:cNvSpPr>
            <a:spLocks noGrp="1"/>
          </p:cNvSpPr>
          <p:nvPr>
            <p:ph type="dt" sz="half" idx="10"/>
          </p:nvPr>
        </p:nvSpPr>
        <p:spPr/>
        <p:txBody>
          <a:bodyPr/>
          <a:lstStyle/>
          <a:p>
            <a:fld id="{EBE1F5BA-5B6E-4BC4-AA2F-02D06DB92312}" type="datetime1">
              <a:rPr lang="en-US" smtClean="0"/>
              <a:t>10/12/2026</a:t>
            </a:fld>
            <a:endParaRPr lang="en-US"/>
          </a:p>
        </p:txBody>
      </p:sp>
      <p:sp>
        <p:nvSpPr>
          <p:cNvPr id="5" name="Footer Placeholder 4">
            <a:extLst>
              <a:ext uri="{FF2B5EF4-FFF2-40B4-BE49-F238E27FC236}">
                <a16:creationId xmlns:a16="http://schemas.microsoft.com/office/drawing/2014/main" id="{FB9E8AB3-1264-7FDE-D829-8552CB0E7F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5F85CDF-C478-A7EF-68E9-A9B03181DF49}"/>
              </a:ext>
            </a:extLst>
          </p:cNvPr>
          <p:cNvSpPr>
            <a:spLocks noGrp="1"/>
          </p:cNvSpPr>
          <p:nvPr>
            <p:ph type="sldNum" sz="quarter" idx="12"/>
          </p:nvPr>
        </p:nvSpPr>
        <p:spPr/>
        <p:txBody>
          <a:bodyPr/>
          <a:lstStyle/>
          <a:p>
            <a:fld id="{79467764-5149-49EB-A53E-E807869452CC}" type="slidenum">
              <a:rPr lang="en-US" smtClean="0"/>
              <a:t>‹#›</a:t>
            </a:fld>
            <a:endParaRPr lang="en-US"/>
          </a:p>
        </p:txBody>
      </p:sp>
    </p:spTree>
    <p:extLst>
      <p:ext uri="{BB962C8B-B14F-4D97-AF65-F5344CB8AC3E}">
        <p14:creationId xmlns:p14="http://schemas.microsoft.com/office/powerpoint/2010/main" val="13336934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E764F7-D59E-B01A-8BD5-00384E223F1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582F09C-F9B9-2C50-7C6F-29C12551611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41A614B-6667-7695-5A04-2F636199B94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5DCB1E8-E8EC-EC48-AC56-00B0294D4ECF}"/>
              </a:ext>
            </a:extLst>
          </p:cNvPr>
          <p:cNvSpPr>
            <a:spLocks noGrp="1"/>
          </p:cNvSpPr>
          <p:nvPr>
            <p:ph type="dt" sz="half" idx="10"/>
          </p:nvPr>
        </p:nvSpPr>
        <p:spPr/>
        <p:txBody>
          <a:bodyPr/>
          <a:lstStyle/>
          <a:p>
            <a:fld id="{90C0D33A-8ADE-4CDC-B7BC-400A5903686A}" type="datetime1">
              <a:rPr lang="en-US" smtClean="0"/>
              <a:t>10/12/2026</a:t>
            </a:fld>
            <a:endParaRPr lang="en-US"/>
          </a:p>
        </p:txBody>
      </p:sp>
      <p:sp>
        <p:nvSpPr>
          <p:cNvPr id="6" name="Footer Placeholder 5">
            <a:extLst>
              <a:ext uri="{FF2B5EF4-FFF2-40B4-BE49-F238E27FC236}">
                <a16:creationId xmlns:a16="http://schemas.microsoft.com/office/drawing/2014/main" id="{96E72EA3-CE48-C170-7657-2D913ED3E24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1E736BE-3261-CE4F-7435-03969F8ED2AF}"/>
              </a:ext>
            </a:extLst>
          </p:cNvPr>
          <p:cNvSpPr>
            <a:spLocks noGrp="1"/>
          </p:cNvSpPr>
          <p:nvPr>
            <p:ph type="sldNum" sz="quarter" idx="12"/>
          </p:nvPr>
        </p:nvSpPr>
        <p:spPr/>
        <p:txBody>
          <a:bodyPr/>
          <a:lstStyle/>
          <a:p>
            <a:fld id="{79467764-5149-49EB-A53E-E807869452CC}" type="slidenum">
              <a:rPr lang="en-US" smtClean="0"/>
              <a:t>‹#›</a:t>
            </a:fld>
            <a:endParaRPr lang="en-US"/>
          </a:p>
        </p:txBody>
      </p:sp>
    </p:spTree>
    <p:extLst>
      <p:ext uri="{BB962C8B-B14F-4D97-AF65-F5344CB8AC3E}">
        <p14:creationId xmlns:p14="http://schemas.microsoft.com/office/powerpoint/2010/main" val="28585417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D765F-128C-5F4B-4E20-D385D2B4046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E4B8912-9AF9-E09C-E9BF-C1A2354403C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817D6C8-55A2-957D-7F4E-CC7BCF01E73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1C7549B-8BC6-6148-ACAA-049554DFE2F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2C1610D-E8FB-B2C8-5980-6848B27C49F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7F98579-8216-620D-1649-3AF68889B180}"/>
              </a:ext>
            </a:extLst>
          </p:cNvPr>
          <p:cNvSpPr>
            <a:spLocks noGrp="1"/>
          </p:cNvSpPr>
          <p:nvPr>
            <p:ph type="dt" sz="half" idx="10"/>
          </p:nvPr>
        </p:nvSpPr>
        <p:spPr/>
        <p:txBody>
          <a:bodyPr/>
          <a:lstStyle/>
          <a:p>
            <a:fld id="{778F243A-2FE8-46F5-8806-EAA86C5295C5}" type="datetime1">
              <a:rPr lang="en-US" smtClean="0"/>
              <a:t>10/12/2026</a:t>
            </a:fld>
            <a:endParaRPr lang="en-US"/>
          </a:p>
        </p:txBody>
      </p:sp>
      <p:sp>
        <p:nvSpPr>
          <p:cNvPr id="8" name="Footer Placeholder 7">
            <a:extLst>
              <a:ext uri="{FF2B5EF4-FFF2-40B4-BE49-F238E27FC236}">
                <a16:creationId xmlns:a16="http://schemas.microsoft.com/office/drawing/2014/main" id="{EA47186D-AE3C-BCC2-5CC7-DFDB1E9C01E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3D3C042-93EE-DFEB-EB11-59AE48DBB3AB}"/>
              </a:ext>
            </a:extLst>
          </p:cNvPr>
          <p:cNvSpPr>
            <a:spLocks noGrp="1"/>
          </p:cNvSpPr>
          <p:nvPr>
            <p:ph type="sldNum" sz="quarter" idx="12"/>
          </p:nvPr>
        </p:nvSpPr>
        <p:spPr/>
        <p:txBody>
          <a:bodyPr/>
          <a:lstStyle/>
          <a:p>
            <a:fld id="{79467764-5149-49EB-A53E-E807869452CC}" type="slidenum">
              <a:rPr lang="en-US" smtClean="0"/>
              <a:t>‹#›</a:t>
            </a:fld>
            <a:endParaRPr lang="en-US"/>
          </a:p>
        </p:txBody>
      </p:sp>
    </p:spTree>
    <p:extLst>
      <p:ext uri="{BB962C8B-B14F-4D97-AF65-F5344CB8AC3E}">
        <p14:creationId xmlns:p14="http://schemas.microsoft.com/office/powerpoint/2010/main" val="18394848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D993B1-B34F-DEF0-36F0-9044F5D7D2B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52A602-329F-B48E-59DF-A750E7867E6A}"/>
              </a:ext>
            </a:extLst>
          </p:cNvPr>
          <p:cNvSpPr>
            <a:spLocks noGrp="1"/>
          </p:cNvSpPr>
          <p:nvPr>
            <p:ph type="dt" sz="half" idx="10"/>
          </p:nvPr>
        </p:nvSpPr>
        <p:spPr/>
        <p:txBody>
          <a:bodyPr/>
          <a:lstStyle/>
          <a:p>
            <a:fld id="{E3124485-66D6-4F6A-A0D9-0B23AFB7D8E8}" type="datetime1">
              <a:rPr lang="en-US" smtClean="0"/>
              <a:t>10/12/2026</a:t>
            </a:fld>
            <a:endParaRPr lang="en-US"/>
          </a:p>
        </p:txBody>
      </p:sp>
      <p:sp>
        <p:nvSpPr>
          <p:cNvPr id="4" name="Footer Placeholder 3">
            <a:extLst>
              <a:ext uri="{FF2B5EF4-FFF2-40B4-BE49-F238E27FC236}">
                <a16:creationId xmlns:a16="http://schemas.microsoft.com/office/drawing/2014/main" id="{4583EDF7-DE2E-A73E-8F31-9D5E4D89C8F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5012E61-B33E-641F-586B-715580997B5E}"/>
              </a:ext>
            </a:extLst>
          </p:cNvPr>
          <p:cNvSpPr>
            <a:spLocks noGrp="1"/>
          </p:cNvSpPr>
          <p:nvPr>
            <p:ph type="sldNum" sz="quarter" idx="12"/>
          </p:nvPr>
        </p:nvSpPr>
        <p:spPr/>
        <p:txBody>
          <a:bodyPr/>
          <a:lstStyle/>
          <a:p>
            <a:fld id="{79467764-5149-49EB-A53E-E807869452CC}" type="slidenum">
              <a:rPr lang="en-US" smtClean="0"/>
              <a:t>‹#›</a:t>
            </a:fld>
            <a:endParaRPr lang="en-US"/>
          </a:p>
        </p:txBody>
      </p:sp>
    </p:spTree>
    <p:extLst>
      <p:ext uri="{BB962C8B-B14F-4D97-AF65-F5344CB8AC3E}">
        <p14:creationId xmlns:p14="http://schemas.microsoft.com/office/powerpoint/2010/main" val="16609965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3A244B7-1B24-A316-4AE0-092CD30B907E}"/>
              </a:ext>
            </a:extLst>
          </p:cNvPr>
          <p:cNvSpPr>
            <a:spLocks noGrp="1"/>
          </p:cNvSpPr>
          <p:nvPr>
            <p:ph type="dt" sz="half" idx="10"/>
          </p:nvPr>
        </p:nvSpPr>
        <p:spPr/>
        <p:txBody>
          <a:bodyPr/>
          <a:lstStyle/>
          <a:p>
            <a:fld id="{66E4DFFB-0A7C-4489-869B-3262483F503E}" type="datetime1">
              <a:rPr lang="en-US" smtClean="0"/>
              <a:t>10/12/2026</a:t>
            </a:fld>
            <a:endParaRPr lang="en-US"/>
          </a:p>
        </p:txBody>
      </p:sp>
      <p:sp>
        <p:nvSpPr>
          <p:cNvPr id="3" name="Footer Placeholder 2">
            <a:extLst>
              <a:ext uri="{FF2B5EF4-FFF2-40B4-BE49-F238E27FC236}">
                <a16:creationId xmlns:a16="http://schemas.microsoft.com/office/drawing/2014/main" id="{BDAF25EA-9B44-0E03-1033-8525546E05E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C925D09-469B-22B7-3367-45C141A2FC67}"/>
              </a:ext>
            </a:extLst>
          </p:cNvPr>
          <p:cNvSpPr>
            <a:spLocks noGrp="1"/>
          </p:cNvSpPr>
          <p:nvPr>
            <p:ph type="sldNum" sz="quarter" idx="12"/>
          </p:nvPr>
        </p:nvSpPr>
        <p:spPr/>
        <p:txBody>
          <a:bodyPr/>
          <a:lstStyle/>
          <a:p>
            <a:fld id="{79467764-5149-49EB-A53E-E807869452CC}" type="slidenum">
              <a:rPr lang="en-US" smtClean="0"/>
              <a:t>‹#›</a:t>
            </a:fld>
            <a:endParaRPr lang="en-US"/>
          </a:p>
        </p:txBody>
      </p:sp>
    </p:spTree>
    <p:extLst>
      <p:ext uri="{BB962C8B-B14F-4D97-AF65-F5344CB8AC3E}">
        <p14:creationId xmlns:p14="http://schemas.microsoft.com/office/powerpoint/2010/main" val="31745674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321B2F-B9E6-9510-4D05-E3D54924E19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56FE975-5B17-DA24-6CEB-DC943E8B865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FB5A351-A381-B7DE-629A-344A1879098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7BDD2EF-7CF7-DD3F-F641-183E8B2BF12C}"/>
              </a:ext>
            </a:extLst>
          </p:cNvPr>
          <p:cNvSpPr>
            <a:spLocks noGrp="1"/>
          </p:cNvSpPr>
          <p:nvPr>
            <p:ph type="dt" sz="half" idx="10"/>
          </p:nvPr>
        </p:nvSpPr>
        <p:spPr/>
        <p:txBody>
          <a:bodyPr/>
          <a:lstStyle/>
          <a:p>
            <a:fld id="{B9FB74D4-E613-404B-9863-942FB29527CB}" type="datetime1">
              <a:rPr lang="en-US" smtClean="0"/>
              <a:t>10/12/2026</a:t>
            </a:fld>
            <a:endParaRPr lang="en-US"/>
          </a:p>
        </p:txBody>
      </p:sp>
      <p:sp>
        <p:nvSpPr>
          <p:cNvPr id="6" name="Footer Placeholder 5">
            <a:extLst>
              <a:ext uri="{FF2B5EF4-FFF2-40B4-BE49-F238E27FC236}">
                <a16:creationId xmlns:a16="http://schemas.microsoft.com/office/drawing/2014/main" id="{F7F85405-E07D-ACE1-4750-3CCE6C35E50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10E168D-7644-1D4C-5394-643796555375}"/>
              </a:ext>
            </a:extLst>
          </p:cNvPr>
          <p:cNvSpPr>
            <a:spLocks noGrp="1"/>
          </p:cNvSpPr>
          <p:nvPr>
            <p:ph type="sldNum" sz="quarter" idx="12"/>
          </p:nvPr>
        </p:nvSpPr>
        <p:spPr/>
        <p:txBody>
          <a:bodyPr/>
          <a:lstStyle/>
          <a:p>
            <a:fld id="{79467764-5149-49EB-A53E-E807869452CC}" type="slidenum">
              <a:rPr lang="en-US" smtClean="0"/>
              <a:t>‹#›</a:t>
            </a:fld>
            <a:endParaRPr lang="en-US"/>
          </a:p>
        </p:txBody>
      </p:sp>
    </p:spTree>
    <p:extLst>
      <p:ext uri="{BB962C8B-B14F-4D97-AF65-F5344CB8AC3E}">
        <p14:creationId xmlns:p14="http://schemas.microsoft.com/office/powerpoint/2010/main" val="3591755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54801B-B60C-BB23-B536-10DDE66CB80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E6861CE-32FE-1378-773F-41832B9FF6A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1D2144C-D26D-D14D-26EE-59C3FC1E590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04EF677-D138-7015-213C-2BB3F4A73865}"/>
              </a:ext>
            </a:extLst>
          </p:cNvPr>
          <p:cNvSpPr>
            <a:spLocks noGrp="1"/>
          </p:cNvSpPr>
          <p:nvPr>
            <p:ph type="dt" sz="half" idx="10"/>
          </p:nvPr>
        </p:nvSpPr>
        <p:spPr/>
        <p:txBody>
          <a:bodyPr/>
          <a:lstStyle/>
          <a:p>
            <a:fld id="{1316AB75-AE4C-4B3A-B8E2-A90746F1CEF7}" type="datetime1">
              <a:rPr lang="en-US" smtClean="0"/>
              <a:t>10/12/2026</a:t>
            </a:fld>
            <a:endParaRPr lang="en-US"/>
          </a:p>
        </p:txBody>
      </p:sp>
      <p:sp>
        <p:nvSpPr>
          <p:cNvPr id="6" name="Footer Placeholder 5">
            <a:extLst>
              <a:ext uri="{FF2B5EF4-FFF2-40B4-BE49-F238E27FC236}">
                <a16:creationId xmlns:a16="http://schemas.microsoft.com/office/drawing/2014/main" id="{29F190E5-FB64-35C9-62D3-131BE331508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BE729FB-47F6-106B-7BD5-F02031036425}"/>
              </a:ext>
            </a:extLst>
          </p:cNvPr>
          <p:cNvSpPr>
            <a:spLocks noGrp="1"/>
          </p:cNvSpPr>
          <p:nvPr>
            <p:ph type="sldNum" sz="quarter" idx="12"/>
          </p:nvPr>
        </p:nvSpPr>
        <p:spPr/>
        <p:txBody>
          <a:bodyPr/>
          <a:lstStyle/>
          <a:p>
            <a:fld id="{79467764-5149-49EB-A53E-E807869452CC}" type="slidenum">
              <a:rPr lang="en-US" smtClean="0"/>
              <a:t>‹#›</a:t>
            </a:fld>
            <a:endParaRPr lang="en-US"/>
          </a:p>
        </p:txBody>
      </p:sp>
    </p:spTree>
    <p:extLst>
      <p:ext uri="{BB962C8B-B14F-4D97-AF65-F5344CB8AC3E}">
        <p14:creationId xmlns:p14="http://schemas.microsoft.com/office/powerpoint/2010/main" val="22615156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E77187-FA0C-1996-5F4B-01C6D21DC01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6C32157-1E29-206A-A4D1-E079FFF5CFD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4BED6E6-27DC-9868-8ED6-B497F6664AE8}"/>
              </a:ext>
            </a:extLst>
          </p:cNvPr>
          <p:cNvSpPr>
            <a:spLocks noGrp="1"/>
          </p:cNvSpPr>
          <p:nvPr>
            <p:ph type="dt" sz="half" idx="10"/>
          </p:nvPr>
        </p:nvSpPr>
        <p:spPr/>
        <p:txBody>
          <a:bodyPr/>
          <a:lstStyle/>
          <a:p>
            <a:fld id="{DE870DFE-1F16-41D9-B481-ED3827CB3CD5}" type="datetime1">
              <a:rPr lang="en-US" smtClean="0"/>
              <a:t>10/12/2026</a:t>
            </a:fld>
            <a:endParaRPr lang="en-US"/>
          </a:p>
        </p:txBody>
      </p:sp>
      <p:sp>
        <p:nvSpPr>
          <p:cNvPr id="5" name="Footer Placeholder 4">
            <a:extLst>
              <a:ext uri="{FF2B5EF4-FFF2-40B4-BE49-F238E27FC236}">
                <a16:creationId xmlns:a16="http://schemas.microsoft.com/office/drawing/2014/main" id="{8E4E3647-A949-3CDF-67EE-AB590EDCA7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0C6DF69-C102-21BC-88B3-80F4E212C8DB}"/>
              </a:ext>
            </a:extLst>
          </p:cNvPr>
          <p:cNvSpPr>
            <a:spLocks noGrp="1"/>
          </p:cNvSpPr>
          <p:nvPr>
            <p:ph type="sldNum" sz="quarter" idx="12"/>
          </p:nvPr>
        </p:nvSpPr>
        <p:spPr/>
        <p:txBody>
          <a:bodyPr/>
          <a:lstStyle/>
          <a:p>
            <a:fld id="{79467764-5149-49EB-A53E-E807869452CC}" type="slidenum">
              <a:rPr lang="en-US" smtClean="0"/>
              <a:t>‹#›</a:t>
            </a:fld>
            <a:endParaRPr lang="en-US"/>
          </a:p>
        </p:txBody>
      </p:sp>
    </p:spTree>
    <p:extLst>
      <p:ext uri="{BB962C8B-B14F-4D97-AF65-F5344CB8AC3E}">
        <p14:creationId xmlns:p14="http://schemas.microsoft.com/office/powerpoint/2010/main" val="19161316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C9C123A-D9AF-475A-C065-C2FA1596425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9927EB4-E58B-3FD3-E171-2FF9248A2A3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7EA4642-AEF9-1A45-F614-49CABD0DF3C2}"/>
              </a:ext>
            </a:extLst>
          </p:cNvPr>
          <p:cNvSpPr>
            <a:spLocks noGrp="1"/>
          </p:cNvSpPr>
          <p:nvPr>
            <p:ph type="dt" sz="half" idx="10"/>
          </p:nvPr>
        </p:nvSpPr>
        <p:spPr/>
        <p:txBody>
          <a:bodyPr/>
          <a:lstStyle/>
          <a:p>
            <a:fld id="{C4E5D4C1-35BB-47E6-A946-BCFC1643541F}" type="datetime1">
              <a:rPr lang="en-US" smtClean="0"/>
              <a:t>10/12/2026</a:t>
            </a:fld>
            <a:endParaRPr lang="en-US"/>
          </a:p>
        </p:txBody>
      </p:sp>
      <p:sp>
        <p:nvSpPr>
          <p:cNvPr id="5" name="Footer Placeholder 4">
            <a:extLst>
              <a:ext uri="{FF2B5EF4-FFF2-40B4-BE49-F238E27FC236}">
                <a16:creationId xmlns:a16="http://schemas.microsoft.com/office/drawing/2014/main" id="{9CA41C59-45AB-EDDF-36FA-E3E263F9F85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49E2C6A-7AA0-08EE-B17B-CA0D2FF9EF9A}"/>
              </a:ext>
            </a:extLst>
          </p:cNvPr>
          <p:cNvSpPr>
            <a:spLocks noGrp="1"/>
          </p:cNvSpPr>
          <p:nvPr>
            <p:ph type="sldNum" sz="quarter" idx="12"/>
          </p:nvPr>
        </p:nvSpPr>
        <p:spPr/>
        <p:txBody>
          <a:bodyPr/>
          <a:lstStyle/>
          <a:p>
            <a:fld id="{79467764-5149-49EB-A53E-E807869452CC}" type="slidenum">
              <a:rPr lang="en-US" smtClean="0"/>
              <a:t>‹#›</a:t>
            </a:fld>
            <a:endParaRPr lang="en-US"/>
          </a:p>
        </p:txBody>
      </p:sp>
    </p:spTree>
    <p:extLst>
      <p:ext uri="{BB962C8B-B14F-4D97-AF65-F5344CB8AC3E}">
        <p14:creationId xmlns:p14="http://schemas.microsoft.com/office/powerpoint/2010/main" val="32358725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441DCF-5FA9-3BBE-A6DC-4C4767E77E2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7D8AAD4-9F4E-2546-4A20-345BE6926F6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EB68BC9-B242-D863-6297-36224D351B7D}"/>
              </a:ext>
            </a:extLst>
          </p:cNvPr>
          <p:cNvSpPr>
            <a:spLocks noGrp="1"/>
          </p:cNvSpPr>
          <p:nvPr>
            <p:ph type="dt" sz="half" idx="10"/>
          </p:nvPr>
        </p:nvSpPr>
        <p:spPr/>
        <p:txBody>
          <a:bodyPr/>
          <a:lstStyle/>
          <a:p>
            <a:fld id="{C80985C2-7713-424D-82FB-E7DFAEDB0AA9}" type="datetime1">
              <a:rPr lang="en-US" smtClean="0"/>
              <a:t>10/12/2026</a:t>
            </a:fld>
            <a:endParaRPr lang="en-US"/>
          </a:p>
        </p:txBody>
      </p:sp>
      <p:sp>
        <p:nvSpPr>
          <p:cNvPr id="5" name="Footer Placeholder 4">
            <a:extLst>
              <a:ext uri="{FF2B5EF4-FFF2-40B4-BE49-F238E27FC236}">
                <a16:creationId xmlns:a16="http://schemas.microsoft.com/office/drawing/2014/main" id="{7B6D43E7-A090-881E-D908-BB9CC53DDD4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E2DFBC9-B9F9-85A6-26A1-9D7E515D0331}"/>
              </a:ext>
            </a:extLst>
          </p:cNvPr>
          <p:cNvSpPr>
            <a:spLocks noGrp="1"/>
          </p:cNvSpPr>
          <p:nvPr>
            <p:ph type="sldNum" sz="quarter" idx="12"/>
          </p:nvPr>
        </p:nvSpPr>
        <p:spPr/>
        <p:txBody>
          <a:bodyPr/>
          <a:lstStyle/>
          <a:p>
            <a:fld id="{A94D5A7D-FFFE-410B-BEE5-702232F4B148}" type="slidenum">
              <a:rPr lang="en-US" smtClean="0"/>
              <a:t>‹#›</a:t>
            </a:fld>
            <a:endParaRPr lang="en-US"/>
          </a:p>
        </p:txBody>
      </p:sp>
    </p:spTree>
    <p:extLst>
      <p:ext uri="{BB962C8B-B14F-4D97-AF65-F5344CB8AC3E}">
        <p14:creationId xmlns:p14="http://schemas.microsoft.com/office/powerpoint/2010/main" val="36297560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8BB011-50E5-247E-0EB3-D47C59C4FF2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BA71371-A022-A3A5-E49C-D2CCEC4E252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28F92F8-B436-FF4B-567C-6CF9F3F68596}"/>
              </a:ext>
            </a:extLst>
          </p:cNvPr>
          <p:cNvSpPr>
            <a:spLocks noGrp="1"/>
          </p:cNvSpPr>
          <p:nvPr>
            <p:ph type="dt" sz="half" idx="10"/>
          </p:nvPr>
        </p:nvSpPr>
        <p:spPr/>
        <p:txBody>
          <a:bodyPr/>
          <a:lstStyle/>
          <a:p>
            <a:fld id="{821A6DC2-4F15-42CE-BF1C-FF84F6DE8A30}" type="datetime1">
              <a:rPr lang="en-US" smtClean="0"/>
              <a:t>10/12/2026</a:t>
            </a:fld>
            <a:endParaRPr lang="en-US"/>
          </a:p>
        </p:txBody>
      </p:sp>
      <p:sp>
        <p:nvSpPr>
          <p:cNvPr id="5" name="Footer Placeholder 4">
            <a:extLst>
              <a:ext uri="{FF2B5EF4-FFF2-40B4-BE49-F238E27FC236}">
                <a16:creationId xmlns:a16="http://schemas.microsoft.com/office/drawing/2014/main" id="{09C755B9-83BE-E117-954F-A47925F5BF5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7E45716-8D01-8E2F-8276-3A903E607C10}"/>
              </a:ext>
            </a:extLst>
          </p:cNvPr>
          <p:cNvSpPr>
            <a:spLocks noGrp="1"/>
          </p:cNvSpPr>
          <p:nvPr>
            <p:ph type="sldNum" sz="quarter" idx="12"/>
          </p:nvPr>
        </p:nvSpPr>
        <p:spPr/>
        <p:txBody>
          <a:bodyPr/>
          <a:lstStyle/>
          <a:p>
            <a:fld id="{A94D5A7D-FFFE-410B-BEE5-702232F4B148}" type="slidenum">
              <a:rPr lang="en-US" smtClean="0"/>
              <a:t>‹#›</a:t>
            </a:fld>
            <a:endParaRPr lang="en-US"/>
          </a:p>
        </p:txBody>
      </p:sp>
    </p:spTree>
    <p:extLst>
      <p:ext uri="{BB962C8B-B14F-4D97-AF65-F5344CB8AC3E}">
        <p14:creationId xmlns:p14="http://schemas.microsoft.com/office/powerpoint/2010/main" val="12651434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0264CF-1BBA-680C-4F96-017144A15A2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089E9BE-1B28-C587-A2C5-253ECF74E1D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33E3E68-CE19-CACB-1EDD-351F4F9C9466}"/>
              </a:ext>
            </a:extLst>
          </p:cNvPr>
          <p:cNvSpPr>
            <a:spLocks noGrp="1"/>
          </p:cNvSpPr>
          <p:nvPr>
            <p:ph type="dt" sz="half" idx="10"/>
          </p:nvPr>
        </p:nvSpPr>
        <p:spPr/>
        <p:txBody>
          <a:bodyPr/>
          <a:lstStyle/>
          <a:p>
            <a:fld id="{E8683A83-AC88-497A-BF8D-7C22C40CC228}" type="datetime1">
              <a:rPr lang="en-US" smtClean="0"/>
              <a:t>10/12/2026</a:t>
            </a:fld>
            <a:endParaRPr lang="en-US"/>
          </a:p>
        </p:txBody>
      </p:sp>
      <p:sp>
        <p:nvSpPr>
          <p:cNvPr id="5" name="Footer Placeholder 4">
            <a:extLst>
              <a:ext uri="{FF2B5EF4-FFF2-40B4-BE49-F238E27FC236}">
                <a16:creationId xmlns:a16="http://schemas.microsoft.com/office/drawing/2014/main" id="{5DE49855-AB14-5CF9-EE88-AB42D1DF4D8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7DE2C96-8A85-4C99-39A1-9B9DB31D7A55}"/>
              </a:ext>
            </a:extLst>
          </p:cNvPr>
          <p:cNvSpPr>
            <a:spLocks noGrp="1"/>
          </p:cNvSpPr>
          <p:nvPr>
            <p:ph type="sldNum" sz="quarter" idx="12"/>
          </p:nvPr>
        </p:nvSpPr>
        <p:spPr/>
        <p:txBody>
          <a:bodyPr/>
          <a:lstStyle/>
          <a:p>
            <a:fld id="{A94D5A7D-FFFE-410B-BEE5-702232F4B148}" type="slidenum">
              <a:rPr lang="en-US" smtClean="0"/>
              <a:t>‹#›</a:t>
            </a:fld>
            <a:endParaRPr lang="en-US"/>
          </a:p>
        </p:txBody>
      </p:sp>
    </p:spTree>
    <p:extLst>
      <p:ext uri="{BB962C8B-B14F-4D97-AF65-F5344CB8AC3E}">
        <p14:creationId xmlns:p14="http://schemas.microsoft.com/office/powerpoint/2010/main" val="12476507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E89EEC-003E-DFFB-2D04-A2E70FE13DC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7BFE0F4-58A0-D6D9-6AAC-CD97965C20C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77E4C68-9C36-2696-B323-CF0642D6DBE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49713B3-5A96-0F1A-CFE7-8563FD24B87E}"/>
              </a:ext>
            </a:extLst>
          </p:cNvPr>
          <p:cNvSpPr>
            <a:spLocks noGrp="1"/>
          </p:cNvSpPr>
          <p:nvPr>
            <p:ph type="dt" sz="half" idx="10"/>
          </p:nvPr>
        </p:nvSpPr>
        <p:spPr/>
        <p:txBody>
          <a:bodyPr/>
          <a:lstStyle/>
          <a:p>
            <a:fld id="{5CA1F437-8E22-4F5A-9739-BBDA1C5D4FFA}" type="datetime1">
              <a:rPr lang="en-US" smtClean="0"/>
              <a:t>10/12/2026</a:t>
            </a:fld>
            <a:endParaRPr lang="en-US"/>
          </a:p>
        </p:txBody>
      </p:sp>
      <p:sp>
        <p:nvSpPr>
          <p:cNvPr id="6" name="Footer Placeholder 5">
            <a:extLst>
              <a:ext uri="{FF2B5EF4-FFF2-40B4-BE49-F238E27FC236}">
                <a16:creationId xmlns:a16="http://schemas.microsoft.com/office/drawing/2014/main" id="{818D724B-C264-2548-CAFF-305FE7D37B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B193A13-EBDF-17F2-DF34-5BA3D79328AA}"/>
              </a:ext>
            </a:extLst>
          </p:cNvPr>
          <p:cNvSpPr>
            <a:spLocks noGrp="1"/>
          </p:cNvSpPr>
          <p:nvPr>
            <p:ph type="sldNum" sz="quarter" idx="12"/>
          </p:nvPr>
        </p:nvSpPr>
        <p:spPr/>
        <p:txBody>
          <a:bodyPr/>
          <a:lstStyle/>
          <a:p>
            <a:fld id="{A94D5A7D-FFFE-410B-BEE5-702232F4B148}" type="slidenum">
              <a:rPr lang="en-US" smtClean="0"/>
              <a:t>‹#›</a:t>
            </a:fld>
            <a:endParaRPr lang="en-US"/>
          </a:p>
        </p:txBody>
      </p:sp>
    </p:spTree>
    <p:extLst>
      <p:ext uri="{BB962C8B-B14F-4D97-AF65-F5344CB8AC3E}">
        <p14:creationId xmlns:p14="http://schemas.microsoft.com/office/powerpoint/2010/main" val="37630405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519F2D-6C68-B3F6-3BC7-2A9EE6BE2B4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32A2B36-9CB6-0E61-D14F-48AD642FCA8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E551B63-A4A2-BD66-BF76-72528E69BA7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3EF4911-72D8-7120-897F-434F05D8DA2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1354135-3D54-9447-778A-86081F0473D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7F52A4A-AE91-8A3A-8DE2-74205F39FDCF}"/>
              </a:ext>
            </a:extLst>
          </p:cNvPr>
          <p:cNvSpPr>
            <a:spLocks noGrp="1"/>
          </p:cNvSpPr>
          <p:nvPr>
            <p:ph type="dt" sz="half" idx="10"/>
          </p:nvPr>
        </p:nvSpPr>
        <p:spPr/>
        <p:txBody>
          <a:bodyPr/>
          <a:lstStyle/>
          <a:p>
            <a:fld id="{AA17D674-B7C8-41D9-B55D-0E568B0678A2}" type="datetime1">
              <a:rPr lang="en-US" smtClean="0"/>
              <a:t>10/12/2026</a:t>
            </a:fld>
            <a:endParaRPr lang="en-US"/>
          </a:p>
        </p:txBody>
      </p:sp>
      <p:sp>
        <p:nvSpPr>
          <p:cNvPr id="8" name="Footer Placeholder 7">
            <a:extLst>
              <a:ext uri="{FF2B5EF4-FFF2-40B4-BE49-F238E27FC236}">
                <a16:creationId xmlns:a16="http://schemas.microsoft.com/office/drawing/2014/main" id="{38FC667D-AA9E-21BF-66F2-755D86E708B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D8E628E-2723-30DA-D22D-BFF79CE056C7}"/>
              </a:ext>
            </a:extLst>
          </p:cNvPr>
          <p:cNvSpPr>
            <a:spLocks noGrp="1"/>
          </p:cNvSpPr>
          <p:nvPr>
            <p:ph type="sldNum" sz="quarter" idx="12"/>
          </p:nvPr>
        </p:nvSpPr>
        <p:spPr/>
        <p:txBody>
          <a:bodyPr/>
          <a:lstStyle/>
          <a:p>
            <a:fld id="{A94D5A7D-FFFE-410B-BEE5-702232F4B148}" type="slidenum">
              <a:rPr lang="en-US" smtClean="0"/>
              <a:t>‹#›</a:t>
            </a:fld>
            <a:endParaRPr lang="en-US"/>
          </a:p>
        </p:txBody>
      </p:sp>
    </p:spTree>
    <p:extLst>
      <p:ext uri="{BB962C8B-B14F-4D97-AF65-F5344CB8AC3E}">
        <p14:creationId xmlns:p14="http://schemas.microsoft.com/office/powerpoint/2010/main" val="10234943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F41984-7865-CBC1-7E39-27325050C70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D341811-B828-6912-5458-2BC9266D21E5}"/>
              </a:ext>
            </a:extLst>
          </p:cNvPr>
          <p:cNvSpPr>
            <a:spLocks noGrp="1"/>
          </p:cNvSpPr>
          <p:nvPr>
            <p:ph type="dt" sz="half" idx="10"/>
          </p:nvPr>
        </p:nvSpPr>
        <p:spPr/>
        <p:txBody>
          <a:bodyPr/>
          <a:lstStyle/>
          <a:p>
            <a:fld id="{DD375CDB-A30B-4F2A-AB02-706BBD8610AA}" type="datetime1">
              <a:rPr lang="en-US" smtClean="0"/>
              <a:t>10/12/2026</a:t>
            </a:fld>
            <a:endParaRPr lang="en-US"/>
          </a:p>
        </p:txBody>
      </p:sp>
      <p:sp>
        <p:nvSpPr>
          <p:cNvPr id="4" name="Footer Placeholder 3">
            <a:extLst>
              <a:ext uri="{FF2B5EF4-FFF2-40B4-BE49-F238E27FC236}">
                <a16:creationId xmlns:a16="http://schemas.microsoft.com/office/drawing/2014/main" id="{DA1DF831-0A64-24F5-806E-B3EBA559140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CEFD212-56D6-B7F8-FC27-BC4BF7386DD8}"/>
              </a:ext>
            </a:extLst>
          </p:cNvPr>
          <p:cNvSpPr>
            <a:spLocks noGrp="1"/>
          </p:cNvSpPr>
          <p:nvPr>
            <p:ph type="sldNum" sz="quarter" idx="12"/>
          </p:nvPr>
        </p:nvSpPr>
        <p:spPr/>
        <p:txBody>
          <a:bodyPr/>
          <a:lstStyle/>
          <a:p>
            <a:fld id="{A94D5A7D-FFFE-410B-BEE5-702232F4B148}" type="slidenum">
              <a:rPr lang="en-US" smtClean="0"/>
              <a:t>‹#›</a:t>
            </a:fld>
            <a:endParaRPr lang="en-US"/>
          </a:p>
        </p:txBody>
      </p:sp>
    </p:spTree>
    <p:extLst>
      <p:ext uri="{BB962C8B-B14F-4D97-AF65-F5344CB8AC3E}">
        <p14:creationId xmlns:p14="http://schemas.microsoft.com/office/powerpoint/2010/main" val="225507156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5903B13-E121-53F2-65F9-41E383C574E5}"/>
              </a:ext>
            </a:extLst>
          </p:cNvPr>
          <p:cNvSpPr>
            <a:spLocks noGrp="1"/>
          </p:cNvSpPr>
          <p:nvPr>
            <p:ph type="dt" sz="half" idx="10"/>
          </p:nvPr>
        </p:nvSpPr>
        <p:spPr/>
        <p:txBody>
          <a:bodyPr/>
          <a:lstStyle/>
          <a:p>
            <a:fld id="{77B33C18-E788-408F-B5CB-97F9AE975B19}" type="datetime1">
              <a:rPr lang="en-US" smtClean="0"/>
              <a:t>10/12/2026</a:t>
            </a:fld>
            <a:endParaRPr lang="en-US"/>
          </a:p>
        </p:txBody>
      </p:sp>
      <p:sp>
        <p:nvSpPr>
          <p:cNvPr id="3" name="Footer Placeholder 2">
            <a:extLst>
              <a:ext uri="{FF2B5EF4-FFF2-40B4-BE49-F238E27FC236}">
                <a16:creationId xmlns:a16="http://schemas.microsoft.com/office/drawing/2014/main" id="{D2814793-9D7D-32F8-795A-31644DBAB34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D76B231-FE15-2561-B700-2506AC71310D}"/>
              </a:ext>
            </a:extLst>
          </p:cNvPr>
          <p:cNvSpPr>
            <a:spLocks noGrp="1"/>
          </p:cNvSpPr>
          <p:nvPr>
            <p:ph type="sldNum" sz="quarter" idx="12"/>
          </p:nvPr>
        </p:nvSpPr>
        <p:spPr/>
        <p:txBody>
          <a:bodyPr/>
          <a:lstStyle/>
          <a:p>
            <a:fld id="{A94D5A7D-FFFE-410B-BEE5-702232F4B148}" type="slidenum">
              <a:rPr lang="en-US" smtClean="0"/>
              <a:t>‹#›</a:t>
            </a:fld>
            <a:endParaRPr lang="en-US"/>
          </a:p>
        </p:txBody>
      </p:sp>
    </p:spTree>
    <p:extLst>
      <p:ext uri="{BB962C8B-B14F-4D97-AF65-F5344CB8AC3E}">
        <p14:creationId xmlns:p14="http://schemas.microsoft.com/office/powerpoint/2010/main" val="16502116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CB5398-EEBA-42F4-3948-4DF36A153ED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2E000E0-12D7-545A-0B4A-64A8B51A9F1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9585510-3798-210C-EC55-29C449719B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CE698E8-2EE7-873D-A608-9A260F5DDDE7}"/>
              </a:ext>
            </a:extLst>
          </p:cNvPr>
          <p:cNvSpPr>
            <a:spLocks noGrp="1"/>
          </p:cNvSpPr>
          <p:nvPr>
            <p:ph type="dt" sz="half" idx="10"/>
          </p:nvPr>
        </p:nvSpPr>
        <p:spPr/>
        <p:txBody>
          <a:bodyPr/>
          <a:lstStyle/>
          <a:p>
            <a:fld id="{FD8B9191-9233-4046-9A4C-2274BFA41B34}" type="datetime1">
              <a:rPr lang="en-US" smtClean="0"/>
              <a:t>10/12/2026</a:t>
            </a:fld>
            <a:endParaRPr lang="en-US"/>
          </a:p>
        </p:txBody>
      </p:sp>
      <p:sp>
        <p:nvSpPr>
          <p:cNvPr id="6" name="Footer Placeholder 5">
            <a:extLst>
              <a:ext uri="{FF2B5EF4-FFF2-40B4-BE49-F238E27FC236}">
                <a16:creationId xmlns:a16="http://schemas.microsoft.com/office/drawing/2014/main" id="{F8D5F347-CF7A-10E6-8DC6-FA1E5DB6DB3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85E452D-F82A-718F-94C2-C889F622E545}"/>
              </a:ext>
            </a:extLst>
          </p:cNvPr>
          <p:cNvSpPr>
            <a:spLocks noGrp="1"/>
          </p:cNvSpPr>
          <p:nvPr>
            <p:ph type="sldNum" sz="quarter" idx="12"/>
          </p:nvPr>
        </p:nvSpPr>
        <p:spPr/>
        <p:txBody>
          <a:bodyPr/>
          <a:lstStyle/>
          <a:p>
            <a:fld id="{A94D5A7D-FFFE-410B-BEE5-702232F4B148}" type="slidenum">
              <a:rPr lang="en-US" smtClean="0"/>
              <a:t>‹#›</a:t>
            </a:fld>
            <a:endParaRPr lang="en-US"/>
          </a:p>
        </p:txBody>
      </p:sp>
    </p:spTree>
    <p:extLst>
      <p:ext uri="{BB962C8B-B14F-4D97-AF65-F5344CB8AC3E}">
        <p14:creationId xmlns:p14="http://schemas.microsoft.com/office/powerpoint/2010/main" val="54965785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E1DDD-DB8D-6429-4235-465780A7B8B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042B9E5-6756-3695-C94E-93A464783ED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A170C60-CA85-5E67-14F6-3176093E55F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3325D70-D5F0-5123-66A9-63D9B82E929A}"/>
              </a:ext>
            </a:extLst>
          </p:cNvPr>
          <p:cNvSpPr>
            <a:spLocks noGrp="1"/>
          </p:cNvSpPr>
          <p:nvPr>
            <p:ph type="dt" sz="half" idx="10"/>
          </p:nvPr>
        </p:nvSpPr>
        <p:spPr/>
        <p:txBody>
          <a:bodyPr/>
          <a:lstStyle/>
          <a:p>
            <a:fld id="{545E8BDF-AAA8-49E0-A8DC-A7969E48AD83}" type="datetime1">
              <a:rPr lang="en-US" smtClean="0"/>
              <a:t>10/12/2026</a:t>
            </a:fld>
            <a:endParaRPr lang="en-US"/>
          </a:p>
        </p:txBody>
      </p:sp>
      <p:sp>
        <p:nvSpPr>
          <p:cNvPr id="6" name="Footer Placeholder 5">
            <a:extLst>
              <a:ext uri="{FF2B5EF4-FFF2-40B4-BE49-F238E27FC236}">
                <a16:creationId xmlns:a16="http://schemas.microsoft.com/office/drawing/2014/main" id="{E977B62A-8600-7CE9-095E-82CDE4E1767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558F328-EF42-0E10-9C29-12A53381D4AB}"/>
              </a:ext>
            </a:extLst>
          </p:cNvPr>
          <p:cNvSpPr>
            <a:spLocks noGrp="1"/>
          </p:cNvSpPr>
          <p:nvPr>
            <p:ph type="sldNum" sz="quarter" idx="12"/>
          </p:nvPr>
        </p:nvSpPr>
        <p:spPr/>
        <p:txBody>
          <a:bodyPr/>
          <a:lstStyle/>
          <a:p>
            <a:fld id="{A94D5A7D-FFFE-410B-BEE5-702232F4B148}" type="slidenum">
              <a:rPr lang="en-US" smtClean="0"/>
              <a:t>‹#›</a:t>
            </a:fld>
            <a:endParaRPr lang="en-US"/>
          </a:p>
        </p:txBody>
      </p:sp>
    </p:spTree>
    <p:extLst>
      <p:ext uri="{BB962C8B-B14F-4D97-AF65-F5344CB8AC3E}">
        <p14:creationId xmlns:p14="http://schemas.microsoft.com/office/powerpoint/2010/main" val="5476407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424705-3181-4743-BF72-E5B55E6278E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8D9669D-6765-7CD2-C040-D4C5E44BAB3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8E5E7B0-5065-8FAA-2D02-01DC4905B366}"/>
              </a:ext>
            </a:extLst>
          </p:cNvPr>
          <p:cNvSpPr>
            <a:spLocks noGrp="1"/>
          </p:cNvSpPr>
          <p:nvPr>
            <p:ph type="dt" sz="half" idx="10"/>
          </p:nvPr>
        </p:nvSpPr>
        <p:spPr/>
        <p:txBody>
          <a:bodyPr/>
          <a:lstStyle/>
          <a:p>
            <a:fld id="{6433387F-703D-443F-A8D9-3CA1802978D4}" type="datetime1">
              <a:rPr lang="en-US" smtClean="0"/>
              <a:t>10/12/2026</a:t>
            </a:fld>
            <a:endParaRPr lang="en-US"/>
          </a:p>
        </p:txBody>
      </p:sp>
      <p:sp>
        <p:nvSpPr>
          <p:cNvPr id="5" name="Footer Placeholder 4">
            <a:extLst>
              <a:ext uri="{FF2B5EF4-FFF2-40B4-BE49-F238E27FC236}">
                <a16:creationId xmlns:a16="http://schemas.microsoft.com/office/drawing/2014/main" id="{CA487F4E-481E-5CA4-5AC0-EF15EBAF8DC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305C81A-1EC7-F85E-A5DB-0F7CA62EC06F}"/>
              </a:ext>
            </a:extLst>
          </p:cNvPr>
          <p:cNvSpPr>
            <a:spLocks noGrp="1"/>
          </p:cNvSpPr>
          <p:nvPr>
            <p:ph type="sldNum" sz="quarter" idx="12"/>
          </p:nvPr>
        </p:nvSpPr>
        <p:spPr/>
        <p:txBody>
          <a:bodyPr/>
          <a:lstStyle/>
          <a:p>
            <a:fld id="{A94D5A7D-FFFE-410B-BEE5-702232F4B148}" type="slidenum">
              <a:rPr lang="en-US" smtClean="0"/>
              <a:t>‹#›</a:t>
            </a:fld>
            <a:endParaRPr lang="en-US"/>
          </a:p>
        </p:txBody>
      </p:sp>
    </p:spTree>
    <p:extLst>
      <p:ext uri="{BB962C8B-B14F-4D97-AF65-F5344CB8AC3E}">
        <p14:creationId xmlns:p14="http://schemas.microsoft.com/office/powerpoint/2010/main" val="130615342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0F8F565-D4D2-A972-147D-1A41777B264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8813695-1D6C-4A4F-7F94-13466638117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76AEB8A-EA17-E1E1-8CD3-B7AF8E3F2803}"/>
              </a:ext>
            </a:extLst>
          </p:cNvPr>
          <p:cNvSpPr>
            <a:spLocks noGrp="1"/>
          </p:cNvSpPr>
          <p:nvPr>
            <p:ph type="dt" sz="half" idx="10"/>
          </p:nvPr>
        </p:nvSpPr>
        <p:spPr/>
        <p:txBody>
          <a:bodyPr/>
          <a:lstStyle/>
          <a:p>
            <a:fld id="{C2665287-6782-4FE5-A88D-7C8BF719A5DA}" type="datetime1">
              <a:rPr lang="en-US" smtClean="0"/>
              <a:t>10/12/2026</a:t>
            </a:fld>
            <a:endParaRPr lang="en-US"/>
          </a:p>
        </p:txBody>
      </p:sp>
      <p:sp>
        <p:nvSpPr>
          <p:cNvPr id="5" name="Footer Placeholder 4">
            <a:extLst>
              <a:ext uri="{FF2B5EF4-FFF2-40B4-BE49-F238E27FC236}">
                <a16:creationId xmlns:a16="http://schemas.microsoft.com/office/drawing/2014/main" id="{AB6AF905-A88D-ED4C-DD07-098840D4AB1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D1A03B8-DD10-B6B6-6B59-3EB669F3776F}"/>
              </a:ext>
            </a:extLst>
          </p:cNvPr>
          <p:cNvSpPr>
            <a:spLocks noGrp="1"/>
          </p:cNvSpPr>
          <p:nvPr>
            <p:ph type="sldNum" sz="quarter" idx="12"/>
          </p:nvPr>
        </p:nvSpPr>
        <p:spPr/>
        <p:txBody>
          <a:bodyPr/>
          <a:lstStyle/>
          <a:p>
            <a:fld id="{A94D5A7D-FFFE-410B-BEE5-702232F4B148}" type="slidenum">
              <a:rPr lang="en-US" smtClean="0"/>
              <a:t>‹#›</a:t>
            </a:fld>
            <a:endParaRPr lang="en-US"/>
          </a:p>
        </p:txBody>
      </p:sp>
    </p:spTree>
    <p:extLst>
      <p:ext uri="{BB962C8B-B14F-4D97-AF65-F5344CB8AC3E}">
        <p14:creationId xmlns:p14="http://schemas.microsoft.com/office/powerpoint/2010/main" val="33712646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B7B289-BD5E-5EED-C530-FE49EC1FB3B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0E5310A-CDE1-6296-A6C7-FAD4EBB46E1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1630977-A77A-05DC-ACE8-6F1D91538C5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D66F358-8AFD-4678-8E26-46F502C6B78F}" type="datetime1">
              <a:rPr lang="en-US" smtClean="0"/>
              <a:t>10/12/2026</a:t>
            </a:fld>
            <a:endParaRPr lang="en-US"/>
          </a:p>
        </p:txBody>
      </p:sp>
      <p:sp>
        <p:nvSpPr>
          <p:cNvPr id="5" name="Footer Placeholder 4">
            <a:extLst>
              <a:ext uri="{FF2B5EF4-FFF2-40B4-BE49-F238E27FC236}">
                <a16:creationId xmlns:a16="http://schemas.microsoft.com/office/drawing/2014/main" id="{16EC77BE-A1DA-9A34-23FB-D1B3BF2A8C8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7BEA4270-8225-31C5-8BCA-531C6C5C8B1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9467764-5149-49EB-A53E-E807869452CC}" type="slidenum">
              <a:rPr lang="en-US" smtClean="0"/>
              <a:t>‹#›</a:t>
            </a:fld>
            <a:endParaRPr lang="en-US"/>
          </a:p>
        </p:txBody>
      </p:sp>
    </p:spTree>
    <p:extLst>
      <p:ext uri="{BB962C8B-B14F-4D97-AF65-F5344CB8AC3E}">
        <p14:creationId xmlns:p14="http://schemas.microsoft.com/office/powerpoint/2010/main" val="20421592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BBC2B57-F2EC-C92D-BAFA-C36FE7F31CA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40AE8E8-3549-4143-3C3F-38529FA5532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162DEB0-3161-B686-27DF-345950BFF04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8E4F95-67BC-4D80-B769-144FF9C77887}" type="datetime1">
              <a:rPr lang="en-US" smtClean="0"/>
              <a:t>10/12/2026</a:t>
            </a:fld>
            <a:endParaRPr lang="en-US"/>
          </a:p>
        </p:txBody>
      </p:sp>
      <p:sp>
        <p:nvSpPr>
          <p:cNvPr id="5" name="Footer Placeholder 4">
            <a:extLst>
              <a:ext uri="{FF2B5EF4-FFF2-40B4-BE49-F238E27FC236}">
                <a16:creationId xmlns:a16="http://schemas.microsoft.com/office/drawing/2014/main" id="{B7B5E12D-E358-B346-0620-4D8545C52B8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EB1C4BA-D22A-5462-8F71-6F616DC8FA2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94D5A7D-FFFE-410B-BEE5-702232F4B148}" type="slidenum">
              <a:rPr lang="en-US" smtClean="0"/>
              <a:t>‹#›</a:t>
            </a:fld>
            <a:endParaRPr lang="en-US"/>
          </a:p>
        </p:txBody>
      </p:sp>
    </p:spTree>
    <p:extLst>
      <p:ext uri="{BB962C8B-B14F-4D97-AF65-F5344CB8AC3E}">
        <p14:creationId xmlns:p14="http://schemas.microsoft.com/office/powerpoint/2010/main" val="185923485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cs.uw.edu/332"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151.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610.png"/><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4.png"/><Relationship Id="rId7" Type="http://schemas.openxmlformats.org/officeDocument/2006/relationships/image" Target="../media/image18.png"/><Relationship Id="rId2" Type="http://schemas.openxmlformats.org/officeDocument/2006/relationships/image" Target="../media/image3.png"/><Relationship Id="rId1" Type="http://schemas.openxmlformats.org/officeDocument/2006/relationships/slideLayout" Target="../slideLayouts/slideLayout17.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150.png"/></Relationships>
</file>

<file path=ppt/slides/_rels/slide8.xml.rels><?xml version="1.0" encoding="UTF-8" standalone="yes"?>
<Relationships xmlns="http://schemas.openxmlformats.org/package/2006/relationships"><Relationship Id="rId8" Type="http://schemas.openxmlformats.org/officeDocument/2006/relationships/image" Target="../media/image910.png"/><Relationship Id="rId13" Type="http://schemas.openxmlformats.org/officeDocument/2006/relationships/image" Target="../media/image17.png"/><Relationship Id="rId3" Type="http://schemas.openxmlformats.org/officeDocument/2006/relationships/image" Target="../media/image10.png"/><Relationship Id="rId7" Type="http://schemas.openxmlformats.org/officeDocument/2006/relationships/image" Target="../media/image810.png"/><Relationship Id="rId12"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Layout" Target="../slideLayouts/slideLayout13.xml"/><Relationship Id="rId6" Type="http://schemas.openxmlformats.org/officeDocument/2006/relationships/image" Target="../media/image710.png"/><Relationship Id="rId11" Type="http://schemas.openxmlformats.org/officeDocument/2006/relationships/image" Target="../media/image12.png"/><Relationship Id="rId5" Type="http://schemas.openxmlformats.org/officeDocument/2006/relationships/image" Target="../media/image611.png"/><Relationship Id="rId15" Type="http://schemas.openxmlformats.org/officeDocument/2006/relationships/image" Target="../media/image15.png"/><Relationship Id="rId10" Type="http://schemas.openxmlformats.org/officeDocument/2006/relationships/image" Target="../media/image11.png"/><Relationship Id="rId4" Type="http://schemas.openxmlformats.org/officeDocument/2006/relationships/image" Target="../media/image510.png"/><Relationship Id="rId9" Type="http://schemas.openxmlformats.org/officeDocument/2006/relationships/image" Target="../media/image1010.png"/><Relationship Id="rId14" Type="http://schemas.openxmlformats.org/officeDocument/2006/relationships/image" Target="../media/image1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customXml" Target="../ink/ink1.xml"/><Relationship Id="rId3" Type="http://schemas.openxmlformats.org/officeDocument/2006/relationships/image" Target="../media/image20.png"/><Relationship Id="rId7" Type="http://schemas.openxmlformats.org/officeDocument/2006/relationships/image" Target="../media/image24.png"/><Relationship Id="rId12" Type="http://schemas.openxmlformats.org/officeDocument/2006/relationships/image" Target="../media/image29.png"/><Relationship Id="rId2" Type="http://schemas.openxmlformats.org/officeDocument/2006/relationships/image" Target="../media/image16.png"/><Relationship Id="rId16" Type="http://schemas.openxmlformats.org/officeDocument/2006/relationships/image" Target="../media/image31.png"/><Relationship Id="rId1" Type="http://schemas.openxmlformats.org/officeDocument/2006/relationships/slideLayout" Target="../slideLayouts/slideLayout13.xml"/><Relationship Id="rId6" Type="http://schemas.openxmlformats.org/officeDocument/2006/relationships/image" Target="../media/image23.png"/><Relationship Id="rId11" Type="http://schemas.openxmlformats.org/officeDocument/2006/relationships/image" Target="../media/image28.png"/><Relationship Id="rId5" Type="http://schemas.openxmlformats.org/officeDocument/2006/relationships/image" Target="../media/image22.png"/><Relationship Id="rId15" Type="http://schemas.openxmlformats.org/officeDocument/2006/relationships/image" Target="../media/image19.pn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26.png"/><Relationship Id="rId14" Type="http://schemas.openxmlformats.org/officeDocument/2006/relationships/image" Target="../media/image3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8" Type="http://schemas.openxmlformats.org/officeDocument/2006/relationships/image" Target="../media/image37.png"/><Relationship Id="rId13" Type="http://schemas.openxmlformats.org/officeDocument/2006/relationships/image" Target="../media/image42.png"/><Relationship Id="rId18" Type="http://schemas.openxmlformats.org/officeDocument/2006/relationships/image" Target="../media/image47.png"/><Relationship Id="rId26" Type="http://schemas.openxmlformats.org/officeDocument/2006/relationships/image" Target="../media/image55.png"/><Relationship Id="rId3" Type="http://schemas.openxmlformats.org/officeDocument/2006/relationships/image" Target="../media/image320.png"/><Relationship Id="rId21" Type="http://schemas.openxmlformats.org/officeDocument/2006/relationships/image" Target="../media/image50.png"/><Relationship Id="rId7" Type="http://schemas.openxmlformats.org/officeDocument/2006/relationships/image" Target="../media/image36.png"/><Relationship Id="rId12" Type="http://schemas.openxmlformats.org/officeDocument/2006/relationships/image" Target="../media/image41.png"/><Relationship Id="rId17" Type="http://schemas.openxmlformats.org/officeDocument/2006/relationships/image" Target="../media/image46.png"/><Relationship Id="rId25" Type="http://schemas.openxmlformats.org/officeDocument/2006/relationships/image" Target="../media/image54.png"/><Relationship Id="rId2" Type="http://schemas.openxmlformats.org/officeDocument/2006/relationships/image" Target="../media/image32.png"/><Relationship Id="rId16" Type="http://schemas.openxmlformats.org/officeDocument/2006/relationships/image" Target="../media/image45.png"/><Relationship Id="rId20" Type="http://schemas.openxmlformats.org/officeDocument/2006/relationships/image" Target="../media/image49.png"/><Relationship Id="rId29" Type="http://schemas.openxmlformats.org/officeDocument/2006/relationships/image" Target="../media/image57.png"/><Relationship Id="rId1" Type="http://schemas.openxmlformats.org/officeDocument/2006/relationships/slideLayout" Target="../slideLayouts/slideLayout17.xml"/><Relationship Id="rId6" Type="http://schemas.openxmlformats.org/officeDocument/2006/relationships/image" Target="../media/image35.png"/><Relationship Id="rId11" Type="http://schemas.openxmlformats.org/officeDocument/2006/relationships/image" Target="../media/image40.png"/><Relationship Id="rId24" Type="http://schemas.openxmlformats.org/officeDocument/2006/relationships/image" Target="../media/image53.png"/><Relationship Id="rId5" Type="http://schemas.openxmlformats.org/officeDocument/2006/relationships/image" Target="../media/image34.png"/><Relationship Id="rId15" Type="http://schemas.openxmlformats.org/officeDocument/2006/relationships/image" Target="../media/image44.png"/><Relationship Id="rId23" Type="http://schemas.openxmlformats.org/officeDocument/2006/relationships/image" Target="../media/image52.png"/><Relationship Id="rId28" Type="http://schemas.openxmlformats.org/officeDocument/2006/relationships/image" Target="../media/image261.png"/><Relationship Id="rId10" Type="http://schemas.openxmlformats.org/officeDocument/2006/relationships/image" Target="../media/image39.png"/><Relationship Id="rId19" Type="http://schemas.openxmlformats.org/officeDocument/2006/relationships/image" Target="../media/image48.png"/><Relationship Id="rId4" Type="http://schemas.openxmlformats.org/officeDocument/2006/relationships/image" Target="../media/image33.png"/><Relationship Id="rId9" Type="http://schemas.openxmlformats.org/officeDocument/2006/relationships/image" Target="../media/image38.png"/><Relationship Id="rId14" Type="http://schemas.openxmlformats.org/officeDocument/2006/relationships/image" Target="../media/image43.png"/><Relationship Id="rId22" Type="http://schemas.openxmlformats.org/officeDocument/2006/relationships/image" Target="../media/image51.png"/><Relationship Id="rId27" Type="http://schemas.openxmlformats.org/officeDocument/2006/relationships/image" Target="../media/image56.png"/><Relationship Id="rId30" Type="http://schemas.openxmlformats.org/officeDocument/2006/relationships/image" Target="../media/image58.png"/></Relationships>
</file>

<file path=ppt/slides/_rels/slide13.xml.rels><?xml version="1.0" encoding="UTF-8" standalone="yes"?>
<Relationships xmlns="http://schemas.openxmlformats.org/package/2006/relationships"><Relationship Id="rId3" Type="http://schemas.openxmlformats.org/officeDocument/2006/relationships/hyperlink" Target="https://cs.uw.edu/332/files/math_identities_quick_reference.pdf" TargetMode="External"/><Relationship Id="rId2" Type="http://schemas.openxmlformats.org/officeDocument/2006/relationships/image" Target="../media/image59.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image" Target="../media/image310.pn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image" Target="../media/image410.pn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image" Target="../media/image390.pn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8" Type="http://schemas.openxmlformats.org/officeDocument/2006/relationships/image" Target="../media/image66.png"/><Relationship Id="rId13" Type="http://schemas.openxmlformats.org/officeDocument/2006/relationships/image" Target="../media/image71.png"/><Relationship Id="rId18" Type="http://schemas.openxmlformats.org/officeDocument/2006/relationships/image" Target="../media/image76.png"/><Relationship Id="rId26" Type="http://schemas.openxmlformats.org/officeDocument/2006/relationships/image" Target="../media/image84.png"/><Relationship Id="rId3" Type="http://schemas.openxmlformats.org/officeDocument/2006/relationships/image" Target="../media/image61.png"/><Relationship Id="rId21" Type="http://schemas.openxmlformats.org/officeDocument/2006/relationships/image" Target="../media/image79.png"/><Relationship Id="rId7" Type="http://schemas.openxmlformats.org/officeDocument/2006/relationships/image" Target="../media/image65.png"/><Relationship Id="rId12" Type="http://schemas.openxmlformats.org/officeDocument/2006/relationships/image" Target="../media/image70.png"/><Relationship Id="rId17" Type="http://schemas.openxmlformats.org/officeDocument/2006/relationships/image" Target="../media/image75.png"/><Relationship Id="rId25" Type="http://schemas.openxmlformats.org/officeDocument/2006/relationships/image" Target="../media/image83.png"/><Relationship Id="rId2" Type="http://schemas.openxmlformats.org/officeDocument/2006/relationships/image" Target="../media/image60.png"/><Relationship Id="rId16" Type="http://schemas.openxmlformats.org/officeDocument/2006/relationships/image" Target="../media/image74.png"/><Relationship Id="rId20" Type="http://schemas.openxmlformats.org/officeDocument/2006/relationships/image" Target="../media/image78.png"/><Relationship Id="rId29" Type="http://schemas.openxmlformats.org/officeDocument/2006/relationships/image" Target="../media/image87.png"/><Relationship Id="rId1" Type="http://schemas.openxmlformats.org/officeDocument/2006/relationships/slideLayout" Target="../slideLayouts/slideLayout17.xml"/><Relationship Id="rId6" Type="http://schemas.openxmlformats.org/officeDocument/2006/relationships/image" Target="../media/image64.png"/><Relationship Id="rId11" Type="http://schemas.openxmlformats.org/officeDocument/2006/relationships/image" Target="../media/image69.png"/><Relationship Id="rId24" Type="http://schemas.openxmlformats.org/officeDocument/2006/relationships/image" Target="../media/image82.png"/><Relationship Id="rId5" Type="http://schemas.openxmlformats.org/officeDocument/2006/relationships/image" Target="../media/image63.png"/><Relationship Id="rId15" Type="http://schemas.openxmlformats.org/officeDocument/2006/relationships/image" Target="../media/image73.png"/><Relationship Id="rId23" Type="http://schemas.openxmlformats.org/officeDocument/2006/relationships/image" Target="../media/image81.png"/><Relationship Id="rId28" Type="http://schemas.openxmlformats.org/officeDocument/2006/relationships/image" Target="../media/image86.png"/><Relationship Id="rId10" Type="http://schemas.openxmlformats.org/officeDocument/2006/relationships/image" Target="../media/image68.png"/><Relationship Id="rId19" Type="http://schemas.openxmlformats.org/officeDocument/2006/relationships/image" Target="../media/image77.png"/><Relationship Id="rId31" Type="http://schemas.openxmlformats.org/officeDocument/2006/relationships/image" Target="../media/image89.png"/><Relationship Id="rId4" Type="http://schemas.openxmlformats.org/officeDocument/2006/relationships/image" Target="../media/image62.png"/><Relationship Id="rId9" Type="http://schemas.openxmlformats.org/officeDocument/2006/relationships/image" Target="../media/image67.png"/><Relationship Id="rId14" Type="http://schemas.openxmlformats.org/officeDocument/2006/relationships/image" Target="../media/image72.png"/><Relationship Id="rId22" Type="http://schemas.openxmlformats.org/officeDocument/2006/relationships/image" Target="../media/image80.png"/><Relationship Id="rId27" Type="http://schemas.openxmlformats.org/officeDocument/2006/relationships/image" Target="../media/image85.png"/><Relationship Id="rId30" Type="http://schemas.openxmlformats.org/officeDocument/2006/relationships/image" Target="../media/image88.png"/></Relationships>
</file>

<file path=ppt/slides/_rels/slide18.xml.rels><?xml version="1.0" encoding="UTF-8" standalone="yes"?>
<Relationships xmlns="http://schemas.openxmlformats.org/package/2006/relationships"><Relationship Id="rId8" Type="http://schemas.openxmlformats.org/officeDocument/2006/relationships/image" Target="../media/image95.png"/><Relationship Id="rId13" Type="http://schemas.openxmlformats.org/officeDocument/2006/relationships/image" Target="../media/image100.png"/><Relationship Id="rId18" Type="http://schemas.openxmlformats.org/officeDocument/2006/relationships/image" Target="../media/image105.png"/><Relationship Id="rId26" Type="http://schemas.openxmlformats.org/officeDocument/2006/relationships/image" Target="../media/image113.png"/><Relationship Id="rId3" Type="http://schemas.openxmlformats.org/officeDocument/2006/relationships/image" Target="../media/image900.png"/><Relationship Id="rId21" Type="http://schemas.openxmlformats.org/officeDocument/2006/relationships/image" Target="../media/image108.png"/><Relationship Id="rId7" Type="http://schemas.openxmlformats.org/officeDocument/2006/relationships/image" Target="../media/image94.png"/><Relationship Id="rId12" Type="http://schemas.openxmlformats.org/officeDocument/2006/relationships/image" Target="../media/image99.png"/><Relationship Id="rId17" Type="http://schemas.openxmlformats.org/officeDocument/2006/relationships/image" Target="../media/image104.png"/><Relationship Id="rId25" Type="http://schemas.openxmlformats.org/officeDocument/2006/relationships/image" Target="../media/image112.png"/><Relationship Id="rId2" Type="http://schemas.openxmlformats.org/officeDocument/2006/relationships/image" Target="../media/image90.png"/><Relationship Id="rId16" Type="http://schemas.openxmlformats.org/officeDocument/2006/relationships/image" Target="../media/image103.png"/><Relationship Id="rId20" Type="http://schemas.openxmlformats.org/officeDocument/2006/relationships/image" Target="../media/image107.png"/><Relationship Id="rId29" Type="http://schemas.openxmlformats.org/officeDocument/2006/relationships/image" Target="../media/image116.png"/><Relationship Id="rId1" Type="http://schemas.openxmlformats.org/officeDocument/2006/relationships/slideLayout" Target="../slideLayouts/slideLayout17.xml"/><Relationship Id="rId6" Type="http://schemas.openxmlformats.org/officeDocument/2006/relationships/image" Target="../media/image93.png"/><Relationship Id="rId11" Type="http://schemas.openxmlformats.org/officeDocument/2006/relationships/image" Target="../media/image98.png"/><Relationship Id="rId24" Type="http://schemas.openxmlformats.org/officeDocument/2006/relationships/image" Target="../media/image111.png"/><Relationship Id="rId5" Type="http://schemas.openxmlformats.org/officeDocument/2006/relationships/image" Target="../media/image92.png"/><Relationship Id="rId15" Type="http://schemas.openxmlformats.org/officeDocument/2006/relationships/image" Target="../media/image102.png"/><Relationship Id="rId23" Type="http://schemas.openxmlformats.org/officeDocument/2006/relationships/image" Target="../media/image110.png"/><Relationship Id="rId28" Type="http://schemas.openxmlformats.org/officeDocument/2006/relationships/image" Target="../media/image115.png"/><Relationship Id="rId10" Type="http://schemas.openxmlformats.org/officeDocument/2006/relationships/image" Target="../media/image97.png"/><Relationship Id="rId19" Type="http://schemas.openxmlformats.org/officeDocument/2006/relationships/image" Target="../media/image106.png"/><Relationship Id="rId4" Type="http://schemas.openxmlformats.org/officeDocument/2006/relationships/image" Target="../media/image91.png"/><Relationship Id="rId9" Type="http://schemas.openxmlformats.org/officeDocument/2006/relationships/image" Target="../media/image96.png"/><Relationship Id="rId14" Type="http://schemas.openxmlformats.org/officeDocument/2006/relationships/image" Target="../media/image101.png"/><Relationship Id="rId22" Type="http://schemas.openxmlformats.org/officeDocument/2006/relationships/image" Target="../media/image109.png"/><Relationship Id="rId27" Type="http://schemas.openxmlformats.org/officeDocument/2006/relationships/image" Target="../media/image114.png"/><Relationship Id="rId30" Type="http://schemas.openxmlformats.org/officeDocument/2006/relationships/image" Target="../media/image117.png"/></Relationships>
</file>

<file path=ppt/slides/_rels/slide19.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image" Target="../media/image118.png"/><Relationship Id="rId1" Type="http://schemas.openxmlformats.org/officeDocument/2006/relationships/slideLayout" Target="../slideLayouts/slideLayout13.xml"/><Relationship Id="rId5" Type="http://schemas.openxmlformats.org/officeDocument/2006/relationships/image" Target="../media/image120.png"/><Relationship Id="rId4" Type="http://schemas.openxmlformats.org/officeDocument/2006/relationships/hyperlink" Target="https://cs.uw.edu/332/files/math_identities_quick_reference.pdf" TargetMode="External"/></Relationships>
</file>

<file path=ppt/slides/_rels/slide20.xml.rels><?xml version="1.0" encoding="UTF-8" standalone="yes"?>
<Relationships xmlns="http://schemas.openxmlformats.org/package/2006/relationships"><Relationship Id="rId8" Type="http://schemas.openxmlformats.org/officeDocument/2006/relationships/image" Target="../media/image125.png"/><Relationship Id="rId13" Type="http://schemas.openxmlformats.org/officeDocument/2006/relationships/image" Target="../media/image130.png"/><Relationship Id="rId18" Type="http://schemas.openxmlformats.org/officeDocument/2006/relationships/image" Target="../media/image135.png"/><Relationship Id="rId26" Type="http://schemas.openxmlformats.org/officeDocument/2006/relationships/image" Target="../media/image143.png"/><Relationship Id="rId3" Type="http://schemas.openxmlformats.org/officeDocument/2006/relationships/image" Target="../media/image1200.png"/><Relationship Id="rId21" Type="http://schemas.openxmlformats.org/officeDocument/2006/relationships/image" Target="../media/image138.png"/><Relationship Id="rId7" Type="http://schemas.openxmlformats.org/officeDocument/2006/relationships/image" Target="../media/image124.png"/><Relationship Id="rId12" Type="http://schemas.openxmlformats.org/officeDocument/2006/relationships/image" Target="../media/image129.png"/><Relationship Id="rId17" Type="http://schemas.openxmlformats.org/officeDocument/2006/relationships/image" Target="../media/image134.png"/><Relationship Id="rId25" Type="http://schemas.openxmlformats.org/officeDocument/2006/relationships/image" Target="../media/image142.png"/><Relationship Id="rId2" Type="http://schemas.openxmlformats.org/officeDocument/2006/relationships/image" Target="../media/image1190.png"/><Relationship Id="rId16" Type="http://schemas.openxmlformats.org/officeDocument/2006/relationships/image" Target="../media/image133.png"/><Relationship Id="rId20" Type="http://schemas.openxmlformats.org/officeDocument/2006/relationships/image" Target="../media/image137.png"/><Relationship Id="rId29" Type="http://schemas.openxmlformats.org/officeDocument/2006/relationships/image" Target="../media/image146.png"/><Relationship Id="rId1" Type="http://schemas.openxmlformats.org/officeDocument/2006/relationships/slideLayout" Target="../slideLayouts/slideLayout17.xml"/><Relationship Id="rId6" Type="http://schemas.openxmlformats.org/officeDocument/2006/relationships/image" Target="../media/image123.png"/><Relationship Id="rId11" Type="http://schemas.openxmlformats.org/officeDocument/2006/relationships/image" Target="../media/image128.png"/><Relationship Id="rId24" Type="http://schemas.openxmlformats.org/officeDocument/2006/relationships/image" Target="../media/image141.png"/><Relationship Id="rId5" Type="http://schemas.openxmlformats.org/officeDocument/2006/relationships/image" Target="../media/image122.png"/><Relationship Id="rId15" Type="http://schemas.openxmlformats.org/officeDocument/2006/relationships/image" Target="../media/image132.png"/><Relationship Id="rId23" Type="http://schemas.openxmlformats.org/officeDocument/2006/relationships/image" Target="../media/image140.png"/><Relationship Id="rId28" Type="http://schemas.openxmlformats.org/officeDocument/2006/relationships/image" Target="../media/image145.png"/><Relationship Id="rId10" Type="http://schemas.openxmlformats.org/officeDocument/2006/relationships/image" Target="../media/image127.png"/><Relationship Id="rId19" Type="http://schemas.openxmlformats.org/officeDocument/2006/relationships/image" Target="../media/image136.png"/><Relationship Id="rId4" Type="http://schemas.openxmlformats.org/officeDocument/2006/relationships/image" Target="../media/image121.png"/><Relationship Id="rId9" Type="http://schemas.openxmlformats.org/officeDocument/2006/relationships/image" Target="../media/image126.png"/><Relationship Id="rId14" Type="http://schemas.openxmlformats.org/officeDocument/2006/relationships/image" Target="../media/image131.png"/><Relationship Id="rId22" Type="http://schemas.openxmlformats.org/officeDocument/2006/relationships/image" Target="../media/image139.png"/><Relationship Id="rId27" Type="http://schemas.openxmlformats.org/officeDocument/2006/relationships/image" Target="../media/image144.png"/><Relationship Id="rId30" Type="http://schemas.openxmlformats.org/officeDocument/2006/relationships/image" Target="../media/image147.png"/></Relationships>
</file>

<file path=ppt/slides/_rels/slide21.xml.rels><?xml version="1.0" encoding="UTF-8" standalone="yes"?>
<Relationships xmlns="http://schemas.openxmlformats.org/package/2006/relationships"><Relationship Id="rId3" Type="http://schemas.openxmlformats.org/officeDocument/2006/relationships/image" Target="../media/image1480.png"/><Relationship Id="rId2" Type="http://schemas.openxmlformats.org/officeDocument/2006/relationships/image" Target="../media/image148.png"/><Relationship Id="rId1" Type="http://schemas.openxmlformats.org/officeDocument/2006/relationships/slideLayout" Target="../slideLayouts/slideLayout13.xml"/><Relationship Id="rId5" Type="http://schemas.openxmlformats.org/officeDocument/2006/relationships/image" Target="../media/image149.png"/><Relationship Id="rId4" Type="http://schemas.openxmlformats.org/officeDocument/2006/relationships/hyperlink" Target="https://cs.uw.edu/332/files/math_identities_quick_reference.pdf" TargetMode="External"/></Relationships>
</file>

<file path=ppt/slides/_rels/slide22.xml.rels><?xml version="1.0" encoding="UTF-8" standalone="yes"?>
<Relationships xmlns="http://schemas.openxmlformats.org/package/2006/relationships"><Relationship Id="rId2" Type="http://schemas.openxmlformats.org/officeDocument/2006/relationships/image" Target="../media/image211.pn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2.xml"/><Relationship Id="rId1" Type="http://schemas.openxmlformats.org/officeDocument/2006/relationships/tags" Target="../tags/tag1.xml"/><Relationship Id="rId4" Type="http://schemas.openxmlformats.org/officeDocument/2006/relationships/notesSlide" Target="../notesSlides/notesSlide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2029F-F4C6-FDAD-6A00-4E30C8EE848F}"/>
              </a:ext>
            </a:extLst>
          </p:cNvPr>
          <p:cNvSpPr>
            <a:spLocks noGrp="1"/>
          </p:cNvSpPr>
          <p:nvPr>
            <p:ph type="ctrTitle"/>
          </p:nvPr>
        </p:nvSpPr>
        <p:spPr/>
        <p:txBody>
          <a:bodyPr>
            <a:normAutofit/>
          </a:bodyPr>
          <a:lstStyle/>
          <a:p>
            <a:r>
              <a:rPr lang="en-US" dirty="0">
                <a:latin typeface="Calibri Light" panose="020F0302020204030204" pitchFamily="34" charset="0"/>
                <a:ea typeface="Calibri Light" panose="020F0302020204030204" pitchFamily="34" charset="0"/>
                <a:cs typeface="Calibri Light" panose="020F0302020204030204" pitchFamily="34" charset="0"/>
              </a:rPr>
              <a:t>CSE 332 Autumn 2026</a:t>
            </a:r>
            <a:br>
              <a:rPr lang="en-US" dirty="0">
                <a:latin typeface="Calibri Light" panose="020F0302020204030204" pitchFamily="34" charset="0"/>
                <a:ea typeface="Calibri Light" panose="020F0302020204030204" pitchFamily="34" charset="0"/>
                <a:cs typeface="Calibri Light" panose="020F0302020204030204" pitchFamily="34" charset="0"/>
              </a:rPr>
            </a:br>
            <a:r>
              <a:rPr lang="en-US" dirty="0">
                <a:latin typeface="Calibri Light" panose="020F0302020204030204" pitchFamily="34" charset="0"/>
                <a:ea typeface="Calibri Light" panose="020F0302020204030204" pitchFamily="34" charset="0"/>
                <a:cs typeface="Calibri Light" panose="020F0302020204030204" pitchFamily="34" charset="0"/>
              </a:rPr>
              <a:t>Lecture 6: Recurrences</a:t>
            </a:r>
          </a:p>
        </p:txBody>
      </p:sp>
      <p:sp>
        <p:nvSpPr>
          <p:cNvPr id="3" name="Subtitle 2">
            <a:extLst>
              <a:ext uri="{FF2B5EF4-FFF2-40B4-BE49-F238E27FC236}">
                <a16:creationId xmlns:a16="http://schemas.microsoft.com/office/drawing/2014/main" id="{AB96019E-F067-13A3-DC5B-9F49CCFEF437}"/>
              </a:ext>
            </a:extLst>
          </p:cNvPr>
          <p:cNvSpPr>
            <a:spLocks noGrp="1"/>
          </p:cNvSpPr>
          <p:nvPr>
            <p:ph type="subTitle" idx="1"/>
          </p:nvPr>
        </p:nvSpPr>
        <p:spPr/>
        <p:txBody>
          <a:bodyPr/>
          <a:lstStyle/>
          <a:p>
            <a:r>
              <a:rPr lang="en-US" dirty="0"/>
              <a:t>Ruth Anderson</a:t>
            </a:r>
          </a:p>
          <a:p>
            <a:r>
              <a:rPr lang="en-US" dirty="0">
                <a:hlinkClick r:id="rId3"/>
              </a:rPr>
              <a:t>http://www.cs.uw.edu/332</a:t>
            </a:r>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0B87A9C6-E65B-CC5A-7DAC-116F3E086F3A}"/>
              </a:ext>
            </a:extLst>
          </p:cNvPr>
          <p:cNvSpPr>
            <a:spLocks noGrp="1"/>
          </p:cNvSpPr>
          <p:nvPr>
            <p:ph type="sldNum" sz="quarter" idx="12"/>
          </p:nvPr>
        </p:nvSpPr>
        <p:spPr/>
        <p:txBody>
          <a:bodyPr/>
          <a:lstStyle/>
          <a:p>
            <a:fld id="{79467764-5149-49EB-A53E-E807869452CC}" type="slidenum">
              <a:rPr lang="en-US" smtClean="0"/>
              <a:t>1</a:t>
            </a:fld>
            <a:endParaRPr lang="en-US"/>
          </a:p>
        </p:txBody>
      </p:sp>
    </p:spTree>
    <p:extLst>
      <p:ext uri="{BB962C8B-B14F-4D97-AF65-F5344CB8AC3E}">
        <p14:creationId xmlns:p14="http://schemas.microsoft.com/office/powerpoint/2010/main" val="3973303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138DD4-06E1-4997-10CD-58E9D69CC843}"/>
              </a:ext>
            </a:extLst>
          </p:cNvPr>
          <p:cNvSpPr>
            <a:spLocks noGrp="1"/>
          </p:cNvSpPr>
          <p:nvPr>
            <p:ph type="title"/>
          </p:nvPr>
        </p:nvSpPr>
        <p:spPr/>
        <p:txBody>
          <a:bodyPr/>
          <a:lstStyle/>
          <a:p>
            <a:r>
              <a:rPr lang="en-US" dirty="0"/>
              <a:t>Announcements</a:t>
            </a:r>
          </a:p>
        </p:txBody>
      </p:sp>
      <p:sp>
        <p:nvSpPr>
          <p:cNvPr id="3" name="Content Placeholder 2">
            <a:extLst>
              <a:ext uri="{FF2B5EF4-FFF2-40B4-BE49-F238E27FC236}">
                <a16:creationId xmlns:a16="http://schemas.microsoft.com/office/drawing/2014/main" id="{2B4BBE2C-C693-B1FE-74D0-68C0E05A99A1}"/>
              </a:ext>
            </a:extLst>
          </p:cNvPr>
          <p:cNvSpPr>
            <a:spLocks noGrp="1"/>
          </p:cNvSpPr>
          <p:nvPr>
            <p:ph idx="1"/>
          </p:nvPr>
        </p:nvSpPr>
        <p:spPr/>
        <p:txBody>
          <a:bodyPr>
            <a:normAutofit lnSpcReduction="10000"/>
          </a:bodyPr>
          <a:lstStyle/>
          <a:p>
            <a:r>
              <a:rPr lang="en-US" dirty="0"/>
              <a:t>Exercise 0 – was due on Friday, closes tonight</a:t>
            </a:r>
          </a:p>
          <a:p>
            <a:r>
              <a:rPr lang="en-US" dirty="0"/>
              <a:t>“Meet the staff” activity - Sometime during the first 4 weeks of class.</a:t>
            </a:r>
          </a:p>
          <a:p>
            <a:r>
              <a:rPr lang="en-US" dirty="0"/>
              <a:t>Participate in Section, earn a late day (see Ed Board post)</a:t>
            </a:r>
          </a:p>
          <a:p>
            <a:r>
              <a:rPr lang="en-US" dirty="0"/>
              <a:t>Exercise 1 Running Time: </a:t>
            </a:r>
          </a:p>
          <a:p>
            <a:pPr lvl="1"/>
            <a:r>
              <a:rPr lang="en-US" dirty="0"/>
              <a:t>Due TONIGHT Mon Oct 12, Closes Wed Oct 14</a:t>
            </a:r>
          </a:p>
          <a:p>
            <a:pPr lvl="1"/>
            <a:r>
              <a:rPr lang="en-US" dirty="0"/>
              <a:t>Entirely in </a:t>
            </a:r>
            <a:r>
              <a:rPr lang="en-US" dirty="0" err="1"/>
              <a:t>Gradescope</a:t>
            </a:r>
            <a:r>
              <a:rPr lang="en-US" dirty="0"/>
              <a:t>. Save your answers outside of </a:t>
            </a:r>
            <a:r>
              <a:rPr lang="en-US" dirty="0" err="1"/>
              <a:t>Gradescope</a:t>
            </a:r>
            <a:r>
              <a:rPr lang="en-US" dirty="0"/>
              <a:t> and confirm that you have answered/uploaded everything that is needed!</a:t>
            </a:r>
          </a:p>
          <a:p>
            <a:r>
              <a:rPr lang="en-US" dirty="0"/>
              <a:t>Exercise 2 Heaps: due Fri Oct 16</a:t>
            </a:r>
          </a:p>
          <a:p>
            <a:r>
              <a:rPr lang="en-US" dirty="0"/>
              <a:t>Exercise 3 Recurrences: coming soon, due Fri Oct 23</a:t>
            </a:r>
          </a:p>
          <a:p>
            <a:endParaRPr lang="en-US" dirty="0"/>
          </a:p>
        </p:txBody>
      </p:sp>
      <p:sp>
        <p:nvSpPr>
          <p:cNvPr id="4" name="Slide Number Placeholder 3">
            <a:extLst>
              <a:ext uri="{FF2B5EF4-FFF2-40B4-BE49-F238E27FC236}">
                <a16:creationId xmlns:a16="http://schemas.microsoft.com/office/drawing/2014/main" id="{C3AF72DB-9668-D724-333E-E85C7DBFE121}"/>
              </a:ext>
            </a:extLst>
          </p:cNvPr>
          <p:cNvSpPr>
            <a:spLocks noGrp="1"/>
          </p:cNvSpPr>
          <p:nvPr>
            <p:ph type="sldNum" sz="quarter" idx="12"/>
          </p:nvPr>
        </p:nvSpPr>
        <p:spPr/>
        <p:txBody>
          <a:bodyPr/>
          <a:lstStyle/>
          <a:p>
            <a:fld id="{A94D5A7D-FFFE-410B-BEE5-702232F4B148}" type="slidenum">
              <a:rPr lang="en-US" smtClean="0"/>
              <a:t>2</a:t>
            </a:fld>
            <a:endParaRPr lang="en-US"/>
          </a:p>
        </p:txBody>
      </p:sp>
    </p:spTree>
    <p:extLst>
      <p:ext uri="{BB962C8B-B14F-4D97-AF65-F5344CB8AC3E}">
        <p14:creationId xmlns:p14="http://schemas.microsoft.com/office/powerpoint/2010/main" val="32108855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BEF563-7975-427D-9AAE-87CEA885C400}"/>
              </a:ext>
            </a:extLst>
          </p:cNvPr>
          <p:cNvSpPr>
            <a:spLocks noGrp="1"/>
          </p:cNvSpPr>
          <p:nvPr>
            <p:ph type="title"/>
          </p:nvPr>
        </p:nvSpPr>
        <p:spPr/>
        <p:txBody>
          <a:bodyPr/>
          <a:lstStyle/>
          <a:p>
            <a:r>
              <a:rPr lang="en-US" dirty="0"/>
              <a:t>Analyzing Recursive Code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B8E54105-9C46-4034-8614-0897C84C8FF5}"/>
                  </a:ext>
                </a:extLst>
              </p:cNvPr>
              <p:cNvSpPr>
                <a:spLocks noGrp="1"/>
              </p:cNvSpPr>
              <p:nvPr>
                <p:ph idx="1"/>
              </p:nvPr>
            </p:nvSpPr>
            <p:spPr/>
            <p:txBody>
              <a:bodyPr/>
              <a:lstStyle/>
              <a:p>
                <a:pPr marL="514350" indent="-514350">
                  <a:buFont typeface="+mj-lt"/>
                  <a:buAutoNum type="arabicPeriod"/>
                </a:pPr>
                <a:r>
                  <a:rPr lang="en-US" dirty="0"/>
                  <a:t>Pick a Scenario/Case to analyze (usually worst)</a:t>
                </a:r>
              </a:p>
              <a:p>
                <a:pPr marL="514350" indent="-514350">
                  <a:buFont typeface="+mj-lt"/>
                  <a:buAutoNum type="arabicPeriod"/>
                </a:pPr>
                <a:r>
                  <a:rPr lang="en-US" dirty="0"/>
                  <a:t>Count the number of </a:t>
                </a:r>
                <a:r>
                  <a:rPr lang="en-US" i="1" dirty="0"/>
                  <a:t>chosen</a:t>
                </a:r>
                <a:r>
                  <a:rPr lang="en-US" dirty="0"/>
                  <a:t> operation(s) in the recursive code, come up with a Recurrence Relation in terms of </a:t>
                </a:r>
                <a14:m>
                  <m:oMath xmlns:m="http://schemas.openxmlformats.org/officeDocument/2006/math">
                    <m:r>
                      <a:rPr lang="en-US" b="0" i="1" smtClean="0">
                        <a:latin typeface="Cambria Math" panose="02040503050406030204" pitchFamily="18" charset="0"/>
                      </a:rPr>
                      <m:t>𝑛</m:t>
                    </m:r>
                  </m:oMath>
                </a14:m>
                <a:r>
                  <a:rPr lang="en-US" dirty="0"/>
                  <a:t> (input size)</a:t>
                </a:r>
              </a:p>
              <a:p>
                <a:pPr marL="514350" indent="-514350">
                  <a:buFont typeface="+mj-lt"/>
                  <a:buAutoNum type="arabicPeriod"/>
                </a:pPr>
                <a:r>
                  <a:rPr lang="en-US" dirty="0"/>
                  <a:t>Use the “Tree Method” to visualize the number of levels in the tree and the work done at each level of the recursion</a:t>
                </a:r>
              </a:p>
              <a:p>
                <a:pPr marL="514350" indent="-514350">
                  <a:buFont typeface="+mj-lt"/>
                  <a:buAutoNum type="arabicPeriod"/>
                </a:pPr>
                <a:r>
                  <a:rPr lang="en-US" dirty="0"/>
                  <a:t>Convert the Recurrence Relation into a summation</a:t>
                </a:r>
              </a:p>
              <a:p>
                <a:pPr marL="514350" indent="-514350">
                  <a:buFont typeface="+mj-lt"/>
                  <a:buAutoNum type="arabicPeriod"/>
                </a:pPr>
                <a:r>
                  <a:rPr lang="en-US" dirty="0"/>
                  <a:t>Convert the summation into a closed form (e.g. O(n), O(log n))</a:t>
                </a:r>
              </a:p>
              <a:p>
                <a:pPr marL="514350" indent="-514350">
                  <a:buFont typeface="+mj-lt"/>
                  <a:buAutoNum type="arabicPeriod"/>
                </a:pPr>
                <a:endParaRPr lang="en-US" dirty="0"/>
              </a:p>
            </p:txBody>
          </p:sp>
        </mc:Choice>
        <mc:Fallback xmlns="">
          <p:sp>
            <p:nvSpPr>
              <p:cNvPr id="3" name="Content Placeholder 2">
                <a:extLst>
                  <a:ext uri="{FF2B5EF4-FFF2-40B4-BE49-F238E27FC236}">
                    <a16:creationId xmlns:a16="http://schemas.microsoft.com/office/drawing/2014/main" id="{B8E54105-9C46-4034-8614-0897C84C8FF5}"/>
                  </a:ext>
                </a:extLst>
              </p:cNvPr>
              <p:cNvSpPr>
                <a:spLocks noGrp="1" noRot="1" noChangeAspect="1" noMove="1" noResize="1" noEditPoints="1" noAdjustHandles="1" noChangeArrowheads="1" noChangeShapeType="1" noTextEdit="1"/>
              </p:cNvSpPr>
              <p:nvPr>
                <p:ph idx="1"/>
              </p:nvPr>
            </p:nvSpPr>
            <p:spPr>
              <a:blipFill>
                <a:blip r:embed="rId2"/>
                <a:stretch>
                  <a:fillRect l="-1217" t="-2381"/>
                </a:stretch>
              </a:blipFill>
            </p:spPr>
            <p:txBody>
              <a:bodyPr/>
              <a:lstStyle/>
              <a:p>
                <a:r>
                  <a:rPr lang="en-US">
                    <a:noFill/>
                  </a:rPr>
                  <a:t> </a:t>
                </a:r>
              </a:p>
            </p:txBody>
          </p:sp>
        </mc:Fallback>
      </mc:AlternateContent>
      <p:sp>
        <p:nvSpPr>
          <p:cNvPr id="5" name="Slide Number Placeholder 4">
            <a:extLst>
              <a:ext uri="{FF2B5EF4-FFF2-40B4-BE49-F238E27FC236}">
                <a16:creationId xmlns:a16="http://schemas.microsoft.com/office/drawing/2014/main" id="{602977B0-37EA-4A7E-98EA-5F4E8460ACEE}"/>
              </a:ext>
            </a:extLst>
          </p:cNvPr>
          <p:cNvSpPr>
            <a:spLocks noGrp="1"/>
          </p:cNvSpPr>
          <p:nvPr>
            <p:ph type="sldNum" sz="quarter" idx="12"/>
          </p:nvPr>
        </p:nvSpPr>
        <p:spPr/>
        <p:txBody>
          <a:bodyPr/>
          <a:lstStyle/>
          <a:p>
            <a:fld id="{79467764-5149-49EB-A53E-E807869452CC}" type="slidenum">
              <a:rPr lang="en-US" smtClean="0"/>
              <a:t>3</a:t>
            </a:fld>
            <a:endParaRPr lang="en-US"/>
          </a:p>
        </p:txBody>
      </p:sp>
    </p:spTree>
    <p:extLst>
      <p:ext uri="{BB962C8B-B14F-4D97-AF65-F5344CB8AC3E}">
        <p14:creationId xmlns:p14="http://schemas.microsoft.com/office/powerpoint/2010/main" val="19576481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8A4C94-F173-BE79-8469-02F227EC3400}"/>
              </a:ext>
            </a:extLst>
          </p:cNvPr>
          <p:cNvSpPr>
            <a:spLocks noGrp="1"/>
          </p:cNvSpPr>
          <p:nvPr>
            <p:ph type="title"/>
          </p:nvPr>
        </p:nvSpPr>
        <p:spPr/>
        <p:txBody>
          <a:bodyPr/>
          <a:lstStyle/>
          <a:p>
            <a:r>
              <a:rPr lang="en-US" dirty="0"/>
              <a:t>Recursive Binary Search</a:t>
            </a:r>
          </a:p>
        </p:txBody>
      </p:sp>
      <p:grpSp>
        <p:nvGrpSpPr>
          <p:cNvPr id="26" name="Group 25" descr="An example array that is sorted in ascending order. &#10;&#10;The values are as follows: 5, 8, 13, 42, 75, 79, 88, 90, 95, 99">
            <a:extLst>
              <a:ext uri="{FF2B5EF4-FFF2-40B4-BE49-F238E27FC236}">
                <a16:creationId xmlns:a16="http://schemas.microsoft.com/office/drawing/2014/main" id="{3BC88654-239A-44AE-D715-B2925B4A1F94}"/>
              </a:ext>
            </a:extLst>
          </p:cNvPr>
          <p:cNvGrpSpPr/>
          <p:nvPr/>
        </p:nvGrpSpPr>
        <p:grpSpPr>
          <a:xfrm>
            <a:off x="6908800" y="1040108"/>
            <a:ext cx="5283200" cy="907778"/>
            <a:chOff x="6908800" y="1040108"/>
            <a:chExt cx="5283200" cy="907778"/>
          </a:xfrm>
        </p:grpSpPr>
        <p:grpSp>
          <p:nvGrpSpPr>
            <p:cNvPr id="4" name="Group 3">
              <a:extLst>
                <a:ext uri="{FF2B5EF4-FFF2-40B4-BE49-F238E27FC236}">
                  <a16:creationId xmlns:a16="http://schemas.microsoft.com/office/drawing/2014/main" id="{A6176971-CE8E-F718-7F77-E9162D17D650}"/>
                </a:ext>
              </a:extLst>
            </p:cNvPr>
            <p:cNvGrpSpPr/>
            <p:nvPr/>
          </p:nvGrpSpPr>
          <p:grpSpPr>
            <a:xfrm>
              <a:off x="6908800" y="1419566"/>
              <a:ext cx="5283200" cy="528320"/>
              <a:chOff x="1681480" y="5462905"/>
              <a:chExt cx="5283200" cy="528320"/>
            </a:xfrm>
            <a:solidFill>
              <a:schemeClr val="bg1"/>
            </a:solidFill>
          </p:grpSpPr>
          <p:sp>
            <p:nvSpPr>
              <p:cNvPr id="5" name="Rectangle 4">
                <a:extLst>
                  <a:ext uri="{FF2B5EF4-FFF2-40B4-BE49-F238E27FC236}">
                    <a16:creationId xmlns:a16="http://schemas.microsoft.com/office/drawing/2014/main" id="{044C80AB-88F8-15C5-0103-53AE186760CB}"/>
                  </a:ext>
                </a:extLst>
              </p:cNvPr>
              <p:cNvSpPr/>
              <p:nvPr/>
            </p:nvSpPr>
            <p:spPr>
              <a:xfrm>
                <a:off x="3794760" y="5462905"/>
                <a:ext cx="528320" cy="52832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4</a:t>
                </a:r>
              </a:p>
            </p:txBody>
          </p:sp>
          <p:sp>
            <p:nvSpPr>
              <p:cNvPr id="6" name="Rectangle 5">
                <a:extLst>
                  <a:ext uri="{FF2B5EF4-FFF2-40B4-BE49-F238E27FC236}">
                    <a16:creationId xmlns:a16="http://schemas.microsoft.com/office/drawing/2014/main" id="{A324360B-2F37-69A1-7E37-A806252CB4F7}"/>
                  </a:ext>
                </a:extLst>
              </p:cNvPr>
              <p:cNvSpPr/>
              <p:nvPr/>
            </p:nvSpPr>
            <p:spPr>
              <a:xfrm>
                <a:off x="4323080" y="5462905"/>
                <a:ext cx="528320" cy="52832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5</a:t>
                </a:r>
              </a:p>
            </p:txBody>
          </p:sp>
          <p:sp>
            <p:nvSpPr>
              <p:cNvPr id="7" name="Rectangle 6">
                <a:extLst>
                  <a:ext uri="{FF2B5EF4-FFF2-40B4-BE49-F238E27FC236}">
                    <a16:creationId xmlns:a16="http://schemas.microsoft.com/office/drawing/2014/main" id="{B0E67EE8-8B93-1B19-5019-F36B0BD7BF61}"/>
                  </a:ext>
                </a:extLst>
              </p:cNvPr>
              <p:cNvSpPr/>
              <p:nvPr/>
            </p:nvSpPr>
            <p:spPr>
              <a:xfrm>
                <a:off x="4851400" y="5462905"/>
                <a:ext cx="528320" cy="52832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6</a:t>
                </a:r>
              </a:p>
            </p:txBody>
          </p:sp>
          <p:sp>
            <p:nvSpPr>
              <p:cNvPr id="8" name="Rectangle 7">
                <a:extLst>
                  <a:ext uri="{FF2B5EF4-FFF2-40B4-BE49-F238E27FC236}">
                    <a16:creationId xmlns:a16="http://schemas.microsoft.com/office/drawing/2014/main" id="{1793D5AC-F3F1-9BA4-E366-21CB89ECB4FE}"/>
                  </a:ext>
                </a:extLst>
              </p:cNvPr>
              <p:cNvSpPr/>
              <p:nvPr/>
            </p:nvSpPr>
            <p:spPr>
              <a:xfrm>
                <a:off x="5379720" y="5462905"/>
                <a:ext cx="528320" cy="52832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7</a:t>
                </a:r>
              </a:p>
            </p:txBody>
          </p:sp>
          <p:sp>
            <p:nvSpPr>
              <p:cNvPr id="9" name="Rectangle 8">
                <a:extLst>
                  <a:ext uri="{FF2B5EF4-FFF2-40B4-BE49-F238E27FC236}">
                    <a16:creationId xmlns:a16="http://schemas.microsoft.com/office/drawing/2014/main" id="{8B126A6B-FFB4-A2F6-C119-A222B732EF3F}"/>
                  </a:ext>
                </a:extLst>
              </p:cNvPr>
              <p:cNvSpPr/>
              <p:nvPr/>
            </p:nvSpPr>
            <p:spPr>
              <a:xfrm>
                <a:off x="3266440" y="5462905"/>
                <a:ext cx="528320" cy="52832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3</a:t>
                </a:r>
              </a:p>
            </p:txBody>
          </p:sp>
          <p:sp>
            <p:nvSpPr>
              <p:cNvPr id="10" name="Rectangle 9">
                <a:extLst>
                  <a:ext uri="{FF2B5EF4-FFF2-40B4-BE49-F238E27FC236}">
                    <a16:creationId xmlns:a16="http://schemas.microsoft.com/office/drawing/2014/main" id="{26CBE4FA-461E-32AF-1F21-B77F03699717}"/>
                  </a:ext>
                </a:extLst>
              </p:cNvPr>
              <p:cNvSpPr/>
              <p:nvPr/>
            </p:nvSpPr>
            <p:spPr>
              <a:xfrm>
                <a:off x="2738120" y="5462905"/>
                <a:ext cx="528320" cy="52832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2</a:t>
                </a:r>
              </a:p>
            </p:txBody>
          </p:sp>
          <p:sp>
            <p:nvSpPr>
              <p:cNvPr id="11" name="Rectangle 10">
                <a:extLst>
                  <a:ext uri="{FF2B5EF4-FFF2-40B4-BE49-F238E27FC236}">
                    <a16:creationId xmlns:a16="http://schemas.microsoft.com/office/drawing/2014/main" id="{7B537B33-5DD0-844B-4DE2-FACCCA75DC39}"/>
                  </a:ext>
                </a:extLst>
              </p:cNvPr>
              <p:cNvSpPr/>
              <p:nvPr/>
            </p:nvSpPr>
            <p:spPr>
              <a:xfrm>
                <a:off x="2209800" y="5462905"/>
                <a:ext cx="528320" cy="52832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1</a:t>
                </a:r>
              </a:p>
            </p:txBody>
          </p:sp>
          <p:sp>
            <p:nvSpPr>
              <p:cNvPr id="12" name="Rectangle 11">
                <a:extLst>
                  <a:ext uri="{FF2B5EF4-FFF2-40B4-BE49-F238E27FC236}">
                    <a16:creationId xmlns:a16="http://schemas.microsoft.com/office/drawing/2014/main" id="{380871E1-A9B9-68FB-9BE8-F1C631E2D52A}"/>
                  </a:ext>
                </a:extLst>
              </p:cNvPr>
              <p:cNvSpPr/>
              <p:nvPr/>
            </p:nvSpPr>
            <p:spPr>
              <a:xfrm>
                <a:off x="5908040" y="5462905"/>
                <a:ext cx="528320" cy="52832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8</a:t>
                </a:r>
              </a:p>
            </p:txBody>
          </p:sp>
          <p:sp>
            <p:nvSpPr>
              <p:cNvPr id="13" name="Rectangle 12">
                <a:extLst>
                  <a:ext uri="{FF2B5EF4-FFF2-40B4-BE49-F238E27FC236}">
                    <a16:creationId xmlns:a16="http://schemas.microsoft.com/office/drawing/2014/main" id="{58C3F77D-A3EF-58B8-E3C7-32E1697528F8}"/>
                  </a:ext>
                </a:extLst>
              </p:cNvPr>
              <p:cNvSpPr/>
              <p:nvPr/>
            </p:nvSpPr>
            <p:spPr>
              <a:xfrm>
                <a:off x="1681480" y="5462905"/>
                <a:ext cx="528320" cy="52832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0</a:t>
                </a:r>
              </a:p>
            </p:txBody>
          </p:sp>
          <p:sp>
            <p:nvSpPr>
              <p:cNvPr id="14" name="Rectangle 13">
                <a:extLst>
                  <a:ext uri="{FF2B5EF4-FFF2-40B4-BE49-F238E27FC236}">
                    <a16:creationId xmlns:a16="http://schemas.microsoft.com/office/drawing/2014/main" id="{049D9353-0FA0-020E-1D1E-349C1C971276}"/>
                  </a:ext>
                </a:extLst>
              </p:cNvPr>
              <p:cNvSpPr/>
              <p:nvPr/>
            </p:nvSpPr>
            <p:spPr>
              <a:xfrm>
                <a:off x="6436360" y="5462905"/>
                <a:ext cx="528320" cy="52832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9</a:t>
                </a:r>
              </a:p>
            </p:txBody>
          </p:sp>
        </p:grpSp>
        <p:grpSp>
          <p:nvGrpSpPr>
            <p:cNvPr id="15" name="Group 14">
              <a:extLst>
                <a:ext uri="{FF2B5EF4-FFF2-40B4-BE49-F238E27FC236}">
                  <a16:creationId xmlns:a16="http://schemas.microsoft.com/office/drawing/2014/main" id="{200AD036-AEEA-337E-F743-27B6259BCAC9}"/>
                </a:ext>
              </a:extLst>
            </p:cNvPr>
            <p:cNvGrpSpPr/>
            <p:nvPr/>
          </p:nvGrpSpPr>
          <p:grpSpPr>
            <a:xfrm>
              <a:off x="6908800" y="1040108"/>
              <a:ext cx="5283200" cy="528320"/>
              <a:chOff x="1681480" y="5462905"/>
              <a:chExt cx="5283200" cy="528320"/>
            </a:xfrm>
          </p:grpSpPr>
          <p:sp>
            <p:nvSpPr>
              <p:cNvPr id="16" name="Rectangle 15">
                <a:extLst>
                  <a:ext uri="{FF2B5EF4-FFF2-40B4-BE49-F238E27FC236}">
                    <a16:creationId xmlns:a16="http://schemas.microsoft.com/office/drawing/2014/main" id="{E9956A8D-5179-312E-01CA-A027B4BE4CD7}"/>
                  </a:ext>
                </a:extLst>
              </p:cNvPr>
              <p:cNvSpPr/>
              <p:nvPr/>
            </p:nvSpPr>
            <p:spPr>
              <a:xfrm>
                <a:off x="3794760" y="5462905"/>
                <a:ext cx="528320" cy="528320"/>
              </a:xfrm>
              <a:prstGeom prst="rect">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75</a:t>
                </a:r>
              </a:p>
            </p:txBody>
          </p:sp>
          <p:sp>
            <p:nvSpPr>
              <p:cNvPr id="17" name="Rectangle 16">
                <a:extLst>
                  <a:ext uri="{FF2B5EF4-FFF2-40B4-BE49-F238E27FC236}">
                    <a16:creationId xmlns:a16="http://schemas.microsoft.com/office/drawing/2014/main" id="{C53B6828-1075-6CA6-379F-1141B90E248F}"/>
                  </a:ext>
                </a:extLst>
              </p:cNvPr>
              <p:cNvSpPr/>
              <p:nvPr/>
            </p:nvSpPr>
            <p:spPr>
              <a:xfrm>
                <a:off x="4323080" y="5462905"/>
                <a:ext cx="528320" cy="528320"/>
              </a:xfrm>
              <a:prstGeom prst="rect">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79</a:t>
                </a:r>
              </a:p>
            </p:txBody>
          </p:sp>
          <p:sp>
            <p:nvSpPr>
              <p:cNvPr id="18" name="Rectangle 17">
                <a:extLst>
                  <a:ext uri="{FF2B5EF4-FFF2-40B4-BE49-F238E27FC236}">
                    <a16:creationId xmlns:a16="http://schemas.microsoft.com/office/drawing/2014/main" id="{F6AADC8C-26C7-2EC0-CFD5-AB850DA464FF}"/>
                  </a:ext>
                </a:extLst>
              </p:cNvPr>
              <p:cNvSpPr/>
              <p:nvPr/>
            </p:nvSpPr>
            <p:spPr>
              <a:xfrm>
                <a:off x="4851400" y="5462905"/>
                <a:ext cx="528320" cy="528320"/>
              </a:xfrm>
              <a:prstGeom prst="rect">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88</a:t>
                </a:r>
              </a:p>
            </p:txBody>
          </p:sp>
          <p:sp>
            <p:nvSpPr>
              <p:cNvPr id="19" name="Rectangle 18">
                <a:extLst>
                  <a:ext uri="{FF2B5EF4-FFF2-40B4-BE49-F238E27FC236}">
                    <a16:creationId xmlns:a16="http://schemas.microsoft.com/office/drawing/2014/main" id="{30D9D694-6129-D6F5-5737-C28073A0DA20}"/>
                  </a:ext>
                </a:extLst>
              </p:cNvPr>
              <p:cNvSpPr/>
              <p:nvPr/>
            </p:nvSpPr>
            <p:spPr>
              <a:xfrm>
                <a:off x="5379720" y="5462905"/>
                <a:ext cx="528320" cy="528320"/>
              </a:xfrm>
              <a:prstGeom prst="rect">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90</a:t>
                </a:r>
              </a:p>
            </p:txBody>
          </p:sp>
          <p:sp>
            <p:nvSpPr>
              <p:cNvPr id="20" name="Rectangle 19">
                <a:extLst>
                  <a:ext uri="{FF2B5EF4-FFF2-40B4-BE49-F238E27FC236}">
                    <a16:creationId xmlns:a16="http://schemas.microsoft.com/office/drawing/2014/main" id="{B4B85989-2371-70E5-8119-C39A6E903CDC}"/>
                  </a:ext>
                </a:extLst>
              </p:cNvPr>
              <p:cNvSpPr/>
              <p:nvPr/>
            </p:nvSpPr>
            <p:spPr>
              <a:xfrm>
                <a:off x="3266440" y="5462905"/>
                <a:ext cx="528320" cy="528320"/>
              </a:xfrm>
              <a:prstGeom prst="rect">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42</a:t>
                </a:r>
              </a:p>
            </p:txBody>
          </p:sp>
          <p:sp>
            <p:nvSpPr>
              <p:cNvPr id="21" name="Rectangle 20">
                <a:extLst>
                  <a:ext uri="{FF2B5EF4-FFF2-40B4-BE49-F238E27FC236}">
                    <a16:creationId xmlns:a16="http://schemas.microsoft.com/office/drawing/2014/main" id="{5F51CD2F-E989-9A35-F1FE-B6802A86B6F7}"/>
                  </a:ext>
                </a:extLst>
              </p:cNvPr>
              <p:cNvSpPr/>
              <p:nvPr/>
            </p:nvSpPr>
            <p:spPr>
              <a:xfrm>
                <a:off x="2738120" y="5462905"/>
                <a:ext cx="528320" cy="528320"/>
              </a:xfrm>
              <a:prstGeom prst="rect">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13</a:t>
                </a:r>
              </a:p>
            </p:txBody>
          </p:sp>
          <p:sp>
            <p:nvSpPr>
              <p:cNvPr id="22" name="Rectangle 21">
                <a:extLst>
                  <a:ext uri="{FF2B5EF4-FFF2-40B4-BE49-F238E27FC236}">
                    <a16:creationId xmlns:a16="http://schemas.microsoft.com/office/drawing/2014/main" id="{FCA394E8-3E48-87C4-4E66-B4248B28F3B8}"/>
                  </a:ext>
                </a:extLst>
              </p:cNvPr>
              <p:cNvSpPr/>
              <p:nvPr/>
            </p:nvSpPr>
            <p:spPr>
              <a:xfrm>
                <a:off x="2209800" y="5462905"/>
                <a:ext cx="528320" cy="528320"/>
              </a:xfrm>
              <a:prstGeom prst="rect">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8</a:t>
                </a:r>
              </a:p>
            </p:txBody>
          </p:sp>
          <p:sp>
            <p:nvSpPr>
              <p:cNvPr id="23" name="Rectangle 22">
                <a:extLst>
                  <a:ext uri="{FF2B5EF4-FFF2-40B4-BE49-F238E27FC236}">
                    <a16:creationId xmlns:a16="http://schemas.microsoft.com/office/drawing/2014/main" id="{A22F7EE1-E438-088D-0E5E-4BFDEA41E50F}"/>
                  </a:ext>
                </a:extLst>
              </p:cNvPr>
              <p:cNvSpPr/>
              <p:nvPr/>
            </p:nvSpPr>
            <p:spPr>
              <a:xfrm>
                <a:off x="5908040" y="5462905"/>
                <a:ext cx="528320" cy="528320"/>
              </a:xfrm>
              <a:prstGeom prst="rect">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95</a:t>
                </a:r>
              </a:p>
            </p:txBody>
          </p:sp>
          <p:sp>
            <p:nvSpPr>
              <p:cNvPr id="24" name="Rectangle 23">
                <a:extLst>
                  <a:ext uri="{FF2B5EF4-FFF2-40B4-BE49-F238E27FC236}">
                    <a16:creationId xmlns:a16="http://schemas.microsoft.com/office/drawing/2014/main" id="{C3332684-95DA-F21A-B08B-027F50B532A6}"/>
                  </a:ext>
                </a:extLst>
              </p:cNvPr>
              <p:cNvSpPr/>
              <p:nvPr/>
            </p:nvSpPr>
            <p:spPr>
              <a:xfrm>
                <a:off x="1681480" y="5462905"/>
                <a:ext cx="528320" cy="528320"/>
              </a:xfrm>
              <a:prstGeom prst="rect">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5</a:t>
                </a:r>
              </a:p>
            </p:txBody>
          </p:sp>
          <p:sp>
            <p:nvSpPr>
              <p:cNvPr id="25" name="Rectangle 24">
                <a:extLst>
                  <a:ext uri="{FF2B5EF4-FFF2-40B4-BE49-F238E27FC236}">
                    <a16:creationId xmlns:a16="http://schemas.microsoft.com/office/drawing/2014/main" id="{4FDC9D9D-586A-5D6A-EAEB-05E79320B7F2}"/>
                  </a:ext>
                </a:extLst>
              </p:cNvPr>
              <p:cNvSpPr/>
              <p:nvPr/>
            </p:nvSpPr>
            <p:spPr>
              <a:xfrm>
                <a:off x="6436360" y="5462905"/>
                <a:ext cx="528320" cy="528320"/>
              </a:xfrm>
              <a:prstGeom prst="rect">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99</a:t>
                </a:r>
              </a:p>
            </p:txBody>
          </p:sp>
        </p:grpSp>
      </p:grpSp>
      <p:sp>
        <p:nvSpPr>
          <p:cNvPr id="3" name="Content Placeholder 2">
            <a:extLst>
              <a:ext uri="{FF2B5EF4-FFF2-40B4-BE49-F238E27FC236}">
                <a16:creationId xmlns:a16="http://schemas.microsoft.com/office/drawing/2014/main" id="{3CDB7A4A-B366-CC17-877C-2EB95A8A5352}"/>
              </a:ext>
            </a:extLst>
          </p:cNvPr>
          <p:cNvSpPr>
            <a:spLocks noGrp="1"/>
          </p:cNvSpPr>
          <p:nvPr>
            <p:ph idx="1"/>
          </p:nvPr>
        </p:nvSpPr>
        <p:spPr/>
        <p:txBody>
          <a:bodyPr>
            <a:normAutofit fontScale="55000" lnSpcReduction="20000"/>
          </a:bodyPr>
          <a:lstStyle/>
          <a:p>
            <a:pPr marL="0" indent="0">
              <a:buNone/>
            </a:pPr>
            <a:r>
              <a:rPr lang="en-US" b="0" dirty="0">
                <a:solidFill>
                  <a:srgbClr val="0000FF"/>
                </a:solidFill>
                <a:effectLst/>
                <a:highlight>
                  <a:srgbClr val="FFFFFF"/>
                </a:highlight>
                <a:latin typeface="Consolas" panose="020B0609020204030204" pitchFamily="49" charset="0"/>
              </a:rPr>
              <a:t>public</a:t>
            </a:r>
            <a:r>
              <a:rPr lang="en-US" b="0" dirty="0">
                <a:solidFill>
                  <a:srgbClr val="000000"/>
                </a:solidFill>
                <a:effectLst/>
                <a:highlight>
                  <a:srgbClr val="FFFFFF"/>
                </a:highlight>
                <a:latin typeface="Consolas" panose="020B0609020204030204" pitchFamily="49" charset="0"/>
              </a:rPr>
              <a:t> </a:t>
            </a:r>
            <a:r>
              <a:rPr lang="en-US" b="0" dirty="0">
                <a:solidFill>
                  <a:srgbClr val="0000FF"/>
                </a:solidFill>
                <a:effectLst/>
                <a:highlight>
                  <a:srgbClr val="FFFFFF"/>
                </a:highlight>
                <a:latin typeface="Consolas" panose="020B0609020204030204" pitchFamily="49" charset="0"/>
              </a:rPr>
              <a:t>static</a:t>
            </a:r>
            <a:r>
              <a:rPr lang="en-US" b="0" dirty="0">
                <a:solidFill>
                  <a:srgbClr val="000000"/>
                </a:solidFill>
                <a:effectLst/>
                <a:highlight>
                  <a:srgbClr val="FFFFFF"/>
                </a:highlight>
                <a:latin typeface="Consolas" panose="020B0609020204030204" pitchFamily="49" charset="0"/>
              </a:rPr>
              <a:t> </a:t>
            </a:r>
            <a:r>
              <a:rPr lang="en-US" b="0" dirty="0" err="1">
                <a:solidFill>
                  <a:srgbClr val="0000FF"/>
                </a:solidFill>
                <a:effectLst/>
                <a:highlight>
                  <a:srgbClr val="FFFFFF"/>
                </a:highlight>
                <a:latin typeface="Consolas" panose="020B0609020204030204" pitchFamily="49" charset="0"/>
              </a:rPr>
              <a:t>boolean</a:t>
            </a:r>
            <a:r>
              <a:rPr lang="en-US" b="0" dirty="0">
                <a:solidFill>
                  <a:srgbClr val="000000"/>
                </a:solidFill>
                <a:effectLst/>
                <a:highlight>
                  <a:srgbClr val="FFFFFF"/>
                </a:highlight>
                <a:latin typeface="Consolas" panose="020B0609020204030204" pitchFamily="49" charset="0"/>
              </a:rPr>
              <a:t> </a:t>
            </a:r>
            <a:r>
              <a:rPr lang="en-US" b="0" dirty="0" err="1">
                <a:solidFill>
                  <a:srgbClr val="000000"/>
                </a:solidFill>
                <a:effectLst/>
                <a:highlight>
                  <a:srgbClr val="FFFFFF"/>
                </a:highlight>
                <a:latin typeface="Consolas" panose="020B0609020204030204" pitchFamily="49" charset="0"/>
              </a:rPr>
              <a:t>binarySearch</a:t>
            </a:r>
            <a:r>
              <a:rPr lang="en-US" b="0" dirty="0">
                <a:solidFill>
                  <a:srgbClr val="000000"/>
                </a:solidFill>
                <a:effectLst/>
                <a:highlight>
                  <a:srgbClr val="FFFFFF"/>
                </a:highlight>
                <a:latin typeface="Consolas" panose="020B0609020204030204" pitchFamily="49" charset="0"/>
              </a:rPr>
              <a:t>(</a:t>
            </a:r>
            <a:r>
              <a:rPr lang="en-US" b="0" dirty="0">
                <a:solidFill>
                  <a:srgbClr val="0000FF"/>
                </a:solidFill>
                <a:effectLst/>
                <a:highlight>
                  <a:srgbClr val="FFFFFF"/>
                </a:highlight>
                <a:latin typeface="Consolas" panose="020B0609020204030204" pitchFamily="49" charset="0"/>
              </a:rPr>
              <a:t>List</a:t>
            </a:r>
            <a:r>
              <a:rPr lang="en-US" b="0" dirty="0">
                <a:solidFill>
                  <a:srgbClr val="000000"/>
                </a:solidFill>
                <a:effectLst/>
                <a:highlight>
                  <a:srgbClr val="FFFFFF"/>
                </a:highlight>
                <a:latin typeface="Consolas" panose="020B0609020204030204" pitchFamily="49" charset="0"/>
              </a:rPr>
              <a:t>&lt;</a:t>
            </a:r>
            <a:r>
              <a:rPr lang="en-US" b="0" dirty="0">
                <a:solidFill>
                  <a:srgbClr val="0000FF"/>
                </a:solidFill>
                <a:effectLst/>
                <a:highlight>
                  <a:srgbClr val="FFFFFF"/>
                </a:highlight>
                <a:latin typeface="Consolas" panose="020B0609020204030204" pitchFamily="49" charset="0"/>
              </a:rPr>
              <a:t>Integer</a:t>
            </a:r>
            <a:r>
              <a:rPr lang="en-US" b="0" dirty="0">
                <a:solidFill>
                  <a:srgbClr val="000000"/>
                </a:solidFill>
                <a:effectLst/>
                <a:highlight>
                  <a:srgbClr val="FFFFFF"/>
                </a:highlight>
                <a:latin typeface="Consolas" panose="020B0609020204030204" pitchFamily="49" charset="0"/>
              </a:rPr>
              <a:t>&gt; </a:t>
            </a:r>
            <a:r>
              <a:rPr lang="en-US" b="0" dirty="0" err="1">
                <a:solidFill>
                  <a:srgbClr val="000000"/>
                </a:solidFill>
                <a:effectLst/>
                <a:highlight>
                  <a:srgbClr val="FFFFFF"/>
                </a:highlight>
                <a:latin typeface="Consolas" panose="020B0609020204030204" pitchFamily="49" charset="0"/>
              </a:rPr>
              <a:t>lst</a:t>
            </a:r>
            <a:r>
              <a:rPr lang="en-US" b="0" dirty="0">
                <a:solidFill>
                  <a:srgbClr val="000000"/>
                </a:solidFill>
                <a:effectLst/>
                <a:highlight>
                  <a:srgbClr val="FFFFFF"/>
                </a:highlight>
                <a:latin typeface="Consolas" panose="020B0609020204030204" pitchFamily="49" charset="0"/>
              </a:rPr>
              <a:t>, </a:t>
            </a:r>
            <a:r>
              <a:rPr lang="en-US" b="0" dirty="0">
                <a:solidFill>
                  <a:srgbClr val="0000FF"/>
                </a:solidFill>
                <a:effectLst/>
                <a:highlight>
                  <a:srgbClr val="FFFFFF"/>
                </a:highlight>
                <a:latin typeface="Consolas" panose="020B0609020204030204" pitchFamily="49" charset="0"/>
              </a:rPr>
              <a:t>int</a:t>
            </a:r>
            <a:r>
              <a:rPr lang="en-US" b="0" dirty="0">
                <a:solidFill>
                  <a:srgbClr val="000000"/>
                </a:solidFill>
                <a:effectLst/>
                <a:highlight>
                  <a:srgbClr val="FFFFFF"/>
                </a:highlight>
                <a:latin typeface="Consolas" panose="020B0609020204030204" pitchFamily="49" charset="0"/>
              </a:rPr>
              <a:t> k){</a:t>
            </a:r>
          </a:p>
          <a:p>
            <a:pPr marL="0" indent="0">
              <a:buNone/>
            </a:pPr>
            <a:r>
              <a:rPr lang="en-US" b="0" dirty="0">
                <a:solidFill>
                  <a:srgbClr val="000000"/>
                </a:solidFill>
                <a:effectLst/>
                <a:highlight>
                  <a:srgbClr val="FFFFFF"/>
                </a:highlight>
                <a:latin typeface="Consolas" panose="020B0609020204030204" pitchFamily="49" charset="0"/>
              </a:rPr>
              <a:t>        </a:t>
            </a:r>
            <a:r>
              <a:rPr lang="en-US" b="0" dirty="0">
                <a:solidFill>
                  <a:srgbClr val="0000FF"/>
                </a:solidFill>
                <a:effectLst/>
                <a:highlight>
                  <a:srgbClr val="FFFFFF"/>
                </a:highlight>
                <a:latin typeface="Consolas" panose="020B0609020204030204" pitchFamily="49" charset="0"/>
              </a:rPr>
              <a:t>return</a:t>
            </a:r>
            <a:r>
              <a:rPr lang="en-US" b="0" dirty="0">
                <a:solidFill>
                  <a:srgbClr val="000000"/>
                </a:solidFill>
                <a:effectLst/>
                <a:highlight>
                  <a:srgbClr val="FFFFFF"/>
                </a:highlight>
                <a:latin typeface="Consolas" panose="020B0609020204030204" pitchFamily="49" charset="0"/>
              </a:rPr>
              <a:t> </a:t>
            </a:r>
            <a:r>
              <a:rPr lang="en-US" b="0" dirty="0" err="1">
                <a:solidFill>
                  <a:srgbClr val="000000"/>
                </a:solidFill>
                <a:effectLst/>
                <a:highlight>
                  <a:srgbClr val="FFFFFF"/>
                </a:highlight>
                <a:latin typeface="Consolas" panose="020B0609020204030204" pitchFamily="49" charset="0"/>
              </a:rPr>
              <a:t>binarySearch</a:t>
            </a:r>
            <a:r>
              <a:rPr lang="en-US" b="0" dirty="0">
                <a:solidFill>
                  <a:srgbClr val="000000"/>
                </a:solidFill>
                <a:effectLst/>
                <a:highlight>
                  <a:srgbClr val="FFFFFF"/>
                </a:highlight>
                <a:latin typeface="Consolas" panose="020B0609020204030204" pitchFamily="49" charset="0"/>
              </a:rPr>
              <a:t>(</a:t>
            </a:r>
            <a:r>
              <a:rPr lang="en-US" b="0" dirty="0" err="1">
                <a:solidFill>
                  <a:srgbClr val="000000"/>
                </a:solidFill>
                <a:effectLst/>
                <a:highlight>
                  <a:srgbClr val="FFFFFF"/>
                </a:highlight>
                <a:latin typeface="Consolas" panose="020B0609020204030204" pitchFamily="49" charset="0"/>
              </a:rPr>
              <a:t>lst</a:t>
            </a:r>
            <a:r>
              <a:rPr lang="en-US" b="0" dirty="0">
                <a:solidFill>
                  <a:srgbClr val="000000"/>
                </a:solidFill>
                <a:effectLst/>
                <a:highlight>
                  <a:srgbClr val="FFFFFF"/>
                </a:highlight>
                <a:latin typeface="Consolas" panose="020B0609020204030204" pitchFamily="49" charset="0"/>
              </a:rPr>
              <a:t>, k, </a:t>
            </a:r>
            <a:r>
              <a:rPr lang="en-US" b="0" dirty="0">
                <a:solidFill>
                  <a:srgbClr val="098658"/>
                </a:solidFill>
                <a:effectLst/>
                <a:highlight>
                  <a:srgbClr val="FFFFFF"/>
                </a:highlight>
                <a:latin typeface="Consolas" panose="020B0609020204030204" pitchFamily="49" charset="0"/>
              </a:rPr>
              <a:t>0</a:t>
            </a:r>
            <a:r>
              <a:rPr lang="en-US" b="0" dirty="0">
                <a:solidFill>
                  <a:srgbClr val="000000"/>
                </a:solidFill>
                <a:effectLst/>
                <a:highlight>
                  <a:srgbClr val="FFFFFF"/>
                </a:highlight>
                <a:latin typeface="Consolas" panose="020B0609020204030204" pitchFamily="49" charset="0"/>
              </a:rPr>
              <a:t>, </a:t>
            </a:r>
            <a:r>
              <a:rPr lang="en-US" b="0" dirty="0" err="1">
                <a:solidFill>
                  <a:srgbClr val="000000"/>
                </a:solidFill>
                <a:effectLst/>
                <a:highlight>
                  <a:srgbClr val="FFFFFF"/>
                </a:highlight>
                <a:latin typeface="Consolas" panose="020B0609020204030204" pitchFamily="49" charset="0"/>
              </a:rPr>
              <a:t>lst.size</a:t>
            </a:r>
            <a:r>
              <a:rPr lang="en-US" b="0" dirty="0">
                <a:solidFill>
                  <a:srgbClr val="000000"/>
                </a:solidFill>
                <a:effectLst/>
                <a:highlight>
                  <a:srgbClr val="FFFFFF"/>
                </a:highlight>
                <a:latin typeface="Consolas" panose="020B0609020204030204" pitchFamily="49" charset="0"/>
              </a:rPr>
              <a:t>());</a:t>
            </a:r>
          </a:p>
          <a:p>
            <a:pPr marL="0" indent="0">
              <a:buNone/>
            </a:pPr>
            <a:r>
              <a:rPr lang="en-US" b="0" dirty="0">
                <a:solidFill>
                  <a:srgbClr val="000000"/>
                </a:solidFill>
                <a:effectLst/>
                <a:highlight>
                  <a:srgbClr val="FFFFFF"/>
                </a:highlight>
                <a:latin typeface="Consolas" panose="020B0609020204030204" pitchFamily="49" charset="0"/>
              </a:rPr>
              <a:t>}</a:t>
            </a:r>
          </a:p>
          <a:p>
            <a:pPr marL="0" indent="0">
              <a:buNone/>
            </a:pPr>
            <a:r>
              <a:rPr lang="en-US" b="0" dirty="0">
                <a:solidFill>
                  <a:srgbClr val="0000FF"/>
                </a:solidFill>
                <a:effectLst/>
                <a:highlight>
                  <a:srgbClr val="FFFFFF"/>
                </a:highlight>
                <a:latin typeface="Consolas" panose="020B0609020204030204" pitchFamily="49" charset="0"/>
              </a:rPr>
              <a:t>private</a:t>
            </a:r>
            <a:r>
              <a:rPr lang="en-US" b="0" dirty="0">
                <a:solidFill>
                  <a:srgbClr val="000000"/>
                </a:solidFill>
                <a:effectLst/>
                <a:highlight>
                  <a:srgbClr val="FFFFFF"/>
                </a:highlight>
                <a:latin typeface="Consolas" panose="020B0609020204030204" pitchFamily="49" charset="0"/>
              </a:rPr>
              <a:t> </a:t>
            </a:r>
            <a:r>
              <a:rPr lang="en-US" b="0" dirty="0">
                <a:solidFill>
                  <a:srgbClr val="0000FF"/>
                </a:solidFill>
                <a:effectLst/>
                <a:highlight>
                  <a:srgbClr val="FFFFFF"/>
                </a:highlight>
                <a:latin typeface="Consolas" panose="020B0609020204030204" pitchFamily="49" charset="0"/>
              </a:rPr>
              <a:t>static</a:t>
            </a:r>
            <a:r>
              <a:rPr lang="en-US" b="0" dirty="0">
                <a:solidFill>
                  <a:srgbClr val="000000"/>
                </a:solidFill>
                <a:effectLst/>
                <a:highlight>
                  <a:srgbClr val="FFFFFF"/>
                </a:highlight>
                <a:latin typeface="Consolas" panose="020B0609020204030204" pitchFamily="49" charset="0"/>
              </a:rPr>
              <a:t> </a:t>
            </a:r>
            <a:r>
              <a:rPr lang="en-US" b="0" dirty="0" err="1">
                <a:solidFill>
                  <a:srgbClr val="0000FF"/>
                </a:solidFill>
                <a:effectLst/>
                <a:highlight>
                  <a:srgbClr val="FFFFFF"/>
                </a:highlight>
                <a:latin typeface="Consolas" panose="020B0609020204030204" pitchFamily="49" charset="0"/>
              </a:rPr>
              <a:t>boolean</a:t>
            </a:r>
            <a:r>
              <a:rPr lang="en-US" b="0" dirty="0">
                <a:solidFill>
                  <a:srgbClr val="000000"/>
                </a:solidFill>
                <a:effectLst/>
                <a:highlight>
                  <a:srgbClr val="FFFFFF"/>
                </a:highlight>
                <a:latin typeface="Consolas" panose="020B0609020204030204" pitchFamily="49" charset="0"/>
              </a:rPr>
              <a:t> </a:t>
            </a:r>
            <a:r>
              <a:rPr lang="en-US" b="0" dirty="0" err="1">
                <a:solidFill>
                  <a:srgbClr val="000000"/>
                </a:solidFill>
                <a:effectLst/>
                <a:highlight>
                  <a:srgbClr val="FFFFFF"/>
                </a:highlight>
                <a:latin typeface="Consolas" panose="020B0609020204030204" pitchFamily="49" charset="0"/>
              </a:rPr>
              <a:t>binarySearch</a:t>
            </a:r>
            <a:r>
              <a:rPr lang="en-US" b="0" dirty="0">
                <a:solidFill>
                  <a:srgbClr val="000000"/>
                </a:solidFill>
                <a:effectLst/>
                <a:highlight>
                  <a:srgbClr val="FFFFFF"/>
                </a:highlight>
                <a:latin typeface="Consolas" panose="020B0609020204030204" pitchFamily="49" charset="0"/>
              </a:rPr>
              <a:t>(</a:t>
            </a:r>
            <a:r>
              <a:rPr lang="en-US" b="0" dirty="0">
                <a:solidFill>
                  <a:srgbClr val="0000FF"/>
                </a:solidFill>
                <a:effectLst/>
                <a:highlight>
                  <a:srgbClr val="FFFFFF"/>
                </a:highlight>
                <a:latin typeface="Consolas" panose="020B0609020204030204" pitchFamily="49" charset="0"/>
              </a:rPr>
              <a:t>List</a:t>
            </a:r>
            <a:r>
              <a:rPr lang="en-US" b="0" dirty="0">
                <a:solidFill>
                  <a:srgbClr val="000000"/>
                </a:solidFill>
                <a:effectLst/>
                <a:highlight>
                  <a:srgbClr val="FFFFFF"/>
                </a:highlight>
                <a:latin typeface="Consolas" panose="020B0609020204030204" pitchFamily="49" charset="0"/>
              </a:rPr>
              <a:t>&lt;</a:t>
            </a:r>
            <a:r>
              <a:rPr lang="en-US" b="0" dirty="0">
                <a:solidFill>
                  <a:srgbClr val="0000FF"/>
                </a:solidFill>
                <a:effectLst/>
                <a:highlight>
                  <a:srgbClr val="FFFFFF"/>
                </a:highlight>
                <a:latin typeface="Consolas" panose="020B0609020204030204" pitchFamily="49" charset="0"/>
              </a:rPr>
              <a:t>Integer</a:t>
            </a:r>
            <a:r>
              <a:rPr lang="en-US" b="0" dirty="0">
                <a:solidFill>
                  <a:srgbClr val="000000"/>
                </a:solidFill>
                <a:effectLst/>
                <a:highlight>
                  <a:srgbClr val="FFFFFF"/>
                </a:highlight>
                <a:latin typeface="Consolas" panose="020B0609020204030204" pitchFamily="49" charset="0"/>
              </a:rPr>
              <a:t>&gt; </a:t>
            </a:r>
            <a:r>
              <a:rPr lang="en-US" b="0" dirty="0" err="1">
                <a:solidFill>
                  <a:srgbClr val="000000"/>
                </a:solidFill>
                <a:effectLst/>
                <a:highlight>
                  <a:srgbClr val="FFFFFF"/>
                </a:highlight>
                <a:latin typeface="Consolas" panose="020B0609020204030204" pitchFamily="49" charset="0"/>
              </a:rPr>
              <a:t>lst</a:t>
            </a:r>
            <a:r>
              <a:rPr lang="en-US" b="0" dirty="0">
                <a:solidFill>
                  <a:srgbClr val="000000"/>
                </a:solidFill>
                <a:effectLst/>
                <a:highlight>
                  <a:srgbClr val="FFFFFF"/>
                </a:highlight>
                <a:latin typeface="Consolas" panose="020B0609020204030204" pitchFamily="49" charset="0"/>
              </a:rPr>
              <a:t>, </a:t>
            </a:r>
            <a:r>
              <a:rPr lang="en-US" b="0" dirty="0">
                <a:solidFill>
                  <a:srgbClr val="0000FF"/>
                </a:solidFill>
                <a:effectLst/>
                <a:highlight>
                  <a:srgbClr val="FFFFFF"/>
                </a:highlight>
                <a:latin typeface="Consolas" panose="020B0609020204030204" pitchFamily="49" charset="0"/>
              </a:rPr>
              <a:t>int</a:t>
            </a:r>
            <a:r>
              <a:rPr lang="en-US" b="0" dirty="0">
                <a:solidFill>
                  <a:srgbClr val="000000"/>
                </a:solidFill>
                <a:effectLst/>
                <a:highlight>
                  <a:srgbClr val="FFFFFF"/>
                </a:highlight>
                <a:latin typeface="Consolas" panose="020B0609020204030204" pitchFamily="49" charset="0"/>
              </a:rPr>
              <a:t> k, </a:t>
            </a:r>
            <a:r>
              <a:rPr lang="en-US" b="0" dirty="0">
                <a:solidFill>
                  <a:srgbClr val="0000FF"/>
                </a:solidFill>
                <a:effectLst/>
                <a:highlight>
                  <a:srgbClr val="FFFFFF"/>
                </a:highlight>
                <a:latin typeface="Consolas" panose="020B0609020204030204" pitchFamily="49" charset="0"/>
              </a:rPr>
              <a:t>int</a:t>
            </a:r>
            <a:r>
              <a:rPr lang="en-US" b="0" dirty="0">
                <a:solidFill>
                  <a:srgbClr val="000000"/>
                </a:solidFill>
                <a:effectLst/>
                <a:highlight>
                  <a:srgbClr val="FFFFFF"/>
                </a:highlight>
                <a:latin typeface="Consolas" panose="020B0609020204030204" pitchFamily="49" charset="0"/>
              </a:rPr>
              <a:t> start, </a:t>
            </a:r>
            <a:r>
              <a:rPr lang="en-US" b="0" dirty="0">
                <a:solidFill>
                  <a:srgbClr val="0000FF"/>
                </a:solidFill>
                <a:effectLst/>
                <a:highlight>
                  <a:srgbClr val="FFFFFF"/>
                </a:highlight>
                <a:latin typeface="Consolas" panose="020B0609020204030204" pitchFamily="49" charset="0"/>
              </a:rPr>
              <a:t>int</a:t>
            </a:r>
            <a:r>
              <a:rPr lang="en-US" b="0" dirty="0">
                <a:solidFill>
                  <a:srgbClr val="000000"/>
                </a:solidFill>
                <a:effectLst/>
                <a:highlight>
                  <a:srgbClr val="FFFFFF"/>
                </a:highlight>
                <a:latin typeface="Consolas" panose="020B0609020204030204" pitchFamily="49" charset="0"/>
              </a:rPr>
              <a:t> end){</a:t>
            </a:r>
          </a:p>
          <a:p>
            <a:pPr marL="0" indent="0">
              <a:buNone/>
            </a:pPr>
            <a:r>
              <a:rPr lang="en-US" b="0" dirty="0">
                <a:solidFill>
                  <a:srgbClr val="000000"/>
                </a:solidFill>
                <a:effectLst/>
                <a:highlight>
                  <a:srgbClr val="FFFFFF"/>
                </a:highlight>
                <a:latin typeface="Consolas" panose="020B0609020204030204" pitchFamily="49" charset="0"/>
              </a:rPr>
              <a:t>    </a:t>
            </a:r>
            <a:r>
              <a:rPr lang="en-US" b="0" dirty="0">
                <a:solidFill>
                  <a:srgbClr val="0000FF"/>
                </a:solidFill>
                <a:effectLst/>
                <a:highlight>
                  <a:srgbClr val="FFFFFF"/>
                </a:highlight>
                <a:latin typeface="Consolas" panose="020B0609020204030204" pitchFamily="49" charset="0"/>
              </a:rPr>
              <a:t>if</a:t>
            </a:r>
            <a:r>
              <a:rPr lang="en-US" b="0" dirty="0">
                <a:solidFill>
                  <a:srgbClr val="000000"/>
                </a:solidFill>
                <a:effectLst/>
                <a:highlight>
                  <a:srgbClr val="FFFFFF"/>
                </a:highlight>
                <a:latin typeface="Consolas" panose="020B0609020204030204" pitchFamily="49" charset="0"/>
              </a:rPr>
              <a:t>(start == end)</a:t>
            </a:r>
          </a:p>
          <a:p>
            <a:pPr marL="0" indent="0">
              <a:buNone/>
            </a:pPr>
            <a:r>
              <a:rPr lang="en-US" b="0" dirty="0">
                <a:solidFill>
                  <a:srgbClr val="000000"/>
                </a:solidFill>
                <a:effectLst/>
                <a:highlight>
                  <a:srgbClr val="FFFFFF"/>
                </a:highlight>
                <a:latin typeface="Consolas" panose="020B0609020204030204" pitchFamily="49" charset="0"/>
              </a:rPr>
              <a:t>        </a:t>
            </a:r>
            <a:r>
              <a:rPr lang="en-US" b="0" dirty="0">
                <a:solidFill>
                  <a:srgbClr val="0000FF"/>
                </a:solidFill>
                <a:effectLst/>
                <a:highlight>
                  <a:srgbClr val="FFFFFF"/>
                </a:highlight>
                <a:latin typeface="Consolas" panose="020B0609020204030204" pitchFamily="49" charset="0"/>
              </a:rPr>
              <a:t>return</a:t>
            </a:r>
            <a:r>
              <a:rPr lang="en-US" b="0" dirty="0">
                <a:solidFill>
                  <a:srgbClr val="000000"/>
                </a:solidFill>
                <a:effectLst/>
                <a:highlight>
                  <a:srgbClr val="FFFFFF"/>
                </a:highlight>
                <a:latin typeface="Consolas" panose="020B0609020204030204" pitchFamily="49" charset="0"/>
              </a:rPr>
              <a:t> </a:t>
            </a:r>
            <a:r>
              <a:rPr lang="en-US" b="0" dirty="0">
                <a:solidFill>
                  <a:srgbClr val="0000FF"/>
                </a:solidFill>
                <a:effectLst/>
                <a:highlight>
                  <a:srgbClr val="FFFFFF"/>
                </a:highlight>
                <a:latin typeface="Consolas" panose="020B0609020204030204" pitchFamily="49" charset="0"/>
              </a:rPr>
              <a:t>false</a:t>
            </a:r>
            <a:r>
              <a:rPr lang="en-US" b="0" dirty="0">
                <a:solidFill>
                  <a:srgbClr val="000000"/>
                </a:solidFill>
                <a:effectLst/>
                <a:highlight>
                  <a:srgbClr val="FFFFFF"/>
                </a:highlight>
                <a:latin typeface="Consolas" panose="020B0609020204030204" pitchFamily="49" charset="0"/>
              </a:rPr>
              <a:t>;</a:t>
            </a:r>
          </a:p>
          <a:p>
            <a:pPr marL="0" indent="0">
              <a:buNone/>
            </a:pPr>
            <a:r>
              <a:rPr lang="en-US" b="0" dirty="0">
                <a:solidFill>
                  <a:srgbClr val="000000"/>
                </a:solidFill>
                <a:effectLst/>
                <a:highlight>
                  <a:srgbClr val="FFFFFF"/>
                </a:highlight>
                <a:latin typeface="Consolas" panose="020B0609020204030204" pitchFamily="49" charset="0"/>
              </a:rPr>
              <a:t>    </a:t>
            </a:r>
            <a:r>
              <a:rPr lang="en-US" b="0" dirty="0">
                <a:solidFill>
                  <a:srgbClr val="0000FF"/>
                </a:solidFill>
                <a:effectLst/>
                <a:highlight>
                  <a:srgbClr val="FFFFFF"/>
                </a:highlight>
                <a:latin typeface="Consolas" panose="020B0609020204030204" pitchFamily="49" charset="0"/>
              </a:rPr>
              <a:t>int</a:t>
            </a:r>
            <a:r>
              <a:rPr lang="en-US" b="0" dirty="0">
                <a:solidFill>
                  <a:srgbClr val="000000"/>
                </a:solidFill>
                <a:effectLst/>
                <a:highlight>
                  <a:srgbClr val="FFFFFF"/>
                </a:highlight>
                <a:latin typeface="Consolas" panose="020B0609020204030204" pitchFamily="49" charset="0"/>
              </a:rPr>
              <a:t> mid = start + (end-start)/</a:t>
            </a:r>
            <a:r>
              <a:rPr lang="en-US" b="0" dirty="0">
                <a:solidFill>
                  <a:srgbClr val="098658"/>
                </a:solidFill>
                <a:effectLst/>
                <a:highlight>
                  <a:srgbClr val="FFFFFF"/>
                </a:highlight>
                <a:latin typeface="Consolas" panose="020B0609020204030204" pitchFamily="49" charset="0"/>
              </a:rPr>
              <a:t>2</a:t>
            </a:r>
            <a:r>
              <a:rPr lang="en-US" b="0" dirty="0">
                <a:solidFill>
                  <a:srgbClr val="000000"/>
                </a:solidFill>
                <a:effectLst/>
                <a:highlight>
                  <a:srgbClr val="FFFFFF"/>
                </a:highlight>
                <a:latin typeface="Consolas" panose="020B0609020204030204" pitchFamily="49" charset="0"/>
              </a:rPr>
              <a:t>;</a:t>
            </a:r>
          </a:p>
          <a:p>
            <a:pPr marL="0" indent="0">
              <a:buNone/>
            </a:pPr>
            <a:r>
              <a:rPr lang="en-US" b="0" dirty="0">
                <a:solidFill>
                  <a:srgbClr val="000000"/>
                </a:solidFill>
                <a:effectLst/>
                <a:highlight>
                  <a:srgbClr val="FFFFFF"/>
                </a:highlight>
                <a:latin typeface="Consolas" panose="020B0609020204030204" pitchFamily="49" charset="0"/>
              </a:rPr>
              <a:t>    </a:t>
            </a:r>
            <a:r>
              <a:rPr lang="en-US" b="0" dirty="0">
                <a:solidFill>
                  <a:srgbClr val="0000FF"/>
                </a:solidFill>
                <a:effectLst/>
                <a:highlight>
                  <a:srgbClr val="FFFFFF"/>
                </a:highlight>
                <a:latin typeface="Consolas" panose="020B0609020204030204" pitchFamily="49" charset="0"/>
              </a:rPr>
              <a:t>if</a:t>
            </a:r>
            <a:r>
              <a:rPr lang="en-US" b="0" dirty="0">
                <a:solidFill>
                  <a:srgbClr val="000000"/>
                </a:solidFill>
                <a:effectLst/>
                <a:highlight>
                  <a:srgbClr val="FFFFFF"/>
                </a:highlight>
                <a:latin typeface="Consolas" panose="020B0609020204030204" pitchFamily="49" charset="0"/>
              </a:rPr>
              <a:t>(</a:t>
            </a:r>
            <a:r>
              <a:rPr lang="en-US" b="0" dirty="0" err="1">
                <a:solidFill>
                  <a:srgbClr val="000000"/>
                </a:solidFill>
                <a:effectLst/>
                <a:highlight>
                  <a:srgbClr val="FFFFFF"/>
                </a:highlight>
                <a:latin typeface="Consolas" panose="020B0609020204030204" pitchFamily="49" charset="0"/>
              </a:rPr>
              <a:t>lst.get</a:t>
            </a:r>
            <a:r>
              <a:rPr lang="en-US" b="0" dirty="0">
                <a:solidFill>
                  <a:srgbClr val="000000"/>
                </a:solidFill>
                <a:effectLst/>
                <a:highlight>
                  <a:srgbClr val="FFFFFF"/>
                </a:highlight>
                <a:latin typeface="Consolas" panose="020B0609020204030204" pitchFamily="49" charset="0"/>
              </a:rPr>
              <a:t>(mid) == k){</a:t>
            </a:r>
          </a:p>
          <a:p>
            <a:pPr marL="0" indent="0">
              <a:buNone/>
            </a:pPr>
            <a:r>
              <a:rPr lang="en-US" b="0" dirty="0">
                <a:solidFill>
                  <a:srgbClr val="000000"/>
                </a:solidFill>
                <a:effectLst/>
                <a:highlight>
                  <a:srgbClr val="FFFFFF"/>
                </a:highlight>
                <a:latin typeface="Consolas" panose="020B0609020204030204" pitchFamily="49" charset="0"/>
              </a:rPr>
              <a:t>        </a:t>
            </a:r>
            <a:r>
              <a:rPr lang="en-US" b="0" dirty="0">
                <a:solidFill>
                  <a:srgbClr val="0000FF"/>
                </a:solidFill>
                <a:effectLst/>
                <a:highlight>
                  <a:srgbClr val="FFFFFF"/>
                </a:highlight>
                <a:latin typeface="Consolas" panose="020B0609020204030204" pitchFamily="49" charset="0"/>
              </a:rPr>
              <a:t>return</a:t>
            </a:r>
            <a:r>
              <a:rPr lang="en-US" b="0" dirty="0">
                <a:solidFill>
                  <a:srgbClr val="000000"/>
                </a:solidFill>
                <a:effectLst/>
                <a:highlight>
                  <a:srgbClr val="FFFFFF"/>
                </a:highlight>
                <a:latin typeface="Consolas" panose="020B0609020204030204" pitchFamily="49" charset="0"/>
              </a:rPr>
              <a:t> </a:t>
            </a:r>
            <a:r>
              <a:rPr lang="en-US" b="0" dirty="0">
                <a:solidFill>
                  <a:srgbClr val="0000FF"/>
                </a:solidFill>
                <a:effectLst/>
                <a:highlight>
                  <a:srgbClr val="FFFFFF"/>
                </a:highlight>
                <a:latin typeface="Consolas" panose="020B0609020204030204" pitchFamily="49" charset="0"/>
              </a:rPr>
              <a:t>true</a:t>
            </a:r>
            <a:r>
              <a:rPr lang="en-US" b="0" dirty="0">
                <a:solidFill>
                  <a:srgbClr val="000000"/>
                </a:solidFill>
                <a:effectLst/>
                <a:highlight>
                  <a:srgbClr val="FFFFFF"/>
                </a:highlight>
                <a:latin typeface="Consolas" panose="020B0609020204030204" pitchFamily="49" charset="0"/>
              </a:rPr>
              <a:t>;</a:t>
            </a:r>
          </a:p>
          <a:p>
            <a:pPr marL="0" indent="0">
              <a:buNone/>
            </a:pPr>
            <a:r>
              <a:rPr lang="en-US" b="0" dirty="0">
                <a:solidFill>
                  <a:srgbClr val="000000"/>
                </a:solidFill>
                <a:effectLst/>
                <a:highlight>
                  <a:srgbClr val="FFFFFF"/>
                </a:highlight>
                <a:latin typeface="Consolas" panose="020B0609020204030204" pitchFamily="49" charset="0"/>
              </a:rPr>
              <a:t>    } </a:t>
            </a:r>
            <a:r>
              <a:rPr lang="en-US" b="0" dirty="0">
                <a:solidFill>
                  <a:srgbClr val="0000FF"/>
                </a:solidFill>
                <a:effectLst/>
                <a:highlight>
                  <a:srgbClr val="FFFFFF"/>
                </a:highlight>
                <a:latin typeface="Consolas" panose="020B0609020204030204" pitchFamily="49" charset="0"/>
              </a:rPr>
              <a:t>else</a:t>
            </a:r>
            <a:r>
              <a:rPr lang="en-US" b="0" dirty="0">
                <a:solidFill>
                  <a:srgbClr val="000000"/>
                </a:solidFill>
                <a:effectLst/>
                <a:highlight>
                  <a:srgbClr val="FFFFFF"/>
                </a:highlight>
                <a:latin typeface="Consolas" panose="020B0609020204030204" pitchFamily="49" charset="0"/>
              </a:rPr>
              <a:t> </a:t>
            </a:r>
            <a:r>
              <a:rPr lang="en-US" b="0" dirty="0">
                <a:solidFill>
                  <a:srgbClr val="0000FF"/>
                </a:solidFill>
                <a:effectLst/>
                <a:highlight>
                  <a:srgbClr val="FFFFFF"/>
                </a:highlight>
                <a:latin typeface="Consolas" panose="020B0609020204030204" pitchFamily="49" charset="0"/>
              </a:rPr>
              <a:t>if</a:t>
            </a:r>
            <a:r>
              <a:rPr lang="en-US" b="0" dirty="0">
                <a:solidFill>
                  <a:srgbClr val="000000"/>
                </a:solidFill>
                <a:effectLst/>
                <a:highlight>
                  <a:srgbClr val="FFFFFF"/>
                </a:highlight>
                <a:latin typeface="Consolas" panose="020B0609020204030204" pitchFamily="49" charset="0"/>
              </a:rPr>
              <a:t>(</a:t>
            </a:r>
            <a:r>
              <a:rPr lang="en-US" b="0" dirty="0" err="1">
                <a:solidFill>
                  <a:srgbClr val="000000"/>
                </a:solidFill>
                <a:effectLst/>
                <a:highlight>
                  <a:srgbClr val="FFFFFF"/>
                </a:highlight>
                <a:latin typeface="Consolas" panose="020B0609020204030204" pitchFamily="49" charset="0"/>
              </a:rPr>
              <a:t>lst.get</a:t>
            </a:r>
            <a:r>
              <a:rPr lang="en-US" b="0" dirty="0">
                <a:solidFill>
                  <a:srgbClr val="000000"/>
                </a:solidFill>
                <a:effectLst/>
                <a:highlight>
                  <a:srgbClr val="FFFFFF"/>
                </a:highlight>
                <a:latin typeface="Consolas" panose="020B0609020204030204" pitchFamily="49" charset="0"/>
              </a:rPr>
              <a:t>(mid) &gt; k){</a:t>
            </a:r>
          </a:p>
          <a:p>
            <a:pPr marL="0" indent="0">
              <a:buNone/>
            </a:pPr>
            <a:r>
              <a:rPr lang="en-US" b="0" dirty="0">
                <a:solidFill>
                  <a:srgbClr val="000000"/>
                </a:solidFill>
                <a:effectLst/>
                <a:highlight>
                  <a:srgbClr val="FFFFFF"/>
                </a:highlight>
                <a:latin typeface="Consolas" panose="020B0609020204030204" pitchFamily="49" charset="0"/>
              </a:rPr>
              <a:t>        </a:t>
            </a:r>
            <a:r>
              <a:rPr lang="en-US" b="0" dirty="0">
                <a:solidFill>
                  <a:srgbClr val="0000FF"/>
                </a:solidFill>
                <a:effectLst/>
                <a:highlight>
                  <a:srgbClr val="FFFFFF"/>
                </a:highlight>
                <a:latin typeface="Consolas" panose="020B0609020204030204" pitchFamily="49" charset="0"/>
              </a:rPr>
              <a:t>return</a:t>
            </a:r>
            <a:r>
              <a:rPr lang="en-US" b="0" dirty="0">
                <a:solidFill>
                  <a:srgbClr val="000000"/>
                </a:solidFill>
                <a:effectLst/>
                <a:highlight>
                  <a:srgbClr val="FFFFFF"/>
                </a:highlight>
                <a:latin typeface="Consolas" panose="020B0609020204030204" pitchFamily="49" charset="0"/>
              </a:rPr>
              <a:t> </a:t>
            </a:r>
            <a:r>
              <a:rPr lang="en-US" b="0" dirty="0" err="1">
                <a:solidFill>
                  <a:srgbClr val="000000"/>
                </a:solidFill>
                <a:effectLst/>
                <a:highlight>
                  <a:srgbClr val="FFFFFF"/>
                </a:highlight>
                <a:latin typeface="Consolas" panose="020B0609020204030204" pitchFamily="49" charset="0"/>
              </a:rPr>
              <a:t>binarySearch</a:t>
            </a:r>
            <a:r>
              <a:rPr lang="en-US" b="0" dirty="0">
                <a:solidFill>
                  <a:srgbClr val="000000"/>
                </a:solidFill>
                <a:effectLst/>
                <a:highlight>
                  <a:srgbClr val="FFFFFF"/>
                </a:highlight>
                <a:latin typeface="Consolas" panose="020B0609020204030204" pitchFamily="49" charset="0"/>
              </a:rPr>
              <a:t>(</a:t>
            </a:r>
            <a:r>
              <a:rPr lang="en-US" b="0" dirty="0" err="1">
                <a:solidFill>
                  <a:srgbClr val="000000"/>
                </a:solidFill>
                <a:effectLst/>
                <a:highlight>
                  <a:srgbClr val="FFFFFF"/>
                </a:highlight>
                <a:latin typeface="Consolas" panose="020B0609020204030204" pitchFamily="49" charset="0"/>
              </a:rPr>
              <a:t>lst</a:t>
            </a:r>
            <a:r>
              <a:rPr lang="en-US" b="0" dirty="0">
                <a:solidFill>
                  <a:srgbClr val="000000"/>
                </a:solidFill>
                <a:effectLst/>
                <a:highlight>
                  <a:srgbClr val="FFFFFF"/>
                </a:highlight>
                <a:latin typeface="Consolas" panose="020B0609020204030204" pitchFamily="49" charset="0"/>
              </a:rPr>
              <a:t>, k, start, mid);</a:t>
            </a:r>
          </a:p>
          <a:p>
            <a:pPr marL="0" indent="0">
              <a:buNone/>
            </a:pPr>
            <a:r>
              <a:rPr lang="en-US" b="0" dirty="0">
                <a:solidFill>
                  <a:srgbClr val="000000"/>
                </a:solidFill>
                <a:effectLst/>
                <a:highlight>
                  <a:srgbClr val="FFFFFF"/>
                </a:highlight>
                <a:latin typeface="Consolas" panose="020B0609020204030204" pitchFamily="49" charset="0"/>
              </a:rPr>
              <a:t>    } </a:t>
            </a:r>
            <a:r>
              <a:rPr lang="en-US" b="0" dirty="0">
                <a:solidFill>
                  <a:srgbClr val="0000FF"/>
                </a:solidFill>
                <a:effectLst/>
                <a:highlight>
                  <a:srgbClr val="FFFFFF"/>
                </a:highlight>
                <a:latin typeface="Consolas" panose="020B0609020204030204" pitchFamily="49" charset="0"/>
              </a:rPr>
              <a:t>else</a:t>
            </a:r>
            <a:r>
              <a:rPr lang="en-US" b="0" dirty="0">
                <a:solidFill>
                  <a:srgbClr val="000000"/>
                </a:solidFill>
                <a:effectLst/>
                <a:highlight>
                  <a:srgbClr val="FFFFFF"/>
                </a:highlight>
                <a:latin typeface="Consolas" panose="020B0609020204030204" pitchFamily="49" charset="0"/>
              </a:rPr>
              <a:t>{</a:t>
            </a:r>
          </a:p>
          <a:p>
            <a:pPr marL="0" indent="0">
              <a:buNone/>
            </a:pPr>
            <a:r>
              <a:rPr lang="en-US" b="0" dirty="0">
                <a:solidFill>
                  <a:srgbClr val="000000"/>
                </a:solidFill>
                <a:effectLst/>
                <a:highlight>
                  <a:srgbClr val="FFFFFF"/>
                </a:highlight>
                <a:latin typeface="Consolas" panose="020B0609020204030204" pitchFamily="49" charset="0"/>
              </a:rPr>
              <a:t>        </a:t>
            </a:r>
            <a:r>
              <a:rPr lang="en-US" b="0" dirty="0">
                <a:solidFill>
                  <a:srgbClr val="0000FF"/>
                </a:solidFill>
                <a:effectLst/>
                <a:highlight>
                  <a:srgbClr val="FFFFFF"/>
                </a:highlight>
                <a:latin typeface="Consolas" panose="020B0609020204030204" pitchFamily="49" charset="0"/>
              </a:rPr>
              <a:t>return</a:t>
            </a:r>
            <a:r>
              <a:rPr lang="en-US" b="0" dirty="0">
                <a:solidFill>
                  <a:srgbClr val="000000"/>
                </a:solidFill>
                <a:effectLst/>
                <a:highlight>
                  <a:srgbClr val="FFFFFF"/>
                </a:highlight>
                <a:latin typeface="Consolas" panose="020B0609020204030204" pitchFamily="49" charset="0"/>
              </a:rPr>
              <a:t> </a:t>
            </a:r>
            <a:r>
              <a:rPr lang="en-US" b="0" dirty="0" err="1">
                <a:solidFill>
                  <a:srgbClr val="000000"/>
                </a:solidFill>
                <a:effectLst/>
                <a:highlight>
                  <a:srgbClr val="FFFFFF"/>
                </a:highlight>
                <a:latin typeface="Consolas" panose="020B0609020204030204" pitchFamily="49" charset="0"/>
              </a:rPr>
              <a:t>binarySearch</a:t>
            </a:r>
            <a:r>
              <a:rPr lang="en-US" b="0" dirty="0">
                <a:solidFill>
                  <a:srgbClr val="000000"/>
                </a:solidFill>
                <a:effectLst/>
                <a:highlight>
                  <a:srgbClr val="FFFFFF"/>
                </a:highlight>
                <a:latin typeface="Consolas" panose="020B0609020204030204" pitchFamily="49" charset="0"/>
              </a:rPr>
              <a:t>(</a:t>
            </a:r>
            <a:r>
              <a:rPr lang="en-US" b="0" dirty="0" err="1">
                <a:solidFill>
                  <a:srgbClr val="000000"/>
                </a:solidFill>
                <a:effectLst/>
                <a:highlight>
                  <a:srgbClr val="FFFFFF"/>
                </a:highlight>
                <a:latin typeface="Consolas" panose="020B0609020204030204" pitchFamily="49" charset="0"/>
              </a:rPr>
              <a:t>lst</a:t>
            </a:r>
            <a:r>
              <a:rPr lang="en-US" b="0" dirty="0">
                <a:solidFill>
                  <a:srgbClr val="000000"/>
                </a:solidFill>
                <a:effectLst/>
                <a:highlight>
                  <a:srgbClr val="FFFFFF"/>
                </a:highlight>
                <a:latin typeface="Consolas" panose="020B0609020204030204" pitchFamily="49" charset="0"/>
              </a:rPr>
              <a:t>, k, mid+</a:t>
            </a:r>
            <a:r>
              <a:rPr lang="en-US" b="0" dirty="0">
                <a:solidFill>
                  <a:srgbClr val="098658"/>
                </a:solidFill>
                <a:effectLst/>
                <a:highlight>
                  <a:srgbClr val="FFFFFF"/>
                </a:highlight>
                <a:latin typeface="Consolas" panose="020B0609020204030204" pitchFamily="49" charset="0"/>
              </a:rPr>
              <a:t>1</a:t>
            </a:r>
            <a:r>
              <a:rPr lang="en-US" b="0" dirty="0">
                <a:solidFill>
                  <a:srgbClr val="000000"/>
                </a:solidFill>
                <a:effectLst/>
                <a:highlight>
                  <a:srgbClr val="FFFFFF"/>
                </a:highlight>
                <a:latin typeface="Consolas" panose="020B0609020204030204" pitchFamily="49" charset="0"/>
              </a:rPr>
              <a:t>, end);</a:t>
            </a:r>
          </a:p>
          <a:p>
            <a:pPr marL="0" indent="0">
              <a:buNone/>
            </a:pPr>
            <a:r>
              <a:rPr lang="en-US" b="0" dirty="0">
                <a:solidFill>
                  <a:srgbClr val="000000"/>
                </a:solidFill>
                <a:effectLst/>
                <a:highlight>
                  <a:srgbClr val="FFFFFF"/>
                </a:highlight>
                <a:latin typeface="Consolas" panose="020B0609020204030204" pitchFamily="49" charset="0"/>
              </a:rPr>
              <a:t>    }</a:t>
            </a:r>
          </a:p>
          <a:p>
            <a:pPr marL="0" indent="0">
              <a:buNone/>
            </a:pPr>
            <a:r>
              <a:rPr lang="en-US" b="0" dirty="0">
                <a:solidFill>
                  <a:srgbClr val="000000"/>
                </a:solidFill>
                <a:effectLst/>
                <a:highlight>
                  <a:srgbClr val="FFFFFF"/>
                </a:highlight>
                <a:latin typeface="Consolas" panose="020B0609020204030204" pitchFamily="49" charset="0"/>
              </a:rPr>
              <a:t>}</a:t>
            </a:r>
          </a:p>
        </p:txBody>
      </p:sp>
      <p:sp>
        <p:nvSpPr>
          <p:cNvPr id="27" name="Slide Number Placeholder 26">
            <a:extLst>
              <a:ext uri="{FF2B5EF4-FFF2-40B4-BE49-F238E27FC236}">
                <a16:creationId xmlns:a16="http://schemas.microsoft.com/office/drawing/2014/main" id="{94A23C96-8C58-2E7B-F280-576AAB4FBF34}"/>
              </a:ext>
            </a:extLst>
          </p:cNvPr>
          <p:cNvSpPr>
            <a:spLocks noGrp="1"/>
          </p:cNvSpPr>
          <p:nvPr>
            <p:ph type="sldNum" sz="quarter" idx="12"/>
          </p:nvPr>
        </p:nvSpPr>
        <p:spPr/>
        <p:txBody>
          <a:bodyPr/>
          <a:lstStyle/>
          <a:p>
            <a:fld id="{A94D5A7D-FFFE-410B-BEE5-702232F4B148}" type="slidenum">
              <a:rPr lang="en-US" smtClean="0"/>
              <a:t>4</a:t>
            </a:fld>
            <a:endParaRPr lang="en-US"/>
          </a:p>
        </p:txBody>
      </p:sp>
    </p:spTree>
    <p:extLst>
      <p:ext uri="{BB962C8B-B14F-4D97-AF65-F5344CB8AC3E}">
        <p14:creationId xmlns:p14="http://schemas.microsoft.com/office/powerpoint/2010/main" val="25399856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EC13A8-F389-D526-27E0-2C577B791967}"/>
              </a:ext>
            </a:extLst>
          </p:cNvPr>
          <p:cNvSpPr>
            <a:spLocks noGrp="1"/>
          </p:cNvSpPr>
          <p:nvPr>
            <p:ph type="title"/>
          </p:nvPr>
        </p:nvSpPr>
        <p:spPr/>
        <p:txBody>
          <a:bodyPr/>
          <a:lstStyle/>
          <a:p>
            <a:r>
              <a:rPr lang="en-US" dirty="0"/>
              <a:t>Coming up with a Recurrence Relation</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AB11F9DB-B627-51B1-AE8B-61E829E3EEB6}"/>
                  </a:ext>
                </a:extLst>
              </p:cNvPr>
              <p:cNvSpPr>
                <a:spLocks noGrp="1"/>
              </p:cNvSpPr>
              <p:nvPr>
                <p:ph idx="1"/>
              </p:nvPr>
            </p:nvSpPr>
            <p:spPr>
              <a:xfrm>
                <a:off x="411480" y="1551304"/>
                <a:ext cx="10515600" cy="5103495"/>
              </a:xfrm>
            </p:spPr>
            <p:txBody>
              <a:bodyPr>
                <a:normAutofit fontScale="92500" lnSpcReduction="20000"/>
              </a:bodyPr>
              <a:lstStyle/>
              <a:p>
                <a:r>
                  <a:rPr lang="en-US" dirty="0"/>
                  <a:t>Overall structure of a recursive function:</a:t>
                </a:r>
              </a:p>
              <a:p>
                <a:pPr marL="914400" lvl="1" indent="-457200">
                  <a:buFont typeface="+mj-lt"/>
                  <a:buAutoNum type="arabicPeriod"/>
                </a:pPr>
                <a:r>
                  <a:rPr lang="en-US" dirty="0">
                    <a:solidFill>
                      <a:srgbClr val="0070C0"/>
                    </a:solidFill>
                  </a:rPr>
                  <a:t>Do some non-recursive “work”</a:t>
                </a:r>
              </a:p>
              <a:p>
                <a:pPr marL="914400" lvl="1" indent="-457200">
                  <a:buFont typeface="+mj-lt"/>
                  <a:buAutoNum type="arabicPeriod"/>
                </a:pPr>
                <a:r>
                  <a:rPr lang="en-US" dirty="0">
                    <a:solidFill>
                      <a:srgbClr val="FF0000"/>
                    </a:solidFill>
                  </a:rPr>
                  <a:t>Do one or more </a:t>
                </a:r>
                <a:r>
                  <a:rPr lang="en-US" u="sng" dirty="0">
                    <a:solidFill>
                      <a:srgbClr val="FF0000"/>
                    </a:solidFill>
                  </a:rPr>
                  <a:t>recursive calls</a:t>
                </a:r>
                <a:r>
                  <a:rPr lang="en-US" dirty="0">
                    <a:solidFill>
                      <a:srgbClr val="FF0000"/>
                    </a:solidFill>
                  </a:rPr>
                  <a:t> on some portion of your input</a:t>
                </a:r>
              </a:p>
              <a:p>
                <a:pPr marL="914400" lvl="1" indent="-457200">
                  <a:buFont typeface="+mj-lt"/>
                  <a:buAutoNum type="arabicPeriod"/>
                </a:pPr>
                <a:r>
                  <a:rPr lang="en-US" dirty="0">
                    <a:solidFill>
                      <a:srgbClr val="0070C0"/>
                    </a:solidFill>
                  </a:rPr>
                  <a:t>(maybe) Do some more non-recursive “work”</a:t>
                </a:r>
              </a:p>
              <a:p>
                <a:pPr lvl="1"/>
                <a:r>
                  <a:rPr lang="en-US" dirty="0"/>
                  <a:t>(Repeat recursive calls until you reach a base case)</a:t>
                </a:r>
              </a:p>
              <a:p>
                <a:r>
                  <a:rPr lang="en-US" dirty="0"/>
                  <a:t>Recurrence Relation: </a:t>
                </a:r>
                <a14:m>
                  <m:oMath xmlns:m="http://schemas.openxmlformats.org/officeDocument/2006/math">
                    <m:r>
                      <a:rPr lang="en-US" b="0" i="1" smtClean="0">
                        <a:latin typeface="Cambria Math" panose="02040503050406030204" pitchFamily="18" charset="0"/>
                      </a:rPr>
                      <m:t>𝑇</m:t>
                    </m:r>
                    <m:d>
                      <m:dPr>
                        <m:ctrlPr>
                          <a:rPr lang="en-US" b="0" i="1" smtClean="0">
                            <a:latin typeface="Cambria Math" panose="02040503050406030204" pitchFamily="18" charset="0"/>
                          </a:rPr>
                        </m:ctrlPr>
                      </m:dPr>
                      <m:e>
                        <m:r>
                          <a:rPr lang="en-US" b="0" i="1" smtClean="0">
                            <a:latin typeface="Cambria Math" panose="02040503050406030204" pitchFamily="18" charset="0"/>
                          </a:rPr>
                          <m:t>𝑛</m:t>
                        </m:r>
                      </m:e>
                    </m:d>
                    <m:r>
                      <a:rPr lang="en-US" b="0" i="1" smtClean="0">
                        <a:latin typeface="Cambria Math" panose="02040503050406030204" pitchFamily="18" charset="0"/>
                      </a:rPr>
                      <m:t>=</m:t>
                    </m:r>
                    <m:r>
                      <a:rPr lang="en-US" b="0" i="1" smtClean="0">
                        <a:solidFill>
                          <a:srgbClr val="FF0000"/>
                        </a:solidFill>
                        <a:latin typeface="Cambria Math" panose="02040503050406030204" pitchFamily="18" charset="0"/>
                      </a:rPr>
                      <m:t>𝑇</m:t>
                    </m:r>
                    <m:d>
                      <m:dPr>
                        <m:ctrlPr>
                          <a:rPr lang="en-US" b="0" i="1" smtClean="0">
                            <a:solidFill>
                              <a:srgbClr val="FF0000"/>
                            </a:solidFill>
                            <a:latin typeface="Cambria Math" panose="02040503050406030204" pitchFamily="18" charset="0"/>
                          </a:rPr>
                        </m:ctrlPr>
                      </m:dPr>
                      <m:e>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𝑝</m:t>
                            </m:r>
                          </m:e>
                          <m:sub>
                            <m:r>
                              <a:rPr lang="en-US" b="0" i="1" smtClean="0">
                                <a:solidFill>
                                  <a:srgbClr val="FF0000"/>
                                </a:solidFill>
                                <a:latin typeface="Cambria Math" panose="02040503050406030204" pitchFamily="18" charset="0"/>
                              </a:rPr>
                              <m:t>1</m:t>
                            </m:r>
                          </m:sub>
                        </m:sSub>
                      </m:e>
                    </m:d>
                    <m:r>
                      <a:rPr lang="en-US" b="0" i="1" smtClean="0">
                        <a:solidFill>
                          <a:srgbClr val="FF0000"/>
                        </a:solidFill>
                        <a:latin typeface="Cambria Math" panose="02040503050406030204" pitchFamily="18" charset="0"/>
                      </a:rPr>
                      <m:t>+</m:t>
                    </m:r>
                    <m:r>
                      <a:rPr lang="en-US" b="0" i="1" smtClean="0">
                        <a:solidFill>
                          <a:srgbClr val="FF0000"/>
                        </a:solidFill>
                        <a:latin typeface="Cambria Math" panose="02040503050406030204" pitchFamily="18" charset="0"/>
                      </a:rPr>
                      <m:t>𝑇</m:t>
                    </m:r>
                    <m:d>
                      <m:dPr>
                        <m:ctrlPr>
                          <a:rPr lang="en-US" b="0" i="1" smtClean="0">
                            <a:solidFill>
                              <a:srgbClr val="FF0000"/>
                            </a:solidFill>
                            <a:latin typeface="Cambria Math" panose="02040503050406030204" pitchFamily="18" charset="0"/>
                          </a:rPr>
                        </m:ctrlPr>
                      </m:dPr>
                      <m:e>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𝑝</m:t>
                            </m:r>
                          </m:e>
                          <m:sub>
                            <m:r>
                              <a:rPr lang="en-US" b="0" i="1" smtClean="0">
                                <a:solidFill>
                                  <a:srgbClr val="FF0000"/>
                                </a:solidFill>
                                <a:latin typeface="Cambria Math" panose="02040503050406030204" pitchFamily="18" charset="0"/>
                              </a:rPr>
                              <m:t>2</m:t>
                            </m:r>
                          </m:sub>
                        </m:sSub>
                      </m:e>
                    </m:d>
                    <m:r>
                      <a:rPr lang="en-US" b="0" i="1" smtClean="0">
                        <a:solidFill>
                          <a:srgbClr val="FF0000"/>
                        </a:solidFill>
                        <a:latin typeface="Cambria Math" panose="02040503050406030204" pitchFamily="18" charset="0"/>
                      </a:rPr>
                      <m:t>+…+</m:t>
                    </m:r>
                    <m:r>
                      <a:rPr lang="en-US" b="0" i="1" smtClean="0">
                        <a:solidFill>
                          <a:srgbClr val="FF0000"/>
                        </a:solidFill>
                        <a:latin typeface="Cambria Math" panose="02040503050406030204" pitchFamily="18" charset="0"/>
                      </a:rPr>
                      <m:t>𝑇</m:t>
                    </m:r>
                    <m:d>
                      <m:dPr>
                        <m:ctrlPr>
                          <a:rPr lang="en-US" b="0" i="1" smtClean="0">
                            <a:solidFill>
                              <a:srgbClr val="FF0000"/>
                            </a:solidFill>
                            <a:latin typeface="Cambria Math" panose="02040503050406030204" pitchFamily="18" charset="0"/>
                          </a:rPr>
                        </m:ctrlPr>
                      </m:dPr>
                      <m:e>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𝑝</m:t>
                            </m:r>
                          </m:e>
                          <m:sub>
                            <m:r>
                              <a:rPr lang="en-US" b="0" i="1" smtClean="0">
                                <a:solidFill>
                                  <a:srgbClr val="FF0000"/>
                                </a:solidFill>
                                <a:latin typeface="Cambria Math" panose="02040503050406030204" pitchFamily="18" charset="0"/>
                              </a:rPr>
                              <m:t>𝑥</m:t>
                            </m:r>
                          </m:sub>
                        </m:sSub>
                      </m:e>
                    </m:d>
                    <m:r>
                      <a:rPr lang="en-US" b="0" i="1" smtClean="0">
                        <a:latin typeface="Cambria Math" panose="02040503050406030204" pitchFamily="18" charset="0"/>
                      </a:rPr>
                      <m:t>+</m:t>
                    </m:r>
                    <m:r>
                      <a:rPr lang="en-US" b="0" i="1" smtClean="0">
                        <a:solidFill>
                          <a:srgbClr val="0070C0"/>
                        </a:solidFill>
                        <a:latin typeface="Cambria Math" panose="02040503050406030204" pitchFamily="18" charset="0"/>
                      </a:rPr>
                      <m:t>𝑓</m:t>
                    </m:r>
                    <m:r>
                      <a:rPr lang="en-US" b="0" i="1" smtClean="0">
                        <a:solidFill>
                          <a:srgbClr val="0070C0"/>
                        </a:solidFill>
                        <a:latin typeface="Cambria Math" panose="02040503050406030204" pitchFamily="18" charset="0"/>
                      </a:rPr>
                      <m:t>(</m:t>
                    </m:r>
                    <m:r>
                      <a:rPr lang="en-US" b="0" i="1" smtClean="0">
                        <a:solidFill>
                          <a:srgbClr val="0070C0"/>
                        </a:solidFill>
                        <a:latin typeface="Cambria Math" panose="02040503050406030204" pitchFamily="18" charset="0"/>
                      </a:rPr>
                      <m:t>𝑛</m:t>
                    </m:r>
                    <m:r>
                      <a:rPr lang="en-US" b="0" i="1" smtClean="0">
                        <a:solidFill>
                          <a:srgbClr val="0070C0"/>
                        </a:solidFill>
                        <a:latin typeface="Cambria Math" panose="02040503050406030204" pitchFamily="18" charset="0"/>
                      </a:rPr>
                      <m:t>)</m:t>
                    </m:r>
                  </m:oMath>
                </a14:m>
                <a:endParaRPr lang="en-US" dirty="0">
                  <a:solidFill>
                    <a:srgbClr val="0070C0"/>
                  </a:solidFill>
                </a:endParaRPr>
              </a:p>
              <a:p>
                <a:r>
                  <a:rPr lang="en-US" dirty="0"/>
                  <a:t>The time it takes to run the algorithm on an input of size </a:t>
                </a:r>
                <a14:m>
                  <m:oMath xmlns:m="http://schemas.openxmlformats.org/officeDocument/2006/math">
                    <m:r>
                      <a:rPr lang="en-US" b="0" i="1" smtClean="0">
                        <a:latin typeface="Cambria Math" panose="02040503050406030204" pitchFamily="18" charset="0"/>
                      </a:rPr>
                      <m:t>𝑛</m:t>
                    </m:r>
                  </m:oMath>
                </a14:m>
                <a:r>
                  <a:rPr lang="en-US" dirty="0"/>
                  <a:t> is:</a:t>
                </a:r>
              </a:p>
              <a:p>
                <a:pPr lvl="1"/>
                <a:r>
                  <a:rPr lang="en-US" dirty="0">
                    <a:solidFill>
                      <a:srgbClr val="FF0000"/>
                    </a:solidFill>
                  </a:rPr>
                  <a:t>The sum of how long it takes to run the same function on each smaller input</a:t>
                </a:r>
              </a:p>
              <a:p>
                <a:pPr lvl="1"/>
                <a:r>
                  <a:rPr lang="en-US" dirty="0">
                    <a:solidFill>
                      <a:srgbClr val="0070C0"/>
                    </a:solidFill>
                  </a:rPr>
                  <a:t>Plus the total amount of non-recursive work done at that step</a:t>
                </a:r>
              </a:p>
              <a:p>
                <a:r>
                  <a:rPr lang="en-US" dirty="0"/>
                  <a:t>Usually: </a:t>
                </a:r>
              </a:p>
              <a:p>
                <a:pPr lvl="1"/>
                <a14:m>
                  <m:oMath xmlns:m="http://schemas.openxmlformats.org/officeDocument/2006/math">
                    <m:r>
                      <a:rPr lang="en-US" b="0" i="1" smtClean="0">
                        <a:latin typeface="Cambria Math" panose="02040503050406030204" pitchFamily="18" charset="0"/>
                      </a:rPr>
                      <m:t>𝑇</m:t>
                    </m:r>
                    <m:d>
                      <m:dPr>
                        <m:ctrlPr>
                          <a:rPr lang="en-US" b="0" i="1" smtClean="0">
                            <a:latin typeface="Cambria Math" panose="02040503050406030204" pitchFamily="18" charset="0"/>
                          </a:rPr>
                        </m:ctrlPr>
                      </m:dPr>
                      <m:e>
                        <m:r>
                          <a:rPr lang="en-US" b="0" i="1" smtClean="0">
                            <a:latin typeface="Cambria Math" panose="02040503050406030204" pitchFamily="18" charset="0"/>
                          </a:rPr>
                          <m:t>𝑛</m:t>
                        </m:r>
                      </m:e>
                    </m:d>
                    <m:r>
                      <a:rPr lang="en-US" b="0" i="1" smtClean="0">
                        <a:latin typeface="Cambria Math" panose="02040503050406030204" pitchFamily="18" charset="0"/>
                      </a:rPr>
                      <m:t>=</m:t>
                    </m:r>
                    <m:r>
                      <a:rPr lang="en-US" b="0" i="1" smtClean="0">
                        <a:latin typeface="Cambria Math" panose="02040503050406030204" pitchFamily="18" charset="0"/>
                      </a:rPr>
                      <m:t>𝑎</m:t>
                    </m:r>
                    <m:r>
                      <a:rPr lang="en-US" b="0" i="1" smtClean="0">
                        <a:latin typeface="Cambria Math" panose="02040503050406030204" pitchFamily="18" charset="0"/>
                      </a:rPr>
                      <m:t>⋅</m:t>
                    </m:r>
                    <m:r>
                      <a:rPr lang="en-US" b="0" i="1" smtClean="0">
                        <a:latin typeface="Cambria Math" panose="02040503050406030204" pitchFamily="18" charset="0"/>
                      </a:rPr>
                      <m:t>𝑇</m:t>
                    </m:r>
                    <m:d>
                      <m:dPr>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r>
                              <a:rPr lang="en-US" b="0" i="1" smtClean="0">
                                <a:latin typeface="Cambria Math" panose="02040503050406030204" pitchFamily="18" charset="0"/>
                              </a:rPr>
                              <m:t>𝑛</m:t>
                            </m:r>
                          </m:num>
                          <m:den>
                            <m:r>
                              <a:rPr lang="en-US" b="0" i="1" smtClean="0">
                                <a:latin typeface="Cambria Math" panose="02040503050406030204" pitchFamily="18" charset="0"/>
                              </a:rPr>
                              <m:t>𝑏</m:t>
                            </m:r>
                          </m:den>
                        </m:f>
                      </m:e>
                    </m:d>
                    <m:r>
                      <a:rPr lang="en-US" b="0" i="1" smtClean="0">
                        <a:latin typeface="Cambria Math" panose="02040503050406030204" pitchFamily="18" charset="0"/>
                      </a:rPr>
                      <m:t>+</m:t>
                    </m:r>
                    <m:r>
                      <a:rPr lang="en-US" b="0" i="1" smtClean="0">
                        <a:latin typeface="Cambria Math" panose="02040503050406030204" pitchFamily="18" charset="0"/>
                      </a:rPr>
                      <m:t>𝑓</m:t>
                    </m:r>
                    <m:d>
                      <m:dPr>
                        <m:ctrlPr>
                          <a:rPr lang="en-US" b="0" i="1" smtClean="0">
                            <a:latin typeface="Cambria Math" panose="02040503050406030204" pitchFamily="18" charset="0"/>
                          </a:rPr>
                        </m:ctrlPr>
                      </m:dPr>
                      <m:e>
                        <m:r>
                          <a:rPr lang="en-US" b="0" i="1" smtClean="0">
                            <a:latin typeface="Cambria Math" panose="02040503050406030204" pitchFamily="18" charset="0"/>
                          </a:rPr>
                          <m:t>𝑛</m:t>
                        </m:r>
                      </m:e>
                    </m:d>
                  </m:oMath>
                </a14:m>
                <a:r>
                  <a:rPr lang="en-US" dirty="0"/>
                  <a:t> </a:t>
                </a:r>
              </a:p>
              <a:p>
                <a:pPr lvl="2"/>
                <a:r>
                  <a:rPr lang="en-US" dirty="0"/>
                  <a:t>Called “divide and conquer” </a:t>
                </a:r>
              </a:p>
              <a:p>
                <a:pPr lvl="1"/>
                <a14:m>
                  <m:oMath xmlns:m="http://schemas.openxmlformats.org/officeDocument/2006/math">
                    <m:r>
                      <a:rPr lang="en-US" b="0" i="1" smtClean="0">
                        <a:latin typeface="Cambria Math" panose="02040503050406030204" pitchFamily="18" charset="0"/>
                      </a:rPr>
                      <m:t>𝑇</m:t>
                    </m:r>
                    <m:d>
                      <m:dPr>
                        <m:ctrlPr>
                          <a:rPr lang="en-US" b="0" i="1" smtClean="0">
                            <a:latin typeface="Cambria Math" panose="02040503050406030204" pitchFamily="18" charset="0"/>
                          </a:rPr>
                        </m:ctrlPr>
                      </m:dPr>
                      <m:e>
                        <m:r>
                          <a:rPr lang="en-US" b="0" i="1" smtClean="0">
                            <a:latin typeface="Cambria Math" panose="02040503050406030204" pitchFamily="18" charset="0"/>
                          </a:rPr>
                          <m:t>𝑛</m:t>
                        </m:r>
                      </m:e>
                    </m:d>
                    <m:r>
                      <a:rPr lang="en-US" b="0" i="1" smtClean="0">
                        <a:latin typeface="Cambria Math" panose="02040503050406030204" pitchFamily="18" charset="0"/>
                      </a:rPr>
                      <m:t>=</m:t>
                    </m:r>
                    <m:r>
                      <a:rPr lang="en-US" b="0" i="1" smtClean="0">
                        <a:latin typeface="Cambria Math" panose="02040503050406030204" pitchFamily="18" charset="0"/>
                      </a:rPr>
                      <m:t>𝑇</m:t>
                    </m:r>
                    <m:d>
                      <m:dPr>
                        <m:ctrlPr>
                          <a:rPr lang="en-US" b="0" i="1" smtClean="0">
                            <a:latin typeface="Cambria Math" panose="02040503050406030204" pitchFamily="18" charset="0"/>
                          </a:rPr>
                        </m:ctrlPr>
                      </m:dPr>
                      <m:e>
                        <m:r>
                          <a:rPr lang="en-US" b="0" i="1" smtClean="0">
                            <a:latin typeface="Cambria Math" panose="02040503050406030204" pitchFamily="18" charset="0"/>
                          </a:rPr>
                          <m:t>𝑛</m:t>
                        </m:r>
                        <m:r>
                          <a:rPr lang="en-US" b="0" i="1" smtClean="0">
                            <a:latin typeface="Cambria Math" panose="02040503050406030204" pitchFamily="18" charset="0"/>
                          </a:rPr>
                          <m:t>−</m:t>
                        </m:r>
                        <m:r>
                          <a:rPr lang="en-US" b="0" i="1" smtClean="0">
                            <a:latin typeface="Cambria Math" panose="02040503050406030204" pitchFamily="18" charset="0"/>
                          </a:rPr>
                          <m:t>𝑐</m:t>
                        </m:r>
                      </m:e>
                    </m:d>
                    <m:r>
                      <a:rPr lang="en-US" b="0" i="1" smtClean="0">
                        <a:latin typeface="Cambria Math" panose="02040503050406030204" pitchFamily="18" charset="0"/>
                      </a:rPr>
                      <m:t>+</m:t>
                    </m:r>
                    <m:r>
                      <a:rPr lang="en-US" b="0" i="1" smtClean="0">
                        <a:latin typeface="Cambria Math" panose="02040503050406030204" pitchFamily="18" charset="0"/>
                      </a:rPr>
                      <m:t>𝑓</m:t>
                    </m:r>
                    <m:d>
                      <m:dPr>
                        <m:ctrlPr>
                          <a:rPr lang="en-US" b="0" i="1" smtClean="0">
                            <a:latin typeface="Cambria Math" panose="02040503050406030204" pitchFamily="18" charset="0"/>
                          </a:rPr>
                        </m:ctrlPr>
                      </m:dPr>
                      <m:e>
                        <m:r>
                          <a:rPr lang="en-US" b="0" i="1" smtClean="0">
                            <a:latin typeface="Cambria Math" panose="02040503050406030204" pitchFamily="18" charset="0"/>
                          </a:rPr>
                          <m:t>𝑛</m:t>
                        </m:r>
                      </m:e>
                    </m:d>
                  </m:oMath>
                </a14:m>
                <a:endParaRPr lang="en-US" dirty="0"/>
              </a:p>
              <a:p>
                <a:pPr lvl="2"/>
                <a:r>
                  <a:rPr lang="en-US" dirty="0"/>
                  <a:t>Called “chip and conquer”</a:t>
                </a:r>
              </a:p>
            </p:txBody>
          </p:sp>
        </mc:Choice>
        <mc:Fallback xmlns="">
          <p:sp>
            <p:nvSpPr>
              <p:cNvPr id="3" name="Content Placeholder 2">
                <a:extLst>
                  <a:ext uri="{FF2B5EF4-FFF2-40B4-BE49-F238E27FC236}">
                    <a16:creationId xmlns:a16="http://schemas.microsoft.com/office/drawing/2014/main" id="{AB11F9DB-B627-51B1-AE8B-61E829E3EEB6}"/>
                  </a:ext>
                </a:extLst>
              </p:cNvPr>
              <p:cNvSpPr>
                <a:spLocks noGrp="1" noRot="1" noChangeAspect="1" noMove="1" noResize="1" noEditPoints="1" noAdjustHandles="1" noChangeArrowheads="1" noChangeShapeType="1" noTextEdit="1"/>
              </p:cNvSpPr>
              <p:nvPr>
                <p:ph idx="1"/>
              </p:nvPr>
            </p:nvSpPr>
            <p:spPr>
              <a:xfrm>
                <a:off x="411480" y="1551304"/>
                <a:ext cx="10515600" cy="5103495"/>
              </a:xfrm>
              <a:blipFill>
                <a:blip r:embed="rId2"/>
                <a:stretch>
                  <a:fillRect l="-928" t="-2983"/>
                </a:stretch>
              </a:blipFill>
            </p:spPr>
            <p:txBody>
              <a:bodyPr/>
              <a:lstStyle/>
              <a:p>
                <a:r>
                  <a:rPr lang="en-US">
                    <a:noFill/>
                  </a:rPr>
                  <a:t> </a:t>
                </a:r>
              </a:p>
            </p:txBody>
          </p:sp>
        </mc:Fallback>
      </mc:AlternateContent>
      <p:sp>
        <p:nvSpPr>
          <p:cNvPr id="5" name="Slide Number Placeholder 4">
            <a:extLst>
              <a:ext uri="{FF2B5EF4-FFF2-40B4-BE49-F238E27FC236}">
                <a16:creationId xmlns:a16="http://schemas.microsoft.com/office/drawing/2014/main" id="{4BB5ED57-CE6D-4A48-9BA2-480420A0D0E5}"/>
              </a:ext>
            </a:extLst>
          </p:cNvPr>
          <p:cNvSpPr>
            <a:spLocks noGrp="1"/>
          </p:cNvSpPr>
          <p:nvPr>
            <p:ph type="sldNum" sz="quarter" idx="12"/>
          </p:nvPr>
        </p:nvSpPr>
        <p:spPr/>
        <p:txBody>
          <a:bodyPr/>
          <a:lstStyle/>
          <a:p>
            <a:fld id="{A94D5A7D-FFFE-410B-BEE5-702232F4B148}" type="slidenum">
              <a:rPr lang="en-US" smtClean="0"/>
              <a:t>5</a:t>
            </a:fld>
            <a:endParaRPr lang="en-US"/>
          </a:p>
        </p:txBody>
      </p:sp>
    </p:spTree>
    <p:extLst>
      <p:ext uri="{BB962C8B-B14F-4D97-AF65-F5344CB8AC3E}">
        <p14:creationId xmlns:p14="http://schemas.microsoft.com/office/powerpoint/2010/main" val="30608434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Efficient Is It?</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14:m>
                  <m:oMath xmlns:m="http://schemas.openxmlformats.org/officeDocument/2006/math">
                    <m:r>
                      <a:rPr lang="en-US" b="0" i="1" smtClean="0">
                        <a:latin typeface="Cambria Math"/>
                      </a:rPr>
                      <m:t>𝑇</m:t>
                    </m:r>
                    <m:d>
                      <m:dPr>
                        <m:ctrlPr>
                          <a:rPr lang="en-US" b="0" i="1" smtClean="0">
                            <a:latin typeface="Cambria Math" panose="02040503050406030204" pitchFamily="18" charset="0"/>
                          </a:rPr>
                        </m:ctrlPr>
                      </m:dPr>
                      <m:e>
                        <m:r>
                          <a:rPr lang="en-US" b="0" i="1" smtClean="0">
                            <a:latin typeface="Cambria Math"/>
                          </a:rPr>
                          <m:t>𝑛</m:t>
                        </m:r>
                      </m:e>
                    </m:d>
                    <m:r>
                      <a:rPr lang="en-US" b="0" i="1" smtClean="0">
                        <a:latin typeface="Cambria Math"/>
                      </a:rPr>
                      <m:t>=</m:t>
                    </m:r>
                    <m:r>
                      <a:rPr lang="en-US" b="0" i="1" smtClean="0">
                        <a:solidFill>
                          <a:schemeClr val="accent1"/>
                        </a:solidFill>
                        <a:latin typeface="Cambria Math" panose="02040503050406030204" pitchFamily="18" charset="0"/>
                      </a:rPr>
                      <m:t>1</m:t>
                    </m:r>
                    <m:r>
                      <a:rPr lang="en-US" b="0" i="1" smtClean="0">
                        <a:solidFill>
                          <a:schemeClr val="tx1"/>
                        </a:solidFill>
                        <a:latin typeface="Cambria Math"/>
                      </a:rPr>
                      <m:t>+</m:t>
                    </m:r>
                    <m:r>
                      <a:rPr lang="en-US" b="0" i="1" smtClean="0">
                        <a:solidFill>
                          <a:srgbClr val="FF0000"/>
                        </a:solidFill>
                        <a:latin typeface="Cambria Math"/>
                      </a:rPr>
                      <m:t>𝑇</m:t>
                    </m:r>
                    <m:d>
                      <m:dPr>
                        <m:ctrlPr>
                          <a:rPr lang="en-US" b="0" i="1" smtClean="0">
                            <a:solidFill>
                              <a:srgbClr val="FF0000"/>
                            </a:solidFill>
                            <a:latin typeface="Cambria Math" panose="02040503050406030204" pitchFamily="18" charset="0"/>
                          </a:rPr>
                        </m:ctrlPr>
                      </m:dPr>
                      <m:e>
                        <m:d>
                          <m:dPr>
                            <m:begChr m:val="⌈"/>
                            <m:endChr m:val="⌉"/>
                            <m:ctrlPr>
                              <a:rPr lang="en-US" b="0" i="1" smtClean="0">
                                <a:solidFill>
                                  <a:srgbClr val="FF0000"/>
                                </a:solidFill>
                                <a:latin typeface="Cambria Math" panose="02040503050406030204" pitchFamily="18" charset="0"/>
                              </a:rPr>
                            </m:ctrlPr>
                          </m:dPr>
                          <m:e>
                            <m:f>
                              <m:fPr>
                                <m:ctrlPr>
                                  <a:rPr lang="en-US" b="0" i="1" smtClean="0">
                                    <a:solidFill>
                                      <a:srgbClr val="FF0000"/>
                                    </a:solidFill>
                                    <a:latin typeface="Cambria Math" panose="02040503050406030204" pitchFamily="18" charset="0"/>
                                  </a:rPr>
                                </m:ctrlPr>
                              </m:fPr>
                              <m:num>
                                <m:r>
                                  <a:rPr lang="en-US" b="0" i="1" smtClean="0">
                                    <a:solidFill>
                                      <a:srgbClr val="FF0000"/>
                                    </a:solidFill>
                                    <a:latin typeface="Cambria Math"/>
                                  </a:rPr>
                                  <m:t>𝑛</m:t>
                                </m:r>
                              </m:num>
                              <m:den>
                                <m:r>
                                  <a:rPr lang="en-US" b="0" i="1" smtClean="0">
                                    <a:solidFill>
                                      <a:srgbClr val="FF0000"/>
                                    </a:solidFill>
                                    <a:latin typeface="Cambria Math"/>
                                  </a:rPr>
                                  <m:t>2</m:t>
                                </m:r>
                              </m:den>
                            </m:f>
                          </m:e>
                        </m:d>
                      </m:e>
                    </m:d>
                  </m:oMath>
                </a14:m>
                <a:endParaRPr lang="en-US" dirty="0"/>
              </a:p>
              <a:p>
                <a:r>
                  <a:rPr lang="en-US" dirty="0"/>
                  <a:t>Base case: </a:t>
                </a:r>
                <a14:m>
                  <m:oMath xmlns:m="http://schemas.openxmlformats.org/officeDocument/2006/math">
                    <m:r>
                      <a:rPr lang="en-US" b="0" i="1" smtClean="0">
                        <a:latin typeface="Cambria Math"/>
                      </a:rPr>
                      <m:t>𝑇</m:t>
                    </m:r>
                    <m:d>
                      <m:dPr>
                        <m:ctrlPr>
                          <a:rPr lang="en-US" b="0" i="1" smtClean="0">
                            <a:latin typeface="Cambria Math" panose="02040503050406030204" pitchFamily="18" charset="0"/>
                          </a:rPr>
                        </m:ctrlPr>
                      </m:dPr>
                      <m:e>
                        <m:r>
                          <a:rPr lang="en-US" b="0" i="1" smtClean="0">
                            <a:latin typeface="Cambria Math"/>
                          </a:rPr>
                          <m:t>1</m:t>
                        </m:r>
                      </m:e>
                    </m:d>
                    <m:r>
                      <a:rPr lang="en-US" b="0" i="1" smtClean="0">
                        <a:latin typeface="Cambria Math"/>
                      </a:rPr>
                      <m:t>=</m:t>
                    </m:r>
                    <m:r>
                      <a:rPr lang="en-US" b="0" i="1" smtClean="0">
                        <a:latin typeface="Cambria Math" panose="02040503050406030204" pitchFamily="18" charset="0"/>
                      </a:rPr>
                      <m:t>1</m:t>
                    </m:r>
                  </m:oMath>
                </a14:m>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l="-104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4E3D6D2D-7DE9-6D3E-2EF7-3E9EB7C1156D}"/>
                  </a:ext>
                </a:extLst>
              </p:cNvPr>
              <p:cNvSpPr txBox="1"/>
              <p:nvPr/>
            </p:nvSpPr>
            <p:spPr>
              <a:xfrm>
                <a:off x="6808424" y="1676400"/>
                <a:ext cx="5002576" cy="830997"/>
              </a:xfrm>
              <a:prstGeom prst="rect">
                <a:avLst/>
              </a:prstGeom>
              <a:noFill/>
            </p:spPr>
            <p:txBody>
              <a:bodyPr wrap="square" rtlCol="0">
                <a:spAutoFit/>
              </a:bodyPr>
              <a:lstStyle/>
              <a:p>
                <a14:m>
                  <m:oMath xmlns:m="http://schemas.openxmlformats.org/officeDocument/2006/math">
                    <m:r>
                      <a:rPr lang="en-US" sz="2400" b="0" i="1" smtClean="0">
                        <a:solidFill>
                          <a:srgbClr val="FF0000"/>
                        </a:solidFill>
                        <a:latin typeface="Cambria Math" panose="02040503050406030204" pitchFamily="18" charset="0"/>
                      </a:rPr>
                      <m:t>𝑇</m:t>
                    </m:r>
                    <m:d>
                      <m:dPr>
                        <m:ctrlPr>
                          <a:rPr lang="en-US" sz="2400" b="0" i="1" smtClean="0">
                            <a:solidFill>
                              <a:srgbClr val="FF0000"/>
                            </a:solidFill>
                            <a:latin typeface="Cambria Math" panose="02040503050406030204" pitchFamily="18" charset="0"/>
                          </a:rPr>
                        </m:ctrlPr>
                      </m:dPr>
                      <m:e>
                        <m:r>
                          <a:rPr lang="en-US" sz="2400" b="0" i="1" smtClean="0">
                            <a:solidFill>
                              <a:srgbClr val="FF0000"/>
                            </a:solidFill>
                            <a:latin typeface="Cambria Math" panose="02040503050406030204" pitchFamily="18" charset="0"/>
                          </a:rPr>
                          <m:t>𝑛</m:t>
                        </m:r>
                      </m:e>
                    </m:d>
                    <m:r>
                      <a:rPr lang="en-US" sz="2400" b="0" i="1" smtClean="0">
                        <a:solidFill>
                          <a:srgbClr val="FF0000"/>
                        </a:solidFill>
                        <a:latin typeface="Cambria Math" panose="02040503050406030204" pitchFamily="18" charset="0"/>
                      </a:rPr>
                      <m:t>=</m:t>
                    </m:r>
                  </m:oMath>
                </a14:m>
                <a:r>
                  <a:rPr lang="en-US" sz="2400" dirty="0">
                    <a:solidFill>
                      <a:srgbClr val="FF0000"/>
                    </a:solidFill>
                  </a:rPr>
                  <a:t> “cost” of running the entire algorithm on an array of length </a:t>
                </a:r>
                <a14:m>
                  <m:oMath xmlns:m="http://schemas.openxmlformats.org/officeDocument/2006/math">
                    <m:r>
                      <a:rPr lang="en-US" sz="2400" b="0" i="1" smtClean="0">
                        <a:solidFill>
                          <a:srgbClr val="FF0000"/>
                        </a:solidFill>
                        <a:latin typeface="Cambria Math" panose="02040503050406030204" pitchFamily="18" charset="0"/>
                      </a:rPr>
                      <m:t>𝑛</m:t>
                    </m:r>
                  </m:oMath>
                </a14:m>
                <a:endParaRPr lang="en-US" sz="2400" dirty="0">
                  <a:solidFill>
                    <a:srgbClr val="FF0000"/>
                  </a:solidFill>
                </a:endParaRPr>
              </a:p>
            </p:txBody>
          </p:sp>
        </mc:Choice>
        <mc:Fallback xmlns="">
          <p:sp>
            <p:nvSpPr>
              <p:cNvPr id="4" name="TextBox 3">
                <a:extLst>
                  <a:ext uri="{FF2B5EF4-FFF2-40B4-BE49-F238E27FC236}">
                    <a16:creationId xmlns:a16="http://schemas.microsoft.com/office/drawing/2014/main" id="{4E3D6D2D-7DE9-6D3E-2EF7-3E9EB7C1156D}"/>
                  </a:ext>
                </a:extLst>
              </p:cNvPr>
              <p:cNvSpPr txBox="1">
                <a:spLocks noRot="1" noChangeAspect="1" noMove="1" noResize="1" noEditPoints="1" noAdjustHandles="1" noChangeArrowheads="1" noChangeShapeType="1" noTextEdit="1"/>
              </p:cNvSpPr>
              <p:nvPr/>
            </p:nvSpPr>
            <p:spPr>
              <a:xfrm>
                <a:off x="6808424" y="1676400"/>
                <a:ext cx="5002576" cy="830997"/>
              </a:xfrm>
              <a:prstGeom prst="rect">
                <a:avLst/>
              </a:prstGeom>
              <a:blipFill>
                <a:blip r:embed="rId3"/>
                <a:stretch>
                  <a:fillRect l="-1949" t="-5882" b="-16176"/>
                </a:stretch>
              </a:blipFill>
            </p:spPr>
            <p:txBody>
              <a:bodyPr/>
              <a:lstStyle/>
              <a:p>
                <a:r>
                  <a:rPr lang="en-US">
                    <a:noFill/>
                  </a:rPr>
                  <a:t> </a:t>
                </a:r>
              </a:p>
            </p:txBody>
          </p:sp>
        </mc:Fallback>
      </mc:AlternateContent>
      <p:sp>
        <p:nvSpPr>
          <p:cNvPr id="6" name="Slide Number Placeholder 5">
            <a:extLst>
              <a:ext uri="{FF2B5EF4-FFF2-40B4-BE49-F238E27FC236}">
                <a16:creationId xmlns:a16="http://schemas.microsoft.com/office/drawing/2014/main" id="{F1E9164B-D0D3-43CF-BBE2-17E6DAFC942A}"/>
              </a:ext>
            </a:extLst>
          </p:cNvPr>
          <p:cNvSpPr>
            <a:spLocks noGrp="1"/>
          </p:cNvSpPr>
          <p:nvPr>
            <p:ph type="sldNum" sz="quarter" idx="12"/>
          </p:nvPr>
        </p:nvSpPr>
        <p:spPr/>
        <p:txBody>
          <a:bodyPr/>
          <a:lstStyle/>
          <a:p>
            <a:fld id="{F4E8603E-186F-4CC7-B8E2-5FD613D3E28C}" type="slidenum">
              <a:rPr lang="en-US" smtClean="0"/>
              <a:t>6</a:t>
            </a:fld>
            <a:endParaRPr lang="en-US" dirty="0"/>
          </a:p>
        </p:txBody>
      </p:sp>
    </p:spTree>
    <p:extLst>
      <p:ext uri="{BB962C8B-B14F-4D97-AF65-F5344CB8AC3E}">
        <p14:creationId xmlns:p14="http://schemas.microsoft.com/office/powerpoint/2010/main" val="16843965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Let’s Solve the Recurrence!</a:t>
            </a:r>
          </a:p>
        </p:txBody>
      </p:sp>
      <mc:AlternateContent xmlns:mc="http://schemas.openxmlformats.org/markup-compatibility/2006" xmlns:a14="http://schemas.microsoft.com/office/drawing/2010/main">
        <mc:Choice Requires="a14">
          <p:sp>
            <p:nvSpPr>
              <p:cNvPr id="4" name="TextBox 3"/>
              <p:cNvSpPr txBox="1"/>
              <p:nvPr/>
            </p:nvSpPr>
            <p:spPr>
              <a:xfrm>
                <a:off x="1752871" y="1788762"/>
                <a:ext cx="3162982" cy="58471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800" i="1" dirty="0" smtClean="0">
                          <a:solidFill>
                            <a:schemeClr val="tx1"/>
                          </a:solidFill>
                          <a:latin typeface="Cambria Math"/>
                        </a:rPr>
                        <m:t>𝑇</m:t>
                      </m:r>
                      <m:d>
                        <m:dPr>
                          <m:ctrlPr>
                            <a:rPr lang="en-US" sz="2800" i="1" dirty="0">
                              <a:solidFill>
                                <a:schemeClr val="tx1"/>
                              </a:solidFill>
                              <a:latin typeface="Cambria Math" panose="02040503050406030204" pitchFamily="18" charset="0"/>
                            </a:rPr>
                          </m:ctrlPr>
                        </m:dPr>
                        <m:e>
                          <m:r>
                            <a:rPr lang="en-US" sz="2800" i="1" dirty="0">
                              <a:solidFill>
                                <a:schemeClr val="tx1"/>
                              </a:solidFill>
                              <a:latin typeface="Cambria Math"/>
                            </a:rPr>
                            <m:t>𝑛</m:t>
                          </m:r>
                        </m:e>
                      </m:d>
                      <m:r>
                        <a:rPr lang="en-US" sz="2800" i="1" dirty="0">
                          <a:solidFill>
                            <a:schemeClr val="tx1"/>
                          </a:solidFill>
                          <a:latin typeface="Cambria Math"/>
                        </a:rPr>
                        <m:t>=</m:t>
                      </m:r>
                      <m:r>
                        <a:rPr lang="en-US" sz="2800" b="0" i="1" dirty="0" smtClean="0">
                          <a:solidFill>
                            <a:schemeClr val="accent1"/>
                          </a:solidFill>
                          <a:latin typeface="Cambria Math" panose="02040503050406030204" pitchFamily="18" charset="0"/>
                        </a:rPr>
                        <m:t>1</m:t>
                      </m:r>
                      <m:r>
                        <a:rPr lang="en-US" sz="2800" i="1" dirty="0" smtClean="0">
                          <a:solidFill>
                            <a:schemeClr val="tx1"/>
                          </a:solidFill>
                          <a:latin typeface="Cambria Math"/>
                        </a:rPr>
                        <m:t>+</m:t>
                      </m:r>
                      <m:r>
                        <a:rPr lang="en-US" sz="2800" i="1" dirty="0">
                          <a:solidFill>
                            <a:srgbClr val="FF0000"/>
                          </a:solidFill>
                          <a:latin typeface="Cambria Math"/>
                        </a:rPr>
                        <m:t>𝑇</m:t>
                      </m:r>
                      <m:r>
                        <a:rPr lang="en-US" sz="2800" i="1" dirty="0">
                          <a:solidFill>
                            <a:srgbClr val="FF0000"/>
                          </a:solidFill>
                          <a:latin typeface="Cambria Math"/>
                        </a:rPr>
                        <m:t>(</m:t>
                      </m:r>
                      <m:f>
                        <m:fPr>
                          <m:type m:val="skw"/>
                          <m:ctrlPr>
                            <a:rPr lang="en-US" sz="2800" i="1" dirty="0">
                              <a:solidFill>
                                <a:srgbClr val="FF0000"/>
                              </a:solidFill>
                              <a:latin typeface="Cambria Math" panose="02040503050406030204" pitchFamily="18" charset="0"/>
                            </a:rPr>
                          </m:ctrlPr>
                        </m:fPr>
                        <m:num>
                          <m:r>
                            <a:rPr lang="en-US" sz="2800" i="1" dirty="0">
                              <a:solidFill>
                                <a:srgbClr val="FF0000"/>
                              </a:solidFill>
                              <a:latin typeface="Cambria Math"/>
                            </a:rPr>
                            <m:t>𝑛</m:t>
                          </m:r>
                        </m:num>
                        <m:den>
                          <m:r>
                            <a:rPr lang="en-US" sz="2800" i="1" dirty="0">
                              <a:solidFill>
                                <a:srgbClr val="FF0000"/>
                              </a:solidFill>
                              <a:latin typeface="Cambria Math"/>
                            </a:rPr>
                            <m:t>2</m:t>
                          </m:r>
                        </m:den>
                      </m:f>
                      <m:r>
                        <a:rPr lang="en-US" sz="2800" i="1" dirty="0">
                          <a:solidFill>
                            <a:srgbClr val="FF0000"/>
                          </a:solidFill>
                          <a:latin typeface="Cambria Math"/>
                        </a:rPr>
                        <m:t>)</m:t>
                      </m:r>
                    </m:oMath>
                  </m:oMathPara>
                </a14:m>
                <a:endParaRPr lang="en-US" sz="2800" dirty="0">
                  <a:solidFill>
                    <a:srgbClr val="FF0000"/>
                  </a:solidFill>
                </a:endParaRPr>
              </a:p>
            </p:txBody>
          </p:sp>
        </mc:Choice>
        <mc:Fallback xmlns="">
          <p:sp>
            <p:nvSpPr>
              <p:cNvPr id="4" name="TextBox 3"/>
              <p:cNvSpPr txBox="1">
                <a:spLocks noRot="1" noChangeAspect="1" noMove="1" noResize="1" noEditPoints="1" noAdjustHandles="1" noChangeArrowheads="1" noChangeShapeType="1" noTextEdit="1"/>
              </p:cNvSpPr>
              <p:nvPr/>
            </p:nvSpPr>
            <p:spPr>
              <a:xfrm>
                <a:off x="1752871" y="1788762"/>
                <a:ext cx="3162982" cy="584712"/>
              </a:xfrm>
              <a:prstGeom prst="rect">
                <a:avLst/>
              </a:prstGeom>
              <a:blipFill>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TextBox 4"/>
              <p:cNvSpPr txBox="1"/>
              <p:nvPr/>
            </p:nvSpPr>
            <p:spPr>
              <a:xfrm>
                <a:off x="1752871" y="1295368"/>
                <a:ext cx="1650324"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800" i="1" dirty="0" smtClean="0">
                          <a:solidFill>
                            <a:schemeClr val="tx1"/>
                          </a:solidFill>
                          <a:latin typeface="Cambria Math"/>
                        </a:rPr>
                        <m:t>𝑇</m:t>
                      </m:r>
                      <m:d>
                        <m:dPr>
                          <m:ctrlPr>
                            <a:rPr lang="en-US" sz="2800" i="1" dirty="0">
                              <a:solidFill>
                                <a:schemeClr val="tx1"/>
                              </a:solidFill>
                              <a:latin typeface="Cambria Math" panose="02040503050406030204" pitchFamily="18" charset="0"/>
                            </a:rPr>
                          </m:ctrlPr>
                        </m:dPr>
                        <m:e>
                          <m:r>
                            <a:rPr lang="en-US" sz="2800" i="1" dirty="0">
                              <a:solidFill>
                                <a:schemeClr val="tx1"/>
                              </a:solidFill>
                              <a:latin typeface="Cambria Math"/>
                            </a:rPr>
                            <m:t>1</m:t>
                          </m:r>
                        </m:e>
                      </m:d>
                      <m:r>
                        <a:rPr lang="en-US" sz="2800" i="1" dirty="0">
                          <a:solidFill>
                            <a:schemeClr val="tx1"/>
                          </a:solidFill>
                          <a:latin typeface="Cambria Math"/>
                        </a:rPr>
                        <m:t>=</m:t>
                      </m:r>
                      <m:r>
                        <a:rPr lang="en-US" sz="2800" b="0" i="1" dirty="0" smtClean="0">
                          <a:solidFill>
                            <a:schemeClr val="tx1"/>
                          </a:solidFill>
                          <a:latin typeface="Cambria Math" panose="02040503050406030204" pitchFamily="18" charset="0"/>
                        </a:rPr>
                        <m:t>1</m:t>
                      </m:r>
                    </m:oMath>
                  </m:oMathPara>
                </a14:m>
                <a:endParaRPr lang="en-US" sz="2800" dirty="0">
                  <a:solidFill>
                    <a:schemeClr val="tx1"/>
                  </a:solidFill>
                </a:endParaRPr>
              </a:p>
            </p:txBody>
          </p:sp>
        </mc:Choice>
        <mc:Fallback xmlns="">
          <p:sp>
            <p:nvSpPr>
              <p:cNvPr id="5" name="TextBox 4"/>
              <p:cNvSpPr txBox="1">
                <a:spLocks noRot="1" noChangeAspect="1" noMove="1" noResize="1" noEditPoints="1" noAdjustHandles="1" noChangeArrowheads="1" noChangeShapeType="1" noTextEdit="1"/>
              </p:cNvSpPr>
              <p:nvPr/>
            </p:nvSpPr>
            <p:spPr>
              <a:xfrm>
                <a:off x="1752871" y="1295368"/>
                <a:ext cx="1650324" cy="523220"/>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Rectangle 6"/>
              <p:cNvSpPr/>
              <p:nvPr/>
            </p:nvSpPr>
            <p:spPr>
              <a:xfrm>
                <a:off x="3657600" y="2373477"/>
                <a:ext cx="1963679" cy="583173"/>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800" i="1" dirty="0">
                          <a:solidFill>
                            <a:schemeClr val="accent1"/>
                          </a:solidFill>
                          <a:latin typeface="Cambria Math" panose="02040503050406030204" pitchFamily="18" charset="0"/>
                        </a:rPr>
                        <m:t>1</m:t>
                      </m:r>
                      <m:r>
                        <a:rPr lang="en-US" sz="2800" i="1" dirty="0">
                          <a:latin typeface="Cambria Math"/>
                        </a:rPr>
                        <m:t>+</m:t>
                      </m:r>
                      <m:r>
                        <a:rPr lang="en-US" sz="2800" i="1" dirty="0">
                          <a:solidFill>
                            <a:srgbClr val="FF0000"/>
                          </a:solidFill>
                          <a:latin typeface="Cambria Math"/>
                        </a:rPr>
                        <m:t>𝑇</m:t>
                      </m:r>
                      <m:r>
                        <a:rPr lang="en-US" sz="2800" i="1" dirty="0">
                          <a:solidFill>
                            <a:srgbClr val="FF0000"/>
                          </a:solidFill>
                          <a:latin typeface="Cambria Math"/>
                        </a:rPr>
                        <m:t>(</m:t>
                      </m:r>
                      <m:f>
                        <m:fPr>
                          <m:type m:val="skw"/>
                          <m:ctrlPr>
                            <a:rPr lang="en-US" sz="2800" i="1" dirty="0">
                              <a:solidFill>
                                <a:srgbClr val="FF0000"/>
                              </a:solidFill>
                              <a:latin typeface="Cambria Math" panose="02040503050406030204" pitchFamily="18" charset="0"/>
                            </a:rPr>
                          </m:ctrlPr>
                        </m:fPr>
                        <m:num>
                          <m:r>
                            <a:rPr lang="en-US" sz="2800" i="1" dirty="0">
                              <a:solidFill>
                                <a:srgbClr val="FF0000"/>
                              </a:solidFill>
                              <a:latin typeface="Cambria Math"/>
                            </a:rPr>
                            <m:t>𝑛</m:t>
                          </m:r>
                        </m:num>
                        <m:den>
                          <m:r>
                            <a:rPr lang="en-US" sz="2800" i="1" dirty="0">
                              <a:solidFill>
                                <a:srgbClr val="FF0000"/>
                              </a:solidFill>
                              <a:latin typeface="Cambria Math"/>
                            </a:rPr>
                            <m:t>4</m:t>
                          </m:r>
                        </m:den>
                      </m:f>
                      <m:r>
                        <a:rPr lang="en-US" sz="2800" i="1" dirty="0">
                          <a:solidFill>
                            <a:srgbClr val="FF0000"/>
                          </a:solidFill>
                          <a:latin typeface="Cambria Math"/>
                        </a:rPr>
                        <m:t>)</m:t>
                      </m:r>
                    </m:oMath>
                  </m:oMathPara>
                </a14:m>
                <a:endParaRPr lang="en-US" sz="2800" dirty="0"/>
              </a:p>
            </p:txBody>
          </p:sp>
        </mc:Choice>
        <mc:Fallback xmlns="">
          <p:sp>
            <p:nvSpPr>
              <p:cNvPr id="7" name="Rectangle 6"/>
              <p:cNvSpPr>
                <a:spLocks noRot="1" noChangeAspect="1" noMove="1" noResize="1" noEditPoints="1" noAdjustHandles="1" noChangeArrowheads="1" noChangeShapeType="1" noTextEdit="1"/>
              </p:cNvSpPr>
              <p:nvPr/>
            </p:nvSpPr>
            <p:spPr>
              <a:xfrm>
                <a:off x="3657600" y="2373477"/>
                <a:ext cx="1963679" cy="583173"/>
              </a:xfrm>
              <a:prstGeom prst="rect">
                <a:avLst/>
              </a:prstGeom>
              <a:blipFill>
                <a:blip r:embed="rId4"/>
                <a:stretch>
                  <a:fillRect/>
                </a:stretch>
              </a:blipFill>
            </p:spPr>
            <p:txBody>
              <a:bodyPr/>
              <a:lstStyle/>
              <a:p>
                <a:r>
                  <a:rPr lang="en-US">
                    <a:noFill/>
                  </a:rPr>
                  <a:t> </a:t>
                </a:r>
              </a:p>
            </p:txBody>
          </p:sp>
        </mc:Fallback>
      </mc:AlternateContent>
      <p:cxnSp>
        <p:nvCxnSpPr>
          <p:cNvPr id="9" name="Straight Connector 8">
            <a:extLst>
              <a:ext uri="{C183D7F6-B498-43B3-948B-1728B52AA6E4}">
                <adec:decorative xmlns:adec="http://schemas.microsoft.com/office/drawing/2017/decorative" val="1"/>
              </a:ext>
            </a:extLst>
          </p:cNvPr>
          <p:cNvCxnSpPr/>
          <p:nvPr/>
        </p:nvCxnSpPr>
        <p:spPr>
          <a:xfrm flipV="1">
            <a:off x="3923348" y="1818589"/>
            <a:ext cx="1258252" cy="391212"/>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C183D7F6-B498-43B3-948B-1728B52AA6E4}">
                <adec:decorative xmlns:adec="http://schemas.microsoft.com/office/drawing/2017/decorative" val="1"/>
              </a:ext>
            </a:extLst>
          </p:cNvPr>
          <p:cNvCxnSpPr/>
          <p:nvPr/>
        </p:nvCxnSpPr>
        <p:spPr>
          <a:xfrm flipV="1">
            <a:off x="4556755" y="2452813"/>
            <a:ext cx="1196345" cy="369727"/>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1" name="Rectangle 10"/>
              <p:cNvSpPr/>
              <p:nvPr/>
            </p:nvSpPr>
            <p:spPr>
              <a:xfrm>
                <a:off x="4234155" y="2956650"/>
                <a:ext cx="1963679" cy="587533"/>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800" i="1" dirty="0">
                          <a:solidFill>
                            <a:schemeClr val="accent1"/>
                          </a:solidFill>
                          <a:latin typeface="Cambria Math" panose="02040503050406030204" pitchFamily="18" charset="0"/>
                        </a:rPr>
                        <m:t>1</m:t>
                      </m:r>
                      <m:r>
                        <a:rPr lang="en-US" sz="2800" i="1" dirty="0">
                          <a:latin typeface="Cambria Math"/>
                        </a:rPr>
                        <m:t>+</m:t>
                      </m:r>
                      <m:r>
                        <a:rPr lang="en-US" sz="2800" i="1" dirty="0">
                          <a:solidFill>
                            <a:srgbClr val="FF0000"/>
                          </a:solidFill>
                          <a:latin typeface="Cambria Math"/>
                        </a:rPr>
                        <m:t>𝑇</m:t>
                      </m:r>
                      <m:r>
                        <a:rPr lang="en-US" sz="2800" i="1" dirty="0">
                          <a:solidFill>
                            <a:srgbClr val="FF0000"/>
                          </a:solidFill>
                          <a:latin typeface="Cambria Math"/>
                        </a:rPr>
                        <m:t>(</m:t>
                      </m:r>
                      <m:f>
                        <m:fPr>
                          <m:type m:val="skw"/>
                          <m:ctrlPr>
                            <a:rPr lang="en-US" sz="2800" i="1" dirty="0">
                              <a:solidFill>
                                <a:srgbClr val="FF0000"/>
                              </a:solidFill>
                              <a:latin typeface="Cambria Math" panose="02040503050406030204" pitchFamily="18" charset="0"/>
                            </a:rPr>
                          </m:ctrlPr>
                        </m:fPr>
                        <m:num>
                          <m:r>
                            <a:rPr lang="en-US" sz="2800" i="1" dirty="0">
                              <a:solidFill>
                                <a:srgbClr val="FF0000"/>
                              </a:solidFill>
                              <a:latin typeface="Cambria Math"/>
                            </a:rPr>
                            <m:t>𝑛</m:t>
                          </m:r>
                        </m:num>
                        <m:den>
                          <m:r>
                            <a:rPr lang="en-US" sz="2800" i="1" dirty="0">
                              <a:solidFill>
                                <a:srgbClr val="FF0000"/>
                              </a:solidFill>
                              <a:latin typeface="Cambria Math"/>
                            </a:rPr>
                            <m:t>8</m:t>
                          </m:r>
                        </m:den>
                      </m:f>
                      <m:r>
                        <a:rPr lang="en-US" sz="2800" i="1" dirty="0">
                          <a:solidFill>
                            <a:srgbClr val="FF0000"/>
                          </a:solidFill>
                          <a:latin typeface="Cambria Math"/>
                        </a:rPr>
                        <m:t>)</m:t>
                      </m:r>
                    </m:oMath>
                  </m:oMathPara>
                </a14:m>
                <a:endParaRPr lang="en-US" sz="2800" dirty="0"/>
              </a:p>
            </p:txBody>
          </p:sp>
        </mc:Choice>
        <mc:Fallback xmlns="">
          <p:sp>
            <p:nvSpPr>
              <p:cNvPr id="11" name="Rectangle 10"/>
              <p:cNvSpPr>
                <a:spLocks noRot="1" noChangeAspect="1" noMove="1" noResize="1" noEditPoints="1" noAdjustHandles="1" noChangeArrowheads="1" noChangeShapeType="1" noTextEdit="1"/>
              </p:cNvSpPr>
              <p:nvPr/>
            </p:nvSpPr>
            <p:spPr>
              <a:xfrm>
                <a:off x="4234155" y="2956650"/>
                <a:ext cx="1963679" cy="587533"/>
              </a:xfrm>
              <a:prstGeom prst="rect">
                <a:avLst/>
              </a:prstGeom>
              <a:blipFill>
                <a:blip r:embed="rId5"/>
                <a:stretch>
                  <a:fillRect/>
                </a:stretch>
              </a:blipFill>
            </p:spPr>
            <p:txBody>
              <a:bodyPr/>
              <a:lstStyle/>
              <a:p>
                <a:r>
                  <a:rPr lang="en-US">
                    <a:noFill/>
                  </a:rPr>
                  <a:t> </a:t>
                </a:r>
              </a:p>
            </p:txBody>
          </p:sp>
        </mc:Fallback>
      </mc:AlternateContent>
      <p:sp>
        <p:nvSpPr>
          <p:cNvPr id="12" name="TextBox 11"/>
          <p:cNvSpPr txBox="1"/>
          <p:nvPr/>
        </p:nvSpPr>
        <p:spPr>
          <a:xfrm rot="2181819">
            <a:off x="5632394" y="3341258"/>
            <a:ext cx="538930" cy="707886"/>
          </a:xfrm>
          <a:prstGeom prst="rect">
            <a:avLst/>
          </a:prstGeom>
          <a:noFill/>
        </p:spPr>
        <p:txBody>
          <a:bodyPr wrap="none" rtlCol="0">
            <a:spAutoFit/>
          </a:bodyPr>
          <a:lstStyle/>
          <a:p>
            <a:r>
              <a:rPr lang="en-US" sz="4000" dirty="0">
                <a:solidFill>
                  <a:srgbClr val="FF0000"/>
                </a:solidFill>
              </a:rPr>
              <a:t>…</a:t>
            </a:r>
          </a:p>
        </p:txBody>
      </p:sp>
      <mc:AlternateContent xmlns:mc="http://schemas.openxmlformats.org/markup-compatibility/2006" xmlns:a14="http://schemas.microsoft.com/office/drawing/2010/main">
        <mc:Choice Requires="a14">
          <p:sp>
            <p:nvSpPr>
              <p:cNvPr id="13" name="Rectangle 12"/>
              <p:cNvSpPr/>
              <p:nvPr/>
            </p:nvSpPr>
            <p:spPr>
              <a:xfrm>
                <a:off x="5791203" y="3896380"/>
                <a:ext cx="465191" cy="52322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800" b="0" i="1" smtClean="0">
                          <a:solidFill>
                            <a:schemeClr val="accent1"/>
                          </a:solidFill>
                          <a:latin typeface="Cambria Math" panose="02040503050406030204" pitchFamily="18" charset="0"/>
                        </a:rPr>
                        <m:t>1</m:t>
                      </m:r>
                    </m:oMath>
                  </m:oMathPara>
                </a14:m>
                <a:endParaRPr lang="en-US" sz="2800" dirty="0">
                  <a:solidFill>
                    <a:schemeClr val="accent1"/>
                  </a:solidFill>
                </a:endParaRPr>
              </a:p>
            </p:txBody>
          </p:sp>
        </mc:Choice>
        <mc:Fallback xmlns="">
          <p:sp>
            <p:nvSpPr>
              <p:cNvPr id="13" name="Rectangle 12"/>
              <p:cNvSpPr>
                <a:spLocks noRot="1" noChangeAspect="1" noMove="1" noResize="1" noEditPoints="1" noAdjustHandles="1" noChangeArrowheads="1" noChangeShapeType="1" noTextEdit="1"/>
              </p:cNvSpPr>
              <p:nvPr/>
            </p:nvSpPr>
            <p:spPr>
              <a:xfrm>
                <a:off x="5791203" y="3896380"/>
                <a:ext cx="465191" cy="523220"/>
              </a:xfrm>
              <a:prstGeom prst="rect">
                <a:avLst/>
              </a:prstGeom>
              <a:blipFill>
                <a:blip r:embed="rId6"/>
                <a:stretch>
                  <a:fillRect/>
                </a:stretch>
              </a:blipFill>
            </p:spPr>
            <p:txBody>
              <a:bodyPr/>
              <a:lstStyle/>
              <a:p>
                <a:r>
                  <a:rPr lang="en-US">
                    <a:noFill/>
                  </a:rPr>
                  <a:t> </a:t>
                </a:r>
              </a:p>
            </p:txBody>
          </p:sp>
        </mc:Fallback>
      </mc:AlternateContent>
      <p:sp>
        <p:nvSpPr>
          <p:cNvPr id="19" name="Right Brace 18" descr="We can begin solving our recurrence relation by tracing through the recursion.&#10;&#10;If we know T(n)=1+T(n/2) then we can use this definition of T(n) to substitute for T(n/2), which gives us T(n)=1+1+T(n/4). We can then substitute again to get T(n)=1+1+1+T(n/8).&#10;&#10;Notice that with each step of substitution T(n) gains one more +1 term and the recursive call to T shrinks by half. This process will continue until we reach the base case of T(1) which equals 1. &#10;&#10;Now we know the running time will be determined by the number of +1 terms we've accumulated, which is equal to the number of substitutions we need to do until we get to the base case, in other words the number of times we must divide n in half before we get the value 1."/>
          <p:cNvSpPr/>
          <p:nvPr/>
        </p:nvSpPr>
        <p:spPr>
          <a:xfrm>
            <a:off x="6641598" y="1607198"/>
            <a:ext cx="673602" cy="2812402"/>
          </a:xfrm>
          <a:prstGeom prst="rightBrace">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mc:AlternateContent xmlns:mc="http://schemas.openxmlformats.org/markup-compatibility/2006" xmlns:a14="http://schemas.microsoft.com/office/drawing/2010/main">
        <mc:Choice Requires="a14">
          <p:sp>
            <p:nvSpPr>
              <p:cNvPr id="20" name="TextBox 19"/>
              <p:cNvSpPr txBox="1"/>
              <p:nvPr/>
            </p:nvSpPr>
            <p:spPr>
              <a:xfrm>
                <a:off x="7375131" y="2514600"/>
                <a:ext cx="3880229" cy="1077218"/>
              </a:xfrm>
              <a:prstGeom prst="rect">
                <a:avLst/>
              </a:prstGeom>
              <a:noFill/>
            </p:spPr>
            <p:txBody>
              <a:bodyPr wrap="none" rtlCol="0">
                <a:spAutoFit/>
              </a:bodyPr>
              <a:lstStyle/>
              <a:p>
                <a:r>
                  <a:rPr lang="en-US" sz="3200" b="0" dirty="0"/>
                  <a:t>Substitute until</a:t>
                </a:r>
                <a:r>
                  <a:rPr lang="en-US" sz="3200" b="0" i="1" dirty="0">
                    <a:latin typeface="Cambria Math" panose="02040503050406030204" pitchFamily="18" charset="0"/>
                  </a:rPr>
                  <a:t>  </a:t>
                </a:r>
                <a14:m>
                  <m:oMath xmlns:m="http://schemas.openxmlformats.org/officeDocument/2006/math">
                    <m:r>
                      <a:rPr lang="en-US" sz="3200" b="0" i="1" smtClean="0">
                        <a:latin typeface="Cambria Math" panose="02040503050406030204" pitchFamily="18" charset="0"/>
                      </a:rPr>
                      <m:t>𝑇</m:t>
                    </m:r>
                    <m:r>
                      <a:rPr lang="en-US" sz="3200" b="0" i="1" smtClean="0">
                        <a:latin typeface="Cambria Math" panose="02040503050406030204" pitchFamily="18" charset="0"/>
                      </a:rPr>
                      <m:t>(1)</m:t>
                    </m:r>
                  </m:oMath>
                </a14:m>
                <a:endParaRPr lang="en-US" sz="3200" b="0" i="1" dirty="0">
                  <a:latin typeface="Cambria Math" panose="02040503050406030204" pitchFamily="18" charset="0"/>
                </a:endParaRPr>
              </a:p>
              <a:p>
                <a:r>
                  <a:rPr lang="en-US" sz="3200" b="0" dirty="0"/>
                  <a:t>So </a:t>
                </a:r>
                <a14:m>
                  <m:oMath xmlns:m="http://schemas.openxmlformats.org/officeDocument/2006/math">
                    <m:func>
                      <m:funcPr>
                        <m:ctrlPr>
                          <a:rPr lang="en-US" sz="3200" b="0" i="1" smtClean="0">
                            <a:latin typeface="Cambria Math" panose="02040503050406030204" pitchFamily="18" charset="0"/>
                          </a:rPr>
                        </m:ctrlPr>
                      </m:funcPr>
                      <m:fName>
                        <m:sSub>
                          <m:sSubPr>
                            <m:ctrlPr>
                              <a:rPr lang="en-US" sz="3200" b="0" i="1" smtClean="0">
                                <a:latin typeface="Cambria Math" panose="02040503050406030204" pitchFamily="18" charset="0"/>
                              </a:rPr>
                            </m:ctrlPr>
                          </m:sSubPr>
                          <m:e>
                            <m:r>
                              <m:rPr>
                                <m:sty m:val="p"/>
                              </m:rPr>
                              <a:rPr lang="en-US" sz="3200" b="0" i="0" smtClean="0">
                                <a:latin typeface="Cambria Math"/>
                              </a:rPr>
                              <m:t>log</m:t>
                            </m:r>
                          </m:e>
                          <m:sub>
                            <m:r>
                              <a:rPr lang="en-US" sz="3200" b="0" i="1" smtClean="0">
                                <a:latin typeface="Cambria Math"/>
                              </a:rPr>
                              <m:t>2</m:t>
                            </m:r>
                          </m:sub>
                        </m:sSub>
                      </m:fName>
                      <m:e>
                        <m:r>
                          <a:rPr lang="en-US" sz="3200" b="0" i="1" smtClean="0">
                            <a:latin typeface="Cambria Math"/>
                          </a:rPr>
                          <m:t>𝑛</m:t>
                        </m:r>
                      </m:e>
                    </m:func>
                  </m:oMath>
                </a14:m>
                <a:r>
                  <a:rPr lang="en-US" sz="3200" dirty="0"/>
                  <a:t> steps</a:t>
                </a:r>
              </a:p>
            </p:txBody>
          </p:sp>
        </mc:Choice>
        <mc:Fallback xmlns="">
          <p:sp>
            <p:nvSpPr>
              <p:cNvPr id="20" name="TextBox 19"/>
              <p:cNvSpPr txBox="1">
                <a:spLocks noRot="1" noChangeAspect="1" noMove="1" noResize="1" noEditPoints="1" noAdjustHandles="1" noChangeArrowheads="1" noChangeShapeType="1" noTextEdit="1"/>
              </p:cNvSpPr>
              <p:nvPr/>
            </p:nvSpPr>
            <p:spPr>
              <a:xfrm>
                <a:off x="7375131" y="2514600"/>
                <a:ext cx="3880229" cy="1077218"/>
              </a:xfrm>
              <a:prstGeom prst="rect">
                <a:avLst/>
              </a:prstGeom>
              <a:blipFill>
                <a:blip r:embed="rId7"/>
                <a:stretch>
                  <a:fillRect l="-4088" t="-6818" b="-1818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 name="TextBox 21"/>
              <p:cNvSpPr txBox="1"/>
              <p:nvPr/>
            </p:nvSpPr>
            <p:spPr>
              <a:xfrm>
                <a:off x="1874535" y="4953000"/>
                <a:ext cx="4327274" cy="15001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3200" i="1" smtClean="0">
                          <a:latin typeface="Cambria Math"/>
                        </a:rPr>
                        <m:t>𝑇</m:t>
                      </m:r>
                      <m:d>
                        <m:dPr>
                          <m:ctrlPr>
                            <a:rPr lang="en-US" sz="3200" i="1">
                              <a:latin typeface="Cambria Math" panose="02040503050406030204" pitchFamily="18" charset="0"/>
                            </a:rPr>
                          </m:ctrlPr>
                        </m:dPr>
                        <m:e>
                          <m:r>
                            <a:rPr lang="en-US" sz="3200" i="1">
                              <a:latin typeface="Cambria Math"/>
                            </a:rPr>
                            <m:t>𝑛</m:t>
                          </m:r>
                        </m:e>
                      </m:d>
                      <m:r>
                        <a:rPr lang="en-US" sz="3200" i="1">
                          <a:latin typeface="Cambria Math"/>
                        </a:rPr>
                        <m:t>=</m:t>
                      </m:r>
                      <m:nary>
                        <m:naryPr>
                          <m:chr m:val="∑"/>
                          <m:ctrlPr>
                            <a:rPr lang="en-US" sz="3200" i="1">
                              <a:latin typeface="Cambria Math" panose="02040503050406030204" pitchFamily="18" charset="0"/>
                            </a:rPr>
                          </m:ctrlPr>
                        </m:naryPr>
                        <m:sub>
                          <m:r>
                            <m:rPr>
                              <m:brk m:alnAt="23"/>
                            </m:rPr>
                            <a:rPr lang="en-US" sz="3200" i="1">
                              <a:latin typeface="Cambria Math"/>
                            </a:rPr>
                            <m:t>𝑖</m:t>
                          </m:r>
                          <m:r>
                            <a:rPr lang="en-US" sz="3200" i="1">
                              <a:latin typeface="Cambria Math"/>
                            </a:rPr>
                            <m:t>=</m:t>
                          </m:r>
                          <m:r>
                            <a:rPr lang="en-US" sz="3200" b="0" i="1" smtClean="0">
                              <a:latin typeface="Cambria Math" panose="02040503050406030204" pitchFamily="18" charset="0"/>
                            </a:rPr>
                            <m:t>1</m:t>
                          </m:r>
                        </m:sub>
                        <m:sup>
                          <m:sSub>
                            <m:sSubPr>
                              <m:ctrlPr>
                                <a:rPr lang="en-US" sz="3200" i="1">
                                  <a:latin typeface="Cambria Math" panose="02040503050406030204" pitchFamily="18" charset="0"/>
                                </a:rPr>
                              </m:ctrlPr>
                            </m:sSubPr>
                            <m:e>
                              <m:r>
                                <m:rPr>
                                  <m:sty m:val="p"/>
                                </m:rPr>
                                <a:rPr lang="en-US" sz="3200">
                                  <a:latin typeface="Cambria Math"/>
                                </a:rPr>
                                <m:t>log</m:t>
                              </m:r>
                            </m:e>
                            <m:sub>
                              <m:r>
                                <a:rPr lang="en-US" sz="3200" i="1">
                                  <a:latin typeface="Cambria Math"/>
                                </a:rPr>
                                <m:t>2</m:t>
                              </m:r>
                            </m:sub>
                          </m:sSub>
                          <m:r>
                            <a:rPr lang="en-US" sz="3200" i="1">
                              <a:latin typeface="Cambria Math"/>
                            </a:rPr>
                            <m:t>𝑛</m:t>
                          </m:r>
                        </m:sup>
                        <m:e>
                          <m:r>
                            <a:rPr lang="en-US" sz="3200" b="0" i="1" smtClean="0">
                              <a:latin typeface="Cambria Math" panose="02040503050406030204" pitchFamily="18" charset="0"/>
                            </a:rPr>
                            <m:t>1</m:t>
                          </m:r>
                        </m:e>
                      </m:nary>
                      <m:r>
                        <a:rPr lang="en-US" sz="3200" i="1">
                          <a:latin typeface="Cambria Math"/>
                        </a:rPr>
                        <m:t>=</m:t>
                      </m:r>
                      <m:func>
                        <m:funcPr>
                          <m:ctrlPr>
                            <a:rPr lang="en-US" sz="3200" i="1">
                              <a:latin typeface="Cambria Math" panose="02040503050406030204" pitchFamily="18" charset="0"/>
                            </a:rPr>
                          </m:ctrlPr>
                        </m:funcPr>
                        <m:fName>
                          <m:sSub>
                            <m:sSubPr>
                              <m:ctrlPr>
                                <a:rPr lang="en-US" sz="3200" i="1">
                                  <a:latin typeface="Cambria Math" panose="02040503050406030204" pitchFamily="18" charset="0"/>
                                </a:rPr>
                              </m:ctrlPr>
                            </m:sSubPr>
                            <m:e>
                              <m:r>
                                <m:rPr>
                                  <m:sty m:val="p"/>
                                </m:rPr>
                                <a:rPr lang="en-US" sz="3200">
                                  <a:latin typeface="Cambria Math"/>
                                </a:rPr>
                                <m:t>log</m:t>
                              </m:r>
                            </m:e>
                            <m:sub>
                              <m:r>
                                <a:rPr lang="en-US" sz="3200" i="1">
                                  <a:latin typeface="Cambria Math"/>
                                </a:rPr>
                                <m:t>2</m:t>
                              </m:r>
                            </m:sub>
                          </m:sSub>
                        </m:fName>
                        <m:e>
                          <m:r>
                            <a:rPr lang="en-US" sz="3200" i="1">
                              <a:latin typeface="Cambria Math"/>
                            </a:rPr>
                            <m:t>𝑛</m:t>
                          </m:r>
                        </m:e>
                      </m:func>
                    </m:oMath>
                  </m:oMathPara>
                </a14:m>
                <a:endParaRPr lang="en-US" sz="3200" dirty="0"/>
              </a:p>
            </p:txBody>
          </p:sp>
        </mc:Choice>
        <mc:Fallback xmlns="">
          <p:sp>
            <p:nvSpPr>
              <p:cNvPr id="22" name="TextBox 21"/>
              <p:cNvSpPr txBox="1">
                <a:spLocks noRot="1" noChangeAspect="1" noMove="1" noResize="1" noEditPoints="1" noAdjustHandles="1" noChangeArrowheads="1" noChangeShapeType="1" noTextEdit="1"/>
              </p:cNvSpPr>
              <p:nvPr/>
            </p:nvSpPr>
            <p:spPr>
              <a:xfrm>
                <a:off x="1874535" y="4953000"/>
                <a:ext cx="4327274" cy="1500154"/>
              </a:xfrm>
              <a:prstGeom prst="rect">
                <a:avLst/>
              </a:prstGeom>
              <a:blipFill>
                <a:blip r:embed="rId8"/>
                <a:stretch>
                  <a:fillRect/>
                </a:stretch>
              </a:blipFill>
            </p:spPr>
            <p:txBody>
              <a:bodyPr/>
              <a:lstStyle/>
              <a:p>
                <a:r>
                  <a:rPr lang="en-US">
                    <a:noFill/>
                  </a:rPr>
                  <a:t> </a:t>
                </a:r>
              </a:p>
            </p:txBody>
          </p:sp>
        </mc:Fallback>
      </mc:AlternateContent>
      <p:sp>
        <p:nvSpPr>
          <p:cNvPr id="25" name="Oval 24">
            <a:extLst>
              <a:ext uri="{C183D7F6-B498-43B3-948B-1728B52AA6E4}">
                <adec:decorative xmlns:adec="http://schemas.microsoft.com/office/drawing/2017/decorative" val="1"/>
              </a:ext>
            </a:extLst>
          </p:cNvPr>
          <p:cNvSpPr/>
          <p:nvPr/>
        </p:nvSpPr>
        <p:spPr>
          <a:xfrm rot="2320398">
            <a:off x="2373991" y="2664031"/>
            <a:ext cx="4403655" cy="957213"/>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6" name="Straight Connector 25">
            <a:extLst>
              <a:ext uri="{C183D7F6-B498-43B3-948B-1728B52AA6E4}">
                <adec:decorative xmlns:adec="http://schemas.microsoft.com/office/drawing/2017/decorative" val="1"/>
              </a:ext>
            </a:extLst>
          </p:cNvPr>
          <p:cNvCxnSpPr/>
          <p:nvPr/>
        </p:nvCxnSpPr>
        <p:spPr>
          <a:xfrm flipV="1">
            <a:off x="5128255" y="3065552"/>
            <a:ext cx="1196345" cy="369727"/>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D4D36018-B814-5D27-1894-CCA132A396B0}"/>
                  </a:ext>
                </a:extLst>
              </p:cNvPr>
              <p:cNvSpPr txBox="1"/>
              <p:nvPr/>
            </p:nvSpPr>
            <p:spPr>
              <a:xfrm>
                <a:off x="8531950" y="5410689"/>
                <a:ext cx="3050450" cy="58477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3200" i="1" smtClean="0">
                          <a:latin typeface="Cambria Math"/>
                        </a:rPr>
                        <m:t>𝑇</m:t>
                      </m:r>
                      <m:d>
                        <m:dPr>
                          <m:ctrlPr>
                            <a:rPr lang="en-US" sz="3200" i="1">
                              <a:latin typeface="Cambria Math" panose="02040503050406030204" pitchFamily="18" charset="0"/>
                            </a:rPr>
                          </m:ctrlPr>
                        </m:dPr>
                        <m:e>
                          <m:r>
                            <a:rPr lang="en-US" sz="3200" i="1">
                              <a:latin typeface="Cambria Math"/>
                            </a:rPr>
                            <m:t>𝑛</m:t>
                          </m:r>
                        </m:e>
                      </m:d>
                      <m:r>
                        <a:rPr lang="en-US" sz="3200" i="1" smtClean="0">
                          <a:latin typeface="Cambria Math" panose="02040503050406030204" pitchFamily="18" charset="0"/>
                        </a:rPr>
                        <m:t>∈</m:t>
                      </m:r>
                      <m:r>
                        <m:rPr>
                          <m:sty m:val="p"/>
                        </m:rPr>
                        <a:rPr lang="en-US" sz="3200" b="0" i="0" smtClean="0">
                          <a:latin typeface="Cambria Math" panose="02040503050406030204" pitchFamily="18" charset="0"/>
                        </a:rPr>
                        <m:t>Θ</m:t>
                      </m:r>
                      <m:d>
                        <m:dPr>
                          <m:ctrlPr>
                            <a:rPr lang="en-US" sz="3200" b="0" i="1" smtClean="0">
                              <a:latin typeface="Cambria Math" panose="02040503050406030204" pitchFamily="18" charset="0"/>
                            </a:rPr>
                          </m:ctrlPr>
                        </m:dPr>
                        <m:e>
                          <m:func>
                            <m:funcPr>
                              <m:ctrlPr>
                                <a:rPr lang="en-US" sz="3200" b="0" i="1" smtClean="0">
                                  <a:latin typeface="Cambria Math" panose="02040503050406030204" pitchFamily="18" charset="0"/>
                                </a:rPr>
                              </m:ctrlPr>
                            </m:funcPr>
                            <m:fName>
                              <m:r>
                                <m:rPr>
                                  <m:sty m:val="p"/>
                                </m:rPr>
                                <a:rPr lang="en-US" sz="3200" b="0" i="0" smtClean="0">
                                  <a:latin typeface="Cambria Math" panose="02040503050406030204" pitchFamily="18" charset="0"/>
                                </a:rPr>
                                <m:t>log</m:t>
                              </m:r>
                            </m:fName>
                            <m:e>
                              <m:r>
                                <a:rPr lang="en-US" sz="3200" b="0" i="1" smtClean="0">
                                  <a:latin typeface="Cambria Math" panose="02040503050406030204" pitchFamily="18" charset="0"/>
                                </a:rPr>
                                <m:t>𝑛</m:t>
                              </m:r>
                            </m:e>
                          </m:func>
                        </m:e>
                      </m:d>
                    </m:oMath>
                  </m:oMathPara>
                </a14:m>
                <a:endParaRPr lang="en-US" sz="3200" dirty="0"/>
              </a:p>
            </p:txBody>
          </p:sp>
        </mc:Choice>
        <mc:Fallback xmlns="">
          <p:sp>
            <p:nvSpPr>
              <p:cNvPr id="3" name="TextBox 2">
                <a:extLst>
                  <a:ext uri="{FF2B5EF4-FFF2-40B4-BE49-F238E27FC236}">
                    <a16:creationId xmlns:a16="http://schemas.microsoft.com/office/drawing/2014/main" id="{D4D36018-B814-5D27-1894-CCA132A396B0}"/>
                  </a:ext>
                </a:extLst>
              </p:cNvPr>
              <p:cNvSpPr txBox="1">
                <a:spLocks noRot="1" noChangeAspect="1" noMove="1" noResize="1" noEditPoints="1" noAdjustHandles="1" noChangeArrowheads="1" noChangeShapeType="1" noTextEdit="1"/>
              </p:cNvSpPr>
              <p:nvPr/>
            </p:nvSpPr>
            <p:spPr>
              <a:xfrm>
                <a:off x="8531950" y="5410689"/>
                <a:ext cx="3050450" cy="584775"/>
              </a:xfrm>
              <a:prstGeom prst="rect">
                <a:avLst/>
              </a:prstGeom>
              <a:blipFill>
                <a:blip r:embed="rId9"/>
                <a:stretch>
                  <a:fillRect/>
                </a:stretch>
              </a:blipFill>
            </p:spPr>
            <p:txBody>
              <a:bodyPr/>
              <a:lstStyle/>
              <a:p>
                <a:r>
                  <a:rPr lang="en-US">
                    <a:noFill/>
                  </a:rPr>
                  <a:t> </a:t>
                </a:r>
              </a:p>
            </p:txBody>
          </p:sp>
        </mc:Fallback>
      </mc:AlternateContent>
      <p:sp>
        <p:nvSpPr>
          <p:cNvPr id="6" name="Slide Number Placeholder 5">
            <a:extLst>
              <a:ext uri="{FF2B5EF4-FFF2-40B4-BE49-F238E27FC236}">
                <a16:creationId xmlns:a16="http://schemas.microsoft.com/office/drawing/2014/main" id="{1A438719-4012-4362-B790-16D138412EF9}"/>
              </a:ext>
            </a:extLst>
          </p:cNvPr>
          <p:cNvSpPr>
            <a:spLocks noGrp="1"/>
          </p:cNvSpPr>
          <p:nvPr>
            <p:ph type="sldNum" sz="quarter" idx="12"/>
          </p:nvPr>
        </p:nvSpPr>
        <p:spPr/>
        <p:txBody>
          <a:bodyPr/>
          <a:lstStyle/>
          <a:p>
            <a:fld id="{F4E8603E-186F-4CC7-B8E2-5FD613D3E28C}" type="slidenum">
              <a:rPr lang="en-US" smtClean="0"/>
              <a:t>7</a:t>
            </a:fld>
            <a:endParaRPr lang="en-US" dirty="0"/>
          </a:p>
        </p:txBody>
      </p:sp>
    </p:spTree>
    <p:extLst>
      <p:ext uri="{BB962C8B-B14F-4D97-AF65-F5344CB8AC3E}">
        <p14:creationId xmlns:p14="http://schemas.microsoft.com/office/powerpoint/2010/main" val="72882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fade">
                                      <p:cBhvr>
                                        <p:cTn id="27" dur="500"/>
                                        <p:tgtEl>
                                          <p:spTgt spid="26"/>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500"/>
                                        <p:tgtEl>
                                          <p:spTgt spid="12"/>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500"/>
                                        <p:tgtEl>
                                          <p:spTgt spid="13"/>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5"/>
                                        </p:tgtEl>
                                        <p:attrNameLst>
                                          <p:attrName>style.visibility</p:attrName>
                                        </p:attrNameLst>
                                      </p:cBhvr>
                                      <p:to>
                                        <p:strVal val="visible"/>
                                      </p:to>
                                    </p:set>
                                    <p:animEffect transition="in" filter="fade">
                                      <p:cBhvr>
                                        <p:cTn id="42" dur="500"/>
                                        <p:tgtEl>
                                          <p:spTgt spid="25"/>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fade">
                                      <p:cBhvr>
                                        <p:cTn id="47" dur="500"/>
                                        <p:tgtEl>
                                          <p:spTgt spid="19"/>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20"/>
                                        </p:tgtEl>
                                        <p:attrNameLst>
                                          <p:attrName>style.visibility</p:attrName>
                                        </p:attrNameLst>
                                      </p:cBhvr>
                                      <p:to>
                                        <p:strVal val="visible"/>
                                      </p:to>
                                    </p:set>
                                    <p:animEffect transition="in" filter="fade">
                                      <p:cBhvr>
                                        <p:cTn id="52" dur="500"/>
                                        <p:tgtEl>
                                          <p:spTgt spid="20"/>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22"/>
                                        </p:tgtEl>
                                        <p:attrNameLst>
                                          <p:attrName>style.visibility</p:attrName>
                                        </p:attrNameLst>
                                      </p:cBhvr>
                                      <p:to>
                                        <p:strVal val="visible"/>
                                      </p:to>
                                    </p:set>
                                    <p:animEffect transition="in" filter="fade">
                                      <p:cBhvr>
                                        <p:cTn id="57" dur="500"/>
                                        <p:tgtEl>
                                          <p:spTgt spid="22"/>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3"/>
                                        </p:tgtEl>
                                        <p:attrNameLst>
                                          <p:attrName>style.visibility</p:attrName>
                                        </p:attrNameLst>
                                      </p:cBhvr>
                                      <p:to>
                                        <p:strVal val="visible"/>
                                      </p:to>
                                    </p:set>
                                    <p:animEffect transition="in" filter="fade">
                                      <p:cBhvr>
                                        <p:cTn id="6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p:bldP spid="12" grpId="0"/>
      <p:bldP spid="13" grpId="0"/>
      <p:bldP spid="19" grpId="0" animBg="1"/>
      <p:bldP spid="20" grpId="0"/>
      <p:bldP spid="22" grpId="0"/>
      <p:bldP spid="25" grpId="0" animBg="1"/>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30C471-0E49-9D75-75DE-5A00835E8F95}"/>
              </a:ext>
            </a:extLst>
          </p:cNvPr>
          <p:cNvSpPr>
            <a:spLocks noGrp="1"/>
          </p:cNvSpPr>
          <p:nvPr>
            <p:ph type="title"/>
          </p:nvPr>
        </p:nvSpPr>
        <p:spPr>
          <a:xfrm>
            <a:off x="838200" y="385673"/>
            <a:ext cx="10515600" cy="1325563"/>
          </a:xfrm>
        </p:spPr>
        <p:txBody>
          <a:bodyPr/>
          <a:lstStyle/>
          <a:p>
            <a:r>
              <a:rPr lang="en-US" dirty="0"/>
              <a:t>Make our process “prettier”</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FEFDDAAF-81C9-60F9-3FF1-0F973D6184CC}"/>
                  </a:ext>
                </a:extLst>
              </p:cNvPr>
              <p:cNvSpPr>
                <a:spLocks noGrp="1"/>
              </p:cNvSpPr>
              <p:nvPr>
                <p:ph idx="1"/>
              </p:nvPr>
            </p:nvSpPr>
            <p:spPr>
              <a:xfrm>
                <a:off x="323557" y="1521048"/>
                <a:ext cx="10515600" cy="4351338"/>
              </a:xfrm>
            </p:spPr>
            <p:txBody>
              <a:bodyPr/>
              <a:lstStyle/>
              <a:p>
                <a:r>
                  <a:rPr lang="en-US" dirty="0">
                    <a:solidFill>
                      <a:srgbClr val="FF0000"/>
                    </a:solidFill>
                  </a:rPr>
                  <a:t>Draw a picture of the recursion</a:t>
                </a:r>
              </a:p>
              <a:p>
                <a:pPr lvl="1"/>
                <a:r>
                  <a:rPr lang="en-US" dirty="0">
                    <a:solidFill>
                      <a:srgbClr val="FF0000"/>
                    </a:solidFill>
                  </a:rPr>
                  <a:t>One box per stack frame</a:t>
                </a:r>
              </a:p>
              <a:p>
                <a:r>
                  <a:rPr lang="en-US" dirty="0">
                    <a:solidFill>
                      <a:srgbClr val="0070C0"/>
                    </a:solidFill>
                  </a:rPr>
                  <a:t>Identify the work done </a:t>
                </a:r>
                <a:r>
                  <a:rPr lang="en-US" u="sng" dirty="0">
                    <a:solidFill>
                      <a:srgbClr val="0070C0"/>
                    </a:solidFill>
                  </a:rPr>
                  <a:t>per stack frame</a:t>
                </a:r>
              </a:p>
              <a:p>
                <a:r>
                  <a:rPr lang="en-US" dirty="0"/>
                  <a:t>Add up all the work!</a:t>
                </a:r>
              </a:p>
              <a:p>
                <a:pPr lvl="1"/>
                <a:r>
                  <a:rPr lang="en-US" dirty="0"/>
                  <a:t>Sum is the answer!</a:t>
                </a:r>
              </a:p>
              <a:p>
                <a:pPr lvl="1"/>
                <a:r>
                  <a:rPr lang="en-US" dirty="0"/>
                  <a:t>In this case </a:t>
                </a:r>
                <a14:m>
                  <m:oMath xmlns:m="http://schemas.openxmlformats.org/officeDocument/2006/math">
                    <m:r>
                      <m:rPr>
                        <m:sty m:val="p"/>
                      </m:rPr>
                      <a:rPr lang="en-US" b="0" i="0" smtClean="0">
                        <a:latin typeface="Cambria Math" panose="02040503050406030204" pitchFamily="18" charset="0"/>
                      </a:rPr>
                      <m:t>Θ</m:t>
                    </m:r>
                    <m:r>
                      <a:rPr lang="en-US" b="0" i="1" smtClean="0">
                        <a:latin typeface="Cambria Math" panose="02040503050406030204" pitchFamily="18" charset="0"/>
                      </a:rPr>
                      <m:t>(</m:t>
                    </m:r>
                    <m:func>
                      <m:funcPr>
                        <m:ctrlPr>
                          <a:rPr lang="en-US" b="0" i="1" smtClean="0">
                            <a:latin typeface="Cambria Math" panose="02040503050406030204" pitchFamily="18" charset="0"/>
                          </a:rPr>
                        </m:ctrlPr>
                      </m:funcPr>
                      <m:fName>
                        <m:sSub>
                          <m:sSubPr>
                            <m:ctrlPr>
                              <a:rPr lang="en-US" b="0" i="1" smtClean="0">
                                <a:latin typeface="Cambria Math" panose="02040503050406030204" pitchFamily="18" charset="0"/>
                              </a:rPr>
                            </m:ctrlPr>
                          </m:sSubPr>
                          <m:e>
                            <m:r>
                              <m:rPr>
                                <m:sty m:val="p"/>
                              </m:rPr>
                              <a:rPr lang="en-US" b="0" i="0" smtClean="0">
                                <a:latin typeface="Cambria Math" panose="02040503050406030204" pitchFamily="18" charset="0"/>
                              </a:rPr>
                              <m:t>log</m:t>
                            </m:r>
                          </m:e>
                          <m:sub>
                            <m:r>
                              <a:rPr lang="en-US" b="0" i="1" smtClean="0">
                                <a:latin typeface="Cambria Math" panose="02040503050406030204" pitchFamily="18" charset="0"/>
                              </a:rPr>
                              <m:t>2</m:t>
                            </m:r>
                          </m:sub>
                        </m:sSub>
                      </m:fName>
                      <m:e>
                        <m:r>
                          <a:rPr lang="en-US" b="0" i="1" smtClean="0">
                            <a:latin typeface="Cambria Math" panose="02040503050406030204" pitchFamily="18" charset="0"/>
                          </a:rPr>
                          <m:t>𝑛</m:t>
                        </m:r>
                      </m:e>
                    </m:func>
                    <m:r>
                      <a:rPr lang="en-US" b="0" i="1" smtClean="0">
                        <a:latin typeface="Cambria Math" panose="02040503050406030204" pitchFamily="18" charset="0"/>
                      </a:rPr>
                      <m:t>)</m:t>
                    </m:r>
                  </m:oMath>
                </a14:m>
                <a:endParaRPr lang="en-US" dirty="0"/>
              </a:p>
            </p:txBody>
          </p:sp>
        </mc:Choice>
        <mc:Fallback xmlns="">
          <p:sp>
            <p:nvSpPr>
              <p:cNvPr id="3" name="Content Placeholder 2">
                <a:extLst>
                  <a:ext uri="{FF2B5EF4-FFF2-40B4-BE49-F238E27FC236}">
                    <a16:creationId xmlns:a16="http://schemas.microsoft.com/office/drawing/2014/main" id="{FEFDDAAF-81C9-60F9-3FF1-0F973D6184CC}"/>
                  </a:ext>
                </a:extLst>
              </p:cNvPr>
              <p:cNvSpPr>
                <a:spLocks noGrp="1" noRot="1" noChangeAspect="1" noMove="1" noResize="1" noEditPoints="1" noAdjustHandles="1" noChangeArrowheads="1" noChangeShapeType="1" noTextEdit="1"/>
              </p:cNvSpPr>
              <p:nvPr>
                <p:ph idx="1"/>
              </p:nvPr>
            </p:nvSpPr>
            <p:spPr>
              <a:xfrm>
                <a:off x="323557" y="1521048"/>
                <a:ext cx="10515600" cy="4351338"/>
              </a:xfrm>
              <a:blipFill>
                <a:blip r:embed="rId2"/>
                <a:stretch>
                  <a:fillRect l="-1043" t="-238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C71D829C-229D-3C07-6BB5-2622736B211F}"/>
                  </a:ext>
                </a:extLst>
              </p:cNvPr>
              <p:cNvSpPr txBox="1"/>
              <p:nvPr/>
            </p:nvSpPr>
            <p:spPr>
              <a:xfrm>
                <a:off x="6252897" y="1351760"/>
                <a:ext cx="3849189" cy="74546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2400" b="0" i="1" smtClean="0">
                          <a:latin typeface="Cambria Math"/>
                        </a:rPr>
                        <m:t>𝑇</m:t>
                      </m:r>
                      <m:d>
                        <m:dPr>
                          <m:ctrlPr>
                            <a:rPr lang="en-US" sz="2400" b="0" i="1" smtClean="0">
                              <a:latin typeface="Cambria Math" panose="02040503050406030204" pitchFamily="18" charset="0"/>
                            </a:rPr>
                          </m:ctrlPr>
                        </m:dPr>
                        <m:e>
                          <m:r>
                            <a:rPr lang="en-US" sz="2400" b="0" i="1" smtClean="0">
                              <a:latin typeface="Cambria Math"/>
                            </a:rPr>
                            <m:t>𝑛</m:t>
                          </m:r>
                        </m:e>
                      </m:d>
                      <m:r>
                        <a:rPr lang="en-US" sz="2400" b="0" i="1" smtClean="0">
                          <a:latin typeface="Cambria Math"/>
                        </a:rPr>
                        <m:t>=</m:t>
                      </m:r>
                      <m:r>
                        <a:rPr lang="en-US" sz="2400" b="0" i="1" smtClean="0">
                          <a:solidFill>
                            <a:srgbClr val="FF0000"/>
                          </a:solidFill>
                          <a:latin typeface="Cambria Math"/>
                        </a:rPr>
                        <m:t>𝑇</m:t>
                      </m:r>
                      <m:d>
                        <m:dPr>
                          <m:ctrlPr>
                            <a:rPr lang="en-US" sz="2400" b="0" i="1" smtClean="0">
                              <a:solidFill>
                                <a:srgbClr val="FF0000"/>
                              </a:solidFill>
                              <a:latin typeface="Cambria Math" panose="02040503050406030204" pitchFamily="18" charset="0"/>
                            </a:rPr>
                          </m:ctrlPr>
                        </m:dPr>
                        <m:e>
                          <m:f>
                            <m:fPr>
                              <m:ctrlPr>
                                <a:rPr lang="en-US" sz="2400" b="0" i="1" smtClean="0">
                                  <a:solidFill>
                                    <a:srgbClr val="FF0000"/>
                                  </a:solidFill>
                                  <a:latin typeface="Cambria Math" panose="02040503050406030204" pitchFamily="18" charset="0"/>
                                </a:rPr>
                              </m:ctrlPr>
                            </m:fPr>
                            <m:num>
                              <m:r>
                                <a:rPr lang="en-US" sz="2400" b="0" i="1" smtClean="0">
                                  <a:solidFill>
                                    <a:srgbClr val="FF0000"/>
                                  </a:solidFill>
                                  <a:latin typeface="Cambria Math" panose="02040503050406030204" pitchFamily="18" charset="0"/>
                                </a:rPr>
                                <m:t>𝑛</m:t>
                              </m:r>
                            </m:num>
                            <m:den>
                              <m:r>
                                <a:rPr lang="en-US" sz="2400" b="0" i="1" smtClean="0">
                                  <a:solidFill>
                                    <a:srgbClr val="FF0000"/>
                                  </a:solidFill>
                                  <a:latin typeface="Cambria Math" panose="02040503050406030204" pitchFamily="18" charset="0"/>
                                </a:rPr>
                                <m:t>2</m:t>
                              </m:r>
                            </m:den>
                          </m:f>
                        </m:e>
                      </m:d>
                      <m:r>
                        <a:rPr lang="en-US" sz="2400" b="0" i="1" smtClean="0">
                          <a:latin typeface="Cambria Math" panose="02040503050406030204" pitchFamily="18" charset="0"/>
                        </a:rPr>
                        <m:t>+</m:t>
                      </m:r>
                      <m:r>
                        <a:rPr lang="en-US" sz="2400" b="0" i="1" smtClean="0">
                          <a:solidFill>
                            <a:schemeClr val="accent1"/>
                          </a:solidFill>
                          <a:latin typeface="Cambria Math" panose="02040503050406030204" pitchFamily="18" charset="0"/>
                        </a:rPr>
                        <m:t>1</m:t>
                      </m:r>
                    </m:oMath>
                  </m:oMathPara>
                </a14:m>
                <a:endParaRPr lang="en-US" sz="2400" dirty="0"/>
              </a:p>
            </p:txBody>
          </p:sp>
        </mc:Choice>
        <mc:Fallback xmlns="">
          <p:sp>
            <p:nvSpPr>
              <p:cNvPr id="7" name="TextBox 6">
                <a:extLst>
                  <a:ext uri="{FF2B5EF4-FFF2-40B4-BE49-F238E27FC236}">
                    <a16:creationId xmlns:a16="http://schemas.microsoft.com/office/drawing/2014/main" id="{C71D829C-229D-3C07-6BB5-2622736B211F}"/>
                  </a:ext>
                </a:extLst>
              </p:cNvPr>
              <p:cNvSpPr txBox="1">
                <a:spLocks noRot="1" noChangeAspect="1" noMove="1" noResize="1" noEditPoints="1" noAdjustHandles="1" noChangeArrowheads="1" noChangeShapeType="1" noTextEdit="1"/>
              </p:cNvSpPr>
              <p:nvPr/>
            </p:nvSpPr>
            <p:spPr>
              <a:xfrm>
                <a:off x="6252897" y="1351760"/>
                <a:ext cx="3849189" cy="745460"/>
              </a:xfrm>
              <a:prstGeom prst="rect">
                <a:avLst/>
              </a:prstGeom>
              <a:blipFill>
                <a:blip r:embed="rId3"/>
                <a:stretch>
                  <a:fillRect/>
                </a:stretch>
              </a:blipFill>
            </p:spPr>
            <p:txBody>
              <a:bodyPr/>
              <a:lstStyle/>
              <a:p>
                <a:r>
                  <a:rPr lang="en-US">
                    <a:noFill/>
                  </a:rPr>
                  <a:t> </a:t>
                </a:r>
              </a:p>
            </p:txBody>
          </p:sp>
        </mc:Fallback>
      </mc:AlternateContent>
      <p:grpSp>
        <p:nvGrpSpPr>
          <p:cNvPr id="6" name="Group 5" descr="A picture of the recursion of binary search. We have one box per stack frame in the recursion. Each box is labelled inside with a value that represents the size of the input for that stack frame. Outside each box is labelled with the amount of (non-recursive) work done by that box.&#10;&#10;Each box has an arrow pointing to a box with a smaller input (specifically an input of half the size) to represent the larger box recursively invoking binary search with the smaller input.">
            <a:extLst>
              <a:ext uri="{FF2B5EF4-FFF2-40B4-BE49-F238E27FC236}">
                <a16:creationId xmlns:a16="http://schemas.microsoft.com/office/drawing/2014/main" id="{8A6CD75F-3E86-3DBC-6B7B-34DCC3D199CC}"/>
              </a:ext>
            </a:extLst>
          </p:cNvPr>
          <p:cNvGrpSpPr/>
          <p:nvPr/>
        </p:nvGrpSpPr>
        <p:grpSpPr>
          <a:xfrm>
            <a:off x="7510742" y="2026491"/>
            <a:ext cx="1694875" cy="4253404"/>
            <a:chOff x="7673338" y="1678247"/>
            <a:chExt cx="1694875" cy="4253404"/>
          </a:xfrm>
        </p:grpSpPr>
        <mc:AlternateContent xmlns:mc="http://schemas.openxmlformats.org/markup-compatibility/2006" xmlns:a14="http://schemas.microsoft.com/office/drawing/2010/main">
          <mc:Choice Requires="a14">
            <p:sp>
              <p:nvSpPr>
                <p:cNvPr id="4" name="Text Box 41">
                  <a:extLst>
                    <a:ext uri="{FF2B5EF4-FFF2-40B4-BE49-F238E27FC236}">
                      <a16:creationId xmlns:a16="http://schemas.microsoft.com/office/drawing/2014/main" id="{E7A861BF-0626-CE47-F3EB-D65BF39B7700}"/>
                    </a:ext>
                  </a:extLst>
                </p:cNvPr>
                <p:cNvSpPr txBox="1">
                  <a:spLocks noChangeArrowheads="1"/>
                </p:cNvSpPr>
                <p:nvPr/>
              </p:nvSpPr>
              <p:spPr bwMode="auto">
                <a:xfrm>
                  <a:off x="7673338" y="1825625"/>
                  <a:ext cx="1333500" cy="457200"/>
                </a:xfrm>
                <a:prstGeom prst="rect">
                  <a:avLst/>
                </a:prstGeom>
                <a:noFill/>
                <a:ln w="9525">
                  <a:solidFill>
                    <a:srgbClr val="FF0000"/>
                  </a:solidFill>
                  <a:miter lim="800000"/>
                  <a:headEnd/>
                  <a:tailEnd/>
                </a:ln>
              </p:spPr>
              <p:txBody>
                <a:bodyPr lIns="0" tIns="0" rIns="0" bIns="0" anchor="ctr"/>
                <a:lstStyle/>
                <a:p>
                  <a:pPr algn="ctr">
                    <a:lnSpc>
                      <a:spcPct val="100000"/>
                    </a:lnSpc>
                  </a:pPr>
                  <a14:m>
                    <m:oMathPara xmlns:m="http://schemas.openxmlformats.org/officeDocument/2006/math">
                      <m:oMathParaPr>
                        <m:jc m:val="centerGroup"/>
                      </m:oMathParaPr>
                      <m:oMath xmlns:m="http://schemas.openxmlformats.org/officeDocument/2006/math">
                        <m:r>
                          <a:rPr lang="en-US" sz="2800" i="1" dirty="0">
                            <a:latin typeface="Cambria Math"/>
                          </a:rPr>
                          <m:t>𝑛</m:t>
                        </m:r>
                      </m:oMath>
                    </m:oMathPara>
                  </a14:m>
                  <a:endParaRPr lang="en-US" sz="2800" dirty="0"/>
                </a:p>
              </p:txBody>
            </p:sp>
          </mc:Choice>
          <mc:Fallback xmlns="">
            <p:sp>
              <p:nvSpPr>
                <p:cNvPr id="4" name="Text Box 41">
                  <a:extLst>
                    <a:ext uri="{FF2B5EF4-FFF2-40B4-BE49-F238E27FC236}">
                      <a16:creationId xmlns:a16="http://schemas.microsoft.com/office/drawing/2014/main" id="{E7A861BF-0626-CE47-F3EB-D65BF39B7700}"/>
                    </a:ext>
                  </a:extLst>
                </p:cNvPr>
                <p:cNvSpPr txBox="1">
                  <a:spLocks noRot="1" noChangeAspect="1" noMove="1" noResize="1" noEditPoints="1" noAdjustHandles="1" noChangeArrowheads="1" noChangeShapeType="1" noTextEdit="1"/>
                </p:cNvSpPr>
                <p:nvPr/>
              </p:nvSpPr>
              <p:spPr bwMode="auto">
                <a:xfrm>
                  <a:off x="7673338" y="1825625"/>
                  <a:ext cx="1333500" cy="457200"/>
                </a:xfrm>
                <a:prstGeom prst="rect">
                  <a:avLst/>
                </a:prstGeom>
                <a:blipFill>
                  <a:blip r:embed="rId4"/>
                  <a:stretch>
                    <a:fillRect/>
                  </a:stretch>
                </a:blipFill>
                <a:ln w="9525">
                  <a:solidFill>
                    <a:srgbClr val="FF0000"/>
                  </a:solid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Text Box 41">
                  <a:extLst>
                    <a:ext uri="{FF2B5EF4-FFF2-40B4-BE49-F238E27FC236}">
                      <a16:creationId xmlns:a16="http://schemas.microsoft.com/office/drawing/2014/main" id="{526E2983-A463-A0EE-B0DB-A268A8B8412A}"/>
                    </a:ext>
                  </a:extLst>
                </p:cNvPr>
                <p:cNvSpPr txBox="1">
                  <a:spLocks noChangeArrowheads="1"/>
                </p:cNvSpPr>
                <p:nvPr/>
              </p:nvSpPr>
              <p:spPr bwMode="auto">
                <a:xfrm>
                  <a:off x="7673338" y="2639716"/>
                  <a:ext cx="1333500" cy="457200"/>
                </a:xfrm>
                <a:prstGeom prst="rect">
                  <a:avLst/>
                </a:prstGeom>
                <a:noFill/>
                <a:ln w="9525">
                  <a:solidFill>
                    <a:srgbClr val="FF0000"/>
                  </a:solidFill>
                  <a:miter lim="800000"/>
                  <a:headEnd/>
                  <a:tailEnd/>
                </a:ln>
              </p:spPr>
              <p:txBody>
                <a:bodyPr lIns="0" tIns="0" rIns="0" bIns="0" anchor="ctr"/>
                <a:lstStyle/>
                <a:p>
                  <a:pPr algn="ctr">
                    <a:lnSpc>
                      <a:spcPct val="100000"/>
                    </a:lnSpc>
                  </a:pPr>
                  <a14:m>
                    <m:oMathPara xmlns:m="http://schemas.openxmlformats.org/officeDocument/2006/math">
                      <m:oMathParaPr>
                        <m:jc m:val="centerGroup"/>
                      </m:oMathParaPr>
                      <m:oMath xmlns:m="http://schemas.openxmlformats.org/officeDocument/2006/math">
                        <m:r>
                          <a:rPr lang="en-US" sz="2800" i="1" dirty="0" smtClean="0">
                            <a:latin typeface="Cambria Math"/>
                          </a:rPr>
                          <m:t>𝑛</m:t>
                        </m:r>
                        <m:r>
                          <a:rPr lang="en-US" sz="2800" b="0" i="1" dirty="0" smtClean="0">
                            <a:latin typeface="Cambria Math" panose="02040503050406030204" pitchFamily="18" charset="0"/>
                          </a:rPr>
                          <m:t>/2</m:t>
                        </m:r>
                      </m:oMath>
                    </m:oMathPara>
                  </a14:m>
                  <a:endParaRPr lang="en-US" sz="2800" dirty="0"/>
                </a:p>
              </p:txBody>
            </p:sp>
          </mc:Choice>
          <mc:Fallback xmlns="">
            <p:sp>
              <p:nvSpPr>
                <p:cNvPr id="5" name="Text Box 41">
                  <a:extLst>
                    <a:ext uri="{FF2B5EF4-FFF2-40B4-BE49-F238E27FC236}">
                      <a16:creationId xmlns:a16="http://schemas.microsoft.com/office/drawing/2014/main" id="{526E2983-A463-A0EE-B0DB-A268A8B8412A}"/>
                    </a:ext>
                  </a:extLst>
                </p:cNvPr>
                <p:cNvSpPr txBox="1">
                  <a:spLocks noRot="1" noChangeAspect="1" noMove="1" noResize="1" noEditPoints="1" noAdjustHandles="1" noChangeArrowheads="1" noChangeShapeType="1" noTextEdit="1"/>
                </p:cNvSpPr>
                <p:nvPr/>
              </p:nvSpPr>
              <p:spPr bwMode="auto">
                <a:xfrm>
                  <a:off x="7673338" y="2639716"/>
                  <a:ext cx="1333500" cy="457200"/>
                </a:xfrm>
                <a:prstGeom prst="rect">
                  <a:avLst/>
                </a:prstGeom>
                <a:blipFill>
                  <a:blip r:embed="rId5"/>
                  <a:stretch>
                    <a:fillRect/>
                  </a:stretch>
                </a:blipFill>
                <a:ln w="9525">
                  <a:solidFill>
                    <a:srgbClr val="FF0000"/>
                  </a:solid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 Box 41">
                  <a:extLst>
                    <a:ext uri="{FF2B5EF4-FFF2-40B4-BE49-F238E27FC236}">
                      <a16:creationId xmlns:a16="http://schemas.microsoft.com/office/drawing/2014/main" id="{2DB49E5C-7AA5-2844-7FEA-F0D4A3178B4D}"/>
                    </a:ext>
                  </a:extLst>
                </p:cNvPr>
                <p:cNvSpPr txBox="1">
                  <a:spLocks noChangeArrowheads="1"/>
                </p:cNvSpPr>
                <p:nvPr/>
              </p:nvSpPr>
              <p:spPr bwMode="auto">
                <a:xfrm>
                  <a:off x="7673338" y="3453998"/>
                  <a:ext cx="1333500" cy="457200"/>
                </a:xfrm>
                <a:prstGeom prst="rect">
                  <a:avLst/>
                </a:prstGeom>
                <a:noFill/>
                <a:ln w="9525">
                  <a:solidFill>
                    <a:srgbClr val="FF0000"/>
                  </a:solidFill>
                  <a:miter lim="800000"/>
                  <a:headEnd/>
                  <a:tailEnd/>
                </a:ln>
              </p:spPr>
              <p:txBody>
                <a:bodyPr lIns="0" tIns="0" rIns="0" bIns="0" anchor="ctr"/>
                <a:lstStyle/>
                <a:p>
                  <a:pPr algn="ctr">
                    <a:lnSpc>
                      <a:spcPct val="100000"/>
                    </a:lnSpc>
                  </a:pPr>
                  <a14:m>
                    <m:oMathPara xmlns:m="http://schemas.openxmlformats.org/officeDocument/2006/math">
                      <m:oMathParaPr>
                        <m:jc m:val="centerGroup"/>
                      </m:oMathParaPr>
                      <m:oMath xmlns:m="http://schemas.openxmlformats.org/officeDocument/2006/math">
                        <m:r>
                          <a:rPr lang="en-US" sz="2800" i="1" dirty="0" smtClean="0">
                            <a:latin typeface="Cambria Math"/>
                          </a:rPr>
                          <m:t>𝑛</m:t>
                        </m:r>
                        <m:r>
                          <a:rPr lang="en-US" sz="2800" b="0" i="1" dirty="0" smtClean="0">
                            <a:latin typeface="Cambria Math" panose="02040503050406030204" pitchFamily="18" charset="0"/>
                          </a:rPr>
                          <m:t>/4</m:t>
                        </m:r>
                      </m:oMath>
                    </m:oMathPara>
                  </a14:m>
                  <a:endParaRPr lang="en-US" sz="2800" dirty="0"/>
                </a:p>
              </p:txBody>
            </p:sp>
          </mc:Choice>
          <mc:Fallback xmlns="">
            <p:sp>
              <p:nvSpPr>
                <p:cNvPr id="8" name="Text Box 41">
                  <a:extLst>
                    <a:ext uri="{FF2B5EF4-FFF2-40B4-BE49-F238E27FC236}">
                      <a16:creationId xmlns:a16="http://schemas.microsoft.com/office/drawing/2014/main" id="{2DB49E5C-7AA5-2844-7FEA-F0D4A3178B4D}"/>
                    </a:ext>
                  </a:extLst>
                </p:cNvPr>
                <p:cNvSpPr txBox="1">
                  <a:spLocks noRot="1" noChangeAspect="1" noMove="1" noResize="1" noEditPoints="1" noAdjustHandles="1" noChangeArrowheads="1" noChangeShapeType="1" noTextEdit="1"/>
                </p:cNvSpPr>
                <p:nvPr/>
              </p:nvSpPr>
              <p:spPr bwMode="auto">
                <a:xfrm>
                  <a:off x="7673338" y="3453998"/>
                  <a:ext cx="1333500" cy="457200"/>
                </a:xfrm>
                <a:prstGeom prst="rect">
                  <a:avLst/>
                </a:prstGeom>
                <a:blipFill>
                  <a:blip r:embed="rId6"/>
                  <a:stretch>
                    <a:fillRect/>
                  </a:stretch>
                </a:blipFill>
                <a:ln w="9525">
                  <a:solidFill>
                    <a:srgbClr val="FF0000"/>
                  </a:solid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 Box 41">
                  <a:extLst>
                    <a:ext uri="{FF2B5EF4-FFF2-40B4-BE49-F238E27FC236}">
                      <a16:creationId xmlns:a16="http://schemas.microsoft.com/office/drawing/2014/main" id="{17512E4D-96D0-AC62-9DE6-378647691C59}"/>
                    </a:ext>
                  </a:extLst>
                </p:cNvPr>
                <p:cNvSpPr txBox="1">
                  <a:spLocks noChangeArrowheads="1"/>
                </p:cNvSpPr>
                <p:nvPr/>
              </p:nvSpPr>
              <p:spPr bwMode="auto">
                <a:xfrm>
                  <a:off x="7673338" y="4268280"/>
                  <a:ext cx="1333500" cy="457200"/>
                </a:xfrm>
                <a:prstGeom prst="rect">
                  <a:avLst/>
                </a:prstGeom>
                <a:noFill/>
                <a:ln w="9525">
                  <a:solidFill>
                    <a:srgbClr val="FF0000"/>
                  </a:solidFill>
                  <a:miter lim="800000"/>
                  <a:headEnd/>
                  <a:tailEnd/>
                </a:ln>
              </p:spPr>
              <p:txBody>
                <a:bodyPr lIns="0" tIns="0" rIns="0" bIns="0" anchor="ctr"/>
                <a:lstStyle/>
                <a:p>
                  <a:pPr algn="ctr">
                    <a:lnSpc>
                      <a:spcPct val="100000"/>
                    </a:lnSpc>
                  </a:pPr>
                  <a14:m>
                    <m:oMathPara xmlns:m="http://schemas.openxmlformats.org/officeDocument/2006/math">
                      <m:oMathParaPr>
                        <m:jc m:val="centerGroup"/>
                      </m:oMathParaPr>
                      <m:oMath xmlns:m="http://schemas.openxmlformats.org/officeDocument/2006/math">
                        <m:r>
                          <a:rPr lang="en-US" sz="2800" i="1" dirty="0" smtClean="0">
                            <a:latin typeface="Cambria Math"/>
                          </a:rPr>
                          <m:t>𝑛</m:t>
                        </m:r>
                        <m:r>
                          <a:rPr lang="en-US" sz="2800" b="0" i="1" dirty="0" smtClean="0">
                            <a:latin typeface="Cambria Math" panose="02040503050406030204" pitchFamily="18" charset="0"/>
                          </a:rPr>
                          <m:t>/8</m:t>
                        </m:r>
                      </m:oMath>
                    </m:oMathPara>
                  </a14:m>
                  <a:endParaRPr lang="en-US" sz="2800" dirty="0"/>
                </a:p>
              </p:txBody>
            </p:sp>
          </mc:Choice>
          <mc:Fallback xmlns="">
            <p:sp>
              <p:nvSpPr>
                <p:cNvPr id="9" name="Text Box 41">
                  <a:extLst>
                    <a:ext uri="{FF2B5EF4-FFF2-40B4-BE49-F238E27FC236}">
                      <a16:creationId xmlns:a16="http://schemas.microsoft.com/office/drawing/2014/main" id="{17512E4D-96D0-AC62-9DE6-378647691C59}"/>
                    </a:ext>
                  </a:extLst>
                </p:cNvPr>
                <p:cNvSpPr txBox="1">
                  <a:spLocks noRot="1" noChangeAspect="1" noMove="1" noResize="1" noEditPoints="1" noAdjustHandles="1" noChangeArrowheads="1" noChangeShapeType="1" noTextEdit="1"/>
                </p:cNvSpPr>
                <p:nvPr/>
              </p:nvSpPr>
              <p:spPr bwMode="auto">
                <a:xfrm>
                  <a:off x="7673338" y="4268280"/>
                  <a:ext cx="1333500" cy="457200"/>
                </a:xfrm>
                <a:prstGeom prst="rect">
                  <a:avLst/>
                </a:prstGeom>
                <a:blipFill>
                  <a:blip r:embed="rId7"/>
                  <a:stretch>
                    <a:fillRect/>
                  </a:stretch>
                </a:blipFill>
                <a:ln w="9525">
                  <a:solidFill>
                    <a:srgbClr val="FF0000"/>
                  </a:solidFill>
                  <a:miter lim="800000"/>
                  <a:headEnd/>
                  <a:tailEnd/>
                </a:ln>
              </p:spPr>
              <p:txBody>
                <a:bodyPr/>
                <a:lstStyle/>
                <a:p>
                  <a:r>
                    <a:rPr lang="en-US">
                      <a:noFill/>
                    </a:rPr>
                    <a:t> </a:t>
                  </a:r>
                </a:p>
              </p:txBody>
            </p:sp>
          </mc:Fallback>
        </mc:AlternateContent>
        <p:cxnSp>
          <p:nvCxnSpPr>
            <p:cNvPr id="10" name="Straight Connector 9">
              <a:extLst>
                <a:ext uri="{FF2B5EF4-FFF2-40B4-BE49-F238E27FC236}">
                  <a16:creationId xmlns:a16="http://schemas.microsoft.com/office/drawing/2014/main" id="{7C6A9046-97A8-1FAD-BB03-9BB482BBAF1E}"/>
                </a:ext>
              </a:extLst>
            </p:cNvPr>
            <p:cNvCxnSpPr>
              <a:cxnSpLocks/>
              <a:stCxn id="4" idx="2"/>
              <a:endCxn id="5" idx="0"/>
            </p:cNvCxnSpPr>
            <p:nvPr/>
          </p:nvCxnSpPr>
          <p:spPr>
            <a:xfrm>
              <a:off x="8340088" y="2282825"/>
              <a:ext cx="0" cy="356891"/>
            </a:xfrm>
            <a:prstGeom prst="line">
              <a:avLst/>
            </a:prstGeom>
            <a:ln w="285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C1467D28-1318-9063-0540-C3E454C67874}"/>
                </a:ext>
              </a:extLst>
            </p:cNvPr>
            <p:cNvCxnSpPr>
              <a:cxnSpLocks/>
              <a:stCxn id="5" idx="2"/>
              <a:endCxn id="8" idx="0"/>
            </p:cNvCxnSpPr>
            <p:nvPr/>
          </p:nvCxnSpPr>
          <p:spPr>
            <a:xfrm>
              <a:off x="8340088" y="3096916"/>
              <a:ext cx="0" cy="357082"/>
            </a:xfrm>
            <a:prstGeom prst="line">
              <a:avLst/>
            </a:prstGeom>
            <a:ln w="285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5C2CACAE-D845-C8E4-F943-E9AE13D618B6}"/>
                </a:ext>
              </a:extLst>
            </p:cNvPr>
            <p:cNvCxnSpPr>
              <a:cxnSpLocks/>
              <a:stCxn id="8" idx="2"/>
              <a:endCxn id="9" idx="0"/>
            </p:cNvCxnSpPr>
            <p:nvPr/>
          </p:nvCxnSpPr>
          <p:spPr>
            <a:xfrm>
              <a:off x="8340088" y="3911198"/>
              <a:ext cx="0" cy="357082"/>
            </a:xfrm>
            <a:prstGeom prst="line">
              <a:avLst/>
            </a:prstGeom>
            <a:ln w="285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0" name="Text Box 41">
                  <a:extLst>
                    <a:ext uri="{FF2B5EF4-FFF2-40B4-BE49-F238E27FC236}">
                      <a16:creationId xmlns:a16="http://schemas.microsoft.com/office/drawing/2014/main" id="{BD5DB48A-B532-2E68-E804-2C1AEECBA684}"/>
                    </a:ext>
                  </a:extLst>
                </p:cNvPr>
                <p:cNvSpPr txBox="1">
                  <a:spLocks noChangeArrowheads="1"/>
                </p:cNvSpPr>
                <p:nvPr/>
              </p:nvSpPr>
              <p:spPr bwMode="auto">
                <a:xfrm>
                  <a:off x="7673338" y="5474451"/>
                  <a:ext cx="1333500" cy="457200"/>
                </a:xfrm>
                <a:prstGeom prst="rect">
                  <a:avLst/>
                </a:prstGeom>
                <a:noFill/>
                <a:ln w="9525">
                  <a:solidFill>
                    <a:srgbClr val="FF0000"/>
                  </a:solidFill>
                  <a:miter lim="800000"/>
                  <a:headEnd/>
                  <a:tailEnd/>
                </a:ln>
              </p:spPr>
              <p:txBody>
                <a:bodyPr lIns="0" tIns="0" rIns="0" bIns="0" anchor="ctr"/>
                <a:lstStyle/>
                <a:p>
                  <a:pPr algn="ctr">
                    <a:lnSpc>
                      <a:spcPct val="100000"/>
                    </a:lnSpc>
                  </a:pPr>
                  <a14:m>
                    <m:oMathPara xmlns:m="http://schemas.openxmlformats.org/officeDocument/2006/math">
                      <m:oMathParaPr>
                        <m:jc m:val="centerGroup"/>
                      </m:oMathParaPr>
                      <m:oMath xmlns:m="http://schemas.openxmlformats.org/officeDocument/2006/math">
                        <m:r>
                          <a:rPr lang="en-US" sz="2800" b="0" i="1" smtClean="0">
                            <a:latin typeface="Cambria Math" panose="02040503050406030204" pitchFamily="18" charset="0"/>
                          </a:rPr>
                          <m:t>1</m:t>
                        </m:r>
                      </m:oMath>
                    </m:oMathPara>
                  </a14:m>
                  <a:endParaRPr lang="en-US" sz="2800" dirty="0"/>
                </a:p>
              </p:txBody>
            </p:sp>
          </mc:Choice>
          <mc:Fallback xmlns="">
            <p:sp>
              <p:nvSpPr>
                <p:cNvPr id="20" name="Text Box 41">
                  <a:extLst>
                    <a:ext uri="{FF2B5EF4-FFF2-40B4-BE49-F238E27FC236}">
                      <a16:creationId xmlns:a16="http://schemas.microsoft.com/office/drawing/2014/main" id="{BD5DB48A-B532-2E68-E804-2C1AEECBA684}"/>
                    </a:ext>
                  </a:extLst>
                </p:cNvPr>
                <p:cNvSpPr txBox="1">
                  <a:spLocks noRot="1" noChangeAspect="1" noMove="1" noResize="1" noEditPoints="1" noAdjustHandles="1" noChangeArrowheads="1" noChangeShapeType="1" noTextEdit="1"/>
                </p:cNvSpPr>
                <p:nvPr/>
              </p:nvSpPr>
              <p:spPr bwMode="auto">
                <a:xfrm>
                  <a:off x="7673338" y="5474451"/>
                  <a:ext cx="1333500" cy="457200"/>
                </a:xfrm>
                <a:prstGeom prst="rect">
                  <a:avLst/>
                </a:prstGeom>
                <a:blipFill>
                  <a:blip r:embed="rId8"/>
                  <a:stretch>
                    <a:fillRect/>
                  </a:stretch>
                </a:blipFill>
                <a:ln w="9525">
                  <a:solidFill>
                    <a:srgbClr val="FF0000"/>
                  </a:solidFill>
                  <a:miter lim="800000"/>
                  <a:headEnd/>
                  <a:tailEnd/>
                </a:ln>
              </p:spPr>
              <p:txBody>
                <a:bodyPr/>
                <a:lstStyle/>
                <a:p>
                  <a:r>
                    <a:rPr lang="en-US">
                      <a:noFill/>
                    </a:rPr>
                    <a:t> </a:t>
                  </a:r>
                </a:p>
              </p:txBody>
            </p:sp>
          </mc:Fallback>
        </mc:AlternateContent>
        <p:cxnSp>
          <p:nvCxnSpPr>
            <p:cNvPr id="21" name="Straight Connector 20">
              <a:extLst>
                <a:ext uri="{FF2B5EF4-FFF2-40B4-BE49-F238E27FC236}">
                  <a16:creationId xmlns:a16="http://schemas.microsoft.com/office/drawing/2014/main" id="{2559CB69-DCE6-7974-5537-E6969488B3D5}"/>
                </a:ext>
              </a:extLst>
            </p:cNvPr>
            <p:cNvCxnSpPr>
              <a:cxnSpLocks/>
              <a:stCxn id="9" idx="2"/>
            </p:cNvCxnSpPr>
            <p:nvPr/>
          </p:nvCxnSpPr>
          <p:spPr>
            <a:xfrm>
              <a:off x="8340088" y="4725480"/>
              <a:ext cx="0" cy="255823"/>
            </a:xfrm>
            <a:prstGeom prst="line">
              <a:avLst/>
            </a:prstGeom>
            <a:ln w="285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26" name="Rectangle 25">
              <a:extLst>
                <a:ext uri="{FF2B5EF4-FFF2-40B4-BE49-F238E27FC236}">
                  <a16:creationId xmlns:a16="http://schemas.microsoft.com/office/drawing/2014/main" id="{445BA787-0977-811B-55E2-A5A1337C969B}"/>
                </a:ext>
              </a:extLst>
            </p:cNvPr>
            <p:cNvSpPr/>
            <p:nvPr/>
          </p:nvSpPr>
          <p:spPr>
            <a:xfrm>
              <a:off x="8052990" y="4660169"/>
              <a:ext cx="574196" cy="769441"/>
            </a:xfrm>
            <a:prstGeom prst="rect">
              <a:avLst/>
            </a:prstGeom>
          </p:spPr>
          <p:txBody>
            <a:bodyPr wrap="none">
              <a:spAutoFit/>
            </a:bodyPr>
            <a:lstStyle/>
            <a:p>
              <a:r>
                <a:rPr lang="en-US" sz="4400" dirty="0"/>
                <a:t>…</a:t>
              </a:r>
            </a:p>
          </p:txBody>
        </p:sp>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C58F77F7-7D60-EB65-A215-0D854398CFCA}"/>
                    </a:ext>
                  </a:extLst>
                </p:cNvPr>
                <p:cNvSpPr txBox="1"/>
                <p:nvPr/>
              </p:nvSpPr>
              <p:spPr>
                <a:xfrm>
                  <a:off x="9002408" y="1678247"/>
                  <a:ext cx="365805"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0070C0"/>
                            </a:solidFill>
                            <a:latin typeface="Cambria Math" panose="02040503050406030204" pitchFamily="18" charset="0"/>
                          </a:rPr>
                          <m:t>1</m:t>
                        </m:r>
                      </m:oMath>
                    </m:oMathPara>
                  </a14:m>
                  <a:endParaRPr lang="en-US" dirty="0">
                    <a:solidFill>
                      <a:srgbClr val="0070C0"/>
                    </a:solidFill>
                  </a:endParaRPr>
                </a:p>
              </p:txBody>
            </p:sp>
          </mc:Choice>
          <mc:Fallback xmlns="">
            <p:sp>
              <p:nvSpPr>
                <p:cNvPr id="27" name="TextBox 26">
                  <a:extLst>
                    <a:ext uri="{FF2B5EF4-FFF2-40B4-BE49-F238E27FC236}">
                      <a16:creationId xmlns:a16="http://schemas.microsoft.com/office/drawing/2014/main" id="{C58F77F7-7D60-EB65-A215-0D854398CFCA}"/>
                    </a:ext>
                  </a:extLst>
                </p:cNvPr>
                <p:cNvSpPr txBox="1">
                  <a:spLocks noRot="1" noChangeAspect="1" noMove="1" noResize="1" noEditPoints="1" noAdjustHandles="1" noChangeArrowheads="1" noChangeShapeType="1" noTextEdit="1"/>
                </p:cNvSpPr>
                <p:nvPr/>
              </p:nvSpPr>
              <p:spPr>
                <a:xfrm>
                  <a:off x="9002408" y="1678247"/>
                  <a:ext cx="365805" cy="369332"/>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722D0772-8582-C391-0488-93C9175AC40C}"/>
                    </a:ext>
                  </a:extLst>
                </p:cNvPr>
                <p:cNvSpPr txBox="1"/>
                <p:nvPr/>
              </p:nvSpPr>
              <p:spPr>
                <a:xfrm>
                  <a:off x="9002407" y="2525515"/>
                  <a:ext cx="365805"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0070C0"/>
                            </a:solidFill>
                            <a:latin typeface="Cambria Math" panose="02040503050406030204" pitchFamily="18" charset="0"/>
                          </a:rPr>
                          <m:t>1</m:t>
                        </m:r>
                      </m:oMath>
                    </m:oMathPara>
                  </a14:m>
                  <a:endParaRPr lang="en-US" dirty="0">
                    <a:solidFill>
                      <a:srgbClr val="0070C0"/>
                    </a:solidFill>
                  </a:endParaRPr>
                </a:p>
              </p:txBody>
            </p:sp>
          </mc:Choice>
          <mc:Fallback xmlns="">
            <p:sp>
              <p:nvSpPr>
                <p:cNvPr id="28" name="TextBox 27">
                  <a:extLst>
                    <a:ext uri="{FF2B5EF4-FFF2-40B4-BE49-F238E27FC236}">
                      <a16:creationId xmlns:a16="http://schemas.microsoft.com/office/drawing/2014/main" id="{722D0772-8582-C391-0488-93C9175AC40C}"/>
                    </a:ext>
                  </a:extLst>
                </p:cNvPr>
                <p:cNvSpPr txBox="1">
                  <a:spLocks noRot="1" noChangeAspect="1" noMove="1" noResize="1" noEditPoints="1" noAdjustHandles="1" noChangeArrowheads="1" noChangeShapeType="1" noTextEdit="1"/>
                </p:cNvSpPr>
                <p:nvPr/>
              </p:nvSpPr>
              <p:spPr>
                <a:xfrm>
                  <a:off x="9002407" y="2525515"/>
                  <a:ext cx="365805" cy="369332"/>
                </a:xfrm>
                <a:prstGeom prst="rect">
                  <a:avLst/>
                </a:prstGeom>
                <a:blipFill>
                  <a:blip r:embed="rId1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5218D935-1EA5-3D30-6436-E62E0AF4623E}"/>
                    </a:ext>
                  </a:extLst>
                </p:cNvPr>
                <p:cNvSpPr txBox="1"/>
                <p:nvPr/>
              </p:nvSpPr>
              <p:spPr>
                <a:xfrm>
                  <a:off x="9002407" y="3348473"/>
                  <a:ext cx="365805"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0070C0"/>
                            </a:solidFill>
                            <a:latin typeface="Cambria Math" panose="02040503050406030204" pitchFamily="18" charset="0"/>
                          </a:rPr>
                          <m:t>1</m:t>
                        </m:r>
                      </m:oMath>
                    </m:oMathPara>
                  </a14:m>
                  <a:endParaRPr lang="en-US" dirty="0">
                    <a:solidFill>
                      <a:srgbClr val="0070C0"/>
                    </a:solidFill>
                  </a:endParaRPr>
                </a:p>
              </p:txBody>
            </p:sp>
          </mc:Choice>
          <mc:Fallback xmlns="">
            <p:sp>
              <p:nvSpPr>
                <p:cNvPr id="29" name="TextBox 28">
                  <a:extLst>
                    <a:ext uri="{FF2B5EF4-FFF2-40B4-BE49-F238E27FC236}">
                      <a16:creationId xmlns:a16="http://schemas.microsoft.com/office/drawing/2014/main" id="{5218D935-1EA5-3D30-6436-E62E0AF4623E}"/>
                    </a:ext>
                  </a:extLst>
                </p:cNvPr>
                <p:cNvSpPr txBox="1">
                  <a:spLocks noRot="1" noChangeAspect="1" noMove="1" noResize="1" noEditPoints="1" noAdjustHandles="1" noChangeArrowheads="1" noChangeShapeType="1" noTextEdit="1"/>
                </p:cNvSpPr>
                <p:nvPr/>
              </p:nvSpPr>
              <p:spPr>
                <a:xfrm>
                  <a:off x="9002407" y="3348473"/>
                  <a:ext cx="365805" cy="369332"/>
                </a:xfrm>
                <a:prstGeom prst="rect">
                  <a:avLst/>
                </a:prstGeom>
                <a:blipFill>
                  <a:blip r:embed="rId1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FA48A35A-F221-0772-DE4C-D3264E78EC79}"/>
                    </a:ext>
                  </a:extLst>
                </p:cNvPr>
                <p:cNvSpPr txBox="1"/>
                <p:nvPr/>
              </p:nvSpPr>
              <p:spPr>
                <a:xfrm>
                  <a:off x="9002407" y="4171431"/>
                  <a:ext cx="365805"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0070C0"/>
                            </a:solidFill>
                            <a:latin typeface="Cambria Math" panose="02040503050406030204" pitchFamily="18" charset="0"/>
                          </a:rPr>
                          <m:t>1</m:t>
                        </m:r>
                      </m:oMath>
                    </m:oMathPara>
                  </a14:m>
                  <a:endParaRPr lang="en-US" dirty="0">
                    <a:solidFill>
                      <a:srgbClr val="0070C0"/>
                    </a:solidFill>
                  </a:endParaRPr>
                </a:p>
              </p:txBody>
            </p:sp>
          </mc:Choice>
          <mc:Fallback xmlns="">
            <p:sp>
              <p:nvSpPr>
                <p:cNvPr id="30" name="TextBox 29">
                  <a:extLst>
                    <a:ext uri="{FF2B5EF4-FFF2-40B4-BE49-F238E27FC236}">
                      <a16:creationId xmlns:a16="http://schemas.microsoft.com/office/drawing/2014/main" id="{FA48A35A-F221-0772-DE4C-D3264E78EC79}"/>
                    </a:ext>
                  </a:extLst>
                </p:cNvPr>
                <p:cNvSpPr txBox="1">
                  <a:spLocks noRot="1" noChangeAspect="1" noMove="1" noResize="1" noEditPoints="1" noAdjustHandles="1" noChangeArrowheads="1" noChangeShapeType="1" noTextEdit="1"/>
                </p:cNvSpPr>
                <p:nvPr/>
              </p:nvSpPr>
              <p:spPr>
                <a:xfrm>
                  <a:off x="9002407" y="4171431"/>
                  <a:ext cx="365805" cy="369332"/>
                </a:xfrm>
                <a:prstGeom prst="rect">
                  <a:avLst/>
                </a:prstGeom>
                <a:blipFill>
                  <a:blip r:embed="rId1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9CF95495-3C2E-4DF2-EEBF-4AC317B24405}"/>
                    </a:ext>
                  </a:extLst>
                </p:cNvPr>
                <p:cNvSpPr txBox="1"/>
                <p:nvPr/>
              </p:nvSpPr>
              <p:spPr>
                <a:xfrm>
                  <a:off x="8988938" y="5344243"/>
                  <a:ext cx="365805"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0070C0"/>
                            </a:solidFill>
                            <a:latin typeface="Cambria Math" panose="02040503050406030204" pitchFamily="18" charset="0"/>
                          </a:rPr>
                          <m:t>1</m:t>
                        </m:r>
                      </m:oMath>
                    </m:oMathPara>
                  </a14:m>
                  <a:endParaRPr lang="en-US" dirty="0">
                    <a:solidFill>
                      <a:srgbClr val="0070C0"/>
                    </a:solidFill>
                  </a:endParaRPr>
                </a:p>
              </p:txBody>
            </p:sp>
          </mc:Choice>
          <mc:Fallback xmlns="">
            <p:sp>
              <p:nvSpPr>
                <p:cNvPr id="31" name="TextBox 30">
                  <a:extLst>
                    <a:ext uri="{FF2B5EF4-FFF2-40B4-BE49-F238E27FC236}">
                      <a16:creationId xmlns:a16="http://schemas.microsoft.com/office/drawing/2014/main" id="{9CF95495-3C2E-4DF2-EEBF-4AC317B24405}"/>
                    </a:ext>
                  </a:extLst>
                </p:cNvPr>
                <p:cNvSpPr txBox="1">
                  <a:spLocks noRot="1" noChangeAspect="1" noMove="1" noResize="1" noEditPoints="1" noAdjustHandles="1" noChangeArrowheads="1" noChangeShapeType="1" noTextEdit="1"/>
                </p:cNvSpPr>
                <p:nvPr/>
              </p:nvSpPr>
              <p:spPr>
                <a:xfrm>
                  <a:off x="8988938" y="5344243"/>
                  <a:ext cx="365805" cy="369332"/>
                </a:xfrm>
                <a:prstGeom prst="rect">
                  <a:avLst/>
                </a:prstGeom>
                <a:blipFill>
                  <a:blip r:embed="rId12"/>
                  <a:stretch>
                    <a:fillRect/>
                  </a:stretch>
                </a:blipFill>
              </p:spPr>
              <p:txBody>
                <a:bodyPr/>
                <a:lstStyle/>
                <a:p>
                  <a:r>
                    <a:rPr lang="en-US">
                      <a:noFill/>
                    </a:rPr>
                    <a:t> </a:t>
                  </a:r>
                </a:p>
              </p:txBody>
            </p:sp>
          </mc:Fallback>
        </mc:AlternateContent>
      </p:grpSp>
      <p:sp>
        <p:nvSpPr>
          <p:cNvPr id="32" name="Left Brace 31" descr="Because we need to make log_2(n) recursive calls before reaching a base case, the height of this chain of stackframes is log_2(n).">
            <a:extLst>
              <a:ext uri="{FF2B5EF4-FFF2-40B4-BE49-F238E27FC236}">
                <a16:creationId xmlns:a16="http://schemas.microsoft.com/office/drawing/2014/main" id="{AB522D64-0FDA-0C3B-396A-2F0191CC116C}"/>
              </a:ext>
              <a:ext uri="{C183D7F6-B498-43B3-948B-1728B52AA6E4}">
                <adec:decorative xmlns:adec="http://schemas.microsoft.com/office/drawing/2017/decorative" val="0"/>
              </a:ext>
            </a:extLst>
          </p:cNvPr>
          <p:cNvSpPr/>
          <p:nvPr/>
        </p:nvSpPr>
        <p:spPr>
          <a:xfrm flipH="1" flipV="1">
            <a:off x="9668473" y="2045793"/>
            <a:ext cx="325192" cy="4234101"/>
          </a:xfrm>
          <a:prstGeom prst="leftBrace">
            <a:avLst>
              <a:gd name="adj1" fmla="val 83199"/>
              <a:gd name="adj2" fmla="val 49631"/>
            </a:avLst>
          </a:prstGeom>
          <a:ln w="19050">
            <a:solidFill>
              <a:srgbClr val="FF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mc:AlternateContent xmlns:mc="http://schemas.openxmlformats.org/markup-compatibility/2006" xmlns:a14="http://schemas.microsoft.com/office/drawing/2010/main">
        <mc:Choice Requires="a14">
          <p:sp>
            <p:nvSpPr>
              <p:cNvPr id="33" name="Text Box 2">
                <a:extLst>
                  <a:ext uri="{FF2B5EF4-FFF2-40B4-BE49-F238E27FC236}">
                    <a16:creationId xmlns:a16="http://schemas.microsoft.com/office/drawing/2014/main" id="{52F20E8C-E391-FFF9-D4BD-C29BBABEF110}"/>
                  </a:ext>
                </a:extLst>
              </p:cNvPr>
              <p:cNvSpPr txBox="1">
                <a:spLocks noChangeArrowheads="1"/>
              </p:cNvSpPr>
              <p:nvPr/>
            </p:nvSpPr>
            <p:spPr bwMode="auto">
              <a:xfrm>
                <a:off x="9831069" y="3750234"/>
                <a:ext cx="2312388" cy="954107"/>
              </a:xfrm>
              <a:prstGeom prst="rect">
                <a:avLst/>
              </a:prstGeom>
              <a:noFill/>
              <a:ln w="9525">
                <a:noFill/>
                <a:miter lim="800000"/>
                <a:headEnd/>
                <a:tailEnd/>
              </a:ln>
            </p:spPr>
            <p:txBody>
              <a:bodyPr wrap="square">
                <a:spAutoFit/>
              </a:bodyPr>
              <a:lstStyle/>
              <a:p>
                <a:pPr algn="ctr"/>
                <a14:m>
                  <m:oMath xmlns:m="http://schemas.openxmlformats.org/officeDocument/2006/math">
                    <m:sSub>
                      <m:sSubPr>
                        <m:ctrlPr>
                          <a:rPr lang="en-US" sz="2800" i="1" dirty="0">
                            <a:solidFill>
                              <a:srgbClr val="FF00FF"/>
                            </a:solidFill>
                            <a:latin typeface="Cambria Math" panose="02040503050406030204" pitchFamily="18" charset="0"/>
                          </a:rPr>
                        </m:ctrlPr>
                      </m:sSubPr>
                      <m:e>
                        <m:r>
                          <m:rPr>
                            <m:sty m:val="p"/>
                          </m:rPr>
                          <a:rPr lang="en-US" sz="2800" dirty="0">
                            <a:solidFill>
                              <a:srgbClr val="FF00FF"/>
                            </a:solidFill>
                            <a:latin typeface="Cambria Math"/>
                          </a:rPr>
                          <m:t>log</m:t>
                        </m:r>
                      </m:e>
                      <m:sub>
                        <m:r>
                          <a:rPr lang="en-US" sz="2800" i="1" dirty="0">
                            <a:solidFill>
                              <a:srgbClr val="FF00FF"/>
                            </a:solidFill>
                            <a:latin typeface="Cambria Math"/>
                          </a:rPr>
                          <m:t>2</m:t>
                        </m:r>
                      </m:sub>
                    </m:sSub>
                    <m:r>
                      <a:rPr lang="en-US" sz="2800" i="1" dirty="0">
                        <a:solidFill>
                          <a:srgbClr val="FF00FF"/>
                        </a:solidFill>
                        <a:latin typeface="Cambria Math"/>
                      </a:rPr>
                      <m:t>⁡</m:t>
                    </m:r>
                    <m:r>
                      <a:rPr lang="en-US" sz="2800" i="1" dirty="0">
                        <a:solidFill>
                          <a:srgbClr val="FF00FF"/>
                        </a:solidFill>
                        <a:latin typeface="Cambria Math"/>
                      </a:rPr>
                      <m:t>𝑛</m:t>
                    </m:r>
                  </m:oMath>
                </a14:m>
                <a:r>
                  <a:rPr lang="en-US" sz="2800" dirty="0">
                    <a:solidFill>
                      <a:srgbClr val="FF00FF"/>
                    </a:solidFill>
                  </a:rPr>
                  <a:t> </a:t>
                </a:r>
                <a:r>
                  <a:rPr lang="en-US" sz="2800" dirty="0"/>
                  <a:t>levels</a:t>
                </a:r>
              </a:p>
              <a:p>
                <a:pPr algn="ctr"/>
                <a:r>
                  <a:rPr lang="en-US" sz="2800" dirty="0"/>
                  <a:t>of recursion</a:t>
                </a:r>
              </a:p>
            </p:txBody>
          </p:sp>
        </mc:Choice>
        <mc:Fallback xmlns="">
          <p:sp>
            <p:nvSpPr>
              <p:cNvPr id="33" name="Text Box 2">
                <a:extLst>
                  <a:ext uri="{FF2B5EF4-FFF2-40B4-BE49-F238E27FC236}">
                    <a16:creationId xmlns:a16="http://schemas.microsoft.com/office/drawing/2014/main" id="{52F20E8C-E391-FFF9-D4BD-C29BBABEF110}"/>
                  </a:ext>
                </a:extLst>
              </p:cNvPr>
              <p:cNvSpPr txBox="1">
                <a:spLocks noRot="1" noChangeAspect="1" noMove="1" noResize="1" noEditPoints="1" noAdjustHandles="1" noChangeArrowheads="1" noChangeShapeType="1" noTextEdit="1"/>
              </p:cNvSpPr>
              <p:nvPr/>
            </p:nvSpPr>
            <p:spPr bwMode="auto">
              <a:xfrm>
                <a:off x="9831069" y="3750234"/>
                <a:ext cx="2312388" cy="954107"/>
              </a:xfrm>
              <a:prstGeom prst="rect">
                <a:avLst/>
              </a:prstGeom>
              <a:blipFill>
                <a:blip r:embed="rId13"/>
                <a:stretch>
                  <a:fillRect t="-5732" b="-17197"/>
                </a:stretch>
              </a:blipFill>
              <a:ln w="9525">
                <a:noFill/>
                <a:miter lim="800000"/>
                <a:headEnd/>
                <a:tailEnd/>
              </a:ln>
            </p:spPr>
            <p:txBody>
              <a:bodyPr/>
              <a:lstStyle/>
              <a:p>
                <a:r>
                  <a:rPr lang="en-US">
                    <a:noFill/>
                  </a:rPr>
                  <a:t> </a:t>
                </a:r>
              </a:p>
            </p:txBody>
          </p:sp>
        </mc:Fallback>
      </mc:AlternateContent>
      <p:sp>
        <p:nvSpPr>
          <p:cNvPr id="34" name="TextBox 33">
            <a:extLst>
              <a:ext uri="{FF2B5EF4-FFF2-40B4-BE49-F238E27FC236}">
                <a16:creationId xmlns:a16="http://schemas.microsoft.com/office/drawing/2014/main" id="{C9BA210D-0C67-7E82-28CD-4DD3AE7466AD}"/>
              </a:ext>
            </a:extLst>
          </p:cNvPr>
          <p:cNvSpPr txBox="1"/>
          <p:nvPr/>
        </p:nvSpPr>
        <p:spPr>
          <a:xfrm>
            <a:off x="473420" y="4227287"/>
            <a:ext cx="5025928" cy="830997"/>
          </a:xfrm>
          <a:prstGeom prst="rect">
            <a:avLst/>
          </a:prstGeom>
          <a:noFill/>
        </p:spPr>
        <p:txBody>
          <a:bodyPr wrap="none" rtlCol="0">
            <a:spAutoFit/>
          </a:bodyPr>
          <a:lstStyle/>
          <a:p>
            <a:r>
              <a:rPr lang="en-US" sz="4800" dirty="0">
                <a:solidFill>
                  <a:srgbClr val="FFC000"/>
                </a:solidFill>
              </a:rPr>
              <a:t>The “Tree Method”</a:t>
            </a:r>
          </a:p>
        </p:txBody>
      </p:sp>
      <p:sp>
        <p:nvSpPr>
          <p:cNvPr id="11" name="Slide Number Placeholder 10">
            <a:extLst>
              <a:ext uri="{FF2B5EF4-FFF2-40B4-BE49-F238E27FC236}">
                <a16:creationId xmlns:a16="http://schemas.microsoft.com/office/drawing/2014/main" id="{9CB256A6-5D36-ACF4-478C-4E1875261EFE}"/>
              </a:ext>
            </a:extLst>
          </p:cNvPr>
          <p:cNvSpPr>
            <a:spLocks noGrp="1"/>
          </p:cNvSpPr>
          <p:nvPr>
            <p:ph type="sldNum" sz="quarter" idx="12"/>
          </p:nvPr>
        </p:nvSpPr>
        <p:spPr/>
        <p:txBody>
          <a:bodyPr/>
          <a:lstStyle/>
          <a:p>
            <a:fld id="{A94D5A7D-FFFE-410B-BEE5-702232F4B148}" type="slidenum">
              <a:rPr lang="en-US" smtClean="0"/>
              <a:t>8</a:t>
            </a:fld>
            <a:endParaRPr lang="en-US"/>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8C64C9BC-9685-6261-1455-E6A85925A38A}"/>
                  </a:ext>
                </a:extLst>
              </p:cNvPr>
              <p:cNvSpPr txBox="1"/>
              <p:nvPr/>
            </p:nvSpPr>
            <p:spPr>
              <a:xfrm>
                <a:off x="152884" y="5201635"/>
                <a:ext cx="3764265" cy="114813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400" i="1" smtClean="0">
                          <a:latin typeface="Cambria Math"/>
                        </a:rPr>
                        <m:t>𝑇</m:t>
                      </m:r>
                      <m:d>
                        <m:dPr>
                          <m:ctrlPr>
                            <a:rPr lang="en-US" sz="2400" i="1">
                              <a:latin typeface="Cambria Math" panose="02040503050406030204" pitchFamily="18" charset="0"/>
                            </a:rPr>
                          </m:ctrlPr>
                        </m:dPr>
                        <m:e>
                          <m:r>
                            <a:rPr lang="en-US" sz="2400" i="1">
                              <a:latin typeface="Cambria Math"/>
                            </a:rPr>
                            <m:t>𝑛</m:t>
                          </m:r>
                        </m:e>
                      </m:d>
                      <m:r>
                        <a:rPr lang="en-US" sz="2400" i="1">
                          <a:latin typeface="Cambria Math"/>
                        </a:rPr>
                        <m:t>=</m:t>
                      </m:r>
                      <m:nary>
                        <m:naryPr>
                          <m:chr m:val="∑"/>
                          <m:ctrlPr>
                            <a:rPr lang="en-US" sz="2400" i="1">
                              <a:latin typeface="Cambria Math" panose="02040503050406030204" pitchFamily="18" charset="0"/>
                            </a:rPr>
                          </m:ctrlPr>
                        </m:naryPr>
                        <m:sub>
                          <m:r>
                            <m:rPr>
                              <m:brk m:alnAt="23"/>
                            </m:rPr>
                            <a:rPr lang="en-US" sz="2400" i="1">
                              <a:latin typeface="Cambria Math"/>
                            </a:rPr>
                            <m:t>𝑖</m:t>
                          </m:r>
                          <m:r>
                            <a:rPr lang="en-US" sz="2400" i="1">
                              <a:latin typeface="Cambria Math"/>
                            </a:rPr>
                            <m:t>=</m:t>
                          </m:r>
                          <m:r>
                            <a:rPr lang="en-US" sz="2400" b="0" i="1" smtClean="0">
                              <a:latin typeface="Cambria Math" panose="02040503050406030204" pitchFamily="18" charset="0"/>
                            </a:rPr>
                            <m:t>1</m:t>
                          </m:r>
                        </m:sub>
                        <m:sup>
                          <m:sSub>
                            <m:sSubPr>
                              <m:ctrlPr>
                                <a:rPr lang="en-US" sz="2400" i="1">
                                  <a:latin typeface="Cambria Math" panose="02040503050406030204" pitchFamily="18" charset="0"/>
                                </a:rPr>
                              </m:ctrlPr>
                            </m:sSubPr>
                            <m:e>
                              <m:r>
                                <m:rPr>
                                  <m:sty m:val="p"/>
                                </m:rPr>
                                <a:rPr lang="en-US" sz="2400">
                                  <a:latin typeface="Cambria Math"/>
                                </a:rPr>
                                <m:t>log</m:t>
                              </m:r>
                            </m:e>
                            <m:sub>
                              <m:r>
                                <a:rPr lang="en-US" sz="2400" i="1">
                                  <a:latin typeface="Cambria Math"/>
                                </a:rPr>
                                <m:t>2</m:t>
                              </m:r>
                            </m:sub>
                          </m:sSub>
                          <m:r>
                            <a:rPr lang="en-US" sz="2400" i="1">
                              <a:latin typeface="Cambria Math"/>
                            </a:rPr>
                            <m:t>𝑛</m:t>
                          </m:r>
                        </m:sup>
                        <m:e>
                          <m:r>
                            <a:rPr lang="en-US" sz="2400" b="0" i="1" smtClean="0">
                              <a:latin typeface="Cambria Math" panose="02040503050406030204" pitchFamily="18" charset="0"/>
                            </a:rPr>
                            <m:t>1</m:t>
                          </m:r>
                        </m:e>
                      </m:nary>
                      <m:r>
                        <a:rPr lang="en-US" sz="2400" i="1">
                          <a:latin typeface="Cambria Math"/>
                        </a:rPr>
                        <m:t>=</m:t>
                      </m:r>
                      <m:func>
                        <m:funcPr>
                          <m:ctrlPr>
                            <a:rPr lang="en-US" sz="2400" i="1">
                              <a:latin typeface="Cambria Math" panose="02040503050406030204" pitchFamily="18" charset="0"/>
                            </a:rPr>
                          </m:ctrlPr>
                        </m:funcPr>
                        <m:fName>
                          <m:sSub>
                            <m:sSubPr>
                              <m:ctrlPr>
                                <a:rPr lang="en-US" sz="2400" i="1">
                                  <a:latin typeface="Cambria Math" panose="02040503050406030204" pitchFamily="18" charset="0"/>
                                </a:rPr>
                              </m:ctrlPr>
                            </m:sSubPr>
                            <m:e>
                              <m:r>
                                <m:rPr>
                                  <m:sty m:val="p"/>
                                </m:rPr>
                                <a:rPr lang="en-US" sz="2400">
                                  <a:latin typeface="Cambria Math"/>
                                </a:rPr>
                                <m:t>log</m:t>
                              </m:r>
                            </m:e>
                            <m:sub>
                              <m:r>
                                <a:rPr lang="en-US" sz="2400" i="1">
                                  <a:latin typeface="Cambria Math"/>
                                </a:rPr>
                                <m:t>2</m:t>
                              </m:r>
                            </m:sub>
                          </m:sSub>
                        </m:fName>
                        <m:e>
                          <m:r>
                            <a:rPr lang="en-US" sz="2400" i="1">
                              <a:latin typeface="Cambria Math"/>
                            </a:rPr>
                            <m:t>𝑛</m:t>
                          </m:r>
                        </m:e>
                      </m:func>
                    </m:oMath>
                  </m:oMathPara>
                </a14:m>
                <a:endParaRPr lang="en-US" sz="2400" dirty="0"/>
              </a:p>
            </p:txBody>
          </p:sp>
        </mc:Choice>
        <mc:Fallback xmlns="">
          <p:sp>
            <p:nvSpPr>
              <p:cNvPr id="12" name="TextBox 11">
                <a:extLst>
                  <a:ext uri="{FF2B5EF4-FFF2-40B4-BE49-F238E27FC236}">
                    <a16:creationId xmlns:a16="http://schemas.microsoft.com/office/drawing/2014/main" id="{8C64C9BC-9685-6261-1455-E6A85925A38A}"/>
                  </a:ext>
                </a:extLst>
              </p:cNvPr>
              <p:cNvSpPr txBox="1">
                <a:spLocks noRot="1" noChangeAspect="1" noMove="1" noResize="1" noEditPoints="1" noAdjustHandles="1" noChangeArrowheads="1" noChangeShapeType="1" noTextEdit="1"/>
              </p:cNvSpPr>
              <p:nvPr/>
            </p:nvSpPr>
            <p:spPr>
              <a:xfrm>
                <a:off x="152884" y="5201635"/>
                <a:ext cx="3764265" cy="1148135"/>
              </a:xfrm>
              <a:prstGeom prst="rect">
                <a:avLst/>
              </a:prstGeom>
              <a:blipFill>
                <a:blip r:embed="rId1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1F5C39FF-312F-09C8-4FB4-5F0CBA38FF97}"/>
                  </a:ext>
                </a:extLst>
              </p:cNvPr>
              <p:cNvSpPr txBox="1"/>
              <p:nvPr/>
            </p:nvSpPr>
            <p:spPr>
              <a:xfrm>
                <a:off x="4254815" y="5641553"/>
                <a:ext cx="2331279" cy="4616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400" i="1" smtClean="0">
                          <a:latin typeface="Cambria Math"/>
                        </a:rPr>
                        <m:t>𝑇</m:t>
                      </m:r>
                      <m:d>
                        <m:dPr>
                          <m:ctrlPr>
                            <a:rPr lang="en-US" sz="2400" i="1">
                              <a:latin typeface="Cambria Math" panose="02040503050406030204" pitchFamily="18" charset="0"/>
                            </a:rPr>
                          </m:ctrlPr>
                        </m:dPr>
                        <m:e>
                          <m:r>
                            <a:rPr lang="en-US" sz="2400" i="1">
                              <a:latin typeface="Cambria Math"/>
                            </a:rPr>
                            <m:t>𝑛</m:t>
                          </m:r>
                        </m:e>
                      </m:d>
                      <m:r>
                        <a:rPr lang="en-US" sz="2400" i="1" smtClean="0">
                          <a:latin typeface="Cambria Math" panose="02040503050406030204" pitchFamily="18" charset="0"/>
                        </a:rPr>
                        <m:t>∈</m:t>
                      </m:r>
                      <m:r>
                        <m:rPr>
                          <m:sty m:val="p"/>
                        </m:rPr>
                        <a:rPr lang="en-US" sz="2400" b="0" i="0" smtClean="0">
                          <a:latin typeface="Cambria Math" panose="02040503050406030204" pitchFamily="18" charset="0"/>
                        </a:rPr>
                        <m:t>Θ</m:t>
                      </m:r>
                      <m:d>
                        <m:dPr>
                          <m:ctrlPr>
                            <a:rPr lang="en-US" sz="2400" b="0" i="1" smtClean="0">
                              <a:latin typeface="Cambria Math" panose="02040503050406030204" pitchFamily="18" charset="0"/>
                            </a:rPr>
                          </m:ctrlPr>
                        </m:dPr>
                        <m:e>
                          <m:func>
                            <m:funcPr>
                              <m:ctrlPr>
                                <a:rPr lang="en-US" sz="2400" b="0" i="1" smtClean="0">
                                  <a:latin typeface="Cambria Math" panose="02040503050406030204" pitchFamily="18" charset="0"/>
                                </a:rPr>
                              </m:ctrlPr>
                            </m:funcPr>
                            <m:fName>
                              <m:r>
                                <m:rPr>
                                  <m:sty m:val="p"/>
                                </m:rPr>
                                <a:rPr lang="en-US" sz="2400" b="0" i="0" smtClean="0">
                                  <a:latin typeface="Cambria Math" panose="02040503050406030204" pitchFamily="18" charset="0"/>
                                </a:rPr>
                                <m:t>log</m:t>
                              </m:r>
                            </m:fName>
                            <m:e>
                              <m:r>
                                <a:rPr lang="en-US" sz="2400" b="0" i="1" smtClean="0">
                                  <a:latin typeface="Cambria Math" panose="02040503050406030204" pitchFamily="18" charset="0"/>
                                </a:rPr>
                                <m:t>𝑛</m:t>
                              </m:r>
                            </m:e>
                          </m:func>
                        </m:e>
                      </m:d>
                    </m:oMath>
                  </m:oMathPara>
                </a14:m>
                <a:endParaRPr lang="en-US" sz="2400" dirty="0"/>
              </a:p>
            </p:txBody>
          </p:sp>
        </mc:Choice>
        <mc:Fallback xmlns="">
          <p:sp>
            <p:nvSpPr>
              <p:cNvPr id="14" name="TextBox 13">
                <a:extLst>
                  <a:ext uri="{FF2B5EF4-FFF2-40B4-BE49-F238E27FC236}">
                    <a16:creationId xmlns:a16="http://schemas.microsoft.com/office/drawing/2014/main" id="{1F5C39FF-312F-09C8-4FB4-5F0CBA38FF97}"/>
                  </a:ext>
                </a:extLst>
              </p:cNvPr>
              <p:cNvSpPr txBox="1">
                <a:spLocks noRot="1" noChangeAspect="1" noMove="1" noResize="1" noEditPoints="1" noAdjustHandles="1" noChangeArrowheads="1" noChangeShapeType="1" noTextEdit="1"/>
              </p:cNvSpPr>
              <p:nvPr/>
            </p:nvSpPr>
            <p:spPr>
              <a:xfrm>
                <a:off x="4254815" y="5641553"/>
                <a:ext cx="2331279" cy="461665"/>
              </a:xfrm>
              <a:prstGeom prst="rect">
                <a:avLst/>
              </a:prstGeom>
              <a:blipFill>
                <a:blip r:embed="rId15"/>
                <a:stretch>
                  <a:fillRect b="-17105"/>
                </a:stretch>
              </a:blipFill>
            </p:spPr>
            <p:txBody>
              <a:bodyPr/>
              <a:lstStyle/>
              <a:p>
                <a:r>
                  <a:rPr lang="en-US">
                    <a:noFill/>
                  </a:rPr>
                  <a:t> </a:t>
                </a:r>
              </a:p>
            </p:txBody>
          </p:sp>
        </mc:Fallback>
      </mc:AlternateContent>
    </p:spTree>
    <p:extLst>
      <p:ext uri="{BB962C8B-B14F-4D97-AF65-F5344CB8AC3E}">
        <p14:creationId xmlns:p14="http://schemas.microsoft.com/office/powerpoint/2010/main" val="94989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500"/>
                                        <p:tgtEl>
                                          <p:spTgt spid="3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2"/>
                                        </p:tgtEl>
                                        <p:attrNameLst>
                                          <p:attrName>style.visibility</p:attrName>
                                        </p:attrNameLst>
                                      </p:cBhvr>
                                      <p:to>
                                        <p:strVal val="visible"/>
                                      </p:to>
                                    </p:set>
                                    <p:animEffect transition="in" filter="fade">
                                      <p:cBhvr>
                                        <p:cTn id="10" dur="500"/>
                                        <p:tgtEl>
                                          <p:spTgt spid="3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4"/>
                                        </p:tgtEl>
                                        <p:attrNameLst>
                                          <p:attrName>style.visibility</p:attrName>
                                        </p:attrNameLst>
                                      </p:cBhvr>
                                      <p:to>
                                        <p:strVal val="visible"/>
                                      </p:to>
                                    </p:set>
                                    <p:animEffect transition="in" filter="fade">
                                      <p:cBhvr>
                                        <p:cTn id="15" dur="500"/>
                                        <p:tgtEl>
                                          <p:spTgt spid="34"/>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fade">
                                      <p:cBhvr>
                                        <p:cTn id="20" dur="500"/>
                                        <p:tgtEl>
                                          <p:spTgt spid="12"/>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3" grpId="0"/>
      <p:bldP spid="34" grpId="0"/>
      <p:bldP spid="12" grpId="0"/>
      <p:bldP spid="1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8A4C94-F173-BE79-8469-02F227EC3400}"/>
              </a:ext>
            </a:extLst>
          </p:cNvPr>
          <p:cNvSpPr>
            <a:spLocks noGrp="1"/>
          </p:cNvSpPr>
          <p:nvPr>
            <p:ph type="title"/>
          </p:nvPr>
        </p:nvSpPr>
        <p:spPr/>
        <p:txBody>
          <a:bodyPr/>
          <a:lstStyle/>
          <a:p>
            <a:r>
              <a:rPr lang="en-US" dirty="0"/>
              <a:t>Recursive Linear Search</a:t>
            </a:r>
          </a:p>
        </p:txBody>
      </p:sp>
      <p:grpSp>
        <p:nvGrpSpPr>
          <p:cNvPr id="27" name="Group 26" descr="An example array that is sorted in ascending order. &#10;&#10;The values are as follows: 5, 8, 13, 42, 75, 79, 88, 90, 95, 99">
            <a:extLst>
              <a:ext uri="{FF2B5EF4-FFF2-40B4-BE49-F238E27FC236}">
                <a16:creationId xmlns:a16="http://schemas.microsoft.com/office/drawing/2014/main" id="{10CB2629-A53F-A77D-E795-46ACFA30A2C2}"/>
              </a:ext>
            </a:extLst>
          </p:cNvPr>
          <p:cNvGrpSpPr/>
          <p:nvPr/>
        </p:nvGrpSpPr>
        <p:grpSpPr>
          <a:xfrm>
            <a:off x="6908800" y="1040108"/>
            <a:ext cx="5283200" cy="907778"/>
            <a:chOff x="6908800" y="1040108"/>
            <a:chExt cx="5283200" cy="907778"/>
          </a:xfrm>
        </p:grpSpPr>
        <p:grpSp>
          <p:nvGrpSpPr>
            <p:cNvPr id="28" name="Group 27">
              <a:extLst>
                <a:ext uri="{FF2B5EF4-FFF2-40B4-BE49-F238E27FC236}">
                  <a16:creationId xmlns:a16="http://schemas.microsoft.com/office/drawing/2014/main" id="{F2E22A03-67D4-9115-E948-ACD8F9DCAB20}"/>
                </a:ext>
              </a:extLst>
            </p:cNvPr>
            <p:cNvGrpSpPr/>
            <p:nvPr/>
          </p:nvGrpSpPr>
          <p:grpSpPr>
            <a:xfrm>
              <a:off x="6908800" y="1419566"/>
              <a:ext cx="5283200" cy="528320"/>
              <a:chOff x="1681480" y="5462905"/>
              <a:chExt cx="5283200" cy="528320"/>
            </a:xfrm>
            <a:solidFill>
              <a:schemeClr val="bg1"/>
            </a:solidFill>
          </p:grpSpPr>
          <p:sp>
            <p:nvSpPr>
              <p:cNvPr id="40" name="Rectangle 39">
                <a:extLst>
                  <a:ext uri="{FF2B5EF4-FFF2-40B4-BE49-F238E27FC236}">
                    <a16:creationId xmlns:a16="http://schemas.microsoft.com/office/drawing/2014/main" id="{AC3E1EA0-4C38-E610-1C64-7C1C78C53ED3}"/>
                  </a:ext>
                </a:extLst>
              </p:cNvPr>
              <p:cNvSpPr/>
              <p:nvPr/>
            </p:nvSpPr>
            <p:spPr>
              <a:xfrm>
                <a:off x="3794760" y="5462905"/>
                <a:ext cx="528320" cy="52832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4</a:t>
                </a:r>
              </a:p>
            </p:txBody>
          </p:sp>
          <p:sp>
            <p:nvSpPr>
              <p:cNvPr id="41" name="Rectangle 40">
                <a:extLst>
                  <a:ext uri="{FF2B5EF4-FFF2-40B4-BE49-F238E27FC236}">
                    <a16:creationId xmlns:a16="http://schemas.microsoft.com/office/drawing/2014/main" id="{9CC3FE3B-09BC-7F62-595A-7043CCB31887}"/>
                  </a:ext>
                </a:extLst>
              </p:cNvPr>
              <p:cNvSpPr/>
              <p:nvPr/>
            </p:nvSpPr>
            <p:spPr>
              <a:xfrm>
                <a:off x="4323080" y="5462905"/>
                <a:ext cx="528320" cy="52832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5</a:t>
                </a:r>
              </a:p>
            </p:txBody>
          </p:sp>
          <p:sp>
            <p:nvSpPr>
              <p:cNvPr id="42" name="Rectangle 41">
                <a:extLst>
                  <a:ext uri="{FF2B5EF4-FFF2-40B4-BE49-F238E27FC236}">
                    <a16:creationId xmlns:a16="http://schemas.microsoft.com/office/drawing/2014/main" id="{A0E9134F-CD68-88FF-1620-8F9E25F02693}"/>
                  </a:ext>
                </a:extLst>
              </p:cNvPr>
              <p:cNvSpPr/>
              <p:nvPr/>
            </p:nvSpPr>
            <p:spPr>
              <a:xfrm>
                <a:off x="4851400" y="5462905"/>
                <a:ext cx="528320" cy="52832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6</a:t>
                </a:r>
              </a:p>
            </p:txBody>
          </p:sp>
          <p:sp>
            <p:nvSpPr>
              <p:cNvPr id="43" name="Rectangle 42">
                <a:extLst>
                  <a:ext uri="{FF2B5EF4-FFF2-40B4-BE49-F238E27FC236}">
                    <a16:creationId xmlns:a16="http://schemas.microsoft.com/office/drawing/2014/main" id="{17CFB239-7EBD-AA43-6F29-E4004EB98246}"/>
                  </a:ext>
                </a:extLst>
              </p:cNvPr>
              <p:cNvSpPr/>
              <p:nvPr/>
            </p:nvSpPr>
            <p:spPr>
              <a:xfrm>
                <a:off x="5379720" y="5462905"/>
                <a:ext cx="528320" cy="52832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7</a:t>
                </a:r>
              </a:p>
            </p:txBody>
          </p:sp>
          <p:sp>
            <p:nvSpPr>
              <p:cNvPr id="44" name="Rectangle 43">
                <a:extLst>
                  <a:ext uri="{FF2B5EF4-FFF2-40B4-BE49-F238E27FC236}">
                    <a16:creationId xmlns:a16="http://schemas.microsoft.com/office/drawing/2014/main" id="{5B194439-89C3-7F47-AAF6-1D3A1F77F06F}"/>
                  </a:ext>
                </a:extLst>
              </p:cNvPr>
              <p:cNvSpPr/>
              <p:nvPr/>
            </p:nvSpPr>
            <p:spPr>
              <a:xfrm>
                <a:off x="3266440" y="5462905"/>
                <a:ext cx="528320" cy="52832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3</a:t>
                </a:r>
              </a:p>
            </p:txBody>
          </p:sp>
          <p:sp>
            <p:nvSpPr>
              <p:cNvPr id="45" name="Rectangle 44">
                <a:extLst>
                  <a:ext uri="{FF2B5EF4-FFF2-40B4-BE49-F238E27FC236}">
                    <a16:creationId xmlns:a16="http://schemas.microsoft.com/office/drawing/2014/main" id="{60B79792-0F77-578A-0939-1F3F680CACA6}"/>
                  </a:ext>
                </a:extLst>
              </p:cNvPr>
              <p:cNvSpPr/>
              <p:nvPr/>
            </p:nvSpPr>
            <p:spPr>
              <a:xfrm>
                <a:off x="2738120" y="5462905"/>
                <a:ext cx="528320" cy="52832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2</a:t>
                </a:r>
              </a:p>
            </p:txBody>
          </p:sp>
          <p:sp>
            <p:nvSpPr>
              <p:cNvPr id="46" name="Rectangle 45">
                <a:extLst>
                  <a:ext uri="{FF2B5EF4-FFF2-40B4-BE49-F238E27FC236}">
                    <a16:creationId xmlns:a16="http://schemas.microsoft.com/office/drawing/2014/main" id="{13EC008C-DB6C-0B51-390A-C8E6007D3068}"/>
                  </a:ext>
                </a:extLst>
              </p:cNvPr>
              <p:cNvSpPr/>
              <p:nvPr/>
            </p:nvSpPr>
            <p:spPr>
              <a:xfrm>
                <a:off x="2209800" y="5462905"/>
                <a:ext cx="528320" cy="52832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1</a:t>
                </a:r>
              </a:p>
            </p:txBody>
          </p:sp>
          <p:sp>
            <p:nvSpPr>
              <p:cNvPr id="47" name="Rectangle 46">
                <a:extLst>
                  <a:ext uri="{FF2B5EF4-FFF2-40B4-BE49-F238E27FC236}">
                    <a16:creationId xmlns:a16="http://schemas.microsoft.com/office/drawing/2014/main" id="{87C3DA71-FC0C-1D1B-0C61-17FAC90FA9E5}"/>
                  </a:ext>
                </a:extLst>
              </p:cNvPr>
              <p:cNvSpPr/>
              <p:nvPr/>
            </p:nvSpPr>
            <p:spPr>
              <a:xfrm>
                <a:off x="5908040" y="5462905"/>
                <a:ext cx="528320" cy="52832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8</a:t>
                </a:r>
              </a:p>
            </p:txBody>
          </p:sp>
          <p:sp>
            <p:nvSpPr>
              <p:cNvPr id="48" name="Rectangle 47">
                <a:extLst>
                  <a:ext uri="{FF2B5EF4-FFF2-40B4-BE49-F238E27FC236}">
                    <a16:creationId xmlns:a16="http://schemas.microsoft.com/office/drawing/2014/main" id="{A5EEA0DB-E0CC-C062-5CDB-98FD7BE3285D}"/>
                  </a:ext>
                </a:extLst>
              </p:cNvPr>
              <p:cNvSpPr/>
              <p:nvPr/>
            </p:nvSpPr>
            <p:spPr>
              <a:xfrm>
                <a:off x="1681480" y="5462905"/>
                <a:ext cx="528320" cy="52832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0</a:t>
                </a:r>
              </a:p>
            </p:txBody>
          </p:sp>
          <p:sp>
            <p:nvSpPr>
              <p:cNvPr id="49" name="Rectangle 48">
                <a:extLst>
                  <a:ext uri="{FF2B5EF4-FFF2-40B4-BE49-F238E27FC236}">
                    <a16:creationId xmlns:a16="http://schemas.microsoft.com/office/drawing/2014/main" id="{8B6DE135-97C9-B225-FABA-D0E2D52368D4}"/>
                  </a:ext>
                </a:extLst>
              </p:cNvPr>
              <p:cNvSpPr/>
              <p:nvPr/>
            </p:nvSpPr>
            <p:spPr>
              <a:xfrm>
                <a:off x="6436360" y="5462905"/>
                <a:ext cx="528320" cy="52832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9</a:t>
                </a:r>
              </a:p>
            </p:txBody>
          </p:sp>
        </p:grpSp>
        <p:grpSp>
          <p:nvGrpSpPr>
            <p:cNvPr id="29" name="Group 28">
              <a:extLst>
                <a:ext uri="{FF2B5EF4-FFF2-40B4-BE49-F238E27FC236}">
                  <a16:creationId xmlns:a16="http://schemas.microsoft.com/office/drawing/2014/main" id="{CE38D251-B6FA-FE47-6F42-CE50B3DEE3BE}"/>
                </a:ext>
              </a:extLst>
            </p:cNvPr>
            <p:cNvGrpSpPr/>
            <p:nvPr/>
          </p:nvGrpSpPr>
          <p:grpSpPr>
            <a:xfrm>
              <a:off x="6908800" y="1040108"/>
              <a:ext cx="5283200" cy="528320"/>
              <a:chOff x="1681480" y="5462905"/>
              <a:chExt cx="5283200" cy="528320"/>
            </a:xfrm>
          </p:grpSpPr>
          <p:sp>
            <p:nvSpPr>
              <p:cNvPr id="30" name="Rectangle 29">
                <a:extLst>
                  <a:ext uri="{FF2B5EF4-FFF2-40B4-BE49-F238E27FC236}">
                    <a16:creationId xmlns:a16="http://schemas.microsoft.com/office/drawing/2014/main" id="{E5D78976-093B-A092-21C0-7C7A6C63EC36}"/>
                  </a:ext>
                </a:extLst>
              </p:cNvPr>
              <p:cNvSpPr/>
              <p:nvPr/>
            </p:nvSpPr>
            <p:spPr>
              <a:xfrm>
                <a:off x="3794760" y="5462905"/>
                <a:ext cx="528320" cy="528320"/>
              </a:xfrm>
              <a:prstGeom prst="rect">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75</a:t>
                </a:r>
              </a:p>
            </p:txBody>
          </p:sp>
          <p:sp>
            <p:nvSpPr>
              <p:cNvPr id="31" name="Rectangle 30">
                <a:extLst>
                  <a:ext uri="{FF2B5EF4-FFF2-40B4-BE49-F238E27FC236}">
                    <a16:creationId xmlns:a16="http://schemas.microsoft.com/office/drawing/2014/main" id="{D6E7790C-EFA6-205B-AA7E-8933925A08D8}"/>
                  </a:ext>
                </a:extLst>
              </p:cNvPr>
              <p:cNvSpPr/>
              <p:nvPr/>
            </p:nvSpPr>
            <p:spPr>
              <a:xfrm>
                <a:off x="4323080" y="5462905"/>
                <a:ext cx="528320" cy="528320"/>
              </a:xfrm>
              <a:prstGeom prst="rect">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79</a:t>
                </a:r>
              </a:p>
            </p:txBody>
          </p:sp>
          <p:sp>
            <p:nvSpPr>
              <p:cNvPr id="32" name="Rectangle 31">
                <a:extLst>
                  <a:ext uri="{FF2B5EF4-FFF2-40B4-BE49-F238E27FC236}">
                    <a16:creationId xmlns:a16="http://schemas.microsoft.com/office/drawing/2014/main" id="{25A668E2-44AE-1628-692A-7DB8F3106505}"/>
                  </a:ext>
                </a:extLst>
              </p:cNvPr>
              <p:cNvSpPr/>
              <p:nvPr/>
            </p:nvSpPr>
            <p:spPr>
              <a:xfrm>
                <a:off x="4851400" y="5462905"/>
                <a:ext cx="528320" cy="528320"/>
              </a:xfrm>
              <a:prstGeom prst="rect">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88</a:t>
                </a:r>
              </a:p>
            </p:txBody>
          </p:sp>
          <p:sp>
            <p:nvSpPr>
              <p:cNvPr id="33" name="Rectangle 32">
                <a:extLst>
                  <a:ext uri="{FF2B5EF4-FFF2-40B4-BE49-F238E27FC236}">
                    <a16:creationId xmlns:a16="http://schemas.microsoft.com/office/drawing/2014/main" id="{F7417051-D21F-D6CB-28D4-1B6F60435E43}"/>
                  </a:ext>
                </a:extLst>
              </p:cNvPr>
              <p:cNvSpPr/>
              <p:nvPr/>
            </p:nvSpPr>
            <p:spPr>
              <a:xfrm>
                <a:off x="5379720" y="5462905"/>
                <a:ext cx="528320" cy="528320"/>
              </a:xfrm>
              <a:prstGeom prst="rect">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90</a:t>
                </a:r>
              </a:p>
            </p:txBody>
          </p:sp>
          <p:sp>
            <p:nvSpPr>
              <p:cNvPr id="34" name="Rectangle 33">
                <a:extLst>
                  <a:ext uri="{FF2B5EF4-FFF2-40B4-BE49-F238E27FC236}">
                    <a16:creationId xmlns:a16="http://schemas.microsoft.com/office/drawing/2014/main" id="{7309F633-6539-348A-1F6C-D56F8A4F809F}"/>
                  </a:ext>
                </a:extLst>
              </p:cNvPr>
              <p:cNvSpPr/>
              <p:nvPr/>
            </p:nvSpPr>
            <p:spPr>
              <a:xfrm>
                <a:off x="3266440" y="5462905"/>
                <a:ext cx="528320" cy="528320"/>
              </a:xfrm>
              <a:prstGeom prst="rect">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42</a:t>
                </a:r>
              </a:p>
            </p:txBody>
          </p:sp>
          <p:sp>
            <p:nvSpPr>
              <p:cNvPr id="35" name="Rectangle 34">
                <a:extLst>
                  <a:ext uri="{FF2B5EF4-FFF2-40B4-BE49-F238E27FC236}">
                    <a16:creationId xmlns:a16="http://schemas.microsoft.com/office/drawing/2014/main" id="{B466DD14-A64B-294C-43E0-C5E8D4EED07D}"/>
                  </a:ext>
                </a:extLst>
              </p:cNvPr>
              <p:cNvSpPr/>
              <p:nvPr/>
            </p:nvSpPr>
            <p:spPr>
              <a:xfrm>
                <a:off x="2738120" y="5462905"/>
                <a:ext cx="528320" cy="528320"/>
              </a:xfrm>
              <a:prstGeom prst="rect">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13</a:t>
                </a:r>
              </a:p>
            </p:txBody>
          </p:sp>
          <p:sp>
            <p:nvSpPr>
              <p:cNvPr id="36" name="Rectangle 35">
                <a:extLst>
                  <a:ext uri="{FF2B5EF4-FFF2-40B4-BE49-F238E27FC236}">
                    <a16:creationId xmlns:a16="http://schemas.microsoft.com/office/drawing/2014/main" id="{403788EE-839A-FB61-61FE-2B8B0632EB44}"/>
                  </a:ext>
                </a:extLst>
              </p:cNvPr>
              <p:cNvSpPr/>
              <p:nvPr/>
            </p:nvSpPr>
            <p:spPr>
              <a:xfrm>
                <a:off x="2209800" y="5462905"/>
                <a:ext cx="528320" cy="528320"/>
              </a:xfrm>
              <a:prstGeom prst="rect">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8</a:t>
                </a:r>
              </a:p>
            </p:txBody>
          </p:sp>
          <p:sp>
            <p:nvSpPr>
              <p:cNvPr id="37" name="Rectangle 36">
                <a:extLst>
                  <a:ext uri="{FF2B5EF4-FFF2-40B4-BE49-F238E27FC236}">
                    <a16:creationId xmlns:a16="http://schemas.microsoft.com/office/drawing/2014/main" id="{60A3AF49-46C7-513F-3224-BA4FD5159D60}"/>
                  </a:ext>
                </a:extLst>
              </p:cNvPr>
              <p:cNvSpPr/>
              <p:nvPr/>
            </p:nvSpPr>
            <p:spPr>
              <a:xfrm>
                <a:off x="5908040" y="5462905"/>
                <a:ext cx="528320" cy="528320"/>
              </a:xfrm>
              <a:prstGeom prst="rect">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95</a:t>
                </a:r>
              </a:p>
            </p:txBody>
          </p:sp>
          <p:sp>
            <p:nvSpPr>
              <p:cNvPr id="38" name="Rectangle 37">
                <a:extLst>
                  <a:ext uri="{FF2B5EF4-FFF2-40B4-BE49-F238E27FC236}">
                    <a16:creationId xmlns:a16="http://schemas.microsoft.com/office/drawing/2014/main" id="{964673FF-596D-BF38-FFF8-3655BB1ADEA3}"/>
                  </a:ext>
                </a:extLst>
              </p:cNvPr>
              <p:cNvSpPr/>
              <p:nvPr/>
            </p:nvSpPr>
            <p:spPr>
              <a:xfrm>
                <a:off x="1681480" y="5462905"/>
                <a:ext cx="528320" cy="528320"/>
              </a:xfrm>
              <a:prstGeom prst="rect">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5</a:t>
                </a:r>
              </a:p>
            </p:txBody>
          </p:sp>
          <p:sp>
            <p:nvSpPr>
              <p:cNvPr id="39" name="Rectangle 38">
                <a:extLst>
                  <a:ext uri="{FF2B5EF4-FFF2-40B4-BE49-F238E27FC236}">
                    <a16:creationId xmlns:a16="http://schemas.microsoft.com/office/drawing/2014/main" id="{AD53A5EE-E6AB-D2E9-69DA-7578314EC4E0}"/>
                  </a:ext>
                </a:extLst>
              </p:cNvPr>
              <p:cNvSpPr/>
              <p:nvPr/>
            </p:nvSpPr>
            <p:spPr>
              <a:xfrm>
                <a:off x="6436360" y="5462905"/>
                <a:ext cx="528320" cy="528320"/>
              </a:xfrm>
              <a:prstGeom prst="rect">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99</a:t>
                </a:r>
              </a:p>
            </p:txBody>
          </p:sp>
        </p:grpSp>
      </p:grpSp>
      <p:sp>
        <p:nvSpPr>
          <p:cNvPr id="3" name="Content Placeholder 2">
            <a:extLst>
              <a:ext uri="{FF2B5EF4-FFF2-40B4-BE49-F238E27FC236}">
                <a16:creationId xmlns:a16="http://schemas.microsoft.com/office/drawing/2014/main" id="{3CDB7A4A-B366-CC17-877C-2EB95A8A5352}"/>
              </a:ext>
            </a:extLst>
          </p:cNvPr>
          <p:cNvSpPr>
            <a:spLocks noGrp="1"/>
          </p:cNvSpPr>
          <p:nvPr>
            <p:ph idx="1"/>
          </p:nvPr>
        </p:nvSpPr>
        <p:spPr/>
        <p:txBody>
          <a:bodyPr>
            <a:normAutofit/>
          </a:bodyPr>
          <a:lstStyle/>
          <a:p>
            <a:pPr marL="0" indent="0">
              <a:buNone/>
            </a:pPr>
            <a:r>
              <a:rPr lang="en-US" sz="1600" b="0" dirty="0">
                <a:solidFill>
                  <a:srgbClr val="0000FF"/>
                </a:solidFill>
                <a:effectLst/>
                <a:highlight>
                  <a:srgbClr val="FFFFFF"/>
                </a:highlight>
                <a:latin typeface="Consolas" panose="020B0609020204030204" pitchFamily="49" charset="0"/>
              </a:rPr>
              <a:t>public</a:t>
            </a:r>
            <a:r>
              <a:rPr lang="en-US" sz="1600" b="0" dirty="0">
                <a:solidFill>
                  <a:srgbClr val="000000"/>
                </a:solidFill>
                <a:effectLst/>
                <a:highlight>
                  <a:srgbClr val="FFFFFF"/>
                </a:highlight>
                <a:latin typeface="Consolas" panose="020B0609020204030204" pitchFamily="49" charset="0"/>
              </a:rPr>
              <a:t> </a:t>
            </a:r>
            <a:r>
              <a:rPr lang="en-US" sz="1600" b="0" dirty="0">
                <a:solidFill>
                  <a:srgbClr val="0000FF"/>
                </a:solidFill>
                <a:effectLst/>
                <a:highlight>
                  <a:srgbClr val="FFFFFF"/>
                </a:highlight>
                <a:latin typeface="Consolas" panose="020B0609020204030204" pitchFamily="49" charset="0"/>
              </a:rPr>
              <a:t>static</a:t>
            </a:r>
            <a:r>
              <a:rPr lang="en-US" sz="1600" b="0" dirty="0">
                <a:solidFill>
                  <a:srgbClr val="000000"/>
                </a:solidFill>
                <a:effectLst/>
                <a:highlight>
                  <a:srgbClr val="FFFFFF"/>
                </a:highlight>
                <a:latin typeface="Consolas" panose="020B0609020204030204" pitchFamily="49" charset="0"/>
              </a:rPr>
              <a:t> </a:t>
            </a:r>
            <a:r>
              <a:rPr lang="en-US" sz="1600" b="0" dirty="0" err="1">
                <a:solidFill>
                  <a:srgbClr val="0000FF"/>
                </a:solidFill>
                <a:effectLst/>
                <a:highlight>
                  <a:srgbClr val="FFFFFF"/>
                </a:highlight>
                <a:latin typeface="Consolas" panose="020B0609020204030204" pitchFamily="49" charset="0"/>
              </a:rPr>
              <a:t>boolean</a:t>
            </a:r>
            <a:r>
              <a:rPr lang="en-US" sz="1600" b="0" dirty="0">
                <a:solidFill>
                  <a:srgbClr val="000000"/>
                </a:solidFill>
                <a:effectLst/>
                <a:highlight>
                  <a:srgbClr val="FFFFFF"/>
                </a:highlight>
                <a:latin typeface="Consolas" panose="020B0609020204030204" pitchFamily="49" charset="0"/>
              </a:rPr>
              <a:t> </a:t>
            </a:r>
            <a:r>
              <a:rPr lang="en-US" sz="1600" b="0" dirty="0" err="1">
                <a:solidFill>
                  <a:srgbClr val="000000"/>
                </a:solidFill>
                <a:effectLst/>
                <a:highlight>
                  <a:srgbClr val="FFFFFF"/>
                </a:highlight>
                <a:latin typeface="Consolas" panose="020B0609020204030204" pitchFamily="49" charset="0"/>
              </a:rPr>
              <a:t>linearSearch</a:t>
            </a:r>
            <a:r>
              <a:rPr lang="en-US" sz="1600" b="0" dirty="0">
                <a:solidFill>
                  <a:srgbClr val="000000"/>
                </a:solidFill>
                <a:effectLst/>
                <a:highlight>
                  <a:srgbClr val="FFFFFF"/>
                </a:highlight>
                <a:latin typeface="Consolas" panose="020B0609020204030204" pitchFamily="49" charset="0"/>
              </a:rPr>
              <a:t>(</a:t>
            </a:r>
            <a:r>
              <a:rPr lang="en-US" sz="1600" b="0" dirty="0">
                <a:solidFill>
                  <a:srgbClr val="0000FF"/>
                </a:solidFill>
                <a:effectLst/>
                <a:highlight>
                  <a:srgbClr val="FFFFFF"/>
                </a:highlight>
                <a:latin typeface="Consolas" panose="020B0609020204030204" pitchFamily="49" charset="0"/>
              </a:rPr>
              <a:t>List</a:t>
            </a:r>
            <a:r>
              <a:rPr lang="en-US" sz="1600" b="0" dirty="0">
                <a:solidFill>
                  <a:srgbClr val="000000"/>
                </a:solidFill>
                <a:effectLst/>
                <a:highlight>
                  <a:srgbClr val="FFFFFF"/>
                </a:highlight>
                <a:latin typeface="Consolas" panose="020B0609020204030204" pitchFamily="49" charset="0"/>
              </a:rPr>
              <a:t>&lt;</a:t>
            </a:r>
            <a:r>
              <a:rPr lang="en-US" sz="1600" b="0" dirty="0">
                <a:solidFill>
                  <a:srgbClr val="0000FF"/>
                </a:solidFill>
                <a:effectLst/>
                <a:highlight>
                  <a:srgbClr val="FFFFFF"/>
                </a:highlight>
                <a:latin typeface="Consolas" panose="020B0609020204030204" pitchFamily="49" charset="0"/>
              </a:rPr>
              <a:t>Integer</a:t>
            </a:r>
            <a:r>
              <a:rPr lang="en-US" sz="1600" b="0" dirty="0">
                <a:solidFill>
                  <a:srgbClr val="000000"/>
                </a:solidFill>
                <a:effectLst/>
                <a:highlight>
                  <a:srgbClr val="FFFFFF"/>
                </a:highlight>
                <a:latin typeface="Consolas" panose="020B0609020204030204" pitchFamily="49" charset="0"/>
              </a:rPr>
              <a:t>&gt; </a:t>
            </a:r>
            <a:r>
              <a:rPr lang="en-US" sz="1600" b="0" dirty="0" err="1">
                <a:solidFill>
                  <a:srgbClr val="000000"/>
                </a:solidFill>
                <a:effectLst/>
                <a:highlight>
                  <a:srgbClr val="FFFFFF"/>
                </a:highlight>
                <a:latin typeface="Consolas" panose="020B0609020204030204" pitchFamily="49" charset="0"/>
              </a:rPr>
              <a:t>lst</a:t>
            </a:r>
            <a:r>
              <a:rPr lang="en-US" sz="1600" b="0" dirty="0">
                <a:solidFill>
                  <a:srgbClr val="000000"/>
                </a:solidFill>
                <a:effectLst/>
                <a:highlight>
                  <a:srgbClr val="FFFFFF"/>
                </a:highlight>
                <a:latin typeface="Consolas" panose="020B0609020204030204" pitchFamily="49" charset="0"/>
              </a:rPr>
              <a:t>, </a:t>
            </a:r>
            <a:r>
              <a:rPr lang="en-US" sz="1600" b="0" dirty="0">
                <a:solidFill>
                  <a:srgbClr val="0000FF"/>
                </a:solidFill>
                <a:effectLst/>
                <a:highlight>
                  <a:srgbClr val="FFFFFF"/>
                </a:highlight>
                <a:latin typeface="Consolas" panose="020B0609020204030204" pitchFamily="49" charset="0"/>
              </a:rPr>
              <a:t>int</a:t>
            </a:r>
            <a:r>
              <a:rPr lang="en-US" sz="1600" b="0" dirty="0">
                <a:solidFill>
                  <a:srgbClr val="000000"/>
                </a:solidFill>
                <a:effectLst/>
                <a:highlight>
                  <a:srgbClr val="FFFFFF"/>
                </a:highlight>
                <a:latin typeface="Consolas" panose="020B0609020204030204" pitchFamily="49" charset="0"/>
              </a:rPr>
              <a:t> k){</a:t>
            </a:r>
          </a:p>
          <a:p>
            <a:pPr marL="0" indent="0">
              <a:buNone/>
            </a:pPr>
            <a:r>
              <a:rPr lang="en-US" sz="1600" b="0" dirty="0">
                <a:solidFill>
                  <a:srgbClr val="000000"/>
                </a:solidFill>
                <a:effectLst/>
                <a:highlight>
                  <a:srgbClr val="FFFFFF"/>
                </a:highlight>
                <a:latin typeface="Consolas" panose="020B0609020204030204" pitchFamily="49" charset="0"/>
              </a:rPr>
              <a:t>        </a:t>
            </a:r>
            <a:r>
              <a:rPr lang="en-US" sz="1600" b="0" dirty="0">
                <a:solidFill>
                  <a:srgbClr val="0000FF"/>
                </a:solidFill>
                <a:effectLst/>
                <a:highlight>
                  <a:srgbClr val="FFFFFF"/>
                </a:highlight>
                <a:latin typeface="Consolas" panose="020B0609020204030204" pitchFamily="49" charset="0"/>
              </a:rPr>
              <a:t>return</a:t>
            </a:r>
            <a:r>
              <a:rPr lang="en-US" sz="1600" b="0" dirty="0">
                <a:solidFill>
                  <a:srgbClr val="000000"/>
                </a:solidFill>
                <a:effectLst/>
                <a:highlight>
                  <a:srgbClr val="FFFFFF"/>
                </a:highlight>
                <a:latin typeface="Consolas" panose="020B0609020204030204" pitchFamily="49" charset="0"/>
              </a:rPr>
              <a:t> </a:t>
            </a:r>
            <a:r>
              <a:rPr lang="en-US" sz="1600" b="0" dirty="0" err="1">
                <a:solidFill>
                  <a:srgbClr val="000000"/>
                </a:solidFill>
                <a:effectLst/>
                <a:highlight>
                  <a:srgbClr val="FFFFFF"/>
                </a:highlight>
                <a:latin typeface="Consolas" panose="020B0609020204030204" pitchFamily="49" charset="0"/>
              </a:rPr>
              <a:t>linearSearch</a:t>
            </a:r>
            <a:r>
              <a:rPr lang="en-US" sz="1600" b="0" dirty="0">
                <a:solidFill>
                  <a:srgbClr val="000000"/>
                </a:solidFill>
                <a:effectLst/>
                <a:highlight>
                  <a:srgbClr val="FFFFFF"/>
                </a:highlight>
                <a:latin typeface="Consolas" panose="020B0609020204030204" pitchFamily="49" charset="0"/>
              </a:rPr>
              <a:t>(</a:t>
            </a:r>
            <a:r>
              <a:rPr lang="en-US" sz="1600" b="0" dirty="0" err="1">
                <a:solidFill>
                  <a:srgbClr val="000000"/>
                </a:solidFill>
                <a:effectLst/>
                <a:highlight>
                  <a:srgbClr val="FFFFFF"/>
                </a:highlight>
                <a:latin typeface="Consolas" panose="020B0609020204030204" pitchFamily="49" charset="0"/>
              </a:rPr>
              <a:t>lst</a:t>
            </a:r>
            <a:r>
              <a:rPr lang="en-US" sz="1600" b="0" dirty="0">
                <a:solidFill>
                  <a:srgbClr val="000000"/>
                </a:solidFill>
                <a:effectLst/>
                <a:highlight>
                  <a:srgbClr val="FFFFFF"/>
                </a:highlight>
                <a:latin typeface="Consolas" panose="020B0609020204030204" pitchFamily="49" charset="0"/>
              </a:rPr>
              <a:t>, k, </a:t>
            </a:r>
            <a:r>
              <a:rPr lang="en-US" sz="1600" b="0" dirty="0">
                <a:solidFill>
                  <a:srgbClr val="098658"/>
                </a:solidFill>
                <a:effectLst/>
                <a:highlight>
                  <a:srgbClr val="FFFFFF"/>
                </a:highlight>
                <a:latin typeface="Consolas" panose="020B0609020204030204" pitchFamily="49" charset="0"/>
              </a:rPr>
              <a:t>0</a:t>
            </a:r>
            <a:r>
              <a:rPr lang="en-US" sz="1600" b="0" dirty="0">
                <a:solidFill>
                  <a:srgbClr val="000000"/>
                </a:solidFill>
                <a:effectLst/>
                <a:highlight>
                  <a:srgbClr val="FFFFFF"/>
                </a:highlight>
                <a:latin typeface="Consolas" panose="020B0609020204030204" pitchFamily="49" charset="0"/>
              </a:rPr>
              <a:t>, </a:t>
            </a:r>
            <a:r>
              <a:rPr lang="en-US" sz="1600" b="0" dirty="0" err="1">
                <a:solidFill>
                  <a:srgbClr val="000000"/>
                </a:solidFill>
                <a:effectLst/>
                <a:highlight>
                  <a:srgbClr val="FFFFFF"/>
                </a:highlight>
                <a:latin typeface="Consolas" panose="020B0609020204030204" pitchFamily="49" charset="0"/>
              </a:rPr>
              <a:t>lst.size</a:t>
            </a:r>
            <a:r>
              <a:rPr lang="en-US" sz="1600" b="0" dirty="0">
                <a:solidFill>
                  <a:srgbClr val="000000"/>
                </a:solidFill>
                <a:effectLst/>
                <a:highlight>
                  <a:srgbClr val="FFFFFF"/>
                </a:highlight>
                <a:latin typeface="Consolas" panose="020B0609020204030204" pitchFamily="49" charset="0"/>
              </a:rPr>
              <a:t>());</a:t>
            </a:r>
          </a:p>
          <a:p>
            <a:pPr marL="0" indent="0">
              <a:buNone/>
            </a:pPr>
            <a:r>
              <a:rPr lang="en-US" sz="1600" b="0" dirty="0">
                <a:solidFill>
                  <a:srgbClr val="000000"/>
                </a:solidFill>
                <a:effectLst/>
                <a:highlight>
                  <a:srgbClr val="FFFFFF"/>
                </a:highlight>
                <a:latin typeface="Consolas" panose="020B0609020204030204" pitchFamily="49" charset="0"/>
              </a:rPr>
              <a:t>    }</a:t>
            </a:r>
          </a:p>
          <a:p>
            <a:pPr marL="0" indent="0">
              <a:buNone/>
            </a:pPr>
            <a:r>
              <a:rPr lang="en-US" sz="1600" b="0" dirty="0">
                <a:solidFill>
                  <a:srgbClr val="0000FF"/>
                </a:solidFill>
                <a:effectLst/>
                <a:highlight>
                  <a:srgbClr val="FFFFFF"/>
                </a:highlight>
                <a:latin typeface="Consolas" panose="020B0609020204030204" pitchFamily="49" charset="0"/>
              </a:rPr>
              <a:t>private</a:t>
            </a:r>
            <a:r>
              <a:rPr lang="en-US" sz="1600" b="0" dirty="0">
                <a:solidFill>
                  <a:srgbClr val="000000"/>
                </a:solidFill>
                <a:effectLst/>
                <a:highlight>
                  <a:srgbClr val="FFFFFF"/>
                </a:highlight>
                <a:latin typeface="Consolas" panose="020B0609020204030204" pitchFamily="49" charset="0"/>
              </a:rPr>
              <a:t> </a:t>
            </a:r>
            <a:r>
              <a:rPr lang="en-US" sz="1600" b="0" dirty="0">
                <a:solidFill>
                  <a:srgbClr val="0000FF"/>
                </a:solidFill>
                <a:effectLst/>
                <a:highlight>
                  <a:srgbClr val="FFFFFF"/>
                </a:highlight>
                <a:latin typeface="Consolas" panose="020B0609020204030204" pitchFamily="49" charset="0"/>
              </a:rPr>
              <a:t>static</a:t>
            </a:r>
            <a:r>
              <a:rPr lang="en-US" sz="1600" b="0" dirty="0">
                <a:solidFill>
                  <a:srgbClr val="000000"/>
                </a:solidFill>
                <a:effectLst/>
                <a:highlight>
                  <a:srgbClr val="FFFFFF"/>
                </a:highlight>
                <a:latin typeface="Consolas" panose="020B0609020204030204" pitchFamily="49" charset="0"/>
              </a:rPr>
              <a:t> </a:t>
            </a:r>
            <a:r>
              <a:rPr lang="en-US" sz="1600" b="0" dirty="0" err="1">
                <a:solidFill>
                  <a:srgbClr val="0000FF"/>
                </a:solidFill>
                <a:effectLst/>
                <a:highlight>
                  <a:srgbClr val="FFFFFF"/>
                </a:highlight>
                <a:latin typeface="Consolas" panose="020B0609020204030204" pitchFamily="49" charset="0"/>
              </a:rPr>
              <a:t>boolean</a:t>
            </a:r>
            <a:r>
              <a:rPr lang="en-US" sz="1600" b="0" dirty="0">
                <a:solidFill>
                  <a:srgbClr val="000000"/>
                </a:solidFill>
                <a:effectLst/>
                <a:highlight>
                  <a:srgbClr val="FFFFFF"/>
                </a:highlight>
                <a:latin typeface="Consolas" panose="020B0609020204030204" pitchFamily="49" charset="0"/>
              </a:rPr>
              <a:t> </a:t>
            </a:r>
            <a:r>
              <a:rPr lang="en-US" sz="1600" b="0" dirty="0" err="1">
                <a:solidFill>
                  <a:srgbClr val="000000"/>
                </a:solidFill>
                <a:effectLst/>
                <a:highlight>
                  <a:srgbClr val="FFFFFF"/>
                </a:highlight>
                <a:latin typeface="Consolas" panose="020B0609020204030204" pitchFamily="49" charset="0"/>
              </a:rPr>
              <a:t>linearSearch</a:t>
            </a:r>
            <a:r>
              <a:rPr lang="en-US" sz="1600" b="0" dirty="0">
                <a:solidFill>
                  <a:srgbClr val="000000"/>
                </a:solidFill>
                <a:effectLst/>
                <a:highlight>
                  <a:srgbClr val="FFFFFF"/>
                </a:highlight>
                <a:latin typeface="Consolas" panose="020B0609020204030204" pitchFamily="49" charset="0"/>
              </a:rPr>
              <a:t>(</a:t>
            </a:r>
            <a:r>
              <a:rPr lang="en-US" sz="1600" b="0" dirty="0">
                <a:solidFill>
                  <a:srgbClr val="0000FF"/>
                </a:solidFill>
                <a:effectLst/>
                <a:highlight>
                  <a:srgbClr val="FFFFFF"/>
                </a:highlight>
                <a:latin typeface="Consolas" panose="020B0609020204030204" pitchFamily="49" charset="0"/>
              </a:rPr>
              <a:t>List</a:t>
            </a:r>
            <a:r>
              <a:rPr lang="en-US" sz="1600" b="0" dirty="0">
                <a:solidFill>
                  <a:srgbClr val="000000"/>
                </a:solidFill>
                <a:effectLst/>
                <a:highlight>
                  <a:srgbClr val="FFFFFF"/>
                </a:highlight>
                <a:latin typeface="Consolas" panose="020B0609020204030204" pitchFamily="49" charset="0"/>
              </a:rPr>
              <a:t>&lt;</a:t>
            </a:r>
            <a:r>
              <a:rPr lang="en-US" sz="1600" b="0" dirty="0">
                <a:solidFill>
                  <a:srgbClr val="0000FF"/>
                </a:solidFill>
                <a:effectLst/>
                <a:highlight>
                  <a:srgbClr val="FFFFFF"/>
                </a:highlight>
                <a:latin typeface="Consolas" panose="020B0609020204030204" pitchFamily="49" charset="0"/>
              </a:rPr>
              <a:t>Integer</a:t>
            </a:r>
            <a:r>
              <a:rPr lang="en-US" sz="1600" b="0" dirty="0">
                <a:solidFill>
                  <a:srgbClr val="000000"/>
                </a:solidFill>
                <a:effectLst/>
                <a:highlight>
                  <a:srgbClr val="FFFFFF"/>
                </a:highlight>
                <a:latin typeface="Consolas" panose="020B0609020204030204" pitchFamily="49" charset="0"/>
              </a:rPr>
              <a:t>&gt; </a:t>
            </a:r>
            <a:r>
              <a:rPr lang="en-US" sz="1600" b="0" dirty="0" err="1">
                <a:solidFill>
                  <a:srgbClr val="000000"/>
                </a:solidFill>
                <a:effectLst/>
                <a:highlight>
                  <a:srgbClr val="FFFFFF"/>
                </a:highlight>
                <a:latin typeface="Consolas" panose="020B0609020204030204" pitchFamily="49" charset="0"/>
              </a:rPr>
              <a:t>lst</a:t>
            </a:r>
            <a:r>
              <a:rPr lang="en-US" sz="1600" b="0" dirty="0">
                <a:solidFill>
                  <a:srgbClr val="000000"/>
                </a:solidFill>
                <a:effectLst/>
                <a:highlight>
                  <a:srgbClr val="FFFFFF"/>
                </a:highlight>
                <a:latin typeface="Consolas" panose="020B0609020204030204" pitchFamily="49" charset="0"/>
              </a:rPr>
              <a:t>, </a:t>
            </a:r>
            <a:r>
              <a:rPr lang="en-US" sz="1600" b="0" dirty="0">
                <a:solidFill>
                  <a:srgbClr val="0000FF"/>
                </a:solidFill>
                <a:effectLst/>
                <a:highlight>
                  <a:srgbClr val="FFFFFF"/>
                </a:highlight>
                <a:latin typeface="Consolas" panose="020B0609020204030204" pitchFamily="49" charset="0"/>
              </a:rPr>
              <a:t>int</a:t>
            </a:r>
            <a:r>
              <a:rPr lang="en-US" sz="1600" b="0" dirty="0">
                <a:solidFill>
                  <a:srgbClr val="000000"/>
                </a:solidFill>
                <a:effectLst/>
                <a:highlight>
                  <a:srgbClr val="FFFFFF"/>
                </a:highlight>
                <a:latin typeface="Consolas" panose="020B0609020204030204" pitchFamily="49" charset="0"/>
              </a:rPr>
              <a:t> k, </a:t>
            </a:r>
            <a:r>
              <a:rPr lang="en-US" sz="1600" b="0" dirty="0">
                <a:solidFill>
                  <a:srgbClr val="0000FF"/>
                </a:solidFill>
                <a:effectLst/>
                <a:highlight>
                  <a:srgbClr val="FFFFFF"/>
                </a:highlight>
                <a:latin typeface="Consolas" panose="020B0609020204030204" pitchFamily="49" charset="0"/>
              </a:rPr>
              <a:t>int</a:t>
            </a:r>
            <a:r>
              <a:rPr lang="en-US" sz="1600" b="0" dirty="0">
                <a:solidFill>
                  <a:srgbClr val="000000"/>
                </a:solidFill>
                <a:effectLst/>
                <a:highlight>
                  <a:srgbClr val="FFFFFF"/>
                </a:highlight>
                <a:latin typeface="Consolas" panose="020B0609020204030204" pitchFamily="49" charset="0"/>
              </a:rPr>
              <a:t> start, </a:t>
            </a:r>
            <a:r>
              <a:rPr lang="en-US" sz="1600" b="0" dirty="0">
                <a:solidFill>
                  <a:srgbClr val="0000FF"/>
                </a:solidFill>
                <a:effectLst/>
                <a:highlight>
                  <a:srgbClr val="FFFFFF"/>
                </a:highlight>
                <a:latin typeface="Consolas" panose="020B0609020204030204" pitchFamily="49" charset="0"/>
              </a:rPr>
              <a:t>int</a:t>
            </a:r>
            <a:r>
              <a:rPr lang="en-US" sz="1600" b="0" dirty="0">
                <a:solidFill>
                  <a:srgbClr val="000000"/>
                </a:solidFill>
                <a:effectLst/>
                <a:highlight>
                  <a:srgbClr val="FFFFFF"/>
                </a:highlight>
                <a:latin typeface="Consolas" panose="020B0609020204030204" pitchFamily="49" charset="0"/>
              </a:rPr>
              <a:t> end){</a:t>
            </a:r>
          </a:p>
          <a:p>
            <a:pPr marL="0" indent="0">
              <a:buNone/>
            </a:pPr>
            <a:r>
              <a:rPr lang="en-US" sz="1600" b="0" dirty="0">
                <a:solidFill>
                  <a:srgbClr val="000000"/>
                </a:solidFill>
                <a:effectLst/>
                <a:highlight>
                  <a:srgbClr val="FFFFFF"/>
                </a:highlight>
                <a:latin typeface="Consolas" panose="020B0609020204030204" pitchFamily="49" charset="0"/>
              </a:rPr>
              <a:t>    </a:t>
            </a:r>
            <a:r>
              <a:rPr lang="en-US" sz="1600" b="0" dirty="0">
                <a:solidFill>
                  <a:srgbClr val="0000FF"/>
                </a:solidFill>
                <a:effectLst/>
                <a:highlight>
                  <a:srgbClr val="FFFFFF"/>
                </a:highlight>
                <a:latin typeface="Consolas" panose="020B0609020204030204" pitchFamily="49" charset="0"/>
              </a:rPr>
              <a:t>if</a:t>
            </a:r>
            <a:r>
              <a:rPr lang="en-US" sz="1600" b="0" dirty="0">
                <a:solidFill>
                  <a:srgbClr val="000000"/>
                </a:solidFill>
                <a:effectLst/>
                <a:highlight>
                  <a:srgbClr val="FFFFFF"/>
                </a:highlight>
                <a:latin typeface="Consolas" panose="020B0609020204030204" pitchFamily="49" charset="0"/>
              </a:rPr>
              <a:t>(start == end){</a:t>
            </a:r>
          </a:p>
          <a:p>
            <a:pPr marL="0" indent="0">
              <a:buNone/>
            </a:pPr>
            <a:r>
              <a:rPr lang="en-US" sz="1600" b="0" dirty="0">
                <a:solidFill>
                  <a:srgbClr val="000000"/>
                </a:solidFill>
                <a:effectLst/>
                <a:highlight>
                  <a:srgbClr val="FFFFFF"/>
                </a:highlight>
                <a:latin typeface="Consolas" panose="020B0609020204030204" pitchFamily="49" charset="0"/>
              </a:rPr>
              <a:t>        </a:t>
            </a:r>
            <a:r>
              <a:rPr lang="en-US" sz="1600" b="0" dirty="0">
                <a:solidFill>
                  <a:srgbClr val="0000FF"/>
                </a:solidFill>
                <a:effectLst/>
                <a:highlight>
                  <a:srgbClr val="FFFFFF"/>
                </a:highlight>
                <a:latin typeface="Consolas" panose="020B0609020204030204" pitchFamily="49" charset="0"/>
              </a:rPr>
              <a:t>return</a:t>
            </a:r>
            <a:r>
              <a:rPr lang="en-US" sz="1600" b="0" dirty="0">
                <a:solidFill>
                  <a:srgbClr val="000000"/>
                </a:solidFill>
                <a:effectLst/>
                <a:highlight>
                  <a:srgbClr val="FFFFFF"/>
                </a:highlight>
                <a:latin typeface="Consolas" panose="020B0609020204030204" pitchFamily="49" charset="0"/>
              </a:rPr>
              <a:t> </a:t>
            </a:r>
            <a:r>
              <a:rPr lang="en-US" sz="1600" b="0" dirty="0">
                <a:solidFill>
                  <a:srgbClr val="0000FF"/>
                </a:solidFill>
                <a:effectLst/>
                <a:highlight>
                  <a:srgbClr val="FFFFFF"/>
                </a:highlight>
                <a:latin typeface="Consolas" panose="020B0609020204030204" pitchFamily="49" charset="0"/>
              </a:rPr>
              <a:t>false</a:t>
            </a:r>
            <a:r>
              <a:rPr lang="en-US" sz="1600" b="0" dirty="0">
                <a:solidFill>
                  <a:srgbClr val="000000"/>
                </a:solidFill>
                <a:effectLst/>
                <a:highlight>
                  <a:srgbClr val="FFFFFF"/>
                </a:highlight>
                <a:latin typeface="Consolas" panose="020B0609020204030204" pitchFamily="49" charset="0"/>
              </a:rPr>
              <a:t>;</a:t>
            </a:r>
          </a:p>
          <a:p>
            <a:pPr marL="0" indent="0">
              <a:buNone/>
            </a:pPr>
            <a:r>
              <a:rPr lang="en-US" sz="1600" b="0" dirty="0">
                <a:solidFill>
                  <a:srgbClr val="000000"/>
                </a:solidFill>
                <a:effectLst/>
                <a:highlight>
                  <a:srgbClr val="FFFFFF"/>
                </a:highlight>
                <a:latin typeface="Consolas" panose="020B0609020204030204" pitchFamily="49" charset="0"/>
              </a:rPr>
              <a:t>    } </a:t>
            </a:r>
            <a:r>
              <a:rPr lang="en-US" sz="1600" b="0" dirty="0">
                <a:solidFill>
                  <a:srgbClr val="0000FF"/>
                </a:solidFill>
                <a:effectLst/>
                <a:highlight>
                  <a:srgbClr val="FFFFFF"/>
                </a:highlight>
                <a:latin typeface="Consolas" panose="020B0609020204030204" pitchFamily="49" charset="0"/>
              </a:rPr>
              <a:t>else</a:t>
            </a:r>
            <a:r>
              <a:rPr lang="en-US" sz="1600" b="0" dirty="0">
                <a:solidFill>
                  <a:srgbClr val="000000"/>
                </a:solidFill>
                <a:effectLst/>
                <a:highlight>
                  <a:srgbClr val="FFFFFF"/>
                </a:highlight>
                <a:latin typeface="Consolas" panose="020B0609020204030204" pitchFamily="49" charset="0"/>
              </a:rPr>
              <a:t> </a:t>
            </a:r>
            <a:r>
              <a:rPr lang="en-US" sz="1600" b="0" dirty="0">
                <a:solidFill>
                  <a:srgbClr val="0000FF"/>
                </a:solidFill>
                <a:effectLst/>
                <a:highlight>
                  <a:srgbClr val="FFFFFF"/>
                </a:highlight>
                <a:latin typeface="Consolas" panose="020B0609020204030204" pitchFamily="49" charset="0"/>
              </a:rPr>
              <a:t>if</a:t>
            </a:r>
            <a:r>
              <a:rPr lang="en-US" sz="1600" b="0" dirty="0">
                <a:solidFill>
                  <a:srgbClr val="000000"/>
                </a:solidFill>
                <a:effectLst/>
                <a:highlight>
                  <a:srgbClr val="FFFFFF"/>
                </a:highlight>
                <a:latin typeface="Consolas" panose="020B0609020204030204" pitchFamily="49" charset="0"/>
              </a:rPr>
              <a:t>(</a:t>
            </a:r>
            <a:r>
              <a:rPr lang="en-US" sz="1600" b="0" dirty="0" err="1">
                <a:solidFill>
                  <a:srgbClr val="000000"/>
                </a:solidFill>
                <a:effectLst/>
                <a:highlight>
                  <a:srgbClr val="FFFFFF"/>
                </a:highlight>
                <a:latin typeface="Consolas" panose="020B0609020204030204" pitchFamily="49" charset="0"/>
              </a:rPr>
              <a:t>lst.get</a:t>
            </a:r>
            <a:r>
              <a:rPr lang="en-US" sz="1600" b="0" dirty="0">
                <a:solidFill>
                  <a:srgbClr val="000000"/>
                </a:solidFill>
                <a:effectLst/>
                <a:highlight>
                  <a:srgbClr val="FFFFFF"/>
                </a:highlight>
                <a:latin typeface="Consolas" panose="020B0609020204030204" pitchFamily="49" charset="0"/>
              </a:rPr>
              <a:t>(start) == k){</a:t>
            </a:r>
          </a:p>
          <a:p>
            <a:pPr marL="0" indent="0">
              <a:buNone/>
            </a:pPr>
            <a:r>
              <a:rPr lang="en-US" sz="1600" b="0" dirty="0">
                <a:solidFill>
                  <a:srgbClr val="000000"/>
                </a:solidFill>
                <a:effectLst/>
                <a:highlight>
                  <a:srgbClr val="FFFFFF"/>
                </a:highlight>
                <a:latin typeface="Consolas" panose="020B0609020204030204" pitchFamily="49" charset="0"/>
              </a:rPr>
              <a:t>        </a:t>
            </a:r>
            <a:r>
              <a:rPr lang="en-US" sz="1600" b="0" dirty="0">
                <a:solidFill>
                  <a:srgbClr val="0000FF"/>
                </a:solidFill>
                <a:effectLst/>
                <a:highlight>
                  <a:srgbClr val="FFFFFF"/>
                </a:highlight>
                <a:latin typeface="Consolas" panose="020B0609020204030204" pitchFamily="49" charset="0"/>
              </a:rPr>
              <a:t>return</a:t>
            </a:r>
            <a:r>
              <a:rPr lang="en-US" sz="1600" b="0" dirty="0">
                <a:solidFill>
                  <a:srgbClr val="000000"/>
                </a:solidFill>
                <a:effectLst/>
                <a:highlight>
                  <a:srgbClr val="FFFFFF"/>
                </a:highlight>
                <a:latin typeface="Consolas" panose="020B0609020204030204" pitchFamily="49" charset="0"/>
              </a:rPr>
              <a:t> </a:t>
            </a:r>
            <a:r>
              <a:rPr lang="en-US" sz="1600" b="0" dirty="0">
                <a:solidFill>
                  <a:srgbClr val="0000FF"/>
                </a:solidFill>
                <a:effectLst/>
                <a:highlight>
                  <a:srgbClr val="FFFFFF"/>
                </a:highlight>
                <a:latin typeface="Consolas" panose="020B0609020204030204" pitchFamily="49" charset="0"/>
              </a:rPr>
              <a:t>true</a:t>
            </a:r>
            <a:r>
              <a:rPr lang="en-US" sz="1600" b="0" dirty="0">
                <a:solidFill>
                  <a:srgbClr val="000000"/>
                </a:solidFill>
                <a:effectLst/>
                <a:highlight>
                  <a:srgbClr val="FFFFFF"/>
                </a:highlight>
                <a:latin typeface="Consolas" panose="020B0609020204030204" pitchFamily="49" charset="0"/>
              </a:rPr>
              <a:t>;</a:t>
            </a:r>
          </a:p>
          <a:p>
            <a:pPr marL="0" indent="0">
              <a:buNone/>
            </a:pPr>
            <a:r>
              <a:rPr lang="en-US" sz="1600" b="0" dirty="0">
                <a:solidFill>
                  <a:srgbClr val="000000"/>
                </a:solidFill>
                <a:effectLst/>
                <a:highlight>
                  <a:srgbClr val="FFFFFF"/>
                </a:highlight>
                <a:latin typeface="Consolas" panose="020B0609020204030204" pitchFamily="49" charset="0"/>
              </a:rPr>
              <a:t>    } </a:t>
            </a:r>
            <a:r>
              <a:rPr lang="en-US" sz="1600" b="0" dirty="0">
                <a:solidFill>
                  <a:srgbClr val="0000FF"/>
                </a:solidFill>
                <a:effectLst/>
                <a:highlight>
                  <a:srgbClr val="FFFFFF"/>
                </a:highlight>
                <a:latin typeface="Consolas" panose="020B0609020204030204" pitchFamily="49" charset="0"/>
              </a:rPr>
              <a:t>else</a:t>
            </a:r>
            <a:r>
              <a:rPr lang="en-US" sz="1600" b="0" dirty="0">
                <a:solidFill>
                  <a:srgbClr val="000000"/>
                </a:solidFill>
                <a:effectLst/>
                <a:highlight>
                  <a:srgbClr val="FFFFFF"/>
                </a:highlight>
                <a:latin typeface="Consolas" panose="020B0609020204030204" pitchFamily="49" charset="0"/>
              </a:rPr>
              <a:t>{</a:t>
            </a:r>
          </a:p>
          <a:p>
            <a:pPr marL="0" indent="0">
              <a:buNone/>
            </a:pPr>
            <a:r>
              <a:rPr lang="en-US" sz="1600" b="0" dirty="0">
                <a:solidFill>
                  <a:srgbClr val="000000"/>
                </a:solidFill>
                <a:effectLst/>
                <a:highlight>
                  <a:srgbClr val="FFFFFF"/>
                </a:highlight>
                <a:latin typeface="Consolas" panose="020B0609020204030204" pitchFamily="49" charset="0"/>
              </a:rPr>
              <a:t>        </a:t>
            </a:r>
            <a:r>
              <a:rPr lang="en-US" sz="1600" b="0" dirty="0">
                <a:solidFill>
                  <a:srgbClr val="0000FF"/>
                </a:solidFill>
                <a:effectLst/>
                <a:highlight>
                  <a:srgbClr val="FFFFFF"/>
                </a:highlight>
                <a:latin typeface="Consolas" panose="020B0609020204030204" pitchFamily="49" charset="0"/>
              </a:rPr>
              <a:t>return</a:t>
            </a:r>
            <a:r>
              <a:rPr lang="en-US" sz="1600" b="0" dirty="0">
                <a:solidFill>
                  <a:srgbClr val="000000"/>
                </a:solidFill>
                <a:effectLst/>
                <a:highlight>
                  <a:srgbClr val="FFFFFF"/>
                </a:highlight>
                <a:latin typeface="Consolas" panose="020B0609020204030204" pitchFamily="49" charset="0"/>
              </a:rPr>
              <a:t> </a:t>
            </a:r>
            <a:r>
              <a:rPr lang="en-US" sz="1600" b="0" dirty="0" err="1">
                <a:solidFill>
                  <a:srgbClr val="000000"/>
                </a:solidFill>
                <a:effectLst/>
                <a:highlight>
                  <a:srgbClr val="FFFFFF"/>
                </a:highlight>
                <a:latin typeface="Consolas" panose="020B0609020204030204" pitchFamily="49" charset="0"/>
              </a:rPr>
              <a:t>linearSearch</a:t>
            </a:r>
            <a:r>
              <a:rPr lang="en-US" sz="1600" b="0" dirty="0">
                <a:solidFill>
                  <a:srgbClr val="000000"/>
                </a:solidFill>
                <a:effectLst/>
                <a:highlight>
                  <a:srgbClr val="FFFFFF"/>
                </a:highlight>
                <a:latin typeface="Consolas" panose="020B0609020204030204" pitchFamily="49" charset="0"/>
              </a:rPr>
              <a:t>(</a:t>
            </a:r>
            <a:r>
              <a:rPr lang="en-US" sz="1600" b="0" dirty="0" err="1">
                <a:solidFill>
                  <a:srgbClr val="000000"/>
                </a:solidFill>
                <a:effectLst/>
                <a:highlight>
                  <a:srgbClr val="FFFFFF"/>
                </a:highlight>
                <a:latin typeface="Consolas" panose="020B0609020204030204" pitchFamily="49" charset="0"/>
              </a:rPr>
              <a:t>lst</a:t>
            </a:r>
            <a:r>
              <a:rPr lang="en-US" sz="1600" b="0" dirty="0">
                <a:solidFill>
                  <a:srgbClr val="000000"/>
                </a:solidFill>
                <a:effectLst/>
                <a:highlight>
                  <a:srgbClr val="FFFFFF"/>
                </a:highlight>
                <a:latin typeface="Consolas" panose="020B0609020204030204" pitchFamily="49" charset="0"/>
              </a:rPr>
              <a:t>, k, start+</a:t>
            </a:r>
            <a:r>
              <a:rPr lang="en-US" sz="1600" b="0" dirty="0">
                <a:solidFill>
                  <a:srgbClr val="098658"/>
                </a:solidFill>
                <a:effectLst/>
                <a:highlight>
                  <a:srgbClr val="FFFFFF"/>
                </a:highlight>
                <a:latin typeface="Consolas" panose="020B0609020204030204" pitchFamily="49" charset="0"/>
              </a:rPr>
              <a:t>1</a:t>
            </a:r>
            <a:r>
              <a:rPr lang="en-US" sz="1600" b="0" dirty="0">
                <a:solidFill>
                  <a:srgbClr val="000000"/>
                </a:solidFill>
                <a:effectLst/>
                <a:highlight>
                  <a:srgbClr val="FFFFFF"/>
                </a:highlight>
                <a:latin typeface="Consolas" panose="020B0609020204030204" pitchFamily="49" charset="0"/>
              </a:rPr>
              <a:t>, end);</a:t>
            </a:r>
          </a:p>
          <a:p>
            <a:pPr marL="0" indent="0">
              <a:buNone/>
            </a:pPr>
            <a:r>
              <a:rPr lang="en-US" sz="1600" b="0" dirty="0">
                <a:solidFill>
                  <a:srgbClr val="000000"/>
                </a:solidFill>
                <a:effectLst/>
                <a:highlight>
                  <a:srgbClr val="FFFFFF"/>
                </a:highlight>
                <a:latin typeface="Consolas" panose="020B0609020204030204" pitchFamily="49" charset="0"/>
              </a:rPr>
              <a:t>    }</a:t>
            </a:r>
          </a:p>
          <a:p>
            <a:pPr marL="0" indent="0">
              <a:buNone/>
            </a:pPr>
            <a:r>
              <a:rPr lang="en-US" sz="1600" b="0" dirty="0">
                <a:solidFill>
                  <a:srgbClr val="000000"/>
                </a:solidFill>
                <a:effectLst/>
                <a:highlight>
                  <a:srgbClr val="FFFFFF"/>
                </a:highlight>
                <a:latin typeface="Consolas" panose="020B0609020204030204" pitchFamily="49" charset="0"/>
              </a:rPr>
              <a:t>}</a:t>
            </a:r>
          </a:p>
        </p:txBody>
      </p:sp>
      <p:sp>
        <p:nvSpPr>
          <p:cNvPr id="4" name="Slide Number Placeholder 3">
            <a:extLst>
              <a:ext uri="{FF2B5EF4-FFF2-40B4-BE49-F238E27FC236}">
                <a16:creationId xmlns:a16="http://schemas.microsoft.com/office/drawing/2014/main" id="{CF474349-811D-DD16-2ECE-65F775F0D0D6}"/>
              </a:ext>
            </a:extLst>
          </p:cNvPr>
          <p:cNvSpPr>
            <a:spLocks noGrp="1"/>
          </p:cNvSpPr>
          <p:nvPr>
            <p:ph type="sldNum" sz="quarter" idx="12"/>
          </p:nvPr>
        </p:nvSpPr>
        <p:spPr/>
        <p:txBody>
          <a:bodyPr/>
          <a:lstStyle/>
          <a:p>
            <a:fld id="{A94D5A7D-FFFE-410B-BEE5-702232F4B148}" type="slidenum">
              <a:rPr lang="en-US" smtClean="0"/>
              <a:t>9</a:t>
            </a:fld>
            <a:endParaRPr lang="en-US"/>
          </a:p>
        </p:txBody>
      </p:sp>
    </p:spTree>
    <p:extLst>
      <p:ext uri="{BB962C8B-B14F-4D97-AF65-F5344CB8AC3E}">
        <p14:creationId xmlns:p14="http://schemas.microsoft.com/office/powerpoint/2010/main" val="9519654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30C471-0E49-9D75-75DE-5A00835E8F95}"/>
              </a:ext>
            </a:extLst>
          </p:cNvPr>
          <p:cNvSpPr>
            <a:spLocks noGrp="1"/>
          </p:cNvSpPr>
          <p:nvPr>
            <p:ph type="title"/>
          </p:nvPr>
        </p:nvSpPr>
        <p:spPr/>
        <p:txBody>
          <a:bodyPr/>
          <a:lstStyle/>
          <a:p>
            <a:r>
              <a:rPr lang="en-US" dirty="0"/>
              <a:t>Prettier List Sum Substitution </a:t>
            </a:r>
          </a:p>
        </p:txBody>
      </p:sp>
      <p:sp>
        <p:nvSpPr>
          <p:cNvPr id="3" name="Content Placeholder 2">
            <a:extLst>
              <a:ext uri="{FF2B5EF4-FFF2-40B4-BE49-F238E27FC236}">
                <a16:creationId xmlns:a16="http://schemas.microsoft.com/office/drawing/2014/main" id="{FEFDDAAF-81C9-60F9-3FF1-0F973D6184CC}"/>
              </a:ext>
            </a:extLst>
          </p:cNvPr>
          <p:cNvSpPr>
            <a:spLocks noGrp="1"/>
          </p:cNvSpPr>
          <p:nvPr>
            <p:ph idx="1"/>
          </p:nvPr>
        </p:nvSpPr>
        <p:spPr/>
        <p:txBody>
          <a:bodyPr/>
          <a:lstStyle/>
          <a:p>
            <a:r>
              <a:rPr lang="en-US" dirty="0">
                <a:solidFill>
                  <a:srgbClr val="FF0000"/>
                </a:solidFill>
              </a:rPr>
              <a:t>Draw a picture of the recursion</a:t>
            </a:r>
          </a:p>
          <a:p>
            <a:r>
              <a:rPr lang="en-US" dirty="0">
                <a:solidFill>
                  <a:srgbClr val="0070C0"/>
                </a:solidFill>
              </a:rPr>
              <a:t>Identify the work done per stack frame</a:t>
            </a:r>
          </a:p>
          <a:p>
            <a:r>
              <a:rPr lang="en-US" dirty="0"/>
              <a:t>Add up all the work!</a:t>
            </a:r>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C71D829C-229D-3C07-6BB5-2622736B211F}"/>
                  </a:ext>
                </a:extLst>
              </p:cNvPr>
              <p:cNvSpPr txBox="1"/>
              <p:nvPr/>
            </p:nvSpPr>
            <p:spPr>
              <a:xfrm>
                <a:off x="6265675" y="1825625"/>
                <a:ext cx="3849189" cy="46166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2400" b="0" i="1" smtClean="0">
                          <a:latin typeface="Cambria Math"/>
                        </a:rPr>
                        <m:t>𝑇</m:t>
                      </m:r>
                      <m:d>
                        <m:dPr>
                          <m:ctrlPr>
                            <a:rPr lang="en-US" sz="2400" b="0" i="1" smtClean="0">
                              <a:latin typeface="Cambria Math" panose="02040503050406030204" pitchFamily="18" charset="0"/>
                            </a:rPr>
                          </m:ctrlPr>
                        </m:dPr>
                        <m:e>
                          <m:r>
                            <a:rPr lang="en-US" sz="2400" b="0" i="1" smtClean="0">
                              <a:latin typeface="Cambria Math"/>
                            </a:rPr>
                            <m:t>𝑛</m:t>
                          </m:r>
                        </m:e>
                      </m:d>
                      <m:r>
                        <a:rPr lang="en-US" sz="2400" b="0" i="1" smtClean="0">
                          <a:latin typeface="Cambria Math"/>
                        </a:rPr>
                        <m:t>=</m:t>
                      </m:r>
                      <m:r>
                        <a:rPr lang="en-US" sz="2400" b="0" i="1" smtClean="0">
                          <a:solidFill>
                            <a:srgbClr val="FF0000"/>
                          </a:solidFill>
                          <a:latin typeface="Cambria Math"/>
                        </a:rPr>
                        <m:t>𝑇</m:t>
                      </m:r>
                      <m:d>
                        <m:dPr>
                          <m:ctrlPr>
                            <a:rPr lang="en-US" sz="2400" b="0" i="1" smtClean="0">
                              <a:solidFill>
                                <a:srgbClr val="FF0000"/>
                              </a:solidFill>
                              <a:latin typeface="Cambria Math" panose="02040503050406030204" pitchFamily="18" charset="0"/>
                            </a:rPr>
                          </m:ctrlPr>
                        </m:dPr>
                        <m:e>
                          <m:r>
                            <a:rPr lang="en-US" sz="2400" b="0" i="1" smtClean="0">
                              <a:solidFill>
                                <a:srgbClr val="FF0000"/>
                              </a:solidFill>
                              <a:latin typeface="Cambria Math" panose="02040503050406030204" pitchFamily="18" charset="0"/>
                            </a:rPr>
                            <m:t>𝑛</m:t>
                          </m:r>
                          <m:r>
                            <a:rPr lang="en-US" sz="2400" b="0" i="1" smtClean="0">
                              <a:solidFill>
                                <a:srgbClr val="FF0000"/>
                              </a:solidFill>
                              <a:latin typeface="Cambria Math" panose="02040503050406030204" pitchFamily="18" charset="0"/>
                            </a:rPr>
                            <m:t>−1</m:t>
                          </m:r>
                        </m:e>
                      </m:d>
                      <m:r>
                        <a:rPr lang="en-US" sz="2400" b="0" i="1" smtClean="0">
                          <a:latin typeface="Cambria Math" panose="02040503050406030204" pitchFamily="18" charset="0"/>
                        </a:rPr>
                        <m:t>+</m:t>
                      </m:r>
                      <m:r>
                        <a:rPr lang="en-US" sz="2400" b="0" i="1" smtClean="0">
                          <a:solidFill>
                            <a:schemeClr val="accent1"/>
                          </a:solidFill>
                          <a:latin typeface="Cambria Math" panose="02040503050406030204" pitchFamily="18" charset="0"/>
                        </a:rPr>
                        <m:t>1</m:t>
                      </m:r>
                    </m:oMath>
                  </m:oMathPara>
                </a14:m>
                <a:endParaRPr lang="en-US" sz="2400" dirty="0"/>
              </a:p>
            </p:txBody>
          </p:sp>
        </mc:Choice>
        <mc:Fallback xmlns="">
          <p:sp>
            <p:nvSpPr>
              <p:cNvPr id="7" name="TextBox 6">
                <a:extLst>
                  <a:ext uri="{FF2B5EF4-FFF2-40B4-BE49-F238E27FC236}">
                    <a16:creationId xmlns:a16="http://schemas.microsoft.com/office/drawing/2014/main" id="{C71D829C-229D-3C07-6BB5-2622736B211F}"/>
                  </a:ext>
                </a:extLst>
              </p:cNvPr>
              <p:cNvSpPr txBox="1">
                <a:spLocks noRot="1" noChangeAspect="1" noMove="1" noResize="1" noEditPoints="1" noAdjustHandles="1" noChangeArrowheads="1" noChangeShapeType="1" noTextEdit="1"/>
              </p:cNvSpPr>
              <p:nvPr/>
            </p:nvSpPr>
            <p:spPr>
              <a:xfrm>
                <a:off x="6265675" y="1825625"/>
                <a:ext cx="3849189" cy="461665"/>
              </a:xfrm>
              <a:prstGeom prst="rect">
                <a:avLst/>
              </a:prstGeom>
              <a:blipFill>
                <a:blip r:embed="rId2"/>
                <a:stretch>
                  <a:fillRect/>
                </a:stretch>
              </a:blipFill>
            </p:spPr>
            <p:txBody>
              <a:bodyPr/>
              <a:lstStyle/>
              <a:p>
                <a:r>
                  <a:rPr lang="en-US">
                    <a:noFill/>
                  </a:rPr>
                  <a:t> </a:t>
                </a:r>
              </a:p>
            </p:txBody>
          </p:sp>
        </mc:Fallback>
      </mc:AlternateContent>
      <p:sp>
        <p:nvSpPr>
          <p:cNvPr id="32" name="Left Brace 31" descr="Because we need to make n recursive calls before reaching a base case, the height of this chain of stack frames is n.">
            <a:extLst>
              <a:ext uri="{FF2B5EF4-FFF2-40B4-BE49-F238E27FC236}">
                <a16:creationId xmlns:a16="http://schemas.microsoft.com/office/drawing/2014/main" id="{AB522D64-0FDA-0C3B-396A-2F0191CC116C}"/>
              </a:ext>
            </a:extLst>
          </p:cNvPr>
          <p:cNvSpPr/>
          <p:nvPr/>
        </p:nvSpPr>
        <p:spPr>
          <a:xfrm flipH="1" flipV="1">
            <a:off x="9717016" y="2150498"/>
            <a:ext cx="325192" cy="4234101"/>
          </a:xfrm>
          <a:prstGeom prst="leftBrace">
            <a:avLst>
              <a:gd name="adj1" fmla="val 83199"/>
              <a:gd name="adj2" fmla="val 49631"/>
            </a:avLst>
          </a:prstGeom>
          <a:ln w="19050">
            <a:solidFill>
              <a:srgbClr val="FF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mc:AlternateContent xmlns:mc="http://schemas.openxmlformats.org/markup-compatibility/2006" xmlns:a14="http://schemas.microsoft.com/office/drawing/2010/main">
        <mc:Choice Requires="a14">
          <p:sp>
            <p:nvSpPr>
              <p:cNvPr id="33" name="Text Box 2">
                <a:extLst>
                  <a:ext uri="{FF2B5EF4-FFF2-40B4-BE49-F238E27FC236}">
                    <a16:creationId xmlns:a16="http://schemas.microsoft.com/office/drawing/2014/main" id="{52F20E8C-E391-FFF9-D4BD-C29BBABEF110}"/>
                  </a:ext>
                </a:extLst>
              </p:cNvPr>
              <p:cNvSpPr txBox="1">
                <a:spLocks noChangeArrowheads="1"/>
              </p:cNvSpPr>
              <p:nvPr/>
            </p:nvSpPr>
            <p:spPr bwMode="auto">
              <a:xfrm>
                <a:off x="9879612" y="3995722"/>
                <a:ext cx="2312388" cy="954107"/>
              </a:xfrm>
              <a:prstGeom prst="rect">
                <a:avLst/>
              </a:prstGeom>
              <a:noFill/>
              <a:ln w="9525">
                <a:noFill/>
                <a:miter lim="800000"/>
                <a:headEnd/>
                <a:tailEnd/>
              </a:ln>
            </p:spPr>
            <p:txBody>
              <a:bodyPr wrap="square">
                <a:spAutoFit/>
              </a:bodyPr>
              <a:lstStyle/>
              <a:p>
                <a:pPr algn="ctr"/>
                <a14:m>
                  <m:oMath xmlns:m="http://schemas.openxmlformats.org/officeDocument/2006/math">
                    <m:r>
                      <a:rPr lang="en-US" sz="2800" i="1" dirty="0">
                        <a:solidFill>
                          <a:srgbClr val="FF00FF"/>
                        </a:solidFill>
                        <a:latin typeface="Cambria Math"/>
                      </a:rPr>
                      <m:t>𝑛</m:t>
                    </m:r>
                  </m:oMath>
                </a14:m>
                <a:r>
                  <a:rPr lang="en-US" sz="2800" dirty="0">
                    <a:solidFill>
                      <a:srgbClr val="FF00FF"/>
                    </a:solidFill>
                  </a:rPr>
                  <a:t> </a:t>
                </a:r>
                <a:r>
                  <a:rPr lang="en-US" sz="2800" dirty="0"/>
                  <a:t>levels</a:t>
                </a:r>
              </a:p>
              <a:p>
                <a:pPr algn="ctr"/>
                <a:r>
                  <a:rPr lang="en-US" sz="2800" dirty="0"/>
                  <a:t>of recursion</a:t>
                </a:r>
              </a:p>
            </p:txBody>
          </p:sp>
        </mc:Choice>
        <mc:Fallback xmlns="">
          <p:sp>
            <p:nvSpPr>
              <p:cNvPr id="33" name="Text Box 2">
                <a:extLst>
                  <a:ext uri="{FF2B5EF4-FFF2-40B4-BE49-F238E27FC236}">
                    <a16:creationId xmlns:a16="http://schemas.microsoft.com/office/drawing/2014/main" id="{52F20E8C-E391-FFF9-D4BD-C29BBABEF110}"/>
                  </a:ext>
                </a:extLst>
              </p:cNvPr>
              <p:cNvSpPr txBox="1">
                <a:spLocks noRot="1" noChangeAspect="1" noMove="1" noResize="1" noEditPoints="1" noAdjustHandles="1" noChangeArrowheads="1" noChangeShapeType="1" noTextEdit="1"/>
              </p:cNvSpPr>
              <p:nvPr/>
            </p:nvSpPr>
            <p:spPr bwMode="auto">
              <a:xfrm>
                <a:off x="9879612" y="3995722"/>
                <a:ext cx="2312388" cy="954107"/>
              </a:xfrm>
              <a:prstGeom prst="rect">
                <a:avLst/>
              </a:prstGeom>
              <a:blipFill>
                <a:blip r:embed="rId3"/>
                <a:stretch>
                  <a:fillRect t="-5732" b="-17197"/>
                </a:stretch>
              </a:blipFill>
              <a:ln w="9525">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C17EAD35-6AB2-0B1C-8834-423A45431A3C}"/>
                  </a:ext>
                </a:extLst>
              </p:cNvPr>
              <p:cNvSpPr txBox="1"/>
              <p:nvPr/>
            </p:nvSpPr>
            <p:spPr>
              <a:xfrm>
                <a:off x="758066" y="4398063"/>
                <a:ext cx="3874650" cy="646331"/>
              </a:xfrm>
              <a:prstGeom prst="rect">
                <a:avLst/>
              </a:prstGeom>
              <a:noFill/>
            </p:spPr>
            <p:txBody>
              <a:bodyPr wrap="none" rtlCol="0">
                <a:spAutoFit/>
              </a:bodyPr>
              <a:lstStyle/>
              <a:p>
                <a:r>
                  <a:rPr lang="en-US" sz="3600" dirty="0"/>
                  <a:t>Running time: </a:t>
                </a:r>
                <a14:m>
                  <m:oMath xmlns:m="http://schemas.openxmlformats.org/officeDocument/2006/math">
                    <m:r>
                      <m:rPr>
                        <m:sty m:val="p"/>
                      </m:rPr>
                      <a:rPr lang="en-US" sz="3600" b="0" i="0" smtClean="0">
                        <a:latin typeface="Cambria Math" panose="02040503050406030204" pitchFamily="18" charset="0"/>
                      </a:rPr>
                      <m:t>Θ</m:t>
                    </m:r>
                    <m:r>
                      <a:rPr lang="en-US" sz="3600" b="0" i="1" smtClean="0">
                        <a:latin typeface="Cambria Math" panose="02040503050406030204" pitchFamily="18" charset="0"/>
                      </a:rPr>
                      <m:t>(</m:t>
                    </m:r>
                    <m:r>
                      <a:rPr lang="en-US" sz="3600" b="0" i="1" smtClean="0">
                        <a:latin typeface="Cambria Math" panose="02040503050406030204" pitchFamily="18" charset="0"/>
                      </a:rPr>
                      <m:t>𝑛</m:t>
                    </m:r>
                    <m:r>
                      <a:rPr lang="en-US" sz="3600" b="0" i="1" smtClean="0">
                        <a:latin typeface="Cambria Math" panose="02040503050406030204" pitchFamily="18" charset="0"/>
                      </a:rPr>
                      <m:t>)</m:t>
                    </m:r>
                  </m:oMath>
                </a14:m>
                <a:endParaRPr lang="en-US" sz="3600" dirty="0"/>
              </a:p>
            </p:txBody>
          </p:sp>
        </mc:Choice>
        <mc:Fallback xmlns="">
          <p:sp>
            <p:nvSpPr>
              <p:cNvPr id="6" name="TextBox 5">
                <a:extLst>
                  <a:ext uri="{FF2B5EF4-FFF2-40B4-BE49-F238E27FC236}">
                    <a16:creationId xmlns:a16="http://schemas.microsoft.com/office/drawing/2014/main" id="{C17EAD35-6AB2-0B1C-8834-423A45431A3C}"/>
                  </a:ext>
                </a:extLst>
              </p:cNvPr>
              <p:cNvSpPr txBox="1">
                <a:spLocks noRot="1" noChangeAspect="1" noMove="1" noResize="1" noEditPoints="1" noAdjustHandles="1" noChangeArrowheads="1" noChangeShapeType="1" noTextEdit="1"/>
              </p:cNvSpPr>
              <p:nvPr/>
            </p:nvSpPr>
            <p:spPr>
              <a:xfrm>
                <a:off x="758066" y="4398063"/>
                <a:ext cx="3874650" cy="646331"/>
              </a:xfrm>
              <a:prstGeom prst="rect">
                <a:avLst/>
              </a:prstGeom>
              <a:blipFill>
                <a:blip r:embed="rId4"/>
                <a:stretch>
                  <a:fillRect l="-4717" t="-14151" b="-34906"/>
                </a:stretch>
              </a:blipFill>
            </p:spPr>
            <p:txBody>
              <a:bodyPr/>
              <a:lstStyle/>
              <a:p>
                <a:r>
                  <a:rPr lang="en-US">
                    <a:noFill/>
                  </a:rPr>
                  <a:t> </a:t>
                </a:r>
              </a:p>
            </p:txBody>
          </p:sp>
        </mc:Fallback>
      </mc:AlternateContent>
      <p:grpSp>
        <p:nvGrpSpPr>
          <p:cNvPr id="12" name="Group 11" descr="A picture of the recursion of linear search. We have one box per stack frame in the recursion. Each box is labelled inside with a value that represents the size of the input for that stack frame. Outside each box is labelled with the amount of (non-recursive) work done by that box (in this case it is 1).&#10;&#10;Each box has an arrow pointing to a box with a smaller input (specifically 1 unit smaller) to represent the larger box recursively invoking linear search with the smaller input.">
            <a:extLst>
              <a:ext uri="{FF2B5EF4-FFF2-40B4-BE49-F238E27FC236}">
                <a16:creationId xmlns:a16="http://schemas.microsoft.com/office/drawing/2014/main" id="{14BEBE9B-12FE-2004-6DBA-68AFD87D5C23}"/>
              </a:ext>
            </a:extLst>
          </p:cNvPr>
          <p:cNvGrpSpPr/>
          <p:nvPr/>
        </p:nvGrpSpPr>
        <p:grpSpPr>
          <a:xfrm>
            <a:off x="7559285" y="2131196"/>
            <a:ext cx="1737782" cy="4253404"/>
            <a:chOff x="7673338" y="1678247"/>
            <a:chExt cx="1737782" cy="4253404"/>
          </a:xfrm>
        </p:grpSpPr>
        <mc:AlternateContent xmlns:mc="http://schemas.openxmlformats.org/markup-compatibility/2006" xmlns:a14="http://schemas.microsoft.com/office/drawing/2010/main">
          <mc:Choice Requires="a14">
            <p:sp>
              <p:nvSpPr>
                <p:cNvPr id="4" name="Text Box 41">
                  <a:extLst>
                    <a:ext uri="{FF2B5EF4-FFF2-40B4-BE49-F238E27FC236}">
                      <a16:creationId xmlns:a16="http://schemas.microsoft.com/office/drawing/2014/main" id="{E7A861BF-0626-CE47-F3EB-D65BF39B7700}"/>
                    </a:ext>
                  </a:extLst>
                </p:cNvPr>
                <p:cNvSpPr txBox="1">
                  <a:spLocks noChangeArrowheads="1"/>
                </p:cNvSpPr>
                <p:nvPr/>
              </p:nvSpPr>
              <p:spPr bwMode="auto">
                <a:xfrm>
                  <a:off x="7673338" y="1825625"/>
                  <a:ext cx="1333500" cy="457200"/>
                </a:xfrm>
                <a:prstGeom prst="rect">
                  <a:avLst/>
                </a:prstGeom>
                <a:noFill/>
                <a:ln w="9525">
                  <a:solidFill>
                    <a:srgbClr val="FF0000"/>
                  </a:solidFill>
                  <a:miter lim="800000"/>
                  <a:headEnd/>
                  <a:tailEnd/>
                </a:ln>
              </p:spPr>
              <p:txBody>
                <a:bodyPr lIns="0" tIns="0" rIns="0" bIns="0" anchor="ctr"/>
                <a:lstStyle/>
                <a:p>
                  <a:pPr algn="ctr">
                    <a:lnSpc>
                      <a:spcPct val="100000"/>
                    </a:lnSpc>
                  </a:pPr>
                  <a14:m>
                    <m:oMathPara xmlns:m="http://schemas.openxmlformats.org/officeDocument/2006/math">
                      <m:oMathParaPr>
                        <m:jc m:val="centerGroup"/>
                      </m:oMathParaPr>
                      <m:oMath xmlns:m="http://schemas.openxmlformats.org/officeDocument/2006/math">
                        <m:r>
                          <a:rPr lang="en-US" sz="2800" i="1" dirty="0">
                            <a:latin typeface="Cambria Math"/>
                          </a:rPr>
                          <m:t>𝑛</m:t>
                        </m:r>
                      </m:oMath>
                    </m:oMathPara>
                  </a14:m>
                  <a:endParaRPr lang="en-US" sz="2800" dirty="0"/>
                </a:p>
              </p:txBody>
            </p:sp>
          </mc:Choice>
          <mc:Fallback xmlns="">
            <p:sp>
              <p:nvSpPr>
                <p:cNvPr id="4" name="Text Box 41">
                  <a:extLst>
                    <a:ext uri="{FF2B5EF4-FFF2-40B4-BE49-F238E27FC236}">
                      <a16:creationId xmlns:a16="http://schemas.microsoft.com/office/drawing/2014/main" id="{E7A861BF-0626-CE47-F3EB-D65BF39B7700}"/>
                    </a:ext>
                  </a:extLst>
                </p:cNvPr>
                <p:cNvSpPr txBox="1">
                  <a:spLocks noRot="1" noChangeAspect="1" noMove="1" noResize="1" noEditPoints="1" noAdjustHandles="1" noChangeArrowheads="1" noChangeShapeType="1" noTextEdit="1"/>
                </p:cNvSpPr>
                <p:nvPr/>
              </p:nvSpPr>
              <p:spPr bwMode="auto">
                <a:xfrm>
                  <a:off x="7673338" y="1825625"/>
                  <a:ext cx="1333500" cy="457200"/>
                </a:xfrm>
                <a:prstGeom prst="rect">
                  <a:avLst/>
                </a:prstGeom>
                <a:blipFill>
                  <a:blip r:embed="rId5"/>
                  <a:stretch>
                    <a:fillRect/>
                  </a:stretch>
                </a:blipFill>
                <a:ln w="9525">
                  <a:solidFill>
                    <a:srgbClr val="FF0000"/>
                  </a:solid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Text Box 41">
                  <a:extLst>
                    <a:ext uri="{FF2B5EF4-FFF2-40B4-BE49-F238E27FC236}">
                      <a16:creationId xmlns:a16="http://schemas.microsoft.com/office/drawing/2014/main" id="{526E2983-A463-A0EE-B0DB-A268A8B8412A}"/>
                    </a:ext>
                  </a:extLst>
                </p:cNvPr>
                <p:cNvSpPr txBox="1">
                  <a:spLocks noChangeArrowheads="1"/>
                </p:cNvSpPr>
                <p:nvPr/>
              </p:nvSpPr>
              <p:spPr bwMode="auto">
                <a:xfrm>
                  <a:off x="7673338" y="2639716"/>
                  <a:ext cx="1333500" cy="457200"/>
                </a:xfrm>
                <a:prstGeom prst="rect">
                  <a:avLst/>
                </a:prstGeom>
                <a:noFill/>
                <a:ln w="9525">
                  <a:solidFill>
                    <a:srgbClr val="FF0000"/>
                  </a:solidFill>
                  <a:miter lim="800000"/>
                  <a:headEnd/>
                  <a:tailEnd/>
                </a:ln>
              </p:spPr>
              <p:txBody>
                <a:bodyPr lIns="0" tIns="0" rIns="0" bIns="0" anchor="ctr"/>
                <a:lstStyle/>
                <a:p>
                  <a:pPr algn="ctr">
                    <a:lnSpc>
                      <a:spcPct val="100000"/>
                    </a:lnSpc>
                  </a:pPr>
                  <a14:m>
                    <m:oMathPara xmlns:m="http://schemas.openxmlformats.org/officeDocument/2006/math">
                      <m:oMathParaPr>
                        <m:jc m:val="centerGroup"/>
                      </m:oMathParaPr>
                      <m:oMath xmlns:m="http://schemas.openxmlformats.org/officeDocument/2006/math">
                        <m:r>
                          <a:rPr lang="en-US" sz="2800" i="1" dirty="0" smtClean="0">
                            <a:latin typeface="Cambria Math"/>
                          </a:rPr>
                          <m:t>𝑛</m:t>
                        </m:r>
                        <m:r>
                          <a:rPr lang="en-US" sz="2800" b="0" i="1" dirty="0" smtClean="0">
                            <a:latin typeface="Cambria Math" panose="02040503050406030204" pitchFamily="18" charset="0"/>
                          </a:rPr>
                          <m:t>−1</m:t>
                        </m:r>
                      </m:oMath>
                    </m:oMathPara>
                  </a14:m>
                  <a:endParaRPr lang="en-US" sz="2800" dirty="0"/>
                </a:p>
              </p:txBody>
            </p:sp>
          </mc:Choice>
          <mc:Fallback xmlns="">
            <p:sp>
              <p:nvSpPr>
                <p:cNvPr id="5" name="Text Box 41">
                  <a:extLst>
                    <a:ext uri="{FF2B5EF4-FFF2-40B4-BE49-F238E27FC236}">
                      <a16:creationId xmlns:a16="http://schemas.microsoft.com/office/drawing/2014/main" id="{526E2983-A463-A0EE-B0DB-A268A8B8412A}"/>
                    </a:ext>
                  </a:extLst>
                </p:cNvPr>
                <p:cNvSpPr txBox="1">
                  <a:spLocks noRot="1" noChangeAspect="1" noMove="1" noResize="1" noEditPoints="1" noAdjustHandles="1" noChangeArrowheads="1" noChangeShapeType="1" noTextEdit="1"/>
                </p:cNvSpPr>
                <p:nvPr/>
              </p:nvSpPr>
              <p:spPr bwMode="auto">
                <a:xfrm>
                  <a:off x="7673338" y="2639716"/>
                  <a:ext cx="1333500" cy="457200"/>
                </a:xfrm>
                <a:prstGeom prst="rect">
                  <a:avLst/>
                </a:prstGeom>
                <a:blipFill>
                  <a:blip r:embed="rId6"/>
                  <a:stretch>
                    <a:fillRect/>
                  </a:stretch>
                </a:blipFill>
                <a:ln w="9525">
                  <a:solidFill>
                    <a:srgbClr val="FF0000"/>
                  </a:solid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 Box 41">
                  <a:extLst>
                    <a:ext uri="{FF2B5EF4-FFF2-40B4-BE49-F238E27FC236}">
                      <a16:creationId xmlns:a16="http://schemas.microsoft.com/office/drawing/2014/main" id="{2DB49E5C-7AA5-2844-7FEA-F0D4A3178B4D}"/>
                    </a:ext>
                  </a:extLst>
                </p:cNvPr>
                <p:cNvSpPr txBox="1">
                  <a:spLocks noChangeArrowheads="1"/>
                </p:cNvSpPr>
                <p:nvPr/>
              </p:nvSpPr>
              <p:spPr bwMode="auto">
                <a:xfrm>
                  <a:off x="7673338" y="3453998"/>
                  <a:ext cx="1333500" cy="457200"/>
                </a:xfrm>
                <a:prstGeom prst="rect">
                  <a:avLst/>
                </a:prstGeom>
                <a:noFill/>
                <a:ln w="9525">
                  <a:solidFill>
                    <a:srgbClr val="FF0000"/>
                  </a:solidFill>
                  <a:miter lim="800000"/>
                  <a:headEnd/>
                  <a:tailEnd/>
                </a:ln>
              </p:spPr>
              <p:txBody>
                <a:bodyPr lIns="0" tIns="0" rIns="0" bIns="0" anchor="ctr"/>
                <a:lstStyle/>
                <a:p>
                  <a:pPr algn="ctr">
                    <a:lnSpc>
                      <a:spcPct val="100000"/>
                    </a:lnSpc>
                  </a:pPr>
                  <a14:m>
                    <m:oMathPara xmlns:m="http://schemas.openxmlformats.org/officeDocument/2006/math">
                      <m:oMathParaPr>
                        <m:jc m:val="centerGroup"/>
                      </m:oMathParaPr>
                      <m:oMath xmlns:m="http://schemas.openxmlformats.org/officeDocument/2006/math">
                        <m:r>
                          <a:rPr lang="en-US" sz="2800" i="1" dirty="0" smtClean="0">
                            <a:latin typeface="Cambria Math"/>
                          </a:rPr>
                          <m:t>𝑛</m:t>
                        </m:r>
                        <m:r>
                          <a:rPr lang="en-US" sz="2800" b="0" i="1" dirty="0" smtClean="0">
                            <a:latin typeface="Cambria Math" panose="02040503050406030204" pitchFamily="18" charset="0"/>
                          </a:rPr>
                          <m:t>−2</m:t>
                        </m:r>
                      </m:oMath>
                    </m:oMathPara>
                  </a14:m>
                  <a:endParaRPr lang="en-US" sz="2800" dirty="0"/>
                </a:p>
              </p:txBody>
            </p:sp>
          </mc:Choice>
          <mc:Fallback xmlns="">
            <p:sp>
              <p:nvSpPr>
                <p:cNvPr id="8" name="Text Box 41">
                  <a:extLst>
                    <a:ext uri="{FF2B5EF4-FFF2-40B4-BE49-F238E27FC236}">
                      <a16:creationId xmlns:a16="http://schemas.microsoft.com/office/drawing/2014/main" id="{2DB49E5C-7AA5-2844-7FEA-F0D4A3178B4D}"/>
                    </a:ext>
                  </a:extLst>
                </p:cNvPr>
                <p:cNvSpPr txBox="1">
                  <a:spLocks noRot="1" noChangeAspect="1" noMove="1" noResize="1" noEditPoints="1" noAdjustHandles="1" noChangeArrowheads="1" noChangeShapeType="1" noTextEdit="1"/>
                </p:cNvSpPr>
                <p:nvPr/>
              </p:nvSpPr>
              <p:spPr bwMode="auto">
                <a:xfrm>
                  <a:off x="7673338" y="3453998"/>
                  <a:ext cx="1333500" cy="457200"/>
                </a:xfrm>
                <a:prstGeom prst="rect">
                  <a:avLst/>
                </a:prstGeom>
                <a:blipFill>
                  <a:blip r:embed="rId7"/>
                  <a:stretch>
                    <a:fillRect/>
                  </a:stretch>
                </a:blipFill>
                <a:ln w="9525">
                  <a:solidFill>
                    <a:srgbClr val="FF0000"/>
                  </a:solid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 Box 41">
                  <a:extLst>
                    <a:ext uri="{FF2B5EF4-FFF2-40B4-BE49-F238E27FC236}">
                      <a16:creationId xmlns:a16="http://schemas.microsoft.com/office/drawing/2014/main" id="{17512E4D-96D0-AC62-9DE6-378647691C59}"/>
                    </a:ext>
                  </a:extLst>
                </p:cNvPr>
                <p:cNvSpPr txBox="1">
                  <a:spLocks noChangeArrowheads="1"/>
                </p:cNvSpPr>
                <p:nvPr/>
              </p:nvSpPr>
              <p:spPr bwMode="auto">
                <a:xfrm>
                  <a:off x="7673338" y="4268280"/>
                  <a:ext cx="1333500" cy="457200"/>
                </a:xfrm>
                <a:prstGeom prst="rect">
                  <a:avLst/>
                </a:prstGeom>
                <a:noFill/>
                <a:ln w="9525">
                  <a:solidFill>
                    <a:srgbClr val="FF0000"/>
                  </a:solidFill>
                  <a:miter lim="800000"/>
                  <a:headEnd/>
                  <a:tailEnd/>
                </a:ln>
              </p:spPr>
              <p:txBody>
                <a:bodyPr lIns="0" tIns="0" rIns="0" bIns="0" anchor="ctr"/>
                <a:lstStyle/>
                <a:p>
                  <a:pPr algn="ctr">
                    <a:lnSpc>
                      <a:spcPct val="100000"/>
                    </a:lnSpc>
                  </a:pPr>
                  <a14:m>
                    <m:oMathPara xmlns:m="http://schemas.openxmlformats.org/officeDocument/2006/math">
                      <m:oMathParaPr>
                        <m:jc m:val="centerGroup"/>
                      </m:oMathParaPr>
                      <m:oMath xmlns:m="http://schemas.openxmlformats.org/officeDocument/2006/math">
                        <m:r>
                          <a:rPr lang="en-US" sz="2800" i="1" dirty="0" smtClean="0">
                            <a:latin typeface="Cambria Math"/>
                          </a:rPr>
                          <m:t>𝑛</m:t>
                        </m:r>
                        <m:r>
                          <a:rPr lang="en-US" sz="2800" b="0" i="1" dirty="0" smtClean="0">
                            <a:latin typeface="Cambria Math" panose="02040503050406030204" pitchFamily="18" charset="0"/>
                          </a:rPr>
                          <m:t>−3</m:t>
                        </m:r>
                      </m:oMath>
                    </m:oMathPara>
                  </a14:m>
                  <a:endParaRPr lang="en-US" sz="2800" dirty="0"/>
                </a:p>
              </p:txBody>
            </p:sp>
          </mc:Choice>
          <mc:Fallback xmlns="">
            <p:sp>
              <p:nvSpPr>
                <p:cNvPr id="9" name="Text Box 41">
                  <a:extLst>
                    <a:ext uri="{FF2B5EF4-FFF2-40B4-BE49-F238E27FC236}">
                      <a16:creationId xmlns:a16="http://schemas.microsoft.com/office/drawing/2014/main" id="{17512E4D-96D0-AC62-9DE6-378647691C59}"/>
                    </a:ext>
                  </a:extLst>
                </p:cNvPr>
                <p:cNvSpPr txBox="1">
                  <a:spLocks noRot="1" noChangeAspect="1" noMove="1" noResize="1" noEditPoints="1" noAdjustHandles="1" noChangeArrowheads="1" noChangeShapeType="1" noTextEdit="1"/>
                </p:cNvSpPr>
                <p:nvPr/>
              </p:nvSpPr>
              <p:spPr bwMode="auto">
                <a:xfrm>
                  <a:off x="7673338" y="4268280"/>
                  <a:ext cx="1333500" cy="457200"/>
                </a:xfrm>
                <a:prstGeom prst="rect">
                  <a:avLst/>
                </a:prstGeom>
                <a:blipFill>
                  <a:blip r:embed="rId8"/>
                  <a:stretch>
                    <a:fillRect/>
                  </a:stretch>
                </a:blipFill>
                <a:ln w="9525">
                  <a:solidFill>
                    <a:srgbClr val="FF0000"/>
                  </a:solidFill>
                  <a:miter lim="800000"/>
                  <a:headEnd/>
                  <a:tailEnd/>
                </a:ln>
              </p:spPr>
              <p:txBody>
                <a:bodyPr/>
                <a:lstStyle/>
                <a:p>
                  <a:r>
                    <a:rPr lang="en-US">
                      <a:noFill/>
                    </a:rPr>
                    <a:t> </a:t>
                  </a:r>
                </a:p>
              </p:txBody>
            </p:sp>
          </mc:Fallback>
        </mc:AlternateContent>
        <p:cxnSp>
          <p:nvCxnSpPr>
            <p:cNvPr id="10" name="Straight Connector 9">
              <a:extLst>
                <a:ext uri="{FF2B5EF4-FFF2-40B4-BE49-F238E27FC236}">
                  <a16:creationId xmlns:a16="http://schemas.microsoft.com/office/drawing/2014/main" id="{7C6A9046-97A8-1FAD-BB03-9BB482BBAF1E}"/>
                </a:ext>
              </a:extLst>
            </p:cNvPr>
            <p:cNvCxnSpPr>
              <a:cxnSpLocks/>
              <a:stCxn id="4" idx="2"/>
              <a:endCxn id="5" idx="0"/>
            </p:cNvCxnSpPr>
            <p:nvPr/>
          </p:nvCxnSpPr>
          <p:spPr>
            <a:xfrm>
              <a:off x="8340088" y="2282825"/>
              <a:ext cx="0" cy="356891"/>
            </a:xfrm>
            <a:prstGeom prst="line">
              <a:avLst/>
            </a:prstGeom>
            <a:ln w="285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C1467D28-1318-9063-0540-C3E454C67874}"/>
                </a:ext>
              </a:extLst>
            </p:cNvPr>
            <p:cNvCxnSpPr>
              <a:cxnSpLocks/>
              <a:stCxn id="5" idx="2"/>
              <a:endCxn id="8" idx="0"/>
            </p:cNvCxnSpPr>
            <p:nvPr/>
          </p:nvCxnSpPr>
          <p:spPr>
            <a:xfrm>
              <a:off x="8340088" y="3096916"/>
              <a:ext cx="0" cy="357082"/>
            </a:xfrm>
            <a:prstGeom prst="line">
              <a:avLst/>
            </a:prstGeom>
            <a:ln w="285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5C2CACAE-D845-C8E4-F943-E9AE13D618B6}"/>
                </a:ext>
              </a:extLst>
            </p:cNvPr>
            <p:cNvCxnSpPr>
              <a:cxnSpLocks/>
              <a:stCxn id="8" idx="2"/>
              <a:endCxn id="9" idx="0"/>
            </p:cNvCxnSpPr>
            <p:nvPr/>
          </p:nvCxnSpPr>
          <p:spPr>
            <a:xfrm>
              <a:off x="8340088" y="3911198"/>
              <a:ext cx="0" cy="357082"/>
            </a:xfrm>
            <a:prstGeom prst="line">
              <a:avLst/>
            </a:prstGeom>
            <a:ln w="285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0" name="Text Box 41">
                  <a:extLst>
                    <a:ext uri="{FF2B5EF4-FFF2-40B4-BE49-F238E27FC236}">
                      <a16:creationId xmlns:a16="http://schemas.microsoft.com/office/drawing/2014/main" id="{BD5DB48A-B532-2E68-E804-2C1AEECBA684}"/>
                    </a:ext>
                  </a:extLst>
                </p:cNvPr>
                <p:cNvSpPr txBox="1">
                  <a:spLocks noChangeArrowheads="1"/>
                </p:cNvSpPr>
                <p:nvPr/>
              </p:nvSpPr>
              <p:spPr bwMode="auto">
                <a:xfrm>
                  <a:off x="7673338" y="5474451"/>
                  <a:ext cx="1333500" cy="457200"/>
                </a:xfrm>
                <a:prstGeom prst="rect">
                  <a:avLst/>
                </a:prstGeom>
                <a:noFill/>
                <a:ln w="9525">
                  <a:solidFill>
                    <a:srgbClr val="FF0000"/>
                  </a:solidFill>
                  <a:miter lim="800000"/>
                  <a:headEnd/>
                  <a:tailEnd/>
                </a:ln>
              </p:spPr>
              <p:txBody>
                <a:bodyPr lIns="0" tIns="0" rIns="0" bIns="0" anchor="ctr"/>
                <a:lstStyle/>
                <a:p>
                  <a:pPr algn="ctr">
                    <a:lnSpc>
                      <a:spcPct val="100000"/>
                    </a:lnSpc>
                  </a:pPr>
                  <a14:m>
                    <m:oMathPara xmlns:m="http://schemas.openxmlformats.org/officeDocument/2006/math">
                      <m:oMathParaPr>
                        <m:jc m:val="centerGroup"/>
                      </m:oMathParaPr>
                      <m:oMath xmlns:m="http://schemas.openxmlformats.org/officeDocument/2006/math">
                        <m:r>
                          <a:rPr lang="en-US" sz="2800" b="0" i="1" smtClean="0">
                            <a:latin typeface="Cambria Math" panose="02040503050406030204" pitchFamily="18" charset="0"/>
                          </a:rPr>
                          <m:t>1</m:t>
                        </m:r>
                      </m:oMath>
                    </m:oMathPara>
                  </a14:m>
                  <a:endParaRPr lang="en-US" sz="2800" dirty="0"/>
                </a:p>
              </p:txBody>
            </p:sp>
          </mc:Choice>
          <mc:Fallback xmlns="">
            <p:sp>
              <p:nvSpPr>
                <p:cNvPr id="20" name="Text Box 41">
                  <a:extLst>
                    <a:ext uri="{FF2B5EF4-FFF2-40B4-BE49-F238E27FC236}">
                      <a16:creationId xmlns:a16="http://schemas.microsoft.com/office/drawing/2014/main" id="{BD5DB48A-B532-2E68-E804-2C1AEECBA684}"/>
                    </a:ext>
                  </a:extLst>
                </p:cNvPr>
                <p:cNvSpPr txBox="1">
                  <a:spLocks noRot="1" noChangeAspect="1" noMove="1" noResize="1" noEditPoints="1" noAdjustHandles="1" noChangeArrowheads="1" noChangeShapeType="1" noTextEdit="1"/>
                </p:cNvSpPr>
                <p:nvPr/>
              </p:nvSpPr>
              <p:spPr bwMode="auto">
                <a:xfrm>
                  <a:off x="7673338" y="5474451"/>
                  <a:ext cx="1333500" cy="457200"/>
                </a:xfrm>
                <a:prstGeom prst="rect">
                  <a:avLst/>
                </a:prstGeom>
                <a:blipFill>
                  <a:blip r:embed="rId9"/>
                  <a:stretch>
                    <a:fillRect/>
                  </a:stretch>
                </a:blipFill>
                <a:ln w="9525">
                  <a:solidFill>
                    <a:srgbClr val="FF0000"/>
                  </a:solidFill>
                  <a:miter lim="800000"/>
                  <a:headEnd/>
                  <a:tailEnd/>
                </a:ln>
              </p:spPr>
              <p:txBody>
                <a:bodyPr/>
                <a:lstStyle/>
                <a:p>
                  <a:r>
                    <a:rPr lang="en-US">
                      <a:noFill/>
                    </a:rPr>
                    <a:t> </a:t>
                  </a:r>
                </a:p>
              </p:txBody>
            </p:sp>
          </mc:Fallback>
        </mc:AlternateContent>
        <p:cxnSp>
          <p:nvCxnSpPr>
            <p:cNvPr id="21" name="Straight Connector 20">
              <a:extLst>
                <a:ext uri="{FF2B5EF4-FFF2-40B4-BE49-F238E27FC236}">
                  <a16:creationId xmlns:a16="http://schemas.microsoft.com/office/drawing/2014/main" id="{2559CB69-DCE6-7974-5537-E6969488B3D5}"/>
                </a:ext>
              </a:extLst>
            </p:cNvPr>
            <p:cNvCxnSpPr>
              <a:cxnSpLocks/>
              <a:stCxn id="9" idx="2"/>
            </p:cNvCxnSpPr>
            <p:nvPr/>
          </p:nvCxnSpPr>
          <p:spPr>
            <a:xfrm>
              <a:off x="8340088" y="4725480"/>
              <a:ext cx="0" cy="255823"/>
            </a:xfrm>
            <a:prstGeom prst="line">
              <a:avLst/>
            </a:prstGeom>
            <a:ln w="285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26" name="Rectangle 25">
              <a:extLst>
                <a:ext uri="{FF2B5EF4-FFF2-40B4-BE49-F238E27FC236}">
                  <a16:creationId xmlns:a16="http://schemas.microsoft.com/office/drawing/2014/main" id="{445BA787-0977-811B-55E2-A5A1337C969B}"/>
                </a:ext>
              </a:extLst>
            </p:cNvPr>
            <p:cNvSpPr/>
            <p:nvPr/>
          </p:nvSpPr>
          <p:spPr>
            <a:xfrm>
              <a:off x="8052990" y="4660169"/>
              <a:ext cx="574196" cy="769441"/>
            </a:xfrm>
            <a:prstGeom prst="rect">
              <a:avLst/>
            </a:prstGeom>
          </p:spPr>
          <p:txBody>
            <a:bodyPr wrap="none">
              <a:spAutoFit/>
            </a:bodyPr>
            <a:lstStyle/>
            <a:p>
              <a:r>
                <a:rPr lang="en-US" sz="4400" dirty="0"/>
                <a:t>…</a:t>
              </a:r>
            </a:p>
          </p:txBody>
        </p:sp>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C58F77F7-7D60-EB65-A215-0D854398CFCA}"/>
                    </a:ext>
                  </a:extLst>
                </p:cNvPr>
                <p:cNvSpPr txBox="1"/>
                <p:nvPr/>
              </p:nvSpPr>
              <p:spPr>
                <a:xfrm>
                  <a:off x="9002408" y="1678247"/>
                  <a:ext cx="365805"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0070C0"/>
                            </a:solidFill>
                            <a:latin typeface="Cambria Math" panose="02040503050406030204" pitchFamily="18" charset="0"/>
                          </a:rPr>
                          <m:t>1</m:t>
                        </m:r>
                      </m:oMath>
                    </m:oMathPara>
                  </a14:m>
                  <a:endParaRPr lang="en-US" dirty="0">
                    <a:solidFill>
                      <a:srgbClr val="0070C0"/>
                    </a:solidFill>
                  </a:endParaRPr>
                </a:p>
              </p:txBody>
            </p:sp>
          </mc:Choice>
          <mc:Fallback xmlns="">
            <p:sp>
              <p:nvSpPr>
                <p:cNvPr id="27" name="TextBox 26">
                  <a:extLst>
                    <a:ext uri="{FF2B5EF4-FFF2-40B4-BE49-F238E27FC236}">
                      <a16:creationId xmlns:a16="http://schemas.microsoft.com/office/drawing/2014/main" id="{C58F77F7-7D60-EB65-A215-0D854398CFCA}"/>
                    </a:ext>
                  </a:extLst>
                </p:cNvPr>
                <p:cNvSpPr txBox="1">
                  <a:spLocks noRot="1" noChangeAspect="1" noMove="1" noResize="1" noEditPoints="1" noAdjustHandles="1" noChangeArrowheads="1" noChangeShapeType="1" noTextEdit="1"/>
                </p:cNvSpPr>
                <p:nvPr/>
              </p:nvSpPr>
              <p:spPr>
                <a:xfrm>
                  <a:off x="9002408" y="1678247"/>
                  <a:ext cx="365805" cy="369332"/>
                </a:xfrm>
                <a:prstGeom prst="rect">
                  <a:avLst/>
                </a:prstGeom>
                <a:blipFill>
                  <a:blip r:embed="rId1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722D0772-8582-C391-0488-93C9175AC40C}"/>
                    </a:ext>
                  </a:extLst>
                </p:cNvPr>
                <p:cNvSpPr txBox="1"/>
                <p:nvPr/>
              </p:nvSpPr>
              <p:spPr>
                <a:xfrm>
                  <a:off x="9002407" y="2525515"/>
                  <a:ext cx="365805"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0070C0"/>
                            </a:solidFill>
                            <a:latin typeface="Cambria Math" panose="02040503050406030204" pitchFamily="18" charset="0"/>
                          </a:rPr>
                          <m:t>1</m:t>
                        </m:r>
                      </m:oMath>
                    </m:oMathPara>
                  </a14:m>
                  <a:endParaRPr lang="en-US" dirty="0">
                    <a:solidFill>
                      <a:srgbClr val="0070C0"/>
                    </a:solidFill>
                  </a:endParaRPr>
                </a:p>
              </p:txBody>
            </p:sp>
          </mc:Choice>
          <mc:Fallback xmlns="">
            <p:sp>
              <p:nvSpPr>
                <p:cNvPr id="28" name="TextBox 27">
                  <a:extLst>
                    <a:ext uri="{FF2B5EF4-FFF2-40B4-BE49-F238E27FC236}">
                      <a16:creationId xmlns:a16="http://schemas.microsoft.com/office/drawing/2014/main" id="{722D0772-8582-C391-0488-93C9175AC40C}"/>
                    </a:ext>
                  </a:extLst>
                </p:cNvPr>
                <p:cNvSpPr txBox="1">
                  <a:spLocks noRot="1" noChangeAspect="1" noMove="1" noResize="1" noEditPoints="1" noAdjustHandles="1" noChangeArrowheads="1" noChangeShapeType="1" noTextEdit="1"/>
                </p:cNvSpPr>
                <p:nvPr/>
              </p:nvSpPr>
              <p:spPr>
                <a:xfrm>
                  <a:off x="9002407" y="2525515"/>
                  <a:ext cx="365805" cy="369332"/>
                </a:xfrm>
                <a:prstGeom prst="rect">
                  <a:avLst/>
                </a:prstGeom>
                <a:blipFill>
                  <a:blip r:embed="rId1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5218D935-1EA5-3D30-6436-E62E0AF4623E}"/>
                    </a:ext>
                  </a:extLst>
                </p:cNvPr>
                <p:cNvSpPr txBox="1"/>
                <p:nvPr/>
              </p:nvSpPr>
              <p:spPr>
                <a:xfrm>
                  <a:off x="9002407" y="3348473"/>
                  <a:ext cx="365805"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0070C0"/>
                            </a:solidFill>
                            <a:latin typeface="Cambria Math" panose="02040503050406030204" pitchFamily="18" charset="0"/>
                          </a:rPr>
                          <m:t>1</m:t>
                        </m:r>
                      </m:oMath>
                    </m:oMathPara>
                  </a14:m>
                  <a:endParaRPr lang="en-US" dirty="0">
                    <a:solidFill>
                      <a:srgbClr val="0070C0"/>
                    </a:solidFill>
                  </a:endParaRPr>
                </a:p>
              </p:txBody>
            </p:sp>
          </mc:Choice>
          <mc:Fallback xmlns="">
            <p:sp>
              <p:nvSpPr>
                <p:cNvPr id="29" name="TextBox 28">
                  <a:extLst>
                    <a:ext uri="{FF2B5EF4-FFF2-40B4-BE49-F238E27FC236}">
                      <a16:creationId xmlns:a16="http://schemas.microsoft.com/office/drawing/2014/main" id="{5218D935-1EA5-3D30-6436-E62E0AF4623E}"/>
                    </a:ext>
                  </a:extLst>
                </p:cNvPr>
                <p:cNvSpPr txBox="1">
                  <a:spLocks noRot="1" noChangeAspect="1" noMove="1" noResize="1" noEditPoints="1" noAdjustHandles="1" noChangeArrowheads="1" noChangeShapeType="1" noTextEdit="1"/>
                </p:cNvSpPr>
                <p:nvPr/>
              </p:nvSpPr>
              <p:spPr>
                <a:xfrm>
                  <a:off x="9002407" y="3348473"/>
                  <a:ext cx="365805" cy="369332"/>
                </a:xfrm>
                <a:prstGeom prst="rect">
                  <a:avLst/>
                </a:prstGeom>
                <a:blipFill>
                  <a:blip r:embed="rId1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FA48A35A-F221-0772-DE4C-D3264E78EC79}"/>
                    </a:ext>
                  </a:extLst>
                </p:cNvPr>
                <p:cNvSpPr txBox="1"/>
                <p:nvPr/>
              </p:nvSpPr>
              <p:spPr>
                <a:xfrm>
                  <a:off x="9002407" y="4171431"/>
                  <a:ext cx="365805"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0070C0"/>
                            </a:solidFill>
                            <a:latin typeface="Cambria Math" panose="02040503050406030204" pitchFamily="18" charset="0"/>
                          </a:rPr>
                          <m:t>1</m:t>
                        </m:r>
                      </m:oMath>
                    </m:oMathPara>
                  </a14:m>
                  <a:endParaRPr lang="en-US" dirty="0">
                    <a:solidFill>
                      <a:srgbClr val="0070C0"/>
                    </a:solidFill>
                  </a:endParaRPr>
                </a:p>
              </p:txBody>
            </p:sp>
          </mc:Choice>
          <mc:Fallback xmlns="">
            <p:sp>
              <p:nvSpPr>
                <p:cNvPr id="30" name="TextBox 29">
                  <a:extLst>
                    <a:ext uri="{FF2B5EF4-FFF2-40B4-BE49-F238E27FC236}">
                      <a16:creationId xmlns:a16="http://schemas.microsoft.com/office/drawing/2014/main" id="{FA48A35A-F221-0772-DE4C-D3264E78EC79}"/>
                    </a:ext>
                  </a:extLst>
                </p:cNvPr>
                <p:cNvSpPr txBox="1">
                  <a:spLocks noRot="1" noChangeAspect="1" noMove="1" noResize="1" noEditPoints="1" noAdjustHandles="1" noChangeArrowheads="1" noChangeShapeType="1" noTextEdit="1"/>
                </p:cNvSpPr>
                <p:nvPr/>
              </p:nvSpPr>
              <p:spPr>
                <a:xfrm>
                  <a:off x="9002407" y="4171431"/>
                  <a:ext cx="365805" cy="369332"/>
                </a:xfrm>
                <a:prstGeom prst="rect">
                  <a:avLst/>
                </a:prstGeom>
                <a:blipFill>
                  <a:blip r:embed="rId1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9CF95495-3C2E-4DF2-EEBF-4AC317B24405}"/>
                    </a:ext>
                  </a:extLst>
                </p:cNvPr>
                <p:cNvSpPr txBox="1"/>
                <p:nvPr/>
              </p:nvSpPr>
              <p:spPr>
                <a:xfrm>
                  <a:off x="8988938" y="5344243"/>
                  <a:ext cx="365805"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0070C0"/>
                            </a:solidFill>
                            <a:latin typeface="Cambria Math" panose="02040503050406030204" pitchFamily="18" charset="0"/>
                          </a:rPr>
                          <m:t>1</m:t>
                        </m:r>
                      </m:oMath>
                    </m:oMathPara>
                  </a14:m>
                  <a:endParaRPr lang="en-US" dirty="0">
                    <a:solidFill>
                      <a:srgbClr val="0070C0"/>
                    </a:solidFill>
                  </a:endParaRPr>
                </a:p>
              </p:txBody>
            </p:sp>
          </mc:Choice>
          <mc:Fallback xmlns="">
            <p:sp>
              <p:nvSpPr>
                <p:cNvPr id="31" name="TextBox 30">
                  <a:extLst>
                    <a:ext uri="{FF2B5EF4-FFF2-40B4-BE49-F238E27FC236}">
                      <a16:creationId xmlns:a16="http://schemas.microsoft.com/office/drawing/2014/main" id="{9CF95495-3C2E-4DF2-EEBF-4AC317B24405}"/>
                    </a:ext>
                  </a:extLst>
                </p:cNvPr>
                <p:cNvSpPr txBox="1">
                  <a:spLocks noRot="1" noChangeAspect="1" noMove="1" noResize="1" noEditPoints="1" noAdjustHandles="1" noChangeArrowheads="1" noChangeShapeType="1" noTextEdit="1"/>
                </p:cNvSpPr>
                <p:nvPr/>
              </p:nvSpPr>
              <p:spPr>
                <a:xfrm>
                  <a:off x="8988938" y="5344243"/>
                  <a:ext cx="365805" cy="369332"/>
                </a:xfrm>
                <a:prstGeom prst="rect">
                  <a:avLst/>
                </a:prstGeom>
                <a:blipFill>
                  <a:blip r:embed="rId12"/>
                  <a:stretch>
                    <a:fillRect/>
                  </a:stretch>
                </a:blipFill>
              </p:spPr>
              <p:txBody>
                <a:bodyPr/>
                <a:lstStyle/>
                <a:p>
                  <a:r>
                    <a:rPr lang="en-US">
                      <a:noFill/>
                    </a:rPr>
                    <a:t> </a:t>
                  </a:r>
                </a:p>
              </p:txBody>
            </p:sp>
          </mc:Fallback>
        </mc:AlternateContent>
        <mc:AlternateContent xmlns:mc="http://schemas.openxmlformats.org/markup-compatibility/2006" xmlns:p14="http://schemas.microsoft.com/office/powerpoint/2010/main">
          <mc:Choice Requires="p14">
            <p:contentPart p14:bwMode="auto" r:id="rId13">
              <p14:nvContentPartPr>
                <p14:cNvPr id="11" name="Ink 10">
                  <a:extLst>
                    <a:ext uri="{FF2B5EF4-FFF2-40B4-BE49-F238E27FC236}">
                      <a16:creationId xmlns:a16="http://schemas.microsoft.com/office/drawing/2014/main" id="{D7D8E0AF-3481-5748-34FB-8D624C2E516D}"/>
                    </a:ext>
                  </a:extLst>
                </p14:cNvPr>
                <p14:cNvContentPartPr/>
                <p14:nvPr/>
              </p14:nvContentPartPr>
              <p14:xfrm>
                <a:off x="9410760" y="4483080"/>
                <a:ext cx="360" cy="360"/>
              </p14:xfrm>
            </p:contentPart>
          </mc:Choice>
          <mc:Fallback xmlns="">
            <p:pic>
              <p:nvPicPr>
                <p:cNvPr id="11" name="Ink 10">
                  <a:extLst>
                    <a:ext uri="{FF2B5EF4-FFF2-40B4-BE49-F238E27FC236}">
                      <a16:creationId xmlns:a16="http://schemas.microsoft.com/office/drawing/2014/main" id="{D7D8E0AF-3481-5748-34FB-8D624C2E516D}"/>
                    </a:ext>
                  </a:extLst>
                </p:cNvPr>
                <p:cNvPicPr/>
                <p:nvPr/>
              </p:nvPicPr>
              <p:blipFill>
                <a:blip r:embed="rId14"/>
                <a:stretch>
                  <a:fillRect/>
                </a:stretch>
              </p:blipFill>
              <p:spPr>
                <a:xfrm>
                  <a:off x="9401400" y="4473720"/>
                  <a:ext cx="19080" cy="19080"/>
                </a:xfrm>
                <a:prstGeom prst="rect">
                  <a:avLst/>
                </a:prstGeom>
              </p:spPr>
            </p:pic>
          </mc:Fallback>
        </mc:AlternateContent>
      </p:grpSp>
      <p:sp>
        <p:nvSpPr>
          <p:cNvPr id="14" name="Slide Number Placeholder 13">
            <a:extLst>
              <a:ext uri="{FF2B5EF4-FFF2-40B4-BE49-F238E27FC236}">
                <a16:creationId xmlns:a16="http://schemas.microsoft.com/office/drawing/2014/main" id="{E488C3B0-0371-7F37-621A-14FA105A6752}"/>
              </a:ext>
            </a:extLst>
          </p:cNvPr>
          <p:cNvSpPr>
            <a:spLocks noGrp="1"/>
          </p:cNvSpPr>
          <p:nvPr>
            <p:ph type="sldNum" sz="quarter" idx="12"/>
          </p:nvPr>
        </p:nvSpPr>
        <p:spPr/>
        <p:txBody>
          <a:bodyPr/>
          <a:lstStyle/>
          <a:p>
            <a:fld id="{A94D5A7D-FFFE-410B-BEE5-702232F4B148}" type="slidenum">
              <a:rPr lang="en-US" smtClean="0"/>
              <a:t>10</a:t>
            </a:fld>
            <a:endParaRPr lang="en-US"/>
          </a:p>
        </p:txBody>
      </p:sp>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E1C61F7B-DED9-2EE1-AE10-C7D284635CC9}"/>
                  </a:ext>
                </a:extLst>
              </p:cNvPr>
              <p:cNvSpPr txBox="1"/>
              <p:nvPr/>
            </p:nvSpPr>
            <p:spPr>
              <a:xfrm>
                <a:off x="538005" y="5629189"/>
                <a:ext cx="4327274" cy="932628"/>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000" i="1" smtClean="0">
                          <a:latin typeface="Cambria Math"/>
                        </a:rPr>
                        <m:t>𝑇</m:t>
                      </m:r>
                      <m:d>
                        <m:dPr>
                          <m:ctrlPr>
                            <a:rPr lang="en-US" sz="2000" i="1">
                              <a:latin typeface="Cambria Math" panose="02040503050406030204" pitchFamily="18" charset="0"/>
                            </a:rPr>
                          </m:ctrlPr>
                        </m:dPr>
                        <m:e>
                          <m:r>
                            <a:rPr lang="en-US" sz="2000" i="1">
                              <a:latin typeface="Cambria Math"/>
                            </a:rPr>
                            <m:t>𝑛</m:t>
                          </m:r>
                        </m:e>
                      </m:d>
                      <m:r>
                        <a:rPr lang="en-US" sz="2000" i="1">
                          <a:latin typeface="Cambria Math"/>
                        </a:rPr>
                        <m:t>=</m:t>
                      </m:r>
                      <m:nary>
                        <m:naryPr>
                          <m:chr m:val="∑"/>
                          <m:ctrlPr>
                            <a:rPr lang="en-US" sz="2000" i="1">
                              <a:latin typeface="Cambria Math" panose="02040503050406030204" pitchFamily="18" charset="0"/>
                            </a:rPr>
                          </m:ctrlPr>
                        </m:naryPr>
                        <m:sub>
                          <m:r>
                            <m:rPr>
                              <m:brk m:alnAt="23"/>
                            </m:rPr>
                            <a:rPr lang="en-US" sz="2000" i="1">
                              <a:latin typeface="Cambria Math"/>
                            </a:rPr>
                            <m:t>𝑖</m:t>
                          </m:r>
                          <m:r>
                            <a:rPr lang="en-US" sz="2000" i="1">
                              <a:latin typeface="Cambria Math"/>
                            </a:rPr>
                            <m:t>=</m:t>
                          </m:r>
                          <m:r>
                            <a:rPr lang="en-US" sz="2000" b="0" i="1" smtClean="0">
                              <a:latin typeface="Cambria Math" panose="02040503050406030204" pitchFamily="18" charset="0"/>
                            </a:rPr>
                            <m:t>1</m:t>
                          </m:r>
                        </m:sub>
                        <m:sup>
                          <m:r>
                            <a:rPr lang="en-US" sz="2000" i="1">
                              <a:latin typeface="Cambria Math"/>
                            </a:rPr>
                            <m:t>𝑛</m:t>
                          </m:r>
                        </m:sup>
                        <m:e>
                          <m:r>
                            <a:rPr lang="en-US" sz="2000" b="0" i="1" smtClean="0">
                              <a:latin typeface="Cambria Math" panose="02040503050406030204" pitchFamily="18" charset="0"/>
                            </a:rPr>
                            <m:t>1</m:t>
                          </m:r>
                        </m:e>
                      </m:nary>
                      <m:r>
                        <a:rPr lang="en-US" sz="2000" i="1">
                          <a:latin typeface="Cambria Math"/>
                        </a:rPr>
                        <m:t>=</m:t>
                      </m:r>
                      <m:r>
                        <a:rPr lang="en-US" sz="2000" b="0" i="1" smtClean="0">
                          <a:latin typeface="Cambria Math" panose="02040503050406030204" pitchFamily="18" charset="0"/>
                        </a:rPr>
                        <m:t>𝑛</m:t>
                      </m:r>
                    </m:oMath>
                  </m:oMathPara>
                </a14:m>
                <a:endParaRPr lang="en-US" sz="2000" dirty="0"/>
              </a:p>
            </p:txBody>
          </p:sp>
        </mc:Choice>
        <mc:Fallback xmlns="">
          <p:sp>
            <p:nvSpPr>
              <p:cNvPr id="15" name="TextBox 14">
                <a:extLst>
                  <a:ext uri="{FF2B5EF4-FFF2-40B4-BE49-F238E27FC236}">
                    <a16:creationId xmlns:a16="http://schemas.microsoft.com/office/drawing/2014/main" id="{E1C61F7B-DED9-2EE1-AE10-C7D284635CC9}"/>
                  </a:ext>
                </a:extLst>
              </p:cNvPr>
              <p:cNvSpPr txBox="1">
                <a:spLocks noRot="1" noChangeAspect="1" noMove="1" noResize="1" noEditPoints="1" noAdjustHandles="1" noChangeArrowheads="1" noChangeShapeType="1" noTextEdit="1"/>
              </p:cNvSpPr>
              <p:nvPr/>
            </p:nvSpPr>
            <p:spPr>
              <a:xfrm>
                <a:off x="538005" y="5629189"/>
                <a:ext cx="4327274" cy="932628"/>
              </a:xfrm>
              <a:prstGeom prst="rect">
                <a:avLst/>
              </a:prstGeom>
              <a:blipFill>
                <a:blip r:embed="rId1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BFCC3BAE-ADA9-8D20-24DE-D9CC8932134D}"/>
                  </a:ext>
                </a:extLst>
              </p:cNvPr>
              <p:cNvSpPr txBox="1"/>
              <p:nvPr/>
            </p:nvSpPr>
            <p:spPr>
              <a:xfrm>
                <a:off x="4085390" y="5927509"/>
                <a:ext cx="3050450"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000" i="1" smtClean="0">
                          <a:latin typeface="Cambria Math"/>
                        </a:rPr>
                        <m:t>𝑇</m:t>
                      </m:r>
                      <m:d>
                        <m:dPr>
                          <m:ctrlPr>
                            <a:rPr lang="en-US" sz="2000" i="1">
                              <a:latin typeface="Cambria Math" panose="02040503050406030204" pitchFamily="18" charset="0"/>
                            </a:rPr>
                          </m:ctrlPr>
                        </m:dPr>
                        <m:e>
                          <m:r>
                            <a:rPr lang="en-US" sz="2000" i="1">
                              <a:latin typeface="Cambria Math"/>
                            </a:rPr>
                            <m:t>𝑛</m:t>
                          </m:r>
                        </m:e>
                      </m:d>
                      <m:r>
                        <a:rPr lang="en-US" sz="2000" i="1" smtClean="0">
                          <a:latin typeface="Cambria Math" panose="02040503050406030204" pitchFamily="18" charset="0"/>
                        </a:rPr>
                        <m:t>∈</m:t>
                      </m:r>
                      <m:r>
                        <m:rPr>
                          <m:sty m:val="p"/>
                        </m:rPr>
                        <a:rPr lang="en-US" sz="2000" b="0" i="0" smtClean="0">
                          <a:latin typeface="Cambria Math" panose="02040503050406030204" pitchFamily="18" charset="0"/>
                        </a:rPr>
                        <m:t>Θ</m:t>
                      </m:r>
                      <m:d>
                        <m:dPr>
                          <m:ctrlPr>
                            <a:rPr lang="en-US" sz="2000" b="0" i="1" smtClean="0">
                              <a:latin typeface="Cambria Math" panose="02040503050406030204" pitchFamily="18" charset="0"/>
                            </a:rPr>
                          </m:ctrlPr>
                        </m:dPr>
                        <m:e>
                          <m:r>
                            <a:rPr lang="en-US" sz="2000" b="0" i="1" smtClean="0">
                              <a:latin typeface="Cambria Math" panose="02040503050406030204" pitchFamily="18" charset="0"/>
                            </a:rPr>
                            <m:t>𝑛</m:t>
                          </m:r>
                        </m:e>
                      </m:d>
                    </m:oMath>
                  </m:oMathPara>
                </a14:m>
                <a:endParaRPr lang="en-US" sz="2000" dirty="0"/>
              </a:p>
            </p:txBody>
          </p:sp>
        </mc:Choice>
        <mc:Fallback xmlns="">
          <p:sp>
            <p:nvSpPr>
              <p:cNvPr id="16" name="TextBox 15">
                <a:extLst>
                  <a:ext uri="{FF2B5EF4-FFF2-40B4-BE49-F238E27FC236}">
                    <a16:creationId xmlns:a16="http://schemas.microsoft.com/office/drawing/2014/main" id="{BFCC3BAE-ADA9-8D20-24DE-D9CC8932134D}"/>
                  </a:ext>
                </a:extLst>
              </p:cNvPr>
              <p:cNvSpPr txBox="1">
                <a:spLocks noRot="1" noChangeAspect="1" noMove="1" noResize="1" noEditPoints="1" noAdjustHandles="1" noChangeArrowheads="1" noChangeShapeType="1" noTextEdit="1"/>
              </p:cNvSpPr>
              <p:nvPr/>
            </p:nvSpPr>
            <p:spPr>
              <a:xfrm>
                <a:off x="4085390" y="5927509"/>
                <a:ext cx="3050450" cy="400110"/>
              </a:xfrm>
              <a:prstGeom prst="rect">
                <a:avLst/>
              </a:prstGeom>
              <a:blipFill>
                <a:blip r:embed="rId16"/>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3771844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500"/>
                                        <p:tgtEl>
                                          <p:spTgt spid="3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2"/>
                                        </p:tgtEl>
                                        <p:attrNameLst>
                                          <p:attrName>style.visibility</p:attrName>
                                        </p:attrNameLst>
                                      </p:cBhvr>
                                      <p:to>
                                        <p:strVal val="visible"/>
                                      </p:to>
                                    </p:set>
                                    <p:animEffect transition="in" filter="fade">
                                      <p:cBhvr>
                                        <p:cTn id="10" dur="500"/>
                                        <p:tgtEl>
                                          <p:spTgt spid="3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fade">
                                      <p:cBhvr>
                                        <p:cTn id="20" dur="500"/>
                                        <p:tgtEl>
                                          <p:spTgt spid="15"/>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fade">
                                      <p:cBhvr>
                                        <p:cTn id="2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3" grpId="0"/>
      <p:bldP spid="6" grpId="0"/>
      <p:bldP spid="15" grpId="0"/>
      <p:bldP spid="1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BAE782-C07E-8C9D-F03B-E1555654D0F6}"/>
              </a:ext>
            </a:extLst>
          </p:cNvPr>
          <p:cNvSpPr>
            <a:spLocks noGrp="1"/>
          </p:cNvSpPr>
          <p:nvPr>
            <p:ph type="title"/>
          </p:nvPr>
        </p:nvSpPr>
        <p:spPr/>
        <p:txBody>
          <a:bodyPr/>
          <a:lstStyle/>
          <a:p>
            <a:r>
              <a:rPr lang="en-US" dirty="0"/>
              <a:t>Recursive List Summation Code</a:t>
            </a:r>
          </a:p>
        </p:txBody>
      </p:sp>
      <p:sp>
        <p:nvSpPr>
          <p:cNvPr id="3" name="Content Placeholder 2">
            <a:extLst>
              <a:ext uri="{FF2B5EF4-FFF2-40B4-BE49-F238E27FC236}">
                <a16:creationId xmlns:a16="http://schemas.microsoft.com/office/drawing/2014/main" id="{324CB12C-1484-4384-0A8A-F40C8F089090}"/>
              </a:ext>
            </a:extLst>
          </p:cNvPr>
          <p:cNvSpPr>
            <a:spLocks noGrp="1"/>
          </p:cNvSpPr>
          <p:nvPr>
            <p:ph idx="1"/>
          </p:nvPr>
        </p:nvSpPr>
        <p:spPr/>
        <p:txBody>
          <a:bodyPr>
            <a:normAutofit/>
          </a:bodyPr>
          <a:lstStyle/>
          <a:p>
            <a:pPr marL="0" indent="0">
              <a:buNone/>
            </a:pPr>
            <a:r>
              <a:rPr lang="en-US" sz="1800" b="0" dirty="0">
                <a:solidFill>
                  <a:srgbClr val="0000FF"/>
                </a:solidFill>
                <a:effectLst/>
                <a:latin typeface="Consolas" panose="020B0609020204030204" pitchFamily="49" charset="0"/>
              </a:rPr>
              <a:t>public</a:t>
            </a:r>
            <a:r>
              <a:rPr lang="en-US" sz="1800" b="0" dirty="0">
                <a:solidFill>
                  <a:srgbClr val="000000"/>
                </a:solidFill>
                <a:effectLst/>
                <a:latin typeface="Consolas" panose="020B0609020204030204" pitchFamily="49" charset="0"/>
              </a:rPr>
              <a:t> </a:t>
            </a:r>
            <a:r>
              <a:rPr lang="en-US" sz="1800" b="0" dirty="0">
                <a:solidFill>
                  <a:srgbClr val="0000FF"/>
                </a:solidFill>
                <a:effectLst/>
                <a:latin typeface="Consolas" panose="020B0609020204030204" pitchFamily="49" charset="0"/>
              </a:rPr>
              <a:t>int</a:t>
            </a:r>
            <a:r>
              <a:rPr lang="en-US" sz="1800" b="0" dirty="0">
                <a:solidFill>
                  <a:srgbClr val="000000"/>
                </a:solidFill>
                <a:effectLst/>
                <a:latin typeface="Consolas" panose="020B0609020204030204" pitchFamily="49" charset="0"/>
              </a:rPr>
              <a:t> sum(</a:t>
            </a:r>
            <a:r>
              <a:rPr lang="en-US" sz="1800" b="0" dirty="0">
                <a:solidFill>
                  <a:srgbClr val="0000FF"/>
                </a:solidFill>
                <a:effectLst/>
                <a:latin typeface="Consolas" panose="020B0609020204030204" pitchFamily="49" charset="0"/>
              </a:rPr>
              <a:t>int</a:t>
            </a:r>
            <a:r>
              <a:rPr lang="en-US" sz="1800" b="0" dirty="0">
                <a:solidFill>
                  <a:srgbClr val="000000"/>
                </a:solidFill>
                <a:effectLst/>
                <a:latin typeface="Consolas" panose="020B0609020204030204" pitchFamily="49" charset="0"/>
              </a:rPr>
              <a:t>[] list){</a:t>
            </a:r>
          </a:p>
          <a:p>
            <a:pPr marL="0" indent="0">
              <a:buNone/>
            </a:pPr>
            <a:r>
              <a:rPr lang="en-US" sz="1800" b="0" dirty="0">
                <a:solidFill>
                  <a:srgbClr val="000000"/>
                </a:solidFill>
                <a:effectLst/>
                <a:latin typeface="Consolas" panose="020B0609020204030204" pitchFamily="49" charset="0"/>
              </a:rPr>
              <a:t>    </a:t>
            </a:r>
            <a:r>
              <a:rPr lang="en-US" sz="1800" b="0" dirty="0">
                <a:solidFill>
                  <a:srgbClr val="0000FF"/>
                </a:solidFill>
                <a:effectLst/>
                <a:latin typeface="Consolas" panose="020B0609020204030204" pitchFamily="49" charset="0"/>
              </a:rPr>
              <a:t>return</a:t>
            </a:r>
            <a:r>
              <a:rPr lang="en-US" sz="1800" b="0" dirty="0">
                <a:solidFill>
                  <a:srgbClr val="000000"/>
                </a:solidFill>
                <a:effectLst/>
                <a:latin typeface="Consolas" panose="020B0609020204030204" pitchFamily="49" charset="0"/>
              </a:rPr>
              <a:t> </a:t>
            </a:r>
            <a:r>
              <a:rPr lang="en-US" sz="1800" b="0" dirty="0" err="1">
                <a:solidFill>
                  <a:srgbClr val="000000"/>
                </a:solidFill>
                <a:effectLst/>
                <a:latin typeface="Consolas" panose="020B0609020204030204" pitchFamily="49" charset="0"/>
              </a:rPr>
              <a:t>sum_helper</a:t>
            </a:r>
            <a:r>
              <a:rPr lang="en-US" sz="1800" b="0" dirty="0">
                <a:solidFill>
                  <a:srgbClr val="000000"/>
                </a:solidFill>
                <a:effectLst/>
                <a:latin typeface="Consolas" panose="020B0609020204030204" pitchFamily="49" charset="0"/>
              </a:rPr>
              <a:t>(list, </a:t>
            </a:r>
            <a:r>
              <a:rPr lang="en-US" sz="1800" b="0" dirty="0">
                <a:solidFill>
                  <a:srgbClr val="098658"/>
                </a:solidFill>
                <a:effectLst/>
                <a:latin typeface="Consolas" panose="020B0609020204030204" pitchFamily="49" charset="0"/>
              </a:rPr>
              <a:t>0</a:t>
            </a:r>
            <a:r>
              <a:rPr lang="en-US" sz="1800" b="0" dirty="0">
                <a:solidFill>
                  <a:srgbClr val="000000"/>
                </a:solidFill>
                <a:effectLst/>
                <a:latin typeface="Consolas" panose="020B0609020204030204" pitchFamily="49" charset="0"/>
              </a:rPr>
              <a:t>, </a:t>
            </a:r>
            <a:r>
              <a:rPr lang="en-US" sz="1800" b="0" dirty="0" err="1">
                <a:solidFill>
                  <a:srgbClr val="000000"/>
                </a:solidFill>
                <a:effectLst/>
                <a:latin typeface="Consolas" panose="020B0609020204030204" pitchFamily="49" charset="0"/>
              </a:rPr>
              <a:t>list.size</a:t>
            </a:r>
            <a:r>
              <a:rPr lang="en-US" sz="1800" b="0" dirty="0">
                <a:solidFill>
                  <a:srgbClr val="000000"/>
                </a:solidFill>
                <a:effectLst/>
                <a:latin typeface="Consolas" panose="020B0609020204030204" pitchFamily="49" charset="0"/>
              </a:rPr>
              <a:t>);</a:t>
            </a:r>
          </a:p>
          <a:p>
            <a:pPr marL="0" indent="0">
              <a:buNone/>
            </a:pPr>
            <a:r>
              <a:rPr lang="en-US" sz="1800" b="0" dirty="0">
                <a:solidFill>
                  <a:srgbClr val="000000"/>
                </a:solidFill>
                <a:effectLst/>
                <a:latin typeface="Consolas" panose="020B0609020204030204" pitchFamily="49" charset="0"/>
              </a:rPr>
              <a:t>}</a:t>
            </a:r>
          </a:p>
          <a:p>
            <a:pPr marL="0" indent="0">
              <a:buNone/>
            </a:pPr>
            <a:r>
              <a:rPr lang="en-US" sz="1800" b="0" dirty="0">
                <a:solidFill>
                  <a:srgbClr val="0000FF"/>
                </a:solidFill>
                <a:effectLst/>
                <a:latin typeface="Consolas" panose="020B0609020204030204" pitchFamily="49" charset="0"/>
              </a:rPr>
              <a:t>private</a:t>
            </a:r>
            <a:r>
              <a:rPr lang="en-US" sz="1800" b="0" dirty="0">
                <a:solidFill>
                  <a:srgbClr val="000000"/>
                </a:solidFill>
                <a:effectLst/>
                <a:latin typeface="Consolas" panose="020B0609020204030204" pitchFamily="49" charset="0"/>
              </a:rPr>
              <a:t> </a:t>
            </a:r>
            <a:r>
              <a:rPr lang="en-US" sz="1800" b="0" dirty="0">
                <a:solidFill>
                  <a:srgbClr val="0000FF"/>
                </a:solidFill>
                <a:effectLst/>
                <a:latin typeface="Consolas" panose="020B0609020204030204" pitchFamily="49" charset="0"/>
              </a:rPr>
              <a:t>int</a:t>
            </a:r>
            <a:r>
              <a:rPr lang="en-US" sz="1800" b="0" dirty="0">
                <a:solidFill>
                  <a:srgbClr val="000000"/>
                </a:solidFill>
                <a:effectLst/>
                <a:latin typeface="Consolas" panose="020B0609020204030204" pitchFamily="49" charset="0"/>
              </a:rPr>
              <a:t> </a:t>
            </a:r>
            <a:r>
              <a:rPr lang="en-US" sz="1800" b="0" dirty="0" err="1">
                <a:solidFill>
                  <a:srgbClr val="000000"/>
                </a:solidFill>
                <a:effectLst/>
                <a:latin typeface="Consolas" panose="020B0609020204030204" pitchFamily="49" charset="0"/>
              </a:rPr>
              <a:t>sum_helper</a:t>
            </a:r>
            <a:r>
              <a:rPr lang="en-US" sz="1800" b="0" dirty="0">
                <a:solidFill>
                  <a:srgbClr val="000000"/>
                </a:solidFill>
                <a:effectLst/>
                <a:latin typeface="Consolas" panose="020B0609020204030204" pitchFamily="49" charset="0"/>
              </a:rPr>
              <a:t>(</a:t>
            </a:r>
            <a:r>
              <a:rPr lang="en-US" sz="1800" b="0" dirty="0">
                <a:solidFill>
                  <a:srgbClr val="0000FF"/>
                </a:solidFill>
                <a:effectLst/>
                <a:latin typeface="Consolas" panose="020B0609020204030204" pitchFamily="49" charset="0"/>
              </a:rPr>
              <a:t>int</a:t>
            </a:r>
            <a:r>
              <a:rPr lang="en-US" sz="1800" b="0" dirty="0">
                <a:solidFill>
                  <a:srgbClr val="000000"/>
                </a:solidFill>
                <a:effectLst/>
                <a:latin typeface="Consolas" panose="020B0609020204030204" pitchFamily="49" charset="0"/>
              </a:rPr>
              <a:t>[] list, </a:t>
            </a:r>
            <a:r>
              <a:rPr lang="en-US" sz="1800" b="0" dirty="0">
                <a:solidFill>
                  <a:srgbClr val="0000FF"/>
                </a:solidFill>
                <a:effectLst/>
                <a:latin typeface="Consolas" panose="020B0609020204030204" pitchFamily="49" charset="0"/>
              </a:rPr>
              <a:t>int</a:t>
            </a:r>
            <a:r>
              <a:rPr lang="en-US" sz="1800" b="0" dirty="0">
                <a:solidFill>
                  <a:srgbClr val="000000"/>
                </a:solidFill>
                <a:effectLst/>
                <a:latin typeface="Consolas" panose="020B0609020204030204" pitchFamily="49" charset="0"/>
              </a:rPr>
              <a:t> low, </a:t>
            </a:r>
            <a:r>
              <a:rPr lang="en-US" sz="1800" b="0" dirty="0">
                <a:solidFill>
                  <a:srgbClr val="0000FF"/>
                </a:solidFill>
                <a:effectLst/>
                <a:latin typeface="Consolas" panose="020B0609020204030204" pitchFamily="49" charset="0"/>
              </a:rPr>
              <a:t>int</a:t>
            </a:r>
            <a:r>
              <a:rPr lang="en-US" sz="1800" b="0" dirty="0">
                <a:solidFill>
                  <a:srgbClr val="000000"/>
                </a:solidFill>
                <a:effectLst/>
                <a:latin typeface="Consolas" panose="020B0609020204030204" pitchFamily="49" charset="0"/>
              </a:rPr>
              <a:t> high){</a:t>
            </a:r>
          </a:p>
          <a:p>
            <a:pPr marL="0" indent="0">
              <a:buNone/>
            </a:pPr>
            <a:r>
              <a:rPr lang="en-US" sz="1800" b="0" dirty="0">
                <a:solidFill>
                  <a:srgbClr val="000000"/>
                </a:solidFill>
                <a:effectLst/>
                <a:latin typeface="Consolas" panose="020B0609020204030204" pitchFamily="49" charset="0"/>
              </a:rPr>
              <a:t>    </a:t>
            </a:r>
            <a:r>
              <a:rPr lang="en-US" sz="1800" b="0" dirty="0">
                <a:solidFill>
                  <a:srgbClr val="0000FF"/>
                </a:solidFill>
                <a:effectLst/>
                <a:latin typeface="Consolas" panose="020B0609020204030204" pitchFamily="49" charset="0"/>
              </a:rPr>
              <a:t>if</a:t>
            </a:r>
            <a:r>
              <a:rPr lang="en-US" sz="1800" b="0" dirty="0">
                <a:solidFill>
                  <a:srgbClr val="000000"/>
                </a:solidFill>
                <a:effectLst/>
                <a:latin typeface="Consolas" panose="020B0609020204030204" pitchFamily="49" charset="0"/>
              </a:rPr>
              <a:t> (low == high){ </a:t>
            </a:r>
            <a:r>
              <a:rPr lang="en-US" sz="1800" b="0" dirty="0">
                <a:solidFill>
                  <a:srgbClr val="0000FF"/>
                </a:solidFill>
                <a:effectLst/>
                <a:latin typeface="Consolas" panose="020B0609020204030204" pitchFamily="49" charset="0"/>
              </a:rPr>
              <a:t>return</a:t>
            </a:r>
            <a:r>
              <a:rPr lang="en-US" sz="1800" b="0" dirty="0">
                <a:solidFill>
                  <a:srgbClr val="000000"/>
                </a:solidFill>
                <a:effectLst/>
                <a:latin typeface="Consolas" panose="020B0609020204030204" pitchFamily="49" charset="0"/>
              </a:rPr>
              <a:t> </a:t>
            </a:r>
            <a:r>
              <a:rPr lang="en-US" sz="1800" b="0" dirty="0">
                <a:solidFill>
                  <a:srgbClr val="098658"/>
                </a:solidFill>
                <a:effectLst/>
                <a:latin typeface="Consolas" panose="020B0609020204030204" pitchFamily="49" charset="0"/>
              </a:rPr>
              <a:t>0</a:t>
            </a:r>
            <a:r>
              <a:rPr lang="en-US" sz="1800" b="0" dirty="0">
                <a:solidFill>
                  <a:srgbClr val="000000"/>
                </a:solidFill>
                <a:effectLst/>
                <a:latin typeface="Consolas" panose="020B0609020204030204" pitchFamily="49" charset="0"/>
              </a:rPr>
              <a:t>; }</a:t>
            </a:r>
          </a:p>
          <a:p>
            <a:pPr marL="0" indent="0">
              <a:buNone/>
            </a:pPr>
            <a:r>
              <a:rPr lang="en-US" sz="1800" b="0" dirty="0">
                <a:solidFill>
                  <a:srgbClr val="000000"/>
                </a:solidFill>
                <a:effectLst/>
                <a:latin typeface="Consolas" panose="020B0609020204030204" pitchFamily="49" charset="0"/>
              </a:rPr>
              <a:t>    </a:t>
            </a:r>
            <a:r>
              <a:rPr lang="en-US" sz="1800" b="0" dirty="0">
                <a:solidFill>
                  <a:srgbClr val="0000FF"/>
                </a:solidFill>
                <a:effectLst/>
                <a:latin typeface="Consolas" panose="020B0609020204030204" pitchFamily="49" charset="0"/>
              </a:rPr>
              <a:t>if</a:t>
            </a:r>
            <a:r>
              <a:rPr lang="en-US" sz="1800" b="0" dirty="0">
                <a:solidFill>
                  <a:srgbClr val="000000"/>
                </a:solidFill>
                <a:effectLst/>
                <a:latin typeface="Consolas" panose="020B0609020204030204" pitchFamily="49" charset="0"/>
              </a:rPr>
              <a:t> (low == high-</a:t>
            </a:r>
            <a:r>
              <a:rPr lang="en-US" sz="1800" b="0" dirty="0">
                <a:solidFill>
                  <a:srgbClr val="098658"/>
                </a:solidFill>
                <a:effectLst/>
                <a:latin typeface="Consolas" panose="020B0609020204030204" pitchFamily="49" charset="0"/>
              </a:rPr>
              <a:t>1</a:t>
            </a:r>
            <a:r>
              <a:rPr lang="en-US" sz="1800" b="0" dirty="0">
                <a:solidFill>
                  <a:srgbClr val="000000"/>
                </a:solidFill>
                <a:effectLst/>
                <a:latin typeface="Consolas" panose="020B0609020204030204" pitchFamily="49" charset="0"/>
              </a:rPr>
              <a:t>){ </a:t>
            </a:r>
            <a:r>
              <a:rPr lang="en-US" sz="1800" b="0" dirty="0">
                <a:solidFill>
                  <a:srgbClr val="0000FF"/>
                </a:solidFill>
                <a:effectLst/>
                <a:latin typeface="Consolas" panose="020B0609020204030204" pitchFamily="49" charset="0"/>
              </a:rPr>
              <a:t>return</a:t>
            </a:r>
            <a:r>
              <a:rPr lang="en-US" sz="1800" b="0" dirty="0">
                <a:solidFill>
                  <a:srgbClr val="000000"/>
                </a:solidFill>
                <a:effectLst/>
                <a:latin typeface="Consolas" panose="020B0609020204030204" pitchFamily="49" charset="0"/>
              </a:rPr>
              <a:t> list[low]; }</a:t>
            </a:r>
          </a:p>
          <a:p>
            <a:pPr marL="0" indent="0">
              <a:buNone/>
            </a:pPr>
            <a:r>
              <a:rPr lang="en-US" sz="1800" b="0" dirty="0">
                <a:solidFill>
                  <a:srgbClr val="000000"/>
                </a:solidFill>
                <a:effectLst/>
                <a:latin typeface="Consolas" panose="020B0609020204030204" pitchFamily="49" charset="0"/>
              </a:rPr>
              <a:t>    </a:t>
            </a:r>
            <a:r>
              <a:rPr lang="en-US" sz="1800" b="0" dirty="0">
                <a:solidFill>
                  <a:srgbClr val="0000FF"/>
                </a:solidFill>
                <a:effectLst/>
                <a:latin typeface="Consolas" panose="020B0609020204030204" pitchFamily="49" charset="0"/>
              </a:rPr>
              <a:t>int</a:t>
            </a:r>
            <a:r>
              <a:rPr lang="en-US" sz="1800" b="0" dirty="0">
                <a:solidFill>
                  <a:srgbClr val="000000"/>
                </a:solidFill>
                <a:effectLst/>
                <a:latin typeface="Consolas" panose="020B0609020204030204" pitchFamily="49" charset="0"/>
              </a:rPr>
              <a:t> middle = (</a:t>
            </a:r>
            <a:r>
              <a:rPr lang="en-US" sz="1800" b="0" dirty="0" err="1">
                <a:solidFill>
                  <a:srgbClr val="000000"/>
                </a:solidFill>
                <a:effectLst/>
                <a:latin typeface="Consolas" panose="020B0609020204030204" pitchFamily="49" charset="0"/>
              </a:rPr>
              <a:t>high+low</a:t>
            </a:r>
            <a:r>
              <a:rPr lang="en-US" sz="1800" b="0" dirty="0">
                <a:solidFill>
                  <a:srgbClr val="000000"/>
                </a:solidFill>
                <a:effectLst/>
                <a:latin typeface="Consolas" panose="020B0609020204030204" pitchFamily="49" charset="0"/>
              </a:rPr>
              <a:t>)/</a:t>
            </a:r>
            <a:r>
              <a:rPr lang="en-US" sz="1800" b="0" dirty="0">
                <a:solidFill>
                  <a:srgbClr val="098658"/>
                </a:solidFill>
                <a:effectLst/>
                <a:latin typeface="Consolas" panose="020B0609020204030204" pitchFamily="49" charset="0"/>
              </a:rPr>
              <a:t>2</a:t>
            </a:r>
            <a:r>
              <a:rPr lang="en-US" sz="1800" b="0" dirty="0">
                <a:solidFill>
                  <a:srgbClr val="000000"/>
                </a:solidFill>
                <a:effectLst/>
                <a:latin typeface="Consolas" panose="020B0609020204030204" pitchFamily="49" charset="0"/>
              </a:rPr>
              <a:t>;</a:t>
            </a:r>
          </a:p>
          <a:p>
            <a:pPr marL="0" indent="0">
              <a:buNone/>
            </a:pPr>
            <a:r>
              <a:rPr lang="en-US" sz="1800" b="0" dirty="0">
                <a:solidFill>
                  <a:srgbClr val="000000"/>
                </a:solidFill>
                <a:effectLst/>
                <a:latin typeface="Consolas" panose="020B0609020204030204" pitchFamily="49" charset="0"/>
              </a:rPr>
              <a:t>    </a:t>
            </a:r>
            <a:r>
              <a:rPr lang="en-US" sz="1800" b="0" dirty="0">
                <a:solidFill>
                  <a:srgbClr val="0000FF"/>
                </a:solidFill>
                <a:effectLst/>
                <a:latin typeface="Consolas" panose="020B0609020204030204" pitchFamily="49" charset="0"/>
              </a:rPr>
              <a:t>return</a:t>
            </a:r>
            <a:r>
              <a:rPr lang="en-US" sz="1800" b="0" dirty="0">
                <a:solidFill>
                  <a:srgbClr val="000000"/>
                </a:solidFill>
                <a:effectLst/>
                <a:latin typeface="Consolas" panose="020B0609020204030204" pitchFamily="49" charset="0"/>
              </a:rPr>
              <a:t> </a:t>
            </a:r>
            <a:r>
              <a:rPr lang="en-US" sz="1800" b="0" dirty="0" err="1">
                <a:solidFill>
                  <a:srgbClr val="000000"/>
                </a:solidFill>
                <a:effectLst/>
                <a:latin typeface="Consolas" panose="020B0609020204030204" pitchFamily="49" charset="0"/>
              </a:rPr>
              <a:t>sum_helper</a:t>
            </a:r>
            <a:r>
              <a:rPr lang="en-US" sz="1800" b="0" dirty="0">
                <a:solidFill>
                  <a:srgbClr val="000000"/>
                </a:solidFill>
                <a:effectLst/>
                <a:latin typeface="Consolas" panose="020B0609020204030204" pitchFamily="49" charset="0"/>
              </a:rPr>
              <a:t>(list, low, middle) + </a:t>
            </a:r>
            <a:r>
              <a:rPr lang="en-US" sz="1800" b="0" dirty="0" err="1">
                <a:solidFill>
                  <a:srgbClr val="000000"/>
                </a:solidFill>
                <a:effectLst/>
                <a:latin typeface="Consolas" panose="020B0609020204030204" pitchFamily="49" charset="0"/>
              </a:rPr>
              <a:t>sum_helper</a:t>
            </a:r>
            <a:r>
              <a:rPr lang="en-US" sz="1800" b="0" dirty="0">
                <a:solidFill>
                  <a:srgbClr val="000000"/>
                </a:solidFill>
                <a:effectLst/>
                <a:latin typeface="Consolas" panose="020B0609020204030204" pitchFamily="49" charset="0"/>
              </a:rPr>
              <a:t>(list, middle, high);</a:t>
            </a:r>
          </a:p>
          <a:p>
            <a:pPr marL="0" indent="0">
              <a:buNone/>
            </a:pPr>
            <a:r>
              <a:rPr lang="en-US" sz="1800" b="0" dirty="0">
                <a:solidFill>
                  <a:srgbClr val="000000"/>
                </a:solidFill>
                <a:effectLst/>
                <a:latin typeface="Consolas" panose="020B0609020204030204" pitchFamily="49" charset="0"/>
              </a:rPr>
              <a:t>}</a:t>
            </a:r>
          </a:p>
        </p:txBody>
      </p:sp>
      <p:sp>
        <p:nvSpPr>
          <p:cNvPr id="4" name="Slide Number Placeholder 3">
            <a:extLst>
              <a:ext uri="{FF2B5EF4-FFF2-40B4-BE49-F238E27FC236}">
                <a16:creationId xmlns:a16="http://schemas.microsoft.com/office/drawing/2014/main" id="{9DE0D7A2-1055-9390-066F-C7E8D64BD54B}"/>
              </a:ext>
            </a:extLst>
          </p:cNvPr>
          <p:cNvSpPr>
            <a:spLocks noGrp="1"/>
          </p:cNvSpPr>
          <p:nvPr>
            <p:ph type="sldNum" sz="quarter" idx="12"/>
          </p:nvPr>
        </p:nvSpPr>
        <p:spPr/>
        <p:txBody>
          <a:bodyPr/>
          <a:lstStyle/>
          <a:p>
            <a:fld id="{A94D5A7D-FFFE-410B-BEE5-702232F4B148}" type="slidenum">
              <a:rPr lang="en-US" smtClean="0"/>
              <a:t>11</a:t>
            </a:fld>
            <a:endParaRPr lang="en-US"/>
          </a:p>
        </p:txBody>
      </p:sp>
    </p:spTree>
    <p:extLst>
      <p:ext uri="{BB962C8B-B14F-4D97-AF65-F5344CB8AC3E}">
        <p14:creationId xmlns:p14="http://schemas.microsoft.com/office/powerpoint/2010/main" val="42567110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07315"/>
            <a:ext cx="10515600" cy="1325563"/>
          </a:xfrm>
        </p:spPr>
        <p:txBody>
          <a:bodyPr/>
          <a:lstStyle/>
          <a:p>
            <a:r>
              <a:rPr lang="en-US" dirty="0"/>
              <a:t>Tree Method for Recursive Summation</a:t>
            </a:r>
          </a:p>
        </p:txBody>
      </p:sp>
      <p:sp>
        <p:nvSpPr>
          <p:cNvPr id="4" name="Rectangle 3">
            <a:extLst>
              <a:ext uri="{FF2B5EF4-FFF2-40B4-BE49-F238E27FC236}">
                <a16:creationId xmlns:a16="http://schemas.microsoft.com/office/drawing/2014/main" id="{9012C2DE-48D7-4255-8090-ED57B66C05A8}"/>
              </a:ext>
            </a:extLst>
          </p:cNvPr>
          <p:cNvSpPr/>
          <p:nvPr/>
        </p:nvSpPr>
        <p:spPr>
          <a:xfrm>
            <a:off x="195866" y="1114400"/>
            <a:ext cx="2602580" cy="63976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Red box represents a problem instance</a:t>
            </a:r>
          </a:p>
        </p:txBody>
      </p:sp>
      <p:sp>
        <p:nvSpPr>
          <p:cNvPr id="83" name="Rectangle 82">
            <a:extLst>
              <a:ext uri="{FF2B5EF4-FFF2-40B4-BE49-F238E27FC236}">
                <a16:creationId xmlns:a16="http://schemas.microsoft.com/office/drawing/2014/main" id="{77C56E80-DC90-4EC4-92E0-C4399C5085E9}"/>
              </a:ext>
            </a:extLst>
          </p:cNvPr>
          <p:cNvSpPr/>
          <p:nvPr/>
        </p:nvSpPr>
        <p:spPr>
          <a:xfrm>
            <a:off x="81538" y="1780780"/>
            <a:ext cx="2716908" cy="81158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0070C0"/>
                </a:solidFill>
              </a:rPr>
              <a:t>Blue value next to each box represents time spent at that recursive call</a:t>
            </a:r>
          </a:p>
        </p:txBody>
      </p:sp>
      <mc:AlternateContent xmlns:mc="http://schemas.openxmlformats.org/markup-compatibility/2006" xmlns:a14="http://schemas.microsoft.com/office/drawing/2010/main">
        <mc:Choice Requires="a14">
          <p:sp>
            <p:nvSpPr>
              <p:cNvPr id="45" name="Rectangle 44"/>
              <p:cNvSpPr/>
              <p:nvPr/>
            </p:nvSpPr>
            <p:spPr>
              <a:xfrm>
                <a:off x="4465610" y="1182558"/>
                <a:ext cx="3241721" cy="745460"/>
              </a:xfrm>
              <a:prstGeom prst="rect">
                <a:avLst/>
              </a:prstGeom>
            </p:spPr>
            <p:txBody>
              <a:bodyPr wrap="none">
                <a:spAutoFit/>
              </a:bodyPr>
              <a:lstStyle/>
              <a:p>
                <a:pPr lvl="1"/>
                <a14:m>
                  <m:oMathPara xmlns:m="http://schemas.openxmlformats.org/officeDocument/2006/math">
                    <m:oMathParaPr>
                      <m:jc m:val="center"/>
                    </m:oMathParaPr>
                    <m:oMath xmlns:m="http://schemas.openxmlformats.org/officeDocument/2006/math">
                      <m:r>
                        <a:rPr lang="en-US" sz="2400" i="1" smtClean="0">
                          <a:latin typeface="Cambria Math"/>
                        </a:rPr>
                        <m:t>𝑇</m:t>
                      </m:r>
                      <m:d>
                        <m:dPr>
                          <m:ctrlPr>
                            <a:rPr lang="en-US" sz="2400" i="1">
                              <a:latin typeface="Cambria Math" panose="02040503050406030204" pitchFamily="18" charset="0"/>
                            </a:rPr>
                          </m:ctrlPr>
                        </m:dPr>
                        <m:e>
                          <m:r>
                            <a:rPr lang="en-US" sz="2400" i="1">
                              <a:latin typeface="Cambria Math"/>
                            </a:rPr>
                            <m:t>𝑛</m:t>
                          </m:r>
                        </m:e>
                      </m:d>
                      <m:r>
                        <a:rPr lang="en-US" sz="2400" i="1">
                          <a:latin typeface="Cambria Math"/>
                        </a:rPr>
                        <m:t>=</m:t>
                      </m:r>
                      <m:r>
                        <a:rPr lang="en-US" sz="2400" i="1" smtClean="0">
                          <a:solidFill>
                            <a:srgbClr val="FF0000"/>
                          </a:solidFill>
                          <a:latin typeface="Cambria Math"/>
                        </a:rPr>
                        <m:t>2</m:t>
                      </m:r>
                      <m:r>
                        <a:rPr lang="en-US" sz="2400" i="1" smtClean="0">
                          <a:solidFill>
                            <a:srgbClr val="FF0000"/>
                          </a:solidFill>
                          <a:latin typeface="Cambria Math"/>
                        </a:rPr>
                        <m:t>𝑇</m:t>
                      </m:r>
                      <m:d>
                        <m:dPr>
                          <m:ctrlPr>
                            <a:rPr lang="en-US" sz="2400" i="1">
                              <a:solidFill>
                                <a:srgbClr val="FF0000"/>
                              </a:solidFill>
                              <a:latin typeface="Cambria Math" panose="02040503050406030204" pitchFamily="18" charset="0"/>
                            </a:rPr>
                          </m:ctrlPr>
                        </m:dPr>
                        <m:e>
                          <m:f>
                            <m:fPr>
                              <m:ctrlPr>
                                <a:rPr lang="en-US" sz="2400" i="1">
                                  <a:solidFill>
                                    <a:srgbClr val="FF0000"/>
                                  </a:solidFill>
                                  <a:latin typeface="Cambria Math" panose="02040503050406030204" pitchFamily="18" charset="0"/>
                                </a:rPr>
                              </m:ctrlPr>
                            </m:fPr>
                            <m:num>
                              <m:r>
                                <a:rPr lang="en-US" sz="2400" i="1">
                                  <a:solidFill>
                                    <a:srgbClr val="FF0000"/>
                                  </a:solidFill>
                                  <a:latin typeface="Cambria Math"/>
                                </a:rPr>
                                <m:t>𝑛</m:t>
                              </m:r>
                            </m:num>
                            <m:den>
                              <m:r>
                                <a:rPr lang="en-US" sz="2400" i="1">
                                  <a:solidFill>
                                    <a:srgbClr val="FF0000"/>
                                  </a:solidFill>
                                  <a:latin typeface="Cambria Math"/>
                                </a:rPr>
                                <m:t>2</m:t>
                              </m:r>
                            </m:den>
                          </m:f>
                          <m:r>
                            <a:rPr lang="en-US" sz="2400" i="1">
                              <a:solidFill>
                                <a:srgbClr val="FF0000"/>
                              </a:solidFill>
                              <a:latin typeface="Cambria Math"/>
                            </a:rPr>
                            <m:t> </m:t>
                          </m:r>
                        </m:e>
                      </m:d>
                      <m:r>
                        <a:rPr lang="en-US" sz="2400" i="1">
                          <a:latin typeface="Cambria Math"/>
                        </a:rPr>
                        <m:t>+</m:t>
                      </m:r>
                      <m:r>
                        <a:rPr lang="en-US" sz="2400" b="0" i="1" smtClean="0">
                          <a:solidFill>
                            <a:schemeClr val="accent1"/>
                          </a:solidFill>
                          <a:latin typeface="Cambria Math" panose="02040503050406030204" pitchFamily="18" charset="0"/>
                        </a:rPr>
                        <m:t>1</m:t>
                      </m:r>
                    </m:oMath>
                  </m:oMathPara>
                </a14:m>
                <a:endParaRPr lang="en-US" sz="2400" dirty="0"/>
              </a:p>
            </p:txBody>
          </p:sp>
        </mc:Choice>
        <mc:Fallback xmlns="">
          <p:sp>
            <p:nvSpPr>
              <p:cNvPr id="45" name="Rectangle 44"/>
              <p:cNvSpPr>
                <a:spLocks noRot="1" noChangeAspect="1" noMove="1" noResize="1" noEditPoints="1" noAdjustHandles="1" noChangeArrowheads="1" noChangeShapeType="1" noTextEdit="1"/>
              </p:cNvSpPr>
              <p:nvPr/>
            </p:nvSpPr>
            <p:spPr>
              <a:xfrm>
                <a:off x="4465610" y="1182558"/>
                <a:ext cx="3241721" cy="745460"/>
              </a:xfrm>
              <a:prstGeom prst="rect">
                <a:avLst/>
              </a:prstGeom>
              <a:blipFill>
                <a:blip r:embed="rId2"/>
                <a:stretch>
                  <a:fillRect/>
                </a:stretch>
              </a:blipFill>
            </p:spPr>
            <p:txBody>
              <a:bodyPr/>
              <a:lstStyle/>
              <a:p>
                <a:r>
                  <a:rPr lang="en-US">
                    <a:noFill/>
                  </a:rPr>
                  <a:t> </a:t>
                </a:r>
              </a:p>
            </p:txBody>
          </p:sp>
        </mc:Fallback>
      </mc:AlternateContent>
      <p:grpSp>
        <p:nvGrpSpPr>
          <p:cNvPr id="5" name="Group 4" descr="A picture of the recursion for the given recurrence relation. We have one box per stack frame in the recursion. Each box is labelled inside with a value that represents the size of the input for that stack frame. Outside each box is labelled with the amount of (non-recursive) work done by that box (in this case it is 1).&#10;&#10;Each box has an arrow pointing to two boxes with a smaller input (specifically each is half the size) to represent the larger box recursively invoking the algorithm twice with smaller inputs.">
            <a:extLst>
              <a:ext uri="{FF2B5EF4-FFF2-40B4-BE49-F238E27FC236}">
                <a16:creationId xmlns:a16="http://schemas.microsoft.com/office/drawing/2014/main" id="{9F49813F-E6EA-4A18-6999-C83E2CFA528A}"/>
              </a:ext>
            </a:extLst>
          </p:cNvPr>
          <p:cNvGrpSpPr/>
          <p:nvPr/>
        </p:nvGrpSpPr>
        <p:grpSpPr>
          <a:xfrm>
            <a:off x="1295400" y="1992868"/>
            <a:ext cx="7071405" cy="3693910"/>
            <a:chOff x="1295400" y="1992868"/>
            <a:chExt cx="7071405" cy="3693910"/>
          </a:xfrm>
        </p:grpSpPr>
        <p:grpSp>
          <p:nvGrpSpPr>
            <p:cNvPr id="3" name="Group 2" descr="A picture of the recursion for the given recurrence relation. We have one box per stack frame in the recursion. Each box is labelled inside with a value that represents the size of the input for that stack frame. Outside each box is labelled with the amount of (non-recursive) work done by that box (in this case it is 1).&#10;&#10;Each box has an arrow pointing to two boxes with a smaller input (specifically each is half the size) to represent the larger box recursively invoking the algorithm twice with smaller inputs.">
              <a:extLst>
                <a:ext uri="{FF2B5EF4-FFF2-40B4-BE49-F238E27FC236}">
                  <a16:creationId xmlns:a16="http://schemas.microsoft.com/office/drawing/2014/main" id="{65A74FB7-C58B-91EF-9460-0BA341C59DEF}"/>
                </a:ext>
              </a:extLst>
            </p:cNvPr>
            <p:cNvGrpSpPr/>
            <p:nvPr/>
          </p:nvGrpSpPr>
          <p:grpSpPr>
            <a:xfrm>
              <a:off x="1295400" y="2133600"/>
              <a:ext cx="7071405" cy="3553178"/>
              <a:chOff x="1295400" y="2133600"/>
              <a:chExt cx="7071405" cy="3553178"/>
            </a:xfrm>
          </p:grpSpPr>
          <mc:AlternateContent xmlns:mc="http://schemas.openxmlformats.org/markup-compatibility/2006" xmlns:a14="http://schemas.microsoft.com/office/drawing/2010/main">
            <mc:Choice Requires="a14">
              <p:sp>
                <p:nvSpPr>
                  <p:cNvPr id="44" name="Text Box 41"/>
                  <p:cNvSpPr txBox="1">
                    <a:spLocks noChangeArrowheads="1"/>
                  </p:cNvSpPr>
                  <p:nvPr/>
                </p:nvSpPr>
                <p:spPr bwMode="auto">
                  <a:xfrm>
                    <a:off x="4381500" y="2133600"/>
                    <a:ext cx="1333500" cy="457200"/>
                  </a:xfrm>
                  <a:prstGeom prst="rect">
                    <a:avLst/>
                  </a:prstGeom>
                  <a:noFill/>
                  <a:ln w="9525">
                    <a:solidFill>
                      <a:srgbClr val="FF0000"/>
                    </a:solidFill>
                    <a:miter lim="800000"/>
                    <a:headEnd/>
                    <a:tailEnd/>
                  </a:ln>
                </p:spPr>
                <p:txBody>
                  <a:bodyPr lIns="0" tIns="0" rIns="0" bIns="0" anchor="ctr"/>
                  <a:lstStyle/>
                  <a:p>
                    <a:pPr algn="ctr">
                      <a:lnSpc>
                        <a:spcPct val="100000"/>
                      </a:lnSpc>
                    </a:pPr>
                    <a14:m>
                      <m:oMathPara xmlns:m="http://schemas.openxmlformats.org/officeDocument/2006/math">
                        <m:oMathParaPr>
                          <m:jc m:val="centerGroup"/>
                        </m:oMathParaPr>
                        <m:oMath xmlns:m="http://schemas.openxmlformats.org/officeDocument/2006/math">
                          <m:r>
                            <a:rPr lang="en-US" sz="2800" i="1" dirty="0">
                              <a:latin typeface="Cambria Math"/>
                            </a:rPr>
                            <m:t>𝑛</m:t>
                          </m:r>
                        </m:oMath>
                      </m:oMathPara>
                    </a14:m>
                    <a:endParaRPr lang="en-US" sz="2800" dirty="0"/>
                  </a:p>
                </p:txBody>
              </p:sp>
            </mc:Choice>
            <mc:Fallback xmlns="">
              <p:sp>
                <p:nvSpPr>
                  <p:cNvPr id="44" name="Text Box 41"/>
                  <p:cNvSpPr txBox="1">
                    <a:spLocks noRot="1" noChangeAspect="1" noMove="1" noResize="1" noEditPoints="1" noAdjustHandles="1" noChangeArrowheads="1" noChangeShapeType="1" noTextEdit="1"/>
                  </p:cNvSpPr>
                  <p:nvPr/>
                </p:nvSpPr>
                <p:spPr bwMode="auto">
                  <a:xfrm>
                    <a:off x="4381500" y="2133600"/>
                    <a:ext cx="1333500" cy="457200"/>
                  </a:xfrm>
                  <a:prstGeom prst="rect">
                    <a:avLst/>
                  </a:prstGeom>
                  <a:blipFill>
                    <a:blip r:embed="rId3"/>
                    <a:stretch>
                      <a:fillRect/>
                    </a:stretch>
                  </a:blipFill>
                  <a:ln w="9525">
                    <a:solidFill>
                      <a:srgbClr val="FF0000"/>
                    </a:solid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7" name="Text Box 41"/>
                  <p:cNvSpPr txBox="1">
                    <a:spLocks noChangeArrowheads="1"/>
                  </p:cNvSpPr>
                  <p:nvPr/>
                </p:nvSpPr>
                <p:spPr bwMode="auto">
                  <a:xfrm>
                    <a:off x="2690604" y="3028252"/>
                    <a:ext cx="1333500" cy="457200"/>
                  </a:xfrm>
                  <a:prstGeom prst="rect">
                    <a:avLst/>
                  </a:prstGeom>
                  <a:noFill/>
                  <a:ln w="9525">
                    <a:solidFill>
                      <a:srgbClr val="FF0000"/>
                    </a:solidFill>
                    <a:miter lim="800000"/>
                    <a:headEnd/>
                    <a:tailEnd/>
                  </a:ln>
                </p:spPr>
                <p:txBody>
                  <a:bodyPr lIns="0" tIns="0" rIns="0" bIns="0" anchor="ctr"/>
                  <a:lstStyle/>
                  <a:p>
                    <a:pPr algn="ctr">
                      <a:lnSpc>
                        <a:spcPct val="100000"/>
                      </a:lnSpc>
                    </a:pPr>
                    <a14:m>
                      <m:oMathPara xmlns:m="http://schemas.openxmlformats.org/officeDocument/2006/math">
                        <m:oMathParaPr>
                          <m:jc m:val="centerGroup"/>
                        </m:oMathParaPr>
                        <m:oMath xmlns:m="http://schemas.openxmlformats.org/officeDocument/2006/math">
                          <m:f>
                            <m:fPr>
                              <m:type m:val="lin"/>
                              <m:ctrlPr>
                                <a:rPr lang="en-US" sz="2800" i="1">
                                  <a:latin typeface="Cambria Math" panose="02040503050406030204" pitchFamily="18" charset="0"/>
                                </a:rPr>
                              </m:ctrlPr>
                            </m:fPr>
                            <m:num>
                              <m:r>
                                <a:rPr lang="en-US" sz="2800" i="1">
                                  <a:latin typeface="Cambria Math"/>
                                </a:rPr>
                                <m:t>𝑛</m:t>
                              </m:r>
                            </m:num>
                            <m:den>
                              <m:r>
                                <a:rPr lang="en-US" sz="2800" i="1">
                                  <a:latin typeface="Cambria Math"/>
                                </a:rPr>
                                <m:t>2</m:t>
                              </m:r>
                            </m:den>
                          </m:f>
                        </m:oMath>
                      </m:oMathPara>
                    </a14:m>
                    <a:endParaRPr lang="en-US" sz="2800" dirty="0"/>
                  </a:p>
                </p:txBody>
              </p:sp>
            </mc:Choice>
            <mc:Fallback xmlns="">
              <p:sp>
                <p:nvSpPr>
                  <p:cNvPr id="47" name="Text Box 41"/>
                  <p:cNvSpPr txBox="1">
                    <a:spLocks noRot="1" noChangeAspect="1" noMove="1" noResize="1" noEditPoints="1" noAdjustHandles="1" noChangeArrowheads="1" noChangeShapeType="1" noTextEdit="1"/>
                  </p:cNvSpPr>
                  <p:nvPr/>
                </p:nvSpPr>
                <p:spPr bwMode="auto">
                  <a:xfrm>
                    <a:off x="2690604" y="3028252"/>
                    <a:ext cx="1333500" cy="457200"/>
                  </a:xfrm>
                  <a:prstGeom prst="rect">
                    <a:avLst/>
                  </a:prstGeom>
                  <a:blipFill>
                    <a:blip r:embed="rId4"/>
                    <a:stretch>
                      <a:fillRect/>
                    </a:stretch>
                  </a:blipFill>
                  <a:ln w="9525">
                    <a:solidFill>
                      <a:srgbClr val="FF0000"/>
                    </a:solid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8" name="Text Box 41"/>
                  <p:cNvSpPr txBox="1">
                    <a:spLocks noChangeArrowheads="1"/>
                  </p:cNvSpPr>
                  <p:nvPr/>
                </p:nvSpPr>
                <p:spPr bwMode="auto">
                  <a:xfrm>
                    <a:off x="5981700" y="3028252"/>
                    <a:ext cx="1333500" cy="457200"/>
                  </a:xfrm>
                  <a:prstGeom prst="rect">
                    <a:avLst/>
                  </a:prstGeom>
                  <a:noFill/>
                  <a:ln w="9525">
                    <a:solidFill>
                      <a:srgbClr val="FF0000"/>
                    </a:solidFill>
                    <a:miter lim="800000"/>
                    <a:headEnd/>
                    <a:tailEnd/>
                  </a:ln>
                </p:spPr>
                <p:txBody>
                  <a:bodyPr lIns="0" tIns="0" rIns="0" bIns="0" anchor="ctr"/>
                  <a:lstStyle/>
                  <a:p>
                    <a:pPr algn="ctr">
                      <a:lnSpc>
                        <a:spcPct val="100000"/>
                      </a:lnSpc>
                    </a:pPr>
                    <a14:m>
                      <m:oMathPara xmlns:m="http://schemas.openxmlformats.org/officeDocument/2006/math">
                        <m:oMathParaPr>
                          <m:jc m:val="centerGroup"/>
                        </m:oMathParaPr>
                        <m:oMath xmlns:m="http://schemas.openxmlformats.org/officeDocument/2006/math">
                          <m:f>
                            <m:fPr>
                              <m:type m:val="lin"/>
                              <m:ctrlPr>
                                <a:rPr lang="en-US" sz="2800" i="1">
                                  <a:latin typeface="Cambria Math" panose="02040503050406030204" pitchFamily="18" charset="0"/>
                                </a:rPr>
                              </m:ctrlPr>
                            </m:fPr>
                            <m:num>
                              <m:r>
                                <a:rPr lang="en-US" sz="2800" i="1">
                                  <a:latin typeface="Cambria Math"/>
                                </a:rPr>
                                <m:t>𝑛</m:t>
                              </m:r>
                            </m:num>
                            <m:den>
                              <m:r>
                                <a:rPr lang="en-US" sz="2800" i="1">
                                  <a:latin typeface="Cambria Math"/>
                                </a:rPr>
                                <m:t>2</m:t>
                              </m:r>
                            </m:den>
                          </m:f>
                        </m:oMath>
                      </m:oMathPara>
                    </a14:m>
                    <a:endParaRPr lang="en-US" sz="2800" dirty="0"/>
                  </a:p>
                </p:txBody>
              </p:sp>
            </mc:Choice>
            <mc:Fallback xmlns="">
              <p:sp>
                <p:nvSpPr>
                  <p:cNvPr id="48" name="Text Box 41"/>
                  <p:cNvSpPr txBox="1">
                    <a:spLocks noRot="1" noChangeAspect="1" noMove="1" noResize="1" noEditPoints="1" noAdjustHandles="1" noChangeArrowheads="1" noChangeShapeType="1" noTextEdit="1"/>
                  </p:cNvSpPr>
                  <p:nvPr/>
                </p:nvSpPr>
                <p:spPr bwMode="auto">
                  <a:xfrm>
                    <a:off x="5981700" y="3028252"/>
                    <a:ext cx="1333500" cy="457200"/>
                  </a:xfrm>
                  <a:prstGeom prst="rect">
                    <a:avLst/>
                  </a:prstGeom>
                  <a:blipFill>
                    <a:blip r:embed="rId5"/>
                    <a:stretch>
                      <a:fillRect/>
                    </a:stretch>
                  </a:blipFill>
                  <a:ln w="9525">
                    <a:solidFill>
                      <a:srgbClr val="FF0000"/>
                    </a:solid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9" name="Text Box 41"/>
                  <p:cNvSpPr txBox="1">
                    <a:spLocks noChangeArrowheads="1"/>
                  </p:cNvSpPr>
                  <p:nvPr/>
                </p:nvSpPr>
                <p:spPr bwMode="auto">
                  <a:xfrm>
                    <a:off x="1573880" y="3834326"/>
                    <a:ext cx="1333500" cy="457200"/>
                  </a:xfrm>
                  <a:prstGeom prst="rect">
                    <a:avLst/>
                  </a:prstGeom>
                  <a:noFill/>
                  <a:ln w="9525">
                    <a:solidFill>
                      <a:srgbClr val="FF0000"/>
                    </a:solidFill>
                    <a:miter lim="800000"/>
                    <a:headEnd/>
                    <a:tailEnd/>
                  </a:ln>
                </p:spPr>
                <p:txBody>
                  <a:bodyPr lIns="0" tIns="0" rIns="0" bIns="0" anchor="ctr"/>
                  <a:lstStyle/>
                  <a:p>
                    <a:pPr algn="ctr">
                      <a:lnSpc>
                        <a:spcPct val="100000"/>
                      </a:lnSpc>
                    </a:pPr>
                    <a14:m>
                      <m:oMathPara xmlns:m="http://schemas.openxmlformats.org/officeDocument/2006/math">
                        <m:oMathParaPr>
                          <m:jc m:val="centerGroup"/>
                        </m:oMathParaPr>
                        <m:oMath xmlns:m="http://schemas.openxmlformats.org/officeDocument/2006/math">
                          <m:f>
                            <m:fPr>
                              <m:type m:val="lin"/>
                              <m:ctrlPr>
                                <a:rPr lang="en-US" sz="2800" i="1">
                                  <a:latin typeface="Cambria Math" panose="02040503050406030204" pitchFamily="18" charset="0"/>
                                </a:rPr>
                              </m:ctrlPr>
                            </m:fPr>
                            <m:num>
                              <m:r>
                                <a:rPr lang="en-US" sz="2800" i="1">
                                  <a:latin typeface="Cambria Math"/>
                                </a:rPr>
                                <m:t>𝑛</m:t>
                              </m:r>
                            </m:num>
                            <m:den>
                              <m:r>
                                <a:rPr lang="en-US" sz="2800" i="1">
                                  <a:latin typeface="Cambria Math"/>
                                </a:rPr>
                                <m:t>4</m:t>
                              </m:r>
                            </m:den>
                          </m:f>
                        </m:oMath>
                      </m:oMathPara>
                    </a14:m>
                    <a:endParaRPr lang="en-US" sz="2800" dirty="0"/>
                  </a:p>
                </p:txBody>
              </p:sp>
            </mc:Choice>
            <mc:Fallback xmlns="">
              <p:sp>
                <p:nvSpPr>
                  <p:cNvPr id="49" name="Text Box 41"/>
                  <p:cNvSpPr txBox="1">
                    <a:spLocks noRot="1" noChangeAspect="1" noMove="1" noResize="1" noEditPoints="1" noAdjustHandles="1" noChangeArrowheads="1" noChangeShapeType="1" noTextEdit="1"/>
                  </p:cNvSpPr>
                  <p:nvPr/>
                </p:nvSpPr>
                <p:spPr bwMode="auto">
                  <a:xfrm>
                    <a:off x="1573880" y="3834326"/>
                    <a:ext cx="1333500" cy="457200"/>
                  </a:xfrm>
                  <a:prstGeom prst="rect">
                    <a:avLst/>
                  </a:prstGeom>
                  <a:blipFill>
                    <a:blip r:embed="rId6"/>
                    <a:stretch>
                      <a:fillRect/>
                    </a:stretch>
                  </a:blipFill>
                  <a:ln w="9525">
                    <a:solidFill>
                      <a:srgbClr val="FF0000"/>
                    </a:solid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0" name="Text Box 41"/>
                  <p:cNvSpPr txBox="1">
                    <a:spLocks noChangeArrowheads="1"/>
                  </p:cNvSpPr>
                  <p:nvPr/>
                </p:nvSpPr>
                <p:spPr bwMode="auto">
                  <a:xfrm>
                    <a:off x="3314700" y="3834326"/>
                    <a:ext cx="1333500" cy="457200"/>
                  </a:xfrm>
                  <a:prstGeom prst="rect">
                    <a:avLst/>
                  </a:prstGeom>
                  <a:noFill/>
                  <a:ln w="9525">
                    <a:solidFill>
                      <a:srgbClr val="FF0000"/>
                    </a:solidFill>
                    <a:miter lim="800000"/>
                    <a:headEnd/>
                    <a:tailEnd/>
                  </a:ln>
                </p:spPr>
                <p:txBody>
                  <a:bodyPr lIns="0" tIns="0" rIns="0" bIns="0" anchor="ctr"/>
                  <a:lstStyle/>
                  <a:p>
                    <a:pPr algn="ctr">
                      <a:lnSpc>
                        <a:spcPct val="100000"/>
                      </a:lnSpc>
                    </a:pPr>
                    <a14:m>
                      <m:oMathPara xmlns:m="http://schemas.openxmlformats.org/officeDocument/2006/math">
                        <m:oMathParaPr>
                          <m:jc m:val="centerGroup"/>
                        </m:oMathParaPr>
                        <m:oMath xmlns:m="http://schemas.openxmlformats.org/officeDocument/2006/math">
                          <m:f>
                            <m:fPr>
                              <m:type m:val="lin"/>
                              <m:ctrlPr>
                                <a:rPr lang="en-US" sz="2800" i="1">
                                  <a:latin typeface="Cambria Math" panose="02040503050406030204" pitchFamily="18" charset="0"/>
                                </a:rPr>
                              </m:ctrlPr>
                            </m:fPr>
                            <m:num>
                              <m:r>
                                <a:rPr lang="en-US" sz="2800" i="1">
                                  <a:latin typeface="Cambria Math"/>
                                </a:rPr>
                                <m:t>𝑛</m:t>
                              </m:r>
                            </m:num>
                            <m:den>
                              <m:r>
                                <a:rPr lang="en-US" sz="2800" i="1">
                                  <a:latin typeface="Cambria Math"/>
                                </a:rPr>
                                <m:t>4</m:t>
                              </m:r>
                            </m:den>
                          </m:f>
                        </m:oMath>
                      </m:oMathPara>
                    </a14:m>
                    <a:endParaRPr lang="en-US" sz="2800" dirty="0"/>
                  </a:p>
                </p:txBody>
              </p:sp>
            </mc:Choice>
            <mc:Fallback xmlns="">
              <p:sp>
                <p:nvSpPr>
                  <p:cNvPr id="50" name="Text Box 41"/>
                  <p:cNvSpPr txBox="1">
                    <a:spLocks noRot="1" noChangeAspect="1" noMove="1" noResize="1" noEditPoints="1" noAdjustHandles="1" noChangeArrowheads="1" noChangeShapeType="1" noTextEdit="1"/>
                  </p:cNvSpPr>
                  <p:nvPr/>
                </p:nvSpPr>
                <p:spPr bwMode="auto">
                  <a:xfrm>
                    <a:off x="3314700" y="3834326"/>
                    <a:ext cx="1333500" cy="457200"/>
                  </a:xfrm>
                  <a:prstGeom prst="rect">
                    <a:avLst/>
                  </a:prstGeom>
                  <a:blipFill>
                    <a:blip r:embed="rId7"/>
                    <a:stretch>
                      <a:fillRect/>
                    </a:stretch>
                  </a:blipFill>
                  <a:ln w="9525">
                    <a:solidFill>
                      <a:srgbClr val="FF0000"/>
                    </a:solid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1" name="Text Box 41"/>
                  <p:cNvSpPr txBox="1">
                    <a:spLocks noChangeArrowheads="1"/>
                  </p:cNvSpPr>
                  <p:nvPr/>
                </p:nvSpPr>
                <p:spPr bwMode="auto">
                  <a:xfrm>
                    <a:off x="5181600" y="3832376"/>
                    <a:ext cx="1333500" cy="457200"/>
                  </a:xfrm>
                  <a:prstGeom prst="rect">
                    <a:avLst/>
                  </a:prstGeom>
                  <a:noFill/>
                  <a:ln w="9525">
                    <a:solidFill>
                      <a:srgbClr val="FF0000"/>
                    </a:solidFill>
                    <a:miter lim="800000"/>
                    <a:headEnd/>
                    <a:tailEnd/>
                  </a:ln>
                </p:spPr>
                <p:txBody>
                  <a:bodyPr lIns="0" tIns="0" rIns="0" bIns="0" anchor="ctr"/>
                  <a:lstStyle/>
                  <a:p>
                    <a:pPr algn="ctr">
                      <a:lnSpc>
                        <a:spcPct val="100000"/>
                      </a:lnSpc>
                    </a:pPr>
                    <a14:m>
                      <m:oMathPara xmlns:m="http://schemas.openxmlformats.org/officeDocument/2006/math">
                        <m:oMathParaPr>
                          <m:jc m:val="centerGroup"/>
                        </m:oMathParaPr>
                        <m:oMath xmlns:m="http://schemas.openxmlformats.org/officeDocument/2006/math">
                          <m:f>
                            <m:fPr>
                              <m:type m:val="lin"/>
                              <m:ctrlPr>
                                <a:rPr lang="en-US" sz="2800" i="1">
                                  <a:latin typeface="Cambria Math" panose="02040503050406030204" pitchFamily="18" charset="0"/>
                                </a:rPr>
                              </m:ctrlPr>
                            </m:fPr>
                            <m:num>
                              <m:r>
                                <a:rPr lang="en-US" sz="2800" i="1">
                                  <a:latin typeface="Cambria Math"/>
                                </a:rPr>
                                <m:t>𝑛</m:t>
                              </m:r>
                            </m:num>
                            <m:den>
                              <m:r>
                                <a:rPr lang="en-US" sz="2800" i="1">
                                  <a:latin typeface="Cambria Math"/>
                                </a:rPr>
                                <m:t>4</m:t>
                              </m:r>
                            </m:den>
                          </m:f>
                        </m:oMath>
                      </m:oMathPara>
                    </a14:m>
                    <a:endParaRPr lang="en-US" sz="2800" dirty="0"/>
                  </a:p>
                </p:txBody>
              </p:sp>
            </mc:Choice>
            <mc:Fallback xmlns="">
              <p:sp>
                <p:nvSpPr>
                  <p:cNvPr id="51" name="Text Box 41"/>
                  <p:cNvSpPr txBox="1">
                    <a:spLocks noRot="1" noChangeAspect="1" noMove="1" noResize="1" noEditPoints="1" noAdjustHandles="1" noChangeArrowheads="1" noChangeShapeType="1" noTextEdit="1"/>
                  </p:cNvSpPr>
                  <p:nvPr/>
                </p:nvSpPr>
                <p:spPr bwMode="auto">
                  <a:xfrm>
                    <a:off x="5181600" y="3832376"/>
                    <a:ext cx="1333500" cy="457200"/>
                  </a:xfrm>
                  <a:prstGeom prst="rect">
                    <a:avLst/>
                  </a:prstGeom>
                  <a:blipFill>
                    <a:blip r:embed="rId8"/>
                    <a:stretch>
                      <a:fillRect/>
                    </a:stretch>
                  </a:blipFill>
                  <a:ln w="9525">
                    <a:solidFill>
                      <a:srgbClr val="FF0000"/>
                    </a:solid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2" name="Text Box 41"/>
                  <p:cNvSpPr txBox="1">
                    <a:spLocks noChangeArrowheads="1"/>
                  </p:cNvSpPr>
                  <p:nvPr/>
                </p:nvSpPr>
                <p:spPr bwMode="auto">
                  <a:xfrm>
                    <a:off x="6743700" y="3834326"/>
                    <a:ext cx="1333500" cy="457200"/>
                  </a:xfrm>
                  <a:prstGeom prst="rect">
                    <a:avLst/>
                  </a:prstGeom>
                  <a:noFill/>
                  <a:ln w="9525">
                    <a:solidFill>
                      <a:srgbClr val="FF0000"/>
                    </a:solidFill>
                    <a:miter lim="800000"/>
                    <a:headEnd/>
                    <a:tailEnd/>
                  </a:ln>
                </p:spPr>
                <p:txBody>
                  <a:bodyPr lIns="0" tIns="0" rIns="0" bIns="0" anchor="ctr"/>
                  <a:lstStyle/>
                  <a:p>
                    <a:pPr algn="ctr">
                      <a:lnSpc>
                        <a:spcPct val="100000"/>
                      </a:lnSpc>
                    </a:pPr>
                    <a14:m>
                      <m:oMathPara xmlns:m="http://schemas.openxmlformats.org/officeDocument/2006/math">
                        <m:oMathParaPr>
                          <m:jc m:val="centerGroup"/>
                        </m:oMathParaPr>
                        <m:oMath xmlns:m="http://schemas.openxmlformats.org/officeDocument/2006/math">
                          <m:f>
                            <m:fPr>
                              <m:type m:val="lin"/>
                              <m:ctrlPr>
                                <a:rPr lang="en-US" sz="2800" i="1">
                                  <a:latin typeface="Cambria Math" panose="02040503050406030204" pitchFamily="18" charset="0"/>
                                </a:rPr>
                              </m:ctrlPr>
                            </m:fPr>
                            <m:num>
                              <m:r>
                                <a:rPr lang="en-US" sz="2800" i="1">
                                  <a:latin typeface="Cambria Math"/>
                                </a:rPr>
                                <m:t>𝑛</m:t>
                              </m:r>
                            </m:num>
                            <m:den>
                              <m:r>
                                <a:rPr lang="en-US" sz="2800" i="1">
                                  <a:latin typeface="Cambria Math"/>
                                </a:rPr>
                                <m:t>4</m:t>
                              </m:r>
                            </m:den>
                          </m:f>
                        </m:oMath>
                      </m:oMathPara>
                    </a14:m>
                    <a:endParaRPr lang="en-US" sz="2800" dirty="0"/>
                  </a:p>
                </p:txBody>
              </p:sp>
            </mc:Choice>
            <mc:Fallback xmlns="">
              <p:sp>
                <p:nvSpPr>
                  <p:cNvPr id="52" name="Text Box 41"/>
                  <p:cNvSpPr txBox="1">
                    <a:spLocks noRot="1" noChangeAspect="1" noMove="1" noResize="1" noEditPoints="1" noAdjustHandles="1" noChangeArrowheads="1" noChangeShapeType="1" noTextEdit="1"/>
                  </p:cNvSpPr>
                  <p:nvPr/>
                </p:nvSpPr>
                <p:spPr bwMode="auto">
                  <a:xfrm>
                    <a:off x="6743700" y="3834326"/>
                    <a:ext cx="1333500" cy="457200"/>
                  </a:xfrm>
                  <a:prstGeom prst="rect">
                    <a:avLst/>
                  </a:prstGeom>
                  <a:blipFill>
                    <a:blip r:embed="rId9"/>
                    <a:stretch>
                      <a:fillRect/>
                    </a:stretch>
                  </a:blipFill>
                  <a:ln w="9525">
                    <a:solidFill>
                      <a:srgbClr val="FF0000"/>
                    </a:solidFill>
                    <a:miter lim="800000"/>
                    <a:headEnd/>
                    <a:tailEnd/>
                  </a:ln>
                </p:spPr>
                <p:txBody>
                  <a:bodyPr/>
                  <a:lstStyle/>
                  <a:p>
                    <a:r>
                      <a:rPr lang="en-US">
                        <a:noFill/>
                      </a:rPr>
                      <a:t> </a:t>
                    </a:r>
                  </a:p>
                </p:txBody>
              </p:sp>
            </mc:Fallback>
          </mc:AlternateContent>
          <p:sp>
            <p:nvSpPr>
              <p:cNvPr id="53" name="Rectangle 52"/>
              <p:cNvSpPr/>
              <p:nvPr/>
            </p:nvSpPr>
            <p:spPr>
              <a:xfrm rot="16200000">
                <a:off x="2018785" y="4281268"/>
                <a:ext cx="574196" cy="769441"/>
              </a:xfrm>
              <a:prstGeom prst="rect">
                <a:avLst/>
              </a:prstGeom>
            </p:spPr>
            <p:txBody>
              <a:bodyPr wrap="none">
                <a:spAutoFit/>
              </a:bodyPr>
              <a:lstStyle/>
              <a:p>
                <a:r>
                  <a:rPr lang="en-US" sz="4400" dirty="0"/>
                  <a:t>…</a:t>
                </a:r>
              </a:p>
            </p:txBody>
          </p:sp>
          <p:sp>
            <p:nvSpPr>
              <p:cNvPr id="54" name="Rectangle 53"/>
              <p:cNvSpPr/>
              <p:nvPr/>
            </p:nvSpPr>
            <p:spPr>
              <a:xfrm rot="16200000">
                <a:off x="3694351" y="4308283"/>
                <a:ext cx="574196" cy="769441"/>
              </a:xfrm>
              <a:prstGeom prst="rect">
                <a:avLst/>
              </a:prstGeom>
            </p:spPr>
            <p:txBody>
              <a:bodyPr wrap="none">
                <a:spAutoFit/>
              </a:bodyPr>
              <a:lstStyle/>
              <a:p>
                <a:r>
                  <a:rPr lang="en-US" sz="4400" dirty="0"/>
                  <a:t>…</a:t>
                </a:r>
              </a:p>
            </p:txBody>
          </p:sp>
          <p:sp>
            <p:nvSpPr>
              <p:cNvPr id="55" name="Rectangle 54"/>
              <p:cNvSpPr/>
              <p:nvPr/>
            </p:nvSpPr>
            <p:spPr>
              <a:xfrm rot="16200000">
                <a:off x="5637451" y="4308283"/>
                <a:ext cx="574196" cy="769441"/>
              </a:xfrm>
              <a:prstGeom prst="rect">
                <a:avLst/>
              </a:prstGeom>
            </p:spPr>
            <p:txBody>
              <a:bodyPr wrap="none">
                <a:spAutoFit/>
              </a:bodyPr>
              <a:lstStyle/>
              <a:p>
                <a:r>
                  <a:rPr lang="en-US" sz="4400" dirty="0"/>
                  <a:t>…</a:t>
                </a:r>
              </a:p>
            </p:txBody>
          </p:sp>
          <p:sp>
            <p:nvSpPr>
              <p:cNvPr id="56" name="Rectangle 55"/>
              <p:cNvSpPr/>
              <p:nvPr/>
            </p:nvSpPr>
            <p:spPr>
              <a:xfrm rot="16200000">
                <a:off x="7123351" y="4335298"/>
                <a:ext cx="574196" cy="769441"/>
              </a:xfrm>
              <a:prstGeom prst="rect">
                <a:avLst/>
              </a:prstGeom>
            </p:spPr>
            <p:txBody>
              <a:bodyPr wrap="none">
                <a:spAutoFit/>
              </a:bodyPr>
              <a:lstStyle/>
              <a:p>
                <a:r>
                  <a:rPr lang="en-US" sz="4400" dirty="0"/>
                  <a:t>…</a:t>
                </a:r>
              </a:p>
            </p:txBody>
          </p:sp>
          <mc:AlternateContent xmlns:mc="http://schemas.openxmlformats.org/markup-compatibility/2006" xmlns:a14="http://schemas.microsoft.com/office/drawing/2010/main">
            <mc:Choice Requires="a14">
              <p:sp>
                <p:nvSpPr>
                  <p:cNvPr id="57" name="Text Box 41"/>
                  <p:cNvSpPr txBox="1">
                    <a:spLocks noChangeArrowheads="1"/>
                  </p:cNvSpPr>
                  <p:nvPr/>
                </p:nvSpPr>
                <p:spPr bwMode="auto">
                  <a:xfrm>
                    <a:off x="1295400" y="5226656"/>
                    <a:ext cx="716630" cy="457200"/>
                  </a:xfrm>
                  <a:prstGeom prst="rect">
                    <a:avLst/>
                  </a:prstGeom>
                  <a:noFill/>
                  <a:ln w="9525">
                    <a:solidFill>
                      <a:srgbClr val="FF0000"/>
                    </a:solidFill>
                    <a:miter lim="800000"/>
                    <a:headEnd/>
                    <a:tailEnd/>
                  </a:ln>
                </p:spPr>
                <p:txBody>
                  <a:bodyPr lIns="0" tIns="0" rIns="0" bIns="0" anchor="ctr"/>
                  <a:lstStyle/>
                  <a:p>
                    <a:pPr algn="ctr">
                      <a:lnSpc>
                        <a:spcPct val="100000"/>
                      </a:lnSpc>
                    </a:pPr>
                    <a14:m>
                      <m:oMathPara xmlns:m="http://schemas.openxmlformats.org/officeDocument/2006/math">
                        <m:oMathParaPr>
                          <m:jc m:val="centerGroup"/>
                        </m:oMathParaPr>
                        <m:oMath xmlns:m="http://schemas.openxmlformats.org/officeDocument/2006/math">
                          <m:r>
                            <a:rPr lang="en-US" sz="2800" i="1">
                              <a:latin typeface="Cambria Math"/>
                            </a:rPr>
                            <m:t>1</m:t>
                          </m:r>
                        </m:oMath>
                      </m:oMathPara>
                    </a14:m>
                    <a:endParaRPr lang="en-US" sz="2800" dirty="0"/>
                  </a:p>
                </p:txBody>
              </p:sp>
            </mc:Choice>
            <mc:Fallback xmlns="">
              <p:sp>
                <p:nvSpPr>
                  <p:cNvPr id="57" name="Text Box 41"/>
                  <p:cNvSpPr txBox="1">
                    <a:spLocks noRot="1" noChangeAspect="1" noMove="1" noResize="1" noEditPoints="1" noAdjustHandles="1" noChangeArrowheads="1" noChangeShapeType="1" noTextEdit="1"/>
                  </p:cNvSpPr>
                  <p:nvPr/>
                </p:nvSpPr>
                <p:spPr bwMode="auto">
                  <a:xfrm>
                    <a:off x="1295400" y="5226656"/>
                    <a:ext cx="716630" cy="457200"/>
                  </a:xfrm>
                  <a:prstGeom prst="rect">
                    <a:avLst/>
                  </a:prstGeom>
                  <a:blipFill>
                    <a:blip r:embed="rId10"/>
                    <a:stretch>
                      <a:fillRect/>
                    </a:stretch>
                  </a:blipFill>
                  <a:ln w="9525">
                    <a:solidFill>
                      <a:srgbClr val="FF0000"/>
                    </a:solid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8" name="Text Box 41"/>
                  <p:cNvSpPr txBox="1">
                    <a:spLocks noChangeArrowheads="1"/>
                  </p:cNvSpPr>
                  <p:nvPr/>
                </p:nvSpPr>
                <p:spPr bwMode="auto">
                  <a:xfrm>
                    <a:off x="2286000" y="5229577"/>
                    <a:ext cx="716630" cy="457200"/>
                  </a:xfrm>
                  <a:prstGeom prst="rect">
                    <a:avLst/>
                  </a:prstGeom>
                  <a:noFill/>
                  <a:ln w="9525">
                    <a:solidFill>
                      <a:srgbClr val="FF0000"/>
                    </a:solidFill>
                    <a:miter lim="800000"/>
                    <a:headEnd/>
                    <a:tailEnd/>
                  </a:ln>
                </p:spPr>
                <p:txBody>
                  <a:bodyPr lIns="0" tIns="0" rIns="0" bIns="0" anchor="ctr"/>
                  <a:lstStyle/>
                  <a:p>
                    <a:pPr algn="ctr">
                      <a:lnSpc>
                        <a:spcPct val="100000"/>
                      </a:lnSpc>
                    </a:pPr>
                    <a14:m>
                      <m:oMathPara xmlns:m="http://schemas.openxmlformats.org/officeDocument/2006/math">
                        <m:oMathParaPr>
                          <m:jc m:val="centerGroup"/>
                        </m:oMathParaPr>
                        <m:oMath xmlns:m="http://schemas.openxmlformats.org/officeDocument/2006/math">
                          <m:r>
                            <a:rPr lang="en-US" sz="2800" i="1">
                              <a:latin typeface="Cambria Math"/>
                            </a:rPr>
                            <m:t>1</m:t>
                          </m:r>
                        </m:oMath>
                      </m:oMathPara>
                    </a14:m>
                    <a:endParaRPr lang="en-US" sz="2800" dirty="0"/>
                  </a:p>
                </p:txBody>
              </p:sp>
            </mc:Choice>
            <mc:Fallback xmlns="">
              <p:sp>
                <p:nvSpPr>
                  <p:cNvPr id="58" name="Text Box 41"/>
                  <p:cNvSpPr txBox="1">
                    <a:spLocks noRot="1" noChangeAspect="1" noMove="1" noResize="1" noEditPoints="1" noAdjustHandles="1" noChangeArrowheads="1" noChangeShapeType="1" noTextEdit="1"/>
                  </p:cNvSpPr>
                  <p:nvPr/>
                </p:nvSpPr>
                <p:spPr bwMode="auto">
                  <a:xfrm>
                    <a:off x="2286000" y="5229577"/>
                    <a:ext cx="716630" cy="457200"/>
                  </a:xfrm>
                  <a:prstGeom prst="rect">
                    <a:avLst/>
                  </a:prstGeom>
                  <a:blipFill>
                    <a:blip r:embed="rId11"/>
                    <a:stretch>
                      <a:fillRect/>
                    </a:stretch>
                  </a:blipFill>
                  <a:ln w="9525">
                    <a:solidFill>
                      <a:srgbClr val="FF0000"/>
                    </a:solid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9" name="Text Box 41"/>
                  <p:cNvSpPr txBox="1">
                    <a:spLocks noChangeArrowheads="1"/>
                  </p:cNvSpPr>
                  <p:nvPr/>
                </p:nvSpPr>
                <p:spPr bwMode="auto">
                  <a:xfrm>
                    <a:off x="3201319" y="5229577"/>
                    <a:ext cx="716630" cy="457200"/>
                  </a:xfrm>
                  <a:prstGeom prst="rect">
                    <a:avLst/>
                  </a:prstGeom>
                  <a:noFill/>
                  <a:ln w="9525">
                    <a:solidFill>
                      <a:srgbClr val="FF0000"/>
                    </a:solidFill>
                    <a:miter lim="800000"/>
                    <a:headEnd/>
                    <a:tailEnd/>
                  </a:ln>
                </p:spPr>
                <p:txBody>
                  <a:bodyPr lIns="0" tIns="0" rIns="0" bIns="0" anchor="ctr"/>
                  <a:lstStyle/>
                  <a:p>
                    <a:pPr algn="ctr">
                      <a:lnSpc>
                        <a:spcPct val="100000"/>
                      </a:lnSpc>
                    </a:pPr>
                    <a14:m>
                      <m:oMathPara xmlns:m="http://schemas.openxmlformats.org/officeDocument/2006/math">
                        <m:oMathParaPr>
                          <m:jc m:val="centerGroup"/>
                        </m:oMathParaPr>
                        <m:oMath xmlns:m="http://schemas.openxmlformats.org/officeDocument/2006/math">
                          <m:r>
                            <a:rPr lang="en-US" sz="2800" i="1">
                              <a:latin typeface="Cambria Math"/>
                            </a:rPr>
                            <m:t>1</m:t>
                          </m:r>
                        </m:oMath>
                      </m:oMathPara>
                    </a14:m>
                    <a:endParaRPr lang="en-US" sz="2800" dirty="0"/>
                  </a:p>
                </p:txBody>
              </p:sp>
            </mc:Choice>
            <mc:Fallback xmlns="">
              <p:sp>
                <p:nvSpPr>
                  <p:cNvPr id="59" name="Text Box 41"/>
                  <p:cNvSpPr txBox="1">
                    <a:spLocks noRot="1" noChangeAspect="1" noMove="1" noResize="1" noEditPoints="1" noAdjustHandles="1" noChangeArrowheads="1" noChangeShapeType="1" noTextEdit="1"/>
                  </p:cNvSpPr>
                  <p:nvPr/>
                </p:nvSpPr>
                <p:spPr bwMode="auto">
                  <a:xfrm>
                    <a:off x="3201319" y="5229577"/>
                    <a:ext cx="716630" cy="457200"/>
                  </a:xfrm>
                  <a:prstGeom prst="rect">
                    <a:avLst/>
                  </a:prstGeom>
                  <a:blipFill>
                    <a:blip r:embed="rId12"/>
                    <a:stretch>
                      <a:fillRect/>
                    </a:stretch>
                  </a:blipFill>
                  <a:ln w="9525">
                    <a:solidFill>
                      <a:srgbClr val="FF0000"/>
                    </a:solidFill>
                    <a:miter lim="800000"/>
                    <a:headEnd/>
                    <a:tailEnd/>
                  </a:ln>
                </p:spPr>
                <p:txBody>
                  <a:bodyPr/>
                  <a:lstStyle/>
                  <a:p>
                    <a:r>
                      <a:rPr lang="en-US">
                        <a:noFill/>
                      </a:rPr>
                      <a:t> </a:t>
                    </a:r>
                  </a:p>
                </p:txBody>
              </p:sp>
            </mc:Fallback>
          </mc:AlternateContent>
          <p:sp>
            <p:nvSpPr>
              <p:cNvPr id="60" name="Rectangle 59"/>
              <p:cNvSpPr/>
              <p:nvPr/>
            </p:nvSpPr>
            <p:spPr>
              <a:xfrm>
                <a:off x="4133849" y="4917337"/>
                <a:ext cx="574196" cy="769441"/>
              </a:xfrm>
              <a:prstGeom prst="rect">
                <a:avLst/>
              </a:prstGeom>
            </p:spPr>
            <p:txBody>
              <a:bodyPr wrap="none">
                <a:spAutoFit/>
              </a:bodyPr>
              <a:lstStyle/>
              <a:p>
                <a:r>
                  <a:rPr lang="en-US" sz="4400" dirty="0"/>
                  <a:t>…</a:t>
                </a:r>
              </a:p>
            </p:txBody>
          </p:sp>
          <mc:AlternateContent xmlns:mc="http://schemas.openxmlformats.org/markup-compatibility/2006" xmlns:a14="http://schemas.microsoft.com/office/drawing/2010/main">
            <mc:Choice Requires="a14">
              <p:sp>
                <p:nvSpPr>
                  <p:cNvPr id="61" name="Text Box 41"/>
                  <p:cNvSpPr txBox="1">
                    <a:spLocks noChangeArrowheads="1"/>
                  </p:cNvSpPr>
                  <p:nvPr/>
                </p:nvSpPr>
                <p:spPr bwMode="auto">
                  <a:xfrm>
                    <a:off x="5348411" y="5226656"/>
                    <a:ext cx="716630" cy="457200"/>
                  </a:xfrm>
                  <a:prstGeom prst="rect">
                    <a:avLst/>
                  </a:prstGeom>
                  <a:noFill/>
                  <a:ln w="9525">
                    <a:solidFill>
                      <a:srgbClr val="FF0000"/>
                    </a:solidFill>
                    <a:miter lim="800000"/>
                    <a:headEnd/>
                    <a:tailEnd/>
                  </a:ln>
                </p:spPr>
                <p:txBody>
                  <a:bodyPr lIns="0" tIns="0" rIns="0" bIns="0" anchor="ctr"/>
                  <a:lstStyle/>
                  <a:p>
                    <a:pPr algn="ctr">
                      <a:lnSpc>
                        <a:spcPct val="100000"/>
                      </a:lnSpc>
                    </a:pPr>
                    <a14:m>
                      <m:oMathPara xmlns:m="http://schemas.openxmlformats.org/officeDocument/2006/math">
                        <m:oMathParaPr>
                          <m:jc m:val="centerGroup"/>
                        </m:oMathParaPr>
                        <m:oMath xmlns:m="http://schemas.openxmlformats.org/officeDocument/2006/math">
                          <m:r>
                            <a:rPr lang="en-US" sz="2800" i="1">
                              <a:latin typeface="Cambria Math"/>
                            </a:rPr>
                            <m:t>1</m:t>
                          </m:r>
                        </m:oMath>
                      </m:oMathPara>
                    </a14:m>
                    <a:endParaRPr lang="en-US" sz="2800" dirty="0"/>
                  </a:p>
                </p:txBody>
              </p:sp>
            </mc:Choice>
            <mc:Fallback xmlns="">
              <p:sp>
                <p:nvSpPr>
                  <p:cNvPr id="61" name="Text Box 41"/>
                  <p:cNvSpPr txBox="1">
                    <a:spLocks noRot="1" noChangeAspect="1" noMove="1" noResize="1" noEditPoints="1" noAdjustHandles="1" noChangeArrowheads="1" noChangeShapeType="1" noTextEdit="1"/>
                  </p:cNvSpPr>
                  <p:nvPr/>
                </p:nvSpPr>
                <p:spPr bwMode="auto">
                  <a:xfrm>
                    <a:off x="5348411" y="5226656"/>
                    <a:ext cx="716630" cy="457200"/>
                  </a:xfrm>
                  <a:prstGeom prst="rect">
                    <a:avLst/>
                  </a:prstGeom>
                  <a:blipFill>
                    <a:blip r:embed="rId13"/>
                    <a:stretch>
                      <a:fillRect/>
                    </a:stretch>
                  </a:blipFill>
                  <a:ln w="9525">
                    <a:solidFill>
                      <a:srgbClr val="FF0000"/>
                    </a:solid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2" name="Text Box 41"/>
                  <p:cNvSpPr txBox="1">
                    <a:spLocks noChangeArrowheads="1"/>
                  </p:cNvSpPr>
                  <p:nvPr/>
                </p:nvSpPr>
                <p:spPr bwMode="auto">
                  <a:xfrm>
                    <a:off x="6324600" y="5229577"/>
                    <a:ext cx="716630" cy="457200"/>
                  </a:xfrm>
                  <a:prstGeom prst="rect">
                    <a:avLst/>
                  </a:prstGeom>
                  <a:noFill/>
                  <a:ln w="9525">
                    <a:solidFill>
                      <a:srgbClr val="FF0000"/>
                    </a:solidFill>
                    <a:miter lim="800000"/>
                    <a:headEnd/>
                    <a:tailEnd/>
                  </a:ln>
                </p:spPr>
                <p:txBody>
                  <a:bodyPr lIns="0" tIns="0" rIns="0" bIns="0" anchor="ctr"/>
                  <a:lstStyle/>
                  <a:p>
                    <a:pPr algn="ctr">
                      <a:lnSpc>
                        <a:spcPct val="100000"/>
                      </a:lnSpc>
                    </a:pPr>
                    <a14:m>
                      <m:oMathPara xmlns:m="http://schemas.openxmlformats.org/officeDocument/2006/math">
                        <m:oMathParaPr>
                          <m:jc m:val="centerGroup"/>
                        </m:oMathParaPr>
                        <m:oMath xmlns:m="http://schemas.openxmlformats.org/officeDocument/2006/math">
                          <m:r>
                            <a:rPr lang="en-US" sz="2800" i="1">
                              <a:latin typeface="Cambria Math"/>
                            </a:rPr>
                            <m:t>1</m:t>
                          </m:r>
                        </m:oMath>
                      </m:oMathPara>
                    </a14:m>
                    <a:endParaRPr lang="en-US" sz="2800" dirty="0"/>
                  </a:p>
                </p:txBody>
              </p:sp>
            </mc:Choice>
            <mc:Fallback xmlns="">
              <p:sp>
                <p:nvSpPr>
                  <p:cNvPr id="62" name="Text Box 41"/>
                  <p:cNvSpPr txBox="1">
                    <a:spLocks noRot="1" noChangeAspect="1" noMove="1" noResize="1" noEditPoints="1" noAdjustHandles="1" noChangeArrowheads="1" noChangeShapeType="1" noTextEdit="1"/>
                  </p:cNvSpPr>
                  <p:nvPr/>
                </p:nvSpPr>
                <p:spPr bwMode="auto">
                  <a:xfrm>
                    <a:off x="6324600" y="5229577"/>
                    <a:ext cx="716630" cy="457200"/>
                  </a:xfrm>
                  <a:prstGeom prst="rect">
                    <a:avLst/>
                  </a:prstGeom>
                  <a:blipFill>
                    <a:blip r:embed="rId14"/>
                    <a:stretch>
                      <a:fillRect/>
                    </a:stretch>
                  </a:blipFill>
                  <a:ln w="9525">
                    <a:solidFill>
                      <a:srgbClr val="FF0000"/>
                    </a:solid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3" name="Text Box 41"/>
                  <p:cNvSpPr txBox="1">
                    <a:spLocks noChangeArrowheads="1"/>
                  </p:cNvSpPr>
                  <p:nvPr/>
                </p:nvSpPr>
                <p:spPr bwMode="auto">
                  <a:xfrm>
                    <a:off x="7201056" y="5229577"/>
                    <a:ext cx="716630" cy="457200"/>
                  </a:xfrm>
                  <a:prstGeom prst="rect">
                    <a:avLst/>
                  </a:prstGeom>
                  <a:noFill/>
                  <a:ln w="9525">
                    <a:solidFill>
                      <a:srgbClr val="FF0000"/>
                    </a:solidFill>
                    <a:miter lim="800000"/>
                    <a:headEnd/>
                    <a:tailEnd/>
                  </a:ln>
                </p:spPr>
                <p:txBody>
                  <a:bodyPr lIns="0" tIns="0" rIns="0" bIns="0" anchor="ctr"/>
                  <a:lstStyle/>
                  <a:p>
                    <a:pPr algn="ctr">
                      <a:lnSpc>
                        <a:spcPct val="100000"/>
                      </a:lnSpc>
                    </a:pPr>
                    <a14:m>
                      <m:oMathPara xmlns:m="http://schemas.openxmlformats.org/officeDocument/2006/math">
                        <m:oMathParaPr>
                          <m:jc m:val="centerGroup"/>
                        </m:oMathParaPr>
                        <m:oMath xmlns:m="http://schemas.openxmlformats.org/officeDocument/2006/math">
                          <m:r>
                            <a:rPr lang="en-US" sz="2800" i="1">
                              <a:latin typeface="Cambria Math"/>
                            </a:rPr>
                            <m:t>1</m:t>
                          </m:r>
                        </m:oMath>
                      </m:oMathPara>
                    </a14:m>
                    <a:endParaRPr lang="en-US" sz="2800" dirty="0"/>
                  </a:p>
                </p:txBody>
              </p:sp>
            </mc:Choice>
            <mc:Fallback xmlns="">
              <p:sp>
                <p:nvSpPr>
                  <p:cNvPr id="63" name="Text Box 41"/>
                  <p:cNvSpPr txBox="1">
                    <a:spLocks noRot="1" noChangeAspect="1" noMove="1" noResize="1" noEditPoints="1" noAdjustHandles="1" noChangeArrowheads="1" noChangeShapeType="1" noTextEdit="1"/>
                  </p:cNvSpPr>
                  <p:nvPr/>
                </p:nvSpPr>
                <p:spPr bwMode="auto">
                  <a:xfrm>
                    <a:off x="7201056" y="5229577"/>
                    <a:ext cx="716630" cy="457200"/>
                  </a:xfrm>
                  <a:prstGeom prst="rect">
                    <a:avLst/>
                  </a:prstGeom>
                  <a:blipFill>
                    <a:blip r:embed="rId15"/>
                    <a:stretch>
                      <a:fillRect/>
                    </a:stretch>
                  </a:blipFill>
                  <a:ln w="9525">
                    <a:solidFill>
                      <a:srgbClr val="FF0000"/>
                    </a:solidFill>
                    <a:miter lim="800000"/>
                    <a:headEnd/>
                    <a:tailEnd/>
                  </a:ln>
                </p:spPr>
                <p:txBody>
                  <a:bodyPr/>
                  <a:lstStyle/>
                  <a:p>
                    <a:r>
                      <a:rPr lang="en-US">
                        <a:noFill/>
                      </a:rPr>
                      <a:t> </a:t>
                    </a:r>
                  </a:p>
                </p:txBody>
              </p:sp>
            </mc:Fallback>
          </mc:AlternateContent>
          <p:cxnSp>
            <p:nvCxnSpPr>
              <p:cNvPr id="65" name="Straight Connector 64"/>
              <p:cNvCxnSpPr>
                <a:stCxn id="44" idx="2"/>
                <a:endCxn id="47" idx="0"/>
              </p:cNvCxnSpPr>
              <p:nvPr/>
            </p:nvCxnSpPr>
            <p:spPr>
              <a:xfrm flipH="1">
                <a:off x="3357354" y="2590800"/>
                <a:ext cx="1690896" cy="437452"/>
              </a:xfrm>
              <a:prstGeom prst="line">
                <a:avLst/>
              </a:prstGeom>
              <a:ln w="285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a:stCxn id="44" idx="2"/>
                <a:endCxn id="48" idx="0"/>
              </p:cNvCxnSpPr>
              <p:nvPr/>
            </p:nvCxnSpPr>
            <p:spPr>
              <a:xfrm>
                <a:off x="5048250" y="2590800"/>
                <a:ext cx="1600200" cy="437452"/>
              </a:xfrm>
              <a:prstGeom prst="line">
                <a:avLst/>
              </a:prstGeom>
              <a:ln w="285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a:stCxn id="47" idx="2"/>
                <a:endCxn id="49" idx="0"/>
              </p:cNvCxnSpPr>
              <p:nvPr/>
            </p:nvCxnSpPr>
            <p:spPr>
              <a:xfrm flipH="1">
                <a:off x="2240630" y="3485452"/>
                <a:ext cx="1116724" cy="348874"/>
              </a:xfrm>
              <a:prstGeom prst="line">
                <a:avLst/>
              </a:prstGeom>
              <a:ln w="285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a:stCxn id="47" idx="2"/>
                <a:endCxn id="50" idx="0"/>
              </p:cNvCxnSpPr>
              <p:nvPr/>
            </p:nvCxnSpPr>
            <p:spPr>
              <a:xfrm>
                <a:off x="3357354" y="3485452"/>
                <a:ext cx="624096" cy="348874"/>
              </a:xfrm>
              <a:prstGeom prst="line">
                <a:avLst/>
              </a:prstGeom>
              <a:ln w="285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a:stCxn id="48" idx="2"/>
                <a:endCxn id="51" idx="0"/>
              </p:cNvCxnSpPr>
              <p:nvPr/>
            </p:nvCxnSpPr>
            <p:spPr>
              <a:xfrm flipH="1">
                <a:off x="5848350" y="3485452"/>
                <a:ext cx="800100" cy="346924"/>
              </a:xfrm>
              <a:prstGeom prst="line">
                <a:avLst/>
              </a:prstGeom>
              <a:ln w="285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a:stCxn id="48" idx="2"/>
                <a:endCxn id="52" idx="0"/>
              </p:cNvCxnSpPr>
              <p:nvPr/>
            </p:nvCxnSpPr>
            <p:spPr>
              <a:xfrm>
                <a:off x="6648450" y="3485452"/>
                <a:ext cx="762000" cy="348874"/>
              </a:xfrm>
              <a:prstGeom prst="line">
                <a:avLst/>
              </a:prstGeom>
              <a:ln w="285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a:off x="7486650" y="4291526"/>
                <a:ext cx="499546" cy="339268"/>
              </a:xfrm>
              <a:prstGeom prst="line">
                <a:avLst/>
              </a:prstGeom>
              <a:ln w="285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a:stCxn id="52" idx="2"/>
              </p:cNvCxnSpPr>
              <p:nvPr/>
            </p:nvCxnSpPr>
            <p:spPr>
              <a:xfrm flipH="1">
                <a:off x="7143432" y="4291526"/>
                <a:ext cx="267019" cy="339268"/>
              </a:xfrm>
              <a:prstGeom prst="line">
                <a:avLst/>
              </a:prstGeom>
              <a:ln w="285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92" name="Straight Connector 91"/>
              <p:cNvCxnSpPr>
                <a:stCxn id="51" idx="2"/>
              </p:cNvCxnSpPr>
              <p:nvPr/>
            </p:nvCxnSpPr>
            <p:spPr>
              <a:xfrm>
                <a:off x="5848351" y="4289576"/>
                <a:ext cx="499545" cy="320454"/>
              </a:xfrm>
              <a:prstGeom prst="line">
                <a:avLst/>
              </a:prstGeom>
              <a:ln w="285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93" name="Straight Connector 92"/>
              <p:cNvCxnSpPr>
                <a:stCxn id="51" idx="2"/>
              </p:cNvCxnSpPr>
              <p:nvPr/>
            </p:nvCxnSpPr>
            <p:spPr>
              <a:xfrm flipH="1">
                <a:off x="5581332" y="4289576"/>
                <a:ext cx="267019" cy="320454"/>
              </a:xfrm>
              <a:prstGeom prst="line">
                <a:avLst/>
              </a:prstGeom>
              <a:ln w="285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96" name="Straight Connector 95"/>
              <p:cNvCxnSpPr>
                <a:stCxn id="50" idx="2"/>
              </p:cNvCxnSpPr>
              <p:nvPr/>
            </p:nvCxnSpPr>
            <p:spPr>
              <a:xfrm>
                <a:off x="3981450" y="4291526"/>
                <a:ext cx="526860" cy="313382"/>
              </a:xfrm>
              <a:prstGeom prst="line">
                <a:avLst/>
              </a:prstGeom>
              <a:ln w="285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a:stCxn id="50" idx="2"/>
              </p:cNvCxnSpPr>
              <p:nvPr/>
            </p:nvCxnSpPr>
            <p:spPr>
              <a:xfrm flipH="1">
                <a:off x="3741748" y="4291526"/>
                <a:ext cx="239703" cy="313382"/>
              </a:xfrm>
              <a:prstGeom prst="line">
                <a:avLst/>
              </a:prstGeom>
              <a:ln w="285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a:stCxn id="49" idx="2"/>
              </p:cNvCxnSpPr>
              <p:nvPr/>
            </p:nvCxnSpPr>
            <p:spPr>
              <a:xfrm>
                <a:off x="2240631" y="4291527"/>
                <a:ext cx="474963" cy="308485"/>
              </a:xfrm>
              <a:prstGeom prst="line">
                <a:avLst/>
              </a:prstGeom>
              <a:ln w="285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a:stCxn id="49" idx="2"/>
              </p:cNvCxnSpPr>
              <p:nvPr/>
            </p:nvCxnSpPr>
            <p:spPr>
              <a:xfrm flipH="1">
                <a:off x="1949032" y="4291527"/>
                <a:ext cx="291599" cy="308485"/>
              </a:xfrm>
              <a:prstGeom prst="line">
                <a:avLst/>
              </a:prstGeom>
              <a:ln w="285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66" name="TextBox 65"/>
                  <p:cNvSpPr txBox="1"/>
                  <p:nvPr/>
                </p:nvSpPr>
                <p:spPr>
                  <a:xfrm>
                    <a:off x="3962400" y="2940302"/>
                    <a:ext cx="365805"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0070C0"/>
                              </a:solidFill>
                              <a:latin typeface="Cambria Math" panose="02040503050406030204" pitchFamily="18" charset="0"/>
                            </a:rPr>
                            <m:t>1</m:t>
                          </m:r>
                        </m:oMath>
                      </m:oMathPara>
                    </a14:m>
                    <a:endParaRPr lang="en-US" dirty="0">
                      <a:solidFill>
                        <a:srgbClr val="0070C0"/>
                      </a:solidFill>
                    </a:endParaRPr>
                  </a:p>
                </p:txBody>
              </p:sp>
            </mc:Choice>
            <mc:Fallback xmlns="">
              <p:sp>
                <p:nvSpPr>
                  <p:cNvPr id="66" name="TextBox 65"/>
                  <p:cNvSpPr txBox="1">
                    <a:spLocks noRot="1" noChangeAspect="1" noMove="1" noResize="1" noEditPoints="1" noAdjustHandles="1" noChangeArrowheads="1" noChangeShapeType="1" noTextEdit="1"/>
                  </p:cNvSpPr>
                  <p:nvPr/>
                </p:nvSpPr>
                <p:spPr>
                  <a:xfrm>
                    <a:off x="3962400" y="2940302"/>
                    <a:ext cx="365805" cy="369332"/>
                  </a:xfrm>
                  <a:prstGeom prst="rect">
                    <a:avLst/>
                  </a:prstGeom>
                  <a:blipFill>
                    <a:blip r:embed="rId1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7" name="TextBox 66"/>
                  <p:cNvSpPr txBox="1"/>
                  <p:nvPr/>
                </p:nvSpPr>
                <p:spPr>
                  <a:xfrm>
                    <a:off x="7246374" y="2974403"/>
                    <a:ext cx="365805"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0070C0"/>
                              </a:solidFill>
                              <a:latin typeface="Cambria Math" panose="02040503050406030204" pitchFamily="18" charset="0"/>
                            </a:rPr>
                            <m:t>1</m:t>
                          </m:r>
                        </m:oMath>
                      </m:oMathPara>
                    </a14:m>
                    <a:endParaRPr lang="en-US" dirty="0">
                      <a:solidFill>
                        <a:srgbClr val="0070C0"/>
                      </a:solidFill>
                    </a:endParaRPr>
                  </a:p>
                </p:txBody>
              </p:sp>
            </mc:Choice>
            <mc:Fallback xmlns="">
              <p:sp>
                <p:nvSpPr>
                  <p:cNvPr id="67" name="TextBox 66"/>
                  <p:cNvSpPr txBox="1">
                    <a:spLocks noRot="1" noChangeAspect="1" noMove="1" noResize="1" noEditPoints="1" noAdjustHandles="1" noChangeArrowheads="1" noChangeShapeType="1" noTextEdit="1"/>
                  </p:cNvSpPr>
                  <p:nvPr/>
                </p:nvSpPr>
                <p:spPr>
                  <a:xfrm>
                    <a:off x="7246374" y="2974403"/>
                    <a:ext cx="365805" cy="369332"/>
                  </a:xfrm>
                  <a:prstGeom prst="rect">
                    <a:avLst/>
                  </a:prstGeom>
                  <a:blipFill>
                    <a:blip r:embed="rId1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8" name="TextBox 67"/>
                  <p:cNvSpPr txBox="1"/>
                  <p:nvPr/>
                </p:nvSpPr>
                <p:spPr>
                  <a:xfrm>
                    <a:off x="2819400" y="3778527"/>
                    <a:ext cx="365805"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0070C0"/>
                              </a:solidFill>
                              <a:latin typeface="Cambria Math" panose="02040503050406030204" pitchFamily="18" charset="0"/>
                            </a:rPr>
                            <m:t>1</m:t>
                          </m:r>
                        </m:oMath>
                      </m:oMathPara>
                    </a14:m>
                    <a:endParaRPr lang="en-US" dirty="0">
                      <a:solidFill>
                        <a:srgbClr val="0070C0"/>
                      </a:solidFill>
                    </a:endParaRPr>
                  </a:p>
                </p:txBody>
              </p:sp>
            </mc:Choice>
            <mc:Fallback xmlns="">
              <p:sp>
                <p:nvSpPr>
                  <p:cNvPr id="68" name="TextBox 67"/>
                  <p:cNvSpPr txBox="1">
                    <a:spLocks noRot="1" noChangeAspect="1" noMove="1" noResize="1" noEditPoints="1" noAdjustHandles="1" noChangeArrowheads="1" noChangeShapeType="1" noTextEdit="1"/>
                  </p:cNvSpPr>
                  <p:nvPr/>
                </p:nvSpPr>
                <p:spPr>
                  <a:xfrm>
                    <a:off x="2819400" y="3778527"/>
                    <a:ext cx="365805" cy="369332"/>
                  </a:xfrm>
                  <a:prstGeom prst="rect">
                    <a:avLst/>
                  </a:prstGeom>
                  <a:blipFill>
                    <a:blip r:embed="rId1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0" name="TextBox 69"/>
                  <p:cNvSpPr txBox="1"/>
                  <p:nvPr/>
                </p:nvSpPr>
                <p:spPr>
                  <a:xfrm>
                    <a:off x="4639597" y="3774093"/>
                    <a:ext cx="365805"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0070C0"/>
                              </a:solidFill>
                              <a:latin typeface="Cambria Math" panose="02040503050406030204" pitchFamily="18" charset="0"/>
                            </a:rPr>
                            <m:t>1</m:t>
                          </m:r>
                        </m:oMath>
                      </m:oMathPara>
                    </a14:m>
                    <a:endParaRPr lang="en-US" dirty="0">
                      <a:solidFill>
                        <a:srgbClr val="0070C0"/>
                      </a:solidFill>
                    </a:endParaRPr>
                  </a:p>
                </p:txBody>
              </p:sp>
            </mc:Choice>
            <mc:Fallback xmlns="">
              <p:sp>
                <p:nvSpPr>
                  <p:cNvPr id="70" name="TextBox 69"/>
                  <p:cNvSpPr txBox="1">
                    <a:spLocks noRot="1" noChangeAspect="1" noMove="1" noResize="1" noEditPoints="1" noAdjustHandles="1" noChangeArrowheads="1" noChangeShapeType="1" noTextEdit="1"/>
                  </p:cNvSpPr>
                  <p:nvPr/>
                </p:nvSpPr>
                <p:spPr>
                  <a:xfrm>
                    <a:off x="4639597" y="3774093"/>
                    <a:ext cx="365805" cy="369332"/>
                  </a:xfrm>
                  <a:prstGeom prst="rect">
                    <a:avLst/>
                  </a:prstGeom>
                  <a:blipFill>
                    <a:blip r:embed="rId1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1" name="TextBox 70"/>
                  <p:cNvSpPr txBox="1"/>
                  <p:nvPr/>
                </p:nvSpPr>
                <p:spPr>
                  <a:xfrm>
                    <a:off x="6432433" y="3783622"/>
                    <a:ext cx="365805"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0070C0"/>
                              </a:solidFill>
                              <a:latin typeface="Cambria Math" panose="02040503050406030204" pitchFamily="18" charset="0"/>
                            </a:rPr>
                            <m:t>1</m:t>
                          </m:r>
                        </m:oMath>
                      </m:oMathPara>
                    </a14:m>
                    <a:endParaRPr lang="en-US" dirty="0">
                      <a:solidFill>
                        <a:srgbClr val="0070C0"/>
                      </a:solidFill>
                    </a:endParaRPr>
                  </a:p>
                </p:txBody>
              </p:sp>
            </mc:Choice>
            <mc:Fallback xmlns="">
              <p:sp>
                <p:nvSpPr>
                  <p:cNvPr id="71" name="TextBox 70"/>
                  <p:cNvSpPr txBox="1">
                    <a:spLocks noRot="1" noChangeAspect="1" noMove="1" noResize="1" noEditPoints="1" noAdjustHandles="1" noChangeArrowheads="1" noChangeShapeType="1" noTextEdit="1"/>
                  </p:cNvSpPr>
                  <p:nvPr/>
                </p:nvSpPr>
                <p:spPr>
                  <a:xfrm>
                    <a:off x="6432433" y="3783622"/>
                    <a:ext cx="365805" cy="369332"/>
                  </a:xfrm>
                  <a:prstGeom prst="rect">
                    <a:avLst/>
                  </a:prstGeom>
                  <a:blipFill>
                    <a:blip r:embed="rId2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2" name="TextBox 71"/>
                  <p:cNvSpPr txBox="1"/>
                  <p:nvPr/>
                </p:nvSpPr>
                <p:spPr>
                  <a:xfrm>
                    <a:off x="8001000" y="3779188"/>
                    <a:ext cx="365805"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0070C0"/>
                              </a:solidFill>
                              <a:latin typeface="Cambria Math" panose="02040503050406030204" pitchFamily="18" charset="0"/>
                            </a:rPr>
                            <m:t>1</m:t>
                          </m:r>
                        </m:oMath>
                      </m:oMathPara>
                    </a14:m>
                    <a:endParaRPr lang="en-US" dirty="0">
                      <a:solidFill>
                        <a:srgbClr val="0070C0"/>
                      </a:solidFill>
                    </a:endParaRPr>
                  </a:p>
                </p:txBody>
              </p:sp>
            </mc:Choice>
            <mc:Fallback xmlns="">
              <p:sp>
                <p:nvSpPr>
                  <p:cNvPr id="72" name="TextBox 71"/>
                  <p:cNvSpPr txBox="1">
                    <a:spLocks noRot="1" noChangeAspect="1" noMove="1" noResize="1" noEditPoints="1" noAdjustHandles="1" noChangeArrowheads="1" noChangeShapeType="1" noTextEdit="1"/>
                  </p:cNvSpPr>
                  <p:nvPr/>
                </p:nvSpPr>
                <p:spPr>
                  <a:xfrm>
                    <a:off x="8001000" y="3779188"/>
                    <a:ext cx="365805" cy="369332"/>
                  </a:xfrm>
                  <a:prstGeom prst="rect">
                    <a:avLst/>
                  </a:prstGeom>
                  <a:blipFill>
                    <a:blip r:embed="rId2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4" name="TextBox 73"/>
                  <p:cNvSpPr txBox="1"/>
                  <p:nvPr/>
                </p:nvSpPr>
                <p:spPr>
                  <a:xfrm>
                    <a:off x="1905000" y="5105400"/>
                    <a:ext cx="365806"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a:solidFill>
                                <a:srgbClr val="0070C0"/>
                              </a:solidFill>
                              <a:latin typeface="Cambria Math"/>
                            </a:rPr>
                            <m:t>1</m:t>
                          </m:r>
                        </m:oMath>
                      </m:oMathPara>
                    </a14:m>
                    <a:endParaRPr lang="en-US" dirty="0">
                      <a:solidFill>
                        <a:srgbClr val="0070C0"/>
                      </a:solidFill>
                    </a:endParaRPr>
                  </a:p>
                </p:txBody>
              </p:sp>
            </mc:Choice>
            <mc:Fallback xmlns="">
              <p:sp>
                <p:nvSpPr>
                  <p:cNvPr id="74" name="TextBox 73"/>
                  <p:cNvSpPr txBox="1">
                    <a:spLocks noRot="1" noChangeAspect="1" noMove="1" noResize="1" noEditPoints="1" noAdjustHandles="1" noChangeArrowheads="1" noChangeShapeType="1" noTextEdit="1"/>
                  </p:cNvSpPr>
                  <p:nvPr/>
                </p:nvSpPr>
                <p:spPr>
                  <a:xfrm>
                    <a:off x="1905000" y="5105400"/>
                    <a:ext cx="365806" cy="369332"/>
                  </a:xfrm>
                  <a:prstGeom prst="rect">
                    <a:avLst/>
                  </a:prstGeom>
                  <a:blipFill>
                    <a:blip r:embed="rId2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5" name="TextBox 74"/>
                  <p:cNvSpPr txBox="1"/>
                  <p:nvPr/>
                </p:nvSpPr>
                <p:spPr>
                  <a:xfrm>
                    <a:off x="2907380" y="5105400"/>
                    <a:ext cx="365806"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a:solidFill>
                                <a:srgbClr val="0070C0"/>
                              </a:solidFill>
                              <a:latin typeface="Cambria Math"/>
                            </a:rPr>
                            <m:t>1</m:t>
                          </m:r>
                        </m:oMath>
                      </m:oMathPara>
                    </a14:m>
                    <a:endParaRPr lang="en-US" dirty="0">
                      <a:solidFill>
                        <a:srgbClr val="0070C0"/>
                      </a:solidFill>
                    </a:endParaRPr>
                  </a:p>
                </p:txBody>
              </p:sp>
            </mc:Choice>
            <mc:Fallback xmlns="">
              <p:sp>
                <p:nvSpPr>
                  <p:cNvPr id="75" name="TextBox 74"/>
                  <p:cNvSpPr txBox="1">
                    <a:spLocks noRot="1" noChangeAspect="1" noMove="1" noResize="1" noEditPoints="1" noAdjustHandles="1" noChangeArrowheads="1" noChangeShapeType="1" noTextEdit="1"/>
                  </p:cNvSpPr>
                  <p:nvPr/>
                </p:nvSpPr>
                <p:spPr>
                  <a:xfrm>
                    <a:off x="2907380" y="5105400"/>
                    <a:ext cx="365806" cy="369332"/>
                  </a:xfrm>
                  <a:prstGeom prst="rect">
                    <a:avLst/>
                  </a:prstGeom>
                  <a:blipFill>
                    <a:blip r:embed="rId2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7" name="TextBox 76"/>
                  <p:cNvSpPr txBox="1"/>
                  <p:nvPr/>
                </p:nvSpPr>
                <p:spPr>
                  <a:xfrm>
                    <a:off x="3821292" y="5105400"/>
                    <a:ext cx="365806"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a:solidFill>
                                <a:srgbClr val="0070C0"/>
                              </a:solidFill>
                              <a:latin typeface="Cambria Math"/>
                            </a:rPr>
                            <m:t>1</m:t>
                          </m:r>
                        </m:oMath>
                      </m:oMathPara>
                    </a14:m>
                    <a:endParaRPr lang="en-US" dirty="0">
                      <a:solidFill>
                        <a:srgbClr val="0070C0"/>
                      </a:solidFill>
                    </a:endParaRPr>
                  </a:p>
                </p:txBody>
              </p:sp>
            </mc:Choice>
            <mc:Fallback xmlns="">
              <p:sp>
                <p:nvSpPr>
                  <p:cNvPr id="77" name="TextBox 76"/>
                  <p:cNvSpPr txBox="1">
                    <a:spLocks noRot="1" noChangeAspect="1" noMove="1" noResize="1" noEditPoints="1" noAdjustHandles="1" noChangeArrowheads="1" noChangeShapeType="1" noTextEdit="1"/>
                  </p:cNvSpPr>
                  <p:nvPr/>
                </p:nvSpPr>
                <p:spPr>
                  <a:xfrm>
                    <a:off x="3821292" y="5105400"/>
                    <a:ext cx="365806" cy="369332"/>
                  </a:xfrm>
                  <a:prstGeom prst="rect">
                    <a:avLst/>
                  </a:prstGeom>
                  <a:blipFill>
                    <a:blip r:embed="rId2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8" name="TextBox 77"/>
                  <p:cNvSpPr txBox="1"/>
                  <p:nvPr/>
                </p:nvSpPr>
                <p:spPr>
                  <a:xfrm>
                    <a:off x="5958794" y="5117390"/>
                    <a:ext cx="365806"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a:solidFill>
                                <a:srgbClr val="0070C0"/>
                              </a:solidFill>
                              <a:latin typeface="Cambria Math"/>
                            </a:rPr>
                            <m:t>1</m:t>
                          </m:r>
                        </m:oMath>
                      </m:oMathPara>
                    </a14:m>
                    <a:endParaRPr lang="en-US" dirty="0">
                      <a:solidFill>
                        <a:srgbClr val="0070C0"/>
                      </a:solidFill>
                    </a:endParaRPr>
                  </a:p>
                </p:txBody>
              </p:sp>
            </mc:Choice>
            <mc:Fallback xmlns="">
              <p:sp>
                <p:nvSpPr>
                  <p:cNvPr id="78" name="TextBox 77"/>
                  <p:cNvSpPr txBox="1">
                    <a:spLocks noRot="1" noChangeAspect="1" noMove="1" noResize="1" noEditPoints="1" noAdjustHandles="1" noChangeArrowheads="1" noChangeShapeType="1" noTextEdit="1"/>
                  </p:cNvSpPr>
                  <p:nvPr/>
                </p:nvSpPr>
                <p:spPr>
                  <a:xfrm>
                    <a:off x="5958794" y="5117390"/>
                    <a:ext cx="365806" cy="369332"/>
                  </a:xfrm>
                  <a:prstGeom prst="rect">
                    <a:avLst/>
                  </a:prstGeom>
                  <a:blipFill>
                    <a:blip r:embed="rId2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0" name="TextBox 79"/>
                  <p:cNvSpPr txBox="1"/>
                  <p:nvPr/>
                </p:nvSpPr>
                <p:spPr>
                  <a:xfrm>
                    <a:off x="6949394" y="5117390"/>
                    <a:ext cx="365806"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a:solidFill>
                                <a:srgbClr val="0070C0"/>
                              </a:solidFill>
                              <a:latin typeface="Cambria Math"/>
                            </a:rPr>
                            <m:t>1</m:t>
                          </m:r>
                        </m:oMath>
                      </m:oMathPara>
                    </a14:m>
                    <a:endParaRPr lang="en-US" dirty="0">
                      <a:solidFill>
                        <a:srgbClr val="0070C0"/>
                      </a:solidFill>
                    </a:endParaRPr>
                  </a:p>
                </p:txBody>
              </p:sp>
            </mc:Choice>
            <mc:Fallback xmlns="">
              <p:sp>
                <p:nvSpPr>
                  <p:cNvPr id="80" name="TextBox 79"/>
                  <p:cNvSpPr txBox="1">
                    <a:spLocks noRot="1" noChangeAspect="1" noMove="1" noResize="1" noEditPoints="1" noAdjustHandles="1" noChangeArrowheads="1" noChangeShapeType="1" noTextEdit="1"/>
                  </p:cNvSpPr>
                  <p:nvPr/>
                </p:nvSpPr>
                <p:spPr>
                  <a:xfrm>
                    <a:off x="6949394" y="5117390"/>
                    <a:ext cx="365806" cy="369332"/>
                  </a:xfrm>
                  <a:prstGeom prst="rect">
                    <a:avLst/>
                  </a:prstGeom>
                  <a:blipFill>
                    <a:blip r:embed="rId2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1" name="TextBox 80"/>
                  <p:cNvSpPr txBox="1"/>
                  <p:nvPr/>
                </p:nvSpPr>
                <p:spPr>
                  <a:xfrm>
                    <a:off x="7863794" y="5117390"/>
                    <a:ext cx="365806"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a:solidFill>
                                <a:srgbClr val="0070C0"/>
                              </a:solidFill>
                              <a:latin typeface="Cambria Math"/>
                            </a:rPr>
                            <m:t>1</m:t>
                          </m:r>
                        </m:oMath>
                      </m:oMathPara>
                    </a14:m>
                    <a:endParaRPr lang="en-US" dirty="0">
                      <a:solidFill>
                        <a:srgbClr val="0070C0"/>
                      </a:solidFill>
                    </a:endParaRPr>
                  </a:p>
                </p:txBody>
              </p:sp>
            </mc:Choice>
            <mc:Fallback xmlns="">
              <p:sp>
                <p:nvSpPr>
                  <p:cNvPr id="81" name="TextBox 80"/>
                  <p:cNvSpPr txBox="1">
                    <a:spLocks noRot="1" noChangeAspect="1" noMove="1" noResize="1" noEditPoints="1" noAdjustHandles="1" noChangeArrowheads="1" noChangeShapeType="1" noTextEdit="1"/>
                  </p:cNvSpPr>
                  <p:nvPr/>
                </p:nvSpPr>
                <p:spPr>
                  <a:xfrm>
                    <a:off x="7863794" y="5117390"/>
                    <a:ext cx="365806" cy="369332"/>
                  </a:xfrm>
                  <a:prstGeom prst="rect">
                    <a:avLst/>
                  </a:prstGeom>
                  <a:blipFill>
                    <a:blip r:embed="rId26"/>
                    <a:stretch>
                      <a:fillRect/>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64" name="TextBox 63"/>
                <p:cNvSpPr txBox="1"/>
                <p:nvPr/>
              </p:nvSpPr>
              <p:spPr>
                <a:xfrm>
                  <a:off x="5668215" y="1992868"/>
                  <a:ext cx="365805"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0070C0"/>
                            </a:solidFill>
                            <a:latin typeface="Cambria Math" panose="02040503050406030204" pitchFamily="18" charset="0"/>
                          </a:rPr>
                          <m:t>1</m:t>
                        </m:r>
                      </m:oMath>
                    </m:oMathPara>
                  </a14:m>
                  <a:endParaRPr lang="en-US" dirty="0">
                    <a:solidFill>
                      <a:srgbClr val="0070C0"/>
                    </a:solidFill>
                  </a:endParaRPr>
                </a:p>
              </p:txBody>
            </p:sp>
          </mc:Choice>
          <mc:Fallback xmlns="">
            <p:sp>
              <p:nvSpPr>
                <p:cNvPr id="64" name="TextBox 63"/>
                <p:cNvSpPr txBox="1">
                  <a:spLocks noRot="1" noChangeAspect="1" noMove="1" noResize="1" noEditPoints="1" noAdjustHandles="1" noChangeArrowheads="1" noChangeShapeType="1" noTextEdit="1"/>
                </p:cNvSpPr>
                <p:nvPr/>
              </p:nvSpPr>
              <p:spPr>
                <a:xfrm>
                  <a:off x="5668215" y="1992868"/>
                  <a:ext cx="365805" cy="369332"/>
                </a:xfrm>
                <a:prstGeom prst="rect">
                  <a:avLst/>
                </a:prstGeom>
                <a:blipFill>
                  <a:blip r:embed="rId27"/>
                  <a:stretch>
                    <a:fillRect/>
                  </a:stretch>
                </a:blipFill>
              </p:spPr>
              <p:txBody>
                <a:bodyPr/>
                <a:lstStyle/>
                <a:p>
                  <a:r>
                    <a:rPr lang="en-US">
                      <a:noFill/>
                    </a:rPr>
                    <a:t> </a:t>
                  </a:r>
                </a:p>
              </p:txBody>
            </p:sp>
          </mc:Fallback>
        </mc:AlternateContent>
      </p:grpSp>
      <p:sp>
        <p:nvSpPr>
          <p:cNvPr id="42" name="Left Brace 41" descr="Because we need to make log_2(n) recursive calls before reaching a base case, the height of this chain of stackframes is log_2(n)."/>
          <p:cNvSpPr/>
          <p:nvPr/>
        </p:nvSpPr>
        <p:spPr>
          <a:xfrm flipH="1" flipV="1">
            <a:off x="8229600" y="2133600"/>
            <a:ext cx="250372" cy="3553177"/>
          </a:xfrm>
          <a:prstGeom prst="leftBrace">
            <a:avLst>
              <a:gd name="adj1" fmla="val 83199"/>
              <a:gd name="adj2" fmla="val 49631"/>
            </a:avLst>
          </a:prstGeom>
          <a:ln w="19050">
            <a:solidFill>
              <a:srgbClr val="FF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mc:AlternateContent xmlns:mc="http://schemas.openxmlformats.org/markup-compatibility/2006" xmlns:a14="http://schemas.microsoft.com/office/drawing/2010/main">
        <mc:Choice Requires="a14">
          <p:sp>
            <p:nvSpPr>
              <p:cNvPr id="43" name="Text Box 2"/>
              <p:cNvSpPr txBox="1">
                <a:spLocks noChangeArrowheads="1"/>
              </p:cNvSpPr>
              <p:nvPr/>
            </p:nvSpPr>
            <p:spPr bwMode="auto">
              <a:xfrm>
                <a:off x="8267700" y="3676688"/>
                <a:ext cx="2312388" cy="954107"/>
              </a:xfrm>
              <a:prstGeom prst="rect">
                <a:avLst/>
              </a:prstGeom>
              <a:noFill/>
              <a:ln w="9525">
                <a:noFill/>
                <a:miter lim="800000"/>
                <a:headEnd/>
                <a:tailEnd/>
              </a:ln>
            </p:spPr>
            <p:txBody>
              <a:bodyPr wrap="square">
                <a:spAutoFit/>
              </a:bodyPr>
              <a:lstStyle/>
              <a:p>
                <a:pPr algn="ctr"/>
                <a14:m>
                  <m:oMath xmlns:m="http://schemas.openxmlformats.org/officeDocument/2006/math">
                    <m:sSub>
                      <m:sSubPr>
                        <m:ctrlPr>
                          <a:rPr lang="en-US" sz="2800" i="1" dirty="0">
                            <a:solidFill>
                              <a:srgbClr val="FF00FF"/>
                            </a:solidFill>
                            <a:latin typeface="Cambria Math" panose="02040503050406030204" pitchFamily="18" charset="0"/>
                          </a:rPr>
                        </m:ctrlPr>
                      </m:sSubPr>
                      <m:e>
                        <m:r>
                          <m:rPr>
                            <m:sty m:val="p"/>
                          </m:rPr>
                          <a:rPr lang="en-US" sz="2800" dirty="0">
                            <a:solidFill>
                              <a:srgbClr val="FF00FF"/>
                            </a:solidFill>
                            <a:latin typeface="Cambria Math"/>
                          </a:rPr>
                          <m:t>log</m:t>
                        </m:r>
                      </m:e>
                      <m:sub>
                        <m:r>
                          <a:rPr lang="en-US" sz="2800" i="1" dirty="0">
                            <a:solidFill>
                              <a:srgbClr val="FF00FF"/>
                            </a:solidFill>
                            <a:latin typeface="Cambria Math"/>
                          </a:rPr>
                          <m:t>2</m:t>
                        </m:r>
                      </m:sub>
                    </m:sSub>
                    <m:r>
                      <a:rPr lang="en-US" sz="2800" i="1" dirty="0">
                        <a:solidFill>
                          <a:srgbClr val="FF00FF"/>
                        </a:solidFill>
                        <a:latin typeface="Cambria Math"/>
                      </a:rPr>
                      <m:t>⁡</m:t>
                    </m:r>
                    <m:r>
                      <a:rPr lang="en-US" sz="2800" i="1" dirty="0">
                        <a:solidFill>
                          <a:srgbClr val="FF00FF"/>
                        </a:solidFill>
                        <a:latin typeface="Cambria Math"/>
                      </a:rPr>
                      <m:t>𝑛</m:t>
                    </m:r>
                  </m:oMath>
                </a14:m>
                <a:r>
                  <a:rPr lang="en-US" sz="2800" dirty="0">
                    <a:solidFill>
                      <a:srgbClr val="FF00FF"/>
                    </a:solidFill>
                  </a:rPr>
                  <a:t> </a:t>
                </a:r>
                <a:r>
                  <a:rPr lang="en-US" sz="2800" dirty="0"/>
                  <a:t>levels</a:t>
                </a:r>
              </a:p>
              <a:p>
                <a:pPr algn="ctr"/>
                <a:r>
                  <a:rPr lang="en-US" sz="2800" dirty="0"/>
                  <a:t>of recursion</a:t>
                </a:r>
              </a:p>
            </p:txBody>
          </p:sp>
        </mc:Choice>
        <mc:Fallback xmlns="">
          <p:sp>
            <p:nvSpPr>
              <p:cNvPr id="43" name="Text Box 2"/>
              <p:cNvSpPr txBox="1">
                <a:spLocks noRot="1" noChangeAspect="1" noMove="1" noResize="1" noEditPoints="1" noAdjustHandles="1" noChangeArrowheads="1" noChangeShapeType="1" noTextEdit="1"/>
              </p:cNvSpPr>
              <p:nvPr/>
            </p:nvSpPr>
            <p:spPr bwMode="auto">
              <a:xfrm>
                <a:off x="8267700" y="3676688"/>
                <a:ext cx="2312388" cy="954107"/>
              </a:xfrm>
              <a:prstGeom prst="rect">
                <a:avLst/>
              </a:prstGeom>
              <a:blipFill>
                <a:blip r:embed="rId28"/>
                <a:stretch>
                  <a:fillRect t="-6579" b="-15789"/>
                </a:stretch>
              </a:blipFill>
              <a:ln w="9525">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1" name="Text Box 2"/>
              <p:cNvSpPr txBox="1">
                <a:spLocks noChangeArrowheads="1"/>
              </p:cNvSpPr>
              <p:nvPr/>
            </p:nvSpPr>
            <p:spPr bwMode="auto">
              <a:xfrm>
                <a:off x="8267700" y="2051914"/>
                <a:ext cx="3733827" cy="505395"/>
              </a:xfrm>
              <a:prstGeom prst="rect">
                <a:avLst/>
              </a:prstGeom>
              <a:noFill/>
              <a:ln w="9525">
                <a:noFill/>
                <a:miter lim="800000"/>
                <a:headEnd/>
                <a:tailEnd/>
              </a:ln>
            </p:spPr>
            <p:txBody>
              <a:bodyPr wrap="square">
                <a:spAutoFit/>
              </a:bodyPr>
              <a:lstStyle/>
              <a:p>
                <a:pPr algn="ctr"/>
                <a:r>
                  <a:rPr lang="en-US" sz="2600" dirty="0">
                    <a:latin typeface="Symbol" pitchFamily="18" charset="2"/>
                  </a:rPr>
                  <a:t>Þ </a:t>
                </a:r>
                <a14:m>
                  <m:oMath xmlns:m="http://schemas.openxmlformats.org/officeDocument/2006/math">
                    <m:sSup>
                      <m:sSupPr>
                        <m:ctrlPr>
                          <a:rPr lang="en-US" sz="2600" b="0" i="1" smtClean="0">
                            <a:solidFill>
                              <a:srgbClr val="0070C0"/>
                            </a:solidFill>
                            <a:latin typeface="Cambria Math" panose="02040503050406030204" pitchFamily="18" charset="0"/>
                          </a:rPr>
                        </m:ctrlPr>
                      </m:sSupPr>
                      <m:e>
                        <m:r>
                          <a:rPr lang="en-US" sz="2600" b="0" i="1" smtClean="0">
                            <a:solidFill>
                              <a:srgbClr val="0070C0"/>
                            </a:solidFill>
                            <a:latin typeface="Cambria Math" panose="02040503050406030204" pitchFamily="18" charset="0"/>
                          </a:rPr>
                          <m:t>2</m:t>
                        </m:r>
                      </m:e>
                      <m:sup>
                        <m:r>
                          <a:rPr lang="en-US" sz="2600" b="0" i="1" smtClean="0">
                            <a:solidFill>
                              <a:srgbClr val="0070C0"/>
                            </a:solidFill>
                            <a:latin typeface="Cambria Math" panose="02040503050406030204" pitchFamily="18" charset="0"/>
                          </a:rPr>
                          <m:t>𝑖</m:t>
                        </m:r>
                      </m:sup>
                    </m:sSup>
                  </m:oMath>
                </a14:m>
                <a:r>
                  <a:rPr lang="en-US" sz="2600" dirty="0">
                    <a:solidFill>
                      <a:srgbClr val="FF0000"/>
                    </a:solidFill>
                  </a:rPr>
                  <a:t> </a:t>
                </a:r>
                <a:r>
                  <a:rPr lang="en-US" sz="2600" dirty="0"/>
                  <a:t>work per level</a:t>
                </a:r>
              </a:p>
            </p:txBody>
          </p:sp>
        </mc:Choice>
        <mc:Fallback xmlns="">
          <p:sp>
            <p:nvSpPr>
              <p:cNvPr id="41" name="Text Box 2"/>
              <p:cNvSpPr txBox="1">
                <a:spLocks noRot="1" noChangeAspect="1" noMove="1" noResize="1" noEditPoints="1" noAdjustHandles="1" noChangeArrowheads="1" noChangeShapeType="1" noTextEdit="1"/>
              </p:cNvSpPr>
              <p:nvPr/>
            </p:nvSpPr>
            <p:spPr bwMode="auto">
              <a:xfrm>
                <a:off x="8267700" y="2051914"/>
                <a:ext cx="3733827" cy="505395"/>
              </a:xfrm>
              <a:prstGeom prst="rect">
                <a:avLst/>
              </a:prstGeom>
              <a:blipFill>
                <a:blip r:embed="rId29"/>
                <a:stretch>
                  <a:fillRect t="-12048" b="-30120"/>
                </a:stretch>
              </a:blipFill>
              <a:ln w="9525">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6" name="Rectangle 45"/>
              <p:cNvSpPr/>
              <p:nvPr/>
            </p:nvSpPr>
            <p:spPr>
              <a:xfrm>
                <a:off x="8419870" y="5302056"/>
                <a:ext cx="3641760" cy="1324080"/>
              </a:xfrm>
              <a:prstGeom prst="rect">
                <a:avLst/>
              </a:prstGeom>
            </p:spPr>
            <p:txBody>
              <a:bodyPr wrap="square">
                <a:spAutoFit/>
              </a:bodyPr>
              <a:lstStyle/>
              <a:p>
                <a:pPr lvl="1"/>
                <a14:m>
                  <m:oMathPara xmlns:m="http://schemas.openxmlformats.org/officeDocument/2006/math">
                    <m:oMathParaPr>
                      <m:jc m:val="centerGroup"/>
                    </m:oMathParaPr>
                    <m:oMath xmlns:m="http://schemas.openxmlformats.org/officeDocument/2006/math">
                      <m:r>
                        <a:rPr lang="en-US" sz="2800" i="1" smtClean="0">
                          <a:latin typeface="Cambria Math"/>
                        </a:rPr>
                        <m:t>𝑇</m:t>
                      </m:r>
                      <m:d>
                        <m:dPr>
                          <m:ctrlPr>
                            <a:rPr lang="en-US" sz="2800" i="1">
                              <a:latin typeface="Cambria Math" panose="02040503050406030204" pitchFamily="18" charset="0"/>
                            </a:rPr>
                          </m:ctrlPr>
                        </m:dPr>
                        <m:e>
                          <m:r>
                            <a:rPr lang="en-US" sz="2800" i="1">
                              <a:latin typeface="Cambria Math"/>
                            </a:rPr>
                            <m:t>𝑛</m:t>
                          </m:r>
                        </m:e>
                      </m:d>
                      <m:r>
                        <a:rPr lang="en-US" sz="2800" i="1">
                          <a:latin typeface="Cambria Math"/>
                        </a:rPr>
                        <m:t>=</m:t>
                      </m:r>
                      <m:nary>
                        <m:naryPr>
                          <m:chr m:val="∑"/>
                          <m:ctrlPr>
                            <a:rPr lang="en-US" sz="2800" i="1">
                              <a:latin typeface="Cambria Math" panose="02040503050406030204" pitchFamily="18" charset="0"/>
                            </a:rPr>
                          </m:ctrlPr>
                        </m:naryPr>
                        <m:sub>
                          <m:r>
                            <m:rPr>
                              <m:brk m:alnAt="23"/>
                            </m:rPr>
                            <a:rPr lang="en-US" sz="2800" i="1">
                              <a:latin typeface="Cambria Math"/>
                            </a:rPr>
                            <m:t>𝑖</m:t>
                          </m:r>
                          <m:r>
                            <a:rPr lang="en-US" sz="2800" i="1">
                              <a:latin typeface="Cambria Math"/>
                            </a:rPr>
                            <m:t>=</m:t>
                          </m:r>
                          <m:r>
                            <a:rPr lang="en-US" sz="2800" b="0" i="1" smtClean="0">
                              <a:latin typeface="Cambria Math" panose="02040503050406030204" pitchFamily="18" charset="0"/>
                            </a:rPr>
                            <m:t>0</m:t>
                          </m:r>
                        </m:sub>
                        <m:sup>
                          <m:func>
                            <m:funcPr>
                              <m:ctrlPr>
                                <a:rPr lang="en-US" sz="2800" i="1">
                                  <a:latin typeface="Cambria Math" panose="02040503050406030204" pitchFamily="18" charset="0"/>
                                </a:rPr>
                              </m:ctrlPr>
                            </m:funcPr>
                            <m:fName>
                              <m:sSub>
                                <m:sSubPr>
                                  <m:ctrlPr>
                                    <a:rPr lang="en-US" sz="2800" i="1">
                                      <a:latin typeface="Cambria Math" panose="02040503050406030204" pitchFamily="18" charset="0"/>
                                    </a:rPr>
                                  </m:ctrlPr>
                                </m:sSubPr>
                                <m:e>
                                  <m:r>
                                    <m:rPr>
                                      <m:sty m:val="p"/>
                                    </m:rPr>
                                    <a:rPr lang="en-US" sz="2800">
                                      <a:latin typeface="Cambria Math"/>
                                    </a:rPr>
                                    <m:t>log</m:t>
                                  </m:r>
                                </m:e>
                                <m:sub>
                                  <m:r>
                                    <a:rPr lang="en-US" sz="2800">
                                      <a:latin typeface="Cambria Math"/>
                                    </a:rPr>
                                    <m:t>2</m:t>
                                  </m:r>
                                </m:sub>
                              </m:sSub>
                            </m:fName>
                            <m:e>
                              <m:r>
                                <a:rPr lang="en-US" sz="2800" i="1">
                                  <a:latin typeface="Cambria Math"/>
                                </a:rPr>
                                <m:t>𝑛</m:t>
                              </m:r>
                            </m:e>
                          </m:func>
                        </m:sup>
                        <m:e>
                          <m:sSup>
                            <m:sSupPr>
                              <m:ctrlPr>
                                <a:rPr lang="en-US" sz="2800" b="0" i="1" smtClean="0">
                                  <a:latin typeface="Cambria Math" panose="02040503050406030204" pitchFamily="18" charset="0"/>
                                </a:rPr>
                              </m:ctrlPr>
                            </m:sSupPr>
                            <m:e>
                              <m:r>
                                <a:rPr lang="en-US" sz="2800" b="0" i="1" smtClean="0">
                                  <a:latin typeface="Cambria Math" panose="02040503050406030204" pitchFamily="18" charset="0"/>
                                </a:rPr>
                                <m:t>2</m:t>
                              </m:r>
                            </m:e>
                            <m:sup>
                              <m:r>
                                <a:rPr lang="en-US" sz="2800" b="0" i="1" smtClean="0">
                                  <a:latin typeface="Cambria Math" panose="02040503050406030204" pitchFamily="18" charset="0"/>
                                </a:rPr>
                                <m:t>𝑖</m:t>
                              </m:r>
                            </m:sup>
                          </m:sSup>
                        </m:e>
                      </m:nary>
                    </m:oMath>
                  </m:oMathPara>
                </a14:m>
                <a:endParaRPr lang="en-US" sz="2800" dirty="0"/>
              </a:p>
            </p:txBody>
          </p:sp>
        </mc:Choice>
        <mc:Fallback xmlns="">
          <p:sp>
            <p:nvSpPr>
              <p:cNvPr id="46" name="Rectangle 45"/>
              <p:cNvSpPr>
                <a:spLocks noRot="1" noChangeAspect="1" noMove="1" noResize="1" noEditPoints="1" noAdjustHandles="1" noChangeArrowheads="1" noChangeShapeType="1" noTextEdit="1"/>
              </p:cNvSpPr>
              <p:nvPr/>
            </p:nvSpPr>
            <p:spPr>
              <a:xfrm>
                <a:off x="8419870" y="5302056"/>
                <a:ext cx="3641760" cy="1324080"/>
              </a:xfrm>
              <a:prstGeom prst="rect">
                <a:avLst/>
              </a:prstGeom>
              <a:blipFill>
                <a:blip r:embed="rId30"/>
                <a:stretch>
                  <a:fillRect/>
                </a:stretch>
              </a:blipFill>
            </p:spPr>
            <p:txBody>
              <a:bodyPr/>
              <a:lstStyle/>
              <a:p>
                <a:r>
                  <a:rPr lang="en-US">
                    <a:noFill/>
                  </a:rPr>
                  <a:t> </a:t>
                </a:r>
              </a:p>
            </p:txBody>
          </p:sp>
        </mc:Fallback>
      </mc:AlternateContent>
      <p:sp>
        <p:nvSpPr>
          <p:cNvPr id="6" name="Slide Number Placeholder 5">
            <a:extLst>
              <a:ext uri="{FF2B5EF4-FFF2-40B4-BE49-F238E27FC236}">
                <a16:creationId xmlns:a16="http://schemas.microsoft.com/office/drawing/2014/main" id="{E39B93FB-026D-BD6E-3EEE-0065F6657BE7}"/>
              </a:ext>
            </a:extLst>
          </p:cNvPr>
          <p:cNvSpPr>
            <a:spLocks noGrp="1"/>
          </p:cNvSpPr>
          <p:nvPr>
            <p:ph type="sldNum" sz="quarter" idx="12"/>
          </p:nvPr>
        </p:nvSpPr>
        <p:spPr/>
        <p:txBody>
          <a:bodyPr/>
          <a:lstStyle/>
          <a:p>
            <a:fld id="{A94D5A7D-FFFE-410B-BEE5-702232F4B148}" type="slidenum">
              <a:rPr lang="en-US" smtClean="0"/>
              <a:t>12</a:t>
            </a:fld>
            <a:endParaRPr lang="en-US"/>
          </a:p>
        </p:txBody>
      </p:sp>
    </p:spTree>
    <p:extLst>
      <p:ext uri="{BB962C8B-B14F-4D97-AF65-F5344CB8AC3E}">
        <p14:creationId xmlns:p14="http://schemas.microsoft.com/office/powerpoint/2010/main" val="9937025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fade">
                                      <p:cBhvr>
                                        <p:cTn id="7" dur="500"/>
                                        <p:tgtEl>
                                          <p:spTgt spid="4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3"/>
                                        </p:tgtEl>
                                        <p:attrNameLst>
                                          <p:attrName>style.visibility</p:attrName>
                                        </p:attrNameLst>
                                      </p:cBhvr>
                                      <p:to>
                                        <p:strVal val="visible"/>
                                      </p:to>
                                    </p:set>
                                    <p:animEffect transition="in" filter="fade">
                                      <p:cBhvr>
                                        <p:cTn id="12" dur="500"/>
                                        <p:tgtEl>
                                          <p:spTgt spid="43"/>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42"/>
                                        </p:tgtEl>
                                        <p:attrNameLst>
                                          <p:attrName>style.visibility</p:attrName>
                                        </p:attrNameLst>
                                      </p:cBhvr>
                                      <p:to>
                                        <p:strVal val="visible"/>
                                      </p:to>
                                    </p:set>
                                    <p:animEffect transition="in" filter="fade">
                                      <p:cBhvr>
                                        <p:cTn id="15" dur="500"/>
                                        <p:tgtEl>
                                          <p:spTgt spid="42"/>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46"/>
                                        </p:tgtEl>
                                        <p:attrNameLst>
                                          <p:attrName>style.visibility</p:attrName>
                                        </p:attrNameLst>
                                      </p:cBhvr>
                                      <p:to>
                                        <p:strVal val="visible"/>
                                      </p:to>
                                    </p:set>
                                    <p:animEffect transition="in" filter="fade">
                                      <p:cBhvr>
                                        <p:cTn id="20"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3" grpId="0"/>
      <p:bldP spid="41" grpId="0"/>
      <p:bldP spid="4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BAE782-C07E-8C9D-F03B-E1555654D0F6}"/>
              </a:ext>
            </a:extLst>
          </p:cNvPr>
          <p:cNvSpPr>
            <a:spLocks noGrp="1"/>
          </p:cNvSpPr>
          <p:nvPr>
            <p:ph type="title"/>
          </p:nvPr>
        </p:nvSpPr>
        <p:spPr/>
        <p:txBody>
          <a:bodyPr/>
          <a:lstStyle/>
          <a:p>
            <a:r>
              <a:rPr lang="en-US" dirty="0"/>
              <a:t>Recursive List Summation – Solving the Series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324CB12C-1484-4384-0A8A-F40C8F089090}"/>
                  </a:ext>
                </a:extLst>
              </p:cNvPr>
              <p:cNvSpPr>
                <a:spLocks noGrp="1"/>
              </p:cNvSpPr>
              <p:nvPr>
                <p:ph idx="1"/>
              </p:nvPr>
            </p:nvSpPr>
            <p:spPr/>
            <p:txBody>
              <a:bodyPr>
                <a:normAutofit/>
              </a:bodyPr>
              <a:lstStyle/>
              <a:p>
                <a:pPr marL="457200" lvl="1" indent="0">
                  <a:buNone/>
                </a:pPr>
                <a14:m>
                  <m:oMathPara xmlns:m="http://schemas.openxmlformats.org/officeDocument/2006/math">
                    <m:oMathParaPr>
                      <m:jc m:val="centerGroup"/>
                    </m:oMathParaPr>
                    <m:oMath xmlns:m="http://schemas.openxmlformats.org/officeDocument/2006/math">
                      <m:r>
                        <a:rPr lang="en-US" sz="2800" i="1" smtClean="0">
                          <a:latin typeface="Cambria Math"/>
                        </a:rPr>
                        <m:t>𝑇</m:t>
                      </m:r>
                      <m:d>
                        <m:dPr>
                          <m:ctrlPr>
                            <a:rPr lang="en-US" sz="2800" i="1">
                              <a:latin typeface="Cambria Math" panose="02040503050406030204" pitchFamily="18" charset="0"/>
                            </a:rPr>
                          </m:ctrlPr>
                        </m:dPr>
                        <m:e>
                          <m:r>
                            <a:rPr lang="en-US" sz="2800" i="1">
                              <a:latin typeface="Cambria Math"/>
                            </a:rPr>
                            <m:t>𝑛</m:t>
                          </m:r>
                        </m:e>
                      </m:d>
                      <m:r>
                        <a:rPr lang="en-US" sz="2800" i="1">
                          <a:latin typeface="Cambria Math"/>
                        </a:rPr>
                        <m:t>=</m:t>
                      </m:r>
                      <m:nary>
                        <m:naryPr>
                          <m:chr m:val="∑"/>
                          <m:ctrlPr>
                            <a:rPr lang="en-US" sz="2800" i="1">
                              <a:latin typeface="Cambria Math" panose="02040503050406030204" pitchFamily="18" charset="0"/>
                            </a:rPr>
                          </m:ctrlPr>
                        </m:naryPr>
                        <m:sub>
                          <m:r>
                            <m:rPr>
                              <m:brk m:alnAt="23"/>
                            </m:rPr>
                            <a:rPr lang="en-US" sz="2800" i="1">
                              <a:latin typeface="Cambria Math"/>
                            </a:rPr>
                            <m:t>𝑖</m:t>
                          </m:r>
                          <m:r>
                            <a:rPr lang="en-US" sz="2800" i="1">
                              <a:latin typeface="Cambria Math"/>
                            </a:rPr>
                            <m:t>=</m:t>
                          </m:r>
                          <m:r>
                            <a:rPr lang="en-US" sz="2800" b="0" i="1" smtClean="0">
                              <a:latin typeface="Cambria Math" panose="02040503050406030204" pitchFamily="18" charset="0"/>
                            </a:rPr>
                            <m:t>0</m:t>
                          </m:r>
                        </m:sub>
                        <m:sup>
                          <m:func>
                            <m:funcPr>
                              <m:ctrlPr>
                                <a:rPr lang="en-US" sz="2800" i="1">
                                  <a:latin typeface="Cambria Math" panose="02040503050406030204" pitchFamily="18" charset="0"/>
                                </a:rPr>
                              </m:ctrlPr>
                            </m:funcPr>
                            <m:fName>
                              <m:sSub>
                                <m:sSubPr>
                                  <m:ctrlPr>
                                    <a:rPr lang="en-US" sz="2800" i="1">
                                      <a:latin typeface="Cambria Math" panose="02040503050406030204" pitchFamily="18" charset="0"/>
                                    </a:rPr>
                                  </m:ctrlPr>
                                </m:sSubPr>
                                <m:e>
                                  <m:r>
                                    <m:rPr>
                                      <m:sty m:val="p"/>
                                    </m:rPr>
                                    <a:rPr lang="en-US" sz="2800">
                                      <a:latin typeface="Cambria Math"/>
                                    </a:rPr>
                                    <m:t>log</m:t>
                                  </m:r>
                                </m:e>
                                <m:sub>
                                  <m:r>
                                    <a:rPr lang="en-US" sz="2800">
                                      <a:latin typeface="Cambria Math"/>
                                    </a:rPr>
                                    <m:t>2</m:t>
                                  </m:r>
                                </m:sub>
                              </m:sSub>
                            </m:fName>
                            <m:e>
                              <m:r>
                                <a:rPr lang="en-US" sz="2800" i="1">
                                  <a:latin typeface="Cambria Math"/>
                                </a:rPr>
                                <m:t>𝑛</m:t>
                              </m:r>
                            </m:e>
                          </m:func>
                        </m:sup>
                        <m:e>
                          <m:sSup>
                            <m:sSupPr>
                              <m:ctrlPr>
                                <a:rPr lang="en-US" sz="2800" b="0" i="1" smtClean="0">
                                  <a:latin typeface="Cambria Math" panose="02040503050406030204" pitchFamily="18" charset="0"/>
                                </a:rPr>
                              </m:ctrlPr>
                            </m:sSupPr>
                            <m:e>
                              <m:r>
                                <a:rPr lang="en-US" sz="2800" b="0" i="1" smtClean="0">
                                  <a:latin typeface="Cambria Math" panose="02040503050406030204" pitchFamily="18" charset="0"/>
                                </a:rPr>
                                <m:t>2</m:t>
                              </m:r>
                            </m:e>
                            <m:sup>
                              <m:r>
                                <a:rPr lang="en-US" sz="2800" b="0" i="1" smtClean="0">
                                  <a:latin typeface="Cambria Math" panose="02040503050406030204" pitchFamily="18" charset="0"/>
                                </a:rPr>
                                <m:t>𝑖</m:t>
                              </m:r>
                            </m:sup>
                          </m:sSup>
                        </m:e>
                      </m:nary>
                    </m:oMath>
                  </m:oMathPara>
                </a14:m>
                <a:endParaRPr lang="en-US" sz="2800" b="0" dirty="0"/>
              </a:p>
              <a:p>
                <a:pPr marL="457200" lvl="1" indent="0">
                  <a:buNone/>
                </a:pPr>
                <a:endParaRPr lang="en-US" sz="2800" dirty="0"/>
              </a:p>
              <a:p>
                <a:pPr marL="457200" lvl="1" indent="0">
                  <a:buNone/>
                </a:pPr>
                <a14:m>
                  <m:oMathPara xmlns:m="http://schemas.openxmlformats.org/officeDocument/2006/math">
                    <m:oMathParaPr>
                      <m:jc m:val="centerGroup"/>
                    </m:oMathParaPr>
                    <m:oMath xmlns:m="http://schemas.openxmlformats.org/officeDocument/2006/math">
                      <m:r>
                        <a:rPr lang="en-US" sz="2800" b="0" i="1" smtClean="0">
                          <a:latin typeface="Cambria Math" panose="02040503050406030204" pitchFamily="18" charset="0"/>
                        </a:rPr>
                        <m:t>=</m:t>
                      </m:r>
                      <m:d>
                        <m:dPr>
                          <m:ctrlPr>
                            <a:rPr lang="en-US" sz="2800" b="0" i="1" smtClean="0">
                              <a:latin typeface="Cambria Math" panose="02040503050406030204" pitchFamily="18" charset="0"/>
                            </a:rPr>
                          </m:ctrlPr>
                        </m:dPr>
                        <m:e>
                          <m:f>
                            <m:fPr>
                              <m:ctrlPr>
                                <a:rPr lang="en-US" sz="2800" b="0" i="1" smtClean="0">
                                  <a:latin typeface="Cambria Math" panose="02040503050406030204" pitchFamily="18" charset="0"/>
                                </a:rPr>
                              </m:ctrlPr>
                            </m:fPr>
                            <m:num>
                              <m:sSup>
                                <m:sSupPr>
                                  <m:ctrlPr>
                                    <a:rPr lang="en-US" sz="2800" b="0" i="1" smtClean="0">
                                      <a:latin typeface="Cambria Math" panose="02040503050406030204" pitchFamily="18" charset="0"/>
                                    </a:rPr>
                                  </m:ctrlPr>
                                </m:sSupPr>
                                <m:e>
                                  <m:r>
                                    <a:rPr lang="en-US" sz="2800" b="0" i="1" smtClean="0">
                                      <a:latin typeface="Cambria Math" panose="02040503050406030204" pitchFamily="18" charset="0"/>
                                    </a:rPr>
                                    <m:t>2</m:t>
                                  </m:r>
                                </m:e>
                                <m:sup>
                                  <m:func>
                                    <m:funcPr>
                                      <m:ctrlPr>
                                        <a:rPr lang="en-US" sz="2800" b="0" i="1" smtClean="0">
                                          <a:latin typeface="Cambria Math" panose="02040503050406030204" pitchFamily="18" charset="0"/>
                                        </a:rPr>
                                      </m:ctrlPr>
                                    </m:funcPr>
                                    <m:fName>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1+</m:t>
                                          </m:r>
                                          <m:r>
                                            <m:rPr>
                                              <m:sty m:val="p"/>
                                            </m:rPr>
                                            <a:rPr lang="en-US" sz="2800" b="0" i="0" smtClean="0">
                                              <a:latin typeface="Cambria Math" panose="02040503050406030204" pitchFamily="18" charset="0"/>
                                            </a:rPr>
                                            <m:t>log</m:t>
                                          </m:r>
                                        </m:e>
                                        <m:sub>
                                          <m:r>
                                            <a:rPr lang="en-US" sz="2800" b="0" i="1" smtClean="0">
                                              <a:latin typeface="Cambria Math" panose="02040503050406030204" pitchFamily="18" charset="0"/>
                                            </a:rPr>
                                            <m:t>2</m:t>
                                          </m:r>
                                        </m:sub>
                                      </m:sSub>
                                    </m:fName>
                                    <m:e>
                                      <m:r>
                                        <a:rPr lang="en-US" sz="2800" b="0" i="1" smtClean="0">
                                          <a:latin typeface="Cambria Math" panose="02040503050406030204" pitchFamily="18" charset="0"/>
                                        </a:rPr>
                                        <m:t>𝑛</m:t>
                                      </m:r>
                                    </m:e>
                                  </m:func>
                                </m:sup>
                              </m:sSup>
                              <m:r>
                                <a:rPr lang="en-US" sz="2800" b="0" i="1" smtClean="0">
                                  <a:latin typeface="Cambria Math" panose="02040503050406030204" pitchFamily="18" charset="0"/>
                                </a:rPr>
                                <m:t>−1</m:t>
                              </m:r>
                            </m:num>
                            <m:den>
                              <m:r>
                                <a:rPr lang="en-US" sz="2800" b="0" i="1" smtClean="0">
                                  <a:latin typeface="Cambria Math" panose="02040503050406030204" pitchFamily="18" charset="0"/>
                                </a:rPr>
                                <m:t>2−1</m:t>
                              </m:r>
                            </m:den>
                          </m:f>
                        </m:e>
                      </m:d>
                    </m:oMath>
                  </m:oMathPara>
                </a14:m>
                <a:endParaRPr lang="en-US" sz="2800" dirty="0"/>
              </a:p>
              <a:p>
                <a:pPr marL="457200" lvl="1" indent="0">
                  <a:buNone/>
                </a:pPr>
                <a:endParaRPr lang="en-US" sz="2800" dirty="0"/>
              </a:p>
              <a:p>
                <a:pPr marL="457200" lvl="1" indent="0">
                  <a:buNone/>
                </a:pPr>
                <a14:m>
                  <m:oMathPara xmlns:m="http://schemas.openxmlformats.org/officeDocument/2006/math">
                    <m:oMathParaPr>
                      <m:jc m:val="centerGroup"/>
                    </m:oMathParaPr>
                    <m:oMath xmlns:m="http://schemas.openxmlformats.org/officeDocument/2006/math">
                      <m:r>
                        <a:rPr lang="en-US" sz="2800" b="0" i="1" smtClean="0">
                          <a:latin typeface="Cambria Math" panose="02040503050406030204" pitchFamily="18" charset="0"/>
                        </a:rPr>
                        <m:t>=2⋅</m:t>
                      </m:r>
                      <m:sSup>
                        <m:sSupPr>
                          <m:ctrlPr>
                            <a:rPr lang="en-US" sz="2800" b="0" i="1" smtClean="0">
                              <a:latin typeface="Cambria Math" panose="02040503050406030204" pitchFamily="18" charset="0"/>
                            </a:rPr>
                          </m:ctrlPr>
                        </m:sSupPr>
                        <m:e>
                          <m:r>
                            <a:rPr lang="en-US" sz="2800" b="0" i="1" smtClean="0">
                              <a:latin typeface="Cambria Math" panose="02040503050406030204" pitchFamily="18" charset="0"/>
                            </a:rPr>
                            <m:t>2</m:t>
                          </m:r>
                        </m:e>
                        <m:sup>
                          <m:func>
                            <m:funcPr>
                              <m:ctrlPr>
                                <a:rPr lang="en-US" sz="2800" b="0" i="1" smtClean="0">
                                  <a:latin typeface="Cambria Math" panose="02040503050406030204" pitchFamily="18" charset="0"/>
                                </a:rPr>
                              </m:ctrlPr>
                            </m:funcPr>
                            <m:fName>
                              <m:sSub>
                                <m:sSubPr>
                                  <m:ctrlPr>
                                    <a:rPr lang="en-US" sz="2800" b="0" i="1" smtClean="0">
                                      <a:latin typeface="Cambria Math" panose="02040503050406030204" pitchFamily="18" charset="0"/>
                                    </a:rPr>
                                  </m:ctrlPr>
                                </m:sSubPr>
                                <m:e>
                                  <m:r>
                                    <m:rPr>
                                      <m:sty m:val="p"/>
                                    </m:rPr>
                                    <a:rPr lang="en-US" sz="2800" b="0" i="0" smtClean="0">
                                      <a:latin typeface="Cambria Math" panose="02040503050406030204" pitchFamily="18" charset="0"/>
                                    </a:rPr>
                                    <m:t>log</m:t>
                                  </m:r>
                                </m:e>
                                <m:sub>
                                  <m:r>
                                    <a:rPr lang="en-US" sz="2800" b="0" i="1" smtClean="0">
                                      <a:latin typeface="Cambria Math" panose="02040503050406030204" pitchFamily="18" charset="0"/>
                                    </a:rPr>
                                    <m:t>2</m:t>
                                  </m:r>
                                </m:sub>
                              </m:sSub>
                            </m:fName>
                            <m:e>
                              <m:r>
                                <a:rPr lang="en-US" sz="2800" b="0" i="1" smtClean="0">
                                  <a:latin typeface="Cambria Math" panose="02040503050406030204" pitchFamily="18" charset="0"/>
                                </a:rPr>
                                <m:t>𝑛</m:t>
                              </m:r>
                            </m:e>
                          </m:func>
                        </m:sup>
                      </m:sSup>
                      <m:r>
                        <a:rPr lang="en-US" sz="2800" b="0" i="1" smtClean="0">
                          <a:latin typeface="Cambria Math" panose="02040503050406030204" pitchFamily="18" charset="0"/>
                        </a:rPr>
                        <m:t>−1</m:t>
                      </m:r>
                    </m:oMath>
                  </m:oMathPara>
                </a14:m>
                <a:endParaRPr lang="en-US" sz="2800" dirty="0"/>
              </a:p>
              <a:p>
                <a:pPr marL="457200" lvl="1" indent="0">
                  <a:buNone/>
                </a:pPr>
                <a:endParaRPr lang="en-US" sz="2800" dirty="0"/>
              </a:p>
              <a:p>
                <a:pPr marL="457200" lvl="1" indent="0">
                  <a:buNone/>
                </a:pPr>
                <a14:m>
                  <m:oMathPara xmlns:m="http://schemas.openxmlformats.org/officeDocument/2006/math">
                    <m:oMathParaPr>
                      <m:jc m:val="centerGroup"/>
                    </m:oMathParaPr>
                    <m:oMath xmlns:m="http://schemas.openxmlformats.org/officeDocument/2006/math">
                      <m:r>
                        <a:rPr lang="en-US" sz="2800" b="0" i="1" smtClean="0">
                          <a:latin typeface="Cambria Math" panose="02040503050406030204" pitchFamily="18" charset="0"/>
                        </a:rPr>
                        <m:t>=2</m:t>
                      </m:r>
                      <m:r>
                        <a:rPr lang="en-US" sz="2800" b="0" i="1" smtClean="0">
                          <a:latin typeface="Cambria Math" panose="02040503050406030204" pitchFamily="18" charset="0"/>
                        </a:rPr>
                        <m:t>𝑛</m:t>
                      </m:r>
                      <m:r>
                        <a:rPr lang="en-US" sz="2800" b="0" i="1" smtClean="0">
                          <a:latin typeface="Cambria Math" panose="02040503050406030204" pitchFamily="18" charset="0"/>
                        </a:rPr>
                        <m:t>−1=</m:t>
                      </m:r>
                      <m:r>
                        <m:rPr>
                          <m:sty m:val="p"/>
                        </m:rPr>
                        <a:rPr lang="en-US" sz="2800" b="0" i="0" smtClean="0">
                          <a:latin typeface="Cambria Math" panose="02040503050406030204" pitchFamily="18" charset="0"/>
                        </a:rPr>
                        <m:t>Θ</m:t>
                      </m:r>
                      <m:r>
                        <a:rPr lang="en-US" sz="2800" b="0" i="1" smtClean="0">
                          <a:latin typeface="Cambria Math" panose="02040503050406030204" pitchFamily="18" charset="0"/>
                        </a:rPr>
                        <m:t>(</m:t>
                      </m:r>
                      <m:r>
                        <a:rPr lang="en-US" sz="2800" b="0" i="1" smtClean="0">
                          <a:latin typeface="Cambria Math" panose="02040503050406030204" pitchFamily="18" charset="0"/>
                        </a:rPr>
                        <m:t>𝑛</m:t>
                      </m:r>
                      <m:r>
                        <a:rPr lang="en-US" sz="2800" b="0" i="1" smtClean="0">
                          <a:latin typeface="Cambria Math" panose="02040503050406030204" pitchFamily="18" charset="0"/>
                        </a:rPr>
                        <m:t>)</m:t>
                      </m:r>
                    </m:oMath>
                  </m:oMathPara>
                </a14:m>
                <a:endParaRPr lang="en-US" sz="2800" dirty="0"/>
              </a:p>
              <a:p>
                <a:pPr marL="457200" lvl="1" indent="0">
                  <a:buNone/>
                </a:pPr>
                <a:endParaRPr lang="en-US" sz="2800" dirty="0"/>
              </a:p>
              <a:p>
                <a:pPr marL="457200" lvl="1" indent="0">
                  <a:buNone/>
                </a:pPr>
                <a:endParaRPr lang="en-US" sz="2800" dirty="0"/>
              </a:p>
            </p:txBody>
          </p:sp>
        </mc:Choice>
        <mc:Fallback xmlns="">
          <p:sp>
            <p:nvSpPr>
              <p:cNvPr id="3" name="Content Placeholder 2">
                <a:extLst>
                  <a:ext uri="{FF2B5EF4-FFF2-40B4-BE49-F238E27FC236}">
                    <a16:creationId xmlns:a16="http://schemas.microsoft.com/office/drawing/2014/main" id="{324CB12C-1484-4384-0A8A-F40C8F089090}"/>
                  </a:ext>
                </a:extLst>
              </p:cNvPr>
              <p:cNvSpPr>
                <a:spLocks noGrp="1" noRot="1" noChangeAspect="1" noMove="1" noResize="1" noEditPoints="1" noAdjustHandles="1" noChangeArrowheads="1" noChangeShapeType="1" noTextEdit="1"/>
              </p:cNvSpPr>
              <p:nvPr>
                <p:ph idx="1"/>
              </p:nvPr>
            </p:nvSpPr>
            <p:spPr>
              <a:blipFill>
                <a:blip r:embed="rId2"/>
                <a:stretch>
                  <a:fillRect/>
                </a:stretch>
              </a:blipFill>
            </p:spPr>
            <p:txBody>
              <a:bodyPr/>
              <a:lstStyle/>
              <a:p>
                <a:r>
                  <a:rPr lang="en-US">
                    <a:noFill/>
                  </a:rPr>
                  <a:t> </a:t>
                </a:r>
              </a:p>
            </p:txBody>
          </p:sp>
        </mc:Fallback>
      </mc:AlternateContent>
      <p:sp>
        <p:nvSpPr>
          <p:cNvPr id="5" name="TextBox 4">
            <a:extLst>
              <a:ext uri="{FF2B5EF4-FFF2-40B4-BE49-F238E27FC236}">
                <a16:creationId xmlns:a16="http://schemas.microsoft.com/office/drawing/2014/main" id="{52B7965E-F5E4-D24F-B7C0-E0B841E7F572}"/>
              </a:ext>
            </a:extLst>
          </p:cNvPr>
          <p:cNvSpPr txBox="1"/>
          <p:nvPr/>
        </p:nvSpPr>
        <p:spPr>
          <a:xfrm>
            <a:off x="8004037" y="1870075"/>
            <a:ext cx="3203634" cy="923330"/>
          </a:xfrm>
          <a:prstGeom prst="rect">
            <a:avLst/>
          </a:prstGeom>
          <a:noFill/>
        </p:spPr>
        <p:txBody>
          <a:bodyPr wrap="none" rtlCol="0">
            <a:spAutoFit/>
          </a:bodyPr>
          <a:lstStyle/>
          <a:p>
            <a:r>
              <a:rPr lang="en-US" dirty="0"/>
              <a:t>Remember the</a:t>
            </a:r>
            <a:br>
              <a:rPr lang="en-US" dirty="0"/>
            </a:br>
            <a:r>
              <a:rPr lang="en-US" dirty="0">
                <a:hlinkClick r:id="rId3"/>
              </a:rPr>
              <a:t>Math Identities Reference Sheet</a:t>
            </a:r>
            <a:endParaRPr lang="en-US" dirty="0"/>
          </a:p>
          <a:p>
            <a:r>
              <a:rPr lang="en-US" dirty="0"/>
              <a:t>(will be provided on exams)</a:t>
            </a:r>
          </a:p>
        </p:txBody>
      </p:sp>
      <p:sp>
        <p:nvSpPr>
          <p:cNvPr id="4" name="Slide Number Placeholder 3">
            <a:extLst>
              <a:ext uri="{FF2B5EF4-FFF2-40B4-BE49-F238E27FC236}">
                <a16:creationId xmlns:a16="http://schemas.microsoft.com/office/drawing/2014/main" id="{E1665DD6-9297-C15A-AD9D-B2C617423AE6}"/>
              </a:ext>
            </a:extLst>
          </p:cNvPr>
          <p:cNvSpPr>
            <a:spLocks noGrp="1"/>
          </p:cNvSpPr>
          <p:nvPr>
            <p:ph type="sldNum" sz="quarter" idx="12"/>
          </p:nvPr>
        </p:nvSpPr>
        <p:spPr/>
        <p:txBody>
          <a:bodyPr/>
          <a:lstStyle/>
          <a:p>
            <a:fld id="{A94D5A7D-FFFE-410B-BEE5-702232F4B148}" type="slidenum">
              <a:rPr lang="en-US" smtClean="0"/>
              <a:t>13</a:t>
            </a:fld>
            <a:endParaRPr lang="en-US"/>
          </a:p>
        </p:txBody>
      </p:sp>
    </p:spTree>
    <p:extLst>
      <p:ext uri="{BB962C8B-B14F-4D97-AF65-F5344CB8AC3E}">
        <p14:creationId xmlns:p14="http://schemas.microsoft.com/office/powerpoint/2010/main" val="902507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A63FB1-2024-3C2F-82C7-A570445A90E0}"/>
              </a:ext>
            </a:extLst>
          </p:cNvPr>
          <p:cNvSpPr>
            <a:spLocks noGrp="1"/>
          </p:cNvSpPr>
          <p:nvPr>
            <p:ph type="title"/>
          </p:nvPr>
        </p:nvSpPr>
        <p:spPr/>
        <p:txBody>
          <a:bodyPr/>
          <a:lstStyle/>
          <a:p>
            <a:r>
              <a:rPr lang="en-US" dirty="0"/>
              <a:t>Tree Method Summary: Chip and Conquer</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59E1F56D-397B-4864-2127-448D2A1008AD}"/>
                  </a:ext>
                </a:extLst>
              </p:cNvPr>
              <p:cNvSpPr>
                <a:spLocks noGrp="1"/>
              </p:cNvSpPr>
              <p:nvPr>
                <p:ph idx="1"/>
              </p:nvPr>
            </p:nvSpPr>
            <p:spPr>
              <a:xfrm>
                <a:off x="838200" y="1825625"/>
                <a:ext cx="10515600" cy="4813714"/>
              </a:xfrm>
            </p:spPr>
            <p:txBody>
              <a:bodyPr>
                <a:normAutofit fontScale="92500" lnSpcReduction="20000"/>
              </a:bodyPr>
              <a:lstStyle/>
              <a:p>
                <a:r>
                  <a:rPr lang="en-US" dirty="0"/>
                  <a:t>Recurrence looks like </a:t>
                </a:r>
                <a14:m>
                  <m:oMath xmlns:m="http://schemas.openxmlformats.org/officeDocument/2006/math">
                    <m:r>
                      <a:rPr lang="en-US" b="0" i="1" smtClean="0">
                        <a:latin typeface="Cambria Math" panose="02040503050406030204" pitchFamily="18" charset="0"/>
                      </a:rPr>
                      <m:t>𝑇</m:t>
                    </m:r>
                    <m:d>
                      <m:dPr>
                        <m:ctrlPr>
                          <a:rPr lang="en-US" b="0" i="1" smtClean="0">
                            <a:latin typeface="Cambria Math" panose="02040503050406030204" pitchFamily="18" charset="0"/>
                          </a:rPr>
                        </m:ctrlPr>
                      </m:dPr>
                      <m:e>
                        <m:r>
                          <a:rPr lang="en-US" b="0" i="1" smtClean="0">
                            <a:latin typeface="Cambria Math" panose="02040503050406030204" pitchFamily="18" charset="0"/>
                          </a:rPr>
                          <m:t>𝑛</m:t>
                        </m:r>
                      </m:e>
                    </m:d>
                    <m:r>
                      <a:rPr lang="en-US" b="0" i="1" smtClean="0">
                        <a:latin typeface="Cambria Math" panose="02040503050406030204" pitchFamily="18" charset="0"/>
                      </a:rPr>
                      <m:t>=</m:t>
                    </m:r>
                    <m:r>
                      <a:rPr lang="en-US" b="0" i="1" smtClean="0">
                        <a:latin typeface="Cambria Math" panose="02040503050406030204" pitchFamily="18" charset="0"/>
                      </a:rPr>
                      <m:t>𝑎𝑇</m:t>
                    </m:r>
                    <m:d>
                      <m:dPr>
                        <m:ctrlPr>
                          <a:rPr lang="en-US" b="0" i="1" smtClean="0">
                            <a:latin typeface="Cambria Math" panose="02040503050406030204" pitchFamily="18" charset="0"/>
                          </a:rPr>
                        </m:ctrlPr>
                      </m:dPr>
                      <m:e>
                        <m:r>
                          <a:rPr lang="en-US" b="0" i="1" smtClean="0">
                            <a:latin typeface="Cambria Math" panose="02040503050406030204" pitchFamily="18" charset="0"/>
                          </a:rPr>
                          <m:t>𝑛</m:t>
                        </m:r>
                        <m:r>
                          <a:rPr lang="en-US" b="0" i="1" smtClean="0">
                            <a:latin typeface="Cambria Math" panose="02040503050406030204" pitchFamily="18" charset="0"/>
                          </a:rPr>
                          <m:t>−</m:t>
                        </m:r>
                        <m:r>
                          <a:rPr lang="en-US" b="0" i="1" smtClean="0">
                            <a:latin typeface="Cambria Math" panose="02040503050406030204" pitchFamily="18" charset="0"/>
                          </a:rPr>
                          <m:t>𝑏</m:t>
                        </m:r>
                      </m:e>
                    </m:d>
                    <m:r>
                      <a:rPr lang="en-US" b="0" i="1" smtClean="0">
                        <a:latin typeface="Cambria Math" panose="02040503050406030204" pitchFamily="18" charset="0"/>
                      </a:rPr>
                      <m:t>+</m:t>
                    </m:r>
                    <m:r>
                      <a:rPr lang="en-US" b="0" i="1" smtClean="0">
                        <a:latin typeface="Cambria Math" panose="02040503050406030204" pitchFamily="18" charset="0"/>
                      </a:rPr>
                      <m:t>𝑓</m:t>
                    </m:r>
                    <m:r>
                      <a:rPr lang="en-US" b="0" i="1" smtClean="0">
                        <a:latin typeface="Cambria Math" panose="02040503050406030204" pitchFamily="18" charset="0"/>
                      </a:rPr>
                      <m:t>(</m:t>
                    </m:r>
                    <m:r>
                      <a:rPr lang="en-US" b="0" i="1" smtClean="0">
                        <a:latin typeface="Cambria Math" panose="02040503050406030204" pitchFamily="18" charset="0"/>
                      </a:rPr>
                      <m:t>𝑛</m:t>
                    </m:r>
                    <m:r>
                      <a:rPr lang="en-US" b="0" i="1" smtClean="0">
                        <a:latin typeface="Cambria Math" panose="02040503050406030204" pitchFamily="18" charset="0"/>
                      </a:rPr>
                      <m:t>)</m:t>
                    </m:r>
                  </m:oMath>
                </a14:m>
                <a:endParaRPr lang="en-US" dirty="0"/>
              </a:p>
              <a:p>
                <a:r>
                  <a:rPr lang="en-US" dirty="0"/>
                  <a:t>Use the recurrence to draw a tree</a:t>
                </a:r>
              </a:p>
              <a:p>
                <a:pPr lvl="1"/>
                <a14:m>
                  <m:oMath xmlns:m="http://schemas.openxmlformats.org/officeDocument/2006/math">
                    <m:r>
                      <a:rPr lang="en-US" b="0" i="1" smtClean="0">
                        <a:latin typeface="Cambria Math" panose="02040503050406030204" pitchFamily="18" charset="0"/>
                      </a:rPr>
                      <m:t>𝑎</m:t>
                    </m:r>
                  </m:oMath>
                </a14:m>
                <a:r>
                  <a:rPr lang="en-US" dirty="0"/>
                  <a:t> is the branching factor of the tree (e.g. if </a:t>
                </a:r>
                <a14:m>
                  <m:oMath xmlns:m="http://schemas.openxmlformats.org/officeDocument/2006/math">
                    <m:r>
                      <a:rPr lang="en-US" b="0" i="1" smtClean="0">
                        <a:latin typeface="Cambria Math" panose="02040503050406030204" pitchFamily="18" charset="0"/>
                      </a:rPr>
                      <m:t>𝑎</m:t>
                    </m:r>
                    <m:r>
                      <a:rPr lang="en-US" b="0" i="1" smtClean="0">
                        <a:latin typeface="Cambria Math" panose="02040503050406030204" pitchFamily="18" charset="0"/>
                      </a:rPr>
                      <m:t>=2</m:t>
                    </m:r>
                  </m:oMath>
                </a14:m>
                <a:r>
                  <a:rPr lang="en-US" dirty="0"/>
                  <a:t> then it’s a binary tree)</a:t>
                </a:r>
              </a:p>
              <a:p>
                <a:pPr lvl="1"/>
                <a:r>
                  <a:rPr lang="en-US" dirty="0"/>
                  <a:t>Subtract </a:t>
                </a:r>
                <a14:m>
                  <m:oMath xmlns:m="http://schemas.openxmlformats.org/officeDocument/2006/math">
                    <m:r>
                      <a:rPr lang="en-US" b="0" i="1" smtClean="0">
                        <a:latin typeface="Cambria Math" panose="02040503050406030204" pitchFamily="18" charset="0"/>
                      </a:rPr>
                      <m:t>𝑏</m:t>
                    </m:r>
                  </m:oMath>
                </a14:m>
                <a:r>
                  <a:rPr lang="en-US" dirty="0"/>
                  <a:t> from the parent’s input size to get children’s input size</a:t>
                </a:r>
              </a:p>
              <a:p>
                <a:pPr lvl="1"/>
                <a:r>
                  <a:rPr lang="en-US" dirty="0"/>
                  <a:t>Work done per node is given by applying </a:t>
                </a:r>
                <a14:m>
                  <m:oMath xmlns:m="http://schemas.openxmlformats.org/officeDocument/2006/math">
                    <m:r>
                      <a:rPr lang="en-US" b="0" i="1" smtClean="0">
                        <a:latin typeface="Cambria Math" panose="02040503050406030204" pitchFamily="18" charset="0"/>
                      </a:rPr>
                      <m:t>𝑓</m:t>
                    </m:r>
                    <m:d>
                      <m:dPr>
                        <m:ctrlPr>
                          <a:rPr lang="en-US" b="0" i="1" smtClean="0">
                            <a:latin typeface="Cambria Math" panose="02040503050406030204" pitchFamily="18" charset="0"/>
                          </a:rPr>
                        </m:ctrlPr>
                      </m:dPr>
                      <m:e>
                        <m:r>
                          <a:rPr lang="en-US" b="0" i="1" smtClean="0">
                            <a:latin typeface="Cambria Math" panose="02040503050406030204" pitchFamily="18" charset="0"/>
                          </a:rPr>
                          <m:t>𝑛</m:t>
                        </m:r>
                      </m:e>
                    </m:d>
                  </m:oMath>
                </a14:m>
                <a:r>
                  <a:rPr lang="en-US" dirty="0"/>
                  <a:t> to that node’s input size</a:t>
                </a:r>
              </a:p>
              <a:p>
                <a:pPr lvl="1"/>
                <a:r>
                  <a:rPr lang="en-US" dirty="0"/>
                  <a:t>Height of the tree is </a:t>
                </a:r>
                <a14:m>
                  <m:oMath xmlns:m="http://schemas.openxmlformats.org/officeDocument/2006/math">
                    <m:f>
                      <m:fPr>
                        <m:ctrlPr>
                          <a:rPr lang="en-US" b="0" i="1" smtClean="0">
                            <a:latin typeface="Cambria Math" panose="02040503050406030204" pitchFamily="18" charset="0"/>
                          </a:rPr>
                        </m:ctrlPr>
                      </m:fPr>
                      <m:num>
                        <m:r>
                          <a:rPr lang="en-US" b="0" i="1" smtClean="0">
                            <a:latin typeface="Cambria Math" panose="02040503050406030204" pitchFamily="18" charset="0"/>
                          </a:rPr>
                          <m:t>𝑛</m:t>
                        </m:r>
                      </m:num>
                      <m:den>
                        <m:r>
                          <a:rPr lang="en-US" b="0" i="1" smtClean="0">
                            <a:latin typeface="Cambria Math" panose="02040503050406030204" pitchFamily="18" charset="0"/>
                          </a:rPr>
                          <m:t>𝑏</m:t>
                        </m:r>
                      </m:den>
                    </m:f>
                  </m:oMath>
                </a14:m>
                <a:endParaRPr lang="en-US" dirty="0"/>
              </a:p>
              <a:p>
                <a:pPr lvl="2"/>
                <a:r>
                  <a:rPr lang="en-US" dirty="0"/>
                  <a:t>Because that is the number of times we must subtract </a:t>
                </a:r>
                <a14:m>
                  <m:oMath xmlns:m="http://schemas.openxmlformats.org/officeDocument/2006/math">
                    <m:r>
                      <a:rPr lang="en-US" b="0" i="1" smtClean="0">
                        <a:latin typeface="Cambria Math" panose="02040503050406030204" pitchFamily="18" charset="0"/>
                      </a:rPr>
                      <m:t>𝑏</m:t>
                    </m:r>
                  </m:oMath>
                </a14:m>
                <a:r>
                  <a:rPr lang="en-US" dirty="0"/>
                  <a:t> until reaching a base case</a:t>
                </a:r>
              </a:p>
              <a:p>
                <a:pPr lvl="2"/>
                <a:r>
                  <a:rPr lang="en-US" dirty="0"/>
                  <a:t>Answer to the question “how many times must we subtract </a:t>
                </a:r>
                <a14:m>
                  <m:oMath xmlns:m="http://schemas.openxmlformats.org/officeDocument/2006/math">
                    <m:r>
                      <a:rPr lang="en-US" b="0" i="1" smtClean="0">
                        <a:latin typeface="Cambria Math" panose="02040503050406030204" pitchFamily="18" charset="0"/>
                      </a:rPr>
                      <m:t>𝑏</m:t>
                    </m:r>
                  </m:oMath>
                </a14:m>
                <a:r>
                  <a:rPr lang="en-US" dirty="0"/>
                  <a:t> until we reach 0?”</a:t>
                </a:r>
              </a:p>
              <a:p>
                <a:pPr lvl="3"/>
                <a:r>
                  <a:rPr lang="en-US" dirty="0"/>
                  <a:t>Any base case is a constant, so to reach a larger value would just be a constant change</a:t>
                </a:r>
              </a:p>
              <a:p>
                <a:r>
                  <a:rPr lang="en-US" dirty="0"/>
                  <a:t>Use the tree to express running time as a series</a:t>
                </a:r>
              </a:p>
              <a:p>
                <a:pPr lvl="1"/>
                <a:r>
                  <a:rPr lang="en-US" dirty="0"/>
                  <a:t>Adding work done for each node level-by-level</a:t>
                </a:r>
              </a:p>
              <a:p>
                <a:pPr lvl="1"/>
                <a:r>
                  <a:rPr lang="en-US" dirty="0"/>
                  <a:t>Identify a pattern to express work done at level </a:t>
                </a:r>
                <a14:m>
                  <m:oMath xmlns:m="http://schemas.openxmlformats.org/officeDocument/2006/math">
                    <m:r>
                      <a:rPr lang="en-US" b="0" i="1" smtClean="0">
                        <a:latin typeface="Cambria Math" panose="02040503050406030204" pitchFamily="18" charset="0"/>
                      </a:rPr>
                      <m:t>𝑖</m:t>
                    </m:r>
                  </m:oMath>
                </a14:m>
                <a:r>
                  <a:rPr lang="en-US" dirty="0"/>
                  <a:t> as a function of </a:t>
                </a:r>
                <a14:m>
                  <m:oMath xmlns:m="http://schemas.openxmlformats.org/officeDocument/2006/math">
                    <m:r>
                      <a:rPr lang="en-US" b="0" i="1" smtClean="0">
                        <a:latin typeface="Cambria Math" panose="02040503050406030204" pitchFamily="18" charset="0"/>
                      </a:rPr>
                      <m:t>𝑖</m:t>
                    </m:r>
                  </m:oMath>
                </a14:m>
                <a:endParaRPr lang="en-US" dirty="0"/>
              </a:p>
              <a:p>
                <a:pPr lvl="1"/>
                <a:r>
                  <a:rPr lang="en-US" dirty="0"/>
                  <a:t>Write a series using </a:t>
                </a:r>
                <a14:m>
                  <m:oMath xmlns:m="http://schemas.openxmlformats.org/officeDocument/2006/math">
                    <m:r>
                      <a:rPr lang="en-US" b="0" i="1" smtClean="0">
                        <a:latin typeface="Cambria Math" panose="02040503050406030204" pitchFamily="18" charset="0"/>
                      </a:rPr>
                      <m:t>𝑖</m:t>
                    </m:r>
                    <m:r>
                      <a:rPr lang="en-US" b="0" i="1" smtClean="0">
                        <a:latin typeface="Cambria Math" panose="02040503050406030204" pitchFamily="18" charset="0"/>
                      </a:rPr>
                      <m:t>=0</m:t>
                    </m:r>
                  </m:oMath>
                </a14:m>
                <a:r>
                  <a:rPr lang="en-US" dirty="0"/>
                  <a:t> up to </a:t>
                </a:r>
                <a14:m>
                  <m:oMath xmlns:m="http://schemas.openxmlformats.org/officeDocument/2006/math">
                    <m:f>
                      <m:fPr>
                        <m:ctrlPr>
                          <a:rPr lang="en-US" b="0" i="1" smtClean="0">
                            <a:latin typeface="Cambria Math" panose="02040503050406030204" pitchFamily="18" charset="0"/>
                          </a:rPr>
                        </m:ctrlPr>
                      </m:fPr>
                      <m:num>
                        <m:r>
                          <a:rPr lang="en-US" b="0" i="1" smtClean="0">
                            <a:latin typeface="Cambria Math" panose="02040503050406030204" pitchFamily="18" charset="0"/>
                          </a:rPr>
                          <m:t>𝑛</m:t>
                        </m:r>
                      </m:num>
                      <m:den>
                        <m:r>
                          <a:rPr lang="en-US" b="0" i="1" smtClean="0">
                            <a:latin typeface="Cambria Math" panose="02040503050406030204" pitchFamily="18" charset="0"/>
                          </a:rPr>
                          <m:t>𝑏</m:t>
                        </m:r>
                      </m:den>
                    </m:f>
                  </m:oMath>
                </a14:m>
                <a:endParaRPr lang="en-US" dirty="0"/>
              </a:p>
              <a:p>
                <a:r>
                  <a:rPr lang="en-US" dirty="0"/>
                  <a:t>Solve the series</a:t>
                </a:r>
              </a:p>
            </p:txBody>
          </p:sp>
        </mc:Choice>
        <mc:Fallback xmlns="">
          <p:sp>
            <p:nvSpPr>
              <p:cNvPr id="3" name="Content Placeholder 2">
                <a:extLst>
                  <a:ext uri="{FF2B5EF4-FFF2-40B4-BE49-F238E27FC236}">
                    <a16:creationId xmlns:a16="http://schemas.microsoft.com/office/drawing/2014/main" id="{59E1F56D-397B-4864-2127-448D2A1008AD}"/>
                  </a:ext>
                </a:extLst>
              </p:cNvPr>
              <p:cNvSpPr>
                <a:spLocks noGrp="1" noRot="1" noChangeAspect="1" noMove="1" noResize="1" noEditPoints="1" noAdjustHandles="1" noChangeArrowheads="1" noChangeShapeType="1" noTextEdit="1"/>
              </p:cNvSpPr>
              <p:nvPr>
                <p:ph idx="1"/>
              </p:nvPr>
            </p:nvSpPr>
            <p:spPr>
              <a:xfrm>
                <a:off x="838200" y="1825625"/>
                <a:ext cx="10515600" cy="4813714"/>
              </a:xfrm>
              <a:blipFill>
                <a:blip r:embed="rId2"/>
                <a:stretch>
                  <a:fillRect l="-928" t="-3165"/>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E572308C-EE83-E2F4-55B7-4CBAA1D95093}"/>
              </a:ext>
            </a:extLst>
          </p:cNvPr>
          <p:cNvSpPr>
            <a:spLocks noGrp="1"/>
          </p:cNvSpPr>
          <p:nvPr>
            <p:ph type="sldNum" sz="quarter" idx="12"/>
          </p:nvPr>
        </p:nvSpPr>
        <p:spPr/>
        <p:txBody>
          <a:bodyPr/>
          <a:lstStyle/>
          <a:p>
            <a:fld id="{A94D5A7D-FFFE-410B-BEE5-702232F4B148}" type="slidenum">
              <a:rPr lang="en-US" smtClean="0"/>
              <a:t>14</a:t>
            </a:fld>
            <a:endParaRPr lang="en-US"/>
          </a:p>
        </p:txBody>
      </p:sp>
    </p:spTree>
    <p:extLst>
      <p:ext uri="{BB962C8B-B14F-4D97-AF65-F5344CB8AC3E}">
        <p14:creationId xmlns:p14="http://schemas.microsoft.com/office/powerpoint/2010/main" val="25935402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1150C5-7F4C-B114-9C6D-551C73509B5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9444591-7216-6863-6ED7-569C0FEECD75}"/>
              </a:ext>
            </a:extLst>
          </p:cNvPr>
          <p:cNvSpPr>
            <a:spLocks noGrp="1"/>
          </p:cNvSpPr>
          <p:nvPr>
            <p:ph type="title"/>
          </p:nvPr>
        </p:nvSpPr>
        <p:spPr/>
        <p:txBody>
          <a:bodyPr/>
          <a:lstStyle/>
          <a:p>
            <a:r>
              <a:rPr lang="en-US" dirty="0"/>
              <a:t>Tree Method Summary: Divide and Conquer</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F6A3A40D-EE5F-5E3C-882C-C1065A998549}"/>
                  </a:ext>
                </a:extLst>
              </p:cNvPr>
              <p:cNvSpPr>
                <a:spLocks noGrp="1"/>
              </p:cNvSpPr>
              <p:nvPr>
                <p:ph idx="1"/>
              </p:nvPr>
            </p:nvSpPr>
            <p:spPr>
              <a:xfrm>
                <a:off x="838200" y="1825624"/>
                <a:ext cx="10515600" cy="4823653"/>
              </a:xfrm>
            </p:spPr>
            <p:txBody>
              <a:bodyPr>
                <a:normAutofit fontScale="92500" lnSpcReduction="20000"/>
              </a:bodyPr>
              <a:lstStyle/>
              <a:p>
                <a:r>
                  <a:rPr lang="en-US" dirty="0"/>
                  <a:t>Recurrence looks like </a:t>
                </a:r>
                <a14:m>
                  <m:oMath xmlns:m="http://schemas.openxmlformats.org/officeDocument/2006/math">
                    <m:r>
                      <a:rPr lang="en-US" b="0" i="1" smtClean="0">
                        <a:latin typeface="Cambria Math" panose="02040503050406030204" pitchFamily="18" charset="0"/>
                      </a:rPr>
                      <m:t>𝑇</m:t>
                    </m:r>
                    <m:d>
                      <m:dPr>
                        <m:ctrlPr>
                          <a:rPr lang="en-US" b="0" i="1" smtClean="0">
                            <a:latin typeface="Cambria Math" panose="02040503050406030204" pitchFamily="18" charset="0"/>
                          </a:rPr>
                        </m:ctrlPr>
                      </m:dPr>
                      <m:e>
                        <m:r>
                          <a:rPr lang="en-US" b="0" i="1" smtClean="0">
                            <a:latin typeface="Cambria Math" panose="02040503050406030204" pitchFamily="18" charset="0"/>
                          </a:rPr>
                          <m:t>𝑛</m:t>
                        </m:r>
                      </m:e>
                    </m:d>
                    <m:r>
                      <a:rPr lang="en-US" b="0" i="1" smtClean="0">
                        <a:latin typeface="Cambria Math" panose="02040503050406030204" pitchFamily="18" charset="0"/>
                      </a:rPr>
                      <m:t>=</m:t>
                    </m:r>
                    <m:r>
                      <a:rPr lang="en-US" b="0" i="1" smtClean="0">
                        <a:latin typeface="Cambria Math" panose="02040503050406030204" pitchFamily="18" charset="0"/>
                      </a:rPr>
                      <m:t>𝑎𝑇</m:t>
                    </m:r>
                    <m:d>
                      <m:dPr>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r>
                              <a:rPr lang="en-US" b="0" i="1" smtClean="0">
                                <a:latin typeface="Cambria Math" panose="02040503050406030204" pitchFamily="18" charset="0"/>
                              </a:rPr>
                              <m:t>𝑛</m:t>
                            </m:r>
                          </m:num>
                          <m:den>
                            <m:r>
                              <a:rPr lang="en-US" b="0" i="1" smtClean="0">
                                <a:latin typeface="Cambria Math" panose="02040503050406030204" pitchFamily="18" charset="0"/>
                              </a:rPr>
                              <m:t>𝑏</m:t>
                            </m:r>
                          </m:den>
                        </m:f>
                      </m:e>
                    </m:d>
                    <m:r>
                      <a:rPr lang="en-US" b="0" i="1" smtClean="0">
                        <a:latin typeface="Cambria Math" panose="02040503050406030204" pitchFamily="18" charset="0"/>
                      </a:rPr>
                      <m:t>+</m:t>
                    </m:r>
                    <m:r>
                      <a:rPr lang="en-US" b="0" i="1" smtClean="0">
                        <a:latin typeface="Cambria Math" panose="02040503050406030204" pitchFamily="18" charset="0"/>
                      </a:rPr>
                      <m:t>𝑓</m:t>
                    </m:r>
                    <m:r>
                      <a:rPr lang="en-US" b="0" i="1" smtClean="0">
                        <a:latin typeface="Cambria Math" panose="02040503050406030204" pitchFamily="18" charset="0"/>
                      </a:rPr>
                      <m:t>(</m:t>
                    </m:r>
                    <m:r>
                      <a:rPr lang="en-US" b="0" i="1" smtClean="0">
                        <a:latin typeface="Cambria Math" panose="02040503050406030204" pitchFamily="18" charset="0"/>
                      </a:rPr>
                      <m:t>𝑛</m:t>
                    </m:r>
                    <m:r>
                      <a:rPr lang="en-US" b="0" i="1" smtClean="0">
                        <a:latin typeface="Cambria Math" panose="02040503050406030204" pitchFamily="18" charset="0"/>
                      </a:rPr>
                      <m:t>)</m:t>
                    </m:r>
                  </m:oMath>
                </a14:m>
                <a:endParaRPr lang="en-US" dirty="0"/>
              </a:p>
              <a:p>
                <a:r>
                  <a:rPr lang="en-US" dirty="0"/>
                  <a:t>Use the recurrence to draw a tree</a:t>
                </a:r>
              </a:p>
              <a:p>
                <a:pPr lvl="1"/>
                <a14:m>
                  <m:oMath xmlns:m="http://schemas.openxmlformats.org/officeDocument/2006/math">
                    <m:r>
                      <a:rPr lang="en-US" b="0" i="1" smtClean="0">
                        <a:latin typeface="Cambria Math" panose="02040503050406030204" pitchFamily="18" charset="0"/>
                      </a:rPr>
                      <m:t>𝑎</m:t>
                    </m:r>
                  </m:oMath>
                </a14:m>
                <a:r>
                  <a:rPr lang="en-US" dirty="0"/>
                  <a:t> is the branching factor of the tree (e.g. if </a:t>
                </a:r>
                <a14:m>
                  <m:oMath xmlns:m="http://schemas.openxmlformats.org/officeDocument/2006/math">
                    <m:r>
                      <a:rPr lang="en-US" b="0" i="1" smtClean="0">
                        <a:latin typeface="Cambria Math" panose="02040503050406030204" pitchFamily="18" charset="0"/>
                      </a:rPr>
                      <m:t>𝑎</m:t>
                    </m:r>
                    <m:r>
                      <a:rPr lang="en-US" b="0" i="1" smtClean="0">
                        <a:latin typeface="Cambria Math" panose="02040503050406030204" pitchFamily="18" charset="0"/>
                      </a:rPr>
                      <m:t>=2</m:t>
                    </m:r>
                  </m:oMath>
                </a14:m>
                <a:r>
                  <a:rPr lang="en-US" dirty="0"/>
                  <a:t> then it’s a binary tree)</a:t>
                </a:r>
              </a:p>
              <a:p>
                <a:pPr lvl="1"/>
                <a:r>
                  <a:rPr lang="en-US" dirty="0"/>
                  <a:t>Divide the parent’s input size by </a:t>
                </a:r>
                <a14:m>
                  <m:oMath xmlns:m="http://schemas.openxmlformats.org/officeDocument/2006/math">
                    <m:r>
                      <a:rPr lang="en-US" b="0" i="1" smtClean="0">
                        <a:latin typeface="Cambria Math" panose="02040503050406030204" pitchFamily="18" charset="0"/>
                      </a:rPr>
                      <m:t>𝑏</m:t>
                    </m:r>
                  </m:oMath>
                </a14:m>
                <a:r>
                  <a:rPr lang="en-US" dirty="0"/>
                  <a:t> to get children’s input size</a:t>
                </a:r>
              </a:p>
              <a:p>
                <a:pPr lvl="1"/>
                <a:r>
                  <a:rPr lang="en-US" dirty="0"/>
                  <a:t>Work done per node is given by applying </a:t>
                </a:r>
                <a14:m>
                  <m:oMath xmlns:m="http://schemas.openxmlformats.org/officeDocument/2006/math">
                    <m:r>
                      <a:rPr lang="en-US" b="0" i="1" smtClean="0">
                        <a:latin typeface="Cambria Math" panose="02040503050406030204" pitchFamily="18" charset="0"/>
                      </a:rPr>
                      <m:t>𝑓</m:t>
                    </m:r>
                    <m:d>
                      <m:dPr>
                        <m:ctrlPr>
                          <a:rPr lang="en-US" b="0" i="1" smtClean="0">
                            <a:latin typeface="Cambria Math" panose="02040503050406030204" pitchFamily="18" charset="0"/>
                          </a:rPr>
                        </m:ctrlPr>
                      </m:dPr>
                      <m:e>
                        <m:r>
                          <a:rPr lang="en-US" b="0" i="1" smtClean="0">
                            <a:latin typeface="Cambria Math" panose="02040503050406030204" pitchFamily="18" charset="0"/>
                          </a:rPr>
                          <m:t>𝑛</m:t>
                        </m:r>
                      </m:e>
                    </m:d>
                  </m:oMath>
                </a14:m>
                <a:r>
                  <a:rPr lang="en-US" dirty="0"/>
                  <a:t> to that node’s input size</a:t>
                </a:r>
              </a:p>
              <a:p>
                <a:pPr lvl="1"/>
                <a:r>
                  <a:rPr lang="en-US" dirty="0"/>
                  <a:t>Height of the tree is </a:t>
                </a:r>
                <a14:m>
                  <m:oMath xmlns:m="http://schemas.openxmlformats.org/officeDocument/2006/math">
                    <m:func>
                      <m:funcPr>
                        <m:ctrlPr>
                          <a:rPr lang="en-US" b="0" i="1" smtClean="0">
                            <a:latin typeface="Cambria Math" panose="02040503050406030204" pitchFamily="18" charset="0"/>
                          </a:rPr>
                        </m:ctrlPr>
                      </m:funcPr>
                      <m:fName>
                        <m:sSub>
                          <m:sSubPr>
                            <m:ctrlPr>
                              <a:rPr lang="en-US" b="0" i="1" smtClean="0">
                                <a:latin typeface="Cambria Math" panose="02040503050406030204" pitchFamily="18" charset="0"/>
                              </a:rPr>
                            </m:ctrlPr>
                          </m:sSubPr>
                          <m:e>
                            <m:r>
                              <m:rPr>
                                <m:sty m:val="p"/>
                              </m:rPr>
                              <a:rPr lang="en-US" b="0" i="0" smtClean="0">
                                <a:latin typeface="Cambria Math" panose="02040503050406030204" pitchFamily="18" charset="0"/>
                              </a:rPr>
                              <m:t>log</m:t>
                            </m:r>
                          </m:e>
                          <m:sub>
                            <m:r>
                              <a:rPr lang="en-US" b="0" i="1" smtClean="0">
                                <a:latin typeface="Cambria Math" panose="02040503050406030204" pitchFamily="18" charset="0"/>
                              </a:rPr>
                              <m:t>𝑏</m:t>
                            </m:r>
                          </m:sub>
                        </m:sSub>
                      </m:fName>
                      <m:e>
                        <m:r>
                          <a:rPr lang="en-US" b="0" i="1" smtClean="0">
                            <a:latin typeface="Cambria Math" panose="02040503050406030204" pitchFamily="18" charset="0"/>
                          </a:rPr>
                          <m:t>𝑛</m:t>
                        </m:r>
                      </m:e>
                    </m:func>
                  </m:oMath>
                </a14:m>
                <a:endParaRPr lang="en-US" dirty="0"/>
              </a:p>
              <a:p>
                <a:pPr lvl="2"/>
                <a:r>
                  <a:rPr lang="en-US" dirty="0"/>
                  <a:t>Because that is the number of times we must divide by </a:t>
                </a:r>
                <a14:m>
                  <m:oMath xmlns:m="http://schemas.openxmlformats.org/officeDocument/2006/math">
                    <m:r>
                      <a:rPr lang="en-US" b="0" i="1" smtClean="0">
                        <a:latin typeface="Cambria Math" panose="02040503050406030204" pitchFamily="18" charset="0"/>
                      </a:rPr>
                      <m:t>𝑏</m:t>
                    </m:r>
                  </m:oMath>
                </a14:m>
                <a:r>
                  <a:rPr lang="en-US" dirty="0"/>
                  <a:t> until reaching a base case</a:t>
                </a:r>
              </a:p>
              <a:p>
                <a:pPr lvl="2"/>
                <a:r>
                  <a:rPr lang="en-US" dirty="0"/>
                  <a:t>Answer to the question “how many times must we divide by </a:t>
                </a:r>
                <a14:m>
                  <m:oMath xmlns:m="http://schemas.openxmlformats.org/officeDocument/2006/math">
                    <m:r>
                      <a:rPr lang="en-US" i="1">
                        <a:latin typeface="Cambria Math" panose="02040503050406030204" pitchFamily="18" charset="0"/>
                      </a:rPr>
                      <m:t>𝑏</m:t>
                    </m:r>
                  </m:oMath>
                </a14:m>
                <a:r>
                  <a:rPr lang="en-US" dirty="0"/>
                  <a:t> until we reach 1?”</a:t>
                </a:r>
              </a:p>
              <a:p>
                <a:pPr lvl="3"/>
                <a:r>
                  <a:rPr lang="en-US" dirty="0"/>
                  <a:t>Any base case is a constant, so to reach a larger value would just be a constant change</a:t>
                </a:r>
              </a:p>
              <a:p>
                <a:r>
                  <a:rPr lang="en-US" dirty="0"/>
                  <a:t>Use the tree to express running time as a series</a:t>
                </a:r>
              </a:p>
              <a:p>
                <a:pPr lvl="1"/>
                <a:r>
                  <a:rPr lang="en-US" dirty="0"/>
                  <a:t>Adding work done for each node level-by-level</a:t>
                </a:r>
              </a:p>
              <a:p>
                <a:pPr lvl="1"/>
                <a:r>
                  <a:rPr lang="en-US" dirty="0"/>
                  <a:t>Identify a pattern to express work done at level </a:t>
                </a:r>
                <a14:m>
                  <m:oMath xmlns:m="http://schemas.openxmlformats.org/officeDocument/2006/math">
                    <m:r>
                      <a:rPr lang="en-US" i="1">
                        <a:latin typeface="Cambria Math" panose="02040503050406030204" pitchFamily="18" charset="0"/>
                      </a:rPr>
                      <m:t>𝑖</m:t>
                    </m:r>
                  </m:oMath>
                </a14:m>
                <a:r>
                  <a:rPr lang="en-US" dirty="0"/>
                  <a:t> as a function of </a:t>
                </a:r>
                <a14:m>
                  <m:oMath xmlns:m="http://schemas.openxmlformats.org/officeDocument/2006/math">
                    <m:r>
                      <a:rPr lang="en-US" i="1">
                        <a:latin typeface="Cambria Math" panose="02040503050406030204" pitchFamily="18" charset="0"/>
                      </a:rPr>
                      <m:t>𝑖</m:t>
                    </m:r>
                  </m:oMath>
                </a14:m>
                <a:endParaRPr lang="en-US" dirty="0"/>
              </a:p>
              <a:p>
                <a:pPr lvl="1"/>
                <a:r>
                  <a:rPr lang="en-US" dirty="0"/>
                  <a:t>Write a series using </a:t>
                </a:r>
                <a14:m>
                  <m:oMath xmlns:m="http://schemas.openxmlformats.org/officeDocument/2006/math">
                    <m:r>
                      <a:rPr lang="en-US" i="1">
                        <a:latin typeface="Cambria Math" panose="02040503050406030204" pitchFamily="18" charset="0"/>
                      </a:rPr>
                      <m:t>𝑖</m:t>
                    </m:r>
                    <m:r>
                      <a:rPr lang="en-US" i="1">
                        <a:latin typeface="Cambria Math" panose="02040503050406030204" pitchFamily="18" charset="0"/>
                      </a:rPr>
                      <m:t>=0</m:t>
                    </m:r>
                  </m:oMath>
                </a14:m>
                <a:r>
                  <a:rPr lang="en-US" dirty="0"/>
                  <a:t> up to </a:t>
                </a:r>
                <a14:m>
                  <m:oMath xmlns:m="http://schemas.openxmlformats.org/officeDocument/2006/math">
                    <m:func>
                      <m:funcPr>
                        <m:ctrlPr>
                          <a:rPr lang="en-US" b="0" i="1" smtClean="0">
                            <a:latin typeface="Cambria Math" panose="02040503050406030204" pitchFamily="18" charset="0"/>
                          </a:rPr>
                        </m:ctrlPr>
                      </m:funcPr>
                      <m:fName>
                        <m:sSub>
                          <m:sSubPr>
                            <m:ctrlPr>
                              <a:rPr lang="en-US" b="0" i="1" smtClean="0">
                                <a:latin typeface="Cambria Math" panose="02040503050406030204" pitchFamily="18" charset="0"/>
                              </a:rPr>
                            </m:ctrlPr>
                          </m:sSubPr>
                          <m:e>
                            <m:r>
                              <m:rPr>
                                <m:sty m:val="p"/>
                              </m:rPr>
                              <a:rPr lang="en-US" b="0" i="0" smtClean="0">
                                <a:latin typeface="Cambria Math" panose="02040503050406030204" pitchFamily="18" charset="0"/>
                              </a:rPr>
                              <m:t>log</m:t>
                            </m:r>
                          </m:e>
                          <m:sub>
                            <m:r>
                              <a:rPr lang="en-US" b="0" i="1" smtClean="0">
                                <a:latin typeface="Cambria Math" panose="02040503050406030204" pitchFamily="18" charset="0"/>
                              </a:rPr>
                              <m:t>𝑏</m:t>
                            </m:r>
                          </m:sub>
                        </m:sSub>
                      </m:fName>
                      <m:e>
                        <m:r>
                          <a:rPr lang="en-US" b="0" i="1" smtClean="0">
                            <a:latin typeface="Cambria Math" panose="02040503050406030204" pitchFamily="18" charset="0"/>
                          </a:rPr>
                          <m:t>𝑛</m:t>
                        </m:r>
                      </m:e>
                    </m:func>
                  </m:oMath>
                </a14:m>
                <a:endParaRPr lang="en-US" dirty="0"/>
              </a:p>
              <a:p>
                <a:r>
                  <a:rPr lang="en-US" dirty="0"/>
                  <a:t>Solve the series</a:t>
                </a:r>
              </a:p>
              <a:p>
                <a:pPr lvl="1"/>
                <a:endParaRPr lang="en-US" dirty="0"/>
              </a:p>
            </p:txBody>
          </p:sp>
        </mc:Choice>
        <mc:Fallback xmlns="">
          <p:sp>
            <p:nvSpPr>
              <p:cNvPr id="3" name="Content Placeholder 2">
                <a:extLst>
                  <a:ext uri="{FF2B5EF4-FFF2-40B4-BE49-F238E27FC236}">
                    <a16:creationId xmlns:a16="http://schemas.microsoft.com/office/drawing/2014/main" id="{F6A3A40D-EE5F-5E3C-882C-C1065A998549}"/>
                  </a:ext>
                </a:extLst>
              </p:cNvPr>
              <p:cNvSpPr>
                <a:spLocks noGrp="1" noRot="1" noChangeAspect="1" noMove="1" noResize="1" noEditPoints="1" noAdjustHandles="1" noChangeArrowheads="1" noChangeShapeType="1" noTextEdit="1"/>
              </p:cNvSpPr>
              <p:nvPr>
                <p:ph idx="1"/>
              </p:nvPr>
            </p:nvSpPr>
            <p:spPr>
              <a:xfrm>
                <a:off x="838200" y="1825624"/>
                <a:ext cx="10515600" cy="4823653"/>
              </a:xfrm>
              <a:blipFill>
                <a:blip r:embed="rId2"/>
                <a:stretch>
                  <a:fillRect l="-928" t="-1641"/>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2B96550E-81C1-CC22-6A4D-C87756E0D616}"/>
              </a:ext>
            </a:extLst>
          </p:cNvPr>
          <p:cNvSpPr>
            <a:spLocks noGrp="1"/>
          </p:cNvSpPr>
          <p:nvPr>
            <p:ph type="sldNum" sz="quarter" idx="12"/>
          </p:nvPr>
        </p:nvSpPr>
        <p:spPr/>
        <p:txBody>
          <a:bodyPr/>
          <a:lstStyle/>
          <a:p>
            <a:fld id="{A94D5A7D-FFFE-410B-BEE5-702232F4B148}" type="slidenum">
              <a:rPr lang="en-US" smtClean="0"/>
              <a:t>15</a:t>
            </a:fld>
            <a:endParaRPr lang="en-US"/>
          </a:p>
        </p:txBody>
      </p:sp>
    </p:spTree>
    <p:extLst>
      <p:ext uri="{BB962C8B-B14F-4D97-AF65-F5344CB8AC3E}">
        <p14:creationId xmlns:p14="http://schemas.microsoft.com/office/powerpoint/2010/main" val="28310279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E252AD-3F4C-DE42-5E30-D2A783ABCB2B}"/>
              </a:ext>
            </a:extLst>
          </p:cNvPr>
          <p:cNvSpPr>
            <a:spLocks noGrp="1"/>
          </p:cNvSpPr>
          <p:nvPr>
            <p:ph type="title"/>
          </p:nvPr>
        </p:nvSpPr>
        <p:spPr/>
        <p:txBody>
          <a:bodyPr/>
          <a:lstStyle/>
          <a:p>
            <a:r>
              <a:rPr lang="en-US" dirty="0"/>
              <a:t>Let’s do some more!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499C023E-2A8A-B7C5-6C27-1E2A5B41D782}"/>
                  </a:ext>
                </a:extLst>
              </p:cNvPr>
              <p:cNvSpPr>
                <a:spLocks noGrp="1"/>
              </p:cNvSpPr>
              <p:nvPr>
                <p:ph idx="1"/>
              </p:nvPr>
            </p:nvSpPr>
            <p:spPr/>
            <p:txBody>
              <a:bodyPr/>
              <a:lstStyle/>
              <a:p>
                <a:r>
                  <a:rPr lang="en-US" dirty="0"/>
                  <a:t>For each, assume the base case is </a:t>
                </a:r>
                <a14:m>
                  <m:oMath xmlns:m="http://schemas.openxmlformats.org/officeDocument/2006/math">
                    <m:r>
                      <a:rPr lang="en-US" b="0" i="1" smtClean="0">
                        <a:latin typeface="Cambria Math" panose="02040503050406030204" pitchFamily="18" charset="0"/>
                      </a:rPr>
                      <m:t>𝑛</m:t>
                    </m:r>
                    <m:r>
                      <a:rPr lang="en-US" b="0" i="1" smtClean="0">
                        <a:latin typeface="Cambria Math" panose="02040503050406030204" pitchFamily="18" charset="0"/>
                      </a:rPr>
                      <m:t>=1</m:t>
                    </m:r>
                  </m:oMath>
                </a14:m>
                <a:r>
                  <a:rPr lang="en-US" dirty="0"/>
                  <a:t> and </a:t>
                </a:r>
                <a14:m>
                  <m:oMath xmlns:m="http://schemas.openxmlformats.org/officeDocument/2006/math">
                    <m:r>
                      <a:rPr lang="en-US" b="0" i="1" smtClean="0">
                        <a:latin typeface="Cambria Math" panose="02040503050406030204" pitchFamily="18" charset="0"/>
                      </a:rPr>
                      <m:t>𝑇</m:t>
                    </m:r>
                    <m:d>
                      <m:dPr>
                        <m:ctrlPr>
                          <a:rPr lang="en-US" b="0" i="1" smtClean="0">
                            <a:latin typeface="Cambria Math" panose="02040503050406030204" pitchFamily="18" charset="0"/>
                          </a:rPr>
                        </m:ctrlPr>
                      </m:dPr>
                      <m:e>
                        <m:r>
                          <a:rPr lang="en-US" b="0" i="1" smtClean="0">
                            <a:latin typeface="Cambria Math" panose="02040503050406030204" pitchFamily="18" charset="0"/>
                          </a:rPr>
                          <m:t>1</m:t>
                        </m:r>
                      </m:e>
                    </m:d>
                    <m:r>
                      <a:rPr lang="en-US" b="0" i="1" smtClean="0">
                        <a:latin typeface="Cambria Math" panose="02040503050406030204" pitchFamily="18" charset="0"/>
                      </a:rPr>
                      <m:t>=1</m:t>
                    </m:r>
                  </m:oMath>
                </a14:m>
                <a:endParaRPr lang="en-US" dirty="0"/>
              </a:p>
              <a:p>
                <a14:m>
                  <m:oMath xmlns:m="http://schemas.openxmlformats.org/officeDocument/2006/math">
                    <m:r>
                      <a:rPr lang="en-US" b="0" i="1" smtClean="0">
                        <a:latin typeface="Cambria Math" panose="02040503050406030204" pitchFamily="18" charset="0"/>
                      </a:rPr>
                      <m:t>𝑇</m:t>
                    </m:r>
                    <m:d>
                      <m:dPr>
                        <m:ctrlPr>
                          <a:rPr lang="en-US" b="0" i="1" smtClean="0">
                            <a:latin typeface="Cambria Math" panose="02040503050406030204" pitchFamily="18" charset="0"/>
                          </a:rPr>
                        </m:ctrlPr>
                      </m:dPr>
                      <m:e>
                        <m:r>
                          <a:rPr lang="en-US" b="0" i="1" smtClean="0">
                            <a:latin typeface="Cambria Math" panose="02040503050406030204" pitchFamily="18" charset="0"/>
                          </a:rPr>
                          <m:t>𝑛</m:t>
                        </m:r>
                      </m:e>
                    </m:d>
                    <m:r>
                      <a:rPr lang="en-US" b="0" i="1" smtClean="0">
                        <a:latin typeface="Cambria Math" panose="02040503050406030204" pitchFamily="18" charset="0"/>
                      </a:rPr>
                      <m:t>=2</m:t>
                    </m:r>
                    <m:r>
                      <a:rPr lang="en-US" b="0" i="1" smtClean="0">
                        <a:latin typeface="Cambria Math" panose="02040503050406030204" pitchFamily="18" charset="0"/>
                      </a:rPr>
                      <m:t>𝑇</m:t>
                    </m:r>
                    <m:d>
                      <m:dPr>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r>
                              <a:rPr lang="en-US" b="0" i="1" smtClean="0">
                                <a:latin typeface="Cambria Math" panose="02040503050406030204" pitchFamily="18" charset="0"/>
                              </a:rPr>
                              <m:t>𝑛</m:t>
                            </m:r>
                          </m:num>
                          <m:den>
                            <m:r>
                              <a:rPr lang="en-US" b="0" i="1" smtClean="0">
                                <a:latin typeface="Cambria Math" panose="02040503050406030204" pitchFamily="18" charset="0"/>
                              </a:rPr>
                              <m:t>2</m:t>
                            </m:r>
                          </m:den>
                        </m:f>
                      </m:e>
                    </m:d>
                    <m:r>
                      <a:rPr lang="en-US" b="0" i="1" smtClean="0">
                        <a:latin typeface="Cambria Math" panose="02040503050406030204" pitchFamily="18" charset="0"/>
                      </a:rPr>
                      <m:t>+</m:t>
                    </m:r>
                    <m:r>
                      <a:rPr lang="en-US" b="0" i="1" smtClean="0">
                        <a:latin typeface="Cambria Math" panose="02040503050406030204" pitchFamily="18" charset="0"/>
                      </a:rPr>
                      <m:t>𝑛</m:t>
                    </m:r>
                  </m:oMath>
                </a14:m>
                <a:endParaRPr lang="en-US" dirty="0"/>
              </a:p>
              <a:p>
                <a14:m>
                  <m:oMath xmlns:m="http://schemas.openxmlformats.org/officeDocument/2006/math">
                    <m:r>
                      <a:rPr lang="en-US" b="0" i="1" smtClean="0">
                        <a:latin typeface="Cambria Math" panose="02040503050406030204" pitchFamily="18" charset="0"/>
                      </a:rPr>
                      <m:t>𝑇</m:t>
                    </m:r>
                    <m:d>
                      <m:dPr>
                        <m:ctrlPr>
                          <a:rPr lang="en-US" b="0" i="1" smtClean="0">
                            <a:latin typeface="Cambria Math" panose="02040503050406030204" pitchFamily="18" charset="0"/>
                          </a:rPr>
                        </m:ctrlPr>
                      </m:dPr>
                      <m:e>
                        <m:r>
                          <a:rPr lang="en-US" b="0" i="1" smtClean="0">
                            <a:latin typeface="Cambria Math" panose="02040503050406030204" pitchFamily="18" charset="0"/>
                          </a:rPr>
                          <m:t>𝑛</m:t>
                        </m:r>
                      </m:e>
                    </m:d>
                    <m:r>
                      <a:rPr lang="en-US" b="0" i="1" smtClean="0">
                        <a:latin typeface="Cambria Math" panose="02040503050406030204" pitchFamily="18" charset="0"/>
                      </a:rPr>
                      <m:t>=2</m:t>
                    </m:r>
                    <m:r>
                      <a:rPr lang="en-US" b="0" i="1" smtClean="0">
                        <a:latin typeface="Cambria Math" panose="02040503050406030204" pitchFamily="18" charset="0"/>
                      </a:rPr>
                      <m:t>𝑇</m:t>
                    </m:r>
                    <m:d>
                      <m:dPr>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r>
                              <a:rPr lang="en-US" b="0" i="1" smtClean="0">
                                <a:latin typeface="Cambria Math" panose="02040503050406030204" pitchFamily="18" charset="0"/>
                              </a:rPr>
                              <m:t>𝑛</m:t>
                            </m:r>
                          </m:num>
                          <m:den>
                            <m:r>
                              <a:rPr lang="en-US" b="0" i="1" smtClean="0">
                                <a:latin typeface="Cambria Math" panose="02040503050406030204" pitchFamily="18" charset="0"/>
                              </a:rPr>
                              <m:t>2</m:t>
                            </m:r>
                          </m:den>
                        </m:f>
                      </m:e>
                    </m:d>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𝑛</m:t>
                        </m:r>
                      </m:e>
                      <m:sup>
                        <m:r>
                          <a:rPr lang="en-US" b="0" i="1" smtClean="0">
                            <a:latin typeface="Cambria Math" panose="02040503050406030204" pitchFamily="18" charset="0"/>
                          </a:rPr>
                          <m:t>2</m:t>
                        </m:r>
                      </m:sup>
                    </m:sSup>
                  </m:oMath>
                </a14:m>
                <a:endParaRPr lang="en-US" dirty="0"/>
              </a:p>
              <a:p>
                <a14:m>
                  <m:oMath xmlns:m="http://schemas.openxmlformats.org/officeDocument/2006/math">
                    <m:r>
                      <a:rPr lang="en-US" b="0" i="1" smtClean="0">
                        <a:latin typeface="Cambria Math" panose="02040503050406030204" pitchFamily="18" charset="0"/>
                      </a:rPr>
                      <m:t>𝑇</m:t>
                    </m:r>
                    <m:d>
                      <m:dPr>
                        <m:ctrlPr>
                          <a:rPr lang="en-US" b="0" i="1" smtClean="0">
                            <a:latin typeface="Cambria Math" panose="02040503050406030204" pitchFamily="18" charset="0"/>
                          </a:rPr>
                        </m:ctrlPr>
                      </m:dPr>
                      <m:e>
                        <m:r>
                          <a:rPr lang="en-US" b="0" i="1" smtClean="0">
                            <a:latin typeface="Cambria Math" panose="02040503050406030204" pitchFamily="18" charset="0"/>
                          </a:rPr>
                          <m:t>𝑛</m:t>
                        </m:r>
                      </m:e>
                    </m:d>
                    <m:r>
                      <a:rPr lang="en-US" b="0" i="1" smtClean="0">
                        <a:latin typeface="Cambria Math" panose="02040503050406030204" pitchFamily="18" charset="0"/>
                      </a:rPr>
                      <m:t>=2</m:t>
                    </m:r>
                    <m:r>
                      <a:rPr lang="en-US" b="0" i="1" smtClean="0">
                        <a:latin typeface="Cambria Math" panose="02040503050406030204" pitchFamily="18" charset="0"/>
                      </a:rPr>
                      <m:t>𝑇</m:t>
                    </m:r>
                    <m:d>
                      <m:dPr>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r>
                              <a:rPr lang="en-US" b="0" i="1" smtClean="0">
                                <a:latin typeface="Cambria Math" panose="02040503050406030204" pitchFamily="18" charset="0"/>
                              </a:rPr>
                              <m:t>𝑛</m:t>
                            </m:r>
                          </m:num>
                          <m:den>
                            <m:r>
                              <a:rPr lang="en-US" b="0" i="1" smtClean="0">
                                <a:latin typeface="Cambria Math" panose="02040503050406030204" pitchFamily="18" charset="0"/>
                              </a:rPr>
                              <m:t>8</m:t>
                            </m:r>
                          </m:den>
                        </m:f>
                      </m:e>
                    </m:d>
                    <m:r>
                      <a:rPr lang="en-US" b="0" i="1" smtClean="0">
                        <a:latin typeface="Cambria Math" panose="02040503050406030204" pitchFamily="18" charset="0"/>
                      </a:rPr>
                      <m:t>+1</m:t>
                    </m:r>
                  </m:oMath>
                </a14:m>
                <a:endParaRPr lang="en-US" dirty="0"/>
              </a:p>
            </p:txBody>
          </p:sp>
        </mc:Choice>
        <mc:Fallback xmlns="">
          <p:sp>
            <p:nvSpPr>
              <p:cNvPr id="3" name="Content Placeholder 2">
                <a:extLst>
                  <a:ext uri="{FF2B5EF4-FFF2-40B4-BE49-F238E27FC236}">
                    <a16:creationId xmlns:a16="http://schemas.microsoft.com/office/drawing/2014/main" id="{499C023E-2A8A-B7C5-6C27-1E2A5B41D782}"/>
                  </a:ext>
                </a:extLst>
              </p:cNvPr>
              <p:cNvSpPr>
                <a:spLocks noGrp="1" noRot="1" noChangeAspect="1" noMove="1" noResize="1" noEditPoints="1" noAdjustHandles="1" noChangeArrowheads="1" noChangeShapeType="1" noTextEdit="1"/>
              </p:cNvSpPr>
              <p:nvPr>
                <p:ph idx="1"/>
              </p:nvPr>
            </p:nvSpPr>
            <p:spPr>
              <a:blipFill>
                <a:blip r:embed="rId2"/>
                <a:stretch>
                  <a:fillRect l="-1043" t="-2241"/>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61149EDA-8B42-9663-9404-37D78156A87A}"/>
              </a:ext>
            </a:extLst>
          </p:cNvPr>
          <p:cNvSpPr>
            <a:spLocks noGrp="1"/>
          </p:cNvSpPr>
          <p:nvPr>
            <p:ph type="sldNum" sz="quarter" idx="12"/>
          </p:nvPr>
        </p:nvSpPr>
        <p:spPr/>
        <p:txBody>
          <a:bodyPr/>
          <a:lstStyle/>
          <a:p>
            <a:fld id="{A94D5A7D-FFFE-410B-BEE5-702232F4B148}" type="slidenum">
              <a:rPr lang="en-US" smtClean="0"/>
              <a:t>16</a:t>
            </a:fld>
            <a:endParaRPr lang="en-US"/>
          </a:p>
        </p:txBody>
      </p:sp>
    </p:spTree>
    <p:extLst>
      <p:ext uri="{BB962C8B-B14F-4D97-AF65-F5344CB8AC3E}">
        <p14:creationId xmlns:p14="http://schemas.microsoft.com/office/powerpoint/2010/main" val="23579758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a:xfrm>
                <a:off x="838200" y="226901"/>
                <a:ext cx="10515600" cy="1152020"/>
              </a:xfrm>
            </p:spPr>
            <p:txBody>
              <a:bodyPr/>
              <a:lstStyle/>
              <a:p>
                <a:r>
                  <a:rPr lang="en-US" dirty="0"/>
                  <a:t>Tree Method </a:t>
                </a:r>
                <a14:m>
                  <m:oMath xmlns:m="http://schemas.openxmlformats.org/officeDocument/2006/math">
                    <m:r>
                      <a:rPr lang="en-US" b="0" i="1" smtClean="0">
                        <a:latin typeface="Cambria Math" panose="02040503050406030204" pitchFamily="18" charset="0"/>
                      </a:rPr>
                      <m:t>𝑇</m:t>
                    </m:r>
                    <m:d>
                      <m:dPr>
                        <m:ctrlPr>
                          <a:rPr lang="en-US" b="0" i="1" smtClean="0">
                            <a:latin typeface="Cambria Math" panose="02040503050406030204" pitchFamily="18" charset="0"/>
                          </a:rPr>
                        </m:ctrlPr>
                      </m:dPr>
                      <m:e>
                        <m:r>
                          <a:rPr lang="en-US" b="0" i="1" smtClean="0">
                            <a:latin typeface="Cambria Math" panose="02040503050406030204" pitchFamily="18" charset="0"/>
                          </a:rPr>
                          <m:t>𝑛</m:t>
                        </m:r>
                      </m:e>
                    </m:d>
                    <m:r>
                      <a:rPr lang="en-US" b="0" i="1" smtClean="0">
                        <a:latin typeface="Cambria Math" panose="02040503050406030204" pitchFamily="18" charset="0"/>
                      </a:rPr>
                      <m:t>=</m:t>
                    </m:r>
                    <m:r>
                      <a:rPr lang="en-US" b="0" i="1" smtClean="0">
                        <a:solidFill>
                          <a:srgbClr val="FF0000"/>
                        </a:solidFill>
                        <a:latin typeface="Cambria Math" panose="02040503050406030204" pitchFamily="18" charset="0"/>
                      </a:rPr>
                      <m:t>2</m:t>
                    </m:r>
                    <m:r>
                      <a:rPr lang="en-US" b="0" i="1" smtClean="0">
                        <a:solidFill>
                          <a:srgbClr val="FF0000"/>
                        </a:solidFill>
                        <a:latin typeface="Cambria Math" panose="02040503050406030204" pitchFamily="18" charset="0"/>
                      </a:rPr>
                      <m:t>𝑇</m:t>
                    </m:r>
                    <m:d>
                      <m:dPr>
                        <m:ctrlPr>
                          <a:rPr lang="en-US" b="0" i="1" smtClean="0">
                            <a:solidFill>
                              <a:srgbClr val="FF0000"/>
                            </a:solidFill>
                            <a:latin typeface="Cambria Math" panose="02040503050406030204" pitchFamily="18" charset="0"/>
                          </a:rPr>
                        </m:ctrlPr>
                      </m:dPr>
                      <m:e>
                        <m:f>
                          <m:fPr>
                            <m:ctrlPr>
                              <a:rPr lang="en-US" b="0" i="1" smtClean="0">
                                <a:solidFill>
                                  <a:srgbClr val="FF0000"/>
                                </a:solidFill>
                                <a:latin typeface="Cambria Math" panose="02040503050406030204" pitchFamily="18" charset="0"/>
                              </a:rPr>
                            </m:ctrlPr>
                          </m:fPr>
                          <m:num>
                            <m:r>
                              <a:rPr lang="en-US" b="0" i="1" smtClean="0">
                                <a:solidFill>
                                  <a:srgbClr val="FF0000"/>
                                </a:solidFill>
                                <a:latin typeface="Cambria Math" panose="02040503050406030204" pitchFamily="18" charset="0"/>
                              </a:rPr>
                              <m:t>𝑛</m:t>
                            </m:r>
                          </m:num>
                          <m:den>
                            <m:r>
                              <a:rPr lang="en-US" b="0" i="1" smtClean="0">
                                <a:solidFill>
                                  <a:srgbClr val="FF0000"/>
                                </a:solidFill>
                                <a:latin typeface="Cambria Math" panose="02040503050406030204" pitchFamily="18" charset="0"/>
                              </a:rPr>
                              <m:t>2</m:t>
                            </m:r>
                          </m:den>
                        </m:f>
                      </m:e>
                    </m:d>
                    <m:r>
                      <a:rPr lang="en-US" b="0" i="1" smtClean="0">
                        <a:latin typeface="Cambria Math" panose="02040503050406030204" pitchFamily="18" charset="0"/>
                      </a:rPr>
                      <m:t>+</m:t>
                    </m:r>
                    <m:r>
                      <a:rPr lang="en-US" b="0" i="1" smtClean="0">
                        <a:solidFill>
                          <a:schemeClr val="accent1"/>
                        </a:solidFill>
                        <a:latin typeface="Cambria Math" panose="02040503050406030204" pitchFamily="18" charset="0"/>
                      </a:rPr>
                      <m:t>𝑛</m:t>
                    </m:r>
                  </m:oMath>
                </a14:m>
                <a:endParaRPr lang="en-US" dirty="0"/>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838200" y="226901"/>
                <a:ext cx="10515600" cy="1152020"/>
              </a:xfrm>
              <a:blipFill>
                <a:blip r:embed="rId2"/>
                <a:stretch>
                  <a:fillRect l="-2377" b="-6349"/>
                </a:stretch>
              </a:blipFill>
            </p:spPr>
            <p:txBody>
              <a:bodyPr/>
              <a:lstStyle/>
              <a:p>
                <a:r>
                  <a:rPr lang="en-US">
                    <a:noFill/>
                  </a:rPr>
                  <a:t> </a:t>
                </a:r>
              </a:p>
            </p:txBody>
          </p:sp>
        </mc:Fallback>
      </mc:AlternateContent>
      <p:sp>
        <p:nvSpPr>
          <p:cNvPr id="4" name="Rectangle 3">
            <a:extLst>
              <a:ext uri="{FF2B5EF4-FFF2-40B4-BE49-F238E27FC236}">
                <a16:creationId xmlns:a16="http://schemas.microsoft.com/office/drawing/2014/main" id="{9012C2DE-48D7-4255-8090-ED57B66C05A8}"/>
              </a:ext>
              <a:ext uri="{C183D7F6-B498-43B3-948B-1728B52AA6E4}">
                <adec:decorative xmlns:adec="http://schemas.microsoft.com/office/drawing/2017/decorative" val="1"/>
              </a:ext>
            </a:extLst>
          </p:cNvPr>
          <p:cNvSpPr/>
          <p:nvPr/>
        </p:nvSpPr>
        <p:spPr>
          <a:xfrm>
            <a:off x="198471" y="1473992"/>
            <a:ext cx="2602580" cy="63976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Red box represents a problem instance</a:t>
            </a:r>
          </a:p>
        </p:txBody>
      </p:sp>
      <p:sp>
        <p:nvSpPr>
          <p:cNvPr id="3" name="Rectangle 2">
            <a:extLst>
              <a:ext uri="{FF2B5EF4-FFF2-40B4-BE49-F238E27FC236}">
                <a16:creationId xmlns:a16="http://schemas.microsoft.com/office/drawing/2014/main" id="{4404CA70-A150-F1D8-AD03-6AA8C0C6C3A5}"/>
              </a:ext>
              <a:ext uri="{C183D7F6-B498-43B3-948B-1728B52AA6E4}">
                <adec:decorative xmlns:adec="http://schemas.microsoft.com/office/drawing/2017/decorative" val="1"/>
              </a:ext>
            </a:extLst>
          </p:cNvPr>
          <p:cNvSpPr/>
          <p:nvPr/>
        </p:nvSpPr>
        <p:spPr>
          <a:xfrm>
            <a:off x="84143" y="2182904"/>
            <a:ext cx="2716908" cy="81158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0070C0"/>
                </a:solidFill>
              </a:rPr>
              <a:t>Blue value next to each box represents time spent at that recursive call</a:t>
            </a:r>
          </a:p>
        </p:txBody>
      </p:sp>
      <p:grpSp>
        <p:nvGrpSpPr>
          <p:cNvPr id="5" name="Group 4" descr="A picture of the recursion for the given recurrence relation. We have one box per stack frame in the recursion. Each box is labelled inside with a value that represents the size of the input for that stack frame. Outside each box is labelled with the amount of (non-recursive) work done by that box (in this case it matches the size of the box).&#10;&#10;Each box has an arrow pointing to two boxes with a smaller input (specifically each is half the size) to represent the larger box recursively invoking the algorithm twice with smaller inputs.">
            <a:extLst>
              <a:ext uri="{FF2B5EF4-FFF2-40B4-BE49-F238E27FC236}">
                <a16:creationId xmlns:a16="http://schemas.microsoft.com/office/drawing/2014/main" id="{1608846C-74F5-18A2-9C12-E88C074DF299}"/>
              </a:ext>
            </a:extLst>
          </p:cNvPr>
          <p:cNvGrpSpPr/>
          <p:nvPr/>
        </p:nvGrpSpPr>
        <p:grpSpPr>
          <a:xfrm>
            <a:off x="1312850" y="2178189"/>
            <a:ext cx="7080190" cy="3693910"/>
            <a:chOff x="1295400" y="1992868"/>
            <a:chExt cx="7080190" cy="3693910"/>
          </a:xfrm>
        </p:grpSpPr>
        <mc:AlternateContent xmlns:mc="http://schemas.openxmlformats.org/markup-compatibility/2006" xmlns:a14="http://schemas.microsoft.com/office/drawing/2010/main">
          <mc:Choice Requires="a14">
            <p:sp>
              <p:nvSpPr>
                <p:cNvPr id="44" name="Text Box 41"/>
                <p:cNvSpPr txBox="1">
                  <a:spLocks noChangeArrowheads="1"/>
                </p:cNvSpPr>
                <p:nvPr/>
              </p:nvSpPr>
              <p:spPr bwMode="auto">
                <a:xfrm>
                  <a:off x="4381500" y="2133600"/>
                  <a:ext cx="1333500" cy="457200"/>
                </a:xfrm>
                <a:prstGeom prst="rect">
                  <a:avLst/>
                </a:prstGeom>
                <a:noFill/>
                <a:ln w="9525">
                  <a:solidFill>
                    <a:srgbClr val="FF0000"/>
                  </a:solidFill>
                  <a:miter lim="800000"/>
                  <a:headEnd/>
                  <a:tailEnd/>
                </a:ln>
              </p:spPr>
              <p:txBody>
                <a:bodyPr lIns="0" tIns="0" rIns="0" bIns="0" anchor="ctr"/>
                <a:lstStyle/>
                <a:p>
                  <a:pPr algn="ctr">
                    <a:lnSpc>
                      <a:spcPct val="100000"/>
                    </a:lnSpc>
                  </a:pPr>
                  <a14:m>
                    <m:oMathPara xmlns:m="http://schemas.openxmlformats.org/officeDocument/2006/math">
                      <m:oMathParaPr>
                        <m:jc m:val="centerGroup"/>
                      </m:oMathParaPr>
                      <m:oMath xmlns:m="http://schemas.openxmlformats.org/officeDocument/2006/math">
                        <m:r>
                          <a:rPr lang="en-US" sz="2800" i="1" dirty="0">
                            <a:latin typeface="Cambria Math"/>
                          </a:rPr>
                          <m:t>𝑛</m:t>
                        </m:r>
                      </m:oMath>
                    </m:oMathPara>
                  </a14:m>
                  <a:endParaRPr lang="en-US" sz="2800" dirty="0"/>
                </a:p>
              </p:txBody>
            </p:sp>
          </mc:Choice>
          <mc:Fallback xmlns="">
            <p:sp>
              <p:nvSpPr>
                <p:cNvPr id="44" name="Text Box 41"/>
                <p:cNvSpPr txBox="1">
                  <a:spLocks noRot="1" noChangeAspect="1" noMove="1" noResize="1" noEditPoints="1" noAdjustHandles="1" noChangeArrowheads="1" noChangeShapeType="1" noTextEdit="1"/>
                </p:cNvSpPr>
                <p:nvPr/>
              </p:nvSpPr>
              <p:spPr bwMode="auto">
                <a:xfrm>
                  <a:off x="4381500" y="2133600"/>
                  <a:ext cx="1333500" cy="457200"/>
                </a:xfrm>
                <a:prstGeom prst="rect">
                  <a:avLst/>
                </a:prstGeom>
                <a:blipFill>
                  <a:blip r:embed="rId3"/>
                  <a:stretch>
                    <a:fillRect/>
                  </a:stretch>
                </a:blipFill>
                <a:ln w="9525">
                  <a:solidFill>
                    <a:srgbClr val="FF0000"/>
                  </a:solid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7" name="Text Box 41"/>
                <p:cNvSpPr txBox="1">
                  <a:spLocks noChangeArrowheads="1"/>
                </p:cNvSpPr>
                <p:nvPr/>
              </p:nvSpPr>
              <p:spPr bwMode="auto">
                <a:xfrm>
                  <a:off x="2690604" y="3028252"/>
                  <a:ext cx="1333500" cy="457200"/>
                </a:xfrm>
                <a:prstGeom prst="rect">
                  <a:avLst/>
                </a:prstGeom>
                <a:noFill/>
                <a:ln w="9525">
                  <a:solidFill>
                    <a:srgbClr val="FF0000"/>
                  </a:solidFill>
                  <a:miter lim="800000"/>
                  <a:headEnd/>
                  <a:tailEnd/>
                </a:ln>
              </p:spPr>
              <p:txBody>
                <a:bodyPr lIns="0" tIns="0" rIns="0" bIns="0" anchor="ctr"/>
                <a:lstStyle/>
                <a:p>
                  <a:pPr algn="ctr">
                    <a:lnSpc>
                      <a:spcPct val="100000"/>
                    </a:lnSpc>
                  </a:pPr>
                  <a14:m>
                    <m:oMathPara xmlns:m="http://schemas.openxmlformats.org/officeDocument/2006/math">
                      <m:oMathParaPr>
                        <m:jc m:val="centerGroup"/>
                      </m:oMathParaPr>
                      <m:oMath xmlns:m="http://schemas.openxmlformats.org/officeDocument/2006/math">
                        <m:f>
                          <m:fPr>
                            <m:type m:val="lin"/>
                            <m:ctrlPr>
                              <a:rPr lang="en-US" sz="2800" i="1">
                                <a:latin typeface="Cambria Math" panose="02040503050406030204" pitchFamily="18" charset="0"/>
                              </a:rPr>
                            </m:ctrlPr>
                          </m:fPr>
                          <m:num>
                            <m:r>
                              <a:rPr lang="en-US" sz="2800" i="1">
                                <a:latin typeface="Cambria Math"/>
                              </a:rPr>
                              <m:t>𝑛</m:t>
                            </m:r>
                          </m:num>
                          <m:den>
                            <m:r>
                              <a:rPr lang="en-US" sz="2800" i="1">
                                <a:latin typeface="Cambria Math"/>
                              </a:rPr>
                              <m:t>2</m:t>
                            </m:r>
                          </m:den>
                        </m:f>
                      </m:oMath>
                    </m:oMathPara>
                  </a14:m>
                  <a:endParaRPr lang="en-US" sz="2800" dirty="0"/>
                </a:p>
              </p:txBody>
            </p:sp>
          </mc:Choice>
          <mc:Fallback xmlns="">
            <p:sp>
              <p:nvSpPr>
                <p:cNvPr id="47" name="Text Box 41"/>
                <p:cNvSpPr txBox="1">
                  <a:spLocks noRot="1" noChangeAspect="1" noMove="1" noResize="1" noEditPoints="1" noAdjustHandles="1" noChangeArrowheads="1" noChangeShapeType="1" noTextEdit="1"/>
                </p:cNvSpPr>
                <p:nvPr/>
              </p:nvSpPr>
              <p:spPr bwMode="auto">
                <a:xfrm>
                  <a:off x="2690604" y="3028252"/>
                  <a:ext cx="1333500" cy="457200"/>
                </a:xfrm>
                <a:prstGeom prst="rect">
                  <a:avLst/>
                </a:prstGeom>
                <a:blipFill>
                  <a:blip r:embed="rId4"/>
                  <a:stretch>
                    <a:fillRect/>
                  </a:stretch>
                </a:blipFill>
                <a:ln w="9525">
                  <a:solidFill>
                    <a:srgbClr val="FF0000"/>
                  </a:solid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8" name="Text Box 41"/>
                <p:cNvSpPr txBox="1">
                  <a:spLocks noChangeArrowheads="1"/>
                </p:cNvSpPr>
                <p:nvPr/>
              </p:nvSpPr>
              <p:spPr bwMode="auto">
                <a:xfrm>
                  <a:off x="5981700" y="3028252"/>
                  <a:ext cx="1333500" cy="457200"/>
                </a:xfrm>
                <a:prstGeom prst="rect">
                  <a:avLst/>
                </a:prstGeom>
                <a:noFill/>
                <a:ln w="9525">
                  <a:solidFill>
                    <a:srgbClr val="FF0000"/>
                  </a:solidFill>
                  <a:miter lim="800000"/>
                  <a:headEnd/>
                  <a:tailEnd/>
                </a:ln>
              </p:spPr>
              <p:txBody>
                <a:bodyPr lIns="0" tIns="0" rIns="0" bIns="0" anchor="ctr"/>
                <a:lstStyle/>
                <a:p>
                  <a:pPr algn="ctr">
                    <a:lnSpc>
                      <a:spcPct val="100000"/>
                    </a:lnSpc>
                  </a:pPr>
                  <a14:m>
                    <m:oMathPara xmlns:m="http://schemas.openxmlformats.org/officeDocument/2006/math">
                      <m:oMathParaPr>
                        <m:jc m:val="centerGroup"/>
                      </m:oMathParaPr>
                      <m:oMath xmlns:m="http://schemas.openxmlformats.org/officeDocument/2006/math">
                        <m:f>
                          <m:fPr>
                            <m:type m:val="lin"/>
                            <m:ctrlPr>
                              <a:rPr lang="en-US" sz="2800" i="1">
                                <a:latin typeface="Cambria Math" panose="02040503050406030204" pitchFamily="18" charset="0"/>
                              </a:rPr>
                            </m:ctrlPr>
                          </m:fPr>
                          <m:num>
                            <m:r>
                              <a:rPr lang="en-US" sz="2800" i="1">
                                <a:latin typeface="Cambria Math"/>
                              </a:rPr>
                              <m:t>𝑛</m:t>
                            </m:r>
                          </m:num>
                          <m:den>
                            <m:r>
                              <a:rPr lang="en-US" sz="2800" i="1">
                                <a:latin typeface="Cambria Math"/>
                              </a:rPr>
                              <m:t>2</m:t>
                            </m:r>
                          </m:den>
                        </m:f>
                      </m:oMath>
                    </m:oMathPara>
                  </a14:m>
                  <a:endParaRPr lang="en-US" sz="2800" dirty="0"/>
                </a:p>
              </p:txBody>
            </p:sp>
          </mc:Choice>
          <mc:Fallback xmlns="">
            <p:sp>
              <p:nvSpPr>
                <p:cNvPr id="48" name="Text Box 41"/>
                <p:cNvSpPr txBox="1">
                  <a:spLocks noRot="1" noChangeAspect="1" noMove="1" noResize="1" noEditPoints="1" noAdjustHandles="1" noChangeArrowheads="1" noChangeShapeType="1" noTextEdit="1"/>
                </p:cNvSpPr>
                <p:nvPr/>
              </p:nvSpPr>
              <p:spPr bwMode="auto">
                <a:xfrm>
                  <a:off x="5981700" y="3028252"/>
                  <a:ext cx="1333500" cy="457200"/>
                </a:xfrm>
                <a:prstGeom prst="rect">
                  <a:avLst/>
                </a:prstGeom>
                <a:blipFill>
                  <a:blip r:embed="rId5"/>
                  <a:stretch>
                    <a:fillRect/>
                  </a:stretch>
                </a:blipFill>
                <a:ln w="9525">
                  <a:solidFill>
                    <a:srgbClr val="FF0000"/>
                  </a:solid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9" name="Text Box 41"/>
                <p:cNvSpPr txBox="1">
                  <a:spLocks noChangeArrowheads="1"/>
                </p:cNvSpPr>
                <p:nvPr/>
              </p:nvSpPr>
              <p:spPr bwMode="auto">
                <a:xfrm>
                  <a:off x="1573880" y="3834326"/>
                  <a:ext cx="1333500" cy="457200"/>
                </a:xfrm>
                <a:prstGeom prst="rect">
                  <a:avLst/>
                </a:prstGeom>
                <a:noFill/>
                <a:ln w="9525">
                  <a:solidFill>
                    <a:srgbClr val="FF0000"/>
                  </a:solidFill>
                  <a:miter lim="800000"/>
                  <a:headEnd/>
                  <a:tailEnd/>
                </a:ln>
              </p:spPr>
              <p:txBody>
                <a:bodyPr lIns="0" tIns="0" rIns="0" bIns="0" anchor="ctr"/>
                <a:lstStyle/>
                <a:p>
                  <a:pPr algn="ctr">
                    <a:lnSpc>
                      <a:spcPct val="100000"/>
                    </a:lnSpc>
                  </a:pPr>
                  <a14:m>
                    <m:oMathPara xmlns:m="http://schemas.openxmlformats.org/officeDocument/2006/math">
                      <m:oMathParaPr>
                        <m:jc m:val="centerGroup"/>
                      </m:oMathParaPr>
                      <m:oMath xmlns:m="http://schemas.openxmlformats.org/officeDocument/2006/math">
                        <m:f>
                          <m:fPr>
                            <m:type m:val="lin"/>
                            <m:ctrlPr>
                              <a:rPr lang="en-US" sz="2800" i="1">
                                <a:latin typeface="Cambria Math" panose="02040503050406030204" pitchFamily="18" charset="0"/>
                              </a:rPr>
                            </m:ctrlPr>
                          </m:fPr>
                          <m:num>
                            <m:r>
                              <a:rPr lang="en-US" sz="2800" i="1">
                                <a:latin typeface="Cambria Math"/>
                              </a:rPr>
                              <m:t>𝑛</m:t>
                            </m:r>
                          </m:num>
                          <m:den>
                            <m:r>
                              <a:rPr lang="en-US" sz="2800" i="1">
                                <a:latin typeface="Cambria Math"/>
                              </a:rPr>
                              <m:t>4</m:t>
                            </m:r>
                          </m:den>
                        </m:f>
                      </m:oMath>
                    </m:oMathPara>
                  </a14:m>
                  <a:endParaRPr lang="en-US" sz="2800" dirty="0"/>
                </a:p>
              </p:txBody>
            </p:sp>
          </mc:Choice>
          <mc:Fallback xmlns="">
            <p:sp>
              <p:nvSpPr>
                <p:cNvPr id="49" name="Text Box 41"/>
                <p:cNvSpPr txBox="1">
                  <a:spLocks noRot="1" noChangeAspect="1" noMove="1" noResize="1" noEditPoints="1" noAdjustHandles="1" noChangeArrowheads="1" noChangeShapeType="1" noTextEdit="1"/>
                </p:cNvSpPr>
                <p:nvPr/>
              </p:nvSpPr>
              <p:spPr bwMode="auto">
                <a:xfrm>
                  <a:off x="1573880" y="3834326"/>
                  <a:ext cx="1333500" cy="457200"/>
                </a:xfrm>
                <a:prstGeom prst="rect">
                  <a:avLst/>
                </a:prstGeom>
                <a:blipFill>
                  <a:blip r:embed="rId6"/>
                  <a:stretch>
                    <a:fillRect/>
                  </a:stretch>
                </a:blipFill>
                <a:ln w="9525">
                  <a:solidFill>
                    <a:srgbClr val="FF0000"/>
                  </a:solid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0" name="Text Box 41"/>
                <p:cNvSpPr txBox="1">
                  <a:spLocks noChangeArrowheads="1"/>
                </p:cNvSpPr>
                <p:nvPr/>
              </p:nvSpPr>
              <p:spPr bwMode="auto">
                <a:xfrm>
                  <a:off x="3314700" y="3834326"/>
                  <a:ext cx="1333500" cy="457200"/>
                </a:xfrm>
                <a:prstGeom prst="rect">
                  <a:avLst/>
                </a:prstGeom>
                <a:noFill/>
                <a:ln w="9525">
                  <a:solidFill>
                    <a:srgbClr val="FF0000"/>
                  </a:solidFill>
                  <a:miter lim="800000"/>
                  <a:headEnd/>
                  <a:tailEnd/>
                </a:ln>
              </p:spPr>
              <p:txBody>
                <a:bodyPr lIns="0" tIns="0" rIns="0" bIns="0" anchor="ctr"/>
                <a:lstStyle/>
                <a:p>
                  <a:pPr algn="ctr">
                    <a:lnSpc>
                      <a:spcPct val="100000"/>
                    </a:lnSpc>
                  </a:pPr>
                  <a14:m>
                    <m:oMathPara xmlns:m="http://schemas.openxmlformats.org/officeDocument/2006/math">
                      <m:oMathParaPr>
                        <m:jc m:val="centerGroup"/>
                      </m:oMathParaPr>
                      <m:oMath xmlns:m="http://schemas.openxmlformats.org/officeDocument/2006/math">
                        <m:f>
                          <m:fPr>
                            <m:type m:val="lin"/>
                            <m:ctrlPr>
                              <a:rPr lang="en-US" sz="2800" i="1">
                                <a:latin typeface="Cambria Math" panose="02040503050406030204" pitchFamily="18" charset="0"/>
                              </a:rPr>
                            </m:ctrlPr>
                          </m:fPr>
                          <m:num>
                            <m:r>
                              <a:rPr lang="en-US" sz="2800" i="1">
                                <a:latin typeface="Cambria Math"/>
                              </a:rPr>
                              <m:t>𝑛</m:t>
                            </m:r>
                          </m:num>
                          <m:den>
                            <m:r>
                              <a:rPr lang="en-US" sz="2800" i="1">
                                <a:latin typeface="Cambria Math"/>
                              </a:rPr>
                              <m:t>4</m:t>
                            </m:r>
                          </m:den>
                        </m:f>
                      </m:oMath>
                    </m:oMathPara>
                  </a14:m>
                  <a:endParaRPr lang="en-US" sz="2800" dirty="0"/>
                </a:p>
              </p:txBody>
            </p:sp>
          </mc:Choice>
          <mc:Fallback xmlns="">
            <p:sp>
              <p:nvSpPr>
                <p:cNvPr id="50" name="Text Box 41"/>
                <p:cNvSpPr txBox="1">
                  <a:spLocks noRot="1" noChangeAspect="1" noMove="1" noResize="1" noEditPoints="1" noAdjustHandles="1" noChangeArrowheads="1" noChangeShapeType="1" noTextEdit="1"/>
                </p:cNvSpPr>
                <p:nvPr/>
              </p:nvSpPr>
              <p:spPr bwMode="auto">
                <a:xfrm>
                  <a:off x="3314700" y="3834326"/>
                  <a:ext cx="1333500" cy="457200"/>
                </a:xfrm>
                <a:prstGeom prst="rect">
                  <a:avLst/>
                </a:prstGeom>
                <a:blipFill>
                  <a:blip r:embed="rId7"/>
                  <a:stretch>
                    <a:fillRect/>
                  </a:stretch>
                </a:blipFill>
                <a:ln w="9525">
                  <a:solidFill>
                    <a:srgbClr val="FF0000"/>
                  </a:solid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1" name="Text Box 41"/>
                <p:cNvSpPr txBox="1">
                  <a:spLocks noChangeArrowheads="1"/>
                </p:cNvSpPr>
                <p:nvPr/>
              </p:nvSpPr>
              <p:spPr bwMode="auto">
                <a:xfrm>
                  <a:off x="5181600" y="3832376"/>
                  <a:ext cx="1333500" cy="457200"/>
                </a:xfrm>
                <a:prstGeom prst="rect">
                  <a:avLst/>
                </a:prstGeom>
                <a:noFill/>
                <a:ln w="9525">
                  <a:solidFill>
                    <a:srgbClr val="FF0000"/>
                  </a:solidFill>
                  <a:miter lim="800000"/>
                  <a:headEnd/>
                  <a:tailEnd/>
                </a:ln>
              </p:spPr>
              <p:txBody>
                <a:bodyPr lIns="0" tIns="0" rIns="0" bIns="0" anchor="ctr"/>
                <a:lstStyle/>
                <a:p>
                  <a:pPr algn="ctr">
                    <a:lnSpc>
                      <a:spcPct val="100000"/>
                    </a:lnSpc>
                  </a:pPr>
                  <a14:m>
                    <m:oMathPara xmlns:m="http://schemas.openxmlformats.org/officeDocument/2006/math">
                      <m:oMathParaPr>
                        <m:jc m:val="centerGroup"/>
                      </m:oMathParaPr>
                      <m:oMath xmlns:m="http://schemas.openxmlformats.org/officeDocument/2006/math">
                        <m:f>
                          <m:fPr>
                            <m:type m:val="lin"/>
                            <m:ctrlPr>
                              <a:rPr lang="en-US" sz="2800" i="1">
                                <a:latin typeface="Cambria Math" panose="02040503050406030204" pitchFamily="18" charset="0"/>
                              </a:rPr>
                            </m:ctrlPr>
                          </m:fPr>
                          <m:num>
                            <m:r>
                              <a:rPr lang="en-US" sz="2800" i="1">
                                <a:latin typeface="Cambria Math"/>
                              </a:rPr>
                              <m:t>𝑛</m:t>
                            </m:r>
                          </m:num>
                          <m:den>
                            <m:r>
                              <a:rPr lang="en-US" sz="2800" i="1">
                                <a:latin typeface="Cambria Math"/>
                              </a:rPr>
                              <m:t>4</m:t>
                            </m:r>
                          </m:den>
                        </m:f>
                      </m:oMath>
                    </m:oMathPara>
                  </a14:m>
                  <a:endParaRPr lang="en-US" sz="2800" dirty="0"/>
                </a:p>
              </p:txBody>
            </p:sp>
          </mc:Choice>
          <mc:Fallback xmlns="">
            <p:sp>
              <p:nvSpPr>
                <p:cNvPr id="51" name="Text Box 41"/>
                <p:cNvSpPr txBox="1">
                  <a:spLocks noRot="1" noChangeAspect="1" noMove="1" noResize="1" noEditPoints="1" noAdjustHandles="1" noChangeArrowheads="1" noChangeShapeType="1" noTextEdit="1"/>
                </p:cNvSpPr>
                <p:nvPr/>
              </p:nvSpPr>
              <p:spPr bwMode="auto">
                <a:xfrm>
                  <a:off x="5181600" y="3832376"/>
                  <a:ext cx="1333500" cy="457200"/>
                </a:xfrm>
                <a:prstGeom prst="rect">
                  <a:avLst/>
                </a:prstGeom>
                <a:blipFill>
                  <a:blip r:embed="rId8"/>
                  <a:stretch>
                    <a:fillRect/>
                  </a:stretch>
                </a:blipFill>
                <a:ln w="9525">
                  <a:solidFill>
                    <a:srgbClr val="FF0000"/>
                  </a:solid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2" name="Text Box 41"/>
                <p:cNvSpPr txBox="1">
                  <a:spLocks noChangeArrowheads="1"/>
                </p:cNvSpPr>
                <p:nvPr/>
              </p:nvSpPr>
              <p:spPr bwMode="auto">
                <a:xfrm>
                  <a:off x="6743700" y="3834326"/>
                  <a:ext cx="1333500" cy="457200"/>
                </a:xfrm>
                <a:prstGeom prst="rect">
                  <a:avLst/>
                </a:prstGeom>
                <a:noFill/>
                <a:ln w="9525">
                  <a:solidFill>
                    <a:srgbClr val="FF0000"/>
                  </a:solidFill>
                  <a:miter lim="800000"/>
                  <a:headEnd/>
                  <a:tailEnd/>
                </a:ln>
              </p:spPr>
              <p:txBody>
                <a:bodyPr lIns="0" tIns="0" rIns="0" bIns="0" anchor="ctr"/>
                <a:lstStyle/>
                <a:p>
                  <a:pPr algn="ctr">
                    <a:lnSpc>
                      <a:spcPct val="100000"/>
                    </a:lnSpc>
                  </a:pPr>
                  <a14:m>
                    <m:oMathPara xmlns:m="http://schemas.openxmlformats.org/officeDocument/2006/math">
                      <m:oMathParaPr>
                        <m:jc m:val="centerGroup"/>
                      </m:oMathParaPr>
                      <m:oMath xmlns:m="http://schemas.openxmlformats.org/officeDocument/2006/math">
                        <m:f>
                          <m:fPr>
                            <m:type m:val="lin"/>
                            <m:ctrlPr>
                              <a:rPr lang="en-US" sz="2800" i="1">
                                <a:latin typeface="Cambria Math" panose="02040503050406030204" pitchFamily="18" charset="0"/>
                              </a:rPr>
                            </m:ctrlPr>
                          </m:fPr>
                          <m:num>
                            <m:r>
                              <a:rPr lang="en-US" sz="2800" i="1">
                                <a:latin typeface="Cambria Math"/>
                              </a:rPr>
                              <m:t>𝑛</m:t>
                            </m:r>
                          </m:num>
                          <m:den>
                            <m:r>
                              <a:rPr lang="en-US" sz="2800" i="1">
                                <a:latin typeface="Cambria Math"/>
                              </a:rPr>
                              <m:t>4</m:t>
                            </m:r>
                          </m:den>
                        </m:f>
                      </m:oMath>
                    </m:oMathPara>
                  </a14:m>
                  <a:endParaRPr lang="en-US" sz="2800" dirty="0"/>
                </a:p>
              </p:txBody>
            </p:sp>
          </mc:Choice>
          <mc:Fallback xmlns="">
            <p:sp>
              <p:nvSpPr>
                <p:cNvPr id="52" name="Text Box 41"/>
                <p:cNvSpPr txBox="1">
                  <a:spLocks noRot="1" noChangeAspect="1" noMove="1" noResize="1" noEditPoints="1" noAdjustHandles="1" noChangeArrowheads="1" noChangeShapeType="1" noTextEdit="1"/>
                </p:cNvSpPr>
                <p:nvPr/>
              </p:nvSpPr>
              <p:spPr bwMode="auto">
                <a:xfrm>
                  <a:off x="6743700" y="3834326"/>
                  <a:ext cx="1333500" cy="457200"/>
                </a:xfrm>
                <a:prstGeom prst="rect">
                  <a:avLst/>
                </a:prstGeom>
                <a:blipFill>
                  <a:blip r:embed="rId9"/>
                  <a:stretch>
                    <a:fillRect/>
                  </a:stretch>
                </a:blipFill>
                <a:ln w="9525">
                  <a:solidFill>
                    <a:srgbClr val="FF0000"/>
                  </a:solidFill>
                  <a:miter lim="800000"/>
                  <a:headEnd/>
                  <a:tailEnd/>
                </a:ln>
              </p:spPr>
              <p:txBody>
                <a:bodyPr/>
                <a:lstStyle/>
                <a:p>
                  <a:r>
                    <a:rPr lang="en-US">
                      <a:noFill/>
                    </a:rPr>
                    <a:t> </a:t>
                  </a:r>
                </a:p>
              </p:txBody>
            </p:sp>
          </mc:Fallback>
        </mc:AlternateContent>
        <p:sp>
          <p:nvSpPr>
            <p:cNvPr id="53" name="Rectangle 52"/>
            <p:cNvSpPr/>
            <p:nvPr/>
          </p:nvSpPr>
          <p:spPr>
            <a:xfrm rot="16200000">
              <a:off x="2018785" y="4281268"/>
              <a:ext cx="574196" cy="769441"/>
            </a:xfrm>
            <a:prstGeom prst="rect">
              <a:avLst/>
            </a:prstGeom>
          </p:spPr>
          <p:txBody>
            <a:bodyPr wrap="none">
              <a:spAutoFit/>
            </a:bodyPr>
            <a:lstStyle/>
            <a:p>
              <a:r>
                <a:rPr lang="en-US" sz="4400" dirty="0"/>
                <a:t>…</a:t>
              </a:r>
            </a:p>
          </p:txBody>
        </p:sp>
        <p:sp>
          <p:nvSpPr>
            <p:cNvPr id="54" name="Rectangle 53"/>
            <p:cNvSpPr/>
            <p:nvPr/>
          </p:nvSpPr>
          <p:spPr>
            <a:xfrm rot="16200000">
              <a:off x="3694351" y="4308283"/>
              <a:ext cx="574196" cy="769441"/>
            </a:xfrm>
            <a:prstGeom prst="rect">
              <a:avLst/>
            </a:prstGeom>
          </p:spPr>
          <p:txBody>
            <a:bodyPr wrap="none">
              <a:spAutoFit/>
            </a:bodyPr>
            <a:lstStyle/>
            <a:p>
              <a:r>
                <a:rPr lang="en-US" sz="4400" dirty="0"/>
                <a:t>…</a:t>
              </a:r>
            </a:p>
          </p:txBody>
        </p:sp>
        <p:sp>
          <p:nvSpPr>
            <p:cNvPr id="55" name="Rectangle 54"/>
            <p:cNvSpPr/>
            <p:nvPr/>
          </p:nvSpPr>
          <p:spPr>
            <a:xfrm rot="16200000">
              <a:off x="5637451" y="4308283"/>
              <a:ext cx="574196" cy="769441"/>
            </a:xfrm>
            <a:prstGeom prst="rect">
              <a:avLst/>
            </a:prstGeom>
          </p:spPr>
          <p:txBody>
            <a:bodyPr wrap="none">
              <a:spAutoFit/>
            </a:bodyPr>
            <a:lstStyle/>
            <a:p>
              <a:r>
                <a:rPr lang="en-US" sz="4400" dirty="0"/>
                <a:t>…</a:t>
              </a:r>
            </a:p>
          </p:txBody>
        </p:sp>
        <p:sp>
          <p:nvSpPr>
            <p:cNvPr id="56" name="Rectangle 55"/>
            <p:cNvSpPr/>
            <p:nvPr/>
          </p:nvSpPr>
          <p:spPr>
            <a:xfrm rot="16200000">
              <a:off x="7123351" y="4335298"/>
              <a:ext cx="574196" cy="769441"/>
            </a:xfrm>
            <a:prstGeom prst="rect">
              <a:avLst/>
            </a:prstGeom>
          </p:spPr>
          <p:txBody>
            <a:bodyPr wrap="none">
              <a:spAutoFit/>
            </a:bodyPr>
            <a:lstStyle/>
            <a:p>
              <a:r>
                <a:rPr lang="en-US" sz="4400" dirty="0"/>
                <a:t>…</a:t>
              </a:r>
            </a:p>
          </p:txBody>
        </p:sp>
        <mc:AlternateContent xmlns:mc="http://schemas.openxmlformats.org/markup-compatibility/2006" xmlns:a14="http://schemas.microsoft.com/office/drawing/2010/main">
          <mc:Choice Requires="a14">
            <p:sp>
              <p:nvSpPr>
                <p:cNvPr id="57" name="Text Box 41"/>
                <p:cNvSpPr txBox="1">
                  <a:spLocks noChangeArrowheads="1"/>
                </p:cNvSpPr>
                <p:nvPr/>
              </p:nvSpPr>
              <p:spPr bwMode="auto">
                <a:xfrm>
                  <a:off x="1295400" y="5226656"/>
                  <a:ext cx="716630" cy="457200"/>
                </a:xfrm>
                <a:prstGeom prst="rect">
                  <a:avLst/>
                </a:prstGeom>
                <a:noFill/>
                <a:ln w="9525">
                  <a:solidFill>
                    <a:srgbClr val="FF0000"/>
                  </a:solidFill>
                  <a:miter lim="800000"/>
                  <a:headEnd/>
                  <a:tailEnd/>
                </a:ln>
              </p:spPr>
              <p:txBody>
                <a:bodyPr lIns="0" tIns="0" rIns="0" bIns="0" anchor="ctr"/>
                <a:lstStyle/>
                <a:p>
                  <a:pPr algn="ctr">
                    <a:lnSpc>
                      <a:spcPct val="100000"/>
                    </a:lnSpc>
                  </a:pPr>
                  <a14:m>
                    <m:oMathPara xmlns:m="http://schemas.openxmlformats.org/officeDocument/2006/math">
                      <m:oMathParaPr>
                        <m:jc m:val="centerGroup"/>
                      </m:oMathParaPr>
                      <m:oMath xmlns:m="http://schemas.openxmlformats.org/officeDocument/2006/math">
                        <m:r>
                          <a:rPr lang="en-US" sz="2800" i="1">
                            <a:latin typeface="Cambria Math"/>
                          </a:rPr>
                          <m:t>1</m:t>
                        </m:r>
                      </m:oMath>
                    </m:oMathPara>
                  </a14:m>
                  <a:endParaRPr lang="en-US" sz="2800" dirty="0"/>
                </a:p>
              </p:txBody>
            </p:sp>
          </mc:Choice>
          <mc:Fallback xmlns="">
            <p:sp>
              <p:nvSpPr>
                <p:cNvPr id="57" name="Text Box 41"/>
                <p:cNvSpPr txBox="1">
                  <a:spLocks noRot="1" noChangeAspect="1" noMove="1" noResize="1" noEditPoints="1" noAdjustHandles="1" noChangeArrowheads="1" noChangeShapeType="1" noTextEdit="1"/>
                </p:cNvSpPr>
                <p:nvPr/>
              </p:nvSpPr>
              <p:spPr bwMode="auto">
                <a:xfrm>
                  <a:off x="1295400" y="5226656"/>
                  <a:ext cx="716630" cy="457200"/>
                </a:xfrm>
                <a:prstGeom prst="rect">
                  <a:avLst/>
                </a:prstGeom>
                <a:blipFill>
                  <a:blip r:embed="rId10"/>
                  <a:stretch>
                    <a:fillRect/>
                  </a:stretch>
                </a:blipFill>
                <a:ln w="9525">
                  <a:solidFill>
                    <a:srgbClr val="FF0000"/>
                  </a:solid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8" name="Text Box 41"/>
                <p:cNvSpPr txBox="1">
                  <a:spLocks noChangeArrowheads="1"/>
                </p:cNvSpPr>
                <p:nvPr/>
              </p:nvSpPr>
              <p:spPr bwMode="auto">
                <a:xfrm>
                  <a:off x="2286000" y="5229577"/>
                  <a:ext cx="716630" cy="457200"/>
                </a:xfrm>
                <a:prstGeom prst="rect">
                  <a:avLst/>
                </a:prstGeom>
                <a:noFill/>
                <a:ln w="9525">
                  <a:solidFill>
                    <a:srgbClr val="FF0000"/>
                  </a:solidFill>
                  <a:miter lim="800000"/>
                  <a:headEnd/>
                  <a:tailEnd/>
                </a:ln>
              </p:spPr>
              <p:txBody>
                <a:bodyPr lIns="0" tIns="0" rIns="0" bIns="0" anchor="ctr"/>
                <a:lstStyle/>
                <a:p>
                  <a:pPr algn="ctr">
                    <a:lnSpc>
                      <a:spcPct val="100000"/>
                    </a:lnSpc>
                  </a:pPr>
                  <a14:m>
                    <m:oMathPara xmlns:m="http://schemas.openxmlformats.org/officeDocument/2006/math">
                      <m:oMathParaPr>
                        <m:jc m:val="centerGroup"/>
                      </m:oMathParaPr>
                      <m:oMath xmlns:m="http://schemas.openxmlformats.org/officeDocument/2006/math">
                        <m:r>
                          <a:rPr lang="en-US" sz="2800" i="1">
                            <a:latin typeface="Cambria Math"/>
                          </a:rPr>
                          <m:t>1</m:t>
                        </m:r>
                      </m:oMath>
                    </m:oMathPara>
                  </a14:m>
                  <a:endParaRPr lang="en-US" sz="2800" dirty="0"/>
                </a:p>
              </p:txBody>
            </p:sp>
          </mc:Choice>
          <mc:Fallback xmlns="">
            <p:sp>
              <p:nvSpPr>
                <p:cNvPr id="58" name="Text Box 41"/>
                <p:cNvSpPr txBox="1">
                  <a:spLocks noRot="1" noChangeAspect="1" noMove="1" noResize="1" noEditPoints="1" noAdjustHandles="1" noChangeArrowheads="1" noChangeShapeType="1" noTextEdit="1"/>
                </p:cNvSpPr>
                <p:nvPr/>
              </p:nvSpPr>
              <p:spPr bwMode="auto">
                <a:xfrm>
                  <a:off x="2286000" y="5229577"/>
                  <a:ext cx="716630" cy="457200"/>
                </a:xfrm>
                <a:prstGeom prst="rect">
                  <a:avLst/>
                </a:prstGeom>
                <a:blipFill>
                  <a:blip r:embed="rId11"/>
                  <a:stretch>
                    <a:fillRect/>
                  </a:stretch>
                </a:blipFill>
                <a:ln w="9525">
                  <a:solidFill>
                    <a:srgbClr val="FF0000"/>
                  </a:solid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9" name="Text Box 41"/>
                <p:cNvSpPr txBox="1">
                  <a:spLocks noChangeArrowheads="1"/>
                </p:cNvSpPr>
                <p:nvPr/>
              </p:nvSpPr>
              <p:spPr bwMode="auto">
                <a:xfrm>
                  <a:off x="3201319" y="5229577"/>
                  <a:ext cx="716630" cy="457200"/>
                </a:xfrm>
                <a:prstGeom prst="rect">
                  <a:avLst/>
                </a:prstGeom>
                <a:noFill/>
                <a:ln w="9525">
                  <a:solidFill>
                    <a:srgbClr val="FF0000"/>
                  </a:solidFill>
                  <a:miter lim="800000"/>
                  <a:headEnd/>
                  <a:tailEnd/>
                </a:ln>
              </p:spPr>
              <p:txBody>
                <a:bodyPr lIns="0" tIns="0" rIns="0" bIns="0" anchor="ctr"/>
                <a:lstStyle/>
                <a:p>
                  <a:pPr algn="ctr">
                    <a:lnSpc>
                      <a:spcPct val="100000"/>
                    </a:lnSpc>
                  </a:pPr>
                  <a14:m>
                    <m:oMathPara xmlns:m="http://schemas.openxmlformats.org/officeDocument/2006/math">
                      <m:oMathParaPr>
                        <m:jc m:val="centerGroup"/>
                      </m:oMathParaPr>
                      <m:oMath xmlns:m="http://schemas.openxmlformats.org/officeDocument/2006/math">
                        <m:r>
                          <a:rPr lang="en-US" sz="2800" i="1">
                            <a:latin typeface="Cambria Math"/>
                          </a:rPr>
                          <m:t>1</m:t>
                        </m:r>
                      </m:oMath>
                    </m:oMathPara>
                  </a14:m>
                  <a:endParaRPr lang="en-US" sz="2800" dirty="0"/>
                </a:p>
              </p:txBody>
            </p:sp>
          </mc:Choice>
          <mc:Fallback xmlns="">
            <p:sp>
              <p:nvSpPr>
                <p:cNvPr id="59" name="Text Box 41"/>
                <p:cNvSpPr txBox="1">
                  <a:spLocks noRot="1" noChangeAspect="1" noMove="1" noResize="1" noEditPoints="1" noAdjustHandles="1" noChangeArrowheads="1" noChangeShapeType="1" noTextEdit="1"/>
                </p:cNvSpPr>
                <p:nvPr/>
              </p:nvSpPr>
              <p:spPr bwMode="auto">
                <a:xfrm>
                  <a:off x="3201319" y="5229577"/>
                  <a:ext cx="716630" cy="457200"/>
                </a:xfrm>
                <a:prstGeom prst="rect">
                  <a:avLst/>
                </a:prstGeom>
                <a:blipFill>
                  <a:blip r:embed="rId12"/>
                  <a:stretch>
                    <a:fillRect/>
                  </a:stretch>
                </a:blipFill>
                <a:ln w="9525">
                  <a:solidFill>
                    <a:srgbClr val="FF0000"/>
                  </a:solidFill>
                  <a:miter lim="800000"/>
                  <a:headEnd/>
                  <a:tailEnd/>
                </a:ln>
              </p:spPr>
              <p:txBody>
                <a:bodyPr/>
                <a:lstStyle/>
                <a:p>
                  <a:r>
                    <a:rPr lang="en-US">
                      <a:noFill/>
                    </a:rPr>
                    <a:t> </a:t>
                  </a:r>
                </a:p>
              </p:txBody>
            </p:sp>
          </mc:Fallback>
        </mc:AlternateContent>
        <p:sp>
          <p:nvSpPr>
            <p:cNvPr id="60" name="Rectangle 59"/>
            <p:cNvSpPr/>
            <p:nvPr/>
          </p:nvSpPr>
          <p:spPr>
            <a:xfrm>
              <a:off x="4133849" y="4917337"/>
              <a:ext cx="574196" cy="769441"/>
            </a:xfrm>
            <a:prstGeom prst="rect">
              <a:avLst/>
            </a:prstGeom>
          </p:spPr>
          <p:txBody>
            <a:bodyPr wrap="none">
              <a:spAutoFit/>
            </a:bodyPr>
            <a:lstStyle/>
            <a:p>
              <a:r>
                <a:rPr lang="en-US" sz="4400" dirty="0"/>
                <a:t>…</a:t>
              </a:r>
            </a:p>
          </p:txBody>
        </p:sp>
        <mc:AlternateContent xmlns:mc="http://schemas.openxmlformats.org/markup-compatibility/2006" xmlns:a14="http://schemas.microsoft.com/office/drawing/2010/main">
          <mc:Choice Requires="a14">
            <p:sp>
              <p:nvSpPr>
                <p:cNvPr id="61" name="Text Box 41"/>
                <p:cNvSpPr txBox="1">
                  <a:spLocks noChangeArrowheads="1"/>
                </p:cNvSpPr>
                <p:nvPr/>
              </p:nvSpPr>
              <p:spPr bwMode="auto">
                <a:xfrm>
                  <a:off x="5348411" y="5226656"/>
                  <a:ext cx="716630" cy="457200"/>
                </a:xfrm>
                <a:prstGeom prst="rect">
                  <a:avLst/>
                </a:prstGeom>
                <a:noFill/>
                <a:ln w="9525">
                  <a:solidFill>
                    <a:srgbClr val="FF0000"/>
                  </a:solidFill>
                  <a:miter lim="800000"/>
                  <a:headEnd/>
                  <a:tailEnd/>
                </a:ln>
              </p:spPr>
              <p:txBody>
                <a:bodyPr lIns="0" tIns="0" rIns="0" bIns="0" anchor="ctr"/>
                <a:lstStyle/>
                <a:p>
                  <a:pPr algn="ctr">
                    <a:lnSpc>
                      <a:spcPct val="100000"/>
                    </a:lnSpc>
                  </a:pPr>
                  <a14:m>
                    <m:oMathPara xmlns:m="http://schemas.openxmlformats.org/officeDocument/2006/math">
                      <m:oMathParaPr>
                        <m:jc m:val="centerGroup"/>
                      </m:oMathParaPr>
                      <m:oMath xmlns:m="http://schemas.openxmlformats.org/officeDocument/2006/math">
                        <m:r>
                          <a:rPr lang="en-US" sz="2800" i="1">
                            <a:latin typeface="Cambria Math"/>
                          </a:rPr>
                          <m:t>1</m:t>
                        </m:r>
                      </m:oMath>
                    </m:oMathPara>
                  </a14:m>
                  <a:endParaRPr lang="en-US" sz="2800" dirty="0"/>
                </a:p>
              </p:txBody>
            </p:sp>
          </mc:Choice>
          <mc:Fallback xmlns="">
            <p:sp>
              <p:nvSpPr>
                <p:cNvPr id="61" name="Text Box 41"/>
                <p:cNvSpPr txBox="1">
                  <a:spLocks noRot="1" noChangeAspect="1" noMove="1" noResize="1" noEditPoints="1" noAdjustHandles="1" noChangeArrowheads="1" noChangeShapeType="1" noTextEdit="1"/>
                </p:cNvSpPr>
                <p:nvPr/>
              </p:nvSpPr>
              <p:spPr bwMode="auto">
                <a:xfrm>
                  <a:off x="5348411" y="5226656"/>
                  <a:ext cx="716630" cy="457200"/>
                </a:xfrm>
                <a:prstGeom prst="rect">
                  <a:avLst/>
                </a:prstGeom>
                <a:blipFill>
                  <a:blip r:embed="rId13"/>
                  <a:stretch>
                    <a:fillRect/>
                  </a:stretch>
                </a:blipFill>
                <a:ln w="9525">
                  <a:solidFill>
                    <a:srgbClr val="FF0000"/>
                  </a:solid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2" name="Text Box 41"/>
                <p:cNvSpPr txBox="1">
                  <a:spLocks noChangeArrowheads="1"/>
                </p:cNvSpPr>
                <p:nvPr/>
              </p:nvSpPr>
              <p:spPr bwMode="auto">
                <a:xfrm>
                  <a:off x="6324600" y="5229577"/>
                  <a:ext cx="716630" cy="457200"/>
                </a:xfrm>
                <a:prstGeom prst="rect">
                  <a:avLst/>
                </a:prstGeom>
                <a:noFill/>
                <a:ln w="9525">
                  <a:solidFill>
                    <a:srgbClr val="FF0000"/>
                  </a:solidFill>
                  <a:miter lim="800000"/>
                  <a:headEnd/>
                  <a:tailEnd/>
                </a:ln>
              </p:spPr>
              <p:txBody>
                <a:bodyPr lIns="0" tIns="0" rIns="0" bIns="0" anchor="ctr"/>
                <a:lstStyle/>
                <a:p>
                  <a:pPr algn="ctr">
                    <a:lnSpc>
                      <a:spcPct val="100000"/>
                    </a:lnSpc>
                  </a:pPr>
                  <a14:m>
                    <m:oMathPara xmlns:m="http://schemas.openxmlformats.org/officeDocument/2006/math">
                      <m:oMathParaPr>
                        <m:jc m:val="centerGroup"/>
                      </m:oMathParaPr>
                      <m:oMath xmlns:m="http://schemas.openxmlformats.org/officeDocument/2006/math">
                        <m:r>
                          <a:rPr lang="en-US" sz="2800" i="1">
                            <a:latin typeface="Cambria Math"/>
                          </a:rPr>
                          <m:t>1</m:t>
                        </m:r>
                      </m:oMath>
                    </m:oMathPara>
                  </a14:m>
                  <a:endParaRPr lang="en-US" sz="2800" dirty="0"/>
                </a:p>
              </p:txBody>
            </p:sp>
          </mc:Choice>
          <mc:Fallback xmlns="">
            <p:sp>
              <p:nvSpPr>
                <p:cNvPr id="62" name="Text Box 41"/>
                <p:cNvSpPr txBox="1">
                  <a:spLocks noRot="1" noChangeAspect="1" noMove="1" noResize="1" noEditPoints="1" noAdjustHandles="1" noChangeArrowheads="1" noChangeShapeType="1" noTextEdit="1"/>
                </p:cNvSpPr>
                <p:nvPr/>
              </p:nvSpPr>
              <p:spPr bwMode="auto">
                <a:xfrm>
                  <a:off x="6324600" y="5229577"/>
                  <a:ext cx="716630" cy="457200"/>
                </a:xfrm>
                <a:prstGeom prst="rect">
                  <a:avLst/>
                </a:prstGeom>
                <a:blipFill>
                  <a:blip r:embed="rId14"/>
                  <a:stretch>
                    <a:fillRect/>
                  </a:stretch>
                </a:blipFill>
                <a:ln w="9525">
                  <a:solidFill>
                    <a:srgbClr val="FF0000"/>
                  </a:solid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3" name="Text Box 41"/>
                <p:cNvSpPr txBox="1">
                  <a:spLocks noChangeArrowheads="1"/>
                </p:cNvSpPr>
                <p:nvPr/>
              </p:nvSpPr>
              <p:spPr bwMode="auto">
                <a:xfrm>
                  <a:off x="7201056" y="5229577"/>
                  <a:ext cx="716630" cy="457200"/>
                </a:xfrm>
                <a:prstGeom prst="rect">
                  <a:avLst/>
                </a:prstGeom>
                <a:noFill/>
                <a:ln w="9525">
                  <a:solidFill>
                    <a:srgbClr val="FF0000"/>
                  </a:solidFill>
                  <a:miter lim="800000"/>
                  <a:headEnd/>
                  <a:tailEnd/>
                </a:ln>
              </p:spPr>
              <p:txBody>
                <a:bodyPr lIns="0" tIns="0" rIns="0" bIns="0" anchor="ctr"/>
                <a:lstStyle/>
                <a:p>
                  <a:pPr algn="ctr">
                    <a:lnSpc>
                      <a:spcPct val="100000"/>
                    </a:lnSpc>
                  </a:pPr>
                  <a14:m>
                    <m:oMathPara xmlns:m="http://schemas.openxmlformats.org/officeDocument/2006/math">
                      <m:oMathParaPr>
                        <m:jc m:val="centerGroup"/>
                      </m:oMathParaPr>
                      <m:oMath xmlns:m="http://schemas.openxmlformats.org/officeDocument/2006/math">
                        <m:r>
                          <a:rPr lang="en-US" sz="2800" i="1">
                            <a:latin typeface="Cambria Math"/>
                          </a:rPr>
                          <m:t>1</m:t>
                        </m:r>
                      </m:oMath>
                    </m:oMathPara>
                  </a14:m>
                  <a:endParaRPr lang="en-US" sz="2800" dirty="0"/>
                </a:p>
              </p:txBody>
            </p:sp>
          </mc:Choice>
          <mc:Fallback xmlns="">
            <p:sp>
              <p:nvSpPr>
                <p:cNvPr id="63" name="Text Box 41"/>
                <p:cNvSpPr txBox="1">
                  <a:spLocks noRot="1" noChangeAspect="1" noMove="1" noResize="1" noEditPoints="1" noAdjustHandles="1" noChangeArrowheads="1" noChangeShapeType="1" noTextEdit="1"/>
                </p:cNvSpPr>
                <p:nvPr/>
              </p:nvSpPr>
              <p:spPr bwMode="auto">
                <a:xfrm>
                  <a:off x="7201056" y="5229577"/>
                  <a:ext cx="716630" cy="457200"/>
                </a:xfrm>
                <a:prstGeom prst="rect">
                  <a:avLst/>
                </a:prstGeom>
                <a:blipFill>
                  <a:blip r:embed="rId15"/>
                  <a:stretch>
                    <a:fillRect/>
                  </a:stretch>
                </a:blipFill>
                <a:ln w="9525">
                  <a:solidFill>
                    <a:srgbClr val="FF0000"/>
                  </a:solidFill>
                  <a:miter lim="800000"/>
                  <a:headEnd/>
                  <a:tailEnd/>
                </a:ln>
              </p:spPr>
              <p:txBody>
                <a:bodyPr/>
                <a:lstStyle/>
                <a:p>
                  <a:r>
                    <a:rPr lang="en-US">
                      <a:noFill/>
                    </a:rPr>
                    <a:t> </a:t>
                  </a:r>
                </a:p>
              </p:txBody>
            </p:sp>
          </mc:Fallback>
        </mc:AlternateContent>
        <p:cxnSp>
          <p:nvCxnSpPr>
            <p:cNvPr id="65" name="Straight Connector 64"/>
            <p:cNvCxnSpPr>
              <a:stCxn id="44" idx="2"/>
              <a:endCxn id="47" idx="0"/>
            </p:cNvCxnSpPr>
            <p:nvPr/>
          </p:nvCxnSpPr>
          <p:spPr>
            <a:xfrm flipH="1">
              <a:off x="3357354" y="2590800"/>
              <a:ext cx="1690896" cy="437452"/>
            </a:xfrm>
            <a:prstGeom prst="line">
              <a:avLst/>
            </a:prstGeom>
            <a:ln w="285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a:stCxn id="44" idx="2"/>
              <a:endCxn id="48" idx="0"/>
            </p:cNvCxnSpPr>
            <p:nvPr/>
          </p:nvCxnSpPr>
          <p:spPr>
            <a:xfrm>
              <a:off x="5048250" y="2590800"/>
              <a:ext cx="1600200" cy="437452"/>
            </a:xfrm>
            <a:prstGeom prst="line">
              <a:avLst/>
            </a:prstGeom>
            <a:ln w="285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a:stCxn id="47" idx="2"/>
              <a:endCxn id="49" idx="0"/>
            </p:cNvCxnSpPr>
            <p:nvPr/>
          </p:nvCxnSpPr>
          <p:spPr>
            <a:xfrm flipH="1">
              <a:off x="2240630" y="3485452"/>
              <a:ext cx="1116724" cy="348874"/>
            </a:xfrm>
            <a:prstGeom prst="line">
              <a:avLst/>
            </a:prstGeom>
            <a:ln w="285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a:stCxn id="47" idx="2"/>
              <a:endCxn id="50" idx="0"/>
            </p:cNvCxnSpPr>
            <p:nvPr/>
          </p:nvCxnSpPr>
          <p:spPr>
            <a:xfrm>
              <a:off x="3357354" y="3485452"/>
              <a:ext cx="624096" cy="348874"/>
            </a:xfrm>
            <a:prstGeom prst="line">
              <a:avLst/>
            </a:prstGeom>
            <a:ln w="285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a:stCxn id="48" idx="2"/>
              <a:endCxn id="51" idx="0"/>
            </p:cNvCxnSpPr>
            <p:nvPr/>
          </p:nvCxnSpPr>
          <p:spPr>
            <a:xfrm flipH="1">
              <a:off x="5848350" y="3485452"/>
              <a:ext cx="800100" cy="346924"/>
            </a:xfrm>
            <a:prstGeom prst="line">
              <a:avLst/>
            </a:prstGeom>
            <a:ln w="285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a:stCxn id="48" idx="2"/>
              <a:endCxn id="52" idx="0"/>
            </p:cNvCxnSpPr>
            <p:nvPr/>
          </p:nvCxnSpPr>
          <p:spPr>
            <a:xfrm>
              <a:off x="6648450" y="3485452"/>
              <a:ext cx="762000" cy="348874"/>
            </a:xfrm>
            <a:prstGeom prst="line">
              <a:avLst/>
            </a:prstGeom>
            <a:ln w="285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a:off x="7486650" y="4291526"/>
              <a:ext cx="499546" cy="339268"/>
            </a:xfrm>
            <a:prstGeom prst="line">
              <a:avLst/>
            </a:prstGeom>
            <a:ln w="285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a:stCxn id="52" idx="2"/>
            </p:cNvCxnSpPr>
            <p:nvPr/>
          </p:nvCxnSpPr>
          <p:spPr>
            <a:xfrm flipH="1">
              <a:off x="7143432" y="4291526"/>
              <a:ext cx="267019" cy="339268"/>
            </a:xfrm>
            <a:prstGeom prst="line">
              <a:avLst/>
            </a:prstGeom>
            <a:ln w="285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92" name="Straight Connector 91"/>
            <p:cNvCxnSpPr>
              <a:stCxn id="51" idx="2"/>
            </p:cNvCxnSpPr>
            <p:nvPr/>
          </p:nvCxnSpPr>
          <p:spPr>
            <a:xfrm>
              <a:off x="5848351" y="4289576"/>
              <a:ext cx="499545" cy="320454"/>
            </a:xfrm>
            <a:prstGeom prst="line">
              <a:avLst/>
            </a:prstGeom>
            <a:ln w="285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93" name="Straight Connector 92"/>
            <p:cNvCxnSpPr>
              <a:stCxn id="51" idx="2"/>
            </p:cNvCxnSpPr>
            <p:nvPr/>
          </p:nvCxnSpPr>
          <p:spPr>
            <a:xfrm flipH="1">
              <a:off x="5581332" y="4289576"/>
              <a:ext cx="267019" cy="320454"/>
            </a:xfrm>
            <a:prstGeom prst="line">
              <a:avLst/>
            </a:prstGeom>
            <a:ln w="285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96" name="Straight Connector 95"/>
            <p:cNvCxnSpPr>
              <a:stCxn id="50" idx="2"/>
            </p:cNvCxnSpPr>
            <p:nvPr/>
          </p:nvCxnSpPr>
          <p:spPr>
            <a:xfrm>
              <a:off x="3981450" y="4291526"/>
              <a:ext cx="526860" cy="313382"/>
            </a:xfrm>
            <a:prstGeom prst="line">
              <a:avLst/>
            </a:prstGeom>
            <a:ln w="285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a:stCxn id="50" idx="2"/>
            </p:cNvCxnSpPr>
            <p:nvPr/>
          </p:nvCxnSpPr>
          <p:spPr>
            <a:xfrm flipH="1">
              <a:off x="3741748" y="4291526"/>
              <a:ext cx="239703" cy="313382"/>
            </a:xfrm>
            <a:prstGeom prst="line">
              <a:avLst/>
            </a:prstGeom>
            <a:ln w="285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a:stCxn id="49" idx="2"/>
            </p:cNvCxnSpPr>
            <p:nvPr/>
          </p:nvCxnSpPr>
          <p:spPr>
            <a:xfrm>
              <a:off x="2240631" y="4291527"/>
              <a:ext cx="474963" cy="308485"/>
            </a:xfrm>
            <a:prstGeom prst="line">
              <a:avLst/>
            </a:prstGeom>
            <a:ln w="285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a:stCxn id="49" idx="2"/>
            </p:cNvCxnSpPr>
            <p:nvPr/>
          </p:nvCxnSpPr>
          <p:spPr>
            <a:xfrm flipH="1">
              <a:off x="1949032" y="4291527"/>
              <a:ext cx="291599" cy="308485"/>
            </a:xfrm>
            <a:prstGeom prst="line">
              <a:avLst/>
            </a:prstGeom>
            <a:ln w="285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64" name="TextBox 63"/>
                <p:cNvSpPr txBox="1"/>
                <p:nvPr/>
              </p:nvSpPr>
              <p:spPr>
                <a:xfrm>
                  <a:off x="5668215" y="1992868"/>
                  <a:ext cx="374590"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0070C0"/>
                            </a:solidFill>
                            <a:latin typeface="Cambria Math" panose="02040503050406030204" pitchFamily="18" charset="0"/>
                          </a:rPr>
                          <m:t>𝑛</m:t>
                        </m:r>
                      </m:oMath>
                    </m:oMathPara>
                  </a14:m>
                  <a:endParaRPr lang="en-US" dirty="0">
                    <a:solidFill>
                      <a:srgbClr val="0070C0"/>
                    </a:solidFill>
                  </a:endParaRPr>
                </a:p>
              </p:txBody>
            </p:sp>
          </mc:Choice>
          <mc:Fallback xmlns="">
            <p:sp>
              <p:nvSpPr>
                <p:cNvPr id="64" name="TextBox 63"/>
                <p:cNvSpPr txBox="1">
                  <a:spLocks noRot="1" noChangeAspect="1" noMove="1" noResize="1" noEditPoints="1" noAdjustHandles="1" noChangeArrowheads="1" noChangeShapeType="1" noTextEdit="1"/>
                </p:cNvSpPr>
                <p:nvPr/>
              </p:nvSpPr>
              <p:spPr>
                <a:xfrm>
                  <a:off x="5668215" y="1992868"/>
                  <a:ext cx="374590" cy="369332"/>
                </a:xfrm>
                <a:prstGeom prst="rect">
                  <a:avLst/>
                </a:prstGeom>
                <a:blipFill>
                  <a:blip r:embed="rId1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6" name="TextBox 65"/>
                <p:cNvSpPr txBox="1"/>
                <p:nvPr/>
              </p:nvSpPr>
              <p:spPr>
                <a:xfrm>
                  <a:off x="3962400" y="2940302"/>
                  <a:ext cx="374590" cy="564898"/>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US" b="0" i="1" smtClean="0">
                                <a:solidFill>
                                  <a:srgbClr val="0070C0"/>
                                </a:solidFill>
                                <a:latin typeface="Cambria Math" panose="02040503050406030204" pitchFamily="18" charset="0"/>
                              </a:rPr>
                            </m:ctrlPr>
                          </m:fPr>
                          <m:num>
                            <m:r>
                              <a:rPr lang="en-US" b="0" i="1" smtClean="0">
                                <a:solidFill>
                                  <a:srgbClr val="0070C0"/>
                                </a:solidFill>
                                <a:latin typeface="Cambria Math" panose="02040503050406030204" pitchFamily="18" charset="0"/>
                              </a:rPr>
                              <m:t>𝑛</m:t>
                            </m:r>
                          </m:num>
                          <m:den>
                            <m:r>
                              <a:rPr lang="en-US" b="0" i="1" smtClean="0">
                                <a:solidFill>
                                  <a:srgbClr val="0070C0"/>
                                </a:solidFill>
                                <a:latin typeface="Cambria Math" panose="02040503050406030204" pitchFamily="18" charset="0"/>
                              </a:rPr>
                              <m:t>2</m:t>
                            </m:r>
                          </m:den>
                        </m:f>
                      </m:oMath>
                    </m:oMathPara>
                  </a14:m>
                  <a:endParaRPr lang="en-US" dirty="0">
                    <a:solidFill>
                      <a:srgbClr val="0070C0"/>
                    </a:solidFill>
                  </a:endParaRPr>
                </a:p>
              </p:txBody>
            </p:sp>
          </mc:Choice>
          <mc:Fallback xmlns="">
            <p:sp>
              <p:nvSpPr>
                <p:cNvPr id="66" name="TextBox 65"/>
                <p:cNvSpPr txBox="1">
                  <a:spLocks noRot="1" noChangeAspect="1" noMove="1" noResize="1" noEditPoints="1" noAdjustHandles="1" noChangeArrowheads="1" noChangeShapeType="1" noTextEdit="1"/>
                </p:cNvSpPr>
                <p:nvPr/>
              </p:nvSpPr>
              <p:spPr>
                <a:xfrm>
                  <a:off x="3962400" y="2940302"/>
                  <a:ext cx="374590" cy="564898"/>
                </a:xfrm>
                <a:prstGeom prst="rect">
                  <a:avLst/>
                </a:prstGeom>
                <a:blipFill>
                  <a:blip r:embed="rId1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7" name="TextBox 66"/>
                <p:cNvSpPr txBox="1"/>
                <p:nvPr/>
              </p:nvSpPr>
              <p:spPr>
                <a:xfrm>
                  <a:off x="7246374" y="2974403"/>
                  <a:ext cx="374590" cy="564898"/>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US" b="0" i="1" smtClean="0">
                                <a:solidFill>
                                  <a:srgbClr val="0070C0"/>
                                </a:solidFill>
                                <a:latin typeface="Cambria Math" panose="02040503050406030204" pitchFamily="18" charset="0"/>
                              </a:rPr>
                            </m:ctrlPr>
                          </m:fPr>
                          <m:num>
                            <m:r>
                              <a:rPr lang="en-US" b="0" i="1" smtClean="0">
                                <a:solidFill>
                                  <a:srgbClr val="0070C0"/>
                                </a:solidFill>
                                <a:latin typeface="Cambria Math" panose="02040503050406030204" pitchFamily="18" charset="0"/>
                              </a:rPr>
                              <m:t>𝑛</m:t>
                            </m:r>
                          </m:num>
                          <m:den>
                            <m:r>
                              <a:rPr lang="en-US" b="0" i="1" smtClean="0">
                                <a:solidFill>
                                  <a:srgbClr val="0070C0"/>
                                </a:solidFill>
                                <a:latin typeface="Cambria Math" panose="02040503050406030204" pitchFamily="18" charset="0"/>
                              </a:rPr>
                              <m:t>2</m:t>
                            </m:r>
                          </m:den>
                        </m:f>
                      </m:oMath>
                    </m:oMathPara>
                  </a14:m>
                  <a:endParaRPr lang="en-US" dirty="0">
                    <a:solidFill>
                      <a:srgbClr val="0070C0"/>
                    </a:solidFill>
                  </a:endParaRPr>
                </a:p>
              </p:txBody>
            </p:sp>
          </mc:Choice>
          <mc:Fallback xmlns="">
            <p:sp>
              <p:nvSpPr>
                <p:cNvPr id="67" name="TextBox 66"/>
                <p:cNvSpPr txBox="1">
                  <a:spLocks noRot="1" noChangeAspect="1" noMove="1" noResize="1" noEditPoints="1" noAdjustHandles="1" noChangeArrowheads="1" noChangeShapeType="1" noTextEdit="1"/>
                </p:cNvSpPr>
                <p:nvPr/>
              </p:nvSpPr>
              <p:spPr>
                <a:xfrm>
                  <a:off x="7246374" y="2974403"/>
                  <a:ext cx="374590" cy="564898"/>
                </a:xfrm>
                <a:prstGeom prst="rect">
                  <a:avLst/>
                </a:prstGeom>
                <a:blipFill>
                  <a:blip r:embed="rId1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8" name="TextBox 67"/>
                <p:cNvSpPr txBox="1"/>
                <p:nvPr/>
              </p:nvSpPr>
              <p:spPr>
                <a:xfrm>
                  <a:off x="2819400" y="3778527"/>
                  <a:ext cx="374590" cy="564898"/>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US" b="0" i="1" smtClean="0">
                                <a:solidFill>
                                  <a:srgbClr val="0070C0"/>
                                </a:solidFill>
                                <a:latin typeface="Cambria Math" panose="02040503050406030204" pitchFamily="18" charset="0"/>
                              </a:rPr>
                            </m:ctrlPr>
                          </m:fPr>
                          <m:num>
                            <m:r>
                              <a:rPr lang="en-US" b="0" i="1" smtClean="0">
                                <a:solidFill>
                                  <a:srgbClr val="0070C0"/>
                                </a:solidFill>
                                <a:latin typeface="Cambria Math" panose="02040503050406030204" pitchFamily="18" charset="0"/>
                              </a:rPr>
                              <m:t>𝑛</m:t>
                            </m:r>
                          </m:num>
                          <m:den>
                            <m:r>
                              <a:rPr lang="en-US" b="0" i="1" smtClean="0">
                                <a:solidFill>
                                  <a:srgbClr val="0070C0"/>
                                </a:solidFill>
                                <a:latin typeface="Cambria Math" panose="02040503050406030204" pitchFamily="18" charset="0"/>
                              </a:rPr>
                              <m:t>4</m:t>
                            </m:r>
                          </m:den>
                        </m:f>
                      </m:oMath>
                    </m:oMathPara>
                  </a14:m>
                  <a:endParaRPr lang="en-US" dirty="0">
                    <a:solidFill>
                      <a:srgbClr val="0070C0"/>
                    </a:solidFill>
                  </a:endParaRPr>
                </a:p>
              </p:txBody>
            </p:sp>
          </mc:Choice>
          <mc:Fallback xmlns="">
            <p:sp>
              <p:nvSpPr>
                <p:cNvPr id="68" name="TextBox 67"/>
                <p:cNvSpPr txBox="1">
                  <a:spLocks noRot="1" noChangeAspect="1" noMove="1" noResize="1" noEditPoints="1" noAdjustHandles="1" noChangeArrowheads="1" noChangeShapeType="1" noTextEdit="1"/>
                </p:cNvSpPr>
                <p:nvPr/>
              </p:nvSpPr>
              <p:spPr>
                <a:xfrm>
                  <a:off x="2819400" y="3778527"/>
                  <a:ext cx="374590" cy="564898"/>
                </a:xfrm>
                <a:prstGeom prst="rect">
                  <a:avLst/>
                </a:prstGeom>
                <a:blipFill>
                  <a:blip r:embed="rId1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0" name="TextBox 69"/>
                <p:cNvSpPr txBox="1"/>
                <p:nvPr/>
              </p:nvSpPr>
              <p:spPr>
                <a:xfrm>
                  <a:off x="4639597" y="3774093"/>
                  <a:ext cx="374590" cy="564898"/>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US" b="0" i="1" smtClean="0">
                                <a:solidFill>
                                  <a:srgbClr val="0070C0"/>
                                </a:solidFill>
                                <a:latin typeface="Cambria Math" panose="02040503050406030204" pitchFamily="18" charset="0"/>
                              </a:rPr>
                            </m:ctrlPr>
                          </m:fPr>
                          <m:num>
                            <m:r>
                              <a:rPr lang="en-US" b="0" i="1" smtClean="0">
                                <a:solidFill>
                                  <a:srgbClr val="0070C0"/>
                                </a:solidFill>
                                <a:latin typeface="Cambria Math" panose="02040503050406030204" pitchFamily="18" charset="0"/>
                              </a:rPr>
                              <m:t>𝑛</m:t>
                            </m:r>
                          </m:num>
                          <m:den>
                            <m:r>
                              <a:rPr lang="en-US" b="0" i="1" smtClean="0">
                                <a:solidFill>
                                  <a:srgbClr val="0070C0"/>
                                </a:solidFill>
                                <a:latin typeface="Cambria Math" panose="02040503050406030204" pitchFamily="18" charset="0"/>
                              </a:rPr>
                              <m:t>4</m:t>
                            </m:r>
                          </m:den>
                        </m:f>
                      </m:oMath>
                    </m:oMathPara>
                  </a14:m>
                  <a:endParaRPr lang="en-US" dirty="0">
                    <a:solidFill>
                      <a:srgbClr val="0070C0"/>
                    </a:solidFill>
                  </a:endParaRPr>
                </a:p>
              </p:txBody>
            </p:sp>
          </mc:Choice>
          <mc:Fallback xmlns="">
            <p:sp>
              <p:nvSpPr>
                <p:cNvPr id="70" name="TextBox 69"/>
                <p:cNvSpPr txBox="1">
                  <a:spLocks noRot="1" noChangeAspect="1" noMove="1" noResize="1" noEditPoints="1" noAdjustHandles="1" noChangeArrowheads="1" noChangeShapeType="1" noTextEdit="1"/>
                </p:cNvSpPr>
                <p:nvPr/>
              </p:nvSpPr>
              <p:spPr>
                <a:xfrm>
                  <a:off x="4639597" y="3774093"/>
                  <a:ext cx="374590" cy="564898"/>
                </a:xfrm>
                <a:prstGeom prst="rect">
                  <a:avLst/>
                </a:prstGeom>
                <a:blipFill>
                  <a:blip r:embed="rId2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1" name="TextBox 70"/>
                <p:cNvSpPr txBox="1"/>
                <p:nvPr/>
              </p:nvSpPr>
              <p:spPr>
                <a:xfrm>
                  <a:off x="6432433" y="3783622"/>
                  <a:ext cx="374590" cy="564898"/>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US" b="0" i="1" smtClean="0">
                                <a:solidFill>
                                  <a:srgbClr val="0070C0"/>
                                </a:solidFill>
                                <a:latin typeface="Cambria Math" panose="02040503050406030204" pitchFamily="18" charset="0"/>
                              </a:rPr>
                            </m:ctrlPr>
                          </m:fPr>
                          <m:num>
                            <m:r>
                              <a:rPr lang="en-US" b="0" i="1" smtClean="0">
                                <a:solidFill>
                                  <a:srgbClr val="0070C0"/>
                                </a:solidFill>
                                <a:latin typeface="Cambria Math" panose="02040503050406030204" pitchFamily="18" charset="0"/>
                              </a:rPr>
                              <m:t>𝑛</m:t>
                            </m:r>
                          </m:num>
                          <m:den>
                            <m:r>
                              <a:rPr lang="en-US" b="0" i="1" smtClean="0">
                                <a:solidFill>
                                  <a:srgbClr val="0070C0"/>
                                </a:solidFill>
                                <a:latin typeface="Cambria Math" panose="02040503050406030204" pitchFamily="18" charset="0"/>
                              </a:rPr>
                              <m:t>4</m:t>
                            </m:r>
                          </m:den>
                        </m:f>
                      </m:oMath>
                    </m:oMathPara>
                  </a14:m>
                  <a:endParaRPr lang="en-US" b="0" dirty="0">
                    <a:solidFill>
                      <a:srgbClr val="0070C0"/>
                    </a:solidFill>
                  </a:endParaRPr>
                </a:p>
              </p:txBody>
            </p:sp>
          </mc:Choice>
          <mc:Fallback xmlns="">
            <p:sp>
              <p:nvSpPr>
                <p:cNvPr id="71" name="TextBox 70"/>
                <p:cNvSpPr txBox="1">
                  <a:spLocks noRot="1" noChangeAspect="1" noMove="1" noResize="1" noEditPoints="1" noAdjustHandles="1" noChangeArrowheads="1" noChangeShapeType="1" noTextEdit="1"/>
                </p:cNvSpPr>
                <p:nvPr/>
              </p:nvSpPr>
              <p:spPr>
                <a:xfrm>
                  <a:off x="6432433" y="3783622"/>
                  <a:ext cx="374590" cy="564898"/>
                </a:xfrm>
                <a:prstGeom prst="rect">
                  <a:avLst/>
                </a:prstGeom>
                <a:blipFill>
                  <a:blip r:embed="rId2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2" name="TextBox 71"/>
                <p:cNvSpPr txBox="1"/>
                <p:nvPr/>
              </p:nvSpPr>
              <p:spPr>
                <a:xfrm>
                  <a:off x="8001000" y="3779188"/>
                  <a:ext cx="374590" cy="564898"/>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US" b="0" i="1" smtClean="0">
                                <a:solidFill>
                                  <a:srgbClr val="0070C0"/>
                                </a:solidFill>
                                <a:latin typeface="Cambria Math" panose="02040503050406030204" pitchFamily="18" charset="0"/>
                              </a:rPr>
                            </m:ctrlPr>
                          </m:fPr>
                          <m:num>
                            <m:r>
                              <a:rPr lang="en-US" b="0" i="1" smtClean="0">
                                <a:solidFill>
                                  <a:srgbClr val="0070C0"/>
                                </a:solidFill>
                                <a:latin typeface="Cambria Math" panose="02040503050406030204" pitchFamily="18" charset="0"/>
                              </a:rPr>
                              <m:t>𝑛</m:t>
                            </m:r>
                          </m:num>
                          <m:den>
                            <m:r>
                              <a:rPr lang="en-US" b="0" i="1" smtClean="0">
                                <a:solidFill>
                                  <a:srgbClr val="0070C0"/>
                                </a:solidFill>
                                <a:latin typeface="Cambria Math" panose="02040503050406030204" pitchFamily="18" charset="0"/>
                              </a:rPr>
                              <m:t>4</m:t>
                            </m:r>
                          </m:den>
                        </m:f>
                      </m:oMath>
                    </m:oMathPara>
                  </a14:m>
                  <a:endParaRPr lang="en-US" dirty="0">
                    <a:solidFill>
                      <a:srgbClr val="0070C0"/>
                    </a:solidFill>
                  </a:endParaRPr>
                </a:p>
              </p:txBody>
            </p:sp>
          </mc:Choice>
          <mc:Fallback xmlns="">
            <p:sp>
              <p:nvSpPr>
                <p:cNvPr id="72" name="TextBox 71"/>
                <p:cNvSpPr txBox="1">
                  <a:spLocks noRot="1" noChangeAspect="1" noMove="1" noResize="1" noEditPoints="1" noAdjustHandles="1" noChangeArrowheads="1" noChangeShapeType="1" noTextEdit="1"/>
                </p:cNvSpPr>
                <p:nvPr/>
              </p:nvSpPr>
              <p:spPr>
                <a:xfrm>
                  <a:off x="8001000" y="3779188"/>
                  <a:ext cx="374590" cy="564898"/>
                </a:xfrm>
                <a:prstGeom prst="rect">
                  <a:avLst/>
                </a:prstGeom>
                <a:blipFill>
                  <a:blip r:embed="rId2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4" name="TextBox 73"/>
                <p:cNvSpPr txBox="1"/>
                <p:nvPr/>
              </p:nvSpPr>
              <p:spPr>
                <a:xfrm>
                  <a:off x="1905000" y="5105400"/>
                  <a:ext cx="365806"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a:solidFill>
                              <a:srgbClr val="0070C0"/>
                            </a:solidFill>
                            <a:latin typeface="Cambria Math"/>
                          </a:rPr>
                          <m:t>1</m:t>
                        </m:r>
                      </m:oMath>
                    </m:oMathPara>
                  </a14:m>
                  <a:endParaRPr lang="en-US" dirty="0">
                    <a:solidFill>
                      <a:srgbClr val="0070C0"/>
                    </a:solidFill>
                  </a:endParaRPr>
                </a:p>
              </p:txBody>
            </p:sp>
          </mc:Choice>
          <mc:Fallback xmlns="">
            <p:sp>
              <p:nvSpPr>
                <p:cNvPr id="74" name="TextBox 73"/>
                <p:cNvSpPr txBox="1">
                  <a:spLocks noRot="1" noChangeAspect="1" noMove="1" noResize="1" noEditPoints="1" noAdjustHandles="1" noChangeArrowheads="1" noChangeShapeType="1" noTextEdit="1"/>
                </p:cNvSpPr>
                <p:nvPr/>
              </p:nvSpPr>
              <p:spPr>
                <a:xfrm>
                  <a:off x="1905000" y="5105400"/>
                  <a:ext cx="365806" cy="369332"/>
                </a:xfrm>
                <a:prstGeom prst="rect">
                  <a:avLst/>
                </a:prstGeom>
                <a:blipFill>
                  <a:blip r:embed="rId2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5" name="TextBox 74"/>
                <p:cNvSpPr txBox="1"/>
                <p:nvPr/>
              </p:nvSpPr>
              <p:spPr>
                <a:xfrm>
                  <a:off x="2907380" y="5105400"/>
                  <a:ext cx="365806"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a:solidFill>
                              <a:srgbClr val="0070C0"/>
                            </a:solidFill>
                            <a:latin typeface="Cambria Math"/>
                          </a:rPr>
                          <m:t>1</m:t>
                        </m:r>
                      </m:oMath>
                    </m:oMathPara>
                  </a14:m>
                  <a:endParaRPr lang="en-US" dirty="0">
                    <a:solidFill>
                      <a:srgbClr val="0070C0"/>
                    </a:solidFill>
                  </a:endParaRPr>
                </a:p>
              </p:txBody>
            </p:sp>
          </mc:Choice>
          <mc:Fallback xmlns="">
            <p:sp>
              <p:nvSpPr>
                <p:cNvPr id="75" name="TextBox 74"/>
                <p:cNvSpPr txBox="1">
                  <a:spLocks noRot="1" noChangeAspect="1" noMove="1" noResize="1" noEditPoints="1" noAdjustHandles="1" noChangeArrowheads="1" noChangeShapeType="1" noTextEdit="1"/>
                </p:cNvSpPr>
                <p:nvPr/>
              </p:nvSpPr>
              <p:spPr>
                <a:xfrm>
                  <a:off x="2907380" y="5105400"/>
                  <a:ext cx="365806" cy="369332"/>
                </a:xfrm>
                <a:prstGeom prst="rect">
                  <a:avLst/>
                </a:prstGeom>
                <a:blipFill>
                  <a:blip r:embed="rId2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7" name="TextBox 76"/>
                <p:cNvSpPr txBox="1"/>
                <p:nvPr/>
              </p:nvSpPr>
              <p:spPr>
                <a:xfrm>
                  <a:off x="3821292" y="5105400"/>
                  <a:ext cx="365806"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a:solidFill>
                              <a:srgbClr val="0070C0"/>
                            </a:solidFill>
                            <a:latin typeface="Cambria Math"/>
                          </a:rPr>
                          <m:t>1</m:t>
                        </m:r>
                      </m:oMath>
                    </m:oMathPara>
                  </a14:m>
                  <a:endParaRPr lang="en-US" dirty="0">
                    <a:solidFill>
                      <a:srgbClr val="0070C0"/>
                    </a:solidFill>
                  </a:endParaRPr>
                </a:p>
              </p:txBody>
            </p:sp>
          </mc:Choice>
          <mc:Fallback xmlns="">
            <p:sp>
              <p:nvSpPr>
                <p:cNvPr id="77" name="TextBox 76"/>
                <p:cNvSpPr txBox="1">
                  <a:spLocks noRot="1" noChangeAspect="1" noMove="1" noResize="1" noEditPoints="1" noAdjustHandles="1" noChangeArrowheads="1" noChangeShapeType="1" noTextEdit="1"/>
                </p:cNvSpPr>
                <p:nvPr/>
              </p:nvSpPr>
              <p:spPr>
                <a:xfrm>
                  <a:off x="3821292" y="5105400"/>
                  <a:ext cx="365806" cy="369332"/>
                </a:xfrm>
                <a:prstGeom prst="rect">
                  <a:avLst/>
                </a:prstGeom>
                <a:blipFill>
                  <a:blip r:embed="rId2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8" name="TextBox 77"/>
                <p:cNvSpPr txBox="1"/>
                <p:nvPr/>
              </p:nvSpPr>
              <p:spPr>
                <a:xfrm>
                  <a:off x="5958794" y="5117390"/>
                  <a:ext cx="365806"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a:solidFill>
                              <a:srgbClr val="0070C0"/>
                            </a:solidFill>
                            <a:latin typeface="Cambria Math"/>
                          </a:rPr>
                          <m:t>1</m:t>
                        </m:r>
                      </m:oMath>
                    </m:oMathPara>
                  </a14:m>
                  <a:endParaRPr lang="en-US" dirty="0">
                    <a:solidFill>
                      <a:srgbClr val="0070C0"/>
                    </a:solidFill>
                  </a:endParaRPr>
                </a:p>
              </p:txBody>
            </p:sp>
          </mc:Choice>
          <mc:Fallback xmlns="">
            <p:sp>
              <p:nvSpPr>
                <p:cNvPr id="78" name="TextBox 77"/>
                <p:cNvSpPr txBox="1">
                  <a:spLocks noRot="1" noChangeAspect="1" noMove="1" noResize="1" noEditPoints="1" noAdjustHandles="1" noChangeArrowheads="1" noChangeShapeType="1" noTextEdit="1"/>
                </p:cNvSpPr>
                <p:nvPr/>
              </p:nvSpPr>
              <p:spPr>
                <a:xfrm>
                  <a:off x="5958794" y="5117390"/>
                  <a:ext cx="365806" cy="369332"/>
                </a:xfrm>
                <a:prstGeom prst="rect">
                  <a:avLst/>
                </a:prstGeom>
                <a:blipFill>
                  <a:blip r:embed="rId2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0" name="TextBox 79"/>
                <p:cNvSpPr txBox="1"/>
                <p:nvPr/>
              </p:nvSpPr>
              <p:spPr>
                <a:xfrm>
                  <a:off x="6949394" y="5117390"/>
                  <a:ext cx="365806"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a:solidFill>
                              <a:srgbClr val="0070C0"/>
                            </a:solidFill>
                            <a:latin typeface="Cambria Math"/>
                          </a:rPr>
                          <m:t>1</m:t>
                        </m:r>
                      </m:oMath>
                    </m:oMathPara>
                  </a14:m>
                  <a:endParaRPr lang="en-US" dirty="0">
                    <a:solidFill>
                      <a:srgbClr val="0070C0"/>
                    </a:solidFill>
                  </a:endParaRPr>
                </a:p>
              </p:txBody>
            </p:sp>
          </mc:Choice>
          <mc:Fallback xmlns="">
            <p:sp>
              <p:nvSpPr>
                <p:cNvPr id="80" name="TextBox 79"/>
                <p:cNvSpPr txBox="1">
                  <a:spLocks noRot="1" noChangeAspect="1" noMove="1" noResize="1" noEditPoints="1" noAdjustHandles="1" noChangeArrowheads="1" noChangeShapeType="1" noTextEdit="1"/>
                </p:cNvSpPr>
                <p:nvPr/>
              </p:nvSpPr>
              <p:spPr>
                <a:xfrm>
                  <a:off x="6949394" y="5117390"/>
                  <a:ext cx="365806" cy="369332"/>
                </a:xfrm>
                <a:prstGeom prst="rect">
                  <a:avLst/>
                </a:prstGeom>
                <a:blipFill>
                  <a:blip r:embed="rId2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1" name="TextBox 80"/>
                <p:cNvSpPr txBox="1"/>
                <p:nvPr/>
              </p:nvSpPr>
              <p:spPr>
                <a:xfrm>
                  <a:off x="7863794" y="5117390"/>
                  <a:ext cx="365806"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a:solidFill>
                              <a:srgbClr val="0070C0"/>
                            </a:solidFill>
                            <a:latin typeface="Cambria Math"/>
                          </a:rPr>
                          <m:t>1</m:t>
                        </m:r>
                      </m:oMath>
                    </m:oMathPara>
                  </a14:m>
                  <a:endParaRPr lang="en-US" dirty="0">
                    <a:solidFill>
                      <a:srgbClr val="0070C0"/>
                    </a:solidFill>
                  </a:endParaRPr>
                </a:p>
              </p:txBody>
            </p:sp>
          </mc:Choice>
          <mc:Fallback xmlns="">
            <p:sp>
              <p:nvSpPr>
                <p:cNvPr id="81" name="TextBox 80"/>
                <p:cNvSpPr txBox="1">
                  <a:spLocks noRot="1" noChangeAspect="1" noMove="1" noResize="1" noEditPoints="1" noAdjustHandles="1" noChangeArrowheads="1" noChangeShapeType="1" noTextEdit="1"/>
                </p:cNvSpPr>
                <p:nvPr/>
              </p:nvSpPr>
              <p:spPr>
                <a:xfrm>
                  <a:off x="7863794" y="5117390"/>
                  <a:ext cx="365806" cy="369332"/>
                </a:xfrm>
                <a:prstGeom prst="rect">
                  <a:avLst/>
                </a:prstGeom>
                <a:blipFill>
                  <a:blip r:embed="rId27"/>
                  <a:stretch>
                    <a:fillRect/>
                  </a:stretch>
                </a:blipFill>
              </p:spPr>
              <p:txBody>
                <a:bodyPr/>
                <a:lstStyle/>
                <a:p>
                  <a:r>
                    <a:rPr lang="en-US">
                      <a:noFill/>
                    </a:rPr>
                    <a:t> </a:t>
                  </a:r>
                </a:p>
              </p:txBody>
            </p:sp>
          </mc:Fallback>
        </mc:AlternateContent>
      </p:grpSp>
      <p:sp>
        <p:nvSpPr>
          <p:cNvPr id="42" name="Left Brace 41" descr="Because we need to make log_2(n) recursive calls before reaching a base case, the height of this chain of stackframes is log_2(n)."/>
          <p:cNvSpPr/>
          <p:nvPr/>
        </p:nvSpPr>
        <p:spPr>
          <a:xfrm flipH="1" flipV="1">
            <a:off x="8619126" y="2352909"/>
            <a:ext cx="250372" cy="3553177"/>
          </a:xfrm>
          <a:prstGeom prst="leftBrace">
            <a:avLst>
              <a:gd name="adj1" fmla="val 83199"/>
              <a:gd name="adj2" fmla="val 49631"/>
            </a:avLst>
          </a:prstGeom>
          <a:ln w="19050">
            <a:solidFill>
              <a:srgbClr val="FF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mc:AlternateContent xmlns:mc="http://schemas.openxmlformats.org/markup-compatibility/2006" xmlns:a14="http://schemas.microsoft.com/office/drawing/2010/main">
        <mc:Choice Requires="a14">
          <p:sp>
            <p:nvSpPr>
              <p:cNvPr id="41" name="Text Box 2"/>
              <p:cNvSpPr txBox="1">
                <a:spLocks noChangeArrowheads="1"/>
              </p:cNvSpPr>
              <p:nvPr/>
            </p:nvSpPr>
            <p:spPr bwMode="auto">
              <a:xfrm>
                <a:off x="9266034" y="2172508"/>
                <a:ext cx="2807035" cy="505395"/>
              </a:xfrm>
              <a:prstGeom prst="rect">
                <a:avLst/>
              </a:prstGeom>
              <a:noFill/>
              <a:ln w="9525">
                <a:noFill/>
                <a:miter lim="800000"/>
                <a:headEnd/>
                <a:tailEnd/>
              </a:ln>
            </p:spPr>
            <p:txBody>
              <a:bodyPr wrap="square">
                <a:spAutoFit/>
              </a:bodyPr>
              <a:lstStyle/>
              <a:p>
                <a:pPr algn="ctr"/>
                <a:r>
                  <a:rPr lang="en-US" sz="2600" dirty="0">
                    <a:latin typeface="Symbol" pitchFamily="18" charset="2"/>
                  </a:rPr>
                  <a:t>Þ </a:t>
                </a:r>
                <a14:m>
                  <m:oMath xmlns:m="http://schemas.openxmlformats.org/officeDocument/2006/math">
                    <m:r>
                      <a:rPr lang="en-US" sz="2600" b="0" i="1" smtClean="0">
                        <a:solidFill>
                          <a:srgbClr val="0070C0"/>
                        </a:solidFill>
                        <a:latin typeface="Cambria Math" panose="02040503050406030204" pitchFamily="18" charset="0"/>
                      </a:rPr>
                      <m:t>𝑛</m:t>
                    </m:r>
                  </m:oMath>
                </a14:m>
                <a:r>
                  <a:rPr lang="en-US" sz="2600" dirty="0">
                    <a:solidFill>
                      <a:srgbClr val="FF0000"/>
                    </a:solidFill>
                  </a:rPr>
                  <a:t> </a:t>
                </a:r>
                <a:r>
                  <a:rPr lang="en-US" sz="2600" dirty="0"/>
                  <a:t>work per level</a:t>
                </a:r>
              </a:p>
            </p:txBody>
          </p:sp>
        </mc:Choice>
        <mc:Fallback xmlns="">
          <p:sp>
            <p:nvSpPr>
              <p:cNvPr id="41" name="Text Box 2"/>
              <p:cNvSpPr txBox="1">
                <a:spLocks noRot="1" noChangeAspect="1" noMove="1" noResize="1" noEditPoints="1" noAdjustHandles="1" noChangeArrowheads="1" noChangeShapeType="1" noTextEdit="1"/>
              </p:cNvSpPr>
              <p:nvPr/>
            </p:nvSpPr>
            <p:spPr bwMode="auto">
              <a:xfrm>
                <a:off x="9266034" y="2172508"/>
                <a:ext cx="2807035" cy="505395"/>
              </a:xfrm>
              <a:prstGeom prst="rect">
                <a:avLst/>
              </a:prstGeom>
              <a:blipFill>
                <a:blip r:embed="rId28"/>
                <a:stretch>
                  <a:fillRect l="-3043" t="-13253" r="-3043" b="-28916"/>
                </a:stretch>
              </a:blipFill>
              <a:ln w="9525">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3" name="Text Box 2"/>
              <p:cNvSpPr txBox="1">
                <a:spLocks noChangeArrowheads="1"/>
              </p:cNvSpPr>
              <p:nvPr/>
            </p:nvSpPr>
            <p:spPr bwMode="auto">
              <a:xfrm>
                <a:off x="8935966" y="3670773"/>
                <a:ext cx="2312388" cy="954107"/>
              </a:xfrm>
              <a:prstGeom prst="rect">
                <a:avLst/>
              </a:prstGeom>
              <a:noFill/>
              <a:ln w="9525">
                <a:noFill/>
                <a:miter lim="800000"/>
                <a:headEnd/>
                <a:tailEnd/>
              </a:ln>
            </p:spPr>
            <p:txBody>
              <a:bodyPr wrap="square">
                <a:spAutoFit/>
              </a:bodyPr>
              <a:lstStyle/>
              <a:p>
                <a:pPr algn="ctr"/>
                <a14:m>
                  <m:oMath xmlns:m="http://schemas.openxmlformats.org/officeDocument/2006/math">
                    <m:sSub>
                      <m:sSubPr>
                        <m:ctrlPr>
                          <a:rPr lang="en-US" sz="2800" i="1" dirty="0">
                            <a:solidFill>
                              <a:srgbClr val="FF00FF"/>
                            </a:solidFill>
                            <a:latin typeface="Cambria Math" panose="02040503050406030204" pitchFamily="18" charset="0"/>
                          </a:rPr>
                        </m:ctrlPr>
                      </m:sSubPr>
                      <m:e>
                        <m:r>
                          <m:rPr>
                            <m:sty m:val="p"/>
                          </m:rPr>
                          <a:rPr lang="en-US" sz="2800" dirty="0">
                            <a:solidFill>
                              <a:srgbClr val="FF00FF"/>
                            </a:solidFill>
                            <a:latin typeface="Cambria Math"/>
                          </a:rPr>
                          <m:t>log</m:t>
                        </m:r>
                      </m:e>
                      <m:sub>
                        <m:r>
                          <a:rPr lang="en-US" sz="2800" i="1" dirty="0">
                            <a:solidFill>
                              <a:srgbClr val="FF00FF"/>
                            </a:solidFill>
                            <a:latin typeface="Cambria Math"/>
                          </a:rPr>
                          <m:t>2</m:t>
                        </m:r>
                      </m:sub>
                    </m:sSub>
                    <m:r>
                      <a:rPr lang="en-US" sz="2800" i="1" dirty="0">
                        <a:solidFill>
                          <a:srgbClr val="FF00FF"/>
                        </a:solidFill>
                        <a:latin typeface="Cambria Math"/>
                      </a:rPr>
                      <m:t>⁡</m:t>
                    </m:r>
                    <m:r>
                      <a:rPr lang="en-US" sz="2800" i="1" dirty="0">
                        <a:solidFill>
                          <a:srgbClr val="FF00FF"/>
                        </a:solidFill>
                        <a:latin typeface="Cambria Math"/>
                      </a:rPr>
                      <m:t>𝑛</m:t>
                    </m:r>
                  </m:oMath>
                </a14:m>
                <a:r>
                  <a:rPr lang="en-US" sz="2800" dirty="0">
                    <a:solidFill>
                      <a:srgbClr val="FF00FF"/>
                    </a:solidFill>
                  </a:rPr>
                  <a:t> </a:t>
                </a:r>
                <a:r>
                  <a:rPr lang="en-US" sz="2800" dirty="0"/>
                  <a:t>levels</a:t>
                </a:r>
              </a:p>
              <a:p>
                <a:pPr algn="ctr"/>
                <a:r>
                  <a:rPr lang="en-US" sz="2800" dirty="0"/>
                  <a:t>of recursion</a:t>
                </a:r>
              </a:p>
            </p:txBody>
          </p:sp>
        </mc:Choice>
        <mc:Fallback xmlns="">
          <p:sp>
            <p:nvSpPr>
              <p:cNvPr id="43" name="Text Box 2"/>
              <p:cNvSpPr txBox="1">
                <a:spLocks noRot="1" noChangeAspect="1" noMove="1" noResize="1" noEditPoints="1" noAdjustHandles="1" noChangeArrowheads="1" noChangeShapeType="1" noTextEdit="1"/>
              </p:cNvSpPr>
              <p:nvPr/>
            </p:nvSpPr>
            <p:spPr bwMode="auto">
              <a:xfrm>
                <a:off x="8935966" y="3670773"/>
                <a:ext cx="2312388" cy="954107"/>
              </a:xfrm>
              <a:prstGeom prst="rect">
                <a:avLst/>
              </a:prstGeom>
              <a:blipFill>
                <a:blip r:embed="rId29"/>
                <a:stretch>
                  <a:fillRect t="-5732" b="-17197"/>
                </a:stretch>
              </a:blipFill>
              <a:ln w="9525">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6" name="Rectangle 45"/>
              <p:cNvSpPr/>
              <p:nvPr/>
            </p:nvSpPr>
            <p:spPr>
              <a:xfrm>
                <a:off x="8877902" y="4776886"/>
                <a:ext cx="2874372" cy="1324080"/>
              </a:xfrm>
              <a:prstGeom prst="rect">
                <a:avLst/>
              </a:prstGeom>
            </p:spPr>
            <p:txBody>
              <a:bodyPr wrap="square">
                <a:spAutoFit/>
              </a:bodyPr>
              <a:lstStyle/>
              <a:p>
                <a:pPr lvl="1"/>
                <a14:m>
                  <m:oMathPara xmlns:m="http://schemas.openxmlformats.org/officeDocument/2006/math">
                    <m:oMathParaPr>
                      <m:jc m:val="centerGroup"/>
                    </m:oMathParaPr>
                    <m:oMath xmlns:m="http://schemas.openxmlformats.org/officeDocument/2006/math">
                      <m:r>
                        <a:rPr lang="en-US" sz="2800" i="1" smtClean="0">
                          <a:latin typeface="Cambria Math"/>
                        </a:rPr>
                        <m:t>𝑇</m:t>
                      </m:r>
                      <m:d>
                        <m:dPr>
                          <m:ctrlPr>
                            <a:rPr lang="en-US" sz="2800" i="1">
                              <a:latin typeface="Cambria Math" panose="02040503050406030204" pitchFamily="18" charset="0"/>
                            </a:rPr>
                          </m:ctrlPr>
                        </m:dPr>
                        <m:e>
                          <m:r>
                            <a:rPr lang="en-US" sz="2800" i="1">
                              <a:latin typeface="Cambria Math"/>
                            </a:rPr>
                            <m:t>𝑛</m:t>
                          </m:r>
                        </m:e>
                      </m:d>
                      <m:r>
                        <a:rPr lang="en-US" sz="2800" i="1">
                          <a:latin typeface="Cambria Math"/>
                        </a:rPr>
                        <m:t>=</m:t>
                      </m:r>
                      <m:nary>
                        <m:naryPr>
                          <m:chr m:val="∑"/>
                          <m:ctrlPr>
                            <a:rPr lang="en-US" sz="2800" i="1">
                              <a:latin typeface="Cambria Math" panose="02040503050406030204" pitchFamily="18" charset="0"/>
                            </a:rPr>
                          </m:ctrlPr>
                        </m:naryPr>
                        <m:sub>
                          <m:r>
                            <m:rPr>
                              <m:brk m:alnAt="23"/>
                            </m:rPr>
                            <a:rPr lang="en-US" sz="2800" i="1">
                              <a:latin typeface="Cambria Math"/>
                            </a:rPr>
                            <m:t>𝑖</m:t>
                          </m:r>
                          <m:r>
                            <a:rPr lang="en-US" sz="2800" i="1">
                              <a:latin typeface="Cambria Math"/>
                            </a:rPr>
                            <m:t>=</m:t>
                          </m:r>
                          <m:r>
                            <a:rPr lang="en-US" sz="2800" b="0" i="1" smtClean="0">
                              <a:latin typeface="Cambria Math" panose="02040503050406030204" pitchFamily="18" charset="0"/>
                            </a:rPr>
                            <m:t>0</m:t>
                          </m:r>
                        </m:sub>
                        <m:sup>
                          <m:func>
                            <m:funcPr>
                              <m:ctrlPr>
                                <a:rPr lang="en-US" sz="2800" i="1">
                                  <a:latin typeface="Cambria Math" panose="02040503050406030204" pitchFamily="18" charset="0"/>
                                </a:rPr>
                              </m:ctrlPr>
                            </m:funcPr>
                            <m:fName>
                              <m:sSub>
                                <m:sSubPr>
                                  <m:ctrlPr>
                                    <a:rPr lang="en-US" sz="2800" i="1">
                                      <a:latin typeface="Cambria Math" panose="02040503050406030204" pitchFamily="18" charset="0"/>
                                    </a:rPr>
                                  </m:ctrlPr>
                                </m:sSubPr>
                                <m:e>
                                  <m:r>
                                    <m:rPr>
                                      <m:sty m:val="p"/>
                                    </m:rPr>
                                    <a:rPr lang="en-US" sz="2800">
                                      <a:latin typeface="Cambria Math"/>
                                    </a:rPr>
                                    <m:t>log</m:t>
                                  </m:r>
                                </m:e>
                                <m:sub>
                                  <m:r>
                                    <a:rPr lang="en-US" sz="2800">
                                      <a:latin typeface="Cambria Math"/>
                                    </a:rPr>
                                    <m:t>2</m:t>
                                  </m:r>
                                </m:sub>
                              </m:sSub>
                            </m:fName>
                            <m:e>
                              <m:r>
                                <a:rPr lang="en-US" sz="2800" i="1">
                                  <a:latin typeface="Cambria Math"/>
                                </a:rPr>
                                <m:t>𝑛</m:t>
                              </m:r>
                            </m:e>
                          </m:func>
                        </m:sup>
                        <m:e>
                          <m:r>
                            <a:rPr lang="en-US" sz="2800" b="0" i="1" smtClean="0">
                              <a:latin typeface="Cambria Math" panose="02040503050406030204" pitchFamily="18" charset="0"/>
                            </a:rPr>
                            <m:t>𝑛</m:t>
                          </m:r>
                        </m:e>
                      </m:nary>
                    </m:oMath>
                  </m:oMathPara>
                </a14:m>
                <a:endParaRPr lang="en-US" sz="2800" dirty="0"/>
              </a:p>
            </p:txBody>
          </p:sp>
        </mc:Choice>
        <mc:Fallback xmlns="">
          <p:sp>
            <p:nvSpPr>
              <p:cNvPr id="46" name="Rectangle 45"/>
              <p:cNvSpPr>
                <a:spLocks noRot="1" noChangeAspect="1" noMove="1" noResize="1" noEditPoints="1" noAdjustHandles="1" noChangeArrowheads="1" noChangeShapeType="1" noTextEdit="1"/>
              </p:cNvSpPr>
              <p:nvPr/>
            </p:nvSpPr>
            <p:spPr>
              <a:xfrm>
                <a:off x="8877902" y="4776886"/>
                <a:ext cx="2874372" cy="1324080"/>
              </a:xfrm>
              <a:prstGeom prst="rect">
                <a:avLst/>
              </a:prstGeom>
              <a:blipFill>
                <a:blip r:embed="rId30"/>
                <a:stretch>
                  <a:fillRect/>
                </a:stretch>
              </a:blipFill>
            </p:spPr>
            <p:txBody>
              <a:bodyPr/>
              <a:lstStyle/>
              <a:p>
                <a:r>
                  <a:rPr lang="en-US">
                    <a:noFill/>
                  </a:rPr>
                  <a:t> </a:t>
                </a:r>
              </a:p>
            </p:txBody>
          </p:sp>
        </mc:Fallback>
      </mc:AlternateContent>
      <p:sp>
        <p:nvSpPr>
          <p:cNvPr id="6" name="Slide Number Placeholder 5">
            <a:extLst>
              <a:ext uri="{FF2B5EF4-FFF2-40B4-BE49-F238E27FC236}">
                <a16:creationId xmlns:a16="http://schemas.microsoft.com/office/drawing/2014/main" id="{D6EDEBBD-002D-A845-ABAE-C2E102A971AF}"/>
              </a:ext>
            </a:extLst>
          </p:cNvPr>
          <p:cNvSpPr>
            <a:spLocks noGrp="1"/>
          </p:cNvSpPr>
          <p:nvPr>
            <p:ph type="sldNum" sz="quarter" idx="12"/>
          </p:nvPr>
        </p:nvSpPr>
        <p:spPr/>
        <p:txBody>
          <a:bodyPr/>
          <a:lstStyle/>
          <a:p>
            <a:fld id="{A94D5A7D-FFFE-410B-BEE5-702232F4B148}" type="slidenum">
              <a:rPr lang="en-US" smtClean="0"/>
              <a:t>17</a:t>
            </a:fld>
            <a:endParaRPr lang="en-US"/>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17D895B6-58BB-AABD-474E-B84A60479216}"/>
                  </a:ext>
                </a:extLst>
              </p:cNvPr>
              <p:cNvSpPr txBox="1"/>
              <p:nvPr/>
            </p:nvSpPr>
            <p:spPr>
              <a:xfrm>
                <a:off x="7293225" y="6356350"/>
                <a:ext cx="3050450"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000" i="1" smtClean="0">
                          <a:latin typeface="Cambria Math"/>
                        </a:rPr>
                        <m:t>𝑇</m:t>
                      </m:r>
                      <m:d>
                        <m:dPr>
                          <m:ctrlPr>
                            <a:rPr lang="en-US" sz="2000" i="1">
                              <a:latin typeface="Cambria Math" panose="02040503050406030204" pitchFamily="18" charset="0"/>
                            </a:rPr>
                          </m:ctrlPr>
                        </m:dPr>
                        <m:e>
                          <m:r>
                            <a:rPr lang="en-US" sz="2000" i="1">
                              <a:latin typeface="Cambria Math"/>
                            </a:rPr>
                            <m:t>𝑛</m:t>
                          </m:r>
                        </m:e>
                      </m:d>
                      <m:r>
                        <a:rPr lang="en-US" sz="2000" i="1" smtClean="0">
                          <a:latin typeface="Cambria Math" panose="02040503050406030204" pitchFamily="18" charset="0"/>
                        </a:rPr>
                        <m:t>∈</m:t>
                      </m:r>
                      <m:r>
                        <m:rPr>
                          <m:sty m:val="p"/>
                        </m:rPr>
                        <a:rPr lang="en-US" sz="2000" b="0" i="0" smtClean="0">
                          <a:latin typeface="Cambria Math" panose="02040503050406030204" pitchFamily="18" charset="0"/>
                        </a:rPr>
                        <m:t>Θ</m:t>
                      </m:r>
                      <m:d>
                        <m:dPr>
                          <m:ctrlPr>
                            <a:rPr lang="en-US" sz="2000" b="0" i="1" smtClean="0">
                              <a:latin typeface="Cambria Math" panose="02040503050406030204" pitchFamily="18" charset="0"/>
                            </a:rPr>
                          </m:ctrlPr>
                        </m:dPr>
                        <m:e>
                          <m:r>
                            <a:rPr lang="en-US" sz="2000" b="0" i="1" smtClean="0">
                              <a:latin typeface="Cambria Math" panose="02040503050406030204" pitchFamily="18" charset="0"/>
                            </a:rPr>
                            <m:t>𝑛𝑙𝑜𝑔𝑛</m:t>
                          </m:r>
                        </m:e>
                      </m:d>
                    </m:oMath>
                  </m:oMathPara>
                </a14:m>
                <a:endParaRPr lang="en-US" sz="2000" dirty="0"/>
              </a:p>
            </p:txBody>
          </p:sp>
        </mc:Choice>
        <mc:Fallback xmlns="">
          <p:sp>
            <p:nvSpPr>
              <p:cNvPr id="7" name="TextBox 6">
                <a:extLst>
                  <a:ext uri="{FF2B5EF4-FFF2-40B4-BE49-F238E27FC236}">
                    <a16:creationId xmlns:a16="http://schemas.microsoft.com/office/drawing/2014/main" id="{17D895B6-58BB-AABD-474E-B84A60479216}"/>
                  </a:ext>
                </a:extLst>
              </p:cNvPr>
              <p:cNvSpPr txBox="1">
                <a:spLocks noRot="1" noChangeAspect="1" noMove="1" noResize="1" noEditPoints="1" noAdjustHandles="1" noChangeArrowheads="1" noChangeShapeType="1" noTextEdit="1"/>
              </p:cNvSpPr>
              <p:nvPr/>
            </p:nvSpPr>
            <p:spPr>
              <a:xfrm>
                <a:off x="7293225" y="6356350"/>
                <a:ext cx="3050450" cy="400110"/>
              </a:xfrm>
              <a:prstGeom prst="rect">
                <a:avLst/>
              </a:prstGeom>
              <a:blipFill>
                <a:blip r:embed="rId31"/>
                <a:stretch>
                  <a:fillRect b="-15385"/>
                </a:stretch>
              </a:blipFill>
            </p:spPr>
            <p:txBody>
              <a:bodyPr/>
              <a:lstStyle/>
              <a:p>
                <a:r>
                  <a:rPr lang="en-US">
                    <a:noFill/>
                  </a:rPr>
                  <a:t> </a:t>
                </a:r>
              </a:p>
            </p:txBody>
          </p:sp>
        </mc:Fallback>
      </mc:AlternateContent>
    </p:spTree>
    <p:extLst>
      <p:ext uri="{BB962C8B-B14F-4D97-AF65-F5344CB8AC3E}">
        <p14:creationId xmlns:p14="http://schemas.microsoft.com/office/powerpoint/2010/main" val="2539101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p:txBody>
              <a:bodyPr/>
              <a:lstStyle/>
              <a:p>
                <a:r>
                  <a:rPr lang="en-US" dirty="0"/>
                  <a:t>Tree Method </a:t>
                </a:r>
                <a14:m>
                  <m:oMath xmlns:m="http://schemas.openxmlformats.org/officeDocument/2006/math">
                    <m:r>
                      <a:rPr lang="en-US" i="1">
                        <a:latin typeface="Cambria Math" panose="02040503050406030204" pitchFamily="18" charset="0"/>
                      </a:rPr>
                      <m:t>𝑇</m:t>
                    </m:r>
                    <m:d>
                      <m:dPr>
                        <m:ctrlPr>
                          <a:rPr lang="en-US" i="1">
                            <a:latin typeface="Cambria Math" panose="02040503050406030204" pitchFamily="18" charset="0"/>
                          </a:rPr>
                        </m:ctrlPr>
                      </m:dPr>
                      <m:e>
                        <m:r>
                          <a:rPr lang="en-US" i="1">
                            <a:latin typeface="Cambria Math" panose="02040503050406030204" pitchFamily="18" charset="0"/>
                          </a:rPr>
                          <m:t>𝑛</m:t>
                        </m:r>
                      </m:e>
                    </m:d>
                    <m:r>
                      <a:rPr lang="en-US" i="1">
                        <a:latin typeface="Cambria Math" panose="02040503050406030204" pitchFamily="18" charset="0"/>
                      </a:rPr>
                      <m:t>=</m:t>
                    </m:r>
                    <m:r>
                      <a:rPr lang="en-US" i="1" smtClean="0">
                        <a:solidFill>
                          <a:srgbClr val="FF0000"/>
                        </a:solidFill>
                        <a:latin typeface="Cambria Math" panose="02040503050406030204" pitchFamily="18" charset="0"/>
                      </a:rPr>
                      <m:t>2</m:t>
                    </m:r>
                    <m:r>
                      <a:rPr lang="en-US" i="1" smtClean="0">
                        <a:solidFill>
                          <a:srgbClr val="FF0000"/>
                        </a:solidFill>
                        <a:latin typeface="Cambria Math" panose="02040503050406030204" pitchFamily="18" charset="0"/>
                      </a:rPr>
                      <m:t>𝑇</m:t>
                    </m:r>
                    <m:d>
                      <m:dPr>
                        <m:ctrlPr>
                          <a:rPr lang="en-US" i="1">
                            <a:solidFill>
                              <a:srgbClr val="FF0000"/>
                            </a:solidFill>
                            <a:latin typeface="Cambria Math" panose="02040503050406030204" pitchFamily="18" charset="0"/>
                          </a:rPr>
                        </m:ctrlPr>
                      </m:dPr>
                      <m:e>
                        <m:f>
                          <m:fPr>
                            <m:ctrlPr>
                              <a:rPr lang="en-US" i="1">
                                <a:solidFill>
                                  <a:srgbClr val="FF0000"/>
                                </a:solidFill>
                                <a:latin typeface="Cambria Math" panose="02040503050406030204" pitchFamily="18" charset="0"/>
                              </a:rPr>
                            </m:ctrlPr>
                          </m:fPr>
                          <m:num>
                            <m:r>
                              <a:rPr lang="en-US" i="1">
                                <a:solidFill>
                                  <a:srgbClr val="FF0000"/>
                                </a:solidFill>
                                <a:latin typeface="Cambria Math" panose="02040503050406030204" pitchFamily="18" charset="0"/>
                              </a:rPr>
                              <m:t>𝑛</m:t>
                            </m:r>
                          </m:num>
                          <m:den>
                            <m:r>
                              <a:rPr lang="en-US" i="1">
                                <a:solidFill>
                                  <a:srgbClr val="FF0000"/>
                                </a:solidFill>
                                <a:latin typeface="Cambria Math" panose="02040503050406030204" pitchFamily="18" charset="0"/>
                              </a:rPr>
                              <m:t>2</m:t>
                            </m:r>
                          </m:den>
                        </m:f>
                      </m:e>
                    </m:d>
                    <m:r>
                      <a:rPr lang="en-US" i="1">
                        <a:latin typeface="Cambria Math" panose="02040503050406030204" pitchFamily="18" charset="0"/>
                      </a:rPr>
                      <m:t>+</m:t>
                    </m:r>
                    <m:sSup>
                      <m:sSupPr>
                        <m:ctrlPr>
                          <a:rPr lang="en-US" b="0" i="1" smtClean="0">
                            <a:solidFill>
                              <a:schemeClr val="accent1"/>
                            </a:solidFill>
                            <a:latin typeface="Cambria Math" panose="02040503050406030204" pitchFamily="18" charset="0"/>
                          </a:rPr>
                        </m:ctrlPr>
                      </m:sSupPr>
                      <m:e>
                        <m:r>
                          <a:rPr lang="en-US" i="1">
                            <a:solidFill>
                              <a:schemeClr val="accent1"/>
                            </a:solidFill>
                            <a:latin typeface="Cambria Math" panose="02040503050406030204" pitchFamily="18" charset="0"/>
                          </a:rPr>
                          <m:t>𝑛</m:t>
                        </m:r>
                      </m:e>
                      <m:sup>
                        <m:r>
                          <a:rPr lang="en-US" b="0" i="1" smtClean="0">
                            <a:solidFill>
                              <a:schemeClr val="accent1"/>
                            </a:solidFill>
                            <a:latin typeface="Cambria Math" panose="02040503050406030204" pitchFamily="18" charset="0"/>
                          </a:rPr>
                          <m:t>2</m:t>
                        </m:r>
                      </m:sup>
                    </m:sSup>
                  </m:oMath>
                </a14:m>
                <a:endParaRPr lang="en-US" dirty="0"/>
              </a:p>
            </p:txBody>
          </p:sp>
        </mc:Choice>
        <mc:Fallback xmlns="">
          <p:sp>
            <p:nvSpPr>
              <p:cNvPr id="2" name="Title 1"/>
              <p:cNvSpPr>
                <a:spLocks noGrp="1" noRot="1" noChangeAspect="1" noMove="1" noResize="1" noEditPoints="1" noAdjustHandles="1" noChangeArrowheads="1" noChangeShapeType="1" noTextEdit="1"/>
              </p:cNvSpPr>
              <p:nvPr>
                <p:ph type="title"/>
              </p:nvPr>
            </p:nvSpPr>
            <p:spPr>
              <a:blipFill>
                <a:blip r:embed="rId2"/>
                <a:stretch>
                  <a:fillRect l="-2377"/>
                </a:stretch>
              </a:blipFill>
            </p:spPr>
            <p:txBody>
              <a:bodyPr/>
              <a:lstStyle/>
              <a:p>
                <a:r>
                  <a:rPr lang="en-US">
                    <a:noFill/>
                  </a:rPr>
                  <a:t> </a:t>
                </a:r>
              </a:p>
            </p:txBody>
          </p:sp>
        </mc:Fallback>
      </mc:AlternateContent>
      <p:sp>
        <p:nvSpPr>
          <p:cNvPr id="4" name="Rectangle 3">
            <a:extLst>
              <a:ext uri="{FF2B5EF4-FFF2-40B4-BE49-F238E27FC236}">
                <a16:creationId xmlns:a16="http://schemas.microsoft.com/office/drawing/2014/main" id="{9012C2DE-48D7-4255-8090-ED57B66C05A8}"/>
              </a:ext>
              <a:ext uri="{C183D7F6-B498-43B3-948B-1728B52AA6E4}">
                <adec:decorative xmlns:adec="http://schemas.microsoft.com/office/drawing/2017/decorative" val="1"/>
              </a:ext>
            </a:extLst>
          </p:cNvPr>
          <p:cNvSpPr/>
          <p:nvPr/>
        </p:nvSpPr>
        <p:spPr>
          <a:xfrm>
            <a:off x="27400" y="1463359"/>
            <a:ext cx="2602580" cy="63976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Red box represents a problem instance</a:t>
            </a:r>
          </a:p>
        </p:txBody>
      </p:sp>
      <p:sp>
        <p:nvSpPr>
          <p:cNvPr id="3" name="Rectangle 2">
            <a:extLst>
              <a:ext uri="{FF2B5EF4-FFF2-40B4-BE49-F238E27FC236}">
                <a16:creationId xmlns:a16="http://schemas.microsoft.com/office/drawing/2014/main" id="{34220DF3-EFFC-AD31-4F58-44D02B48AE9D}"/>
              </a:ext>
              <a:ext uri="{C183D7F6-B498-43B3-948B-1728B52AA6E4}">
                <adec:decorative xmlns:adec="http://schemas.microsoft.com/office/drawing/2017/decorative" val="1"/>
              </a:ext>
            </a:extLst>
          </p:cNvPr>
          <p:cNvSpPr/>
          <p:nvPr/>
        </p:nvSpPr>
        <p:spPr>
          <a:xfrm>
            <a:off x="-86928" y="2129739"/>
            <a:ext cx="2716908" cy="81158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0070C0"/>
                </a:solidFill>
              </a:rPr>
              <a:t>Blue value next to each box represents time spent at that recursive call</a:t>
            </a:r>
          </a:p>
        </p:txBody>
      </p:sp>
      <p:grpSp>
        <p:nvGrpSpPr>
          <p:cNvPr id="5" name="Group 4" descr="A picture of the recursion for the given recurrence relation. We have one box per stack frame in the recursion. Each box is labelled inside with a value that represents the size of the input for that stack frame. Outside each box is labelled with the amount of (non-recursive) work done by that box (in this case it is the square of the size of the box).&#10;&#10;Each box has an arrow pointing to two boxes with a smaller input (specifically each is half the size) to represent the larger box recursively invoking the algorithm twice with smaller inputs.">
            <a:extLst>
              <a:ext uri="{FF2B5EF4-FFF2-40B4-BE49-F238E27FC236}">
                <a16:creationId xmlns:a16="http://schemas.microsoft.com/office/drawing/2014/main" id="{B5AAB1B8-0B60-9ECD-1FE6-F2B46E6D91FA}"/>
              </a:ext>
            </a:extLst>
          </p:cNvPr>
          <p:cNvGrpSpPr/>
          <p:nvPr/>
        </p:nvGrpSpPr>
        <p:grpSpPr>
          <a:xfrm>
            <a:off x="1490606" y="1992868"/>
            <a:ext cx="7199645" cy="3693910"/>
            <a:chOff x="1295400" y="1992868"/>
            <a:chExt cx="7199645" cy="3693910"/>
          </a:xfrm>
        </p:grpSpPr>
        <mc:AlternateContent xmlns:mc="http://schemas.openxmlformats.org/markup-compatibility/2006" xmlns:a14="http://schemas.microsoft.com/office/drawing/2010/main">
          <mc:Choice Requires="a14">
            <p:sp>
              <p:nvSpPr>
                <p:cNvPr id="44" name="Text Box 41"/>
                <p:cNvSpPr txBox="1">
                  <a:spLocks noChangeArrowheads="1"/>
                </p:cNvSpPr>
                <p:nvPr/>
              </p:nvSpPr>
              <p:spPr bwMode="auto">
                <a:xfrm>
                  <a:off x="4381500" y="2133600"/>
                  <a:ext cx="1333500" cy="457200"/>
                </a:xfrm>
                <a:prstGeom prst="rect">
                  <a:avLst/>
                </a:prstGeom>
                <a:noFill/>
                <a:ln w="9525">
                  <a:solidFill>
                    <a:srgbClr val="FF0000"/>
                  </a:solidFill>
                  <a:miter lim="800000"/>
                  <a:headEnd/>
                  <a:tailEnd/>
                </a:ln>
              </p:spPr>
              <p:txBody>
                <a:bodyPr lIns="0" tIns="0" rIns="0" bIns="0" anchor="ctr"/>
                <a:lstStyle/>
                <a:p>
                  <a:pPr algn="ctr">
                    <a:lnSpc>
                      <a:spcPct val="100000"/>
                    </a:lnSpc>
                  </a:pPr>
                  <a14:m>
                    <m:oMathPara xmlns:m="http://schemas.openxmlformats.org/officeDocument/2006/math">
                      <m:oMathParaPr>
                        <m:jc m:val="centerGroup"/>
                      </m:oMathParaPr>
                      <m:oMath xmlns:m="http://schemas.openxmlformats.org/officeDocument/2006/math">
                        <m:r>
                          <a:rPr lang="en-US" sz="2800" i="1" dirty="0">
                            <a:latin typeface="Cambria Math"/>
                          </a:rPr>
                          <m:t>𝑛</m:t>
                        </m:r>
                      </m:oMath>
                    </m:oMathPara>
                  </a14:m>
                  <a:endParaRPr lang="en-US" sz="2800" dirty="0"/>
                </a:p>
              </p:txBody>
            </p:sp>
          </mc:Choice>
          <mc:Fallback xmlns="">
            <p:sp>
              <p:nvSpPr>
                <p:cNvPr id="44" name="Text Box 41"/>
                <p:cNvSpPr txBox="1">
                  <a:spLocks noRot="1" noChangeAspect="1" noMove="1" noResize="1" noEditPoints="1" noAdjustHandles="1" noChangeArrowheads="1" noChangeShapeType="1" noTextEdit="1"/>
                </p:cNvSpPr>
                <p:nvPr/>
              </p:nvSpPr>
              <p:spPr bwMode="auto">
                <a:xfrm>
                  <a:off x="4381500" y="2133600"/>
                  <a:ext cx="1333500" cy="457200"/>
                </a:xfrm>
                <a:prstGeom prst="rect">
                  <a:avLst/>
                </a:prstGeom>
                <a:blipFill>
                  <a:blip r:embed="rId3"/>
                  <a:stretch>
                    <a:fillRect/>
                  </a:stretch>
                </a:blipFill>
                <a:ln w="9525">
                  <a:solidFill>
                    <a:srgbClr val="FF0000"/>
                  </a:solid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7" name="Text Box 41"/>
                <p:cNvSpPr txBox="1">
                  <a:spLocks noChangeArrowheads="1"/>
                </p:cNvSpPr>
                <p:nvPr/>
              </p:nvSpPr>
              <p:spPr bwMode="auto">
                <a:xfrm>
                  <a:off x="2690604" y="3028252"/>
                  <a:ext cx="1333500" cy="457200"/>
                </a:xfrm>
                <a:prstGeom prst="rect">
                  <a:avLst/>
                </a:prstGeom>
                <a:noFill/>
                <a:ln w="9525">
                  <a:solidFill>
                    <a:srgbClr val="FF0000"/>
                  </a:solidFill>
                  <a:miter lim="800000"/>
                  <a:headEnd/>
                  <a:tailEnd/>
                </a:ln>
              </p:spPr>
              <p:txBody>
                <a:bodyPr lIns="0" tIns="0" rIns="0" bIns="0" anchor="ctr"/>
                <a:lstStyle/>
                <a:p>
                  <a:pPr algn="ctr">
                    <a:lnSpc>
                      <a:spcPct val="100000"/>
                    </a:lnSpc>
                  </a:pPr>
                  <a14:m>
                    <m:oMathPara xmlns:m="http://schemas.openxmlformats.org/officeDocument/2006/math">
                      <m:oMathParaPr>
                        <m:jc m:val="centerGroup"/>
                      </m:oMathParaPr>
                      <m:oMath xmlns:m="http://schemas.openxmlformats.org/officeDocument/2006/math">
                        <m:f>
                          <m:fPr>
                            <m:type m:val="lin"/>
                            <m:ctrlPr>
                              <a:rPr lang="en-US" sz="2800" i="1">
                                <a:latin typeface="Cambria Math" panose="02040503050406030204" pitchFamily="18" charset="0"/>
                              </a:rPr>
                            </m:ctrlPr>
                          </m:fPr>
                          <m:num>
                            <m:r>
                              <a:rPr lang="en-US" sz="2800" i="1">
                                <a:latin typeface="Cambria Math"/>
                              </a:rPr>
                              <m:t>𝑛</m:t>
                            </m:r>
                          </m:num>
                          <m:den>
                            <m:r>
                              <a:rPr lang="en-US" sz="2800" i="1">
                                <a:latin typeface="Cambria Math"/>
                              </a:rPr>
                              <m:t>2</m:t>
                            </m:r>
                          </m:den>
                        </m:f>
                      </m:oMath>
                    </m:oMathPara>
                  </a14:m>
                  <a:endParaRPr lang="en-US" sz="2800" dirty="0"/>
                </a:p>
              </p:txBody>
            </p:sp>
          </mc:Choice>
          <mc:Fallback xmlns="">
            <p:sp>
              <p:nvSpPr>
                <p:cNvPr id="47" name="Text Box 41"/>
                <p:cNvSpPr txBox="1">
                  <a:spLocks noRot="1" noChangeAspect="1" noMove="1" noResize="1" noEditPoints="1" noAdjustHandles="1" noChangeArrowheads="1" noChangeShapeType="1" noTextEdit="1"/>
                </p:cNvSpPr>
                <p:nvPr/>
              </p:nvSpPr>
              <p:spPr bwMode="auto">
                <a:xfrm>
                  <a:off x="2690604" y="3028252"/>
                  <a:ext cx="1333500" cy="457200"/>
                </a:xfrm>
                <a:prstGeom prst="rect">
                  <a:avLst/>
                </a:prstGeom>
                <a:blipFill>
                  <a:blip r:embed="rId4"/>
                  <a:stretch>
                    <a:fillRect/>
                  </a:stretch>
                </a:blipFill>
                <a:ln w="9525">
                  <a:solidFill>
                    <a:srgbClr val="FF0000"/>
                  </a:solid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8" name="Text Box 41"/>
                <p:cNvSpPr txBox="1">
                  <a:spLocks noChangeArrowheads="1"/>
                </p:cNvSpPr>
                <p:nvPr/>
              </p:nvSpPr>
              <p:spPr bwMode="auto">
                <a:xfrm>
                  <a:off x="5981700" y="3028252"/>
                  <a:ext cx="1333500" cy="457200"/>
                </a:xfrm>
                <a:prstGeom prst="rect">
                  <a:avLst/>
                </a:prstGeom>
                <a:noFill/>
                <a:ln w="9525">
                  <a:solidFill>
                    <a:srgbClr val="FF0000"/>
                  </a:solidFill>
                  <a:miter lim="800000"/>
                  <a:headEnd/>
                  <a:tailEnd/>
                </a:ln>
              </p:spPr>
              <p:txBody>
                <a:bodyPr lIns="0" tIns="0" rIns="0" bIns="0" anchor="ctr"/>
                <a:lstStyle/>
                <a:p>
                  <a:pPr algn="ctr">
                    <a:lnSpc>
                      <a:spcPct val="100000"/>
                    </a:lnSpc>
                  </a:pPr>
                  <a14:m>
                    <m:oMathPara xmlns:m="http://schemas.openxmlformats.org/officeDocument/2006/math">
                      <m:oMathParaPr>
                        <m:jc m:val="centerGroup"/>
                      </m:oMathParaPr>
                      <m:oMath xmlns:m="http://schemas.openxmlformats.org/officeDocument/2006/math">
                        <m:f>
                          <m:fPr>
                            <m:type m:val="lin"/>
                            <m:ctrlPr>
                              <a:rPr lang="en-US" sz="2800" i="1">
                                <a:latin typeface="Cambria Math" panose="02040503050406030204" pitchFamily="18" charset="0"/>
                              </a:rPr>
                            </m:ctrlPr>
                          </m:fPr>
                          <m:num>
                            <m:r>
                              <a:rPr lang="en-US" sz="2800" i="1">
                                <a:latin typeface="Cambria Math"/>
                              </a:rPr>
                              <m:t>𝑛</m:t>
                            </m:r>
                          </m:num>
                          <m:den>
                            <m:r>
                              <a:rPr lang="en-US" sz="2800" i="1">
                                <a:latin typeface="Cambria Math"/>
                              </a:rPr>
                              <m:t>2</m:t>
                            </m:r>
                          </m:den>
                        </m:f>
                      </m:oMath>
                    </m:oMathPara>
                  </a14:m>
                  <a:endParaRPr lang="en-US" sz="2800" dirty="0"/>
                </a:p>
              </p:txBody>
            </p:sp>
          </mc:Choice>
          <mc:Fallback xmlns="">
            <p:sp>
              <p:nvSpPr>
                <p:cNvPr id="48" name="Text Box 41"/>
                <p:cNvSpPr txBox="1">
                  <a:spLocks noRot="1" noChangeAspect="1" noMove="1" noResize="1" noEditPoints="1" noAdjustHandles="1" noChangeArrowheads="1" noChangeShapeType="1" noTextEdit="1"/>
                </p:cNvSpPr>
                <p:nvPr/>
              </p:nvSpPr>
              <p:spPr bwMode="auto">
                <a:xfrm>
                  <a:off x="5981700" y="3028252"/>
                  <a:ext cx="1333500" cy="457200"/>
                </a:xfrm>
                <a:prstGeom prst="rect">
                  <a:avLst/>
                </a:prstGeom>
                <a:blipFill>
                  <a:blip r:embed="rId5"/>
                  <a:stretch>
                    <a:fillRect/>
                  </a:stretch>
                </a:blipFill>
                <a:ln w="9525">
                  <a:solidFill>
                    <a:srgbClr val="FF0000"/>
                  </a:solid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9" name="Text Box 41"/>
                <p:cNvSpPr txBox="1">
                  <a:spLocks noChangeArrowheads="1"/>
                </p:cNvSpPr>
                <p:nvPr/>
              </p:nvSpPr>
              <p:spPr bwMode="auto">
                <a:xfrm>
                  <a:off x="1573880" y="3834326"/>
                  <a:ext cx="1333500" cy="457200"/>
                </a:xfrm>
                <a:prstGeom prst="rect">
                  <a:avLst/>
                </a:prstGeom>
                <a:noFill/>
                <a:ln w="9525">
                  <a:solidFill>
                    <a:srgbClr val="FF0000"/>
                  </a:solidFill>
                  <a:miter lim="800000"/>
                  <a:headEnd/>
                  <a:tailEnd/>
                </a:ln>
              </p:spPr>
              <p:txBody>
                <a:bodyPr lIns="0" tIns="0" rIns="0" bIns="0" anchor="ctr"/>
                <a:lstStyle/>
                <a:p>
                  <a:pPr algn="ctr">
                    <a:lnSpc>
                      <a:spcPct val="100000"/>
                    </a:lnSpc>
                  </a:pPr>
                  <a14:m>
                    <m:oMathPara xmlns:m="http://schemas.openxmlformats.org/officeDocument/2006/math">
                      <m:oMathParaPr>
                        <m:jc m:val="centerGroup"/>
                      </m:oMathParaPr>
                      <m:oMath xmlns:m="http://schemas.openxmlformats.org/officeDocument/2006/math">
                        <m:f>
                          <m:fPr>
                            <m:type m:val="lin"/>
                            <m:ctrlPr>
                              <a:rPr lang="en-US" sz="2800" i="1">
                                <a:latin typeface="Cambria Math" panose="02040503050406030204" pitchFamily="18" charset="0"/>
                              </a:rPr>
                            </m:ctrlPr>
                          </m:fPr>
                          <m:num>
                            <m:r>
                              <a:rPr lang="en-US" sz="2800" i="1">
                                <a:latin typeface="Cambria Math"/>
                              </a:rPr>
                              <m:t>𝑛</m:t>
                            </m:r>
                          </m:num>
                          <m:den>
                            <m:r>
                              <a:rPr lang="en-US" sz="2800" i="1">
                                <a:latin typeface="Cambria Math"/>
                              </a:rPr>
                              <m:t>4</m:t>
                            </m:r>
                          </m:den>
                        </m:f>
                      </m:oMath>
                    </m:oMathPara>
                  </a14:m>
                  <a:endParaRPr lang="en-US" sz="2800" dirty="0"/>
                </a:p>
              </p:txBody>
            </p:sp>
          </mc:Choice>
          <mc:Fallback xmlns="">
            <p:sp>
              <p:nvSpPr>
                <p:cNvPr id="49" name="Text Box 41"/>
                <p:cNvSpPr txBox="1">
                  <a:spLocks noRot="1" noChangeAspect="1" noMove="1" noResize="1" noEditPoints="1" noAdjustHandles="1" noChangeArrowheads="1" noChangeShapeType="1" noTextEdit="1"/>
                </p:cNvSpPr>
                <p:nvPr/>
              </p:nvSpPr>
              <p:spPr bwMode="auto">
                <a:xfrm>
                  <a:off x="1573880" y="3834326"/>
                  <a:ext cx="1333500" cy="457200"/>
                </a:xfrm>
                <a:prstGeom prst="rect">
                  <a:avLst/>
                </a:prstGeom>
                <a:blipFill>
                  <a:blip r:embed="rId6"/>
                  <a:stretch>
                    <a:fillRect/>
                  </a:stretch>
                </a:blipFill>
                <a:ln w="9525">
                  <a:solidFill>
                    <a:srgbClr val="FF0000"/>
                  </a:solid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0" name="Text Box 41"/>
                <p:cNvSpPr txBox="1">
                  <a:spLocks noChangeArrowheads="1"/>
                </p:cNvSpPr>
                <p:nvPr/>
              </p:nvSpPr>
              <p:spPr bwMode="auto">
                <a:xfrm>
                  <a:off x="3314700" y="3834326"/>
                  <a:ext cx="1333500" cy="457200"/>
                </a:xfrm>
                <a:prstGeom prst="rect">
                  <a:avLst/>
                </a:prstGeom>
                <a:noFill/>
                <a:ln w="9525">
                  <a:solidFill>
                    <a:srgbClr val="FF0000"/>
                  </a:solidFill>
                  <a:miter lim="800000"/>
                  <a:headEnd/>
                  <a:tailEnd/>
                </a:ln>
              </p:spPr>
              <p:txBody>
                <a:bodyPr lIns="0" tIns="0" rIns="0" bIns="0" anchor="ctr"/>
                <a:lstStyle/>
                <a:p>
                  <a:pPr algn="ctr">
                    <a:lnSpc>
                      <a:spcPct val="100000"/>
                    </a:lnSpc>
                  </a:pPr>
                  <a14:m>
                    <m:oMathPara xmlns:m="http://schemas.openxmlformats.org/officeDocument/2006/math">
                      <m:oMathParaPr>
                        <m:jc m:val="centerGroup"/>
                      </m:oMathParaPr>
                      <m:oMath xmlns:m="http://schemas.openxmlformats.org/officeDocument/2006/math">
                        <m:f>
                          <m:fPr>
                            <m:type m:val="lin"/>
                            <m:ctrlPr>
                              <a:rPr lang="en-US" sz="2800" i="1">
                                <a:latin typeface="Cambria Math" panose="02040503050406030204" pitchFamily="18" charset="0"/>
                              </a:rPr>
                            </m:ctrlPr>
                          </m:fPr>
                          <m:num>
                            <m:r>
                              <a:rPr lang="en-US" sz="2800" i="1">
                                <a:latin typeface="Cambria Math"/>
                              </a:rPr>
                              <m:t>𝑛</m:t>
                            </m:r>
                          </m:num>
                          <m:den>
                            <m:r>
                              <a:rPr lang="en-US" sz="2800" i="1">
                                <a:latin typeface="Cambria Math"/>
                              </a:rPr>
                              <m:t>4</m:t>
                            </m:r>
                          </m:den>
                        </m:f>
                      </m:oMath>
                    </m:oMathPara>
                  </a14:m>
                  <a:endParaRPr lang="en-US" sz="2800" dirty="0"/>
                </a:p>
              </p:txBody>
            </p:sp>
          </mc:Choice>
          <mc:Fallback xmlns="">
            <p:sp>
              <p:nvSpPr>
                <p:cNvPr id="50" name="Text Box 41"/>
                <p:cNvSpPr txBox="1">
                  <a:spLocks noRot="1" noChangeAspect="1" noMove="1" noResize="1" noEditPoints="1" noAdjustHandles="1" noChangeArrowheads="1" noChangeShapeType="1" noTextEdit="1"/>
                </p:cNvSpPr>
                <p:nvPr/>
              </p:nvSpPr>
              <p:spPr bwMode="auto">
                <a:xfrm>
                  <a:off x="3314700" y="3834326"/>
                  <a:ext cx="1333500" cy="457200"/>
                </a:xfrm>
                <a:prstGeom prst="rect">
                  <a:avLst/>
                </a:prstGeom>
                <a:blipFill>
                  <a:blip r:embed="rId7"/>
                  <a:stretch>
                    <a:fillRect/>
                  </a:stretch>
                </a:blipFill>
                <a:ln w="9525">
                  <a:solidFill>
                    <a:srgbClr val="FF0000"/>
                  </a:solid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1" name="Text Box 41"/>
                <p:cNvSpPr txBox="1">
                  <a:spLocks noChangeArrowheads="1"/>
                </p:cNvSpPr>
                <p:nvPr/>
              </p:nvSpPr>
              <p:spPr bwMode="auto">
                <a:xfrm>
                  <a:off x="5181600" y="3832376"/>
                  <a:ext cx="1333500" cy="457200"/>
                </a:xfrm>
                <a:prstGeom prst="rect">
                  <a:avLst/>
                </a:prstGeom>
                <a:noFill/>
                <a:ln w="9525">
                  <a:solidFill>
                    <a:srgbClr val="FF0000"/>
                  </a:solidFill>
                  <a:miter lim="800000"/>
                  <a:headEnd/>
                  <a:tailEnd/>
                </a:ln>
              </p:spPr>
              <p:txBody>
                <a:bodyPr lIns="0" tIns="0" rIns="0" bIns="0" anchor="ctr"/>
                <a:lstStyle/>
                <a:p>
                  <a:pPr algn="ctr">
                    <a:lnSpc>
                      <a:spcPct val="100000"/>
                    </a:lnSpc>
                  </a:pPr>
                  <a14:m>
                    <m:oMathPara xmlns:m="http://schemas.openxmlformats.org/officeDocument/2006/math">
                      <m:oMathParaPr>
                        <m:jc m:val="centerGroup"/>
                      </m:oMathParaPr>
                      <m:oMath xmlns:m="http://schemas.openxmlformats.org/officeDocument/2006/math">
                        <m:f>
                          <m:fPr>
                            <m:type m:val="lin"/>
                            <m:ctrlPr>
                              <a:rPr lang="en-US" sz="2800" i="1">
                                <a:latin typeface="Cambria Math" panose="02040503050406030204" pitchFamily="18" charset="0"/>
                              </a:rPr>
                            </m:ctrlPr>
                          </m:fPr>
                          <m:num>
                            <m:r>
                              <a:rPr lang="en-US" sz="2800" i="1">
                                <a:latin typeface="Cambria Math"/>
                              </a:rPr>
                              <m:t>𝑛</m:t>
                            </m:r>
                          </m:num>
                          <m:den>
                            <m:r>
                              <a:rPr lang="en-US" sz="2800" i="1">
                                <a:latin typeface="Cambria Math"/>
                              </a:rPr>
                              <m:t>4</m:t>
                            </m:r>
                          </m:den>
                        </m:f>
                      </m:oMath>
                    </m:oMathPara>
                  </a14:m>
                  <a:endParaRPr lang="en-US" sz="2800" dirty="0"/>
                </a:p>
              </p:txBody>
            </p:sp>
          </mc:Choice>
          <mc:Fallback xmlns="">
            <p:sp>
              <p:nvSpPr>
                <p:cNvPr id="51" name="Text Box 41"/>
                <p:cNvSpPr txBox="1">
                  <a:spLocks noRot="1" noChangeAspect="1" noMove="1" noResize="1" noEditPoints="1" noAdjustHandles="1" noChangeArrowheads="1" noChangeShapeType="1" noTextEdit="1"/>
                </p:cNvSpPr>
                <p:nvPr/>
              </p:nvSpPr>
              <p:spPr bwMode="auto">
                <a:xfrm>
                  <a:off x="5181600" y="3832376"/>
                  <a:ext cx="1333500" cy="457200"/>
                </a:xfrm>
                <a:prstGeom prst="rect">
                  <a:avLst/>
                </a:prstGeom>
                <a:blipFill>
                  <a:blip r:embed="rId8"/>
                  <a:stretch>
                    <a:fillRect/>
                  </a:stretch>
                </a:blipFill>
                <a:ln w="9525">
                  <a:solidFill>
                    <a:srgbClr val="FF0000"/>
                  </a:solid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2" name="Text Box 41"/>
                <p:cNvSpPr txBox="1">
                  <a:spLocks noChangeArrowheads="1"/>
                </p:cNvSpPr>
                <p:nvPr/>
              </p:nvSpPr>
              <p:spPr bwMode="auto">
                <a:xfrm>
                  <a:off x="6743700" y="3834326"/>
                  <a:ext cx="1333500" cy="457200"/>
                </a:xfrm>
                <a:prstGeom prst="rect">
                  <a:avLst/>
                </a:prstGeom>
                <a:noFill/>
                <a:ln w="9525">
                  <a:solidFill>
                    <a:srgbClr val="FF0000"/>
                  </a:solidFill>
                  <a:miter lim="800000"/>
                  <a:headEnd/>
                  <a:tailEnd/>
                </a:ln>
              </p:spPr>
              <p:txBody>
                <a:bodyPr lIns="0" tIns="0" rIns="0" bIns="0" anchor="ctr"/>
                <a:lstStyle/>
                <a:p>
                  <a:pPr algn="ctr">
                    <a:lnSpc>
                      <a:spcPct val="100000"/>
                    </a:lnSpc>
                  </a:pPr>
                  <a14:m>
                    <m:oMathPara xmlns:m="http://schemas.openxmlformats.org/officeDocument/2006/math">
                      <m:oMathParaPr>
                        <m:jc m:val="centerGroup"/>
                      </m:oMathParaPr>
                      <m:oMath xmlns:m="http://schemas.openxmlformats.org/officeDocument/2006/math">
                        <m:f>
                          <m:fPr>
                            <m:type m:val="lin"/>
                            <m:ctrlPr>
                              <a:rPr lang="en-US" sz="2800" i="1">
                                <a:latin typeface="Cambria Math" panose="02040503050406030204" pitchFamily="18" charset="0"/>
                              </a:rPr>
                            </m:ctrlPr>
                          </m:fPr>
                          <m:num>
                            <m:r>
                              <a:rPr lang="en-US" sz="2800" i="1">
                                <a:latin typeface="Cambria Math"/>
                              </a:rPr>
                              <m:t>𝑛</m:t>
                            </m:r>
                          </m:num>
                          <m:den>
                            <m:r>
                              <a:rPr lang="en-US" sz="2800" i="1">
                                <a:latin typeface="Cambria Math"/>
                              </a:rPr>
                              <m:t>4</m:t>
                            </m:r>
                          </m:den>
                        </m:f>
                      </m:oMath>
                    </m:oMathPara>
                  </a14:m>
                  <a:endParaRPr lang="en-US" sz="2800" dirty="0"/>
                </a:p>
              </p:txBody>
            </p:sp>
          </mc:Choice>
          <mc:Fallback xmlns="">
            <p:sp>
              <p:nvSpPr>
                <p:cNvPr id="52" name="Text Box 41"/>
                <p:cNvSpPr txBox="1">
                  <a:spLocks noRot="1" noChangeAspect="1" noMove="1" noResize="1" noEditPoints="1" noAdjustHandles="1" noChangeArrowheads="1" noChangeShapeType="1" noTextEdit="1"/>
                </p:cNvSpPr>
                <p:nvPr/>
              </p:nvSpPr>
              <p:spPr bwMode="auto">
                <a:xfrm>
                  <a:off x="6743700" y="3834326"/>
                  <a:ext cx="1333500" cy="457200"/>
                </a:xfrm>
                <a:prstGeom prst="rect">
                  <a:avLst/>
                </a:prstGeom>
                <a:blipFill>
                  <a:blip r:embed="rId9"/>
                  <a:stretch>
                    <a:fillRect/>
                  </a:stretch>
                </a:blipFill>
                <a:ln w="9525">
                  <a:solidFill>
                    <a:srgbClr val="FF0000"/>
                  </a:solidFill>
                  <a:miter lim="800000"/>
                  <a:headEnd/>
                  <a:tailEnd/>
                </a:ln>
              </p:spPr>
              <p:txBody>
                <a:bodyPr/>
                <a:lstStyle/>
                <a:p>
                  <a:r>
                    <a:rPr lang="en-US">
                      <a:noFill/>
                    </a:rPr>
                    <a:t> </a:t>
                  </a:r>
                </a:p>
              </p:txBody>
            </p:sp>
          </mc:Fallback>
        </mc:AlternateContent>
        <p:sp>
          <p:nvSpPr>
            <p:cNvPr id="53" name="Rectangle 52"/>
            <p:cNvSpPr/>
            <p:nvPr/>
          </p:nvSpPr>
          <p:spPr>
            <a:xfrm rot="16200000">
              <a:off x="2018785" y="4281268"/>
              <a:ext cx="574196" cy="769441"/>
            </a:xfrm>
            <a:prstGeom prst="rect">
              <a:avLst/>
            </a:prstGeom>
          </p:spPr>
          <p:txBody>
            <a:bodyPr wrap="none">
              <a:spAutoFit/>
            </a:bodyPr>
            <a:lstStyle/>
            <a:p>
              <a:r>
                <a:rPr lang="en-US" sz="4400" dirty="0"/>
                <a:t>…</a:t>
              </a:r>
            </a:p>
          </p:txBody>
        </p:sp>
        <p:sp>
          <p:nvSpPr>
            <p:cNvPr id="54" name="Rectangle 53"/>
            <p:cNvSpPr/>
            <p:nvPr/>
          </p:nvSpPr>
          <p:spPr>
            <a:xfrm rot="16200000">
              <a:off x="3694351" y="4308283"/>
              <a:ext cx="574196" cy="769441"/>
            </a:xfrm>
            <a:prstGeom prst="rect">
              <a:avLst/>
            </a:prstGeom>
          </p:spPr>
          <p:txBody>
            <a:bodyPr wrap="none">
              <a:spAutoFit/>
            </a:bodyPr>
            <a:lstStyle/>
            <a:p>
              <a:r>
                <a:rPr lang="en-US" sz="4400" dirty="0"/>
                <a:t>…</a:t>
              </a:r>
            </a:p>
          </p:txBody>
        </p:sp>
        <p:sp>
          <p:nvSpPr>
            <p:cNvPr id="55" name="Rectangle 54"/>
            <p:cNvSpPr/>
            <p:nvPr/>
          </p:nvSpPr>
          <p:spPr>
            <a:xfrm rot="16200000">
              <a:off x="5637451" y="4308283"/>
              <a:ext cx="574196" cy="769441"/>
            </a:xfrm>
            <a:prstGeom prst="rect">
              <a:avLst/>
            </a:prstGeom>
          </p:spPr>
          <p:txBody>
            <a:bodyPr wrap="none">
              <a:spAutoFit/>
            </a:bodyPr>
            <a:lstStyle/>
            <a:p>
              <a:r>
                <a:rPr lang="en-US" sz="4400" dirty="0"/>
                <a:t>…</a:t>
              </a:r>
            </a:p>
          </p:txBody>
        </p:sp>
        <p:sp>
          <p:nvSpPr>
            <p:cNvPr id="56" name="Rectangle 55"/>
            <p:cNvSpPr/>
            <p:nvPr/>
          </p:nvSpPr>
          <p:spPr>
            <a:xfrm rot="16200000">
              <a:off x="7123351" y="4335298"/>
              <a:ext cx="574196" cy="769441"/>
            </a:xfrm>
            <a:prstGeom prst="rect">
              <a:avLst/>
            </a:prstGeom>
          </p:spPr>
          <p:txBody>
            <a:bodyPr wrap="none">
              <a:spAutoFit/>
            </a:bodyPr>
            <a:lstStyle/>
            <a:p>
              <a:r>
                <a:rPr lang="en-US" sz="4400" dirty="0"/>
                <a:t>…</a:t>
              </a:r>
            </a:p>
          </p:txBody>
        </p:sp>
        <mc:AlternateContent xmlns:mc="http://schemas.openxmlformats.org/markup-compatibility/2006" xmlns:a14="http://schemas.microsoft.com/office/drawing/2010/main">
          <mc:Choice Requires="a14">
            <p:sp>
              <p:nvSpPr>
                <p:cNvPr id="57" name="Text Box 41"/>
                <p:cNvSpPr txBox="1">
                  <a:spLocks noChangeArrowheads="1"/>
                </p:cNvSpPr>
                <p:nvPr/>
              </p:nvSpPr>
              <p:spPr bwMode="auto">
                <a:xfrm>
                  <a:off x="1295400" y="5226656"/>
                  <a:ext cx="716630" cy="457200"/>
                </a:xfrm>
                <a:prstGeom prst="rect">
                  <a:avLst/>
                </a:prstGeom>
                <a:noFill/>
                <a:ln w="9525">
                  <a:solidFill>
                    <a:srgbClr val="FF0000"/>
                  </a:solidFill>
                  <a:miter lim="800000"/>
                  <a:headEnd/>
                  <a:tailEnd/>
                </a:ln>
              </p:spPr>
              <p:txBody>
                <a:bodyPr lIns="0" tIns="0" rIns="0" bIns="0" anchor="ctr"/>
                <a:lstStyle/>
                <a:p>
                  <a:pPr algn="ctr">
                    <a:lnSpc>
                      <a:spcPct val="100000"/>
                    </a:lnSpc>
                  </a:pPr>
                  <a14:m>
                    <m:oMathPara xmlns:m="http://schemas.openxmlformats.org/officeDocument/2006/math">
                      <m:oMathParaPr>
                        <m:jc m:val="centerGroup"/>
                      </m:oMathParaPr>
                      <m:oMath xmlns:m="http://schemas.openxmlformats.org/officeDocument/2006/math">
                        <m:r>
                          <a:rPr lang="en-US" sz="2800" i="1">
                            <a:latin typeface="Cambria Math"/>
                          </a:rPr>
                          <m:t>1</m:t>
                        </m:r>
                      </m:oMath>
                    </m:oMathPara>
                  </a14:m>
                  <a:endParaRPr lang="en-US" sz="2800" dirty="0"/>
                </a:p>
              </p:txBody>
            </p:sp>
          </mc:Choice>
          <mc:Fallback xmlns="">
            <p:sp>
              <p:nvSpPr>
                <p:cNvPr id="57" name="Text Box 41"/>
                <p:cNvSpPr txBox="1">
                  <a:spLocks noRot="1" noChangeAspect="1" noMove="1" noResize="1" noEditPoints="1" noAdjustHandles="1" noChangeArrowheads="1" noChangeShapeType="1" noTextEdit="1"/>
                </p:cNvSpPr>
                <p:nvPr/>
              </p:nvSpPr>
              <p:spPr bwMode="auto">
                <a:xfrm>
                  <a:off x="1295400" y="5226656"/>
                  <a:ext cx="716630" cy="457200"/>
                </a:xfrm>
                <a:prstGeom prst="rect">
                  <a:avLst/>
                </a:prstGeom>
                <a:blipFill>
                  <a:blip r:embed="rId10"/>
                  <a:stretch>
                    <a:fillRect/>
                  </a:stretch>
                </a:blipFill>
                <a:ln w="9525">
                  <a:solidFill>
                    <a:srgbClr val="FF0000"/>
                  </a:solid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8" name="Text Box 41"/>
                <p:cNvSpPr txBox="1">
                  <a:spLocks noChangeArrowheads="1"/>
                </p:cNvSpPr>
                <p:nvPr/>
              </p:nvSpPr>
              <p:spPr bwMode="auto">
                <a:xfrm>
                  <a:off x="2286000" y="5229577"/>
                  <a:ext cx="716630" cy="457200"/>
                </a:xfrm>
                <a:prstGeom prst="rect">
                  <a:avLst/>
                </a:prstGeom>
                <a:noFill/>
                <a:ln w="9525">
                  <a:solidFill>
                    <a:srgbClr val="FF0000"/>
                  </a:solidFill>
                  <a:miter lim="800000"/>
                  <a:headEnd/>
                  <a:tailEnd/>
                </a:ln>
              </p:spPr>
              <p:txBody>
                <a:bodyPr lIns="0" tIns="0" rIns="0" bIns="0" anchor="ctr"/>
                <a:lstStyle/>
                <a:p>
                  <a:pPr algn="ctr">
                    <a:lnSpc>
                      <a:spcPct val="100000"/>
                    </a:lnSpc>
                  </a:pPr>
                  <a14:m>
                    <m:oMathPara xmlns:m="http://schemas.openxmlformats.org/officeDocument/2006/math">
                      <m:oMathParaPr>
                        <m:jc m:val="centerGroup"/>
                      </m:oMathParaPr>
                      <m:oMath xmlns:m="http://schemas.openxmlformats.org/officeDocument/2006/math">
                        <m:r>
                          <a:rPr lang="en-US" sz="2800" i="1">
                            <a:latin typeface="Cambria Math"/>
                          </a:rPr>
                          <m:t>1</m:t>
                        </m:r>
                      </m:oMath>
                    </m:oMathPara>
                  </a14:m>
                  <a:endParaRPr lang="en-US" sz="2800" dirty="0"/>
                </a:p>
              </p:txBody>
            </p:sp>
          </mc:Choice>
          <mc:Fallback xmlns="">
            <p:sp>
              <p:nvSpPr>
                <p:cNvPr id="58" name="Text Box 41"/>
                <p:cNvSpPr txBox="1">
                  <a:spLocks noRot="1" noChangeAspect="1" noMove="1" noResize="1" noEditPoints="1" noAdjustHandles="1" noChangeArrowheads="1" noChangeShapeType="1" noTextEdit="1"/>
                </p:cNvSpPr>
                <p:nvPr/>
              </p:nvSpPr>
              <p:spPr bwMode="auto">
                <a:xfrm>
                  <a:off x="2286000" y="5229577"/>
                  <a:ext cx="716630" cy="457200"/>
                </a:xfrm>
                <a:prstGeom prst="rect">
                  <a:avLst/>
                </a:prstGeom>
                <a:blipFill>
                  <a:blip r:embed="rId11"/>
                  <a:stretch>
                    <a:fillRect/>
                  </a:stretch>
                </a:blipFill>
                <a:ln w="9525">
                  <a:solidFill>
                    <a:srgbClr val="FF0000"/>
                  </a:solid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9" name="Text Box 41"/>
                <p:cNvSpPr txBox="1">
                  <a:spLocks noChangeArrowheads="1"/>
                </p:cNvSpPr>
                <p:nvPr/>
              </p:nvSpPr>
              <p:spPr bwMode="auto">
                <a:xfrm>
                  <a:off x="3201319" y="5229577"/>
                  <a:ext cx="716630" cy="457200"/>
                </a:xfrm>
                <a:prstGeom prst="rect">
                  <a:avLst/>
                </a:prstGeom>
                <a:noFill/>
                <a:ln w="9525">
                  <a:solidFill>
                    <a:srgbClr val="FF0000"/>
                  </a:solidFill>
                  <a:miter lim="800000"/>
                  <a:headEnd/>
                  <a:tailEnd/>
                </a:ln>
              </p:spPr>
              <p:txBody>
                <a:bodyPr lIns="0" tIns="0" rIns="0" bIns="0" anchor="ctr"/>
                <a:lstStyle/>
                <a:p>
                  <a:pPr algn="ctr">
                    <a:lnSpc>
                      <a:spcPct val="100000"/>
                    </a:lnSpc>
                  </a:pPr>
                  <a14:m>
                    <m:oMathPara xmlns:m="http://schemas.openxmlformats.org/officeDocument/2006/math">
                      <m:oMathParaPr>
                        <m:jc m:val="centerGroup"/>
                      </m:oMathParaPr>
                      <m:oMath xmlns:m="http://schemas.openxmlformats.org/officeDocument/2006/math">
                        <m:r>
                          <a:rPr lang="en-US" sz="2800" i="1">
                            <a:latin typeface="Cambria Math"/>
                          </a:rPr>
                          <m:t>1</m:t>
                        </m:r>
                      </m:oMath>
                    </m:oMathPara>
                  </a14:m>
                  <a:endParaRPr lang="en-US" sz="2800" dirty="0"/>
                </a:p>
              </p:txBody>
            </p:sp>
          </mc:Choice>
          <mc:Fallback xmlns="">
            <p:sp>
              <p:nvSpPr>
                <p:cNvPr id="59" name="Text Box 41"/>
                <p:cNvSpPr txBox="1">
                  <a:spLocks noRot="1" noChangeAspect="1" noMove="1" noResize="1" noEditPoints="1" noAdjustHandles="1" noChangeArrowheads="1" noChangeShapeType="1" noTextEdit="1"/>
                </p:cNvSpPr>
                <p:nvPr/>
              </p:nvSpPr>
              <p:spPr bwMode="auto">
                <a:xfrm>
                  <a:off x="3201319" y="5229577"/>
                  <a:ext cx="716630" cy="457200"/>
                </a:xfrm>
                <a:prstGeom prst="rect">
                  <a:avLst/>
                </a:prstGeom>
                <a:blipFill>
                  <a:blip r:embed="rId12"/>
                  <a:stretch>
                    <a:fillRect/>
                  </a:stretch>
                </a:blipFill>
                <a:ln w="9525">
                  <a:solidFill>
                    <a:srgbClr val="FF0000"/>
                  </a:solidFill>
                  <a:miter lim="800000"/>
                  <a:headEnd/>
                  <a:tailEnd/>
                </a:ln>
              </p:spPr>
              <p:txBody>
                <a:bodyPr/>
                <a:lstStyle/>
                <a:p>
                  <a:r>
                    <a:rPr lang="en-US">
                      <a:noFill/>
                    </a:rPr>
                    <a:t> </a:t>
                  </a:r>
                </a:p>
              </p:txBody>
            </p:sp>
          </mc:Fallback>
        </mc:AlternateContent>
        <p:sp>
          <p:nvSpPr>
            <p:cNvPr id="60" name="Rectangle 59"/>
            <p:cNvSpPr/>
            <p:nvPr/>
          </p:nvSpPr>
          <p:spPr>
            <a:xfrm>
              <a:off x="4133849" y="4917337"/>
              <a:ext cx="574196" cy="769441"/>
            </a:xfrm>
            <a:prstGeom prst="rect">
              <a:avLst/>
            </a:prstGeom>
          </p:spPr>
          <p:txBody>
            <a:bodyPr wrap="none">
              <a:spAutoFit/>
            </a:bodyPr>
            <a:lstStyle/>
            <a:p>
              <a:r>
                <a:rPr lang="en-US" sz="4400" dirty="0"/>
                <a:t>…</a:t>
              </a:r>
            </a:p>
          </p:txBody>
        </p:sp>
        <mc:AlternateContent xmlns:mc="http://schemas.openxmlformats.org/markup-compatibility/2006" xmlns:a14="http://schemas.microsoft.com/office/drawing/2010/main">
          <mc:Choice Requires="a14">
            <p:sp>
              <p:nvSpPr>
                <p:cNvPr id="61" name="Text Box 41"/>
                <p:cNvSpPr txBox="1">
                  <a:spLocks noChangeArrowheads="1"/>
                </p:cNvSpPr>
                <p:nvPr/>
              </p:nvSpPr>
              <p:spPr bwMode="auto">
                <a:xfrm>
                  <a:off x="5348411" y="5226656"/>
                  <a:ext cx="716630" cy="457200"/>
                </a:xfrm>
                <a:prstGeom prst="rect">
                  <a:avLst/>
                </a:prstGeom>
                <a:noFill/>
                <a:ln w="9525">
                  <a:solidFill>
                    <a:srgbClr val="FF0000"/>
                  </a:solidFill>
                  <a:miter lim="800000"/>
                  <a:headEnd/>
                  <a:tailEnd/>
                </a:ln>
              </p:spPr>
              <p:txBody>
                <a:bodyPr lIns="0" tIns="0" rIns="0" bIns="0" anchor="ctr"/>
                <a:lstStyle/>
                <a:p>
                  <a:pPr algn="ctr">
                    <a:lnSpc>
                      <a:spcPct val="100000"/>
                    </a:lnSpc>
                  </a:pPr>
                  <a14:m>
                    <m:oMathPara xmlns:m="http://schemas.openxmlformats.org/officeDocument/2006/math">
                      <m:oMathParaPr>
                        <m:jc m:val="centerGroup"/>
                      </m:oMathParaPr>
                      <m:oMath xmlns:m="http://schemas.openxmlformats.org/officeDocument/2006/math">
                        <m:r>
                          <a:rPr lang="en-US" sz="2800" i="1">
                            <a:latin typeface="Cambria Math"/>
                          </a:rPr>
                          <m:t>1</m:t>
                        </m:r>
                      </m:oMath>
                    </m:oMathPara>
                  </a14:m>
                  <a:endParaRPr lang="en-US" sz="2800" dirty="0"/>
                </a:p>
              </p:txBody>
            </p:sp>
          </mc:Choice>
          <mc:Fallback xmlns="">
            <p:sp>
              <p:nvSpPr>
                <p:cNvPr id="61" name="Text Box 41"/>
                <p:cNvSpPr txBox="1">
                  <a:spLocks noRot="1" noChangeAspect="1" noMove="1" noResize="1" noEditPoints="1" noAdjustHandles="1" noChangeArrowheads="1" noChangeShapeType="1" noTextEdit="1"/>
                </p:cNvSpPr>
                <p:nvPr/>
              </p:nvSpPr>
              <p:spPr bwMode="auto">
                <a:xfrm>
                  <a:off x="5348411" y="5226656"/>
                  <a:ext cx="716630" cy="457200"/>
                </a:xfrm>
                <a:prstGeom prst="rect">
                  <a:avLst/>
                </a:prstGeom>
                <a:blipFill>
                  <a:blip r:embed="rId13"/>
                  <a:stretch>
                    <a:fillRect/>
                  </a:stretch>
                </a:blipFill>
                <a:ln w="9525">
                  <a:solidFill>
                    <a:srgbClr val="FF0000"/>
                  </a:solid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2" name="Text Box 41"/>
                <p:cNvSpPr txBox="1">
                  <a:spLocks noChangeArrowheads="1"/>
                </p:cNvSpPr>
                <p:nvPr/>
              </p:nvSpPr>
              <p:spPr bwMode="auto">
                <a:xfrm>
                  <a:off x="6324600" y="5229577"/>
                  <a:ext cx="716630" cy="457200"/>
                </a:xfrm>
                <a:prstGeom prst="rect">
                  <a:avLst/>
                </a:prstGeom>
                <a:noFill/>
                <a:ln w="9525">
                  <a:solidFill>
                    <a:srgbClr val="FF0000"/>
                  </a:solidFill>
                  <a:miter lim="800000"/>
                  <a:headEnd/>
                  <a:tailEnd/>
                </a:ln>
              </p:spPr>
              <p:txBody>
                <a:bodyPr lIns="0" tIns="0" rIns="0" bIns="0" anchor="ctr"/>
                <a:lstStyle/>
                <a:p>
                  <a:pPr algn="ctr">
                    <a:lnSpc>
                      <a:spcPct val="100000"/>
                    </a:lnSpc>
                  </a:pPr>
                  <a14:m>
                    <m:oMathPara xmlns:m="http://schemas.openxmlformats.org/officeDocument/2006/math">
                      <m:oMathParaPr>
                        <m:jc m:val="centerGroup"/>
                      </m:oMathParaPr>
                      <m:oMath xmlns:m="http://schemas.openxmlformats.org/officeDocument/2006/math">
                        <m:r>
                          <a:rPr lang="en-US" sz="2800" i="1">
                            <a:latin typeface="Cambria Math"/>
                          </a:rPr>
                          <m:t>1</m:t>
                        </m:r>
                      </m:oMath>
                    </m:oMathPara>
                  </a14:m>
                  <a:endParaRPr lang="en-US" sz="2800" dirty="0"/>
                </a:p>
              </p:txBody>
            </p:sp>
          </mc:Choice>
          <mc:Fallback xmlns="">
            <p:sp>
              <p:nvSpPr>
                <p:cNvPr id="62" name="Text Box 41"/>
                <p:cNvSpPr txBox="1">
                  <a:spLocks noRot="1" noChangeAspect="1" noMove="1" noResize="1" noEditPoints="1" noAdjustHandles="1" noChangeArrowheads="1" noChangeShapeType="1" noTextEdit="1"/>
                </p:cNvSpPr>
                <p:nvPr/>
              </p:nvSpPr>
              <p:spPr bwMode="auto">
                <a:xfrm>
                  <a:off x="6324600" y="5229577"/>
                  <a:ext cx="716630" cy="457200"/>
                </a:xfrm>
                <a:prstGeom prst="rect">
                  <a:avLst/>
                </a:prstGeom>
                <a:blipFill>
                  <a:blip r:embed="rId14"/>
                  <a:stretch>
                    <a:fillRect/>
                  </a:stretch>
                </a:blipFill>
                <a:ln w="9525">
                  <a:solidFill>
                    <a:srgbClr val="FF0000"/>
                  </a:solid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3" name="Text Box 41"/>
                <p:cNvSpPr txBox="1">
                  <a:spLocks noChangeArrowheads="1"/>
                </p:cNvSpPr>
                <p:nvPr/>
              </p:nvSpPr>
              <p:spPr bwMode="auto">
                <a:xfrm>
                  <a:off x="7201056" y="5229577"/>
                  <a:ext cx="716630" cy="457200"/>
                </a:xfrm>
                <a:prstGeom prst="rect">
                  <a:avLst/>
                </a:prstGeom>
                <a:noFill/>
                <a:ln w="9525">
                  <a:solidFill>
                    <a:srgbClr val="FF0000"/>
                  </a:solidFill>
                  <a:miter lim="800000"/>
                  <a:headEnd/>
                  <a:tailEnd/>
                </a:ln>
              </p:spPr>
              <p:txBody>
                <a:bodyPr lIns="0" tIns="0" rIns="0" bIns="0" anchor="ctr"/>
                <a:lstStyle/>
                <a:p>
                  <a:pPr algn="ctr">
                    <a:lnSpc>
                      <a:spcPct val="100000"/>
                    </a:lnSpc>
                  </a:pPr>
                  <a14:m>
                    <m:oMathPara xmlns:m="http://schemas.openxmlformats.org/officeDocument/2006/math">
                      <m:oMathParaPr>
                        <m:jc m:val="centerGroup"/>
                      </m:oMathParaPr>
                      <m:oMath xmlns:m="http://schemas.openxmlformats.org/officeDocument/2006/math">
                        <m:r>
                          <a:rPr lang="en-US" sz="2800" i="1">
                            <a:latin typeface="Cambria Math"/>
                          </a:rPr>
                          <m:t>1</m:t>
                        </m:r>
                      </m:oMath>
                    </m:oMathPara>
                  </a14:m>
                  <a:endParaRPr lang="en-US" sz="2800" dirty="0"/>
                </a:p>
              </p:txBody>
            </p:sp>
          </mc:Choice>
          <mc:Fallback xmlns="">
            <p:sp>
              <p:nvSpPr>
                <p:cNvPr id="63" name="Text Box 41"/>
                <p:cNvSpPr txBox="1">
                  <a:spLocks noRot="1" noChangeAspect="1" noMove="1" noResize="1" noEditPoints="1" noAdjustHandles="1" noChangeArrowheads="1" noChangeShapeType="1" noTextEdit="1"/>
                </p:cNvSpPr>
                <p:nvPr/>
              </p:nvSpPr>
              <p:spPr bwMode="auto">
                <a:xfrm>
                  <a:off x="7201056" y="5229577"/>
                  <a:ext cx="716630" cy="457200"/>
                </a:xfrm>
                <a:prstGeom prst="rect">
                  <a:avLst/>
                </a:prstGeom>
                <a:blipFill>
                  <a:blip r:embed="rId15"/>
                  <a:stretch>
                    <a:fillRect/>
                  </a:stretch>
                </a:blipFill>
                <a:ln w="9525">
                  <a:solidFill>
                    <a:srgbClr val="FF0000"/>
                  </a:solidFill>
                  <a:miter lim="800000"/>
                  <a:headEnd/>
                  <a:tailEnd/>
                </a:ln>
              </p:spPr>
              <p:txBody>
                <a:bodyPr/>
                <a:lstStyle/>
                <a:p>
                  <a:r>
                    <a:rPr lang="en-US">
                      <a:noFill/>
                    </a:rPr>
                    <a:t> </a:t>
                  </a:r>
                </a:p>
              </p:txBody>
            </p:sp>
          </mc:Fallback>
        </mc:AlternateContent>
        <p:cxnSp>
          <p:nvCxnSpPr>
            <p:cNvPr id="65" name="Straight Connector 64"/>
            <p:cNvCxnSpPr>
              <a:stCxn id="44" idx="2"/>
              <a:endCxn id="47" idx="0"/>
            </p:cNvCxnSpPr>
            <p:nvPr/>
          </p:nvCxnSpPr>
          <p:spPr>
            <a:xfrm flipH="1">
              <a:off x="3357354" y="2590800"/>
              <a:ext cx="1690896" cy="437452"/>
            </a:xfrm>
            <a:prstGeom prst="line">
              <a:avLst/>
            </a:prstGeom>
            <a:ln w="285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a:stCxn id="44" idx="2"/>
              <a:endCxn id="48" idx="0"/>
            </p:cNvCxnSpPr>
            <p:nvPr/>
          </p:nvCxnSpPr>
          <p:spPr>
            <a:xfrm>
              <a:off x="5048250" y="2590800"/>
              <a:ext cx="1600200" cy="437452"/>
            </a:xfrm>
            <a:prstGeom prst="line">
              <a:avLst/>
            </a:prstGeom>
            <a:ln w="285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a:stCxn id="47" idx="2"/>
              <a:endCxn id="49" idx="0"/>
            </p:cNvCxnSpPr>
            <p:nvPr/>
          </p:nvCxnSpPr>
          <p:spPr>
            <a:xfrm flipH="1">
              <a:off x="2240630" y="3485452"/>
              <a:ext cx="1116724" cy="348874"/>
            </a:xfrm>
            <a:prstGeom prst="line">
              <a:avLst/>
            </a:prstGeom>
            <a:ln w="285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a:stCxn id="47" idx="2"/>
              <a:endCxn id="50" idx="0"/>
            </p:cNvCxnSpPr>
            <p:nvPr/>
          </p:nvCxnSpPr>
          <p:spPr>
            <a:xfrm>
              <a:off x="3357354" y="3485452"/>
              <a:ext cx="624096" cy="348874"/>
            </a:xfrm>
            <a:prstGeom prst="line">
              <a:avLst/>
            </a:prstGeom>
            <a:ln w="285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a:stCxn id="48" idx="2"/>
              <a:endCxn id="51" idx="0"/>
            </p:cNvCxnSpPr>
            <p:nvPr/>
          </p:nvCxnSpPr>
          <p:spPr>
            <a:xfrm flipH="1">
              <a:off x="5848350" y="3485452"/>
              <a:ext cx="800100" cy="346924"/>
            </a:xfrm>
            <a:prstGeom prst="line">
              <a:avLst/>
            </a:prstGeom>
            <a:ln w="285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a:stCxn id="48" idx="2"/>
              <a:endCxn id="52" idx="0"/>
            </p:cNvCxnSpPr>
            <p:nvPr/>
          </p:nvCxnSpPr>
          <p:spPr>
            <a:xfrm>
              <a:off x="6648450" y="3485452"/>
              <a:ext cx="762000" cy="348874"/>
            </a:xfrm>
            <a:prstGeom prst="line">
              <a:avLst/>
            </a:prstGeom>
            <a:ln w="285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a:off x="7486650" y="4291526"/>
              <a:ext cx="499546" cy="339268"/>
            </a:xfrm>
            <a:prstGeom prst="line">
              <a:avLst/>
            </a:prstGeom>
            <a:ln w="285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a:stCxn id="52" idx="2"/>
            </p:cNvCxnSpPr>
            <p:nvPr/>
          </p:nvCxnSpPr>
          <p:spPr>
            <a:xfrm flipH="1">
              <a:off x="7143432" y="4291526"/>
              <a:ext cx="267019" cy="339268"/>
            </a:xfrm>
            <a:prstGeom prst="line">
              <a:avLst/>
            </a:prstGeom>
            <a:ln w="285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92" name="Straight Connector 91"/>
            <p:cNvCxnSpPr>
              <a:stCxn id="51" idx="2"/>
            </p:cNvCxnSpPr>
            <p:nvPr/>
          </p:nvCxnSpPr>
          <p:spPr>
            <a:xfrm>
              <a:off x="5848351" y="4289576"/>
              <a:ext cx="499545" cy="320454"/>
            </a:xfrm>
            <a:prstGeom prst="line">
              <a:avLst/>
            </a:prstGeom>
            <a:ln w="285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93" name="Straight Connector 92"/>
            <p:cNvCxnSpPr>
              <a:stCxn id="51" idx="2"/>
            </p:cNvCxnSpPr>
            <p:nvPr/>
          </p:nvCxnSpPr>
          <p:spPr>
            <a:xfrm flipH="1">
              <a:off x="5581332" y="4289576"/>
              <a:ext cx="267019" cy="320454"/>
            </a:xfrm>
            <a:prstGeom prst="line">
              <a:avLst/>
            </a:prstGeom>
            <a:ln w="285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96" name="Straight Connector 95"/>
            <p:cNvCxnSpPr>
              <a:stCxn id="50" idx="2"/>
            </p:cNvCxnSpPr>
            <p:nvPr/>
          </p:nvCxnSpPr>
          <p:spPr>
            <a:xfrm>
              <a:off x="3981450" y="4291526"/>
              <a:ext cx="526860" cy="313382"/>
            </a:xfrm>
            <a:prstGeom prst="line">
              <a:avLst/>
            </a:prstGeom>
            <a:ln w="285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a:stCxn id="50" idx="2"/>
            </p:cNvCxnSpPr>
            <p:nvPr/>
          </p:nvCxnSpPr>
          <p:spPr>
            <a:xfrm flipH="1">
              <a:off x="3741748" y="4291526"/>
              <a:ext cx="239703" cy="313382"/>
            </a:xfrm>
            <a:prstGeom prst="line">
              <a:avLst/>
            </a:prstGeom>
            <a:ln w="285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a:stCxn id="49" idx="2"/>
            </p:cNvCxnSpPr>
            <p:nvPr/>
          </p:nvCxnSpPr>
          <p:spPr>
            <a:xfrm>
              <a:off x="2240631" y="4291527"/>
              <a:ext cx="474963" cy="308485"/>
            </a:xfrm>
            <a:prstGeom prst="line">
              <a:avLst/>
            </a:prstGeom>
            <a:ln w="285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a:stCxn id="49" idx="2"/>
            </p:cNvCxnSpPr>
            <p:nvPr/>
          </p:nvCxnSpPr>
          <p:spPr>
            <a:xfrm flipH="1">
              <a:off x="1949032" y="4291527"/>
              <a:ext cx="291599" cy="308485"/>
            </a:xfrm>
            <a:prstGeom prst="line">
              <a:avLst/>
            </a:prstGeom>
            <a:ln w="285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64" name="TextBox 63"/>
                <p:cNvSpPr txBox="1"/>
                <p:nvPr/>
              </p:nvSpPr>
              <p:spPr>
                <a:xfrm>
                  <a:off x="5668215" y="1992868"/>
                  <a:ext cx="481927"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solidFill>
                                  <a:srgbClr val="0070C0"/>
                                </a:solidFill>
                                <a:latin typeface="Cambria Math" panose="02040503050406030204" pitchFamily="18" charset="0"/>
                              </a:rPr>
                            </m:ctrlPr>
                          </m:sSupPr>
                          <m:e>
                            <m:r>
                              <a:rPr lang="en-US" b="0" i="1" smtClean="0">
                                <a:solidFill>
                                  <a:srgbClr val="0070C0"/>
                                </a:solidFill>
                                <a:latin typeface="Cambria Math" panose="02040503050406030204" pitchFamily="18" charset="0"/>
                              </a:rPr>
                              <m:t>𝑛</m:t>
                            </m:r>
                          </m:e>
                          <m:sup>
                            <m:r>
                              <a:rPr lang="en-US" b="0" i="1" smtClean="0">
                                <a:solidFill>
                                  <a:srgbClr val="0070C0"/>
                                </a:solidFill>
                                <a:latin typeface="Cambria Math" panose="02040503050406030204" pitchFamily="18" charset="0"/>
                              </a:rPr>
                              <m:t>2</m:t>
                            </m:r>
                          </m:sup>
                        </m:sSup>
                      </m:oMath>
                    </m:oMathPara>
                  </a14:m>
                  <a:endParaRPr lang="en-US" dirty="0">
                    <a:solidFill>
                      <a:srgbClr val="0070C0"/>
                    </a:solidFill>
                  </a:endParaRPr>
                </a:p>
              </p:txBody>
            </p:sp>
          </mc:Choice>
          <mc:Fallback xmlns="">
            <p:sp>
              <p:nvSpPr>
                <p:cNvPr id="64" name="TextBox 63"/>
                <p:cNvSpPr txBox="1">
                  <a:spLocks noRot="1" noChangeAspect="1" noMove="1" noResize="1" noEditPoints="1" noAdjustHandles="1" noChangeArrowheads="1" noChangeShapeType="1" noTextEdit="1"/>
                </p:cNvSpPr>
                <p:nvPr/>
              </p:nvSpPr>
              <p:spPr>
                <a:xfrm>
                  <a:off x="5668215" y="1992868"/>
                  <a:ext cx="481927" cy="369332"/>
                </a:xfrm>
                <a:prstGeom prst="rect">
                  <a:avLst/>
                </a:prstGeom>
                <a:blipFill>
                  <a:blip r:embed="rId1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6" name="TextBox 65"/>
                <p:cNvSpPr txBox="1"/>
                <p:nvPr/>
              </p:nvSpPr>
              <p:spPr>
                <a:xfrm>
                  <a:off x="3962400" y="2940302"/>
                  <a:ext cx="481927" cy="64633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US" b="0" i="1" smtClean="0">
                                <a:solidFill>
                                  <a:srgbClr val="0070C0"/>
                                </a:solidFill>
                                <a:latin typeface="Cambria Math" panose="02040503050406030204" pitchFamily="18" charset="0"/>
                              </a:rPr>
                            </m:ctrlPr>
                          </m:fPr>
                          <m:num>
                            <m:sSup>
                              <m:sSupPr>
                                <m:ctrlPr>
                                  <a:rPr lang="en-US" b="0" i="1" smtClean="0">
                                    <a:solidFill>
                                      <a:srgbClr val="0070C0"/>
                                    </a:solidFill>
                                    <a:latin typeface="Cambria Math" panose="02040503050406030204" pitchFamily="18" charset="0"/>
                                  </a:rPr>
                                </m:ctrlPr>
                              </m:sSupPr>
                              <m:e>
                                <m:r>
                                  <a:rPr lang="en-US" b="0" i="1" smtClean="0">
                                    <a:solidFill>
                                      <a:srgbClr val="0070C0"/>
                                    </a:solidFill>
                                    <a:latin typeface="Cambria Math" panose="02040503050406030204" pitchFamily="18" charset="0"/>
                                  </a:rPr>
                                  <m:t>𝑛</m:t>
                                </m:r>
                              </m:e>
                              <m:sup>
                                <m:r>
                                  <a:rPr lang="en-US" b="0" i="1" smtClean="0">
                                    <a:solidFill>
                                      <a:srgbClr val="0070C0"/>
                                    </a:solidFill>
                                    <a:latin typeface="Cambria Math" panose="02040503050406030204" pitchFamily="18" charset="0"/>
                                  </a:rPr>
                                  <m:t>2</m:t>
                                </m:r>
                              </m:sup>
                            </m:sSup>
                          </m:num>
                          <m:den>
                            <m:r>
                              <a:rPr lang="en-US" b="0" i="1" smtClean="0">
                                <a:solidFill>
                                  <a:srgbClr val="0070C0"/>
                                </a:solidFill>
                                <a:latin typeface="Cambria Math" panose="02040503050406030204" pitchFamily="18" charset="0"/>
                              </a:rPr>
                              <m:t>4</m:t>
                            </m:r>
                          </m:den>
                        </m:f>
                      </m:oMath>
                    </m:oMathPara>
                  </a14:m>
                  <a:endParaRPr lang="en-US" dirty="0">
                    <a:solidFill>
                      <a:srgbClr val="0070C0"/>
                    </a:solidFill>
                  </a:endParaRPr>
                </a:p>
              </p:txBody>
            </p:sp>
          </mc:Choice>
          <mc:Fallback xmlns="">
            <p:sp>
              <p:nvSpPr>
                <p:cNvPr id="66" name="TextBox 65"/>
                <p:cNvSpPr txBox="1">
                  <a:spLocks noRot="1" noChangeAspect="1" noMove="1" noResize="1" noEditPoints="1" noAdjustHandles="1" noChangeArrowheads="1" noChangeShapeType="1" noTextEdit="1"/>
                </p:cNvSpPr>
                <p:nvPr/>
              </p:nvSpPr>
              <p:spPr>
                <a:xfrm>
                  <a:off x="3962400" y="2940302"/>
                  <a:ext cx="481927" cy="646331"/>
                </a:xfrm>
                <a:prstGeom prst="rect">
                  <a:avLst/>
                </a:prstGeom>
                <a:blipFill>
                  <a:blip r:embed="rId1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7" name="TextBox 66"/>
                <p:cNvSpPr txBox="1"/>
                <p:nvPr/>
              </p:nvSpPr>
              <p:spPr>
                <a:xfrm>
                  <a:off x="7246374" y="2974403"/>
                  <a:ext cx="481927" cy="64633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US" b="0" i="1" smtClean="0">
                                <a:solidFill>
                                  <a:srgbClr val="0070C0"/>
                                </a:solidFill>
                                <a:latin typeface="Cambria Math" panose="02040503050406030204" pitchFamily="18" charset="0"/>
                              </a:rPr>
                            </m:ctrlPr>
                          </m:fPr>
                          <m:num>
                            <m:sSup>
                              <m:sSupPr>
                                <m:ctrlPr>
                                  <a:rPr lang="en-US" b="0" i="1" smtClean="0">
                                    <a:solidFill>
                                      <a:srgbClr val="0070C0"/>
                                    </a:solidFill>
                                    <a:latin typeface="Cambria Math" panose="02040503050406030204" pitchFamily="18" charset="0"/>
                                  </a:rPr>
                                </m:ctrlPr>
                              </m:sSupPr>
                              <m:e>
                                <m:r>
                                  <a:rPr lang="en-US" b="0" i="1" smtClean="0">
                                    <a:solidFill>
                                      <a:srgbClr val="0070C0"/>
                                    </a:solidFill>
                                    <a:latin typeface="Cambria Math" panose="02040503050406030204" pitchFamily="18" charset="0"/>
                                  </a:rPr>
                                  <m:t>𝑛</m:t>
                                </m:r>
                              </m:e>
                              <m:sup>
                                <m:r>
                                  <a:rPr lang="en-US" b="0" i="1" smtClean="0">
                                    <a:solidFill>
                                      <a:srgbClr val="0070C0"/>
                                    </a:solidFill>
                                    <a:latin typeface="Cambria Math" panose="02040503050406030204" pitchFamily="18" charset="0"/>
                                  </a:rPr>
                                  <m:t>2</m:t>
                                </m:r>
                              </m:sup>
                            </m:sSup>
                          </m:num>
                          <m:den>
                            <m:r>
                              <a:rPr lang="en-US" b="0" i="1" smtClean="0">
                                <a:solidFill>
                                  <a:srgbClr val="0070C0"/>
                                </a:solidFill>
                                <a:latin typeface="Cambria Math" panose="02040503050406030204" pitchFamily="18" charset="0"/>
                              </a:rPr>
                              <m:t>4</m:t>
                            </m:r>
                          </m:den>
                        </m:f>
                      </m:oMath>
                    </m:oMathPara>
                  </a14:m>
                  <a:endParaRPr lang="en-US" dirty="0">
                    <a:solidFill>
                      <a:srgbClr val="0070C0"/>
                    </a:solidFill>
                  </a:endParaRPr>
                </a:p>
              </p:txBody>
            </p:sp>
          </mc:Choice>
          <mc:Fallback xmlns="">
            <p:sp>
              <p:nvSpPr>
                <p:cNvPr id="67" name="TextBox 66"/>
                <p:cNvSpPr txBox="1">
                  <a:spLocks noRot="1" noChangeAspect="1" noMove="1" noResize="1" noEditPoints="1" noAdjustHandles="1" noChangeArrowheads="1" noChangeShapeType="1" noTextEdit="1"/>
                </p:cNvSpPr>
                <p:nvPr/>
              </p:nvSpPr>
              <p:spPr>
                <a:xfrm>
                  <a:off x="7246374" y="2974403"/>
                  <a:ext cx="481927" cy="646331"/>
                </a:xfrm>
                <a:prstGeom prst="rect">
                  <a:avLst/>
                </a:prstGeom>
                <a:blipFill>
                  <a:blip r:embed="rId1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8" name="TextBox 67"/>
                <p:cNvSpPr txBox="1"/>
                <p:nvPr/>
              </p:nvSpPr>
              <p:spPr>
                <a:xfrm>
                  <a:off x="2819400" y="3778527"/>
                  <a:ext cx="494046" cy="64812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US" b="0" i="1" smtClean="0">
                                <a:solidFill>
                                  <a:srgbClr val="0070C0"/>
                                </a:solidFill>
                                <a:latin typeface="Cambria Math" panose="02040503050406030204" pitchFamily="18" charset="0"/>
                              </a:rPr>
                            </m:ctrlPr>
                          </m:fPr>
                          <m:num>
                            <m:sSup>
                              <m:sSupPr>
                                <m:ctrlPr>
                                  <a:rPr lang="en-US" b="0" i="1" smtClean="0">
                                    <a:solidFill>
                                      <a:srgbClr val="0070C0"/>
                                    </a:solidFill>
                                    <a:latin typeface="Cambria Math" panose="02040503050406030204" pitchFamily="18" charset="0"/>
                                  </a:rPr>
                                </m:ctrlPr>
                              </m:sSupPr>
                              <m:e>
                                <m:r>
                                  <a:rPr lang="en-US" b="0" i="1" smtClean="0">
                                    <a:solidFill>
                                      <a:srgbClr val="0070C0"/>
                                    </a:solidFill>
                                    <a:latin typeface="Cambria Math" panose="02040503050406030204" pitchFamily="18" charset="0"/>
                                  </a:rPr>
                                  <m:t>𝑛</m:t>
                                </m:r>
                              </m:e>
                              <m:sup>
                                <m:r>
                                  <a:rPr lang="en-US" b="0" i="1" smtClean="0">
                                    <a:solidFill>
                                      <a:srgbClr val="0070C0"/>
                                    </a:solidFill>
                                    <a:latin typeface="Cambria Math" panose="02040503050406030204" pitchFamily="18" charset="0"/>
                                  </a:rPr>
                                  <m:t>2</m:t>
                                </m:r>
                              </m:sup>
                            </m:sSup>
                          </m:num>
                          <m:den>
                            <m:r>
                              <a:rPr lang="en-US" b="0" i="1" smtClean="0">
                                <a:solidFill>
                                  <a:srgbClr val="0070C0"/>
                                </a:solidFill>
                                <a:latin typeface="Cambria Math" panose="02040503050406030204" pitchFamily="18" charset="0"/>
                              </a:rPr>
                              <m:t>16</m:t>
                            </m:r>
                          </m:den>
                        </m:f>
                      </m:oMath>
                    </m:oMathPara>
                  </a14:m>
                  <a:endParaRPr lang="en-US" dirty="0">
                    <a:solidFill>
                      <a:srgbClr val="0070C0"/>
                    </a:solidFill>
                  </a:endParaRPr>
                </a:p>
              </p:txBody>
            </p:sp>
          </mc:Choice>
          <mc:Fallback xmlns="">
            <p:sp>
              <p:nvSpPr>
                <p:cNvPr id="68" name="TextBox 67"/>
                <p:cNvSpPr txBox="1">
                  <a:spLocks noRot="1" noChangeAspect="1" noMove="1" noResize="1" noEditPoints="1" noAdjustHandles="1" noChangeArrowheads="1" noChangeShapeType="1" noTextEdit="1"/>
                </p:cNvSpPr>
                <p:nvPr/>
              </p:nvSpPr>
              <p:spPr>
                <a:xfrm>
                  <a:off x="2819400" y="3778527"/>
                  <a:ext cx="494046" cy="648126"/>
                </a:xfrm>
                <a:prstGeom prst="rect">
                  <a:avLst/>
                </a:prstGeom>
                <a:blipFill>
                  <a:blip r:embed="rId1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0" name="TextBox 69"/>
                <p:cNvSpPr txBox="1"/>
                <p:nvPr/>
              </p:nvSpPr>
              <p:spPr>
                <a:xfrm>
                  <a:off x="4639597" y="3774093"/>
                  <a:ext cx="494046" cy="64812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US" b="0" i="1" smtClean="0">
                                <a:solidFill>
                                  <a:srgbClr val="0070C0"/>
                                </a:solidFill>
                                <a:latin typeface="Cambria Math" panose="02040503050406030204" pitchFamily="18" charset="0"/>
                              </a:rPr>
                            </m:ctrlPr>
                          </m:fPr>
                          <m:num>
                            <m:sSup>
                              <m:sSupPr>
                                <m:ctrlPr>
                                  <a:rPr lang="en-US" b="0" i="1" smtClean="0">
                                    <a:solidFill>
                                      <a:srgbClr val="0070C0"/>
                                    </a:solidFill>
                                    <a:latin typeface="Cambria Math" panose="02040503050406030204" pitchFamily="18" charset="0"/>
                                  </a:rPr>
                                </m:ctrlPr>
                              </m:sSupPr>
                              <m:e>
                                <m:r>
                                  <a:rPr lang="en-US" b="0" i="1" smtClean="0">
                                    <a:solidFill>
                                      <a:srgbClr val="0070C0"/>
                                    </a:solidFill>
                                    <a:latin typeface="Cambria Math" panose="02040503050406030204" pitchFamily="18" charset="0"/>
                                  </a:rPr>
                                  <m:t>𝑛</m:t>
                                </m:r>
                              </m:e>
                              <m:sup>
                                <m:r>
                                  <a:rPr lang="en-US" b="0" i="1" smtClean="0">
                                    <a:solidFill>
                                      <a:srgbClr val="0070C0"/>
                                    </a:solidFill>
                                    <a:latin typeface="Cambria Math" panose="02040503050406030204" pitchFamily="18" charset="0"/>
                                  </a:rPr>
                                  <m:t>2</m:t>
                                </m:r>
                              </m:sup>
                            </m:sSup>
                          </m:num>
                          <m:den>
                            <m:r>
                              <a:rPr lang="en-US" b="0" i="1" smtClean="0">
                                <a:solidFill>
                                  <a:srgbClr val="0070C0"/>
                                </a:solidFill>
                                <a:latin typeface="Cambria Math" panose="02040503050406030204" pitchFamily="18" charset="0"/>
                              </a:rPr>
                              <m:t>16</m:t>
                            </m:r>
                          </m:den>
                        </m:f>
                      </m:oMath>
                    </m:oMathPara>
                  </a14:m>
                  <a:endParaRPr lang="en-US" dirty="0">
                    <a:solidFill>
                      <a:srgbClr val="0070C0"/>
                    </a:solidFill>
                  </a:endParaRPr>
                </a:p>
              </p:txBody>
            </p:sp>
          </mc:Choice>
          <mc:Fallback xmlns="">
            <p:sp>
              <p:nvSpPr>
                <p:cNvPr id="70" name="TextBox 69"/>
                <p:cNvSpPr txBox="1">
                  <a:spLocks noRot="1" noChangeAspect="1" noMove="1" noResize="1" noEditPoints="1" noAdjustHandles="1" noChangeArrowheads="1" noChangeShapeType="1" noTextEdit="1"/>
                </p:cNvSpPr>
                <p:nvPr/>
              </p:nvSpPr>
              <p:spPr>
                <a:xfrm>
                  <a:off x="4639597" y="3774093"/>
                  <a:ext cx="494046" cy="648126"/>
                </a:xfrm>
                <a:prstGeom prst="rect">
                  <a:avLst/>
                </a:prstGeom>
                <a:blipFill>
                  <a:blip r:embed="rId2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1" name="TextBox 70"/>
                <p:cNvSpPr txBox="1"/>
                <p:nvPr/>
              </p:nvSpPr>
              <p:spPr>
                <a:xfrm>
                  <a:off x="6432433" y="3783622"/>
                  <a:ext cx="494046" cy="64812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US" b="0" i="1" smtClean="0">
                                <a:solidFill>
                                  <a:srgbClr val="0070C0"/>
                                </a:solidFill>
                                <a:latin typeface="Cambria Math" panose="02040503050406030204" pitchFamily="18" charset="0"/>
                              </a:rPr>
                            </m:ctrlPr>
                          </m:fPr>
                          <m:num>
                            <m:sSup>
                              <m:sSupPr>
                                <m:ctrlPr>
                                  <a:rPr lang="en-US" b="0" i="1" smtClean="0">
                                    <a:solidFill>
                                      <a:srgbClr val="0070C0"/>
                                    </a:solidFill>
                                    <a:latin typeface="Cambria Math" panose="02040503050406030204" pitchFamily="18" charset="0"/>
                                  </a:rPr>
                                </m:ctrlPr>
                              </m:sSupPr>
                              <m:e>
                                <m:r>
                                  <a:rPr lang="en-US" b="0" i="1" smtClean="0">
                                    <a:solidFill>
                                      <a:srgbClr val="0070C0"/>
                                    </a:solidFill>
                                    <a:latin typeface="Cambria Math" panose="02040503050406030204" pitchFamily="18" charset="0"/>
                                  </a:rPr>
                                  <m:t>𝑛</m:t>
                                </m:r>
                              </m:e>
                              <m:sup>
                                <m:r>
                                  <a:rPr lang="en-US" b="0" i="1" smtClean="0">
                                    <a:solidFill>
                                      <a:srgbClr val="0070C0"/>
                                    </a:solidFill>
                                    <a:latin typeface="Cambria Math" panose="02040503050406030204" pitchFamily="18" charset="0"/>
                                  </a:rPr>
                                  <m:t>2</m:t>
                                </m:r>
                              </m:sup>
                            </m:sSup>
                          </m:num>
                          <m:den>
                            <m:r>
                              <a:rPr lang="en-US" b="0" i="1" smtClean="0">
                                <a:solidFill>
                                  <a:srgbClr val="0070C0"/>
                                </a:solidFill>
                                <a:latin typeface="Cambria Math" panose="02040503050406030204" pitchFamily="18" charset="0"/>
                              </a:rPr>
                              <m:t>16</m:t>
                            </m:r>
                          </m:den>
                        </m:f>
                      </m:oMath>
                    </m:oMathPara>
                  </a14:m>
                  <a:endParaRPr lang="en-US" b="0" dirty="0">
                    <a:solidFill>
                      <a:srgbClr val="0070C0"/>
                    </a:solidFill>
                  </a:endParaRPr>
                </a:p>
              </p:txBody>
            </p:sp>
          </mc:Choice>
          <mc:Fallback xmlns="">
            <p:sp>
              <p:nvSpPr>
                <p:cNvPr id="71" name="TextBox 70"/>
                <p:cNvSpPr txBox="1">
                  <a:spLocks noRot="1" noChangeAspect="1" noMove="1" noResize="1" noEditPoints="1" noAdjustHandles="1" noChangeArrowheads="1" noChangeShapeType="1" noTextEdit="1"/>
                </p:cNvSpPr>
                <p:nvPr/>
              </p:nvSpPr>
              <p:spPr>
                <a:xfrm>
                  <a:off x="6432433" y="3783622"/>
                  <a:ext cx="494046" cy="648126"/>
                </a:xfrm>
                <a:prstGeom prst="rect">
                  <a:avLst/>
                </a:prstGeom>
                <a:blipFill>
                  <a:blip r:embed="rId2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2" name="TextBox 71"/>
                <p:cNvSpPr txBox="1"/>
                <p:nvPr/>
              </p:nvSpPr>
              <p:spPr>
                <a:xfrm>
                  <a:off x="8001000" y="3779188"/>
                  <a:ext cx="494045" cy="64812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US" b="0" i="1" smtClean="0">
                                <a:solidFill>
                                  <a:srgbClr val="0070C0"/>
                                </a:solidFill>
                                <a:latin typeface="Cambria Math" panose="02040503050406030204" pitchFamily="18" charset="0"/>
                              </a:rPr>
                            </m:ctrlPr>
                          </m:fPr>
                          <m:num>
                            <m:sSup>
                              <m:sSupPr>
                                <m:ctrlPr>
                                  <a:rPr lang="en-US" b="0" i="1" smtClean="0">
                                    <a:solidFill>
                                      <a:srgbClr val="0070C0"/>
                                    </a:solidFill>
                                    <a:latin typeface="Cambria Math" panose="02040503050406030204" pitchFamily="18" charset="0"/>
                                  </a:rPr>
                                </m:ctrlPr>
                              </m:sSupPr>
                              <m:e>
                                <m:r>
                                  <a:rPr lang="en-US" b="0" i="1" smtClean="0">
                                    <a:solidFill>
                                      <a:srgbClr val="0070C0"/>
                                    </a:solidFill>
                                    <a:latin typeface="Cambria Math" panose="02040503050406030204" pitchFamily="18" charset="0"/>
                                  </a:rPr>
                                  <m:t>𝑛</m:t>
                                </m:r>
                              </m:e>
                              <m:sup>
                                <m:r>
                                  <a:rPr lang="en-US" b="0" i="1" smtClean="0">
                                    <a:solidFill>
                                      <a:srgbClr val="0070C0"/>
                                    </a:solidFill>
                                    <a:latin typeface="Cambria Math" panose="02040503050406030204" pitchFamily="18" charset="0"/>
                                  </a:rPr>
                                  <m:t>2</m:t>
                                </m:r>
                              </m:sup>
                            </m:sSup>
                          </m:num>
                          <m:den>
                            <m:r>
                              <a:rPr lang="en-US" b="0" i="1" smtClean="0">
                                <a:solidFill>
                                  <a:srgbClr val="0070C0"/>
                                </a:solidFill>
                                <a:latin typeface="Cambria Math" panose="02040503050406030204" pitchFamily="18" charset="0"/>
                              </a:rPr>
                              <m:t>16</m:t>
                            </m:r>
                          </m:den>
                        </m:f>
                      </m:oMath>
                    </m:oMathPara>
                  </a14:m>
                  <a:endParaRPr lang="en-US" dirty="0">
                    <a:solidFill>
                      <a:srgbClr val="0070C0"/>
                    </a:solidFill>
                  </a:endParaRPr>
                </a:p>
              </p:txBody>
            </p:sp>
          </mc:Choice>
          <mc:Fallback xmlns="">
            <p:sp>
              <p:nvSpPr>
                <p:cNvPr id="72" name="TextBox 71"/>
                <p:cNvSpPr txBox="1">
                  <a:spLocks noRot="1" noChangeAspect="1" noMove="1" noResize="1" noEditPoints="1" noAdjustHandles="1" noChangeArrowheads="1" noChangeShapeType="1" noTextEdit="1"/>
                </p:cNvSpPr>
                <p:nvPr/>
              </p:nvSpPr>
              <p:spPr>
                <a:xfrm>
                  <a:off x="8001000" y="3779188"/>
                  <a:ext cx="494045" cy="648126"/>
                </a:xfrm>
                <a:prstGeom prst="rect">
                  <a:avLst/>
                </a:prstGeom>
                <a:blipFill>
                  <a:blip r:embed="rId2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4" name="TextBox 73"/>
                <p:cNvSpPr txBox="1"/>
                <p:nvPr/>
              </p:nvSpPr>
              <p:spPr>
                <a:xfrm>
                  <a:off x="1905000" y="5105400"/>
                  <a:ext cx="365806"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a:solidFill>
                              <a:srgbClr val="0070C0"/>
                            </a:solidFill>
                            <a:latin typeface="Cambria Math"/>
                          </a:rPr>
                          <m:t>1</m:t>
                        </m:r>
                      </m:oMath>
                    </m:oMathPara>
                  </a14:m>
                  <a:endParaRPr lang="en-US" dirty="0">
                    <a:solidFill>
                      <a:srgbClr val="0070C0"/>
                    </a:solidFill>
                  </a:endParaRPr>
                </a:p>
              </p:txBody>
            </p:sp>
          </mc:Choice>
          <mc:Fallback xmlns="">
            <p:sp>
              <p:nvSpPr>
                <p:cNvPr id="74" name="TextBox 73"/>
                <p:cNvSpPr txBox="1">
                  <a:spLocks noRot="1" noChangeAspect="1" noMove="1" noResize="1" noEditPoints="1" noAdjustHandles="1" noChangeArrowheads="1" noChangeShapeType="1" noTextEdit="1"/>
                </p:cNvSpPr>
                <p:nvPr/>
              </p:nvSpPr>
              <p:spPr>
                <a:xfrm>
                  <a:off x="1905000" y="5105400"/>
                  <a:ext cx="365806" cy="369332"/>
                </a:xfrm>
                <a:prstGeom prst="rect">
                  <a:avLst/>
                </a:prstGeom>
                <a:blipFill>
                  <a:blip r:embed="rId2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5" name="TextBox 74"/>
                <p:cNvSpPr txBox="1"/>
                <p:nvPr/>
              </p:nvSpPr>
              <p:spPr>
                <a:xfrm>
                  <a:off x="2907380" y="5105400"/>
                  <a:ext cx="365806"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a:solidFill>
                              <a:srgbClr val="0070C0"/>
                            </a:solidFill>
                            <a:latin typeface="Cambria Math"/>
                          </a:rPr>
                          <m:t>1</m:t>
                        </m:r>
                      </m:oMath>
                    </m:oMathPara>
                  </a14:m>
                  <a:endParaRPr lang="en-US" dirty="0">
                    <a:solidFill>
                      <a:srgbClr val="0070C0"/>
                    </a:solidFill>
                  </a:endParaRPr>
                </a:p>
              </p:txBody>
            </p:sp>
          </mc:Choice>
          <mc:Fallback xmlns="">
            <p:sp>
              <p:nvSpPr>
                <p:cNvPr id="75" name="TextBox 74"/>
                <p:cNvSpPr txBox="1">
                  <a:spLocks noRot="1" noChangeAspect="1" noMove="1" noResize="1" noEditPoints="1" noAdjustHandles="1" noChangeArrowheads="1" noChangeShapeType="1" noTextEdit="1"/>
                </p:cNvSpPr>
                <p:nvPr/>
              </p:nvSpPr>
              <p:spPr>
                <a:xfrm>
                  <a:off x="2907380" y="5105400"/>
                  <a:ext cx="365806" cy="369332"/>
                </a:xfrm>
                <a:prstGeom prst="rect">
                  <a:avLst/>
                </a:prstGeom>
                <a:blipFill>
                  <a:blip r:embed="rId2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7" name="TextBox 76"/>
                <p:cNvSpPr txBox="1"/>
                <p:nvPr/>
              </p:nvSpPr>
              <p:spPr>
                <a:xfrm>
                  <a:off x="3821292" y="5105400"/>
                  <a:ext cx="365806"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a:solidFill>
                              <a:srgbClr val="0070C0"/>
                            </a:solidFill>
                            <a:latin typeface="Cambria Math"/>
                          </a:rPr>
                          <m:t>1</m:t>
                        </m:r>
                      </m:oMath>
                    </m:oMathPara>
                  </a14:m>
                  <a:endParaRPr lang="en-US" dirty="0">
                    <a:solidFill>
                      <a:srgbClr val="0070C0"/>
                    </a:solidFill>
                  </a:endParaRPr>
                </a:p>
              </p:txBody>
            </p:sp>
          </mc:Choice>
          <mc:Fallback xmlns="">
            <p:sp>
              <p:nvSpPr>
                <p:cNvPr id="77" name="TextBox 76"/>
                <p:cNvSpPr txBox="1">
                  <a:spLocks noRot="1" noChangeAspect="1" noMove="1" noResize="1" noEditPoints="1" noAdjustHandles="1" noChangeArrowheads="1" noChangeShapeType="1" noTextEdit="1"/>
                </p:cNvSpPr>
                <p:nvPr/>
              </p:nvSpPr>
              <p:spPr>
                <a:xfrm>
                  <a:off x="3821292" y="5105400"/>
                  <a:ext cx="365806" cy="369332"/>
                </a:xfrm>
                <a:prstGeom prst="rect">
                  <a:avLst/>
                </a:prstGeom>
                <a:blipFill>
                  <a:blip r:embed="rId2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8" name="TextBox 77"/>
                <p:cNvSpPr txBox="1"/>
                <p:nvPr/>
              </p:nvSpPr>
              <p:spPr>
                <a:xfrm>
                  <a:off x="5958794" y="5117390"/>
                  <a:ext cx="365806"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a:solidFill>
                              <a:srgbClr val="0070C0"/>
                            </a:solidFill>
                            <a:latin typeface="Cambria Math"/>
                          </a:rPr>
                          <m:t>1</m:t>
                        </m:r>
                      </m:oMath>
                    </m:oMathPara>
                  </a14:m>
                  <a:endParaRPr lang="en-US" dirty="0">
                    <a:solidFill>
                      <a:srgbClr val="0070C0"/>
                    </a:solidFill>
                  </a:endParaRPr>
                </a:p>
              </p:txBody>
            </p:sp>
          </mc:Choice>
          <mc:Fallback xmlns="">
            <p:sp>
              <p:nvSpPr>
                <p:cNvPr id="78" name="TextBox 77"/>
                <p:cNvSpPr txBox="1">
                  <a:spLocks noRot="1" noChangeAspect="1" noMove="1" noResize="1" noEditPoints="1" noAdjustHandles="1" noChangeArrowheads="1" noChangeShapeType="1" noTextEdit="1"/>
                </p:cNvSpPr>
                <p:nvPr/>
              </p:nvSpPr>
              <p:spPr>
                <a:xfrm>
                  <a:off x="5958794" y="5117390"/>
                  <a:ext cx="365806" cy="369332"/>
                </a:xfrm>
                <a:prstGeom prst="rect">
                  <a:avLst/>
                </a:prstGeom>
                <a:blipFill>
                  <a:blip r:embed="rId2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0" name="TextBox 79"/>
                <p:cNvSpPr txBox="1"/>
                <p:nvPr/>
              </p:nvSpPr>
              <p:spPr>
                <a:xfrm>
                  <a:off x="6949394" y="5117390"/>
                  <a:ext cx="365806"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a:solidFill>
                              <a:srgbClr val="0070C0"/>
                            </a:solidFill>
                            <a:latin typeface="Cambria Math"/>
                          </a:rPr>
                          <m:t>1</m:t>
                        </m:r>
                      </m:oMath>
                    </m:oMathPara>
                  </a14:m>
                  <a:endParaRPr lang="en-US" dirty="0">
                    <a:solidFill>
                      <a:srgbClr val="0070C0"/>
                    </a:solidFill>
                  </a:endParaRPr>
                </a:p>
              </p:txBody>
            </p:sp>
          </mc:Choice>
          <mc:Fallback xmlns="">
            <p:sp>
              <p:nvSpPr>
                <p:cNvPr id="80" name="TextBox 79"/>
                <p:cNvSpPr txBox="1">
                  <a:spLocks noRot="1" noChangeAspect="1" noMove="1" noResize="1" noEditPoints="1" noAdjustHandles="1" noChangeArrowheads="1" noChangeShapeType="1" noTextEdit="1"/>
                </p:cNvSpPr>
                <p:nvPr/>
              </p:nvSpPr>
              <p:spPr>
                <a:xfrm>
                  <a:off x="6949394" y="5117390"/>
                  <a:ext cx="365806" cy="369332"/>
                </a:xfrm>
                <a:prstGeom prst="rect">
                  <a:avLst/>
                </a:prstGeom>
                <a:blipFill>
                  <a:blip r:embed="rId2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1" name="TextBox 80"/>
                <p:cNvSpPr txBox="1"/>
                <p:nvPr/>
              </p:nvSpPr>
              <p:spPr>
                <a:xfrm>
                  <a:off x="7863794" y="5117390"/>
                  <a:ext cx="365806"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a:solidFill>
                              <a:srgbClr val="0070C0"/>
                            </a:solidFill>
                            <a:latin typeface="Cambria Math"/>
                          </a:rPr>
                          <m:t>1</m:t>
                        </m:r>
                      </m:oMath>
                    </m:oMathPara>
                  </a14:m>
                  <a:endParaRPr lang="en-US" dirty="0">
                    <a:solidFill>
                      <a:srgbClr val="0070C0"/>
                    </a:solidFill>
                  </a:endParaRPr>
                </a:p>
              </p:txBody>
            </p:sp>
          </mc:Choice>
          <mc:Fallback xmlns="">
            <p:sp>
              <p:nvSpPr>
                <p:cNvPr id="81" name="TextBox 80"/>
                <p:cNvSpPr txBox="1">
                  <a:spLocks noRot="1" noChangeAspect="1" noMove="1" noResize="1" noEditPoints="1" noAdjustHandles="1" noChangeArrowheads="1" noChangeShapeType="1" noTextEdit="1"/>
                </p:cNvSpPr>
                <p:nvPr/>
              </p:nvSpPr>
              <p:spPr>
                <a:xfrm>
                  <a:off x="7863794" y="5117390"/>
                  <a:ext cx="365806" cy="369332"/>
                </a:xfrm>
                <a:prstGeom prst="rect">
                  <a:avLst/>
                </a:prstGeom>
                <a:blipFill>
                  <a:blip r:embed="rId27"/>
                  <a:stretch>
                    <a:fillRect/>
                  </a:stretch>
                </a:blipFill>
              </p:spPr>
              <p:txBody>
                <a:bodyPr/>
                <a:lstStyle/>
                <a:p>
                  <a:r>
                    <a:rPr lang="en-US">
                      <a:noFill/>
                    </a:rPr>
                    <a:t> </a:t>
                  </a:r>
                </a:p>
              </p:txBody>
            </p:sp>
          </mc:Fallback>
        </mc:AlternateContent>
      </p:grpSp>
      <p:sp>
        <p:nvSpPr>
          <p:cNvPr id="42" name="Left Brace 41" descr="Because we need to make log_2(n) recursive calls before reaching a base case, the height of this chain of stackframes is log_2(n)."/>
          <p:cNvSpPr/>
          <p:nvPr/>
        </p:nvSpPr>
        <p:spPr>
          <a:xfrm flipH="1" flipV="1">
            <a:off x="8703289" y="2133600"/>
            <a:ext cx="250372" cy="3553177"/>
          </a:xfrm>
          <a:prstGeom prst="leftBrace">
            <a:avLst>
              <a:gd name="adj1" fmla="val 83199"/>
              <a:gd name="adj2" fmla="val 49631"/>
            </a:avLst>
          </a:prstGeom>
          <a:ln w="19050">
            <a:solidFill>
              <a:srgbClr val="FF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mc:AlternateContent xmlns:mc="http://schemas.openxmlformats.org/markup-compatibility/2006" xmlns:a14="http://schemas.microsoft.com/office/drawing/2010/main">
        <mc:Choice Requires="a14">
          <p:sp>
            <p:nvSpPr>
              <p:cNvPr id="41" name="Text Box 2"/>
              <p:cNvSpPr txBox="1">
                <a:spLocks noChangeArrowheads="1"/>
              </p:cNvSpPr>
              <p:nvPr/>
            </p:nvSpPr>
            <p:spPr bwMode="auto">
              <a:xfrm>
                <a:off x="8575924" y="2051914"/>
                <a:ext cx="3733827" cy="505395"/>
              </a:xfrm>
              <a:prstGeom prst="rect">
                <a:avLst/>
              </a:prstGeom>
              <a:noFill/>
              <a:ln w="9525">
                <a:noFill/>
                <a:miter lim="800000"/>
                <a:headEnd/>
                <a:tailEnd/>
              </a:ln>
            </p:spPr>
            <p:txBody>
              <a:bodyPr wrap="square">
                <a:spAutoFit/>
              </a:bodyPr>
              <a:lstStyle/>
              <a:p>
                <a:pPr algn="ctr"/>
                <a:r>
                  <a:rPr lang="en-US" sz="2600" dirty="0">
                    <a:latin typeface="Symbol" pitchFamily="18" charset="2"/>
                  </a:rPr>
                  <a:t>Þ </a:t>
                </a:r>
                <a14:m>
                  <m:oMath xmlns:m="http://schemas.openxmlformats.org/officeDocument/2006/math">
                    <m:r>
                      <a:rPr lang="en-US" sz="2600" b="0" i="1" smtClean="0">
                        <a:solidFill>
                          <a:srgbClr val="0070C0"/>
                        </a:solidFill>
                        <a:latin typeface="Cambria Math" panose="02040503050406030204" pitchFamily="18" charset="0"/>
                      </a:rPr>
                      <m:t>??</m:t>
                    </m:r>
                  </m:oMath>
                </a14:m>
                <a:r>
                  <a:rPr lang="en-US" sz="2600" dirty="0">
                    <a:solidFill>
                      <a:srgbClr val="FF0000"/>
                    </a:solidFill>
                  </a:rPr>
                  <a:t> </a:t>
                </a:r>
                <a:r>
                  <a:rPr lang="en-US" sz="2600" dirty="0"/>
                  <a:t>work per level</a:t>
                </a:r>
              </a:p>
            </p:txBody>
          </p:sp>
        </mc:Choice>
        <mc:Fallback xmlns="">
          <p:sp>
            <p:nvSpPr>
              <p:cNvPr id="41" name="Text Box 2"/>
              <p:cNvSpPr txBox="1">
                <a:spLocks noRot="1" noChangeAspect="1" noMove="1" noResize="1" noEditPoints="1" noAdjustHandles="1" noChangeArrowheads="1" noChangeShapeType="1" noTextEdit="1"/>
              </p:cNvSpPr>
              <p:nvPr/>
            </p:nvSpPr>
            <p:spPr bwMode="auto">
              <a:xfrm>
                <a:off x="8575924" y="2051914"/>
                <a:ext cx="3733827" cy="505395"/>
              </a:xfrm>
              <a:prstGeom prst="rect">
                <a:avLst/>
              </a:prstGeom>
              <a:blipFill>
                <a:blip r:embed="rId28"/>
                <a:stretch>
                  <a:fillRect t="-14458" b="-27711"/>
                </a:stretch>
              </a:blipFill>
              <a:ln w="9525">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3" name="Text Box 2"/>
              <p:cNvSpPr txBox="1">
                <a:spLocks noChangeArrowheads="1"/>
              </p:cNvSpPr>
              <p:nvPr/>
            </p:nvSpPr>
            <p:spPr bwMode="auto">
              <a:xfrm>
                <a:off x="8905773" y="3553400"/>
                <a:ext cx="2312388" cy="954107"/>
              </a:xfrm>
              <a:prstGeom prst="rect">
                <a:avLst/>
              </a:prstGeom>
              <a:noFill/>
              <a:ln w="9525">
                <a:noFill/>
                <a:miter lim="800000"/>
                <a:headEnd/>
                <a:tailEnd/>
              </a:ln>
            </p:spPr>
            <p:txBody>
              <a:bodyPr wrap="square">
                <a:spAutoFit/>
              </a:bodyPr>
              <a:lstStyle/>
              <a:p>
                <a:pPr algn="ctr"/>
                <a14:m>
                  <m:oMath xmlns:m="http://schemas.openxmlformats.org/officeDocument/2006/math">
                    <m:sSub>
                      <m:sSubPr>
                        <m:ctrlPr>
                          <a:rPr lang="en-US" sz="2800" i="1" dirty="0">
                            <a:solidFill>
                              <a:srgbClr val="FF00FF"/>
                            </a:solidFill>
                            <a:latin typeface="Cambria Math" panose="02040503050406030204" pitchFamily="18" charset="0"/>
                          </a:rPr>
                        </m:ctrlPr>
                      </m:sSubPr>
                      <m:e>
                        <m:r>
                          <m:rPr>
                            <m:sty m:val="p"/>
                          </m:rPr>
                          <a:rPr lang="en-US" sz="2800" dirty="0">
                            <a:solidFill>
                              <a:srgbClr val="FF00FF"/>
                            </a:solidFill>
                            <a:latin typeface="Cambria Math"/>
                          </a:rPr>
                          <m:t>log</m:t>
                        </m:r>
                      </m:e>
                      <m:sub>
                        <m:r>
                          <a:rPr lang="en-US" sz="2800" i="1" dirty="0">
                            <a:solidFill>
                              <a:srgbClr val="FF00FF"/>
                            </a:solidFill>
                            <a:latin typeface="Cambria Math"/>
                          </a:rPr>
                          <m:t>2</m:t>
                        </m:r>
                      </m:sub>
                    </m:sSub>
                    <m:r>
                      <a:rPr lang="en-US" sz="2800" i="1" dirty="0">
                        <a:solidFill>
                          <a:srgbClr val="FF00FF"/>
                        </a:solidFill>
                        <a:latin typeface="Cambria Math"/>
                      </a:rPr>
                      <m:t>⁡</m:t>
                    </m:r>
                    <m:r>
                      <a:rPr lang="en-US" sz="2800" i="1" dirty="0">
                        <a:solidFill>
                          <a:srgbClr val="FF00FF"/>
                        </a:solidFill>
                        <a:latin typeface="Cambria Math"/>
                      </a:rPr>
                      <m:t>𝑛</m:t>
                    </m:r>
                  </m:oMath>
                </a14:m>
                <a:r>
                  <a:rPr lang="en-US" sz="2800" dirty="0">
                    <a:solidFill>
                      <a:srgbClr val="FF00FF"/>
                    </a:solidFill>
                  </a:rPr>
                  <a:t> </a:t>
                </a:r>
                <a:r>
                  <a:rPr lang="en-US" sz="2800" dirty="0"/>
                  <a:t>levels</a:t>
                </a:r>
              </a:p>
              <a:p>
                <a:pPr algn="ctr"/>
                <a:r>
                  <a:rPr lang="en-US" sz="2800" dirty="0"/>
                  <a:t>of recursion</a:t>
                </a:r>
              </a:p>
            </p:txBody>
          </p:sp>
        </mc:Choice>
        <mc:Fallback xmlns="">
          <p:sp>
            <p:nvSpPr>
              <p:cNvPr id="43" name="Text Box 2"/>
              <p:cNvSpPr txBox="1">
                <a:spLocks noRot="1" noChangeAspect="1" noMove="1" noResize="1" noEditPoints="1" noAdjustHandles="1" noChangeArrowheads="1" noChangeShapeType="1" noTextEdit="1"/>
              </p:cNvSpPr>
              <p:nvPr/>
            </p:nvSpPr>
            <p:spPr bwMode="auto">
              <a:xfrm>
                <a:off x="8905773" y="3553400"/>
                <a:ext cx="2312388" cy="954107"/>
              </a:xfrm>
              <a:prstGeom prst="rect">
                <a:avLst/>
              </a:prstGeom>
              <a:blipFill>
                <a:blip r:embed="rId29"/>
                <a:stretch>
                  <a:fillRect t="-6410" b="-17949"/>
                </a:stretch>
              </a:blipFill>
              <a:ln w="9525">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6" name="Rectangle 45"/>
              <p:cNvSpPr/>
              <p:nvPr/>
            </p:nvSpPr>
            <p:spPr>
              <a:xfrm>
                <a:off x="8703289" y="4926987"/>
                <a:ext cx="3641760" cy="1324080"/>
              </a:xfrm>
              <a:prstGeom prst="rect">
                <a:avLst/>
              </a:prstGeom>
            </p:spPr>
            <p:txBody>
              <a:bodyPr wrap="square">
                <a:spAutoFit/>
              </a:bodyPr>
              <a:lstStyle/>
              <a:p>
                <a:pPr lvl="1"/>
                <a14:m>
                  <m:oMathPara xmlns:m="http://schemas.openxmlformats.org/officeDocument/2006/math">
                    <m:oMathParaPr>
                      <m:jc m:val="centerGroup"/>
                    </m:oMathParaPr>
                    <m:oMath xmlns:m="http://schemas.openxmlformats.org/officeDocument/2006/math">
                      <m:r>
                        <a:rPr lang="en-US" sz="2800" i="1" smtClean="0">
                          <a:latin typeface="Cambria Math"/>
                        </a:rPr>
                        <m:t>𝑇</m:t>
                      </m:r>
                      <m:d>
                        <m:dPr>
                          <m:ctrlPr>
                            <a:rPr lang="en-US" sz="2800" i="1">
                              <a:latin typeface="Cambria Math" panose="02040503050406030204" pitchFamily="18" charset="0"/>
                            </a:rPr>
                          </m:ctrlPr>
                        </m:dPr>
                        <m:e>
                          <m:r>
                            <a:rPr lang="en-US" sz="2800" i="1">
                              <a:latin typeface="Cambria Math"/>
                            </a:rPr>
                            <m:t>𝑛</m:t>
                          </m:r>
                        </m:e>
                      </m:d>
                      <m:r>
                        <a:rPr lang="en-US" sz="2800" i="1">
                          <a:latin typeface="Cambria Math"/>
                        </a:rPr>
                        <m:t>=</m:t>
                      </m:r>
                      <m:nary>
                        <m:naryPr>
                          <m:chr m:val="∑"/>
                          <m:ctrlPr>
                            <a:rPr lang="en-US" sz="2800" i="1">
                              <a:latin typeface="Cambria Math" panose="02040503050406030204" pitchFamily="18" charset="0"/>
                            </a:rPr>
                          </m:ctrlPr>
                        </m:naryPr>
                        <m:sub>
                          <m:r>
                            <m:rPr>
                              <m:brk m:alnAt="23"/>
                            </m:rPr>
                            <a:rPr lang="en-US" sz="2800" i="1">
                              <a:latin typeface="Cambria Math"/>
                            </a:rPr>
                            <m:t>𝑖</m:t>
                          </m:r>
                          <m:r>
                            <a:rPr lang="en-US" sz="2800" i="1">
                              <a:latin typeface="Cambria Math"/>
                            </a:rPr>
                            <m:t>=</m:t>
                          </m:r>
                          <m:r>
                            <a:rPr lang="en-US" sz="2800" b="0" i="1" smtClean="0">
                              <a:latin typeface="Cambria Math" panose="02040503050406030204" pitchFamily="18" charset="0"/>
                            </a:rPr>
                            <m:t>0</m:t>
                          </m:r>
                        </m:sub>
                        <m:sup>
                          <m:func>
                            <m:funcPr>
                              <m:ctrlPr>
                                <a:rPr lang="en-US" sz="2800" i="1">
                                  <a:latin typeface="Cambria Math" panose="02040503050406030204" pitchFamily="18" charset="0"/>
                                </a:rPr>
                              </m:ctrlPr>
                            </m:funcPr>
                            <m:fName>
                              <m:sSub>
                                <m:sSubPr>
                                  <m:ctrlPr>
                                    <a:rPr lang="en-US" sz="2800" i="1">
                                      <a:latin typeface="Cambria Math" panose="02040503050406030204" pitchFamily="18" charset="0"/>
                                    </a:rPr>
                                  </m:ctrlPr>
                                </m:sSubPr>
                                <m:e>
                                  <m:r>
                                    <m:rPr>
                                      <m:sty m:val="p"/>
                                    </m:rPr>
                                    <a:rPr lang="en-US" sz="2800">
                                      <a:latin typeface="Cambria Math"/>
                                    </a:rPr>
                                    <m:t>log</m:t>
                                  </m:r>
                                </m:e>
                                <m:sub>
                                  <m:r>
                                    <a:rPr lang="en-US" sz="2800">
                                      <a:latin typeface="Cambria Math"/>
                                    </a:rPr>
                                    <m:t>2</m:t>
                                  </m:r>
                                </m:sub>
                              </m:sSub>
                            </m:fName>
                            <m:e>
                              <m:r>
                                <a:rPr lang="en-US" sz="2800" i="1">
                                  <a:latin typeface="Cambria Math"/>
                                </a:rPr>
                                <m:t>𝑛</m:t>
                              </m:r>
                            </m:e>
                          </m:func>
                        </m:sup>
                        <m:e>
                          <m:r>
                            <a:rPr lang="en-US" sz="2800" b="0" i="1" smtClean="0">
                              <a:latin typeface="Cambria Math" panose="02040503050406030204" pitchFamily="18" charset="0"/>
                            </a:rPr>
                            <m:t>??</m:t>
                          </m:r>
                        </m:e>
                      </m:nary>
                    </m:oMath>
                  </m:oMathPara>
                </a14:m>
                <a:endParaRPr lang="en-US" sz="2800" dirty="0"/>
              </a:p>
            </p:txBody>
          </p:sp>
        </mc:Choice>
        <mc:Fallback xmlns="">
          <p:sp>
            <p:nvSpPr>
              <p:cNvPr id="46" name="Rectangle 45"/>
              <p:cNvSpPr>
                <a:spLocks noRot="1" noChangeAspect="1" noMove="1" noResize="1" noEditPoints="1" noAdjustHandles="1" noChangeArrowheads="1" noChangeShapeType="1" noTextEdit="1"/>
              </p:cNvSpPr>
              <p:nvPr/>
            </p:nvSpPr>
            <p:spPr>
              <a:xfrm>
                <a:off x="8703289" y="4926987"/>
                <a:ext cx="3641760" cy="1324080"/>
              </a:xfrm>
              <a:prstGeom prst="rect">
                <a:avLst/>
              </a:prstGeom>
              <a:blipFill>
                <a:blip r:embed="rId30"/>
                <a:stretch>
                  <a:fillRect/>
                </a:stretch>
              </a:blipFill>
            </p:spPr>
            <p:txBody>
              <a:bodyPr/>
              <a:lstStyle/>
              <a:p>
                <a:r>
                  <a:rPr lang="en-US">
                    <a:noFill/>
                  </a:rPr>
                  <a:t> </a:t>
                </a:r>
              </a:p>
            </p:txBody>
          </p:sp>
        </mc:Fallback>
      </mc:AlternateContent>
      <p:sp>
        <p:nvSpPr>
          <p:cNvPr id="6" name="Slide Number Placeholder 5">
            <a:extLst>
              <a:ext uri="{FF2B5EF4-FFF2-40B4-BE49-F238E27FC236}">
                <a16:creationId xmlns:a16="http://schemas.microsoft.com/office/drawing/2014/main" id="{DD6E4304-0D11-4319-C327-CD8FCE8D7688}"/>
              </a:ext>
            </a:extLst>
          </p:cNvPr>
          <p:cNvSpPr>
            <a:spLocks noGrp="1"/>
          </p:cNvSpPr>
          <p:nvPr>
            <p:ph type="sldNum" sz="quarter" idx="12"/>
          </p:nvPr>
        </p:nvSpPr>
        <p:spPr/>
        <p:txBody>
          <a:bodyPr/>
          <a:lstStyle/>
          <a:p>
            <a:fld id="{A94D5A7D-FFFE-410B-BEE5-702232F4B148}" type="slidenum">
              <a:rPr lang="en-US" smtClean="0"/>
              <a:t>18</a:t>
            </a:fld>
            <a:endParaRPr lang="en-US"/>
          </a:p>
        </p:txBody>
      </p:sp>
    </p:spTree>
    <p:extLst>
      <p:ext uri="{BB962C8B-B14F-4D97-AF65-F5344CB8AC3E}">
        <p14:creationId xmlns:p14="http://schemas.microsoft.com/office/powerpoint/2010/main" val="7224899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39BAE782-C07E-8C9D-F03B-E1555654D0F6}"/>
                  </a:ext>
                </a:extLst>
              </p:cNvPr>
              <p:cNvSpPr>
                <a:spLocks noGrp="1"/>
              </p:cNvSpPr>
              <p:nvPr>
                <p:ph type="title"/>
              </p:nvPr>
            </p:nvSpPr>
            <p:spPr/>
            <p:txBody>
              <a:bodyPr/>
              <a:lstStyle/>
              <a:p>
                <a:r>
                  <a:rPr lang="en-US" dirty="0"/>
                  <a:t>Solving </a:t>
                </a:r>
                <a14:m>
                  <m:oMath xmlns:m="http://schemas.openxmlformats.org/officeDocument/2006/math">
                    <m:r>
                      <a:rPr lang="en-US" b="0" i="1" smtClean="0">
                        <a:latin typeface="Cambria Math" panose="02040503050406030204" pitchFamily="18" charset="0"/>
                      </a:rPr>
                      <m:t>𝑇</m:t>
                    </m:r>
                    <m:d>
                      <m:dPr>
                        <m:ctrlPr>
                          <a:rPr lang="en-US" i="1" smtClean="0">
                            <a:latin typeface="Cambria Math" panose="02040503050406030204" pitchFamily="18" charset="0"/>
                          </a:rPr>
                        </m:ctrlPr>
                      </m:dPr>
                      <m:e>
                        <m:r>
                          <a:rPr lang="en-US" b="0" i="1" smtClean="0">
                            <a:latin typeface="Cambria Math" panose="02040503050406030204" pitchFamily="18" charset="0"/>
                          </a:rPr>
                          <m:t>𝑛</m:t>
                        </m:r>
                      </m:e>
                    </m:d>
                    <m:r>
                      <a:rPr lang="en-US" b="0" i="1" smtClean="0">
                        <a:latin typeface="Cambria Math" panose="02040503050406030204" pitchFamily="18" charset="0"/>
                      </a:rPr>
                      <m:t>=</m:t>
                    </m:r>
                    <m:r>
                      <a:rPr lang="en-US" b="0" i="1" smtClean="0">
                        <a:solidFill>
                          <a:srgbClr val="FF0000"/>
                        </a:solidFill>
                        <a:latin typeface="Cambria Math" panose="02040503050406030204" pitchFamily="18" charset="0"/>
                      </a:rPr>
                      <m:t>2</m:t>
                    </m:r>
                    <m:r>
                      <a:rPr lang="en-US" b="0" i="1" smtClean="0">
                        <a:solidFill>
                          <a:srgbClr val="FF0000"/>
                        </a:solidFill>
                        <a:latin typeface="Cambria Math" panose="02040503050406030204" pitchFamily="18" charset="0"/>
                      </a:rPr>
                      <m:t>𝑇</m:t>
                    </m:r>
                    <m:d>
                      <m:dPr>
                        <m:ctrlPr>
                          <a:rPr lang="en-US" i="1" smtClean="0">
                            <a:solidFill>
                              <a:srgbClr val="FF0000"/>
                            </a:solidFill>
                            <a:latin typeface="Cambria Math" panose="02040503050406030204" pitchFamily="18" charset="0"/>
                          </a:rPr>
                        </m:ctrlPr>
                      </m:dPr>
                      <m:e>
                        <m:f>
                          <m:fPr>
                            <m:ctrlPr>
                              <a:rPr lang="en-US" i="1" smtClean="0">
                                <a:solidFill>
                                  <a:srgbClr val="FF0000"/>
                                </a:solidFill>
                                <a:latin typeface="Cambria Math" panose="02040503050406030204" pitchFamily="18" charset="0"/>
                              </a:rPr>
                            </m:ctrlPr>
                          </m:fPr>
                          <m:num>
                            <m:r>
                              <a:rPr lang="en-US" b="0" i="1" smtClean="0">
                                <a:solidFill>
                                  <a:srgbClr val="FF0000"/>
                                </a:solidFill>
                                <a:latin typeface="Cambria Math" panose="02040503050406030204" pitchFamily="18" charset="0"/>
                              </a:rPr>
                              <m:t>𝑛</m:t>
                            </m:r>
                          </m:num>
                          <m:den>
                            <m:r>
                              <a:rPr lang="en-US" b="0" i="1" smtClean="0">
                                <a:solidFill>
                                  <a:srgbClr val="FF0000"/>
                                </a:solidFill>
                                <a:latin typeface="Cambria Math" panose="02040503050406030204" pitchFamily="18" charset="0"/>
                              </a:rPr>
                              <m:t>2</m:t>
                            </m:r>
                          </m:den>
                        </m:f>
                      </m:e>
                    </m:d>
                    <m:r>
                      <a:rPr lang="en-US" b="0" i="1" smtClean="0">
                        <a:latin typeface="Cambria Math" panose="02040503050406030204" pitchFamily="18" charset="0"/>
                      </a:rPr>
                      <m:t>+</m:t>
                    </m:r>
                    <m:sSup>
                      <m:sSupPr>
                        <m:ctrlPr>
                          <a:rPr lang="en-US" i="1" smtClean="0">
                            <a:solidFill>
                              <a:schemeClr val="accent1"/>
                            </a:solidFill>
                            <a:latin typeface="Cambria Math" panose="02040503050406030204" pitchFamily="18" charset="0"/>
                          </a:rPr>
                        </m:ctrlPr>
                      </m:sSupPr>
                      <m:e>
                        <m:r>
                          <a:rPr lang="en-US" b="0" i="1" smtClean="0">
                            <a:solidFill>
                              <a:schemeClr val="accent1"/>
                            </a:solidFill>
                            <a:latin typeface="Cambria Math" panose="02040503050406030204" pitchFamily="18" charset="0"/>
                          </a:rPr>
                          <m:t>𝑛</m:t>
                        </m:r>
                      </m:e>
                      <m:sup>
                        <m:r>
                          <a:rPr lang="en-US" b="0" i="1" smtClean="0">
                            <a:solidFill>
                              <a:schemeClr val="accent1"/>
                            </a:solidFill>
                            <a:latin typeface="Cambria Math" panose="02040503050406030204" pitchFamily="18" charset="0"/>
                          </a:rPr>
                          <m:t>2</m:t>
                        </m:r>
                      </m:sup>
                    </m:sSup>
                  </m:oMath>
                </a14:m>
                <a:endParaRPr lang="en-US" dirty="0"/>
              </a:p>
            </p:txBody>
          </p:sp>
        </mc:Choice>
        <mc:Fallback xmlns="">
          <p:sp>
            <p:nvSpPr>
              <p:cNvPr id="2" name="Title 1">
                <a:extLst>
                  <a:ext uri="{FF2B5EF4-FFF2-40B4-BE49-F238E27FC236}">
                    <a16:creationId xmlns:a16="http://schemas.microsoft.com/office/drawing/2014/main" id="{39BAE782-C07E-8C9D-F03B-E1555654D0F6}"/>
                  </a:ext>
                </a:extLst>
              </p:cNvPr>
              <p:cNvSpPr>
                <a:spLocks noGrp="1" noRot="1" noChangeAspect="1" noMove="1" noResize="1" noEditPoints="1" noAdjustHandles="1" noChangeArrowheads="1" noChangeShapeType="1" noTextEdit="1"/>
              </p:cNvSpPr>
              <p:nvPr>
                <p:ph type="title"/>
              </p:nvPr>
            </p:nvSpPr>
            <p:spPr>
              <a:blipFill>
                <a:blip r:embed="rId2"/>
                <a:stretch>
                  <a:fillRect l="-2377"/>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324CB12C-1484-4384-0A8A-F40C8F089090}"/>
                  </a:ext>
                </a:extLst>
              </p:cNvPr>
              <p:cNvSpPr>
                <a:spLocks noGrp="1"/>
              </p:cNvSpPr>
              <p:nvPr>
                <p:ph idx="1"/>
              </p:nvPr>
            </p:nvSpPr>
            <p:spPr/>
            <p:txBody>
              <a:bodyPr>
                <a:normAutofit/>
              </a:bodyPr>
              <a:lstStyle/>
              <a:p>
                <a:pPr marL="457200" lvl="1" indent="0">
                  <a:buNone/>
                </a:pPr>
                <a14:m>
                  <m:oMathPara xmlns:m="http://schemas.openxmlformats.org/officeDocument/2006/math">
                    <m:oMathParaPr>
                      <m:jc m:val="centerGroup"/>
                    </m:oMathParaPr>
                    <m:oMath xmlns:m="http://schemas.openxmlformats.org/officeDocument/2006/math">
                      <m:r>
                        <a:rPr lang="en-US" sz="2800" i="1" smtClean="0">
                          <a:latin typeface="Cambria Math"/>
                        </a:rPr>
                        <m:t>𝑇</m:t>
                      </m:r>
                      <m:d>
                        <m:dPr>
                          <m:ctrlPr>
                            <a:rPr lang="en-US" sz="2800" i="1">
                              <a:latin typeface="Cambria Math" panose="02040503050406030204" pitchFamily="18" charset="0"/>
                            </a:rPr>
                          </m:ctrlPr>
                        </m:dPr>
                        <m:e>
                          <m:r>
                            <a:rPr lang="en-US" sz="2800" i="1">
                              <a:latin typeface="Cambria Math"/>
                            </a:rPr>
                            <m:t>𝑛</m:t>
                          </m:r>
                        </m:e>
                      </m:d>
                      <m:r>
                        <a:rPr lang="en-US" sz="2800" i="1">
                          <a:latin typeface="Cambria Math"/>
                        </a:rPr>
                        <m:t>=</m:t>
                      </m:r>
                      <m:nary>
                        <m:naryPr>
                          <m:chr m:val="∑"/>
                          <m:ctrlPr>
                            <a:rPr lang="en-US" sz="2800" i="1">
                              <a:latin typeface="Cambria Math" panose="02040503050406030204" pitchFamily="18" charset="0"/>
                            </a:rPr>
                          </m:ctrlPr>
                        </m:naryPr>
                        <m:sub>
                          <m:r>
                            <m:rPr>
                              <m:brk m:alnAt="23"/>
                            </m:rPr>
                            <a:rPr lang="en-US" sz="2800" i="1">
                              <a:latin typeface="Cambria Math"/>
                            </a:rPr>
                            <m:t>𝑖</m:t>
                          </m:r>
                          <m:r>
                            <a:rPr lang="en-US" sz="2800" i="1">
                              <a:latin typeface="Cambria Math"/>
                            </a:rPr>
                            <m:t>=</m:t>
                          </m:r>
                          <m:r>
                            <a:rPr lang="en-US" sz="2800" b="0" i="1" smtClean="0">
                              <a:latin typeface="Cambria Math" panose="02040503050406030204" pitchFamily="18" charset="0"/>
                            </a:rPr>
                            <m:t>0</m:t>
                          </m:r>
                        </m:sub>
                        <m:sup>
                          <m:func>
                            <m:funcPr>
                              <m:ctrlPr>
                                <a:rPr lang="en-US" sz="2800" i="1">
                                  <a:latin typeface="Cambria Math" panose="02040503050406030204" pitchFamily="18" charset="0"/>
                                </a:rPr>
                              </m:ctrlPr>
                            </m:funcPr>
                            <m:fName>
                              <m:sSub>
                                <m:sSubPr>
                                  <m:ctrlPr>
                                    <a:rPr lang="en-US" sz="2800" i="1">
                                      <a:latin typeface="Cambria Math" panose="02040503050406030204" pitchFamily="18" charset="0"/>
                                    </a:rPr>
                                  </m:ctrlPr>
                                </m:sSubPr>
                                <m:e>
                                  <m:r>
                                    <m:rPr>
                                      <m:sty m:val="p"/>
                                    </m:rPr>
                                    <a:rPr lang="en-US" sz="2800">
                                      <a:latin typeface="Cambria Math"/>
                                    </a:rPr>
                                    <m:t>log</m:t>
                                  </m:r>
                                </m:e>
                                <m:sub>
                                  <m:r>
                                    <a:rPr lang="en-US" sz="2800">
                                      <a:latin typeface="Cambria Math"/>
                                    </a:rPr>
                                    <m:t>2</m:t>
                                  </m:r>
                                </m:sub>
                              </m:sSub>
                            </m:fName>
                            <m:e>
                              <m:r>
                                <a:rPr lang="en-US" sz="2800" i="1">
                                  <a:latin typeface="Cambria Math"/>
                                </a:rPr>
                                <m:t>𝑛</m:t>
                              </m:r>
                            </m:e>
                          </m:func>
                        </m:sup>
                        <m:e>
                          <m:f>
                            <m:fPr>
                              <m:ctrlPr>
                                <a:rPr lang="en-US" sz="2800" b="0" i="1" smtClean="0">
                                  <a:latin typeface="Cambria Math" panose="02040503050406030204" pitchFamily="18" charset="0"/>
                                </a:rPr>
                              </m:ctrlPr>
                            </m:fPr>
                            <m:num>
                              <m:sSup>
                                <m:sSupPr>
                                  <m:ctrlPr>
                                    <a:rPr lang="en-US" sz="2800" b="0" i="1" smtClean="0">
                                      <a:latin typeface="Cambria Math" panose="02040503050406030204" pitchFamily="18" charset="0"/>
                                    </a:rPr>
                                  </m:ctrlPr>
                                </m:sSupPr>
                                <m:e>
                                  <m:r>
                                    <a:rPr lang="en-US" sz="2800" b="0" i="1" smtClean="0">
                                      <a:latin typeface="Cambria Math" panose="02040503050406030204" pitchFamily="18" charset="0"/>
                                    </a:rPr>
                                    <m:t>𝑛</m:t>
                                  </m:r>
                                </m:e>
                                <m:sup>
                                  <m:r>
                                    <a:rPr lang="en-US" sz="2800" b="0" i="1" smtClean="0">
                                      <a:latin typeface="Cambria Math" panose="02040503050406030204" pitchFamily="18" charset="0"/>
                                    </a:rPr>
                                    <m:t>2</m:t>
                                  </m:r>
                                </m:sup>
                              </m:sSup>
                            </m:num>
                            <m:den>
                              <m:sSup>
                                <m:sSupPr>
                                  <m:ctrlPr>
                                    <a:rPr lang="en-US" sz="2800" b="0" i="1" smtClean="0">
                                      <a:latin typeface="Cambria Math" panose="02040503050406030204" pitchFamily="18" charset="0"/>
                                    </a:rPr>
                                  </m:ctrlPr>
                                </m:sSupPr>
                                <m:e>
                                  <m:r>
                                    <a:rPr lang="en-US" sz="2800" b="0" i="1" smtClean="0">
                                      <a:latin typeface="Cambria Math" panose="02040503050406030204" pitchFamily="18" charset="0"/>
                                    </a:rPr>
                                    <m:t>2</m:t>
                                  </m:r>
                                </m:e>
                                <m:sup>
                                  <m:r>
                                    <a:rPr lang="en-US" sz="2800" b="0" i="1" smtClean="0">
                                      <a:latin typeface="Cambria Math" panose="02040503050406030204" pitchFamily="18" charset="0"/>
                                    </a:rPr>
                                    <m:t>𝑖</m:t>
                                  </m:r>
                                </m:sup>
                              </m:sSup>
                            </m:den>
                          </m:f>
                        </m:e>
                      </m:nary>
                    </m:oMath>
                  </m:oMathPara>
                </a14:m>
                <a:endParaRPr lang="en-US" sz="2800" b="0" dirty="0"/>
              </a:p>
              <a:p>
                <a:pPr marL="457200" lvl="1" indent="0">
                  <a:buNone/>
                </a:pPr>
                <a:endParaRPr lang="en-US" sz="2800" dirty="0"/>
              </a:p>
              <a:p>
                <a:pPr marL="457200" lvl="1" indent="0">
                  <a:buNone/>
                </a:pPr>
                <a14:m>
                  <m:oMathPara xmlns:m="http://schemas.openxmlformats.org/officeDocument/2006/math">
                    <m:oMathParaPr>
                      <m:jc m:val="centerGroup"/>
                    </m:oMathParaPr>
                    <m:oMath xmlns:m="http://schemas.openxmlformats.org/officeDocument/2006/math">
                      <m:r>
                        <a:rPr lang="en-US" sz="2800" i="1" smtClean="0">
                          <a:latin typeface="Cambria Math"/>
                        </a:rPr>
                        <m:t>=</m:t>
                      </m:r>
                      <m:sSup>
                        <m:sSupPr>
                          <m:ctrlPr>
                            <a:rPr lang="en-US" sz="2800" b="0" i="1" smtClean="0">
                              <a:latin typeface="Cambria Math" panose="02040503050406030204" pitchFamily="18" charset="0"/>
                            </a:rPr>
                          </m:ctrlPr>
                        </m:sSupPr>
                        <m:e>
                          <m:r>
                            <a:rPr lang="en-US" sz="2800" b="0" i="1" smtClean="0">
                              <a:latin typeface="Cambria Math" panose="02040503050406030204" pitchFamily="18" charset="0"/>
                            </a:rPr>
                            <m:t>𝑛</m:t>
                          </m:r>
                        </m:e>
                        <m:sup>
                          <m:r>
                            <a:rPr lang="en-US" sz="2800" b="0" i="1" smtClean="0">
                              <a:latin typeface="Cambria Math" panose="02040503050406030204" pitchFamily="18" charset="0"/>
                            </a:rPr>
                            <m:t>2</m:t>
                          </m:r>
                        </m:sup>
                      </m:sSup>
                      <m:r>
                        <a:rPr lang="en-US" sz="2800" b="0" i="1" smtClean="0">
                          <a:latin typeface="Cambria Math" panose="02040503050406030204" pitchFamily="18" charset="0"/>
                        </a:rPr>
                        <m:t>⋅</m:t>
                      </m:r>
                      <m:nary>
                        <m:naryPr>
                          <m:chr m:val="∑"/>
                          <m:ctrlPr>
                            <a:rPr lang="en-US" sz="2800" i="1">
                              <a:latin typeface="Cambria Math" panose="02040503050406030204" pitchFamily="18" charset="0"/>
                            </a:rPr>
                          </m:ctrlPr>
                        </m:naryPr>
                        <m:sub>
                          <m:r>
                            <m:rPr>
                              <m:brk m:alnAt="23"/>
                            </m:rPr>
                            <a:rPr lang="en-US" sz="2800" i="1">
                              <a:latin typeface="Cambria Math"/>
                            </a:rPr>
                            <m:t>𝑖</m:t>
                          </m:r>
                          <m:r>
                            <a:rPr lang="en-US" sz="2800" i="1">
                              <a:latin typeface="Cambria Math"/>
                            </a:rPr>
                            <m:t>=</m:t>
                          </m:r>
                          <m:r>
                            <a:rPr lang="en-US" sz="2800" b="0" i="1" smtClean="0">
                              <a:latin typeface="Cambria Math" panose="02040503050406030204" pitchFamily="18" charset="0"/>
                            </a:rPr>
                            <m:t>0</m:t>
                          </m:r>
                        </m:sub>
                        <m:sup>
                          <m:func>
                            <m:funcPr>
                              <m:ctrlPr>
                                <a:rPr lang="en-US" sz="2800" i="1">
                                  <a:latin typeface="Cambria Math" panose="02040503050406030204" pitchFamily="18" charset="0"/>
                                </a:rPr>
                              </m:ctrlPr>
                            </m:funcPr>
                            <m:fName>
                              <m:sSub>
                                <m:sSubPr>
                                  <m:ctrlPr>
                                    <a:rPr lang="en-US" sz="2800" i="1">
                                      <a:latin typeface="Cambria Math" panose="02040503050406030204" pitchFamily="18" charset="0"/>
                                    </a:rPr>
                                  </m:ctrlPr>
                                </m:sSubPr>
                                <m:e>
                                  <m:r>
                                    <m:rPr>
                                      <m:sty m:val="p"/>
                                    </m:rPr>
                                    <a:rPr lang="en-US" sz="2800">
                                      <a:latin typeface="Cambria Math"/>
                                    </a:rPr>
                                    <m:t>log</m:t>
                                  </m:r>
                                </m:e>
                                <m:sub>
                                  <m:r>
                                    <a:rPr lang="en-US" sz="2800">
                                      <a:latin typeface="Cambria Math"/>
                                    </a:rPr>
                                    <m:t>2</m:t>
                                  </m:r>
                                </m:sub>
                              </m:sSub>
                            </m:fName>
                            <m:e>
                              <m:r>
                                <a:rPr lang="en-US" sz="2800" i="1">
                                  <a:latin typeface="Cambria Math"/>
                                </a:rPr>
                                <m:t>𝑛</m:t>
                              </m:r>
                            </m:e>
                          </m:func>
                        </m:sup>
                        <m:e>
                          <m:sSup>
                            <m:sSupPr>
                              <m:ctrlPr>
                                <a:rPr lang="en-US" sz="2800" b="0" i="1" smtClean="0">
                                  <a:latin typeface="Cambria Math" panose="02040503050406030204" pitchFamily="18" charset="0"/>
                                </a:rPr>
                              </m:ctrlPr>
                            </m:sSupPr>
                            <m:e>
                              <m:d>
                                <m:dPr>
                                  <m:ctrlPr>
                                    <a:rPr lang="en-US" sz="2800" b="0" i="1" smtClean="0">
                                      <a:latin typeface="Cambria Math" panose="02040503050406030204" pitchFamily="18" charset="0"/>
                                    </a:rPr>
                                  </m:ctrlPr>
                                </m:dPr>
                                <m:e>
                                  <m:f>
                                    <m:fPr>
                                      <m:ctrlPr>
                                        <a:rPr lang="en-US" sz="2800" b="0" i="1" smtClean="0">
                                          <a:latin typeface="Cambria Math" panose="02040503050406030204" pitchFamily="18" charset="0"/>
                                        </a:rPr>
                                      </m:ctrlPr>
                                    </m:fPr>
                                    <m:num>
                                      <m:r>
                                        <a:rPr lang="en-US" sz="2800" b="0" i="1" smtClean="0">
                                          <a:latin typeface="Cambria Math" panose="02040503050406030204" pitchFamily="18" charset="0"/>
                                        </a:rPr>
                                        <m:t>1</m:t>
                                      </m:r>
                                    </m:num>
                                    <m:den>
                                      <m:r>
                                        <a:rPr lang="en-US" sz="2800" b="0" i="1" smtClean="0">
                                          <a:latin typeface="Cambria Math" panose="02040503050406030204" pitchFamily="18" charset="0"/>
                                        </a:rPr>
                                        <m:t>2</m:t>
                                      </m:r>
                                    </m:den>
                                  </m:f>
                                </m:e>
                              </m:d>
                            </m:e>
                            <m:sup>
                              <m:r>
                                <a:rPr lang="en-US" sz="2800" b="0" i="1" smtClean="0">
                                  <a:latin typeface="Cambria Math" panose="02040503050406030204" pitchFamily="18" charset="0"/>
                                </a:rPr>
                                <m:t>𝑖</m:t>
                              </m:r>
                            </m:sup>
                          </m:sSup>
                        </m:e>
                      </m:nary>
                    </m:oMath>
                  </m:oMathPara>
                </a14:m>
                <a:endParaRPr lang="en-US" sz="2800" b="0" dirty="0"/>
              </a:p>
              <a:p>
                <a:pPr marL="457200" lvl="1" indent="0">
                  <a:buNone/>
                </a:pPr>
                <a:endParaRPr lang="en-US" sz="2800" dirty="0"/>
              </a:p>
              <a:p>
                <a:pPr marL="457200" lvl="1" indent="0">
                  <a:buNone/>
                </a:pPr>
                <a14:m>
                  <m:oMathPara xmlns:m="http://schemas.openxmlformats.org/officeDocument/2006/math">
                    <m:oMathParaPr>
                      <m:jc m:val="centerGroup"/>
                    </m:oMathParaPr>
                    <m:oMath xmlns:m="http://schemas.openxmlformats.org/officeDocument/2006/math">
                      <m:r>
                        <a:rPr lang="en-US" sz="2800" b="0" i="1" smtClean="0">
                          <a:latin typeface="Cambria Math" panose="02040503050406030204" pitchFamily="18" charset="0"/>
                        </a:rPr>
                        <m:t>≤</m:t>
                      </m:r>
                      <m:sSup>
                        <m:sSupPr>
                          <m:ctrlPr>
                            <a:rPr lang="en-US" sz="2800" b="0" i="1" smtClean="0">
                              <a:latin typeface="Cambria Math" panose="02040503050406030204" pitchFamily="18" charset="0"/>
                            </a:rPr>
                          </m:ctrlPr>
                        </m:sSupPr>
                        <m:e>
                          <m:r>
                            <a:rPr lang="en-US" sz="2800" b="0" i="1" smtClean="0">
                              <a:latin typeface="Cambria Math" panose="02040503050406030204" pitchFamily="18" charset="0"/>
                            </a:rPr>
                            <m:t>𝑛</m:t>
                          </m:r>
                        </m:e>
                        <m:sup>
                          <m:r>
                            <a:rPr lang="en-US" sz="2800" b="0" i="1" smtClean="0">
                              <a:latin typeface="Cambria Math" panose="02040503050406030204" pitchFamily="18" charset="0"/>
                            </a:rPr>
                            <m:t>2</m:t>
                          </m:r>
                        </m:sup>
                      </m:sSup>
                      <m:r>
                        <a:rPr lang="en-US" sz="2800" b="0" i="1" smtClean="0">
                          <a:latin typeface="Cambria Math" panose="02040503050406030204" pitchFamily="18" charset="0"/>
                        </a:rPr>
                        <m:t>∗2</m:t>
                      </m:r>
                      <m:r>
                        <a:rPr lang="en-US" sz="2800" b="0" i="1" smtClean="0">
                          <a:latin typeface="Cambria Math" panose="02040503050406030204" pitchFamily="18" charset="0"/>
                        </a:rPr>
                        <m:t>=</m:t>
                      </m:r>
                      <m:r>
                        <m:rPr>
                          <m:sty m:val="p"/>
                        </m:rPr>
                        <a:rPr lang="en-US" sz="2800" b="0" i="0" smtClean="0">
                          <a:latin typeface="Cambria Math" panose="02040503050406030204" pitchFamily="18" charset="0"/>
                        </a:rPr>
                        <m:t>Θ</m:t>
                      </m:r>
                      <m:d>
                        <m:dPr>
                          <m:ctrlPr>
                            <a:rPr lang="en-US" sz="2800" b="0" i="1" smtClean="0">
                              <a:latin typeface="Cambria Math" panose="02040503050406030204" pitchFamily="18" charset="0"/>
                            </a:rPr>
                          </m:ctrlPr>
                        </m:dPr>
                        <m:e>
                          <m:sSup>
                            <m:sSupPr>
                              <m:ctrlPr>
                                <a:rPr lang="en-US" sz="2800" b="0" i="1" smtClean="0">
                                  <a:latin typeface="Cambria Math" panose="02040503050406030204" pitchFamily="18" charset="0"/>
                                </a:rPr>
                              </m:ctrlPr>
                            </m:sSupPr>
                            <m:e>
                              <m:r>
                                <a:rPr lang="en-US" sz="2800" b="0" i="1" smtClean="0">
                                  <a:latin typeface="Cambria Math" panose="02040503050406030204" pitchFamily="18" charset="0"/>
                                </a:rPr>
                                <m:t>𝑛</m:t>
                              </m:r>
                            </m:e>
                            <m:sup>
                              <m:r>
                                <a:rPr lang="en-US" sz="2800" b="0" i="1" smtClean="0">
                                  <a:latin typeface="Cambria Math" panose="02040503050406030204" pitchFamily="18" charset="0"/>
                                </a:rPr>
                                <m:t>2</m:t>
                              </m:r>
                            </m:sup>
                          </m:sSup>
                        </m:e>
                      </m:d>
                    </m:oMath>
                  </m:oMathPara>
                </a14:m>
                <a:endParaRPr lang="en-US" sz="2800" dirty="0"/>
              </a:p>
              <a:p>
                <a:pPr marL="457200" lvl="1" indent="0">
                  <a:buNone/>
                </a:pPr>
                <a:endParaRPr lang="en-US" sz="2800" dirty="0"/>
              </a:p>
              <a:p>
                <a:pPr marL="457200" lvl="1" indent="0">
                  <a:buNone/>
                </a:pPr>
                <a:endParaRPr lang="en-US" sz="2800" dirty="0"/>
              </a:p>
            </p:txBody>
          </p:sp>
        </mc:Choice>
        <mc:Fallback>
          <p:sp>
            <p:nvSpPr>
              <p:cNvPr id="3" name="Content Placeholder 2">
                <a:extLst>
                  <a:ext uri="{FF2B5EF4-FFF2-40B4-BE49-F238E27FC236}">
                    <a16:creationId xmlns:a16="http://schemas.microsoft.com/office/drawing/2014/main" id="{324CB12C-1484-4384-0A8A-F40C8F089090}"/>
                  </a:ext>
                </a:extLst>
              </p:cNvPr>
              <p:cNvSpPr>
                <a:spLocks noGrp="1" noRot="1" noChangeAspect="1" noMove="1" noResize="1" noEditPoints="1" noAdjustHandles="1" noChangeArrowheads="1" noChangeShapeType="1" noTextEdit="1"/>
              </p:cNvSpPr>
              <p:nvPr>
                <p:ph idx="1"/>
              </p:nvPr>
            </p:nvSpPr>
            <p:spPr>
              <a:blipFill>
                <a:blip r:embed="rId3"/>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5" name="TextBox 4">
                <a:extLst>
                  <a:ext uri="{FF2B5EF4-FFF2-40B4-BE49-F238E27FC236}">
                    <a16:creationId xmlns:a16="http://schemas.microsoft.com/office/drawing/2014/main" id="{895A48FC-6BFE-35AE-B127-7E11C3EE8978}"/>
                  </a:ext>
                </a:extLst>
              </p:cNvPr>
              <p:cNvSpPr txBox="1"/>
              <p:nvPr/>
            </p:nvSpPr>
            <p:spPr>
              <a:xfrm>
                <a:off x="7878451" y="2661995"/>
                <a:ext cx="4207498" cy="1534010"/>
              </a:xfrm>
              <a:prstGeom prst="rect">
                <a:avLst/>
              </a:prstGeom>
              <a:noFill/>
            </p:spPr>
            <p:txBody>
              <a:bodyPr wrap="none" rtlCol="0">
                <a:spAutoFit/>
              </a:bodyPr>
              <a:lstStyle/>
              <a:p>
                <a:r>
                  <a:rPr lang="en-US" dirty="0"/>
                  <a:t>Remember the</a:t>
                </a:r>
                <a:br>
                  <a:rPr lang="en-US" dirty="0"/>
                </a:br>
                <a:r>
                  <a:rPr lang="en-US" dirty="0">
                    <a:hlinkClick r:id="rId4"/>
                  </a:rPr>
                  <a:t>Math Identities Reference Sheet</a:t>
                </a:r>
                <a:endParaRPr lang="en-US" dirty="0"/>
              </a:p>
              <a:p>
                <a:r>
                  <a:rPr lang="en-US" dirty="0"/>
                  <a:t>(will be provided on exams)</a:t>
                </a:r>
              </a:p>
              <a:p>
                <a:pPr lvl="1"/>
                <a14:m>
                  <m:oMath xmlns:m="http://schemas.openxmlformats.org/officeDocument/2006/math">
                    <m:nary>
                      <m:naryPr>
                        <m:chr m:val="∑"/>
                        <m:ctrlPr>
                          <a:rPr lang="en-US" sz="2800" i="1">
                            <a:latin typeface="Cambria Math" panose="02040503050406030204" pitchFamily="18" charset="0"/>
                          </a:rPr>
                        </m:ctrlPr>
                      </m:naryPr>
                      <m:sub>
                        <m:r>
                          <m:rPr>
                            <m:brk m:alnAt="23"/>
                          </m:rPr>
                          <a:rPr lang="en-US" sz="2800" i="1">
                            <a:latin typeface="Cambria Math"/>
                          </a:rPr>
                          <m:t>𝑖</m:t>
                        </m:r>
                        <m:r>
                          <a:rPr lang="en-US" sz="2800" i="1">
                            <a:latin typeface="Cambria Math"/>
                          </a:rPr>
                          <m:t>=</m:t>
                        </m:r>
                        <m:r>
                          <a:rPr lang="en-US" sz="2800" i="1">
                            <a:latin typeface="Cambria Math" panose="02040503050406030204" pitchFamily="18" charset="0"/>
                          </a:rPr>
                          <m:t>0</m:t>
                        </m:r>
                      </m:sub>
                      <m:sup>
                        <m:r>
                          <a:rPr lang="en-US" sz="2800" i="1" smtClean="0">
                            <a:latin typeface="Cambria Math" panose="02040503050406030204" pitchFamily="18" charset="0"/>
                          </a:rPr>
                          <m:t>∞</m:t>
                        </m:r>
                      </m:sup>
                      <m:e>
                        <m:sSup>
                          <m:sSupPr>
                            <m:ctrlPr>
                              <a:rPr lang="en-US" sz="2800" i="1">
                                <a:latin typeface="Cambria Math" panose="02040503050406030204" pitchFamily="18" charset="0"/>
                              </a:rPr>
                            </m:ctrlPr>
                          </m:sSupPr>
                          <m:e>
                            <m:r>
                              <a:rPr lang="en-US" sz="2800" b="0" i="1" smtClean="0">
                                <a:latin typeface="Cambria Math" panose="02040503050406030204" pitchFamily="18" charset="0"/>
                              </a:rPr>
                              <m:t>𝑥</m:t>
                            </m:r>
                          </m:e>
                          <m:sup>
                            <m:r>
                              <a:rPr lang="en-US" sz="2800" i="1">
                                <a:latin typeface="Cambria Math" panose="02040503050406030204" pitchFamily="18" charset="0"/>
                              </a:rPr>
                              <m:t>𝑖</m:t>
                            </m:r>
                          </m:sup>
                        </m:sSup>
                      </m:e>
                    </m:nary>
                    <m:r>
                      <a:rPr lang="en-US" sz="2800" i="1">
                        <a:latin typeface="Cambria Math" panose="02040503050406030204" pitchFamily="18" charset="0"/>
                      </a:rPr>
                      <m:t> </m:t>
                    </m:r>
                    <m:r>
                      <a:rPr lang="en-US" sz="2800" i="1">
                        <a:latin typeface="Cambria Math"/>
                      </a:rPr>
                      <m:t>=</m:t>
                    </m:r>
                    <m:f>
                      <m:fPr>
                        <m:ctrlPr>
                          <a:rPr lang="en-US" sz="2800" i="1">
                            <a:latin typeface="Cambria Math" panose="02040503050406030204" pitchFamily="18" charset="0"/>
                          </a:rPr>
                        </m:ctrlPr>
                      </m:fPr>
                      <m:num>
                        <m:r>
                          <a:rPr lang="en-US" sz="2800" i="1">
                            <a:latin typeface="Cambria Math" panose="02040503050406030204" pitchFamily="18" charset="0"/>
                          </a:rPr>
                          <m:t>1</m:t>
                        </m:r>
                      </m:num>
                      <m:den>
                        <m:r>
                          <a:rPr lang="en-US" sz="2800" b="0" i="1" smtClean="0">
                            <a:latin typeface="Cambria Math" panose="02040503050406030204" pitchFamily="18" charset="0"/>
                          </a:rPr>
                          <m:t>1−</m:t>
                        </m:r>
                        <m:r>
                          <a:rPr lang="en-US" sz="2800" b="0" i="1" smtClean="0">
                            <a:latin typeface="Cambria Math" panose="02040503050406030204" pitchFamily="18" charset="0"/>
                          </a:rPr>
                          <m:t>𝑥</m:t>
                        </m:r>
                      </m:den>
                    </m:f>
                  </m:oMath>
                </a14:m>
                <a:r>
                  <a:rPr lang="en-US" sz="2400" dirty="0"/>
                  <a:t>  for |x| &lt; 1</a:t>
                </a:r>
              </a:p>
            </p:txBody>
          </p:sp>
        </mc:Choice>
        <mc:Fallback>
          <p:sp>
            <p:nvSpPr>
              <p:cNvPr id="5" name="TextBox 4">
                <a:extLst>
                  <a:ext uri="{FF2B5EF4-FFF2-40B4-BE49-F238E27FC236}">
                    <a16:creationId xmlns:a16="http://schemas.microsoft.com/office/drawing/2014/main" id="{895A48FC-6BFE-35AE-B127-7E11C3EE8978}"/>
                  </a:ext>
                </a:extLst>
              </p:cNvPr>
              <p:cNvSpPr txBox="1">
                <a:spLocks noRot="1" noChangeAspect="1" noMove="1" noResize="1" noEditPoints="1" noAdjustHandles="1" noChangeArrowheads="1" noChangeShapeType="1" noTextEdit="1"/>
              </p:cNvSpPr>
              <p:nvPr/>
            </p:nvSpPr>
            <p:spPr>
              <a:xfrm>
                <a:off x="7878451" y="2661995"/>
                <a:ext cx="4207498" cy="1534010"/>
              </a:xfrm>
              <a:prstGeom prst="rect">
                <a:avLst/>
              </a:prstGeom>
              <a:blipFill>
                <a:blip r:embed="rId5"/>
                <a:stretch>
                  <a:fillRect l="-1158" t="-2390" r="-1158" b="-1992"/>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7E68AE0C-89FE-B6A4-BC9E-42E1CD4DB2C5}"/>
              </a:ext>
            </a:extLst>
          </p:cNvPr>
          <p:cNvSpPr>
            <a:spLocks noGrp="1"/>
          </p:cNvSpPr>
          <p:nvPr>
            <p:ph type="sldNum" sz="quarter" idx="12"/>
          </p:nvPr>
        </p:nvSpPr>
        <p:spPr/>
        <p:txBody>
          <a:bodyPr/>
          <a:lstStyle/>
          <a:p>
            <a:fld id="{A94D5A7D-FFFE-410B-BEE5-702232F4B148}" type="slidenum">
              <a:rPr lang="en-US" smtClean="0"/>
              <a:t>19</a:t>
            </a:fld>
            <a:endParaRPr lang="en-US"/>
          </a:p>
        </p:txBody>
      </p:sp>
    </p:spTree>
    <p:extLst>
      <p:ext uri="{BB962C8B-B14F-4D97-AF65-F5344CB8AC3E}">
        <p14:creationId xmlns:p14="http://schemas.microsoft.com/office/powerpoint/2010/main" val="10349627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p:txBody>
              <a:bodyPr/>
              <a:lstStyle/>
              <a:p>
                <a:r>
                  <a:rPr lang="en-US" dirty="0"/>
                  <a:t>Tree Method </a:t>
                </a:r>
                <a14:m>
                  <m:oMath xmlns:m="http://schemas.openxmlformats.org/officeDocument/2006/math">
                    <m:r>
                      <a:rPr lang="en-US" i="1">
                        <a:latin typeface="Cambria Math" panose="02040503050406030204" pitchFamily="18" charset="0"/>
                      </a:rPr>
                      <m:t>𝑇</m:t>
                    </m:r>
                    <m:d>
                      <m:dPr>
                        <m:ctrlPr>
                          <a:rPr lang="en-US" i="1">
                            <a:latin typeface="Cambria Math" panose="02040503050406030204" pitchFamily="18" charset="0"/>
                          </a:rPr>
                        </m:ctrlPr>
                      </m:dPr>
                      <m:e>
                        <m:r>
                          <a:rPr lang="en-US" i="1">
                            <a:latin typeface="Cambria Math" panose="02040503050406030204" pitchFamily="18" charset="0"/>
                          </a:rPr>
                          <m:t>𝑛</m:t>
                        </m:r>
                      </m:e>
                    </m:d>
                    <m:r>
                      <a:rPr lang="en-US" i="1">
                        <a:latin typeface="Cambria Math" panose="02040503050406030204" pitchFamily="18" charset="0"/>
                      </a:rPr>
                      <m:t>=</m:t>
                    </m:r>
                    <m:r>
                      <a:rPr lang="en-US" i="1" smtClean="0">
                        <a:solidFill>
                          <a:srgbClr val="FF0000"/>
                        </a:solidFill>
                        <a:latin typeface="Cambria Math" panose="02040503050406030204" pitchFamily="18" charset="0"/>
                      </a:rPr>
                      <m:t>2</m:t>
                    </m:r>
                    <m:r>
                      <a:rPr lang="en-US" i="1" smtClean="0">
                        <a:solidFill>
                          <a:srgbClr val="FF0000"/>
                        </a:solidFill>
                        <a:latin typeface="Cambria Math" panose="02040503050406030204" pitchFamily="18" charset="0"/>
                      </a:rPr>
                      <m:t>𝑇</m:t>
                    </m:r>
                    <m:d>
                      <m:dPr>
                        <m:ctrlPr>
                          <a:rPr lang="en-US" i="1">
                            <a:solidFill>
                              <a:srgbClr val="FF0000"/>
                            </a:solidFill>
                            <a:latin typeface="Cambria Math" panose="02040503050406030204" pitchFamily="18" charset="0"/>
                          </a:rPr>
                        </m:ctrlPr>
                      </m:dPr>
                      <m:e>
                        <m:f>
                          <m:fPr>
                            <m:ctrlPr>
                              <a:rPr lang="en-US" i="1">
                                <a:solidFill>
                                  <a:srgbClr val="FF0000"/>
                                </a:solidFill>
                                <a:latin typeface="Cambria Math" panose="02040503050406030204" pitchFamily="18" charset="0"/>
                              </a:rPr>
                            </m:ctrlPr>
                          </m:fPr>
                          <m:num>
                            <m:r>
                              <a:rPr lang="en-US" i="1">
                                <a:solidFill>
                                  <a:srgbClr val="FF0000"/>
                                </a:solidFill>
                                <a:latin typeface="Cambria Math" panose="02040503050406030204" pitchFamily="18" charset="0"/>
                              </a:rPr>
                              <m:t>𝑛</m:t>
                            </m:r>
                          </m:num>
                          <m:den>
                            <m:r>
                              <a:rPr lang="en-US" b="0" i="1" smtClean="0">
                                <a:solidFill>
                                  <a:srgbClr val="FF0000"/>
                                </a:solidFill>
                                <a:latin typeface="Cambria Math" panose="02040503050406030204" pitchFamily="18" charset="0"/>
                              </a:rPr>
                              <m:t>8</m:t>
                            </m:r>
                          </m:den>
                        </m:f>
                      </m:e>
                    </m:d>
                    <m:r>
                      <a:rPr lang="en-US" i="1">
                        <a:latin typeface="Cambria Math" panose="02040503050406030204" pitchFamily="18" charset="0"/>
                      </a:rPr>
                      <m:t>+</m:t>
                    </m:r>
                    <m:r>
                      <a:rPr lang="en-US" b="0" i="1" smtClean="0">
                        <a:solidFill>
                          <a:schemeClr val="accent1"/>
                        </a:solidFill>
                        <a:latin typeface="Cambria Math" panose="02040503050406030204" pitchFamily="18" charset="0"/>
                      </a:rPr>
                      <m:t>1</m:t>
                    </m:r>
                  </m:oMath>
                </a14:m>
                <a:endParaRPr lang="en-US" dirty="0"/>
              </a:p>
            </p:txBody>
          </p:sp>
        </mc:Choice>
        <mc:Fallback xmlns="">
          <p:sp>
            <p:nvSpPr>
              <p:cNvPr id="2" name="Title 1"/>
              <p:cNvSpPr>
                <a:spLocks noGrp="1" noRot="1" noChangeAspect="1" noMove="1" noResize="1" noEditPoints="1" noAdjustHandles="1" noChangeArrowheads="1" noChangeShapeType="1" noTextEdit="1"/>
              </p:cNvSpPr>
              <p:nvPr>
                <p:ph type="title"/>
              </p:nvPr>
            </p:nvSpPr>
            <p:spPr>
              <a:blipFill>
                <a:blip r:embed="rId2"/>
                <a:stretch>
                  <a:fillRect l="-2377"/>
                </a:stretch>
              </a:blipFill>
            </p:spPr>
            <p:txBody>
              <a:bodyPr/>
              <a:lstStyle/>
              <a:p>
                <a:r>
                  <a:rPr lang="en-US">
                    <a:noFill/>
                  </a:rPr>
                  <a:t> </a:t>
                </a:r>
              </a:p>
            </p:txBody>
          </p:sp>
        </mc:Fallback>
      </mc:AlternateContent>
      <p:sp>
        <p:nvSpPr>
          <p:cNvPr id="4" name="Rectangle 3">
            <a:extLst>
              <a:ext uri="{FF2B5EF4-FFF2-40B4-BE49-F238E27FC236}">
                <a16:creationId xmlns:a16="http://schemas.microsoft.com/office/drawing/2014/main" id="{9012C2DE-48D7-4255-8090-ED57B66C05A8}"/>
              </a:ext>
              <a:ext uri="{C183D7F6-B498-43B3-948B-1728B52AA6E4}">
                <adec:decorative xmlns:adec="http://schemas.microsoft.com/office/drawing/2017/decorative" val="1"/>
              </a:ext>
            </a:extLst>
          </p:cNvPr>
          <p:cNvSpPr/>
          <p:nvPr/>
        </p:nvSpPr>
        <p:spPr>
          <a:xfrm>
            <a:off x="304801" y="1463359"/>
            <a:ext cx="2602580" cy="63976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Red box represents a problem instance</a:t>
            </a:r>
          </a:p>
        </p:txBody>
      </p:sp>
      <p:sp>
        <p:nvSpPr>
          <p:cNvPr id="5" name="Rectangle 4">
            <a:extLst>
              <a:ext uri="{FF2B5EF4-FFF2-40B4-BE49-F238E27FC236}">
                <a16:creationId xmlns:a16="http://schemas.microsoft.com/office/drawing/2014/main" id="{50E142CF-CAF8-7789-FC06-8CB8767D971C}"/>
              </a:ext>
              <a:ext uri="{C183D7F6-B498-43B3-948B-1728B52AA6E4}">
                <adec:decorative xmlns:adec="http://schemas.microsoft.com/office/drawing/2017/decorative" val="1"/>
              </a:ext>
            </a:extLst>
          </p:cNvPr>
          <p:cNvSpPr/>
          <p:nvPr/>
        </p:nvSpPr>
        <p:spPr>
          <a:xfrm>
            <a:off x="190473" y="2129739"/>
            <a:ext cx="2716908" cy="81158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0070C0"/>
                </a:solidFill>
              </a:rPr>
              <a:t>Blue value next to each box represents time spent at that recursive call</a:t>
            </a:r>
          </a:p>
        </p:txBody>
      </p:sp>
      <p:grpSp>
        <p:nvGrpSpPr>
          <p:cNvPr id="3" name="Group 2" descr="A picture of the recursion for the given recurrence relation. We have one box per stack frame in the recursion. Each box is labelled inside with a value that represents the size of the input for that stack frame. Outside each box is labelled with the amount of (non-recursive) work done by that box (in this case it is 1).&#10;&#10;Each box has an arrow pointing to two boxes with a smaller input (specifically each is one eighth the size) to represent the larger box recursively invoking the algorithm twice with smaller inputs.">
            <a:extLst>
              <a:ext uri="{FF2B5EF4-FFF2-40B4-BE49-F238E27FC236}">
                <a16:creationId xmlns:a16="http://schemas.microsoft.com/office/drawing/2014/main" id="{65B134EC-AF2B-71E9-E01E-FC03C60880A7}"/>
              </a:ext>
            </a:extLst>
          </p:cNvPr>
          <p:cNvGrpSpPr/>
          <p:nvPr/>
        </p:nvGrpSpPr>
        <p:grpSpPr>
          <a:xfrm>
            <a:off x="1295400" y="2249718"/>
            <a:ext cx="7071406" cy="3693910"/>
            <a:chOff x="1295400" y="1992868"/>
            <a:chExt cx="7071406" cy="3693910"/>
          </a:xfrm>
        </p:grpSpPr>
        <mc:AlternateContent xmlns:mc="http://schemas.openxmlformats.org/markup-compatibility/2006" xmlns:a14="http://schemas.microsoft.com/office/drawing/2010/main">
          <mc:Choice Requires="a14">
            <p:sp>
              <p:nvSpPr>
                <p:cNvPr id="44" name="Text Box 41"/>
                <p:cNvSpPr txBox="1">
                  <a:spLocks noChangeArrowheads="1"/>
                </p:cNvSpPr>
                <p:nvPr/>
              </p:nvSpPr>
              <p:spPr bwMode="auto">
                <a:xfrm>
                  <a:off x="4381500" y="2133600"/>
                  <a:ext cx="1333500" cy="457200"/>
                </a:xfrm>
                <a:prstGeom prst="rect">
                  <a:avLst/>
                </a:prstGeom>
                <a:noFill/>
                <a:ln w="9525">
                  <a:solidFill>
                    <a:srgbClr val="FF0000"/>
                  </a:solidFill>
                  <a:miter lim="800000"/>
                  <a:headEnd/>
                  <a:tailEnd/>
                </a:ln>
              </p:spPr>
              <p:txBody>
                <a:bodyPr lIns="0" tIns="0" rIns="0" bIns="0" anchor="ctr"/>
                <a:lstStyle/>
                <a:p>
                  <a:pPr algn="ctr">
                    <a:lnSpc>
                      <a:spcPct val="100000"/>
                    </a:lnSpc>
                  </a:pPr>
                  <a14:m>
                    <m:oMathPara xmlns:m="http://schemas.openxmlformats.org/officeDocument/2006/math">
                      <m:oMathParaPr>
                        <m:jc m:val="centerGroup"/>
                      </m:oMathParaPr>
                      <m:oMath xmlns:m="http://schemas.openxmlformats.org/officeDocument/2006/math">
                        <m:r>
                          <a:rPr lang="en-US" sz="2800" i="1" dirty="0">
                            <a:latin typeface="Cambria Math"/>
                          </a:rPr>
                          <m:t>𝑛</m:t>
                        </m:r>
                      </m:oMath>
                    </m:oMathPara>
                  </a14:m>
                  <a:endParaRPr lang="en-US" sz="2800" dirty="0"/>
                </a:p>
              </p:txBody>
            </p:sp>
          </mc:Choice>
          <mc:Fallback xmlns="">
            <p:sp>
              <p:nvSpPr>
                <p:cNvPr id="44" name="Text Box 41"/>
                <p:cNvSpPr txBox="1">
                  <a:spLocks noRot="1" noChangeAspect="1" noMove="1" noResize="1" noEditPoints="1" noAdjustHandles="1" noChangeArrowheads="1" noChangeShapeType="1" noTextEdit="1"/>
                </p:cNvSpPr>
                <p:nvPr/>
              </p:nvSpPr>
              <p:spPr bwMode="auto">
                <a:xfrm>
                  <a:off x="4381500" y="2133600"/>
                  <a:ext cx="1333500" cy="457200"/>
                </a:xfrm>
                <a:prstGeom prst="rect">
                  <a:avLst/>
                </a:prstGeom>
                <a:blipFill>
                  <a:blip r:embed="rId3"/>
                  <a:stretch>
                    <a:fillRect/>
                  </a:stretch>
                </a:blipFill>
                <a:ln w="9525">
                  <a:solidFill>
                    <a:srgbClr val="FF0000"/>
                  </a:solid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7" name="Text Box 41"/>
                <p:cNvSpPr txBox="1">
                  <a:spLocks noChangeArrowheads="1"/>
                </p:cNvSpPr>
                <p:nvPr/>
              </p:nvSpPr>
              <p:spPr bwMode="auto">
                <a:xfrm>
                  <a:off x="2690604" y="3028252"/>
                  <a:ext cx="1333500" cy="457200"/>
                </a:xfrm>
                <a:prstGeom prst="rect">
                  <a:avLst/>
                </a:prstGeom>
                <a:noFill/>
                <a:ln w="9525">
                  <a:solidFill>
                    <a:srgbClr val="FF0000"/>
                  </a:solidFill>
                  <a:miter lim="800000"/>
                  <a:headEnd/>
                  <a:tailEnd/>
                </a:ln>
              </p:spPr>
              <p:txBody>
                <a:bodyPr lIns="0" tIns="0" rIns="0" bIns="0" anchor="ctr"/>
                <a:lstStyle/>
                <a:p>
                  <a:pPr algn="ctr">
                    <a:lnSpc>
                      <a:spcPct val="100000"/>
                    </a:lnSpc>
                  </a:pPr>
                  <a14:m>
                    <m:oMathPara xmlns:m="http://schemas.openxmlformats.org/officeDocument/2006/math">
                      <m:oMathParaPr>
                        <m:jc m:val="centerGroup"/>
                      </m:oMathParaPr>
                      <m:oMath xmlns:m="http://schemas.openxmlformats.org/officeDocument/2006/math">
                        <m:f>
                          <m:fPr>
                            <m:type m:val="lin"/>
                            <m:ctrlPr>
                              <a:rPr lang="en-US" sz="2800" i="1" smtClean="0">
                                <a:latin typeface="Cambria Math" panose="02040503050406030204" pitchFamily="18" charset="0"/>
                              </a:rPr>
                            </m:ctrlPr>
                          </m:fPr>
                          <m:num>
                            <m:r>
                              <a:rPr lang="en-US" sz="2800" i="1">
                                <a:latin typeface="Cambria Math"/>
                              </a:rPr>
                              <m:t>𝑛</m:t>
                            </m:r>
                          </m:num>
                          <m:den>
                            <m:r>
                              <a:rPr lang="en-US" sz="2800" b="0" i="1" smtClean="0">
                                <a:latin typeface="Cambria Math" panose="02040503050406030204" pitchFamily="18" charset="0"/>
                              </a:rPr>
                              <m:t>8</m:t>
                            </m:r>
                          </m:den>
                        </m:f>
                      </m:oMath>
                    </m:oMathPara>
                  </a14:m>
                  <a:endParaRPr lang="en-US" sz="2800" dirty="0"/>
                </a:p>
              </p:txBody>
            </p:sp>
          </mc:Choice>
          <mc:Fallback xmlns="">
            <p:sp>
              <p:nvSpPr>
                <p:cNvPr id="47" name="Text Box 41"/>
                <p:cNvSpPr txBox="1">
                  <a:spLocks noRot="1" noChangeAspect="1" noMove="1" noResize="1" noEditPoints="1" noAdjustHandles="1" noChangeArrowheads="1" noChangeShapeType="1" noTextEdit="1"/>
                </p:cNvSpPr>
                <p:nvPr/>
              </p:nvSpPr>
              <p:spPr bwMode="auto">
                <a:xfrm>
                  <a:off x="2690604" y="3028252"/>
                  <a:ext cx="1333500" cy="457200"/>
                </a:xfrm>
                <a:prstGeom prst="rect">
                  <a:avLst/>
                </a:prstGeom>
                <a:blipFill>
                  <a:blip r:embed="rId4"/>
                  <a:stretch>
                    <a:fillRect/>
                  </a:stretch>
                </a:blipFill>
                <a:ln w="9525">
                  <a:solidFill>
                    <a:srgbClr val="FF0000"/>
                  </a:solid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8" name="Text Box 41"/>
                <p:cNvSpPr txBox="1">
                  <a:spLocks noChangeArrowheads="1"/>
                </p:cNvSpPr>
                <p:nvPr/>
              </p:nvSpPr>
              <p:spPr bwMode="auto">
                <a:xfrm>
                  <a:off x="5981700" y="3028252"/>
                  <a:ext cx="1333500" cy="457200"/>
                </a:xfrm>
                <a:prstGeom prst="rect">
                  <a:avLst/>
                </a:prstGeom>
                <a:noFill/>
                <a:ln w="9525">
                  <a:solidFill>
                    <a:srgbClr val="FF0000"/>
                  </a:solidFill>
                  <a:miter lim="800000"/>
                  <a:headEnd/>
                  <a:tailEnd/>
                </a:ln>
              </p:spPr>
              <p:txBody>
                <a:bodyPr lIns="0" tIns="0" rIns="0" bIns="0" anchor="ctr"/>
                <a:lstStyle/>
                <a:p>
                  <a:pPr algn="ctr">
                    <a:lnSpc>
                      <a:spcPct val="100000"/>
                    </a:lnSpc>
                  </a:pPr>
                  <a14:m>
                    <m:oMathPara xmlns:m="http://schemas.openxmlformats.org/officeDocument/2006/math">
                      <m:oMathParaPr>
                        <m:jc m:val="centerGroup"/>
                      </m:oMathParaPr>
                      <m:oMath xmlns:m="http://schemas.openxmlformats.org/officeDocument/2006/math">
                        <m:f>
                          <m:fPr>
                            <m:type m:val="lin"/>
                            <m:ctrlPr>
                              <a:rPr lang="en-US" sz="2800" i="1" smtClean="0">
                                <a:latin typeface="Cambria Math" panose="02040503050406030204" pitchFamily="18" charset="0"/>
                              </a:rPr>
                            </m:ctrlPr>
                          </m:fPr>
                          <m:num>
                            <m:r>
                              <a:rPr lang="en-US" sz="2800" i="1">
                                <a:latin typeface="Cambria Math"/>
                              </a:rPr>
                              <m:t>𝑛</m:t>
                            </m:r>
                          </m:num>
                          <m:den>
                            <m:r>
                              <a:rPr lang="en-US" sz="2800" b="0" i="1" smtClean="0">
                                <a:latin typeface="Cambria Math" panose="02040503050406030204" pitchFamily="18" charset="0"/>
                              </a:rPr>
                              <m:t>8</m:t>
                            </m:r>
                          </m:den>
                        </m:f>
                      </m:oMath>
                    </m:oMathPara>
                  </a14:m>
                  <a:endParaRPr lang="en-US" sz="2800" dirty="0"/>
                </a:p>
              </p:txBody>
            </p:sp>
          </mc:Choice>
          <mc:Fallback xmlns="">
            <p:sp>
              <p:nvSpPr>
                <p:cNvPr id="48" name="Text Box 41"/>
                <p:cNvSpPr txBox="1">
                  <a:spLocks noRot="1" noChangeAspect="1" noMove="1" noResize="1" noEditPoints="1" noAdjustHandles="1" noChangeArrowheads="1" noChangeShapeType="1" noTextEdit="1"/>
                </p:cNvSpPr>
                <p:nvPr/>
              </p:nvSpPr>
              <p:spPr bwMode="auto">
                <a:xfrm>
                  <a:off x="5981700" y="3028252"/>
                  <a:ext cx="1333500" cy="457200"/>
                </a:xfrm>
                <a:prstGeom prst="rect">
                  <a:avLst/>
                </a:prstGeom>
                <a:blipFill>
                  <a:blip r:embed="rId5"/>
                  <a:stretch>
                    <a:fillRect/>
                  </a:stretch>
                </a:blipFill>
                <a:ln w="9525">
                  <a:solidFill>
                    <a:srgbClr val="FF0000"/>
                  </a:solid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9" name="Text Box 41"/>
                <p:cNvSpPr txBox="1">
                  <a:spLocks noChangeArrowheads="1"/>
                </p:cNvSpPr>
                <p:nvPr/>
              </p:nvSpPr>
              <p:spPr bwMode="auto">
                <a:xfrm>
                  <a:off x="1573880" y="3834326"/>
                  <a:ext cx="1333500" cy="457200"/>
                </a:xfrm>
                <a:prstGeom prst="rect">
                  <a:avLst/>
                </a:prstGeom>
                <a:noFill/>
                <a:ln w="9525">
                  <a:solidFill>
                    <a:srgbClr val="FF0000"/>
                  </a:solidFill>
                  <a:miter lim="800000"/>
                  <a:headEnd/>
                  <a:tailEnd/>
                </a:ln>
              </p:spPr>
              <p:txBody>
                <a:bodyPr lIns="0" tIns="0" rIns="0" bIns="0" anchor="ctr"/>
                <a:lstStyle/>
                <a:p>
                  <a:pPr algn="ctr">
                    <a:lnSpc>
                      <a:spcPct val="100000"/>
                    </a:lnSpc>
                  </a:pPr>
                  <a14:m>
                    <m:oMathPara xmlns:m="http://schemas.openxmlformats.org/officeDocument/2006/math">
                      <m:oMathParaPr>
                        <m:jc m:val="centerGroup"/>
                      </m:oMathParaPr>
                      <m:oMath xmlns:m="http://schemas.openxmlformats.org/officeDocument/2006/math">
                        <m:f>
                          <m:fPr>
                            <m:type m:val="lin"/>
                            <m:ctrlPr>
                              <a:rPr lang="en-US" sz="2800" i="1" smtClean="0">
                                <a:latin typeface="Cambria Math" panose="02040503050406030204" pitchFamily="18" charset="0"/>
                              </a:rPr>
                            </m:ctrlPr>
                          </m:fPr>
                          <m:num>
                            <m:r>
                              <a:rPr lang="en-US" sz="2800" i="1">
                                <a:latin typeface="Cambria Math"/>
                              </a:rPr>
                              <m:t>𝑛</m:t>
                            </m:r>
                          </m:num>
                          <m:den>
                            <m:r>
                              <a:rPr lang="en-US" sz="2800" b="0" i="1" smtClean="0">
                                <a:latin typeface="Cambria Math" panose="02040503050406030204" pitchFamily="18" charset="0"/>
                              </a:rPr>
                              <m:t>6</m:t>
                            </m:r>
                            <m:r>
                              <a:rPr lang="en-US" sz="2800" i="1">
                                <a:latin typeface="Cambria Math"/>
                              </a:rPr>
                              <m:t>4</m:t>
                            </m:r>
                          </m:den>
                        </m:f>
                      </m:oMath>
                    </m:oMathPara>
                  </a14:m>
                  <a:endParaRPr lang="en-US" sz="2800" dirty="0"/>
                </a:p>
              </p:txBody>
            </p:sp>
          </mc:Choice>
          <mc:Fallback xmlns="">
            <p:sp>
              <p:nvSpPr>
                <p:cNvPr id="49" name="Text Box 41"/>
                <p:cNvSpPr txBox="1">
                  <a:spLocks noRot="1" noChangeAspect="1" noMove="1" noResize="1" noEditPoints="1" noAdjustHandles="1" noChangeArrowheads="1" noChangeShapeType="1" noTextEdit="1"/>
                </p:cNvSpPr>
                <p:nvPr/>
              </p:nvSpPr>
              <p:spPr bwMode="auto">
                <a:xfrm>
                  <a:off x="1573880" y="3834326"/>
                  <a:ext cx="1333500" cy="457200"/>
                </a:xfrm>
                <a:prstGeom prst="rect">
                  <a:avLst/>
                </a:prstGeom>
                <a:blipFill>
                  <a:blip r:embed="rId6"/>
                  <a:stretch>
                    <a:fillRect/>
                  </a:stretch>
                </a:blipFill>
                <a:ln w="9525">
                  <a:solidFill>
                    <a:srgbClr val="FF0000"/>
                  </a:solid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0" name="Text Box 41"/>
                <p:cNvSpPr txBox="1">
                  <a:spLocks noChangeArrowheads="1"/>
                </p:cNvSpPr>
                <p:nvPr/>
              </p:nvSpPr>
              <p:spPr bwMode="auto">
                <a:xfrm>
                  <a:off x="3314700" y="3834326"/>
                  <a:ext cx="1333500" cy="457200"/>
                </a:xfrm>
                <a:prstGeom prst="rect">
                  <a:avLst/>
                </a:prstGeom>
                <a:noFill/>
                <a:ln w="9525">
                  <a:solidFill>
                    <a:srgbClr val="FF0000"/>
                  </a:solidFill>
                  <a:miter lim="800000"/>
                  <a:headEnd/>
                  <a:tailEnd/>
                </a:ln>
              </p:spPr>
              <p:txBody>
                <a:bodyPr lIns="0" tIns="0" rIns="0" bIns="0" anchor="ctr"/>
                <a:lstStyle/>
                <a:p>
                  <a:pPr algn="ctr">
                    <a:lnSpc>
                      <a:spcPct val="100000"/>
                    </a:lnSpc>
                  </a:pPr>
                  <a14:m>
                    <m:oMathPara xmlns:m="http://schemas.openxmlformats.org/officeDocument/2006/math">
                      <m:oMathParaPr>
                        <m:jc m:val="centerGroup"/>
                      </m:oMathParaPr>
                      <m:oMath xmlns:m="http://schemas.openxmlformats.org/officeDocument/2006/math">
                        <m:f>
                          <m:fPr>
                            <m:type m:val="lin"/>
                            <m:ctrlPr>
                              <a:rPr lang="en-US" sz="2800" i="1" smtClean="0">
                                <a:latin typeface="Cambria Math" panose="02040503050406030204" pitchFamily="18" charset="0"/>
                              </a:rPr>
                            </m:ctrlPr>
                          </m:fPr>
                          <m:num>
                            <m:r>
                              <a:rPr lang="en-US" sz="2800" i="1">
                                <a:latin typeface="Cambria Math"/>
                              </a:rPr>
                              <m:t>𝑛</m:t>
                            </m:r>
                          </m:num>
                          <m:den>
                            <m:r>
                              <a:rPr lang="en-US" sz="2800" b="0" i="1" smtClean="0">
                                <a:latin typeface="Cambria Math" panose="02040503050406030204" pitchFamily="18" charset="0"/>
                              </a:rPr>
                              <m:t>6</m:t>
                            </m:r>
                            <m:r>
                              <a:rPr lang="en-US" sz="2800" i="1">
                                <a:latin typeface="Cambria Math"/>
                              </a:rPr>
                              <m:t>4</m:t>
                            </m:r>
                          </m:den>
                        </m:f>
                      </m:oMath>
                    </m:oMathPara>
                  </a14:m>
                  <a:endParaRPr lang="en-US" sz="2800" dirty="0"/>
                </a:p>
              </p:txBody>
            </p:sp>
          </mc:Choice>
          <mc:Fallback xmlns="">
            <p:sp>
              <p:nvSpPr>
                <p:cNvPr id="50" name="Text Box 41"/>
                <p:cNvSpPr txBox="1">
                  <a:spLocks noRot="1" noChangeAspect="1" noMove="1" noResize="1" noEditPoints="1" noAdjustHandles="1" noChangeArrowheads="1" noChangeShapeType="1" noTextEdit="1"/>
                </p:cNvSpPr>
                <p:nvPr/>
              </p:nvSpPr>
              <p:spPr bwMode="auto">
                <a:xfrm>
                  <a:off x="3314700" y="3834326"/>
                  <a:ext cx="1333500" cy="457200"/>
                </a:xfrm>
                <a:prstGeom prst="rect">
                  <a:avLst/>
                </a:prstGeom>
                <a:blipFill>
                  <a:blip r:embed="rId7"/>
                  <a:stretch>
                    <a:fillRect/>
                  </a:stretch>
                </a:blipFill>
                <a:ln w="9525">
                  <a:solidFill>
                    <a:srgbClr val="FF0000"/>
                  </a:solid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1" name="Text Box 41"/>
                <p:cNvSpPr txBox="1">
                  <a:spLocks noChangeArrowheads="1"/>
                </p:cNvSpPr>
                <p:nvPr/>
              </p:nvSpPr>
              <p:spPr bwMode="auto">
                <a:xfrm>
                  <a:off x="5181600" y="3832376"/>
                  <a:ext cx="1333500" cy="457200"/>
                </a:xfrm>
                <a:prstGeom prst="rect">
                  <a:avLst/>
                </a:prstGeom>
                <a:noFill/>
                <a:ln w="9525">
                  <a:solidFill>
                    <a:srgbClr val="FF0000"/>
                  </a:solidFill>
                  <a:miter lim="800000"/>
                  <a:headEnd/>
                  <a:tailEnd/>
                </a:ln>
              </p:spPr>
              <p:txBody>
                <a:bodyPr lIns="0" tIns="0" rIns="0" bIns="0" anchor="ctr"/>
                <a:lstStyle/>
                <a:p>
                  <a:pPr algn="ctr">
                    <a:lnSpc>
                      <a:spcPct val="100000"/>
                    </a:lnSpc>
                  </a:pPr>
                  <a14:m>
                    <m:oMathPara xmlns:m="http://schemas.openxmlformats.org/officeDocument/2006/math">
                      <m:oMathParaPr>
                        <m:jc m:val="centerGroup"/>
                      </m:oMathParaPr>
                      <m:oMath xmlns:m="http://schemas.openxmlformats.org/officeDocument/2006/math">
                        <m:f>
                          <m:fPr>
                            <m:type m:val="lin"/>
                            <m:ctrlPr>
                              <a:rPr lang="en-US" sz="2800" i="1" smtClean="0">
                                <a:latin typeface="Cambria Math" panose="02040503050406030204" pitchFamily="18" charset="0"/>
                              </a:rPr>
                            </m:ctrlPr>
                          </m:fPr>
                          <m:num>
                            <m:r>
                              <a:rPr lang="en-US" sz="2800" i="1">
                                <a:latin typeface="Cambria Math"/>
                              </a:rPr>
                              <m:t>𝑛</m:t>
                            </m:r>
                          </m:num>
                          <m:den>
                            <m:r>
                              <a:rPr lang="en-US" sz="2800" b="0" i="1" smtClean="0">
                                <a:latin typeface="Cambria Math" panose="02040503050406030204" pitchFamily="18" charset="0"/>
                              </a:rPr>
                              <m:t>6</m:t>
                            </m:r>
                            <m:r>
                              <a:rPr lang="en-US" sz="2800" i="1">
                                <a:latin typeface="Cambria Math"/>
                              </a:rPr>
                              <m:t>4</m:t>
                            </m:r>
                          </m:den>
                        </m:f>
                      </m:oMath>
                    </m:oMathPara>
                  </a14:m>
                  <a:endParaRPr lang="en-US" sz="2800" dirty="0"/>
                </a:p>
              </p:txBody>
            </p:sp>
          </mc:Choice>
          <mc:Fallback xmlns="">
            <p:sp>
              <p:nvSpPr>
                <p:cNvPr id="51" name="Text Box 41"/>
                <p:cNvSpPr txBox="1">
                  <a:spLocks noRot="1" noChangeAspect="1" noMove="1" noResize="1" noEditPoints="1" noAdjustHandles="1" noChangeArrowheads="1" noChangeShapeType="1" noTextEdit="1"/>
                </p:cNvSpPr>
                <p:nvPr/>
              </p:nvSpPr>
              <p:spPr bwMode="auto">
                <a:xfrm>
                  <a:off x="5181600" y="3832376"/>
                  <a:ext cx="1333500" cy="457200"/>
                </a:xfrm>
                <a:prstGeom prst="rect">
                  <a:avLst/>
                </a:prstGeom>
                <a:blipFill>
                  <a:blip r:embed="rId8"/>
                  <a:stretch>
                    <a:fillRect/>
                  </a:stretch>
                </a:blipFill>
                <a:ln w="9525">
                  <a:solidFill>
                    <a:srgbClr val="FF0000"/>
                  </a:solid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2" name="Text Box 41"/>
                <p:cNvSpPr txBox="1">
                  <a:spLocks noChangeArrowheads="1"/>
                </p:cNvSpPr>
                <p:nvPr/>
              </p:nvSpPr>
              <p:spPr bwMode="auto">
                <a:xfrm>
                  <a:off x="6743700" y="3834326"/>
                  <a:ext cx="1333500" cy="457200"/>
                </a:xfrm>
                <a:prstGeom prst="rect">
                  <a:avLst/>
                </a:prstGeom>
                <a:noFill/>
                <a:ln w="9525">
                  <a:solidFill>
                    <a:srgbClr val="FF0000"/>
                  </a:solidFill>
                  <a:miter lim="800000"/>
                  <a:headEnd/>
                  <a:tailEnd/>
                </a:ln>
              </p:spPr>
              <p:txBody>
                <a:bodyPr lIns="0" tIns="0" rIns="0" bIns="0" anchor="ctr"/>
                <a:lstStyle/>
                <a:p>
                  <a:pPr algn="ctr">
                    <a:lnSpc>
                      <a:spcPct val="100000"/>
                    </a:lnSpc>
                  </a:pPr>
                  <a14:m>
                    <m:oMathPara xmlns:m="http://schemas.openxmlformats.org/officeDocument/2006/math">
                      <m:oMathParaPr>
                        <m:jc m:val="centerGroup"/>
                      </m:oMathParaPr>
                      <m:oMath xmlns:m="http://schemas.openxmlformats.org/officeDocument/2006/math">
                        <m:f>
                          <m:fPr>
                            <m:type m:val="lin"/>
                            <m:ctrlPr>
                              <a:rPr lang="en-US" sz="2800" i="1" smtClean="0">
                                <a:latin typeface="Cambria Math" panose="02040503050406030204" pitchFamily="18" charset="0"/>
                              </a:rPr>
                            </m:ctrlPr>
                          </m:fPr>
                          <m:num>
                            <m:r>
                              <a:rPr lang="en-US" sz="2800" i="1">
                                <a:latin typeface="Cambria Math"/>
                              </a:rPr>
                              <m:t>𝑛</m:t>
                            </m:r>
                          </m:num>
                          <m:den>
                            <m:r>
                              <a:rPr lang="en-US" sz="2800" b="0" i="1" smtClean="0">
                                <a:latin typeface="Cambria Math" panose="02040503050406030204" pitchFamily="18" charset="0"/>
                              </a:rPr>
                              <m:t>6</m:t>
                            </m:r>
                            <m:r>
                              <a:rPr lang="en-US" sz="2800" i="1">
                                <a:latin typeface="Cambria Math"/>
                              </a:rPr>
                              <m:t>4</m:t>
                            </m:r>
                          </m:den>
                        </m:f>
                      </m:oMath>
                    </m:oMathPara>
                  </a14:m>
                  <a:endParaRPr lang="en-US" sz="2800" dirty="0"/>
                </a:p>
              </p:txBody>
            </p:sp>
          </mc:Choice>
          <mc:Fallback xmlns="">
            <p:sp>
              <p:nvSpPr>
                <p:cNvPr id="52" name="Text Box 41"/>
                <p:cNvSpPr txBox="1">
                  <a:spLocks noRot="1" noChangeAspect="1" noMove="1" noResize="1" noEditPoints="1" noAdjustHandles="1" noChangeArrowheads="1" noChangeShapeType="1" noTextEdit="1"/>
                </p:cNvSpPr>
                <p:nvPr/>
              </p:nvSpPr>
              <p:spPr bwMode="auto">
                <a:xfrm>
                  <a:off x="6743700" y="3834326"/>
                  <a:ext cx="1333500" cy="457200"/>
                </a:xfrm>
                <a:prstGeom prst="rect">
                  <a:avLst/>
                </a:prstGeom>
                <a:blipFill>
                  <a:blip r:embed="rId9"/>
                  <a:stretch>
                    <a:fillRect/>
                  </a:stretch>
                </a:blipFill>
                <a:ln w="9525">
                  <a:solidFill>
                    <a:srgbClr val="FF0000"/>
                  </a:solidFill>
                  <a:miter lim="800000"/>
                  <a:headEnd/>
                  <a:tailEnd/>
                </a:ln>
              </p:spPr>
              <p:txBody>
                <a:bodyPr/>
                <a:lstStyle/>
                <a:p>
                  <a:r>
                    <a:rPr lang="en-US">
                      <a:noFill/>
                    </a:rPr>
                    <a:t> </a:t>
                  </a:r>
                </a:p>
              </p:txBody>
            </p:sp>
          </mc:Fallback>
        </mc:AlternateContent>
        <p:sp>
          <p:nvSpPr>
            <p:cNvPr id="53" name="Rectangle 52"/>
            <p:cNvSpPr/>
            <p:nvPr/>
          </p:nvSpPr>
          <p:spPr>
            <a:xfrm rot="16200000">
              <a:off x="2018785" y="4281268"/>
              <a:ext cx="574196" cy="769441"/>
            </a:xfrm>
            <a:prstGeom prst="rect">
              <a:avLst/>
            </a:prstGeom>
          </p:spPr>
          <p:txBody>
            <a:bodyPr wrap="none">
              <a:spAutoFit/>
            </a:bodyPr>
            <a:lstStyle/>
            <a:p>
              <a:r>
                <a:rPr lang="en-US" sz="4400" dirty="0"/>
                <a:t>…</a:t>
              </a:r>
            </a:p>
          </p:txBody>
        </p:sp>
        <p:sp>
          <p:nvSpPr>
            <p:cNvPr id="54" name="Rectangle 53"/>
            <p:cNvSpPr/>
            <p:nvPr/>
          </p:nvSpPr>
          <p:spPr>
            <a:xfrm rot="16200000">
              <a:off x="3694351" y="4308283"/>
              <a:ext cx="574196" cy="769441"/>
            </a:xfrm>
            <a:prstGeom prst="rect">
              <a:avLst/>
            </a:prstGeom>
          </p:spPr>
          <p:txBody>
            <a:bodyPr wrap="none">
              <a:spAutoFit/>
            </a:bodyPr>
            <a:lstStyle/>
            <a:p>
              <a:r>
                <a:rPr lang="en-US" sz="4400" dirty="0"/>
                <a:t>…</a:t>
              </a:r>
            </a:p>
          </p:txBody>
        </p:sp>
        <p:sp>
          <p:nvSpPr>
            <p:cNvPr id="55" name="Rectangle 54"/>
            <p:cNvSpPr/>
            <p:nvPr/>
          </p:nvSpPr>
          <p:spPr>
            <a:xfrm rot="16200000">
              <a:off x="5637451" y="4308283"/>
              <a:ext cx="574196" cy="769441"/>
            </a:xfrm>
            <a:prstGeom prst="rect">
              <a:avLst/>
            </a:prstGeom>
          </p:spPr>
          <p:txBody>
            <a:bodyPr wrap="none">
              <a:spAutoFit/>
            </a:bodyPr>
            <a:lstStyle/>
            <a:p>
              <a:r>
                <a:rPr lang="en-US" sz="4400" dirty="0"/>
                <a:t>…</a:t>
              </a:r>
            </a:p>
          </p:txBody>
        </p:sp>
        <p:sp>
          <p:nvSpPr>
            <p:cNvPr id="56" name="Rectangle 55"/>
            <p:cNvSpPr/>
            <p:nvPr/>
          </p:nvSpPr>
          <p:spPr>
            <a:xfrm rot="16200000">
              <a:off x="7123351" y="4335298"/>
              <a:ext cx="574196" cy="769441"/>
            </a:xfrm>
            <a:prstGeom prst="rect">
              <a:avLst/>
            </a:prstGeom>
          </p:spPr>
          <p:txBody>
            <a:bodyPr wrap="none">
              <a:spAutoFit/>
            </a:bodyPr>
            <a:lstStyle/>
            <a:p>
              <a:r>
                <a:rPr lang="en-US" sz="4400" dirty="0"/>
                <a:t>…</a:t>
              </a:r>
            </a:p>
          </p:txBody>
        </p:sp>
        <mc:AlternateContent xmlns:mc="http://schemas.openxmlformats.org/markup-compatibility/2006" xmlns:a14="http://schemas.microsoft.com/office/drawing/2010/main">
          <mc:Choice Requires="a14">
            <p:sp>
              <p:nvSpPr>
                <p:cNvPr id="57" name="Text Box 41"/>
                <p:cNvSpPr txBox="1">
                  <a:spLocks noChangeArrowheads="1"/>
                </p:cNvSpPr>
                <p:nvPr/>
              </p:nvSpPr>
              <p:spPr bwMode="auto">
                <a:xfrm>
                  <a:off x="1295400" y="5226656"/>
                  <a:ext cx="716630" cy="457200"/>
                </a:xfrm>
                <a:prstGeom prst="rect">
                  <a:avLst/>
                </a:prstGeom>
                <a:noFill/>
                <a:ln w="9525">
                  <a:solidFill>
                    <a:srgbClr val="FF0000"/>
                  </a:solidFill>
                  <a:miter lim="800000"/>
                  <a:headEnd/>
                  <a:tailEnd/>
                </a:ln>
              </p:spPr>
              <p:txBody>
                <a:bodyPr lIns="0" tIns="0" rIns="0" bIns="0" anchor="ctr"/>
                <a:lstStyle/>
                <a:p>
                  <a:pPr algn="ctr">
                    <a:lnSpc>
                      <a:spcPct val="100000"/>
                    </a:lnSpc>
                  </a:pPr>
                  <a14:m>
                    <m:oMathPara xmlns:m="http://schemas.openxmlformats.org/officeDocument/2006/math">
                      <m:oMathParaPr>
                        <m:jc m:val="centerGroup"/>
                      </m:oMathParaPr>
                      <m:oMath xmlns:m="http://schemas.openxmlformats.org/officeDocument/2006/math">
                        <m:r>
                          <a:rPr lang="en-US" sz="2800" i="1">
                            <a:latin typeface="Cambria Math"/>
                          </a:rPr>
                          <m:t>1</m:t>
                        </m:r>
                      </m:oMath>
                    </m:oMathPara>
                  </a14:m>
                  <a:endParaRPr lang="en-US" sz="2800" dirty="0"/>
                </a:p>
              </p:txBody>
            </p:sp>
          </mc:Choice>
          <mc:Fallback xmlns="">
            <p:sp>
              <p:nvSpPr>
                <p:cNvPr id="57" name="Text Box 41"/>
                <p:cNvSpPr txBox="1">
                  <a:spLocks noRot="1" noChangeAspect="1" noMove="1" noResize="1" noEditPoints="1" noAdjustHandles="1" noChangeArrowheads="1" noChangeShapeType="1" noTextEdit="1"/>
                </p:cNvSpPr>
                <p:nvPr/>
              </p:nvSpPr>
              <p:spPr bwMode="auto">
                <a:xfrm>
                  <a:off x="1295400" y="5226656"/>
                  <a:ext cx="716630" cy="457200"/>
                </a:xfrm>
                <a:prstGeom prst="rect">
                  <a:avLst/>
                </a:prstGeom>
                <a:blipFill>
                  <a:blip r:embed="rId10"/>
                  <a:stretch>
                    <a:fillRect/>
                  </a:stretch>
                </a:blipFill>
                <a:ln w="9525">
                  <a:solidFill>
                    <a:srgbClr val="FF0000"/>
                  </a:solid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8" name="Text Box 41"/>
                <p:cNvSpPr txBox="1">
                  <a:spLocks noChangeArrowheads="1"/>
                </p:cNvSpPr>
                <p:nvPr/>
              </p:nvSpPr>
              <p:spPr bwMode="auto">
                <a:xfrm>
                  <a:off x="2286000" y="5229577"/>
                  <a:ext cx="716630" cy="457200"/>
                </a:xfrm>
                <a:prstGeom prst="rect">
                  <a:avLst/>
                </a:prstGeom>
                <a:noFill/>
                <a:ln w="9525">
                  <a:solidFill>
                    <a:srgbClr val="FF0000"/>
                  </a:solidFill>
                  <a:miter lim="800000"/>
                  <a:headEnd/>
                  <a:tailEnd/>
                </a:ln>
              </p:spPr>
              <p:txBody>
                <a:bodyPr lIns="0" tIns="0" rIns="0" bIns="0" anchor="ctr"/>
                <a:lstStyle/>
                <a:p>
                  <a:pPr algn="ctr">
                    <a:lnSpc>
                      <a:spcPct val="100000"/>
                    </a:lnSpc>
                  </a:pPr>
                  <a14:m>
                    <m:oMathPara xmlns:m="http://schemas.openxmlformats.org/officeDocument/2006/math">
                      <m:oMathParaPr>
                        <m:jc m:val="centerGroup"/>
                      </m:oMathParaPr>
                      <m:oMath xmlns:m="http://schemas.openxmlformats.org/officeDocument/2006/math">
                        <m:r>
                          <a:rPr lang="en-US" sz="2800" i="1">
                            <a:latin typeface="Cambria Math"/>
                          </a:rPr>
                          <m:t>1</m:t>
                        </m:r>
                      </m:oMath>
                    </m:oMathPara>
                  </a14:m>
                  <a:endParaRPr lang="en-US" sz="2800" dirty="0"/>
                </a:p>
              </p:txBody>
            </p:sp>
          </mc:Choice>
          <mc:Fallback xmlns="">
            <p:sp>
              <p:nvSpPr>
                <p:cNvPr id="58" name="Text Box 41"/>
                <p:cNvSpPr txBox="1">
                  <a:spLocks noRot="1" noChangeAspect="1" noMove="1" noResize="1" noEditPoints="1" noAdjustHandles="1" noChangeArrowheads="1" noChangeShapeType="1" noTextEdit="1"/>
                </p:cNvSpPr>
                <p:nvPr/>
              </p:nvSpPr>
              <p:spPr bwMode="auto">
                <a:xfrm>
                  <a:off x="2286000" y="5229577"/>
                  <a:ext cx="716630" cy="457200"/>
                </a:xfrm>
                <a:prstGeom prst="rect">
                  <a:avLst/>
                </a:prstGeom>
                <a:blipFill>
                  <a:blip r:embed="rId11"/>
                  <a:stretch>
                    <a:fillRect/>
                  </a:stretch>
                </a:blipFill>
                <a:ln w="9525">
                  <a:solidFill>
                    <a:srgbClr val="FF0000"/>
                  </a:solid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9" name="Text Box 41"/>
                <p:cNvSpPr txBox="1">
                  <a:spLocks noChangeArrowheads="1"/>
                </p:cNvSpPr>
                <p:nvPr/>
              </p:nvSpPr>
              <p:spPr bwMode="auto">
                <a:xfrm>
                  <a:off x="3201319" y="5229577"/>
                  <a:ext cx="716630" cy="457200"/>
                </a:xfrm>
                <a:prstGeom prst="rect">
                  <a:avLst/>
                </a:prstGeom>
                <a:noFill/>
                <a:ln w="9525">
                  <a:solidFill>
                    <a:srgbClr val="FF0000"/>
                  </a:solidFill>
                  <a:miter lim="800000"/>
                  <a:headEnd/>
                  <a:tailEnd/>
                </a:ln>
              </p:spPr>
              <p:txBody>
                <a:bodyPr lIns="0" tIns="0" rIns="0" bIns="0" anchor="ctr"/>
                <a:lstStyle/>
                <a:p>
                  <a:pPr algn="ctr">
                    <a:lnSpc>
                      <a:spcPct val="100000"/>
                    </a:lnSpc>
                  </a:pPr>
                  <a14:m>
                    <m:oMathPara xmlns:m="http://schemas.openxmlformats.org/officeDocument/2006/math">
                      <m:oMathParaPr>
                        <m:jc m:val="centerGroup"/>
                      </m:oMathParaPr>
                      <m:oMath xmlns:m="http://schemas.openxmlformats.org/officeDocument/2006/math">
                        <m:r>
                          <a:rPr lang="en-US" sz="2800" i="1">
                            <a:latin typeface="Cambria Math"/>
                          </a:rPr>
                          <m:t>1</m:t>
                        </m:r>
                      </m:oMath>
                    </m:oMathPara>
                  </a14:m>
                  <a:endParaRPr lang="en-US" sz="2800" dirty="0"/>
                </a:p>
              </p:txBody>
            </p:sp>
          </mc:Choice>
          <mc:Fallback xmlns="">
            <p:sp>
              <p:nvSpPr>
                <p:cNvPr id="59" name="Text Box 41"/>
                <p:cNvSpPr txBox="1">
                  <a:spLocks noRot="1" noChangeAspect="1" noMove="1" noResize="1" noEditPoints="1" noAdjustHandles="1" noChangeArrowheads="1" noChangeShapeType="1" noTextEdit="1"/>
                </p:cNvSpPr>
                <p:nvPr/>
              </p:nvSpPr>
              <p:spPr bwMode="auto">
                <a:xfrm>
                  <a:off x="3201319" y="5229577"/>
                  <a:ext cx="716630" cy="457200"/>
                </a:xfrm>
                <a:prstGeom prst="rect">
                  <a:avLst/>
                </a:prstGeom>
                <a:blipFill>
                  <a:blip r:embed="rId12"/>
                  <a:stretch>
                    <a:fillRect/>
                  </a:stretch>
                </a:blipFill>
                <a:ln w="9525">
                  <a:solidFill>
                    <a:srgbClr val="FF0000"/>
                  </a:solidFill>
                  <a:miter lim="800000"/>
                  <a:headEnd/>
                  <a:tailEnd/>
                </a:ln>
              </p:spPr>
              <p:txBody>
                <a:bodyPr/>
                <a:lstStyle/>
                <a:p>
                  <a:r>
                    <a:rPr lang="en-US">
                      <a:noFill/>
                    </a:rPr>
                    <a:t> </a:t>
                  </a:r>
                </a:p>
              </p:txBody>
            </p:sp>
          </mc:Fallback>
        </mc:AlternateContent>
        <p:sp>
          <p:nvSpPr>
            <p:cNvPr id="60" name="Rectangle 59"/>
            <p:cNvSpPr/>
            <p:nvPr/>
          </p:nvSpPr>
          <p:spPr>
            <a:xfrm>
              <a:off x="4133849" y="4917337"/>
              <a:ext cx="574196" cy="769441"/>
            </a:xfrm>
            <a:prstGeom prst="rect">
              <a:avLst/>
            </a:prstGeom>
          </p:spPr>
          <p:txBody>
            <a:bodyPr wrap="none">
              <a:spAutoFit/>
            </a:bodyPr>
            <a:lstStyle/>
            <a:p>
              <a:r>
                <a:rPr lang="en-US" sz="4400" dirty="0"/>
                <a:t>…</a:t>
              </a:r>
            </a:p>
          </p:txBody>
        </p:sp>
        <mc:AlternateContent xmlns:mc="http://schemas.openxmlformats.org/markup-compatibility/2006" xmlns:a14="http://schemas.microsoft.com/office/drawing/2010/main">
          <mc:Choice Requires="a14">
            <p:sp>
              <p:nvSpPr>
                <p:cNvPr id="61" name="Text Box 41"/>
                <p:cNvSpPr txBox="1">
                  <a:spLocks noChangeArrowheads="1"/>
                </p:cNvSpPr>
                <p:nvPr/>
              </p:nvSpPr>
              <p:spPr bwMode="auto">
                <a:xfrm>
                  <a:off x="5348411" y="5226656"/>
                  <a:ext cx="716630" cy="457200"/>
                </a:xfrm>
                <a:prstGeom prst="rect">
                  <a:avLst/>
                </a:prstGeom>
                <a:noFill/>
                <a:ln w="9525">
                  <a:solidFill>
                    <a:srgbClr val="FF0000"/>
                  </a:solidFill>
                  <a:miter lim="800000"/>
                  <a:headEnd/>
                  <a:tailEnd/>
                </a:ln>
              </p:spPr>
              <p:txBody>
                <a:bodyPr lIns="0" tIns="0" rIns="0" bIns="0" anchor="ctr"/>
                <a:lstStyle/>
                <a:p>
                  <a:pPr algn="ctr">
                    <a:lnSpc>
                      <a:spcPct val="100000"/>
                    </a:lnSpc>
                  </a:pPr>
                  <a14:m>
                    <m:oMathPara xmlns:m="http://schemas.openxmlformats.org/officeDocument/2006/math">
                      <m:oMathParaPr>
                        <m:jc m:val="centerGroup"/>
                      </m:oMathParaPr>
                      <m:oMath xmlns:m="http://schemas.openxmlformats.org/officeDocument/2006/math">
                        <m:r>
                          <a:rPr lang="en-US" sz="2800" i="1">
                            <a:latin typeface="Cambria Math"/>
                          </a:rPr>
                          <m:t>1</m:t>
                        </m:r>
                      </m:oMath>
                    </m:oMathPara>
                  </a14:m>
                  <a:endParaRPr lang="en-US" sz="2800" dirty="0"/>
                </a:p>
              </p:txBody>
            </p:sp>
          </mc:Choice>
          <mc:Fallback xmlns="">
            <p:sp>
              <p:nvSpPr>
                <p:cNvPr id="61" name="Text Box 41"/>
                <p:cNvSpPr txBox="1">
                  <a:spLocks noRot="1" noChangeAspect="1" noMove="1" noResize="1" noEditPoints="1" noAdjustHandles="1" noChangeArrowheads="1" noChangeShapeType="1" noTextEdit="1"/>
                </p:cNvSpPr>
                <p:nvPr/>
              </p:nvSpPr>
              <p:spPr bwMode="auto">
                <a:xfrm>
                  <a:off x="5348411" y="5226656"/>
                  <a:ext cx="716630" cy="457200"/>
                </a:xfrm>
                <a:prstGeom prst="rect">
                  <a:avLst/>
                </a:prstGeom>
                <a:blipFill>
                  <a:blip r:embed="rId13"/>
                  <a:stretch>
                    <a:fillRect/>
                  </a:stretch>
                </a:blipFill>
                <a:ln w="9525">
                  <a:solidFill>
                    <a:srgbClr val="FF0000"/>
                  </a:solid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2" name="Text Box 41"/>
                <p:cNvSpPr txBox="1">
                  <a:spLocks noChangeArrowheads="1"/>
                </p:cNvSpPr>
                <p:nvPr/>
              </p:nvSpPr>
              <p:spPr bwMode="auto">
                <a:xfrm>
                  <a:off x="6324600" y="5229577"/>
                  <a:ext cx="716630" cy="457200"/>
                </a:xfrm>
                <a:prstGeom prst="rect">
                  <a:avLst/>
                </a:prstGeom>
                <a:noFill/>
                <a:ln w="9525">
                  <a:solidFill>
                    <a:srgbClr val="FF0000"/>
                  </a:solidFill>
                  <a:miter lim="800000"/>
                  <a:headEnd/>
                  <a:tailEnd/>
                </a:ln>
              </p:spPr>
              <p:txBody>
                <a:bodyPr lIns="0" tIns="0" rIns="0" bIns="0" anchor="ctr"/>
                <a:lstStyle/>
                <a:p>
                  <a:pPr algn="ctr">
                    <a:lnSpc>
                      <a:spcPct val="100000"/>
                    </a:lnSpc>
                  </a:pPr>
                  <a14:m>
                    <m:oMathPara xmlns:m="http://schemas.openxmlformats.org/officeDocument/2006/math">
                      <m:oMathParaPr>
                        <m:jc m:val="centerGroup"/>
                      </m:oMathParaPr>
                      <m:oMath xmlns:m="http://schemas.openxmlformats.org/officeDocument/2006/math">
                        <m:r>
                          <a:rPr lang="en-US" sz="2800" i="1">
                            <a:latin typeface="Cambria Math"/>
                          </a:rPr>
                          <m:t>1</m:t>
                        </m:r>
                      </m:oMath>
                    </m:oMathPara>
                  </a14:m>
                  <a:endParaRPr lang="en-US" sz="2800" dirty="0"/>
                </a:p>
              </p:txBody>
            </p:sp>
          </mc:Choice>
          <mc:Fallback xmlns="">
            <p:sp>
              <p:nvSpPr>
                <p:cNvPr id="62" name="Text Box 41"/>
                <p:cNvSpPr txBox="1">
                  <a:spLocks noRot="1" noChangeAspect="1" noMove="1" noResize="1" noEditPoints="1" noAdjustHandles="1" noChangeArrowheads="1" noChangeShapeType="1" noTextEdit="1"/>
                </p:cNvSpPr>
                <p:nvPr/>
              </p:nvSpPr>
              <p:spPr bwMode="auto">
                <a:xfrm>
                  <a:off x="6324600" y="5229577"/>
                  <a:ext cx="716630" cy="457200"/>
                </a:xfrm>
                <a:prstGeom prst="rect">
                  <a:avLst/>
                </a:prstGeom>
                <a:blipFill>
                  <a:blip r:embed="rId14"/>
                  <a:stretch>
                    <a:fillRect/>
                  </a:stretch>
                </a:blipFill>
                <a:ln w="9525">
                  <a:solidFill>
                    <a:srgbClr val="FF0000"/>
                  </a:solid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3" name="Text Box 41"/>
                <p:cNvSpPr txBox="1">
                  <a:spLocks noChangeArrowheads="1"/>
                </p:cNvSpPr>
                <p:nvPr/>
              </p:nvSpPr>
              <p:spPr bwMode="auto">
                <a:xfrm>
                  <a:off x="7201056" y="5229577"/>
                  <a:ext cx="716630" cy="457200"/>
                </a:xfrm>
                <a:prstGeom prst="rect">
                  <a:avLst/>
                </a:prstGeom>
                <a:noFill/>
                <a:ln w="9525">
                  <a:solidFill>
                    <a:srgbClr val="FF0000"/>
                  </a:solidFill>
                  <a:miter lim="800000"/>
                  <a:headEnd/>
                  <a:tailEnd/>
                </a:ln>
              </p:spPr>
              <p:txBody>
                <a:bodyPr lIns="0" tIns="0" rIns="0" bIns="0" anchor="ctr"/>
                <a:lstStyle/>
                <a:p>
                  <a:pPr algn="ctr">
                    <a:lnSpc>
                      <a:spcPct val="100000"/>
                    </a:lnSpc>
                  </a:pPr>
                  <a14:m>
                    <m:oMathPara xmlns:m="http://schemas.openxmlformats.org/officeDocument/2006/math">
                      <m:oMathParaPr>
                        <m:jc m:val="centerGroup"/>
                      </m:oMathParaPr>
                      <m:oMath xmlns:m="http://schemas.openxmlformats.org/officeDocument/2006/math">
                        <m:r>
                          <a:rPr lang="en-US" sz="2800" i="1">
                            <a:latin typeface="Cambria Math"/>
                          </a:rPr>
                          <m:t>1</m:t>
                        </m:r>
                      </m:oMath>
                    </m:oMathPara>
                  </a14:m>
                  <a:endParaRPr lang="en-US" sz="2800" dirty="0"/>
                </a:p>
              </p:txBody>
            </p:sp>
          </mc:Choice>
          <mc:Fallback xmlns="">
            <p:sp>
              <p:nvSpPr>
                <p:cNvPr id="63" name="Text Box 41"/>
                <p:cNvSpPr txBox="1">
                  <a:spLocks noRot="1" noChangeAspect="1" noMove="1" noResize="1" noEditPoints="1" noAdjustHandles="1" noChangeArrowheads="1" noChangeShapeType="1" noTextEdit="1"/>
                </p:cNvSpPr>
                <p:nvPr/>
              </p:nvSpPr>
              <p:spPr bwMode="auto">
                <a:xfrm>
                  <a:off x="7201056" y="5229577"/>
                  <a:ext cx="716630" cy="457200"/>
                </a:xfrm>
                <a:prstGeom prst="rect">
                  <a:avLst/>
                </a:prstGeom>
                <a:blipFill>
                  <a:blip r:embed="rId15"/>
                  <a:stretch>
                    <a:fillRect/>
                  </a:stretch>
                </a:blipFill>
                <a:ln w="9525">
                  <a:solidFill>
                    <a:srgbClr val="FF0000"/>
                  </a:solidFill>
                  <a:miter lim="800000"/>
                  <a:headEnd/>
                  <a:tailEnd/>
                </a:ln>
              </p:spPr>
              <p:txBody>
                <a:bodyPr/>
                <a:lstStyle/>
                <a:p>
                  <a:r>
                    <a:rPr lang="en-US">
                      <a:noFill/>
                    </a:rPr>
                    <a:t> </a:t>
                  </a:r>
                </a:p>
              </p:txBody>
            </p:sp>
          </mc:Fallback>
        </mc:AlternateContent>
        <p:cxnSp>
          <p:nvCxnSpPr>
            <p:cNvPr id="65" name="Straight Connector 64"/>
            <p:cNvCxnSpPr>
              <a:stCxn id="44" idx="2"/>
              <a:endCxn id="47" idx="0"/>
            </p:cNvCxnSpPr>
            <p:nvPr/>
          </p:nvCxnSpPr>
          <p:spPr>
            <a:xfrm flipH="1">
              <a:off x="3357354" y="2590800"/>
              <a:ext cx="1690896" cy="437452"/>
            </a:xfrm>
            <a:prstGeom prst="line">
              <a:avLst/>
            </a:prstGeom>
            <a:ln w="285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a:stCxn id="44" idx="2"/>
              <a:endCxn id="48" idx="0"/>
            </p:cNvCxnSpPr>
            <p:nvPr/>
          </p:nvCxnSpPr>
          <p:spPr>
            <a:xfrm>
              <a:off x="5048250" y="2590800"/>
              <a:ext cx="1600200" cy="437452"/>
            </a:xfrm>
            <a:prstGeom prst="line">
              <a:avLst/>
            </a:prstGeom>
            <a:ln w="285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a:stCxn id="47" idx="2"/>
              <a:endCxn id="49" idx="0"/>
            </p:cNvCxnSpPr>
            <p:nvPr/>
          </p:nvCxnSpPr>
          <p:spPr>
            <a:xfrm flipH="1">
              <a:off x="2240630" y="3485452"/>
              <a:ext cx="1116724" cy="348874"/>
            </a:xfrm>
            <a:prstGeom prst="line">
              <a:avLst/>
            </a:prstGeom>
            <a:ln w="285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a:stCxn id="47" idx="2"/>
              <a:endCxn id="50" idx="0"/>
            </p:cNvCxnSpPr>
            <p:nvPr/>
          </p:nvCxnSpPr>
          <p:spPr>
            <a:xfrm>
              <a:off x="3357354" y="3485452"/>
              <a:ext cx="624096" cy="348874"/>
            </a:xfrm>
            <a:prstGeom prst="line">
              <a:avLst/>
            </a:prstGeom>
            <a:ln w="285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a:stCxn id="48" idx="2"/>
              <a:endCxn id="51" idx="0"/>
            </p:cNvCxnSpPr>
            <p:nvPr/>
          </p:nvCxnSpPr>
          <p:spPr>
            <a:xfrm flipH="1">
              <a:off x="5848350" y="3485452"/>
              <a:ext cx="800100" cy="346924"/>
            </a:xfrm>
            <a:prstGeom prst="line">
              <a:avLst/>
            </a:prstGeom>
            <a:ln w="285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a:stCxn id="48" idx="2"/>
              <a:endCxn id="52" idx="0"/>
            </p:cNvCxnSpPr>
            <p:nvPr/>
          </p:nvCxnSpPr>
          <p:spPr>
            <a:xfrm>
              <a:off x="6648450" y="3485452"/>
              <a:ext cx="762000" cy="348874"/>
            </a:xfrm>
            <a:prstGeom prst="line">
              <a:avLst/>
            </a:prstGeom>
            <a:ln w="285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a:off x="7486650" y="4291526"/>
              <a:ext cx="499546" cy="339268"/>
            </a:xfrm>
            <a:prstGeom prst="line">
              <a:avLst/>
            </a:prstGeom>
            <a:ln w="285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a:stCxn id="52" idx="2"/>
            </p:cNvCxnSpPr>
            <p:nvPr/>
          </p:nvCxnSpPr>
          <p:spPr>
            <a:xfrm flipH="1">
              <a:off x="7143432" y="4291526"/>
              <a:ext cx="267019" cy="339268"/>
            </a:xfrm>
            <a:prstGeom prst="line">
              <a:avLst/>
            </a:prstGeom>
            <a:ln w="285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92" name="Straight Connector 91"/>
            <p:cNvCxnSpPr>
              <a:stCxn id="51" idx="2"/>
            </p:cNvCxnSpPr>
            <p:nvPr/>
          </p:nvCxnSpPr>
          <p:spPr>
            <a:xfrm>
              <a:off x="5848351" y="4289576"/>
              <a:ext cx="499545" cy="320454"/>
            </a:xfrm>
            <a:prstGeom prst="line">
              <a:avLst/>
            </a:prstGeom>
            <a:ln w="285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93" name="Straight Connector 92"/>
            <p:cNvCxnSpPr>
              <a:stCxn id="51" idx="2"/>
            </p:cNvCxnSpPr>
            <p:nvPr/>
          </p:nvCxnSpPr>
          <p:spPr>
            <a:xfrm flipH="1">
              <a:off x="5581332" y="4289576"/>
              <a:ext cx="267019" cy="320454"/>
            </a:xfrm>
            <a:prstGeom prst="line">
              <a:avLst/>
            </a:prstGeom>
            <a:ln w="285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96" name="Straight Connector 95"/>
            <p:cNvCxnSpPr>
              <a:stCxn id="50" idx="2"/>
            </p:cNvCxnSpPr>
            <p:nvPr/>
          </p:nvCxnSpPr>
          <p:spPr>
            <a:xfrm>
              <a:off x="3981450" y="4291526"/>
              <a:ext cx="526860" cy="313382"/>
            </a:xfrm>
            <a:prstGeom prst="line">
              <a:avLst/>
            </a:prstGeom>
            <a:ln w="285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a:stCxn id="50" idx="2"/>
            </p:cNvCxnSpPr>
            <p:nvPr/>
          </p:nvCxnSpPr>
          <p:spPr>
            <a:xfrm flipH="1">
              <a:off x="3741748" y="4291526"/>
              <a:ext cx="239703" cy="313382"/>
            </a:xfrm>
            <a:prstGeom prst="line">
              <a:avLst/>
            </a:prstGeom>
            <a:ln w="285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a:stCxn id="49" idx="2"/>
            </p:cNvCxnSpPr>
            <p:nvPr/>
          </p:nvCxnSpPr>
          <p:spPr>
            <a:xfrm>
              <a:off x="2240631" y="4291527"/>
              <a:ext cx="474963" cy="308485"/>
            </a:xfrm>
            <a:prstGeom prst="line">
              <a:avLst/>
            </a:prstGeom>
            <a:ln w="285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a:stCxn id="49" idx="2"/>
            </p:cNvCxnSpPr>
            <p:nvPr/>
          </p:nvCxnSpPr>
          <p:spPr>
            <a:xfrm flipH="1">
              <a:off x="1949032" y="4291527"/>
              <a:ext cx="291599" cy="308485"/>
            </a:xfrm>
            <a:prstGeom prst="line">
              <a:avLst/>
            </a:prstGeom>
            <a:ln w="285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64" name="TextBox 63"/>
                <p:cNvSpPr txBox="1"/>
                <p:nvPr/>
              </p:nvSpPr>
              <p:spPr>
                <a:xfrm>
                  <a:off x="5668215" y="1992868"/>
                  <a:ext cx="365806"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0070C0"/>
                            </a:solidFill>
                            <a:latin typeface="Cambria Math" panose="02040503050406030204" pitchFamily="18" charset="0"/>
                          </a:rPr>
                          <m:t>1</m:t>
                        </m:r>
                      </m:oMath>
                    </m:oMathPara>
                  </a14:m>
                  <a:endParaRPr lang="en-US" dirty="0">
                    <a:solidFill>
                      <a:srgbClr val="0070C0"/>
                    </a:solidFill>
                  </a:endParaRPr>
                </a:p>
              </p:txBody>
            </p:sp>
          </mc:Choice>
          <mc:Fallback xmlns="">
            <p:sp>
              <p:nvSpPr>
                <p:cNvPr id="64" name="TextBox 63"/>
                <p:cNvSpPr txBox="1">
                  <a:spLocks noRot="1" noChangeAspect="1" noMove="1" noResize="1" noEditPoints="1" noAdjustHandles="1" noChangeArrowheads="1" noChangeShapeType="1" noTextEdit="1"/>
                </p:cNvSpPr>
                <p:nvPr/>
              </p:nvSpPr>
              <p:spPr>
                <a:xfrm>
                  <a:off x="5668215" y="1992868"/>
                  <a:ext cx="365806" cy="369332"/>
                </a:xfrm>
                <a:prstGeom prst="rect">
                  <a:avLst/>
                </a:prstGeom>
                <a:blipFill>
                  <a:blip r:embed="rId1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6" name="TextBox 65"/>
                <p:cNvSpPr txBox="1"/>
                <p:nvPr/>
              </p:nvSpPr>
              <p:spPr>
                <a:xfrm>
                  <a:off x="3962400" y="2940302"/>
                  <a:ext cx="365806"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0070C0"/>
                            </a:solidFill>
                            <a:latin typeface="Cambria Math" panose="02040503050406030204" pitchFamily="18" charset="0"/>
                          </a:rPr>
                          <m:t>1</m:t>
                        </m:r>
                      </m:oMath>
                    </m:oMathPara>
                  </a14:m>
                  <a:endParaRPr lang="en-US" dirty="0">
                    <a:solidFill>
                      <a:srgbClr val="0070C0"/>
                    </a:solidFill>
                  </a:endParaRPr>
                </a:p>
              </p:txBody>
            </p:sp>
          </mc:Choice>
          <mc:Fallback xmlns="">
            <p:sp>
              <p:nvSpPr>
                <p:cNvPr id="66" name="TextBox 65"/>
                <p:cNvSpPr txBox="1">
                  <a:spLocks noRot="1" noChangeAspect="1" noMove="1" noResize="1" noEditPoints="1" noAdjustHandles="1" noChangeArrowheads="1" noChangeShapeType="1" noTextEdit="1"/>
                </p:cNvSpPr>
                <p:nvPr/>
              </p:nvSpPr>
              <p:spPr>
                <a:xfrm>
                  <a:off x="3962400" y="2940302"/>
                  <a:ext cx="365806" cy="369332"/>
                </a:xfrm>
                <a:prstGeom prst="rect">
                  <a:avLst/>
                </a:prstGeom>
                <a:blipFill>
                  <a:blip r:embed="rId1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7" name="TextBox 66"/>
                <p:cNvSpPr txBox="1"/>
                <p:nvPr/>
              </p:nvSpPr>
              <p:spPr>
                <a:xfrm>
                  <a:off x="7246374" y="2974403"/>
                  <a:ext cx="365806"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0070C0"/>
                            </a:solidFill>
                            <a:latin typeface="Cambria Math" panose="02040503050406030204" pitchFamily="18" charset="0"/>
                          </a:rPr>
                          <m:t>1</m:t>
                        </m:r>
                      </m:oMath>
                    </m:oMathPara>
                  </a14:m>
                  <a:endParaRPr lang="en-US" dirty="0">
                    <a:solidFill>
                      <a:srgbClr val="0070C0"/>
                    </a:solidFill>
                  </a:endParaRPr>
                </a:p>
              </p:txBody>
            </p:sp>
          </mc:Choice>
          <mc:Fallback xmlns="">
            <p:sp>
              <p:nvSpPr>
                <p:cNvPr id="67" name="TextBox 66"/>
                <p:cNvSpPr txBox="1">
                  <a:spLocks noRot="1" noChangeAspect="1" noMove="1" noResize="1" noEditPoints="1" noAdjustHandles="1" noChangeArrowheads="1" noChangeShapeType="1" noTextEdit="1"/>
                </p:cNvSpPr>
                <p:nvPr/>
              </p:nvSpPr>
              <p:spPr>
                <a:xfrm>
                  <a:off x="7246374" y="2974403"/>
                  <a:ext cx="365806" cy="369332"/>
                </a:xfrm>
                <a:prstGeom prst="rect">
                  <a:avLst/>
                </a:prstGeom>
                <a:blipFill>
                  <a:blip r:embed="rId1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8" name="TextBox 67"/>
                <p:cNvSpPr txBox="1"/>
                <p:nvPr/>
              </p:nvSpPr>
              <p:spPr>
                <a:xfrm>
                  <a:off x="2819400" y="3778527"/>
                  <a:ext cx="365806"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0070C0"/>
                            </a:solidFill>
                            <a:latin typeface="Cambria Math" panose="02040503050406030204" pitchFamily="18" charset="0"/>
                          </a:rPr>
                          <m:t>1</m:t>
                        </m:r>
                      </m:oMath>
                    </m:oMathPara>
                  </a14:m>
                  <a:endParaRPr lang="en-US" dirty="0">
                    <a:solidFill>
                      <a:srgbClr val="0070C0"/>
                    </a:solidFill>
                  </a:endParaRPr>
                </a:p>
              </p:txBody>
            </p:sp>
          </mc:Choice>
          <mc:Fallback xmlns="">
            <p:sp>
              <p:nvSpPr>
                <p:cNvPr id="68" name="TextBox 67"/>
                <p:cNvSpPr txBox="1">
                  <a:spLocks noRot="1" noChangeAspect="1" noMove="1" noResize="1" noEditPoints="1" noAdjustHandles="1" noChangeArrowheads="1" noChangeShapeType="1" noTextEdit="1"/>
                </p:cNvSpPr>
                <p:nvPr/>
              </p:nvSpPr>
              <p:spPr>
                <a:xfrm>
                  <a:off x="2819400" y="3778527"/>
                  <a:ext cx="365806" cy="369332"/>
                </a:xfrm>
                <a:prstGeom prst="rect">
                  <a:avLst/>
                </a:prstGeom>
                <a:blipFill>
                  <a:blip r:embed="rId1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0" name="TextBox 69"/>
                <p:cNvSpPr txBox="1"/>
                <p:nvPr/>
              </p:nvSpPr>
              <p:spPr>
                <a:xfrm>
                  <a:off x="4639597" y="3774093"/>
                  <a:ext cx="365806"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0070C0"/>
                            </a:solidFill>
                            <a:latin typeface="Cambria Math" panose="02040503050406030204" pitchFamily="18" charset="0"/>
                          </a:rPr>
                          <m:t>1</m:t>
                        </m:r>
                      </m:oMath>
                    </m:oMathPara>
                  </a14:m>
                  <a:endParaRPr lang="en-US" dirty="0">
                    <a:solidFill>
                      <a:srgbClr val="0070C0"/>
                    </a:solidFill>
                  </a:endParaRPr>
                </a:p>
              </p:txBody>
            </p:sp>
          </mc:Choice>
          <mc:Fallback xmlns="">
            <p:sp>
              <p:nvSpPr>
                <p:cNvPr id="70" name="TextBox 69"/>
                <p:cNvSpPr txBox="1">
                  <a:spLocks noRot="1" noChangeAspect="1" noMove="1" noResize="1" noEditPoints="1" noAdjustHandles="1" noChangeArrowheads="1" noChangeShapeType="1" noTextEdit="1"/>
                </p:cNvSpPr>
                <p:nvPr/>
              </p:nvSpPr>
              <p:spPr>
                <a:xfrm>
                  <a:off x="4639597" y="3774093"/>
                  <a:ext cx="365806" cy="369332"/>
                </a:xfrm>
                <a:prstGeom prst="rect">
                  <a:avLst/>
                </a:prstGeom>
                <a:blipFill>
                  <a:blip r:embed="rId2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1" name="TextBox 70"/>
                <p:cNvSpPr txBox="1"/>
                <p:nvPr/>
              </p:nvSpPr>
              <p:spPr>
                <a:xfrm>
                  <a:off x="6432433" y="3783622"/>
                  <a:ext cx="365806"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0070C0"/>
                            </a:solidFill>
                            <a:latin typeface="Cambria Math" panose="02040503050406030204" pitchFamily="18" charset="0"/>
                          </a:rPr>
                          <m:t>1</m:t>
                        </m:r>
                      </m:oMath>
                    </m:oMathPara>
                  </a14:m>
                  <a:endParaRPr lang="en-US" b="0" dirty="0">
                    <a:solidFill>
                      <a:srgbClr val="0070C0"/>
                    </a:solidFill>
                  </a:endParaRPr>
                </a:p>
              </p:txBody>
            </p:sp>
          </mc:Choice>
          <mc:Fallback xmlns="">
            <p:sp>
              <p:nvSpPr>
                <p:cNvPr id="71" name="TextBox 70"/>
                <p:cNvSpPr txBox="1">
                  <a:spLocks noRot="1" noChangeAspect="1" noMove="1" noResize="1" noEditPoints="1" noAdjustHandles="1" noChangeArrowheads="1" noChangeShapeType="1" noTextEdit="1"/>
                </p:cNvSpPr>
                <p:nvPr/>
              </p:nvSpPr>
              <p:spPr>
                <a:xfrm>
                  <a:off x="6432433" y="3783622"/>
                  <a:ext cx="365806" cy="369332"/>
                </a:xfrm>
                <a:prstGeom prst="rect">
                  <a:avLst/>
                </a:prstGeom>
                <a:blipFill>
                  <a:blip r:embed="rId2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2" name="TextBox 71"/>
                <p:cNvSpPr txBox="1"/>
                <p:nvPr/>
              </p:nvSpPr>
              <p:spPr>
                <a:xfrm>
                  <a:off x="8001000" y="3779188"/>
                  <a:ext cx="365806"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0070C0"/>
                            </a:solidFill>
                            <a:latin typeface="Cambria Math" panose="02040503050406030204" pitchFamily="18" charset="0"/>
                          </a:rPr>
                          <m:t>1</m:t>
                        </m:r>
                      </m:oMath>
                    </m:oMathPara>
                  </a14:m>
                  <a:endParaRPr lang="en-US" dirty="0">
                    <a:solidFill>
                      <a:srgbClr val="0070C0"/>
                    </a:solidFill>
                  </a:endParaRPr>
                </a:p>
              </p:txBody>
            </p:sp>
          </mc:Choice>
          <mc:Fallback xmlns="">
            <p:sp>
              <p:nvSpPr>
                <p:cNvPr id="72" name="TextBox 71"/>
                <p:cNvSpPr txBox="1">
                  <a:spLocks noRot="1" noChangeAspect="1" noMove="1" noResize="1" noEditPoints="1" noAdjustHandles="1" noChangeArrowheads="1" noChangeShapeType="1" noTextEdit="1"/>
                </p:cNvSpPr>
                <p:nvPr/>
              </p:nvSpPr>
              <p:spPr>
                <a:xfrm>
                  <a:off x="8001000" y="3779188"/>
                  <a:ext cx="365806" cy="369332"/>
                </a:xfrm>
                <a:prstGeom prst="rect">
                  <a:avLst/>
                </a:prstGeom>
                <a:blipFill>
                  <a:blip r:embed="rId2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4" name="TextBox 73"/>
                <p:cNvSpPr txBox="1"/>
                <p:nvPr/>
              </p:nvSpPr>
              <p:spPr>
                <a:xfrm>
                  <a:off x="1905000" y="5105400"/>
                  <a:ext cx="365806"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a:solidFill>
                              <a:srgbClr val="0070C0"/>
                            </a:solidFill>
                            <a:latin typeface="Cambria Math"/>
                          </a:rPr>
                          <m:t>1</m:t>
                        </m:r>
                      </m:oMath>
                    </m:oMathPara>
                  </a14:m>
                  <a:endParaRPr lang="en-US" dirty="0">
                    <a:solidFill>
                      <a:srgbClr val="0070C0"/>
                    </a:solidFill>
                  </a:endParaRPr>
                </a:p>
              </p:txBody>
            </p:sp>
          </mc:Choice>
          <mc:Fallback xmlns="">
            <p:sp>
              <p:nvSpPr>
                <p:cNvPr id="74" name="TextBox 73"/>
                <p:cNvSpPr txBox="1">
                  <a:spLocks noRot="1" noChangeAspect="1" noMove="1" noResize="1" noEditPoints="1" noAdjustHandles="1" noChangeArrowheads="1" noChangeShapeType="1" noTextEdit="1"/>
                </p:cNvSpPr>
                <p:nvPr/>
              </p:nvSpPr>
              <p:spPr>
                <a:xfrm>
                  <a:off x="1905000" y="5105400"/>
                  <a:ext cx="365806" cy="369332"/>
                </a:xfrm>
                <a:prstGeom prst="rect">
                  <a:avLst/>
                </a:prstGeom>
                <a:blipFill>
                  <a:blip r:embed="rId2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5" name="TextBox 74"/>
                <p:cNvSpPr txBox="1"/>
                <p:nvPr/>
              </p:nvSpPr>
              <p:spPr>
                <a:xfrm>
                  <a:off x="2907380" y="5105400"/>
                  <a:ext cx="365806"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a:solidFill>
                              <a:srgbClr val="0070C0"/>
                            </a:solidFill>
                            <a:latin typeface="Cambria Math"/>
                          </a:rPr>
                          <m:t>1</m:t>
                        </m:r>
                      </m:oMath>
                    </m:oMathPara>
                  </a14:m>
                  <a:endParaRPr lang="en-US" dirty="0">
                    <a:solidFill>
                      <a:srgbClr val="0070C0"/>
                    </a:solidFill>
                  </a:endParaRPr>
                </a:p>
              </p:txBody>
            </p:sp>
          </mc:Choice>
          <mc:Fallback xmlns="">
            <p:sp>
              <p:nvSpPr>
                <p:cNvPr id="75" name="TextBox 74"/>
                <p:cNvSpPr txBox="1">
                  <a:spLocks noRot="1" noChangeAspect="1" noMove="1" noResize="1" noEditPoints="1" noAdjustHandles="1" noChangeArrowheads="1" noChangeShapeType="1" noTextEdit="1"/>
                </p:cNvSpPr>
                <p:nvPr/>
              </p:nvSpPr>
              <p:spPr>
                <a:xfrm>
                  <a:off x="2907380" y="5105400"/>
                  <a:ext cx="365806" cy="369332"/>
                </a:xfrm>
                <a:prstGeom prst="rect">
                  <a:avLst/>
                </a:prstGeom>
                <a:blipFill>
                  <a:blip r:embed="rId2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7" name="TextBox 76"/>
                <p:cNvSpPr txBox="1"/>
                <p:nvPr/>
              </p:nvSpPr>
              <p:spPr>
                <a:xfrm>
                  <a:off x="3821292" y="5105400"/>
                  <a:ext cx="365806"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a:solidFill>
                              <a:srgbClr val="0070C0"/>
                            </a:solidFill>
                            <a:latin typeface="Cambria Math"/>
                          </a:rPr>
                          <m:t>1</m:t>
                        </m:r>
                      </m:oMath>
                    </m:oMathPara>
                  </a14:m>
                  <a:endParaRPr lang="en-US" dirty="0">
                    <a:solidFill>
                      <a:srgbClr val="0070C0"/>
                    </a:solidFill>
                  </a:endParaRPr>
                </a:p>
              </p:txBody>
            </p:sp>
          </mc:Choice>
          <mc:Fallback xmlns="">
            <p:sp>
              <p:nvSpPr>
                <p:cNvPr id="77" name="TextBox 76"/>
                <p:cNvSpPr txBox="1">
                  <a:spLocks noRot="1" noChangeAspect="1" noMove="1" noResize="1" noEditPoints="1" noAdjustHandles="1" noChangeArrowheads="1" noChangeShapeType="1" noTextEdit="1"/>
                </p:cNvSpPr>
                <p:nvPr/>
              </p:nvSpPr>
              <p:spPr>
                <a:xfrm>
                  <a:off x="3821292" y="5105400"/>
                  <a:ext cx="365806" cy="369332"/>
                </a:xfrm>
                <a:prstGeom prst="rect">
                  <a:avLst/>
                </a:prstGeom>
                <a:blipFill>
                  <a:blip r:embed="rId2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8" name="TextBox 77"/>
                <p:cNvSpPr txBox="1"/>
                <p:nvPr/>
              </p:nvSpPr>
              <p:spPr>
                <a:xfrm>
                  <a:off x="5958794" y="5117390"/>
                  <a:ext cx="365806"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a:solidFill>
                              <a:srgbClr val="0070C0"/>
                            </a:solidFill>
                            <a:latin typeface="Cambria Math"/>
                          </a:rPr>
                          <m:t>1</m:t>
                        </m:r>
                      </m:oMath>
                    </m:oMathPara>
                  </a14:m>
                  <a:endParaRPr lang="en-US" dirty="0">
                    <a:solidFill>
                      <a:srgbClr val="0070C0"/>
                    </a:solidFill>
                  </a:endParaRPr>
                </a:p>
              </p:txBody>
            </p:sp>
          </mc:Choice>
          <mc:Fallback xmlns="">
            <p:sp>
              <p:nvSpPr>
                <p:cNvPr id="78" name="TextBox 77"/>
                <p:cNvSpPr txBox="1">
                  <a:spLocks noRot="1" noChangeAspect="1" noMove="1" noResize="1" noEditPoints="1" noAdjustHandles="1" noChangeArrowheads="1" noChangeShapeType="1" noTextEdit="1"/>
                </p:cNvSpPr>
                <p:nvPr/>
              </p:nvSpPr>
              <p:spPr>
                <a:xfrm>
                  <a:off x="5958794" y="5117390"/>
                  <a:ext cx="365806" cy="369332"/>
                </a:xfrm>
                <a:prstGeom prst="rect">
                  <a:avLst/>
                </a:prstGeom>
                <a:blipFill>
                  <a:blip r:embed="rId2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0" name="TextBox 79"/>
                <p:cNvSpPr txBox="1"/>
                <p:nvPr/>
              </p:nvSpPr>
              <p:spPr>
                <a:xfrm>
                  <a:off x="6949394" y="5117390"/>
                  <a:ext cx="365806"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a:solidFill>
                              <a:srgbClr val="0070C0"/>
                            </a:solidFill>
                            <a:latin typeface="Cambria Math"/>
                          </a:rPr>
                          <m:t>1</m:t>
                        </m:r>
                      </m:oMath>
                    </m:oMathPara>
                  </a14:m>
                  <a:endParaRPr lang="en-US" dirty="0">
                    <a:solidFill>
                      <a:srgbClr val="0070C0"/>
                    </a:solidFill>
                  </a:endParaRPr>
                </a:p>
              </p:txBody>
            </p:sp>
          </mc:Choice>
          <mc:Fallback xmlns="">
            <p:sp>
              <p:nvSpPr>
                <p:cNvPr id="80" name="TextBox 79"/>
                <p:cNvSpPr txBox="1">
                  <a:spLocks noRot="1" noChangeAspect="1" noMove="1" noResize="1" noEditPoints="1" noAdjustHandles="1" noChangeArrowheads="1" noChangeShapeType="1" noTextEdit="1"/>
                </p:cNvSpPr>
                <p:nvPr/>
              </p:nvSpPr>
              <p:spPr>
                <a:xfrm>
                  <a:off x="6949394" y="5117390"/>
                  <a:ext cx="365806" cy="369332"/>
                </a:xfrm>
                <a:prstGeom prst="rect">
                  <a:avLst/>
                </a:prstGeom>
                <a:blipFill>
                  <a:blip r:embed="rId2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1" name="TextBox 80"/>
                <p:cNvSpPr txBox="1"/>
                <p:nvPr/>
              </p:nvSpPr>
              <p:spPr>
                <a:xfrm>
                  <a:off x="7863794" y="5117390"/>
                  <a:ext cx="365806"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a:solidFill>
                              <a:srgbClr val="0070C0"/>
                            </a:solidFill>
                            <a:latin typeface="Cambria Math"/>
                          </a:rPr>
                          <m:t>1</m:t>
                        </m:r>
                      </m:oMath>
                    </m:oMathPara>
                  </a14:m>
                  <a:endParaRPr lang="en-US" dirty="0">
                    <a:solidFill>
                      <a:srgbClr val="0070C0"/>
                    </a:solidFill>
                  </a:endParaRPr>
                </a:p>
              </p:txBody>
            </p:sp>
          </mc:Choice>
          <mc:Fallback xmlns="">
            <p:sp>
              <p:nvSpPr>
                <p:cNvPr id="81" name="TextBox 80"/>
                <p:cNvSpPr txBox="1">
                  <a:spLocks noRot="1" noChangeAspect="1" noMove="1" noResize="1" noEditPoints="1" noAdjustHandles="1" noChangeArrowheads="1" noChangeShapeType="1" noTextEdit="1"/>
                </p:cNvSpPr>
                <p:nvPr/>
              </p:nvSpPr>
              <p:spPr>
                <a:xfrm>
                  <a:off x="7863794" y="5117390"/>
                  <a:ext cx="365806" cy="369332"/>
                </a:xfrm>
                <a:prstGeom prst="rect">
                  <a:avLst/>
                </a:prstGeom>
                <a:blipFill>
                  <a:blip r:embed="rId27"/>
                  <a:stretch>
                    <a:fillRect/>
                  </a:stretch>
                </a:blipFill>
              </p:spPr>
              <p:txBody>
                <a:bodyPr/>
                <a:lstStyle/>
                <a:p>
                  <a:r>
                    <a:rPr lang="en-US">
                      <a:noFill/>
                    </a:rPr>
                    <a:t> </a:t>
                  </a:r>
                </a:p>
              </p:txBody>
            </p:sp>
          </mc:Fallback>
        </mc:AlternateContent>
      </p:grpSp>
      <p:sp>
        <p:nvSpPr>
          <p:cNvPr id="42" name="Left Brace 41" descr="Because we need to make log_8(n) recursive calls before reaching a base case, the height of this chain of stackframes is log_8(n)."/>
          <p:cNvSpPr/>
          <p:nvPr/>
        </p:nvSpPr>
        <p:spPr>
          <a:xfrm flipH="1" flipV="1">
            <a:off x="8395065" y="2534286"/>
            <a:ext cx="250372" cy="3553177"/>
          </a:xfrm>
          <a:prstGeom prst="leftBrace">
            <a:avLst>
              <a:gd name="adj1" fmla="val 83199"/>
              <a:gd name="adj2" fmla="val 49631"/>
            </a:avLst>
          </a:prstGeom>
          <a:ln w="19050">
            <a:solidFill>
              <a:srgbClr val="FF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mc:AlternateContent xmlns:mc="http://schemas.openxmlformats.org/markup-compatibility/2006" xmlns:a14="http://schemas.microsoft.com/office/drawing/2010/main">
        <mc:Choice Requires="a14">
          <p:sp>
            <p:nvSpPr>
              <p:cNvPr id="41" name="Text Box 2"/>
              <p:cNvSpPr txBox="1">
                <a:spLocks noChangeArrowheads="1"/>
              </p:cNvSpPr>
              <p:nvPr/>
            </p:nvSpPr>
            <p:spPr bwMode="auto">
              <a:xfrm>
                <a:off x="9040525" y="2631333"/>
                <a:ext cx="2991582" cy="505395"/>
              </a:xfrm>
              <a:prstGeom prst="rect">
                <a:avLst/>
              </a:prstGeom>
              <a:noFill/>
              <a:ln w="9525">
                <a:noFill/>
                <a:miter lim="800000"/>
                <a:headEnd/>
                <a:tailEnd/>
              </a:ln>
            </p:spPr>
            <p:txBody>
              <a:bodyPr wrap="square">
                <a:spAutoFit/>
              </a:bodyPr>
              <a:lstStyle/>
              <a:p>
                <a:pPr algn="ctr"/>
                <a:r>
                  <a:rPr lang="en-US" sz="2600" dirty="0">
                    <a:latin typeface="Symbol" pitchFamily="18" charset="2"/>
                  </a:rPr>
                  <a:t>Þ </a:t>
                </a:r>
                <a14:m>
                  <m:oMath xmlns:m="http://schemas.openxmlformats.org/officeDocument/2006/math">
                    <m:sSup>
                      <m:sSupPr>
                        <m:ctrlPr>
                          <a:rPr lang="en-US" sz="2600" b="0" i="1" smtClean="0">
                            <a:solidFill>
                              <a:srgbClr val="0070C0"/>
                            </a:solidFill>
                            <a:latin typeface="Cambria Math" panose="02040503050406030204" pitchFamily="18" charset="0"/>
                          </a:rPr>
                        </m:ctrlPr>
                      </m:sSupPr>
                      <m:e>
                        <m:r>
                          <a:rPr lang="en-US" sz="2600" b="0" i="1" smtClean="0">
                            <a:solidFill>
                              <a:srgbClr val="0070C0"/>
                            </a:solidFill>
                            <a:latin typeface="Cambria Math" panose="02040503050406030204" pitchFamily="18" charset="0"/>
                          </a:rPr>
                          <m:t>2</m:t>
                        </m:r>
                      </m:e>
                      <m:sup>
                        <m:r>
                          <a:rPr lang="en-US" sz="2600" b="0" i="1" smtClean="0">
                            <a:solidFill>
                              <a:srgbClr val="0070C0"/>
                            </a:solidFill>
                            <a:latin typeface="Cambria Math" panose="02040503050406030204" pitchFamily="18" charset="0"/>
                          </a:rPr>
                          <m:t>𝑖</m:t>
                        </m:r>
                      </m:sup>
                    </m:sSup>
                  </m:oMath>
                </a14:m>
                <a:r>
                  <a:rPr lang="en-US" sz="2600" dirty="0">
                    <a:solidFill>
                      <a:srgbClr val="FF0000"/>
                    </a:solidFill>
                  </a:rPr>
                  <a:t> </a:t>
                </a:r>
                <a:r>
                  <a:rPr lang="en-US" sz="2600" dirty="0"/>
                  <a:t>work per level</a:t>
                </a:r>
              </a:p>
            </p:txBody>
          </p:sp>
        </mc:Choice>
        <mc:Fallback xmlns="">
          <p:sp>
            <p:nvSpPr>
              <p:cNvPr id="41" name="Text Box 2"/>
              <p:cNvSpPr txBox="1">
                <a:spLocks noRot="1" noChangeAspect="1" noMove="1" noResize="1" noEditPoints="1" noAdjustHandles="1" noChangeArrowheads="1" noChangeShapeType="1" noTextEdit="1"/>
              </p:cNvSpPr>
              <p:nvPr/>
            </p:nvSpPr>
            <p:spPr bwMode="auto">
              <a:xfrm>
                <a:off x="9040525" y="2631333"/>
                <a:ext cx="2991582" cy="505395"/>
              </a:xfrm>
              <a:prstGeom prst="rect">
                <a:avLst/>
              </a:prstGeom>
              <a:blipFill>
                <a:blip r:embed="rId28"/>
                <a:stretch>
                  <a:fillRect l="-1222" t="-12048" r="-1222" b="-30120"/>
                </a:stretch>
              </a:blipFill>
              <a:ln w="9525">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3" name="Text Box 2"/>
              <p:cNvSpPr txBox="1">
                <a:spLocks noChangeArrowheads="1"/>
              </p:cNvSpPr>
              <p:nvPr/>
            </p:nvSpPr>
            <p:spPr bwMode="auto">
              <a:xfrm>
                <a:off x="8486069" y="3763903"/>
                <a:ext cx="2312388" cy="954107"/>
              </a:xfrm>
              <a:prstGeom prst="rect">
                <a:avLst/>
              </a:prstGeom>
              <a:noFill/>
              <a:ln w="9525">
                <a:noFill/>
                <a:miter lim="800000"/>
                <a:headEnd/>
                <a:tailEnd/>
              </a:ln>
            </p:spPr>
            <p:txBody>
              <a:bodyPr wrap="square">
                <a:spAutoFit/>
              </a:bodyPr>
              <a:lstStyle/>
              <a:p>
                <a:pPr algn="ctr"/>
                <a14:m>
                  <m:oMath xmlns:m="http://schemas.openxmlformats.org/officeDocument/2006/math">
                    <m:sSub>
                      <m:sSubPr>
                        <m:ctrlPr>
                          <a:rPr lang="en-US" sz="2800" i="1" dirty="0" smtClean="0">
                            <a:solidFill>
                              <a:srgbClr val="FF00FF"/>
                            </a:solidFill>
                            <a:latin typeface="Cambria Math" panose="02040503050406030204" pitchFamily="18" charset="0"/>
                          </a:rPr>
                        </m:ctrlPr>
                      </m:sSubPr>
                      <m:e>
                        <m:r>
                          <m:rPr>
                            <m:sty m:val="p"/>
                          </m:rPr>
                          <a:rPr lang="en-US" sz="2800" dirty="0">
                            <a:solidFill>
                              <a:srgbClr val="FF00FF"/>
                            </a:solidFill>
                            <a:latin typeface="Cambria Math"/>
                          </a:rPr>
                          <m:t>log</m:t>
                        </m:r>
                      </m:e>
                      <m:sub>
                        <m:r>
                          <a:rPr lang="en-US" sz="2800" b="0" i="1" dirty="0" smtClean="0">
                            <a:solidFill>
                              <a:srgbClr val="FF00FF"/>
                            </a:solidFill>
                            <a:latin typeface="Cambria Math" panose="02040503050406030204" pitchFamily="18" charset="0"/>
                          </a:rPr>
                          <m:t>8</m:t>
                        </m:r>
                      </m:sub>
                    </m:sSub>
                    <m:r>
                      <a:rPr lang="en-US" sz="2800" i="1" dirty="0">
                        <a:solidFill>
                          <a:srgbClr val="FF00FF"/>
                        </a:solidFill>
                        <a:latin typeface="Cambria Math"/>
                      </a:rPr>
                      <m:t>⁡</m:t>
                    </m:r>
                    <m:r>
                      <a:rPr lang="en-US" sz="2800" i="1" dirty="0">
                        <a:solidFill>
                          <a:srgbClr val="FF00FF"/>
                        </a:solidFill>
                        <a:latin typeface="Cambria Math"/>
                      </a:rPr>
                      <m:t>𝑛</m:t>
                    </m:r>
                  </m:oMath>
                </a14:m>
                <a:r>
                  <a:rPr lang="en-US" sz="2800" dirty="0">
                    <a:solidFill>
                      <a:srgbClr val="FF00FF"/>
                    </a:solidFill>
                  </a:rPr>
                  <a:t> </a:t>
                </a:r>
                <a:r>
                  <a:rPr lang="en-US" sz="2800" dirty="0"/>
                  <a:t>levels</a:t>
                </a:r>
              </a:p>
              <a:p>
                <a:pPr algn="ctr"/>
                <a:r>
                  <a:rPr lang="en-US" sz="2800" dirty="0"/>
                  <a:t>of recursion</a:t>
                </a:r>
              </a:p>
            </p:txBody>
          </p:sp>
        </mc:Choice>
        <mc:Fallback xmlns="">
          <p:sp>
            <p:nvSpPr>
              <p:cNvPr id="43" name="Text Box 2"/>
              <p:cNvSpPr txBox="1">
                <a:spLocks noRot="1" noChangeAspect="1" noMove="1" noResize="1" noEditPoints="1" noAdjustHandles="1" noChangeArrowheads="1" noChangeShapeType="1" noTextEdit="1"/>
              </p:cNvSpPr>
              <p:nvPr/>
            </p:nvSpPr>
            <p:spPr bwMode="auto">
              <a:xfrm>
                <a:off x="8486069" y="3763903"/>
                <a:ext cx="2312388" cy="954107"/>
              </a:xfrm>
              <a:prstGeom prst="rect">
                <a:avLst/>
              </a:prstGeom>
              <a:blipFill>
                <a:blip r:embed="rId29"/>
                <a:stretch>
                  <a:fillRect t="-5732" b="-17197"/>
                </a:stretch>
              </a:blipFill>
              <a:ln w="9525">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6" name="Rectangle 45"/>
              <p:cNvSpPr/>
              <p:nvPr/>
            </p:nvSpPr>
            <p:spPr>
              <a:xfrm>
                <a:off x="8930372" y="4923363"/>
                <a:ext cx="3159329" cy="1324080"/>
              </a:xfrm>
              <a:prstGeom prst="rect">
                <a:avLst/>
              </a:prstGeom>
            </p:spPr>
            <p:txBody>
              <a:bodyPr wrap="square">
                <a:spAutoFit/>
              </a:bodyPr>
              <a:lstStyle/>
              <a:p>
                <a:pPr lvl="1"/>
                <a14:m>
                  <m:oMathPara xmlns:m="http://schemas.openxmlformats.org/officeDocument/2006/math">
                    <m:oMathParaPr>
                      <m:jc m:val="centerGroup"/>
                    </m:oMathParaPr>
                    <m:oMath xmlns:m="http://schemas.openxmlformats.org/officeDocument/2006/math">
                      <m:r>
                        <a:rPr lang="en-US" sz="2800" i="1" smtClean="0">
                          <a:latin typeface="Cambria Math"/>
                        </a:rPr>
                        <m:t>𝑇</m:t>
                      </m:r>
                      <m:d>
                        <m:dPr>
                          <m:ctrlPr>
                            <a:rPr lang="en-US" sz="2800" i="1">
                              <a:latin typeface="Cambria Math" panose="02040503050406030204" pitchFamily="18" charset="0"/>
                            </a:rPr>
                          </m:ctrlPr>
                        </m:dPr>
                        <m:e>
                          <m:r>
                            <a:rPr lang="en-US" sz="2800" i="1">
                              <a:latin typeface="Cambria Math"/>
                            </a:rPr>
                            <m:t>𝑛</m:t>
                          </m:r>
                        </m:e>
                      </m:d>
                      <m:r>
                        <a:rPr lang="en-US" sz="2800" i="1">
                          <a:latin typeface="Cambria Math"/>
                        </a:rPr>
                        <m:t>=</m:t>
                      </m:r>
                      <m:nary>
                        <m:naryPr>
                          <m:chr m:val="∑"/>
                          <m:ctrlPr>
                            <a:rPr lang="en-US" sz="2800" i="1">
                              <a:latin typeface="Cambria Math" panose="02040503050406030204" pitchFamily="18" charset="0"/>
                            </a:rPr>
                          </m:ctrlPr>
                        </m:naryPr>
                        <m:sub>
                          <m:r>
                            <m:rPr>
                              <m:brk m:alnAt="23"/>
                            </m:rPr>
                            <a:rPr lang="en-US" sz="2800" i="1">
                              <a:latin typeface="Cambria Math"/>
                            </a:rPr>
                            <m:t>𝑖</m:t>
                          </m:r>
                          <m:r>
                            <a:rPr lang="en-US" sz="2800" i="1">
                              <a:latin typeface="Cambria Math"/>
                            </a:rPr>
                            <m:t>=</m:t>
                          </m:r>
                          <m:r>
                            <a:rPr lang="en-US" sz="2800" b="0" i="1" smtClean="0">
                              <a:latin typeface="Cambria Math" panose="02040503050406030204" pitchFamily="18" charset="0"/>
                            </a:rPr>
                            <m:t>0</m:t>
                          </m:r>
                        </m:sub>
                        <m:sup>
                          <m:func>
                            <m:funcPr>
                              <m:ctrlPr>
                                <a:rPr lang="en-US" sz="2800" i="1">
                                  <a:latin typeface="Cambria Math" panose="02040503050406030204" pitchFamily="18" charset="0"/>
                                </a:rPr>
                              </m:ctrlPr>
                            </m:funcPr>
                            <m:fName>
                              <m:sSub>
                                <m:sSubPr>
                                  <m:ctrlPr>
                                    <a:rPr lang="en-US" sz="2800" i="1">
                                      <a:latin typeface="Cambria Math" panose="02040503050406030204" pitchFamily="18" charset="0"/>
                                    </a:rPr>
                                  </m:ctrlPr>
                                </m:sSubPr>
                                <m:e>
                                  <m:r>
                                    <m:rPr>
                                      <m:sty m:val="p"/>
                                    </m:rPr>
                                    <a:rPr lang="en-US" sz="2800">
                                      <a:latin typeface="Cambria Math"/>
                                    </a:rPr>
                                    <m:t>log</m:t>
                                  </m:r>
                                </m:e>
                                <m:sub>
                                  <m:r>
                                    <a:rPr lang="en-US" sz="2800" b="0" i="0" smtClean="0">
                                      <a:latin typeface="Cambria Math" panose="02040503050406030204" pitchFamily="18" charset="0"/>
                                    </a:rPr>
                                    <m:t>8</m:t>
                                  </m:r>
                                </m:sub>
                              </m:sSub>
                            </m:fName>
                            <m:e>
                              <m:r>
                                <a:rPr lang="en-US" sz="2800" i="1">
                                  <a:latin typeface="Cambria Math"/>
                                </a:rPr>
                                <m:t>𝑛</m:t>
                              </m:r>
                            </m:e>
                          </m:func>
                        </m:sup>
                        <m:e>
                          <m:sSup>
                            <m:sSupPr>
                              <m:ctrlPr>
                                <a:rPr lang="en-US" sz="2800" b="0" i="1" smtClean="0">
                                  <a:latin typeface="Cambria Math" panose="02040503050406030204" pitchFamily="18" charset="0"/>
                                </a:rPr>
                              </m:ctrlPr>
                            </m:sSupPr>
                            <m:e>
                              <m:r>
                                <a:rPr lang="en-US" sz="2800" b="0" i="1" smtClean="0">
                                  <a:latin typeface="Cambria Math" panose="02040503050406030204" pitchFamily="18" charset="0"/>
                                </a:rPr>
                                <m:t>2</m:t>
                              </m:r>
                            </m:e>
                            <m:sup>
                              <m:r>
                                <a:rPr lang="en-US" sz="2800" b="0" i="1" smtClean="0">
                                  <a:latin typeface="Cambria Math" panose="02040503050406030204" pitchFamily="18" charset="0"/>
                                </a:rPr>
                                <m:t>𝑖</m:t>
                              </m:r>
                            </m:sup>
                          </m:sSup>
                        </m:e>
                      </m:nary>
                    </m:oMath>
                  </m:oMathPara>
                </a14:m>
                <a:endParaRPr lang="en-US" sz="2800" dirty="0"/>
              </a:p>
            </p:txBody>
          </p:sp>
        </mc:Choice>
        <mc:Fallback xmlns="">
          <p:sp>
            <p:nvSpPr>
              <p:cNvPr id="46" name="Rectangle 45"/>
              <p:cNvSpPr>
                <a:spLocks noRot="1" noChangeAspect="1" noMove="1" noResize="1" noEditPoints="1" noAdjustHandles="1" noChangeArrowheads="1" noChangeShapeType="1" noTextEdit="1"/>
              </p:cNvSpPr>
              <p:nvPr/>
            </p:nvSpPr>
            <p:spPr>
              <a:xfrm>
                <a:off x="8930372" y="4923363"/>
                <a:ext cx="3159329" cy="1324080"/>
              </a:xfrm>
              <a:prstGeom prst="rect">
                <a:avLst/>
              </a:prstGeom>
              <a:blipFill>
                <a:blip r:embed="rId30"/>
                <a:stretch>
                  <a:fillRect/>
                </a:stretch>
              </a:blipFill>
            </p:spPr>
            <p:txBody>
              <a:bodyPr/>
              <a:lstStyle/>
              <a:p>
                <a:r>
                  <a:rPr lang="en-US">
                    <a:noFill/>
                  </a:rPr>
                  <a:t> </a:t>
                </a:r>
              </a:p>
            </p:txBody>
          </p:sp>
        </mc:Fallback>
      </mc:AlternateContent>
      <p:sp>
        <p:nvSpPr>
          <p:cNvPr id="6" name="Slide Number Placeholder 5">
            <a:extLst>
              <a:ext uri="{FF2B5EF4-FFF2-40B4-BE49-F238E27FC236}">
                <a16:creationId xmlns:a16="http://schemas.microsoft.com/office/drawing/2014/main" id="{B9503BDB-684E-0E3E-904B-C92EDFF450EE}"/>
              </a:ext>
            </a:extLst>
          </p:cNvPr>
          <p:cNvSpPr>
            <a:spLocks noGrp="1"/>
          </p:cNvSpPr>
          <p:nvPr>
            <p:ph type="sldNum" sz="quarter" idx="12"/>
          </p:nvPr>
        </p:nvSpPr>
        <p:spPr/>
        <p:txBody>
          <a:bodyPr/>
          <a:lstStyle/>
          <a:p>
            <a:fld id="{A94D5A7D-FFFE-410B-BEE5-702232F4B148}" type="slidenum">
              <a:rPr lang="en-US" smtClean="0"/>
              <a:t>20</a:t>
            </a:fld>
            <a:endParaRPr lang="en-US"/>
          </a:p>
        </p:txBody>
      </p:sp>
    </p:spTree>
    <p:extLst>
      <p:ext uri="{BB962C8B-B14F-4D97-AF65-F5344CB8AC3E}">
        <p14:creationId xmlns:p14="http://schemas.microsoft.com/office/powerpoint/2010/main" val="29702164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39BAE782-C07E-8C9D-F03B-E1555654D0F6}"/>
                  </a:ext>
                </a:extLst>
              </p:cNvPr>
              <p:cNvSpPr>
                <a:spLocks noGrp="1"/>
              </p:cNvSpPr>
              <p:nvPr>
                <p:ph type="title"/>
              </p:nvPr>
            </p:nvSpPr>
            <p:spPr/>
            <p:txBody>
              <a:bodyPr/>
              <a:lstStyle/>
              <a:p>
                <a:r>
                  <a:rPr lang="en-US" dirty="0"/>
                  <a:t>Solving </a:t>
                </a:r>
                <a14:m>
                  <m:oMath xmlns:m="http://schemas.openxmlformats.org/officeDocument/2006/math">
                    <m:r>
                      <a:rPr lang="en-US" b="0" i="1" smtClean="0">
                        <a:latin typeface="Cambria Math" panose="02040503050406030204" pitchFamily="18" charset="0"/>
                      </a:rPr>
                      <m:t>𝑇</m:t>
                    </m:r>
                    <m:d>
                      <m:dPr>
                        <m:ctrlPr>
                          <a:rPr lang="en-US" b="0" i="1" smtClean="0">
                            <a:latin typeface="Cambria Math" panose="02040503050406030204" pitchFamily="18" charset="0"/>
                          </a:rPr>
                        </m:ctrlPr>
                      </m:dPr>
                      <m:e>
                        <m:r>
                          <a:rPr lang="en-US" b="0" i="1" smtClean="0">
                            <a:latin typeface="Cambria Math" panose="02040503050406030204" pitchFamily="18" charset="0"/>
                          </a:rPr>
                          <m:t>𝑛</m:t>
                        </m:r>
                      </m:e>
                    </m:d>
                    <m:r>
                      <a:rPr lang="en-US" b="0" i="1" smtClean="0">
                        <a:latin typeface="Cambria Math" panose="02040503050406030204" pitchFamily="18" charset="0"/>
                      </a:rPr>
                      <m:t>=</m:t>
                    </m:r>
                    <m:r>
                      <a:rPr lang="en-US" b="0" i="1" smtClean="0">
                        <a:solidFill>
                          <a:srgbClr val="FF0000"/>
                        </a:solidFill>
                        <a:latin typeface="Cambria Math" panose="02040503050406030204" pitchFamily="18" charset="0"/>
                      </a:rPr>
                      <m:t>2</m:t>
                    </m:r>
                    <m:r>
                      <a:rPr lang="en-US" b="0" i="1" smtClean="0">
                        <a:solidFill>
                          <a:srgbClr val="FF0000"/>
                        </a:solidFill>
                        <a:latin typeface="Cambria Math" panose="02040503050406030204" pitchFamily="18" charset="0"/>
                      </a:rPr>
                      <m:t>𝑇</m:t>
                    </m:r>
                    <m:d>
                      <m:dPr>
                        <m:ctrlPr>
                          <a:rPr lang="en-US" b="0" i="1" smtClean="0">
                            <a:solidFill>
                              <a:srgbClr val="FF0000"/>
                            </a:solidFill>
                            <a:latin typeface="Cambria Math" panose="02040503050406030204" pitchFamily="18" charset="0"/>
                          </a:rPr>
                        </m:ctrlPr>
                      </m:dPr>
                      <m:e>
                        <m:f>
                          <m:fPr>
                            <m:ctrlPr>
                              <a:rPr lang="en-US" b="0" i="1" smtClean="0">
                                <a:solidFill>
                                  <a:srgbClr val="FF0000"/>
                                </a:solidFill>
                                <a:latin typeface="Cambria Math" panose="02040503050406030204" pitchFamily="18" charset="0"/>
                              </a:rPr>
                            </m:ctrlPr>
                          </m:fPr>
                          <m:num>
                            <m:r>
                              <a:rPr lang="en-US" b="0" i="1" smtClean="0">
                                <a:solidFill>
                                  <a:srgbClr val="FF0000"/>
                                </a:solidFill>
                                <a:latin typeface="Cambria Math" panose="02040503050406030204" pitchFamily="18" charset="0"/>
                              </a:rPr>
                              <m:t>𝑛</m:t>
                            </m:r>
                          </m:num>
                          <m:den>
                            <m:r>
                              <a:rPr lang="en-US" b="0" i="1" smtClean="0">
                                <a:solidFill>
                                  <a:srgbClr val="FF0000"/>
                                </a:solidFill>
                                <a:latin typeface="Cambria Math" panose="02040503050406030204" pitchFamily="18" charset="0"/>
                              </a:rPr>
                              <m:t>8</m:t>
                            </m:r>
                          </m:den>
                        </m:f>
                      </m:e>
                    </m:d>
                    <m:r>
                      <a:rPr lang="en-US" b="0" i="1" smtClean="0">
                        <a:latin typeface="Cambria Math" panose="02040503050406030204" pitchFamily="18" charset="0"/>
                      </a:rPr>
                      <m:t>+</m:t>
                    </m:r>
                    <m:r>
                      <a:rPr lang="en-US" b="0" i="1" smtClean="0">
                        <a:solidFill>
                          <a:schemeClr val="accent1"/>
                        </a:solidFill>
                        <a:latin typeface="Cambria Math" panose="02040503050406030204" pitchFamily="18" charset="0"/>
                      </a:rPr>
                      <m:t>1</m:t>
                    </m:r>
                  </m:oMath>
                </a14:m>
                <a:endParaRPr lang="en-US" dirty="0"/>
              </a:p>
            </p:txBody>
          </p:sp>
        </mc:Choice>
        <mc:Fallback xmlns="">
          <p:sp>
            <p:nvSpPr>
              <p:cNvPr id="2" name="Title 1">
                <a:extLst>
                  <a:ext uri="{FF2B5EF4-FFF2-40B4-BE49-F238E27FC236}">
                    <a16:creationId xmlns:a16="http://schemas.microsoft.com/office/drawing/2014/main" id="{39BAE782-C07E-8C9D-F03B-E1555654D0F6}"/>
                  </a:ext>
                </a:extLst>
              </p:cNvPr>
              <p:cNvSpPr>
                <a:spLocks noGrp="1" noRot="1" noChangeAspect="1" noMove="1" noResize="1" noEditPoints="1" noAdjustHandles="1" noChangeArrowheads="1" noChangeShapeType="1" noTextEdit="1"/>
              </p:cNvSpPr>
              <p:nvPr>
                <p:ph type="title"/>
              </p:nvPr>
            </p:nvSpPr>
            <p:spPr>
              <a:blipFill>
                <a:blip r:embed="rId2"/>
                <a:stretch>
                  <a:fillRect l="-237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324CB12C-1484-4384-0A8A-F40C8F089090}"/>
                  </a:ext>
                </a:extLst>
              </p:cNvPr>
              <p:cNvSpPr>
                <a:spLocks noGrp="1"/>
              </p:cNvSpPr>
              <p:nvPr>
                <p:ph idx="1"/>
              </p:nvPr>
            </p:nvSpPr>
            <p:spPr/>
            <p:txBody>
              <a:bodyPr>
                <a:normAutofit lnSpcReduction="10000"/>
              </a:bodyPr>
              <a:lstStyle/>
              <a:p>
                <a:pPr marL="457200" lvl="1" indent="0">
                  <a:buNone/>
                </a:pPr>
                <a14:m>
                  <m:oMathPara xmlns:m="http://schemas.openxmlformats.org/officeDocument/2006/math">
                    <m:oMathParaPr>
                      <m:jc m:val="centerGroup"/>
                    </m:oMathParaPr>
                    <m:oMath xmlns:m="http://schemas.openxmlformats.org/officeDocument/2006/math">
                      <m:r>
                        <a:rPr lang="en-US" sz="2800" i="1" smtClean="0">
                          <a:latin typeface="Cambria Math"/>
                        </a:rPr>
                        <m:t>𝑇</m:t>
                      </m:r>
                      <m:d>
                        <m:dPr>
                          <m:ctrlPr>
                            <a:rPr lang="en-US" sz="2800" i="1">
                              <a:latin typeface="Cambria Math" panose="02040503050406030204" pitchFamily="18" charset="0"/>
                            </a:rPr>
                          </m:ctrlPr>
                        </m:dPr>
                        <m:e>
                          <m:r>
                            <a:rPr lang="en-US" sz="2800" i="1">
                              <a:latin typeface="Cambria Math"/>
                            </a:rPr>
                            <m:t>𝑛</m:t>
                          </m:r>
                        </m:e>
                      </m:d>
                      <m:r>
                        <a:rPr lang="en-US" sz="2800" i="1">
                          <a:latin typeface="Cambria Math"/>
                        </a:rPr>
                        <m:t>=</m:t>
                      </m:r>
                      <m:nary>
                        <m:naryPr>
                          <m:chr m:val="∑"/>
                          <m:ctrlPr>
                            <a:rPr lang="en-US" sz="2800" i="1">
                              <a:latin typeface="Cambria Math" panose="02040503050406030204" pitchFamily="18" charset="0"/>
                            </a:rPr>
                          </m:ctrlPr>
                        </m:naryPr>
                        <m:sub>
                          <m:r>
                            <m:rPr>
                              <m:brk m:alnAt="23"/>
                            </m:rPr>
                            <a:rPr lang="en-US" sz="2800" i="1">
                              <a:latin typeface="Cambria Math"/>
                            </a:rPr>
                            <m:t>𝑖</m:t>
                          </m:r>
                          <m:r>
                            <a:rPr lang="en-US" sz="2800" i="1">
                              <a:latin typeface="Cambria Math"/>
                            </a:rPr>
                            <m:t>=</m:t>
                          </m:r>
                          <m:r>
                            <a:rPr lang="en-US" sz="2800" b="0" i="1" smtClean="0">
                              <a:latin typeface="Cambria Math" panose="02040503050406030204" pitchFamily="18" charset="0"/>
                            </a:rPr>
                            <m:t>0</m:t>
                          </m:r>
                        </m:sub>
                        <m:sup>
                          <m:func>
                            <m:funcPr>
                              <m:ctrlPr>
                                <a:rPr lang="en-US" sz="2800" i="1">
                                  <a:latin typeface="Cambria Math" panose="02040503050406030204" pitchFamily="18" charset="0"/>
                                </a:rPr>
                              </m:ctrlPr>
                            </m:funcPr>
                            <m:fName>
                              <m:sSub>
                                <m:sSubPr>
                                  <m:ctrlPr>
                                    <a:rPr lang="en-US" sz="2800" i="1">
                                      <a:latin typeface="Cambria Math" panose="02040503050406030204" pitchFamily="18" charset="0"/>
                                    </a:rPr>
                                  </m:ctrlPr>
                                </m:sSubPr>
                                <m:e>
                                  <m:r>
                                    <m:rPr>
                                      <m:sty m:val="p"/>
                                    </m:rPr>
                                    <a:rPr lang="en-US" sz="2800">
                                      <a:latin typeface="Cambria Math"/>
                                    </a:rPr>
                                    <m:t>log</m:t>
                                  </m:r>
                                </m:e>
                                <m:sub>
                                  <m:r>
                                    <a:rPr lang="en-US" sz="2800" b="0" i="0" smtClean="0">
                                      <a:latin typeface="Cambria Math" panose="02040503050406030204" pitchFamily="18" charset="0"/>
                                    </a:rPr>
                                    <m:t>8</m:t>
                                  </m:r>
                                </m:sub>
                              </m:sSub>
                            </m:fName>
                            <m:e>
                              <m:r>
                                <a:rPr lang="en-US" sz="2800" i="1">
                                  <a:latin typeface="Cambria Math"/>
                                </a:rPr>
                                <m:t>𝑛</m:t>
                              </m:r>
                            </m:e>
                          </m:func>
                        </m:sup>
                        <m:e>
                          <m:sSup>
                            <m:sSupPr>
                              <m:ctrlPr>
                                <a:rPr lang="en-US" sz="2800" b="0" i="1" smtClean="0">
                                  <a:latin typeface="Cambria Math" panose="02040503050406030204" pitchFamily="18" charset="0"/>
                                </a:rPr>
                              </m:ctrlPr>
                            </m:sSupPr>
                            <m:e>
                              <m:r>
                                <a:rPr lang="en-US" sz="2800" b="0" i="1" smtClean="0">
                                  <a:latin typeface="Cambria Math" panose="02040503050406030204" pitchFamily="18" charset="0"/>
                                </a:rPr>
                                <m:t>2</m:t>
                              </m:r>
                            </m:e>
                            <m:sup>
                              <m:r>
                                <a:rPr lang="en-US" sz="2800" b="0" i="1" smtClean="0">
                                  <a:latin typeface="Cambria Math" panose="02040503050406030204" pitchFamily="18" charset="0"/>
                                </a:rPr>
                                <m:t>𝑖</m:t>
                              </m:r>
                            </m:sup>
                          </m:sSup>
                        </m:e>
                      </m:nary>
                    </m:oMath>
                  </m:oMathPara>
                </a14:m>
                <a:endParaRPr lang="en-US" sz="2800" b="0" dirty="0"/>
              </a:p>
              <a:p>
                <a:pPr marL="457200" lvl="1" indent="0">
                  <a:buNone/>
                </a:pPr>
                <a:endParaRPr lang="en-US" sz="2800" dirty="0"/>
              </a:p>
              <a:p>
                <a:pPr marL="457200" lvl="1" indent="0">
                  <a:buNone/>
                </a:pPr>
                <a14:m>
                  <m:oMathPara xmlns:m="http://schemas.openxmlformats.org/officeDocument/2006/math">
                    <m:oMathParaPr>
                      <m:jc m:val="centerGroup"/>
                    </m:oMathParaPr>
                    <m:oMath xmlns:m="http://schemas.openxmlformats.org/officeDocument/2006/math">
                      <m:r>
                        <a:rPr lang="en-US" sz="2800" b="0" i="1" smtClean="0">
                          <a:latin typeface="Cambria Math" panose="02040503050406030204" pitchFamily="18" charset="0"/>
                        </a:rPr>
                        <m:t>=</m:t>
                      </m:r>
                      <m:d>
                        <m:dPr>
                          <m:ctrlPr>
                            <a:rPr lang="en-US" sz="2800" b="0" i="1" smtClean="0">
                              <a:latin typeface="Cambria Math" panose="02040503050406030204" pitchFamily="18" charset="0"/>
                            </a:rPr>
                          </m:ctrlPr>
                        </m:dPr>
                        <m:e>
                          <m:f>
                            <m:fPr>
                              <m:ctrlPr>
                                <a:rPr lang="en-US" sz="2800" b="0" i="1" smtClean="0">
                                  <a:latin typeface="Cambria Math" panose="02040503050406030204" pitchFamily="18" charset="0"/>
                                </a:rPr>
                              </m:ctrlPr>
                            </m:fPr>
                            <m:num>
                              <m:sSup>
                                <m:sSupPr>
                                  <m:ctrlPr>
                                    <a:rPr lang="en-US" sz="2800" b="0" i="1" smtClean="0">
                                      <a:latin typeface="Cambria Math" panose="02040503050406030204" pitchFamily="18" charset="0"/>
                                    </a:rPr>
                                  </m:ctrlPr>
                                </m:sSupPr>
                                <m:e>
                                  <m:r>
                                    <a:rPr lang="en-US" sz="2800" b="0" i="1" smtClean="0">
                                      <a:latin typeface="Cambria Math" panose="02040503050406030204" pitchFamily="18" charset="0"/>
                                    </a:rPr>
                                    <m:t>2</m:t>
                                  </m:r>
                                </m:e>
                                <m:sup>
                                  <m:func>
                                    <m:funcPr>
                                      <m:ctrlPr>
                                        <a:rPr lang="en-US" sz="2800" b="0" i="1" smtClean="0">
                                          <a:latin typeface="Cambria Math" panose="02040503050406030204" pitchFamily="18" charset="0"/>
                                        </a:rPr>
                                      </m:ctrlPr>
                                    </m:funcPr>
                                    <m:fName>
                                      <m:sSub>
                                        <m:sSubPr>
                                          <m:ctrlPr>
                                            <a:rPr lang="en-US" sz="2800" b="0" i="1" smtClean="0">
                                              <a:latin typeface="Cambria Math" panose="02040503050406030204" pitchFamily="18" charset="0"/>
                                            </a:rPr>
                                          </m:ctrlPr>
                                        </m:sSubPr>
                                        <m:e>
                                          <m:r>
                                            <a:rPr lang="en-US" sz="2800" b="0" i="0" smtClean="0">
                                              <a:latin typeface="Cambria Math" panose="02040503050406030204" pitchFamily="18" charset="0"/>
                                            </a:rPr>
                                            <m:t>1+</m:t>
                                          </m:r>
                                          <m:r>
                                            <m:rPr>
                                              <m:sty m:val="p"/>
                                            </m:rPr>
                                            <a:rPr lang="en-US" sz="2800" b="0" i="0" smtClean="0">
                                              <a:latin typeface="Cambria Math" panose="02040503050406030204" pitchFamily="18" charset="0"/>
                                            </a:rPr>
                                            <m:t>log</m:t>
                                          </m:r>
                                        </m:e>
                                        <m:sub>
                                          <m:r>
                                            <a:rPr lang="en-US" sz="2800" b="0" i="1" smtClean="0">
                                              <a:latin typeface="Cambria Math" panose="02040503050406030204" pitchFamily="18" charset="0"/>
                                            </a:rPr>
                                            <m:t>8</m:t>
                                          </m:r>
                                        </m:sub>
                                      </m:sSub>
                                    </m:fName>
                                    <m:e>
                                      <m:r>
                                        <a:rPr lang="en-US" sz="2800" b="0" i="1" smtClean="0">
                                          <a:latin typeface="Cambria Math" panose="02040503050406030204" pitchFamily="18" charset="0"/>
                                        </a:rPr>
                                        <m:t>𝑛</m:t>
                                      </m:r>
                                    </m:e>
                                  </m:func>
                                </m:sup>
                              </m:sSup>
                              <m:r>
                                <a:rPr lang="en-US" sz="2800" b="0" i="1" smtClean="0">
                                  <a:latin typeface="Cambria Math" panose="02040503050406030204" pitchFamily="18" charset="0"/>
                                </a:rPr>
                                <m:t>−1</m:t>
                              </m:r>
                            </m:num>
                            <m:den>
                              <m:r>
                                <a:rPr lang="en-US" sz="2800" b="0" i="1" smtClean="0">
                                  <a:latin typeface="Cambria Math" panose="02040503050406030204" pitchFamily="18" charset="0"/>
                                </a:rPr>
                                <m:t>2−1</m:t>
                              </m:r>
                            </m:den>
                          </m:f>
                        </m:e>
                      </m:d>
                    </m:oMath>
                  </m:oMathPara>
                </a14:m>
                <a:endParaRPr lang="en-US" sz="2800" dirty="0"/>
              </a:p>
              <a:p>
                <a:pPr marL="457200" lvl="1" indent="0">
                  <a:buNone/>
                </a:pPr>
                <a:endParaRPr lang="en-US" sz="2800" dirty="0"/>
              </a:p>
              <a:p>
                <a:pPr marL="457200" lvl="1" indent="0">
                  <a:buNone/>
                </a:pPr>
                <a14:m>
                  <m:oMathPara xmlns:m="http://schemas.openxmlformats.org/officeDocument/2006/math">
                    <m:oMathParaPr>
                      <m:jc m:val="centerGroup"/>
                    </m:oMathParaPr>
                    <m:oMath xmlns:m="http://schemas.openxmlformats.org/officeDocument/2006/math">
                      <m:r>
                        <a:rPr lang="en-US" sz="2800" b="0" i="1" smtClean="0">
                          <a:latin typeface="Cambria Math" panose="02040503050406030204" pitchFamily="18" charset="0"/>
                        </a:rPr>
                        <m:t>=2⋅</m:t>
                      </m:r>
                      <m:sSup>
                        <m:sSupPr>
                          <m:ctrlPr>
                            <a:rPr lang="en-US" sz="2800" b="0" i="1" smtClean="0">
                              <a:latin typeface="Cambria Math" panose="02040503050406030204" pitchFamily="18" charset="0"/>
                            </a:rPr>
                          </m:ctrlPr>
                        </m:sSupPr>
                        <m:e>
                          <m:r>
                            <a:rPr lang="en-US" sz="2800" b="0" i="1" smtClean="0">
                              <a:latin typeface="Cambria Math" panose="02040503050406030204" pitchFamily="18" charset="0"/>
                            </a:rPr>
                            <m:t>2</m:t>
                          </m:r>
                        </m:e>
                        <m:sup>
                          <m:func>
                            <m:funcPr>
                              <m:ctrlPr>
                                <a:rPr lang="en-US" sz="2800" b="0" i="1" smtClean="0">
                                  <a:latin typeface="Cambria Math" panose="02040503050406030204" pitchFamily="18" charset="0"/>
                                </a:rPr>
                              </m:ctrlPr>
                            </m:funcPr>
                            <m:fName>
                              <m:sSub>
                                <m:sSubPr>
                                  <m:ctrlPr>
                                    <a:rPr lang="en-US" sz="2800" b="0" i="1" smtClean="0">
                                      <a:latin typeface="Cambria Math" panose="02040503050406030204" pitchFamily="18" charset="0"/>
                                    </a:rPr>
                                  </m:ctrlPr>
                                </m:sSubPr>
                                <m:e>
                                  <m:r>
                                    <m:rPr>
                                      <m:sty m:val="p"/>
                                    </m:rPr>
                                    <a:rPr lang="en-US" sz="2800" b="0" i="0" smtClean="0">
                                      <a:latin typeface="Cambria Math" panose="02040503050406030204" pitchFamily="18" charset="0"/>
                                    </a:rPr>
                                    <m:t>log</m:t>
                                  </m:r>
                                </m:e>
                                <m:sub>
                                  <m:r>
                                    <a:rPr lang="en-US" sz="2800" b="0" i="1" smtClean="0">
                                      <a:latin typeface="Cambria Math" panose="02040503050406030204" pitchFamily="18" charset="0"/>
                                    </a:rPr>
                                    <m:t>8</m:t>
                                  </m:r>
                                </m:sub>
                              </m:sSub>
                            </m:fName>
                            <m:e>
                              <m:r>
                                <a:rPr lang="en-US" sz="2800" b="0" i="1" smtClean="0">
                                  <a:latin typeface="Cambria Math" panose="02040503050406030204" pitchFamily="18" charset="0"/>
                                </a:rPr>
                                <m:t>𝑛</m:t>
                              </m:r>
                            </m:e>
                          </m:func>
                        </m:sup>
                      </m:sSup>
                      <m:r>
                        <a:rPr lang="en-US" sz="2800" b="0" i="1" smtClean="0">
                          <a:latin typeface="Cambria Math" panose="02040503050406030204" pitchFamily="18" charset="0"/>
                        </a:rPr>
                        <m:t>−1</m:t>
                      </m:r>
                    </m:oMath>
                  </m:oMathPara>
                </a14:m>
                <a:endParaRPr lang="en-US" sz="2800" dirty="0"/>
              </a:p>
              <a:p>
                <a:pPr marL="457200" lvl="1" indent="0">
                  <a:buNone/>
                </a:pPr>
                <a:endParaRPr lang="en-US" sz="2800" dirty="0"/>
              </a:p>
              <a:p>
                <a:pPr marL="457200" lvl="1" indent="0">
                  <a:buNone/>
                </a:pPr>
                <a14:m>
                  <m:oMathPara xmlns:m="http://schemas.openxmlformats.org/officeDocument/2006/math">
                    <m:oMathParaPr>
                      <m:jc m:val="centerGroup"/>
                    </m:oMathParaPr>
                    <m:oMath xmlns:m="http://schemas.openxmlformats.org/officeDocument/2006/math">
                      <m:r>
                        <a:rPr lang="en-US" sz="2800" b="0" i="1" smtClean="0">
                          <a:latin typeface="Cambria Math" panose="02040503050406030204" pitchFamily="18" charset="0"/>
                        </a:rPr>
                        <m:t>=2</m:t>
                      </m:r>
                      <m:sSup>
                        <m:sSupPr>
                          <m:ctrlPr>
                            <a:rPr lang="en-US" sz="2800" b="0" i="1" smtClean="0">
                              <a:latin typeface="Cambria Math" panose="02040503050406030204" pitchFamily="18" charset="0"/>
                            </a:rPr>
                          </m:ctrlPr>
                        </m:sSupPr>
                        <m:e>
                          <m:r>
                            <a:rPr lang="en-US" sz="2800" b="0" i="1" smtClean="0">
                              <a:latin typeface="Cambria Math" panose="02040503050406030204" pitchFamily="18" charset="0"/>
                            </a:rPr>
                            <m:t>𝑛</m:t>
                          </m:r>
                        </m:e>
                        <m:sup>
                          <m:func>
                            <m:funcPr>
                              <m:ctrlPr>
                                <a:rPr lang="en-US" sz="2800" b="0" i="1" smtClean="0">
                                  <a:latin typeface="Cambria Math" panose="02040503050406030204" pitchFamily="18" charset="0"/>
                                </a:rPr>
                              </m:ctrlPr>
                            </m:funcPr>
                            <m:fName>
                              <m:sSub>
                                <m:sSubPr>
                                  <m:ctrlPr>
                                    <a:rPr lang="en-US" sz="2800" b="0" i="1" smtClean="0">
                                      <a:latin typeface="Cambria Math" panose="02040503050406030204" pitchFamily="18" charset="0"/>
                                    </a:rPr>
                                  </m:ctrlPr>
                                </m:sSubPr>
                                <m:e>
                                  <m:r>
                                    <m:rPr>
                                      <m:sty m:val="p"/>
                                    </m:rPr>
                                    <a:rPr lang="en-US" sz="2800" b="0" i="0" smtClean="0">
                                      <a:latin typeface="Cambria Math" panose="02040503050406030204" pitchFamily="18" charset="0"/>
                                    </a:rPr>
                                    <m:t>log</m:t>
                                  </m:r>
                                </m:e>
                                <m:sub>
                                  <m:r>
                                    <a:rPr lang="en-US" sz="2800" b="0" i="1" smtClean="0">
                                      <a:latin typeface="Cambria Math" panose="02040503050406030204" pitchFamily="18" charset="0"/>
                                    </a:rPr>
                                    <m:t>8</m:t>
                                  </m:r>
                                </m:sub>
                              </m:sSub>
                            </m:fName>
                            <m:e>
                              <m:r>
                                <a:rPr lang="en-US" sz="2800" b="0" i="1" smtClean="0">
                                  <a:latin typeface="Cambria Math" panose="02040503050406030204" pitchFamily="18" charset="0"/>
                                </a:rPr>
                                <m:t>2</m:t>
                              </m:r>
                            </m:e>
                          </m:func>
                        </m:sup>
                      </m:sSup>
                      <m:r>
                        <a:rPr lang="en-US" sz="2800" b="0" i="1" smtClean="0">
                          <a:latin typeface="Cambria Math" panose="02040503050406030204" pitchFamily="18" charset="0"/>
                        </a:rPr>
                        <m:t>−1=</m:t>
                      </m:r>
                      <m:r>
                        <m:rPr>
                          <m:sty m:val="p"/>
                        </m:rPr>
                        <a:rPr lang="en-US" sz="2800" b="0" i="0" smtClean="0">
                          <a:latin typeface="Cambria Math" panose="02040503050406030204" pitchFamily="18" charset="0"/>
                        </a:rPr>
                        <m:t>Θ</m:t>
                      </m:r>
                      <m:d>
                        <m:dPr>
                          <m:ctrlPr>
                            <a:rPr lang="en-US" sz="2800" b="0" i="1" smtClean="0">
                              <a:latin typeface="Cambria Math" panose="02040503050406030204" pitchFamily="18" charset="0"/>
                            </a:rPr>
                          </m:ctrlPr>
                        </m:dPr>
                        <m:e>
                          <m:sSup>
                            <m:sSupPr>
                              <m:ctrlPr>
                                <a:rPr lang="en-US" sz="2800" b="0" i="1" smtClean="0">
                                  <a:latin typeface="Cambria Math" panose="02040503050406030204" pitchFamily="18" charset="0"/>
                                </a:rPr>
                              </m:ctrlPr>
                            </m:sSupPr>
                            <m:e>
                              <m:r>
                                <a:rPr lang="en-US" sz="2800" b="0" i="1" smtClean="0">
                                  <a:latin typeface="Cambria Math" panose="02040503050406030204" pitchFamily="18" charset="0"/>
                                </a:rPr>
                                <m:t>𝑛</m:t>
                              </m:r>
                            </m:e>
                            <m:sup>
                              <m:f>
                                <m:fPr>
                                  <m:ctrlPr>
                                    <a:rPr lang="en-US" sz="2800" b="0" i="1" smtClean="0">
                                      <a:latin typeface="Cambria Math" panose="02040503050406030204" pitchFamily="18" charset="0"/>
                                    </a:rPr>
                                  </m:ctrlPr>
                                </m:fPr>
                                <m:num>
                                  <m:r>
                                    <a:rPr lang="en-US" sz="2800" b="0" i="1" smtClean="0">
                                      <a:latin typeface="Cambria Math" panose="02040503050406030204" pitchFamily="18" charset="0"/>
                                    </a:rPr>
                                    <m:t>1</m:t>
                                  </m:r>
                                </m:num>
                                <m:den>
                                  <m:r>
                                    <a:rPr lang="en-US" sz="2800" b="0" i="1" smtClean="0">
                                      <a:latin typeface="Cambria Math" panose="02040503050406030204" pitchFamily="18" charset="0"/>
                                    </a:rPr>
                                    <m:t>3</m:t>
                                  </m:r>
                                </m:den>
                              </m:f>
                            </m:sup>
                          </m:sSup>
                        </m:e>
                      </m:d>
                    </m:oMath>
                  </m:oMathPara>
                </a14:m>
                <a:endParaRPr lang="en-US" sz="2800" dirty="0"/>
              </a:p>
              <a:p>
                <a:pPr marL="457200" lvl="1" indent="0">
                  <a:buNone/>
                </a:pPr>
                <a:endParaRPr lang="en-US" sz="2800" dirty="0"/>
              </a:p>
            </p:txBody>
          </p:sp>
        </mc:Choice>
        <mc:Fallback xmlns="">
          <p:sp>
            <p:nvSpPr>
              <p:cNvPr id="3" name="Content Placeholder 2">
                <a:extLst>
                  <a:ext uri="{FF2B5EF4-FFF2-40B4-BE49-F238E27FC236}">
                    <a16:creationId xmlns:a16="http://schemas.microsoft.com/office/drawing/2014/main" id="{324CB12C-1484-4384-0A8A-F40C8F089090}"/>
                  </a:ext>
                </a:extLst>
              </p:cNvPr>
              <p:cNvSpPr>
                <a:spLocks noGrp="1" noRot="1" noChangeAspect="1" noMove="1" noResize="1" noEditPoints="1" noAdjustHandles="1" noChangeArrowheads="1" noChangeShapeType="1" noTextEdit="1"/>
              </p:cNvSpPr>
              <p:nvPr>
                <p:ph idx="1"/>
              </p:nvPr>
            </p:nvSpPr>
            <p:spPr>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BF3054D3-1140-BF27-4A1F-D3F093635050}"/>
                  </a:ext>
                </a:extLst>
              </p:cNvPr>
              <p:cNvSpPr txBox="1"/>
              <p:nvPr/>
            </p:nvSpPr>
            <p:spPr>
              <a:xfrm>
                <a:off x="8150166" y="3634706"/>
                <a:ext cx="3203634" cy="1532792"/>
              </a:xfrm>
              <a:prstGeom prst="rect">
                <a:avLst/>
              </a:prstGeom>
              <a:noFill/>
            </p:spPr>
            <p:txBody>
              <a:bodyPr wrap="none" rtlCol="0">
                <a:spAutoFit/>
              </a:bodyPr>
              <a:lstStyle/>
              <a:p>
                <a:r>
                  <a:rPr lang="en-US" dirty="0"/>
                  <a:t>Remember the</a:t>
                </a:r>
                <a:br>
                  <a:rPr lang="en-US" dirty="0"/>
                </a:br>
                <a:r>
                  <a:rPr lang="en-US" dirty="0">
                    <a:hlinkClick r:id="rId4"/>
                  </a:rPr>
                  <a:t>Math Identities Reference Sheet</a:t>
                </a:r>
                <a:endParaRPr lang="en-US" dirty="0"/>
              </a:p>
              <a:p>
                <a:r>
                  <a:rPr lang="en-US" dirty="0"/>
                  <a:t>(will be provided on exams)</a:t>
                </a:r>
              </a:p>
              <a:p>
                <a:endParaRPr lang="en-US" dirty="0"/>
              </a:p>
              <a:p>
                <a14:m>
                  <m:oMath xmlns:m="http://schemas.openxmlformats.org/officeDocument/2006/math">
                    <m:sSup>
                      <m:sSupPr>
                        <m:ctrlPr>
                          <a:rPr lang="en-US" sz="1800" b="0" i="1" smtClean="0">
                            <a:latin typeface="Cambria Math" panose="02040503050406030204" pitchFamily="18" charset="0"/>
                          </a:rPr>
                        </m:ctrlPr>
                      </m:sSupPr>
                      <m:e>
                        <m:r>
                          <a:rPr lang="en-US" sz="1800" b="0" i="1" smtClean="0">
                            <a:latin typeface="Cambria Math" panose="02040503050406030204" pitchFamily="18" charset="0"/>
                          </a:rPr>
                          <m:t>𝑎</m:t>
                        </m:r>
                      </m:e>
                      <m:sup>
                        <m:func>
                          <m:funcPr>
                            <m:ctrlPr>
                              <a:rPr lang="en-US" sz="1800" b="0" i="1" smtClean="0">
                                <a:latin typeface="Cambria Math" panose="02040503050406030204" pitchFamily="18" charset="0"/>
                              </a:rPr>
                            </m:ctrlPr>
                          </m:funcPr>
                          <m:fName>
                            <m:sSub>
                              <m:sSubPr>
                                <m:ctrlPr>
                                  <a:rPr lang="en-US" sz="1800" b="0" i="1" smtClean="0">
                                    <a:latin typeface="Cambria Math" panose="02040503050406030204" pitchFamily="18" charset="0"/>
                                  </a:rPr>
                                </m:ctrlPr>
                              </m:sSubPr>
                              <m:e>
                                <m:r>
                                  <m:rPr>
                                    <m:sty m:val="p"/>
                                  </m:rPr>
                                  <a:rPr lang="en-US" sz="1800" b="0" i="0" smtClean="0">
                                    <a:latin typeface="Cambria Math" panose="02040503050406030204" pitchFamily="18" charset="0"/>
                                  </a:rPr>
                                  <m:t>log</m:t>
                                </m:r>
                              </m:e>
                              <m:sub>
                                <m:r>
                                  <a:rPr lang="en-US" sz="1800" b="0" i="1" smtClean="0">
                                    <a:latin typeface="Cambria Math" panose="02040503050406030204" pitchFamily="18" charset="0"/>
                                  </a:rPr>
                                  <m:t>𝑏</m:t>
                                </m:r>
                              </m:sub>
                            </m:sSub>
                          </m:fName>
                          <m:e>
                            <m:r>
                              <a:rPr lang="en-US" sz="1800" b="0" i="1" smtClean="0">
                                <a:latin typeface="Cambria Math" panose="02040503050406030204" pitchFamily="18" charset="0"/>
                              </a:rPr>
                              <m:t>𝑐</m:t>
                            </m:r>
                          </m:e>
                        </m:func>
                      </m:sup>
                    </m:sSup>
                  </m:oMath>
                </a14:m>
                <a:r>
                  <a:rPr lang="en-US" dirty="0"/>
                  <a:t> = </a:t>
                </a:r>
                <a14:m>
                  <m:oMath xmlns:m="http://schemas.openxmlformats.org/officeDocument/2006/math">
                    <m:sSup>
                      <m:sSupPr>
                        <m:ctrlPr>
                          <a:rPr lang="en-US" i="1">
                            <a:latin typeface="Cambria Math" panose="02040503050406030204" pitchFamily="18" charset="0"/>
                          </a:rPr>
                        </m:ctrlPr>
                      </m:sSupPr>
                      <m:e>
                        <m:r>
                          <a:rPr lang="en-US" b="0" i="1" smtClean="0">
                            <a:latin typeface="Cambria Math" panose="02040503050406030204" pitchFamily="18" charset="0"/>
                          </a:rPr>
                          <m:t>𝑐</m:t>
                        </m:r>
                      </m:e>
                      <m:sup>
                        <m:func>
                          <m:funcPr>
                            <m:ctrlPr>
                              <a:rPr lang="en-US" i="1">
                                <a:latin typeface="Cambria Math" panose="02040503050406030204" pitchFamily="18" charset="0"/>
                              </a:rPr>
                            </m:ctrlPr>
                          </m:funcPr>
                          <m:fName>
                            <m:sSub>
                              <m:sSubPr>
                                <m:ctrlPr>
                                  <a:rPr lang="en-US" i="1">
                                    <a:latin typeface="Cambria Math" panose="02040503050406030204" pitchFamily="18" charset="0"/>
                                  </a:rPr>
                                </m:ctrlPr>
                              </m:sSubPr>
                              <m:e>
                                <m:r>
                                  <m:rPr>
                                    <m:sty m:val="p"/>
                                  </m:rPr>
                                  <a:rPr lang="en-US">
                                    <a:latin typeface="Cambria Math" panose="02040503050406030204" pitchFamily="18" charset="0"/>
                                  </a:rPr>
                                  <m:t>log</m:t>
                                </m:r>
                              </m:e>
                              <m:sub>
                                <m:r>
                                  <a:rPr lang="en-US" b="0" i="1" smtClean="0">
                                    <a:latin typeface="Cambria Math" panose="02040503050406030204" pitchFamily="18" charset="0"/>
                                  </a:rPr>
                                  <m:t>𝑏</m:t>
                                </m:r>
                              </m:sub>
                            </m:sSub>
                          </m:fName>
                          <m:e>
                            <m:r>
                              <a:rPr lang="en-US" b="0" i="1" smtClean="0">
                                <a:latin typeface="Cambria Math" panose="02040503050406030204" pitchFamily="18" charset="0"/>
                              </a:rPr>
                              <m:t>𝑎</m:t>
                            </m:r>
                          </m:e>
                        </m:func>
                      </m:sup>
                    </m:sSup>
                  </m:oMath>
                </a14:m>
                <a:endParaRPr lang="en-US" dirty="0"/>
              </a:p>
            </p:txBody>
          </p:sp>
        </mc:Choice>
        <mc:Fallback xmlns="">
          <p:sp>
            <p:nvSpPr>
              <p:cNvPr id="5" name="TextBox 4">
                <a:extLst>
                  <a:ext uri="{FF2B5EF4-FFF2-40B4-BE49-F238E27FC236}">
                    <a16:creationId xmlns:a16="http://schemas.microsoft.com/office/drawing/2014/main" id="{BF3054D3-1140-BF27-4A1F-D3F093635050}"/>
                  </a:ext>
                </a:extLst>
              </p:cNvPr>
              <p:cNvSpPr txBox="1">
                <a:spLocks noRot="1" noChangeAspect="1" noMove="1" noResize="1" noEditPoints="1" noAdjustHandles="1" noChangeArrowheads="1" noChangeShapeType="1" noTextEdit="1"/>
              </p:cNvSpPr>
              <p:nvPr/>
            </p:nvSpPr>
            <p:spPr>
              <a:xfrm>
                <a:off x="8150166" y="3634706"/>
                <a:ext cx="3203634" cy="1532792"/>
              </a:xfrm>
              <a:prstGeom prst="rect">
                <a:avLst/>
              </a:prstGeom>
              <a:blipFill>
                <a:blip r:embed="rId5"/>
                <a:stretch>
                  <a:fillRect l="-1711" t="-1984" r="-760" b="-2381"/>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794239DF-36EC-B7FC-4612-CA4AA13B7D59}"/>
              </a:ext>
            </a:extLst>
          </p:cNvPr>
          <p:cNvSpPr>
            <a:spLocks noGrp="1"/>
          </p:cNvSpPr>
          <p:nvPr>
            <p:ph type="sldNum" sz="quarter" idx="12"/>
          </p:nvPr>
        </p:nvSpPr>
        <p:spPr/>
        <p:txBody>
          <a:bodyPr/>
          <a:lstStyle/>
          <a:p>
            <a:fld id="{A94D5A7D-FFFE-410B-BEE5-702232F4B148}" type="slidenum">
              <a:rPr lang="en-US" smtClean="0"/>
              <a:t>21</a:t>
            </a:fld>
            <a:endParaRPr lang="en-US"/>
          </a:p>
        </p:txBody>
      </p:sp>
    </p:spTree>
    <p:extLst>
      <p:ext uri="{BB962C8B-B14F-4D97-AF65-F5344CB8AC3E}">
        <p14:creationId xmlns:p14="http://schemas.microsoft.com/office/powerpoint/2010/main" val="8543710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EE03AE-13E0-9B66-CF8A-D399A1FD1F0C}"/>
              </a:ext>
            </a:extLst>
          </p:cNvPr>
          <p:cNvSpPr>
            <a:spLocks noGrp="1"/>
          </p:cNvSpPr>
          <p:nvPr>
            <p:ph type="title"/>
          </p:nvPr>
        </p:nvSpPr>
        <p:spPr/>
        <p:txBody>
          <a:bodyPr/>
          <a:lstStyle/>
          <a:p>
            <a:r>
              <a:rPr lang="en-US" dirty="0"/>
              <a:t>What matters, recursively</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D5812DD3-118C-2823-B69C-55F3CC14A7C1}"/>
                  </a:ext>
                </a:extLst>
              </p:cNvPr>
              <p:cNvSpPr>
                <a:spLocks noGrp="1"/>
              </p:cNvSpPr>
              <p:nvPr>
                <p:ph idx="1"/>
              </p:nvPr>
            </p:nvSpPr>
            <p:spPr/>
            <p:txBody>
              <a:bodyPr/>
              <a:lstStyle/>
              <a:p>
                <a:r>
                  <a:rPr lang="en-US" b="0" dirty="0"/>
                  <a:t>For </a:t>
                </a:r>
                <a14:m>
                  <m:oMath xmlns:m="http://schemas.openxmlformats.org/officeDocument/2006/math">
                    <m:r>
                      <a:rPr lang="en-US" b="0" i="1" smtClean="0">
                        <a:latin typeface="Cambria Math" panose="02040503050406030204" pitchFamily="18" charset="0"/>
                      </a:rPr>
                      <m:t>𝑇</m:t>
                    </m:r>
                    <m:d>
                      <m:dPr>
                        <m:ctrlPr>
                          <a:rPr lang="en-US" b="0" i="1" smtClean="0">
                            <a:latin typeface="Cambria Math" panose="02040503050406030204" pitchFamily="18" charset="0"/>
                          </a:rPr>
                        </m:ctrlPr>
                      </m:dPr>
                      <m:e>
                        <m:r>
                          <a:rPr lang="en-US" b="0" i="1" smtClean="0">
                            <a:latin typeface="Cambria Math" panose="02040503050406030204" pitchFamily="18" charset="0"/>
                          </a:rPr>
                          <m:t>𝑛</m:t>
                        </m:r>
                      </m:e>
                    </m:d>
                    <m:r>
                      <a:rPr lang="en-US" b="0" i="1" smtClean="0">
                        <a:latin typeface="Cambria Math" panose="02040503050406030204" pitchFamily="18" charset="0"/>
                      </a:rPr>
                      <m:t>=</m:t>
                    </m:r>
                    <m:r>
                      <a:rPr lang="en-US" b="0" i="1" smtClean="0">
                        <a:latin typeface="Cambria Math" panose="02040503050406030204" pitchFamily="18" charset="0"/>
                      </a:rPr>
                      <m:t>𝑎𝑇</m:t>
                    </m:r>
                    <m:d>
                      <m:dPr>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r>
                              <a:rPr lang="en-US" b="0" i="1" smtClean="0">
                                <a:latin typeface="Cambria Math" panose="02040503050406030204" pitchFamily="18" charset="0"/>
                              </a:rPr>
                              <m:t>𝑛</m:t>
                            </m:r>
                          </m:num>
                          <m:den>
                            <m:r>
                              <a:rPr lang="en-US" b="0" i="1" smtClean="0">
                                <a:latin typeface="Cambria Math" panose="02040503050406030204" pitchFamily="18" charset="0"/>
                              </a:rPr>
                              <m:t>𝑏</m:t>
                            </m:r>
                          </m:den>
                        </m:f>
                      </m:e>
                    </m:d>
                    <m:r>
                      <a:rPr lang="en-US" b="0" i="1" smtClean="0">
                        <a:latin typeface="Cambria Math" panose="02040503050406030204" pitchFamily="18" charset="0"/>
                      </a:rPr>
                      <m:t>+</m:t>
                    </m:r>
                    <m:r>
                      <a:rPr lang="en-US" b="0" i="1" smtClean="0">
                        <a:latin typeface="Cambria Math" panose="02040503050406030204" pitchFamily="18" charset="0"/>
                      </a:rPr>
                      <m:t>𝑓</m:t>
                    </m:r>
                    <m:r>
                      <a:rPr lang="en-US" b="0" i="1" smtClean="0">
                        <a:latin typeface="Cambria Math" panose="02040503050406030204" pitchFamily="18" charset="0"/>
                      </a:rPr>
                      <m:t>(</m:t>
                    </m:r>
                    <m:r>
                      <a:rPr lang="en-US" b="0" i="1" smtClean="0">
                        <a:latin typeface="Cambria Math" panose="02040503050406030204" pitchFamily="18" charset="0"/>
                      </a:rPr>
                      <m:t>𝑛</m:t>
                    </m:r>
                    <m:r>
                      <a:rPr lang="en-US" b="0" i="1" smtClean="0">
                        <a:latin typeface="Cambria Math" panose="02040503050406030204" pitchFamily="18" charset="0"/>
                      </a:rPr>
                      <m:t>)</m:t>
                    </m:r>
                  </m:oMath>
                </a14:m>
                <a:endParaRPr lang="en-US" dirty="0"/>
              </a:p>
              <a:p>
                <a:pPr lvl="1"/>
                <a:r>
                  <a:rPr lang="en-US" dirty="0"/>
                  <a:t>The following are important for asymptotic behavior:</a:t>
                </a:r>
              </a:p>
              <a:p>
                <a:pPr lvl="2"/>
                <a:r>
                  <a:rPr lang="en-US" dirty="0"/>
                  <a:t>The value of </a:t>
                </a:r>
                <a14:m>
                  <m:oMath xmlns:m="http://schemas.openxmlformats.org/officeDocument/2006/math">
                    <m:r>
                      <a:rPr lang="en-US" b="0" i="1" smtClean="0">
                        <a:latin typeface="Cambria Math" panose="02040503050406030204" pitchFamily="18" charset="0"/>
                      </a:rPr>
                      <m:t>𝑎</m:t>
                    </m:r>
                  </m:oMath>
                </a14:m>
                <a:endParaRPr lang="en-US" dirty="0"/>
              </a:p>
              <a:p>
                <a:pPr lvl="2"/>
                <a:r>
                  <a:rPr lang="en-US" dirty="0"/>
                  <a:t>The value of </a:t>
                </a:r>
                <a14:m>
                  <m:oMath xmlns:m="http://schemas.openxmlformats.org/officeDocument/2006/math">
                    <m:r>
                      <a:rPr lang="en-US" b="0" i="1" smtClean="0">
                        <a:latin typeface="Cambria Math" panose="02040503050406030204" pitchFamily="18" charset="0"/>
                      </a:rPr>
                      <m:t>𝑏</m:t>
                    </m:r>
                  </m:oMath>
                </a14:m>
                <a:endParaRPr lang="en-US" dirty="0"/>
              </a:p>
              <a:p>
                <a:pPr lvl="2"/>
                <a:r>
                  <a:rPr lang="en-US" dirty="0"/>
                  <a:t>Asymptotic behavior of </a:t>
                </a:r>
                <a14:m>
                  <m:oMath xmlns:m="http://schemas.openxmlformats.org/officeDocument/2006/math">
                    <m:r>
                      <a:rPr lang="en-US" b="0" i="1" smtClean="0">
                        <a:latin typeface="Cambria Math" panose="02040503050406030204" pitchFamily="18" charset="0"/>
                      </a:rPr>
                      <m:t>𝑓</m:t>
                    </m:r>
                    <m:r>
                      <a:rPr lang="en-US" b="0" i="1" smtClean="0">
                        <a:latin typeface="Cambria Math" panose="02040503050406030204" pitchFamily="18" charset="0"/>
                      </a:rPr>
                      <m:t>(</m:t>
                    </m:r>
                    <m:r>
                      <a:rPr lang="en-US" b="0" i="1" smtClean="0">
                        <a:latin typeface="Cambria Math" panose="02040503050406030204" pitchFamily="18" charset="0"/>
                      </a:rPr>
                      <m:t>𝑛</m:t>
                    </m:r>
                    <m:r>
                      <a:rPr lang="en-US" b="0" i="1" smtClean="0">
                        <a:latin typeface="Cambria Math" panose="02040503050406030204" pitchFamily="18" charset="0"/>
                      </a:rPr>
                      <m:t>)</m:t>
                    </m:r>
                  </m:oMath>
                </a14:m>
                <a:endParaRPr lang="en-US" dirty="0"/>
              </a:p>
              <a:p>
                <a:pPr lvl="1"/>
                <a:r>
                  <a:rPr lang="en-US" dirty="0"/>
                  <a:t>The following are not important for asymptotic behavior:</a:t>
                </a:r>
              </a:p>
              <a:p>
                <a:pPr lvl="2"/>
                <a:r>
                  <a:rPr lang="en-US" dirty="0"/>
                  <a:t>Constants and non-dominant terms in </a:t>
                </a:r>
                <a14:m>
                  <m:oMath xmlns:m="http://schemas.openxmlformats.org/officeDocument/2006/math">
                    <m:r>
                      <a:rPr lang="en-US" b="0" i="1" smtClean="0">
                        <a:latin typeface="Cambria Math" panose="02040503050406030204" pitchFamily="18" charset="0"/>
                      </a:rPr>
                      <m:t>𝑓</m:t>
                    </m:r>
                    <m:r>
                      <a:rPr lang="en-US" b="0" i="1" smtClean="0">
                        <a:latin typeface="Cambria Math" panose="02040503050406030204" pitchFamily="18" charset="0"/>
                      </a:rPr>
                      <m:t>(</m:t>
                    </m:r>
                    <m:r>
                      <a:rPr lang="en-US" b="0" i="1" smtClean="0">
                        <a:latin typeface="Cambria Math" panose="02040503050406030204" pitchFamily="18" charset="0"/>
                      </a:rPr>
                      <m:t>𝑛</m:t>
                    </m:r>
                    <m:r>
                      <a:rPr lang="en-US" b="0" i="1" smtClean="0">
                        <a:latin typeface="Cambria Math" panose="02040503050406030204" pitchFamily="18" charset="0"/>
                      </a:rPr>
                      <m:t>)</m:t>
                    </m:r>
                  </m:oMath>
                </a14:m>
                <a:endParaRPr lang="en-US" dirty="0"/>
              </a:p>
              <a:p>
                <a:pPr lvl="2"/>
                <a:r>
                  <a:rPr lang="en-US" dirty="0"/>
                  <a:t>The base case</a:t>
                </a:r>
              </a:p>
            </p:txBody>
          </p:sp>
        </mc:Choice>
        <mc:Fallback xmlns="">
          <p:sp>
            <p:nvSpPr>
              <p:cNvPr id="3" name="Content Placeholder 2">
                <a:extLst>
                  <a:ext uri="{FF2B5EF4-FFF2-40B4-BE49-F238E27FC236}">
                    <a16:creationId xmlns:a16="http://schemas.microsoft.com/office/drawing/2014/main" id="{D5812DD3-118C-2823-B69C-55F3CC14A7C1}"/>
                  </a:ext>
                </a:extLst>
              </p:cNvPr>
              <p:cNvSpPr>
                <a:spLocks noGrp="1" noRot="1" noChangeAspect="1" noMove="1" noResize="1" noEditPoints="1" noAdjustHandles="1" noChangeArrowheads="1" noChangeShapeType="1" noTextEdit="1"/>
              </p:cNvSpPr>
              <p:nvPr>
                <p:ph idx="1"/>
              </p:nvPr>
            </p:nvSpPr>
            <p:spPr>
              <a:blipFill>
                <a:blip r:embed="rId2"/>
                <a:stretch>
                  <a:fillRect l="-1043"/>
                </a:stretch>
              </a:blipFill>
            </p:spPr>
            <p:txBody>
              <a:bodyPr/>
              <a:lstStyle/>
              <a:p>
                <a:r>
                  <a:rPr lang="en-US">
                    <a:noFill/>
                  </a:rPr>
                  <a:t> </a:t>
                </a:r>
              </a:p>
            </p:txBody>
          </p:sp>
        </mc:Fallback>
      </mc:AlternateContent>
      <p:sp>
        <p:nvSpPr>
          <p:cNvPr id="5" name="Slide Number Placeholder 4">
            <a:extLst>
              <a:ext uri="{FF2B5EF4-FFF2-40B4-BE49-F238E27FC236}">
                <a16:creationId xmlns:a16="http://schemas.microsoft.com/office/drawing/2014/main" id="{012748AC-E888-4783-8FCF-C9F43D78ED91}"/>
              </a:ext>
            </a:extLst>
          </p:cNvPr>
          <p:cNvSpPr>
            <a:spLocks noGrp="1"/>
          </p:cNvSpPr>
          <p:nvPr>
            <p:ph type="sldNum" sz="quarter" idx="12"/>
          </p:nvPr>
        </p:nvSpPr>
        <p:spPr/>
        <p:txBody>
          <a:bodyPr/>
          <a:lstStyle/>
          <a:p>
            <a:fld id="{A94D5A7D-FFFE-410B-BEE5-702232F4B148}" type="slidenum">
              <a:rPr lang="en-US" smtClean="0"/>
              <a:t>22</a:t>
            </a:fld>
            <a:endParaRPr lang="en-US"/>
          </a:p>
        </p:txBody>
      </p:sp>
    </p:spTree>
    <p:extLst>
      <p:ext uri="{BB962C8B-B14F-4D97-AF65-F5344CB8AC3E}">
        <p14:creationId xmlns:p14="http://schemas.microsoft.com/office/powerpoint/2010/main" val="34211548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r>
              <a:rPr lang="en-US" dirty="0"/>
              <a:t>Really common recurrences</a:t>
            </a:r>
          </a:p>
        </p:txBody>
      </p:sp>
      <p:sp>
        <p:nvSpPr>
          <p:cNvPr id="3" name="Content Placeholder 2"/>
          <p:cNvSpPr>
            <a:spLocks noGrp="1"/>
          </p:cNvSpPr>
          <p:nvPr>
            <p:ph idx="1"/>
            <p:custDataLst>
              <p:tags r:id="rId2"/>
            </p:custDataLst>
          </p:nvPr>
        </p:nvSpPr>
        <p:spPr/>
        <p:txBody>
          <a:bodyPr>
            <a:normAutofit fontScale="92500" lnSpcReduction="20000"/>
          </a:bodyPr>
          <a:lstStyle/>
          <a:p>
            <a:pPr>
              <a:buNone/>
            </a:pPr>
            <a:r>
              <a:rPr lang="en-US" dirty="0"/>
              <a:t>Should know how to solve recurrences but also recognize some</a:t>
            </a:r>
          </a:p>
          <a:p>
            <a:pPr>
              <a:buNone/>
            </a:pPr>
            <a:r>
              <a:rPr lang="en-US" dirty="0"/>
              <a:t>really common ones:</a:t>
            </a:r>
          </a:p>
          <a:p>
            <a:pPr>
              <a:buNone/>
            </a:pPr>
            <a:endParaRPr lang="en-US" sz="600" dirty="0"/>
          </a:p>
          <a:p>
            <a:pPr>
              <a:buNone/>
            </a:pPr>
            <a:r>
              <a:rPr lang="en-US" dirty="0"/>
              <a:t>	</a:t>
            </a:r>
            <a:r>
              <a:rPr lang="en-US" i="1" dirty="0"/>
              <a:t>T</a:t>
            </a:r>
            <a:r>
              <a:rPr lang="en-US" dirty="0"/>
              <a:t>(</a:t>
            </a:r>
            <a:r>
              <a:rPr lang="en-US" i="1" dirty="0"/>
              <a:t>n</a:t>
            </a:r>
            <a:r>
              <a:rPr lang="en-US" dirty="0"/>
              <a:t>) = </a:t>
            </a:r>
            <a:r>
              <a:rPr lang="en-US" i="1" dirty="0"/>
              <a:t>O</a:t>
            </a:r>
            <a:r>
              <a:rPr lang="en-US" dirty="0"/>
              <a:t>(1) + </a:t>
            </a:r>
            <a:r>
              <a:rPr lang="en-US" i="1" dirty="0"/>
              <a:t>T</a:t>
            </a:r>
            <a:r>
              <a:rPr lang="en-US" dirty="0"/>
              <a:t>(</a:t>
            </a:r>
            <a:r>
              <a:rPr lang="en-US" i="1" dirty="0"/>
              <a:t>n</a:t>
            </a:r>
            <a:r>
              <a:rPr lang="en-US" dirty="0"/>
              <a:t>/2) 		logarithmic 	</a:t>
            </a:r>
            <a:r>
              <a:rPr lang="en-US" i="1" dirty="0"/>
              <a:t>O</a:t>
            </a:r>
            <a:r>
              <a:rPr lang="en-US" dirty="0"/>
              <a:t>(log n)</a:t>
            </a:r>
          </a:p>
          <a:p>
            <a:pPr>
              <a:buNone/>
            </a:pPr>
            <a:r>
              <a:rPr lang="en-US" i="1" dirty="0"/>
              <a:t>	T</a:t>
            </a:r>
            <a:r>
              <a:rPr lang="en-US" dirty="0"/>
              <a:t>(</a:t>
            </a:r>
            <a:r>
              <a:rPr lang="en-US" i="1" dirty="0"/>
              <a:t>n</a:t>
            </a:r>
            <a:r>
              <a:rPr lang="en-US" dirty="0"/>
              <a:t>) = </a:t>
            </a:r>
            <a:r>
              <a:rPr lang="en-US" i="1" dirty="0"/>
              <a:t>O</a:t>
            </a:r>
            <a:r>
              <a:rPr lang="en-US" dirty="0"/>
              <a:t>(1) + 2</a:t>
            </a:r>
            <a:r>
              <a:rPr lang="en-US" i="1" dirty="0"/>
              <a:t>T</a:t>
            </a:r>
            <a:r>
              <a:rPr lang="en-US" dirty="0"/>
              <a:t>(</a:t>
            </a:r>
            <a:r>
              <a:rPr lang="en-US" i="1" dirty="0"/>
              <a:t>n</a:t>
            </a:r>
            <a:r>
              <a:rPr lang="en-US" dirty="0"/>
              <a:t>/2) 		linear		</a:t>
            </a:r>
            <a:r>
              <a:rPr lang="en-US" i="1" dirty="0"/>
              <a:t>O</a:t>
            </a:r>
            <a:r>
              <a:rPr lang="en-US" dirty="0"/>
              <a:t>(n)</a:t>
            </a:r>
          </a:p>
          <a:p>
            <a:pPr>
              <a:buNone/>
            </a:pPr>
            <a:endParaRPr lang="en-US" sz="700" dirty="0"/>
          </a:p>
          <a:p>
            <a:pPr>
              <a:buNone/>
            </a:pPr>
            <a:r>
              <a:rPr lang="en-US" i="1" dirty="0"/>
              <a:t>	T</a:t>
            </a:r>
            <a:r>
              <a:rPr lang="en-US" dirty="0"/>
              <a:t>(</a:t>
            </a:r>
            <a:r>
              <a:rPr lang="en-US" i="1" dirty="0"/>
              <a:t>n</a:t>
            </a:r>
            <a:r>
              <a:rPr lang="en-US" dirty="0"/>
              <a:t>) = </a:t>
            </a:r>
            <a:r>
              <a:rPr lang="en-US" i="1" dirty="0"/>
              <a:t>O</a:t>
            </a:r>
            <a:r>
              <a:rPr lang="en-US" dirty="0"/>
              <a:t>(1) + </a:t>
            </a:r>
            <a:r>
              <a:rPr lang="en-US" i="1" dirty="0"/>
              <a:t>T</a:t>
            </a:r>
            <a:r>
              <a:rPr lang="en-US" dirty="0"/>
              <a:t>(</a:t>
            </a:r>
            <a:r>
              <a:rPr lang="en-US" i="1" dirty="0"/>
              <a:t>n</a:t>
            </a:r>
            <a:r>
              <a:rPr lang="en-US" dirty="0"/>
              <a:t>-1)		linear		</a:t>
            </a:r>
            <a:r>
              <a:rPr lang="en-US" i="1" dirty="0"/>
              <a:t>O</a:t>
            </a:r>
            <a:r>
              <a:rPr lang="en-US" dirty="0"/>
              <a:t>(n)</a:t>
            </a:r>
          </a:p>
          <a:p>
            <a:pPr>
              <a:buNone/>
            </a:pPr>
            <a:r>
              <a:rPr lang="en-US" dirty="0"/>
              <a:t>	</a:t>
            </a:r>
            <a:r>
              <a:rPr lang="en-US" i="1" dirty="0"/>
              <a:t>T</a:t>
            </a:r>
            <a:r>
              <a:rPr lang="en-US" dirty="0"/>
              <a:t>(</a:t>
            </a:r>
            <a:r>
              <a:rPr lang="en-US" i="1" dirty="0"/>
              <a:t>n</a:t>
            </a:r>
            <a:r>
              <a:rPr lang="en-US" dirty="0"/>
              <a:t>) = </a:t>
            </a:r>
            <a:r>
              <a:rPr lang="en-US" i="1" dirty="0"/>
              <a:t>O</a:t>
            </a:r>
            <a:r>
              <a:rPr lang="en-US" dirty="0"/>
              <a:t>(</a:t>
            </a:r>
            <a:r>
              <a:rPr lang="en-US" i="1" dirty="0"/>
              <a:t>n</a:t>
            </a:r>
            <a:r>
              <a:rPr lang="en-US" dirty="0"/>
              <a:t>) + </a:t>
            </a:r>
            <a:r>
              <a:rPr lang="en-US" i="1" dirty="0"/>
              <a:t>T</a:t>
            </a:r>
            <a:r>
              <a:rPr lang="en-US" dirty="0"/>
              <a:t>(</a:t>
            </a:r>
            <a:r>
              <a:rPr lang="en-US" i="1" dirty="0"/>
              <a:t>n</a:t>
            </a:r>
            <a:r>
              <a:rPr lang="en-US" dirty="0"/>
              <a:t>-1) 		quadratic 	</a:t>
            </a:r>
            <a:r>
              <a:rPr lang="en-US" i="1" dirty="0"/>
              <a:t>O</a:t>
            </a:r>
            <a:r>
              <a:rPr lang="en-US" dirty="0"/>
              <a:t>(n</a:t>
            </a:r>
            <a:r>
              <a:rPr lang="en-US" baseline="30000" dirty="0"/>
              <a:t>2</a:t>
            </a:r>
            <a:r>
              <a:rPr lang="en-US" dirty="0"/>
              <a:t>)</a:t>
            </a:r>
          </a:p>
          <a:p>
            <a:pPr>
              <a:buNone/>
            </a:pPr>
            <a:r>
              <a:rPr lang="en-US" i="1" dirty="0"/>
              <a:t>	T</a:t>
            </a:r>
            <a:r>
              <a:rPr lang="en-US" dirty="0"/>
              <a:t>(</a:t>
            </a:r>
            <a:r>
              <a:rPr lang="en-US" i="1" dirty="0"/>
              <a:t>n</a:t>
            </a:r>
            <a:r>
              <a:rPr lang="en-US" dirty="0"/>
              <a:t>) = </a:t>
            </a:r>
            <a:r>
              <a:rPr lang="en-US" i="1" dirty="0"/>
              <a:t>O</a:t>
            </a:r>
            <a:r>
              <a:rPr lang="en-US" dirty="0"/>
              <a:t>(1) + 2</a:t>
            </a:r>
            <a:r>
              <a:rPr lang="en-US" i="1" dirty="0"/>
              <a:t>T</a:t>
            </a:r>
            <a:r>
              <a:rPr lang="en-US" dirty="0"/>
              <a:t>(</a:t>
            </a:r>
            <a:r>
              <a:rPr lang="en-US" i="1" dirty="0"/>
              <a:t>n</a:t>
            </a:r>
            <a:r>
              <a:rPr lang="en-US" dirty="0"/>
              <a:t>-1) 		exponential	</a:t>
            </a:r>
            <a:r>
              <a:rPr lang="en-US" i="1" dirty="0"/>
              <a:t>O</a:t>
            </a:r>
            <a:r>
              <a:rPr lang="en-US" dirty="0"/>
              <a:t>(2</a:t>
            </a:r>
            <a:r>
              <a:rPr lang="en-US" baseline="30000" dirty="0"/>
              <a:t>n</a:t>
            </a:r>
            <a:r>
              <a:rPr lang="en-US" dirty="0"/>
              <a:t>)</a:t>
            </a:r>
          </a:p>
          <a:p>
            <a:pPr>
              <a:buNone/>
            </a:pPr>
            <a:endParaRPr lang="en-US" sz="700" dirty="0"/>
          </a:p>
          <a:p>
            <a:pPr>
              <a:buNone/>
            </a:pPr>
            <a:r>
              <a:rPr lang="en-US" dirty="0"/>
              <a:t>	</a:t>
            </a:r>
            <a:r>
              <a:rPr lang="en-US" i="1" dirty="0"/>
              <a:t>T</a:t>
            </a:r>
            <a:r>
              <a:rPr lang="en-US" dirty="0"/>
              <a:t>(</a:t>
            </a:r>
            <a:r>
              <a:rPr lang="en-US" i="1" dirty="0"/>
              <a:t>n</a:t>
            </a:r>
            <a:r>
              <a:rPr lang="en-US" dirty="0"/>
              <a:t>) = </a:t>
            </a:r>
            <a:r>
              <a:rPr lang="en-US" i="1" dirty="0"/>
              <a:t>O</a:t>
            </a:r>
            <a:r>
              <a:rPr lang="en-US" dirty="0"/>
              <a:t>(</a:t>
            </a:r>
            <a:r>
              <a:rPr lang="en-US" i="1" dirty="0"/>
              <a:t>n</a:t>
            </a:r>
            <a:r>
              <a:rPr lang="en-US" dirty="0"/>
              <a:t>) + </a:t>
            </a:r>
            <a:r>
              <a:rPr lang="en-US" i="1" dirty="0"/>
              <a:t>T(n/2)</a:t>
            </a:r>
            <a:r>
              <a:rPr lang="en-US" dirty="0"/>
              <a:t> 		linear		</a:t>
            </a:r>
            <a:r>
              <a:rPr lang="en-US" i="1" dirty="0"/>
              <a:t>O</a:t>
            </a:r>
            <a:r>
              <a:rPr lang="en-US" dirty="0"/>
              <a:t>(n)</a:t>
            </a:r>
          </a:p>
          <a:p>
            <a:pPr>
              <a:buNone/>
            </a:pPr>
            <a:r>
              <a:rPr lang="en-US" i="1" dirty="0"/>
              <a:t>	T</a:t>
            </a:r>
            <a:r>
              <a:rPr lang="en-US" dirty="0"/>
              <a:t>(</a:t>
            </a:r>
            <a:r>
              <a:rPr lang="en-US" i="1" dirty="0"/>
              <a:t>n</a:t>
            </a:r>
            <a:r>
              <a:rPr lang="en-US" dirty="0"/>
              <a:t>) = </a:t>
            </a:r>
            <a:r>
              <a:rPr lang="en-US" i="1" dirty="0"/>
              <a:t>O</a:t>
            </a:r>
            <a:r>
              <a:rPr lang="en-US" dirty="0"/>
              <a:t>(</a:t>
            </a:r>
            <a:r>
              <a:rPr lang="en-US" i="1" dirty="0"/>
              <a:t>n</a:t>
            </a:r>
            <a:r>
              <a:rPr lang="en-US" dirty="0"/>
              <a:t>) + 2</a:t>
            </a:r>
            <a:r>
              <a:rPr lang="en-US" i="1" dirty="0"/>
              <a:t>T</a:t>
            </a:r>
            <a:r>
              <a:rPr lang="en-US" dirty="0"/>
              <a:t>(</a:t>
            </a:r>
            <a:r>
              <a:rPr lang="en-US" i="1" dirty="0"/>
              <a:t>n</a:t>
            </a:r>
            <a:r>
              <a:rPr lang="en-US" dirty="0"/>
              <a:t>/2) 		loglinear	</a:t>
            </a:r>
            <a:r>
              <a:rPr lang="en-US" i="1" dirty="0"/>
              <a:t>O</a:t>
            </a:r>
            <a:r>
              <a:rPr lang="en-US" dirty="0"/>
              <a:t>(n </a:t>
            </a:r>
            <a:r>
              <a:rPr lang="en-US" b="1" dirty="0">
                <a:latin typeface="Courier New" pitchFamily="49" charset="0"/>
                <a:cs typeface="Courier New" pitchFamily="49" charset="0"/>
              </a:rPr>
              <a:t>log</a:t>
            </a:r>
            <a:r>
              <a:rPr lang="en-US" dirty="0"/>
              <a:t> n)</a:t>
            </a:r>
          </a:p>
          <a:p>
            <a:pPr>
              <a:buNone/>
            </a:pPr>
            <a:endParaRPr lang="en-US" sz="700" dirty="0"/>
          </a:p>
        </p:txBody>
      </p:sp>
      <p:sp>
        <p:nvSpPr>
          <p:cNvPr id="6" name="Slide Number Placeholder 5">
            <a:extLst>
              <a:ext uri="{FF2B5EF4-FFF2-40B4-BE49-F238E27FC236}">
                <a16:creationId xmlns:a16="http://schemas.microsoft.com/office/drawing/2014/main" id="{4FEB2AD3-D18E-4768-34C9-B0D0C341A6DA}"/>
              </a:ext>
            </a:extLst>
          </p:cNvPr>
          <p:cNvSpPr>
            <a:spLocks noGrp="1"/>
          </p:cNvSpPr>
          <p:nvPr>
            <p:ph type="sldNum" sz="quarter" idx="12"/>
          </p:nvPr>
        </p:nvSpPr>
        <p:spPr/>
        <p:txBody>
          <a:bodyPr/>
          <a:lstStyle/>
          <a:p>
            <a:fld id="{A94D5A7D-FFFE-410B-BEE5-702232F4B148}" type="slidenum">
              <a:rPr lang="en-US" smtClean="0"/>
              <a:t>23</a:t>
            </a:fld>
            <a:endParaRPr lang="en-US"/>
          </a:p>
        </p:txBody>
      </p:sp>
    </p:spTree>
    <p:extLst>
      <p:ext uri="{BB962C8B-B14F-4D97-AF65-F5344CB8AC3E}">
        <p14:creationId xmlns:p14="http://schemas.microsoft.com/office/powerpoint/2010/main" val="260537416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830</TotalTime>
  <Words>2115</Words>
  <Application>Microsoft Office PowerPoint</Application>
  <PresentationFormat>Widescreen</PresentationFormat>
  <Paragraphs>439</Paragraphs>
  <Slides>23</Slides>
  <Notes>2</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23</vt:i4>
      </vt:variant>
    </vt:vector>
  </HeadingPairs>
  <TitlesOfParts>
    <vt:vector size="34" baseType="lpstr">
      <vt:lpstr>Aptos</vt:lpstr>
      <vt:lpstr>Aptos Display</vt:lpstr>
      <vt:lpstr>Arial</vt:lpstr>
      <vt:lpstr>Calibri</vt:lpstr>
      <vt:lpstr>Calibri Light</vt:lpstr>
      <vt:lpstr>Cambria Math</vt:lpstr>
      <vt:lpstr>Consolas</vt:lpstr>
      <vt:lpstr>Courier New</vt:lpstr>
      <vt:lpstr>Symbol</vt:lpstr>
      <vt:lpstr>Office Theme</vt:lpstr>
      <vt:lpstr>1_Office Theme</vt:lpstr>
      <vt:lpstr>CSE 332 Autumn 2026 Lecture 6: Recurrences</vt:lpstr>
      <vt:lpstr>Announcements</vt:lpstr>
      <vt:lpstr>Analyzing Recursive Code</vt:lpstr>
      <vt:lpstr>Recursive Binary Search</vt:lpstr>
      <vt:lpstr>Coming up with a Recurrence Relation</vt:lpstr>
      <vt:lpstr>How Efficient Is It?</vt:lpstr>
      <vt:lpstr>Let’s Solve the Recurrence!</vt:lpstr>
      <vt:lpstr>Make our process “prettier”</vt:lpstr>
      <vt:lpstr>Recursive Linear Search</vt:lpstr>
      <vt:lpstr>Prettier List Sum Substitution </vt:lpstr>
      <vt:lpstr>Recursive List Summation Code</vt:lpstr>
      <vt:lpstr>Tree Method for Recursive Summation</vt:lpstr>
      <vt:lpstr>Recursive List Summation – Solving the Series</vt:lpstr>
      <vt:lpstr>Tree Method Summary: Chip and Conquer</vt:lpstr>
      <vt:lpstr>Tree Method Summary: Divide and Conquer</vt:lpstr>
      <vt:lpstr>Let’s do some more!</vt:lpstr>
      <vt:lpstr>Tree Method T(n)=2T(n/2)+n</vt:lpstr>
      <vt:lpstr>Tree Method T(n)=2T(n/2)+n^2</vt:lpstr>
      <vt:lpstr>Solving T(n)=2T(n/2)+n^2</vt:lpstr>
      <vt:lpstr>Tree Method T(n)=2T(n/8)+1</vt:lpstr>
      <vt:lpstr>Solving T(n)=2T(n/8)+1</vt:lpstr>
      <vt:lpstr>What matters, recursively</vt:lpstr>
      <vt:lpstr>Really common recurrences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CSE332 26au Lecture 6</dc:title>
  <dc:creator>Brunelle, Nathan J (njb2b)</dc:creator>
  <cp:lastModifiedBy>Ruth Anderson</cp:lastModifiedBy>
  <cp:revision>60</cp:revision>
  <cp:lastPrinted>2026-10-12T18:46:46Z</cp:lastPrinted>
  <dcterms:created xsi:type="dcterms:W3CDTF">2024-06-26T12:44:42Z</dcterms:created>
  <dcterms:modified xsi:type="dcterms:W3CDTF">2026-10-12T18:59:02Z</dcterms:modified>
</cp:coreProperties>
</file>